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309" r:id="rId9"/>
    <p:sldId id="265" r:id="rId10"/>
    <p:sldId id="266" r:id="rId11"/>
    <p:sldId id="267" r:id="rId12"/>
    <p:sldId id="268" r:id="rId13"/>
    <p:sldId id="269" r:id="rId14"/>
    <p:sldId id="270" r:id="rId15"/>
    <p:sldId id="271" r:id="rId16"/>
    <p:sldId id="272" r:id="rId17"/>
    <p:sldId id="273" r:id="rId18"/>
    <p:sldId id="274" r:id="rId19"/>
    <p:sldId id="308" r:id="rId20"/>
    <p:sldId id="275" r:id="rId21"/>
    <p:sldId id="311" r:id="rId22"/>
    <p:sldId id="276" r:id="rId23"/>
    <p:sldId id="277" r:id="rId24"/>
    <p:sldId id="278" r:id="rId25"/>
    <p:sldId id="279" r:id="rId26"/>
    <p:sldId id="280" r:id="rId27"/>
    <p:sldId id="281" r:id="rId28"/>
    <p:sldId id="282" r:id="rId29"/>
    <p:sldId id="286" r:id="rId30"/>
    <p:sldId id="283" r:id="rId31"/>
    <p:sldId id="284" r:id="rId32"/>
    <p:sldId id="285" r:id="rId33"/>
    <p:sldId id="287" r:id="rId34"/>
    <p:sldId id="288" r:id="rId35"/>
    <p:sldId id="289" r:id="rId36"/>
    <p:sldId id="290" r:id="rId37"/>
    <p:sldId id="312" r:id="rId38"/>
    <p:sldId id="291" r:id="rId39"/>
    <p:sldId id="313" r:id="rId40"/>
    <p:sldId id="314" r:id="rId41"/>
    <p:sldId id="315" r:id="rId42"/>
    <p:sldId id="292" r:id="rId43"/>
    <p:sldId id="293" r:id="rId44"/>
    <p:sldId id="294" r:id="rId45"/>
    <p:sldId id="295" r:id="rId46"/>
    <p:sldId id="302" r:id="rId47"/>
    <p:sldId id="310" r:id="rId48"/>
    <p:sldId id="296" r:id="rId49"/>
    <p:sldId id="297" r:id="rId50"/>
    <p:sldId id="298" r:id="rId51"/>
    <p:sldId id="299" r:id="rId52"/>
    <p:sldId id="300" r:id="rId53"/>
    <p:sldId id="301" r:id="rId54"/>
    <p:sldId id="303" r:id="rId55"/>
    <p:sldId id="304" r:id="rId56"/>
    <p:sldId id="305" r:id="rId57"/>
    <p:sldId id="306" r:id="rId58"/>
    <p:sldId id="307" r:id="rId59"/>
    <p:sldId id="316" r:id="rId60"/>
    <p:sldId id="317" r:id="rId6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4"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9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7-6-2013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7-6-2013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7-6-2013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7-6-2013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A0AEB-7E23-4A29-AE8C-DEF0EC2E5D97}" type="datetimeFigureOut">
              <a:rPr lang="nl-NL" smtClean="0"/>
              <a:pPr/>
              <a:t>7-6-2013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12AA0AEB-7E23-4A29-AE8C-DEF0EC2E5D97}" type="datetimeFigureOut">
              <a:rPr lang="nl-NL" smtClean="0"/>
              <a:pPr/>
              <a:t>7-6-2013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12AA0AEB-7E23-4A29-AE8C-DEF0EC2E5D97}" type="datetimeFigureOut">
              <a:rPr lang="nl-NL" smtClean="0"/>
              <a:pPr/>
              <a:t>7-6-2013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12AA0AEB-7E23-4A29-AE8C-DEF0EC2E5D97}" type="datetimeFigureOut">
              <a:rPr lang="nl-NL" smtClean="0"/>
              <a:pPr/>
              <a:t>7-6-2013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A0AEB-7E23-4A29-AE8C-DEF0EC2E5D97}" type="datetimeFigureOut">
              <a:rPr lang="nl-NL" smtClean="0"/>
              <a:pPr/>
              <a:t>7-6-2013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7-6-2013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7-6-2013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0AEB-7E23-4A29-AE8C-DEF0EC2E5D97}" type="datetimeFigureOut">
              <a:rPr lang="nl-NL" smtClean="0"/>
              <a:pPr/>
              <a:t>7-6-2013</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04E19-9FB8-4C27-821D-BBEA7AABA37C}"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utten@vu.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Epistemology</a:t>
            </a:r>
            <a:r>
              <a:rPr lang="nl-NL" sz="4900" dirty="0" smtClean="0"/>
              <a:t/>
            </a:r>
            <a:br>
              <a:rPr lang="nl-NL" sz="4900" dirty="0" smtClean="0"/>
            </a:br>
            <a:r>
              <a:rPr lang="nl-NL" sz="3600" dirty="0" err="1" smtClean="0"/>
              <a:t>What</a:t>
            </a:r>
            <a:r>
              <a:rPr lang="nl-NL" sz="3600" dirty="0" smtClean="0"/>
              <a:t> </a:t>
            </a:r>
            <a:r>
              <a:rPr lang="nl-NL" sz="3600" dirty="0" err="1" smtClean="0"/>
              <a:t>can</a:t>
            </a:r>
            <a:r>
              <a:rPr lang="nl-NL" sz="3600" dirty="0" smtClean="0"/>
              <a:t> we </a:t>
            </a:r>
            <a:r>
              <a:rPr lang="nl-NL" sz="3600" dirty="0" err="1" smtClean="0"/>
              <a:t>know</a:t>
            </a:r>
            <a:r>
              <a:rPr lang="nl-NL" sz="3600" dirty="0" smtClean="0"/>
              <a:t>?</a:t>
            </a:r>
            <a:r>
              <a:rPr lang="nl-NL" dirty="0" smtClean="0"/>
              <a:t/>
            </a:r>
            <a:br>
              <a:rPr lang="nl-NL" dirty="0" smtClean="0"/>
            </a:br>
            <a:r>
              <a:rPr lang="nl-NL" dirty="0" smtClean="0"/>
              <a:t/>
            </a:r>
            <a:br>
              <a:rPr lang="nl-NL" dirty="0" smtClean="0"/>
            </a:br>
            <a:endParaRPr lang="nl-NL" dirty="0"/>
          </a:p>
        </p:txBody>
      </p:sp>
      <p:sp>
        <p:nvSpPr>
          <p:cNvPr id="3" name="Subtitle 2"/>
          <p:cNvSpPr>
            <a:spLocks noGrp="1"/>
          </p:cNvSpPr>
          <p:nvPr>
            <p:ph type="subTitle" idx="1"/>
          </p:nvPr>
        </p:nvSpPr>
        <p:spPr/>
        <p:txBody>
          <a:bodyPr>
            <a:normAutofit/>
          </a:bodyPr>
          <a:lstStyle/>
          <a:p>
            <a:r>
              <a:rPr lang="nl-NL" sz="2800" dirty="0" smtClean="0"/>
              <a:t>Emanuel Rutten</a:t>
            </a:r>
          </a:p>
          <a:p>
            <a:r>
              <a:rPr lang="nl-NL" sz="2400" dirty="0" err="1" smtClean="0">
                <a:hlinkClick r:id="rId2"/>
              </a:rPr>
              <a:t>e.rutten</a:t>
            </a:r>
            <a:r>
              <a:rPr lang="nl-NL" sz="2400" dirty="0" smtClean="0">
                <a:hlinkClick r:id="rId2"/>
              </a:rPr>
              <a:t>@</a:t>
            </a:r>
            <a:r>
              <a:rPr lang="nl-NL" sz="2400" dirty="0" err="1" smtClean="0">
                <a:hlinkClick r:id="rId2"/>
              </a:rPr>
              <a:t>vu.nl</a:t>
            </a:r>
            <a:endParaRPr lang="nl-NL"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Coherence</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28800"/>
            <a:ext cx="8507288" cy="4925144"/>
          </a:xfrm>
        </p:spPr>
        <p:txBody>
          <a:bodyPr>
            <a:normAutofit/>
          </a:bodyPr>
          <a:lstStyle/>
          <a:p>
            <a:r>
              <a:rPr lang="nl-NL" sz="2000" dirty="0" smtClean="0"/>
              <a:t>A </a:t>
            </a:r>
            <a:r>
              <a:rPr lang="nl-NL" sz="2000" dirty="0" err="1" smtClean="0"/>
              <a:t>proposition</a:t>
            </a:r>
            <a:r>
              <a:rPr lang="nl-NL" sz="2000" dirty="0" smtClean="0"/>
              <a:t> is </a:t>
            </a:r>
            <a:r>
              <a:rPr lang="nl-NL" sz="2000" dirty="0" err="1" smtClean="0"/>
              <a:t>true</a:t>
            </a:r>
            <a:r>
              <a:rPr lang="nl-NL" sz="2000" dirty="0" smtClean="0"/>
              <a:t> </a:t>
            </a:r>
            <a:r>
              <a:rPr lang="nl-NL" sz="2000" dirty="0" err="1" smtClean="0"/>
              <a:t>iff</a:t>
            </a:r>
            <a:r>
              <a:rPr lang="nl-NL" sz="2000" dirty="0" smtClean="0"/>
              <a:t> </a:t>
            </a:r>
            <a:r>
              <a:rPr lang="nl-NL" sz="2000" dirty="0" err="1" smtClean="0"/>
              <a:t>it</a:t>
            </a:r>
            <a:r>
              <a:rPr lang="nl-NL" sz="2000" dirty="0" smtClean="0"/>
              <a:t> </a:t>
            </a:r>
            <a:r>
              <a:rPr lang="nl-NL" sz="2000" dirty="0" err="1" smtClean="0"/>
              <a:t>coheres</a:t>
            </a:r>
            <a:r>
              <a:rPr lang="nl-NL" sz="2000" dirty="0" smtClean="0"/>
              <a:t> </a:t>
            </a:r>
            <a:r>
              <a:rPr lang="nl-NL" sz="2000" dirty="0" err="1" smtClean="0"/>
              <a:t>with</a:t>
            </a:r>
            <a:r>
              <a:rPr lang="nl-NL" sz="2000" dirty="0" smtClean="0"/>
              <a:t> a system of </a:t>
            </a:r>
            <a:r>
              <a:rPr lang="nl-NL" sz="2000" dirty="0" err="1" smtClean="0"/>
              <a:t>other</a:t>
            </a:r>
            <a:r>
              <a:rPr lang="nl-NL" sz="2000" dirty="0" smtClean="0"/>
              <a:t> </a:t>
            </a:r>
            <a:r>
              <a:rPr lang="nl-NL" sz="2000" dirty="0" err="1" smtClean="0"/>
              <a:t>propositions</a:t>
            </a:r>
            <a:r>
              <a:rPr lang="nl-NL" sz="2000" dirty="0" smtClean="0"/>
              <a:t>. </a:t>
            </a:r>
            <a:r>
              <a:rPr lang="nl-NL" sz="2000" dirty="0" err="1" smtClean="0"/>
              <a:t>It</a:t>
            </a:r>
            <a:r>
              <a:rPr lang="nl-NL" sz="2000" dirty="0" smtClean="0"/>
              <a:t> is </a:t>
            </a:r>
            <a:r>
              <a:rPr lang="nl-NL" sz="2000" dirty="0" err="1" smtClean="0"/>
              <a:t>true</a:t>
            </a:r>
            <a:r>
              <a:rPr lang="nl-NL" sz="2000" dirty="0" smtClean="0"/>
              <a:t> </a:t>
            </a:r>
            <a:r>
              <a:rPr lang="nl-NL" sz="2000" dirty="0" err="1" smtClean="0"/>
              <a:t>by</a:t>
            </a:r>
            <a:r>
              <a:rPr lang="nl-NL" sz="2000" dirty="0" smtClean="0"/>
              <a:t> </a:t>
            </a:r>
            <a:r>
              <a:rPr lang="nl-NL" sz="2000" dirty="0" err="1" smtClean="0"/>
              <a:t>virtue</a:t>
            </a:r>
            <a:r>
              <a:rPr lang="nl-NL" sz="2000" dirty="0" smtClean="0"/>
              <a:t> of </a:t>
            </a:r>
            <a:r>
              <a:rPr lang="nl-NL" sz="2000" dirty="0" err="1" smtClean="0"/>
              <a:t>its</a:t>
            </a:r>
            <a:r>
              <a:rPr lang="nl-NL" sz="2000" dirty="0" smtClean="0"/>
              <a:t> </a:t>
            </a:r>
            <a:r>
              <a:rPr lang="nl-NL" sz="2000" i="1" dirty="0" err="1" smtClean="0"/>
              <a:t>legitimate</a:t>
            </a:r>
            <a:r>
              <a:rPr lang="nl-NL" sz="2000" i="1" dirty="0" smtClean="0"/>
              <a:t> </a:t>
            </a:r>
            <a:r>
              <a:rPr lang="nl-NL" sz="2000" i="1" dirty="0" err="1" smtClean="0"/>
              <a:t>membership</a:t>
            </a:r>
            <a:r>
              <a:rPr lang="nl-NL" sz="2000" dirty="0"/>
              <a:t> </a:t>
            </a:r>
            <a:r>
              <a:rPr lang="nl-NL" sz="2000" dirty="0" smtClean="0"/>
              <a:t>of the system (‘</a:t>
            </a:r>
            <a:r>
              <a:rPr lang="nl-NL" sz="2000" dirty="0" err="1" smtClean="0"/>
              <a:t>mutually</a:t>
            </a:r>
            <a:r>
              <a:rPr lang="nl-NL" sz="2000" dirty="0" smtClean="0"/>
              <a:t> </a:t>
            </a:r>
            <a:r>
              <a:rPr lang="nl-NL" sz="2000" dirty="0" err="1" smtClean="0"/>
              <a:t>supportive</a:t>
            </a:r>
            <a:r>
              <a:rPr lang="nl-NL" sz="2000" dirty="0" smtClean="0"/>
              <a:t>’)</a:t>
            </a:r>
          </a:p>
          <a:p>
            <a:r>
              <a:rPr lang="nl-NL" sz="2000" dirty="0" err="1" smtClean="0"/>
              <a:t>Coherence</a:t>
            </a:r>
            <a:r>
              <a:rPr lang="nl-NL" sz="2000" dirty="0" smtClean="0"/>
              <a:t> </a:t>
            </a:r>
            <a:r>
              <a:rPr lang="nl-NL" sz="2000" dirty="0" err="1" smtClean="0"/>
              <a:t>can</a:t>
            </a:r>
            <a:r>
              <a:rPr lang="nl-NL" sz="2000" dirty="0" smtClean="0"/>
              <a:t> </a:t>
            </a:r>
            <a:r>
              <a:rPr lang="nl-NL" sz="2000" dirty="0" err="1" smtClean="0"/>
              <a:t>be</a:t>
            </a:r>
            <a:r>
              <a:rPr lang="nl-NL" sz="2000" dirty="0" smtClean="0"/>
              <a:t> </a:t>
            </a:r>
            <a:r>
              <a:rPr lang="nl-NL" sz="2000" dirty="0" err="1" smtClean="0"/>
              <a:t>understood</a:t>
            </a:r>
            <a:r>
              <a:rPr lang="nl-NL" sz="2000" dirty="0" smtClean="0"/>
              <a:t> in </a:t>
            </a:r>
            <a:r>
              <a:rPr lang="nl-NL" sz="2000" dirty="0" err="1" smtClean="0"/>
              <a:t>terms</a:t>
            </a:r>
            <a:r>
              <a:rPr lang="nl-NL" sz="2000" dirty="0" smtClean="0"/>
              <a:t> of </a:t>
            </a:r>
            <a:r>
              <a:rPr lang="nl-NL" sz="2000" i="1" dirty="0" smtClean="0"/>
              <a:t>(a)</a:t>
            </a:r>
            <a:r>
              <a:rPr lang="nl-NL" sz="2000" dirty="0" smtClean="0"/>
              <a:t> </a:t>
            </a:r>
            <a:r>
              <a:rPr lang="nl-NL" sz="2000" dirty="0" err="1" smtClean="0">
                <a:solidFill>
                  <a:srgbClr val="00B050"/>
                </a:solidFill>
              </a:rPr>
              <a:t>explanatory</a:t>
            </a:r>
            <a:r>
              <a:rPr lang="nl-NL" sz="2000" dirty="0" smtClean="0">
                <a:solidFill>
                  <a:srgbClr val="00B050"/>
                </a:solidFill>
              </a:rPr>
              <a:t> power </a:t>
            </a:r>
            <a:r>
              <a:rPr lang="nl-NL" sz="2000" dirty="0" err="1" smtClean="0"/>
              <a:t>or</a:t>
            </a:r>
            <a:r>
              <a:rPr lang="nl-NL" sz="2000" dirty="0" smtClean="0"/>
              <a:t> </a:t>
            </a:r>
            <a:r>
              <a:rPr lang="nl-NL" sz="2000" i="1" dirty="0" smtClean="0"/>
              <a:t>(b)</a:t>
            </a:r>
            <a:r>
              <a:rPr lang="nl-NL" sz="2000" dirty="0" smtClean="0"/>
              <a:t> </a:t>
            </a:r>
            <a:r>
              <a:rPr lang="nl-NL" sz="2000" dirty="0" err="1" smtClean="0">
                <a:solidFill>
                  <a:srgbClr val="0070C0"/>
                </a:solidFill>
              </a:rPr>
              <a:t>logical</a:t>
            </a:r>
            <a:r>
              <a:rPr lang="nl-NL" sz="2000" dirty="0" smtClean="0">
                <a:solidFill>
                  <a:srgbClr val="0070C0"/>
                </a:solidFill>
              </a:rPr>
              <a:t> </a:t>
            </a:r>
            <a:r>
              <a:rPr lang="nl-NL" sz="2000" dirty="0" err="1" smtClean="0">
                <a:solidFill>
                  <a:srgbClr val="0070C0"/>
                </a:solidFill>
              </a:rPr>
              <a:t>entailment</a:t>
            </a:r>
            <a:r>
              <a:rPr lang="nl-NL" sz="2000" dirty="0" smtClean="0"/>
              <a:t>, </a:t>
            </a:r>
            <a:r>
              <a:rPr lang="nl-NL" sz="2000" dirty="0" err="1" smtClean="0"/>
              <a:t>that</a:t>
            </a:r>
            <a:r>
              <a:rPr lang="nl-NL" sz="2000" dirty="0" smtClean="0"/>
              <a:t> is, the </a:t>
            </a:r>
            <a:r>
              <a:rPr lang="nl-NL" sz="2000" dirty="0" err="1" smtClean="0"/>
              <a:t>true</a:t>
            </a:r>
            <a:r>
              <a:rPr lang="nl-NL" sz="2000" dirty="0" smtClean="0"/>
              <a:t> </a:t>
            </a:r>
            <a:r>
              <a:rPr lang="nl-NL" sz="2000" dirty="0" err="1" smtClean="0"/>
              <a:t>proposition</a:t>
            </a:r>
            <a:r>
              <a:rPr lang="nl-NL" sz="2000" dirty="0" smtClean="0"/>
              <a:t> </a:t>
            </a:r>
            <a:r>
              <a:rPr lang="nl-NL" sz="2000" i="1" dirty="0" smtClean="0"/>
              <a:t>(a) </a:t>
            </a:r>
            <a:r>
              <a:rPr lang="nl-NL" sz="2000" dirty="0" err="1" smtClean="0">
                <a:solidFill>
                  <a:srgbClr val="00B050"/>
                </a:solidFill>
              </a:rPr>
              <a:t>explains</a:t>
            </a:r>
            <a:r>
              <a:rPr lang="nl-NL" sz="2000" dirty="0" smtClean="0">
                <a:solidFill>
                  <a:srgbClr val="00B050"/>
                </a:solidFill>
              </a:rPr>
              <a:t> </a:t>
            </a:r>
            <a:r>
              <a:rPr lang="nl-NL" sz="2000" dirty="0" err="1" smtClean="0"/>
              <a:t>or</a:t>
            </a:r>
            <a:r>
              <a:rPr lang="nl-NL" sz="2000" dirty="0" smtClean="0"/>
              <a:t> </a:t>
            </a:r>
            <a:r>
              <a:rPr lang="nl-NL" sz="2000" i="1" dirty="0" smtClean="0"/>
              <a:t>(b)</a:t>
            </a:r>
            <a:r>
              <a:rPr lang="nl-NL" sz="2000" dirty="0" smtClean="0"/>
              <a:t> </a:t>
            </a:r>
            <a:r>
              <a:rPr lang="nl-NL" sz="2000" dirty="0" err="1" smtClean="0">
                <a:solidFill>
                  <a:srgbClr val="0070C0"/>
                </a:solidFill>
              </a:rPr>
              <a:t>logically</a:t>
            </a:r>
            <a:r>
              <a:rPr lang="nl-NL" sz="2000" dirty="0" smtClean="0">
                <a:solidFill>
                  <a:srgbClr val="0070C0"/>
                </a:solidFill>
              </a:rPr>
              <a:t> </a:t>
            </a:r>
            <a:r>
              <a:rPr lang="nl-NL" sz="2000" dirty="0" err="1" smtClean="0">
                <a:solidFill>
                  <a:srgbClr val="0070C0"/>
                </a:solidFill>
              </a:rPr>
              <a:t>implies</a:t>
            </a:r>
            <a:r>
              <a:rPr lang="nl-NL" sz="2000" i="1" dirty="0" smtClean="0">
                <a:solidFill>
                  <a:srgbClr val="0070C0"/>
                </a:solidFill>
              </a:rPr>
              <a:t> </a:t>
            </a:r>
            <a:r>
              <a:rPr lang="nl-NL" sz="2000" dirty="0" smtClean="0"/>
              <a:t>(all) </a:t>
            </a:r>
            <a:r>
              <a:rPr lang="nl-NL" sz="2000" dirty="0" err="1" smtClean="0"/>
              <a:t>other</a:t>
            </a:r>
            <a:r>
              <a:rPr lang="nl-NL" sz="2000" dirty="0" smtClean="0"/>
              <a:t> </a:t>
            </a:r>
            <a:r>
              <a:rPr lang="nl-NL" sz="2000" dirty="0" err="1" smtClean="0"/>
              <a:t>propositions</a:t>
            </a:r>
            <a:r>
              <a:rPr lang="nl-NL" sz="2000" dirty="0" smtClean="0"/>
              <a:t> of the system (and </a:t>
            </a:r>
            <a:r>
              <a:rPr lang="nl-NL" sz="2000" dirty="0" err="1" smtClean="0"/>
              <a:t>vice</a:t>
            </a:r>
            <a:r>
              <a:rPr lang="nl-NL" sz="2000" dirty="0" smtClean="0"/>
              <a:t> versa)</a:t>
            </a:r>
            <a:endParaRPr lang="nl-NL" sz="2000" dirty="0"/>
          </a:p>
          <a:p>
            <a:r>
              <a:rPr lang="nl-NL" sz="2000" dirty="0" smtClean="0"/>
              <a:t> A </a:t>
            </a:r>
            <a:r>
              <a:rPr lang="nl-NL" sz="2000" dirty="0" err="1" smtClean="0"/>
              <a:t>weaker</a:t>
            </a:r>
            <a:r>
              <a:rPr lang="nl-NL" sz="2000" dirty="0" smtClean="0"/>
              <a:t> criterium </a:t>
            </a:r>
            <a:r>
              <a:rPr lang="nl-NL" sz="2000" dirty="0" err="1" smtClean="0"/>
              <a:t>would</a:t>
            </a:r>
            <a:r>
              <a:rPr lang="nl-NL" sz="2000" dirty="0" smtClean="0"/>
              <a:t> </a:t>
            </a:r>
            <a:r>
              <a:rPr lang="nl-NL" sz="2000" dirty="0" err="1" smtClean="0"/>
              <a:t>be</a:t>
            </a:r>
            <a:r>
              <a:rPr lang="nl-NL" sz="2000" dirty="0" smtClean="0"/>
              <a:t> </a:t>
            </a:r>
            <a:r>
              <a:rPr lang="nl-NL" sz="2000" i="1" dirty="0" smtClean="0"/>
              <a:t>(c)</a:t>
            </a:r>
            <a:r>
              <a:rPr lang="nl-NL" sz="2000" dirty="0" smtClean="0"/>
              <a:t> </a:t>
            </a:r>
            <a:r>
              <a:rPr lang="nl-NL" sz="2000" i="1" dirty="0" err="1" smtClean="0">
                <a:solidFill>
                  <a:schemeClr val="accent6">
                    <a:lumMod val="75000"/>
                  </a:schemeClr>
                </a:solidFill>
              </a:rPr>
              <a:t>consistency</a:t>
            </a:r>
            <a:r>
              <a:rPr lang="nl-NL" sz="2000" dirty="0" smtClean="0"/>
              <a:t>. The </a:t>
            </a:r>
            <a:r>
              <a:rPr lang="nl-NL" sz="2000" dirty="0" err="1" smtClean="0"/>
              <a:t>true</a:t>
            </a:r>
            <a:r>
              <a:rPr lang="nl-NL" sz="2000" dirty="0" smtClean="0"/>
              <a:t> </a:t>
            </a:r>
            <a:r>
              <a:rPr lang="nl-NL" sz="2000" dirty="0" err="1" smtClean="0"/>
              <a:t>proposition</a:t>
            </a:r>
            <a:r>
              <a:rPr lang="nl-NL" sz="2000" dirty="0" smtClean="0"/>
              <a:t> </a:t>
            </a:r>
            <a:r>
              <a:rPr lang="nl-NL" sz="2000" dirty="0" err="1" smtClean="0"/>
              <a:t>just</a:t>
            </a:r>
            <a:r>
              <a:rPr lang="nl-NL" sz="2000" dirty="0" smtClean="0"/>
              <a:t> </a:t>
            </a:r>
            <a:r>
              <a:rPr lang="nl-NL" sz="2000" dirty="0" err="1" smtClean="0"/>
              <a:t>needs</a:t>
            </a:r>
            <a:r>
              <a:rPr lang="nl-NL" sz="2000" dirty="0" smtClean="0"/>
              <a:t>  </a:t>
            </a:r>
            <a:br>
              <a:rPr lang="nl-NL" sz="2000" dirty="0" smtClean="0"/>
            </a:br>
            <a:r>
              <a:rPr lang="nl-NL" sz="2000" dirty="0" smtClean="0"/>
              <a:t> to </a:t>
            </a:r>
            <a:r>
              <a:rPr lang="nl-NL" sz="2000" dirty="0" err="1" smtClean="0"/>
              <a:t>be</a:t>
            </a:r>
            <a:r>
              <a:rPr lang="nl-NL" sz="2000" dirty="0" smtClean="0"/>
              <a:t> </a:t>
            </a:r>
            <a:r>
              <a:rPr lang="nl-NL" sz="2000" i="1" dirty="0" err="1" smtClean="0">
                <a:solidFill>
                  <a:schemeClr val="accent6">
                    <a:lumMod val="75000"/>
                  </a:schemeClr>
                </a:solidFill>
              </a:rPr>
              <a:t>logically</a:t>
            </a:r>
            <a:r>
              <a:rPr lang="nl-NL" sz="2000" i="1" dirty="0" smtClean="0">
                <a:solidFill>
                  <a:schemeClr val="accent6">
                    <a:lumMod val="75000"/>
                  </a:schemeClr>
                </a:solidFill>
              </a:rPr>
              <a:t> consistent</a:t>
            </a:r>
            <a:r>
              <a:rPr lang="nl-NL" sz="2000" dirty="0" smtClean="0"/>
              <a:t> </a:t>
            </a:r>
            <a:r>
              <a:rPr lang="nl-NL" sz="2000" dirty="0" err="1" smtClean="0"/>
              <a:t>with</a:t>
            </a:r>
            <a:r>
              <a:rPr lang="nl-NL" sz="2000" dirty="0" smtClean="0"/>
              <a:t> the </a:t>
            </a:r>
            <a:r>
              <a:rPr lang="nl-NL" sz="2000" dirty="0" err="1" smtClean="0"/>
              <a:t>other</a:t>
            </a:r>
            <a:r>
              <a:rPr lang="nl-NL" sz="2000" dirty="0" smtClean="0"/>
              <a:t> </a:t>
            </a:r>
            <a:r>
              <a:rPr lang="nl-NL" sz="2000" dirty="0" err="1" smtClean="0"/>
              <a:t>propositions</a:t>
            </a:r>
            <a:endParaRPr lang="nl-NL" sz="2000" dirty="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436510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Adherents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lang="nl-NL" sz="2000" noProof="0" dirty="0" err="1" smtClean="0"/>
              <a:t>give</a:t>
            </a:r>
            <a:r>
              <a:rPr lang="nl-NL" sz="2000" noProof="0" dirty="0" smtClean="0"/>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noProof="0" dirty="0" smtClean="0">
                <a:ln>
                  <a:noFill/>
                </a:ln>
                <a:solidFill>
                  <a:schemeClr val="tx1"/>
                </a:solidFill>
                <a:effectLst/>
                <a:uLnTx/>
                <a:uFillTx/>
                <a:latin typeface="+mn-lt"/>
                <a:ea typeface="+mn-ea"/>
                <a:cs typeface="+mn-cs"/>
              </a:rPr>
              <a:t> are </a:t>
            </a:r>
            <a:r>
              <a:rPr kumimoji="0" lang="nl-NL" sz="2000" b="0" i="0" u="none" strike="noStrike" kern="1200" cap="none" spc="0" normalizeH="0" noProof="0" dirty="0" err="1" smtClean="0">
                <a:ln>
                  <a:noFill/>
                </a:ln>
                <a:solidFill>
                  <a:schemeClr val="tx1"/>
                </a:solidFill>
                <a:effectLst/>
                <a:uLnTx/>
                <a:uFillTx/>
                <a:latin typeface="+mn-lt"/>
                <a:ea typeface="+mn-ea"/>
                <a:cs typeface="+mn-cs"/>
              </a:rPr>
              <a:t>no</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epistemological</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reasons</a:t>
            </a:r>
            <a:r>
              <a:rPr kumimoji="0" lang="nl-NL" sz="2000" b="0" i="0" u="none" strike="noStrike" kern="1200" cap="none" spc="0" normalizeH="0" noProof="0" dirty="0" smtClean="0">
                <a:ln>
                  <a:noFill/>
                </a:ln>
                <a:solidFill>
                  <a:schemeClr val="tx1"/>
                </a:solidFill>
                <a:effectLst/>
                <a:uLnTx/>
                <a:uFillTx/>
                <a:latin typeface="+mn-lt"/>
                <a:ea typeface="+mn-ea"/>
                <a:cs typeface="+mn-cs"/>
              </a:rPr>
              <a:t> (“We </a:t>
            </a:r>
            <a:r>
              <a:rPr kumimoji="0" lang="nl-NL" sz="2000" b="0" i="0" u="none" strike="noStrike" kern="1200" cap="none" spc="0" normalizeH="0" noProof="0" dirty="0" err="1" smtClean="0">
                <a:ln>
                  <a:noFill/>
                </a:ln>
                <a:solidFill>
                  <a:schemeClr val="tx1"/>
                </a:solidFill>
                <a:effectLst/>
                <a:uLnTx/>
                <a:uFillTx/>
                <a:latin typeface="+mn-lt"/>
                <a:ea typeface="+mn-ea"/>
                <a:cs typeface="+mn-cs"/>
              </a:rPr>
              <a:t>can’t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get</a:t>
            </a:r>
            <a:r>
              <a:rPr kumimoji="0" lang="nl-NL" sz="2000" b="0" i="0" u="none" strike="noStrike" kern="1200" cap="none" spc="0" normalizeH="0" noProof="0" dirty="0" smtClean="0">
                <a:ln>
                  <a:noFill/>
                </a:ln>
                <a:solidFill>
                  <a:schemeClr val="tx1"/>
                </a:solidFill>
                <a:effectLst/>
                <a:uLnTx/>
                <a:uFillTx/>
                <a:latin typeface="+mn-lt"/>
                <a:ea typeface="+mn-ea"/>
                <a:cs typeface="+mn-cs"/>
              </a:rPr>
              <a:t> out of </a:t>
            </a:r>
            <a:r>
              <a:rPr kumimoji="0" lang="nl-NL" sz="2000" b="0" i="0" u="none" strike="noStrike" kern="1200" cap="none" spc="0" normalizeH="0" noProof="0" dirty="0" err="1" smtClean="0">
                <a:ln>
                  <a:noFill/>
                </a:ln>
                <a:solidFill>
                  <a:schemeClr val="tx1"/>
                </a:solidFill>
                <a:effectLst/>
                <a:uLnTx/>
                <a:uFillTx/>
                <a:latin typeface="+mn-lt"/>
                <a:ea typeface="+mn-ea"/>
                <a:cs typeface="+mn-cs"/>
              </a:rPr>
              <a:t>ou</a:t>
            </a:r>
            <a:r>
              <a:rPr lang="nl-NL" sz="2000" dirty="0" smtClean="0"/>
              <a:t>r </a:t>
            </a:r>
            <a:r>
              <a:rPr lang="nl-NL" sz="2000" dirty="0" err="1" smtClean="0"/>
              <a:t>beliefs</a:t>
            </a:r>
            <a:r>
              <a:rPr lang="nl-NL" sz="2000" dirty="0" smtClean="0"/>
              <a:t>”) </a:t>
            </a:r>
            <a:r>
              <a:rPr lang="nl-NL" sz="2000" dirty="0" err="1" smtClean="0"/>
              <a:t>for</a:t>
            </a:r>
            <a:r>
              <a:rPr lang="nl-NL" sz="2000" dirty="0" smtClean="0"/>
              <a:t> it.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Opponents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point out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incompatible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coherent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systems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also</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fairy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tales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somehow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correspond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necessary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sufficient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Pragmatic</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507288" cy="1756792"/>
          </a:xfrm>
        </p:spPr>
        <p:txBody>
          <a:bodyPr>
            <a:normAutofit/>
          </a:bodyPr>
          <a:lstStyle/>
          <a:p>
            <a:r>
              <a:rPr lang="nl-NL" sz="2400" dirty="0" smtClean="0"/>
              <a:t>A </a:t>
            </a:r>
            <a:r>
              <a:rPr lang="nl-NL" sz="2400" dirty="0" err="1" smtClean="0"/>
              <a:t>proposition</a:t>
            </a:r>
            <a:r>
              <a:rPr lang="nl-NL" sz="2400" dirty="0" smtClean="0"/>
              <a:t> is </a:t>
            </a:r>
            <a:r>
              <a:rPr lang="nl-NL" sz="2400" dirty="0" err="1" smtClean="0"/>
              <a:t>true</a:t>
            </a:r>
            <a:r>
              <a:rPr lang="nl-NL" sz="2400" dirty="0" smtClean="0"/>
              <a:t> </a:t>
            </a:r>
            <a:r>
              <a:rPr lang="nl-NL" sz="2400" dirty="0" err="1" smtClean="0"/>
              <a:t>iff</a:t>
            </a:r>
            <a:r>
              <a:rPr lang="nl-NL" sz="2400" dirty="0" smtClean="0"/>
              <a:t> </a:t>
            </a:r>
            <a:r>
              <a:rPr lang="nl-NL" sz="2400" dirty="0" err="1" smtClean="0"/>
              <a:t>believing</a:t>
            </a:r>
            <a:r>
              <a:rPr lang="nl-NL" sz="2400" dirty="0" smtClean="0"/>
              <a:t> </a:t>
            </a:r>
            <a:r>
              <a:rPr lang="nl-NL" sz="2400" dirty="0" err="1" smtClean="0"/>
              <a:t>it</a:t>
            </a:r>
            <a:r>
              <a:rPr lang="nl-NL" sz="2400" dirty="0" smtClean="0"/>
              <a:t> is </a:t>
            </a:r>
            <a:r>
              <a:rPr lang="nl-NL" sz="2400" i="1" dirty="0" err="1" smtClean="0"/>
              <a:t>useful</a:t>
            </a:r>
            <a:r>
              <a:rPr lang="nl-NL" sz="2400" i="1" dirty="0" smtClean="0"/>
              <a:t> </a:t>
            </a:r>
            <a:r>
              <a:rPr lang="nl-NL" sz="2400" dirty="0" smtClean="0"/>
              <a:t>in the long run and </a:t>
            </a:r>
            <a:r>
              <a:rPr lang="nl-NL" sz="2400" dirty="0" err="1" smtClean="0"/>
              <a:t>on</a:t>
            </a:r>
            <a:r>
              <a:rPr lang="nl-NL" sz="2400" dirty="0" smtClean="0"/>
              <a:t> the </a:t>
            </a:r>
            <a:r>
              <a:rPr lang="nl-NL" sz="2400" dirty="0" err="1" smtClean="0"/>
              <a:t>whole</a:t>
            </a:r>
            <a:r>
              <a:rPr lang="nl-NL" sz="2400" dirty="0" smtClean="0"/>
              <a:t> </a:t>
            </a:r>
            <a:r>
              <a:rPr lang="nl-NL" sz="2400" dirty="0" err="1" smtClean="0"/>
              <a:t>course</a:t>
            </a:r>
            <a:r>
              <a:rPr lang="nl-NL" sz="2400" dirty="0" smtClean="0"/>
              <a:t>. </a:t>
            </a:r>
            <a:r>
              <a:rPr lang="nl-NL" sz="2400" dirty="0" err="1" smtClean="0"/>
              <a:t>Truth</a:t>
            </a:r>
            <a:r>
              <a:rPr lang="nl-NL" sz="2400" dirty="0" smtClean="0"/>
              <a:t> is </a:t>
            </a:r>
            <a:r>
              <a:rPr lang="nl-NL" sz="2400" dirty="0" err="1" smtClean="0"/>
              <a:t>synonymous</a:t>
            </a:r>
            <a:r>
              <a:rPr lang="nl-NL" sz="2400" dirty="0" smtClean="0"/>
              <a:t> </a:t>
            </a:r>
            <a:r>
              <a:rPr lang="nl-NL" sz="2400" dirty="0" err="1" smtClean="0"/>
              <a:t>with</a:t>
            </a:r>
            <a:r>
              <a:rPr lang="nl-NL" sz="2400" dirty="0" smtClean="0"/>
              <a:t> </a:t>
            </a:r>
            <a:r>
              <a:rPr lang="nl-NL" sz="2400" i="1" dirty="0" smtClean="0"/>
              <a:t>practical </a:t>
            </a:r>
            <a:r>
              <a:rPr lang="nl-NL" sz="2400" i="1" dirty="0" err="1" smtClean="0"/>
              <a:t>success</a:t>
            </a:r>
            <a:r>
              <a:rPr lang="nl-NL" sz="2000" dirty="0" smtClean="0"/>
              <a:t> </a:t>
            </a:r>
          </a:p>
          <a:p>
            <a:r>
              <a:rPr lang="nl-NL" sz="2400" dirty="0" err="1" smtClean="0"/>
              <a:t>Pragmatic</a:t>
            </a:r>
            <a:r>
              <a:rPr lang="nl-NL" sz="2400" dirty="0" smtClean="0"/>
              <a:t> </a:t>
            </a:r>
            <a:r>
              <a:rPr lang="nl-NL" sz="2400" dirty="0" err="1" smtClean="0"/>
              <a:t>theory</a:t>
            </a:r>
            <a:r>
              <a:rPr lang="nl-NL" sz="2400" dirty="0" smtClean="0"/>
              <a:t> is </a:t>
            </a:r>
            <a:r>
              <a:rPr lang="nl-NL" sz="2400" dirty="0" err="1" smtClean="0"/>
              <a:t>form</a:t>
            </a:r>
            <a:r>
              <a:rPr lang="nl-NL" sz="2400" dirty="0" smtClean="0"/>
              <a:t> of </a:t>
            </a:r>
            <a:r>
              <a:rPr lang="nl-NL" sz="2400" i="1" dirty="0" err="1" smtClean="0"/>
              <a:t>cognitive</a:t>
            </a:r>
            <a:r>
              <a:rPr lang="nl-NL" sz="2400" i="1" dirty="0" smtClean="0"/>
              <a:t> </a:t>
            </a:r>
            <a:r>
              <a:rPr lang="nl-NL" sz="2400" i="1" dirty="0" err="1" smtClean="0"/>
              <a:t>relativism</a:t>
            </a:r>
            <a:r>
              <a:rPr lang="nl-NL" sz="2400" dirty="0" smtClean="0"/>
              <a:t>. </a:t>
            </a:r>
            <a:r>
              <a:rPr lang="nl-NL" sz="2400" dirty="0" err="1" smtClean="0"/>
              <a:t>What</a:t>
            </a:r>
            <a:r>
              <a:rPr lang="nl-NL" sz="2400" dirty="0" smtClean="0"/>
              <a:t> </a:t>
            </a:r>
            <a:r>
              <a:rPr lang="nl-NL" sz="2400" dirty="0" err="1" smtClean="0"/>
              <a:t>works</a:t>
            </a:r>
            <a:r>
              <a:rPr lang="nl-NL" sz="2400" dirty="0" smtClean="0"/>
              <a:t> </a:t>
            </a:r>
            <a:r>
              <a:rPr lang="nl-NL" sz="2400" dirty="0" err="1" smtClean="0"/>
              <a:t>for</a:t>
            </a:r>
            <a:r>
              <a:rPr lang="nl-NL" sz="2400" dirty="0" smtClean="0"/>
              <a:t> </a:t>
            </a:r>
            <a:r>
              <a:rPr lang="nl-NL" sz="2400" dirty="0" err="1" smtClean="0"/>
              <a:t>you</a:t>
            </a:r>
            <a:r>
              <a:rPr lang="nl-NL" sz="2400" dirty="0" smtClean="0"/>
              <a:t> </a:t>
            </a:r>
            <a:r>
              <a:rPr lang="nl-NL" sz="2400" dirty="0" err="1" smtClean="0"/>
              <a:t>might</a:t>
            </a:r>
            <a:r>
              <a:rPr lang="nl-NL" sz="2400" dirty="0" smtClean="0"/>
              <a:t> </a:t>
            </a:r>
            <a:r>
              <a:rPr lang="nl-NL" sz="2400" dirty="0" err="1" smtClean="0"/>
              <a:t>not</a:t>
            </a:r>
            <a:r>
              <a:rPr lang="nl-NL" sz="2400" dirty="0" smtClean="0"/>
              <a:t> </a:t>
            </a:r>
            <a:r>
              <a:rPr lang="nl-NL" sz="2400" dirty="0" err="1" smtClean="0"/>
              <a:t>work</a:t>
            </a:r>
            <a:r>
              <a:rPr lang="nl-NL" sz="2400" dirty="0" smtClean="0"/>
              <a:t> </a:t>
            </a:r>
            <a:r>
              <a:rPr lang="nl-NL" sz="2400" dirty="0" err="1" smtClean="0"/>
              <a:t>for</a:t>
            </a:r>
            <a:r>
              <a:rPr lang="nl-NL" sz="2400" dirty="0" smtClean="0"/>
              <a:t> me. </a:t>
            </a:r>
          </a:p>
          <a:p>
            <a:pPr>
              <a:buNone/>
            </a:pPr>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328498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Pragmatic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violates</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intuïtions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Delusions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might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out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believing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results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in practical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success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Misrelationship</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and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mind-independent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way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things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are independent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Pragmatists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coherentists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might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say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Pragmatic</a:t>
            </a:r>
            <a:r>
              <a:rPr lang="nl-NL" sz="3200" dirty="0" smtClean="0"/>
              <a:t> </a:t>
            </a:r>
            <a:r>
              <a:rPr lang="nl-NL" sz="3200" dirty="0" err="1" smtClean="0"/>
              <a:t>Theory</a:t>
            </a:r>
            <a:r>
              <a:rPr lang="nl-NL" sz="3200" dirty="0" smtClean="0"/>
              <a:t> of </a:t>
            </a:r>
            <a:r>
              <a:rPr lang="nl-NL" sz="3200" dirty="0" err="1" smtClean="0"/>
              <a:t>Truth</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dirty="0" err="1" smtClean="0"/>
              <a:t>Pragmatists</a:t>
            </a:r>
            <a:r>
              <a:rPr lang="nl-NL" sz="2400" dirty="0" smtClean="0"/>
              <a:t> </a:t>
            </a:r>
            <a:r>
              <a:rPr lang="nl-NL" sz="2400" dirty="0" err="1" smtClean="0"/>
              <a:t>seem</a:t>
            </a:r>
            <a:r>
              <a:rPr lang="nl-NL" sz="2400" dirty="0" smtClean="0"/>
              <a:t> to </a:t>
            </a:r>
            <a:r>
              <a:rPr lang="nl-NL" sz="2400" dirty="0" err="1" smtClean="0"/>
              <a:t>conflate</a:t>
            </a:r>
            <a:r>
              <a:rPr lang="nl-NL" sz="2400" dirty="0" smtClean="0"/>
              <a:t> </a:t>
            </a:r>
            <a:r>
              <a:rPr lang="nl-NL" sz="2400" dirty="0" err="1" smtClean="0"/>
              <a:t>truth</a:t>
            </a:r>
            <a:r>
              <a:rPr lang="nl-NL" sz="2400" dirty="0" smtClean="0"/>
              <a:t> </a:t>
            </a:r>
            <a:r>
              <a:rPr lang="nl-NL" sz="2400" dirty="0" err="1" smtClean="0"/>
              <a:t>with</a:t>
            </a:r>
            <a:r>
              <a:rPr lang="nl-NL" sz="2400" dirty="0" smtClean="0"/>
              <a:t> </a:t>
            </a:r>
            <a:r>
              <a:rPr lang="nl-NL" sz="2400" dirty="0" err="1" smtClean="0"/>
              <a:t>justification</a:t>
            </a:r>
            <a:r>
              <a:rPr lang="nl-NL" sz="2400" dirty="0" smtClean="0"/>
              <a:t>. </a:t>
            </a:r>
            <a:r>
              <a:rPr lang="nl-NL" sz="2400" dirty="0" err="1" smtClean="0"/>
              <a:t>But</a:t>
            </a:r>
            <a:r>
              <a:rPr lang="nl-NL" sz="2400" dirty="0" smtClean="0"/>
              <a:t> </a:t>
            </a:r>
            <a:r>
              <a:rPr lang="nl-NL" sz="2400" dirty="0" err="1" smtClean="0"/>
              <a:t>there</a:t>
            </a:r>
            <a:r>
              <a:rPr lang="nl-NL" sz="2400" dirty="0" smtClean="0"/>
              <a:t>  is a </a:t>
            </a:r>
            <a:r>
              <a:rPr lang="nl-NL" sz="2400" dirty="0" err="1" smtClean="0"/>
              <a:t>difference</a:t>
            </a:r>
            <a:r>
              <a:rPr lang="nl-NL" sz="2400" dirty="0" smtClean="0"/>
              <a:t> </a:t>
            </a:r>
            <a:r>
              <a:rPr lang="nl-NL" sz="2400" dirty="0" err="1" smtClean="0"/>
              <a:t>between</a:t>
            </a:r>
            <a:r>
              <a:rPr lang="nl-NL" sz="2400" dirty="0" smtClean="0"/>
              <a:t> a belief </a:t>
            </a:r>
            <a:r>
              <a:rPr lang="nl-NL" sz="2400" i="1" dirty="0" err="1" smtClean="0"/>
              <a:t>being</a:t>
            </a:r>
            <a:r>
              <a:rPr lang="nl-NL" sz="2400" i="1" dirty="0" smtClean="0"/>
              <a:t> </a:t>
            </a:r>
            <a:r>
              <a:rPr lang="nl-NL" sz="2400" i="1" dirty="0" err="1" smtClean="0"/>
              <a:t>true</a:t>
            </a:r>
            <a:r>
              <a:rPr lang="nl-NL" sz="2400" i="1" dirty="0" smtClean="0"/>
              <a:t> </a:t>
            </a:r>
            <a:r>
              <a:rPr lang="nl-NL" sz="2400" dirty="0" smtClean="0"/>
              <a:t>and </a:t>
            </a:r>
            <a:r>
              <a:rPr lang="nl-NL" sz="2400" i="1" dirty="0" err="1" smtClean="0"/>
              <a:t>being</a:t>
            </a:r>
            <a:r>
              <a:rPr lang="nl-NL" sz="2400" i="1" dirty="0" smtClean="0"/>
              <a:t> </a:t>
            </a:r>
            <a:r>
              <a:rPr lang="nl-NL" sz="2400" i="1" dirty="0" err="1" smtClean="0"/>
              <a:t>justified</a:t>
            </a:r>
            <a:endParaRPr lang="nl-NL" sz="2400" dirty="0" smtClean="0"/>
          </a:p>
          <a:p>
            <a:pPr lvl="1"/>
            <a:r>
              <a:rPr lang="nl-NL" sz="2000" dirty="0" smtClean="0"/>
              <a:t>We </a:t>
            </a:r>
            <a:r>
              <a:rPr lang="nl-NL" sz="2000" dirty="0" err="1" smtClean="0"/>
              <a:t>may</a:t>
            </a:r>
            <a:r>
              <a:rPr lang="nl-NL" sz="2000" dirty="0" smtClean="0"/>
              <a:t> </a:t>
            </a:r>
            <a:r>
              <a:rPr lang="nl-NL" sz="2000" dirty="0" err="1" smtClean="0"/>
              <a:t>be</a:t>
            </a:r>
            <a:r>
              <a:rPr lang="nl-NL" sz="2000" dirty="0" smtClean="0"/>
              <a:t> </a:t>
            </a:r>
            <a:r>
              <a:rPr lang="nl-NL" sz="2000" dirty="0" err="1" smtClean="0"/>
              <a:t>justified</a:t>
            </a:r>
            <a:r>
              <a:rPr lang="nl-NL" sz="2000" dirty="0" smtClean="0"/>
              <a:t> in </a:t>
            </a:r>
            <a:r>
              <a:rPr lang="nl-NL" sz="2000" dirty="0" err="1" smtClean="0"/>
              <a:t>believing</a:t>
            </a:r>
            <a:r>
              <a:rPr lang="nl-NL" sz="2000" dirty="0" smtClean="0"/>
              <a:t> </a:t>
            </a:r>
            <a:r>
              <a:rPr lang="nl-NL" sz="2000" dirty="0" err="1" smtClean="0"/>
              <a:t>propositions</a:t>
            </a:r>
            <a:r>
              <a:rPr lang="nl-NL" sz="2000" dirty="0" smtClean="0"/>
              <a:t> </a:t>
            </a:r>
            <a:r>
              <a:rPr lang="nl-NL" sz="2000" dirty="0" err="1" smtClean="0"/>
              <a:t>that</a:t>
            </a:r>
            <a:r>
              <a:rPr lang="nl-NL" sz="2000" dirty="0" smtClean="0"/>
              <a:t> are </a:t>
            </a:r>
            <a:r>
              <a:rPr lang="nl-NL" sz="2000" dirty="0" err="1" smtClean="0"/>
              <a:t>not</a:t>
            </a:r>
            <a:r>
              <a:rPr lang="nl-NL" sz="2000" dirty="0" smtClean="0"/>
              <a:t> </a:t>
            </a:r>
            <a:r>
              <a:rPr lang="nl-NL" sz="2000" dirty="0" err="1" smtClean="0"/>
              <a:t>true</a:t>
            </a:r>
            <a:endParaRPr lang="nl-NL" sz="2000" dirty="0" smtClean="0"/>
          </a:p>
          <a:p>
            <a:pPr lvl="1"/>
            <a:r>
              <a:rPr lang="nl-NL" sz="2000" dirty="0" smtClean="0"/>
              <a:t>We </a:t>
            </a:r>
            <a:r>
              <a:rPr lang="nl-NL" sz="2000" dirty="0" err="1" smtClean="0"/>
              <a:t>may</a:t>
            </a:r>
            <a:r>
              <a:rPr lang="nl-NL" sz="2000" dirty="0" smtClean="0"/>
              <a:t> </a:t>
            </a:r>
            <a:r>
              <a:rPr lang="nl-NL" sz="2000" dirty="0" err="1" smtClean="0"/>
              <a:t>not</a:t>
            </a:r>
            <a:r>
              <a:rPr lang="nl-NL" sz="2000" dirty="0" smtClean="0"/>
              <a:t> </a:t>
            </a:r>
            <a:r>
              <a:rPr lang="nl-NL" sz="2000" dirty="0" err="1" smtClean="0"/>
              <a:t>be</a:t>
            </a:r>
            <a:r>
              <a:rPr lang="nl-NL" sz="2000" dirty="0" smtClean="0"/>
              <a:t> </a:t>
            </a:r>
            <a:r>
              <a:rPr lang="nl-NL" sz="2000" dirty="0" err="1" smtClean="0"/>
              <a:t>justified</a:t>
            </a:r>
            <a:r>
              <a:rPr lang="nl-NL" sz="2000" dirty="0" smtClean="0"/>
              <a:t> in </a:t>
            </a:r>
            <a:r>
              <a:rPr lang="nl-NL" sz="2000" dirty="0" err="1" smtClean="0"/>
              <a:t>believing</a:t>
            </a:r>
            <a:r>
              <a:rPr lang="nl-NL" sz="2000" dirty="0" smtClean="0"/>
              <a:t> </a:t>
            </a:r>
            <a:r>
              <a:rPr lang="nl-NL" sz="2000" dirty="0" err="1" smtClean="0"/>
              <a:t>propositions</a:t>
            </a:r>
            <a:r>
              <a:rPr lang="nl-NL" sz="2000" dirty="0" smtClean="0"/>
              <a:t> </a:t>
            </a:r>
            <a:r>
              <a:rPr lang="nl-NL" sz="2000" dirty="0" err="1" smtClean="0"/>
              <a:t>that</a:t>
            </a:r>
            <a:r>
              <a:rPr lang="nl-NL" sz="2000" dirty="0" smtClean="0"/>
              <a:t> are </a:t>
            </a:r>
            <a:r>
              <a:rPr lang="nl-NL" sz="2000" dirty="0" err="1" smtClean="0"/>
              <a:t>true</a:t>
            </a:r>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5" name="Content Placeholder 2"/>
          <p:cNvSpPr txBox="1">
            <a:spLocks/>
          </p:cNvSpPr>
          <p:nvPr/>
        </p:nvSpPr>
        <p:spPr>
          <a:xfrm>
            <a:off x="457200" y="321297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Pragmatism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ultimately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depend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For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adequately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say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works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case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works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better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reserve the term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communicate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reality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Relationship</a:t>
            </a:r>
            <a:r>
              <a:rPr lang="nl-NL" sz="3200" dirty="0" smtClean="0"/>
              <a:t> </a:t>
            </a:r>
            <a:r>
              <a:rPr lang="nl-NL" sz="3200" dirty="0" err="1" smtClean="0"/>
              <a:t>between</a:t>
            </a:r>
            <a:r>
              <a:rPr lang="nl-NL" sz="3200" dirty="0" smtClean="0"/>
              <a:t> ‘</a:t>
            </a:r>
            <a:r>
              <a:rPr lang="nl-NL" sz="3200" dirty="0" err="1" smtClean="0"/>
              <a:t>knowledge</a:t>
            </a:r>
            <a:r>
              <a:rPr lang="nl-NL" sz="3200" dirty="0" smtClean="0"/>
              <a:t>’ and ‘belief’</a:t>
            </a:r>
            <a:endParaRPr lang="nl-NL" sz="3200" dirty="0"/>
          </a:p>
        </p:txBody>
      </p:sp>
      <p:sp>
        <p:nvSpPr>
          <p:cNvPr id="3" name="Content Placeholder 2"/>
          <p:cNvSpPr>
            <a:spLocks noGrp="1"/>
          </p:cNvSpPr>
          <p:nvPr>
            <p:ph idx="1"/>
          </p:nvPr>
        </p:nvSpPr>
        <p:spPr>
          <a:xfrm>
            <a:off x="457200" y="1600200"/>
            <a:ext cx="8507288" cy="1324744"/>
          </a:xfrm>
        </p:spPr>
        <p:txBody>
          <a:bodyPr>
            <a:normAutofit/>
          </a:bodyPr>
          <a:lstStyle/>
          <a:p>
            <a:pPr marL="514350" indent="-514350">
              <a:buFont typeface="+mj-lt"/>
              <a:buAutoNum type="romanUcPeriod"/>
            </a:pPr>
            <a:r>
              <a:rPr lang="nl-NL" sz="2400" dirty="0" err="1" smtClean="0"/>
              <a:t>Knowledge</a:t>
            </a:r>
            <a:r>
              <a:rPr lang="nl-NL" sz="2400" dirty="0" smtClean="0"/>
              <a:t> and belief </a:t>
            </a:r>
            <a:r>
              <a:rPr lang="nl-NL" sz="2400" dirty="0" err="1" smtClean="0"/>
              <a:t>could</a:t>
            </a:r>
            <a:r>
              <a:rPr lang="nl-NL" sz="2400" dirty="0" smtClean="0"/>
              <a:t> </a:t>
            </a:r>
            <a:r>
              <a:rPr lang="nl-NL" sz="2400" dirty="0" err="1" smtClean="0"/>
              <a:t>be</a:t>
            </a:r>
            <a:r>
              <a:rPr lang="nl-NL" sz="2400" dirty="0" smtClean="0"/>
              <a:t> </a:t>
            </a:r>
            <a:r>
              <a:rPr lang="nl-NL" sz="2400" dirty="0" err="1" smtClean="0"/>
              <a:t>considered</a:t>
            </a:r>
            <a:r>
              <a:rPr lang="nl-NL" sz="2400" dirty="0" smtClean="0"/>
              <a:t> </a:t>
            </a:r>
            <a:r>
              <a:rPr lang="nl-NL" sz="2400" i="1" dirty="0" err="1" smtClean="0"/>
              <a:t>two</a:t>
            </a:r>
            <a:r>
              <a:rPr lang="nl-NL" sz="2400" i="1" dirty="0" smtClean="0"/>
              <a:t> different </a:t>
            </a:r>
            <a:r>
              <a:rPr lang="nl-NL" sz="2400" i="1" dirty="0" err="1" smtClean="0"/>
              <a:t>states</a:t>
            </a:r>
            <a:endParaRPr lang="nl-NL" sz="2400" i="1" dirty="0" smtClean="0"/>
          </a:p>
          <a:p>
            <a:pPr lvl="1"/>
            <a:r>
              <a:rPr lang="nl-NL" sz="2000" u="sng" dirty="0" err="1" smtClean="0"/>
              <a:t>Knowledge</a:t>
            </a:r>
            <a:r>
              <a:rPr lang="nl-NL" sz="2000" dirty="0" smtClean="0"/>
              <a:t>: </a:t>
            </a:r>
            <a:r>
              <a:rPr lang="nl-NL" sz="2000" dirty="0" err="1" smtClean="0"/>
              <a:t>infallible</a:t>
            </a:r>
            <a:r>
              <a:rPr lang="nl-NL" sz="2000" dirty="0" smtClean="0"/>
              <a:t>, </a:t>
            </a:r>
            <a:r>
              <a:rPr lang="nl-NL" sz="2000" dirty="0" err="1" smtClean="0"/>
              <a:t>self-evident</a:t>
            </a:r>
            <a:r>
              <a:rPr lang="nl-NL" sz="2000" dirty="0" smtClean="0"/>
              <a:t>, absolute </a:t>
            </a:r>
            <a:r>
              <a:rPr lang="nl-NL" sz="2000" dirty="0" err="1" smtClean="0"/>
              <a:t>certain</a:t>
            </a:r>
            <a:r>
              <a:rPr lang="nl-NL" sz="2000" dirty="0" smtClean="0"/>
              <a:t>, </a:t>
            </a:r>
            <a:r>
              <a:rPr lang="nl-NL" sz="2000" dirty="0" err="1" smtClean="0"/>
              <a:t>guaranteed</a:t>
            </a:r>
            <a:r>
              <a:rPr lang="nl-NL" sz="2000" dirty="0" smtClean="0"/>
              <a:t> </a:t>
            </a:r>
            <a:r>
              <a:rPr lang="nl-NL" sz="2000" dirty="0" err="1" smtClean="0"/>
              <a:t>truth</a:t>
            </a:r>
            <a:endParaRPr lang="nl-NL" sz="2000" dirty="0" smtClean="0"/>
          </a:p>
          <a:p>
            <a:pPr lvl="1"/>
            <a:r>
              <a:rPr lang="nl-NL" sz="2000" u="sng" dirty="0" smtClean="0"/>
              <a:t>Belief</a:t>
            </a:r>
            <a:r>
              <a:rPr lang="nl-NL" sz="2000" dirty="0" smtClean="0"/>
              <a:t>: </a:t>
            </a:r>
            <a:r>
              <a:rPr lang="nl-NL" sz="2000" dirty="0" err="1" smtClean="0"/>
              <a:t>fallible</a:t>
            </a:r>
            <a:r>
              <a:rPr lang="nl-NL" sz="2000" dirty="0" smtClean="0"/>
              <a:t>, </a:t>
            </a:r>
            <a:r>
              <a:rPr lang="nl-NL" sz="2000" dirty="0" err="1" smtClean="0"/>
              <a:t>not</a:t>
            </a:r>
            <a:r>
              <a:rPr lang="nl-NL" sz="2000" dirty="0" smtClean="0"/>
              <a:t> </a:t>
            </a:r>
            <a:r>
              <a:rPr lang="nl-NL" sz="2000" dirty="0" err="1" smtClean="0"/>
              <a:t>self-evident</a:t>
            </a:r>
            <a:r>
              <a:rPr lang="nl-NL" sz="2000" dirty="0" smtClean="0"/>
              <a:t>, </a:t>
            </a:r>
            <a:r>
              <a:rPr lang="nl-NL" sz="2000" dirty="0" err="1" smtClean="0"/>
              <a:t>mere</a:t>
            </a:r>
            <a:r>
              <a:rPr lang="nl-NL" sz="2000" dirty="0" smtClean="0"/>
              <a:t> </a:t>
            </a:r>
            <a:r>
              <a:rPr lang="nl-NL" sz="2000" dirty="0" err="1" smtClean="0"/>
              <a:t>opinion</a:t>
            </a:r>
            <a:r>
              <a:rPr lang="nl-NL" sz="2000" dirty="0" smtClean="0"/>
              <a:t>, </a:t>
            </a:r>
            <a:r>
              <a:rPr lang="nl-NL" sz="2000" dirty="0" err="1" smtClean="0"/>
              <a:t>some</a:t>
            </a:r>
            <a:r>
              <a:rPr lang="nl-NL" sz="2000" dirty="0" smtClean="0"/>
              <a:t> level of </a:t>
            </a:r>
            <a:r>
              <a:rPr lang="nl-NL" sz="2000" dirty="0" err="1" smtClean="0"/>
              <a:t>probability</a:t>
            </a:r>
            <a:endParaRPr lang="nl-NL" sz="2000" dirty="0" smtClean="0"/>
          </a:p>
          <a:p>
            <a:pPr>
              <a:buNone/>
            </a:pPr>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2852936"/>
            <a:ext cx="8507288" cy="187220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romanUcPeriod" startAt="2"/>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considered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type of belief</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justified</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belief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(JTB)</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Subject 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onl</a:t>
            </a:r>
            <a:r>
              <a:rPr lang="nl-NL" sz="2000" dirty="0" smtClean="0"/>
              <a:t>y i</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f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S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sufficient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and,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iii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true</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4395428"/>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Epistemic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certain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refers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the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reasons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grounds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evidence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holding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thinking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belief in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question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strong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much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evidence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needed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turn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into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Absolute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certainty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Can</a:t>
            </a:r>
            <a:r>
              <a:rPr lang="nl-NL" sz="3200" dirty="0" smtClean="0"/>
              <a:t> we </a:t>
            </a:r>
            <a:r>
              <a:rPr lang="nl-NL" sz="3200" dirty="0" err="1" smtClean="0"/>
              <a:t>know</a:t>
            </a:r>
            <a:r>
              <a:rPr lang="nl-NL" sz="3200" dirty="0" smtClean="0"/>
              <a:t> </a:t>
            </a:r>
            <a:r>
              <a:rPr lang="nl-NL" sz="3200" dirty="0" err="1" smtClean="0"/>
              <a:t>anything</a:t>
            </a:r>
            <a:r>
              <a:rPr lang="nl-NL" sz="3200" dirty="0" smtClean="0"/>
              <a:t> at all?</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dirty="0" err="1" smtClean="0"/>
              <a:t>Skepticism</a:t>
            </a:r>
            <a:r>
              <a:rPr lang="nl-NL" sz="2400" dirty="0" smtClean="0"/>
              <a:t> is the </a:t>
            </a:r>
            <a:r>
              <a:rPr lang="nl-NL" sz="2400" dirty="0" err="1" smtClean="0"/>
              <a:t>theory</a:t>
            </a:r>
            <a:r>
              <a:rPr lang="nl-NL" sz="2400" dirty="0" smtClean="0"/>
              <a:t> </a:t>
            </a:r>
            <a:r>
              <a:rPr lang="nl-NL" sz="2400" dirty="0" err="1" smtClean="0"/>
              <a:t>that</a:t>
            </a:r>
            <a:r>
              <a:rPr lang="nl-NL" sz="2400" dirty="0" smtClean="0"/>
              <a:t> we do </a:t>
            </a:r>
            <a:r>
              <a:rPr lang="nl-NL" sz="2400" dirty="0" err="1" smtClean="0"/>
              <a:t>not</a:t>
            </a:r>
            <a:r>
              <a:rPr lang="nl-NL" sz="2400" dirty="0" smtClean="0"/>
              <a:t> </a:t>
            </a:r>
            <a:r>
              <a:rPr lang="nl-NL" sz="2400" dirty="0" err="1" smtClean="0"/>
              <a:t>know</a:t>
            </a:r>
            <a:r>
              <a:rPr lang="nl-NL" sz="2400" dirty="0" smtClean="0"/>
              <a:t> (most of) the </a:t>
            </a:r>
            <a:r>
              <a:rPr lang="nl-NL" sz="2400" dirty="0" err="1" smtClean="0"/>
              <a:t>things</a:t>
            </a:r>
            <a:r>
              <a:rPr lang="nl-NL" sz="2400" dirty="0" smtClean="0"/>
              <a:t> we claim to </a:t>
            </a:r>
            <a:r>
              <a:rPr lang="nl-NL" sz="2400" dirty="0" err="1" smtClean="0"/>
              <a:t>know</a:t>
            </a:r>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2420888"/>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weak</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Empiricism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weak</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393305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moderate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4797152"/>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radical</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anything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even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whether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How</a:t>
            </a:r>
            <a:r>
              <a:rPr lang="nl-NL" sz="3200" dirty="0" smtClean="0"/>
              <a:t> do we </a:t>
            </a:r>
            <a:r>
              <a:rPr lang="nl-NL" sz="3200" dirty="0" err="1" smtClean="0"/>
              <a:t>obtain</a:t>
            </a:r>
            <a:r>
              <a:rPr lang="nl-NL" sz="3200" dirty="0" smtClean="0"/>
              <a:t> </a:t>
            </a:r>
            <a:r>
              <a:rPr lang="nl-NL" sz="3200" dirty="0" err="1" smtClean="0"/>
              <a:t>knowledge</a:t>
            </a:r>
            <a:r>
              <a:rPr lang="nl-NL" sz="32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i="1" dirty="0" err="1" smtClean="0"/>
              <a:t>Rationalists</a:t>
            </a:r>
            <a:r>
              <a:rPr lang="nl-NL" sz="2400" dirty="0" smtClean="0"/>
              <a:t> </a:t>
            </a:r>
            <a:r>
              <a:rPr lang="nl-NL" sz="2400" dirty="0" err="1" smtClean="0"/>
              <a:t>believe</a:t>
            </a:r>
            <a:r>
              <a:rPr lang="nl-NL" sz="2400" dirty="0" smtClean="0"/>
              <a:t> </a:t>
            </a:r>
            <a:r>
              <a:rPr lang="nl-NL" sz="2400" dirty="0" err="1" smtClean="0"/>
              <a:t>that</a:t>
            </a:r>
            <a:r>
              <a:rPr lang="nl-NL" sz="2400" dirty="0" smtClean="0"/>
              <a:t> </a:t>
            </a:r>
            <a:r>
              <a:rPr lang="nl-NL" sz="2400" dirty="0" err="1" smtClean="0"/>
              <a:t>reason</a:t>
            </a:r>
            <a:r>
              <a:rPr lang="nl-NL" sz="2400" dirty="0" smtClean="0"/>
              <a:t> is </a:t>
            </a:r>
            <a:r>
              <a:rPr lang="nl-NL" sz="2400" dirty="0" err="1" smtClean="0"/>
              <a:t>sufficient</a:t>
            </a:r>
            <a:r>
              <a:rPr lang="nl-NL" sz="2400" dirty="0" smtClean="0"/>
              <a:t> to discover </a:t>
            </a:r>
            <a:r>
              <a:rPr lang="nl-NL" sz="2400" dirty="0" err="1" smtClean="0"/>
              <a:t>truth</a:t>
            </a:r>
            <a:endParaRPr lang="nl-NL" sz="2400" dirty="0" smtClean="0"/>
          </a:p>
          <a:p>
            <a:r>
              <a:rPr lang="nl-NL" sz="2400" i="1" dirty="0" err="1" smtClean="0"/>
              <a:t>Empiricists</a:t>
            </a:r>
            <a:r>
              <a:rPr lang="nl-NL" sz="2400" dirty="0" smtClean="0"/>
              <a:t> </a:t>
            </a:r>
            <a:r>
              <a:rPr lang="nl-NL" sz="2400" dirty="0" err="1" smtClean="0"/>
              <a:t>hold</a:t>
            </a:r>
            <a:r>
              <a:rPr lang="nl-NL" sz="2400" dirty="0" smtClean="0"/>
              <a:t> </a:t>
            </a:r>
            <a:r>
              <a:rPr lang="nl-NL" sz="2400" dirty="0" err="1" smtClean="0"/>
              <a:t>that</a:t>
            </a:r>
            <a:r>
              <a:rPr lang="nl-NL" sz="2400" dirty="0" smtClean="0"/>
              <a:t> all </a:t>
            </a:r>
            <a:r>
              <a:rPr lang="nl-NL" sz="2400" dirty="0" err="1" smtClean="0"/>
              <a:t>knowledge</a:t>
            </a:r>
            <a:r>
              <a:rPr lang="nl-NL" sz="2400" dirty="0" smtClean="0"/>
              <a:t> </a:t>
            </a:r>
            <a:r>
              <a:rPr lang="nl-NL" sz="2400" dirty="0" err="1" smtClean="0"/>
              <a:t>originates</a:t>
            </a:r>
            <a:r>
              <a:rPr lang="nl-NL" sz="2400" dirty="0" smtClean="0"/>
              <a:t> </a:t>
            </a:r>
            <a:r>
              <a:rPr lang="nl-NL" sz="2400" dirty="0" err="1" smtClean="0"/>
              <a:t>through</a:t>
            </a:r>
            <a:r>
              <a:rPr lang="nl-NL" sz="2400" dirty="0" smtClean="0"/>
              <a:t> </a:t>
            </a:r>
            <a:r>
              <a:rPr lang="nl-NL" sz="2400" dirty="0" err="1" smtClean="0"/>
              <a:t>sense</a:t>
            </a:r>
            <a:r>
              <a:rPr lang="nl-NL" sz="2400" dirty="0" smtClean="0"/>
              <a:t> </a:t>
            </a:r>
            <a:r>
              <a:rPr lang="nl-NL" sz="2400" dirty="0" err="1" smtClean="0"/>
              <a:t>perception</a:t>
            </a:r>
            <a:r>
              <a:rPr lang="nl-NL" sz="2400" dirty="0" smtClean="0"/>
              <a:t> (</a:t>
            </a:r>
            <a:r>
              <a:rPr lang="nl-NL" sz="2400" dirty="0" err="1" smtClean="0"/>
              <a:t>seeing</a:t>
            </a:r>
            <a:r>
              <a:rPr lang="nl-NL" sz="2400" dirty="0" smtClean="0"/>
              <a:t>, hearing, </a:t>
            </a:r>
            <a:r>
              <a:rPr lang="nl-NL" sz="2400" dirty="0" err="1" smtClean="0"/>
              <a:t>touching</a:t>
            </a:r>
            <a:r>
              <a:rPr lang="nl-NL" sz="2400" dirty="0" smtClean="0"/>
              <a:t>, </a:t>
            </a:r>
            <a:r>
              <a:rPr lang="nl-NL" sz="2400" dirty="0" err="1" smtClean="0"/>
              <a:t>tasting</a:t>
            </a:r>
            <a:r>
              <a:rPr lang="nl-NL" sz="2400" dirty="0" smtClean="0"/>
              <a:t>, </a:t>
            </a:r>
            <a:r>
              <a:rPr lang="nl-NL" sz="2400" dirty="0" err="1" smtClean="0"/>
              <a:t>smelling</a:t>
            </a:r>
            <a:r>
              <a:rPr lang="nl-NL" sz="2400" dirty="0" smtClean="0"/>
              <a:t>, etc.)</a:t>
            </a:r>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92494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Plato was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first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put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forward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full rationalist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theory</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particular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objects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sense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perception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subject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becoming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change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decay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thus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proper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objects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goes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beyond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changing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particular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becoming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grasps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universal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These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 transcendent, perfect,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eternal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unchangeable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realm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5013176"/>
            <a:ext cx="8507288"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We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since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have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innate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recollecting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learned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soul was present 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Plato provides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example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teaching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geometry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bringing</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up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within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recalling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eternal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20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 priori/A </a:t>
            </a:r>
            <a:r>
              <a:rPr lang="nl-NL" sz="3200" dirty="0" err="1" smtClean="0"/>
              <a:t>posteriori</a:t>
            </a:r>
            <a:r>
              <a:rPr lang="nl-NL" sz="3200" dirty="0" smtClean="0"/>
              <a:t> </a:t>
            </a:r>
            <a:r>
              <a:rPr lang="nl-NL" sz="3200" dirty="0" err="1" smtClean="0"/>
              <a:t>distinction</a:t>
            </a:r>
            <a:r>
              <a:rPr lang="nl-NL" sz="3200" dirty="0" smtClean="0"/>
              <a:t> </a:t>
            </a:r>
            <a:br>
              <a:rPr lang="nl-NL" sz="3200" dirty="0" smtClean="0"/>
            </a:br>
            <a:r>
              <a:rPr lang="nl-NL" sz="2800" dirty="0" smtClean="0"/>
              <a:t>(</a:t>
            </a:r>
            <a:r>
              <a:rPr lang="nl-NL" sz="2800" dirty="0" err="1" smtClean="0"/>
              <a:t>for</a:t>
            </a:r>
            <a:r>
              <a:rPr lang="nl-NL" sz="2800" dirty="0" smtClean="0"/>
              <a:t> </a:t>
            </a:r>
            <a:r>
              <a:rPr lang="nl-NL" sz="2800" dirty="0" err="1" smtClean="0"/>
              <a:t>knowledge</a:t>
            </a:r>
            <a:r>
              <a:rPr lang="nl-NL" sz="2800" dirty="0" smtClean="0"/>
              <a:t>!)</a:t>
            </a:r>
            <a:endParaRPr lang="nl-NL" sz="3200" dirty="0"/>
          </a:p>
        </p:txBody>
      </p:sp>
      <p:sp>
        <p:nvSpPr>
          <p:cNvPr id="3" name="Content Placeholder 2"/>
          <p:cNvSpPr>
            <a:spLocks noGrp="1"/>
          </p:cNvSpPr>
          <p:nvPr>
            <p:ph idx="1"/>
          </p:nvPr>
        </p:nvSpPr>
        <p:spPr>
          <a:xfrm>
            <a:off x="457200" y="1456184"/>
            <a:ext cx="8507288" cy="4925144"/>
          </a:xfrm>
        </p:spPr>
        <p:txBody>
          <a:bodyPr>
            <a:normAutofit/>
          </a:bodyPr>
          <a:lstStyle/>
          <a:p>
            <a:r>
              <a:rPr lang="nl-NL" sz="2000" i="1" dirty="0" smtClean="0"/>
              <a:t>A priori </a:t>
            </a:r>
            <a:r>
              <a:rPr lang="nl-NL" sz="2000" i="1" dirty="0" err="1" smtClean="0"/>
              <a:t>knowledge</a:t>
            </a:r>
            <a:r>
              <a:rPr lang="nl-NL" sz="2000" i="1" dirty="0" smtClean="0"/>
              <a:t> </a:t>
            </a:r>
            <a:r>
              <a:rPr lang="nl-NL" sz="2000" dirty="0" smtClean="0"/>
              <a:t>is </a:t>
            </a:r>
            <a:r>
              <a:rPr lang="nl-NL" sz="2000" dirty="0" err="1" smtClean="0"/>
              <a:t>acquired</a:t>
            </a:r>
            <a:r>
              <a:rPr lang="nl-NL" sz="2000" dirty="0" smtClean="0"/>
              <a:t> </a:t>
            </a:r>
            <a:r>
              <a:rPr lang="nl-NL" sz="2000" dirty="0" err="1" smtClean="0"/>
              <a:t>independently</a:t>
            </a:r>
            <a:r>
              <a:rPr lang="nl-NL" sz="2000" dirty="0" smtClean="0"/>
              <a:t> of </a:t>
            </a:r>
            <a:r>
              <a:rPr lang="nl-NL" sz="2000" dirty="0" err="1" smtClean="0"/>
              <a:t>sense</a:t>
            </a:r>
            <a:r>
              <a:rPr lang="nl-NL" sz="2000" dirty="0" smtClean="0"/>
              <a:t> </a:t>
            </a:r>
            <a:r>
              <a:rPr lang="nl-NL" sz="2000" dirty="0" err="1" smtClean="0"/>
              <a:t>perception</a:t>
            </a:r>
            <a:r>
              <a:rPr lang="nl-NL" sz="2000" dirty="0" smtClean="0"/>
              <a:t>. </a:t>
            </a:r>
            <a:r>
              <a:rPr lang="nl-NL" sz="2000" dirty="0" err="1" smtClean="0"/>
              <a:t>It</a:t>
            </a:r>
            <a:r>
              <a:rPr lang="nl-NL" sz="2000" dirty="0" smtClean="0"/>
              <a:t> is </a:t>
            </a:r>
            <a:r>
              <a:rPr lang="nl-NL" sz="2000" dirty="0" err="1" smtClean="0"/>
              <a:t>obtained</a:t>
            </a:r>
            <a:r>
              <a:rPr lang="nl-NL" sz="2000" dirty="0" smtClean="0"/>
              <a:t> </a:t>
            </a:r>
            <a:r>
              <a:rPr lang="nl-NL" sz="2000" dirty="0" err="1" smtClean="0"/>
              <a:t>by</a:t>
            </a:r>
            <a:r>
              <a:rPr lang="nl-NL" sz="2000" dirty="0" smtClean="0"/>
              <a:t> </a:t>
            </a:r>
            <a:r>
              <a:rPr lang="nl-NL" sz="2000" dirty="0" err="1" smtClean="0"/>
              <a:t>reason</a:t>
            </a:r>
            <a:r>
              <a:rPr lang="nl-NL" sz="2000" dirty="0" smtClean="0"/>
              <a:t>, direct </a:t>
            </a:r>
            <a:r>
              <a:rPr lang="nl-NL" sz="2000" dirty="0" err="1" smtClean="0"/>
              <a:t>intuïtion</a:t>
            </a:r>
            <a:r>
              <a:rPr lang="nl-NL" sz="2000" dirty="0" smtClean="0"/>
              <a:t> </a:t>
            </a:r>
            <a:r>
              <a:rPr lang="nl-NL" sz="2000" dirty="0" err="1" smtClean="0"/>
              <a:t>or</a:t>
            </a:r>
            <a:r>
              <a:rPr lang="nl-NL" sz="2000" dirty="0" smtClean="0"/>
              <a:t> </a:t>
            </a:r>
            <a:r>
              <a:rPr lang="nl-NL" sz="2000" dirty="0" err="1" smtClean="0"/>
              <a:t>conceptual</a:t>
            </a:r>
            <a:r>
              <a:rPr lang="nl-NL" sz="2000" dirty="0" smtClean="0"/>
              <a:t> </a:t>
            </a:r>
            <a:r>
              <a:rPr lang="nl-NL" sz="2000" dirty="0" err="1" smtClean="0"/>
              <a:t>analysis</a:t>
            </a:r>
            <a:r>
              <a:rPr lang="nl-NL" sz="2000" dirty="0" smtClean="0"/>
              <a:t> </a:t>
            </a:r>
            <a:r>
              <a:rPr lang="nl-NL" sz="2000" dirty="0" err="1" smtClean="0"/>
              <a:t>alone</a:t>
            </a:r>
            <a:r>
              <a:rPr lang="nl-NL" sz="2000" dirty="0" smtClean="0"/>
              <a:t>.</a:t>
            </a:r>
          </a:p>
          <a:p>
            <a:r>
              <a:rPr lang="nl-NL" sz="2000" dirty="0" err="1" smtClean="0"/>
              <a:t>Sense</a:t>
            </a:r>
            <a:r>
              <a:rPr lang="nl-NL" sz="2000" dirty="0" smtClean="0"/>
              <a:t> </a:t>
            </a:r>
            <a:r>
              <a:rPr lang="nl-NL" sz="2000" dirty="0" err="1" smtClean="0"/>
              <a:t>experience</a:t>
            </a:r>
            <a:r>
              <a:rPr lang="nl-NL" sz="2000" dirty="0" smtClean="0"/>
              <a:t> is </a:t>
            </a:r>
            <a:r>
              <a:rPr lang="nl-NL" sz="2000" dirty="0" err="1" smtClean="0"/>
              <a:t>not</a:t>
            </a:r>
            <a:r>
              <a:rPr lang="nl-NL" sz="2000" dirty="0" smtClean="0"/>
              <a:t> </a:t>
            </a:r>
            <a:r>
              <a:rPr lang="nl-NL" sz="2000" dirty="0" err="1" smtClean="0"/>
              <a:t>needed</a:t>
            </a:r>
            <a:r>
              <a:rPr lang="nl-NL" sz="2000" dirty="0" smtClean="0"/>
              <a:t> to </a:t>
            </a:r>
            <a:r>
              <a:rPr lang="nl-NL" sz="2000" dirty="0" err="1" smtClean="0"/>
              <a:t>acquire</a:t>
            </a:r>
            <a:r>
              <a:rPr lang="nl-NL" sz="2000" dirty="0" smtClean="0"/>
              <a:t> a priori </a:t>
            </a:r>
            <a:r>
              <a:rPr lang="nl-NL" sz="2000" dirty="0" err="1" smtClean="0"/>
              <a:t>knowledge</a:t>
            </a:r>
            <a:r>
              <a:rPr lang="nl-NL" sz="2000" dirty="0" smtClean="0"/>
              <a:t> (</a:t>
            </a:r>
            <a:r>
              <a:rPr lang="nl-NL" sz="2000" dirty="0" err="1" smtClean="0"/>
              <a:t>although</a:t>
            </a:r>
            <a:r>
              <a:rPr lang="nl-NL" sz="2000" dirty="0" smtClean="0"/>
              <a:t>                 the </a:t>
            </a:r>
            <a:r>
              <a:rPr lang="nl-NL" sz="2000" i="1" dirty="0" err="1" smtClean="0"/>
              <a:t>concepts</a:t>
            </a:r>
            <a:r>
              <a:rPr lang="nl-NL" sz="2000" dirty="0" smtClean="0"/>
              <a:t> </a:t>
            </a:r>
            <a:r>
              <a:rPr lang="nl-NL" sz="2000" dirty="0" err="1" smtClean="0"/>
              <a:t>may</a:t>
            </a:r>
            <a:r>
              <a:rPr lang="nl-NL" sz="2000" dirty="0" smtClean="0"/>
              <a:t> of </a:t>
            </a:r>
            <a:r>
              <a:rPr lang="nl-NL" sz="2000" dirty="0" err="1" smtClean="0"/>
              <a:t>course</a:t>
            </a:r>
            <a:r>
              <a:rPr lang="nl-NL" sz="2000" dirty="0" smtClean="0"/>
              <a:t> </a:t>
            </a:r>
            <a:r>
              <a:rPr lang="nl-NL" sz="2000" dirty="0" err="1" smtClean="0"/>
              <a:t>be</a:t>
            </a:r>
            <a:r>
              <a:rPr lang="nl-NL" sz="2000" dirty="0" smtClean="0"/>
              <a:t> </a:t>
            </a:r>
            <a:r>
              <a:rPr lang="nl-NL" sz="2000" dirty="0" err="1" smtClean="0"/>
              <a:t>empirically</a:t>
            </a:r>
            <a:r>
              <a:rPr lang="nl-NL" sz="2000" dirty="0" smtClean="0"/>
              <a:t> </a:t>
            </a:r>
            <a:r>
              <a:rPr lang="nl-NL" sz="2000" dirty="0" err="1" smtClean="0"/>
              <a:t>obtained</a:t>
            </a:r>
            <a:r>
              <a:rPr lang="nl-NL" sz="2000" dirty="0" smtClean="0"/>
              <a:t>!)</a:t>
            </a:r>
          </a:p>
          <a:p>
            <a:pPr lvl="1"/>
            <a:r>
              <a:rPr lang="nl-NL" sz="1800" dirty="0" smtClean="0"/>
              <a:t>2 + 2 = 4</a:t>
            </a:r>
          </a:p>
          <a:p>
            <a:pPr lvl="1"/>
            <a:r>
              <a:rPr lang="nl-NL" sz="1800" dirty="0" err="1" smtClean="0"/>
              <a:t>Not</a:t>
            </a:r>
            <a:r>
              <a:rPr lang="nl-NL" sz="1800" dirty="0" smtClean="0"/>
              <a:t> (P and </a:t>
            </a:r>
            <a:r>
              <a:rPr lang="nl-NL" sz="1800" dirty="0" err="1" smtClean="0"/>
              <a:t>not-P</a:t>
            </a:r>
            <a:r>
              <a:rPr lang="nl-NL" sz="1800" dirty="0" smtClean="0"/>
              <a:t>)</a:t>
            </a:r>
          </a:p>
          <a:p>
            <a:pPr lvl="1"/>
            <a:r>
              <a:rPr lang="nl-NL" sz="1800" dirty="0" smtClean="0"/>
              <a:t>All bachelors are </a:t>
            </a:r>
            <a:r>
              <a:rPr lang="nl-NL" sz="1800" dirty="0" err="1" smtClean="0"/>
              <a:t>unmarried</a:t>
            </a:r>
            <a:endParaRPr lang="nl-NL" sz="1800" dirty="0" smtClean="0"/>
          </a:p>
          <a:p>
            <a:pPr lvl="1"/>
            <a:r>
              <a:rPr lang="nl-NL" sz="1800" dirty="0" err="1" smtClean="0"/>
              <a:t>Nothing</a:t>
            </a:r>
            <a:r>
              <a:rPr lang="nl-NL" sz="1800" dirty="0" smtClean="0"/>
              <a:t> </a:t>
            </a:r>
            <a:r>
              <a:rPr lang="nl-NL" sz="1800" dirty="0" err="1" smtClean="0"/>
              <a:t>that</a:t>
            </a:r>
            <a:r>
              <a:rPr lang="nl-NL" sz="1800" dirty="0" smtClean="0"/>
              <a:t> is green all over is red </a:t>
            </a:r>
            <a:r>
              <a:rPr lang="nl-NL" sz="1800" dirty="0" err="1" smtClean="0"/>
              <a:t>somewhere</a:t>
            </a:r>
            <a:endParaRPr lang="nl-NL" sz="1800" b="1" dirty="0" smtClean="0"/>
          </a:p>
          <a:p>
            <a:endParaRPr lang="nl-NL" sz="2000" i="1"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4149080"/>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1" u="none" strike="noStrike" kern="1200" cap="none" spc="0" normalizeH="0" baseline="0" noProof="0" dirty="0" smtClean="0">
                <a:ln>
                  <a:noFill/>
                </a:ln>
                <a:solidFill>
                  <a:schemeClr val="tx1"/>
                </a:solidFill>
                <a:effectLst/>
                <a:uLnTx/>
                <a:uFillTx/>
                <a:latin typeface="+mn-lt"/>
                <a:ea typeface="+mn-ea"/>
                <a:cs typeface="+mn-cs"/>
              </a:rPr>
              <a:t>A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posteriori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come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experience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observations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b="0" i="0" u="none" strike="noStrike" kern="1200" cap="none" spc="0" normalizeH="0" baseline="0" noProof="0" dirty="0" smtClean="0">
                <a:ln>
                  <a:noFill/>
                </a:ln>
                <a:solidFill>
                  <a:schemeClr val="tx1"/>
                </a:solidFill>
                <a:effectLst/>
                <a:uLnTx/>
                <a:uFillTx/>
                <a:latin typeface="+mn-lt"/>
                <a:ea typeface="+mn-ea"/>
                <a:cs typeface="+mn-cs"/>
              </a:rPr>
              <a:t> bachelors are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unhappy</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smtClean="0">
                <a:ln>
                  <a:noFill/>
                </a:ln>
                <a:solidFill>
                  <a:schemeClr val="tx1"/>
                </a:solidFill>
                <a:effectLst/>
                <a:uLnTx/>
                <a:uFillTx/>
                <a:latin typeface="+mn-lt"/>
                <a:ea typeface="+mn-ea"/>
                <a:cs typeface="+mn-cs"/>
              </a:rPr>
              <a:t>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table</a:t>
            </a:r>
            <a:r>
              <a:rPr kumimoji="0" lang="nl-NL" b="0" i="0" u="none" strike="noStrike" kern="1200" cap="none" spc="0" normalizeH="0" baseline="0" noProof="0" dirty="0" smtClean="0">
                <a:ln>
                  <a:noFill/>
                </a:ln>
                <a:solidFill>
                  <a:schemeClr val="tx1"/>
                </a:solidFill>
                <a:effectLst/>
                <a:uLnTx/>
                <a:uFillTx/>
                <a:latin typeface="+mn-lt"/>
                <a:ea typeface="+mn-ea"/>
                <a:cs typeface="+mn-cs"/>
              </a:rPr>
              <a:t> in front of me is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empty</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smtClean="0">
                <a:ln>
                  <a:noFill/>
                </a:ln>
                <a:solidFill>
                  <a:schemeClr val="tx1"/>
                </a:solidFill>
                <a:effectLst/>
                <a:uLnTx/>
                <a:uFillTx/>
                <a:latin typeface="+mn-lt"/>
                <a:ea typeface="+mn-ea"/>
                <a:cs typeface="+mn-cs"/>
              </a:rPr>
              <a:t>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king</a:t>
            </a:r>
            <a:r>
              <a:rPr kumimoji="0" lang="nl-NL" b="0" i="0" u="none" strike="noStrike" kern="1200" cap="none" spc="0" normalizeH="0" baseline="0" noProof="0" dirty="0" smtClean="0">
                <a:ln>
                  <a:noFill/>
                </a:ln>
                <a:solidFill>
                  <a:schemeClr val="tx1"/>
                </a:solidFill>
                <a:effectLst/>
                <a:uLnTx/>
                <a:uFillTx/>
                <a:latin typeface="+mn-lt"/>
                <a:ea typeface="+mn-ea"/>
                <a:cs typeface="+mn-cs"/>
              </a:rPr>
              <a:t> of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Netherlands</a:t>
            </a:r>
            <a:r>
              <a:rPr kumimoji="0" lang="nl-NL" b="0" i="0" u="none" strike="noStrike" kern="1200" cap="none" spc="0" normalizeH="0" baseline="0" noProof="0" dirty="0" smtClean="0">
                <a:ln>
                  <a:noFill/>
                </a:ln>
                <a:solidFill>
                  <a:schemeClr val="tx1"/>
                </a:solidFill>
                <a:effectLst/>
                <a:uLnTx/>
                <a:uFillTx/>
                <a:latin typeface="+mn-lt"/>
                <a:ea typeface="+mn-ea"/>
                <a:cs typeface="+mn-cs"/>
              </a:rPr>
              <a:t> is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named</a:t>
            </a:r>
            <a:r>
              <a:rPr kumimoji="0" lang="nl-NL" b="0" i="0" u="none" strike="noStrike" kern="1200" cap="none" spc="0" normalizeH="0" baseline="0" noProof="0" dirty="0" smtClean="0">
                <a:ln>
                  <a:noFill/>
                </a:ln>
                <a:solidFill>
                  <a:schemeClr val="tx1"/>
                </a:solidFill>
                <a:effectLst/>
                <a:uLnTx/>
                <a:uFillTx/>
                <a:latin typeface="+mn-lt"/>
                <a:ea typeface="+mn-ea"/>
                <a:cs typeface="+mn-cs"/>
              </a:rPr>
              <a:t> Willem Alexander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err="1" smtClean="0">
                <a:ln>
                  <a:noFill/>
                </a:ln>
                <a:solidFill>
                  <a:schemeClr val="tx1"/>
                </a:solidFill>
                <a:effectLst/>
                <a:uLnTx/>
                <a:uFillTx/>
                <a:latin typeface="+mn-lt"/>
                <a:ea typeface="+mn-ea"/>
                <a:cs typeface="+mn-cs"/>
              </a:rPr>
              <a:t>Cold</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b="0" i="0" u="none" strike="noStrike" kern="1200" cap="none" spc="0" normalizeH="0" baseline="0" noProof="0" dirty="0" smtClean="0">
                <a:ln>
                  <a:noFill/>
                </a:ln>
                <a:solidFill>
                  <a:schemeClr val="tx1"/>
                </a:solidFill>
                <a:effectLst/>
                <a:uLnTx/>
                <a:uFillTx/>
                <a:latin typeface="+mn-lt"/>
                <a:ea typeface="+mn-ea"/>
                <a:cs typeface="+mn-cs"/>
              </a:rPr>
              <a:t> was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debut</a:t>
            </a:r>
            <a:r>
              <a:rPr kumimoji="0" lang="nl-NL" b="0" i="0" u="none" strike="noStrike" kern="1200" cap="none" spc="0" normalizeH="0" baseline="0" noProof="0" dirty="0" smtClean="0">
                <a:ln>
                  <a:noFill/>
                </a:ln>
                <a:solidFill>
                  <a:schemeClr val="tx1"/>
                </a:solidFill>
                <a:effectLst/>
                <a:uLnTx/>
                <a:uFillTx/>
                <a:latin typeface="+mn-lt"/>
                <a:ea typeface="+mn-ea"/>
                <a:cs typeface="+mn-cs"/>
              </a:rPr>
              <a:t> album of American singer-songwriter 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Rodriquez</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analytic-synthetic</a:t>
            </a:r>
            <a:r>
              <a:rPr lang="nl-NL" sz="3200" dirty="0" smtClean="0"/>
              <a:t> </a:t>
            </a:r>
            <a:r>
              <a:rPr lang="nl-NL" sz="3200" dirty="0" err="1" smtClean="0"/>
              <a:t>distinction</a:t>
            </a:r>
            <a:r>
              <a:rPr lang="nl-NL" sz="3200" dirty="0" smtClean="0"/>
              <a:t> </a:t>
            </a:r>
            <a:br>
              <a:rPr lang="nl-NL" sz="3200" dirty="0" smtClean="0"/>
            </a:br>
            <a:r>
              <a:rPr lang="nl-NL" sz="2800" dirty="0" smtClean="0"/>
              <a:t>(</a:t>
            </a:r>
            <a:r>
              <a:rPr lang="nl-NL" sz="2800" dirty="0" err="1" smtClean="0"/>
              <a:t>for</a:t>
            </a:r>
            <a:r>
              <a:rPr lang="nl-NL" sz="2800" dirty="0" smtClean="0"/>
              <a:t> </a:t>
            </a:r>
            <a:r>
              <a:rPr lang="nl-NL" sz="2800" dirty="0" err="1" smtClean="0"/>
              <a:t>propositions</a:t>
            </a:r>
            <a:r>
              <a:rPr lang="nl-NL" sz="28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i="1" dirty="0" err="1" smtClean="0"/>
              <a:t>Analytic</a:t>
            </a:r>
            <a:r>
              <a:rPr lang="nl-NL" sz="2400" i="1" dirty="0" smtClean="0"/>
              <a:t> </a:t>
            </a:r>
            <a:r>
              <a:rPr lang="nl-NL" sz="2400" i="1" dirty="0" err="1" smtClean="0"/>
              <a:t>propositions</a:t>
            </a:r>
            <a:r>
              <a:rPr lang="nl-NL" sz="2400" dirty="0" smtClean="0"/>
              <a:t> are </a:t>
            </a:r>
            <a:r>
              <a:rPr lang="nl-NL" sz="2400" i="1" dirty="0" err="1" smtClean="0"/>
              <a:t>conceptual</a:t>
            </a:r>
            <a:r>
              <a:rPr lang="nl-NL" sz="2400" i="1" dirty="0" smtClean="0"/>
              <a:t> </a:t>
            </a:r>
            <a:r>
              <a:rPr lang="nl-NL" sz="2400" i="1" dirty="0" err="1" smtClean="0"/>
              <a:t>truths</a:t>
            </a:r>
            <a:r>
              <a:rPr lang="nl-NL" sz="2400" dirty="0" smtClean="0"/>
              <a:t>. </a:t>
            </a:r>
            <a:r>
              <a:rPr lang="nl-NL" sz="2400" dirty="0" err="1" smtClean="0"/>
              <a:t>They</a:t>
            </a:r>
            <a:r>
              <a:rPr lang="nl-NL" sz="2400" dirty="0" smtClean="0"/>
              <a:t> are </a:t>
            </a:r>
            <a:r>
              <a:rPr lang="nl-NL" sz="2400" dirty="0" err="1" smtClean="0"/>
              <a:t>true</a:t>
            </a:r>
            <a:r>
              <a:rPr lang="nl-NL" sz="2400" dirty="0" smtClean="0"/>
              <a:t> </a:t>
            </a:r>
            <a:r>
              <a:rPr lang="nl-NL" sz="2400" dirty="0" err="1" smtClean="0"/>
              <a:t>solely</a:t>
            </a:r>
            <a:r>
              <a:rPr lang="nl-NL" sz="2400" dirty="0" smtClean="0"/>
              <a:t> </a:t>
            </a:r>
            <a:r>
              <a:rPr lang="nl-NL" sz="2400" dirty="0" err="1" smtClean="0"/>
              <a:t>by</a:t>
            </a:r>
            <a:r>
              <a:rPr lang="nl-NL" sz="2400" dirty="0" smtClean="0"/>
              <a:t> </a:t>
            </a:r>
            <a:r>
              <a:rPr lang="nl-NL" sz="2400" dirty="0" err="1" smtClean="0"/>
              <a:t>virtue</a:t>
            </a:r>
            <a:r>
              <a:rPr lang="nl-NL" sz="2400" dirty="0" smtClean="0"/>
              <a:t> of the </a:t>
            </a:r>
            <a:r>
              <a:rPr lang="nl-NL" sz="2400" dirty="0" err="1" smtClean="0"/>
              <a:t>meaning</a:t>
            </a:r>
            <a:r>
              <a:rPr lang="nl-NL" sz="2400" dirty="0" smtClean="0"/>
              <a:t> of the </a:t>
            </a:r>
            <a:r>
              <a:rPr lang="nl-NL" sz="2400" dirty="0" err="1" smtClean="0"/>
              <a:t>terms</a:t>
            </a:r>
            <a:r>
              <a:rPr lang="nl-NL" sz="2400" dirty="0" smtClean="0"/>
              <a:t> in the </a:t>
            </a:r>
            <a:r>
              <a:rPr lang="nl-NL" sz="2400" dirty="0" err="1" smtClean="0"/>
              <a:t>proposition</a:t>
            </a:r>
            <a:endParaRPr lang="nl-NL" sz="2400" dirty="0" smtClean="0"/>
          </a:p>
          <a:p>
            <a:pPr lvl="1"/>
            <a:r>
              <a:rPr lang="nl-NL" sz="2000" dirty="0" smtClean="0"/>
              <a:t>All </a:t>
            </a:r>
            <a:r>
              <a:rPr lang="nl-NL" sz="2000" dirty="0" err="1" smtClean="0"/>
              <a:t>mothers</a:t>
            </a:r>
            <a:r>
              <a:rPr lang="nl-NL" sz="2000" dirty="0" smtClean="0"/>
              <a:t> are </a:t>
            </a:r>
            <a:r>
              <a:rPr lang="nl-NL" sz="2000" dirty="0" err="1" smtClean="0"/>
              <a:t>women</a:t>
            </a:r>
            <a:endParaRPr lang="nl-NL" sz="2000" dirty="0" smtClean="0"/>
          </a:p>
          <a:p>
            <a:pPr lvl="1"/>
            <a:r>
              <a:rPr lang="nl-NL" sz="2000" dirty="0" smtClean="0"/>
              <a:t>All bachelors are </a:t>
            </a:r>
            <a:r>
              <a:rPr lang="nl-NL" sz="2000" dirty="0" err="1" smtClean="0"/>
              <a:t>unmarried</a:t>
            </a:r>
            <a:endParaRPr lang="nl-NL" sz="2000" dirty="0" smtClean="0"/>
          </a:p>
          <a:p>
            <a:pPr>
              <a:buNone/>
            </a:pPr>
            <a:r>
              <a:rPr lang="nl-NL" sz="2400" dirty="0" smtClean="0"/>
              <a:t>	</a:t>
            </a:r>
            <a:r>
              <a:rPr lang="nl-NL" sz="2000" dirty="0" smtClean="0"/>
              <a:t>(Indeed, in these </a:t>
            </a:r>
            <a:r>
              <a:rPr lang="nl-NL" sz="2000" dirty="0" err="1" smtClean="0"/>
              <a:t>two</a:t>
            </a:r>
            <a:r>
              <a:rPr lang="nl-NL" sz="2000" dirty="0" smtClean="0"/>
              <a:t> ‘</a:t>
            </a:r>
            <a:r>
              <a:rPr lang="nl-NL" sz="2000" dirty="0" err="1" smtClean="0"/>
              <a:t>predicate</a:t>
            </a:r>
            <a:r>
              <a:rPr lang="nl-NL" sz="2000" dirty="0" smtClean="0"/>
              <a:t>/subject’-statements the </a:t>
            </a:r>
            <a:r>
              <a:rPr lang="nl-NL" sz="2000" dirty="0" err="1" smtClean="0"/>
              <a:t>predicate</a:t>
            </a:r>
            <a:r>
              <a:rPr lang="nl-NL" sz="2000" dirty="0" smtClean="0"/>
              <a:t> [e.g. </a:t>
            </a:r>
            <a:r>
              <a:rPr lang="nl-NL" sz="2000" dirty="0" err="1" smtClean="0"/>
              <a:t>unmarried</a:t>
            </a:r>
            <a:r>
              <a:rPr lang="nl-NL" sz="2000" dirty="0" smtClean="0"/>
              <a:t>] is </a:t>
            </a:r>
            <a:r>
              <a:rPr lang="nl-NL" sz="2000" dirty="0" err="1" smtClean="0"/>
              <a:t>contained</a:t>
            </a:r>
            <a:r>
              <a:rPr lang="nl-NL" sz="2000" dirty="0" smtClean="0"/>
              <a:t> in the </a:t>
            </a:r>
            <a:r>
              <a:rPr lang="nl-NL" sz="2000" dirty="0" err="1" smtClean="0"/>
              <a:t>definition</a:t>
            </a:r>
            <a:r>
              <a:rPr lang="nl-NL" sz="2000" dirty="0" smtClean="0"/>
              <a:t> of the subject [e.g. bachelor])</a:t>
            </a:r>
          </a:p>
          <a:p>
            <a:r>
              <a:rPr lang="nl-NL" sz="2400" dirty="0" err="1" smtClean="0"/>
              <a:t>Analytic</a:t>
            </a:r>
            <a:r>
              <a:rPr lang="nl-NL" sz="2400" dirty="0" smtClean="0"/>
              <a:t> </a:t>
            </a:r>
            <a:r>
              <a:rPr lang="nl-NL" sz="2400" dirty="0" err="1" smtClean="0"/>
              <a:t>propositions</a:t>
            </a:r>
            <a:r>
              <a:rPr lang="nl-NL" sz="2400" dirty="0" smtClean="0"/>
              <a:t> do </a:t>
            </a:r>
            <a:r>
              <a:rPr lang="nl-NL" sz="2400" dirty="0" err="1" smtClean="0"/>
              <a:t>not</a:t>
            </a:r>
            <a:r>
              <a:rPr lang="nl-NL" sz="2400" dirty="0" smtClean="0"/>
              <a:t> provide </a:t>
            </a:r>
            <a:r>
              <a:rPr lang="nl-NL" sz="2400" dirty="0" err="1" smtClean="0"/>
              <a:t>new</a:t>
            </a:r>
            <a:r>
              <a:rPr lang="nl-NL" sz="2400" dirty="0" smtClean="0"/>
              <a:t> </a:t>
            </a:r>
            <a:r>
              <a:rPr lang="nl-NL" sz="2400" dirty="0" err="1" smtClean="0"/>
              <a:t>information</a:t>
            </a:r>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429309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whether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false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do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provide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new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information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These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conceptual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nl-NL" sz="2000" dirty="0" smtClean="0"/>
              <a:t>Dante </a:t>
            </a:r>
            <a:r>
              <a:rPr lang="nl-NL" sz="2000" dirty="0" err="1" smtClean="0"/>
              <a:t>Alighieri</a:t>
            </a:r>
            <a:r>
              <a:rPr lang="nl-NL" sz="2000" dirty="0" smtClean="0"/>
              <a:t> </a:t>
            </a:r>
            <a:r>
              <a:rPr lang="nl-NL" sz="2000" dirty="0" err="1" smtClean="0"/>
              <a:t>wrote</a:t>
            </a:r>
            <a:r>
              <a:rPr lang="nl-NL" sz="2000" dirty="0" smtClean="0"/>
              <a:t> ‘La </a:t>
            </a:r>
            <a:r>
              <a:rPr lang="nl-NL" sz="2000" dirty="0" err="1" smtClean="0"/>
              <a:t>Divina</a:t>
            </a:r>
            <a:r>
              <a:rPr lang="nl-NL" sz="2000" dirty="0" smtClean="0"/>
              <a:t> Commedia’</a:t>
            </a:r>
          </a:p>
          <a:p>
            <a:pPr marL="742950" lvl="1" indent="-285750">
              <a:spcBef>
                <a:spcPct val="20000"/>
              </a:spcBef>
              <a:buFont typeface="Arial" pitchFamily="34" charset="0"/>
              <a:buChar char="–"/>
            </a:pPr>
            <a:r>
              <a:rPr kumimoji="0" lang="nl-NL" sz="200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finite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time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ago</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Everything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cause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existence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Combining</a:t>
            </a:r>
            <a:r>
              <a:rPr lang="nl-NL" sz="3200" dirty="0" smtClean="0"/>
              <a:t> </a:t>
            </a:r>
            <a:r>
              <a:rPr lang="nl-NL" sz="3200" dirty="0" err="1" smtClean="0"/>
              <a:t>both</a:t>
            </a:r>
            <a:r>
              <a:rPr lang="nl-NL" sz="3200" dirty="0" smtClean="0"/>
              <a:t> </a:t>
            </a:r>
            <a:r>
              <a:rPr lang="nl-NL" sz="3200" dirty="0" err="1" smtClean="0"/>
              <a:t>distinctions</a:t>
            </a:r>
            <a:endParaRPr lang="nl-NL" sz="3200" dirty="0"/>
          </a:p>
        </p:txBody>
      </p:sp>
      <p:sp>
        <p:nvSpPr>
          <p:cNvPr id="3" name="Content Placeholder 2"/>
          <p:cNvSpPr>
            <a:spLocks noGrp="1"/>
          </p:cNvSpPr>
          <p:nvPr>
            <p:ph idx="1"/>
          </p:nvPr>
        </p:nvSpPr>
        <p:spPr>
          <a:xfrm>
            <a:off x="457200" y="1412776"/>
            <a:ext cx="8507288" cy="4925144"/>
          </a:xfrm>
        </p:spPr>
        <p:txBody>
          <a:bodyPr>
            <a:normAutofit/>
          </a:bodyPr>
          <a:lstStyle/>
          <a:p>
            <a:r>
              <a:rPr lang="nl-NL" sz="2400" dirty="0" smtClean="0"/>
              <a:t>In </a:t>
            </a:r>
            <a:r>
              <a:rPr lang="nl-NL" sz="2400" dirty="0" err="1" smtClean="0"/>
              <a:t>principle</a:t>
            </a:r>
            <a:r>
              <a:rPr lang="nl-NL" sz="2400" dirty="0" smtClean="0"/>
              <a:t> we </a:t>
            </a:r>
            <a:r>
              <a:rPr lang="nl-NL" sz="2400" dirty="0" err="1" smtClean="0"/>
              <a:t>can</a:t>
            </a:r>
            <a:r>
              <a:rPr lang="nl-NL" sz="2400" dirty="0" smtClean="0"/>
              <a:t> </a:t>
            </a:r>
            <a:r>
              <a:rPr lang="nl-NL" sz="2400" dirty="0" err="1" smtClean="0"/>
              <a:t>distinguish</a:t>
            </a:r>
            <a:r>
              <a:rPr lang="nl-NL" sz="2400" dirty="0" smtClean="0"/>
              <a:t> </a:t>
            </a:r>
            <a:r>
              <a:rPr lang="nl-NL" sz="2400" u="sng" dirty="0" err="1" smtClean="0"/>
              <a:t>four</a:t>
            </a:r>
            <a:r>
              <a:rPr lang="nl-NL" sz="2400" u="sng" dirty="0" smtClean="0"/>
              <a:t> </a:t>
            </a:r>
            <a:r>
              <a:rPr lang="nl-NL" sz="2400" u="sng" dirty="0" err="1" smtClean="0"/>
              <a:t>categories</a:t>
            </a:r>
            <a:r>
              <a:rPr lang="nl-NL" sz="2400" dirty="0" smtClean="0"/>
              <a:t> of </a:t>
            </a:r>
            <a:r>
              <a:rPr lang="nl-NL" sz="2400" dirty="0" err="1" smtClean="0"/>
              <a:t>knowledge</a:t>
            </a:r>
            <a:endParaRPr lang="nl-NL" sz="2400" dirty="0" smtClean="0"/>
          </a:p>
          <a:p>
            <a:pPr lvl="1"/>
            <a:r>
              <a:rPr lang="nl-NL" sz="2000" dirty="0" smtClean="0"/>
              <a:t>A priori </a:t>
            </a:r>
            <a:r>
              <a:rPr lang="nl-NL" sz="2000" dirty="0" err="1" smtClean="0"/>
              <a:t>analytical</a:t>
            </a:r>
            <a:r>
              <a:rPr lang="nl-NL" sz="2000" dirty="0" smtClean="0"/>
              <a:t> </a:t>
            </a:r>
            <a:r>
              <a:rPr lang="nl-NL" sz="2000" dirty="0" err="1" smtClean="0"/>
              <a:t>knowledge</a:t>
            </a:r>
            <a:endParaRPr lang="nl-NL" sz="1800" dirty="0" smtClean="0"/>
          </a:p>
          <a:p>
            <a:pPr lvl="1"/>
            <a:r>
              <a:rPr lang="nl-NL" sz="2000" dirty="0" smtClean="0"/>
              <a:t>A </a:t>
            </a:r>
            <a:r>
              <a:rPr lang="nl-NL" sz="2000" dirty="0" err="1" smtClean="0"/>
              <a:t>posteriori</a:t>
            </a:r>
            <a:r>
              <a:rPr lang="nl-NL" sz="2000" dirty="0" smtClean="0"/>
              <a:t> </a:t>
            </a:r>
            <a:r>
              <a:rPr lang="nl-NL" sz="2000" dirty="0" err="1" smtClean="0"/>
              <a:t>analytical</a:t>
            </a:r>
            <a:r>
              <a:rPr lang="nl-NL" sz="2000" dirty="0" smtClean="0"/>
              <a:t> </a:t>
            </a:r>
            <a:r>
              <a:rPr lang="nl-NL" sz="2000" dirty="0" err="1" smtClean="0"/>
              <a:t>knowledge</a:t>
            </a:r>
            <a:endParaRPr lang="nl-NL" sz="1800" dirty="0" smtClean="0"/>
          </a:p>
          <a:p>
            <a:pPr lvl="1"/>
            <a:r>
              <a:rPr lang="nl-NL" sz="2000" dirty="0" smtClean="0"/>
              <a:t>A </a:t>
            </a:r>
            <a:r>
              <a:rPr lang="nl-NL" sz="2000" dirty="0" err="1" smtClean="0"/>
              <a:t>posteriori</a:t>
            </a:r>
            <a:r>
              <a:rPr lang="nl-NL" sz="2000" dirty="0" smtClean="0"/>
              <a:t> </a:t>
            </a:r>
            <a:r>
              <a:rPr lang="nl-NL" sz="2000" dirty="0" err="1" smtClean="0"/>
              <a:t>synthetic</a:t>
            </a:r>
            <a:r>
              <a:rPr lang="nl-NL" sz="2000" dirty="0" smtClean="0"/>
              <a:t> </a:t>
            </a:r>
            <a:r>
              <a:rPr lang="nl-NL" sz="2000" dirty="0" err="1" smtClean="0"/>
              <a:t>knowledge</a:t>
            </a:r>
            <a:endParaRPr lang="nl-NL" sz="1800" dirty="0" smtClean="0"/>
          </a:p>
          <a:p>
            <a:pPr lvl="1"/>
            <a:r>
              <a:rPr lang="nl-NL" sz="2000" dirty="0" smtClean="0"/>
              <a:t>A priori </a:t>
            </a:r>
            <a:r>
              <a:rPr lang="nl-NL" sz="2000" dirty="0" err="1" smtClean="0"/>
              <a:t>synthetic</a:t>
            </a:r>
            <a:r>
              <a:rPr lang="nl-NL" sz="2000" dirty="0" smtClean="0"/>
              <a:t> </a:t>
            </a:r>
            <a:r>
              <a:rPr lang="nl-NL" sz="2000" dirty="0" err="1" smtClean="0"/>
              <a:t>knowledge</a:t>
            </a:r>
            <a:endParaRPr lang="nl-NL" sz="2000" dirty="0" smtClean="0"/>
          </a:p>
          <a:p>
            <a:pPr lvl="1"/>
            <a:endParaRPr lang="nl-NL" sz="2000" dirty="0" smtClean="0"/>
          </a:p>
          <a:p>
            <a:endParaRPr lang="nl-NL" sz="8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318437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empiricists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all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posteriori</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blue’)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priori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analytic</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(‘1+1=2’).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empiricists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deny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 priori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462453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Kant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holds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in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do have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priori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Everything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cause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existence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1+1=2 </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(Kant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holds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nl-NL" sz="2000" dirty="0" err="1" smtClean="0"/>
              <a:t>Slavery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morally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wrong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4427984" y="1844824"/>
            <a:ext cx="4104456" cy="369332"/>
          </a:xfrm>
          <a:prstGeom prst="rect">
            <a:avLst/>
          </a:prstGeom>
          <a:noFill/>
        </p:spPr>
        <p:txBody>
          <a:bodyPr wrap="square" rtlCol="0">
            <a:spAutoFit/>
          </a:bodyPr>
          <a:lstStyle/>
          <a:p>
            <a:r>
              <a:rPr lang="nl-NL" dirty="0" smtClean="0"/>
              <a:t>(e.g., ‘All bachelors are </a:t>
            </a:r>
            <a:r>
              <a:rPr lang="nl-NL" dirty="0" err="1" smtClean="0"/>
              <a:t>unmarried</a:t>
            </a:r>
            <a:r>
              <a:rPr lang="nl-NL" dirty="0" smtClean="0"/>
              <a:t>’)</a:t>
            </a:r>
            <a:endParaRPr lang="nl-NL" dirty="0"/>
          </a:p>
        </p:txBody>
      </p:sp>
      <p:sp>
        <p:nvSpPr>
          <p:cNvPr id="7" name="TextBox 6"/>
          <p:cNvSpPr txBox="1"/>
          <p:nvPr/>
        </p:nvSpPr>
        <p:spPr>
          <a:xfrm>
            <a:off x="4860032" y="2204864"/>
            <a:ext cx="3816424" cy="369332"/>
          </a:xfrm>
          <a:prstGeom prst="rect">
            <a:avLst/>
          </a:prstGeom>
          <a:noFill/>
        </p:spPr>
        <p:txBody>
          <a:bodyPr wrap="square" rtlCol="0">
            <a:spAutoFit/>
          </a:bodyPr>
          <a:lstStyle/>
          <a:p>
            <a:r>
              <a:rPr lang="nl-NL" dirty="0" smtClean="0"/>
              <a:t>(</a:t>
            </a:r>
            <a:r>
              <a:rPr lang="nl-NL" dirty="0" err="1" smtClean="0"/>
              <a:t>this</a:t>
            </a:r>
            <a:r>
              <a:rPr lang="nl-NL" dirty="0" smtClean="0"/>
              <a:t> </a:t>
            </a:r>
            <a:r>
              <a:rPr lang="nl-NL" dirty="0" err="1" smtClean="0"/>
              <a:t>category</a:t>
            </a:r>
            <a:r>
              <a:rPr lang="nl-NL" dirty="0" smtClean="0"/>
              <a:t> is of </a:t>
            </a:r>
            <a:r>
              <a:rPr lang="nl-NL" dirty="0" err="1" smtClean="0"/>
              <a:t>course</a:t>
            </a:r>
            <a:r>
              <a:rPr lang="nl-NL" dirty="0" smtClean="0"/>
              <a:t> </a:t>
            </a:r>
            <a:r>
              <a:rPr lang="nl-NL" dirty="0" err="1" smtClean="0"/>
              <a:t>empty</a:t>
            </a:r>
            <a:r>
              <a:rPr lang="nl-NL" dirty="0" smtClean="0"/>
              <a:t>!)</a:t>
            </a:r>
            <a:endParaRPr lang="nl-NL" dirty="0"/>
          </a:p>
        </p:txBody>
      </p:sp>
      <p:sp>
        <p:nvSpPr>
          <p:cNvPr id="8" name="TextBox 7"/>
          <p:cNvSpPr txBox="1"/>
          <p:nvPr/>
        </p:nvSpPr>
        <p:spPr>
          <a:xfrm>
            <a:off x="4788024" y="2627620"/>
            <a:ext cx="3888432" cy="369332"/>
          </a:xfrm>
          <a:prstGeom prst="rect">
            <a:avLst/>
          </a:prstGeom>
          <a:noFill/>
        </p:spPr>
        <p:txBody>
          <a:bodyPr wrap="square" rtlCol="0">
            <a:spAutoFit/>
          </a:bodyPr>
          <a:lstStyle/>
          <a:p>
            <a:r>
              <a:rPr lang="nl-NL" dirty="0" smtClean="0"/>
              <a:t>(e.g. ‘John is a bachelor’)</a:t>
            </a:r>
            <a:endParaRPr lang="nl-NL" dirty="0"/>
          </a:p>
        </p:txBody>
      </p:sp>
      <p:sp>
        <p:nvSpPr>
          <p:cNvPr id="10" name="TextBox 9"/>
          <p:cNvSpPr txBox="1"/>
          <p:nvPr/>
        </p:nvSpPr>
        <p:spPr>
          <a:xfrm>
            <a:off x="4355976" y="2987660"/>
            <a:ext cx="4320480" cy="369332"/>
          </a:xfrm>
          <a:prstGeom prst="rect">
            <a:avLst/>
          </a:prstGeom>
          <a:noFill/>
        </p:spPr>
        <p:txBody>
          <a:bodyPr wrap="square" rtlCol="0">
            <a:spAutoFit/>
          </a:bodyPr>
          <a:lstStyle/>
          <a:p>
            <a:r>
              <a:rPr lang="nl-NL" dirty="0" smtClean="0"/>
              <a:t>(Is </a:t>
            </a:r>
            <a:r>
              <a:rPr lang="nl-NL" dirty="0" err="1" smtClean="0"/>
              <a:t>this</a:t>
            </a:r>
            <a:r>
              <a:rPr lang="nl-NL" dirty="0" smtClean="0"/>
              <a:t> </a:t>
            </a:r>
            <a:r>
              <a:rPr lang="nl-NL" dirty="0" err="1" smtClean="0"/>
              <a:t>category</a:t>
            </a:r>
            <a:r>
              <a:rPr lang="nl-NL" dirty="0" smtClean="0"/>
              <a:t> </a:t>
            </a:r>
            <a:r>
              <a:rPr lang="nl-NL" dirty="0" err="1" smtClean="0"/>
              <a:t>empty</a:t>
            </a:r>
            <a:r>
              <a:rPr lang="nl-NL" dirty="0" smtClean="0"/>
              <a:t>? Kant </a:t>
            </a:r>
            <a:r>
              <a:rPr lang="nl-NL" dirty="0" err="1" smtClean="0"/>
              <a:t>thought</a:t>
            </a:r>
            <a:r>
              <a:rPr lang="nl-NL" dirty="0" smtClean="0"/>
              <a:t> </a:t>
            </a:r>
            <a:r>
              <a:rPr lang="nl-NL" dirty="0" err="1" smtClean="0"/>
              <a:t>not</a:t>
            </a:r>
            <a:r>
              <a:rPr lang="nl-NL" dirty="0" smtClean="0"/>
              <a: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2000"/>
                                        <p:tgtEl>
                                          <p:spTgt spid="5">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2000"/>
                                        <p:tgtEl>
                                          <p:spTgt spid="5">
                                            <p:txEl>
                                              <p:pRg st="2" end="2"/>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10"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Annex: </a:t>
            </a:r>
            <a:r>
              <a:rPr lang="nl-NL" sz="3200" dirty="0" err="1" smtClean="0"/>
              <a:t>An</a:t>
            </a:r>
            <a:r>
              <a:rPr lang="nl-NL" sz="3200" dirty="0" smtClean="0"/>
              <a:t> </a:t>
            </a:r>
            <a:r>
              <a:rPr lang="nl-NL" sz="3200" dirty="0" err="1" smtClean="0"/>
              <a:t>objection</a:t>
            </a:r>
            <a:r>
              <a:rPr lang="nl-NL" sz="3200" dirty="0" smtClean="0"/>
              <a:t> </a:t>
            </a:r>
            <a:r>
              <a:rPr lang="nl-NL" sz="3200" dirty="0" err="1" smtClean="0"/>
              <a:t>against</a:t>
            </a:r>
            <a:r>
              <a:rPr lang="nl-NL" sz="3200" dirty="0" smtClean="0"/>
              <a:t> </a:t>
            </a:r>
            <a:r>
              <a:rPr lang="nl-NL" sz="3200" dirty="0" err="1" smtClean="0"/>
              <a:t>correspondence</a:t>
            </a:r>
            <a:endParaRPr lang="nl-NL" sz="3200" dirty="0"/>
          </a:p>
        </p:txBody>
      </p:sp>
      <p:sp>
        <p:nvSpPr>
          <p:cNvPr id="3" name="Content Placeholder 2"/>
          <p:cNvSpPr>
            <a:spLocks noGrp="1"/>
          </p:cNvSpPr>
          <p:nvPr>
            <p:ph idx="1"/>
          </p:nvPr>
        </p:nvSpPr>
        <p:spPr>
          <a:xfrm>
            <a:off x="457200" y="1567333"/>
            <a:ext cx="8229600" cy="4525963"/>
          </a:xfrm>
        </p:spPr>
        <p:txBody>
          <a:bodyPr>
            <a:normAutofit fontScale="92500"/>
          </a:bodyPr>
          <a:lstStyle/>
          <a:p>
            <a:r>
              <a:rPr lang="nl-NL" sz="2300" dirty="0" err="1" smtClean="0"/>
              <a:t>Davidson’s</a:t>
            </a:r>
            <a:r>
              <a:rPr lang="nl-NL" sz="2300" dirty="0" smtClean="0"/>
              <a:t> 1969 </a:t>
            </a:r>
            <a:r>
              <a:rPr lang="nl-NL" sz="2300" i="1" dirty="0" err="1" smtClean="0"/>
              <a:t>Slingshot</a:t>
            </a:r>
            <a:r>
              <a:rPr lang="nl-NL" sz="2300" i="1" dirty="0" smtClean="0"/>
              <a:t> argument</a:t>
            </a:r>
            <a:r>
              <a:rPr lang="nl-NL" sz="2300" dirty="0" smtClean="0"/>
              <a:t>. </a:t>
            </a:r>
            <a:r>
              <a:rPr lang="nl-NL" sz="2300" dirty="0" err="1" smtClean="0"/>
              <a:t>It</a:t>
            </a:r>
            <a:r>
              <a:rPr lang="nl-NL" sz="2300" dirty="0" smtClean="0"/>
              <a:t> </a:t>
            </a:r>
            <a:r>
              <a:rPr lang="nl-NL" sz="2300" dirty="0" err="1" smtClean="0"/>
              <a:t>can</a:t>
            </a:r>
            <a:r>
              <a:rPr lang="nl-NL" sz="2300" dirty="0" smtClean="0"/>
              <a:t> </a:t>
            </a:r>
            <a:r>
              <a:rPr lang="nl-NL" sz="2300" dirty="0" err="1" smtClean="0"/>
              <a:t>be</a:t>
            </a:r>
            <a:r>
              <a:rPr lang="nl-NL" sz="2300" dirty="0" smtClean="0"/>
              <a:t> </a:t>
            </a:r>
            <a:r>
              <a:rPr lang="nl-NL" sz="2300" dirty="0" err="1" smtClean="0"/>
              <a:t>presented</a:t>
            </a:r>
            <a:r>
              <a:rPr lang="nl-NL" sz="2300" dirty="0" smtClean="0"/>
              <a:t> as </a:t>
            </a:r>
            <a:r>
              <a:rPr lang="nl-NL" sz="2300" dirty="0" err="1" smtClean="0"/>
              <a:t>follows</a:t>
            </a:r>
            <a:r>
              <a:rPr lang="nl-NL" sz="2600" dirty="0" smtClean="0"/>
              <a:t/>
            </a:r>
            <a:br>
              <a:rPr lang="nl-NL" sz="2600" dirty="0" smtClean="0"/>
            </a:br>
            <a:r>
              <a:rPr lang="nl-NL" sz="2300" dirty="0" smtClean="0"/>
              <a:t/>
            </a:r>
            <a:br>
              <a:rPr lang="nl-NL" sz="2300" dirty="0" smtClean="0"/>
            </a:br>
            <a:r>
              <a:rPr lang="nl-NL" sz="2300" dirty="0" smtClean="0"/>
              <a:t>1. "</a:t>
            </a:r>
            <a:r>
              <a:rPr lang="nl-NL" sz="2300" dirty="0" err="1" smtClean="0"/>
              <a:t>Snow</a:t>
            </a:r>
            <a:r>
              <a:rPr lang="nl-NL" sz="2300" dirty="0" smtClean="0"/>
              <a:t> is white" is </a:t>
            </a:r>
            <a:r>
              <a:rPr lang="nl-NL" sz="2300" dirty="0" err="1" smtClean="0"/>
              <a:t>true</a:t>
            </a:r>
            <a:r>
              <a:rPr lang="nl-NL" sz="2300" dirty="0" smtClean="0"/>
              <a:t/>
            </a:r>
            <a:br>
              <a:rPr lang="nl-NL" sz="2300" dirty="0" smtClean="0"/>
            </a:br>
            <a:r>
              <a:rPr lang="nl-NL" sz="2300" dirty="0" smtClean="0"/>
              <a:t>2.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a:t>
            </a:r>
            <a:r>
              <a:rPr lang="nl-NL" sz="2300" dirty="0" err="1" smtClean="0"/>
              <a:t>Snow</a:t>
            </a:r>
            <a:r>
              <a:rPr lang="nl-NL" sz="2300" dirty="0" smtClean="0"/>
              <a:t> is white"</a:t>
            </a:r>
            <a:br>
              <a:rPr lang="nl-NL" sz="2300" dirty="0" smtClean="0"/>
            </a:br>
            <a:r>
              <a:rPr lang="nl-NL" sz="2300" dirty="0" smtClean="0"/>
              <a:t>3.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"(The X </a:t>
            </a:r>
            <a:r>
              <a:rPr lang="nl-NL" sz="2300" dirty="0" err="1" smtClean="0"/>
              <a:t>such</a:t>
            </a:r>
            <a:r>
              <a:rPr lang="nl-NL" sz="2300" dirty="0" smtClean="0"/>
              <a:t> </a:t>
            </a:r>
            <a:r>
              <a:rPr lang="nl-NL" sz="2300" dirty="0" err="1" smtClean="0"/>
              <a:t>that</a:t>
            </a:r>
            <a:r>
              <a:rPr lang="nl-NL" sz="2300" dirty="0" smtClean="0"/>
              <a:t> "X is </a:t>
            </a:r>
            <a:r>
              <a:rPr lang="nl-NL" sz="2300" dirty="0" err="1" smtClean="0"/>
              <a:t>identical</a:t>
            </a:r>
            <a:r>
              <a:rPr lang="nl-NL" sz="2300" dirty="0" smtClean="0"/>
              <a:t> </a:t>
            </a:r>
            <a:r>
              <a:rPr lang="nl-NL" sz="2300" dirty="0" err="1" smtClean="0"/>
              <a:t>with</a:t>
            </a:r>
            <a:r>
              <a:rPr lang="nl-NL" sz="2300" dirty="0" smtClean="0"/>
              <a:t> Plato” and “</a:t>
            </a:r>
            <a:r>
              <a:rPr lang="nl-NL" sz="2300" dirty="0" err="1" smtClean="0"/>
              <a:t>Snow</a:t>
            </a:r>
            <a:r>
              <a:rPr lang="nl-NL" sz="2300" dirty="0" smtClean="0"/>
              <a:t> is white”) is </a:t>
            </a:r>
            <a:r>
              <a:rPr lang="nl-NL" sz="2300" dirty="0" err="1" smtClean="0"/>
              <a:t>identical</a:t>
            </a:r>
            <a:r>
              <a:rPr lang="nl-NL" sz="2300" dirty="0" smtClean="0"/>
              <a:t> </a:t>
            </a:r>
            <a:r>
              <a:rPr lang="nl-NL" sz="2300" dirty="0" err="1" smtClean="0"/>
              <a:t>with</a:t>
            </a:r>
            <a:r>
              <a:rPr lang="nl-NL" sz="2300" dirty="0" smtClean="0"/>
              <a:t> Plato"</a:t>
            </a:r>
            <a:br>
              <a:rPr lang="nl-NL" sz="2300" dirty="0" smtClean="0"/>
            </a:br>
            <a:r>
              <a:rPr lang="nl-NL" sz="2300" dirty="0" smtClean="0"/>
              <a:t>4.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"(The X </a:t>
            </a:r>
            <a:r>
              <a:rPr lang="nl-NL" sz="2300" dirty="0" err="1" smtClean="0"/>
              <a:t>such</a:t>
            </a:r>
            <a:r>
              <a:rPr lang="nl-NL" sz="2300" dirty="0" smtClean="0"/>
              <a:t> </a:t>
            </a:r>
            <a:r>
              <a:rPr lang="nl-NL" sz="2300" dirty="0" err="1" smtClean="0"/>
              <a:t>that</a:t>
            </a:r>
            <a:r>
              <a:rPr lang="nl-NL" sz="2300" dirty="0" smtClean="0"/>
              <a:t> "X is </a:t>
            </a:r>
            <a:r>
              <a:rPr lang="nl-NL" sz="2300" dirty="0" err="1" smtClean="0"/>
              <a:t>identical</a:t>
            </a:r>
            <a:r>
              <a:rPr lang="nl-NL" sz="2300" dirty="0" smtClean="0"/>
              <a:t> </a:t>
            </a:r>
            <a:r>
              <a:rPr lang="nl-NL" sz="2300" dirty="0" err="1" smtClean="0"/>
              <a:t>with</a:t>
            </a:r>
            <a:r>
              <a:rPr lang="nl-NL" sz="2300" dirty="0" smtClean="0"/>
              <a:t> Plato” and “</a:t>
            </a:r>
            <a:r>
              <a:rPr lang="nl-NL" sz="2300" dirty="0" err="1" smtClean="0"/>
              <a:t>Grass</a:t>
            </a:r>
            <a:r>
              <a:rPr lang="nl-NL" sz="2300" dirty="0" smtClean="0"/>
              <a:t> is green”) is </a:t>
            </a:r>
            <a:r>
              <a:rPr lang="nl-NL" sz="2300" dirty="0" err="1" smtClean="0"/>
              <a:t>identical</a:t>
            </a:r>
            <a:r>
              <a:rPr lang="nl-NL" sz="2300" dirty="0" smtClean="0"/>
              <a:t> </a:t>
            </a:r>
            <a:r>
              <a:rPr lang="nl-NL" sz="2300" dirty="0" err="1" smtClean="0"/>
              <a:t>with</a:t>
            </a:r>
            <a:r>
              <a:rPr lang="nl-NL" sz="2300" dirty="0" smtClean="0"/>
              <a:t> Plato" </a:t>
            </a:r>
            <a:br>
              <a:rPr lang="nl-NL" sz="2300" dirty="0" smtClean="0"/>
            </a:br>
            <a:r>
              <a:rPr lang="nl-NL" sz="2300" dirty="0" smtClean="0"/>
              <a:t>5.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a:t>
            </a:r>
            <a:r>
              <a:rPr lang="nl-NL" sz="2300" dirty="0" err="1" smtClean="0"/>
              <a:t>Grass</a:t>
            </a:r>
            <a:r>
              <a:rPr lang="nl-NL" sz="2300" dirty="0" smtClean="0"/>
              <a:t> is green“</a:t>
            </a:r>
          </a:p>
          <a:p>
            <a:pPr>
              <a:buNone/>
            </a:pPr>
            <a:r>
              <a:rPr lang="nl-NL" sz="2300" dirty="0" smtClean="0"/>
              <a:t>	6. </a:t>
            </a:r>
            <a:r>
              <a:rPr lang="nl-NL" sz="2300" dirty="0" err="1" smtClean="0"/>
              <a:t>Conclusion</a:t>
            </a:r>
            <a:r>
              <a:rPr lang="nl-NL" sz="2300" dirty="0" smtClean="0"/>
              <a:t> (5) is absurd. </a:t>
            </a:r>
          </a:p>
          <a:p>
            <a:pPr>
              <a:buNone/>
            </a:pPr>
            <a:r>
              <a:rPr lang="nl-NL" sz="2300" dirty="0" smtClean="0"/>
              <a:t>	7. </a:t>
            </a:r>
            <a:r>
              <a:rPr lang="nl-NL" sz="2300" dirty="0" err="1" smtClean="0"/>
              <a:t>Correspondence</a:t>
            </a:r>
            <a:r>
              <a:rPr lang="nl-NL" sz="2300" dirty="0" smtClean="0"/>
              <a:t> </a:t>
            </a:r>
            <a:r>
              <a:rPr lang="nl-NL" sz="2300" dirty="0" err="1" smtClean="0"/>
              <a:t>theory</a:t>
            </a:r>
            <a:r>
              <a:rPr lang="nl-NL" sz="2300" dirty="0" smtClean="0"/>
              <a:t> must </a:t>
            </a:r>
            <a:r>
              <a:rPr lang="nl-NL" sz="2300" dirty="0" err="1" smtClean="0"/>
              <a:t>be</a:t>
            </a:r>
            <a:r>
              <a:rPr lang="nl-NL" sz="2300" dirty="0" smtClean="0"/>
              <a:t> </a:t>
            </a:r>
            <a:r>
              <a:rPr lang="nl-NL" sz="2300" dirty="0" err="1" smtClean="0"/>
              <a:t>false</a:t>
            </a:r>
            <a:endParaRPr lang="nl-NL" sz="2300" dirty="0" smtClean="0"/>
          </a:p>
          <a:p>
            <a:pPr>
              <a:buNone/>
            </a:pPr>
            <a:endParaRPr lang="nl-NL" sz="1200" dirty="0" smtClean="0"/>
          </a:p>
          <a:p>
            <a:pPr>
              <a:buNone/>
            </a:pPr>
            <a:endParaRPr lang="nl-NL" sz="900" dirty="0" smtClean="0"/>
          </a:p>
          <a:p>
            <a:r>
              <a:rPr lang="nl-NL" sz="2300" dirty="0" smtClean="0"/>
              <a:t>Is </a:t>
            </a:r>
            <a:r>
              <a:rPr lang="nl-NL" sz="2300" dirty="0" err="1" smtClean="0"/>
              <a:t>this</a:t>
            </a:r>
            <a:r>
              <a:rPr lang="nl-NL" sz="2300" dirty="0" smtClean="0"/>
              <a:t> argument </a:t>
            </a:r>
            <a:r>
              <a:rPr lang="nl-NL" sz="2300" dirty="0" err="1" smtClean="0"/>
              <a:t>convincing</a:t>
            </a:r>
            <a:r>
              <a:rPr lang="nl-NL" sz="2300" dirty="0" smtClean="0"/>
              <a:t>? </a:t>
            </a:r>
            <a:r>
              <a:rPr lang="nl-NL" sz="2300" dirty="0" err="1" smtClean="0"/>
              <a:t>Or</a:t>
            </a:r>
            <a:r>
              <a:rPr lang="nl-NL" sz="2300" dirty="0" smtClean="0"/>
              <a:t> </a:t>
            </a:r>
            <a:r>
              <a:rPr lang="nl-NL" sz="2300" dirty="0" err="1" smtClean="0"/>
              <a:t>not</a:t>
            </a:r>
            <a:r>
              <a:rPr lang="nl-NL" sz="2300" dirty="0" smtClean="0"/>
              <a:t>?</a:t>
            </a: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Literature</a:t>
            </a:r>
            <a:r>
              <a:rPr lang="nl-NL" sz="3200" dirty="0" smtClean="0"/>
              <a:t> and Schedule </a:t>
            </a:r>
            <a:r>
              <a:rPr lang="nl-NL" sz="3200" dirty="0" err="1" smtClean="0"/>
              <a:t>for</a:t>
            </a:r>
            <a:r>
              <a:rPr lang="nl-NL" sz="3200" dirty="0" smtClean="0"/>
              <a:t> </a:t>
            </a:r>
            <a:r>
              <a:rPr lang="nl-NL" sz="3200" dirty="0" err="1" smtClean="0"/>
              <a:t>this</a:t>
            </a:r>
            <a:r>
              <a:rPr lang="nl-NL" sz="3200" dirty="0" smtClean="0"/>
              <a:t> week</a:t>
            </a:r>
            <a:endParaRPr lang="nl-NL" sz="3200" dirty="0"/>
          </a:p>
        </p:txBody>
      </p:sp>
      <p:sp>
        <p:nvSpPr>
          <p:cNvPr id="3" name="Content Placeholder 2"/>
          <p:cNvSpPr>
            <a:spLocks noGrp="1"/>
          </p:cNvSpPr>
          <p:nvPr>
            <p:ph idx="1"/>
          </p:nvPr>
        </p:nvSpPr>
        <p:spPr/>
        <p:txBody>
          <a:bodyPr>
            <a:normAutofit/>
          </a:bodyPr>
          <a:lstStyle/>
          <a:p>
            <a:r>
              <a:rPr lang="nl-NL" sz="2400" dirty="0" err="1" smtClean="0"/>
              <a:t>Literature</a:t>
            </a:r>
            <a:r>
              <a:rPr lang="nl-NL" sz="2400" dirty="0" smtClean="0"/>
              <a:t> </a:t>
            </a:r>
          </a:p>
          <a:p>
            <a:pPr lvl="1"/>
            <a:r>
              <a:rPr lang="nl-NL" sz="2000" dirty="0" smtClean="0"/>
              <a:t>Louis P. </a:t>
            </a:r>
            <a:r>
              <a:rPr lang="nl-NL" sz="2000" dirty="0" err="1" smtClean="0"/>
              <a:t>Pojman</a:t>
            </a:r>
            <a:r>
              <a:rPr lang="nl-NL" sz="2000" dirty="0" smtClean="0"/>
              <a:t>, </a:t>
            </a:r>
            <a:r>
              <a:rPr lang="nl-NL" sz="2000" i="1" dirty="0" err="1" smtClean="0"/>
              <a:t>What</a:t>
            </a:r>
            <a:r>
              <a:rPr lang="nl-NL" sz="2000" i="1" dirty="0" smtClean="0"/>
              <a:t> </a:t>
            </a:r>
            <a:r>
              <a:rPr lang="nl-NL" sz="2000" i="1" dirty="0" err="1" smtClean="0"/>
              <a:t>can</a:t>
            </a:r>
            <a:r>
              <a:rPr lang="nl-NL" sz="2000" i="1" dirty="0" smtClean="0"/>
              <a:t> we </a:t>
            </a:r>
            <a:r>
              <a:rPr lang="nl-NL" sz="2000" i="1" dirty="0" err="1" smtClean="0"/>
              <a:t>know</a:t>
            </a:r>
            <a:r>
              <a:rPr lang="nl-NL" sz="2000" i="1" dirty="0" smtClean="0"/>
              <a:t>? </a:t>
            </a:r>
            <a:r>
              <a:rPr lang="nl-NL" sz="2000" i="1" dirty="0" err="1" smtClean="0"/>
              <a:t>An</a:t>
            </a:r>
            <a:r>
              <a:rPr lang="nl-NL" sz="2000" i="1" dirty="0" smtClean="0"/>
              <a:t> </a:t>
            </a:r>
            <a:r>
              <a:rPr lang="nl-NL" sz="2000" i="1" dirty="0" err="1" smtClean="0"/>
              <a:t>introduction</a:t>
            </a:r>
            <a:r>
              <a:rPr lang="nl-NL" sz="2000" i="1" dirty="0" smtClean="0"/>
              <a:t> to the                        </a:t>
            </a:r>
            <a:r>
              <a:rPr lang="nl-NL" sz="2000" i="1" dirty="0" err="1" smtClean="0"/>
              <a:t>theory</a:t>
            </a:r>
            <a:r>
              <a:rPr lang="nl-NL" sz="2000" i="1" dirty="0" smtClean="0"/>
              <a:t> of </a:t>
            </a:r>
            <a:r>
              <a:rPr lang="nl-NL" sz="2000" i="1" dirty="0" err="1" smtClean="0"/>
              <a:t>knowledge</a:t>
            </a:r>
            <a:r>
              <a:rPr lang="nl-NL" sz="2000" dirty="0"/>
              <a:t> </a:t>
            </a:r>
            <a:r>
              <a:rPr lang="nl-NL" sz="2000" dirty="0" smtClean="0"/>
              <a:t>(</a:t>
            </a:r>
            <a:r>
              <a:rPr lang="nl-NL" sz="2000" dirty="0" err="1" smtClean="0"/>
              <a:t>Belmont</a:t>
            </a:r>
            <a:r>
              <a:rPr lang="nl-NL" sz="2000" dirty="0" smtClean="0"/>
              <a:t>: </a:t>
            </a:r>
            <a:r>
              <a:rPr lang="nl-NL" sz="2000" dirty="0" err="1" smtClean="0"/>
              <a:t>Wadsworth</a:t>
            </a:r>
            <a:r>
              <a:rPr lang="nl-NL" sz="2000" dirty="0" smtClean="0"/>
              <a:t> 2001), </a:t>
            </a:r>
            <a:r>
              <a:rPr lang="nl-NL" sz="2000" dirty="0" err="1" smtClean="0"/>
              <a:t>Second</a:t>
            </a:r>
            <a:r>
              <a:rPr lang="nl-NL" sz="2000" dirty="0" smtClean="0"/>
              <a:t> </a:t>
            </a:r>
            <a:r>
              <a:rPr lang="nl-NL" sz="2000" dirty="0" err="1" smtClean="0"/>
              <a:t>Edition</a:t>
            </a:r>
            <a:endParaRPr lang="nl-NL" sz="2000" dirty="0" smtClean="0"/>
          </a:p>
          <a:p>
            <a:pPr lvl="1">
              <a:buNone/>
            </a:pPr>
            <a:endParaRPr lang="nl-NL" sz="2000" dirty="0" smtClean="0"/>
          </a:p>
          <a:p>
            <a:r>
              <a:rPr lang="nl-NL" sz="2400" dirty="0" smtClean="0"/>
              <a:t>Schedule</a:t>
            </a:r>
            <a:endParaRPr lang="nl-NL" dirty="0" smtClean="0"/>
          </a:p>
          <a:p>
            <a:pPr lvl="1"/>
            <a:r>
              <a:rPr lang="nl-NL" sz="2000" dirty="0" err="1" smtClean="0">
                <a:solidFill>
                  <a:srgbClr val="0070C0"/>
                </a:solidFill>
              </a:rPr>
              <a:t>Today</a:t>
            </a:r>
            <a:r>
              <a:rPr lang="nl-NL" sz="2000" dirty="0" smtClean="0">
                <a:solidFill>
                  <a:srgbClr val="0070C0"/>
                </a:solidFill>
              </a:rPr>
              <a:t>: </a:t>
            </a:r>
            <a:r>
              <a:rPr lang="nl-NL" sz="2000" dirty="0" err="1" smtClean="0">
                <a:solidFill>
                  <a:srgbClr val="0070C0"/>
                </a:solidFill>
              </a:rPr>
              <a:t>What</a:t>
            </a:r>
            <a:r>
              <a:rPr lang="nl-NL" sz="2000" dirty="0" smtClean="0">
                <a:solidFill>
                  <a:srgbClr val="0070C0"/>
                </a:solidFill>
              </a:rPr>
              <a:t> </a:t>
            </a:r>
            <a:r>
              <a:rPr lang="nl-NL" sz="2000" dirty="0" err="1" smtClean="0">
                <a:solidFill>
                  <a:srgbClr val="0070C0"/>
                </a:solidFill>
              </a:rPr>
              <a:t>can</a:t>
            </a:r>
            <a:r>
              <a:rPr lang="nl-NL" sz="2000" dirty="0" smtClean="0">
                <a:solidFill>
                  <a:srgbClr val="0070C0"/>
                </a:solidFill>
              </a:rPr>
              <a:t> We </a:t>
            </a:r>
            <a:r>
              <a:rPr lang="nl-NL" sz="2000" dirty="0" err="1" smtClean="0">
                <a:solidFill>
                  <a:srgbClr val="0070C0"/>
                </a:solidFill>
              </a:rPr>
              <a:t>Know</a:t>
            </a:r>
            <a:r>
              <a:rPr lang="nl-NL" sz="2000" dirty="0" smtClean="0">
                <a:solidFill>
                  <a:srgbClr val="0070C0"/>
                </a:solidFill>
              </a:rPr>
              <a:t>? (</a:t>
            </a:r>
            <a:r>
              <a:rPr lang="nl-NL" sz="2000" dirty="0" err="1" smtClean="0">
                <a:solidFill>
                  <a:srgbClr val="0070C0"/>
                </a:solidFill>
              </a:rPr>
              <a:t>chapter</a:t>
            </a:r>
            <a:r>
              <a:rPr lang="nl-NL" sz="2000" dirty="0" smtClean="0">
                <a:solidFill>
                  <a:srgbClr val="0070C0"/>
                </a:solidFill>
              </a:rPr>
              <a:t> 1)</a:t>
            </a:r>
          </a:p>
          <a:p>
            <a:pPr lvl="1"/>
            <a:r>
              <a:rPr lang="nl-NL" sz="2000" dirty="0" err="1" smtClean="0"/>
              <a:t>Wednesday</a:t>
            </a:r>
            <a:r>
              <a:rPr lang="nl-NL" sz="2000" dirty="0" smtClean="0"/>
              <a:t>: </a:t>
            </a:r>
            <a:r>
              <a:rPr lang="nl-NL" sz="2000" dirty="0" err="1" smtClean="0"/>
              <a:t>Skepticism</a:t>
            </a:r>
            <a:r>
              <a:rPr lang="nl-NL" sz="2000" dirty="0" smtClean="0"/>
              <a:t> (</a:t>
            </a:r>
            <a:r>
              <a:rPr lang="nl-NL" sz="2000" dirty="0" err="1" smtClean="0"/>
              <a:t>chapter</a:t>
            </a:r>
            <a:r>
              <a:rPr lang="nl-NL" sz="2000" dirty="0" smtClean="0"/>
              <a:t> 2 and 3)</a:t>
            </a:r>
          </a:p>
          <a:p>
            <a:pPr lvl="1"/>
            <a:r>
              <a:rPr lang="nl-NL" sz="2000" dirty="0" smtClean="0"/>
              <a:t>Friday: </a:t>
            </a:r>
            <a:r>
              <a:rPr lang="nl-NL" sz="2000" dirty="0" err="1" smtClean="0"/>
              <a:t>Perception</a:t>
            </a:r>
            <a:r>
              <a:rPr lang="nl-NL" sz="2000" dirty="0" smtClean="0"/>
              <a:t> (</a:t>
            </a:r>
            <a:r>
              <a:rPr lang="nl-NL" sz="2000" dirty="0" err="1" smtClean="0"/>
              <a:t>chapter</a:t>
            </a:r>
            <a:r>
              <a:rPr lang="nl-NL" sz="2000" dirty="0" smtClean="0"/>
              <a:t> 4)</a:t>
            </a:r>
          </a:p>
          <a:p>
            <a:pPr lvl="1"/>
            <a:endParaRPr lang="nl-NL" sz="2000" dirty="0" smtClean="0"/>
          </a:p>
          <a:p>
            <a:r>
              <a:rPr lang="nl-NL" sz="2400" dirty="0" err="1" smtClean="0"/>
              <a:t>Questions</a:t>
            </a:r>
            <a:r>
              <a:rPr lang="nl-NL" sz="2400" dirty="0" smtClean="0"/>
              <a:t> &amp; </a:t>
            </a:r>
            <a:r>
              <a:rPr lang="nl-NL" sz="2400" dirty="0" err="1" smtClean="0"/>
              <a:t>Slides</a:t>
            </a:r>
            <a:endParaRPr lang="nl-NL" sz="2400" dirty="0" smtClean="0"/>
          </a:p>
          <a:p>
            <a:pPr lvl="1"/>
            <a:r>
              <a:rPr lang="nl-NL" sz="2000" dirty="0" err="1" smtClean="0"/>
              <a:t>www.gjerutten.blogspot.com</a:t>
            </a:r>
            <a:endParaRPr lang="nl-NL" sz="2000" dirty="0" smtClean="0"/>
          </a:p>
          <a:p>
            <a:pPr lvl="1">
              <a:buNone/>
            </a:pPr>
            <a:endParaRPr lang="nl-NL"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Some</a:t>
            </a:r>
            <a:r>
              <a:rPr lang="nl-NL" sz="3200" dirty="0" smtClean="0"/>
              <a:t> </a:t>
            </a:r>
            <a:r>
              <a:rPr lang="nl-NL" sz="3200" dirty="0" err="1" smtClean="0"/>
              <a:t>further</a:t>
            </a:r>
            <a:r>
              <a:rPr lang="nl-NL" sz="3200" dirty="0" smtClean="0"/>
              <a:t> </a:t>
            </a:r>
            <a:r>
              <a:rPr lang="nl-NL" sz="3200" dirty="0" err="1" smtClean="0"/>
              <a:t>questions</a:t>
            </a:r>
            <a:r>
              <a:rPr lang="nl-NL" sz="3200" dirty="0" smtClean="0"/>
              <a:t> </a:t>
            </a:r>
            <a:r>
              <a:rPr lang="nl-NL" sz="3200" dirty="0" err="1" smtClean="0"/>
              <a:t>for</a:t>
            </a:r>
            <a:r>
              <a:rPr lang="nl-NL" sz="3200" dirty="0" smtClean="0"/>
              <a:t> </a:t>
            </a:r>
            <a:r>
              <a:rPr lang="nl-NL" sz="3200" dirty="0" err="1" smtClean="0"/>
              <a:t>discussion</a:t>
            </a:r>
            <a:endParaRPr lang="nl-NL" sz="3200" dirty="0"/>
          </a:p>
        </p:txBody>
      </p:sp>
      <p:sp>
        <p:nvSpPr>
          <p:cNvPr id="3" name="Content Placeholder 2"/>
          <p:cNvSpPr>
            <a:spLocks noGrp="1"/>
          </p:cNvSpPr>
          <p:nvPr>
            <p:ph idx="1"/>
          </p:nvPr>
        </p:nvSpPr>
        <p:spPr>
          <a:xfrm>
            <a:off x="179512" y="1600200"/>
            <a:ext cx="9083352" cy="4925144"/>
          </a:xfrm>
        </p:spPr>
        <p:txBody>
          <a:bodyPr>
            <a:normAutofit/>
          </a:bodyPr>
          <a:lstStyle/>
          <a:p>
            <a:r>
              <a:rPr lang="nl-NL" sz="2400" dirty="0" smtClean="0"/>
              <a:t>Are </a:t>
            </a:r>
            <a:r>
              <a:rPr lang="nl-NL" sz="2400" dirty="0" err="1" smtClean="0"/>
              <a:t>there</a:t>
            </a:r>
            <a:r>
              <a:rPr lang="nl-NL" sz="2400" dirty="0" smtClean="0"/>
              <a:t> </a:t>
            </a:r>
            <a:r>
              <a:rPr lang="nl-NL" sz="2400" dirty="0" err="1" smtClean="0"/>
              <a:t>sources</a:t>
            </a:r>
            <a:r>
              <a:rPr lang="nl-NL" sz="2400" dirty="0" smtClean="0"/>
              <a:t> </a:t>
            </a:r>
            <a:r>
              <a:rPr lang="nl-NL" sz="2400" dirty="0" err="1" smtClean="0"/>
              <a:t>for</a:t>
            </a:r>
            <a:r>
              <a:rPr lang="nl-NL" sz="2400" dirty="0" smtClean="0"/>
              <a:t> </a:t>
            </a:r>
            <a:r>
              <a:rPr lang="nl-NL" sz="2400" dirty="0" err="1" smtClean="0"/>
              <a:t>justification</a:t>
            </a:r>
            <a:r>
              <a:rPr lang="nl-NL" sz="2400" dirty="0" smtClean="0"/>
              <a:t> </a:t>
            </a:r>
            <a:r>
              <a:rPr lang="nl-NL" sz="2400" dirty="0" err="1" smtClean="0"/>
              <a:t>other</a:t>
            </a:r>
            <a:r>
              <a:rPr lang="nl-NL" sz="2400" dirty="0" smtClean="0"/>
              <a:t> </a:t>
            </a:r>
            <a:r>
              <a:rPr lang="nl-NL" sz="2400" dirty="0" err="1" smtClean="0"/>
              <a:t>than</a:t>
            </a:r>
            <a:r>
              <a:rPr lang="nl-NL" sz="2400" dirty="0" smtClean="0"/>
              <a:t> </a:t>
            </a:r>
            <a:r>
              <a:rPr lang="nl-NL" sz="2400" dirty="0" err="1" smtClean="0"/>
              <a:t>reason</a:t>
            </a:r>
            <a:r>
              <a:rPr lang="nl-NL" sz="2400" dirty="0" smtClean="0"/>
              <a:t>, and </a:t>
            </a:r>
            <a:r>
              <a:rPr lang="nl-NL" sz="2400" dirty="0" err="1" smtClean="0"/>
              <a:t>senses</a:t>
            </a:r>
            <a:r>
              <a:rPr lang="nl-NL" sz="2400" dirty="0" smtClean="0"/>
              <a:t>?</a:t>
            </a:r>
          </a:p>
          <a:p>
            <a:endParaRPr lang="nl-NL" sz="2400" dirty="0" smtClean="0"/>
          </a:p>
          <a:p>
            <a:r>
              <a:rPr lang="nl-NL" sz="2400" dirty="0" smtClean="0"/>
              <a:t>Is a priori </a:t>
            </a:r>
            <a:r>
              <a:rPr lang="nl-NL" sz="2400" dirty="0" err="1" smtClean="0"/>
              <a:t>knowledge</a:t>
            </a:r>
            <a:r>
              <a:rPr lang="nl-NL" sz="2400" dirty="0" smtClean="0"/>
              <a:t> </a:t>
            </a:r>
            <a:r>
              <a:rPr lang="nl-NL" sz="2400" dirty="0" err="1" smtClean="0"/>
              <a:t>possible</a:t>
            </a:r>
            <a:r>
              <a:rPr lang="nl-NL" sz="2400" dirty="0" smtClean="0"/>
              <a:t> </a:t>
            </a:r>
            <a:r>
              <a:rPr lang="nl-NL" sz="2400" dirty="0" err="1" smtClean="0"/>
              <a:t>if</a:t>
            </a:r>
            <a:r>
              <a:rPr lang="nl-NL" sz="2400" dirty="0" smtClean="0"/>
              <a:t> all </a:t>
            </a:r>
            <a:r>
              <a:rPr lang="nl-NL" sz="2400" dirty="0" err="1" smtClean="0"/>
              <a:t>concepts</a:t>
            </a:r>
            <a:r>
              <a:rPr lang="nl-NL" sz="2400" dirty="0" smtClean="0"/>
              <a:t> </a:t>
            </a:r>
            <a:r>
              <a:rPr lang="nl-NL" sz="2400" dirty="0" err="1" smtClean="0"/>
              <a:t>come</a:t>
            </a:r>
            <a:r>
              <a:rPr lang="nl-NL" sz="2400" dirty="0" smtClean="0"/>
              <a:t> </a:t>
            </a:r>
            <a:r>
              <a:rPr lang="nl-NL" sz="2400" dirty="0" err="1" smtClean="0"/>
              <a:t>from</a:t>
            </a:r>
            <a:r>
              <a:rPr lang="nl-NL" sz="2400" dirty="0" smtClean="0"/>
              <a:t> </a:t>
            </a:r>
            <a:r>
              <a:rPr lang="nl-NL" sz="2400" dirty="0" err="1" smtClean="0"/>
              <a:t>our</a:t>
            </a:r>
            <a:r>
              <a:rPr lang="nl-NL" sz="2400" dirty="0" smtClean="0"/>
              <a:t> </a:t>
            </a:r>
            <a:r>
              <a:rPr lang="nl-NL" sz="2400" dirty="0" err="1" smtClean="0"/>
              <a:t>senses</a:t>
            </a:r>
            <a:r>
              <a:rPr lang="nl-NL" sz="2400" dirty="0" smtClean="0"/>
              <a:t>?</a:t>
            </a:r>
          </a:p>
          <a:p>
            <a:endParaRPr lang="nl-NL" sz="2400" dirty="0" smtClean="0"/>
          </a:p>
          <a:p>
            <a:r>
              <a:rPr lang="nl-NL" sz="2400" dirty="0" err="1" smtClean="0"/>
              <a:t>How</a:t>
            </a:r>
            <a:r>
              <a:rPr lang="nl-NL" sz="2400" dirty="0" smtClean="0"/>
              <a:t> </a:t>
            </a:r>
            <a:r>
              <a:rPr lang="nl-NL" sz="2400" dirty="0" err="1" smtClean="0"/>
              <a:t>could</a:t>
            </a:r>
            <a:r>
              <a:rPr lang="nl-NL" sz="2400" dirty="0" smtClean="0"/>
              <a:t> </a:t>
            </a:r>
            <a:r>
              <a:rPr lang="nl-NL" sz="2400" dirty="0" err="1" smtClean="0"/>
              <a:t>synthetic</a:t>
            </a:r>
            <a:r>
              <a:rPr lang="nl-NL" sz="2400" dirty="0" smtClean="0"/>
              <a:t> a priori </a:t>
            </a:r>
            <a:r>
              <a:rPr lang="nl-NL" sz="2400" dirty="0" err="1" smtClean="0"/>
              <a:t>knowledge</a:t>
            </a:r>
            <a:r>
              <a:rPr lang="nl-NL" sz="2400" dirty="0" smtClean="0"/>
              <a:t> </a:t>
            </a:r>
            <a:r>
              <a:rPr lang="nl-NL" sz="2400" dirty="0" err="1" smtClean="0"/>
              <a:t>be</a:t>
            </a:r>
            <a:r>
              <a:rPr lang="nl-NL" sz="2400" dirty="0" smtClean="0"/>
              <a:t> </a:t>
            </a:r>
            <a:r>
              <a:rPr lang="nl-NL" sz="2400" dirty="0" err="1" smtClean="0"/>
              <a:t>possible</a:t>
            </a:r>
            <a:r>
              <a:rPr lang="nl-NL" sz="2400" dirty="0" smtClean="0"/>
              <a:t>?</a:t>
            </a:r>
          </a:p>
          <a:p>
            <a:pPr>
              <a:buNone/>
            </a:pPr>
            <a:r>
              <a:rPr lang="nl-NL" sz="2400" dirty="0" smtClean="0"/>
              <a:t> </a:t>
            </a:r>
          </a:p>
          <a:p>
            <a:r>
              <a:rPr lang="nl-NL" sz="2400" dirty="0" smtClean="0"/>
              <a:t>Is </a:t>
            </a:r>
            <a:r>
              <a:rPr lang="nl-NL" sz="2400" dirty="0" err="1" smtClean="0"/>
              <a:t>justified</a:t>
            </a:r>
            <a:r>
              <a:rPr lang="nl-NL" sz="2400" dirty="0" smtClean="0"/>
              <a:t> </a:t>
            </a:r>
            <a:r>
              <a:rPr lang="nl-NL" sz="2400" dirty="0" err="1" smtClean="0"/>
              <a:t>true</a:t>
            </a:r>
            <a:r>
              <a:rPr lang="nl-NL" sz="2400" dirty="0" smtClean="0"/>
              <a:t> belief </a:t>
            </a:r>
            <a:r>
              <a:rPr lang="nl-NL" sz="2400" i="1" dirty="0" err="1" smtClean="0"/>
              <a:t>sufficient</a:t>
            </a:r>
            <a:r>
              <a:rPr lang="nl-NL" sz="2400" dirty="0" smtClean="0"/>
              <a:t> </a:t>
            </a:r>
            <a:r>
              <a:rPr lang="nl-NL" sz="2400" dirty="0" err="1" smtClean="0"/>
              <a:t>for</a:t>
            </a:r>
            <a:r>
              <a:rPr lang="nl-NL" sz="2400" dirty="0" smtClean="0"/>
              <a:t> </a:t>
            </a:r>
            <a:r>
              <a:rPr lang="nl-NL" sz="2400" dirty="0" err="1" smtClean="0"/>
              <a:t>propositional</a:t>
            </a:r>
            <a:r>
              <a:rPr lang="nl-NL" sz="2400" dirty="0" smtClean="0"/>
              <a:t> </a:t>
            </a:r>
            <a:r>
              <a:rPr lang="nl-NL" sz="2400" dirty="0" err="1" smtClean="0"/>
              <a:t>knowledge</a:t>
            </a:r>
            <a:r>
              <a:rPr lang="nl-NL" sz="2400" dirty="0" smtClean="0"/>
              <a:t>?</a:t>
            </a:r>
          </a:p>
          <a:p>
            <a:pPr>
              <a:buNone/>
            </a:pPr>
            <a:endParaRPr lang="nl-NL" sz="2400" dirty="0" smtClean="0"/>
          </a:p>
          <a:p>
            <a:r>
              <a:rPr lang="nl-NL" sz="2400" dirty="0" smtClean="0"/>
              <a:t>Are </a:t>
            </a:r>
            <a:r>
              <a:rPr lang="nl-NL" sz="2400" dirty="0" err="1" smtClean="0"/>
              <a:t>there</a:t>
            </a:r>
            <a:r>
              <a:rPr lang="nl-NL" sz="2400" dirty="0" smtClean="0"/>
              <a:t> </a:t>
            </a:r>
            <a:r>
              <a:rPr lang="nl-NL" sz="2400" i="1" dirty="0" err="1" smtClean="0"/>
              <a:t>other</a:t>
            </a:r>
            <a:r>
              <a:rPr lang="nl-NL" sz="2400" dirty="0" smtClean="0"/>
              <a:t> </a:t>
            </a:r>
            <a:r>
              <a:rPr lang="nl-NL" sz="2400" dirty="0" err="1" smtClean="0"/>
              <a:t>notions</a:t>
            </a:r>
            <a:r>
              <a:rPr lang="nl-NL" sz="2400" dirty="0" smtClean="0"/>
              <a:t> of </a:t>
            </a:r>
            <a:r>
              <a:rPr lang="nl-NL" sz="2400" dirty="0" err="1" smtClean="0"/>
              <a:t>truth</a:t>
            </a:r>
            <a:r>
              <a:rPr lang="nl-NL" sz="2400" dirty="0" smtClean="0"/>
              <a:t> in </a:t>
            </a:r>
            <a:r>
              <a:rPr lang="nl-NL" sz="2400" dirty="0" err="1" smtClean="0"/>
              <a:t>addition</a:t>
            </a:r>
            <a:r>
              <a:rPr lang="nl-NL" sz="2400" dirty="0" smtClean="0"/>
              <a:t> to the </a:t>
            </a:r>
            <a:r>
              <a:rPr lang="nl-NL" sz="2400" dirty="0" err="1" smtClean="0"/>
              <a:t>discussed</a:t>
            </a:r>
            <a:r>
              <a:rPr lang="nl-NL" sz="2400" dirty="0" smtClean="0"/>
              <a:t>?</a:t>
            </a:r>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TextBox 3"/>
          <p:cNvSpPr txBox="1"/>
          <p:nvPr/>
        </p:nvSpPr>
        <p:spPr>
          <a:xfrm>
            <a:off x="539552" y="1988840"/>
            <a:ext cx="2454775" cy="369332"/>
          </a:xfrm>
          <a:prstGeom prst="rect">
            <a:avLst/>
          </a:prstGeom>
          <a:noFill/>
        </p:spPr>
        <p:txBody>
          <a:bodyPr wrap="none" rtlCol="0">
            <a:spAutoFit/>
          </a:bodyPr>
          <a:lstStyle/>
          <a:p>
            <a:r>
              <a:rPr lang="nl-NL" dirty="0" smtClean="0"/>
              <a:t>E.g., </a:t>
            </a:r>
            <a:r>
              <a:rPr lang="nl-NL" dirty="0" err="1" smtClean="0"/>
              <a:t>memory</a:t>
            </a:r>
            <a:r>
              <a:rPr lang="nl-NL" dirty="0" smtClean="0"/>
              <a:t>, </a:t>
            </a:r>
            <a:r>
              <a:rPr lang="nl-NL" dirty="0" err="1" smtClean="0"/>
              <a:t>testimony</a:t>
            </a:r>
            <a:endParaRPr lang="nl-NL" dirty="0"/>
          </a:p>
        </p:txBody>
      </p:sp>
      <p:sp>
        <p:nvSpPr>
          <p:cNvPr id="5" name="TextBox 4"/>
          <p:cNvSpPr txBox="1"/>
          <p:nvPr/>
        </p:nvSpPr>
        <p:spPr>
          <a:xfrm>
            <a:off x="576064" y="2854677"/>
            <a:ext cx="9324528" cy="523220"/>
          </a:xfrm>
          <a:prstGeom prst="rect">
            <a:avLst/>
          </a:prstGeom>
          <a:noFill/>
        </p:spPr>
        <p:txBody>
          <a:bodyPr wrap="square" rtlCol="0">
            <a:spAutoFit/>
          </a:bodyPr>
          <a:lstStyle/>
          <a:p>
            <a:r>
              <a:rPr lang="nl-NL" sz="1400" dirty="0" err="1" smtClean="0"/>
              <a:t>Yes</a:t>
            </a:r>
            <a:r>
              <a:rPr lang="nl-NL" sz="1400" dirty="0" smtClean="0"/>
              <a:t>, we </a:t>
            </a:r>
            <a:r>
              <a:rPr lang="nl-NL" sz="1400" dirty="0" err="1" smtClean="0"/>
              <a:t>may</a:t>
            </a:r>
            <a:r>
              <a:rPr lang="nl-NL" sz="1400" dirty="0" smtClean="0"/>
              <a:t> </a:t>
            </a:r>
            <a:r>
              <a:rPr lang="nl-NL" sz="1400" dirty="0" err="1" smtClean="0"/>
              <a:t>need</a:t>
            </a:r>
            <a:r>
              <a:rPr lang="nl-NL" sz="1400" dirty="0" smtClean="0"/>
              <a:t> </a:t>
            </a:r>
            <a:r>
              <a:rPr lang="nl-NL" sz="1400" dirty="0" err="1" smtClean="0"/>
              <a:t>our</a:t>
            </a:r>
            <a:r>
              <a:rPr lang="nl-NL" sz="1400" dirty="0" smtClean="0"/>
              <a:t> </a:t>
            </a:r>
            <a:r>
              <a:rPr lang="nl-NL" sz="1400" dirty="0" err="1" smtClean="0"/>
              <a:t>senses</a:t>
            </a:r>
            <a:r>
              <a:rPr lang="nl-NL" sz="1400" dirty="0" smtClean="0"/>
              <a:t> to </a:t>
            </a:r>
            <a:r>
              <a:rPr lang="nl-NL" sz="1400" dirty="0" err="1" smtClean="0"/>
              <a:t>acquire</a:t>
            </a:r>
            <a:r>
              <a:rPr lang="nl-NL" sz="1400" dirty="0" smtClean="0"/>
              <a:t> the </a:t>
            </a:r>
            <a:r>
              <a:rPr lang="nl-NL" sz="1400" dirty="0" err="1" smtClean="0"/>
              <a:t>concepts</a:t>
            </a:r>
            <a:r>
              <a:rPr lang="nl-NL" sz="1400" dirty="0" smtClean="0"/>
              <a:t> </a:t>
            </a:r>
            <a:r>
              <a:rPr lang="nl-NL" sz="1400" dirty="0" err="1" smtClean="0"/>
              <a:t>that</a:t>
            </a:r>
            <a:r>
              <a:rPr lang="nl-NL" sz="1400" dirty="0" smtClean="0"/>
              <a:t> </a:t>
            </a:r>
            <a:r>
              <a:rPr lang="nl-NL" sz="1400" dirty="0" err="1" smtClean="0"/>
              <a:t>figure</a:t>
            </a:r>
            <a:r>
              <a:rPr lang="nl-NL" sz="1400" dirty="0" smtClean="0"/>
              <a:t> in the </a:t>
            </a:r>
            <a:r>
              <a:rPr lang="nl-NL" sz="1400" dirty="0" err="1" smtClean="0"/>
              <a:t>proposition</a:t>
            </a:r>
            <a:r>
              <a:rPr lang="nl-NL" sz="1400" dirty="0" smtClean="0"/>
              <a:t>, </a:t>
            </a:r>
            <a:r>
              <a:rPr lang="nl-NL" sz="1400" dirty="0" err="1" smtClean="0"/>
              <a:t>but</a:t>
            </a:r>
            <a:r>
              <a:rPr lang="nl-NL" sz="1400" dirty="0" smtClean="0"/>
              <a:t> we do </a:t>
            </a:r>
            <a:r>
              <a:rPr lang="nl-NL" sz="1400" dirty="0" err="1" smtClean="0"/>
              <a:t>not</a:t>
            </a:r>
            <a:r>
              <a:rPr lang="nl-NL" sz="1400" dirty="0" smtClean="0"/>
              <a:t> </a:t>
            </a:r>
            <a:r>
              <a:rPr lang="nl-NL" sz="1400" dirty="0" err="1" smtClean="0"/>
              <a:t>need</a:t>
            </a:r>
            <a:r>
              <a:rPr lang="nl-NL" sz="1400" dirty="0" smtClean="0"/>
              <a:t> </a:t>
            </a:r>
            <a:r>
              <a:rPr lang="nl-NL" sz="1400" dirty="0" err="1" smtClean="0"/>
              <a:t>any</a:t>
            </a:r>
            <a:r>
              <a:rPr lang="nl-NL" sz="1400" dirty="0" smtClean="0"/>
              <a:t>                                           </a:t>
            </a:r>
            <a:r>
              <a:rPr lang="nl-NL" sz="1400" dirty="0" err="1" smtClean="0"/>
              <a:t>further</a:t>
            </a:r>
            <a:r>
              <a:rPr lang="nl-NL" sz="1400" dirty="0" smtClean="0"/>
              <a:t> </a:t>
            </a:r>
            <a:r>
              <a:rPr lang="nl-NL" sz="1400" dirty="0" err="1" smtClean="0"/>
              <a:t>appeal</a:t>
            </a:r>
            <a:r>
              <a:rPr lang="nl-NL" sz="1400" dirty="0" smtClean="0"/>
              <a:t> to </a:t>
            </a:r>
            <a:r>
              <a:rPr lang="nl-NL" sz="1400" dirty="0" err="1" smtClean="0"/>
              <a:t>our</a:t>
            </a:r>
            <a:r>
              <a:rPr lang="nl-NL" sz="1400" dirty="0" smtClean="0"/>
              <a:t> </a:t>
            </a:r>
            <a:r>
              <a:rPr lang="nl-NL" sz="1400" dirty="0" err="1" smtClean="0"/>
              <a:t>senses</a:t>
            </a:r>
            <a:r>
              <a:rPr lang="nl-NL" sz="1400" dirty="0" smtClean="0"/>
              <a:t> in order to </a:t>
            </a:r>
            <a:r>
              <a:rPr lang="nl-NL" sz="1400" dirty="0" err="1" smtClean="0"/>
              <a:t>see</a:t>
            </a:r>
            <a:r>
              <a:rPr lang="nl-NL" sz="1400" dirty="0" smtClean="0"/>
              <a:t> </a:t>
            </a:r>
            <a:r>
              <a:rPr lang="nl-NL" sz="1400" dirty="0" err="1" smtClean="0"/>
              <a:t>that</a:t>
            </a:r>
            <a:r>
              <a:rPr lang="nl-NL" sz="1400" dirty="0" smtClean="0"/>
              <a:t> the </a:t>
            </a:r>
            <a:r>
              <a:rPr lang="nl-NL" sz="1400" dirty="0" err="1" smtClean="0"/>
              <a:t>proposition</a:t>
            </a:r>
            <a:r>
              <a:rPr lang="nl-NL" sz="1400" dirty="0" smtClean="0"/>
              <a:t> in </a:t>
            </a:r>
            <a:r>
              <a:rPr lang="nl-NL" sz="1400" dirty="0" err="1" smtClean="0"/>
              <a:t>question</a:t>
            </a:r>
            <a:r>
              <a:rPr lang="nl-NL" sz="1400" dirty="0" smtClean="0"/>
              <a:t> is </a:t>
            </a:r>
            <a:r>
              <a:rPr lang="nl-NL" sz="1400" dirty="0" err="1" smtClean="0"/>
              <a:t>true</a:t>
            </a:r>
            <a:endParaRPr lang="nl-NL" sz="1400" dirty="0"/>
          </a:p>
        </p:txBody>
      </p:sp>
      <p:sp>
        <p:nvSpPr>
          <p:cNvPr id="6" name="TextBox 5"/>
          <p:cNvSpPr txBox="1"/>
          <p:nvPr/>
        </p:nvSpPr>
        <p:spPr>
          <a:xfrm>
            <a:off x="576064" y="3717032"/>
            <a:ext cx="9324528" cy="523220"/>
          </a:xfrm>
          <a:prstGeom prst="rect">
            <a:avLst/>
          </a:prstGeom>
          <a:noFill/>
        </p:spPr>
        <p:txBody>
          <a:bodyPr wrap="square" rtlCol="0">
            <a:spAutoFit/>
          </a:bodyPr>
          <a:lstStyle/>
          <a:p>
            <a:r>
              <a:rPr lang="nl-NL" sz="1400" dirty="0" smtClean="0"/>
              <a:t>E.g., Kant </a:t>
            </a:r>
            <a:r>
              <a:rPr lang="nl-NL" sz="1400" dirty="0" err="1" smtClean="0"/>
              <a:t>would</a:t>
            </a:r>
            <a:r>
              <a:rPr lang="nl-NL" sz="1400" dirty="0" smtClean="0"/>
              <a:t> </a:t>
            </a:r>
            <a:r>
              <a:rPr lang="nl-NL" sz="1400" dirty="0" err="1" smtClean="0"/>
              <a:t>argue</a:t>
            </a:r>
            <a:r>
              <a:rPr lang="nl-NL" sz="1400" dirty="0" smtClean="0"/>
              <a:t> </a:t>
            </a:r>
            <a:r>
              <a:rPr lang="nl-NL" sz="1400" dirty="0" err="1" smtClean="0"/>
              <a:t>that</a:t>
            </a:r>
            <a:r>
              <a:rPr lang="nl-NL" sz="1400" dirty="0" smtClean="0"/>
              <a:t> we </a:t>
            </a:r>
            <a:r>
              <a:rPr lang="nl-NL" sz="1400" dirty="0" err="1" smtClean="0"/>
              <a:t>structure</a:t>
            </a:r>
            <a:r>
              <a:rPr lang="nl-NL" sz="1400" dirty="0" smtClean="0"/>
              <a:t> the </a:t>
            </a:r>
            <a:r>
              <a:rPr lang="nl-NL" sz="1400" dirty="0" err="1" smtClean="0"/>
              <a:t>phenomenal</a:t>
            </a:r>
            <a:r>
              <a:rPr lang="nl-NL" sz="1400" dirty="0" smtClean="0"/>
              <a:t> </a:t>
            </a:r>
            <a:r>
              <a:rPr lang="nl-NL" sz="1400" dirty="0" err="1" smtClean="0"/>
              <a:t>world</a:t>
            </a:r>
            <a:r>
              <a:rPr lang="nl-NL" sz="1400" dirty="0" smtClean="0"/>
              <a:t> </a:t>
            </a:r>
            <a:r>
              <a:rPr lang="nl-NL" sz="1400" i="1" dirty="0" err="1" smtClean="0"/>
              <a:t>according</a:t>
            </a:r>
            <a:r>
              <a:rPr lang="nl-NL" sz="1400" i="1" dirty="0" smtClean="0"/>
              <a:t> to</a:t>
            </a:r>
            <a:r>
              <a:rPr lang="nl-NL" sz="1400" dirty="0" smtClean="0"/>
              <a:t> </a:t>
            </a:r>
            <a:r>
              <a:rPr lang="nl-NL" sz="1400" dirty="0" err="1" smtClean="0"/>
              <a:t>our</a:t>
            </a:r>
            <a:r>
              <a:rPr lang="nl-NL" sz="1400" dirty="0" smtClean="0"/>
              <a:t> </a:t>
            </a:r>
            <a:r>
              <a:rPr lang="nl-NL" sz="1400" dirty="0" err="1" smtClean="0"/>
              <a:t>cognitive</a:t>
            </a:r>
            <a:r>
              <a:rPr lang="nl-NL" sz="1400" dirty="0" smtClean="0"/>
              <a:t> </a:t>
            </a:r>
            <a:r>
              <a:rPr lang="nl-NL" sz="1400" dirty="0" err="1" smtClean="0"/>
              <a:t>faculties</a:t>
            </a:r>
            <a:r>
              <a:rPr lang="nl-NL" sz="1400" dirty="0" smtClean="0"/>
              <a:t> and </a:t>
            </a:r>
            <a:r>
              <a:rPr lang="nl-NL" sz="1400" dirty="0" err="1" smtClean="0"/>
              <a:t>that</a:t>
            </a:r>
            <a:r>
              <a:rPr lang="nl-NL" sz="1400" dirty="0" smtClean="0"/>
              <a:t>                                                     all </a:t>
            </a:r>
            <a:r>
              <a:rPr lang="nl-NL" sz="1400" dirty="0" err="1" smtClean="0"/>
              <a:t>our</a:t>
            </a:r>
            <a:r>
              <a:rPr lang="nl-NL" sz="1400" dirty="0" smtClean="0"/>
              <a:t> </a:t>
            </a:r>
            <a:r>
              <a:rPr lang="nl-NL" sz="1400" dirty="0" err="1" smtClean="0"/>
              <a:t>knowledge</a:t>
            </a:r>
            <a:r>
              <a:rPr lang="nl-NL" sz="1400" dirty="0" smtClean="0"/>
              <a:t> claims are claims </a:t>
            </a:r>
            <a:r>
              <a:rPr lang="nl-NL" sz="1400" dirty="0" err="1" smtClean="0"/>
              <a:t>about</a:t>
            </a:r>
            <a:r>
              <a:rPr lang="nl-NL" sz="1400" dirty="0" smtClean="0"/>
              <a:t> the </a:t>
            </a:r>
            <a:r>
              <a:rPr lang="nl-NL" sz="1400" dirty="0" err="1" smtClean="0"/>
              <a:t>phenomenal</a:t>
            </a:r>
            <a:r>
              <a:rPr lang="nl-NL" sz="1400" dirty="0" smtClean="0"/>
              <a:t> </a:t>
            </a:r>
            <a:r>
              <a:rPr lang="nl-NL" sz="1400" dirty="0" err="1" smtClean="0"/>
              <a:t>world</a:t>
            </a:r>
            <a:r>
              <a:rPr lang="nl-NL" sz="1400" dirty="0" smtClean="0"/>
              <a:t>.</a:t>
            </a:r>
            <a:endParaRPr lang="nl-NL" sz="1400" dirty="0"/>
          </a:p>
        </p:txBody>
      </p:sp>
      <p:sp>
        <p:nvSpPr>
          <p:cNvPr id="7" name="TextBox 6"/>
          <p:cNvSpPr txBox="1"/>
          <p:nvPr/>
        </p:nvSpPr>
        <p:spPr>
          <a:xfrm>
            <a:off x="576064" y="4633972"/>
            <a:ext cx="9324528" cy="307777"/>
          </a:xfrm>
          <a:prstGeom prst="rect">
            <a:avLst/>
          </a:prstGeom>
          <a:noFill/>
        </p:spPr>
        <p:txBody>
          <a:bodyPr wrap="square" rtlCol="0">
            <a:spAutoFit/>
          </a:bodyPr>
          <a:lstStyle/>
          <a:p>
            <a:r>
              <a:rPr lang="nl-NL" sz="1400" dirty="0" smtClean="0"/>
              <a:t>No, </a:t>
            </a:r>
            <a:r>
              <a:rPr lang="nl-NL" sz="1400" dirty="0" err="1" smtClean="0"/>
              <a:t>there</a:t>
            </a:r>
            <a:r>
              <a:rPr lang="nl-NL" sz="1400" dirty="0" smtClean="0"/>
              <a:t> are </a:t>
            </a:r>
            <a:r>
              <a:rPr lang="nl-NL" sz="1400" dirty="0" err="1" smtClean="0"/>
              <a:t>various</a:t>
            </a:r>
            <a:r>
              <a:rPr lang="nl-NL" sz="1400" dirty="0" smtClean="0"/>
              <a:t> </a:t>
            </a:r>
            <a:r>
              <a:rPr lang="nl-NL" sz="1400" dirty="0" err="1" smtClean="0"/>
              <a:t>problems</a:t>
            </a:r>
            <a:r>
              <a:rPr lang="nl-NL" sz="1400" dirty="0" smtClean="0"/>
              <a:t> (e.g., </a:t>
            </a:r>
            <a:r>
              <a:rPr lang="nl-NL" sz="1400" dirty="0" err="1" smtClean="0"/>
              <a:t>Gettier</a:t>
            </a:r>
            <a:r>
              <a:rPr lang="nl-NL" sz="1400" dirty="0" smtClean="0"/>
              <a:t>, </a:t>
            </a:r>
            <a:r>
              <a:rPr lang="nl-NL" sz="1400" dirty="0" err="1" smtClean="0"/>
              <a:t>Lotery</a:t>
            </a:r>
            <a:r>
              <a:rPr lang="nl-NL" sz="1400" dirty="0" smtClean="0"/>
              <a:t>). </a:t>
            </a:r>
            <a:r>
              <a:rPr lang="nl-NL" sz="1400" dirty="0" err="1" smtClean="0"/>
              <a:t>See</a:t>
            </a:r>
            <a:r>
              <a:rPr lang="nl-NL" sz="1400" dirty="0" smtClean="0"/>
              <a:t> </a:t>
            </a:r>
            <a:r>
              <a:rPr lang="nl-NL" sz="1400" dirty="0" err="1" smtClean="0"/>
              <a:t>gjerutten.nl</a:t>
            </a:r>
            <a:r>
              <a:rPr lang="nl-NL" sz="1400" dirty="0" smtClean="0"/>
              <a:t>/</a:t>
            </a:r>
            <a:r>
              <a:rPr lang="nl-NL" sz="1400" dirty="0" err="1" smtClean="0"/>
              <a:t>WatIsKennis.pdf</a:t>
            </a:r>
            <a:endParaRPr lang="nl-NL" sz="1400" dirty="0"/>
          </a:p>
        </p:txBody>
      </p:sp>
      <p:sp>
        <p:nvSpPr>
          <p:cNvPr id="8" name="TextBox 7"/>
          <p:cNvSpPr txBox="1"/>
          <p:nvPr/>
        </p:nvSpPr>
        <p:spPr>
          <a:xfrm>
            <a:off x="539552" y="5517232"/>
            <a:ext cx="9324528" cy="307777"/>
          </a:xfrm>
          <a:prstGeom prst="rect">
            <a:avLst/>
          </a:prstGeom>
          <a:noFill/>
        </p:spPr>
        <p:txBody>
          <a:bodyPr wrap="square" rtlCol="0">
            <a:spAutoFit/>
          </a:bodyPr>
          <a:lstStyle/>
          <a:p>
            <a:r>
              <a:rPr lang="nl-NL" sz="1400" dirty="0" smtClean="0"/>
              <a:t>E.g., </a:t>
            </a:r>
            <a:r>
              <a:rPr lang="nl-NL" sz="1400" dirty="0" err="1" smtClean="0"/>
              <a:t>Identity</a:t>
            </a:r>
            <a:r>
              <a:rPr lang="nl-NL" sz="1400" dirty="0" smtClean="0"/>
              <a:t> </a:t>
            </a:r>
            <a:r>
              <a:rPr lang="nl-NL" sz="1400" dirty="0" err="1" smtClean="0"/>
              <a:t>Theory</a:t>
            </a:r>
            <a:r>
              <a:rPr lang="nl-NL" sz="1400" dirty="0" smtClean="0"/>
              <a:t> of </a:t>
            </a:r>
            <a:r>
              <a:rPr lang="nl-NL" sz="1400" dirty="0" err="1" smtClean="0"/>
              <a:t>Truth</a:t>
            </a:r>
            <a:r>
              <a:rPr lang="nl-NL" sz="1400" dirty="0" smtClean="0"/>
              <a:t>, </a:t>
            </a:r>
            <a:r>
              <a:rPr lang="nl-NL" sz="1400" dirty="0" err="1" smtClean="0"/>
              <a:t>Event</a:t>
            </a:r>
            <a:r>
              <a:rPr lang="nl-NL" sz="1400" dirty="0" smtClean="0"/>
              <a:t> </a:t>
            </a:r>
            <a:r>
              <a:rPr lang="nl-NL" sz="1400" dirty="0" err="1" smtClean="0"/>
              <a:t>Theory</a:t>
            </a:r>
            <a:r>
              <a:rPr lang="nl-NL" sz="1400" dirty="0" smtClean="0"/>
              <a:t> of </a:t>
            </a:r>
            <a:r>
              <a:rPr lang="nl-NL" sz="1400" dirty="0" err="1" smtClean="0"/>
              <a:t>Truth</a:t>
            </a:r>
            <a:endParaRPr lang="nl-NL"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Literature</a:t>
            </a:r>
            <a:r>
              <a:rPr lang="nl-NL" sz="3200" dirty="0" smtClean="0"/>
              <a:t> and Schedule </a:t>
            </a:r>
            <a:r>
              <a:rPr lang="nl-NL" sz="3200" dirty="0" err="1" smtClean="0"/>
              <a:t>for</a:t>
            </a:r>
            <a:r>
              <a:rPr lang="nl-NL" sz="3200" dirty="0" smtClean="0"/>
              <a:t> </a:t>
            </a:r>
            <a:r>
              <a:rPr lang="nl-NL" sz="3200" dirty="0" err="1" smtClean="0"/>
              <a:t>this</a:t>
            </a:r>
            <a:r>
              <a:rPr lang="nl-NL" sz="3200" dirty="0" smtClean="0"/>
              <a:t> week</a:t>
            </a:r>
            <a:endParaRPr lang="nl-NL" sz="3200" dirty="0"/>
          </a:p>
        </p:txBody>
      </p:sp>
      <p:sp>
        <p:nvSpPr>
          <p:cNvPr id="3" name="Content Placeholder 2"/>
          <p:cNvSpPr>
            <a:spLocks noGrp="1"/>
          </p:cNvSpPr>
          <p:nvPr>
            <p:ph idx="1"/>
          </p:nvPr>
        </p:nvSpPr>
        <p:spPr/>
        <p:txBody>
          <a:bodyPr>
            <a:normAutofit/>
          </a:bodyPr>
          <a:lstStyle/>
          <a:p>
            <a:r>
              <a:rPr lang="nl-NL" sz="2400" dirty="0" err="1" smtClean="0"/>
              <a:t>Literature</a:t>
            </a:r>
            <a:r>
              <a:rPr lang="nl-NL" sz="2400" dirty="0" smtClean="0"/>
              <a:t> </a:t>
            </a:r>
          </a:p>
          <a:p>
            <a:pPr lvl="1"/>
            <a:r>
              <a:rPr lang="nl-NL" sz="2000" dirty="0" smtClean="0"/>
              <a:t>Louis P. </a:t>
            </a:r>
            <a:r>
              <a:rPr lang="nl-NL" sz="2000" dirty="0" err="1" smtClean="0"/>
              <a:t>Pojman</a:t>
            </a:r>
            <a:r>
              <a:rPr lang="nl-NL" sz="2000" dirty="0" smtClean="0"/>
              <a:t>, </a:t>
            </a:r>
            <a:r>
              <a:rPr lang="nl-NL" sz="2000" i="1" dirty="0" err="1" smtClean="0"/>
              <a:t>What</a:t>
            </a:r>
            <a:r>
              <a:rPr lang="nl-NL" sz="2000" i="1" dirty="0" smtClean="0"/>
              <a:t> </a:t>
            </a:r>
            <a:r>
              <a:rPr lang="nl-NL" sz="2000" i="1" dirty="0" err="1" smtClean="0"/>
              <a:t>can</a:t>
            </a:r>
            <a:r>
              <a:rPr lang="nl-NL" sz="2000" i="1" dirty="0" smtClean="0"/>
              <a:t> we </a:t>
            </a:r>
            <a:r>
              <a:rPr lang="nl-NL" sz="2000" i="1" dirty="0" err="1" smtClean="0"/>
              <a:t>know</a:t>
            </a:r>
            <a:r>
              <a:rPr lang="nl-NL" sz="2000" i="1" dirty="0" smtClean="0"/>
              <a:t>? </a:t>
            </a:r>
            <a:r>
              <a:rPr lang="nl-NL" sz="2000" i="1" dirty="0" err="1" smtClean="0"/>
              <a:t>An</a:t>
            </a:r>
            <a:r>
              <a:rPr lang="nl-NL" sz="2000" i="1" dirty="0" smtClean="0"/>
              <a:t> </a:t>
            </a:r>
            <a:r>
              <a:rPr lang="nl-NL" sz="2000" i="1" dirty="0" err="1" smtClean="0"/>
              <a:t>introduction</a:t>
            </a:r>
            <a:r>
              <a:rPr lang="nl-NL" sz="2000" i="1" dirty="0" smtClean="0"/>
              <a:t> to the                        </a:t>
            </a:r>
            <a:r>
              <a:rPr lang="nl-NL" sz="2000" i="1" dirty="0" err="1" smtClean="0"/>
              <a:t>theory</a:t>
            </a:r>
            <a:r>
              <a:rPr lang="nl-NL" sz="2000" i="1" dirty="0" smtClean="0"/>
              <a:t> of </a:t>
            </a:r>
            <a:r>
              <a:rPr lang="nl-NL" sz="2000" i="1" dirty="0" err="1" smtClean="0"/>
              <a:t>knowledge</a:t>
            </a:r>
            <a:r>
              <a:rPr lang="nl-NL" sz="2000" dirty="0"/>
              <a:t> </a:t>
            </a:r>
            <a:r>
              <a:rPr lang="nl-NL" sz="2000" dirty="0" smtClean="0"/>
              <a:t>(</a:t>
            </a:r>
            <a:r>
              <a:rPr lang="nl-NL" sz="2000" dirty="0" err="1" smtClean="0"/>
              <a:t>Belmont</a:t>
            </a:r>
            <a:r>
              <a:rPr lang="nl-NL" sz="2000" dirty="0" smtClean="0"/>
              <a:t>: </a:t>
            </a:r>
            <a:r>
              <a:rPr lang="nl-NL" sz="2000" dirty="0" err="1" smtClean="0"/>
              <a:t>Wadsworth</a:t>
            </a:r>
            <a:r>
              <a:rPr lang="nl-NL" sz="2000" dirty="0" smtClean="0"/>
              <a:t> 2001), </a:t>
            </a:r>
            <a:r>
              <a:rPr lang="nl-NL" sz="2000" dirty="0" err="1" smtClean="0"/>
              <a:t>Second</a:t>
            </a:r>
            <a:r>
              <a:rPr lang="nl-NL" sz="2000" dirty="0" smtClean="0"/>
              <a:t> </a:t>
            </a:r>
            <a:r>
              <a:rPr lang="nl-NL" sz="2000" dirty="0" err="1" smtClean="0"/>
              <a:t>Edition</a:t>
            </a:r>
            <a:endParaRPr lang="nl-NL" sz="2000" dirty="0" smtClean="0"/>
          </a:p>
          <a:p>
            <a:pPr lvl="1">
              <a:buNone/>
            </a:pPr>
            <a:endParaRPr lang="nl-NL" sz="2000" dirty="0" smtClean="0"/>
          </a:p>
          <a:p>
            <a:r>
              <a:rPr lang="nl-NL" sz="2400" dirty="0" smtClean="0"/>
              <a:t>Schedule</a:t>
            </a:r>
            <a:endParaRPr lang="nl-NL" dirty="0" smtClean="0"/>
          </a:p>
          <a:p>
            <a:pPr lvl="1"/>
            <a:r>
              <a:rPr lang="nl-NL" sz="2000" dirty="0" err="1" smtClean="0"/>
              <a:t>Today</a:t>
            </a:r>
            <a:r>
              <a:rPr lang="nl-NL" sz="2000" dirty="0" smtClean="0"/>
              <a:t>: </a:t>
            </a:r>
            <a:r>
              <a:rPr lang="nl-NL" sz="2000" dirty="0" err="1" smtClean="0"/>
              <a:t>What</a:t>
            </a:r>
            <a:r>
              <a:rPr lang="nl-NL" sz="2000" dirty="0" smtClean="0"/>
              <a:t> </a:t>
            </a:r>
            <a:r>
              <a:rPr lang="nl-NL" sz="2000" dirty="0" err="1" smtClean="0"/>
              <a:t>can</a:t>
            </a:r>
            <a:r>
              <a:rPr lang="nl-NL" sz="2000" dirty="0" smtClean="0"/>
              <a:t> We </a:t>
            </a:r>
            <a:r>
              <a:rPr lang="nl-NL" sz="2000" dirty="0" err="1" smtClean="0"/>
              <a:t>Know</a:t>
            </a:r>
            <a:r>
              <a:rPr lang="nl-NL" sz="2000" dirty="0" smtClean="0"/>
              <a:t>? (</a:t>
            </a:r>
            <a:r>
              <a:rPr lang="nl-NL" sz="2000" dirty="0" err="1" smtClean="0"/>
              <a:t>chapter</a:t>
            </a:r>
            <a:r>
              <a:rPr lang="nl-NL" sz="2000" dirty="0" smtClean="0"/>
              <a:t> 1)</a:t>
            </a:r>
          </a:p>
          <a:p>
            <a:pPr lvl="1"/>
            <a:r>
              <a:rPr lang="nl-NL" sz="2000" dirty="0" err="1" smtClean="0">
                <a:solidFill>
                  <a:srgbClr val="0070C0"/>
                </a:solidFill>
              </a:rPr>
              <a:t>Wednesday</a:t>
            </a:r>
            <a:r>
              <a:rPr lang="nl-NL" sz="2000" dirty="0" smtClean="0">
                <a:solidFill>
                  <a:srgbClr val="0070C0"/>
                </a:solidFill>
              </a:rPr>
              <a:t>: </a:t>
            </a:r>
            <a:r>
              <a:rPr lang="nl-NL" sz="2000" dirty="0" err="1" smtClean="0">
                <a:solidFill>
                  <a:srgbClr val="0070C0"/>
                </a:solidFill>
              </a:rPr>
              <a:t>Skepticism</a:t>
            </a:r>
            <a:r>
              <a:rPr lang="nl-NL" sz="2000" dirty="0" smtClean="0">
                <a:solidFill>
                  <a:srgbClr val="0070C0"/>
                </a:solidFill>
              </a:rPr>
              <a:t> (</a:t>
            </a:r>
            <a:r>
              <a:rPr lang="nl-NL" sz="2000" dirty="0" err="1" smtClean="0">
                <a:solidFill>
                  <a:srgbClr val="0070C0"/>
                </a:solidFill>
              </a:rPr>
              <a:t>chapter</a:t>
            </a:r>
            <a:r>
              <a:rPr lang="nl-NL" sz="2000" dirty="0" smtClean="0">
                <a:solidFill>
                  <a:srgbClr val="0070C0"/>
                </a:solidFill>
              </a:rPr>
              <a:t> 2 and 3)</a:t>
            </a:r>
          </a:p>
          <a:p>
            <a:pPr lvl="1"/>
            <a:r>
              <a:rPr lang="nl-NL" sz="2000" dirty="0" smtClean="0"/>
              <a:t>Friday: </a:t>
            </a:r>
            <a:r>
              <a:rPr lang="nl-NL" sz="2000" dirty="0" err="1" smtClean="0"/>
              <a:t>Perception</a:t>
            </a:r>
            <a:r>
              <a:rPr lang="nl-NL" sz="2000" dirty="0" smtClean="0"/>
              <a:t> (</a:t>
            </a:r>
            <a:r>
              <a:rPr lang="nl-NL" sz="2000" dirty="0" err="1" smtClean="0"/>
              <a:t>chapter</a:t>
            </a:r>
            <a:r>
              <a:rPr lang="nl-NL" sz="2000" dirty="0" smtClean="0"/>
              <a:t> 4)</a:t>
            </a:r>
          </a:p>
          <a:p>
            <a:pPr lvl="1"/>
            <a:endParaRPr lang="nl-NL" sz="2000" dirty="0" smtClean="0"/>
          </a:p>
          <a:p>
            <a:r>
              <a:rPr lang="nl-NL" sz="2400" dirty="0" err="1" smtClean="0"/>
              <a:t>Questions</a:t>
            </a:r>
            <a:r>
              <a:rPr lang="nl-NL" sz="2400" dirty="0" smtClean="0"/>
              <a:t> &amp; </a:t>
            </a:r>
            <a:r>
              <a:rPr lang="nl-NL" sz="2400" dirty="0" err="1" smtClean="0"/>
              <a:t>Slides</a:t>
            </a:r>
            <a:endParaRPr lang="nl-NL" sz="2400" dirty="0" smtClean="0"/>
          </a:p>
          <a:p>
            <a:pPr lvl="1"/>
            <a:r>
              <a:rPr lang="nl-NL" sz="2000" dirty="0" err="1" smtClean="0"/>
              <a:t>www.gjerutten.blogspot.com</a:t>
            </a:r>
            <a:endParaRPr lang="nl-NL" sz="2000" dirty="0" smtClean="0"/>
          </a:p>
          <a:p>
            <a:pPr lvl="1">
              <a:buNone/>
            </a:pPr>
            <a:endParaRPr lang="nl-NL"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Epistemology</a:t>
            </a:r>
            <a:r>
              <a:rPr lang="nl-NL" sz="4900" dirty="0" smtClean="0"/>
              <a:t/>
            </a:r>
            <a:br>
              <a:rPr lang="nl-NL" sz="4900" dirty="0" smtClean="0"/>
            </a:br>
            <a:r>
              <a:rPr lang="nl-NL" sz="3600" dirty="0" err="1" smtClean="0"/>
              <a:t>Skepticism</a:t>
            </a:r>
            <a:r>
              <a:rPr lang="nl-NL" dirty="0" smtClean="0"/>
              <a:t/>
            </a:r>
            <a:br>
              <a:rPr lang="nl-NL" dirty="0" smtClean="0"/>
            </a:br>
            <a:r>
              <a:rPr lang="nl-NL" dirty="0" smtClean="0"/>
              <a:t/>
            </a:r>
            <a:br>
              <a:rPr lang="nl-NL" dirty="0" smtClean="0"/>
            </a:br>
            <a:endParaRPr lang="nl-NL" dirty="0"/>
          </a:p>
        </p:txBody>
      </p:sp>
      <p:sp>
        <p:nvSpPr>
          <p:cNvPr id="3" name="Subtitle 2"/>
          <p:cNvSpPr>
            <a:spLocks noGrp="1"/>
          </p:cNvSpPr>
          <p:nvPr>
            <p:ph type="subTitle" idx="1"/>
          </p:nvPr>
        </p:nvSpPr>
        <p:spPr/>
        <p:txBody>
          <a:bodyPr>
            <a:normAutofit/>
          </a:bodyPr>
          <a:lstStyle/>
          <a:p>
            <a:r>
              <a:rPr lang="nl-NL" sz="2800" dirty="0" smtClean="0"/>
              <a:t>Emanuel Rutten</a:t>
            </a:r>
          </a:p>
          <a:p>
            <a:r>
              <a:rPr lang="nl-NL" sz="2400" dirty="0" err="1"/>
              <a:t>e</a:t>
            </a:r>
            <a:r>
              <a:rPr lang="nl-NL" sz="2400" dirty="0" err="1" smtClean="0"/>
              <a:t>.rutten</a:t>
            </a:r>
            <a:r>
              <a:rPr lang="nl-NL" sz="2400" dirty="0" smtClean="0"/>
              <a:t>@</a:t>
            </a:r>
            <a:r>
              <a:rPr lang="nl-NL" sz="2400" dirty="0" err="1" smtClean="0"/>
              <a:t>vu.nl</a:t>
            </a:r>
            <a:endParaRPr lang="nl-N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Skeptical</a:t>
            </a:r>
            <a:r>
              <a:rPr lang="nl-NL" sz="3200" dirty="0" smtClean="0"/>
              <a:t> </a:t>
            </a:r>
            <a:r>
              <a:rPr lang="nl-NL" sz="3200" dirty="0" err="1" smtClean="0"/>
              <a:t>Tradition</a:t>
            </a:r>
            <a:endParaRPr lang="nl-NL" sz="3200" dirty="0"/>
          </a:p>
        </p:txBody>
      </p:sp>
      <p:sp>
        <p:nvSpPr>
          <p:cNvPr id="3" name="Content Placeholder 2"/>
          <p:cNvSpPr>
            <a:spLocks noGrp="1"/>
          </p:cNvSpPr>
          <p:nvPr>
            <p:ph idx="1"/>
          </p:nvPr>
        </p:nvSpPr>
        <p:spPr/>
        <p:txBody>
          <a:bodyPr>
            <a:normAutofit/>
          </a:bodyPr>
          <a:lstStyle/>
          <a:p>
            <a:r>
              <a:rPr lang="nl-NL" sz="2400" dirty="0" err="1" smtClean="0"/>
              <a:t>Ancient</a:t>
            </a:r>
            <a:r>
              <a:rPr lang="nl-NL" sz="2400" dirty="0" smtClean="0"/>
              <a:t> </a:t>
            </a:r>
            <a:r>
              <a:rPr lang="nl-NL" sz="2400" dirty="0" err="1" smtClean="0"/>
              <a:t>Skepticism</a:t>
            </a:r>
            <a:endParaRPr lang="nl-NL" sz="2400" dirty="0" smtClean="0"/>
          </a:p>
          <a:p>
            <a:pPr lvl="1"/>
            <a:r>
              <a:rPr lang="nl-NL" sz="2000" dirty="0" err="1" smtClean="0"/>
              <a:t>Socrates</a:t>
            </a:r>
            <a:r>
              <a:rPr lang="nl-NL" sz="2000" dirty="0" smtClean="0"/>
              <a:t>’ </a:t>
            </a:r>
            <a:r>
              <a:rPr lang="nl-NL" sz="2000" dirty="0" err="1" smtClean="0"/>
              <a:t>agnosticism</a:t>
            </a:r>
            <a:r>
              <a:rPr lang="nl-NL" sz="2000" dirty="0" smtClean="0"/>
              <a:t> (</a:t>
            </a:r>
            <a:r>
              <a:rPr lang="nl-NL" sz="2000" dirty="0" err="1" smtClean="0"/>
              <a:t>agnoia</a:t>
            </a:r>
            <a:r>
              <a:rPr lang="nl-NL" sz="2000" dirty="0" smtClean="0"/>
              <a:t>)</a:t>
            </a:r>
          </a:p>
          <a:p>
            <a:pPr lvl="2"/>
            <a:r>
              <a:rPr lang="nl-NL" sz="1600" dirty="0" smtClean="0"/>
              <a:t>“We </a:t>
            </a:r>
            <a:r>
              <a:rPr lang="nl-NL" sz="1600" dirty="0" err="1" smtClean="0"/>
              <a:t>ought</a:t>
            </a:r>
            <a:r>
              <a:rPr lang="nl-NL" sz="1600" dirty="0" smtClean="0"/>
              <a:t> to </a:t>
            </a:r>
            <a:r>
              <a:rPr lang="nl-NL" sz="1600" dirty="0" err="1" smtClean="0"/>
              <a:t>investigate</a:t>
            </a:r>
            <a:r>
              <a:rPr lang="nl-NL" sz="1600" dirty="0" smtClean="0"/>
              <a:t> </a:t>
            </a:r>
            <a:r>
              <a:rPr lang="nl-NL" sz="1600" dirty="0" err="1" smtClean="0"/>
              <a:t>this</a:t>
            </a:r>
            <a:r>
              <a:rPr lang="nl-NL" sz="1600" dirty="0" smtClean="0"/>
              <a:t>” (</a:t>
            </a:r>
            <a:r>
              <a:rPr lang="nl-NL" sz="1600" dirty="0" err="1" smtClean="0"/>
              <a:t>skeptic</a:t>
            </a:r>
            <a:r>
              <a:rPr lang="nl-NL" sz="1600" dirty="0" smtClean="0"/>
              <a:t> </a:t>
            </a:r>
            <a:r>
              <a:rPr lang="nl-NL" sz="1600" dirty="0" err="1" smtClean="0"/>
              <a:t>means</a:t>
            </a:r>
            <a:r>
              <a:rPr lang="nl-NL" sz="1600" dirty="0" smtClean="0"/>
              <a:t> “to </a:t>
            </a:r>
            <a:r>
              <a:rPr lang="nl-NL" sz="1600" dirty="0" err="1" smtClean="0"/>
              <a:t>inquire</a:t>
            </a:r>
            <a:r>
              <a:rPr lang="nl-NL" sz="1600" dirty="0" smtClean="0"/>
              <a:t>”)</a:t>
            </a:r>
          </a:p>
          <a:p>
            <a:pPr lvl="2"/>
            <a:r>
              <a:rPr lang="nl-NL" sz="1600" dirty="0" smtClean="0"/>
              <a:t>“</a:t>
            </a:r>
            <a:r>
              <a:rPr lang="nl-NL" sz="1600" dirty="0" err="1" smtClean="0"/>
              <a:t>There</a:t>
            </a:r>
            <a:r>
              <a:rPr lang="nl-NL" sz="1600" dirty="0" smtClean="0"/>
              <a:t> is </a:t>
            </a:r>
            <a:r>
              <a:rPr lang="nl-NL" sz="1600" dirty="0" err="1" smtClean="0"/>
              <a:t>only</a:t>
            </a:r>
            <a:r>
              <a:rPr lang="nl-NL" sz="1600" dirty="0" smtClean="0"/>
              <a:t> </a:t>
            </a:r>
            <a:r>
              <a:rPr lang="nl-NL" sz="1600" dirty="0" err="1" smtClean="0"/>
              <a:t>one</a:t>
            </a:r>
            <a:r>
              <a:rPr lang="nl-NL" sz="1600" dirty="0" smtClean="0"/>
              <a:t> </a:t>
            </a:r>
            <a:r>
              <a:rPr lang="nl-NL" sz="1600" dirty="0" err="1" smtClean="0"/>
              <a:t>thing</a:t>
            </a:r>
            <a:r>
              <a:rPr lang="nl-NL" sz="1600" dirty="0" smtClean="0"/>
              <a:t> I </a:t>
            </a:r>
            <a:r>
              <a:rPr lang="nl-NL" sz="1600" dirty="0" err="1" smtClean="0"/>
              <a:t>know</a:t>
            </a:r>
            <a:r>
              <a:rPr lang="nl-NL" sz="1600" dirty="0" smtClean="0"/>
              <a:t> and </a:t>
            </a:r>
            <a:r>
              <a:rPr lang="nl-NL" sz="1600" dirty="0" err="1" smtClean="0"/>
              <a:t>that</a:t>
            </a:r>
            <a:r>
              <a:rPr lang="nl-NL" sz="1600" dirty="0" smtClean="0"/>
              <a:t> is </a:t>
            </a:r>
            <a:r>
              <a:rPr lang="nl-NL" sz="1600" dirty="0" err="1" smtClean="0"/>
              <a:t>that</a:t>
            </a:r>
            <a:r>
              <a:rPr lang="nl-NL" sz="1600" dirty="0" smtClean="0"/>
              <a:t> I </a:t>
            </a:r>
            <a:r>
              <a:rPr lang="nl-NL" sz="1600" dirty="0" err="1" smtClean="0"/>
              <a:t>know</a:t>
            </a:r>
            <a:r>
              <a:rPr lang="nl-NL" sz="1600" dirty="0" smtClean="0"/>
              <a:t> </a:t>
            </a:r>
            <a:r>
              <a:rPr lang="nl-NL" sz="1600" dirty="0" err="1" smtClean="0"/>
              <a:t>nothing</a:t>
            </a:r>
            <a:r>
              <a:rPr lang="nl-NL" sz="1600" dirty="0" smtClean="0"/>
              <a:t>”</a:t>
            </a:r>
          </a:p>
          <a:p>
            <a:pPr lvl="1"/>
            <a:r>
              <a:rPr lang="nl-NL" sz="2000" i="1" dirty="0" err="1" smtClean="0"/>
              <a:t>After</a:t>
            </a:r>
            <a:r>
              <a:rPr lang="nl-NL" sz="2000" i="1" dirty="0" smtClean="0"/>
              <a:t> Plato</a:t>
            </a:r>
            <a:r>
              <a:rPr lang="nl-NL" sz="2000" dirty="0" smtClean="0"/>
              <a:t> </a:t>
            </a:r>
            <a:r>
              <a:rPr lang="nl-NL" sz="2000" dirty="0" err="1" smtClean="0"/>
              <a:t>his</a:t>
            </a:r>
            <a:r>
              <a:rPr lang="nl-NL" sz="2000" dirty="0" smtClean="0"/>
              <a:t> </a:t>
            </a:r>
            <a:r>
              <a:rPr lang="nl-NL" sz="2000" dirty="0" err="1" smtClean="0"/>
              <a:t>Academy</a:t>
            </a:r>
            <a:r>
              <a:rPr lang="nl-NL" sz="2000" dirty="0" smtClean="0"/>
              <a:t> </a:t>
            </a:r>
            <a:r>
              <a:rPr lang="nl-NL" sz="2000" dirty="0" err="1" smtClean="0"/>
              <a:t>evolved</a:t>
            </a:r>
            <a:r>
              <a:rPr lang="nl-NL" sz="2000" dirty="0" smtClean="0"/>
              <a:t> </a:t>
            </a:r>
            <a:r>
              <a:rPr lang="nl-NL" sz="2000" dirty="0" err="1" smtClean="0"/>
              <a:t>into</a:t>
            </a:r>
            <a:r>
              <a:rPr lang="nl-NL" sz="2000" dirty="0" smtClean="0"/>
              <a:t> a school of </a:t>
            </a:r>
            <a:r>
              <a:rPr lang="nl-NL" sz="2000" dirty="0" err="1" smtClean="0"/>
              <a:t>Skepticism</a:t>
            </a:r>
            <a:endParaRPr lang="nl-NL" sz="2000" dirty="0" smtClean="0"/>
          </a:p>
          <a:p>
            <a:pPr lvl="2"/>
            <a:r>
              <a:rPr lang="nl-NL" sz="1600" dirty="0" smtClean="0"/>
              <a:t>‘</a:t>
            </a:r>
            <a:r>
              <a:rPr lang="nl-NL" sz="1600" dirty="0" err="1" smtClean="0"/>
              <a:t>Academic</a:t>
            </a:r>
            <a:r>
              <a:rPr lang="nl-NL" sz="1600" dirty="0" smtClean="0"/>
              <a:t> </a:t>
            </a:r>
            <a:r>
              <a:rPr lang="nl-NL" sz="1600" dirty="0" err="1" smtClean="0"/>
              <a:t>Skeptics</a:t>
            </a:r>
            <a:r>
              <a:rPr lang="nl-NL" sz="1600" dirty="0" smtClean="0"/>
              <a:t>’ </a:t>
            </a:r>
            <a:r>
              <a:rPr lang="nl-NL" sz="1600" dirty="0" err="1" smtClean="0"/>
              <a:t>or</a:t>
            </a:r>
            <a:r>
              <a:rPr lang="nl-NL" sz="1600" dirty="0" smtClean="0"/>
              <a:t> ‘</a:t>
            </a:r>
            <a:r>
              <a:rPr lang="nl-NL" sz="1600" dirty="0" err="1" smtClean="0"/>
              <a:t>Academics</a:t>
            </a:r>
            <a:r>
              <a:rPr lang="nl-NL" sz="1600" dirty="0" smtClean="0"/>
              <a:t>’ (e.g., </a:t>
            </a:r>
            <a:r>
              <a:rPr lang="nl-NL" sz="1600" dirty="0" err="1" smtClean="0"/>
              <a:t>Arcesilaus</a:t>
            </a:r>
            <a:r>
              <a:rPr lang="nl-NL" sz="1600" dirty="0" smtClean="0"/>
              <a:t> and </a:t>
            </a:r>
            <a:r>
              <a:rPr lang="nl-NL" sz="1600" dirty="0" err="1" smtClean="0"/>
              <a:t>Carneades</a:t>
            </a:r>
            <a:r>
              <a:rPr lang="nl-NL" sz="1600" dirty="0" smtClean="0"/>
              <a:t>)</a:t>
            </a:r>
          </a:p>
          <a:p>
            <a:pPr lvl="2"/>
            <a:r>
              <a:rPr lang="nl-NL" sz="1600" dirty="0" err="1" smtClean="0"/>
              <a:t>They</a:t>
            </a:r>
            <a:r>
              <a:rPr lang="nl-NL" sz="1600" dirty="0" smtClean="0"/>
              <a:t> </a:t>
            </a:r>
            <a:r>
              <a:rPr lang="nl-NL" sz="1600" dirty="0" err="1" smtClean="0"/>
              <a:t>took</a:t>
            </a:r>
            <a:r>
              <a:rPr lang="nl-NL" sz="1600" dirty="0" smtClean="0"/>
              <a:t> </a:t>
            </a:r>
            <a:r>
              <a:rPr lang="nl-NL" sz="1600" dirty="0" err="1" smtClean="0"/>
              <a:t>Socratic</a:t>
            </a:r>
            <a:r>
              <a:rPr lang="nl-NL" sz="1600" dirty="0" smtClean="0"/>
              <a:t> </a:t>
            </a:r>
            <a:r>
              <a:rPr lang="nl-NL" sz="1600" dirty="0" err="1" smtClean="0"/>
              <a:t>agnoia</a:t>
            </a:r>
            <a:r>
              <a:rPr lang="nl-NL" sz="1600" dirty="0" smtClean="0"/>
              <a:t> as </a:t>
            </a:r>
            <a:r>
              <a:rPr lang="nl-NL" sz="1600" dirty="0" err="1" smtClean="0"/>
              <a:t>their</a:t>
            </a:r>
            <a:r>
              <a:rPr lang="nl-NL" sz="1600" dirty="0" smtClean="0"/>
              <a:t> model</a:t>
            </a:r>
          </a:p>
          <a:p>
            <a:pPr lvl="1"/>
            <a:r>
              <a:rPr lang="nl-NL" sz="2000" dirty="0" smtClean="0"/>
              <a:t>In the </a:t>
            </a:r>
            <a:r>
              <a:rPr lang="nl-NL" sz="2000" dirty="0" err="1" smtClean="0"/>
              <a:t>same</a:t>
            </a:r>
            <a:r>
              <a:rPr lang="nl-NL" sz="2000" dirty="0" smtClean="0"/>
              <a:t> </a:t>
            </a:r>
            <a:r>
              <a:rPr lang="nl-NL" sz="2000" dirty="0" err="1" smtClean="0"/>
              <a:t>century</a:t>
            </a:r>
            <a:r>
              <a:rPr lang="nl-NL" sz="2000" dirty="0" smtClean="0"/>
              <a:t> </a:t>
            </a:r>
            <a:r>
              <a:rPr lang="nl-NL" sz="2000" dirty="0" err="1" smtClean="0"/>
              <a:t>Pyrrho</a:t>
            </a:r>
            <a:r>
              <a:rPr lang="nl-NL" sz="2000" dirty="0" smtClean="0"/>
              <a:t> </a:t>
            </a:r>
            <a:r>
              <a:rPr lang="nl-NL" sz="2000" dirty="0" err="1" smtClean="0"/>
              <a:t>developed</a:t>
            </a:r>
            <a:r>
              <a:rPr lang="nl-NL" sz="2000" dirty="0" smtClean="0"/>
              <a:t> </a:t>
            </a:r>
            <a:r>
              <a:rPr lang="nl-NL" sz="2000" dirty="0" err="1" smtClean="0"/>
              <a:t>an</a:t>
            </a:r>
            <a:r>
              <a:rPr lang="nl-NL" sz="2000" dirty="0" smtClean="0"/>
              <a:t> even more </a:t>
            </a:r>
            <a:r>
              <a:rPr lang="nl-NL" sz="2000" dirty="0" err="1" smtClean="0"/>
              <a:t>radical</a:t>
            </a:r>
            <a:r>
              <a:rPr lang="nl-NL" sz="2000" dirty="0" smtClean="0"/>
              <a:t> </a:t>
            </a:r>
            <a:r>
              <a:rPr lang="nl-NL" sz="2000" dirty="0" err="1" smtClean="0"/>
              <a:t>skepticism</a:t>
            </a:r>
            <a:endParaRPr lang="nl-NL" sz="2000" dirty="0" smtClean="0"/>
          </a:p>
          <a:p>
            <a:pPr lvl="2"/>
            <a:r>
              <a:rPr lang="nl-NL" sz="1600" dirty="0" err="1" smtClean="0"/>
              <a:t>Pyrrho</a:t>
            </a:r>
            <a:r>
              <a:rPr lang="nl-NL" sz="1600" dirty="0" smtClean="0"/>
              <a:t> </a:t>
            </a:r>
            <a:r>
              <a:rPr lang="nl-NL" sz="1600" dirty="0" err="1" smtClean="0"/>
              <a:t>denied</a:t>
            </a:r>
            <a:r>
              <a:rPr lang="nl-NL" sz="1600" dirty="0" smtClean="0"/>
              <a:t> all </a:t>
            </a:r>
            <a:r>
              <a:rPr lang="nl-NL" sz="1600" dirty="0" err="1" smtClean="0"/>
              <a:t>knowledge</a:t>
            </a:r>
            <a:r>
              <a:rPr lang="nl-NL" sz="1600" dirty="0" smtClean="0"/>
              <a:t> claims, even </a:t>
            </a:r>
            <a:r>
              <a:rPr lang="nl-NL" sz="1600" dirty="0" err="1" smtClean="0"/>
              <a:t>that</a:t>
            </a:r>
            <a:r>
              <a:rPr lang="nl-NL" sz="1600" dirty="0" smtClean="0"/>
              <a:t> we </a:t>
            </a:r>
            <a:r>
              <a:rPr lang="nl-NL" sz="1600" dirty="0" err="1" smtClean="0"/>
              <a:t>know</a:t>
            </a:r>
            <a:r>
              <a:rPr lang="nl-NL" sz="1600" dirty="0" smtClean="0"/>
              <a:t> </a:t>
            </a:r>
            <a:r>
              <a:rPr lang="nl-NL" sz="1600" dirty="0" err="1" smtClean="0"/>
              <a:t>that</a:t>
            </a:r>
            <a:r>
              <a:rPr lang="nl-NL" sz="1600" dirty="0" smtClean="0"/>
              <a:t> we </a:t>
            </a:r>
            <a:r>
              <a:rPr lang="nl-NL" sz="1600" dirty="0" err="1" smtClean="0"/>
              <a:t>know</a:t>
            </a:r>
            <a:r>
              <a:rPr lang="nl-NL" sz="1600" dirty="0" smtClean="0"/>
              <a:t> </a:t>
            </a:r>
            <a:r>
              <a:rPr lang="nl-NL" sz="1600" dirty="0" err="1" smtClean="0"/>
              <a:t>nothing</a:t>
            </a:r>
            <a:r>
              <a:rPr lang="nl-NL" sz="1600" dirty="0" smtClean="0"/>
              <a:t>.</a:t>
            </a:r>
          </a:p>
          <a:p>
            <a:pPr lvl="2"/>
            <a:r>
              <a:rPr lang="nl-NL" sz="1600" dirty="0" err="1" smtClean="0"/>
              <a:t>Pyrrhonist</a:t>
            </a:r>
            <a:r>
              <a:rPr lang="nl-NL" sz="1600" dirty="0" smtClean="0"/>
              <a:t> </a:t>
            </a:r>
            <a:r>
              <a:rPr lang="nl-NL" sz="1600" dirty="0" err="1" smtClean="0"/>
              <a:t>Sextus</a:t>
            </a:r>
            <a:r>
              <a:rPr lang="nl-NL" sz="1600" dirty="0" smtClean="0"/>
              <a:t> Empiricus </a:t>
            </a:r>
            <a:r>
              <a:rPr lang="nl-NL" sz="1600" dirty="0" err="1" smtClean="0"/>
              <a:t>called</a:t>
            </a:r>
            <a:r>
              <a:rPr lang="nl-NL" sz="1600" dirty="0" smtClean="0"/>
              <a:t> </a:t>
            </a:r>
            <a:r>
              <a:rPr lang="nl-NL" sz="1600" dirty="0" err="1" smtClean="0"/>
              <a:t>Pyrrhonism</a:t>
            </a:r>
            <a:r>
              <a:rPr lang="nl-NL" sz="1600" dirty="0" smtClean="0"/>
              <a:t> a </a:t>
            </a:r>
            <a:r>
              <a:rPr lang="nl-NL" sz="1600" dirty="0" err="1" smtClean="0"/>
              <a:t>purge</a:t>
            </a:r>
            <a:r>
              <a:rPr lang="nl-NL" sz="1600" dirty="0" smtClean="0"/>
              <a:t> </a:t>
            </a:r>
            <a:r>
              <a:rPr lang="nl-NL" sz="1600" dirty="0" err="1" smtClean="0"/>
              <a:t>that</a:t>
            </a:r>
            <a:r>
              <a:rPr lang="nl-NL" sz="1600" dirty="0" smtClean="0"/>
              <a:t> </a:t>
            </a:r>
            <a:r>
              <a:rPr lang="nl-NL" sz="1600" dirty="0" err="1" smtClean="0"/>
              <a:t>eliminates</a:t>
            </a:r>
            <a:r>
              <a:rPr lang="nl-NL" sz="1600" dirty="0" smtClean="0"/>
              <a:t> </a:t>
            </a:r>
            <a:r>
              <a:rPr lang="nl-NL" sz="1600" dirty="0" err="1" smtClean="0"/>
              <a:t>everything</a:t>
            </a:r>
            <a:endParaRPr lang="nl-NL" sz="1600" dirty="0" smtClean="0"/>
          </a:p>
          <a:p>
            <a:r>
              <a:rPr lang="nl-NL" sz="2400" dirty="0" smtClean="0"/>
              <a:t>Modern </a:t>
            </a:r>
            <a:r>
              <a:rPr lang="nl-NL" sz="2400" dirty="0" err="1" smtClean="0"/>
              <a:t>Skepticism</a:t>
            </a:r>
            <a:endParaRPr lang="nl-NL" sz="2400" dirty="0" smtClean="0"/>
          </a:p>
          <a:p>
            <a:pPr lvl="1"/>
            <a:r>
              <a:rPr lang="nl-NL" sz="2000" dirty="0" err="1" smtClean="0"/>
              <a:t>E.g</a:t>
            </a:r>
            <a:r>
              <a:rPr lang="nl-NL" sz="2000" dirty="0" smtClean="0"/>
              <a:t> David </a:t>
            </a:r>
            <a:r>
              <a:rPr lang="nl-NL" sz="2000" dirty="0" err="1" smtClean="0"/>
              <a:t>Hume</a:t>
            </a:r>
            <a:r>
              <a:rPr lang="nl-NL" sz="2000" dirty="0" smtClean="0"/>
              <a:t> (1711 – 1776)</a:t>
            </a:r>
          </a:p>
          <a:p>
            <a:pPr lvl="1"/>
            <a:endParaRPr lang="nl-NL" sz="2100" i="1" dirty="0" smtClean="0"/>
          </a:p>
          <a:p>
            <a:pPr lvl="2"/>
            <a:endParaRPr lang="nl-NL" dirty="0" smtClean="0"/>
          </a:p>
          <a:p>
            <a:pPr lvl="1"/>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Academic</a:t>
            </a:r>
            <a:r>
              <a:rPr lang="nl-NL" sz="3200" dirty="0" smtClean="0"/>
              <a:t> </a:t>
            </a:r>
            <a:r>
              <a:rPr lang="nl-NL" sz="3200" dirty="0" err="1" smtClean="0"/>
              <a:t>Skepticism</a:t>
            </a:r>
            <a:r>
              <a:rPr lang="nl-NL" sz="3200" dirty="0" smtClean="0"/>
              <a:t> was a response to </a:t>
            </a:r>
            <a:r>
              <a:rPr lang="nl-NL" sz="3200" dirty="0" err="1" smtClean="0"/>
              <a:t>Stoicism</a:t>
            </a:r>
            <a:r>
              <a:rPr lang="nl-NL" sz="3200" dirty="0" smtClean="0"/>
              <a:t> </a:t>
            </a:r>
          </a:p>
        </p:txBody>
      </p:sp>
      <p:sp>
        <p:nvSpPr>
          <p:cNvPr id="3" name="Content Placeholder 2"/>
          <p:cNvSpPr>
            <a:spLocks noGrp="1"/>
          </p:cNvSpPr>
          <p:nvPr>
            <p:ph idx="1"/>
          </p:nvPr>
        </p:nvSpPr>
        <p:spPr>
          <a:xfrm>
            <a:off x="251520" y="1600201"/>
            <a:ext cx="8686800" cy="1900808"/>
          </a:xfrm>
        </p:spPr>
        <p:txBody>
          <a:bodyPr>
            <a:normAutofit/>
          </a:bodyPr>
          <a:lstStyle/>
          <a:p>
            <a:r>
              <a:rPr lang="nl-NL" sz="2000" dirty="0" err="1" smtClean="0"/>
              <a:t>Stoic</a:t>
            </a:r>
            <a:r>
              <a:rPr lang="nl-NL" sz="2000" dirty="0" smtClean="0"/>
              <a:t> </a:t>
            </a:r>
            <a:r>
              <a:rPr lang="nl-NL" sz="2000" dirty="0" err="1" smtClean="0"/>
              <a:t>cosmology</a:t>
            </a:r>
            <a:r>
              <a:rPr lang="nl-NL" sz="2000" dirty="0" smtClean="0"/>
              <a:t> and </a:t>
            </a:r>
            <a:r>
              <a:rPr lang="nl-NL" sz="2000" dirty="0" err="1" smtClean="0"/>
              <a:t>anthropology</a:t>
            </a:r>
            <a:r>
              <a:rPr lang="nl-NL" sz="2000" dirty="0" smtClean="0"/>
              <a:t> </a:t>
            </a:r>
            <a:r>
              <a:rPr lang="nl-NL" sz="1800" dirty="0" smtClean="0"/>
              <a:t>(</a:t>
            </a:r>
            <a:r>
              <a:rPr lang="nl-NL" sz="1800" dirty="0" err="1" smtClean="0">
                <a:solidFill>
                  <a:schemeClr val="tx2">
                    <a:lumMod val="60000"/>
                    <a:lumOff val="40000"/>
                  </a:schemeClr>
                </a:solidFill>
              </a:rPr>
              <a:t>materialistic</a:t>
            </a:r>
            <a:r>
              <a:rPr lang="nl-NL" sz="1800" dirty="0" smtClean="0"/>
              <a:t>, </a:t>
            </a:r>
            <a:r>
              <a:rPr lang="nl-NL" sz="1800" dirty="0" err="1" smtClean="0">
                <a:solidFill>
                  <a:srgbClr val="00B050"/>
                </a:solidFill>
              </a:rPr>
              <a:t>deterministic</a:t>
            </a:r>
            <a:r>
              <a:rPr lang="nl-NL" sz="1800" dirty="0" smtClean="0"/>
              <a:t>)</a:t>
            </a:r>
            <a:endParaRPr lang="nl-NL" sz="2000" dirty="0" smtClean="0"/>
          </a:p>
          <a:p>
            <a:pPr lvl="1"/>
            <a:r>
              <a:rPr lang="en-US" sz="1700" dirty="0" smtClean="0"/>
              <a:t>The cosmos is all there is. It is divided in (1) Logos (Reason, </a:t>
            </a:r>
            <a:r>
              <a:rPr lang="en-US" sz="1700" dirty="0" smtClean="0">
                <a:solidFill>
                  <a:srgbClr val="00B050"/>
                </a:solidFill>
              </a:rPr>
              <a:t>Fate</a:t>
            </a:r>
            <a:r>
              <a:rPr lang="en-US" sz="1700" dirty="0" smtClean="0"/>
              <a:t>) and (2) passive matter</a:t>
            </a:r>
          </a:p>
          <a:p>
            <a:pPr lvl="1"/>
            <a:r>
              <a:rPr lang="en-US" sz="1700" dirty="0" smtClean="0"/>
              <a:t>Logos is the foundation of the cosmos. It is an active intelligent </a:t>
            </a:r>
            <a:r>
              <a:rPr lang="en-US" sz="1700" dirty="0" err="1" smtClean="0"/>
              <a:t>aether</a:t>
            </a:r>
            <a:r>
              <a:rPr lang="en-US" sz="1700" dirty="0" smtClean="0"/>
              <a:t> or primordial </a:t>
            </a:r>
            <a:r>
              <a:rPr lang="en-US" sz="1700" dirty="0" smtClean="0">
                <a:solidFill>
                  <a:schemeClr val="tx2">
                    <a:lumMod val="60000"/>
                    <a:lumOff val="40000"/>
                  </a:schemeClr>
                </a:solidFill>
              </a:rPr>
              <a:t>fire</a:t>
            </a:r>
            <a:r>
              <a:rPr lang="en-US" sz="1700" dirty="0" smtClean="0"/>
              <a:t>, acting on the passive matter. Everything in the cosmos is subject to its laws</a:t>
            </a:r>
          </a:p>
          <a:p>
            <a:pPr lvl="1"/>
            <a:r>
              <a:rPr lang="en-US" sz="1700" dirty="0" smtClean="0"/>
              <a:t>Souls are emanations from the Logos. Goal of life is to live according to the Logos</a:t>
            </a:r>
          </a:p>
          <a:p>
            <a:pPr lvl="1"/>
            <a:endParaRPr lang="en-US" sz="800" dirty="0" smtClean="0"/>
          </a:p>
        </p:txBody>
      </p:sp>
      <p:sp>
        <p:nvSpPr>
          <p:cNvPr id="5" name="Content Placeholder 2"/>
          <p:cNvSpPr txBox="1">
            <a:spLocks/>
          </p:cNvSpPr>
          <p:nvPr/>
        </p:nvSpPr>
        <p:spPr>
          <a:xfrm>
            <a:off x="251520" y="3284985"/>
            <a:ext cx="8229600" cy="2232248"/>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Stoic epistemology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(certain infallible knowledge from reason and perception)</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Reason (argumentation and self-evident intuitions) leads us to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certain</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infallible knowledge</a:t>
            </a:r>
            <a:r>
              <a:rPr kumimoji="0" lang="en-US" sz="1700" b="0" i="0" u="none" strike="noStrike" kern="1200" cap="none" spc="0" normalizeH="0" noProof="0" dirty="0" smtClean="0">
                <a:ln>
                  <a:noFill/>
                </a:ln>
                <a:solidFill>
                  <a:schemeClr val="tx1"/>
                </a:solidFill>
                <a:effectLst/>
                <a:uLnTx/>
                <a:uFillTx/>
                <a:latin typeface="+mn-lt"/>
                <a:ea typeface="+mn-ea"/>
                <a:cs typeface="+mn-cs"/>
              </a:rPr>
              <a:t> </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of metaphysical and moral truths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In perception the perceived object (e.g., a tree) communicates itself on our mind like a seal on wax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Certain</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infallible representations”)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This strong self-confident epistemology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confirmed</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their cosmology</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30832" y="5239741"/>
            <a:ext cx="8229600" cy="4525963"/>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Skeptic response to all this was that we are fallible (we can be mistaken). And in fact, according to them, we know virtually nothing</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2000"/>
                                        <p:tgtEl>
                                          <p:spTgt spid="5">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20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Pyrrhonian</a:t>
            </a:r>
            <a:r>
              <a:rPr lang="nl-NL" sz="3200" dirty="0" smtClean="0"/>
              <a:t> </a:t>
            </a:r>
            <a:r>
              <a:rPr lang="nl-NL" sz="3200" dirty="0" err="1" smtClean="0"/>
              <a:t>skepticism</a:t>
            </a:r>
            <a:r>
              <a:rPr lang="nl-NL" sz="3200" dirty="0" smtClean="0"/>
              <a:t>: </a:t>
            </a:r>
            <a:r>
              <a:rPr lang="nl-NL" sz="3200" dirty="0" err="1" smtClean="0"/>
              <a:t>considerations</a:t>
            </a:r>
            <a:endParaRPr lang="nl-NL" sz="3200" dirty="0" smtClean="0"/>
          </a:p>
        </p:txBody>
      </p:sp>
      <p:sp>
        <p:nvSpPr>
          <p:cNvPr id="3" name="Content Placeholder 2"/>
          <p:cNvSpPr>
            <a:spLocks noGrp="1"/>
          </p:cNvSpPr>
          <p:nvPr>
            <p:ph idx="1"/>
          </p:nvPr>
        </p:nvSpPr>
        <p:spPr>
          <a:xfrm>
            <a:off x="457200" y="1600201"/>
            <a:ext cx="8435280" cy="820688"/>
          </a:xfrm>
        </p:spPr>
        <p:txBody>
          <a:bodyPr>
            <a:noAutofit/>
          </a:bodyPr>
          <a:lstStyle/>
          <a:p>
            <a:pPr marL="400050" indent="-400050">
              <a:buFont typeface="Wingdings" pitchFamily="2" charset="2"/>
              <a:buChar char="Ø"/>
            </a:pPr>
            <a:r>
              <a:rPr lang="nl-NL" sz="1800" dirty="0" err="1" smtClean="0"/>
              <a:t>Equipollence</a:t>
            </a:r>
            <a:r>
              <a:rPr lang="nl-NL" sz="1800" dirty="0" smtClean="0"/>
              <a:t> </a:t>
            </a:r>
            <a:r>
              <a:rPr lang="nl-NL" sz="1800" dirty="0" err="1" smtClean="0"/>
              <a:t>between</a:t>
            </a:r>
            <a:r>
              <a:rPr lang="nl-NL" sz="1800" dirty="0" smtClean="0"/>
              <a:t> </a:t>
            </a:r>
            <a:r>
              <a:rPr lang="nl-NL" sz="1800" dirty="0" err="1" smtClean="0"/>
              <a:t>sense</a:t>
            </a:r>
            <a:r>
              <a:rPr lang="nl-NL" sz="1800" dirty="0" smtClean="0"/>
              <a:t> </a:t>
            </a:r>
            <a:r>
              <a:rPr lang="nl-NL" sz="1800" dirty="0" err="1" smtClean="0"/>
              <a:t>appearances</a:t>
            </a:r>
            <a:r>
              <a:rPr lang="nl-NL" sz="1800" dirty="0" smtClean="0"/>
              <a:t> and </a:t>
            </a:r>
            <a:r>
              <a:rPr lang="nl-NL" sz="1800" dirty="0" err="1" smtClean="0"/>
              <a:t>rational</a:t>
            </a:r>
            <a:r>
              <a:rPr lang="nl-NL" sz="1800" dirty="0" smtClean="0"/>
              <a:t> </a:t>
            </a:r>
            <a:r>
              <a:rPr lang="nl-NL" sz="1800" dirty="0" err="1" smtClean="0"/>
              <a:t>arguments</a:t>
            </a:r>
            <a:endParaRPr lang="nl-NL" sz="1800" dirty="0" smtClean="0"/>
          </a:p>
          <a:p>
            <a:pPr lvl="1"/>
            <a:r>
              <a:rPr lang="nl-NL" sz="1600" dirty="0" smtClean="0"/>
              <a:t>“</a:t>
            </a:r>
            <a:r>
              <a:rPr lang="nl-NL" sz="1600" dirty="0" err="1" smtClean="0"/>
              <a:t>Appearance</a:t>
            </a:r>
            <a:r>
              <a:rPr lang="nl-NL" sz="1600" dirty="0" smtClean="0"/>
              <a:t> </a:t>
            </a:r>
            <a:r>
              <a:rPr lang="nl-NL" sz="1600" dirty="0" err="1" smtClean="0"/>
              <a:t>indicates</a:t>
            </a:r>
            <a:r>
              <a:rPr lang="nl-NL" sz="1600" dirty="0" smtClean="0"/>
              <a:t> </a:t>
            </a:r>
            <a:r>
              <a:rPr lang="nl-NL" sz="1600" dirty="0" err="1" smtClean="0"/>
              <a:t>that</a:t>
            </a:r>
            <a:r>
              <a:rPr lang="nl-NL" sz="1600" dirty="0" smtClean="0"/>
              <a:t> </a:t>
            </a:r>
            <a:r>
              <a:rPr lang="nl-NL" sz="1600" dirty="0" err="1" smtClean="0"/>
              <a:t>things</a:t>
            </a:r>
            <a:r>
              <a:rPr lang="nl-NL" sz="1600" dirty="0" smtClean="0"/>
              <a:t> move. </a:t>
            </a:r>
            <a:r>
              <a:rPr lang="nl-NL" sz="1600" dirty="0" err="1" smtClean="0"/>
              <a:t>Zeno’s</a:t>
            </a:r>
            <a:r>
              <a:rPr lang="nl-NL" sz="1600" dirty="0" smtClean="0"/>
              <a:t> </a:t>
            </a:r>
            <a:r>
              <a:rPr lang="nl-NL" sz="1600" dirty="0" err="1" smtClean="0"/>
              <a:t>arguments</a:t>
            </a:r>
            <a:r>
              <a:rPr lang="nl-NL" sz="1600" dirty="0" smtClean="0"/>
              <a:t> </a:t>
            </a:r>
            <a:r>
              <a:rPr lang="nl-NL" sz="1600" dirty="0" err="1" smtClean="0"/>
              <a:t>purport</a:t>
            </a:r>
            <a:r>
              <a:rPr lang="nl-NL" sz="1600" dirty="0" smtClean="0"/>
              <a:t> to show </a:t>
            </a:r>
            <a:r>
              <a:rPr lang="nl-NL" sz="1600" dirty="0" err="1" smtClean="0"/>
              <a:t>otherwise</a:t>
            </a:r>
            <a:r>
              <a:rPr lang="nl-NL" sz="1600" dirty="0" smtClean="0"/>
              <a:t>”</a:t>
            </a:r>
          </a:p>
          <a:p>
            <a:pPr lvl="1">
              <a:buNone/>
            </a:pPr>
            <a:endParaRPr lang="nl-NL" sz="1200" dirty="0" smtClean="0"/>
          </a:p>
        </p:txBody>
      </p:sp>
      <p:sp>
        <p:nvSpPr>
          <p:cNvPr id="4" name="Content Placeholder 2"/>
          <p:cNvSpPr txBox="1">
            <a:spLocks/>
          </p:cNvSpPr>
          <p:nvPr/>
        </p:nvSpPr>
        <p:spPr>
          <a:xfrm>
            <a:off x="457200" y="2276873"/>
            <a:ext cx="8435280" cy="1008112"/>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Equipollence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rational</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arguments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against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thesis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lang="nl-NL" sz="1600" dirty="0" err="1" smtClean="0"/>
              <a:t>Rational</a:t>
            </a:r>
            <a:r>
              <a:rPr lang="nl-NL" sz="1600" dirty="0" smtClean="0"/>
              <a:t> a</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rguments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God’s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balance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arguments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against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Gods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3068960"/>
            <a:ext cx="8676456" cy="1080120"/>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Undecidability</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explanations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states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affairs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always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competing</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explanations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decide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which</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one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is correct”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3861048"/>
            <a:ext cx="8435280" cy="3312368"/>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Relativity</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beliefs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Experiences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differ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men”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1" u="none" strike="noStrike" kern="1200" cap="none" spc="0" normalizeH="0" baseline="0" noProof="0" dirty="0" err="1" smtClean="0">
                <a:ln>
                  <a:noFill/>
                </a:ln>
                <a:solidFill>
                  <a:schemeClr val="tx1"/>
                </a:solidFill>
                <a:effectLst/>
                <a:uLnTx/>
                <a:uFillTx/>
                <a:latin typeface="+mn-lt"/>
                <a:ea typeface="+mn-ea"/>
                <a:cs typeface="+mn-cs"/>
              </a:rPr>
              <a:t>being-wise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means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same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to all,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why</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dispute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8" name="Content Placeholder 2"/>
          <p:cNvSpPr txBox="1">
            <a:spLocks/>
          </p:cNvSpPr>
          <p:nvPr/>
        </p:nvSpPr>
        <p:spPr>
          <a:xfrm>
            <a:off x="457200" y="4653136"/>
            <a:ext cx="8435280" cy="936104"/>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Senses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unreliable</a:t>
            </a: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457200" y="5301208"/>
            <a:ext cx="8435280" cy="3312368"/>
          </a:xfrm>
          <a:prstGeom prst="rect">
            <a:avLst/>
          </a:prstGeom>
        </p:spPr>
        <p:txBody>
          <a:bodyPr vert="horz" lIns="91440" tIns="45720" rIns="91440" bIns="45720" rtlCol="0">
            <a:noAutofit/>
          </a:bodyPr>
          <a:lstStyle/>
          <a:p>
            <a:pPr marL="400050" marR="0" lvl="0" indent="-4000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Reasoning</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circulair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involves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infinite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regress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2000"/>
                                        <p:tgtEl>
                                          <p:spTgt spid="6">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2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fade">
                                      <p:cBhvr>
                                        <p:cTn id="31" dur="20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fade">
                                      <p:cBhvr>
                                        <p:cTn id="36"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8" grpId="0" build="allAtOnce"/>
      <p:bldP spid="9"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Pyrrhonian</a:t>
            </a:r>
            <a:r>
              <a:rPr lang="nl-NL" sz="3200" dirty="0" smtClean="0"/>
              <a:t> </a:t>
            </a:r>
            <a:r>
              <a:rPr lang="nl-NL" sz="3200" dirty="0" err="1" smtClean="0"/>
              <a:t>skepticism</a:t>
            </a:r>
            <a:r>
              <a:rPr lang="nl-NL" sz="3200" dirty="0" smtClean="0"/>
              <a:t>: suspension of </a:t>
            </a:r>
            <a:r>
              <a:rPr lang="nl-NL" sz="3200" dirty="0" err="1" smtClean="0"/>
              <a:t>judgement</a:t>
            </a:r>
            <a:endParaRPr lang="nl-NL" sz="3200" dirty="0" smtClean="0"/>
          </a:p>
        </p:txBody>
      </p:sp>
      <p:sp>
        <p:nvSpPr>
          <p:cNvPr id="3" name="Content Placeholder 2"/>
          <p:cNvSpPr>
            <a:spLocks noGrp="1"/>
          </p:cNvSpPr>
          <p:nvPr>
            <p:ph idx="1"/>
          </p:nvPr>
        </p:nvSpPr>
        <p:spPr>
          <a:xfrm>
            <a:off x="457200" y="1600200"/>
            <a:ext cx="8435280" cy="4525963"/>
          </a:xfrm>
        </p:spPr>
        <p:txBody>
          <a:bodyPr>
            <a:noAutofit/>
          </a:bodyPr>
          <a:lstStyle/>
          <a:p>
            <a:r>
              <a:rPr lang="en-US" sz="2200" dirty="0" smtClean="0"/>
              <a:t>Therefore, we must purposefully withhold assent regarding </a:t>
            </a:r>
            <a:r>
              <a:rPr lang="en-US" sz="2200" i="1" dirty="0" smtClean="0"/>
              <a:t>any</a:t>
            </a:r>
            <a:r>
              <a:rPr lang="en-US" sz="2200" dirty="0" smtClean="0"/>
              <a:t> opinion (</a:t>
            </a:r>
            <a:r>
              <a:rPr lang="en-US" sz="2200" i="1" dirty="0" err="1" smtClean="0"/>
              <a:t>epoche</a:t>
            </a:r>
            <a:r>
              <a:rPr lang="en-US" sz="2200" dirty="0" smtClean="0"/>
              <a:t>). We have to doubt and refuse any opinion. This results in deliberate agnosticism (‘inner silence’ or </a:t>
            </a:r>
            <a:r>
              <a:rPr lang="en-US" sz="2200" i="1" dirty="0" smtClean="0"/>
              <a:t>aphasia</a:t>
            </a:r>
            <a:r>
              <a:rPr lang="en-US" sz="2200" dirty="0" smtClean="0"/>
              <a:t>). </a:t>
            </a:r>
          </a:p>
          <a:p>
            <a:pPr>
              <a:buNone/>
            </a:pPr>
            <a:endParaRPr lang="en-US" sz="1800" dirty="0" smtClean="0"/>
          </a:p>
          <a:p>
            <a:r>
              <a:rPr lang="en-US" sz="2200" dirty="0" smtClean="0"/>
              <a:t>For skeptics doubt is the </a:t>
            </a:r>
            <a:r>
              <a:rPr lang="en-US" sz="2200" i="1" dirty="0" smtClean="0"/>
              <a:t>means</a:t>
            </a:r>
            <a:r>
              <a:rPr lang="en-US" sz="2200" dirty="0" smtClean="0"/>
              <a:t> to the ultimate </a:t>
            </a:r>
            <a:r>
              <a:rPr lang="en-US" sz="2200" i="1" dirty="0" smtClean="0"/>
              <a:t>end</a:t>
            </a:r>
            <a:r>
              <a:rPr lang="en-US" sz="2200" dirty="0" smtClean="0"/>
              <a:t> of happiness</a:t>
            </a:r>
          </a:p>
          <a:p>
            <a:pPr lvl="1"/>
            <a:r>
              <a:rPr lang="en-US" sz="2000" dirty="0" smtClean="0"/>
              <a:t>The skeptical version of happiness is </a:t>
            </a:r>
            <a:r>
              <a:rPr lang="en-US" sz="2000" i="1" dirty="0" err="1" smtClean="0"/>
              <a:t>ataraxia</a:t>
            </a:r>
            <a:r>
              <a:rPr lang="en-US" sz="2000" dirty="0" smtClean="0"/>
              <a:t> (</a:t>
            </a:r>
            <a:r>
              <a:rPr lang="en-US" sz="2000" dirty="0" err="1" smtClean="0"/>
              <a:t>tranquillity</a:t>
            </a:r>
            <a:r>
              <a:rPr lang="en-US" sz="2000" dirty="0" smtClean="0"/>
              <a:t>, calmness, absence of worries)</a:t>
            </a:r>
          </a:p>
          <a:p>
            <a:pPr lvl="1"/>
            <a:r>
              <a:rPr lang="en-US" sz="2000" dirty="0" smtClean="0"/>
              <a:t>By doubt one ceases to worry. </a:t>
            </a:r>
            <a:r>
              <a:rPr lang="en-US" sz="2000" dirty="0" err="1" smtClean="0"/>
              <a:t>Epoche</a:t>
            </a:r>
            <a:r>
              <a:rPr lang="en-US" sz="2000" dirty="0" smtClean="0"/>
              <a:t> liberates us from fear.                        Aphasia leads to </a:t>
            </a:r>
            <a:r>
              <a:rPr lang="en-US" sz="2000" dirty="0" err="1" smtClean="0"/>
              <a:t>ataraxia</a:t>
            </a:r>
            <a:r>
              <a:rPr lang="en-US" sz="2000" dirty="0" smtClean="0"/>
              <a:t>.</a:t>
            </a:r>
          </a:p>
          <a:p>
            <a:pPr lvl="2"/>
            <a:endParaRPr lang="nl-NL" sz="1400" dirty="0" smtClean="0"/>
          </a:p>
          <a:p>
            <a:pPr lvl="2"/>
            <a:endParaRPr lang="nl-NL" sz="2000" dirty="0" smtClean="0"/>
          </a:p>
          <a:p>
            <a:pPr lvl="1">
              <a:buNone/>
            </a:pPr>
            <a:endParaRPr lang="nl-NL"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Does the </a:t>
            </a:r>
            <a:r>
              <a:rPr lang="nl-NL" sz="3200" dirty="0" err="1" smtClean="0"/>
              <a:t>skeptic</a:t>
            </a:r>
            <a:r>
              <a:rPr lang="nl-NL" sz="3200" dirty="0" smtClean="0"/>
              <a:t> have </a:t>
            </a:r>
            <a:r>
              <a:rPr lang="nl-NL" sz="3200" dirty="0" err="1" smtClean="0"/>
              <a:t>beliefs</a:t>
            </a:r>
            <a:r>
              <a:rPr lang="nl-NL" sz="3200" dirty="0" smtClean="0"/>
              <a:t>?</a:t>
            </a:r>
          </a:p>
        </p:txBody>
      </p:sp>
      <p:sp>
        <p:nvSpPr>
          <p:cNvPr id="3" name="Content Placeholder 2"/>
          <p:cNvSpPr>
            <a:spLocks noGrp="1"/>
          </p:cNvSpPr>
          <p:nvPr>
            <p:ph idx="1"/>
          </p:nvPr>
        </p:nvSpPr>
        <p:spPr>
          <a:xfrm>
            <a:off x="457200" y="1600201"/>
            <a:ext cx="8435280" cy="3701008"/>
          </a:xfrm>
        </p:spPr>
        <p:txBody>
          <a:bodyPr>
            <a:noAutofit/>
          </a:bodyPr>
          <a:lstStyle/>
          <a:p>
            <a:r>
              <a:rPr lang="nl-NL" sz="2200" dirty="0" err="1" smtClean="0"/>
              <a:t>Academic</a:t>
            </a:r>
            <a:r>
              <a:rPr lang="nl-NL" sz="2200" dirty="0" smtClean="0"/>
              <a:t> and </a:t>
            </a:r>
            <a:r>
              <a:rPr lang="nl-NL" sz="2200" dirty="0" err="1" smtClean="0"/>
              <a:t>Pyrrhonian</a:t>
            </a:r>
            <a:r>
              <a:rPr lang="nl-NL" sz="2200" dirty="0" smtClean="0"/>
              <a:t> </a:t>
            </a:r>
            <a:r>
              <a:rPr lang="nl-NL" sz="2200" dirty="0" err="1" smtClean="0"/>
              <a:t>skeptics</a:t>
            </a:r>
            <a:r>
              <a:rPr lang="nl-NL" sz="2200" dirty="0" smtClean="0"/>
              <a:t> </a:t>
            </a:r>
            <a:r>
              <a:rPr lang="nl-NL" sz="2200" dirty="0" err="1" smtClean="0"/>
              <a:t>deny</a:t>
            </a:r>
            <a:r>
              <a:rPr lang="nl-NL" sz="2200" dirty="0" smtClean="0"/>
              <a:t> </a:t>
            </a:r>
            <a:r>
              <a:rPr lang="nl-NL" sz="2200" dirty="0" err="1" smtClean="0"/>
              <a:t>knowledge</a:t>
            </a:r>
            <a:r>
              <a:rPr lang="nl-NL" sz="2200" dirty="0" smtClean="0"/>
              <a:t> and </a:t>
            </a:r>
            <a:r>
              <a:rPr lang="nl-NL" sz="2200" dirty="0" err="1" smtClean="0"/>
              <a:t>reject</a:t>
            </a:r>
            <a:r>
              <a:rPr lang="nl-NL" sz="2200" dirty="0" smtClean="0"/>
              <a:t> </a:t>
            </a:r>
            <a:r>
              <a:rPr lang="nl-NL" sz="2200" dirty="0" err="1" smtClean="0"/>
              <a:t>beliefs</a:t>
            </a:r>
            <a:r>
              <a:rPr lang="nl-NL" sz="2200" dirty="0" smtClean="0"/>
              <a:t>.</a:t>
            </a:r>
          </a:p>
          <a:p>
            <a:pPr lvl="1"/>
            <a:r>
              <a:rPr lang="nl-NL" sz="1800" dirty="0" err="1" smtClean="0"/>
              <a:t>Academic’s</a:t>
            </a:r>
            <a:r>
              <a:rPr lang="nl-NL" sz="1800" dirty="0" smtClean="0"/>
              <a:t> are </a:t>
            </a:r>
            <a:r>
              <a:rPr lang="nl-NL" sz="1800" dirty="0" err="1" smtClean="0"/>
              <a:t>less</a:t>
            </a:r>
            <a:r>
              <a:rPr lang="nl-NL" sz="1800" dirty="0" smtClean="0"/>
              <a:t> </a:t>
            </a:r>
            <a:r>
              <a:rPr lang="nl-NL" sz="1800" dirty="0" err="1" smtClean="0"/>
              <a:t>radical</a:t>
            </a:r>
            <a:r>
              <a:rPr lang="nl-NL" sz="1800" dirty="0" smtClean="0"/>
              <a:t> in </a:t>
            </a:r>
            <a:r>
              <a:rPr lang="nl-NL" sz="1800" dirty="0" err="1" smtClean="0"/>
              <a:t>that</a:t>
            </a:r>
            <a:r>
              <a:rPr lang="nl-NL" sz="1800" dirty="0" smtClean="0"/>
              <a:t> </a:t>
            </a:r>
            <a:r>
              <a:rPr lang="nl-NL" sz="1800" dirty="0" err="1" smtClean="0"/>
              <a:t>they</a:t>
            </a:r>
            <a:r>
              <a:rPr lang="nl-NL" sz="1800" dirty="0" smtClean="0"/>
              <a:t> </a:t>
            </a:r>
            <a:r>
              <a:rPr lang="nl-NL" sz="1800" dirty="0" err="1" smtClean="0"/>
              <a:t>affirm</a:t>
            </a:r>
            <a:r>
              <a:rPr lang="nl-NL" sz="1800" dirty="0" smtClean="0"/>
              <a:t> to </a:t>
            </a:r>
            <a:r>
              <a:rPr lang="nl-NL" sz="1800" dirty="0" err="1" smtClean="0"/>
              <a:t>know</a:t>
            </a:r>
            <a:r>
              <a:rPr lang="nl-NL" sz="1800" dirty="0" smtClean="0"/>
              <a:t> </a:t>
            </a:r>
            <a:r>
              <a:rPr lang="nl-NL" sz="1800" dirty="0" err="1" smtClean="0"/>
              <a:t>that</a:t>
            </a:r>
            <a:r>
              <a:rPr lang="nl-NL" sz="1800" dirty="0" smtClean="0"/>
              <a:t> we </a:t>
            </a:r>
            <a:r>
              <a:rPr lang="nl-NL" sz="1800" dirty="0" err="1" smtClean="0"/>
              <a:t>know</a:t>
            </a:r>
            <a:r>
              <a:rPr lang="nl-NL" sz="1800" dirty="0" smtClean="0"/>
              <a:t> </a:t>
            </a:r>
            <a:r>
              <a:rPr lang="nl-NL" sz="1800" dirty="0" err="1" smtClean="0"/>
              <a:t>nothing</a:t>
            </a:r>
            <a:endParaRPr lang="nl-NL" sz="1800" dirty="0" smtClean="0"/>
          </a:p>
          <a:p>
            <a:pPr lvl="1"/>
            <a:endParaRPr lang="nl-NL" sz="1000" dirty="0" smtClean="0"/>
          </a:p>
          <a:p>
            <a:r>
              <a:rPr lang="nl-NL" sz="2200" dirty="0" err="1" smtClean="0"/>
              <a:t>Academic</a:t>
            </a:r>
            <a:r>
              <a:rPr lang="nl-NL" sz="2200" dirty="0" smtClean="0"/>
              <a:t> </a:t>
            </a:r>
            <a:r>
              <a:rPr lang="nl-NL" sz="2200" dirty="0" err="1" smtClean="0"/>
              <a:t>skeptics</a:t>
            </a:r>
            <a:r>
              <a:rPr lang="nl-NL" sz="2200" dirty="0" smtClean="0"/>
              <a:t> accept the </a:t>
            </a:r>
            <a:r>
              <a:rPr lang="nl-NL" sz="2200" dirty="0" err="1" smtClean="0"/>
              <a:t>idea</a:t>
            </a:r>
            <a:r>
              <a:rPr lang="nl-NL" sz="2200" dirty="0" smtClean="0"/>
              <a:t> of </a:t>
            </a:r>
            <a:r>
              <a:rPr lang="nl-NL" sz="2200" dirty="0" err="1" smtClean="0"/>
              <a:t>probability</a:t>
            </a:r>
            <a:r>
              <a:rPr lang="nl-NL" sz="2200" dirty="0" smtClean="0"/>
              <a:t>. </a:t>
            </a:r>
            <a:r>
              <a:rPr lang="nl-NL" sz="2200" dirty="0" err="1" smtClean="0"/>
              <a:t>Certain</a:t>
            </a:r>
            <a:r>
              <a:rPr lang="nl-NL" sz="2200" dirty="0" smtClean="0"/>
              <a:t> </a:t>
            </a:r>
            <a:r>
              <a:rPr lang="nl-NL" sz="2200" dirty="0" err="1" smtClean="0"/>
              <a:t>propositions</a:t>
            </a:r>
            <a:r>
              <a:rPr lang="nl-NL" sz="2200" dirty="0" smtClean="0"/>
              <a:t> are more </a:t>
            </a:r>
            <a:r>
              <a:rPr lang="nl-NL" sz="2200" dirty="0" err="1" smtClean="0"/>
              <a:t>probable</a:t>
            </a:r>
            <a:r>
              <a:rPr lang="nl-NL" sz="2200" dirty="0" smtClean="0"/>
              <a:t> </a:t>
            </a:r>
            <a:r>
              <a:rPr lang="nl-NL" sz="2200" dirty="0" err="1" smtClean="0"/>
              <a:t>than</a:t>
            </a:r>
            <a:r>
              <a:rPr lang="nl-NL" sz="2200" dirty="0" smtClean="0"/>
              <a:t> </a:t>
            </a:r>
            <a:r>
              <a:rPr lang="nl-NL" sz="2200" dirty="0" err="1" smtClean="0"/>
              <a:t>not</a:t>
            </a:r>
            <a:r>
              <a:rPr lang="nl-NL" sz="2200" dirty="0" smtClean="0"/>
              <a:t> and </a:t>
            </a:r>
            <a:r>
              <a:rPr lang="nl-NL" sz="2200" dirty="0" err="1" smtClean="0"/>
              <a:t>therefore</a:t>
            </a:r>
            <a:r>
              <a:rPr lang="nl-NL" sz="2200" dirty="0" smtClean="0"/>
              <a:t> more </a:t>
            </a:r>
            <a:r>
              <a:rPr lang="nl-NL" sz="2200" dirty="0" err="1" smtClean="0"/>
              <a:t>action</a:t>
            </a:r>
            <a:r>
              <a:rPr lang="nl-NL" sz="2200" dirty="0" smtClean="0"/>
              <a:t> </a:t>
            </a:r>
            <a:r>
              <a:rPr lang="nl-NL" sz="2200" dirty="0" err="1" smtClean="0"/>
              <a:t>guiding</a:t>
            </a:r>
            <a:endParaRPr lang="nl-NL" sz="2200" dirty="0" smtClean="0"/>
          </a:p>
          <a:p>
            <a:endParaRPr lang="nl-NL" sz="1000" dirty="0" smtClean="0"/>
          </a:p>
          <a:p>
            <a:r>
              <a:rPr lang="nl-NL" sz="2200" dirty="0" err="1" smtClean="0"/>
              <a:t>Pyrrhonians</a:t>
            </a:r>
            <a:r>
              <a:rPr lang="nl-NL" sz="2200" dirty="0" smtClean="0"/>
              <a:t> </a:t>
            </a:r>
            <a:r>
              <a:rPr lang="nl-NL" sz="2200" dirty="0" err="1" smtClean="0"/>
              <a:t>also</a:t>
            </a:r>
            <a:r>
              <a:rPr lang="nl-NL" sz="2200" dirty="0" smtClean="0"/>
              <a:t> </a:t>
            </a:r>
            <a:r>
              <a:rPr lang="nl-NL" sz="2200" dirty="0" err="1" smtClean="0"/>
              <a:t>reject</a:t>
            </a:r>
            <a:r>
              <a:rPr lang="nl-NL" sz="2200" dirty="0" smtClean="0"/>
              <a:t> the </a:t>
            </a:r>
            <a:r>
              <a:rPr lang="nl-NL" sz="2200" dirty="0" err="1" smtClean="0"/>
              <a:t>idea</a:t>
            </a:r>
            <a:r>
              <a:rPr lang="nl-NL" sz="2200" dirty="0" smtClean="0"/>
              <a:t> of </a:t>
            </a:r>
            <a:r>
              <a:rPr lang="nl-NL" sz="2200" dirty="0" err="1" smtClean="0"/>
              <a:t>probability</a:t>
            </a:r>
            <a:r>
              <a:rPr lang="nl-NL" sz="2200" dirty="0" smtClean="0"/>
              <a:t>. </a:t>
            </a:r>
            <a:r>
              <a:rPr lang="nl-NL" sz="2200" dirty="0" err="1" smtClean="0"/>
              <a:t>They</a:t>
            </a:r>
            <a:r>
              <a:rPr lang="nl-NL" sz="2200" dirty="0" smtClean="0"/>
              <a:t> </a:t>
            </a:r>
            <a:r>
              <a:rPr lang="nl-NL" sz="2200" dirty="0" err="1" smtClean="0"/>
              <a:t>only</a:t>
            </a:r>
            <a:r>
              <a:rPr lang="nl-NL" sz="2200" dirty="0" smtClean="0"/>
              <a:t> accept living “as </a:t>
            </a:r>
            <a:r>
              <a:rPr lang="nl-NL" sz="2200" dirty="0" err="1" smtClean="0"/>
              <a:t>if</a:t>
            </a:r>
            <a:r>
              <a:rPr lang="nl-NL" sz="2200" dirty="0" smtClean="0"/>
              <a:t>” a </a:t>
            </a:r>
            <a:r>
              <a:rPr lang="nl-NL" sz="2200" dirty="0" err="1" smtClean="0"/>
              <a:t>proposition</a:t>
            </a:r>
            <a:r>
              <a:rPr lang="nl-NL" sz="2200" dirty="0" smtClean="0"/>
              <a:t> </a:t>
            </a:r>
            <a:r>
              <a:rPr lang="nl-NL" sz="2200" dirty="0" err="1" smtClean="0"/>
              <a:t>were</a:t>
            </a:r>
            <a:r>
              <a:rPr lang="nl-NL" sz="2200" dirty="0" smtClean="0"/>
              <a:t> </a:t>
            </a:r>
            <a:r>
              <a:rPr lang="nl-NL" sz="2200" dirty="0" err="1" smtClean="0"/>
              <a:t>true</a:t>
            </a:r>
            <a:r>
              <a:rPr lang="nl-NL" sz="2200" dirty="0" smtClean="0"/>
              <a:t> (without </a:t>
            </a:r>
            <a:r>
              <a:rPr lang="nl-NL" sz="2200" dirty="0" err="1" smtClean="0"/>
              <a:t>strong</a:t>
            </a:r>
            <a:r>
              <a:rPr lang="nl-NL" sz="2200" dirty="0" smtClean="0"/>
              <a:t> </a:t>
            </a:r>
            <a:r>
              <a:rPr lang="nl-NL" sz="2200" dirty="0" err="1" smtClean="0"/>
              <a:t>inclination</a:t>
            </a:r>
            <a:r>
              <a:rPr lang="nl-NL" sz="2200" dirty="0" smtClean="0"/>
              <a:t>)</a:t>
            </a:r>
          </a:p>
          <a:p>
            <a:pPr lvl="1"/>
            <a:r>
              <a:rPr lang="nl-NL" sz="1800" dirty="0" err="1" smtClean="0"/>
              <a:t>They</a:t>
            </a:r>
            <a:r>
              <a:rPr lang="nl-NL" sz="1800" dirty="0" smtClean="0"/>
              <a:t> </a:t>
            </a:r>
            <a:r>
              <a:rPr lang="nl-NL" sz="1800" dirty="0" err="1" smtClean="0"/>
              <a:t>reject</a:t>
            </a:r>
            <a:r>
              <a:rPr lang="nl-NL" sz="1800" dirty="0" smtClean="0"/>
              <a:t> </a:t>
            </a:r>
            <a:r>
              <a:rPr lang="nl-NL" sz="1800" dirty="0" err="1" smtClean="0"/>
              <a:t>probabilism</a:t>
            </a:r>
            <a:r>
              <a:rPr lang="nl-NL" sz="1800" dirty="0" smtClean="0"/>
              <a:t> &amp; </a:t>
            </a:r>
            <a:r>
              <a:rPr lang="nl-NL" sz="1800" dirty="0" err="1" smtClean="0"/>
              <a:t>hold</a:t>
            </a:r>
            <a:r>
              <a:rPr lang="nl-NL" sz="1800" dirty="0" smtClean="0"/>
              <a:t> </a:t>
            </a:r>
            <a:r>
              <a:rPr lang="nl-NL" sz="1800" dirty="0" err="1" smtClean="0"/>
              <a:t>that</a:t>
            </a:r>
            <a:r>
              <a:rPr lang="nl-NL" sz="1800" dirty="0" smtClean="0"/>
              <a:t> we </a:t>
            </a:r>
            <a:r>
              <a:rPr lang="nl-NL" sz="1800" dirty="0" err="1" smtClean="0"/>
              <a:t>don’t</a:t>
            </a:r>
            <a:r>
              <a:rPr lang="nl-NL" sz="1800" dirty="0" smtClean="0"/>
              <a:t> even </a:t>
            </a:r>
            <a:r>
              <a:rPr lang="nl-NL" sz="1800" dirty="0" err="1" smtClean="0"/>
              <a:t>know</a:t>
            </a:r>
            <a:r>
              <a:rPr lang="nl-NL" sz="1800" dirty="0" smtClean="0"/>
              <a:t> </a:t>
            </a:r>
            <a:r>
              <a:rPr lang="nl-NL" sz="1800" dirty="0" err="1" smtClean="0"/>
              <a:t>that</a:t>
            </a:r>
            <a:r>
              <a:rPr lang="nl-NL" sz="1800" dirty="0" smtClean="0"/>
              <a:t> we </a:t>
            </a:r>
            <a:r>
              <a:rPr lang="nl-NL" sz="1800" dirty="0" err="1" smtClean="0"/>
              <a:t>know</a:t>
            </a:r>
            <a:r>
              <a:rPr lang="nl-NL" sz="1800" dirty="0" smtClean="0"/>
              <a:t> </a:t>
            </a:r>
            <a:r>
              <a:rPr lang="nl-NL" sz="1800" dirty="0" err="1" smtClean="0"/>
              <a:t>nothing</a:t>
            </a:r>
            <a:endParaRPr lang="nl-NL" sz="1800" dirty="0" smtClean="0"/>
          </a:p>
          <a:p>
            <a:pPr lvl="1"/>
            <a:r>
              <a:rPr lang="nl-NL" sz="1800" dirty="0" smtClean="0"/>
              <a:t>For </a:t>
            </a:r>
            <a:r>
              <a:rPr lang="nl-NL" sz="1800" dirty="0" err="1" smtClean="0"/>
              <a:t>Pyrrhonians</a:t>
            </a:r>
            <a:r>
              <a:rPr lang="nl-NL" sz="1800" dirty="0" smtClean="0"/>
              <a:t> the </a:t>
            </a:r>
            <a:r>
              <a:rPr lang="nl-NL" sz="1800" dirty="0" err="1" smtClean="0"/>
              <a:t>Academic’s</a:t>
            </a:r>
            <a:r>
              <a:rPr lang="nl-NL" sz="1800" dirty="0" smtClean="0"/>
              <a:t> are </a:t>
            </a:r>
            <a:r>
              <a:rPr lang="nl-NL" sz="1800" dirty="0" err="1" smtClean="0"/>
              <a:t>only</a:t>
            </a:r>
            <a:r>
              <a:rPr lang="nl-NL" sz="1800" dirty="0" smtClean="0"/>
              <a:t> </a:t>
            </a:r>
            <a:r>
              <a:rPr lang="nl-NL" sz="1800" dirty="0" err="1" smtClean="0"/>
              <a:t>half-skeptics</a:t>
            </a:r>
            <a:r>
              <a:rPr lang="nl-NL" sz="1800" dirty="0" smtClean="0"/>
              <a:t> (“</a:t>
            </a:r>
            <a:r>
              <a:rPr lang="nl-NL" sz="1800" dirty="0" err="1" smtClean="0"/>
              <a:t>bastarized</a:t>
            </a:r>
            <a:r>
              <a:rPr lang="nl-NL" sz="1800" dirty="0" smtClean="0"/>
              <a:t> </a:t>
            </a:r>
            <a:r>
              <a:rPr lang="nl-NL" sz="1800" dirty="0" err="1" smtClean="0"/>
              <a:t>skepticism</a:t>
            </a:r>
            <a:r>
              <a:rPr lang="nl-NL" sz="1800" dirty="0" smtClean="0"/>
              <a:t>”)</a:t>
            </a:r>
          </a:p>
          <a:p>
            <a:pPr lvl="1"/>
            <a:r>
              <a:rPr lang="nl-NL" sz="1800" dirty="0" err="1" smtClean="0"/>
              <a:t>Nevertheless</a:t>
            </a:r>
            <a:r>
              <a:rPr lang="nl-NL" sz="1800" dirty="0" smtClean="0"/>
              <a:t>, </a:t>
            </a:r>
            <a:r>
              <a:rPr lang="nl-NL" sz="1800" dirty="0" err="1" smtClean="0"/>
              <a:t>Pyrrhonians</a:t>
            </a:r>
            <a:r>
              <a:rPr lang="nl-NL" sz="1800" dirty="0" smtClean="0"/>
              <a:t> </a:t>
            </a:r>
            <a:r>
              <a:rPr lang="nl-NL" sz="1800" dirty="0" err="1" smtClean="0"/>
              <a:t>still</a:t>
            </a:r>
            <a:r>
              <a:rPr lang="nl-NL" sz="1800" dirty="0" smtClean="0"/>
              <a:t> </a:t>
            </a:r>
            <a:r>
              <a:rPr lang="nl-NL" sz="1800" dirty="0" err="1" smtClean="0"/>
              <a:t>accepted</a:t>
            </a:r>
            <a:r>
              <a:rPr lang="nl-NL" sz="1800" dirty="0" smtClean="0"/>
              <a:t> “as </a:t>
            </a:r>
            <a:r>
              <a:rPr lang="nl-NL" sz="1800" dirty="0" err="1" smtClean="0"/>
              <a:t>if’s</a:t>
            </a:r>
            <a:r>
              <a:rPr lang="nl-NL" sz="1800" dirty="0" smtClean="0"/>
              <a:t>” to </a:t>
            </a:r>
            <a:r>
              <a:rPr lang="nl-NL" sz="1800" dirty="0" err="1" smtClean="0"/>
              <a:t>enable</a:t>
            </a:r>
            <a:r>
              <a:rPr lang="nl-NL" sz="1800" dirty="0" smtClean="0"/>
              <a:t> practical living</a:t>
            </a:r>
            <a:endParaRPr lang="nl-NL" sz="2200" dirty="0" smtClean="0"/>
          </a:p>
          <a:p>
            <a:endParaRPr lang="nl-NL" sz="2200" dirty="0" smtClean="0"/>
          </a:p>
          <a:p>
            <a:endParaRPr lang="nl-NL" sz="2200" dirty="0" smtClean="0"/>
          </a:p>
          <a:p>
            <a:endParaRPr lang="nl-NL" sz="1400" dirty="0" smtClean="0"/>
          </a:p>
          <a:p>
            <a:pPr lvl="2"/>
            <a:endParaRPr lang="nl-NL" sz="2000" dirty="0" smtClean="0"/>
          </a:p>
          <a:p>
            <a:pPr lvl="1">
              <a:buNone/>
            </a:pPr>
            <a:endParaRPr lang="nl-NL" sz="2400" dirty="0"/>
          </a:p>
        </p:txBody>
      </p:sp>
      <p:sp>
        <p:nvSpPr>
          <p:cNvPr id="4" name="Content Placeholder 2"/>
          <p:cNvSpPr txBox="1">
            <a:spLocks/>
          </p:cNvSpPr>
          <p:nvPr/>
        </p:nvSpPr>
        <p:spPr>
          <a:xfrm>
            <a:off x="457200" y="5157192"/>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200" b="0" i="0" u="none" strike="noStrike" kern="1200" cap="none" spc="0" normalizeH="0" baseline="0" noProof="0" dirty="0" smtClean="0">
                <a:ln>
                  <a:noFill/>
                </a:ln>
                <a:solidFill>
                  <a:schemeClr val="tx1"/>
                </a:solidFill>
                <a:effectLst/>
                <a:uLnTx/>
                <a:uFillTx/>
                <a:latin typeface="+mn-lt"/>
                <a:ea typeface="+mn-ea"/>
                <a:cs typeface="+mn-cs"/>
              </a:rPr>
              <a:t>Modern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skeptics</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deny</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a:t>
            </a:r>
            <a:r>
              <a:rPr lang="nl-NL" sz="2400" dirty="0" err="1" smtClean="0"/>
              <a:t>Descartes</a:t>
            </a:r>
            <a:r>
              <a:rPr lang="nl-NL" sz="2400" dirty="0" smtClean="0"/>
              <a:t> experiment of extreme doubt</a:t>
            </a:r>
          </a:p>
        </p:txBody>
      </p:sp>
      <p:sp>
        <p:nvSpPr>
          <p:cNvPr id="3" name="Content Placeholder 2"/>
          <p:cNvSpPr>
            <a:spLocks noGrp="1"/>
          </p:cNvSpPr>
          <p:nvPr>
            <p:ph idx="1"/>
          </p:nvPr>
        </p:nvSpPr>
        <p:spPr>
          <a:xfrm>
            <a:off x="457200" y="1351309"/>
            <a:ext cx="8435280" cy="2005683"/>
          </a:xfrm>
        </p:spPr>
        <p:txBody>
          <a:bodyPr>
            <a:noAutofit/>
          </a:bodyPr>
          <a:lstStyle/>
          <a:p>
            <a:r>
              <a:rPr lang="en-GB" sz="2000" dirty="0" smtClean="0"/>
              <a:t>In his </a:t>
            </a:r>
            <a:r>
              <a:rPr lang="en-GB" sz="2000" i="1" dirty="0" smtClean="0"/>
              <a:t>Meditations</a:t>
            </a:r>
            <a:r>
              <a:rPr lang="en-GB" sz="2000" dirty="0" smtClean="0"/>
              <a:t> Descartes (1596-1650) places all his previous beliefs in doubt in order to build a secure house of knowledge</a:t>
            </a:r>
          </a:p>
          <a:p>
            <a:endParaRPr lang="en-GB" sz="800" dirty="0" smtClean="0"/>
          </a:p>
          <a:p>
            <a:pPr lvl="1"/>
            <a:r>
              <a:rPr lang="en-GB" sz="1800" u="sng" dirty="0" smtClean="0"/>
              <a:t>First</a:t>
            </a:r>
            <a:r>
              <a:rPr lang="en-GB" sz="1800" dirty="0" smtClean="0"/>
              <a:t>, sensory experience has been found to be an unreliable witness, so I can never be sure that it is not presently deceiving me. Therefore, I cannot trust it</a:t>
            </a:r>
          </a:p>
          <a:p>
            <a:pPr lvl="2"/>
            <a:r>
              <a:rPr lang="en-GB" sz="1600" dirty="0" smtClean="0"/>
              <a:t>Yet, it might still be possible to identify </a:t>
            </a:r>
            <a:r>
              <a:rPr lang="en-GB" sz="1600" i="1" dirty="0" smtClean="0"/>
              <a:t>sufficient conditions</a:t>
            </a:r>
            <a:r>
              <a:rPr lang="en-GB" sz="1600" dirty="0" smtClean="0"/>
              <a:t> for trustworthy sense perception.</a:t>
            </a:r>
            <a:endParaRPr lang="en-GB" sz="700" dirty="0" smtClean="0"/>
          </a:p>
          <a:p>
            <a:pPr lvl="1">
              <a:buNone/>
            </a:pPr>
            <a:endParaRPr lang="en-GB" sz="1600" dirty="0" smtClean="0"/>
          </a:p>
          <a:p>
            <a:endParaRPr lang="en-GB" sz="2000" dirty="0" smtClean="0"/>
          </a:p>
          <a:p>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85192" y="3223517"/>
            <a:ext cx="8435280" cy="4525963"/>
          </a:xfrm>
          <a:prstGeom prst="rect">
            <a:avLst/>
          </a:prstGeom>
        </p:spPr>
        <p:txBody>
          <a:bodyPr vert="horz" lIns="91440" tIns="45720" rIns="91440" bIns="45720" rtlCol="0">
            <a:noAutofit/>
          </a:bodyPr>
          <a:lstStyle/>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Second</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I could be dreaming or hallucinating. So I still do not know whether any of my present perceptual beliefs are true.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But even in that case we seem still to know logical (~</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[p&amp;~p]</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and mathematical (1+1=2) truths.</a:t>
            </a:r>
            <a:endParaRPr kumimoji="0" lang="en-GB" sz="7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4509120"/>
            <a:ext cx="8435280" cy="4525963"/>
          </a:xfrm>
          <a:prstGeom prst="rect">
            <a:avLst/>
          </a:prstGeom>
        </p:spPr>
        <p:txBody>
          <a:bodyPr vert="horz" lIns="91440" tIns="45720" rIns="91440" bIns="45720" rtlCol="0">
            <a:noAutofit/>
          </a:bodyPr>
          <a:lstStyle/>
          <a:p>
            <a:pPr marL="1143000" marR="0" lvl="2" indent="-228600" algn="l" defTabSz="914400" rtl="0" eaLnBrk="1" fontAlgn="auto" latinLnBrk="0" hangingPunct="1">
              <a:lnSpc>
                <a:spcPct val="100000"/>
              </a:lnSpc>
              <a:spcBef>
                <a:spcPct val="20000"/>
              </a:spcBef>
              <a:spcAft>
                <a:spcPts val="0"/>
              </a:spcAft>
              <a:buClrTx/>
              <a:buSzTx/>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Third</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an ‘evil demon’ could deceive me. And if so, I could be wrong not only about my perceptual beliefs, but also about my logical and mathematical beliefs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7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a:t>
            </a:r>
            <a:r>
              <a:rPr lang="nl-NL" sz="2400" dirty="0" err="1" smtClean="0"/>
              <a:t>Descartes</a:t>
            </a:r>
            <a:r>
              <a:rPr lang="nl-NL" sz="2400" dirty="0" smtClean="0"/>
              <a:t> experiment of extreme doubt (2)</a:t>
            </a:r>
          </a:p>
        </p:txBody>
      </p:sp>
      <p:sp>
        <p:nvSpPr>
          <p:cNvPr id="3" name="Content Placeholder 2"/>
          <p:cNvSpPr>
            <a:spLocks noGrp="1"/>
          </p:cNvSpPr>
          <p:nvPr>
            <p:ph idx="1"/>
          </p:nvPr>
        </p:nvSpPr>
        <p:spPr>
          <a:xfrm>
            <a:off x="457200" y="1351309"/>
            <a:ext cx="8435280" cy="1141587"/>
          </a:xfrm>
        </p:spPr>
        <p:txBody>
          <a:bodyPr>
            <a:noAutofit/>
          </a:bodyPr>
          <a:lstStyle/>
          <a:p>
            <a:pPr lvl="2"/>
            <a:endParaRPr lang="en-GB" sz="700" dirty="0" smtClean="0"/>
          </a:p>
          <a:p>
            <a:r>
              <a:rPr lang="en-GB" sz="2000" dirty="0" smtClean="0"/>
              <a:t>Descartes thought he could defeat the </a:t>
            </a:r>
            <a:r>
              <a:rPr lang="en-GB" sz="2000" dirty="0" err="1" smtClean="0"/>
              <a:t>skeptic</a:t>
            </a:r>
            <a:r>
              <a:rPr lang="en-GB" sz="2000" dirty="0" smtClean="0"/>
              <a:t>: </a:t>
            </a:r>
            <a:r>
              <a:rPr lang="en-GB" sz="2000" i="1" dirty="0" smtClean="0"/>
              <a:t>Cogito Ergo Sum</a:t>
            </a:r>
            <a:r>
              <a:rPr lang="en-GB" sz="2000" dirty="0" smtClean="0"/>
              <a:t>. I think, therefore I am. I cannot doubt that I exist.  That I exist is certain!</a:t>
            </a:r>
          </a:p>
          <a:p>
            <a:pPr lvl="1">
              <a:buNone/>
            </a:pPr>
            <a:endParaRPr lang="en-GB" sz="1600" dirty="0" smtClean="0"/>
          </a:p>
          <a:p>
            <a:endParaRPr lang="en-GB" sz="2000" dirty="0" smtClean="0"/>
          </a:p>
          <a:p>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457200" y="2060849"/>
            <a:ext cx="8435280"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Descartes argues that God must exist (as being the maximally perfect source of my idea of maximal perfectness) and is good (since maximally perfect). </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2996952"/>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Therefore God will not deceive me and thus whatever is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clear and distinct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is true and cannot be doubted. So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(largely) defeated, says Descartes.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Three</a:t>
            </a:r>
            <a:r>
              <a:rPr lang="nl-NL" sz="3200" dirty="0" smtClean="0"/>
              <a:t> different types of </a:t>
            </a:r>
            <a:r>
              <a:rPr lang="nl-NL" sz="3200" dirty="0" err="1" smtClean="0"/>
              <a:t>knowledge</a:t>
            </a:r>
            <a:endParaRPr lang="nl-NL" sz="3200" dirty="0"/>
          </a:p>
        </p:txBody>
      </p:sp>
      <p:sp>
        <p:nvSpPr>
          <p:cNvPr id="3" name="Content Placeholder 2"/>
          <p:cNvSpPr>
            <a:spLocks noGrp="1"/>
          </p:cNvSpPr>
          <p:nvPr>
            <p:ph idx="1"/>
          </p:nvPr>
        </p:nvSpPr>
        <p:spPr>
          <a:xfrm>
            <a:off x="457200" y="1412776"/>
            <a:ext cx="8229600" cy="1684784"/>
          </a:xfrm>
        </p:spPr>
        <p:txBody>
          <a:bodyPr>
            <a:normAutofit/>
          </a:bodyPr>
          <a:lstStyle/>
          <a:p>
            <a:r>
              <a:rPr lang="nl-NL" sz="2400" dirty="0" err="1" smtClean="0"/>
              <a:t>Knowledge</a:t>
            </a:r>
            <a:r>
              <a:rPr lang="nl-NL" sz="2400" dirty="0" smtClean="0"/>
              <a:t> </a:t>
            </a:r>
            <a:r>
              <a:rPr lang="nl-NL" sz="2400" dirty="0" err="1" smtClean="0"/>
              <a:t>by</a:t>
            </a:r>
            <a:r>
              <a:rPr lang="nl-NL" sz="2400" dirty="0" smtClean="0"/>
              <a:t> </a:t>
            </a:r>
            <a:r>
              <a:rPr lang="nl-NL" sz="2400" dirty="0" err="1" smtClean="0"/>
              <a:t>Acquaintance</a:t>
            </a:r>
            <a:endParaRPr lang="nl-NL" sz="2400" dirty="0" smtClean="0"/>
          </a:p>
          <a:p>
            <a:pPr lvl="1"/>
            <a:r>
              <a:rPr lang="nl-NL" sz="2000" dirty="0" err="1" smtClean="0"/>
              <a:t>Having</a:t>
            </a:r>
            <a:r>
              <a:rPr lang="nl-NL" sz="2000" dirty="0" smtClean="0"/>
              <a:t> </a:t>
            </a:r>
            <a:r>
              <a:rPr lang="nl-NL" sz="2000" u="sng" dirty="0" smtClean="0"/>
              <a:t>direct </a:t>
            </a:r>
            <a:r>
              <a:rPr lang="nl-NL" sz="2000" u="sng" dirty="0" err="1" smtClean="0"/>
              <a:t>experiental</a:t>
            </a:r>
            <a:r>
              <a:rPr lang="nl-NL" sz="2000" u="sng" dirty="0" smtClean="0"/>
              <a:t> </a:t>
            </a:r>
            <a:r>
              <a:rPr lang="nl-NL" sz="2000" u="sng" dirty="0" err="1" smtClean="0"/>
              <a:t>access</a:t>
            </a:r>
            <a:r>
              <a:rPr lang="nl-NL" sz="2000" dirty="0" smtClean="0"/>
              <a:t> to </a:t>
            </a:r>
            <a:r>
              <a:rPr lang="nl-NL" sz="2000" dirty="0" err="1" smtClean="0"/>
              <a:t>either</a:t>
            </a:r>
            <a:r>
              <a:rPr lang="nl-NL" sz="2000" dirty="0" smtClean="0"/>
              <a:t> </a:t>
            </a:r>
            <a:r>
              <a:rPr lang="nl-NL" sz="2000" dirty="0" err="1" smtClean="0"/>
              <a:t>an</a:t>
            </a:r>
            <a:r>
              <a:rPr lang="nl-NL" sz="2000" dirty="0" smtClean="0"/>
              <a:t> object </a:t>
            </a:r>
            <a:r>
              <a:rPr lang="nl-NL" sz="2000" dirty="0" err="1" smtClean="0"/>
              <a:t>or</a:t>
            </a:r>
            <a:r>
              <a:rPr lang="nl-NL" sz="2000" dirty="0" smtClean="0"/>
              <a:t> a </a:t>
            </a:r>
            <a:r>
              <a:rPr lang="nl-NL" sz="2000" dirty="0" err="1" smtClean="0"/>
              <a:t>perception</a:t>
            </a:r>
            <a:endParaRPr lang="nl-NL" sz="2000" dirty="0"/>
          </a:p>
          <a:p>
            <a:pPr lvl="2"/>
            <a:r>
              <a:rPr lang="nl-NL" sz="1800" dirty="0" err="1" smtClean="0"/>
              <a:t>Objectual</a:t>
            </a:r>
            <a:r>
              <a:rPr lang="nl-NL" sz="1800" dirty="0" smtClean="0"/>
              <a:t> </a:t>
            </a:r>
            <a:r>
              <a:rPr lang="nl-NL" sz="1800" dirty="0" err="1" smtClean="0"/>
              <a:t>knowledge</a:t>
            </a:r>
            <a:r>
              <a:rPr lang="nl-NL" sz="1800" dirty="0" smtClean="0"/>
              <a:t> </a:t>
            </a:r>
            <a:r>
              <a:rPr lang="nl-NL" sz="1800" dirty="0" err="1" smtClean="0"/>
              <a:t>by</a:t>
            </a:r>
            <a:r>
              <a:rPr lang="nl-NL" sz="1800" dirty="0" smtClean="0"/>
              <a:t> </a:t>
            </a:r>
            <a:r>
              <a:rPr lang="nl-NL" sz="1800" dirty="0" err="1" smtClean="0"/>
              <a:t>Acquaintance</a:t>
            </a:r>
            <a:r>
              <a:rPr lang="nl-NL" sz="1800" dirty="0" smtClean="0"/>
              <a:t> (I </a:t>
            </a:r>
            <a:r>
              <a:rPr lang="nl-NL" sz="1800" dirty="0" err="1" smtClean="0"/>
              <a:t>know</a:t>
            </a:r>
            <a:r>
              <a:rPr lang="nl-NL" sz="1800" dirty="0" smtClean="0"/>
              <a:t> </a:t>
            </a:r>
            <a:r>
              <a:rPr lang="nl-NL" sz="1800" dirty="0" err="1" smtClean="0"/>
              <a:t>that</a:t>
            </a:r>
            <a:r>
              <a:rPr lang="nl-NL" sz="1800" dirty="0" smtClean="0"/>
              <a:t> tree </a:t>
            </a:r>
            <a:r>
              <a:rPr lang="nl-NL" sz="1800" dirty="0" err="1" smtClean="0"/>
              <a:t>across</a:t>
            </a:r>
            <a:r>
              <a:rPr lang="nl-NL" sz="1800" dirty="0" smtClean="0"/>
              <a:t> the </a:t>
            </a:r>
            <a:r>
              <a:rPr lang="nl-NL" sz="1800" dirty="0" err="1" smtClean="0"/>
              <a:t>street</a:t>
            </a:r>
            <a:r>
              <a:rPr lang="nl-NL" sz="1800" dirty="0" smtClean="0"/>
              <a:t>)</a:t>
            </a:r>
          </a:p>
          <a:p>
            <a:pPr lvl="2"/>
            <a:r>
              <a:rPr lang="nl-NL" sz="1800" dirty="0" err="1" smtClean="0"/>
              <a:t>Perceptual</a:t>
            </a:r>
            <a:r>
              <a:rPr lang="nl-NL" sz="1800" dirty="0" smtClean="0"/>
              <a:t> </a:t>
            </a:r>
            <a:r>
              <a:rPr lang="nl-NL" sz="1800" dirty="0" err="1" smtClean="0"/>
              <a:t>knowledge</a:t>
            </a:r>
            <a:r>
              <a:rPr lang="nl-NL" sz="1800" dirty="0" smtClean="0"/>
              <a:t> </a:t>
            </a:r>
            <a:r>
              <a:rPr lang="nl-NL" sz="1800" dirty="0" err="1" smtClean="0"/>
              <a:t>by</a:t>
            </a:r>
            <a:r>
              <a:rPr lang="nl-NL" sz="1800" dirty="0" smtClean="0"/>
              <a:t> </a:t>
            </a:r>
            <a:r>
              <a:rPr lang="nl-NL" sz="1800" dirty="0" err="1" smtClean="0"/>
              <a:t>Acquaintance</a:t>
            </a:r>
            <a:r>
              <a:rPr lang="nl-NL" sz="1800" dirty="0" smtClean="0"/>
              <a:t> (I </a:t>
            </a:r>
            <a:r>
              <a:rPr lang="nl-NL" sz="1800" dirty="0" err="1" smtClean="0"/>
              <a:t>know</a:t>
            </a:r>
            <a:r>
              <a:rPr lang="nl-NL" sz="1800" dirty="0" smtClean="0"/>
              <a:t> </a:t>
            </a:r>
            <a:r>
              <a:rPr lang="nl-NL" sz="1800" dirty="0" err="1" smtClean="0"/>
              <a:t>my</a:t>
            </a:r>
            <a:r>
              <a:rPr lang="nl-NL" sz="1800" dirty="0" smtClean="0"/>
              <a:t> </a:t>
            </a:r>
            <a:r>
              <a:rPr lang="nl-NL" sz="1800" dirty="0" err="1" smtClean="0"/>
              <a:t>perception</a:t>
            </a:r>
            <a:r>
              <a:rPr lang="nl-NL" sz="1800" dirty="0" smtClean="0"/>
              <a:t> of a tree)</a:t>
            </a:r>
          </a:p>
          <a:p>
            <a:endParaRPr lang="nl-NL" sz="800" dirty="0" smtClean="0"/>
          </a:p>
          <a:p>
            <a:pPr lvl="2">
              <a:buNone/>
            </a:pPr>
            <a:endParaRPr lang="nl-NL" dirty="0" smtClean="0"/>
          </a:p>
          <a:p>
            <a:pPr lvl="1"/>
            <a:endParaRPr lang="nl-NL" dirty="0"/>
          </a:p>
        </p:txBody>
      </p:sp>
      <p:sp>
        <p:nvSpPr>
          <p:cNvPr id="4" name="Content Placeholder 2"/>
          <p:cNvSpPr txBox="1">
            <a:spLocks/>
          </p:cNvSpPr>
          <p:nvPr/>
        </p:nvSpPr>
        <p:spPr>
          <a:xfrm>
            <a:off x="446856" y="2924944"/>
            <a:ext cx="8229600" cy="15121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skill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tacit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400" b="0" i="0" u="none" strike="noStrike" kern="1200" cap="none" spc="0" normalizeH="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how</a:t>
            </a:r>
            <a:endParaRPr kumimoji="0" lang="nl-NL" sz="2000" b="0" i="0" u="sng"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Unconscious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ride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bicycle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Conscious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program a computer)</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395536" y="4509120"/>
            <a:ext cx="8352928" cy="1107996"/>
          </a:xfrm>
          <a:prstGeom prst="rect">
            <a:avLst/>
          </a:prstGeom>
        </p:spPr>
        <p:txBody>
          <a:bodyPr wrap="square">
            <a:spAutoFit/>
          </a:bodyPr>
          <a:lstStyle/>
          <a:p>
            <a:pPr marL="342900" lvl="0" indent="-342900">
              <a:spcBef>
                <a:spcPct val="20000"/>
              </a:spcBef>
              <a:buFont typeface="Arial" pitchFamily="34" charset="0"/>
              <a:buChar char="•"/>
              <a:defRPr/>
            </a:pPr>
            <a:r>
              <a:rPr lang="nl-NL" sz="2400" dirty="0" err="1" smtClean="0"/>
              <a:t>Propositional</a:t>
            </a:r>
            <a:r>
              <a:rPr lang="nl-NL" sz="2400" dirty="0" smtClean="0"/>
              <a:t> </a:t>
            </a:r>
            <a:r>
              <a:rPr lang="nl-NL" sz="2400" dirty="0" err="1" smtClean="0"/>
              <a:t>Knowledge</a:t>
            </a:r>
            <a:r>
              <a:rPr lang="nl-NL" sz="2400" dirty="0" smtClean="0"/>
              <a:t> (</a:t>
            </a:r>
            <a:r>
              <a:rPr lang="nl-NL" sz="2400" dirty="0" err="1" smtClean="0"/>
              <a:t>descriptive</a:t>
            </a:r>
            <a:r>
              <a:rPr lang="nl-NL" sz="2400" dirty="0" smtClean="0"/>
              <a:t> </a:t>
            </a:r>
            <a:r>
              <a:rPr lang="nl-NL" sz="2400" dirty="0" err="1" smtClean="0"/>
              <a:t>knowledge</a:t>
            </a:r>
            <a:r>
              <a:rPr lang="nl-NL" sz="2400" dirty="0" smtClean="0"/>
              <a:t>)</a:t>
            </a:r>
          </a:p>
          <a:p>
            <a:pPr marL="742950" lvl="1" indent="-285750">
              <a:spcBef>
                <a:spcPct val="20000"/>
              </a:spcBef>
              <a:buFont typeface="Arial" pitchFamily="34" charset="0"/>
              <a:buChar char="–"/>
              <a:defRPr/>
            </a:pPr>
            <a:r>
              <a:rPr lang="nl-NL" sz="2000" dirty="0" err="1" smtClean="0"/>
              <a:t>Knowing</a:t>
            </a:r>
            <a:r>
              <a:rPr lang="nl-NL" sz="2000" dirty="0" smtClean="0"/>
              <a:t> </a:t>
            </a:r>
            <a:r>
              <a:rPr lang="nl-NL" sz="2000" dirty="0" err="1" smtClean="0"/>
              <a:t>that</a:t>
            </a:r>
            <a:r>
              <a:rPr lang="nl-NL" sz="2000" dirty="0" smtClean="0"/>
              <a:t> </a:t>
            </a:r>
            <a:r>
              <a:rPr lang="nl-NL" sz="2000" u="sng" dirty="0" err="1" smtClean="0"/>
              <a:t>some</a:t>
            </a:r>
            <a:r>
              <a:rPr lang="nl-NL" sz="2000" u="sng" dirty="0" smtClean="0"/>
              <a:t> </a:t>
            </a:r>
            <a:r>
              <a:rPr lang="nl-NL" sz="2000" u="sng" dirty="0" err="1" smtClean="0"/>
              <a:t>proposition</a:t>
            </a:r>
            <a:r>
              <a:rPr lang="nl-NL" sz="2000" u="sng" dirty="0" smtClean="0"/>
              <a:t> is </a:t>
            </a:r>
            <a:r>
              <a:rPr lang="nl-NL" sz="2000" u="sng" dirty="0" err="1" smtClean="0"/>
              <a:t>true</a:t>
            </a:r>
            <a:r>
              <a:rPr lang="nl-NL" dirty="0" smtClean="0"/>
              <a:t> (I </a:t>
            </a:r>
            <a:r>
              <a:rPr lang="nl-NL" dirty="0" err="1" smtClean="0"/>
              <a:t>know</a:t>
            </a:r>
            <a:r>
              <a:rPr lang="nl-NL" dirty="0" smtClean="0"/>
              <a:t> </a:t>
            </a:r>
            <a:r>
              <a:rPr lang="nl-NL" dirty="0" err="1" smtClean="0"/>
              <a:t>that</a:t>
            </a:r>
            <a:r>
              <a:rPr lang="nl-NL" dirty="0" smtClean="0"/>
              <a:t> Paris is the </a:t>
            </a:r>
            <a:r>
              <a:rPr lang="nl-NL" dirty="0" err="1" smtClean="0"/>
              <a:t>capital</a:t>
            </a:r>
            <a:r>
              <a:rPr lang="nl-NL" dirty="0" smtClean="0"/>
              <a:t> of France; I </a:t>
            </a:r>
            <a:r>
              <a:rPr lang="nl-NL" dirty="0" err="1" smtClean="0"/>
              <a:t>know</a:t>
            </a:r>
            <a:r>
              <a:rPr lang="nl-NL" dirty="0" smtClean="0"/>
              <a:t> </a:t>
            </a:r>
            <a:r>
              <a:rPr lang="nl-NL" dirty="0" err="1" smtClean="0"/>
              <a:t>that</a:t>
            </a:r>
            <a:r>
              <a:rPr lang="nl-NL" dirty="0" smtClean="0"/>
              <a:t> </a:t>
            </a:r>
            <a:r>
              <a:rPr lang="nl-NL" dirty="0" err="1" smtClean="0"/>
              <a:t>snow</a:t>
            </a:r>
            <a:r>
              <a:rPr lang="nl-NL" dirty="0" smtClean="0"/>
              <a:t> is white, I </a:t>
            </a:r>
            <a:r>
              <a:rPr lang="nl-NL" dirty="0" err="1" smtClean="0"/>
              <a:t>know</a:t>
            </a:r>
            <a:r>
              <a:rPr lang="nl-NL" dirty="0" smtClean="0"/>
              <a:t> </a:t>
            </a:r>
            <a:r>
              <a:rPr lang="nl-NL" dirty="0" err="1" smtClean="0"/>
              <a:t>that</a:t>
            </a:r>
            <a:r>
              <a:rPr lang="nl-NL" dirty="0" smtClean="0"/>
              <a:t> 2 is a prime </a:t>
            </a:r>
            <a:r>
              <a:rPr lang="nl-NL" dirty="0" err="1" smtClean="0"/>
              <a:t>number</a:t>
            </a:r>
            <a:r>
              <a:rPr lang="nl-NL" dirty="0" smtClean="0"/>
              <a:t>)</a:t>
            </a:r>
          </a:p>
        </p:txBody>
      </p:sp>
      <p:sp>
        <p:nvSpPr>
          <p:cNvPr id="6" name="Rectangle 5"/>
          <p:cNvSpPr/>
          <p:nvPr/>
        </p:nvSpPr>
        <p:spPr>
          <a:xfrm>
            <a:off x="1259632" y="5733256"/>
            <a:ext cx="6552728" cy="646331"/>
          </a:xfrm>
          <a:prstGeom prst="rect">
            <a:avLst/>
          </a:prstGeom>
        </p:spPr>
        <p:txBody>
          <a:bodyPr wrap="square">
            <a:spAutoFit/>
          </a:bodyPr>
          <a:lstStyle/>
          <a:p>
            <a:r>
              <a:rPr lang="nl-NL" i="1" dirty="0" smtClean="0"/>
              <a:t>A </a:t>
            </a:r>
            <a:r>
              <a:rPr lang="nl-NL" i="1" dirty="0" err="1" smtClean="0"/>
              <a:t>proposition</a:t>
            </a:r>
            <a:r>
              <a:rPr lang="nl-NL" i="1" dirty="0" smtClean="0"/>
              <a:t> is the </a:t>
            </a:r>
            <a:r>
              <a:rPr lang="nl-NL" i="1" dirty="0" err="1" smtClean="0"/>
              <a:t>meaning</a:t>
            </a:r>
            <a:r>
              <a:rPr lang="nl-NL" i="1" dirty="0" smtClean="0"/>
              <a:t> of </a:t>
            </a:r>
            <a:r>
              <a:rPr lang="nl-NL" i="1" dirty="0" err="1" smtClean="0"/>
              <a:t>an</a:t>
            </a:r>
            <a:r>
              <a:rPr lang="nl-NL" i="1" dirty="0" smtClean="0"/>
              <a:t> </a:t>
            </a:r>
            <a:r>
              <a:rPr lang="nl-NL" i="1" dirty="0" err="1" smtClean="0"/>
              <a:t>assertoric</a:t>
            </a:r>
            <a:r>
              <a:rPr lang="nl-NL" i="1" dirty="0" smtClean="0"/>
              <a:t> </a:t>
            </a:r>
            <a:r>
              <a:rPr lang="nl-NL" i="1" dirty="0" err="1" smtClean="0"/>
              <a:t>sentence</a:t>
            </a:r>
            <a:r>
              <a:rPr lang="nl-NL" i="1" dirty="0" smtClean="0"/>
              <a:t>. </a:t>
            </a:r>
            <a:r>
              <a:rPr lang="nl-NL" i="1" dirty="0" err="1" smtClean="0"/>
              <a:t>An</a:t>
            </a:r>
            <a:r>
              <a:rPr lang="nl-NL" i="1" dirty="0" smtClean="0"/>
              <a:t> </a:t>
            </a:r>
            <a:r>
              <a:rPr lang="nl-NL" i="1" dirty="0" err="1" smtClean="0"/>
              <a:t>assertoric</a:t>
            </a:r>
            <a:r>
              <a:rPr lang="nl-NL" i="1" dirty="0" smtClean="0"/>
              <a:t> </a:t>
            </a:r>
            <a:r>
              <a:rPr lang="nl-NL" i="1" dirty="0" err="1" smtClean="0"/>
              <a:t>sentence</a:t>
            </a:r>
            <a:r>
              <a:rPr lang="nl-NL" i="1" dirty="0" smtClean="0"/>
              <a:t> is a </a:t>
            </a:r>
            <a:r>
              <a:rPr lang="nl-NL" i="1" dirty="0" err="1" smtClean="0"/>
              <a:t>sentence</a:t>
            </a:r>
            <a:r>
              <a:rPr lang="nl-NL" i="1" dirty="0" smtClean="0"/>
              <a:t> </a:t>
            </a:r>
            <a:r>
              <a:rPr lang="nl-NL" i="1" dirty="0" err="1" smtClean="0"/>
              <a:t>that</a:t>
            </a:r>
            <a:r>
              <a:rPr lang="nl-NL" i="1" dirty="0" smtClean="0"/>
              <a:t> </a:t>
            </a:r>
            <a:r>
              <a:rPr lang="nl-NL" i="1" dirty="0" err="1" smtClean="0"/>
              <a:t>purports</a:t>
            </a:r>
            <a:r>
              <a:rPr lang="nl-NL" i="1" dirty="0" smtClean="0"/>
              <a:t> to </a:t>
            </a:r>
            <a:r>
              <a:rPr lang="nl-NL" i="1" dirty="0" err="1" smtClean="0"/>
              <a:t>assert</a:t>
            </a:r>
            <a:r>
              <a:rPr lang="nl-NL" i="1" dirty="0" smtClean="0"/>
              <a:t> a </a:t>
            </a:r>
            <a:r>
              <a:rPr lang="nl-NL" i="1" dirty="0" err="1" smtClean="0"/>
              <a:t>truth</a:t>
            </a:r>
            <a:r>
              <a:rPr lang="nl-NL" i="1" dirty="0" smtClean="0"/>
              <a:t> (e.g., “</a:t>
            </a:r>
            <a:r>
              <a:rPr lang="nl-NL" i="1" dirty="0" err="1" smtClean="0"/>
              <a:t>It</a:t>
            </a:r>
            <a:r>
              <a:rPr lang="nl-NL" i="1" dirty="0" smtClean="0"/>
              <a:t> </a:t>
            </a:r>
            <a:r>
              <a:rPr lang="nl-NL" i="1" dirty="0" err="1" smtClean="0"/>
              <a:t>rains</a:t>
            </a:r>
            <a:r>
              <a:rPr lang="nl-NL" i="1" dirty="0" smtClean="0"/>
              <a: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2000"/>
                                        <p:tgtEl>
                                          <p:spTgt spid="4">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Effect transition="in" filter="fade">
                                      <p:cBhvr>
                                        <p:cTn id="38" dur="2000"/>
                                        <p:tgtEl>
                                          <p:spTgt spid="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6"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4525963"/>
          </a:xfrm>
        </p:spPr>
        <p:txBody>
          <a:bodyPr>
            <a:noAutofit/>
          </a:bodyPr>
          <a:lstStyle/>
          <a:p>
            <a:r>
              <a:rPr lang="en-GB" sz="2000" dirty="0" smtClean="0"/>
              <a:t>Hume’s </a:t>
            </a:r>
            <a:r>
              <a:rPr lang="en-GB" sz="2000" dirty="0" err="1" smtClean="0"/>
              <a:t>skepticism</a:t>
            </a:r>
            <a:r>
              <a:rPr lang="en-GB" sz="2000" dirty="0" smtClean="0"/>
              <a:t> is not global. For he concedes that we can know the truths of mathematics and logic as well as memory reports and reports about our internal and external impressions (passions and perceptions)</a:t>
            </a:r>
          </a:p>
          <a:p>
            <a:pPr lvl="1"/>
            <a:r>
              <a:rPr lang="en-GB" sz="1800" dirty="0" smtClean="0"/>
              <a:t>He does not invoke a possible Cartesian Evil Demon scenario</a:t>
            </a:r>
          </a:p>
          <a:p>
            <a:pPr lvl="1">
              <a:buNone/>
            </a:pPr>
            <a:endParaRPr lang="en-GB" sz="2000" dirty="0" smtClean="0"/>
          </a:p>
          <a:p>
            <a:r>
              <a:rPr lang="en-GB" sz="2000" dirty="0" smtClean="0"/>
              <a:t>He has it that all our beliefs (ideas) are caused by impressions. We can never get behind our impressions to check how the world </a:t>
            </a:r>
            <a:r>
              <a:rPr lang="en-GB" sz="2000" i="1" dirty="0" smtClean="0"/>
              <a:t>really</a:t>
            </a:r>
            <a:r>
              <a:rPr lang="en-GB" sz="2000" dirty="0" smtClean="0"/>
              <a:t> is (if it exists at all)</a:t>
            </a:r>
          </a:p>
          <a:p>
            <a:pPr>
              <a:buNone/>
            </a:pPr>
            <a:endParaRPr lang="en-GB" sz="2000" dirty="0" smtClean="0"/>
          </a:p>
          <a:p>
            <a:r>
              <a:rPr lang="en-GB" sz="2000" dirty="0" smtClean="0"/>
              <a:t>Therefore we do not have any metaphysical knowledge. We cannot ground beliefs in causes, induction, self, God, free will to impressions. </a:t>
            </a:r>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causation</a:t>
            </a:r>
            <a:r>
              <a:rPr lang="nl-NL" sz="2400" dirty="0" smtClean="0"/>
              <a:t> &amp; </a:t>
            </a:r>
            <a:r>
              <a:rPr lang="nl-NL" sz="2400" dirty="0" err="1" smtClean="0"/>
              <a:t>induction</a:t>
            </a:r>
            <a:endParaRPr lang="nl-NL" sz="2400" dirty="0" smtClean="0"/>
          </a:p>
        </p:txBody>
      </p:sp>
      <p:sp>
        <p:nvSpPr>
          <p:cNvPr id="3" name="Content Placeholder 2"/>
          <p:cNvSpPr>
            <a:spLocks noGrp="1"/>
          </p:cNvSpPr>
          <p:nvPr>
            <p:ph idx="1"/>
          </p:nvPr>
        </p:nvSpPr>
        <p:spPr>
          <a:xfrm>
            <a:off x="457200" y="1351309"/>
            <a:ext cx="8435280" cy="1573635"/>
          </a:xfrm>
        </p:spPr>
        <p:txBody>
          <a:bodyPr>
            <a:noAutofit/>
          </a:bodyPr>
          <a:lstStyle/>
          <a:p>
            <a:pPr marL="457200" indent="-457200">
              <a:buFont typeface="+mj-lt"/>
              <a:buAutoNum type="arabicParenR"/>
            </a:pPr>
            <a:r>
              <a:rPr lang="en-GB" sz="2000" dirty="0" smtClean="0"/>
              <a:t>Hume attributes our belief in </a:t>
            </a:r>
            <a:r>
              <a:rPr lang="en-GB" sz="2000" u="sng" dirty="0" smtClean="0"/>
              <a:t>causality</a:t>
            </a:r>
            <a:r>
              <a:rPr lang="en-GB" sz="2000" dirty="0" smtClean="0"/>
              <a:t> to our experience of a </a:t>
            </a:r>
            <a:r>
              <a:rPr lang="en-GB" sz="2000" i="1" dirty="0" smtClean="0"/>
              <a:t>regular conjunction</a:t>
            </a:r>
            <a:r>
              <a:rPr lang="en-GB" sz="2000" dirty="0" smtClean="0"/>
              <a:t> of events. Belief in causality is result of a </a:t>
            </a:r>
            <a:r>
              <a:rPr lang="en-GB" sz="2000" i="1" dirty="0" smtClean="0"/>
              <a:t>psychological habit</a:t>
            </a:r>
            <a:endParaRPr lang="en-GB" sz="2000" dirty="0" smtClean="0"/>
          </a:p>
          <a:p>
            <a:pPr lvl="1"/>
            <a:r>
              <a:rPr lang="en-GB" sz="1800" dirty="0" smtClean="0"/>
              <a:t>We do not know whether the same cause will always have a like effect</a:t>
            </a:r>
          </a:p>
          <a:p>
            <a:pPr lvl="1"/>
            <a:r>
              <a:rPr lang="en-GB" sz="1800" dirty="0" smtClean="0"/>
              <a:t>We have no knowledge of a necessary connection between cause and effect</a:t>
            </a:r>
          </a:p>
          <a:p>
            <a:pPr lvl="1">
              <a:buNone/>
            </a:pPr>
            <a:endParaRPr lang="en-GB" sz="1600" dirty="0" smtClean="0"/>
          </a:p>
        </p:txBody>
      </p:sp>
      <p:sp>
        <p:nvSpPr>
          <p:cNvPr id="4" name="Content Placeholder 2"/>
          <p:cNvSpPr txBox="1">
            <a:spLocks/>
          </p:cNvSpPr>
          <p:nvPr/>
        </p:nvSpPr>
        <p:spPr>
          <a:xfrm>
            <a:off x="457200" y="2636913"/>
            <a:ext cx="8686800" cy="2160240"/>
          </a:xfrm>
          <a:prstGeom prst="rect">
            <a:avLst/>
          </a:prstGeom>
        </p:spPr>
        <p:txBody>
          <a:bodyPr vert="horz" lIns="91440" tIns="45720" rIns="91440" bIns="45720" rtlCol="0">
            <a:noAutofit/>
          </a:bodyPr>
          <a:lstStyle/>
          <a:p>
            <a:pPr marL="800100" marR="0" lvl="1" indent="-342900" algn="l" defTabSz="914400" rtl="0" eaLnBrk="1" fontAlgn="auto" latinLnBrk="0" hangingPunct="1">
              <a:lnSpc>
                <a:spcPct val="100000"/>
              </a:lnSpc>
              <a:spcBef>
                <a:spcPct val="20000"/>
              </a:spcBef>
              <a:spcAft>
                <a:spcPts val="0"/>
              </a:spcAft>
              <a:buClrTx/>
              <a:buSzTx/>
              <a:buFont typeface="+mj-lt"/>
              <a:buAutoNum type="arabicParen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arenR" startAt="2"/>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Hume argues that we cannot give a rational justification of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induction</a:t>
            </a:r>
          </a:p>
          <a:p>
            <a:pPr marL="914400" lvl="1" indent="-457200">
              <a:spcBef>
                <a:spcPct val="20000"/>
              </a:spcBef>
            </a:pPr>
            <a:r>
              <a:rPr lang="en-GB" sz="2000" noProof="0" dirty="0" smtClean="0"/>
              <a:t>--   </a:t>
            </a:r>
            <a:r>
              <a:rPr kumimoji="0" lang="en-GB" b="0" i="0" u="none" strike="noStrike" kern="1200" cap="none" spc="0" normalizeH="0" baseline="0" noProof="0" dirty="0" smtClean="0">
                <a:ln>
                  <a:noFill/>
                </a:ln>
                <a:solidFill>
                  <a:schemeClr val="tx1"/>
                </a:solidFill>
                <a:effectLst/>
                <a:uLnTx/>
                <a:uFillTx/>
                <a:latin typeface="+mn-lt"/>
                <a:ea typeface="+mn-ea"/>
                <a:cs typeface="+mn-cs"/>
              </a:rPr>
              <a:t>Induction is inference by extrapolation: “The sun will rise, because it always did”</a:t>
            </a:r>
          </a:p>
          <a:p>
            <a:pPr marL="914400" lvl="1" indent="-457200">
              <a:spcBef>
                <a:spcPct val="20000"/>
              </a:spcBef>
            </a:pPr>
            <a:r>
              <a:rPr lang="en-GB" sz="1800" dirty="0" smtClean="0"/>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Induction cannot be grounded since in order to ground it we need it (circular)</a:t>
            </a:r>
          </a:p>
          <a:p>
            <a:pPr marL="800100" marR="0" lvl="1" indent="-3429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After all, how do we know that we may extrapolate? The implicit assumption is that the laws of nature are uniform. But how do we know this? By extrapolation!</a:t>
            </a:r>
          </a:p>
        </p:txBody>
      </p:sp>
      <p:sp>
        <p:nvSpPr>
          <p:cNvPr id="5" name="TextBox 4"/>
          <p:cNvSpPr txBox="1"/>
          <p:nvPr/>
        </p:nvSpPr>
        <p:spPr>
          <a:xfrm>
            <a:off x="467544" y="4797152"/>
            <a:ext cx="8352928" cy="1643527"/>
          </a:xfrm>
          <a:prstGeom prst="rect">
            <a:avLst/>
          </a:prstGeom>
          <a:noFill/>
        </p:spPr>
        <p:txBody>
          <a:bodyPr wrap="square" rtlCol="0">
            <a:spAutoFit/>
          </a:bodyPr>
          <a:lstStyle/>
          <a:p>
            <a:pPr marL="800100" lvl="1" indent="-342900">
              <a:spcBef>
                <a:spcPct val="20000"/>
              </a:spcBef>
              <a:defRPr/>
            </a:pPr>
            <a:r>
              <a:rPr lang="en-GB" i="1" dirty="0" smtClean="0"/>
              <a:t>Yet, one may respond to (2) that induction “works” and that it is unavoidable in </a:t>
            </a:r>
          </a:p>
          <a:p>
            <a:pPr marL="800100" lvl="1" indent="-342900">
              <a:spcBef>
                <a:spcPct val="20000"/>
              </a:spcBef>
              <a:defRPr/>
            </a:pPr>
            <a:r>
              <a:rPr lang="en-GB" i="1" dirty="0" smtClean="0"/>
              <a:t>most (if not all) our deliberations about the world. There is no alternative. And              </a:t>
            </a:r>
          </a:p>
          <a:p>
            <a:pPr marL="800100" lvl="1" indent="-342900">
              <a:spcBef>
                <a:spcPct val="20000"/>
              </a:spcBef>
              <a:defRPr/>
            </a:pPr>
            <a:r>
              <a:rPr lang="en-GB" i="1" dirty="0" smtClean="0"/>
              <a:t>why would this practical justification of induction not count as an epistemic </a:t>
            </a:r>
          </a:p>
          <a:p>
            <a:pPr marL="800100" lvl="1" indent="-342900">
              <a:spcBef>
                <a:spcPct val="20000"/>
              </a:spcBef>
              <a:defRPr/>
            </a:pPr>
            <a:r>
              <a:rPr lang="en-GB" i="1" dirty="0" smtClean="0"/>
              <a:t>justification?</a:t>
            </a:r>
            <a:r>
              <a:rPr lang="en-GB" dirty="0" smtClean="0"/>
              <a:t>  </a:t>
            </a:r>
            <a:endParaRPr lang="en-GB" sz="2000"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20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20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Self</a:t>
            </a:r>
            <a:r>
              <a:rPr lang="nl-NL" sz="2400" dirty="0" smtClean="0"/>
              <a:t> &amp; God</a:t>
            </a:r>
          </a:p>
        </p:txBody>
      </p:sp>
      <p:sp>
        <p:nvSpPr>
          <p:cNvPr id="3" name="Content Placeholder 2"/>
          <p:cNvSpPr>
            <a:spLocks noGrp="1"/>
          </p:cNvSpPr>
          <p:nvPr>
            <p:ph idx="1"/>
          </p:nvPr>
        </p:nvSpPr>
        <p:spPr>
          <a:xfrm>
            <a:off x="457200" y="1351309"/>
            <a:ext cx="8435280" cy="4525963"/>
          </a:xfrm>
        </p:spPr>
        <p:txBody>
          <a:bodyPr>
            <a:noAutofit/>
          </a:bodyPr>
          <a:lstStyle/>
          <a:p>
            <a:pPr marL="457200" indent="-457200">
              <a:buFont typeface="+mj-lt"/>
              <a:buAutoNum type="arabicParenR" startAt="3"/>
            </a:pPr>
            <a:r>
              <a:rPr lang="en-GB" sz="2200" dirty="0" smtClean="0"/>
              <a:t>Hume calls the notion of (a persistent) </a:t>
            </a:r>
            <a:r>
              <a:rPr lang="en-GB" sz="2200" u="sng" dirty="0" smtClean="0"/>
              <a:t>self</a:t>
            </a:r>
            <a:r>
              <a:rPr lang="en-GB" sz="2200" dirty="0" smtClean="0"/>
              <a:t> into question</a:t>
            </a:r>
          </a:p>
          <a:p>
            <a:pPr lvl="1"/>
            <a:r>
              <a:rPr lang="en-GB" sz="1800" dirty="0" smtClean="0"/>
              <a:t>If all our knowledge comes through impressions, where is the impression that produces the notion of a self? Moreover, of a self that persists through time?</a:t>
            </a:r>
          </a:p>
          <a:p>
            <a:pPr lvl="1"/>
            <a:r>
              <a:rPr lang="en-GB" sz="1800" dirty="0" smtClean="0"/>
              <a:t>There are impressions of heat, cold, etc., but not of self. There is just a </a:t>
            </a:r>
            <a:r>
              <a:rPr lang="en-GB" sz="1800" i="1" dirty="0" smtClean="0"/>
              <a:t>bundle of impressions</a:t>
            </a:r>
            <a:r>
              <a:rPr lang="en-GB" sz="1800" dirty="0" smtClean="0"/>
              <a:t> that changes through time. No impression is constant and invariable</a:t>
            </a:r>
          </a:p>
        </p:txBody>
      </p:sp>
      <p:sp>
        <p:nvSpPr>
          <p:cNvPr id="4" name="Content Placeholder 2"/>
          <p:cNvSpPr txBox="1">
            <a:spLocks/>
          </p:cNvSpPr>
          <p:nvPr/>
        </p:nvSpPr>
        <p:spPr>
          <a:xfrm>
            <a:off x="467544" y="2924944"/>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arenR" startAt="4"/>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Hume claims that all classical rational arguments for the existence</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of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God</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fail. So, the idea of</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God must be merely an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imaginative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construction from simple ideas  (power, etc.) based on initial basic impressions.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Genuine</a:t>
            </a:r>
            <a:r>
              <a:rPr lang="nl-NL" sz="2400" smtClean="0"/>
              <a:t> free </a:t>
            </a:r>
            <a:r>
              <a:rPr lang="nl-NL" sz="2400" dirty="0" err="1" smtClean="0"/>
              <a:t>will</a:t>
            </a:r>
            <a:endParaRPr lang="nl-NL" sz="2400" dirty="0" smtClean="0"/>
          </a:p>
        </p:txBody>
      </p:sp>
      <p:sp>
        <p:nvSpPr>
          <p:cNvPr id="3" name="Content Placeholder 2"/>
          <p:cNvSpPr>
            <a:spLocks noGrp="1"/>
          </p:cNvSpPr>
          <p:nvPr>
            <p:ph idx="1"/>
          </p:nvPr>
        </p:nvSpPr>
        <p:spPr>
          <a:xfrm>
            <a:off x="457200" y="1351309"/>
            <a:ext cx="8435280" cy="2149699"/>
          </a:xfrm>
        </p:spPr>
        <p:txBody>
          <a:bodyPr>
            <a:noAutofit/>
          </a:bodyPr>
          <a:lstStyle/>
          <a:p>
            <a:endParaRPr lang="en-GB" sz="800" dirty="0" smtClean="0"/>
          </a:p>
          <a:p>
            <a:pPr marL="457200" indent="-457200">
              <a:buFont typeface="+mj-lt"/>
              <a:buAutoNum type="arabicParenR" startAt="5"/>
            </a:pPr>
            <a:r>
              <a:rPr lang="en-GB" sz="2000" dirty="0" smtClean="0"/>
              <a:t>When we act we feel that we are in control, that we could have chosen                  to  act otherwise, that is to say, that we have </a:t>
            </a:r>
            <a:r>
              <a:rPr lang="en-GB" sz="2000" u="sng" dirty="0" smtClean="0"/>
              <a:t>genuine free will</a:t>
            </a:r>
          </a:p>
          <a:p>
            <a:pPr lvl="1"/>
            <a:r>
              <a:rPr lang="en-GB" sz="1800" dirty="0" smtClean="0"/>
              <a:t>But according to Hume this feeling is unsupported by critical reflection. </a:t>
            </a:r>
          </a:p>
          <a:p>
            <a:pPr lvl="1"/>
            <a:r>
              <a:rPr lang="en-US" sz="1800" dirty="0" smtClean="0"/>
              <a:t>Human choice is as regular and uniform, involves constant conjunction just as much, as any part of nature. Hence it is caused. There is no genuine free will.</a:t>
            </a:r>
          </a:p>
          <a:p>
            <a:pPr lvl="1"/>
            <a:r>
              <a:rPr lang="en-US" sz="1800" dirty="0" smtClean="0"/>
              <a:t>Thus we do not have genuine free will.</a:t>
            </a:r>
            <a:endParaRPr lang="en-GB" sz="1600" dirty="0" smtClean="0"/>
          </a:p>
          <a:p>
            <a:endParaRPr lang="en-GB" sz="800" dirty="0" smtClean="0"/>
          </a:p>
          <a:p>
            <a:endParaRPr lang="en-GB" sz="2000" dirty="0" smtClean="0"/>
          </a:p>
          <a:p>
            <a:pPr lvl="1">
              <a:buNone/>
            </a:pPr>
            <a:endParaRPr lang="en-GB" sz="2400" dirty="0"/>
          </a:p>
        </p:txBody>
      </p:sp>
      <p:sp>
        <p:nvSpPr>
          <p:cNvPr id="4" name="Content Placeholder 2"/>
          <p:cNvSpPr txBox="1">
            <a:spLocks/>
          </p:cNvSpPr>
          <p:nvPr/>
        </p:nvSpPr>
        <p:spPr>
          <a:xfrm>
            <a:off x="323528" y="4581128"/>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To conclude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Hume concludes that we know very little indeed. Yet,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a natural    </a:t>
            </a:r>
            <a:br>
              <a:rPr kumimoji="0" lang="en-GB" sz="2000" b="0" i="1" u="none" strike="noStrike" kern="1200" cap="none" spc="0" normalizeH="0" baseline="0" noProof="0" dirty="0" smtClean="0">
                <a:ln>
                  <a:noFill/>
                </a:ln>
                <a:solidFill>
                  <a:schemeClr val="tx1"/>
                </a:solidFill>
                <a:effectLst/>
                <a:uLnTx/>
                <a:uFillTx/>
                <a:latin typeface="+mn-lt"/>
                <a:ea typeface="+mn-ea"/>
                <a:cs typeface="+mn-cs"/>
              </a:rPr>
            </a:br>
            <a:r>
              <a:rPr kumimoji="0" lang="en-GB" sz="2000" b="0" i="1" u="none" strike="noStrike" kern="1200" cap="none" spc="0" normalizeH="0" baseline="0" noProof="0" dirty="0" smtClean="0">
                <a:ln>
                  <a:noFill/>
                </a:ln>
                <a:solidFill>
                  <a:schemeClr val="tx1"/>
                </a:solidFill>
                <a:effectLst/>
                <a:uLnTx/>
                <a:uFillTx/>
                <a:latin typeface="+mn-lt"/>
                <a:ea typeface="+mn-ea"/>
                <a:cs typeface="+mn-cs"/>
              </a:rPr>
              <a:t>      propensity</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prohibits perseverance in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forces us to act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3284984"/>
            <a:ext cx="8435280" cy="344584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We have free will in a </a:t>
            </a:r>
            <a:r>
              <a:rPr kumimoji="0" lang="en-US" sz="1800" b="0" i="1" u="none" strike="noStrike" kern="1200" cap="none" spc="0" normalizeH="0" baseline="0" noProof="0" dirty="0" err="1" smtClean="0">
                <a:ln>
                  <a:noFill/>
                </a:ln>
                <a:solidFill>
                  <a:schemeClr val="tx1"/>
                </a:solidFill>
                <a:effectLst/>
                <a:uLnTx/>
                <a:uFillTx/>
                <a:latin typeface="+mn-lt"/>
                <a:ea typeface="+mn-ea"/>
                <a:cs typeface="+mn-cs"/>
              </a:rPr>
              <a:t>compatibilist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sense. For Hume ‘free will’ means “a power of acting or not acting, according to the determinations of the will”. So I am free if I would have acted otherwise if I had chosen to do otherwise. I can </a:t>
            </a:r>
            <a:r>
              <a:rPr kumimoji="0" lang="en-US" sz="1800" b="0" i="1" u="none" strike="noStrike" kern="1200" cap="none" spc="0" normalizeH="0" baseline="0" noProof="0" dirty="0" smtClean="0">
                <a:ln>
                  <a:noFill/>
                </a:ln>
                <a:solidFill>
                  <a:schemeClr val="tx1"/>
                </a:solidFill>
                <a:effectLst/>
                <a:uLnTx/>
                <a:uFillTx/>
                <a:latin typeface="+mn-lt"/>
                <a:ea typeface="+mn-ea"/>
                <a:cs typeface="+mn-cs"/>
              </a:rPr>
              <a:t>do</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what I want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(no external constraints)</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but I can’t </a:t>
            </a:r>
            <a:r>
              <a:rPr kumimoji="0" lang="en-US" sz="1800" b="0" i="1" u="none" strike="noStrike" kern="1200" cap="none" spc="0" normalizeH="0" baseline="0" noProof="0" dirty="0" smtClean="0">
                <a:ln>
                  <a:noFill/>
                </a:ln>
                <a:solidFill>
                  <a:schemeClr val="tx1"/>
                </a:solidFill>
                <a:effectLst/>
                <a:uLnTx/>
                <a:uFillTx/>
                <a:latin typeface="+mn-lt"/>
                <a:ea typeface="+mn-ea"/>
                <a:cs typeface="+mn-cs"/>
              </a:rPr>
              <a:t>choose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what I want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(causal determinism)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4525963"/>
          </a:xfrm>
        </p:spPr>
        <p:txBody>
          <a:bodyPr>
            <a:noAutofit/>
          </a:bodyPr>
          <a:lstStyle/>
          <a:p>
            <a:r>
              <a:rPr lang="en-GB" sz="2000" dirty="0" smtClean="0"/>
              <a:t>Take the following </a:t>
            </a:r>
            <a:r>
              <a:rPr lang="en-GB" sz="2000" dirty="0" err="1" smtClean="0"/>
              <a:t>skeptical</a:t>
            </a:r>
            <a:r>
              <a:rPr lang="en-GB" sz="2000" dirty="0" smtClean="0"/>
              <a:t> argument: </a:t>
            </a:r>
            <a:r>
              <a:rPr lang="en-GB" sz="2000" i="1" dirty="0" smtClean="0"/>
              <a:t>(a)</a:t>
            </a:r>
            <a:r>
              <a:rPr lang="en-GB" sz="2000" dirty="0" smtClean="0"/>
              <a:t> If I know that I have an apple in my hand, then I know that I am not hallucinating. </a:t>
            </a:r>
            <a:r>
              <a:rPr lang="en-GB" sz="2000" i="1" dirty="0" smtClean="0"/>
              <a:t>(b)</a:t>
            </a:r>
            <a:r>
              <a:rPr lang="en-GB" sz="2000" dirty="0" smtClean="0"/>
              <a:t> I don’t know that I am not hallucinating. </a:t>
            </a:r>
            <a:r>
              <a:rPr lang="en-GB" sz="2000" i="1" dirty="0" smtClean="0"/>
              <a:t>(c)</a:t>
            </a:r>
            <a:r>
              <a:rPr lang="en-GB" sz="2000" dirty="0" smtClean="0"/>
              <a:t> Therefore, I don’t know that I have an apple in my hand</a:t>
            </a:r>
            <a:endParaRPr lang="nl-NL" sz="2000" dirty="0" smtClean="0"/>
          </a:p>
          <a:p>
            <a:endParaRPr lang="nl-NL" sz="2000" dirty="0" smtClean="0"/>
          </a:p>
          <a:p>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457200" y="2276872"/>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anti-</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might reverse the argument: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(a)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If I know that I have an apple in my hand, then I know that I am not hallucinating.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(b*)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 know that I have an apple in my hand</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 (c*)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Therefore, I know that I am not hallucinating</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3429000"/>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But this is not sufficient to refute the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After all, the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may respond that we have arrived at a situation of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equipollence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We have to suspend judgement. So I still don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apple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1933675"/>
          </a:xfrm>
        </p:spPr>
        <p:txBody>
          <a:bodyPr>
            <a:noAutofit/>
          </a:bodyPr>
          <a:lstStyle/>
          <a:p>
            <a:pPr>
              <a:buNone/>
            </a:pPr>
            <a:r>
              <a:rPr lang="en-GB" sz="2000" dirty="0" smtClean="0"/>
              <a:t>Let </a:t>
            </a:r>
            <a:r>
              <a:rPr lang="en-GB" sz="2000" b="1" dirty="0" smtClean="0"/>
              <a:t>p</a:t>
            </a:r>
            <a:r>
              <a:rPr lang="en-GB" sz="2000" dirty="0" smtClean="0"/>
              <a:t> </a:t>
            </a:r>
            <a:r>
              <a:rPr lang="nl-NL" sz="2000" dirty="0" smtClean="0"/>
              <a:t>= “I have </a:t>
            </a:r>
            <a:r>
              <a:rPr lang="nl-NL" sz="2000" dirty="0" err="1" smtClean="0"/>
              <a:t>an</a:t>
            </a:r>
            <a:r>
              <a:rPr lang="nl-NL" sz="2000" dirty="0" smtClean="0"/>
              <a:t> </a:t>
            </a:r>
            <a:r>
              <a:rPr lang="nl-NL" sz="2000" dirty="0" err="1" smtClean="0"/>
              <a:t>apple</a:t>
            </a:r>
            <a:r>
              <a:rPr lang="nl-NL" sz="2000" dirty="0" smtClean="0"/>
              <a:t> in </a:t>
            </a:r>
            <a:r>
              <a:rPr lang="nl-NL" sz="2000" dirty="0" err="1" smtClean="0"/>
              <a:t>my</a:t>
            </a:r>
            <a:r>
              <a:rPr lang="nl-NL" sz="2000" dirty="0" smtClean="0"/>
              <a:t> hand” </a:t>
            </a:r>
          </a:p>
          <a:p>
            <a:pPr>
              <a:buNone/>
            </a:pPr>
            <a:r>
              <a:rPr lang="nl-NL" sz="2000" dirty="0" smtClean="0"/>
              <a:t>Let </a:t>
            </a:r>
            <a:r>
              <a:rPr lang="nl-NL" sz="2000" b="1" dirty="0" smtClean="0"/>
              <a:t>q</a:t>
            </a:r>
            <a:r>
              <a:rPr lang="nl-NL" sz="2000" dirty="0" smtClean="0"/>
              <a:t> = “I </a:t>
            </a:r>
            <a:r>
              <a:rPr lang="nl-NL" sz="2000" dirty="0" err="1" smtClean="0"/>
              <a:t>am</a:t>
            </a:r>
            <a:r>
              <a:rPr lang="nl-NL" sz="2000" dirty="0" smtClean="0"/>
              <a:t> </a:t>
            </a:r>
            <a:r>
              <a:rPr lang="nl-NL" sz="2000" dirty="0" err="1" smtClean="0"/>
              <a:t>not</a:t>
            </a:r>
            <a:r>
              <a:rPr lang="nl-NL" sz="2000" dirty="0" smtClean="0"/>
              <a:t> </a:t>
            </a:r>
            <a:r>
              <a:rPr lang="nl-NL" sz="2000" dirty="0" err="1" smtClean="0"/>
              <a:t>hallucinating</a:t>
            </a:r>
            <a:r>
              <a:rPr lang="nl-NL" sz="2000" dirty="0" smtClean="0"/>
              <a:t>”</a:t>
            </a:r>
          </a:p>
          <a:p>
            <a:pPr>
              <a:buNone/>
            </a:pPr>
            <a:r>
              <a:rPr lang="nl-NL" sz="2000" b="1" dirty="0" smtClean="0"/>
              <a:t>K</a:t>
            </a:r>
            <a:r>
              <a:rPr lang="nl-NL" sz="2000" dirty="0" smtClean="0"/>
              <a:t>… = “I </a:t>
            </a:r>
            <a:r>
              <a:rPr lang="nl-NL" sz="2000" dirty="0" err="1" smtClean="0"/>
              <a:t>know</a:t>
            </a:r>
            <a:r>
              <a:rPr lang="nl-NL" sz="2000" dirty="0" smtClean="0"/>
              <a:t> </a:t>
            </a:r>
            <a:r>
              <a:rPr lang="nl-NL" sz="2000" dirty="0" err="1" smtClean="0"/>
              <a:t>that</a:t>
            </a:r>
            <a:r>
              <a:rPr lang="nl-NL" sz="2000" dirty="0" smtClean="0"/>
              <a:t> …”</a:t>
            </a:r>
          </a:p>
          <a:p>
            <a:pPr>
              <a:buNone/>
            </a:pPr>
            <a:r>
              <a:rPr lang="nl-NL" sz="2000" b="1" dirty="0" smtClean="0"/>
              <a:t>-&gt;</a:t>
            </a:r>
            <a:r>
              <a:rPr lang="nl-NL" sz="2000" dirty="0" smtClean="0"/>
              <a:t> = </a:t>
            </a:r>
            <a:r>
              <a:rPr lang="nl-NL" sz="2000" dirty="0" err="1" smtClean="0"/>
              <a:t>logical</a:t>
            </a:r>
            <a:r>
              <a:rPr lang="nl-NL" sz="2000" dirty="0" smtClean="0"/>
              <a:t> </a:t>
            </a:r>
            <a:r>
              <a:rPr lang="nl-NL" sz="2000" dirty="0" err="1" smtClean="0"/>
              <a:t>entailment</a:t>
            </a:r>
            <a:r>
              <a:rPr lang="nl-NL" sz="2000" dirty="0" smtClean="0"/>
              <a:t> (‘</a:t>
            </a:r>
            <a:r>
              <a:rPr lang="nl-NL" sz="2000" dirty="0" err="1" smtClean="0"/>
              <a:t>implies</a:t>
            </a:r>
            <a:r>
              <a:rPr lang="nl-NL" sz="2000" dirty="0" smtClean="0"/>
              <a:t>’)</a:t>
            </a:r>
          </a:p>
          <a:p>
            <a:pPr>
              <a:buNone/>
            </a:pPr>
            <a:r>
              <a:rPr lang="nl-NL" sz="2000" b="1" dirty="0" smtClean="0"/>
              <a:t>&amp;</a:t>
            </a:r>
            <a:r>
              <a:rPr lang="nl-NL" sz="2000" dirty="0" smtClean="0"/>
              <a:t> = </a:t>
            </a:r>
            <a:r>
              <a:rPr lang="nl-NL" sz="2000" dirty="0" err="1" smtClean="0"/>
              <a:t>logical</a:t>
            </a:r>
            <a:r>
              <a:rPr lang="nl-NL" sz="2000" dirty="0" smtClean="0"/>
              <a:t> </a:t>
            </a:r>
            <a:r>
              <a:rPr lang="nl-NL" sz="2000" dirty="0" err="1" smtClean="0"/>
              <a:t>conjunction</a:t>
            </a:r>
            <a:r>
              <a:rPr lang="nl-NL" sz="2000" dirty="0" smtClean="0"/>
              <a:t> (‘and’)</a:t>
            </a:r>
            <a:endParaRPr lang="nl-NL" sz="800" dirty="0" smtClean="0"/>
          </a:p>
          <a:p>
            <a:pPr>
              <a:buNone/>
            </a:pPr>
            <a:endParaRPr lang="nl-NL" sz="2000" dirty="0" smtClean="0"/>
          </a:p>
          <a:p>
            <a:endParaRPr lang="nl-NL" sz="2000" dirty="0" smtClean="0"/>
          </a:p>
          <a:p>
            <a:endParaRPr lang="en-GB" sz="2000" dirty="0" smtClean="0"/>
          </a:p>
          <a:p>
            <a:endParaRPr lang="en-GB" sz="2000" dirty="0" smtClean="0"/>
          </a:p>
          <a:p>
            <a:endParaRPr lang="en-GB" sz="2000" dirty="0" smtClean="0"/>
          </a:p>
          <a:p>
            <a:pPr>
              <a:buNone/>
            </a:pPr>
            <a:endParaRPr lang="en-GB" sz="2000" dirty="0" smtClean="0"/>
          </a:p>
          <a:p>
            <a:endParaRPr lang="en-GB" sz="2000" dirty="0" smtClean="0"/>
          </a:p>
          <a:p>
            <a:pPr>
              <a:buNone/>
            </a:pPr>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grpSp>
        <p:nvGrpSpPr>
          <p:cNvPr id="11" name="Group 10"/>
          <p:cNvGrpSpPr/>
          <p:nvPr/>
        </p:nvGrpSpPr>
        <p:grpSpPr>
          <a:xfrm>
            <a:off x="4644008" y="3501008"/>
            <a:ext cx="3600400" cy="2145724"/>
            <a:chOff x="4644008" y="3501008"/>
            <a:chExt cx="3600400" cy="2145724"/>
          </a:xfrm>
        </p:grpSpPr>
        <p:sp>
          <p:nvSpPr>
            <p:cNvPr id="4" name="TextBox 3"/>
            <p:cNvSpPr txBox="1"/>
            <p:nvPr/>
          </p:nvSpPr>
          <p:spPr>
            <a:xfrm>
              <a:off x="4644008" y="4077072"/>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b="1" dirty="0" err="1" smtClean="0">
                  <a:solidFill>
                    <a:srgbClr val="00B050"/>
                  </a:solidFill>
                </a:rPr>
                <a:t>Kp</a:t>
              </a:r>
              <a:endParaRPr lang="nl-NL" sz="2400" b="1" dirty="0" smtClean="0">
                <a:solidFill>
                  <a:srgbClr val="00B050"/>
                </a:solidFill>
              </a:endParaRPr>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7" name="TextBox 6"/>
            <p:cNvSpPr txBox="1"/>
            <p:nvPr/>
          </p:nvSpPr>
          <p:spPr>
            <a:xfrm>
              <a:off x="4644008" y="3501008"/>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grpSp>
      <p:sp>
        <p:nvSpPr>
          <p:cNvPr id="8" name="TextBox 7"/>
          <p:cNvSpPr txBox="1"/>
          <p:nvPr/>
        </p:nvSpPr>
        <p:spPr>
          <a:xfrm>
            <a:off x="1259632" y="5991671"/>
            <a:ext cx="7056784" cy="461665"/>
          </a:xfrm>
          <a:prstGeom prst="rect">
            <a:avLst/>
          </a:prstGeom>
          <a:noFill/>
        </p:spPr>
        <p:txBody>
          <a:bodyPr wrap="square" rtlCol="0">
            <a:spAutoFit/>
          </a:bodyPr>
          <a:lstStyle/>
          <a:p>
            <a:r>
              <a:rPr lang="nl-NL" sz="2400" dirty="0" err="1" smtClean="0"/>
              <a:t>Equipollence</a:t>
            </a:r>
            <a:r>
              <a:rPr lang="nl-NL" sz="2400" dirty="0" smtClean="0"/>
              <a:t>, </a:t>
            </a:r>
            <a:r>
              <a:rPr lang="nl-NL" sz="2400" dirty="0" err="1" smtClean="0"/>
              <a:t>thus</a:t>
            </a:r>
            <a:r>
              <a:rPr lang="nl-NL" sz="2400" dirty="0" smtClean="0"/>
              <a:t> </a:t>
            </a:r>
            <a:r>
              <a:rPr lang="nl-NL" sz="2400" dirty="0" err="1" smtClean="0"/>
              <a:t>Skeptic</a:t>
            </a:r>
            <a:r>
              <a:rPr lang="nl-NL" sz="2400" dirty="0" smtClean="0"/>
              <a:t> “</a:t>
            </a:r>
            <a:r>
              <a:rPr lang="nl-NL" sz="2400" dirty="0" err="1" smtClean="0"/>
              <a:t>wins</a:t>
            </a:r>
            <a:r>
              <a:rPr lang="nl-NL" sz="2400" dirty="0" smtClean="0"/>
              <a:t>”. Is </a:t>
            </a:r>
            <a:r>
              <a:rPr lang="nl-NL" sz="2400" dirty="0" err="1" smtClean="0"/>
              <a:t>there</a:t>
            </a:r>
            <a:r>
              <a:rPr lang="nl-NL" sz="2400" dirty="0" smtClean="0"/>
              <a:t> a </a:t>
            </a:r>
            <a:r>
              <a:rPr lang="nl-NL" sz="2400" dirty="0" err="1" smtClean="0"/>
              <a:t>way</a:t>
            </a:r>
            <a:r>
              <a:rPr lang="nl-NL" sz="2400" dirty="0" smtClean="0"/>
              <a:t> out?</a:t>
            </a:r>
            <a:endParaRPr lang="nl-NL" sz="2400" dirty="0"/>
          </a:p>
        </p:txBody>
      </p:sp>
      <p:grpSp>
        <p:nvGrpSpPr>
          <p:cNvPr id="10" name="Group 9"/>
          <p:cNvGrpSpPr/>
          <p:nvPr/>
        </p:nvGrpSpPr>
        <p:grpSpPr>
          <a:xfrm>
            <a:off x="467544" y="3501008"/>
            <a:ext cx="3600400" cy="2160240"/>
            <a:chOff x="467544" y="3501008"/>
            <a:chExt cx="3600400" cy="2160240"/>
          </a:xfrm>
        </p:grpSpPr>
        <p:sp>
          <p:nvSpPr>
            <p:cNvPr id="5" name="TextBox 4"/>
            <p:cNvSpPr txBox="1"/>
            <p:nvPr/>
          </p:nvSpPr>
          <p:spPr>
            <a:xfrm>
              <a:off x="467544" y="4091588"/>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b="1" dirty="0" err="1" smtClean="0">
                  <a:solidFill>
                    <a:srgbClr val="0070C0"/>
                  </a:solidFill>
                </a:rPr>
                <a:t>Not-Kq</a:t>
              </a:r>
              <a:endParaRPr lang="nl-NL" sz="2400" b="1" dirty="0" smtClean="0">
                <a:solidFill>
                  <a:srgbClr val="0070C0"/>
                </a:solidFill>
              </a:endParaRPr>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9" name="TextBox 8"/>
            <p:cNvSpPr txBox="1"/>
            <p:nvPr/>
          </p:nvSpPr>
          <p:spPr>
            <a:xfrm>
              <a:off x="467544" y="3501008"/>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29600" cy="1143000"/>
          </a:xfrm>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4" name="TextBox 3"/>
          <p:cNvSpPr txBox="1"/>
          <p:nvPr/>
        </p:nvSpPr>
        <p:spPr>
          <a:xfrm>
            <a:off x="4932040" y="2204864"/>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dirty="0" err="1" smtClean="0"/>
              <a:t>Kp</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5" name="TextBox 4"/>
          <p:cNvSpPr txBox="1"/>
          <p:nvPr/>
        </p:nvSpPr>
        <p:spPr>
          <a:xfrm>
            <a:off x="827584" y="2219380"/>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dirty="0" err="1" smtClean="0"/>
              <a:t>Not-Kq</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7" name="TextBox 6"/>
          <p:cNvSpPr txBox="1"/>
          <p:nvPr/>
        </p:nvSpPr>
        <p:spPr>
          <a:xfrm>
            <a:off x="4932040" y="1628800"/>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sp>
        <p:nvSpPr>
          <p:cNvPr id="9" name="TextBox 8"/>
          <p:cNvSpPr txBox="1"/>
          <p:nvPr/>
        </p:nvSpPr>
        <p:spPr>
          <a:xfrm>
            <a:off x="827584" y="1628800"/>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29600" cy="1143000"/>
          </a:xfrm>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4" name="TextBox 3"/>
          <p:cNvSpPr txBox="1"/>
          <p:nvPr/>
        </p:nvSpPr>
        <p:spPr>
          <a:xfrm>
            <a:off x="4932040" y="2204864"/>
            <a:ext cx="3600400" cy="1569660"/>
          </a:xfrm>
          <a:prstGeom prst="rect">
            <a:avLst/>
          </a:prstGeom>
          <a:noFill/>
        </p:spPr>
        <p:txBody>
          <a:bodyPr wrap="square" rtlCol="0">
            <a:spAutoFit/>
          </a:bodyPr>
          <a:lstStyle/>
          <a:p>
            <a:r>
              <a:rPr lang="nl-NL" sz="2400" dirty="0" smtClean="0"/>
              <a:t>1. </a:t>
            </a:r>
            <a:r>
              <a:rPr lang="nl-NL" sz="2400" dirty="0" err="1" smtClean="0">
                <a:solidFill>
                  <a:srgbClr val="FF0000"/>
                </a:solidFill>
              </a:rPr>
              <a:t>Kp</a:t>
            </a:r>
            <a:r>
              <a:rPr lang="nl-NL" sz="2400" dirty="0" smtClean="0">
                <a:solidFill>
                  <a:srgbClr val="FF0000"/>
                </a:solidFill>
              </a:rPr>
              <a:t> &amp; K(p-&gt;q) -&gt; </a:t>
            </a:r>
            <a:r>
              <a:rPr lang="nl-NL" sz="2400" dirty="0" err="1" smtClean="0">
                <a:solidFill>
                  <a:srgbClr val="FF0000"/>
                </a:solidFill>
              </a:rPr>
              <a:t>Kq</a:t>
            </a:r>
            <a:endParaRPr lang="nl-NL" sz="2400" dirty="0" smtClean="0">
              <a:solidFill>
                <a:srgbClr val="FF0000"/>
              </a:solidFill>
            </a:endParaRPr>
          </a:p>
          <a:p>
            <a:r>
              <a:rPr lang="nl-NL" sz="2400" dirty="0" smtClean="0"/>
              <a:t>2. </a:t>
            </a:r>
            <a:r>
              <a:rPr lang="nl-NL" sz="2400" dirty="0" err="1" smtClean="0"/>
              <a:t>Kp</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5" name="TextBox 4"/>
          <p:cNvSpPr txBox="1"/>
          <p:nvPr/>
        </p:nvSpPr>
        <p:spPr>
          <a:xfrm>
            <a:off x="827584" y="2219380"/>
            <a:ext cx="3600400" cy="1569660"/>
          </a:xfrm>
          <a:prstGeom prst="rect">
            <a:avLst/>
          </a:prstGeom>
          <a:noFill/>
        </p:spPr>
        <p:txBody>
          <a:bodyPr wrap="square" rtlCol="0">
            <a:spAutoFit/>
          </a:bodyPr>
          <a:lstStyle/>
          <a:p>
            <a:r>
              <a:rPr lang="nl-NL" sz="2400" dirty="0" smtClean="0"/>
              <a:t>1. </a:t>
            </a:r>
            <a:r>
              <a:rPr lang="nl-NL" sz="2400" dirty="0" err="1" smtClean="0">
                <a:solidFill>
                  <a:srgbClr val="FF0000"/>
                </a:solidFill>
              </a:rPr>
              <a:t>Kp</a:t>
            </a:r>
            <a:r>
              <a:rPr lang="nl-NL" sz="2400" dirty="0" smtClean="0">
                <a:solidFill>
                  <a:srgbClr val="FF0000"/>
                </a:solidFill>
              </a:rPr>
              <a:t> &amp; K(p-&gt;q) -&gt; </a:t>
            </a:r>
            <a:r>
              <a:rPr lang="nl-NL" sz="2400" dirty="0" err="1" smtClean="0">
                <a:solidFill>
                  <a:srgbClr val="FF0000"/>
                </a:solidFill>
              </a:rPr>
              <a:t>Kq</a:t>
            </a:r>
            <a:endParaRPr lang="nl-NL" sz="2400" dirty="0" smtClean="0">
              <a:solidFill>
                <a:srgbClr val="FF0000"/>
              </a:solidFill>
            </a:endParaRPr>
          </a:p>
          <a:p>
            <a:r>
              <a:rPr lang="nl-NL" sz="2400" dirty="0" smtClean="0"/>
              <a:t>2. </a:t>
            </a:r>
            <a:r>
              <a:rPr lang="nl-NL" sz="2400" dirty="0" err="1" smtClean="0"/>
              <a:t>Not-Kq</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7" name="TextBox 6"/>
          <p:cNvSpPr txBox="1"/>
          <p:nvPr/>
        </p:nvSpPr>
        <p:spPr>
          <a:xfrm>
            <a:off x="4932040" y="1628800"/>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sp>
        <p:nvSpPr>
          <p:cNvPr id="8" name="TextBox 7"/>
          <p:cNvSpPr txBox="1"/>
          <p:nvPr/>
        </p:nvSpPr>
        <p:spPr>
          <a:xfrm>
            <a:off x="827584" y="4293097"/>
            <a:ext cx="8316416" cy="2677656"/>
          </a:xfrm>
          <a:prstGeom prst="rect">
            <a:avLst/>
          </a:prstGeom>
          <a:noFill/>
        </p:spPr>
        <p:txBody>
          <a:bodyPr wrap="square" rtlCol="0">
            <a:spAutoFit/>
          </a:bodyPr>
          <a:lstStyle/>
          <a:p>
            <a:r>
              <a:rPr lang="nl-NL" sz="2400" dirty="0" smtClean="0"/>
              <a:t>Robert </a:t>
            </a:r>
            <a:r>
              <a:rPr lang="nl-NL" sz="2400" dirty="0" err="1" smtClean="0"/>
              <a:t>Nozick</a:t>
            </a:r>
            <a:r>
              <a:rPr lang="nl-NL" sz="2400" dirty="0" smtClean="0"/>
              <a:t> </a:t>
            </a:r>
            <a:r>
              <a:rPr lang="nl-NL" sz="2400" dirty="0" err="1" smtClean="0"/>
              <a:t>denies</a:t>
            </a:r>
            <a:r>
              <a:rPr lang="nl-NL" sz="2400" dirty="0" smtClean="0"/>
              <a:t> </a:t>
            </a:r>
            <a:r>
              <a:rPr lang="nl-NL" sz="2400" dirty="0" err="1" smtClean="0"/>
              <a:t>premise</a:t>
            </a:r>
            <a:r>
              <a:rPr lang="nl-NL" sz="2400" dirty="0" smtClean="0"/>
              <a:t> (1): </a:t>
            </a:r>
          </a:p>
          <a:p>
            <a:endParaRPr lang="nl-NL" sz="800" dirty="0" smtClean="0"/>
          </a:p>
          <a:p>
            <a:r>
              <a:rPr lang="nl-NL" sz="2400" i="1" dirty="0" smtClean="0"/>
              <a:t>“</a:t>
            </a:r>
            <a:r>
              <a:rPr lang="nl-NL" sz="2400" i="1" dirty="0" err="1" smtClean="0"/>
              <a:t>It</a:t>
            </a:r>
            <a:r>
              <a:rPr lang="nl-NL" sz="2400" i="1" dirty="0" smtClean="0"/>
              <a:t> is </a:t>
            </a:r>
            <a:r>
              <a:rPr lang="nl-NL" sz="2400" i="1" dirty="0" err="1" smtClean="0"/>
              <a:t>possible</a:t>
            </a:r>
            <a:r>
              <a:rPr lang="nl-NL" sz="2400" i="1" dirty="0" smtClean="0"/>
              <a:t> </a:t>
            </a:r>
            <a:r>
              <a:rPr lang="nl-NL" sz="2400" i="1" dirty="0" err="1" smtClean="0"/>
              <a:t>that</a:t>
            </a:r>
            <a:r>
              <a:rPr lang="nl-NL" sz="2400" i="1" dirty="0" smtClean="0"/>
              <a:t> </a:t>
            </a:r>
            <a:r>
              <a:rPr lang="nl-NL" sz="2400" i="1" dirty="0" err="1" smtClean="0"/>
              <a:t>Kp</a:t>
            </a:r>
            <a:r>
              <a:rPr lang="nl-NL" sz="2400" i="1" dirty="0" smtClean="0"/>
              <a:t>, K(p-&gt;q) and </a:t>
            </a:r>
            <a:r>
              <a:rPr lang="nl-NL" sz="2400" i="1" dirty="0" err="1" smtClean="0"/>
              <a:t>Not-Kq</a:t>
            </a:r>
            <a:r>
              <a:rPr lang="nl-NL" sz="2400" i="1" dirty="0" smtClean="0"/>
              <a:t> is the case”</a:t>
            </a:r>
          </a:p>
          <a:p>
            <a:endParaRPr lang="nl-NL" sz="800" dirty="0" smtClean="0"/>
          </a:p>
          <a:p>
            <a:endParaRPr lang="nl-NL" sz="800" dirty="0" smtClean="0"/>
          </a:p>
          <a:p>
            <a:endParaRPr lang="nl-NL" sz="800" dirty="0" smtClean="0"/>
          </a:p>
          <a:p>
            <a:endParaRPr lang="nl-NL" sz="800" dirty="0" smtClean="0"/>
          </a:p>
          <a:p>
            <a:endParaRPr lang="nl-NL" sz="800" dirty="0" smtClean="0"/>
          </a:p>
          <a:p>
            <a:r>
              <a:rPr lang="nl-NL" sz="2400" dirty="0" err="1" smtClean="0"/>
              <a:t>But</a:t>
            </a:r>
            <a:r>
              <a:rPr lang="nl-NL" sz="2400" dirty="0" smtClean="0"/>
              <a:t> is </a:t>
            </a:r>
            <a:r>
              <a:rPr lang="nl-NL" sz="2400" dirty="0" err="1" smtClean="0"/>
              <a:t>it</a:t>
            </a:r>
            <a:r>
              <a:rPr lang="nl-NL" sz="2400" dirty="0" smtClean="0"/>
              <a:t> </a:t>
            </a:r>
            <a:r>
              <a:rPr lang="nl-NL" sz="2400" dirty="0" err="1" smtClean="0"/>
              <a:t>possible</a:t>
            </a:r>
            <a:r>
              <a:rPr lang="nl-NL" sz="2400" dirty="0" smtClean="0"/>
              <a:t> to </a:t>
            </a:r>
            <a:r>
              <a:rPr lang="nl-NL" sz="2400" dirty="0" err="1" smtClean="0"/>
              <a:t>deny</a:t>
            </a:r>
            <a:r>
              <a:rPr lang="nl-NL" sz="2400" dirty="0" smtClean="0"/>
              <a:t> the </a:t>
            </a:r>
            <a:r>
              <a:rPr lang="nl-NL" sz="2400" dirty="0" err="1" smtClean="0"/>
              <a:t>seemingly</a:t>
            </a:r>
            <a:r>
              <a:rPr lang="nl-NL" sz="2400" dirty="0" smtClean="0"/>
              <a:t> </a:t>
            </a:r>
            <a:r>
              <a:rPr lang="nl-NL" sz="2400" dirty="0" err="1" smtClean="0"/>
              <a:t>obvious</a:t>
            </a:r>
            <a:r>
              <a:rPr lang="nl-NL" sz="2400" dirty="0" smtClean="0"/>
              <a:t> </a:t>
            </a:r>
            <a:r>
              <a:rPr lang="nl-NL" sz="2400" dirty="0" err="1" smtClean="0"/>
              <a:t>premise</a:t>
            </a:r>
            <a:r>
              <a:rPr lang="nl-NL" sz="2400" dirty="0" smtClean="0"/>
              <a:t> (1)?</a:t>
            </a:r>
          </a:p>
          <a:p>
            <a:pPr algn="ctr"/>
            <a:endParaRPr lang="nl-NL" sz="2400" dirty="0" smtClean="0"/>
          </a:p>
          <a:p>
            <a:pPr algn="ctr"/>
            <a:endParaRPr lang="nl-NL" sz="2400" dirty="0"/>
          </a:p>
        </p:txBody>
      </p:sp>
      <p:sp>
        <p:nvSpPr>
          <p:cNvPr id="9" name="TextBox 8"/>
          <p:cNvSpPr txBox="1"/>
          <p:nvPr/>
        </p:nvSpPr>
        <p:spPr>
          <a:xfrm>
            <a:off x="827584" y="1628800"/>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fade">
                                      <p:cBhvr>
                                        <p:cTn id="10" dur="2000"/>
                                        <p:tgtEl>
                                          <p:spTgt spid="8">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8" end="8"/>
                                            </p:txEl>
                                          </p:spTgt>
                                        </p:tgtEl>
                                        <p:attrNameLst>
                                          <p:attrName>style.visibility</p:attrName>
                                        </p:attrNameLst>
                                      </p:cBhvr>
                                      <p:to>
                                        <p:strVal val="visible"/>
                                      </p:to>
                                    </p:set>
                                    <p:animEffect transition="in" filter="fade">
                                      <p:cBhvr>
                                        <p:cTn id="13" dur="2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293715"/>
          </a:xfrm>
        </p:spPr>
        <p:txBody>
          <a:bodyPr>
            <a:noAutofit/>
          </a:bodyPr>
          <a:lstStyle/>
          <a:p>
            <a:r>
              <a:rPr lang="en-GB" sz="2000" dirty="0" smtClean="0"/>
              <a:t>Let’s revisit a well-known definition of knowledge (“Justified True Belief”)</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 have a sufficient justification for </a:t>
            </a:r>
            <a:r>
              <a:rPr lang="en-GB" sz="2000" b="1" dirty="0" smtClean="0"/>
              <a:t>x</a:t>
            </a:r>
          </a:p>
          <a:p>
            <a:pPr>
              <a:buNone/>
            </a:pPr>
            <a:r>
              <a:rPr lang="en-GB" sz="2000" dirty="0" smtClean="0"/>
              <a:t>	</a:t>
            </a:r>
            <a:endParaRPr lang="nl-NL" sz="2000" dirty="0" smtClean="0"/>
          </a:p>
          <a:p>
            <a:pPr>
              <a:buNone/>
            </a:pPr>
            <a:endParaRPr lang="en-GB" sz="2000" dirty="0" smtClean="0"/>
          </a:p>
          <a:p>
            <a:pPr>
              <a:buNone/>
            </a:pPr>
            <a:r>
              <a:rPr lang="en-GB" sz="2000" dirty="0" smtClean="0">
                <a:sym typeface="Wingdings" pitchFamily="2" charset="2"/>
              </a:rPr>
              <a:t> </a:t>
            </a:r>
            <a:r>
              <a:rPr lang="en-GB" sz="2000" dirty="0" smtClean="0"/>
              <a:t>Knowledge is “Justified True Belief”</a:t>
            </a:r>
          </a:p>
          <a:p>
            <a:endParaRPr lang="nl-NL"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2293715"/>
          </a:xfrm>
        </p:spPr>
        <p:txBody>
          <a:bodyPr>
            <a:noAutofit/>
          </a:bodyPr>
          <a:lstStyle/>
          <a:p>
            <a:r>
              <a:rPr lang="en-GB" sz="2000" dirty="0" err="1" smtClean="0"/>
              <a:t>Nozick</a:t>
            </a:r>
            <a:r>
              <a:rPr lang="en-GB" sz="2000" dirty="0" smtClean="0"/>
              <a:t> introduces an </a:t>
            </a:r>
            <a:r>
              <a:rPr lang="en-GB" sz="2000" i="1" dirty="0" smtClean="0"/>
              <a:t>alternative</a:t>
            </a:r>
            <a:r>
              <a:rPr lang="en-GB" sz="2000" dirty="0" smtClean="0"/>
              <a:t> conception of knowledge (“truth tracking”)</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a:t>
            </a:r>
            <a:r>
              <a:rPr lang="en-GB" sz="2000" dirty="0" smtClean="0">
                <a:solidFill>
                  <a:schemeClr val="accent6">
                    <a:lumMod val="75000"/>
                  </a:schemeClr>
                </a:solidFill>
              </a:rPr>
              <a:t>(III) If </a:t>
            </a:r>
            <a:r>
              <a:rPr lang="en-GB" sz="2000" b="1" dirty="0" smtClean="0">
                <a:solidFill>
                  <a:schemeClr val="accent6">
                    <a:lumMod val="75000"/>
                  </a:schemeClr>
                </a:solidFill>
              </a:rPr>
              <a:t>x</a:t>
            </a:r>
            <a:r>
              <a:rPr lang="en-GB" sz="2000" dirty="0" smtClean="0">
                <a:solidFill>
                  <a:schemeClr val="accent6">
                    <a:lumMod val="75000"/>
                  </a:schemeClr>
                </a:solidFill>
              </a:rPr>
              <a:t> were not true, I would not believe </a:t>
            </a:r>
            <a:r>
              <a:rPr lang="en-GB" sz="2000" b="1" dirty="0" smtClean="0">
                <a:solidFill>
                  <a:schemeClr val="accent6">
                    <a:lumMod val="75000"/>
                  </a:schemeClr>
                </a:solidFill>
              </a:rPr>
              <a:t>x</a:t>
            </a:r>
          </a:p>
          <a:p>
            <a:pPr>
              <a:buNone/>
            </a:pPr>
            <a:r>
              <a:rPr lang="en-GB" sz="2000" dirty="0" smtClean="0">
                <a:solidFill>
                  <a:schemeClr val="accent6">
                    <a:lumMod val="75000"/>
                  </a:schemeClr>
                </a:solidFill>
              </a:rPr>
              <a:t>	(IV) If </a:t>
            </a:r>
            <a:r>
              <a:rPr lang="en-GB" sz="2000" b="1" dirty="0" smtClean="0">
                <a:solidFill>
                  <a:schemeClr val="accent6">
                    <a:lumMod val="75000"/>
                  </a:schemeClr>
                </a:solidFill>
              </a:rPr>
              <a:t>x</a:t>
            </a:r>
            <a:r>
              <a:rPr lang="en-GB" sz="2000" dirty="0" smtClean="0">
                <a:solidFill>
                  <a:schemeClr val="accent6">
                    <a:lumMod val="75000"/>
                  </a:schemeClr>
                </a:solidFill>
              </a:rPr>
              <a:t> were true in slightly different circumstances, I would still believe </a:t>
            </a:r>
            <a:r>
              <a:rPr lang="en-GB" sz="2000" b="1" dirty="0" smtClean="0">
                <a:solidFill>
                  <a:schemeClr val="accent6">
                    <a:lumMod val="75000"/>
                  </a:schemeClr>
                </a:solidFill>
              </a:rPr>
              <a:t>x</a:t>
            </a:r>
            <a:endParaRPr lang="nl-NL" sz="2000" dirty="0" smtClean="0">
              <a:solidFill>
                <a:schemeClr val="accent6">
                  <a:lumMod val="75000"/>
                </a:schemeClr>
              </a:solidFill>
            </a:endParaRPr>
          </a:p>
          <a:p>
            <a:endParaRPr lang="nl-NL" sz="2000" dirty="0" smtClean="0"/>
          </a:p>
          <a:p>
            <a:pPr>
              <a:buNone/>
            </a:pPr>
            <a:r>
              <a:rPr lang="en-GB" sz="2000" dirty="0" smtClean="0">
                <a:sym typeface="Wingdings" pitchFamily="2" charset="2"/>
              </a:rPr>
              <a:t> </a:t>
            </a:r>
            <a:r>
              <a:rPr lang="en-GB" sz="2000" dirty="0" smtClean="0"/>
              <a:t>Knowledge is “True Belief that Tracks Truth”</a:t>
            </a:r>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Three</a:t>
            </a:r>
            <a:r>
              <a:rPr lang="nl-NL" sz="3200" dirty="0" smtClean="0"/>
              <a:t> different types of </a:t>
            </a:r>
            <a:r>
              <a:rPr lang="nl-NL" sz="3200" dirty="0" err="1" smtClean="0"/>
              <a:t>knowledge</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1"/>
            <a:ext cx="8229600" cy="964704"/>
          </a:xfrm>
        </p:spPr>
        <p:txBody>
          <a:bodyPr>
            <a:normAutofit/>
          </a:bodyPr>
          <a:lstStyle/>
          <a:p>
            <a:r>
              <a:rPr lang="nl-NL" sz="2400" dirty="0" err="1" smtClean="0"/>
              <a:t>Epistemology</a:t>
            </a:r>
            <a:r>
              <a:rPr lang="nl-NL" sz="2400" dirty="0" smtClean="0"/>
              <a:t> is </a:t>
            </a:r>
            <a:r>
              <a:rPr lang="nl-NL" sz="2400" dirty="0" err="1" smtClean="0"/>
              <a:t>primarily</a:t>
            </a:r>
            <a:r>
              <a:rPr lang="nl-NL" sz="2400" dirty="0" smtClean="0"/>
              <a:t> </a:t>
            </a:r>
            <a:r>
              <a:rPr lang="nl-NL" sz="2400" dirty="0" err="1" smtClean="0"/>
              <a:t>about</a:t>
            </a:r>
            <a:r>
              <a:rPr lang="nl-NL" sz="2400" dirty="0" smtClean="0"/>
              <a:t> </a:t>
            </a:r>
            <a:r>
              <a:rPr lang="nl-NL" sz="2400" dirty="0" err="1" smtClean="0"/>
              <a:t>propositional</a:t>
            </a:r>
            <a:r>
              <a:rPr lang="nl-NL" sz="2400" dirty="0" smtClean="0"/>
              <a:t> </a:t>
            </a:r>
            <a:r>
              <a:rPr lang="nl-NL" sz="2400" dirty="0" err="1" smtClean="0"/>
              <a:t>knowledge</a:t>
            </a:r>
            <a:endParaRPr lang="nl-NL" sz="2400" dirty="0" smtClean="0"/>
          </a:p>
          <a:p>
            <a:r>
              <a:rPr lang="nl-NL" sz="2400" dirty="0" smtClean="0"/>
              <a:t>Is all </a:t>
            </a:r>
            <a:r>
              <a:rPr lang="nl-NL" sz="2400" dirty="0" err="1" smtClean="0"/>
              <a:t>propositional</a:t>
            </a:r>
            <a:r>
              <a:rPr lang="nl-NL" sz="2400" dirty="0" smtClean="0"/>
              <a:t> </a:t>
            </a:r>
            <a:r>
              <a:rPr lang="nl-NL" sz="2400" dirty="0" err="1" smtClean="0"/>
              <a:t>knowledge</a:t>
            </a:r>
            <a:r>
              <a:rPr lang="nl-NL" sz="2400" dirty="0" smtClean="0"/>
              <a:t> </a:t>
            </a:r>
            <a:r>
              <a:rPr lang="nl-NL" sz="2400" dirty="0" err="1" smtClean="0"/>
              <a:t>based</a:t>
            </a:r>
            <a:r>
              <a:rPr lang="nl-NL" sz="2400" dirty="0" smtClean="0"/>
              <a:t> </a:t>
            </a:r>
            <a:r>
              <a:rPr lang="nl-NL" sz="2400" dirty="0" err="1" smtClean="0"/>
              <a:t>on</a:t>
            </a:r>
            <a:r>
              <a:rPr lang="nl-NL" sz="2400" dirty="0" smtClean="0"/>
              <a:t> </a:t>
            </a:r>
            <a:r>
              <a:rPr lang="nl-NL" sz="2400" dirty="0" err="1" smtClean="0"/>
              <a:t>acquaintance</a:t>
            </a:r>
            <a:r>
              <a:rPr lang="nl-NL" sz="2400" dirty="0" smtClean="0"/>
              <a:t>?</a:t>
            </a:r>
            <a:endParaRPr lang="nl-NL" sz="20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708920"/>
            <a:ext cx="8229600" cy="165618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one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hand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plausibly</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tree in front of me is green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have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headache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white</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467544" y="4169112"/>
            <a:ext cx="6246440" cy="1708160"/>
          </a:xfrm>
          <a:prstGeom prst="rect">
            <a:avLst/>
          </a:prstGeom>
        </p:spPr>
        <p:txBody>
          <a:bodyPr wrap="square">
            <a:spAutoFit/>
          </a:bodyPr>
          <a:lstStyle/>
          <a:p>
            <a:pPr marL="742950" lvl="1" indent="-285750">
              <a:spcBef>
                <a:spcPct val="20000"/>
              </a:spcBef>
              <a:defRPr/>
            </a:pPr>
            <a:endParaRPr lang="nl-NL" sz="900" dirty="0" smtClean="0">
              <a:effectLst>
                <a:outerShdw blurRad="38100" dist="38100" dir="2700000" algn="tl">
                  <a:srgbClr val="000000">
                    <a:alpha val="43137"/>
                  </a:srgbClr>
                </a:outerShdw>
              </a:effectLst>
            </a:endParaRPr>
          </a:p>
          <a:p>
            <a:pPr marL="742950" lvl="1" indent="-285750">
              <a:spcBef>
                <a:spcPct val="20000"/>
              </a:spcBef>
              <a:defRPr/>
            </a:pPr>
            <a:r>
              <a:rPr lang="nl-NL" sz="2000" i="1" dirty="0" err="1" smtClean="0"/>
              <a:t>But</a:t>
            </a:r>
            <a:r>
              <a:rPr lang="nl-NL" sz="2000" i="1" dirty="0" smtClean="0"/>
              <a:t> </a:t>
            </a:r>
            <a:r>
              <a:rPr lang="nl-NL" sz="2000" i="1" dirty="0" err="1" smtClean="0"/>
              <a:t>on</a:t>
            </a:r>
            <a:r>
              <a:rPr lang="nl-NL" sz="2000" i="1" dirty="0" smtClean="0"/>
              <a:t> the </a:t>
            </a:r>
            <a:r>
              <a:rPr lang="nl-NL" sz="2000" i="1" dirty="0" err="1" smtClean="0"/>
              <a:t>other</a:t>
            </a:r>
            <a:r>
              <a:rPr lang="nl-NL" sz="2000" i="1" dirty="0" smtClean="0"/>
              <a:t> hand </a:t>
            </a:r>
            <a:r>
              <a:rPr lang="nl-NL" sz="2000" i="1" dirty="0" err="1" smtClean="0"/>
              <a:t>one</a:t>
            </a:r>
            <a:r>
              <a:rPr lang="nl-NL" sz="2000" i="1" dirty="0" smtClean="0"/>
              <a:t> </a:t>
            </a:r>
            <a:r>
              <a:rPr lang="nl-NL" sz="2000" i="1" dirty="0" err="1" smtClean="0"/>
              <a:t>may</a:t>
            </a:r>
            <a:r>
              <a:rPr lang="nl-NL" sz="2000" i="1" dirty="0" smtClean="0"/>
              <a:t> </a:t>
            </a:r>
            <a:r>
              <a:rPr lang="nl-NL" sz="2000" i="1" dirty="0" err="1" smtClean="0"/>
              <a:t>seriously</a:t>
            </a:r>
            <a:r>
              <a:rPr lang="nl-NL" sz="2000" i="1" dirty="0" smtClean="0"/>
              <a:t> doubt </a:t>
            </a:r>
            <a:r>
              <a:rPr lang="nl-NL" sz="2000" i="1" dirty="0" err="1" smtClean="0"/>
              <a:t>this</a:t>
            </a:r>
            <a:r>
              <a:rPr lang="nl-NL" sz="2000" i="1" dirty="0" smtClean="0"/>
              <a:t> …</a:t>
            </a:r>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a </a:t>
            </a:r>
            <a:r>
              <a:rPr lang="nl-NL" sz="2000" dirty="0" err="1" smtClean="0"/>
              <a:t>logical</a:t>
            </a:r>
            <a:r>
              <a:rPr lang="nl-NL" sz="2000" dirty="0" smtClean="0"/>
              <a:t> </a:t>
            </a:r>
            <a:r>
              <a:rPr lang="nl-NL" sz="2000" dirty="0" err="1" smtClean="0"/>
              <a:t>contradiction</a:t>
            </a:r>
            <a:r>
              <a:rPr lang="nl-NL" sz="2000" dirty="0" smtClean="0"/>
              <a:t> </a:t>
            </a:r>
            <a:r>
              <a:rPr lang="nl-NL" sz="2000" dirty="0" err="1" smtClean="0"/>
              <a:t>cannot</a:t>
            </a:r>
            <a:r>
              <a:rPr lang="nl-NL" sz="2000" dirty="0" smtClean="0"/>
              <a:t> </a:t>
            </a:r>
            <a:r>
              <a:rPr lang="nl-NL" sz="2000" dirty="0" err="1" smtClean="0"/>
              <a:t>occur</a:t>
            </a:r>
            <a:endParaRPr lang="nl-NL" sz="2000" dirty="0" smtClean="0"/>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a:t>
            </a:r>
            <a:r>
              <a:rPr lang="nl-NL" sz="2000" dirty="0" err="1" smtClean="0"/>
              <a:t>not-P</a:t>
            </a:r>
            <a:r>
              <a:rPr lang="nl-NL" sz="2000" dirty="0" smtClean="0"/>
              <a:t>’ and ‘P </a:t>
            </a:r>
            <a:r>
              <a:rPr lang="nl-NL" sz="2000" dirty="0" err="1" smtClean="0"/>
              <a:t>or</a:t>
            </a:r>
            <a:r>
              <a:rPr lang="nl-NL" sz="2000" dirty="0" smtClean="0"/>
              <a:t> Q’ </a:t>
            </a:r>
            <a:r>
              <a:rPr lang="nl-NL" sz="2000" dirty="0" err="1" smtClean="0"/>
              <a:t>entails</a:t>
            </a:r>
            <a:r>
              <a:rPr lang="nl-NL" sz="2000" dirty="0" smtClean="0"/>
              <a:t> Q</a:t>
            </a:r>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2 is a prime </a:t>
            </a:r>
            <a:r>
              <a:rPr lang="nl-NL" sz="2000" dirty="0" err="1" smtClean="0"/>
              <a:t>number</a:t>
            </a:r>
            <a:endParaRPr lang="nl-NL"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2000"/>
                                        <p:tgtEl>
                                          <p:spTgt spid="5">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797771"/>
          </a:xfrm>
        </p:spPr>
        <p:txBody>
          <a:bodyPr>
            <a:noAutofit/>
          </a:bodyPr>
          <a:lstStyle/>
          <a:p>
            <a:r>
              <a:rPr lang="en-GB" sz="2000" dirty="0" err="1" smtClean="0"/>
              <a:t>Nozick’s</a:t>
            </a:r>
            <a:r>
              <a:rPr lang="en-GB" sz="2000" dirty="0" smtClean="0"/>
              <a:t> “truth tracking” definition of knowledge</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If </a:t>
            </a:r>
            <a:r>
              <a:rPr lang="en-GB" sz="2000" b="1" dirty="0" smtClean="0"/>
              <a:t>x</a:t>
            </a:r>
            <a:r>
              <a:rPr lang="en-GB" sz="2000" dirty="0" smtClean="0"/>
              <a:t> were not true, I would not believe </a:t>
            </a:r>
            <a:r>
              <a:rPr lang="en-GB" sz="2000" b="1" dirty="0" smtClean="0"/>
              <a:t>x</a:t>
            </a:r>
          </a:p>
          <a:p>
            <a:pPr>
              <a:buNone/>
            </a:pPr>
            <a:r>
              <a:rPr lang="en-GB" sz="2000" dirty="0" smtClean="0"/>
              <a:t>	(IV) If </a:t>
            </a:r>
            <a:r>
              <a:rPr lang="en-GB" sz="2000" b="1" dirty="0" smtClean="0"/>
              <a:t>x</a:t>
            </a:r>
            <a:r>
              <a:rPr lang="en-GB" sz="2000" dirty="0" smtClean="0"/>
              <a:t> were true in slightly different circumstances, I would still believe </a:t>
            </a:r>
            <a:r>
              <a:rPr lang="en-GB" sz="2000" b="1" dirty="0" smtClean="0"/>
              <a:t>x</a:t>
            </a:r>
            <a:endParaRPr lang="nl-NL" sz="2000" dirty="0" smtClean="0"/>
          </a:p>
          <a:p>
            <a:pPr>
              <a:buNone/>
            </a:pPr>
            <a:endParaRPr lang="en-GB" sz="2000" dirty="0" smtClean="0"/>
          </a:p>
          <a:p>
            <a:pPr>
              <a:buNone/>
            </a:pPr>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3" name="Content Placeholder 2"/>
          <p:cNvSpPr txBox="1">
            <a:spLocks/>
          </p:cNvSpPr>
          <p:nvPr/>
        </p:nvSpPr>
        <p:spPr>
          <a:xfrm>
            <a:off x="609600" y="4231629"/>
            <a:ext cx="8435280" cy="2797771"/>
          </a:xfrm>
          <a:prstGeom prst="rect">
            <a:avLst/>
          </a:prstGeom>
        </p:spPr>
        <p:txBody>
          <a:bodyPr vert="horz" lIns="91440" tIns="45720" rIns="91440" bIns="45720" rtlCol="0">
            <a:noAutofit/>
          </a:bodyPr>
          <a:lstStyle/>
          <a:p>
            <a:pPr marL="342900" lvl="0" indent="-342900">
              <a:spcBef>
                <a:spcPct val="20000"/>
              </a:spcBef>
            </a:pPr>
            <a:r>
              <a:rPr lang="en-US" sz="2200" dirty="0" smtClean="0"/>
              <a:t>Let </a:t>
            </a:r>
            <a:r>
              <a:rPr lang="en-US" sz="2200" b="1" dirty="0" smtClean="0"/>
              <a:t>p</a:t>
            </a:r>
            <a:r>
              <a:rPr lang="en-US" sz="2200" dirty="0" smtClean="0"/>
              <a:t> = “I have an apple in my hand” </a:t>
            </a:r>
          </a:p>
          <a:p>
            <a:pPr marL="342900" lvl="0" indent="-342900">
              <a:spcBef>
                <a:spcPct val="20000"/>
              </a:spcBef>
            </a:pPr>
            <a:r>
              <a:rPr lang="en-US" sz="2200" dirty="0" smtClean="0"/>
              <a:t>Let </a:t>
            </a:r>
            <a:r>
              <a:rPr lang="en-US" sz="2200" b="1" dirty="0" smtClean="0"/>
              <a:t>q</a:t>
            </a:r>
            <a:r>
              <a:rPr lang="en-US" sz="2200" dirty="0" smtClean="0"/>
              <a:t> = “I am not hallucinating”</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2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293715"/>
          </a:xfrm>
        </p:spPr>
        <p:txBody>
          <a:bodyPr>
            <a:noAutofit/>
          </a:bodyPr>
          <a:lstStyle/>
          <a:p>
            <a:r>
              <a:rPr lang="en-GB" sz="2000" dirty="0" err="1" smtClean="0"/>
              <a:t>Nozick’s</a:t>
            </a:r>
            <a:r>
              <a:rPr lang="en-GB" sz="2000" dirty="0" smtClean="0"/>
              <a:t> “truth tracking” definition of knowledge</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If </a:t>
            </a:r>
            <a:r>
              <a:rPr lang="en-GB" sz="2000" b="1" dirty="0" smtClean="0"/>
              <a:t>x</a:t>
            </a:r>
            <a:r>
              <a:rPr lang="en-GB" sz="2000" dirty="0" smtClean="0"/>
              <a:t> were not true, I would not believe </a:t>
            </a:r>
            <a:r>
              <a:rPr lang="en-GB" sz="2000" b="1" dirty="0" smtClean="0"/>
              <a:t>x</a:t>
            </a:r>
          </a:p>
          <a:p>
            <a:pPr>
              <a:buNone/>
            </a:pPr>
            <a:r>
              <a:rPr lang="en-GB" sz="2000" dirty="0" smtClean="0"/>
              <a:t>	(IV) If </a:t>
            </a:r>
            <a:r>
              <a:rPr lang="en-GB" sz="2000" b="1" dirty="0" smtClean="0"/>
              <a:t>x</a:t>
            </a:r>
            <a:r>
              <a:rPr lang="en-GB" sz="2000" dirty="0" smtClean="0"/>
              <a:t> were true in slightly different circumstances, I would still believe </a:t>
            </a:r>
            <a:r>
              <a:rPr lang="en-GB" sz="2000" b="1" dirty="0" smtClean="0"/>
              <a:t>x</a:t>
            </a:r>
            <a:endParaRPr lang="nl-NL" sz="2000" dirty="0" smtClean="0"/>
          </a:p>
          <a:p>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5" name="Content Placeholder 2"/>
          <p:cNvSpPr txBox="1">
            <a:spLocks/>
          </p:cNvSpPr>
          <p:nvPr/>
        </p:nvSpPr>
        <p:spPr>
          <a:xfrm>
            <a:off x="467544" y="4231629"/>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Now, suppose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true and I believe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It follows that </a:t>
            </a:r>
            <a:r>
              <a:rPr kumimoji="0" lang="en-GB" sz="2000" b="1" i="0" u="none" strike="noStrike" kern="1200" cap="none" spc="0" normalizeH="0" baseline="0" noProof="0" dirty="0" err="1" smtClean="0">
                <a:ln>
                  <a:noFill/>
                </a:ln>
                <a:solidFill>
                  <a:schemeClr val="tx1"/>
                </a:solidFill>
                <a:effectLst/>
                <a:uLnTx/>
                <a:uFillTx/>
                <a:latin typeface="+mn-lt"/>
                <a:ea typeface="+mn-ea"/>
                <a:cs typeface="+mn-cs"/>
              </a:rPr>
              <a:t>Kp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K(p-&gt;q)</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So, what about </a:t>
            </a:r>
            <a:r>
              <a:rPr kumimoji="0" lang="en-GB" sz="2000" b="1" i="0" u="none" strike="noStrike" kern="1200" cap="none" spc="0" normalizeH="0" baseline="0" noProof="0" dirty="0" err="1" smtClean="0">
                <a:ln>
                  <a:noFill/>
                </a:ln>
                <a:solidFill>
                  <a:schemeClr val="tx1"/>
                </a:solidFill>
                <a:effectLst/>
                <a:uLnTx/>
                <a:uFillTx/>
                <a:latin typeface="+mn-lt"/>
                <a:ea typeface="+mn-ea"/>
                <a:cs typeface="+mn-cs"/>
              </a:rPr>
              <a:t>Kq</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q</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true and I believe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so</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hallucinating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does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follow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believe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For,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hallucinating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believe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follows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err="1" smtClean="0">
                <a:ln>
                  <a:noFill/>
                </a:ln>
                <a:solidFill>
                  <a:schemeClr val="tx1"/>
                </a:solidFill>
                <a:effectLst/>
                <a:uLnTx/>
                <a:uFillTx/>
                <a:latin typeface="+mn-lt"/>
                <a:ea typeface="+mn-ea"/>
                <a:cs typeface="+mn-cs"/>
              </a:rPr>
              <a:t>not-Kq</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5661248"/>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must indeed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reject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err="1" smtClean="0">
                <a:ln>
                  <a:noFill/>
                </a:ln>
                <a:solidFill>
                  <a:srgbClr val="FF0000"/>
                </a:solidFill>
                <a:effectLst/>
                <a:uLnTx/>
                <a:uFillTx/>
                <a:latin typeface="+mn-lt"/>
                <a:ea typeface="+mn-ea"/>
                <a:cs typeface="+mn-cs"/>
              </a:rPr>
              <a:t>Kp</a:t>
            </a:r>
            <a:r>
              <a:rPr kumimoji="0" lang="nl-NL" sz="2000" b="1" i="0" u="none" strike="noStrike" kern="1200" cap="none" spc="0" normalizeH="0" baseline="0" noProof="0" dirty="0" smtClean="0">
                <a:ln>
                  <a:noFill/>
                </a:ln>
                <a:solidFill>
                  <a:srgbClr val="FF0000"/>
                </a:solidFill>
                <a:effectLst/>
                <a:uLnTx/>
                <a:uFillTx/>
                <a:latin typeface="+mn-lt"/>
                <a:ea typeface="+mn-ea"/>
                <a:cs typeface="+mn-cs"/>
              </a:rPr>
              <a:t> &amp; K(p-&gt;q) -&gt; </a:t>
            </a:r>
            <a:r>
              <a:rPr kumimoji="0" lang="nl-NL" sz="2000" b="1" i="0" u="none" strike="noStrike" kern="1200" cap="none" spc="0" normalizeH="0" baseline="0" noProof="0" dirty="0" err="1" smtClean="0">
                <a:ln>
                  <a:noFill/>
                </a:ln>
                <a:solidFill>
                  <a:srgbClr val="FF0000"/>
                </a:solidFill>
                <a:effectLst/>
                <a:uLnTx/>
                <a:uFillTx/>
                <a:latin typeface="+mn-lt"/>
                <a:ea typeface="+mn-ea"/>
                <a:cs typeface="+mn-cs"/>
              </a:rPr>
              <a:t>Kq</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1" i="0" u="none" strike="noStrike" kern="1200" cap="none" spc="0" normalizeH="0" baseline="0" noProof="0" dirty="0" smtClean="0">
                <a:ln>
                  <a:noFill/>
                </a:ln>
                <a:solidFill>
                  <a:srgbClr val="FF0000"/>
                </a:solidFill>
                <a:effectLst/>
                <a:uLnTx/>
                <a:uFillTx/>
                <a:latin typeface="+mn-lt"/>
                <a:ea typeface="+mn-ea"/>
                <a:cs typeface="+mn-cs"/>
              </a:rPr>
              <a:t>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defeated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179512" y="1351309"/>
            <a:ext cx="8686800" cy="2653755"/>
          </a:xfrm>
        </p:spPr>
        <p:txBody>
          <a:bodyPr>
            <a:noAutofit/>
          </a:bodyPr>
          <a:lstStyle/>
          <a:p>
            <a:r>
              <a:rPr lang="en-GB" sz="2000" dirty="0" smtClean="0"/>
              <a:t>The answer is ‘no!’. For </a:t>
            </a:r>
            <a:r>
              <a:rPr lang="en-GB" sz="2000" dirty="0" err="1" smtClean="0"/>
              <a:t>Nozick’s</a:t>
            </a:r>
            <a:r>
              <a:rPr lang="en-GB" sz="2000" dirty="0" smtClean="0"/>
              <a:t> conception of knowledge fails. Take the following counter example (</a:t>
            </a:r>
            <a:r>
              <a:rPr lang="nl-NL" sz="2000" dirty="0" smtClean="0"/>
              <a:t>B. </a:t>
            </a:r>
            <a:r>
              <a:rPr lang="nl-NL" sz="2000" dirty="0" err="1" smtClean="0"/>
              <a:t>Garrett</a:t>
            </a:r>
            <a:r>
              <a:rPr lang="en-GB" sz="2000" dirty="0" smtClean="0"/>
              <a:t>).</a:t>
            </a:r>
          </a:p>
          <a:p>
            <a:pPr>
              <a:buNone/>
            </a:pPr>
            <a:r>
              <a:rPr lang="en-GB" sz="2000" dirty="0" smtClean="0"/>
              <a:t>	</a:t>
            </a:r>
          </a:p>
          <a:p>
            <a:pPr>
              <a:buNone/>
            </a:pPr>
            <a:r>
              <a:rPr lang="en-GB" sz="2000" dirty="0" smtClean="0"/>
              <a:t>	</a:t>
            </a:r>
            <a:r>
              <a:rPr lang="en-GB" sz="2000" dirty="0" smtClean="0">
                <a:solidFill>
                  <a:srgbClr val="0070C0"/>
                </a:solidFill>
              </a:rPr>
              <a:t>Suppose Ad and Bart are brothers.</a:t>
            </a:r>
            <a:r>
              <a:rPr lang="en-GB" sz="2000" dirty="0" smtClean="0"/>
              <a:t> </a:t>
            </a:r>
            <a:r>
              <a:rPr lang="en-US" sz="2000" dirty="0" smtClean="0">
                <a:solidFill>
                  <a:srgbClr val="0070C0"/>
                </a:solidFill>
              </a:rPr>
              <a:t>Proposition </a:t>
            </a:r>
            <a:r>
              <a:rPr lang="en-US" sz="2000" b="1" dirty="0" smtClean="0">
                <a:solidFill>
                  <a:srgbClr val="0070C0"/>
                </a:solidFill>
              </a:rPr>
              <a:t>a</a:t>
            </a:r>
            <a:r>
              <a:rPr lang="en-US" sz="2000" dirty="0" smtClean="0">
                <a:solidFill>
                  <a:srgbClr val="0070C0"/>
                </a:solidFill>
              </a:rPr>
              <a:t> is that the father of Ad is a philosopher. Proposition </a:t>
            </a:r>
            <a:r>
              <a:rPr lang="en-US" sz="2000" b="1" dirty="0" smtClean="0">
                <a:solidFill>
                  <a:srgbClr val="0070C0"/>
                </a:solidFill>
              </a:rPr>
              <a:t>b</a:t>
            </a:r>
            <a:r>
              <a:rPr lang="en-US" sz="2000" dirty="0" smtClean="0">
                <a:solidFill>
                  <a:srgbClr val="0070C0"/>
                </a:solidFill>
              </a:rPr>
              <a:t> is that the father of Bart is a philosopher. Suppose I use the unreliable method of believing </a:t>
            </a:r>
            <a:r>
              <a:rPr lang="en-US" sz="2000" b="1" dirty="0" smtClean="0">
                <a:solidFill>
                  <a:srgbClr val="0070C0"/>
                </a:solidFill>
              </a:rPr>
              <a:t>a</a:t>
            </a:r>
            <a:r>
              <a:rPr lang="en-US" sz="2000" dirty="0" smtClean="0">
                <a:solidFill>
                  <a:srgbClr val="0070C0"/>
                </a:solidFill>
              </a:rPr>
              <a:t> if I’m informed that </a:t>
            </a:r>
            <a:r>
              <a:rPr lang="en-US" sz="2000" b="1" dirty="0" smtClean="0">
                <a:solidFill>
                  <a:srgbClr val="0070C0"/>
                </a:solidFill>
              </a:rPr>
              <a:t>b</a:t>
            </a:r>
            <a:r>
              <a:rPr lang="en-US" sz="2000" dirty="0" smtClean="0">
                <a:solidFill>
                  <a:srgbClr val="0070C0"/>
                </a:solidFill>
              </a:rPr>
              <a:t> is true. Suppose that </a:t>
            </a:r>
            <a:r>
              <a:rPr lang="en-US" sz="2000" b="1" dirty="0" smtClean="0">
                <a:solidFill>
                  <a:srgbClr val="0070C0"/>
                </a:solidFill>
              </a:rPr>
              <a:t>b</a:t>
            </a:r>
            <a:r>
              <a:rPr lang="en-US" sz="2000" dirty="0" smtClean="0">
                <a:solidFill>
                  <a:srgbClr val="0070C0"/>
                </a:solidFill>
              </a:rPr>
              <a:t> is true and that I’m informed that </a:t>
            </a:r>
            <a:r>
              <a:rPr lang="en-US" sz="2000" b="1" dirty="0" smtClean="0">
                <a:solidFill>
                  <a:srgbClr val="0070C0"/>
                </a:solidFill>
              </a:rPr>
              <a:t>b</a:t>
            </a:r>
            <a:r>
              <a:rPr lang="en-US" sz="2000" dirty="0" smtClean="0">
                <a:solidFill>
                  <a:srgbClr val="0070C0"/>
                </a:solidFill>
              </a:rPr>
              <a:t> is true. Suppose it is unknown to me that Ad and Bart are brothers, so in fact </a:t>
            </a:r>
            <a:r>
              <a:rPr lang="en-US" sz="2000" b="1" dirty="0" smtClean="0">
                <a:solidFill>
                  <a:srgbClr val="0070C0"/>
                </a:solidFill>
              </a:rPr>
              <a:t>a </a:t>
            </a:r>
            <a:r>
              <a:rPr lang="en-US" sz="2000" dirty="0" smtClean="0">
                <a:solidFill>
                  <a:srgbClr val="0070C0"/>
                </a:solidFill>
              </a:rPr>
              <a:t>is true. Surely I do not </a:t>
            </a:r>
            <a:r>
              <a:rPr lang="en-US" sz="2000" i="1" dirty="0" smtClean="0">
                <a:solidFill>
                  <a:srgbClr val="0070C0"/>
                </a:solidFill>
              </a:rPr>
              <a:t>know</a:t>
            </a:r>
            <a:r>
              <a:rPr lang="en-US" sz="2000" dirty="0" smtClean="0">
                <a:solidFill>
                  <a:srgbClr val="0070C0"/>
                </a:solidFill>
              </a:rPr>
              <a:t> that </a:t>
            </a:r>
            <a:r>
              <a:rPr lang="en-US" sz="2000" b="1" dirty="0" smtClean="0">
                <a:solidFill>
                  <a:srgbClr val="0070C0"/>
                </a:solidFill>
              </a:rPr>
              <a:t>a</a:t>
            </a:r>
            <a:r>
              <a:rPr lang="en-US" sz="2000" dirty="0" smtClean="0">
                <a:solidFill>
                  <a:srgbClr val="0070C0"/>
                </a:solidFill>
              </a:rPr>
              <a:t>!</a:t>
            </a:r>
          </a:p>
          <a:p>
            <a:pPr>
              <a:buNone/>
            </a:pPr>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179512" y="4303637"/>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1" i="0" u="none" strike="noStrike" kern="1200" cap="none" spc="0" normalizeH="0" baseline="0" noProof="0" dirty="0" smtClean="0">
                <a:ln>
                  <a:noFill/>
                </a:ln>
                <a:solidFill>
                  <a:srgbClr val="0070C0"/>
                </a:solidFill>
                <a:effectLst/>
                <a:uLnTx/>
                <a:uFillTx/>
                <a:latin typeface="+mn-lt"/>
                <a:ea typeface="+mn-ea"/>
                <a:cs typeface="+mn-cs"/>
              </a:rPr>
              <a:t>Ka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holds because (I) – (IV) are all met, but </a:t>
            </a:r>
            <a:r>
              <a:rPr kumimoji="0" lang="en-US" sz="2000" b="1" i="0" u="none" strike="noStrike" kern="1200" cap="none" spc="0" normalizeH="0" baseline="0" noProof="0" dirty="0" smtClean="0">
                <a:ln>
                  <a:noFill/>
                </a:ln>
                <a:solidFill>
                  <a:srgbClr val="0070C0"/>
                </a:solidFill>
                <a:effectLst/>
                <a:uLnTx/>
                <a:uFillTx/>
                <a:latin typeface="+mn-lt"/>
                <a:ea typeface="+mn-ea"/>
                <a:cs typeface="+mn-cs"/>
              </a:rPr>
              <a:t>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clearly cannot be knowledge for me because it relied on the random unknown fact of A and B being brothers.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 thus have to reject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Nozick’s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account of knowledge. The skeptic survives.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relevant </a:t>
            </a:r>
            <a:r>
              <a:rPr lang="nl-NL" sz="2400" dirty="0" err="1" smtClean="0"/>
              <a:t>alternatives</a:t>
            </a:r>
            <a:r>
              <a:rPr lang="nl-NL" sz="2400" dirty="0" smtClean="0"/>
              <a:t> response to </a:t>
            </a:r>
            <a:r>
              <a:rPr lang="nl-NL" sz="2400" dirty="0" err="1" smtClean="0"/>
              <a:t>skepticism</a:t>
            </a:r>
            <a:endParaRPr lang="nl-NL" sz="2400" dirty="0" smtClean="0"/>
          </a:p>
        </p:txBody>
      </p:sp>
      <p:sp>
        <p:nvSpPr>
          <p:cNvPr id="3" name="Content Placeholder 2"/>
          <p:cNvSpPr>
            <a:spLocks noGrp="1"/>
          </p:cNvSpPr>
          <p:nvPr>
            <p:ph idx="1"/>
          </p:nvPr>
        </p:nvSpPr>
        <p:spPr>
          <a:xfrm>
            <a:off x="323528" y="1351309"/>
            <a:ext cx="8820472" cy="2437731"/>
          </a:xfrm>
        </p:spPr>
        <p:txBody>
          <a:bodyPr>
            <a:noAutofit/>
          </a:bodyPr>
          <a:lstStyle/>
          <a:p>
            <a:r>
              <a:rPr lang="en-GB" sz="2400" dirty="0" smtClean="0"/>
              <a:t>One may invoke Fred </a:t>
            </a:r>
            <a:r>
              <a:rPr lang="en-GB" sz="2400" dirty="0" err="1" smtClean="0"/>
              <a:t>Dretske’s</a:t>
            </a:r>
            <a:r>
              <a:rPr lang="en-GB" sz="2400" dirty="0" smtClean="0"/>
              <a:t> </a:t>
            </a:r>
            <a:r>
              <a:rPr lang="en-GB" sz="2400" i="1" dirty="0" smtClean="0"/>
              <a:t>relevant alternatives</a:t>
            </a:r>
            <a:r>
              <a:rPr lang="en-GB" sz="2400" dirty="0" smtClean="0"/>
              <a:t> model to refute </a:t>
            </a:r>
            <a:r>
              <a:rPr lang="en-GB" sz="2400" dirty="0" err="1" smtClean="0"/>
              <a:t>skepticism</a:t>
            </a:r>
            <a:r>
              <a:rPr lang="en-GB" sz="2400" dirty="0" smtClean="0"/>
              <a:t>. This model is a form of </a:t>
            </a:r>
            <a:r>
              <a:rPr lang="en-GB" sz="2400" i="1" dirty="0" err="1" smtClean="0"/>
              <a:t>contextualism</a:t>
            </a:r>
            <a:r>
              <a:rPr lang="en-GB" sz="2400" dirty="0" smtClean="0"/>
              <a:t>.     Whether we know something </a:t>
            </a:r>
            <a:r>
              <a:rPr lang="en-GB" sz="2400" dirty="0" smtClean="0">
                <a:solidFill>
                  <a:schemeClr val="accent6">
                    <a:lumMod val="75000"/>
                  </a:schemeClr>
                </a:solidFill>
              </a:rPr>
              <a:t>depends on the context</a:t>
            </a:r>
            <a:r>
              <a:rPr lang="en-GB" sz="2400" dirty="0" smtClean="0"/>
              <a:t>.</a:t>
            </a:r>
          </a:p>
          <a:p>
            <a:pPr>
              <a:buNone/>
            </a:pPr>
            <a:r>
              <a:rPr lang="en-GB" sz="2400" dirty="0" smtClean="0"/>
              <a:t>	- </a:t>
            </a:r>
            <a:r>
              <a:rPr lang="en-GB" sz="1800" dirty="0" smtClean="0"/>
              <a:t>When I go to the supermarket I know that the apple I picked is an apple</a:t>
            </a:r>
            <a:r>
              <a:rPr lang="en-GB" sz="2400" dirty="0" smtClean="0"/>
              <a:t/>
            </a:r>
            <a:br>
              <a:rPr lang="en-GB" sz="2400" dirty="0" smtClean="0"/>
            </a:br>
            <a:r>
              <a:rPr lang="en-GB" sz="2400" dirty="0" smtClean="0"/>
              <a:t>- </a:t>
            </a:r>
            <a:r>
              <a:rPr lang="en-GB" sz="1800" dirty="0" smtClean="0"/>
              <a:t>When I have been told that some apples are not real apples, I don’t know                                       </a:t>
            </a:r>
            <a:br>
              <a:rPr lang="en-GB" sz="1800" dirty="0" smtClean="0"/>
            </a:br>
            <a:r>
              <a:rPr lang="en-GB" sz="1800" dirty="0" smtClean="0"/>
              <a:t>   that the apple I picked is an apple</a:t>
            </a:r>
            <a:endParaRPr lang="en-GB" sz="2400" dirty="0" smtClean="0"/>
          </a:p>
          <a:p>
            <a:pPr>
              <a:buNone/>
            </a:pPr>
            <a:endParaRPr lang="en-GB" sz="1800" dirty="0" smtClean="0"/>
          </a:p>
          <a:p>
            <a:pPr>
              <a:buNone/>
            </a:pPr>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861048"/>
            <a:ext cx="8820472"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Subject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knows proposition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1" i="0" u="none" strike="noStrike" kern="1200" cap="none" spc="0" normalizeH="0" baseline="0" noProof="0" dirty="0" smtClean="0">
                <a:ln>
                  <a:noFill/>
                </a:ln>
                <a:solidFill>
                  <a:srgbClr val="0070C0"/>
                </a:solidFill>
                <a:effectLst/>
                <a:uLnTx/>
                <a:uFillTx/>
                <a:latin typeface="+mn-lt"/>
                <a:ea typeface="+mn-ea"/>
                <a:cs typeface="+mn-cs"/>
              </a:rPr>
              <a:t>in context C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iff</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is able to                                eliminate all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non-P</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alternatives </a:t>
            </a:r>
            <a:r>
              <a:rPr kumimoji="0" lang="en-GB" sz="2400" b="1" i="0" u="none" strike="noStrike" kern="1200" cap="none" spc="0" normalizeH="0" baseline="0" noProof="0" dirty="0" smtClean="0">
                <a:ln>
                  <a:noFill/>
                </a:ln>
                <a:solidFill>
                  <a:srgbClr val="0070C0"/>
                </a:solidFill>
                <a:effectLst/>
                <a:uLnTx/>
                <a:uFillTx/>
                <a:latin typeface="+mn-lt"/>
                <a:ea typeface="+mn-ea"/>
                <a:cs typeface="+mn-cs"/>
              </a:rPr>
              <a:t>that are relevant in context 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9" end="9"/>
                                            </p:txEl>
                                          </p:spTgt>
                                        </p:tgtEl>
                                        <p:attrNameLst>
                                          <p:attrName>style.visibility</p:attrName>
                                        </p:attrNameLst>
                                      </p:cBhvr>
                                      <p:to>
                                        <p:strVal val="visible"/>
                                      </p:to>
                                    </p:set>
                                    <p:animEffect transition="in" filter="fade">
                                      <p:cBhvr>
                                        <p:cTn id="10"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relevant </a:t>
            </a:r>
            <a:r>
              <a:rPr lang="nl-NL" sz="2400" dirty="0" err="1" smtClean="0"/>
              <a:t>alternatives</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196753"/>
            <a:ext cx="8820472" cy="3240360"/>
          </a:xfrm>
        </p:spPr>
        <p:txBody>
          <a:bodyPr>
            <a:noAutofit/>
          </a:bodyPr>
          <a:lstStyle/>
          <a:p>
            <a:endParaRPr lang="en-GB" sz="800" dirty="0" smtClean="0"/>
          </a:p>
          <a:p>
            <a:r>
              <a:rPr lang="en-GB" sz="2000" dirty="0" smtClean="0"/>
              <a:t>How does </a:t>
            </a:r>
            <a:r>
              <a:rPr lang="en-GB" sz="2000" dirty="0" err="1" smtClean="0"/>
              <a:t>Dretske’s</a:t>
            </a:r>
            <a:r>
              <a:rPr lang="en-GB" sz="2000" dirty="0" smtClean="0"/>
              <a:t> relevant alternatives </a:t>
            </a:r>
            <a:r>
              <a:rPr lang="en-GB" sz="2000" dirty="0" err="1" smtClean="0"/>
              <a:t>contextualism</a:t>
            </a:r>
            <a:r>
              <a:rPr lang="en-GB" sz="2000" dirty="0" smtClean="0"/>
              <a:t> refute </a:t>
            </a:r>
            <a:r>
              <a:rPr lang="en-GB" sz="2000" dirty="0" err="1" smtClean="0"/>
              <a:t>skepticism</a:t>
            </a:r>
            <a:r>
              <a:rPr lang="en-GB" sz="2000" dirty="0" smtClean="0"/>
              <a:t>?</a:t>
            </a:r>
          </a:p>
          <a:p>
            <a:endParaRPr lang="en-GB" sz="1600" dirty="0" smtClean="0"/>
          </a:p>
          <a:p>
            <a:pPr>
              <a:buNone/>
            </a:pPr>
            <a:r>
              <a:rPr lang="en-GB" sz="2000" dirty="0" smtClean="0"/>
              <a:t>	In </a:t>
            </a:r>
            <a:r>
              <a:rPr lang="en-GB" sz="2000" i="1" dirty="0" smtClean="0"/>
              <a:t>ordinary life context </a:t>
            </a:r>
            <a:r>
              <a:rPr lang="en-GB" sz="2000" u="sng" dirty="0" smtClean="0"/>
              <a:t>we know</a:t>
            </a:r>
            <a:r>
              <a:rPr lang="en-GB" sz="2000" dirty="0" smtClean="0"/>
              <a:t> that we have an apple in our hands. We can exclude all relevant alternatives for this context (no peer, not plastic apple, etc.)</a:t>
            </a:r>
          </a:p>
          <a:p>
            <a:pPr>
              <a:buNone/>
            </a:pPr>
            <a:r>
              <a:rPr lang="en-GB" sz="2000" dirty="0" smtClean="0"/>
              <a:t>	In </a:t>
            </a:r>
            <a:r>
              <a:rPr lang="en-GB" sz="2000" i="1" dirty="0" smtClean="0"/>
              <a:t>remote theoretical context</a:t>
            </a:r>
            <a:r>
              <a:rPr lang="en-GB" sz="2000" dirty="0" smtClean="0"/>
              <a:t> </a:t>
            </a:r>
            <a:r>
              <a:rPr lang="en-GB" sz="2000" u="sng" dirty="0" smtClean="0"/>
              <a:t>we do not know</a:t>
            </a:r>
            <a:r>
              <a:rPr lang="en-GB" sz="2000" dirty="0" smtClean="0"/>
              <a:t> that we have an apple in our hands. We cannot exclude all relevant alternatives for this context (we might                 be hallucinating, there might be an evil demon deceiving us, etc.)</a:t>
            </a:r>
          </a:p>
          <a:p>
            <a:pPr>
              <a:buNone/>
            </a:pPr>
            <a:r>
              <a:rPr lang="nl-NL" sz="1800" dirty="0" smtClean="0"/>
              <a:t>	</a:t>
            </a:r>
          </a:p>
          <a:p>
            <a:r>
              <a:rPr lang="nl-NL" sz="2000" dirty="0" err="1" smtClean="0"/>
              <a:t>So</a:t>
            </a:r>
            <a:r>
              <a:rPr lang="nl-NL" sz="2000" dirty="0" smtClean="0"/>
              <a:t> </a:t>
            </a:r>
            <a:r>
              <a:rPr lang="nl-NL" sz="2000" dirty="0" err="1" smtClean="0"/>
              <a:t>skepticism</a:t>
            </a:r>
            <a:r>
              <a:rPr lang="nl-NL" sz="2000" dirty="0" smtClean="0"/>
              <a:t> does </a:t>
            </a:r>
            <a:r>
              <a:rPr lang="nl-NL" sz="2000" dirty="0" err="1" smtClean="0"/>
              <a:t>not</a:t>
            </a:r>
            <a:r>
              <a:rPr lang="nl-NL" sz="2000" dirty="0" smtClean="0"/>
              <a:t> </a:t>
            </a:r>
            <a:r>
              <a:rPr lang="nl-NL" sz="2000" dirty="0" err="1" smtClean="0"/>
              <a:t>seem</a:t>
            </a:r>
            <a:r>
              <a:rPr lang="nl-NL" sz="2000" dirty="0" smtClean="0"/>
              <a:t> to </a:t>
            </a:r>
            <a:r>
              <a:rPr lang="nl-NL" sz="2000" dirty="0" err="1" smtClean="0"/>
              <a:t>destroy</a:t>
            </a:r>
            <a:r>
              <a:rPr lang="nl-NL" sz="2000" dirty="0" smtClean="0"/>
              <a:t> </a:t>
            </a:r>
            <a:r>
              <a:rPr lang="nl-NL" sz="2000" dirty="0" err="1" smtClean="0"/>
              <a:t>our</a:t>
            </a:r>
            <a:r>
              <a:rPr lang="nl-NL" sz="2000" dirty="0" smtClean="0"/>
              <a:t> </a:t>
            </a:r>
            <a:r>
              <a:rPr lang="nl-NL" sz="2000" dirty="0" err="1" smtClean="0"/>
              <a:t>ordinary</a:t>
            </a:r>
            <a:r>
              <a:rPr lang="nl-NL" sz="2000" dirty="0" smtClean="0"/>
              <a:t> </a:t>
            </a:r>
            <a:r>
              <a:rPr lang="nl-NL" sz="2000" dirty="0" err="1" smtClean="0"/>
              <a:t>life</a:t>
            </a:r>
            <a:r>
              <a:rPr lang="nl-NL" sz="2000" dirty="0" smtClean="0"/>
              <a:t> </a:t>
            </a:r>
            <a:r>
              <a:rPr lang="nl-NL" sz="2000" dirty="0" err="1" smtClean="0"/>
              <a:t>knowledge</a:t>
            </a:r>
            <a:r>
              <a:rPr lang="nl-NL" sz="2000" dirty="0" smtClean="0"/>
              <a:t>.</a:t>
            </a:r>
          </a:p>
          <a:p>
            <a:pPr>
              <a:buNone/>
            </a:pPr>
            <a:endParaRPr lang="en-GB" sz="8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4231629"/>
            <a:ext cx="8820472"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Yet,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Dretske’s</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model has problems: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Within many contexts it is not always clear what the relevant alternatives are </a:t>
            </a: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 more I reflect, the less I know. “Reflection destroys knowledge”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Knowledge becomes extremely unstable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2000"/>
                                        <p:tgtEl>
                                          <p:spTgt spid="4">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200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2000"/>
                                        <p:tgtEl>
                                          <p:spTgt spid="4">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4" end="14"/>
                                            </p:txEl>
                                          </p:spTgt>
                                        </p:tgtEl>
                                        <p:attrNameLst>
                                          <p:attrName>style.visibility</p:attrName>
                                        </p:attrNameLst>
                                      </p:cBhvr>
                                      <p:to>
                                        <p:strVal val="visible"/>
                                      </p:to>
                                    </p:set>
                                    <p:animEffect transition="in" filter="fade">
                                      <p:cBhvr>
                                        <p:cTn id="19"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commonsense</a:t>
            </a:r>
            <a:r>
              <a:rPr lang="nl-NL" sz="2400" dirty="0" smtClean="0"/>
              <a:t> </a:t>
            </a:r>
            <a:r>
              <a:rPr lang="nl-NL" sz="2400" dirty="0" err="1" smtClean="0"/>
              <a:t>defense</a:t>
            </a:r>
            <a:r>
              <a:rPr lang="nl-NL" sz="2400" dirty="0" smtClean="0"/>
              <a:t>’ </a:t>
            </a:r>
            <a:r>
              <a:rPr lang="nl-NL" sz="2400" dirty="0" err="1" smtClean="0"/>
              <a:t>against</a:t>
            </a:r>
            <a:r>
              <a:rPr lang="nl-NL" sz="2400" dirty="0" smtClean="0"/>
              <a:t> </a:t>
            </a:r>
            <a:r>
              <a:rPr lang="nl-NL" sz="2400" dirty="0" err="1" smtClean="0"/>
              <a:t>skepticism</a:t>
            </a:r>
            <a:endParaRPr lang="nl-NL" sz="2400" dirty="0" smtClean="0"/>
          </a:p>
        </p:txBody>
      </p:sp>
      <p:sp>
        <p:nvSpPr>
          <p:cNvPr id="3" name="Content Placeholder 2"/>
          <p:cNvSpPr>
            <a:spLocks noGrp="1"/>
          </p:cNvSpPr>
          <p:nvPr>
            <p:ph idx="1"/>
          </p:nvPr>
        </p:nvSpPr>
        <p:spPr>
          <a:xfrm>
            <a:off x="323528" y="1351309"/>
            <a:ext cx="8820472" cy="1429619"/>
          </a:xfrm>
        </p:spPr>
        <p:txBody>
          <a:bodyPr>
            <a:noAutofit/>
          </a:bodyPr>
          <a:lstStyle/>
          <a:p>
            <a:r>
              <a:rPr lang="en-GB" sz="2000" dirty="0" smtClean="0"/>
              <a:t>One may refute the </a:t>
            </a:r>
            <a:r>
              <a:rPr lang="en-GB" sz="2000" dirty="0" err="1" smtClean="0"/>
              <a:t>skeptic</a:t>
            </a:r>
            <a:r>
              <a:rPr lang="en-GB" sz="2000" dirty="0" smtClean="0"/>
              <a:t> by shifting the </a:t>
            </a:r>
            <a:r>
              <a:rPr lang="en-GB" sz="2000" i="1" dirty="0" smtClean="0"/>
              <a:t>burden of proof</a:t>
            </a:r>
            <a:r>
              <a:rPr lang="en-GB" sz="2000" dirty="0" smtClean="0"/>
              <a:t> to the </a:t>
            </a:r>
            <a:r>
              <a:rPr lang="en-GB" sz="2000" dirty="0" err="1" smtClean="0"/>
              <a:t>skeptic</a:t>
            </a:r>
            <a:r>
              <a:rPr lang="en-GB" sz="2000" dirty="0" smtClean="0"/>
              <a:t>.                   That is, we may claim to know our commonsense believes unless a                         sufficient </a:t>
            </a:r>
            <a:r>
              <a:rPr lang="en-GB" sz="2000" i="1" dirty="0" smtClean="0"/>
              <a:t>defeater</a:t>
            </a:r>
            <a:r>
              <a:rPr lang="en-GB" sz="2000" dirty="0" smtClean="0"/>
              <a:t> for such a belief is provided.</a:t>
            </a:r>
          </a:p>
          <a:p>
            <a:pPr lvl="1"/>
            <a:r>
              <a:rPr lang="en-GB" sz="1800" dirty="0" smtClean="0"/>
              <a:t>Commonsense is innocent until proven guilty. Commonsense is the </a:t>
            </a:r>
            <a:r>
              <a:rPr lang="en-GB" sz="1800" i="1" dirty="0" smtClean="0"/>
              <a:t>default</a:t>
            </a:r>
            <a:endParaRPr lang="en-GB" sz="2200" dirty="0" smtClean="0"/>
          </a:p>
          <a:p>
            <a:pPr>
              <a:buNone/>
            </a:pPr>
            <a:endParaRPr lang="en-GB" sz="24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6512" y="2647453"/>
            <a:ext cx="9180512" cy="1429619"/>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000" b="0" i="1"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I can know that there is an external world, because I can know that two human hands exist. How? By holding up my two hands, and saying, as I make a certain gesture with the right hand, “Here is one hand”, “and here is another” </a:t>
            </a:r>
            <a:r>
              <a:rPr kumimoji="0" lang="en-GB" sz="20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(G.E.</a:t>
            </a:r>
            <a:r>
              <a:rPr kumimoji="0" lang="en-GB" sz="2000" b="0" i="0" u="none" strike="noStrike" kern="1200" cap="none" spc="0" normalizeH="0" noProof="0" dirty="0" smtClean="0">
                <a:ln>
                  <a:noFill/>
                </a:ln>
                <a:solidFill>
                  <a:schemeClr val="tx2">
                    <a:lumMod val="60000"/>
                    <a:lumOff val="40000"/>
                  </a:schemeClr>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Moore)</a:t>
            </a:r>
          </a:p>
        </p:txBody>
      </p:sp>
      <p:sp>
        <p:nvSpPr>
          <p:cNvPr id="5" name="Content Placeholder 2"/>
          <p:cNvSpPr txBox="1">
            <a:spLocks/>
          </p:cNvSpPr>
          <p:nvPr/>
        </p:nvSpPr>
        <p:spPr>
          <a:xfrm>
            <a:off x="323528" y="3871589"/>
            <a:ext cx="8820472"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Norman Malcolm distinguishes between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weak</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strong</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knowledge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Weak knowledge claims: Claims which I admit I could be wrong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600" noProof="0" dirty="0" smtClean="0"/>
              <a:t>The weak prime conjecture has been solved;</a:t>
            </a:r>
            <a:r>
              <a:rPr lang="en-GB" sz="1600" dirty="0" smtClean="0"/>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cosmos is 13.7 billion years old</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Strong knowledge claims: Claims about which we cannot imagine being wrong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Moorean</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knowledge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claims,</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such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as that I have two hands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For strong claims burden of proof is on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to provide defeater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21" end="21"/>
                                            </p:txEl>
                                          </p:spTgt>
                                        </p:tgtEl>
                                        <p:attrNameLst>
                                          <p:attrName>style.visibility</p:attrName>
                                        </p:attrNameLst>
                                      </p:cBhvr>
                                      <p:to>
                                        <p:strVal val="visible"/>
                                      </p:to>
                                    </p:set>
                                    <p:animEffect transition="in" filter="fade">
                                      <p:cBhvr>
                                        <p:cTn id="30" dur="2000"/>
                                        <p:tgtEl>
                                          <p:spTgt spid="5">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A </a:t>
            </a:r>
            <a:r>
              <a:rPr lang="nl-NL" sz="3200" dirty="0" err="1" smtClean="0"/>
              <a:t>further</a:t>
            </a:r>
            <a:r>
              <a:rPr lang="nl-NL" sz="3200" dirty="0" smtClean="0"/>
              <a:t> </a:t>
            </a:r>
            <a:r>
              <a:rPr lang="nl-NL" sz="3200" dirty="0" err="1" smtClean="0"/>
              <a:t>question</a:t>
            </a:r>
            <a:r>
              <a:rPr lang="nl-NL" sz="3200" dirty="0" smtClean="0"/>
              <a:t> </a:t>
            </a:r>
            <a:r>
              <a:rPr lang="nl-NL" sz="3200" dirty="0" err="1" smtClean="0"/>
              <a:t>for</a:t>
            </a:r>
            <a:r>
              <a:rPr lang="nl-NL" sz="3200" dirty="0" smtClean="0"/>
              <a:t> </a:t>
            </a:r>
            <a:r>
              <a:rPr lang="nl-NL" sz="3200" dirty="0" err="1" smtClean="0"/>
              <a:t>discussion</a:t>
            </a:r>
            <a:endParaRPr lang="nl-NL" sz="3200" dirty="0"/>
          </a:p>
        </p:txBody>
      </p:sp>
      <p:sp>
        <p:nvSpPr>
          <p:cNvPr id="3" name="Content Placeholder 2"/>
          <p:cNvSpPr>
            <a:spLocks noGrp="1"/>
          </p:cNvSpPr>
          <p:nvPr>
            <p:ph idx="1"/>
          </p:nvPr>
        </p:nvSpPr>
        <p:spPr>
          <a:xfrm>
            <a:off x="179512" y="1600200"/>
            <a:ext cx="9083352" cy="1036712"/>
          </a:xfrm>
        </p:spPr>
        <p:txBody>
          <a:bodyPr>
            <a:normAutofit/>
          </a:bodyPr>
          <a:lstStyle/>
          <a:p>
            <a:r>
              <a:rPr lang="nl-NL" sz="2000" dirty="0" smtClean="0"/>
              <a:t>We have </a:t>
            </a:r>
            <a:r>
              <a:rPr lang="nl-NL" sz="2000" dirty="0" err="1" smtClean="0"/>
              <a:t>seen</a:t>
            </a:r>
            <a:r>
              <a:rPr lang="nl-NL" sz="2000" dirty="0" smtClean="0"/>
              <a:t> </a:t>
            </a:r>
            <a:r>
              <a:rPr lang="nl-NL" sz="2000" dirty="0" err="1" smtClean="0"/>
              <a:t>that</a:t>
            </a:r>
            <a:r>
              <a:rPr lang="nl-NL" sz="2000" dirty="0" smtClean="0"/>
              <a:t> </a:t>
            </a:r>
            <a:r>
              <a:rPr lang="en-GB" sz="2000" dirty="0" err="1" smtClean="0"/>
              <a:t>Nozick’s</a:t>
            </a:r>
            <a:r>
              <a:rPr lang="en-GB" sz="2000" dirty="0" smtClean="0"/>
              <a:t> conception of knowledge faces counterexamples. Earlier we discussed the ‘Knowledge is Justified True Belief (JTB)’ notion of knowledge. </a:t>
            </a:r>
            <a:r>
              <a:rPr lang="nl-NL" sz="2000" dirty="0" smtClean="0"/>
              <a:t>Is JTB </a:t>
            </a:r>
            <a:r>
              <a:rPr lang="nl-NL" sz="2000" dirty="0" err="1" smtClean="0"/>
              <a:t>facing</a:t>
            </a:r>
            <a:r>
              <a:rPr lang="nl-NL" sz="2000" dirty="0" smtClean="0"/>
              <a:t> </a:t>
            </a:r>
            <a:r>
              <a:rPr lang="nl-NL" sz="2000" dirty="0" err="1" smtClean="0"/>
              <a:t>counterexamples</a:t>
            </a:r>
            <a:r>
              <a:rPr lang="nl-NL" sz="2000" dirty="0" smtClean="0"/>
              <a:t> as </a:t>
            </a:r>
            <a:r>
              <a:rPr lang="nl-NL" sz="2000" dirty="0" err="1" smtClean="0"/>
              <a:t>well</a:t>
            </a:r>
            <a:r>
              <a:rPr lang="nl-NL" sz="2000" dirty="0" smtClean="0"/>
              <a:t>? </a:t>
            </a:r>
            <a:r>
              <a:rPr lang="nl-NL" sz="2000" dirty="0" err="1" smtClean="0"/>
              <a:t>Let’s</a:t>
            </a:r>
            <a:r>
              <a:rPr lang="nl-NL" sz="2000" dirty="0" smtClean="0"/>
              <a:t> </a:t>
            </a:r>
            <a:r>
              <a:rPr lang="nl-NL" sz="2000" dirty="0" err="1" smtClean="0"/>
              <a:t>consider</a:t>
            </a:r>
            <a:r>
              <a:rPr lang="nl-NL" sz="2000" dirty="0" smtClean="0"/>
              <a:t> </a:t>
            </a:r>
            <a:r>
              <a:rPr lang="nl-NL" sz="2000" dirty="0" err="1" smtClean="0"/>
              <a:t>two</a:t>
            </a:r>
            <a:r>
              <a:rPr lang="nl-NL" sz="2000" dirty="0" smtClean="0"/>
              <a:t> cases.</a:t>
            </a:r>
          </a:p>
          <a:p>
            <a:endParaRPr lang="nl-NL" sz="2400" dirty="0" smtClean="0"/>
          </a:p>
          <a:p>
            <a:pPr>
              <a:buNone/>
            </a:pPr>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169168" y="2824336"/>
            <a:ext cx="9083352" cy="118072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nl-NL" sz="7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Mark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perceives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‘perfect’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sheep-like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rock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unbeknownst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Mark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actually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behind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rock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79512" y="4048472"/>
            <a:ext cx="9083352" cy="2764904"/>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startAt="2"/>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Mary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engages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millions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people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attend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winner.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Shortly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before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result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published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Mary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based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probability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reasoning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shortly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before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did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Literature</a:t>
            </a:r>
            <a:r>
              <a:rPr lang="nl-NL" sz="3200" dirty="0" smtClean="0"/>
              <a:t> and Schedule </a:t>
            </a:r>
            <a:r>
              <a:rPr lang="nl-NL" sz="3200" dirty="0" err="1" smtClean="0"/>
              <a:t>for</a:t>
            </a:r>
            <a:r>
              <a:rPr lang="nl-NL" sz="3200" dirty="0" smtClean="0"/>
              <a:t> </a:t>
            </a:r>
            <a:r>
              <a:rPr lang="nl-NL" sz="3200" dirty="0" err="1" smtClean="0"/>
              <a:t>this</a:t>
            </a:r>
            <a:r>
              <a:rPr lang="nl-NL" sz="3200" dirty="0" smtClean="0"/>
              <a:t> week</a:t>
            </a:r>
            <a:endParaRPr lang="nl-NL" sz="3200" dirty="0"/>
          </a:p>
        </p:txBody>
      </p:sp>
      <p:sp>
        <p:nvSpPr>
          <p:cNvPr id="3" name="Content Placeholder 2"/>
          <p:cNvSpPr>
            <a:spLocks noGrp="1"/>
          </p:cNvSpPr>
          <p:nvPr>
            <p:ph idx="1"/>
          </p:nvPr>
        </p:nvSpPr>
        <p:spPr/>
        <p:txBody>
          <a:bodyPr>
            <a:normAutofit/>
          </a:bodyPr>
          <a:lstStyle/>
          <a:p>
            <a:r>
              <a:rPr lang="nl-NL" sz="2400" dirty="0" err="1" smtClean="0"/>
              <a:t>Literature</a:t>
            </a:r>
            <a:r>
              <a:rPr lang="nl-NL" sz="2400" dirty="0" smtClean="0"/>
              <a:t> </a:t>
            </a:r>
          </a:p>
          <a:p>
            <a:pPr lvl="1"/>
            <a:r>
              <a:rPr lang="nl-NL" sz="2000" dirty="0" smtClean="0"/>
              <a:t>Louis P. </a:t>
            </a:r>
            <a:r>
              <a:rPr lang="nl-NL" sz="2000" dirty="0" err="1" smtClean="0"/>
              <a:t>Pojman</a:t>
            </a:r>
            <a:r>
              <a:rPr lang="nl-NL" sz="2000" dirty="0" smtClean="0"/>
              <a:t>, </a:t>
            </a:r>
            <a:r>
              <a:rPr lang="nl-NL" sz="2000" i="1" dirty="0" err="1" smtClean="0"/>
              <a:t>What</a:t>
            </a:r>
            <a:r>
              <a:rPr lang="nl-NL" sz="2000" i="1" dirty="0" smtClean="0"/>
              <a:t> </a:t>
            </a:r>
            <a:r>
              <a:rPr lang="nl-NL" sz="2000" i="1" dirty="0" err="1" smtClean="0"/>
              <a:t>can</a:t>
            </a:r>
            <a:r>
              <a:rPr lang="nl-NL" sz="2000" i="1" dirty="0" smtClean="0"/>
              <a:t> we </a:t>
            </a:r>
            <a:r>
              <a:rPr lang="nl-NL" sz="2000" i="1" dirty="0" err="1" smtClean="0"/>
              <a:t>know</a:t>
            </a:r>
            <a:r>
              <a:rPr lang="nl-NL" sz="2000" i="1" dirty="0" smtClean="0"/>
              <a:t>? </a:t>
            </a:r>
            <a:r>
              <a:rPr lang="nl-NL" sz="2000" i="1" dirty="0" err="1" smtClean="0"/>
              <a:t>An</a:t>
            </a:r>
            <a:r>
              <a:rPr lang="nl-NL" sz="2000" i="1" dirty="0" smtClean="0"/>
              <a:t> </a:t>
            </a:r>
            <a:r>
              <a:rPr lang="nl-NL" sz="2000" i="1" dirty="0" err="1" smtClean="0"/>
              <a:t>introduction</a:t>
            </a:r>
            <a:r>
              <a:rPr lang="nl-NL" sz="2000" i="1" dirty="0" smtClean="0"/>
              <a:t> to the                        </a:t>
            </a:r>
            <a:r>
              <a:rPr lang="nl-NL" sz="2000" i="1" dirty="0" err="1" smtClean="0"/>
              <a:t>theory</a:t>
            </a:r>
            <a:r>
              <a:rPr lang="nl-NL" sz="2000" i="1" dirty="0" smtClean="0"/>
              <a:t> of </a:t>
            </a:r>
            <a:r>
              <a:rPr lang="nl-NL" sz="2000" i="1" dirty="0" err="1" smtClean="0"/>
              <a:t>knowledge</a:t>
            </a:r>
            <a:r>
              <a:rPr lang="nl-NL" sz="2000" dirty="0"/>
              <a:t> </a:t>
            </a:r>
            <a:r>
              <a:rPr lang="nl-NL" sz="2000" dirty="0" smtClean="0"/>
              <a:t>(</a:t>
            </a:r>
            <a:r>
              <a:rPr lang="nl-NL" sz="2000" dirty="0" err="1" smtClean="0"/>
              <a:t>Belmont</a:t>
            </a:r>
            <a:r>
              <a:rPr lang="nl-NL" sz="2000" dirty="0" smtClean="0"/>
              <a:t>: </a:t>
            </a:r>
            <a:r>
              <a:rPr lang="nl-NL" sz="2000" dirty="0" err="1" smtClean="0"/>
              <a:t>Wadsworth</a:t>
            </a:r>
            <a:r>
              <a:rPr lang="nl-NL" sz="2000" dirty="0" smtClean="0"/>
              <a:t> 2001), </a:t>
            </a:r>
            <a:r>
              <a:rPr lang="nl-NL" sz="2000" dirty="0" err="1" smtClean="0"/>
              <a:t>Second</a:t>
            </a:r>
            <a:r>
              <a:rPr lang="nl-NL" sz="2000" dirty="0" smtClean="0"/>
              <a:t> </a:t>
            </a:r>
            <a:r>
              <a:rPr lang="nl-NL" sz="2000" dirty="0" err="1" smtClean="0"/>
              <a:t>Edition</a:t>
            </a:r>
            <a:endParaRPr lang="nl-NL" sz="2000" dirty="0" smtClean="0"/>
          </a:p>
          <a:p>
            <a:pPr lvl="1">
              <a:buNone/>
            </a:pPr>
            <a:endParaRPr lang="nl-NL" sz="2000" dirty="0" smtClean="0"/>
          </a:p>
          <a:p>
            <a:r>
              <a:rPr lang="nl-NL" sz="2400" dirty="0" smtClean="0"/>
              <a:t>Schedule</a:t>
            </a:r>
            <a:endParaRPr lang="nl-NL" dirty="0" smtClean="0"/>
          </a:p>
          <a:p>
            <a:pPr lvl="1"/>
            <a:r>
              <a:rPr lang="nl-NL" sz="2000" dirty="0" err="1" smtClean="0"/>
              <a:t>Today</a:t>
            </a:r>
            <a:r>
              <a:rPr lang="nl-NL" sz="2000" dirty="0" smtClean="0"/>
              <a:t>: </a:t>
            </a:r>
            <a:r>
              <a:rPr lang="nl-NL" sz="2000" dirty="0" err="1" smtClean="0"/>
              <a:t>What</a:t>
            </a:r>
            <a:r>
              <a:rPr lang="nl-NL" sz="2000" dirty="0" smtClean="0"/>
              <a:t> </a:t>
            </a:r>
            <a:r>
              <a:rPr lang="nl-NL" sz="2000" dirty="0" err="1" smtClean="0"/>
              <a:t>can</a:t>
            </a:r>
            <a:r>
              <a:rPr lang="nl-NL" sz="2000" dirty="0" smtClean="0"/>
              <a:t> We </a:t>
            </a:r>
            <a:r>
              <a:rPr lang="nl-NL" sz="2000" dirty="0" err="1" smtClean="0"/>
              <a:t>Know</a:t>
            </a:r>
            <a:r>
              <a:rPr lang="nl-NL" sz="2000" dirty="0" smtClean="0"/>
              <a:t>? (</a:t>
            </a:r>
            <a:r>
              <a:rPr lang="nl-NL" sz="2000" dirty="0" err="1" smtClean="0"/>
              <a:t>chapter</a:t>
            </a:r>
            <a:r>
              <a:rPr lang="nl-NL" sz="2000" dirty="0" smtClean="0"/>
              <a:t> 1)</a:t>
            </a:r>
          </a:p>
          <a:p>
            <a:pPr lvl="1"/>
            <a:r>
              <a:rPr lang="nl-NL" sz="2000" dirty="0" err="1" smtClean="0"/>
              <a:t>Wednesday</a:t>
            </a:r>
            <a:r>
              <a:rPr lang="nl-NL" sz="2000" dirty="0" smtClean="0"/>
              <a:t>: </a:t>
            </a:r>
            <a:r>
              <a:rPr lang="nl-NL" sz="2000" dirty="0" err="1" smtClean="0"/>
              <a:t>Skepticism</a:t>
            </a:r>
            <a:r>
              <a:rPr lang="nl-NL" sz="2000" dirty="0" smtClean="0"/>
              <a:t> (</a:t>
            </a:r>
            <a:r>
              <a:rPr lang="nl-NL" sz="2000" dirty="0" err="1" smtClean="0"/>
              <a:t>chapter</a:t>
            </a:r>
            <a:r>
              <a:rPr lang="nl-NL" sz="2000" dirty="0" smtClean="0"/>
              <a:t> 2 and 3)</a:t>
            </a:r>
          </a:p>
          <a:p>
            <a:pPr lvl="1"/>
            <a:r>
              <a:rPr lang="nl-NL" sz="2000" dirty="0" smtClean="0">
                <a:solidFill>
                  <a:srgbClr val="0070C0"/>
                </a:solidFill>
              </a:rPr>
              <a:t>Friday: </a:t>
            </a:r>
            <a:r>
              <a:rPr lang="nl-NL" sz="2000" dirty="0" err="1" smtClean="0">
                <a:solidFill>
                  <a:srgbClr val="0070C0"/>
                </a:solidFill>
              </a:rPr>
              <a:t>Perception</a:t>
            </a:r>
            <a:r>
              <a:rPr lang="nl-NL" sz="2000" dirty="0" smtClean="0">
                <a:solidFill>
                  <a:srgbClr val="0070C0"/>
                </a:solidFill>
              </a:rPr>
              <a:t> (</a:t>
            </a:r>
            <a:r>
              <a:rPr lang="nl-NL" sz="2000" dirty="0" err="1" smtClean="0">
                <a:solidFill>
                  <a:srgbClr val="0070C0"/>
                </a:solidFill>
              </a:rPr>
              <a:t>chapter</a:t>
            </a:r>
            <a:r>
              <a:rPr lang="nl-NL" sz="2000" dirty="0" smtClean="0">
                <a:solidFill>
                  <a:srgbClr val="0070C0"/>
                </a:solidFill>
              </a:rPr>
              <a:t> 4)</a:t>
            </a:r>
          </a:p>
          <a:p>
            <a:pPr lvl="1"/>
            <a:endParaRPr lang="nl-NL" sz="2000" dirty="0" smtClean="0"/>
          </a:p>
          <a:p>
            <a:r>
              <a:rPr lang="nl-NL" sz="2400" dirty="0" err="1" smtClean="0"/>
              <a:t>Questions</a:t>
            </a:r>
            <a:r>
              <a:rPr lang="nl-NL" sz="2400" dirty="0" smtClean="0"/>
              <a:t> &amp; </a:t>
            </a:r>
            <a:r>
              <a:rPr lang="nl-NL" sz="2400" dirty="0" err="1" smtClean="0"/>
              <a:t>Slides</a:t>
            </a:r>
            <a:endParaRPr lang="nl-NL" sz="2400" dirty="0" smtClean="0"/>
          </a:p>
          <a:p>
            <a:pPr lvl="1"/>
            <a:r>
              <a:rPr lang="nl-NL" sz="2000" dirty="0" err="1" smtClean="0"/>
              <a:t>www.gjerutten.blogspot.com</a:t>
            </a:r>
            <a:endParaRPr lang="nl-NL" sz="2000" dirty="0" smtClean="0"/>
          </a:p>
          <a:p>
            <a:pPr lvl="1">
              <a:buNone/>
            </a:pPr>
            <a:endParaRPr lang="nl-NL"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Epistemology</a:t>
            </a:r>
            <a:r>
              <a:rPr lang="nl-NL" sz="4900" dirty="0" smtClean="0"/>
              <a:t/>
            </a:r>
            <a:br>
              <a:rPr lang="nl-NL" sz="4900" dirty="0" smtClean="0"/>
            </a:br>
            <a:r>
              <a:rPr lang="nl-NL" sz="3600" dirty="0" err="1" smtClean="0"/>
              <a:t>Perception</a:t>
            </a:r>
            <a:r>
              <a:rPr lang="nl-NL" dirty="0" smtClean="0"/>
              <a:t/>
            </a:r>
            <a:br>
              <a:rPr lang="nl-NL" dirty="0" smtClean="0"/>
            </a:br>
            <a:r>
              <a:rPr lang="nl-NL" dirty="0" smtClean="0"/>
              <a:t/>
            </a:r>
            <a:br>
              <a:rPr lang="nl-NL" dirty="0" smtClean="0"/>
            </a:br>
            <a:endParaRPr lang="nl-NL" dirty="0"/>
          </a:p>
        </p:txBody>
      </p:sp>
      <p:sp>
        <p:nvSpPr>
          <p:cNvPr id="3" name="Subtitle 2"/>
          <p:cNvSpPr>
            <a:spLocks noGrp="1"/>
          </p:cNvSpPr>
          <p:nvPr>
            <p:ph type="subTitle" idx="1"/>
          </p:nvPr>
        </p:nvSpPr>
        <p:spPr/>
        <p:txBody>
          <a:bodyPr>
            <a:normAutofit/>
          </a:bodyPr>
          <a:lstStyle/>
          <a:p>
            <a:r>
              <a:rPr lang="nl-NL" sz="2800" dirty="0" smtClean="0"/>
              <a:t>Emanuel Rutten</a:t>
            </a:r>
          </a:p>
          <a:p>
            <a:r>
              <a:rPr lang="nl-NL" sz="2400" dirty="0" err="1"/>
              <a:t>e</a:t>
            </a:r>
            <a:r>
              <a:rPr lang="nl-NL" sz="2400" dirty="0" err="1" smtClean="0"/>
              <a:t>.rutten</a:t>
            </a:r>
            <a:r>
              <a:rPr lang="nl-NL" sz="2400" dirty="0" smtClean="0"/>
              <a:t>@</a:t>
            </a:r>
            <a:r>
              <a:rPr lang="nl-NL" sz="2400" dirty="0" err="1" smtClean="0"/>
              <a:t>vu.nl</a:t>
            </a:r>
            <a:endParaRPr lang="nl-NL"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Perception</a:t>
            </a:r>
            <a:r>
              <a:rPr lang="nl-NL" sz="2400" dirty="0" smtClean="0"/>
              <a:t> and the </a:t>
            </a:r>
            <a:r>
              <a:rPr lang="nl-NL" sz="2400" dirty="0" err="1" smtClean="0"/>
              <a:t>external</a:t>
            </a:r>
            <a:r>
              <a:rPr lang="nl-NL" sz="2400" dirty="0" smtClean="0"/>
              <a:t> </a:t>
            </a:r>
            <a:r>
              <a:rPr lang="nl-NL" sz="2400" dirty="0" err="1" smtClean="0"/>
              <a:t>world</a:t>
            </a:r>
            <a:endParaRPr lang="nl-NL" sz="2400" dirty="0" smtClean="0"/>
          </a:p>
        </p:txBody>
      </p:sp>
      <p:sp>
        <p:nvSpPr>
          <p:cNvPr id="3" name="Content Placeholder 2"/>
          <p:cNvSpPr>
            <a:spLocks noGrp="1"/>
          </p:cNvSpPr>
          <p:nvPr>
            <p:ph idx="1"/>
          </p:nvPr>
        </p:nvSpPr>
        <p:spPr>
          <a:xfrm>
            <a:off x="323528" y="1351309"/>
            <a:ext cx="8820472" cy="1573635"/>
          </a:xfrm>
        </p:spPr>
        <p:txBody>
          <a:bodyPr>
            <a:noAutofit/>
          </a:bodyPr>
          <a:lstStyle/>
          <a:p>
            <a:r>
              <a:rPr lang="en-GB" sz="2000" dirty="0" smtClean="0"/>
              <a:t>We are confronted daily with many illusory appearances</a:t>
            </a:r>
          </a:p>
          <a:p>
            <a:pPr lvl="1"/>
            <a:r>
              <a:rPr lang="en-GB" sz="1600" dirty="0" smtClean="0"/>
              <a:t>We see parallel railroad tracks as if they converge in the distance</a:t>
            </a:r>
          </a:p>
          <a:p>
            <a:pPr lvl="1"/>
            <a:r>
              <a:rPr lang="en-GB" sz="1600" dirty="0" smtClean="0"/>
              <a:t>A coin looks elliptical when viewed from a certain angle</a:t>
            </a:r>
          </a:p>
          <a:p>
            <a:pPr lvl="1"/>
            <a:r>
              <a:rPr lang="en-GB" sz="1600" dirty="0" smtClean="0"/>
              <a:t>A straight stick placed halfway in water looks bent</a:t>
            </a:r>
          </a:p>
          <a:p>
            <a:pPr lvl="1"/>
            <a:r>
              <a:rPr lang="en-GB" sz="1600" dirty="0" smtClean="0"/>
              <a:t>Stars appear as tiny sparks in the heavens</a:t>
            </a:r>
          </a:p>
          <a:p>
            <a:pPr lvl="1"/>
            <a:endParaRPr lang="en-GB" sz="8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079501"/>
            <a:ext cx="8820472" cy="56552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So, how do we discriminate between true and false appearances?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3727573"/>
            <a:ext cx="8820472" cy="2293715"/>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Aren’t appearances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numerically different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from external objects?</a:t>
            </a:r>
            <a:endParaRPr kumimoji="0" lang="en-GB"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It seems that in perception, the ‘impression’ (first ‘item’; in the mind) is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to be                        distinguished from</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the thing itself (second ‘item’; external to the mind)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But if so, what guarantees that any of our impressions resemble the things themselves?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Further, what guarantees that there is an external world that grounds our impressions at all?</a:t>
            </a: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2" end="12"/>
                                            </p:txEl>
                                          </p:spTgt>
                                        </p:tgtEl>
                                        <p:attrNameLst>
                                          <p:attrName>style.visibility</p:attrName>
                                        </p:attrNameLst>
                                      </p:cBhvr>
                                      <p:to>
                                        <p:strVal val="visible"/>
                                      </p:to>
                                    </p:set>
                                    <p:animEffect transition="in" filter="fade">
                                      <p:cBhvr>
                                        <p:cTn id="10" dur="2000"/>
                                        <p:tgtEl>
                                          <p:spTgt spid="4">
                                            <p:txEl>
                                              <p:pRg st="12" end="1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5" end="15"/>
                                            </p:txEl>
                                          </p:spTgt>
                                        </p:tgtEl>
                                        <p:attrNameLst>
                                          <p:attrName>style.visibility</p:attrName>
                                        </p:attrNameLst>
                                      </p:cBhvr>
                                      <p:to>
                                        <p:strVal val="visible"/>
                                      </p:to>
                                    </p:set>
                                    <p:animEffect transition="in" filter="fade">
                                      <p:cBhvr>
                                        <p:cTn id="27" dur="20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Theories</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291264" cy="4925144"/>
          </a:xfrm>
        </p:spPr>
        <p:txBody>
          <a:bodyPr>
            <a:normAutofit/>
          </a:bodyPr>
          <a:lstStyle/>
          <a:p>
            <a:r>
              <a:rPr lang="nl-NL" sz="2400" dirty="0" err="1" smtClean="0"/>
              <a:t>Clearly</a:t>
            </a:r>
            <a:r>
              <a:rPr lang="nl-NL" sz="2400" dirty="0" smtClean="0"/>
              <a:t>, </a:t>
            </a:r>
            <a:r>
              <a:rPr lang="nl-NL" sz="2400" dirty="0" err="1" smtClean="0"/>
              <a:t>knowledge</a:t>
            </a:r>
            <a:r>
              <a:rPr lang="nl-NL" sz="2400" dirty="0" smtClean="0"/>
              <a:t> </a:t>
            </a:r>
            <a:r>
              <a:rPr lang="nl-NL" sz="2400" u="sng" dirty="0" err="1" smtClean="0"/>
              <a:t>entails</a:t>
            </a:r>
            <a:r>
              <a:rPr lang="nl-NL" sz="2400" dirty="0" smtClean="0"/>
              <a:t> </a:t>
            </a:r>
            <a:r>
              <a:rPr lang="nl-NL" sz="2400" dirty="0" err="1" smtClean="0"/>
              <a:t>truth</a:t>
            </a:r>
            <a:endParaRPr lang="nl-NL" sz="2400" dirty="0"/>
          </a:p>
          <a:p>
            <a:pPr lvl="1"/>
            <a:r>
              <a:rPr lang="nl-NL" sz="2000" dirty="0" err="1" smtClean="0"/>
              <a:t>If</a:t>
            </a:r>
            <a:r>
              <a:rPr lang="nl-NL" sz="2000" dirty="0" smtClean="0"/>
              <a:t> I </a:t>
            </a:r>
            <a:r>
              <a:rPr lang="nl-NL" sz="2000" dirty="0" err="1" smtClean="0"/>
              <a:t>know</a:t>
            </a:r>
            <a:r>
              <a:rPr lang="nl-NL" sz="2000" dirty="0" smtClean="0"/>
              <a:t> </a:t>
            </a:r>
            <a:r>
              <a:rPr lang="nl-NL" sz="2000" dirty="0" err="1" smtClean="0"/>
              <a:t>that</a:t>
            </a:r>
            <a:r>
              <a:rPr lang="nl-NL" sz="2000" dirty="0" smtClean="0"/>
              <a:t> P, </a:t>
            </a:r>
            <a:r>
              <a:rPr lang="nl-NL" sz="2000" dirty="0" err="1" smtClean="0"/>
              <a:t>then</a:t>
            </a:r>
            <a:r>
              <a:rPr lang="nl-NL" sz="2000" dirty="0" smtClean="0"/>
              <a:t> P is </a:t>
            </a:r>
            <a:r>
              <a:rPr lang="nl-NL" sz="2000" dirty="0" err="1" smtClean="0"/>
              <a:t>true</a:t>
            </a:r>
            <a:r>
              <a:rPr lang="nl-NL" sz="2000" dirty="0"/>
              <a:t> </a:t>
            </a:r>
            <a:r>
              <a:rPr lang="nl-NL" sz="2000" dirty="0" smtClean="0"/>
              <a:t>(</a:t>
            </a:r>
            <a:r>
              <a:rPr lang="nl-NL" sz="2000" dirty="0" err="1" smtClean="0"/>
              <a:t>falsehoods</a:t>
            </a:r>
            <a:r>
              <a:rPr lang="nl-NL" sz="2000" dirty="0" smtClean="0"/>
              <a:t> </a:t>
            </a:r>
            <a:r>
              <a:rPr lang="nl-NL" sz="2000" dirty="0" err="1" smtClean="0"/>
              <a:t>cannot</a:t>
            </a:r>
            <a:r>
              <a:rPr lang="nl-NL" sz="2000" dirty="0" smtClean="0"/>
              <a:t> </a:t>
            </a:r>
            <a:r>
              <a:rPr lang="nl-NL" sz="2000" dirty="0" err="1" smtClean="0"/>
              <a:t>be</a:t>
            </a:r>
            <a:r>
              <a:rPr lang="nl-NL" sz="2000" dirty="0" smtClean="0"/>
              <a:t> </a:t>
            </a:r>
            <a:r>
              <a:rPr lang="nl-NL" sz="2000" dirty="0" err="1" smtClean="0"/>
              <a:t>known</a:t>
            </a:r>
            <a:r>
              <a:rPr lang="nl-NL" sz="2000" dirty="0" smtClean="0"/>
              <a:t>)</a:t>
            </a:r>
          </a:p>
          <a:p>
            <a:pPr lvl="1"/>
            <a:r>
              <a:rPr lang="nl-NL" sz="2000" dirty="0" err="1" smtClean="0"/>
              <a:t>Truth</a:t>
            </a:r>
            <a:r>
              <a:rPr lang="nl-NL" sz="2000" dirty="0" smtClean="0"/>
              <a:t> is a </a:t>
            </a:r>
            <a:r>
              <a:rPr lang="nl-NL" sz="2000" i="1" dirty="0" smtClean="0"/>
              <a:t>desideratum</a:t>
            </a:r>
            <a:r>
              <a:rPr lang="nl-NL" sz="2000" dirty="0" smtClean="0"/>
              <a:t> (</a:t>
            </a:r>
            <a:r>
              <a:rPr lang="nl-NL" sz="2000" dirty="0" err="1" smtClean="0"/>
              <a:t>stronger</a:t>
            </a:r>
            <a:r>
              <a:rPr lang="nl-NL" sz="2000" dirty="0" smtClean="0"/>
              <a:t>: the </a:t>
            </a:r>
            <a:r>
              <a:rPr lang="nl-NL" sz="2000" i="1" dirty="0" smtClean="0"/>
              <a:t>goal</a:t>
            </a:r>
            <a:r>
              <a:rPr lang="nl-NL" sz="2000" dirty="0" smtClean="0"/>
              <a:t>) of </a:t>
            </a:r>
            <a:r>
              <a:rPr lang="nl-NL" sz="2000" dirty="0" err="1" smtClean="0"/>
              <a:t>our</a:t>
            </a:r>
            <a:r>
              <a:rPr lang="nl-NL" sz="2000" dirty="0" smtClean="0"/>
              <a:t> </a:t>
            </a:r>
            <a:r>
              <a:rPr lang="nl-NL" sz="2000" dirty="0" err="1" smtClean="0"/>
              <a:t>cognitive</a:t>
            </a:r>
            <a:r>
              <a:rPr lang="nl-NL" sz="2000" dirty="0" smtClean="0"/>
              <a:t> </a:t>
            </a:r>
            <a:r>
              <a:rPr lang="nl-NL" sz="2000" dirty="0" err="1" smtClean="0"/>
              <a:t>processes</a:t>
            </a:r>
            <a:endParaRPr lang="nl-NL" sz="20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852936"/>
            <a:ext cx="8291264"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Three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main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theories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in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history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philosophy</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Pragmatic</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67544" y="4624536"/>
            <a:ext cx="8291264"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20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down)">
                                      <p:cBhvr>
                                        <p:cTn id="21" dur="500"/>
                                        <p:tgtEl>
                                          <p:spTgt spid="7">
                                            <p:txEl>
                                              <p:pRg st="1" end="1"/>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wipe(down)">
                                      <p:cBhvr>
                                        <p:cTn id="24"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Three</a:t>
            </a:r>
            <a:r>
              <a:rPr lang="nl-NL" sz="2400" dirty="0" smtClean="0"/>
              <a:t> </a:t>
            </a:r>
            <a:r>
              <a:rPr lang="nl-NL" sz="2400" dirty="0" err="1" smtClean="0"/>
              <a:t>theories</a:t>
            </a:r>
            <a:r>
              <a:rPr lang="nl-NL" sz="2400" dirty="0" smtClean="0"/>
              <a:t> of </a:t>
            </a:r>
            <a:r>
              <a:rPr lang="nl-NL" sz="2400" dirty="0" err="1" smtClean="0"/>
              <a:t>perception</a:t>
            </a:r>
            <a:endParaRPr lang="nl-NL" sz="2400" dirty="0" smtClean="0"/>
          </a:p>
        </p:txBody>
      </p:sp>
      <p:sp>
        <p:nvSpPr>
          <p:cNvPr id="3" name="Content Placeholder 2"/>
          <p:cNvSpPr>
            <a:spLocks noGrp="1"/>
          </p:cNvSpPr>
          <p:nvPr>
            <p:ph idx="1"/>
          </p:nvPr>
        </p:nvSpPr>
        <p:spPr>
          <a:xfrm>
            <a:off x="323528" y="1351309"/>
            <a:ext cx="8820472" cy="1285603"/>
          </a:xfrm>
        </p:spPr>
        <p:txBody>
          <a:bodyPr>
            <a:noAutofit/>
          </a:bodyPr>
          <a:lstStyle/>
          <a:p>
            <a:r>
              <a:rPr lang="en-GB" sz="2000" dirty="0" smtClean="0"/>
              <a:t>Direct (Naive, Commonsense) Realism</a:t>
            </a:r>
          </a:p>
          <a:p>
            <a:pPr lvl="1"/>
            <a:r>
              <a:rPr lang="en-GB" sz="1600" dirty="0" smtClean="0"/>
              <a:t>The immediate object of perception is </a:t>
            </a:r>
            <a:r>
              <a:rPr lang="en-GB" sz="1600" dirty="0" smtClean="0"/>
              <a:t>a mind-independent object </a:t>
            </a:r>
            <a:r>
              <a:rPr lang="en-GB" sz="1600" dirty="0" smtClean="0"/>
              <a:t>that </a:t>
            </a:r>
            <a:r>
              <a:rPr lang="en-GB" sz="1600" dirty="0" smtClean="0"/>
              <a:t>exists                        independently </a:t>
            </a:r>
            <a:r>
              <a:rPr lang="en-GB" sz="1600" dirty="0" smtClean="0"/>
              <a:t>of our awareness of it. </a:t>
            </a:r>
          </a:p>
          <a:p>
            <a:pPr lvl="1"/>
            <a:r>
              <a:rPr lang="en-GB" sz="1600" dirty="0" smtClean="0"/>
              <a:t>We have </a:t>
            </a:r>
            <a:r>
              <a:rPr lang="en-GB" sz="1600" i="1" dirty="0" smtClean="0"/>
              <a:t>immediate</a:t>
            </a:r>
            <a:r>
              <a:rPr lang="en-GB" sz="1600" dirty="0" smtClean="0"/>
              <a:t> adequate knowledge of the mind-independent external world</a:t>
            </a: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TextBox 3"/>
          <p:cNvSpPr txBox="1"/>
          <p:nvPr/>
        </p:nvSpPr>
        <p:spPr>
          <a:xfrm>
            <a:off x="755576" y="5766355"/>
            <a:ext cx="7128792" cy="830997"/>
          </a:xfrm>
          <a:prstGeom prst="rect">
            <a:avLst/>
          </a:prstGeom>
          <a:noFill/>
        </p:spPr>
        <p:txBody>
          <a:bodyPr wrap="square" rtlCol="0">
            <a:spAutoFit/>
          </a:bodyPr>
          <a:lstStyle/>
          <a:p>
            <a:r>
              <a:rPr lang="nl-NL" sz="1600" i="1" dirty="0" smtClean="0"/>
              <a:t>Is </a:t>
            </a:r>
            <a:r>
              <a:rPr lang="nl-NL" sz="1600" i="1" dirty="0" err="1" smtClean="0"/>
              <a:t>there</a:t>
            </a:r>
            <a:r>
              <a:rPr lang="nl-NL" sz="1600" i="1" dirty="0" smtClean="0"/>
              <a:t> </a:t>
            </a:r>
            <a:r>
              <a:rPr lang="nl-NL" sz="1600" i="1" dirty="0" err="1" smtClean="0"/>
              <a:t>another</a:t>
            </a:r>
            <a:r>
              <a:rPr lang="nl-NL" sz="1600" i="1" dirty="0" smtClean="0"/>
              <a:t> </a:t>
            </a:r>
            <a:r>
              <a:rPr lang="nl-NL" sz="1600" i="1" dirty="0" err="1" smtClean="0"/>
              <a:t>option</a:t>
            </a:r>
            <a:r>
              <a:rPr lang="nl-NL" sz="1600" i="1" dirty="0" smtClean="0"/>
              <a:t>? </a:t>
            </a:r>
            <a:r>
              <a:rPr lang="nl-NL" sz="1600" i="1" dirty="0" err="1" smtClean="0"/>
              <a:t>Yes</a:t>
            </a:r>
            <a:r>
              <a:rPr lang="nl-NL" sz="1600" i="1" dirty="0" smtClean="0"/>
              <a:t>, the </a:t>
            </a:r>
            <a:r>
              <a:rPr lang="nl-NL" sz="1600" i="1" dirty="0" err="1" smtClean="0"/>
              <a:t>immediate</a:t>
            </a:r>
            <a:r>
              <a:rPr lang="nl-NL" sz="1600" i="1" dirty="0" smtClean="0"/>
              <a:t> </a:t>
            </a:r>
            <a:r>
              <a:rPr lang="nl-NL" sz="1600" i="1" dirty="0" err="1" smtClean="0"/>
              <a:t>objects</a:t>
            </a:r>
            <a:r>
              <a:rPr lang="nl-NL" sz="1600" i="1" dirty="0" smtClean="0"/>
              <a:t> of </a:t>
            </a:r>
            <a:r>
              <a:rPr lang="nl-NL" sz="1600" i="1" dirty="0" err="1" smtClean="0"/>
              <a:t>perception</a:t>
            </a:r>
            <a:r>
              <a:rPr lang="nl-NL" sz="1600" i="1" dirty="0" smtClean="0"/>
              <a:t> are </a:t>
            </a:r>
            <a:r>
              <a:rPr lang="nl-NL" sz="1600" i="1" dirty="0" err="1" smtClean="0"/>
              <a:t>sense</a:t>
            </a:r>
            <a:r>
              <a:rPr lang="nl-NL" sz="1600" i="1" dirty="0" smtClean="0"/>
              <a:t> data, and we </a:t>
            </a:r>
            <a:r>
              <a:rPr lang="nl-NL" sz="1600" i="1" dirty="0" err="1" smtClean="0"/>
              <a:t>simply</a:t>
            </a:r>
            <a:r>
              <a:rPr lang="nl-NL" sz="1600" i="1" dirty="0" smtClean="0"/>
              <a:t> do </a:t>
            </a:r>
            <a:r>
              <a:rPr lang="nl-NL" sz="1600" i="1" dirty="0" err="1" smtClean="0"/>
              <a:t>not</a:t>
            </a:r>
            <a:r>
              <a:rPr lang="nl-NL" sz="1600" i="1" dirty="0" smtClean="0"/>
              <a:t> </a:t>
            </a:r>
            <a:r>
              <a:rPr lang="nl-NL" sz="1600" i="1" dirty="0" err="1" smtClean="0"/>
              <a:t>know</a:t>
            </a:r>
            <a:r>
              <a:rPr lang="nl-NL" sz="1600" i="1" dirty="0" smtClean="0"/>
              <a:t> </a:t>
            </a:r>
            <a:r>
              <a:rPr lang="nl-NL" sz="1600" i="1" dirty="0" err="1" smtClean="0"/>
              <a:t>whether</a:t>
            </a:r>
            <a:r>
              <a:rPr lang="nl-NL" sz="1600" i="1" dirty="0" smtClean="0"/>
              <a:t> </a:t>
            </a:r>
            <a:r>
              <a:rPr lang="nl-NL" sz="1600" i="1" dirty="0" err="1" smtClean="0"/>
              <a:t>there</a:t>
            </a:r>
            <a:r>
              <a:rPr lang="nl-NL" sz="1600" i="1" dirty="0" smtClean="0"/>
              <a:t> is </a:t>
            </a:r>
            <a:r>
              <a:rPr lang="nl-NL" sz="1600" i="1" dirty="0" err="1" smtClean="0"/>
              <a:t>an</a:t>
            </a:r>
            <a:r>
              <a:rPr lang="nl-NL" sz="1600" i="1" dirty="0" smtClean="0"/>
              <a:t> </a:t>
            </a:r>
            <a:r>
              <a:rPr lang="nl-NL" sz="1600" i="1" dirty="0" err="1" smtClean="0"/>
              <a:t>external</a:t>
            </a:r>
            <a:r>
              <a:rPr lang="nl-NL" sz="1600" i="1" dirty="0" smtClean="0"/>
              <a:t> </a:t>
            </a:r>
            <a:r>
              <a:rPr lang="nl-NL" sz="1600" i="1" dirty="0" err="1" smtClean="0"/>
              <a:t>world</a:t>
            </a:r>
            <a:r>
              <a:rPr lang="nl-NL" sz="1600" i="1" dirty="0" smtClean="0"/>
              <a:t> at all, </a:t>
            </a:r>
            <a:r>
              <a:rPr lang="nl-NL" sz="1600" i="1" dirty="0" err="1" smtClean="0"/>
              <a:t>or</a:t>
            </a:r>
            <a:r>
              <a:rPr lang="nl-NL" sz="1600" i="1" dirty="0" smtClean="0"/>
              <a:t> (even </a:t>
            </a:r>
            <a:r>
              <a:rPr lang="nl-NL" sz="1600" i="1" dirty="0" err="1" smtClean="0"/>
              <a:t>if</a:t>
            </a:r>
            <a:r>
              <a:rPr lang="nl-NL" sz="1600" i="1" dirty="0" smtClean="0"/>
              <a:t> </a:t>
            </a:r>
            <a:r>
              <a:rPr lang="nl-NL" sz="1600" i="1" dirty="0" err="1" smtClean="0"/>
              <a:t>there</a:t>
            </a:r>
            <a:r>
              <a:rPr lang="nl-NL" sz="1600" i="1" dirty="0" smtClean="0"/>
              <a:t> is </a:t>
            </a:r>
            <a:r>
              <a:rPr lang="nl-NL" sz="1600" i="1" dirty="0" err="1" smtClean="0"/>
              <a:t>one</a:t>
            </a:r>
            <a:r>
              <a:rPr lang="nl-NL" sz="1600" i="1" dirty="0" smtClean="0"/>
              <a:t>) </a:t>
            </a:r>
            <a:r>
              <a:rPr lang="nl-NL" sz="1600" i="1" dirty="0" err="1" smtClean="0"/>
              <a:t>whether</a:t>
            </a:r>
            <a:r>
              <a:rPr lang="nl-NL" sz="1600" i="1" dirty="0" smtClean="0"/>
              <a:t> </a:t>
            </a:r>
            <a:r>
              <a:rPr lang="nl-NL" sz="1600" i="1" dirty="0" err="1" smtClean="0"/>
              <a:t>our</a:t>
            </a:r>
            <a:r>
              <a:rPr lang="nl-NL" sz="1600" i="1" dirty="0" smtClean="0"/>
              <a:t> </a:t>
            </a:r>
            <a:r>
              <a:rPr lang="nl-NL" sz="1600" i="1" dirty="0" err="1" smtClean="0"/>
              <a:t>impressions</a:t>
            </a:r>
            <a:r>
              <a:rPr lang="nl-NL" sz="1600" i="1" dirty="0" smtClean="0"/>
              <a:t> </a:t>
            </a:r>
            <a:r>
              <a:rPr lang="nl-NL" sz="1600" i="1" dirty="0" err="1" smtClean="0"/>
              <a:t>adequately</a:t>
            </a:r>
            <a:r>
              <a:rPr lang="nl-NL" sz="1600" i="1" dirty="0" smtClean="0"/>
              <a:t> </a:t>
            </a:r>
            <a:r>
              <a:rPr lang="nl-NL" sz="1600" i="1" dirty="0" err="1" smtClean="0"/>
              <a:t>resemble</a:t>
            </a:r>
            <a:r>
              <a:rPr lang="nl-NL" sz="1600" i="1" dirty="0" smtClean="0"/>
              <a:t> </a:t>
            </a:r>
            <a:r>
              <a:rPr lang="nl-NL" sz="1600" i="1" dirty="0" err="1" smtClean="0"/>
              <a:t>it</a:t>
            </a:r>
            <a:r>
              <a:rPr lang="nl-NL" sz="1600" i="1" dirty="0" smtClean="0"/>
              <a:t> </a:t>
            </a:r>
            <a:r>
              <a:rPr lang="nl-NL" sz="1600" i="1" dirty="0" err="1" smtClean="0"/>
              <a:t>or</a:t>
            </a:r>
            <a:r>
              <a:rPr lang="nl-NL" sz="1600" i="1" dirty="0" smtClean="0"/>
              <a:t> </a:t>
            </a:r>
            <a:r>
              <a:rPr lang="nl-NL" sz="1600" i="1" dirty="0" err="1" smtClean="0"/>
              <a:t>not</a:t>
            </a:r>
            <a:r>
              <a:rPr lang="nl-NL" sz="1600" i="1" dirty="0" smtClean="0"/>
              <a:t>. </a:t>
            </a:r>
            <a:endParaRPr lang="nl-NL" sz="1600" i="1" dirty="0"/>
          </a:p>
        </p:txBody>
      </p:sp>
      <p:sp>
        <p:nvSpPr>
          <p:cNvPr id="5" name="Content Placeholder 2"/>
          <p:cNvSpPr txBox="1">
            <a:spLocks/>
          </p:cNvSpPr>
          <p:nvPr/>
        </p:nvSpPr>
        <p:spPr>
          <a:xfrm>
            <a:off x="323528" y="2564904"/>
            <a:ext cx="8820472" cy="158417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Representationalism</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immediate object of perception is a sense datum or sense impression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cannot exist apart from our awareness of it. Reside in our mind (</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colors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etc.)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are caused by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objects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that exist independently of our awareness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We have only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mediate</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(in)adequate knowledge of the mind-independent 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88032" y="4149080"/>
            <a:ext cx="8820472" cy="129614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Phenomenalism</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immediate object of perception is a sense datum or sense impression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cannot exist apart from our awareness of it. Reside</a:t>
            </a:r>
            <a:r>
              <a:rPr kumimoji="0" lang="en-GB" sz="1600" b="0" i="0" u="none" strike="noStrike" kern="1200" cap="none" spc="0" normalizeH="0" noProof="0" dirty="0" smtClean="0">
                <a:ln>
                  <a:noFill/>
                </a:ln>
                <a:solidFill>
                  <a:schemeClr val="tx1"/>
                </a:solidFill>
                <a:effectLst/>
                <a:uLnTx/>
                <a:uFillTx/>
                <a:latin typeface="+mn-lt"/>
                <a:ea typeface="+mn-ea"/>
                <a:cs typeface="+mn-cs"/>
              </a:rPr>
              <a:t> in our mind (</a:t>
            </a:r>
            <a:r>
              <a:rPr kumimoji="0" lang="en-GB" sz="1600" b="0" i="0" u="none" strike="noStrike" kern="1200" cap="none" spc="0" normalizeH="0" noProof="0" dirty="0" err="1" smtClean="0">
                <a:ln>
                  <a:noFill/>
                </a:ln>
                <a:solidFill>
                  <a:schemeClr val="tx1"/>
                </a:solidFill>
                <a:effectLst/>
                <a:uLnTx/>
                <a:uFillTx/>
                <a:latin typeface="+mn-lt"/>
                <a:ea typeface="+mn-ea"/>
                <a:cs typeface="+mn-cs"/>
              </a:rPr>
              <a:t>colors</a:t>
            </a:r>
            <a:r>
              <a:rPr lang="en-GB" sz="1600" dirty="0" smtClean="0"/>
              <a:t>, etc.)</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600" dirty="0" smtClean="0"/>
              <a:t>O</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bjects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are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constructions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of sense data.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There is no mind-independent</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20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fade">
                                      <p:cBhvr>
                                        <p:cTn id="30" dur="2000"/>
                                        <p:tgtEl>
                                          <p:spTgt spid="6">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fade">
                                      <p:cBhvr>
                                        <p:cTn id="33" dur="2000"/>
                                        <p:tgtEl>
                                          <p:spTgt spid="6">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fade">
                                      <p:cBhvr>
                                        <p:cTn id="36" dur="2000"/>
                                        <p:tgtEl>
                                          <p:spTgt spid="6">
                                            <p:txEl>
                                              <p:pRg st="3" end="3"/>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2000"/>
                                        <p:tgtEl>
                                          <p:spTgt spid="6">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John </a:t>
            </a:r>
            <a:r>
              <a:rPr lang="nl-NL" sz="2400" dirty="0" err="1" smtClean="0"/>
              <a:t>Locke’s</a:t>
            </a:r>
            <a:r>
              <a:rPr lang="nl-NL" sz="2400" dirty="0" smtClean="0"/>
              <a:t> </a:t>
            </a:r>
            <a:r>
              <a:rPr lang="nl-NL" sz="2400" dirty="0" err="1" smtClean="0"/>
              <a:t>representationalism</a:t>
            </a:r>
            <a:endParaRPr lang="nl-NL" sz="2400" dirty="0" smtClean="0"/>
          </a:p>
        </p:txBody>
      </p:sp>
      <p:sp>
        <p:nvSpPr>
          <p:cNvPr id="3" name="Content Placeholder 2"/>
          <p:cNvSpPr>
            <a:spLocks noGrp="1"/>
          </p:cNvSpPr>
          <p:nvPr>
            <p:ph idx="1"/>
          </p:nvPr>
        </p:nvSpPr>
        <p:spPr>
          <a:xfrm>
            <a:off x="323528" y="1351309"/>
            <a:ext cx="8820472" cy="2581747"/>
          </a:xfrm>
        </p:spPr>
        <p:txBody>
          <a:bodyPr>
            <a:noAutofit/>
          </a:bodyPr>
          <a:lstStyle/>
          <a:p>
            <a:r>
              <a:rPr lang="en-GB" sz="2000" i="1" dirty="0" smtClean="0"/>
              <a:t>All</a:t>
            </a:r>
            <a:r>
              <a:rPr lang="en-GB" sz="2000" dirty="0" smtClean="0"/>
              <a:t> our knowledge derives ultimately from sense experience</a:t>
            </a:r>
          </a:p>
          <a:p>
            <a:endParaRPr lang="en-GB" sz="800" dirty="0" smtClean="0"/>
          </a:p>
          <a:p>
            <a:r>
              <a:rPr lang="en-GB" sz="2000" dirty="0" smtClean="0"/>
              <a:t>The mind is initially a white sheet (tabula rasa) </a:t>
            </a:r>
            <a:r>
              <a:rPr lang="en-GB" sz="2000" i="1" dirty="0" smtClean="0"/>
              <a:t>without any ideas</a:t>
            </a:r>
            <a:r>
              <a:rPr lang="en-GB" sz="2000" dirty="0" smtClean="0"/>
              <a:t>.</a:t>
            </a:r>
          </a:p>
          <a:p>
            <a:endParaRPr lang="en-GB" sz="800" dirty="0" smtClean="0"/>
          </a:p>
          <a:p>
            <a:r>
              <a:rPr lang="en-GB" sz="2000" dirty="0" smtClean="0"/>
              <a:t>Locke embraces a causal theory of perception</a:t>
            </a:r>
          </a:p>
          <a:p>
            <a:pPr lvl="1"/>
            <a:r>
              <a:rPr lang="en-GB" sz="1600" dirty="0" smtClean="0"/>
              <a:t>Objects in the External World come physically into contact with our sense organs</a:t>
            </a:r>
          </a:p>
          <a:p>
            <a:pPr lvl="1"/>
            <a:r>
              <a:rPr lang="en-GB" sz="1600" dirty="0" smtClean="0"/>
              <a:t>Our physical sense organs send physical signals to our physical brains</a:t>
            </a:r>
          </a:p>
          <a:p>
            <a:pPr lvl="1"/>
            <a:r>
              <a:rPr lang="en-GB" sz="1600" dirty="0" smtClean="0"/>
              <a:t>Our brain transforms these physical signals into non-physical events</a:t>
            </a:r>
          </a:p>
          <a:p>
            <a:pPr lvl="1"/>
            <a:r>
              <a:rPr lang="en-GB" sz="1600" dirty="0" smtClean="0"/>
              <a:t>These non-physical events are perceived as mental ideas in our mind	</a:t>
            </a:r>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4077072"/>
            <a:ext cx="8820472" cy="1800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We aren’t directly aware of the object, only of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representation of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object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(idea)</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20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6" end="16"/>
                                            </p:txEl>
                                          </p:spTgt>
                                        </p:tgtEl>
                                        <p:attrNameLst>
                                          <p:attrName>style.visibility</p:attrName>
                                        </p:attrNameLst>
                                      </p:cBhvr>
                                      <p:to>
                                        <p:strVal val="visible"/>
                                      </p:to>
                                    </p:set>
                                    <p:animEffect transition="in" filter="fade">
                                      <p:cBhvr>
                                        <p:cTn id="13" dur="20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John </a:t>
            </a:r>
            <a:r>
              <a:rPr lang="nl-NL" sz="2400" dirty="0" err="1" smtClean="0"/>
              <a:t>Locke’s</a:t>
            </a:r>
            <a:r>
              <a:rPr lang="nl-NL" sz="2400" dirty="0" smtClean="0"/>
              <a:t> </a:t>
            </a:r>
            <a:r>
              <a:rPr lang="nl-NL" sz="2400" dirty="0" err="1" smtClean="0"/>
              <a:t>representationalism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1656184"/>
          </a:xfrm>
        </p:spPr>
        <p:txBody>
          <a:bodyPr>
            <a:noAutofit/>
          </a:bodyPr>
          <a:lstStyle/>
          <a:p>
            <a:r>
              <a:rPr lang="en-GB" sz="2000" dirty="0" smtClean="0"/>
              <a:t>Locke distinguishes two main types of qualities </a:t>
            </a:r>
          </a:p>
          <a:p>
            <a:pPr lvl="1"/>
            <a:r>
              <a:rPr lang="en-GB" sz="1800" u="sng" dirty="0" smtClean="0"/>
              <a:t>Primary qualities</a:t>
            </a:r>
            <a:r>
              <a:rPr lang="en-GB" sz="1800" dirty="0" smtClean="0"/>
              <a:t> are inseparable from the external objects (e.g., solidity,                   extension, figure, mobility, number). Our ideas of them truly represent the objects</a:t>
            </a:r>
          </a:p>
          <a:p>
            <a:pPr lvl="1"/>
            <a:r>
              <a:rPr lang="en-GB" sz="1800" u="sng" dirty="0" smtClean="0"/>
              <a:t>Secondary qualities</a:t>
            </a:r>
            <a:r>
              <a:rPr lang="en-GB" sz="1800" dirty="0" smtClean="0"/>
              <a:t> are not in the thing, but only ideas in our minds (e.g., colour, taste, sound)</a:t>
            </a:r>
          </a:p>
          <a:p>
            <a:pPr lvl="1">
              <a:buNone/>
            </a:pPr>
            <a:endParaRPr lang="en-GB" sz="8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2924944"/>
            <a:ext cx="8820472" cy="158417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All there is to objects are their primary qualities.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By virtue of its primary qualities an object has the power to initiate secondary qualities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By virtue of its primary qualities an object has dispositional qualities (actually                           a third type of quality!) such as flammability, fragility and solubility</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4653136"/>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Locke’s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representationalism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might lead to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If Locke is right we never have direct access to the objects themselves, only to representations (ideas) in our mind. So, how do we know if these ideas faithfully represent the external world? In fact, is there an external world at all?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2000"/>
                                        <p:tgtEl>
                                          <p:spTgt spid="4">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7" end="17"/>
                                            </p:txEl>
                                          </p:spTgt>
                                        </p:tgtEl>
                                        <p:attrNameLst>
                                          <p:attrName>style.visibility</p:attrName>
                                        </p:attrNameLst>
                                      </p:cBhvr>
                                      <p:to>
                                        <p:strVal val="visible"/>
                                      </p:to>
                                    </p:set>
                                    <p:animEffect transition="in" filter="fade">
                                      <p:cBhvr>
                                        <p:cTn id="19" dur="2000"/>
                                        <p:tgtEl>
                                          <p:spTgt spid="4">
                                            <p:txEl>
                                              <p:pRg st="17" end="1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2000"/>
                                        <p:tgtEl>
                                          <p:spTgt spid="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16" end="16"/>
                                            </p:txEl>
                                          </p:spTgt>
                                        </p:tgtEl>
                                        <p:attrNameLst>
                                          <p:attrName>style.visibility</p:attrName>
                                        </p:attrNameLst>
                                      </p:cBhvr>
                                      <p:to>
                                        <p:strVal val="visible"/>
                                      </p:to>
                                    </p:set>
                                    <p:animEffect transition="in" filter="fade">
                                      <p:cBhvr>
                                        <p:cTn id="30" dur="20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Berkeley’s</a:t>
            </a:r>
            <a:r>
              <a:rPr lang="nl-NL" sz="2400" dirty="0" smtClean="0"/>
              <a:t> </a:t>
            </a:r>
            <a:r>
              <a:rPr lang="nl-NL" sz="2400" dirty="0" err="1" smtClean="0"/>
              <a:t>attack</a:t>
            </a:r>
            <a:r>
              <a:rPr lang="nl-NL" sz="2400" dirty="0" smtClean="0"/>
              <a:t> </a:t>
            </a:r>
            <a:r>
              <a:rPr lang="nl-NL" sz="2400" dirty="0" err="1" smtClean="0"/>
              <a:t>on</a:t>
            </a:r>
            <a:r>
              <a:rPr lang="nl-NL" sz="2400" dirty="0" smtClean="0"/>
              <a:t> </a:t>
            </a:r>
            <a:r>
              <a:rPr lang="nl-NL" sz="2400" dirty="0" err="1" smtClean="0"/>
              <a:t>Locke’s</a:t>
            </a:r>
            <a:r>
              <a:rPr lang="nl-NL" sz="2400" dirty="0" smtClean="0"/>
              <a:t> </a:t>
            </a:r>
            <a:r>
              <a:rPr lang="nl-NL" sz="2400" dirty="0" err="1" smtClean="0"/>
              <a:t>representationalism</a:t>
            </a:r>
            <a:endParaRPr lang="nl-NL" sz="2400" dirty="0" smtClean="0"/>
          </a:p>
        </p:txBody>
      </p:sp>
      <p:sp>
        <p:nvSpPr>
          <p:cNvPr id="3" name="Content Placeholder 2"/>
          <p:cNvSpPr>
            <a:spLocks noGrp="1"/>
          </p:cNvSpPr>
          <p:nvPr>
            <p:ph idx="1"/>
          </p:nvPr>
        </p:nvSpPr>
        <p:spPr>
          <a:xfrm>
            <a:off x="323528" y="1268761"/>
            <a:ext cx="8820472" cy="1008112"/>
          </a:xfrm>
        </p:spPr>
        <p:txBody>
          <a:bodyPr>
            <a:noAutofit/>
          </a:bodyPr>
          <a:lstStyle/>
          <a:p>
            <a:r>
              <a:rPr lang="en-GB" sz="1800" dirty="0" smtClean="0"/>
              <a:t>According to </a:t>
            </a:r>
            <a:r>
              <a:rPr lang="en-GB" sz="1800" dirty="0" err="1" smtClean="0"/>
              <a:t>Berkely</a:t>
            </a:r>
            <a:r>
              <a:rPr lang="en-GB" sz="1800" dirty="0" smtClean="0"/>
              <a:t> Locke’s primary/secondary qualities distinction is weak. The primary qualities are no more in the objects than the secondary ones. Both types of qualities are mind-dependent. Berkeley raised </a:t>
            </a:r>
            <a:r>
              <a:rPr lang="en-GB" sz="1800" u="sng" dirty="0" smtClean="0"/>
              <a:t>four objections</a:t>
            </a:r>
            <a:r>
              <a:rPr lang="en-GB" sz="1800" dirty="0" smtClean="0"/>
              <a:t> to Locke.</a:t>
            </a:r>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2215405"/>
            <a:ext cx="8820472" cy="1213595"/>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“If heat and cold are affections only in the mind, because the same body which appears cold to one hand seems warm to another, why may we then not as well argue that figure is only in the mind, because the same body which appears circular (or small) to one seems elliptical (or large) to another”</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3429000"/>
            <a:ext cx="8820472" cy="792088"/>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2.</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Perceptions cannot resemble physical objects. “An idea</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can be like nothing but an idea” (logical problem)</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4149080"/>
            <a:ext cx="8820472" cy="936104"/>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3.	Locke needs the notion of substance (the bearer of primary qualities). But what is the difference between “something I know not what” (Locke’s notion of substance) and nothing at all?</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5157192"/>
            <a:ext cx="8820472" cy="720080"/>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GB" dirty="0" smtClean="0"/>
              <a:t>4.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Locke’s causal theory of perception is an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explanatory failure</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How could physical events produce radically different mental events (e.g., light waves the sensation of redness)?   </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20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8" end="18"/>
                                            </p:txEl>
                                          </p:spTgt>
                                        </p:tgtEl>
                                        <p:attrNameLst>
                                          <p:attrName>style.visibility</p:attrName>
                                        </p:attrNameLst>
                                      </p:cBhvr>
                                      <p:to>
                                        <p:strVal val="visible"/>
                                      </p:to>
                                    </p:set>
                                    <p:animEffect transition="in" filter="fade">
                                      <p:cBhvr>
                                        <p:cTn id="13" dur="2000"/>
                                        <p:tgtEl>
                                          <p:spTgt spid="4">
                                            <p:txEl>
                                              <p:pRg st="18" end="1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fade">
                                      <p:cBhvr>
                                        <p:cTn id="21" dur="2000"/>
                                        <p:tgtEl>
                                          <p:spTgt spid="5">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0" end="20"/>
                                            </p:txEl>
                                          </p:spTgt>
                                        </p:tgtEl>
                                        <p:attrNameLst>
                                          <p:attrName>style.visibility</p:attrName>
                                        </p:attrNameLst>
                                      </p:cBhvr>
                                      <p:to>
                                        <p:strVal val="visible"/>
                                      </p:to>
                                    </p:set>
                                    <p:animEffect transition="in" filter="fade">
                                      <p:cBhvr>
                                        <p:cTn id="24" dur="2000"/>
                                        <p:tgtEl>
                                          <p:spTgt spid="5">
                                            <p:txEl>
                                              <p:pRg st="20" end="2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2000"/>
                                        <p:tgtEl>
                                          <p:spTgt spid="6">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18" end="18"/>
                                            </p:txEl>
                                          </p:spTgt>
                                        </p:tgtEl>
                                        <p:attrNameLst>
                                          <p:attrName>style.visibility</p:attrName>
                                        </p:attrNameLst>
                                      </p:cBhvr>
                                      <p:to>
                                        <p:strVal val="visible"/>
                                      </p:to>
                                    </p:set>
                                    <p:animEffect transition="in" filter="fade">
                                      <p:cBhvr>
                                        <p:cTn id="35" dur="2000"/>
                                        <p:tgtEl>
                                          <p:spTgt spid="6">
                                            <p:txEl>
                                              <p:pRg st="18" end="1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fade">
                                      <p:cBhvr>
                                        <p:cTn id="40" dur="2000"/>
                                        <p:tgtEl>
                                          <p:spTgt spid="7">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2000"/>
                                        <p:tgtEl>
                                          <p:spTgt spid="7">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
                                            <p:txEl>
                                              <p:pRg st="19" end="19"/>
                                            </p:txEl>
                                          </p:spTgt>
                                        </p:tgtEl>
                                        <p:attrNameLst>
                                          <p:attrName>style.visibility</p:attrName>
                                        </p:attrNameLst>
                                      </p:cBhvr>
                                      <p:to>
                                        <p:strVal val="visible"/>
                                      </p:to>
                                    </p:set>
                                    <p:animEffect transition="in" filter="fade">
                                      <p:cBhvr>
                                        <p:cTn id="46" dur="2000"/>
                                        <p:tgtEl>
                                          <p:spTgt spid="7">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Berkeley’s</a:t>
            </a:r>
            <a:r>
              <a:rPr lang="nl-NL" sz="2400" dirty="0" smtClean="0"/>
              <a:t> </a:t>
            </a:r>
            <a:r>
              <a:rPr lang="nl-NL" sz="2400" dirty="0" err="1" smtClean="0"/>
              <a:t>own</a:t>
            </a:r>
            <a:r>
              <a:rPr lang="nl-NL" sz="2400" dirty="0" smtClean="0"/>
              <a:t> </a:t>
            </a:r>
            <a:r>
              <a:rPr lang="nl-NL" sz="2400" dirty="0" err="1" smtClean="0"/>
              <a:t>solution</a:t>
            </a:r>
            <a:r>
              <a:rPr lang="nl-NL" sz="2400" dirty="0" smtClean="0"/>
              <a:t> to </a:t>
            </a:r>
            <a:r>
              <a:rPr lang="nl-NL" sz="2400" dirty="0" err="1" smtClean="0"/>
              <a:t>how</a:t>
            </a:r>
            <a:r>
              <a:rPr lang="nl-NL" sz="2400" dirty="0" smtClean="0"/>
              <a:t> we </a:t>
            </a:r>
            <a:r>
              <a:rPr lang="nl-NL" sz="2400" dirty="0" err="1" smtClean="0"/>
              <a:t>know</a:t>
            </a:r>
            <a:r>
              <a:rPr lang="nl-NL" sz="2400" dirty="0" smtClean="0"/>
              <a:t> the </a:t>
            </a:r>
            <a:r>
              <a:rPr lang="nl-NL" sz="2400" dirty="0" err="1" smtClean="0"/>
              <a:t>external</a:t>
            </a:r>
            <a:r>
              <a:rPr lang="nl-NL" sz="2400" dirty="0" smtClean="0"/>
              <a:t> </a:t>
            </a:r>
            <a:r>
              <a:rPr lang="nl-NL" sz="2400" dirty="0" err="1" smtClean="0"/>
              <a:t>world</a:t>
            </a:r>
            <a:endParaRPr lang="nl-NL" sz="2400" dirty="0" smtClean="0"/>
          </a:p>
        </p:txBody>
      </p:sp>
      <p:sp>
        <p:nvSpPr>
          <p:cNvPr id="3" name="Content Placeholder 2"/>
          <p:cNvSpPr>
            <a:spLocks noGrp="1"/>
          </p:cNvSpPr>
          <p:nvPr>
            <p:ph idx="1"/>
          </p:nvPr>
        </p:nvSpPr>
        <p:spPr>
          <a:xfrm>
            <a:off x="323528" y="1268761"/>
            <a:ext cx="8820472" cy="720080"/>
          </a:xfrm>
        </p:spPr>
        <p:txBody>
          <a:bodyPr>
            <a:noAutofit/>
          </a:bodyPr>
          <a:lstStyle/>
          <a:p>
            <a:r>
              <a:rPr lang="en-GB" sz="1800" dirty="0" smtClean="0"/>
              <a:t>Berkeley denied the existence of matter. Only minds and mental events exist </a:t>
            </a:r>
            <a:r>
              <a:rPr lang="en-GB" sz="1800" dirty="0" smtClean="0"/>
              <a:t>(idealism, classical </a:t>
            </a:r>
            <a:r>
              <a:rPr lang="en-GB" sz="1800" dirty="0" err="1" smtClean="0"/>
              <a:t>phenomenalism</a:t>
            </a:r>
            <a:r>
              <a:rPr lang="en-GB" sz="1800" dirty="0" smtClean="0"/>
              <a:t>). </a:t>
            </a:r>
            <a:r>
              <a:rPr lang="en-GB" sz="1800" dirty="0" smtClean="0"/>
              <a:t>Physical objects are thus simply mental events </a:t>
            </a:r>
          </a:p>
          <a:p>
            <a:endParaRPr lang="en-GB" sz="800"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1988841"/>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Intractable problems disappear: What is substance? How can the physical cause the mental (and vice versa)? How can we have knowledge of the 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2780929"/>
            <a:ext cx="8820472" cy="7200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All</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qualities (shape, colour, etc.) are secondary. They are real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because</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they are being perceived: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esse</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est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percipi</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3573017"/>
            <a:ext cx="8820472" cy="7200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Hence, a physical object would cease to exist if not perceived. But what then happens to a tree if it is not perceived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by us human beings</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Does it cease to exist? No, God sees 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4231629"/>
            <a:ext cx="8820472" cy="9255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Locke could not show that God exists necessarily: Lock’s system can be interpreted  purely naturalistically. But in Berkeley’s system God is necessary. God is needed to                keep our world intact.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323528" y="5157192"/>
            <a:ext cx="8820472" cy="108012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God communicates directly with our finite minds by the mediation of ideas, thus constituting that what we call the external world (the world of trees, cars, etc.).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8" end="8"/>
                                            </p:txEl>
                                          </p:spTgt>
                                        </p:tgtEl>
                                        <p:attrNameLst>
                                          <p:attrName>style.visibility</p:attrName>
                                        </p:attrNameLst>
                                      </p:cBhvr>
                                      <p:to>
                                        <p:strVal val="visible"/>
                                      </p:to>
                                    </p:set>
                                    <p:animEffect transition="in" filter="fade">
                                      <p:cBhvr>
                                        <p:cTn id="10" dur="2000"/>
                                        <p:tgtEl>
                                          <p:spTgt spid="4">
                                            <p:txEl>
                                              <p:pRg st="8" end="8"/>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0" end="20"/>
                                            </p:txEl>
                                          </p:spTgt>
                                        </p:tgtEl>
                                        <p:attrNameLst>
                                          <p:attrName>style.visibility</p:attrName>
                                        </p:attrNameLst>
                                      </p:cBhvr>
                                      <p:to>
                                        <p:strVal val="visible"/>
                                      </p:to>
                                    </p:set>
                                    <p:animEffect transition="in" filter="fade">
                                      <p:cBhvr>
                                        <p:cTn id="13" dur="2000"/>
                                        <p:tgtEl>
                                          <p:spTgt spid="4">
                                            <p:txEl>
                                              <p:pRg st="20" end="2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fade">
                                      <p:cBhvr>
                                        <p:cTn id="21" dur="2000"/>
                                        <p:tgtEl>
                                          <p:spTgt spid="5">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0" end="20"/>
                                            </p:txEl>
                                          </p:spTgt>
                                        </p:tgtEl>
                                        <p:attrNameLst>
                                          <p:attrName>style.visibility</p:attrName>
                                        </p:attrNameLst>
                                      </p:cBhvr>
                                      <p:to>
                                        <p:strVal val="visible"/>
                                      </p:to>
                                    </p:set>
                                    <p:animEffect transition="in" filter="fade">
                                      <p:cBhvr>
                                        <p:cTn id="24" dur="2000"/>
                                        <p:tgtEl>
                                          <p:spTgt spid="5">
                                            <p:txEl>
                                              <p:pRg st="20" end="2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2000"/>
                                        <p:tgtEl>
                                          <p:spTgt spid="6">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20" end="20"/>
                                            </p:txEl>
                                          </p:spTgt>
                                        </p:tgtEl>
                                        <p:attrNameLst>
                                          <p:attrName>style.visibility</p:attrName>
                                        </p:attrNameLst>
                                      </p:cBhvr>
                                      <p:to>
                                        <p:strVal val="visible"/>
                                      </p:to>
                                    </p:set>
                                    <p:animEffect transition="in" filter="fade">
                                      <p:cBhvr>
                                        <p:cTn id="35" dur="2000"/>
                                        <p:tgtEl>
                                          <p:spTgt spid="6">
                                            <p:txEl>
                                              <p:pRg st="20" end="2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fade">
                                      <p:cBhvr>
                                        <p:cTn id="40" dur="2000"/>
                                        <p:tgtEl>
                                          <p:spTgt spid="7">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000"/>
                                        <p:tgtEl>
                                          <p:spTgt spid="7">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
                                            <p:txEl>
                                              <p:pRg st="20" end="20"/>
                                            </p:txEl>
                                          </p:spTgt>
                                        </p:tgtEl>
                                        <p:attrNameLst>
                                          <p:attrName>style.visibility</p:attrName>
                                        </p:attrNameLst>
                                      </p:cBhvr>
                                      <p:to>
                                        <p:strVal val="visible"/>
                                      </p:to>
                                    </p:set>
                                    <p:animEffect transition="in" filter="fade">
                                      <p:cBhvr>
                                        <p:cTn id="46" dur="2000"/>
                                        <p:tgtEl>
                                          <p:spTgt spid="7">
                                            <p:txEl>
                                              <p:pRg st="20" end="2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Effect transition="in" filter="fade">
                                      <p:cBhvr>
                                        <p:cTn id="51" dur="2000"/>
                                        <p:tgtEl>
                                          <p:spTgt spid="8">
                                            <p:txEl>
                                              <p:pRg st="0" end="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
                                            <p:txEl>
                                              <p:pRg st="9" end="9"/>
                                            </p:txEl>
                                          </p:spTgt>
                                        </p:tgtEl>
                                        <p:attrNameLst>
                                          <p:attrName>style.visibility</p:attrName>
                                        </p:attrNameLst>
                                      </p:cBhvr>
                                      <p:to>
                                        <p:strVal val="visible"/>
                                      </p:to>
                                    </p:set>
                                    <p:animEffect transition="in" filter="fade">
                                      <p:cBhvr>
                                        <p:cTn id="54" dur="2000"/>
                                        <p:tgtEl>
                                          <p:spTgt spid="8">
                                            <p:txEl>
                                              <p:pRg st="9" end="9"/>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8">
                                            <p:txEl>
                                              <p:pRg st="21" end="21"/>
                                            </p:txEl>
                                          </p:spTgt>
                                        </p:tgtEl>
                                        <p:attrNameLst>
                                          <p:attrName>style.visibility</p:attrName>
                                        </p:attrNameLst>
                                      </p:cBhvr>
                                      <p:to>
                                        <p:strVal val="visible"/>
                                      </p:to>
                                    </p:set>
                                    <p:animEffect transition="in" filter="fade">
                                      <p:cBhvr>
                                        <p:cTn id="57" dur="2000"/>
                                        <p:tgtEl>
                                          <p:spTgt spid="8">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err="1" smtClean="0"/>
              <a:t>Contemporary</a:t>
            </a:r>
            <a:r>
              <a:rPr lang="nl-NL" sz="2400" dirty="0" smtClean="0"/>
              <a:t> </a:t>
            </a:r>
            <a:r>
              <a:rPr lang="nl-NL" sz="2400" dirty="0" err="1" smtClean="0"/>
              <a:t>phenomenalism</a:t>
            </a:r>
            <a:endParaRPr lang="nl-NL" sz="2400" dirty="0" smtClean="0"/>
          </a:p>
        </p:txBody>
      </p:sp>
      <p:sp>
        <p:nvSpPr>
          <p:cNvPr id="3" name="Content Placeholder 2"/>
          <p:cNvSpPr>
            <a:spLocks noGrp="1"/>
          </p:cNvSpPr>
          <p:nvPr>
            <p:ph idx="1"/>
          </p:nvPr>
        </p:nvSpPr>
        <p:spPr>
          <a:xfrm>
            <a:off x="323528" y="1268761"/>
            <a:ext cx="8820472" cy="2520280"/>
          </a:xfrm>
        </p:spPr>
        <p:txBody>
          <a:bodyPr>
            <a:noAutofit/>
          </a:bodyPr>
          <a:lstStyle/>
          <a:p>
            <a:r>
              <a:rPr lang="en-GB" sz="2000" dirty="0" smtClean="0"/>
              <a:t>Nothing exists except sensations and the minds which perceive them</a:t>
            </a:r>
          </a:p>
          <a:p>
            <a:endParaRPr lang="en-GB" sz="800" dirty="0" smtClean="0"/>
          </a:p>
          <a:p>
            <a:r>
              <a:rPr lang="en-GB" sz="2000" dirty="0" smtClean="0"/>
              <a:t>The physical world is a construct of ideas, it is a mental construction</a:t>
            </a:r>
          </a:p>
          <a:p>
            <a:endParaRPr lang="en-GB" sz="900" dirty="0" smtClean="0"/>
          </a:p>
          <a:p>
            <a:r>
              <a:rPr lang="en-GB" sz="2000" dirty="0" smtClean="0"/>
              <a:t>Differs with Berkeley in that it doesn’t posit God as necessary</a:t>
            </a:r>
          </a:p>
          <a:p>
            <a:endParaRPr lang="en-GB" sz="800" dirty="0" smtClean="0"/>
          </a:p>
          <a:p>
            <a:pPr>
              <a:buNone/>
            </a:pPr>
            <a:r>
              <a:rPr lang="en-GB" sz="1800" dirty="0" smtClean="0"/>
              <a:t>	“</a:t>
            </a:r>
            <a:r>
              <a:rPr lang="en-GB" sz="1800" i="1" dirty="0" smtClean="0"/>
              <a:t>All laws of science, including the law of causation (‘observed regularities’) , apply                        only to the world of sense and not to anything beyond it. The realist view of a                        mind-independent world  behind the perceived world is an unjustified faith” </a:t>
            </a:r>
            <a:r>
              <a:rPr lang="en-GB" sz="1800" dirty="0" smtClean="0"/>
              <a:t>(</a:t>
            </a:r>
            <a:r>
              <a:rPr lang="en-GB" sz="1800" dirty="0" err="1" smtClean="0"/>
              <a:t>Stace</a:t>
            </a:r>
            <a:r>
              <a:rPr lang="en-GB" sz="1800" dirty="0" smtClean="0"/>
              <a:t>)</a:t>
            </a:r>
          </a:p>
          <a:p>
            <a:pPr>
              <a:buNone/>
            </a:pPr>
            <a:endParaRPr lang="en-GB" sz="1800" i="1"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871589"/>
            <a:ext cx="8820472" cy="171765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Bertrand Russell (1872-1970) is a representational realist. Our knowledge of physical objects is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inferred</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from the sense data in our brain.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Why would he not be a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3" end="13"/>
                                            </p:txEl>
                                          </p:spTgt>
                                        </p:tgtEl>
                                        <p:attrNameLst>
                                          <p:attrName>style.visibility</p:attrName>
                                        </p:attrNameLst>
                                      </p:cBhvr>
                                      <p:to>
                                        <p:strVal val="visible"/>
                                      </p:to>
                                    </p:set>
                                    <p:animEffect transition="in" filter="fade">
                                      <p:cBhvr>
                                        <p:cTn id="13" dur="2000"/>
                                        <p:tgtEl>
                                          <p:spTgt spid="4">
                                            <p:txEl>
                                              <p:pRg st="13" end="1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5" end="25"/>
                                            </p:txEl>
                                          </p:spTgt>
                                        </p:tgtEl>
                                        <p:attrNameLst>
                                          <p:attrName>style.visibility</p:attrName>
                                        </p:attrNameLst>
                                      </p:cBhvr>
                                      <p:to>
                                        <p:strVal val="visible"/>
                                      </p:to>
                                    </p:set>
                                    <p:animEffect transition="in" filter="fade">
                                      <p:cBhvr>
                                        <p:cTn id="16" dur="2000"/>
                                        <p:tgtEl>
                                          <p:spTgt spid="4">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err="1" smtClean="0"/>
              <a:t>Some</a:t>
            </a:r>
            <a:r>
              <a:rPr lang="nl-NL" sz="2400" dirty="0" smtClean="0"/>
              <a:t> </a:t>
            </a:r>
            <a:r>
              <a:rPr lang="nl-NL" sz="2400" dirty="0" err="1" smtClean="0"/>
              <a:t>objections</a:t>
            </a:r>
            <a:r>
              <a:rPr lang="nl-NL" sz="2400" dirty="0" smtClean="0"/>
              <a:t> </a:t>
            </a:r>
            <a:r>
              <a:rPr lang="nl-NL" sz="2400" dirty="0" err="1" smtClean="0"/>
              <a:t>against</a:t>
            </a:r>
            <a:r>
              <a:rPr lang="nl-NL" sz="2400" dirty="0" smtClean="0"/>
              <a:t> </a:t>
            </a:r>
            <a:r>
              <a:rPr lang="nl-NL" sz="2400" dirty="0" err="1" smtClean="0"/>
              <a:t>phenomenalism</a:t>
            </a:r>
            <a:endParaRPr lang="nl-NL" sz="2400" dirty="0" smtClean="0"/>
          </a:p>
        </p:txBody>
      </p:sp>
      <p:sp>
        <p:nvSpPr>
          <p:cNvPr id="3" name="Content Placeholder 2"/>
          <p:cNvSpPr>
            <a:spLocks noGrp="1"/>
          </p:cNvSpPr>
          <p:nvPr>
            <p:ph idx="1"/>
          </p:nvPr>
        </p:nvSpPr>
        <p:spPr>
          <a:xfrm>
            <a:off x="360040" y="1268761"/>
            <a:ext cx="8820472" cy="1368152"/>
          </a:xfrm>
        </p:spPr>
        <p:txBody>
          <a:bodyPr>
            <a:noAutofit/>
          </a:bodyPr>
          <a:lstStyle/>
          <a:p>
            <a:pPr>
              <a:buFont typeface="+mj-lt"/>
              <a:buAutoNum type="arabicParenR"/>
            </a:pPr>
            <a:r>
              <a:rPr lang="en-GB" sz="1800" dirty="0" smtClean="0"/>
              <a:t>The stick in the water appears bent and we all agree that this is an illusion. But the </a:t>
            </a:r>
            <a:r>
              <a:rPr lang="en-GB" sz="1800" dirty="0" err="1" smtClean="0"/>
              <a:t>phenomenalist</a:t>
            </a:r>
            <a:r>
              <a:rPr lang="en-GB" sz="1800" dirty="0" smtClean="0"/>
              <a:t> can admit no difference between appearance and reality. The                                   real-unreal distinction vanish if there are only impressions.</a:t>
            </a:r>
          </a:p>
          <a:p>
            <a:pPr>
              <a:buFont typeface="+mj-lt"/>
              <a:buAutoNum type="arabicParenR"/>
            </a:pPr>
            <a:endParaRPr lang="en-GB" sz="800" dirty="0" smtClean="0"/>
          </a:p>
          <a:p>
            <a:pPr>
              <a:buNone/>
            </a:pPr>
            <a:r>
              <a:rPr lang="en-GB" sz="1800" dirty="0" smtClean="0"/>
              <a:t>	</a:t>
            </a:r>
            <a:r>
              <a:rPr lang="en-GB" sz="1800" i="1" dirty="0" err="1" smtClean="0"/>
              <a:t>Phenomenalist</a:t>
            </a:r>
            <a:r>
              <a:rPr lang="en-GB" sz="1800" i="1" dirty="0" smtClean="0"/>
              <a:t> may respond that she accepts a pragmatic or coherence truth-theory</a:t>
            </a:r>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
        <p:nvSpPr>
          <p:cNvPr id="4" name="Content Placeholder 2"/>
          <p:cNvSpPr txBox="1">
            <a:spLocks/>
          </p:cNvSpPr>
          <p:nvPr/>
        </p:nvSpPr>
        <p:spPr>
          <a:xfrm>
            <a:off x="360040" y="2780928"/>
            <a:ext cx="8820472" cy="171765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Sensations are flighty but material objects are permanent.</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 don’t annihilate this room and all of you every time I close my eyes</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may respond that the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lacunary</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nature of the given is in itself not a problem. A cube is never perceived according to all its faces at once; it always retains something non-given at the heart of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givenness</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60040" y="4653136"/>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AutoNum type="arabicParenR" startAt="3"/>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Causal interaction seems undermined by </a:t>
            </a:r>
            <a:r>
              <a:rPr kumimoji="0" lang="en-GB" sz="1800" b="0" i="0" u="none" strike="noStrike" kern="1200" cap="none" spc="0" normalizeH="0" baseline="0" noProof="0" dirty="0" err="1" smtClean="0">
                <a:ln>
                  <a:noFill/>
                </a:ln>
                <a:solidFill>
                  <a:schemeClr val="tx1"/>
                </a:solidFill>
                <a:effectLst/>
                <a:uLnTx/>
                <a:uFillTx/>
                <a:latin typeface="+mn-lt"/>
                <a:ea typeface="+mn-ea"/>
                <a:cs typeface="+mn-cs"/>
              </a:rPr>
              <a:t>phenomenalism</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Ideas are inert and can do nothing. A room cannot be warmed by impressions.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AutoNum type="arabicParenR" startAt="3"/>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may respond that we have to redefine causation as ‘regular succession’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7" end="17"/>
                                            </p:txEl>
                                          </p:spTgt>
                                        </p:tgtEl>
                                        <p:attrNameLst>
                                          <p:attrName>style.visibility</p:attrName>
                                        </p:attrNameLst>
                                      </p:cBhvr>
                                      <p:to>
                                        <p:strVal val="visible"/>
                                      </p:to>
                                    </p:set>
                                    <p:animEffect transition="in" filter="fade">
                                      <p:cBhvr>
                                        <p:cTn id="13" dur="2000"/>
                                        <p:tgtEl>
                                          <p:spTgt spid="4">
                                            <p:txEl>
                                              <p:pRg st="17" end="1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9" end="29"/>
                                            </p:txEl>
                                          </p:spTgt>
                                        </p:tgtEl>
                                        <p:attrNameLst>
                                          <p:attrName>style.visibility</p:attrName>
                                        </p:attrNameLst>
                                      </p:cBhvr>
                                      <p:to>
                                        <p:strVal val="visible"/>
                                      </p:to>
                                    </p:set>
                                    <p:animEffect transition="in" filter="fade">
                                      <p:cBhvr>
                                        <p:cTn id="16" dur="2000"/>
                                        <p:tgtEl>
                                          <p:spTgt spid="4">
                                            <p:txEl>
                                              <p:pRg st="29" end="2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2000"/>
                                        <p:tgtEl>
                                          <p:spTgt spid="5">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8" end="18"/>
                                            </p:txEl>
                                          </p:spTgt>
                                        </p:tgtEl>
                                        <p:attrNameLst>
                                          <p:attrName>style.visibility</p:attrName>
                                        </p:attrNameLst>
                                      </p:cBhvr>
                                      <p:to>
                                        <p:strVal val="visible"/>
                                      </p:to>
                                    </p:set>
                                    <p:animEffect transition="in" filter="fade">
                                      <p:cBhvr>
                                        <p:cTn id="27" dur="2000"/>
                                        <p:tgtEl>
                                          <p:spTgt spid="5">
                                            <p:txEl>
                                              <p:pRg st="18" end="1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30" end="30"/>
                                            </p:txEl>
                                          </p:spTgt>
                                        </p:tgtEl>
                                        <p:attrNameLst>
                                          <p:attrName>style.visibility</p:attrName>
                                        </p:attrNameLst>
                                      </p:cBhvr>
                                      <p:to>
                                        <p:strVal val="visible"/>
                                      </p:to>
                                    </p:set>
                                    <p:animEffect transition="in" filter="fade">
                                      <p:cBhvr>
                                        <p:cTn id="30" dur="2000"/>
                                        <p:tgtEl>
                                          <p:spTgt spid="5">
                                            <p:txEl>
                                              <p:pRg st="3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3200" dirty="0" smtClean="0"/>
              <a:t>A return to </a:t>
            </a:r>
            <a:r>
              <a:rPr lang="nl-NL" sz="3200" dirty="0" err="1" smtClean="0"/>
              <a:t>realism</a:t>
            </a:r>
            <a:endParaRPr lang="nl-NL" sz="3200" dirty="0" smtClean="0"/>
          </a:p>
        </p:txBody>
      </p:sp>
      <p:sp>
        <p:nvSpPr>
          <p:cNvPr id="3" name="Content Placeholder 2"/>
          <p:cNvSpPr>
            <a:spLocks noGrp="1"/>
          </p:cNvSpPr>
          <p:nvPr>
            <p:ph idx="1"/>
          </p:nvPr>
        </p:nvSpPr>
        <p:spPr>
          <a:xfrm>
            <a:off x="360040" y="1423317"/>
            <a:ext cx="8820472" cy="4525963"/>
          </a:xfrm>
        </p:spPr>
        <p:txBody>
          <a:bodyPr>
            <a:noAutofit/>
          </a:bodyPr>
          <a:lstStyle/>
          <a:p>
            <a:r>
              <a:rPr lang="en-GB" sz="2200" dirty="0" err="1" smtClean="0"/>
              <a:t>Phenomenalism</a:t>
            </a:r>
            <a:r>
              <a:rPr lang="en-GB" sz="2200" dirty="0" smtClean="0"/>
              <a:t> leads to </a:t>
            </a:r>
            <a:r>
              <a:rPr lang="en-GB" sz="2200" i="1" dirty="0" smtClean="0"/>
              <a:t>solipsism</a:t>
            </a:r>
            <a:r>
              <a:rPr lang="en-GB" sz="2200" dirty="0" smtClean="0"/>
              <a:t>. Why are other people not mental constructs as well?</a:t>
            </a:r>
          </a:p>
          <a:p>
            <a:endParaRPr lang="en-GB" sz="800" dirty="0" smtClean="0"/>
          </a:p>
          <a:p>
            <a:r>
              <a:rPr lang="en-GB" sz="2200" dirty="0" smtClean="0"/>
              <a:t>D.M. Armstrong, John Searle and William Alston have returned to realism: In perceiving we </a:t>
            </a:r>
            <a:r>
              <a:rPr lang="en-GB" sz="2200" i="1" dirty="0" smtClean="0"/>
              <a:t>do</a:t>
            </a:r>
            <a:r>
              <a:rPr lang="en-GB" sz="2200" dirty="0" smtClean="0"/>
              <a:t> encounter the world, </a:t>
            </a:r>
            <a:r>
              <a:rPr lang="en-GB" sz="2200" i="1" dirty="0" smtClean="0"/>
              <a:t>though always through the interpretative powers of the mind</a:t>
            </a:r>
            <a:r>
              <a:rPr lang="en-GB" sz="2200" dirty="0" smtClean="0"/>
              <a:t> (so no naive realism!). </a:t>
            </a:r>
          </a:p>
          <a:p>
            <a:endParaRPr lang="en-GB" sz="800" dirty="0" smtClean="0"/>
          </a:p>
          <a:p>
            <a:r>
              <a:rPr lang="en-GB" sz="2200" dirty="0" smtClean="0"/>
              <a:t>Sense data are </a:t>
            </a:r>
            <a:r>
              <a:rPr lang="en-GB" sz="2200" u="sng" dirty="0" smtClean="0"/>
              <a:t>unnecessary</a:t>
            </a:r>
            <a:r>
              <a:rPr lang="en-GB" sz="2200" dirty="0" smtClean="0"/>
              <a:t>: Perception can be understood as                                                 ‘taking in’ objects in the world. </a:t>
            </a:r>
          </a:p>
          <a:p>
            <a:endParaRPr lang="en-GB" sz="800" dirty="0" smtClean="0"/>
          </a:p>
          <a:p>
            <a:r>
              <a:rPr lang="en-GB" sz="2200" dirty="0" smtClean="0"/>
              <a:t>Sense data are </a:t>
            </a:r>
            <a:r>
              <a:rPr lang="en-GB" sz="2200" u="sng" dirty="0" smtClean="0"/>
              <a:t>paradoxical</a:t>
            </a:r>
            <a:r>
              <a:rPr lang="en-GB" sz="2200" dirty="0" smtClean="0"/>
              <a:t>: How are indeterminate sense data                 supposed to represent determinate objects?</a:t>
            </a:r>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smtClean="0"/>
              <a:t>The </a:t>
            </a:r>
            <a:r>
              <a:rPr lang="nl-NL" sz="2400" dirty="0" err="1" smtClean="0"/>
              <a:t>adverbial</a:t>
            </a:r>
            <a:r>
              <a:rPr lang="nl-NL" sz="2400" dirty="0" smtClean="0"/>
              <a:t> </a:t>
            </a:r>
            <a:r>
              <a:rPr lang="nl-NL" sz="2400" dirty="0" err="1" smtClean="0"/>
              <a:t>theory</a:t>
            </a:r>
            <a:r>
              <a:rPr lang="nl-NL" sz="2400" dirty="0" smtClean="0"/>
              <a:t> of </a:t>
            </a:r>
            <a:r>
              <a:rPr lang="nl-NL" sz="2400" dirty="0" err="1" smtClean="0"/>
              <a:t>perception</a:t>
            </a:r>
            <a:r>
              <a:rPr lang="nl-NL" sz="2400" dirty="0" smtClean="0"/>
              <a:t> (</a:t>
            </a:r>
            <a:r>
              <a:rPr lang="nl-NL" sz="2400" dirty="0" err="1" smtClean="0"/>
              <a:t>Chrisholm</a:t>
            </a:r>
            <a:r>
              <a:rPr lang="nl-NL" sz="2400" dirty="0" smtClean="0"/>
              <a:t>, Audi)</a:t>
            </a:r>
            <a:endParaRPr lang="nl-NL" sz="3200" dirty="0" smtClean="0"/>
          </a:p>
        </p:txBody>
      </p:sp>
      <p:sp>
        <p:nvSpPr>
          <p:cNvPr id="3" name="Content Placeholder 2"/>
          <p:cNvSpPr>
            <a:spLocks noGrp="1"/>
          </p:cNvSpPr>
          <p:nvPr>
            <p:ph idx="1"/>
          </p:nvPr>
        </p:nvSpPr>
        <p:spPr>
          <a:xfrm>
            <a:off x="360040" y="1268760"/>
            <a:ext cx="8820472" cy="4525963"/>
          </a:xfrm>
        </p:spPr>
        <p:txBody>
          <a:bodyPr>
            <a:noAutofit/>
          </a:bodyPr>
          <a:lstStyle/>
          <a:p>
            <a:endParaRPr lang="en-GB" sz="1800" dirty="0" smtClean="0"/>
          </a:p>
          <a:p>
            <a:r>
              <a:rPr lang="en-GB" sz="2000" dirty="0" smtClean="0"/>
              <a:t>We experience in certain ways. Experience is a way of being appeared to</a:t>
            </a:r>
          </a:p>
          <a:p>
            <a:pPr lvl="1"/>
            <a:r>
              <a:rPr lang="en-GB" sz="1800" dirty="0" smtClean="0"/>
              <a:t>When I see a red book “I am appeared to </a:t>
            </a:r>
            <a:r>
              <a:rPr lang="en-GB" sz="1800" dirty="0" err="1" smtClean="0"/>
              <a:t>redly</a:t>
            </a:r>
            <a:r>
              <a:rPr lang="en-GB" sz="1800" dirty="0" smtClean="0"/>
              <a:t> and bookishly” </a:t>
            </a:r>
          </a:p>
          <a:p>
            <a:pPr lvl="1"/>
            <a:r>
              <a:rPr lang="en-GB" sz="1800" dirty="0" smtClean="0"/>
              <a:t>When I see a blue ball “I am appeared to bluely and </a:t>
            </a:r>
            <a:r>
              <a:rPr lang="en-GB" sz="1800" dirty="0" err="1" smtClean="0"/>
              <a:t>ballishly</a:t>
            </a:r>
            <a:r>
              <a:rPr lang="en-GB" sz="1800" dirty="0" smtClean="0"/>
              <a:t>”</a:t>
            </a:r>
          </a:p>
          <a:p>
            <a:endParaRPr lang="en-GB" sz="800" dirty="0" smtClean="0"/>
          </a:p>
          <a:p>
            <a:r>
              <a:rPr lang="en-GB" sz="2000" dirty="0" smtClean="0"/>
              <a:t>This theory does not need sense data. It claims direct contact with objects                         in the external world (‘direct realism’)</a:t>
            </a:r>
          </a:p>
          <a:p>
            <a:endParaRPr lang="en-GB" sz="800" dirty="0" smtClean="0"/>
          </a:p>
          <a:p>
            <a:r>
              <a:rPr lang="en-GB" sz="2000" dirty="0" smtClean="0"/>
              <a:t>Still, two problems seem to drive us back to </a:t>
            </a:r>
            <a:r>
              <a:rPr lang="en-GB" sz="2000" dirty="0" err="1" smtClean="0"/>
              <a:t>representationalism</a:t>
            </a:r>
            <a:r>
              <a:rPr lang="en-GB" sz="2000" dirty="0" smtClean="0"/>
              <a:t> or </a:t>
            </a:r>
            <a:r>
              <a:rPr lang="en-GB" sz="2000" dirty="0" err="1" smtClean="0"/>
              <a:t>phenomenalism</a:t>
            </a:r>
            <a:endParaRPr lang="en-GB" sz="2000" dirty="0" smtClean="0"/>
          </a:p>
          <a:p>
            <a:pPr lvl="1"/>
            <a:r>
              <a:rPr lang="en-GB" sz="1800" dirty="0" smtClean="0"/>
              <a:t>The need to distinguish veridical from illusory appearances</a:t>
            </a:r>
          </a:p>
          <a:p>
            <a:pPr lvl="1"/>
            <a:r>
              <a:rPr lang="en-GB" sz="1800" dirty="0" smtClean="0"/>
              <a:t>The fact of light and sound waves taking time to travel to our brains</a:t>
            </a:r>
          </a:p>
          <a:p>
            <a:pPr>
              <a:buNone/>
            </a:pPr>
            <a:endParaRPr lang="en-GB" sz="1800" dirty="0" smtClean="0"/>
          </a:p>
          <a:p>
            <a:endParaRPr lang="en-GB" sz="1800" dirty="0" smtClean="0"/>
          </a:p>
          <a:p>
            <a:endParaRPr lang="en-GB" sz="1800" dirty="0" smtClean="0"/>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360040"/>
          </a:xfrm>
        </p:spPr>
        <p:txBody>
          <a:bodyPr>
            <a:normAutofit fontScale="90000"/>
          </a:bodyPr>
          <a:lstStyle/>
          <a:p>
            <a:r>
              <a:rPr lang="nl-NL" sz="2400" dirty="0" smtClean="0"/>
              <a:t>Annex: </a:t>
            </a:r>
            <a:r>
              <a:rPr lang="nl-NL" sz="2400" dirty="0" err="1" smtClean="0"/>
              <a:t>Towards</a:t>
            </a:r>
            <a:r>
              <a:rPr lang="nl-NL" sz="2400" dirty="0" smtClean="0"/>
              <a:t> the </a:t>
            </a:r>
            <a:r>
              <a:rPr lang="nl-NL" sz="2400" dirty="0" err="1" smtClean="0"/>
              <a:t>meta-epistemic</a:t>
            </a:r>
            <a:endParaRPr lang="nl-NL" sz="3200" dirty="0" smtClean="0"/>
          </a:p>
        </p:txBody>
      </p:sp>
      <p:sp>
        <p:nvSpPr>
          <p:cNvPr id="3" name="Content Placeholder 2"/>
          <p:cNvSpPr>
            <a:spLocks noGrp="1"/>
          </p:cNvSpPr>
          <p:nvPr>
            <p:ph idx="1"/>
          </p:nvPr>
        </p:nvSpPr>
        <p:spPr>
          <a:xfrm>
            <a:off x="216024" y="631229"/>
            <a:ext cx="8820472" cy="997571"/>
          </a:xfrm>
        </p:spPr>
        <p:txBody>
          <a:bodyPr>
            <a:noAutofit/>
          </a:bodyPr>
          <a:lstStyle/>
          <a:p>
            <a:endParaRPr lang="en-GB" sz="800" dirty="0" smtClean="0"/>
          </a:p>
          <a:p>
            <a:pPr>
              <a:buNone/>
            </a:pPr>
            <a:r>
              <a:rPr lang="en-GB" sz="1800" b="1" i="1" dirty="0" smtClean="0"/>
              <a:t>	(1) Realism  </a:t>
            </a:r>
            <a:r>
              <a:rPr lang="en-GB" sz="1600" i="1" dirty="0" smtClean="0"/>
              <a:t>{both Direct-Realism and </a:t>
            </a:r>
            <a:r>
              <a:rPr lang="en-GB" sz="1600" i="1" dirty="0" err="1" smtClean="0"/>
              <a:t>Representationalism</a:t>
            </a:r>
            <a:r>
              <a:rPr lang="en-GB" sz="1600" i="1" dirty="0" smtClean="0"/>
              <a:t>}</a:t>
            </a:r>
            <a:r>
              <a:rPr lang="en-GB" sz="1800" b="1" i="1" dirty="0" smtClean="0"/>
              <a:t/>
            </a:r>
            <a:br>
              <a:rPr lang="en-GB" sz="1800" b="1" i="1" dirty="0" smtClean="0"/>
            </a:br>
            <a:r>
              <a:rPr lang="en-GB" sz="1800" dirty="0" smtClean="0"/>
              <a:t>There are minds and mind-independent objects. Minds can know these objects.</a:t>
            </a:r>
          </a:p>
          <a:p>
            <a:endParaRPr lang="en-GB" sz="800" dirty="0" smtClean="0"/>
          </a:p>
          <a:p>
            <a:pPr>
              <a:buNone/>
            </a:pPr>
            <a:r>
              <a:rPr lang="en-GB" sz="1800" dirty="0" smtClean="0"/>
              <a:t>	</a:t>
            </a:r>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
        <p:nvSpPr>
          <p:cNvPr id="4" name="Content Placeholder 2"/>
          <p:cNvSpPr txBox="1">
            <a:spLocks/>
          </p:cNvSpPr>
          <p:nvPr/>
        </p:nvSpPr>
        <p:spPr>
          <a:xfrm>
            <a:off x="179512" y="2204864"/>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(3) </a:t>
            </a:r>
            <a:r>
              <a:rPr kumimoji="0" lang="en-GB" sz="1800" b="1" i="1" u="none" strike="noStrike" kern="1200" cap="none" spc="0" normalizeH="0" noProof="0" dirty="0" smtClean="0">
                <a:ln>
                  <a:noFill/>
                </a:ln>
                <a:solidFill>
                  <a:schemeClr val="tx1"/>
                </a:solidFill>
                <a:effectLst/>
                <a:uLnTx/>
                <a:uFillTx/>
                <a:latin typeface="+mn-lt"/>
                <a:ea typeface="+mn-ea"/>
                <a:cs typeface="+mn-cs"/>
              </a:rPr>
              <a:t>I</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dealism  </a:t>
            </a:r>
            <a:r>
              <a:rPr kumimoji="0" lang="en-GB" sz="1600" i="1" u="none" strike="noStrike" kern="1200" cap="none" spc="0" normalizeH="0" baseline="0" noProof="0" dirty="0" smtClean="0">
                <a:ln>
                  <a:noFill/>
                </a:ln>
                <a:solidFill>
                  <a:schemeClr val="tx1"/>
                </a:solidFill>
                <a:effectLst/>
                <a:uLnTx/>
                <a:uFillTx/>
                <a:latin typeface="+mn-lt"/>
                <a:ea typeface="+mn-ea"/>
                <a:cs typeface="+mn-cs"/>
              </a:rPr>
              <a:t>{</a:t>
            </a:r>
            <a:r>
              <a:rPr kumimoji="0" lang="en-GB" sz="1600" i="1" u="none" strike="noStrike" kern="1200" cap="none" spc="0" normalizeH="0" noProof="0" dirty="0" err="1" smtClean="0">
                <a:ln>
                  <a:noFill/>
                </a:ln>
                <a:solidFill>
                  <a:schemeClr val="tx1"/>
                </a:solidFill>
                <a:effectLst/>
                <a:uLnTx/>
                <a:uFillTx/>
                <a:latin typeface="+mn-lt"/>
                <a:ea typeface="+mn-ea"/>
                <a:cs typeface="+mn-cs"/>
              </a:rPr>
              <a:t>Phenomenalism</a:t>
            </a:r>
            <a:r>
              <a:rPr kumimoji="0" lang="en-GB" sz="1600" i="1" u="none" strike="noStrike" kern="1200" cap="none" spc="0" normalizeH="0" noProof="0" dirty="0" smtClean="0">
                <a:ln>
                  <a:noFill/>
                </a:ln>
                <a:solidFill>
                  <a:schemeClr val="tx1"/>
                </a:solidFill>
                <a:effectLst/>
                <a:uLnTx/>
                <a:uFillTx/>
                <a:latin typeface="+mn-lt"/>
                <a:ea typeface="+mn-ea"/>
                <a:cs typeface="+mn-cs"/>
              </a:rPr>
              <a:t>}</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only minds. Objects are mind-dependent constructions and known as such.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16024" y="2924944"/>
            <a:ext cx="8820472"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(4) An epistemic stance</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minds. We cannot get “outside” our minds. So we do not know whether there are mind-independent objects. And if there are such objects, we do not know whether we can know them.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51520" y="4221088"/>
            <a:ext cx="8820472" cy="1656184"/>
          </a:xfrm>
          <a:prstGeom prst="rect">
            <a:avLst/>
          </a:prstGeom>
        </p:spPr>
        <p:txBody>
          <a:bodyPr vert="horz" lIns="91440" tIns="45720" rIns="91440" bIns="45720" rtlCol="0">
            <a:noAutofit/>
          </a:bodyPr>
          <a:lstStyle/>
          <a:p>
            <a:pPr marL="342900" lvl="0" indent="-342900">
              <a:spcBef>
                <a:spcPct val="20000"/>
              </a:spcBef>
            </a:pPr>
            <a:r>
              <a:rPr kumimoji="0" lang="en-GB" sz="1800" b="0" i="0" u="none" strike="noStrike" kern="1200" cap="none" spc="0" normalizeH="0" baseline="0" noProof="0" dirty="0" smtClean="0">
                <a:ln>
                  <a:noFill/>
                </a:ln>
                <a:solidFill>
                  <a:srgbClr val="0070C0"/>
                </a:solidFill>
                <a:effectLst/>
                <a:uLnTx/>
                <a:uFillTx/>
                <a:latin typeface="+mn-lt"/>
                <a:ea typeface="+mn-ea"/>
                <a:cs typeface="+mn-cs"/>
              </a:rPr>
              <a:t>	</a:t>
            </a:r>
            <a:r>
              <a:rPr kumimoji="0" lang="en-GB" sz="1800" b="1" i="1" u="none" strike="noStrike" kern="1200" cap="none" spc="0" normalizeH="0" baseline="0" noProof="0" dirty="0" smtClean="0">
                <a:ln>
                  <a:noFill/>
                </a:ln>
                <a:solidFill>
                  <a:srgbClr val="0070C0"/>
                </a:solidFill>
                <a:effectLst/>
                <a:uLnTx/>
                <a:uFillTx/>
                <a:latin typeface="+mn-lt"/>
                <a:ea typeface="+mn-ea"/>
                <a:cs typeface="+mn-cs"/>
              </a:rPr>
              <a:t>(5) A </a:t>
            </a:r>
            <a:r>
              <a:rPr kumimoji="0" lang="en-GB" sz="1800" b="1" i="1" u="none" strike="noStrike" kern="1200" cap="none" spc="0" normalizeH="0" noProof="0" dirty="0" smtClean="0">
                <a:ln>
                  <a:noFill/>
                </a:ln>
                <a:solidFill>
                  <a:srgbClr val="0070C0"/>
                </a:solidFill>
                <a:effectLst/>
                <a:uLnTx/>
                <a:uFillTx/>
                <a:latin typeface="+mn-lt"/>
                <a:ea typeface="+mn-ea"/>
                <a:cs typeface="+mn-cs"/>
              </a:rPr>
              <a:t>m</a:t>
            </a:r>
            <a:r>
              <a:rPr kumimoji="0" lang="en-GB" sz="1800" b="1" i="1" u="none" strike="noStrike" kern="1200" cap="none" spc="0" normalizeH="0" baseline="0" noProof="0" dirty="0" smtClean="0">
                <a:ln>
                  <a:noFill/>
                </a:ln>
                <a:solidFill>
                  <a:srgbClr val="0070C0"/>
                </a:solidFill>
                <a:effectLst/>
                <a:uLnTx/>
                <a:uFillTx/>
                <a:latin typeface="+mn-lt"/>
                <a:ea typeface="+mn-ea"/>
                <a:cs typeface="+mn-cs"/>
              </a:rPr>
              <a:t>eta-epistemic stance</a:t>
            </a:r>
            <a:br>
              <a:rPr kumimoji="0" lang="en-GB" sz="1800" b="1" i="1" u="none" strike="noStrike" kern="1200" cap="none" spc="0" normalizeH="0" baseline="0" noProof="0" dirty="0" smtClean="0">
                <a:ln>
                  <a:noFill/>
                </a:ln>
                <a:solidFill>
                  <a:srgbClr val="0070C0"/>
                </a:solidFill>
                <a:effectLst/>
                <a:uLnTx/>
                <a:uFillTx/>
                <a:latin typeface="+mn-lt"/>
                <a:ea typeface="+mn-ea"/>
                <a:cs typeface="+mn-cs"/>
              </a:rPr>
            </a:br>
            <a:r>
              <a:rPr kumimoji="0" lang="en-GB" sz="1800" b="0" i="0" u="none" strike="noStrike" kern="1200" cap="none" spc="0" normalizeH="0" baseline="0" noProof="0" dirty="0" smtClean="0">
                <a:ln>
                  <a:noFill/>
                </a:ln>
                <a:solidFill>
                  <a:srgbClr val="0070C0"/>
                </a:solidFill>
                <a:effectLst/>
                <a:uLnTx/>
                <a:uFillTx/>
                <a:latin typeface="+mn-lt"/>
                <a:ea typeface="+mn-ea"/>
                <a:cs typeface="+mn-cs"/>
              </a:rPr>
              <a:t>The</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distinction between ‘minds’ and ‘mind-independent</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objects’, between the ‘inside’ and the ‘outside’, is only justified as a </a:t>
            </a:r>
            <a:r>
              <a:rPr kumimoji="0" lang="en-GB" sz="1800" b="0" strike="noStrike" kern="1200" cap="none" spc="0" normalizeH="0" baseline="0" noProof="0" dirty="0" smtClean="0">
                <a:ln>
                  <a:noFill/>
                </a:ln>
                <a:solidFill>
                  <a:srgbClr val="0070C0"/>
                </a:solidFill>
                <a:effectLst/>
                <a:uLnTx/>
                <a:uFillTx/>
                <a:latin typeface="+mn-lt"/>
                <a:ea typeface="+mn-ea"/>
                <a:cs typeface="+mn-cs"/>
              </a:rPr>
              <a:t>human-relative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distinction. </a:t>
            </a:r>
            <a:r>
              <a:rPr kumimoji="0" lang="en-GB" sz="1800" b="0" i="0" u="none" strike="noStrike" kern="1200" cap="none" spc="0" normalizeH="0" baseline="0" noProof="0" dirty="0" err="1" smtClean="0">
                <a:ln>
                  <a:noFill/>
                </a:ln>
                <a:solidFill>
                  <a:srgbClr val="0070C0"/>
                </a:solidFill>
                <a:effectLst/>
                <a:uLnTx/>
                <a:uFillTx/>
                <a:latin typeface="+mn-lt"/>
                <a:ea typeface="+mn-ea"/>
                <a:cs typeface="+mn-cs"/>
              </a:rPr>
              <a:t>Th</a:t>
            </a:r>
            <a:r>
              <a:rPr lang="en-GB" dirty="0" smtClean="0">
                <a:solidFill>
                  <a:srgbClr val="0070C0"/>
                </a:solidFill>
              </a:rPr>
              <a:t>e world</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-in-itself</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might not even consist of ‘minds ‘and ‘mind-independent objects’. </a:t>
            </a:r>
            <a:r>
              <a:rPr kumimoji="0" lang="en-GB" sz="1800" b="0" i="0" u="none" strike="noStrike" kern="1200" cap="none" spc="0" normalizeH="0" noProof="0" dirty="0" smtClean="0">
                <a:ln>
                  <a:noFill/>
                </a:ln>
                <a:solidFill>
                  <a:srgbClr val="0070C0"/>
                </a:solidFill>
                <a:effectLst/>
                <a:uLnTx/>
                <a:uFillTx/>
                <a:latin typeface="+mn-lt"/>
                <a:ea typeface="+mn-ea"/>
                <a:cs typeface="+mn-cs"/>
              </a:rPr>
              <a:t>The distinction between ‘inside’ and ‘outside’ might not even apply to the-world-in-</a:t>
            </a:r>
            <a:r>
              <a:rPr lang="en-GB" dirty="0" smtClean="0">
                <a:solidFill>
                  <a:srgbClr val="0070C0"/>
                </a:solidFill>
              </a:rPr>
              <a:t>itself.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We</a:t>
            </a:r>
            <a:r>
              <a:rPr kumimoji="0" lang="en-GB" sz="1800" b="0" i="0" u="none" strike="noStrike" kern="1200" cap="none" spc="0" normalizeH="0" noProof="0" dirty="0" smtClean="0">
                <a:ln>
                  <a:noFill/>
                </a:ln>
                <a:solidFill>
                  <a:srgbClr val="0070C0"/>
                </a:solidFill>
                <a:effectLst/>
                <a:uLnTx/>
                <a:uFillTx/>
                <a:latin typeface="+mn-lt"/>
                <a:ea typeface="+mn-ea"/>
                <a:cs typeface="+mn-cs"/>
              </a:rPr>
              <a:t> will </a:t>
            </a:r>
            <a:r>
              <a:rPr kumimoji="0" lang="en-GB" sz="1800" b="0" i="0" strike="noStrike" kern="1200" cap="none" spc="0" normalizeH="0" noProof="0" dirty="0" smtClean="0">
                <a:ln>
                  <a:noFill/>
                </a:ln>
                <a:solidFill>
                  <a:srgbClr val="0070C0"/>
                </a:solidFill>
                <a:effectLst/>
                <a:uLnTx/>
                <a:uFillTx/>
                <a:latin typeface="+mn-lt"/>
                <a:ea typeface="+mn-ea"/>
                <a:cs typeface="+mn-cs"/>
              </a:rPr>
              <a:t>never </a:t>
            </a:r>
            <a:r>
              <a:rPr kumimoji="0" lang="en-GB" sz="1800" b="0" i="0" u="none" strike="noStrike" kern="1200" cap="none" spc="0" normalizeH="0" noProof="0" dirty="0" smtClean="0">
                <a:ln>
                  <a:noFill/>
                </a:ln>
                <a:solidFill>
                  <a:srgbClr val="0070C0"/>
                </a:solidFill>
                <a:effectLst/>
                <a:uLnTx/>
                <a:uFillTx/>
                <a:latin typeface="+mn-lt"/>
                <a:ea typeface="+mn-ea"/>
                <a:cs typeface="+mn-cs"/>
              </a:rPr>
              <a:t>be able to</a:t>
            </a:r>
            <a:r>
              <a:rPr lang="en-GB" dirty="0" smtClean="0">
                <a:solidFill>
                  <a:srgbClr val="0070C0"/>
                </a:solidFill>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access the</a:t>
            </a:r>
            <a:r>
              <a:rPr kumimoji="0" lang="en-GB" sz="1800" b="0" i="0" u="none" strike="noStrike" kern="1200" cap="none" spc="0" normalizeH="0" noProof="0" dirty="0" smtClean="0">
                <a:ln>
                  <a:noFill/>
                </a:ln>
                <a:solidFill>
                  <a:srgbClr val="0070C0"/>
                </a:solidFill>
                <a:effectLst/>
                <a:uLnTx/>
                <a:uFillTx/>
                <a:latin typeface="+mn-lt"/>
                <a:ea typeface="+mn-ea"/>
                <a:cs typeface="+mn-cs"/>
              </a:rPr>
              <a:t> world-in-itself</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a:t>
            </a:r>
            <a:r>
              <a:rPr kumimoji="0" lang="en-GB" sz="1800" b="0" i="0" u="none" strike="noStrike" kern="1200" cap="none" spc="0" normalizeH="0" noProof="0" dirty="0" smtClean="0">
                <a:ln>
                  <a:noFill/>
                </a:ln>
                <a:solidFill>
                  <a:srgbClr val="0070C0"/>
                </a:solidFill>
                <a:effectLst/>
                <a:uLnTx/>
                <a:uFillTx/>
                <a:latin typeface="+mn-lt"/>
                <a:ea typeface="+mn-ea"/>
                <a:cs typeface="+mn-cs"/>
              </a:rPr>
              <a:t> E</a:t>
            </a:r>
            <a:r>
              <a:rPr lang="en-GB" dirty="0" err="1" smtClean="0">
                <a:solidFill>
                  <a:srgbClr val="0070C0"/>
                </a:solidFill>
              </a:rPr>
              <a:t>verything</a:t>
            </a:r>
            <a:r>
              <a:rPr lang="en-GB" dirty="0" smtClean="0">
                <a:solidFill>
                  <a:srgbClr val="0070C0"/>
                </a:solidFill>
              </a:rPr>
              <a:t> we say can only be justified as a claim about the-world-for-us. Even the very distinction between world-for-us and world-in-itself is merely justified within the-world-for-us.</a:t>
            </a:r>
            <a:r>
              <a:rPr lang="en-GB" i="1" dirty="0" smtClean="0">
                <a:solidFill>
                  <a:srgbClr val="0070C0"/>
                </a:solidFill>
              </a:rPr>
              <a:t> ( e.g., http://is.gd/GgH9Ne )</a:t>
            </a:r>
            <a:endParaRPr kumimoji="0" lang="en-GB" sz="1800" i="1"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179512" y="1484784"/>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(2) Kantianism  </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minds</a:t>
            </a:r>
            <a:r>
              <a:rPr kumimoji="0" lang="en-GB" sz="1800" b="0" i="0" u="none" strike="noStrike" kern="1200" cap="none" spc="0" normalizeH="0" noProof="0" dirty="0" smtClean="0">
                <a:ln>
                  <a:noFill/>
                </a:ln>
                <a:solidFill>
                  <a:schemeClr val="tx1"/>
                </a:solidFill>
                <a:effectLst/>
                <a:uLnTx/>
                <a:uFillTx/>
                <a:latin typeface="+mn-lt"/>
                <a:ea typeface="+mn-ea"/>
                <a:cs typeface="+mn-cs"/>
              </a:rPr>
              <a:t> and mind-independent object. Minds cannot know these objects.</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2000"/>
                                        <p:tgtEl>
                                          <p:spTgt spid="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6" end="26"/>
                                            </p:txEl>
                                          </p:spTgt>
                                        </p:tgtEl>
                                        <p:attrNameLst>
                                          <p:attrName>style.visibility</p:attrName>
                                        </p:attrNameLst>
                                      </p:cBhvr>
                                      <p:to>
                                        <p:strVal val="visible"/>
                                      </p:to>
                                    </p:set>
                                    <p:animEffect transition="in" filter="fade">
                                      <p:cBhvr>
                                        <p:cTn id="13" dur="2000"/>
                                        <p:tgtEl>
                                          <p:spTgt spid="7">
                                            <p:txEl>
                                              <p:pRg st="26" end="2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8" end="38"/>
                                            </p:txEl>
                                          </p:spTgt>
                                        </p:tgtEl>
                                        <p:attrNameLst>
                                          <p:attrName>style.visibility</p:attrName>
                                        </p:attrNameLst>
                                      </p:cBhvr>
                                      <p:to>
                                        <p:strVal val="visible"/>
                                      </p:to>
                                    </p:set>
                                    <p:animEffect transition="in" filter="fade">
                                      <p:cBhvr>
                                        <p:cTn id="16" dur="2000"/>
                                        <p:tgtEl>
                                          <p:spTgt spid="7">
                                            <p:txEl>
                                              <p:pRg st="38" end="3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2000"/>
                                        <p:tgtEl>
                                          <p:spTgt spid="4">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26" end="26"/>
                                            </p:txEl>
                                          </p:spTgt>
                                        </p:tgtEl>
                                        <p:attrNameLst>
                                          <p:attrName>style.visibility</p:attrName>
                                        </p:attrNameLst>
                                      </p:cBhvr>
                                      <p:to>
                                        <p:strVal val="visible"/>
                                      </p:to>
                                    </p:set>
                                    <p:animEffect transition="in" filter="fade">
                                      <p:cBhvr>
                                        <p:cTn id="27" dur="2000"/>
                                        <p:tgtEl>
                                          <p:spTgt spid="4">
                                            <p:txEl>
                                              <p:pRg st="26" end="2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38" end="38"/>
                                            </p:txEl>
                                          </p:spTgt>
                                        </p:tgtEl>
                                        <p:attrNameLst>
                                          <p:attrName>style.visibility</p:attrName>
                                        </p:attrNameLst>
                                      </p:cBhvr>
                                      <p:to>
                                        <p:strVal val="visible"/>
                                      </p:to>
                                    </p:set>
                                    <p:animEffect transition="in" filter="fade">
                                      <p:cBhvr>
                                        <p:cTn id="30" dur="2000"/>
                                        <p:tgtEl>
                                          <p:spTgt spid="4">
                                            <p:txEl>
                                              <p:pRg st="38" end="3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24" end="24"/>
                                            </p:txEl>
                                          </p:spTgt>
                                        </p:tgtEl>
                                        <p:attrNameLst>
                                          <p:attrName>style.visibility</p:attrName>
                                        </p:attrNameLst>
                                      </p:cBhvr>
                                      <p:to>
                                        <p:strVal val="visible"/>
                                      </p:to>
                                    </p:set>
                                    <p:animEffect transition="in" filter="fade">
                                      <p:cBhvr>
                                        <p:cTn id="38" dur="2000"/>
                                        <p:tgtEl>
                                          <p:spTgt spid="5">
                                            <p:txEl>
                                              <p:pRg st="24" end="24"/>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36" end="36"/>
                                            </p:txEl>
                                          </p:spTgt>
                                        </p:tgtEl>
                                        <p:attrNameLst>
                                          <p:attrName>style.visibility</p:attrName>
                                        </p:attrNameLst>
                                      </p:cBhvr>
                                      <p:to>
                                        <p:strVal val="visible"/>
                                      </p:to>
                                    </p:set>
                                    <p:animEffect transition="in" filter="fade">
                                      <p:cBhvr>
                                        <p:cTn id="41" dur="2000"/>
                                        <p:tgtEl>
                                          <p:spTgt spid="5">
                                            <p:txEl>
                                              <p:pRg st="36" end="3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Effect transition="in" filter="fade">
                                      <p:cBhvr>
                                        <p:cTn id="46" dur="2000"/>
                                        <p:tgtEl>
                                          <p:spTgt spid="6">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25" end="25"/>
                                            </p:txEl>
                                          </p:spTgt>
                                        </p:tgtEl>
                                        <p:attrNameLst>
                                          <p:attrName>style.visibility</p:attrName>
                                        </p:attrNameLst>
                                      </p:cBhvr>
                                      <p:to>
                                        <p:strVal val="visible"/>
                                      </p:to>
                                    </p:set>
                                    <p:animEffect transition="in" filter="fade">
                                      <p:cBhvr>
                                        <p:cTn id="49" dur="2000"/>
                                        <p:tgtEl>
                                          <p:spTgt spid="6">
                                            <p:txEl>
                                              <p:pRg st="25" end="2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xEl>
                                              <p:pRg st="37" end="37"/>
                                            </p:txEl>
                                          </p:spTgt>
                                        </p:tgtEl>
                                        <p:attrNameLst>
                                          <p:attrName>style.visibility</p:attrName>
                                        </p:attrNameLst>
                                      </p:cBhvr>
                                      <p:to>
                                        <p:strVal val="visible"/>
                                      </p:to>
                                    </p:set>
                                    <p:animEffect transition="in" filter="fade">
                                      <p:cBhvr>
                                        <p:cTn id="52" dur="2000"/>
                                        <p:tgtEl>
                                          <p:spTgt spid="6">
                                            <p:txEl>
                                              <p:pRg st="37" end="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686800" cy="4925144"/>
          </a:xfrm>
        </p:spPr>
        <p:txBody>
          <a:bodyPr>
            <a:normAutofit/>
          </a:bodyPr>
          <a:lstStyle/>
          <a:p>
            <a:r>
              <a:rPr lang="nl-NL" sz="2400" dirty="0" smtClean="0"/>
              <a:t>A </a:t>
            </a:r>
            <a:r>
              <a:rPr lang="nl-NL" sz="2400" dirty="0" err="1" smtClean="0"/>
              <a:t>proposition</a:t>
            </a:r>
            <a:r>
              <a:rPr lang="nl-NL" sz="2400" dirty="0" smtClean="0"/>
              <a:t> is </a:t>
            </a:r>
            <a:r>
              <a:rPr lang="nl-NL" sz="2400" dirty="0" err="1" smtClean="0"/>
              <a:t>true</a:t>
            </a:r>
            <a:r>
              <a:rPr lang="nl-NL" sz="2400" dirty="0" smtClean="0"/>
              <a:t> </a:t>
            </a:r>
            <a:r>
              <a:rPr lang="nl-NL" sz="2400" i="1" dirty="0" err="1" smtClean="0"/>
              <a:t>if</a:t>
            </a:r>
            <a:r>
              <a:rPr lang="nl-NL" sz="2400" i="1" dirty="0" smtClean="0"/>
              <a:t> and </a:t>
            </a:r>
            <a:r>
              <a:rPr lang="nl-NL" sz="2400" i="1" dirty="0" err="1" smtClean="0"/>
              <a:t>only</a:t>
            </a:r>
            <a:r>
              <a:rPr lang="nl-NL" sz="2400" i="1" dirty="0" smtClean="0"/>
              <a:t> </a:t>
            </a:r>
            <a:r>
              <a:rPr lang="nl-NL" sz="2400" i="1" dirty="0" err="1" smtClean="0"/>
              <a:t>if</a:t>
            </a:r>
            <a:r>
              <a:rPr lang="nl-NL" sz="2400" dirty="0" smtClean="0"/>
              <a:t> </a:t>
            </a:r>
            <a:r>
              <a:rPr lang="nl-NL" sz="2400" dirty="0" err="1" smtClean="0"/>
              <a:t>it</a:t>
            </a:r>
            <a:r>
              <a:rPr lang="nl-NL" sz="2400" dirty="0" smtClean="0"/>
              <a:t> </a:t>
            </a:r>
            <a:r>
              <a:rPr lang="nl-NL" sz="2400" dirty="0" err="1" smtClean="0"/>
              <a:t>corresponds</a:t>
            </a:r>
            <a:r>
              <a:rPr lang="nl-NL" sz="2400" dirty="0" smtClean="0"/>
              <a:t> to the </a:t>
            </a:r>
            <a:r>
              <a:rPr lang="nl-NL" sz="2400" dirty="0" err="1" smtClean="0"/>
              <a:t>facts</a:t>
            </a:r>
            <a:endParaRPr lang="nl-NL" sz="800" dirty="0"/>
          </a:p>
          <a:p>
            <a:r>
              <a:rPr lang="nl-NL" sz="2400" dirty="0" smtClean="0"/>
              <a:t>The </a:t>
            </a:r>
            <a:r>
              <a:rPr lang="nl-NL" sz="2400" dirty="0" err="1" smtClean="0"/>
              <a:t>fact</a:t>
            </a:r>
            <a:r>
              <a:rPr lang="nl-NL" sz="2400" dirty="0" smtClean="0"/>
              <a:t> is the </a:t>
            </a:r>
            <a:r>
              <a:rPr lang="nl-NL" sz="2400" i="1" dirty="0" err="1" smtClean="0"/>
              <a:t>truth-maker</a:t>
            </a:r>
            <a:r>
              <a:rPr lang="nl-NL" sz="2400" dirty="0" smtClean="0"/>
              <a:t> of the </a:t>
            </a:r>
            <a:r>
              <a:rPr lang="nl-NL" sz="2400" dirty="0" err="1" smtClean="0"/>
              <a:t>proposition</a:t>
            </a:r>
            <a:r>
              <a:rPr lang="nl-NL" sz="2400" dirty="0" smtClean="0"/>
              <a:t>. </a:t>
            </a:r>
            <a:r>
              <a:rPr lang="nl-NL" sz="2400" dirty="0" err="1" smtClean="0"/>
              <a:t>It</a:t>
            </a:r>
            <a:r>
              <a:rPr lang="nl-NL" sz="2400" dirty="0" smtClean="0"/>
              <a:t> </a:t>
            </a:r>
            <a:r>
              <a:rPr lang="nl-NL" sz="2400" i="1" dirty="0" err="1" smtClean="0"/>
              <a:t>verifies</a:t>
            </a:r>
            <a:r>
              <a:rPr lang="nl-NL" sz="2400" dirty="0" smtClean="0"/>
              <a:t> </a:t>
            </a:r>
            <a:r>
              <a:rPr lang="nl-NL" sz="2400" dirty="0" err="1" smtClean="0"/>
              <a:t>or</a:t>
            </a:r>
            <a:r>
              <a:rPr lang="nl-NL" sz="2400" dirty="0" smtClean="0"/>
              <a:t> </a:t>
            </a:r>
            <a:r>
              <a:rPr lang="nl-NL" sz="2400" i="1" dirty="0" err="1" smtClean="0"/>
              <a:t>confirms</a:t>
            </a:r>
            <a:r>
              <a:rPr lang="nl-NL" sz="2400" dirty="0" smtClean="0"/>
              <a:t> the </a:t>
            </a:r>
            <a:r>
              <a:rPr lang="nl-NL" sz="2400" dirty="0" err="1" smtClean="0"/>
              <a:t>proposition</a:t>
            </a:r>
            <a:r>
              <a:rPr lang="nl-NL" sz="2400" dirty="0" smtClean="0"/>
              <a:t>. The </a:t>
            </a:r>
            <a:r>
              <a:rPr lang="nl-NL" sz="2400" dirty="0" err="1" smtClean="0"/>
              <a:t>proposition</a:t>
            </a:r>
            <a:r>
              <a:rPr lang="nl-NL" sz="2400" dirty="0"/>
              <a:t> </a:t>
            </a:r>
            <a:r>
              <a:rPr lang="nl-NL" sz="2400" dirty="0" smtClean="0"/>
              <a:t>is a </a:t>
            </a:r>
            <a:r>
              <a:rPr lang="nl-NL" sz="2400" i="1" dirty="0" smtClean="0"/>
              <a:t>picture </a:t>
            </a:r>
            <a:r>
              <a:rPr lang="nl-NL" sz="2400" dirty="0" smtClean="0"/>
              <a:t>of the </a:t>
            </a:r>
            <a:r>
              <a:rPr lang="nl-NL" sz="2400" dirty="0" err="1" smtClean="0"/>
              <a:t>fact</a:t>
            </a:r>
            <a:r>
              <a:rPr lang="nl-NL" sz="2400" dirty="0" smtClean="0"/>
              <a:t>.</a:t>
            </a:r>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5" name="Content Placeholder 2"/>
          <p:cNvSpPr txBox="1">
            <a:spLocks/>
          </p:cNvSpPr>
          <p:nvPr/>
        </p:nvSpPr>
        <p:spPr>
          <a:xfrm>
            <a:off x="467544" y="4077072"/>
            <a:ext cx="8686800" cy="23762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vague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lang="nl-NL" sz="2400" noProof="0" dirty="0" err="1" smtClean="0"/>
              <a:t>s</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imilarity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resemblance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lang="nl-NL" sz="2400" dirty="0" smtClean="0"/>
              <a:t> </a:t>
            </a:r>
            <a:r>
              <a:rPr kumimoji="0" lang="nl-NL" sz="2400" b="0" i="0" u="none" strike="noStrike" kern="1200" cap="none" spc="0" normalizeH="0" noProof="0" dirty="0" err="1" smtClean="0">
                <a:ln>
                  <a:noFill/>
                </a:ln>
                <a:solidFill>
                  <a:schemeClr val="tx1"/>
                </a:solidFill>
                <a:effectLst/>
                <a:uLnTx/>
                <a:uFillTx/>
                <a:latin typeface="+mn-lt"/>
                <a:ea typeface="+mn-ea"/>
                <a:cs typeface="+mn-cs"/>
              </a:rPr>
              <a:t>isomorphic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avoid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vagueness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use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schema: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P is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a:t>
            </a:r>
            <a:r>
              <a:rPr kumimoji="0" lang="nl-NL" sz="2400" b="0" i="1" u="sng" strike="noStrike" kern="1200" cap="none" spc="0" normalizeH="0" baseline="0" noProof="0" dirty="0" err="1" smtClean="0">
                <a:ln>
                  <a:noFill/>
                </a:ln>
                <a:solidFill>
                  <a:schemeClr val="tx1"/>
                </a:solidFill>
                <a:effectLst/>
                <a:uLnTx/>
                <a:uFillTx/>
                <a:latin typeface="+mn-lt"/>
                <a:ea typeface="+mn-ea"/>
                <a:cs typeface="+mn-cs"/>
              </a:rPr>
              <a:t>iff</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rains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rains</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“Paris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capital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France”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Paris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capital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France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Mark’s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blue”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Mark’s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blue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2852936"/>
            <a:ext cx="8686800"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profound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difference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bearers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false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states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affairs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values</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true</a:t>
            </a:r>
            <a:r>
              <a:rPr lang="nl-NL" sz="2000" dirty="0" smtClean="0"/>
              <a:t>, </a:t>
            </a:r>
            <a:r>
              <a:rPr lang="nl-NL" sz="2000" dirty="0" err="1" smtClean="0"/>
              <a:t>false</a:t>
            </a:r>
            <a:r>
              <a:rPr lang="nl-NL" sz="2000" dirty="0" smtClean="0"/>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just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2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260648"/>
            <a:ext cx="8229600" cy="1143000"/>
          </a:xfrm>
        </p:spPr>
        <p:txBody>
          <a:bodyPr>
            <a:normAutofit/>
          </a:bodyPr>
          <a:lstStyle/>
          <a:p>
            <a:r>
              <a:rPr lang="nl-NL" sz="2400" dirty="0" smtClean="0"/>
              <a:t>Annex: </a:t>
            </a:r>
            <a:r>
              <a:rPr lang="nl-NL" sz="2400" dirty="0" err="1" smtClean="0"/>
              <a:t>Towards</a:t>
            </a:r>
            <a:r>
              <a:rPr lang="nl-NL" sz="2400" dirty="0" smtClean="0"/>
              <a:t> the </a:t>
            </a:r>
            <a:r>
              <a:rPr lang="nl-NL" sz="2400" dirty="0" err="1" smtClean="0"/>
              <a:t>meta-epistemic</a:t>
            </a:r>
            <a:r>
              <a:rPr lang="nl-NL" sz="2400" dirty="0" smtClean="0"/>
              <a:t> (</a:t>
            </a:r>
            <a:r>
              <a:rPr lang="nl-NL" sz="2400" dirty="0" err="1" smtClean="0"/>
              <a:t>cont</a:t>
            </a:r>
            <a:r>
              <a:rPr lang="nl-NL" sz="2400" dirty="0" smtClean="0"/>
              <a:t>.)</a:t>
            </a:r>
            <a:endParaRPr lang="nl-NL" sz="3200" dirty="0" smtClean="0"/>
          </a:p>
        </p:txBody>
      </p:sp>
      <p:sp>
        <p:nvSpPr>
          <p:cNvPr id="21" name="Rectangle 20"/>
          <p:cNvSpPr/>
          <p:nvPr/>
        </p:nvSpPr>
        <p:spPr>
          <a:xfrm>
            <a:off x="323528"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smtClean="0"/>
              <a:t>(</a:t>
            </a:r>
            <a:r>
              <a:rPr lang="nl-NL" dirty="0" err="1" smtClean="0"/>
              <a:t>mind</a:t>
            </a:r>
            <a:r>
              <a:rPr lang="nl-NL" dirty="0" smtClean="0"/>
              <a:t>)</a:t>
            </a:r>
            <a:endParaRPr lang="nl-NL" dirty="0"/>
          </a:p>
        </p:txBody>
      </p:sp>
      <p:sp>
        <p:nvSpPr>
          <p:cNvPr id="22" name="Rectangle 21"/>
          <p:cNvSpPr/>
          <p:nvPr/>
        </p:nvSpPr>
        <p:spPr>
          <a:xfrm>
            <a:off x="323528" y="213285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Outside</a:t>
            </a:r>
            <a:r>
              <a:rPr lang="nl-NL" dirty="0" smtClean="0"/>
              <a:t> (</a:t>
            </a:r>
            <a:r>
              <a:rPr lang="nl-NL" dirty="0" err="1" smtClean="0"/>
              <a:t>objects</a:t>
            </a:r>
            <a:r>
              <a:rPr lang="nl-NL" dirty="0" smtClean="0"/>
              <a:t>)</a:t>
            </a:r>
            <a:endParaRPr lang="nl-NL" dirty="0"/>
          </a:p>
        </p:txBody>
      </p:sp>
      <p:sp>
        <p:nvSpPr>
          <p:cNvPr id="23" name="Rectangle 22"/>
          <p:cNvSpPr/>
          <p:nvPr/>
        </p:nvSpPr>
        <p:spPr>
          <a:xfrm>
            <a:off x="3059832"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smtClean="0"/>
              <a:t>(</a:t>
            </a:r>
            <a:r>
              <a:rPr lang="nl-NL" dirty="0" err="1" smtClean="0"/>
              <a:t>mind</a:t>
            </a:r>
            <a:r>
              <a:rPr lang="nl-NL" dirty="0" smtClean="0"/>
              <a:t>)</a:t>
            </a:r>
            <a:endParaRPr lang="nl-NL" dirty="0"/>
          </a:p>
        </p:txBody>
      </p:sp>
      <p:sp>
        <p:nvSpPr>
          <p:cNvPr id="25" name="TextBox 24"/>
          <p:cNvSpPr txBox="1"/>
          <p:nvPr/>
        </p:nvSpPr>
        <p:spPr>
          <a:xfrm>
            <a:off x="251520" y="1484784"/>
            <a:ext cx="819455" cy="369332"/>
          </a:xfrm>
          <a:prstGeom prst="rect">
            <a:avLst/>
          </a:prstGeom>
          <a:noFill/>
        </p:spPr>
        <p:txBody>
          <a:bodyPr wrap="none" rtlCol="0">
            <a:spAutoFit/>
          </a:bodyPr>
          <a:lstStyle/>
          <a:p>
            <a:r>
              <a:rPr lang="nl-NL" b="1" i="1" dirty="0" smtClean="0"/>
              <a:t>(1), (2)</a:t>
            </a:r>
            <a:endParaRPr lang="nl-NL" b="1" i="1" dirty="0"/>
          </a:p>
        </p:txBody>
      </p:sp>
      <p:sp>
        <p:nvSpPr>
          <p:cNvPr id="26" name="TextBox 25"/>
          <p:cNvSpPr txBox="1"/>
          <p:nvPr/>
        </p:nvSpPr>
        <p:spPr>
          <a:xfrm>
            <a:off x="2915816" y="1484784"/>
            <a:ext cx="442750" cy="369332"/>
          </a:xfrm>
          <a:prstGeom prst="rect">
            <a:avLst/>
          </a:prstGeom>
          <a:noFill/>
        </p:spPr>
        <p:txBody>
          <a:bodyPr wrap="none" rtlCol="0">
            <a:spAutoFit/>
          </a:bodyPr>
          <a:lstStyle/>
          <a:p>
            <a:r>
              <a:rPr lang="nl-NL" b="1" i="1" dirty="0" smtClean="0"/>
              <a:t>(3)</a:t>
            </a:r>
            <a:endParaRPr lang="nl-NL" b="1" i="1" dirty="0"/>
          </a:p>
        </p:txBody>
      </p:sp>
      <p:sp>
        <p:nvSpPr>
          <p:cNvPr id="27" name="Rectangle 26"/>
          <p:cNvSpPr/>
          <p:nvPr/>
        </p:nvSpPr>
        <p:spPr>
          <a:xfrm>
            <a:off x="6516216"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smtClean="0"/>
              <a:t>(</a:t>
            </a:r>
            <a:r>
              <a:rPr lang="nl-NL" dirty="0" err="1" smtClean="0"/>
              <a:t>mind</a:t>
            </a:r>
            <a:r>
              <a:rPr lang="nl-NL" dirty="0" smtClean="0"/>
              <a:t>)</a:t>
            </a:r>
            <a:endParaRPr lang="nl-NL" dirty="0"/>
          </a:p>
        </p:txBody>
      </p:sp>
      <p:sp>
        <p:nvSpPr>
          <p:cNvPr id="28" name="Rectangle 27"/>
          <p:cNvSpPr/>
          <p:nvPr/>
        </p:nvSpPr>
        <p:spPr>
          <a:xfrm>
            <a:off x="6516216" y="2060848"/>
            <a:ext cx="1440160" cy="64807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a:p>
            <a:pPr algn="ctr"/>
            <a:r>
              <a:rPr lang="nl-NL" dirty="0" err="1" smtClean="0">
                <a:solidFill>
                  <a:schemeClr val="tx1"/>
                </a:solidFill>
              </a:rPr>
              <a:t>Outside</a:t>
            </a:r>
            <a:r>
              <a:rPr lang="nl-NL" dirty="0" smtClean="0">
                <a:solidFill>
                  <a:schemeClr val="tx1"/>
                </a:solidFill>
              </a:rPr>
              <a:t> (?)</a:t>
            </a:r>
            <a:r>
              <a:rPr lang="nl-NL" dirty="0" smtClean="0"/>
              <a:t> (</a:t>
            </a:r>
            <a:r>
              <a:rPr lang="nl-NL" dirty="0" err="1" smtClean="0"/>
              <a:t>objects</a:t>
            </a:r>
            <a:r>
              <a:rPr lang="nl-NL" dirty="0" smtClean="0"/>
              <a:t>)</a:t>
            </a:r>
            <a:endParaRPr lang="nl-NL" dirty="0"/>
          </a:p>
        </p:txBody>
      </p:sp>
      <p:sp>
        <p:nvSpPr>
          <p:cNvPr id="29" name="TextBox 28"/>
          <p:cNvSpPr txBox="1"/>
          <p:nvPr/>
        </p:nvSpPr>
        <p:spPr>
          <a:xfrm>
            <a:off x="6372200" y="1484784"/>
            <a:ext cx="442750" cy="369332"/>
          </a:xfrm>
          <a:prstGeom prst="rect">
            <a:avLst/>
          </a:prstGeom>
          <a:noFill/>
        </p:spPr>
        <p:txBody>
          <a:bodyPr wrap="none" rtlCol="0">
            <a:spAutoFit/>
          </a:bodyPr>
          <a:lstStyle/>
          <a:p>
            <a:r>
              <a:rPr lang="nl-NL" b="1" i="1" dirty="0" smtClean="0"/>
              <a:t>(4)</a:t>
            </a:r>
            <a:endParaRPr lang="nl-NL" b="1" i="1" dirty="0"/>
          </a:p>
        </p:txBody>
      </p:sp>
      <p:sp>
        <p:nvSpPr>
          <p:cNvPr id="30" name="Rectangle 29"/>
          <p:cNvSpPr/>
          <p:nvPr/>
        </p:nvSpPr>
        <p:spPr>
          <a:xfrm>
            <a:off x="1763688" y="4653136"/>
            <a:ext cx="2304256" cy="165618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tangle 31"/>
          <p:cNvSpPr/>
          <p:nvPr/>
        </p:nvSpPr>
        <p:spPr>
          <a:xfrm>
            <a:off x="2195736" y="5517232"/>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smtClean="0"/>
              <a:t>(</a:t>
            </a:r>
            <a:r>
              <a:rPr lang="nl-NL" dirty="0" err="1" smtClean="0"/>
              <a:t>mind</a:t>
            </a:r>
            <a:r>
              <a:rPr lang="nl-NL" dirty="0" smtClean="0"/>
              <a:t>)</a:t>
            </a:r>
            <a:endParaRPr lang="nl-NL" dirty="0"/>
          </a:p>
        </p:txBody>
      </p:sp>
      <p:sp>
        <p:nvSpPr>
          <p:cNvPr id="33" name="Rectangle 32"/>
          <p:cNvSpPr/>
          <p:nvPr/>
        </p:nvSpPr>
        <p:spPr>
          <a:xfrm>
            <a:off x="2195736" y="4797152"/>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Outside</a:t>
            </a:r>
            <a:r>
              <a:rPr lang="nl-NL" dirty="0" smtClean="0"/>
              <a:t> (</a:t>
            </a:r>
            <a:r>
              <a:rPr lang="nl-NL" dirty="0" err="1" smtClean="0"/>
              <a:t>objects</a:t>
            </a:r>
            <a:r>
              <a:rPr lang="nl-NL" dirty="0" smtClean="0"/>
              <a:t>)</a:t>
            </a:r>
            <a:endParaRPr lang="nl-NL" dirty="0"/>
          </a:p>
        </p:txBody>
      </p:sp>
      <p:sp>
        <p:nvSpPr>
          <p:cNvPr id="34" name="Rectangle 33"/>
          <p:cNvSpPr/>
          <p:nvPr/>
        </p:nvSpPr>
        <p:spPr>
          <a:xfrm>
            <a:off x="4211960" y="4653136"/>
            <a:ext cx="2304256" cy="165618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5" name="TextBox 34"/>
          <p:cNvSpPr txBox="1"/>
          <p:nvPr/>
        </p:nvSpPr>
        <p:spPr>
          <a:xfrm>
            <a:off x="2123728" y="6309320"/>
            <a:ext cx="2088232" cy="369332"/>
          </a:xfrm>
          <a:prstGeom prst="rect">
            <a:avLst/>
          </a:prstGeom>
          <a:noFill/>
        </p:spPr>
        <p:txBody>
          <a:bodyPr wrap="square" rtlCol="0">
            <a:spAutoFit/>
          </a:bodyPr>
          <a:lstStyle/>
          <a:p>
            <a:r>
              <a:rPr lang="nl-NL" dirty="0" err="1" smtClean="0"/>
              <a:t>World-for-us</a:t>
            </a:r>
            <a:endParaRPr lang="nl-NL" dirty="0"/>
          </a:p>
        </p:txBody>
      </p:sp>
      <p:sp>
        <p:nvSpPr>
          <p:cNvPr id="36" name="TextBox 35"/>
          <p:cNvSpPr txBox="1"/>
          <p:nvPr/>
        </p:nvSpPr>
        <p:spPr>
          <a:xfrm>
            <a:off x="4499992" y="6300028"/>
            <a:ext cx="2088232" cy="369332"/>
          </a:xfrm>
          <a:prstGeom prst="rect">
            <a:avLst/>
          </a:prstGeom>
          <a:noFill/>
        </p:spPr>
        <p:txBody>
          <a:bodyPr wrap="square" rtlCol="0">
            <a:spAutoFit/>
          </a:bodyPr>
          <a:lstStyle/>
          <a:p>
            <a:r>
              <a:rPr lang="nl-NL" dirty="0" err="1" smtClean="0"/>
              <a:t>World-in-itself</a:t>
            </a:r>
            <a:endParaRPr lang="nl-NL" dirty="0"/>
          </a:p>
        </p:txBody>
      </p:sp>
      <p:sp>
        <p:nvSpPr>
          <p:cNvPr id="37" name="TextBox 36"/>
          <p:cNvSpPr txBox="1"/>
          <p:nvPr/>
        </p:nvSpPr>
        <p:spPr>
          <a:xfrm>
            <a:off x="1608970" y="4077072"/>
            <a:ext cx="442750" cy="369332"/>
          </a:xfrm>
          <a:prstGeom prst="rect">
            <a:avLst/>
          </a:prstGeom>
          <a:noFill/>
        </p:spPr>
        <p:txBody>
          <a:bodyPr wrap="none" rtlCol="0">
            <a:spAutoFit/>
          </a:bodyPr>
          <a:lstStyle/>
          <a:p>
            <a:r>
              <a:rPr lang="nl-NL" b="1" i="1" dirty="0" smtClean="0"/>
              <a:t>(5)</a:t>
            </a:r>
            <a:endParaRPr lang="nl-NL"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a:t>T</a:t>
            </a:r>
            <a:r>
              <a:rPr lang="nl-NL" sz="3200" dirty="0" err="1" smtClean="0"/>
              <a:t>heory</a:t>
            </a:r>
            <a:r>
              <a:rPr lang="nl-NL" sz="3200" dirty="0" smtClean="0"/>
              <a:t> of </a:t>
            </a:r>
            <a:r>
              <a:rPr lang="nl-NL" sz="3200" dirty="0" err="1" smtClean="0"/>
              <a:t>Truth</a:t>
            </a:r>
            <a:r>
              <a:rPr lang="nl-NL" sz="3200" dirty="0" smtClean="0"/>
              <a:t> (</a:t>
            </a:r>
            <a:r>
              <a:rPr lang="nl-NL" sz="3200" dirty="0" err="1" smtClean="0"/>
              <a:t>cont</a:t>
            </a:r>
            <a:r>
              <a:rPr lang="nl-NL" sz="3200" dirty="0" smtClean="0"/>
              <a:t>.) </a:t>
            </a:r>
            <a:endParaRPr lang="nl-NL" sz="3200" dirty="0"/>
          </a:p>
        </p:txBody>
      </p:sp>
      <p:sp>
        <p:nvSpPr>
          <p:cNvPr id="7" name="TextBox 6"/>
          <p:cNvSpPr txBox="1"/>
          <p:nvPr/>
        </p:nvSpPr>
        <p:spPr>
          <a:xfrm>
            <a:off x="1403648" y="3284984"/>
            <a:ext cx="2304256" cy="923330"/>
          </a:xfrm>
          <a:prstGeom prst="rect">
            <a:avLst/>
          </a:prstGeom>
          <a:noFill/>
        </p:spPr>
        <p:txBody>
          <a:bodyPr wrap="square" rtlCol="0">
            <a:spAutoFit/>
          </a:bodyPr>
          <a:lstStyle/>
          <a:p>
            <a:r>
              <a:rPr lang="nl-NL" b="1" i="1" dirty="0" smtClean="0">
                <a:solidFill>
                  <a:srgbClr val="0070C0"/>
                </a:solidFill>
              </a:rPr>
              <a:t>“Het regent”</a:t>
            </a:r>
          </a:p>
          <a:p>
            <a:r>
              <a:rPr lang="nl-NL" b="1" i="1" dirty="0" smtClean="0">
                <a:solidFill>
                  <a:srgbClr val="0070C0"/>
                </a:solidFill>
              </a:rPr>
              <a:t>(“</a:t>
            </a:r>
            <a:r>
              <a:rPr lang="nl-NL" b="1" i="1" dirty="0" err="1" smtClean="0">
                <a:solidFill>
                  <a:srgbClr val="0070C0"/>
                </a:solidFill>
              </a:rPr>
              <a:t>il</a:t>
            </a:r>
            <a:r>
              <a:rPr lang="nl-NL" b="1" i="1" dirty="0" smtClean="0">
                <a:solidFill>
                  <a:srgbClr val="0070C0"/>
                </a:solidFill>
              </a:rPr>
              <a:t> </a:t>
            </a:r>
            <a:r>
              <a:rPr lang="nl-NL" b="1" i="1" dirty="0" err="1" smtClean="0">
                <a:solidFill>
                  <a:srgbClr val="0070C0"/>
                </a:solidFill>
              </a:rPr>
              <a:t>pleut</a:t>
            </a:r>
            <a:r>
              <a:rPr lang="nl-NL" b="1" i="1" dirty="0" smtClean="0">
                <a:solidFill>
                  <a:srgbClr val="0070C0"/>
                </a:solidFill>
              </a:rPr>
              <a:t>”, “es </a:t>
            </a:r>
            <a:r>
              <a:rPr lang="nl-NL" b="1" i="1" dirty="0" err="1" smtClean="0">
                <a:solidFill>
                  <a:srgbClr val="0070C0"/>
                </a:solidFill>
              </a:rPr>
              <a:t>regnet</a:t>
            </a:r>
            <a:r>
              <a:rPr lang="nl-NL" b="1" i="1" dirty="0" smtClean="0">
                <a:solidFill>
                  <a:srgbClr val="0070C0"/>
                </a:solidFill>
              </a:rPr>
              <a:t>”)</a:t>
            </a:r>
            <a:endParaRPr lang="nl-NL" b="1" i="1" dirty="0">
              <a:solidFill>
                <a:srgbClr val="0070C0"/>
              </a:solidFill>
            </a:endParaRPr>
          </a:p>
        </p:txBody>
      </p:sp>
      <p:sp>
        <p:nvSpPr>
          <p:cNvPr id="8" name="TextBox 7"/>
          <p:cNvSpPr txBox="1"/>
          <p:nvPr/>
        </p:nvSpPr>
        <p:spPr>
          <a:xfrm>
            <a:off x="1547664" y="2865130"/>
            <a:ext cx="2448272" cy="400110"/>
          </a:xfrm>
          <a:prstGeom prst="rect">
            <a:avLst/>
          </a:prstGeom>
          <a:noFill/>
        </p:spPr>
        <p:txBody>
          <a:bodyPr wrap="square" rtlCol="0">
            <a:spAutoFit/>
          </a:bodyPr>
          <a:lstStyle/>
          <a:p>
            <a:r>
              <a:rPr lang="nl-NL" sz="2000" b="1" dirty="0" err="1" smtClean="0">
                <a:solidFill>
                  <a:srgbClr val="002060"/>
                </a:solidFill>
              </a:rPr>
              <a:t>Sentence</a:t>
            </a:r>
            <a:endParaRPr lang="nl-NL" sz="2000" b="1" dirty="0">
              <a:solidFill>
                <a:srgbClr val="002060"/>
              </a:solidFill>
            </a:endParaRPr>
          </a:p>
        </p:txBody>
      </p:sp>
      <p:sp>
        <p:nvSpPr>
          <p:cNvPr id="9" name="TextBox 8"/>
          <p:cNvSpPr txBox="1"/>
          <p:nvPr/>
        </p:nvSpPr>
        <p:spPr>
          <a:xfrm>
            <a:off x="5724128" y="1475492"/>
            <a:ext cx="2448272" cy="400110"/>
          </a:xfrm>
          <a:prstGeom prst="rect">
            <a:avLst/>
          </a:prstGeom>
          <a:noFill/>
        </p:spPr>
        <p:txBody>
          <a:bodyPr wrap="square" rtlCol="0">
            <a:spAutoFit/>
          </a:bodyPr>
          <a:lstStyle/>
          <a:p>
            <a:r>
              <a:rPr lang="nl-NL" sz="2000" b="1" dirty="0" err="1" smtClean="0">
                <a:solidFill>
                  <a:srgbClr val="002060"/>
                </a:solidFill>
              </a:rPr>
              <a:t>Truth-bearer</a:t>
            </a:r>
            <a:endParaRPr lang="nl-NL" sz="2000" b="1" dirty="0">
              <a:solidFill>
                <a:srgbClr val="002060"/>
              </a:solidFill>
            </a:endParaRPr>
          </a:p>
        </p:txBody>
      </p:sp>
      <p:sp>
        <p:nvSpPr>
          <p:cNvPr id="10" name="TextBox 9"/>
          <p:cNvSpPr txBox="1"/>
          <p:nvPr/>
        </p:nvSpPr>
        <p:spPr>
          <a:xfrm>
            <a:off x="3347864" y="4149080"/>
            <a:ext cx="2448272" cy="400110"/>
          </a:xfrm>
          <a:prstGeom prst="rect">
            <a:avLst/>
          </a:prstGeom>
          <a:noFill/>
        </p:spPr>
        <p:txBody>
          <a:bodyPr wrap="square" rtlCol="0">
            <a:spAutoFit/>
          </a:bodyPr>
          <a:lstStyle/>
          <a:p>
            <a:r>
              <a:rPr lang="nl-NL" sz="2000" b="1" dirty="0" err="1" smtClean="0"/>
              <a:t>Truth-maker</a:t>
            </a:r>
            <a:endParaRPr lang="nl-NL" sz="2000" b="1" dirty="0"/>
          </a:p>
        </p:txBody>
      </p:sp>
      <p:sp>
        <p:nvSpPr>
          <p:cNvPr id="11" name="TextBox 10"/>
          <p:cNvSpPr txBox="1"/>
          <p:nvPr/>
        </p:nvSpPr>
        <p:spPr>
          <a:xfrm>
            <a:off x="3419872" y="1700808"/>
            <a:ext cx="2448272" cy="400110"/>
          </a:xfrm>
          <a:prstGeom prst="rect">
            <a:avLst/>
          </a:prstGeom>
          <a:noFill/>
        </p:spPr>
        <p:txBody>
          <a:bodyPr wrap="square" rtlCol="0">
            <a:spAutoFit/>
          </a:bodyPr>
          <a:lstStyle/>
          <a:p>
            <a:r>
              <a:rPr lang="nl-NL" sz="2000" b="1" dirty="0" err="1" smtClean="0">
                <a:solidFill>
                  <a:srgbClr val="002060"/>
                </a:solidFill>
              </a:rPr>
              <a:t>Proposition</a:t>
            </a:r>
            <a:endParaRPr lang="nl-NL" sz="2000" b="1" dirty="0">
              <a:solidFill>
                <a:srgbClr val="002060"/>
              </a:solidFill>
            </a:endParaRPr>
          </a:p>
        </p:txBody>
      </p:sp>
      <p:sp>
        <p:nvSpPr>
          <p:cNvPr id="12" name="TextBox 11"/>
          <p:cNvSpPr txBox="1"/>
          <p:nvPr/>
        </p:nvSpPr>
        <p:spPr>
          <a:xfrm>
            <a:off x="3635896" y="1403484"/>
            <a:ext cx="1800200" cy="369332"/>
          </a:xfrm>
          <a:prstGeom prst="rect">
            <a:avLst/>
          </a:prstGeom>
          <a:noFill/>
        </p:spPr>
        <p:txBody>
          <a:bodyPr wrap="square" rtlCol="0">
            <a:spAutoFit/>
          </a:bodyPr>
          <a:lstStyle/>
          <a:p>
            <a:r>
              <a:rPr lang="nl-NL" b="1" i="1" dirty="0" err="1" smtClean="0">
                <a:solidFill>
                  <a:srgbClr val="0070C0"/>
                </a:solidFill>
              </a:rPr>
              <a:t>It</a:t>
            </a:r>
            <a:r>
              <a:rPr lang="nl-NL" b="1" i="1" dirty="0" smtClean="0">
                <a:solidFill>
                  <a:srgbClr val="0070C0"/>
                </a:solidFill>
              </a:rPr>
              <a:t> </a:t>
            </a:r>
            <a:r>
              <a:rPr lang="nl-NL" b="1" i="1" dirty="0" err="1" smtClean="0">
                <a:solidFill>
                  <a:srgbClr val="0070C0"/>
                </a:solidFill>
              </a:rPr>
              <a:t>rains</a:t>
            </a:r>
            <a:endParaRPr lang="nl-NL" b="1" i="1" dirty="0">
              <a:solidFill>
                <a:srgbClr val="0070C0"/>
              </a:solidFill>
            </a:endParaRPr>
          </a:p>
        </p:txBody>
      </p:sp>
      <p:sp>
        <p:nvSpPr>
          <p:cNvPr id="13" name="TextBox 12"/>
          <p:cNvSpPr txBox="1"/>
          <p:nvPr/>
        </p:nvSpPr>
        <p:spPr>
          <a:xfrm>
            <a:off x="5724128" y="2267580"/>
            <a:ext cx="2448272" cy="400110"/>
          </a:xfrm>
          <a:prstGeom prst="rect">
            <a:avLst/>
          </a:prstGeom>
          <a:noFill/>
        </p:spPr>
        <p:txBody>
          <a:bodyPr wrap="square" rtlCol="0">
            <a:spAutoFit/>
          </a:bodyPr>
          <a:lstStyle/>
          <a:p>
            <a:r>
              <a:rPr lang="nl-NL" sz="2000" b="1" dirty="0" err="1" smtClean="0">
                <a:solidFill>
                  <a:srgbClr val="002060"/>
                </a:solidFill>
              </a:rPr>
              <a:t>Truth-value</a:t>
            </a:r>
            <a:endParaRPr lang="nl-NL" sz="2000" b="1" dirty="0">
              <a:solidFill>
                <a:srgbClr val="002060"/>
              </a:solidFill>
            </a:endParaRPr>
          </a:p>
        </p:txBody>
      </p:sp>
      <p:sp>
        <p:nvSpPr>
          <p:cNvPr id="14" name="TextBox 13"/>
          <p:cNvSpPr txBox="1"/>
          <p:nvPr/>
        </p:nvSpPr>
        <p:spPr>
          <a:xfrm>
            <a:off x="6084168" y="2564904"/>
            <a:ext cx="1800200" cy="369332"/>
          </a:xfrm>
          <a:prstGeom prst="rect">
            <a:avLst/>
          </a:prstGeom>
          <a:noFill/>
        </p:spPr>
        <p:txBody>
          <a:bodyPr wrap="square" rtlCol="0">
            <a:spAutoFit/>
          </a:bodyPr>
          <a:lstStyle/>
          <a:p>
            <a:r>
              <a:rPr lang="nl-NL" b="1" i="1" dirty="0" err="1" smtClean="0">
                <a:solidFill>
                  <a:srgbClr val="0070C0"/>
                </a:solidFill>
              </a:rPr>
              <a:t>True</a:t>
            </a:r>
            <a:r>
              <a:rPr lang="nl-NL" b="1" i="1" dirty="0" smtClean="0">
                <a:solidFill>
                  <a:srgbClr val="0070C0"/>
                </a:solidFill>
              </a:rPr>
              <a:t> (</a:t>
            </a:r>
            <a:r>
              <a:rPr lang="nl-NL" b="1" i="1" dirty="0" err="1" smtClean="0">
                <a:solidFill>
                  <a:srgbClr val="0070C0"/>
                </a:solidFill>
              </a:rPr>
              <a:t>False</a:t>
            </a:r>
            <a:r>
              <a:rPr lang="nl-NL" b="1" i="1" dirty="0" smtClean="0">
                <a:solidFill>
                  <a:srgbClr val="0070C0"/>
                </a:solidFill>
              </a:rPr>
              <a:t>)</a:t>
            </a:r>
            <a:endParaRPr lang="nl-NL" b="1" i="1" dirty="0">
              <a:solidFill>
                <a:srgbClr val="0070C0"/>
              </a:solidFill>
            </a:endParaRPr>
          </a:p>
        </p:txBody>
      </p:sp>
      <p:cxnSp>
        <p:nvCxnSpPr>
          <p:cNvPr id="17" name="Straight Connector 16"/>
          <p:cNvCxnSpPr/>
          <p:nvPr/>
        </p:nvCxnSpPr>
        <p:spPr>
          <a:xfrm flipV="1">
            <a:off x="4788024" y="1691516"/>
            <a:ext cx="936104" cy="216024"/>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4932040" y="1537047"/>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cxnSp>
        <p:nvCxnSpPr>
          <p:cNvPr id="20" name="Straight Connector 19"/>
          <p:cNvCxnSpPr>
            <a:endCxn id="13" idx="1"/>
          </p:cNvCxnSpPr>
          <p:nvPr/>
        </p:nvCxnSpPr>
        <p:spPr>
          <a:xfrm>
            <a:off x="4788024" y="1907540"/>
            <a:ext cx="936104" cy="560095"/>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4860032" y="2185119"/>
            <a:ext cx="576064" cy="307777"/>
          </a:xfrm>
          <a:prstGeom prst="rect">
            <a:avLst/>
          </a:prstGeom>
          <a:noFill/>
        </p:spPr>
        <p:txBody>
          <a:bodyPr wrap="square" rtlCol="0">
            <a:spAutoFit/>
          </a:bodyPr>
          <a:lstStyle/>
          <a:p>
            <a:r>
              <a:rPr lang="nl-NL" sz="1400" dirty="0" smtClean="0">
                <a:solidFill>
                  <a:srgbClr val="FF0000"/>
                </a:solidFill>
              </a:rPr>
              <a:t>HAS</a:t>
            </a:r>
            <a:endParaRPr lang="nl-NL" sz="1400" dirty="0">
              <a:solidFill>
                <a:srgbClr val="FF0000"/>
              </a:solidFill>
            </a:endParaRPr>
          </a:p>
        </p:txBody>
      </p:sp>
      <p:cxnSp>
        <p:nvCxnSpPr>
          <p:cNvPr id="24" name="Straight Connector 23"/>
          <p:cNvCxnSpPr/>
          <p:nvPr/>
        </p:nvCxnSpPr>
        <p:spPr>
          <a:xfrm flipV="1">
            <a:off x="2267744" y="1988840"/>
            <a:ext cx="1152128" cy="86409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1907704" y="2132856"/>
            <a:ext cx="1728192" cy="307777"/>
          </a:xfrm>
          <a:prstGeom prst="rect">
            <a:avLst/>
          </a:prstGeom>
          <a:noFill/>
        </p:spPr>
        <p:txBody>
          <a:bodyPr wrap="square" rtlCol="0">
            <a:spAutoFit/>
          </a:bodyPr>
          <a:lstStyle/>
          <a:p>
            <a:r>
              <a:rPr lang="nl-NL" sz="1400" dirty="0" smtClean="0">
                <a:solidFill>
                  <a:srgbClr val="FF0000"/>
                </a:solidFill>
              </a:rPr>
              <a:t>EXPRESSES</a:t>
            </a:r>
            <a:endParaRPr lang="nl-NL" sz="1400" dirty="0">
              <a:solidFill>
                <a:srgbClr val="FF0000"/>
              </a:solidFill>
            </a:endParaRPr>
          </a:p>
        </p:txBody>
      </p:sp>
      <p:cxnSp>
        <p:nvCxnSpPr>
          <p:cNvPr id="29" name="Straight Connector 28"/>
          <p:cNvCxnSpPr/>
          <p:nvPr/>
        </p:nvCxnSpPr>
        <p:spPr>
          <a:xfrm flipV="1">
            <a:off x="3995936" y="2204864"/>
            <a:ext cx="0" cy="194421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3995936" y="3068960"/>
            <a:ext cx="2088232" cy="307777"/>
          </a:xfrm>
          <a:prstGeom prst="rect">
            <a:avLst/>
          </a:prstGeom>
          <a:noFill/>
        </p:spPr>
        <p:txBody>
          <a:bodyPr wrap="square" rtlCol="0">
            <a:spAutoFit/>
          </a:bodyPr>
          <a:lstStyle/>
          <a:p>
            <a:r>
              <a:rPr lang="nl-NL" sz="1400" dirty="0" smtClean="0">
                <a:solidFill>
                  <a:srgbClr val="FF0000"/>
                </a:solidFill>
              </a:rPr>
              <a:t>MAKES TRUE</a:t>
            </a:r>
            <a:endParaRPr lang="nl-NL" sz="1400" dirty="0">
              <a:solidFill>
                <a:srgbClr val="FF0000"/>
              </a:solidFill>
            </a:endParaRPr>
          </a:p>
        </p:txBody>
      </p:sp>
      <p:pic>
        <p:nvPicPr>
          <p:cNvPr id="31" name="Picture 30" descr="rain.bmp"/>
          <p:cNvPicPr>
            <a:picLocks noChangeAspect="1"/>
          </p:cNvPicPr>
          <p:nvPr/>
        </p:nvPicPr>
        <p:blipFill>
          <a:blip r:embed="rId2" cstate="print"/>
          <a:stretch>
            <a:fillRect/>
          </a:stretch>
        </p:blipFill>
        <p:spPr>
          <a:xfrm>
            <a:off x="2915816" y="4638471"/>
            <a:ext cx="2619048" cy="1742857"/>
          </a:xfrm>
          <a:prstGeom prst="rect">
            <a:avLst/>
          </a:prstGeom>
        </p:spPr>
      </p:pic>
      <p:cxnSp>
        <p:nvCxnSpPr>
          <p:cNvPr id="32" name="Straight Connector 31"/>
          <p:cNvCxnSpPr/>
          <p:nvPr/>
        </p:nvCxnSpPr>
        <p:spPr>
          <a:xfrm>
            <a:off x="4860032" y="4365104"/>
            <a:ext cx="2016224" cy="0"/>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6948264" y="4109010"/>
            <a:ext cx="2448272" cy="400110"/>
          </a:xfrm>
          <a:prstGeom prst="rect">
            <a:avLst/>
          </a:prstGeom>
          <a:noFill/>
        </p:spPr>
        <p:txBody>
          <a:bodyPr wrap="square" rtlCol="0">
            <a:spAutoFit/>
          </a:bodyPr>
          <a:lstStyle/>
          <a:p>
            <a:r>
              <a:rPr lang="nl-NL" sz="2000" b="1" dirty="0" err="1" smtClean="0">
                <a:solidFill>
                  <a:srgbClr val="002060"/>
                </a:solidFill>
              </a:rPr>
              <a:t>Fact</a:t>
            </a:r>
            <a:endParaRPr lang="nl-NL" sz="2000" b="1" dirty="0">
              <a:solidFill>
                <a:srgbClr val="002060"/>
              </a:solidFill>
            </a:endParaRPr>
          </a:p>
        </p:txBody>
      </p:sp>
      <p:sp>
        <p:nvSpPr>
          <p:cNvPr id="35" name="TextBox 34"/>
          <p:cNvSpPr txBox="1"/>
          <p:nvPr/>
        </p:nvSpPr>
        <p:spPr>
          <a:xfrm>
            <a:off x="5580112" y="4005064"/>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a:t>T</a:t>
            </a:r>
            <a:r>
              <a:rPr lang="nl-NL" sz="3200" dirty="0" err="1" smtClean="0"/>
              <a:t>heory</a:t>
            </a:r>
            <a:r>
              <a:rPr lang="nl-NL" sz="3200" dirty="0" smtClean="0"/>
              <a:t> of </a:t>
            </a:r>
            <a:r>
              <a:rPr lang="nl-NL" sz="3200" dirty="0" err="1" smtClean="0"/>
              <a:t>Truth</a:t>
            </a:r>
            <a:r>
              <a:rPr lang="nl-NL" sz="3200" dirty="0" smtClean="0"/>
              <a:t> (</a:t>
            </a:r>
            <a:r>
              <a:rPr lang="nl-NL" sz="3200" dirty="0" err="1" smtClean="0"/>
              <a:t>cont</a:t>
            </a:r>
            <a:r>
              <a:rPr lang="nl-NL" sz="3200" dirty="0" smtClean="0"/>
              <a:t>.) </a:t>
            </a:r>
            <a:endParaRPr lang="nl-NL" sz="3200" dirty="0"/>
          </a:p>
        </p:txBody>
      </p:sp>
      <p:sp>
        <p:nvSpPr>
          <p:cNvPr id="7" name="TextBox 6"/>
          <p:cNvSpPr txBox="1"/>
          <p:nvPr/>
        </p:nvSpPr>
        <p:spPr>
          <a:xfrm>
            <a:off x="1475656" y="3502749"/>
            <a:ext cx="2304256" cy="923330"/>
          </a:xfrm>
          <a:prstGeom prst="rect">
            <a:avLst/>
          </a:prstGeom>
          <a:noFill/>
        </p:spPr>
        <p:txBody>
          <a:bodyPr wrap="square" rtlCol="0">
            <a:spAutoFit/>
          </a:bodyPr>
          <a:lstStyle/>
          <a:p>
            <a:r>
              <a:rPr lang="nl-NL" b="1" i="1" dirty="0" smtClean="0">
                <a:solidFill>
                  <a:srgbClr val="0070C0"/>
                </a:solidFill>
              </a:rPr>
              <a:t>“Het regent”</a:t>
            </a:r>
          </a:p>
          <a:p>
            <a:r>
              <a:rPr lang="nl-NL" b="1" i="1" dirty="0" smtClean="0">
                <a:solidFill>
                  <a:srgbClr val="0070C0"/>
                </a:solidFill>
              </a:rPr>
              <a:t>(“</a:t>
            </a:r>
            <a:r>
              <a:rPr lang="nl-NL" b="1" i="1" dirty="0" err="1" smtClean="0">
                <a:solidFill>
                  <a:srgbClr val="0070C0"/>
                </a:solidFill>
              </a:rPr>
              <a:t>il</a:t>
            </a:r>
            <a:r>
              <a:rPr lang="nl-NL" b="1" i="1" dirty="0" smtClean="0">
                <a:solidFill>
                  <a:srgbClr val="0070C0"/>
                </a:solidFill>
              </a:rPr>
              <a:t> </a:t>
            </a:r>
            <a:r>
              <a:rPr lang="nl-NL" b="1" i="1" dirty="0" err="1" smtClean="0">
                <a:solidFill>
                  <a:srgbClr val="0070C0"/>
                </a:solidFill>
              </a:rPr>
              <a:t>pleut</a:t>
            </a:r>
            <a:r>
              <a:rPr lang="nl-NL" b="1" i="1" dirty="0" smtClean="0">
                <a:solidFill>
                  <a:srgbClr val="0070C0"/>
                </a:solidFill>
              </a:rPr>
              <a:t>”, “es </a:t>
            </a:r>
            <a:r>
              <a:rPr lang="nl-NL" b="1" i="1" dirty="0" err="1" smtClean="0">
                <a:solidFill>
                  <a:srgbClr val="0070C0"/>
                </a:solidFill>
              </a:rPr>
              <a:t>regnet</a:t>
            </a:r>
            <a:r>
              <a:rPr lang="nl-NL" b="1" i="1" dirty="0" smtClean="0">
                <a:solidFill>
                  <a:srgbClr val="0070C0"/>
                </a:solidFill>
              </a:rPr>
              <a:t>”)</a:t>
            </a:r>
            <a:endParaRPr lang="nl-NL" b="1" i="1" dirty="0">
              <a:solidFill>
                <a:srgbClr val="0070C0"/>
              </a:solidFill>
            </a:endParaRPr>
          </a:p>
        </p:txBody>
      </p:sp>
      <p:sp>
        <p:nvSpPr>
          <p:cNvPr id="8" name="TextBox 7"/>
          <p:cNvSpPr txBox="1"/>
          <p:nvPr/>
        </p:nvSpPr>
        <p:spPr>
          <a:xfrm>
            <a:off x="1547664" y="2865130"/>
            <a:ext cx="2448272" cy="707886"/>
          </a:xfrm>
          <a:prstGeom prst="rect">
            <a:avLst/>
          </a:prstGeom>
          <a:noFill/>
        </p:spPr>
        <p:txBody>
          <a:bodyPr wrap="square" rtlCol="0">
            <a:spAutoFit/>
          </a:bodyPr>
          <a:lstStyle/>
          <a:p>
            <a:r>
              <a:rPr lang="nl-NL" sz="2000" b="1" dirty="0" err="1" smtClean="0">
                <a:solidFill>
                  <a:srgbClr val="002060"/>
                </a:solidFill>
              </a:rPr>
              <a:t>Sentence</a:t>
            </a:r>
            <a:r>
              <a:rPr lang="nl-NL" sz="2000" b="1" dirty="0" smtClean="0">
                <a:solidFill>
                  <a:srgbClr val="002060"/>
                </a:solidFill>
              </a:rPr>
              <a:t> </a:t>
            </a:r>
            <a:r>
              <a:rPr lang="nl-NL" sz="2000" b="1" dirty="0" smtClean="0">
                <a:solidFill>
                  <a:srgbClr val="00B050"/>
                </a:solidFill>
              </a:rPr>
              <a:t>(Statement)</a:t>
            </a:r>
            <a:endParaRPr lang="nl-NL" sz="2000" b="1" dirty="0">
              <a:solidFill>
                <a:srgbClr val="00B050"/>
              </a:solidFill>
            </a:endParaRPr>
          </a:p>
        </p:txBody>
      </p:sp>
      <p:sp>
        <p:nvSpPr>
          <p:cNvPr id="9" name="TextBox 8"/>
          <p:cNvSpPr txBox="1"/>
          <p:nvPr/>
        </p:nvSpPr>
        <p:spPr>
          <a:xfrm>
            <a:off x="5724128" y="1475492"/>
            <a:ext cx="2448272" cy="400110"/>
          </a:xfrm>
          <a:prstGeom prst="rect">
            <a:avLst/>
          </a:prstGeom>
          <a:noFill/>
        </p:spPr>
        <p:txBody>
          <a:bodyPr wrap="square" rtlCol="0">
            <a:spAutoFit/>
          </a:bodyPr>
          <a:lstStyle/>
          <a:p>
            <a:r>
              <a:rPr lang="nl-NL" sz="2000" b="1" dirty="0" err="1" smtClean="0">
                <a:solidFill>
                  <a:srgbClr val="002060"/>
                </a:solidFill>
              </a:rPr>
              <a:t>Truth-bearer</a:t>
            </a:r>
            <a:endParaRPr lang="nl-NL" sz="2000" b="1" dirty="0">
              <a:solidFill>
                <a:srgbClr val="002060"/>
              </a:solidFill>
            </a:endParaRPr>
          </a:p>
        </p:txBody>
      </p:sp>
      <p:sp>
        <p:nvSpPr>
          <p:cNvPr id="10" name="TextBox 9"/>
          <p:cNvSpPr txBox="1"/>
          <p:nvPr/>
        </p:nvSpPr>
        <p:spPr>
          <a:xfrm>
            <a:off x="3347864" y="4149080"/>
            <a:ext cx="2448272" cy="400110"/>
          </a:xfrm>
          <a:prstGeom prst="rect">
            <a:avLst/>
          </a:prstGeom>
          <a:noFill/>
        </p:spPr>
        <p:txBody>
          <a:bodyPr wrap="square" rtlCol="0">
            <a:spAutoFit/>
          </a:bodyPr>
          <a:lstStyle/>
          <a:p>
            <a:r>
              <a:rPr lang="nl-NL" sz="2000" b="1" dirty="0" err="1" smtClean="0"/>
              <a:t>Truth-maker</a:t>
            </a:r>
            <a:endParaRPr lang="nl-NL" sz="2000" b="1" dirty="0"/>
          </a:p>
        </p:txBody>
      </p:sp>
      <p:sp>
        <p:nvSpPr>
          <p:cNvPr id="11" name="TextBox 10"/>
          <p:cNvSpPr txBox="1"/>
          <p:nvPr/>
        </p:nvSpPr>
        <p:spPr>
          <a:xfrm>
            <a:off x="3419872" y="1700808"/>
            <a:ext cx="2448272" cy="400110"/>
          </a:xfrm>
          <a:prstGeom prst="rect">
            <a:avLst/>
          </a:prstGeom>
          <a:noFill/>
        </p:spPr>
        <p:txBody>
          <a:bodyPr wrap="square" rtlCol="0">
            <a:spAutoFit/>
          </a:bodyPr>
          <a:lstStyle/>
          <a:p>
            <a:r>
              <a:rPr lang="nl-NL" sz="2000" b="1" dirty="0" err="1" smtClean="0">
                <a:solidFill>
                  <a:srgbClr val="002060"/>
                </a:solidFill>
              </a:rPr>
              <a:t>Proposition</a:t>
            </a:r>
            <a:endParaRPr lang="nl-NL" sz="2000" b="1" dirty="0">
              <a:solidFill>
                <a:srgbClr val="002060"/>
              </a:solidFill>
            </a:endParaRPr>
          </a:p>
        </p:txBody>
      </p:sp>
      <p:sp>
        <p:nvSpPr>
          <p:cNvPr id="12" name="TextBox 11"/>
          <p:cNvSpPr txBox="1"/>
          <p:nvPr/>
        </p:nvSpPr>
        <p:spPr>
          <a:xfrm>
            <a:off x="3635896" y="1403484"/>
            <a:ext cx="1800200" cy="369332"/>
          </a:xfrm>
          <a:prstGeom prst="rect">
            <a:avLst/>
          </a:prstGeom>
          <a:noFill/>
        </p:spPr>
        <p:txBody>
          <a:bodyPr wrap="square" rtlCol="0">
            <a:spAutoFit/>
          </a:bodyPr>
          <a:lstStyle/>
          <a:p>
            <a:r>
              <a:rPr lang="nl-NL" b="1" i="1" dirty="0" err="1" smtClean="0">
                <a:solidFill>
                  <a:srgbClr val="0070C0"/>
                </a:solidFill>
              </a:rPr>
              <a:t>It</a:t>
            </a:r>
            <a:r>
              <a:rPr lang="nl-NL" b="1" i="1" dirty="0" smtClean="0">
                <a:solidFill>
                  <a:srgbClr val="0070C0"/>
                </a:solidFill>
              </a:rPr>
              <a:t> </a:t>
            </a:r>
            <a:r>
              <a:rPr lang="nl-NL" b="1" i="1" dirty="0" err="1" smtClean="0">
                <a:solidFill>
                  <a:srgbClr val="0070C0"/>
                </a:solidFill>
              </a:rPr>
              <a:t>rains</a:t>
            </a:r>
            <a:endParaRPr lang="nl-NL" b="1" i="1" dirty="0">
              <a:solidFill>
                <a:srgbClr val="0070C0"/>
              </a:solidFill>
            </a:endParaRPr>
          </a:p>
        </p:txBody>
      </p:sp>
      <p:sp>
        <p:nvSpPr>
          <p:cNvPr id="13" name="TextBox 12"/>
          <p:cNvSpPr txBox="1"/>
          <p:nvPr/>
        </p:nvSpPr>
        <p:spPr>
          <a:xfrm>
            <a:off x="5724128" y="2267580"/>
            <a:ext cx="2448272" cy="400110"/>
          </a:xfrm>
          <a:prstGeom prst="rect">
            <a:avLst/>
          </a:prstGeom>
          <a:noFill/>
        </p:spPr>
        <p:txBody>
          <a:bodyPr wrap="square" rtlCol="0">
            <a:spAutoFit/>
          </a:bodyPr>
          <a:lstStyle/>
          <a:p>
            <a:r>
              <a:rPr lang="nl-NL" sz="2000" b="1" dirty="0" err="1" smtClean="0">
                <a:solidFill>
                  <a:srgbClr val="002060"/>
                </a:solidFill>
              </a:rPr>
              <a:t>Truth-value</a:t>
            </a:r>
            <a:endParaRPr lang="nl-NL" sz="2000" b="1" dirty="0">
              <a:solidFill>
                <a:srgbClr val="002060"/>
              </a:solidFill>
            </a:endParaRPr>
          </a:p>
        </p:txBody>
      </p:sp>
      <p:sp>
        <p:nvSpPr>
          <p:cNvPr id="14" name="TextBox 13"/>
          <p:cNvSpPr txBox="1"/>
          <p:nvPr/>
        </p:nvSpPr>
        <p:spPr>
          <a:xfrm>
            <a:off x="6084168" y="2564904"/>
            <a:ext cx="1800200" cy="369332"/>
          </a:xfrm>
          <a:prstGeom prst="rect">
            <a:avLst/>
          </a:prstGeom>
          <a:noFill/>
        </p:spPr>
        <p:txBody>
          <a:bodyPr wrap="square" rtlCol="0">
            <a:spAutoFit/>
          </a:bodyPr>
          <a:lstStyle/>
          <a:p>
            <a:r>
              <a:rPr lang="nl-NL" b="1" i="1" dirty="0" err="1" smtClean="0">
                <a:solidFill>
                  <a:srgbClr val="0070C0"/>
                </a:solidFill>
              </a:rPr>
              <a:t>True</a:t>
            </a:r>
            <a:r>
              <a:rPr lang="nl-NL" b="1" i="1" dirty="0" smtClean="0">
                <a:solidFill>
                  <a:srgbClr val="0070C0"/>
                </a:solidFill>
              </a:rPr>
              <a:t> (</a:t>
            </a:r>
            <a:r>
              <a:rPr lang="nl-NL" b="1" i="1" dirty="0" err="1" smtClean="0">
                <a:solidFill>
                  <a:srgbClr val="0070C0"/>
                </a:solidFill>
              </a:rPr>
              <a:t>False</a:t>
            </a:r>
            <a:r>
              <a:rPr lang="nl-NL" b="1" i="1" dirty="0" smtClean="0">
                <a:solidFill>
                  <a:srgbClr val="0070C0"/>
                </a:solidFill>
              </a:rPr>
              <a:t>)</a:t>
            </a:r>
            <a:endParaRPr lang="nl-NL" b="1" i="1" dirty="0">
              <a:solidFill>
                <a:srgbClr val="0070C0"/>
              </a:solidFill>
            </a:endParaRPr>
          </a:p>
        </p:txBody>
      </p:sp>
      <p:cxnSp>
        <p:nvCxnSpPr>
          <p:cNvPr id="17" name="Straight Connector 16"/>
          <p:cNvCxnSpPr/>
          <p:nvPr/>
        </p:nvCxnSpPr>
        <p:spPr>
          <a:xfrm flipV="1">
            <a:off x="4788024" y="1691516"/>
            <a:ext cx="936104" cy="216024"/>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4932040" y="1537047"/>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cxnSp>
        <p:nvCxnSpPr>
          <p:cNvPr id="20" name="Straight Connector 19"/>
          <p:cNvCxnSpPr>
            <a:endCxn id="13" idx="1"/>
          </p:cNvCxnSpPr>
          <p:nvPr/>
        </p:nvCxnSpPr>
        <p:spPr>
          <a:xfrm>
            <a:off x="4788024" y="1907540"/>
            <a:ext cx="936104" cy="560095"/>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4860032" y="2185119"/>
            <a:ext cx="576064" cy="307777"/>
          </a:xfrm>
          <a:prstGeom prst="rect">
            <a:avLst/>
          </a:prstGeom>
          <a:noFill/>
        </p:spPr>
        <p:txBody>
          <a:bodyPr wrap="square" rtlCol="0">
            <a:spAutoFit/>
          </a:bodyPr>
          <a:lstStyle/>
          <a:p>
            <a:r>
              <a:rPr lang="nl-NL" sz="1400" dirty="0" smtClean="0">
                <a:solidFill>
                  <a:srgbClr val="FF0000"/>
                </a:solidFill>
              </a:rPr>
              <a:t>HAS</a:t>
            </a:r>
            <a:endParaRPr lang="nl-NL" sz="1400" dirty="0">
              <a:solidFill>
                <a:srgbClr val="FF0000"/>
              </a:solidFill>
            </a:endParaRPr>
          </a:p>
        </p:txBody>
      </p:sp>
      <p:cxnSp>
        <p:nvCxnSpPr>
          <p:cNvPr id="24" name="Straight Connector 23"/>
          <p:cNvCxnSpPr/>
          <p:nvPr/>
        </p:nvCxnSpPr>
        <p:spPr>
          <a:xfrm flipV="1">
            <a:off x="2267744" y="1988840"/>
            <a:ext cx="1152128" cy="86409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1907704" y="2132856"/>
            <a:ext cx="1728192" cy="307777"/>
          </a:xfrm>
          <a:prstGeom prst="rect">
            <a:avLst/>
          </a:prstGeom>
          <a:noFill/>
        </p:spPr>
        <p:txBody>
          <a:bodyPr wrap="square" rtlCol="0">
            <a:spAutoFit/>
          </a:bodyPr>
          <a:lstStyle/>
          <a:p>
            <a:r>
              <a:rPr lang="nl-NL" sz="1400" dirty="0" smtClean="0">
                <a:solidFill>
                  <a:srgbClr val="FF0000"/>
                </a:solidFill>
              </a:rPr>
              <a:t>EXPRESSES</a:t>
            </a:r>
            <a:endParaRPr lang="nl-NL" sz="1400" dirty="0">
              <a:solidFill>
                <a:srgbClr val="FF0000"/>
              </a:solidFill>
            </a:endParaRPr>
          </a:p>
        </p:txBody>
      </p:sp>
      <p:cxnSp>
        <p:nvCxnSpPr>
          <p:cNvPr id="29" name="Straight Connector 28"/>
          <p:cNvCxnSpPr/>
          <p:nvPr/>
        </p:nvCxnSpPr>
        <p:spPr>
          <a:xfrm flipV="1">
            <a:off x="3995936" y="2636912"/>
            <a:ext cx="0" cy="1512168"/>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3995936" y="3068960"/>
            <a:ext cx="2088232" cy="307777"/>
          </a:xfrm>
          <a:prstGeom prst="rect">
            <a:avLst/>
          </a:prstGeom>
          <a:noFill/>
        </p:spPr>
        <p:txBody>
          <a:bodyPr wrap="square" rtlCol="0">
            <a:spAutoFit/>
          </a:bodyPr>
          <a:lstStyle/>
          <a:p>
            <a:r>
              <a:rPr lang="nl-NL" sz="1400" dirty="0" smtClean="0">
                <a:solidFill>
                  <a:srgbClr val="FF0000"/>
                </a:solidFill>
              </a:rPr>
              <a:t>MAKES TRUE</a:t>
            </a:r>
            <a:endParaRPr lang="nl-NL" sz="1400" dirty="0">
              <a:solidFill>
                <a:srgbClr val="FF0000"/>
              </a:solidFill>
            </a:endParaRPr>
          </a:p>
        </p:txBody>
      </p:sp>
      <p:pic>
        <p:nvPicPr>
          <p:cNvPr id="31" name="Picture 30" descr="rain.bmp"/>
          <p:cNvPicPr>
            <a:picLocks noChangeAspect="1"/>
          </p:cNvPicPr>
          <p:nvPr/>
        </p:nvPicPr>
        <p:blipFill>
          <a:blip r:embed="rId2" cstate="print"/>
          <a:stretch>
            <a:fillRect/>
          </a:stretch>
        </p:blipFill>
        <p:spPr>
          <a:xfrm>
            <a:off x="2915816" y="4638471"/>
            <a:ext cx="2619048" cy="1742857"/>
          </a:xfrm>
          <a:prstGeom prst="rect">
            <a:avLst/>
          </a:prstGeom>
        </p:spPr>
      </p:pic>
      <p:cxnSp>
        <p:nvCxnSpPr>
          <p:cNvPr id="32" name="Straight Connector 31"/>
          <p:cNvCxnSpPr/>
          <p:nvPr/>
        </p:nvCxnSpPr>
        <p:spPr>
          <a:xfrm>
            <a:off x="4860032" y="4365104"/>
            <a:ext cx="2016224" cy="0"/>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6948264" y="4109010"/>
            <a:ext cx="2448272" cy="400110"/>
          </a:xfrm>
          <a:prstGeom prst="rect">
            <a:avLst/>
          </a:prstGeom>
          <a:noFill/>
        </p:spPr>
        <p:txBody>
          <a:bodyPr wrap="square" rtlCol="0">
            <a:spAutoFit/>
          </a:bodyPr>
          <a:lstStyle/>
          <a:p>
            <a:r>
              <a:rPr lang="nl-NL" sz="2000" b="1" dirty="0" err="1" smtClean="0">
                <a:solidFill>
                  <a:srgbClr val="002060"/>
                </a:solidFill>
              </a:rPr>
              <a:t>Fact</a:t>
            </a:r>
            <a:endParaRPr lang="nl-NL" sz="2000" b="1" dirty="0">
              <a:solidFill>
                <a:srgbClr val="002060"/>
              </a:solidFill>
            </a:endParaRPr>
          </a:p>
        </p:txBody>
      </p:sp>
      <p:sp>
        <p:nvSpPr>
          <p:cNvPr id="35" name="TextBox 34"/>
          <p:cNvSpPr txBox="1"/>
          <p:nvPr/>
        </p:nvSpPr>
        <p:spPr>
          <a:xfrm>
            <a:off x="5580112" y="4005064"/>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sp>
        <p:nvSpPr>
          <p:cNvPr id="36" name="TextBox 35"/>
          <p:cNvSpPr txBox="1"/>
          <p:nvPr/>
        </p:nvSpPr>
        <p:spPr>
          <a:xfrm>
            <a:off x="6948264" y="4397042"/>
            <a:ext cx="2448272" cy="400110"/>
          </a:xfrm>
          <a:prstGeom prst="rect">
            <a:avLst/>
          </a:prstGeom>
          <a:noFill/>
        </p:spPr>
        <p:txBody>
          <a:bodyPr wrap="square" rtlCol="0">
            <a:spAutoFit/>
          </a:bodyPr>
          <a:lstStyle/>
          <a:p>
            <a:r>
              <a:rPr lang="nl-NL" sz="2000" b="1" dirty="0" smtClean="0">
                <a:solidFill>
                  <a:srgbClr val="00B050"/>
                </a:solidFill>
              </a:rPr>
              <a:t>(</a:t>
            </a:r>
            <a:r>
              <a:rPr lang="nl-NL" sz="2000" b="1" dirty="0" err="1" smtClean="0">
                <a:solidFill>
                  <a:srgbClr val="00B050"/>
                </a:solidFill>
              </a:rPr>
              <a:t>event</a:t>
            </a:r>
            <a:r>
              <a:rPr lang="nl-NL" sz="2000" b="1" dirty="0" smtClean="0">
                <a:solidFill>
                  <a:srgbClr val="00B050"/>
                </a:solidFill>
              </a:rPr>
              <a:t>, object)</a:t>
            </a:r>
            <a:endParaRPr lang="nl-NL" sz="2000" b="1" dirty="0">
              <a:solidFill>
                <a:srgbClr val="00B050"/>
              </a:solidFill>
            </a:endParaRPr>
          </a:p>
        </p:txBody>
      </p:sp>
      <p:sp>
        <p:nvSpPr>
          <p:cNvPr id="38" name="TextBox 37"/>
          <p:cNvSpPr txBox="1"/>
          <p:nvPr/>
        </p:nvSpPr>
        <p:spPr>
          <a:xfrm>
            <a:off x="3563888" y="1988840"/>
            <a:ext cx="2448272" cy="707886"/>
          </a:xfrm>
          <a:prstGeom prst="rect">
            <a:avLst/>
          </a:prstGeom>
          <a:noFill/>
        </p:spPr>
        <p:txBody>
          <a:bodyPr wrap="square" rtlCol="0">
            <a:spAutoFit/>
          </a:bodyPr>
          <a:lstStyle/>
          <a:p>
            <a:r>
              <a:rPr lang="nl-NL" sz="2000" b="1" dirty="0" smtClean="0">
                <a:solidFill>
                  <a:srgbClr val="00B050"/>
                </a:solidFill>
              </a:rPr>
              <a:t>(</a:t>
            </a:r>
            <a:r>
              <a:rPr lang="nl-NL" sz="2000" b="1" dirty="0" err="1" smtClean="0">
                <a:solidFill>
                  <a:srgbClr val="00B050"/>
                </a:solidFill>
              </a:rPr>
              <a:t>thought</a:t>
            </a:r>
            <a:r>
              <a:rPr lang="nl-NL" sz="2000" b="1" dirty="0" smtClean="0">
                <a:solidFill>
                  <a:srgbClr val="00B050"/>
                </a:solidFill>
              </a:rPr>
              <a:t>, </a:t>
            </a:r>
          </a:p>
          <a:p>
            <a:r>
              <a:rPr lang="nl-NL" sz="2000" b="1" dirty="0" smtClean="0">
                <a:solidFill>
                  <a:srgbClr val="00B050"/>
                </a:solidFill>
              </a:rPr>
              <a:t>belief)</a:t>
            </a:r>
            <a:endParaRPr lang="nl-NL" sz="2000" b="1" dirty="0">
              <a:solidFill>
                <a:srgbClr val="00B050"/>
              </a:solidFill>
            </a:endParaRPr>
          </a:p>
        </p:txBody>
      </p:sp>
      <p:sp>
        <p:nvSpPr>
          <p:cNvPr id="39" name="TextBox 38"/>
          <p:cNvSpPr txBox="1"/>
          <p:nvPr/>
        </p:nvSpPr>
        <p:spPr>
          <a:xfrm>
            <a:off x="216024" y="5518973"/>
            <a:ext cx="2411760" cy="923330"/>
          </a:xfrm>
          <a:prstGeom prst="rect">
            <a:avLst/>
          </a:prstGeom>
          <a:noFill/>
        </p:spPr>
        <p:txBody>
          <a:bodyPr wrap="square" rtlCol="0">
            <a:spAutoFit/>
          </a:bodyPr>
          <a:lstStyle/>
          <a:p>
            <a:r>
              <a:rPr lang="nl-NL" u="sng" dirty="0" err="1" smtClean="0">
                <a:solidFill>
                  <a:srgbClr val="00B050"/>
                </a:solidFill>
              </a:rPr>
              <a:t>Note</a:t>
            </a:r>
            <a:r>
              <a:rPr lang="nl-NL" dirty="0" smtClean="0">
                <a:solidFill>
                  <a:srgbClr val="00B050"/>
                </a:solidFill>
              </a:rPr>
              <a:t>: Items </a:t>
            </a:r>
            <a:r>
              <a:rPr lang="nl-NL" dirty="0" err="1" smtClean="0">
                <a:solidFill>
                  <a:srgbClr val="00B050"/>
                </a:solidFill>
              </a:rPr>
              <a:t>between</a:t>
            </a:r>
            <a:r>
              <a:rPr lang="nl-NL" dirty="0" smtClean="0">
                <a:solidFill>
                  <a:srgbClr val="00B050"/>
                </a:solidFill>
              </a:rPr>
              <a:t> </a:t>
            </a:r>
            <a:r>
              <a:rPr lang="nl-NL" dirty="0" err="1" smtClean="0">
                <a:solidFill>
                  <a:srgbClr val="00B050"/>
                </a:solidFill>
              </a:rPr>
              <a:t>brackets</a:t>
            </a:r>
            <a:r>
              <a:rPr lang="nl-NL" dirty="0" smtClean="0">
                <a:solidFill>
                  <a:srgbClr val="00B050"/>
                </a:solidFill>
              </a:rPr>
              <a:t> </a:t>
            </a:r>
            <a:r>
              <a:rPr lang="nl-NL" dirty="0" err="1" smtClean="0">
                <a:solidFill>
                  <a:srgbClr val="00B050"/>
                </a:solidFill>
              </a:rPr>
              <a:t>indicate</a:t>
            </a:r>
            <a:r>
              <a:rPr lang="nl-NL" dirty="0" smtClean="0">
                <a:solidFill>
                  <a:srgbClr val="00B050"/>
                </a:solidFill>
              </a:rPr>
              <a:t> </a:t>
            </a:r>
            <a:r>
              <a:rPr lang="nl-NL" dirty="0" err="1" smtClean="0">
                <a:solidFill>
                  <a:srgbClr val="00B050"/>
                </a:solidFill>
              </a:rPr>
              <a:t>alternatives</a:t>
            </a:r>
            <a:endParaRPr lang="nl-NL"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smtClean="0"/>
              <a:t>Theory</a:t>
            </a:r>
            <a:r>
              <a:rPr lang="nl-NL" sz="3200" dirty="0" smtClean="0"/>
              <a:t> of </a:t>
            </a:r>
            <a:r>
              <a:rPr lang="nl-NL" sz="3200" dirty="0" err="1" smtClean="0"/>
              <a:t>Truth</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0"/>
            <a:ext cx="8507288" cy="3701008"/>
          </a:xfrm>
        </p:spPr>
        <p:txBody>
          <a:bodyPr>
            <a:normAutofit/>
          </a:bodyPr>
          <a:lstStyle/>
          <a:p>
            <a:r>
              <a:rPr lang="nl-NL" sz="2400" dirty="0" err="1" smtClean="0"/>
              <a:t>Not</a:t>
            </a:r>
            <a:r>
              <a:rPr lang="nl-NL" sz="2400" dirty="0" smtClean="0"/>
              <a:t> all </a:t>
            </a:r>
            <a:r>
              <a:rPr lang="nl-NL" sz="2400" dirty="0" err="1" smtClean="0"/>
              <a:t>true</a:t>
            </a:r>
            <a:r>
              <a:rPr lang="nl-NL" sz="2400" dirty="0" smtClean="0"/>
              <a:t> </a:t>
            </a:r>
            <a:r>
              <a:rPr lang="nl-NL" sz="2400" dirty="0" err="1" smtClean="0"/>
              <a:t>propositions</a:t>
            </a:r>
            <a:r>
              <a:rPr lang="nl-NL" sz="2400" dirty="0" smtClean="0"/>
              <a:t> are </a:t>
            </a:r>
            <a:r>
              <a:rPr lang="nl-NL" sz="2400" dirty="0" err="1" smtClean="0"/>
              <a:t>easily</a:t>
            </a:r>
            <a:r>
              <a:rPr lang="nl-NL" sz="2400" dirty="0" smtClean="0"/>
              <a:t> </a:t>
            </a:r>
            <a:r>
              <a:rPr lang="nl-NL" sz="2400" dirty="0" err="1" smtClean="0"/>
              <a:t>analysed</a:t>
            </a:r>
            <a:r>
              <a:rPr lang="nl-NL" sz="2400" dirty="0" smtClean="0"/>
              <a:t> in </a:t>
            </a:r>
            <a:r>
              <a:rPr lang="nl-NL" sz="2400" dirty="0" err="1" smtClean="0"/>
              <a:t>terms</a:t>
            </a:r>
            <a:r>
              <a:rPr lang="nl-NL" sz="2400" dirty="0" smtClean="0"/>
              <a:t> of </a:t>
            </a:r>
            <a:r>
              <a:rPr lang="nl-NL" sz="2400" dirty="0" err="1" smtClean="0"/>
              <a:t>correspondence</a:t>
            </a:r>
            <a:endParaRPr lang="nl-NL" sz="2400" dirty="0" smtClean="0"/>
          </a:p>
          <a:p>
            <a:r>
              <a:rPr lang="nl-NL" sz="2400" dirty="0" smtClean="0"/>
              <a:t>For, </a:t>
            </a:r>
            <a:r>
              <a:rPr lang="nl-NL" sz="2400" dirty="0" err="1"/>
              <a:t>w</a:t>
            </a:r>
            <a:r>
              <a:rPr lang="nl-NL" sz="2400" dirty="0" err="1" smtClean="0"/>
              <a:t>hat</a:t>
            </a:r>
            <a:r>
              <a:rPr lang="nl-NL" sz="2400" dirty="0" smtClean="0"/>
              <a:t> are the </a:t>
            </a:r>
            <a:r>
              <a:rPr lang="nl-NL" sz="2400" dirty="0" err="1" smtClean="0"/>
              <a:t>corresponding</a:t>
            </a:r>
            <a:r>
              <a:rPr lang="nl-NL" sz="2400" dirty="0" smtClean="0"/>
              <a:t> </a:t>
            </a:r>
            <a:r>
              <a:rPr lang="nl-NL" sz="2400" dirty="0" err="1" smtClean="0"/>
              <a:t>facts</a:t>
            </a:r>
            <a:r>
              <a:rPr lang="nl-NL" sz="2400" dirty="0" smtClean="0"/>
              <a:t> in case the </a:t>
            </a:r>
            <a:r>
              <a:rPr lang="nl-NL" sz="2400" dirty="0" err="1" smtClean="0"/>
              <a:t>following</a:t>
            </a:r>
            <a:r>
              <a:rPr lang="nl-NL" sz="2400" dirty="0" smtClean="0"/>
              <a:t> </a:t>
            </a:r>
            <a:r>
              <a:rPr lang="nl-NL" sz="2400" dirty="0" err="1" smtClean="0"/>
              <a:t>propositions</a:t>
            </a:r>
            <a:r>
              <a:rPr lang="nl-NL" sz="2400" dirty="0" smtClean="0"/>
              <a:t> are </a:t>
            </a:r>
            <a:r>
              <a:rPr lang="nl-NL" sz="2400" dirty="0" err="1" smtClean="0"/>
              <a:t>true</a:t>
            </a:r>
            <a:r>
              <a:rPr lang="nl-NL" sz="2400" dirty="0" smtClean="0"/>
              <a:t>?</a:t>
            </a:r>
          </a:p>
          <a:p>
            <a:pPr>
              <a:buNone/>
            </a:pPr>
            <a:endParaRPr lang="nl-NL" sz="800" dirty="0" smtClean="0"/>
          </a:p>
          <a:p>
            <a:pPr lvl="1"/>
            <a:r>
              <a:rPr lang="nl-NL" sz="2000" dirty="0" smtClean="0"/>
              <a:t>The </a:t>
            </a:r>
            <a:r>
              <a:rPr lang="nl-NL" sz="2000" dirty="0" err="1" smtClean="0"/>
              <a:t>number</a:t>
            </a:r>
            <a:r>
              <a:rPr lang="nl-NL" sz="2000" dirty="0" smtClean="0"/>
              <a:t> </a:t>
            </a:r>
            <a:r>
              <a:rPr lang="nl-NL" sz="2000" dirty="0" err="1" smtClean="0"/>
              <a:t>two</a:t>
            </a:r>
            <a:r>
              <a:rPr lang="nl-NL" sz="2000" dirty="0" smtClean="0"/>
              <a:t> is prime</a:t>
            </a:r>
          </a:p>
          <a:p>
            <a:pPr lvl="1"/>
            <a:r>
              <a:rPr lang="nl-NL" sz="2000" dirty="0" err="1" smtClean="0"/>
              <a:t>Slavery</a:t>
            </a:r>
            <a:r>
              <a:rPr lang="nl-NL" sz="2000" dirty="0" smtClean="0"/>
              <a:t> is wrong</a:t>
            </a:r>
          </a:p>
          <a:p>
            <a:pPr lvl="1"/>
            <a:r>
              <a:rPr lang="nl-NL" sz="2000" dirty="0" smtClean="0"/>
              <a:t>‘The Nachtwacht’ is a </a:t>
            </a:r>
            <a:r>
              <a:rPr lang="nl-NL" sz="2000" dirty="0" err="1" smtClean="0"/>
              <a:t>beautiful</a:t>
            </a:r>
            <a:r>
              <a:rPr lang="nl-NL" sz="2000" dirty="0" smtClean="0"/>
              <a:t> </a:t>
            </a:r>
            <a:r>
              <a:rPr lang="nl-NL" sz="2000" dirty="0" err="1" smtClean="0"/>
              <a:t>painting</a:t>
            </a:r>
            <a:endParaRPr lang="nl-NL" sz="2000" dirty="0" smtClean="0"/>
          </a:p>
          <a:p>
            <a:pPr lvl="1"/>
            <a:r>
              <a:rPr lang="nl-NL" sz="2000" dirty="0" smtClean="0"/>
              <a:t>The </a:t>
            </a:r>
            <a:r>
              <a:rPr lang="nl-NL" sz="2000" dirty="0" err="1" smtClean="0"/>
              <a:t>law</a:t>
            </a:r>
            <a:r>
              <a:rPr lang="nl-NL" sz="2000" dirty="0" smtClean="0"/>
              <a:t> of </a:t>
            </a:r>
            <a:r>
              <a:rPr lang="nl-NL" sz="2000" dirty="0" err="1" smtClean="0"/>
              <a:t>gravity</a:t>
            </a:r>
            <a:r>
              <a:rPr lang="nl-NL" sz="2000" dirty="0" smtClean="0"/>
              <a:t> </a:t>
            </a:r>
            <a:r>
              <a:rPr lang="nl-NL" sz="2000" dirty="0" err="1" smtClean="0"/>
              <a:t>holds</a:t>
            </a:r>
            <a:endParaRPr lang="nl-NL" sz="2000" dirty="0" smtClean="0"/>
          </a:p>
          <a:p>
            <a:pPr lvl="1"/>
            <a:r>
              <a:rPr lang="nl-NL" sz="2000" dirty="0" smtClean="0"/>
              <a:t>The </a:t>
            </a:r>
            <a:r>
              <a:rPr lang="nl-NL" sz="2000" dirty="0" err="1" smtClean="0"/>
              <a:t>Correspondence</a:t>
            </a:r>
            <a:r>
              <a:rPr lang="nl-NL" sz="2000" dirty="0" smtClean="0"/>
              <a:t> </a:t>
            </a:r>
            <a:r>
              <a:rPr lang="nl-NL" sz="2000" dirty="0" err="1" smtClean="0"/>
              <a:t>Theory</a:t>
            </a:r>
            <a:r>
              <a:rPr lang="nl-NL" sz="2000" dirty="0" smtClean="0"/>
              <a:t> of </a:t>
            </a:r>
            <a:r>
              <a:rPr lang="nl-NL" sz="2000" dirty="0" err="1" smtClean="0"/>
              <a:t>Truth</a:t>
            </a:r>
            <a:r>
              <a:rPr lang="nl-NL" sz="2000" dirty="0" smtClean="0"/>
              <a:t> is adequate</a:t>
            </a:r>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5373216"/>
            <a:ext cx="8507288" cy="14401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nl-NL" sz="2400" dirty="0" err="1" smtClean="0"/>
              <a:t>If</a:t>
            </a:r>
            <a:r>
              <a:rPr lang="nl-NL" sz="2400" dirty="0" smtClean="0"/>
              <a:t> </a:t>
            </a:r>
            <a:r>
              <a:rPr lang="nl-NL" sz="2400" dirty="0" err="1" smtClean="0"/>
              <a:t>truth</a:t>
            </a:r>
            <a:r>
              <a:rPr lang="nl-NL" sz="2400" dirty="0" smtClean="0"/>
              <a:t> is ‘</a:t>
            </a:r>
            <a:r>
              <a:rPr lang="nl-NL" sz="2400" dirty="0" err="1" smtClean="0"/>
              <a:t>merely</a:t>
            </a:r>
            <a:r>
              <a:rPr lang="nl-NL" sz="2400" dirty="0" smtClean="0"/>
              <a:t>’ </a:t>
            </a:r>
            <a:r>
              <a:rPr lang="nl-NL" sz="2400" dirty="0" err="1" smtClean="0"/>
              <a:t>correspondence</a:t>
            </a:r>
            <a:r>
              <a:rPr lang="nl-NL" sz="2400" dirty="0" smtClean="0"/>
              <a:t>, do we </a:t>
            </a:r>
            <a:r>
              <a:rPr lang="nl-NL" sz="2400" dirty="0" err="1" smtClean="0"/>
              <a:t>then</a:t>
            </a:r>
            <a:r>
              <a:rPr lang="nl-NL" sz="2400" dirty="0" smtClean="0"/>
              <a:t> ever </a:t>
            </a:r>
            <a:r>
              <a:rPr lang="nl-NL" sz="2400" dirty="0" err="1" smtClean="0"/>
              <a:t>capture</a:t>
            </a:r>
            <a:r>
              <a:rPr lang="nl-NL" sz="2400" dirty="0" smtClean="0"/>
              <a:t> the </a:t>
            </a:r>
            <a:r>
              <a:rPr lang="nl-NL" sz="2400" dirty="0" err="1" smtClean="0"/>
              <a:t>truth</a:t>
            </a:r>
            <a:r>
              <a:rPr lang="nl-NL" sz="2400" dirty="0" smtClean="0"/>
              <a:t> at all? </a:t>
            </a:r>
          </a:p>
          <a:p>
            <a:pPr marL="800100" lvl="1" indent="-342900">
              <a:spcBef>
                <a:spcPct val="20000"/>
              </a:spcBef>
              <a:buFont typeface="Arial" pitchFamily="34" charset="0"/>
              <a:buChar cha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noProof="0" dirty="0" smtClean="0">
                <a:ln>
                  <a:noFill/>
                </a:ln>
                <a:solidFill>
                  <a:schemeClr val="tx1"/>
                </a:solidFill>
                <a:effectLst/>
                <a:uLnTx/>
                <a:uFillTx/>
                <a:latin typeface="+mn-lt"/>
                <a:ea typeface="+mn-ea"/>
                <a:cs typeface="+mn-cs"/>
              </a:rPr>
              <a:t> is </a:t>
            </a:r>
            <a:r>
              <a:rPr kumimoji="0" lang="nl-NL" sz="2000" b="0" i="0" u="none" strike="noStrike" kern="1200" cap="none" spc="0" normalizeH="0" noProof="0" dirty="0" err="1" smtClean="0">
                <a:ln>
                  <a:noFill/>
                </a:ln>
                <a:solidFill>
                  <a:schemeClr val="tx1"/>
                </a:solidFill>
                <a:effectLst/>
                <a:uLnTx/>
                <a:uFillTx/>
                <a:latin typeface="+mn-lt"/>
                <a:ea typeface="+mn-ea"/>
                <a:cs typeface="+mn-cs"/>
              </a:rPr>
              <a:t>why</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some</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philosophers</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opt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lang="nl-NL" sz="2000" dirty="0" smtClean="0"/>
              <a:t>the</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2185</TotalTime>
  <Words>6086</Words>
  <Application>Microsoft Office PowerPoint</Application>
  <PresentationFormat>On-screen Show (4:3)</PresentationFormat>
  <Paragraphs>2397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  Epistemology What can we know?  </vt:lpstr>
      <vt:lpstr>Literature and Schedule for this week</vt:lpstr>
      <vt:lpstr>Three different types of knowledge</vt:lpstr>
      <vt:lpstr>Three different types of knowledge (cont.)</vt:lpstr>
      <vt:lpstr>Theories of truth</vt:lpstr>
      <vt:lpstr>The Correspondence Theory of Truth</vt:lpstr>
      <vt:lpstr>The Correspondence Theory of Truth (cont.) </vt:lpstr>
      <vt:lpstr>The Correspondence Theory of Truth (cont.) </vt:lpstr>
      <vt:lpstr>The Correspondence Theory of Truth (cont.)</vt:lpstr>
      <vt:lpstr>The Coherence Theory of Truth</vt:lpstr>
      <vt:lpstr>The Pragmatic Theory of Truth</vt:lpstr>
      <vt:lpstr>The Pragmatic Theory of Truth (cont.)</vt:lpstr>
      <vt:lpstr>Relationship between ‘knowledge’ and ‘belief’</vt:lpstr>
      <vt:lpstr>Can we know anything at all?</vt:lpstr>
      <vt:lpstr>How do we obtain knowledge?</vt:lpstr>
      <vt:lpstr>The A priori/A posteriori distinction  (for knowledge!)</vt:lpstr>
      <vt:lpstr>The analytic-synthetic distinction  (for propositions!)</vt:lpstr>
      <vt:lpstr>Combining both distinctions</vt:lpstr>
      <vt:lpstr>Annex: An objection against correspondence</vt:lpstr>
      <vt:lpstr>Some further questions for discussion</vt:lpstr>
      <vt:lpstr>Literature and Schedule for this week</vt:lpstr>
      <vt:lpstr>  Epistemology Skepticism  </vt:lpstr>
      <vt:lpstr>The Skeptical Tradition</vt:lpstr>
      <vt:lpstr>Academic Skepticism was a response to Stoicism </vt:lpstr>
      <vt:lpstr>Pyrrhonian skepticism: considerations</vt:lpstr>
      <vt:lpstr>Pyrrhonian skepticism: suspension of judgement</vt:lpstr>
      <vt:lpstr>Does the skeptic have beliefs?</vt:lpstr>
      <vt:lpstr>Modern skepticism: Descartes experiment of extreme doubt</vt:lpstr>
      <vt:lpstr>Modern skepticism: Descartes experiment of extreme doubt (2)</vt:lpstr>
      <vt:lpstr>Modern skepticism: David Hume’s local skepticism</vt:lpstr>
      <vt:lpstr>David Hume’s local skepticism: causation &amp; induction</vt:lpstr>
      <vt:lpstr>David Hume’s local skepticism: Self &amp; God</vt:lpstr>
      <vt:lpstr>David Hume’s local skepticism: Genuine free will</vt:lpstr>
      <vt:lpstr>External World Skepticism</vt:lpstr>
      <vt:lpstr>External World Skepticism (cont.)</vt:lpstr>
      <vt:lpstr>External World Skepticism (cont.)</vt:lpstr>
      <vt:lpstr>External World Skepticism (cont.)</vt:lpstr>
      <vt:lpstr>External World Skepticism (cont.)</vt:lpstr>
      <vt:lpstr>The truth-tracking response to skepticism</vt:lpstr>
      <vt:lpstr>The truth-tracking response to skepticism (cont.)</vt:lpstr>
      <vt:lpstr>The truth-tracking response to skepticism (cont.)</vt:lpstr>
      <vt:lpstr>The truth-tracking response to skepticism (cont.)</vt:lpstr>
      <vt:lpstr>The relevant alternatives response to skepticism</vt:lpstr>
      <vt:lpstr>The relevant alternatives response to skepticism (cont.)</vt:lpstr>
      <vt:lpstr>The ‘commonsense defense’ against skepticism</vt:lpstr>
      <vt:lpstr>A further question for discussion</vt:lpstr>
      <vt:lpstr>Literature and Schedule for this week</vt:lpstr>
      <vt:lpstr>  Epistemology Perception  </vt:lpstr>
      <vt:lpstr>Perception and the external world</vt:lpstr>
      <vt:lpstr>Three theories of perception</vt:lpstr>
      <vt:lpstr>John Locke’s representationalism</vt:lpstr>
      <vt:lpstr>John Locke’s representationalism (cont.)</vt:lpstr>
      <vt:lpstr>Berkeley’s attack on Locke’s representationalism</vt:lpstr>
      <vt:lpstr>Berkeley’s own solution to how we know the external world</vt:lpstr>
      <vt:lpstr>Contemporary phenomenalism</vt:lpstr>
      <vt:lpstr>Some objections against phenomenalism</vt:lpstr>
      <vt:lpstr>A return to realism</vt:lpstr>
      <vt:lpstr>The adverbial theory of perception (Chrisholm, Audi)</vt:lpstr>
      <vt:lpstr>Annex: Towards the meta-epistemic</vt:lpstr>
      <vt:lpstr>Annex: Towards the meta-epistemic (cont.)</vt:lpstr>
    </vt:vector>
  </TitlesOfParts>
  <Company>LeasePlan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Epistemology</dc:title>
  <dc:creator>rutte</dc:creator>
  <cp:lastModifiedBy>rutte</cp:lastModifiedBy>
  <cp:revision>220</cp:revision>
  <dcterms:created xsi:type="dcterms:W3CDTF">2013-05-04T19:13:18Z</dcterms:created>
  <dcterms:modified xsi:type="dcterms:W3CDTF">2013-06-07T08:06:46Z</dcterms:modified>
</cp:coreProperties>
</file>