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5"/>
  </p:notesMasterIdLst>
  <p:sldIdLst>
    <p:sldId id="256" r:id="rId2"/>
    <p:sldId id="257" r:id="rId3"/>
    <p:sldId id="318" r:id="rId4"/>
    <p:sldId id="260" r:id="rId5"/>
    <p:sldId id="261" r:id="rId6"/>
    <p:sldId id="262" r:id="rId7"/>
    <p:sldId id="263" r:id="rId8"/>
    <p:sldId id="264" r:id="rId9"/>
    <p:sldId id="309" r:id="rId10"/>
    <p:sldId id="265" r:id="rId11"/>
    <p:sldId id="266" r:id="rId12"/>
    <p:sldId id="267" r:id="rId13"/>
    <p:sldId id="268" r:id="rId14"/>
    <p:sldId id="269" r:id="rId15"/>
    <p:sldId id="270" r:id="rId16"/>
    <p:sldId id="271" r:id="rId17"/>
    <p:sldId id="272" r:id="rId18"/>
    <p:sldId id="273" r:id="rId19"/>
    <p:sldId id="274" r:id="rId20"/>
    <p:sldId id="308" r:id="rId21"/>
    <p:sldId id="275" r:id="rId22"/>
    <p:sldId id="276" r:id="rId23"/>
    <p:sldId id="277" r:id="rId24"/>
    <p:sldId id="278" r:id="rId25"/>
    <p:sldId id="279" r:id="rId26"/>
    <p:sldId id="280" r:id="rId27"/>
    <p:sldId id="281" r:id="rId28"/>
    <p:sldId id="319" r:id="rId29"/>
    <p:sldId id="282" r:id="rId30"/>
    <p:sldId id="286" r:id="rId31"/>
    <p:sldId id="283" r:id="rId32"/>
    <p:sldId id="284" r:id="rId33"/>
    <p:sldId id="285" r:id="rId34"/>
    <p:sldId id="287" r:id="rId35"/>
    <p:sldId id="288" r:id="rId36"/>
    <p:sldId id="289" r:id="rId37"/>
    <p:sldId id="290" r:id="rId38"/>
    <p:sldId id="312" r:id="rId39"/>
    <p:sldId id="291" r:id="rId40"/>
    <p:sldId id="313" r:id="rId41"/>
    <p:sldId id="314" r:id="rId42"/>
    <p:sldId id="315" r:id="rId43"/>
    <p:sldId id="292" r:id="rId44"/>
    <p:sldId id="293" r:id="rId45"/>
    <p:sldId id="294" r:id="rId46"/>
    <p:sldId id="295" r:id="rId47"/>
    <p:sldId id="302" r:id="rId48"/>
    <p:sldId id="296" r:id="rId49"/>
    <p:sldId id="297" r:id="rId50"/>
    <p:sldId id="298" r:id="rId51"/>
    <p:sldId id="299" r:id="rId52"/>
    <p:sldId id="300" r:id="rId53"/>
    <p:sldId id="301" r:id="rId54"/>
    <p:sldId id="303" r:id="rId55"/>
    <p:sldId id="304" r:id="rId56"/>
    <p:sldId id="305" r:id="rId57"/>
    <p:sldId id="306" r:id="rId58"/>
    <p:sldId id="307" r:id="rId59"/>
    <p:sldId id="316" r:id="rId60"/>
    <p:sldId id="317" r:id="rId61"/>
    <p:sldId id="320" r:id="rId62"/>
    <p:sldId id="321" r:id="rId63"/>
    <p:sldId id="322" r:id="rId64"/>
    <p:sldId id="323" r:id="rId65"/>
    <p:sldId id="324" r:id="rId66"/>
    <p:sldId id="325" r:id="rId67"/>
    <p:sldId id="326" r:id="rId68"/>
    <p:sldId id="327" r:id="rId69"/>
    <p:sldId id="328" r:id="rId70"/>
    <p:sldId id="329" r:id="rId71"/>
    <p:sldId id="330" r:id="rId72"/>
    <p:sldId id="331" r:id="rId73"/>
    <p:sldId id="433" r:id="rId74"/>
    <p:sldId id="437" r:id="rId75"/>
    <p:sldId id="434" r:id="rId76"/>
    <p:sldId id="435" r:id="rId77"/>
    <p:sldId id="436" r:id="rId78"/>
    <p:sldId id="432" r:id="rId79"/>
    <p:sldId id="332" r:id="rId80"/>
    <p:sldId id="333" r:id="rId81"/>
    <p:sldId id="334" r:id="rId82"/>
    <p:sldId id="335" r:id="rId83"/>
    <p:sldId id="359" r:id="rId84"/>
    <p:sldId id="360" r:id="rId85"/>
    <p:sldId id="361" r:id="rId86"/>
    <p:sldId id="362" r:id="rId87"/>
    <p:sldId id="363" r:id="rId88"/>
    <p:sldId id="364" r:id="rId89"/>
    <p:sldId id="365" r:id="rId90"/>
    <p:sldId id="366" r:id="rId91"/>
    <p:sldId id="367" r:id="rId92"/>
    <p:sldId id="438" r:id="rId93"/>
    <p:sldId id="369" r:id="rId94"/>
    <p:sldId id="370" r:id="rId95"/>
    <p:sldId id="371" r:id="rId96"/>
    <p:sldId id="372" r:id="rId97"/>
    <p:sldId id="373" r:id="rId98"/>
    <p:sldId id="379" r:id="rId99"/>
    <p:sldId id="375" r:id="rId100"/>
    <p:sldId id="385" r:id="rId101"/>
    <p:sldId id="376" r:id="rId102"/>
    <p:sldId id="377" r:id="rId103"/>
    <p:sldId id="378" r:id="rId104"/>
    <p:sldId id="380" r:id="rId105"/>
    <p:sldId id="381" r:id="rId106"/>
    <p:sldId id="382" r:id="rId107"/>
    <p:sldId id="384" r:id="rId108"/>
    <p:sldId id="383" r:id="rId109"/>
    <p:sldId id="386" r:id="rId110"/>
    <p:sldId id="387" r:id="rId111"/>
    <p:sldId id="389" r:id="rId112"/>
    <p:sldId id="390" r:id="rId113"/>
    <p:sldId id="391" r:id="rId114"/>
    <p:sldId id="392" r:id="rId115"/>
    <p:sldId id="393" r:id="rId116"/>
    <p:sldId id="394" r:id="rId117"/>
    <p:sldId id="395" r:id="rId118"/>
    <p:sldId id="396" r:id="rId119"/>
    <p:sldId id="397" r:id="rId120"/>
    <p:sldId id="398" r:id="rId121"/>
    <p:sldId id="399" r:id="rId122"/>
    <p:sldId id="400" r:id="rId123"/>
    <p:sldId id="401" r:id="rId124"/>
    <p:sldId id="402" r:id="rId125"/>
    <p:sldId id="403" r:id="rId126"/>
    <p:sldId id="404" r:id="rId127"/>
    <p:sldId id="405" r:id="rId128"/>
    <p:sldId id="406" r:id="rId129"/>
    <p:sldId id="407" r:id="rId130"/>
    <p:sldId id="408" r:id="rId131"/>
    <p:sldId id="409" r:id="rId132"/>
    <p:sldId id="410" r:id="rId133"/>
    <p:sldId id="411" r:id="rId134"/>
    <p:sldId id="412" r:id="rId135"/>
    <p:sldId id="413" r:id="rId136"/>
    <p:sldId id="414" r:id="rId137"/>
    <p:sldId id="415" r:id="rId138"/>
    <p:sldId id="416" r:id="rId139"/>
    <p:sldId id="417" r:id="rId140"/>
    <p:sldId id="418" r:id="rId141"/>
    <p:sldId id="419" r:id="rId142"/>
    <p:sldId id="420" r:id="rId143"/>
    <p:sldId id="421" r:id="rId144"/>
    <p:sldId id="422" r:id="rId145"/>
    <p:sldId id="423" r:id="rId146"/>
    <p:sldId id="424" r:id="rId147"/>
    <p:sldId id="425" r:id="rId148"/>
    <p:sldId id="426" r:id="rId149"/>
    <p:sldId id="427" r:id="rId150"/>
    <p:sldId id="428" r:id="rId151"/>
    <p:sldId id="429" r:id="rId152"/>
    <p:sldId id="430" r:id="rId153"/>
    <p:sldId id="431" r:id="rId15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4660"/>
  </p:normalViewPr>
  <p:slideViewPr>
    <p:cSldViewPr>
      <p:cViewPr>
        <p:scale>
          <a:sx n="91" d="100"/>
          <a:sy n="91"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89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0CBBDD-A353-4A6F-92A9-0C464C3A2F20}" type="datetimeFigureOut">
              <a:rPr lang="nl-NL" smtClean="0"/>
              <a:t>12-3-2015</a:t>
            </a:fld>
            <a:endParaRPr lang="nl-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31932D-00B5-429B-94EA-8CED5E6B9C9A}" type="slidenum">
              <a:rPr lang="nl-NL" smtClean="0"/>
              <a:t>‹#›</a:t>
            </a:fld>
            <a:endParaRPr lang="nl-NL"/>
          </a:p>
        </p:txBody>
      </p:sp>
    </p:spTree>
    <p:extLst>
      <p:ext uri="{BB962C8B-B14F-4D97-AF65-F5344CB8AC3E}">
        <p14:creationId xmlns:p14="http://schemas.microsoft.com/office/powerpoint/2010/main" val="4193845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3731932D-00B5-429B-94EA-8CED5E6B9C9A}" type="slidenum">
              <a:rPr lang="nl-NL" smtClean="0"/>
              <a:t>1</a:t>
            </a:fld>
            <a:endParaRPr lang="nl-NL"/>
          </a:p>
        </p:txBody>
      </p:sp>
    </p:spTree>
    <p:extLst>
      <p:ext uri="{BB962C8B-B14F-4D97-AF65-F5344CB8AC3E}">
        <p14:creationId xmlns:p14="http://schemas.microsoft.com/office/powerpoint/2010/main" val="3067162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3731932D-00B5-429B-94EA-8CED5E6B9C9A}" type="slidenum">
              <a:rPr lang="nl-NL" smtClean="0"/>
              <a:t>103</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3731932D-00B5-429B-94EA-8CED5E6B9C9A}" type="slidenum">
              <a:rPr lang="nl-NL" smtClean="0"/>
              <a:t>104</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3731932D-00B5-429B-94EA-8CED5E6B9C9A}" type="slidenum">
              <a:rPr lang="nl-NL" smtClean="0"/>
              <a:t>105</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3731932D-00B5-429B-94EA-8CED5E6B9C9A}" type="slidenum">
              <a:rPr lang="nl-NL" smtClean="0"/>
              <a:t>106</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3731932D-00B5-429B-94EA-8CED5E6B9C9A}" type="slidenum">
              <a:rPr lang="nl-NL" smtClean="0"/>
              <a:t>107</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3731932D-00B5-429B-94EA-8CED5E6B9C9A}" type="slidenum">
              <a:rPr lang="nl-NL" smtClean="0"/>
              <a:t>108</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3731932D-00B5-429B-94EA-8CED5E6B9C9A}" type="slidenum">
              <a:rPr lang="nl-NL" smtClean="0"/>
              <a:t>110</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3731932D-00B5-429B-94EA-8CED5E6B9C9A}" type="slidenum">
              <a:rPr lang="nl-NL" smtClean="0"/>
              <a:t>111</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3731932D-00B5-429B-94EA-8CED5E6B9C9A}" type="slidenum">
              <a:rPr lang="nl-NL" smtClean="0"/>
              <a:t>112</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3731932D-00B5-429B-94EA-8CED5E6B9C9A}" type="slidenum">
              <a:rPr lang="nl-NL" smtClean="0"/>
              <a:t>113</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3731932D-00B5-429B-94EA-8CED5E6B9C9A}" type="slidenum">
              <a:rPr lang="nl-NL" smtClean="0"/>
              <a:t>3</a:t>
            </a:fld>
            <a:endParaRPr lang="nl-NL"/>
          </a:p>
        </p:txBody>
      </p:sp>
    </p:spTree>
    <p:extLst>
      <p:ext uri="{BB962C8B-B14F-4D97-AF65-F5344CB8AC3E}">
        <p14:creationId xmlns:p14="http://schemas.microsoft.com/office/powerpoint/2010/main" val="30671629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114</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115</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116</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117</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118</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119</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120</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121</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122</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123</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3731932D-00B5-429B-94EA-8CED5E6B9C9A}" type="slidenum">
              <a:rPr lang="nl-NL" smtClean="0"/>
              <a:t>73</a:t>
            </a:fld>
            <a:endParaRPr lang="nl-NL"/>
          </a:p>
        </p:txBody>
      </p:sp>
    </p:spTree>
    <p:extLst>
      <p:ext uri="{BB962C8B-B14F-4D97-AF65-F5344CB8AC3E}">
        <p14:creationId xmlns:p14="http://schemas.microsoft.com/office/powerpoint/2010/main" val="16656952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124</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125</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126</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127</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128</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129</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130</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132</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133</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134</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3731932D-00B5-429B-94EA-8CED5E6B9C9A}" type="slidenum">
              <a:rPr lang="nl-NL" smtClean="0"/>
              <a:t>74</a:t>
            </a:fld>
            <a:endParaRPr lang="nl-NL"/>
          </a:p>
        </p:txBody>
      </p:sp>
    </p:spTree>
    <p:extLst>
      <p:ext uri="{BB962C8B-B14F-4D97-AF65-F5344CB8AC3E}">
        <p14:creationId xmlns:p14="http://schemas.microsoft.com/office/powerpoint/2010/main" val="166569529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135</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136</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137</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138</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139</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140</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141</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142</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143</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144</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3731932D-00B5-429B-94EA-8CED5E6B9C9A}" type="slidenum">
              <a:rPr lang="nl-NL" smtClean="0"/>
              <a:t>75</a:t>
            </a:fld>
            <a:endParaRPr lang="nl-NL"/>
          </a:p>
        </p:txBody>
      </p:sp>
    </p:spTree>
    <p:extLst>
      <p:ext uri="{BB962C8B-B14F-4D97-AF65-F5344CB8AC3E}">
        <p14:creationId xmlns:p14="http://schemas.microsoft.com/office/powerpoint/2010/main" val="166569529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145</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146</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147</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148</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149</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150</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151</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152</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731932D-00B5-429B-94EA-8CED5E6B9C9A}" type="slidenum">
              <a:rPr lang="nl-NL" smtClean="0"/>
              <a:t>153</a:t>
            </a:fld>
            <a:endParaRPr lang="nl-NL"/>
          </a:p>
        </p:txBody>
      </p:sp>
    </p:spTree>
    <p:extLst>
      <p:ext uri="{BB962C8B-B14F-4D97-AF65-F5344CB8AC3E}">
        <p14:creationId xmlns:p14="http://schemas.microsoft.com/office/powerpoint/2010/main" val="945976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3731932D-00B5-429B-94EA-8CED5E6B9C9A}" type="slidenum">
              <a:rPr lang="nl-NL" smtClean="0"/>
              <a:t>76</a:t>
            </a:fld>
            <a:endParaRPr lang="nl-NL"/>
          </a:p>
        </p:txBody>
      </p:sp>
    </p:spTree>
    <p:extLst>
      <p:ext uri="{BB962C8B-B14F-4D97-AF65-F5344CB8AC3E}">
        <p14:creationId xmlns:p14="http://schemas.microsoft.com/office/powerpoint/2010/main" val="1665695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3731932D-00B5-429B-94EA-8CED5E6B9C9A}" type="slidenum">
              <a:rPr lang="nl-NL" smtClean="0"/>
              <a:t>77</a:t>
            </a:fld>
            <a:endParaRPr lang="nl-NL"/>
          </a:p>
        </p:txBody>
      </p:sp>
    </p:spTree>
    <p:extLst>
      <p:ext uri="{BB962C8B-B14F-4D97-AF65-F5344CB8AC3E}">
        <p14:creationId xmlns:p14="http://schemas.microsoft.com/office/powerpoint/2010/main" val="1665695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3731932D-00B5-429B-94EA-8CED5E6B9C9A}" type="slidenum">
              <a:rPr lang="nl-NL" smtClean="0"/>
              <a:t>101</a:t>
            </a:fld>
            <a:endParaRPr lang="nl-NL"/>
          </a:p>
        </p:txBody>
      </p:sp>
    </p:spTree>
    <p:extLst>
      <p:ext uri="{BB962C8B-B14F-4D97-AF65-F5344CB8AC3E}">
        <p14:creationId xmlns:p14="http://schemas.microsoft.com/office/powerpoint/2010/main" val="41401061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3731932D-00B5-429B-94EA-8CED5E6B9C9A}" type="slidenum">
              <a:rPr lang="nl-NL" smtClean="0"/>
              <a:t>102</a:t>
            </a:fld>
            <a:endParaRPr lang="nl-NL"/>
          </a:p>
        </p:txBody>
      </p:sp>
    </p:spTree>
    <p:extLst>
      <p:ext uri="{BB962C8B-B14F-4D97-AF65-F5344CB8AC3E}">
        <p14:creationId xmlns:p14="http://schemas.microsoft.com/office/powerpoint/2010/main" val="945976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a:p>
        </p:txBody>
      </p:sp>
      <p:sp>
        <p:nvSpPr>
          <p:cNvPr id="4" name="Date Placeholder 3"/>
          <p:cNvSpPr>
            <a:spLocks noGrp="1"/>
          </p:cNvSpPr>
          <p:nvPr>
            <p:ph type="dt" sz="half" idx="10"/>
          </p:nvPr>
        </p:nvSpPr>
        <p:spPr/>
        <p:txBody>
          <a:bodyPr/>
          <a:lstStyle/>
          <a:p>
            <a:fld id="{12AA0AEB-7E23-4A29-AE8C-DEF0EC2E5D97}" type="datetimeFigureOut">
              <a:rPr lang="nl-NL" smtClean="0"/>
              <a:pPr/>
              <a:t>12-3-2015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12AA0AEB-7E23-4A29-AE8C-DEF0EC2E5D97}" type="datetimeFigureOut">
              <a:rPr lang="nl-NL" smtClean="0"/>
              <a:pPr/>
              <a:t>12-3-2015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12AA0AEB-7E23-4A29-AE8C-DEF0EC2E5D97}" type="datetimeFigureOut">
              <a:rPr lang="nl-NL" smtClean="0"/>
              <a:pPr/>
              <a:t>12-3-2015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12AA0AEB-7E23-4A29-AE8C-DEF0EC2E5D97}" type="datetimeFigureOut">
              <a:rPr lang="nl-NL" smtClean="0"/>
              <a:pPr/>
              <a:t>12-3-2015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AA0AEB-7E23-4A29-AE8C-DEF0EC2E5D97}" type="datetimeFigureOut">
              <a:rPr lang="nl-NL" smtClean="0"/>
              <a:pPr/>
              <a:t>12-3-2015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4"/>
          <p:cNvSpPr>
            <a:spLocks noGrp="1"/>
          </p:cNvSpPr>
          <p:nvPr>
            <p:ph type="dt" sz="half" idx="10"/>
          </p:nvPr>
        </p:nvSpPr>
        <p:spPr/>
        <p:txBody>
          <a:bodyPr/>
          <a:lstStyle/>
          <a:p>
            <a:fld id="{12AA0AEB-7E23-4A29-AE8C-DEF0EC2E5D97}" type="datetimeFigureOut">
              <a:rPr lang="nl-NL" smtClean="0"/>
              <a:pPr/>
              <a:t>12-3-2015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6"/>
          <p:cNvSpPr>
            <a:spLocks noGrp="1"/>
          </p:cNvSpPr>
          <p:nvPr>
            <p:ph type="dt" sz="half" idx="10"/>
          </p:nvPr>
        </p:nvSpPr>
        <p:spPr/>
        <p:txBody>
          <a:bodyPr/>
          <a:lstStyle/>
          <a:p>
            <a:fld id="{12AA0AEB-7E23-4A29-AE8C-DEF0EC2E5D97}" type="datetimeFigureOut">
              <a:rPr lang="nl-NL" smtClean="0"/>
              <a:pPr/>
              <a:t>12-3-2015</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2"/>
          <p:cNvSpPr>
            <a:spLocks noGrp="1"/>
          </p:cNvSpPr>
          <p:nvPr>
            <p:ph type="dt" sz="half" idx="10"/>
          </p:nvPr>
        </p:nvSpPr>
        <p:spPr/>
        <p:txBody>
          <a:bodyPr/>
          <a:lstStyle/>
          <a:p>
            <a:fld id="{12AA0AEB-7E23-4A29-AE8C-DEF0EC2E5D97}" type="datetimeFigureOut">
              <a:rPr lang="nl-NL" smtClean="0"/>
              <a:pPr/>
              <a:t>12-3-2015</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AA0AEB-7E23-4A29-AE8C-DEF0EC2E5D97}" type="datetimeFigureOut">
              <a:rPr lang="nl-NL" smtClean="0"/>
              <a:pPr/>
              <a:t>12-3-2015</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AA0AEB-7E23-4A29-AE8C-DEF0EC2E5D97}" type="datetimeFigureOut">
              <a:rPr lang="nl-NL" smtClean="0"/>
              <a:pPr/>
              <a:t>12-3-2015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AA0AEB-7E23-4A29-AE8C-DEF0EC2E5D97}" type="datetimeFigureOut">
              <a:rPr lang="nl-NL" smtClean="0"/>
              <a:pPr/>
              <a:t>12-3-2015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2B04E19-9FB8-4C27-821D-BBEA7AABA37C}" type="slidenum">
              <a:rPr lang="nl-NL" smtClean="0"/>
              <a:pPr/>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AA0AEB-7E23-4A29-AE8C-DEF0EC2E5D97}" type="datetimeFigureOut">
              <a:rPr lang="nl-NL" smtClean="0"/>
              <a:pPr/>
              <a:t>12-3-2015</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B04E19-9FB8-4C27-821D-BBEA7AABA37C}" type="slidenum">
              <a:rPr lang="nl-NL" smtClean="0"/>
              <a:pPr/>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rutten@vu.n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14959"/>
            <a:ext cx="7772400" cy="1470025"/>
          </a:xfrm>
        </p:spPr>
        <p:txBody>
          <a:bodyPr>
            <a:normAutofit fontScale="90000"/>
          </a:bodyPr>
          <a:lstStyle/>
          <a:p>
            <a:r>
              <a:rPr lang="nl-NL" dirty="0" smtClean="0"/>
              <a:t/>
            </a:r>
            <a:br>
              <a:rPr lang="nl-NL" dirty="0" smtClean="0"/>
            </a:br>
            <a:r>
              <a:rPr lang="nl-NL" dirty="0" smtClean="0"/>
              <a:t/>
            </a:r>
            <a:br>
              <a:rPr lang="nl-NL" dirty="0" smtClean="0"/>
            </a:br>
            <a:r>
              <a:rPr lang="nl-NL" dirty="0" err="1" smtClean="0"/>
              <a:t>Epistemological</a:t>
            </a:r>
            <a:r>
              <a:rPr lang="nl-NL" dirty="0" smtClean="0"/>
              <a:t> </a:t>
            </a:r>
            <a:r>
              <a:rPr lang="nl-NL" dirty="0" err="1" smtClean="0"/>
              <a:t>Aspects</a:t>
            </a:r>
            <a:r>
              <a:rPr lang="nl-NL" dirty="0" smtClean="0"/>
              <a:t> of Management </a:t>
            </a:r>
            <a:r>
              <a:rPr lang="nl-NL" dirty="0" err="1" smtClean="0"/>
              <a:t>and</a:t>
            </a:r>
            <a:r>
              <a:rPr lang="nl-NL" dirty="0" smtClean="0"/>
              <a:t> </a:t>
            </a:r>
            <a:r>
              <a:rPr lang="nl-NL" dirty="0" err="1" smtClean="0"/>
              <a:t>Organization</a:t>
            </a:r>
            <a:r>
              <a:rPr lang="nl-NL" dirty="0" smtClean="0"/>
              <a:t/>
            </a:r>
            <a:br>
              <a:rPr lang="nl-NL" dirty="0" smtClean="0"/>
            </a:br>
            <a:endParaRPr lang="nl-NL" dirty="0"/>
          </a:p>
        </p:txBody>
      </p:sp>
      <p:sp>
        <p:nvSpPr>
          <p:cNvPr id="3" name="Subtitle 2"/>
          <p:cNvSpPr>
            <a:spLocks noGrp="1"/>
          </p:cNvSpPr>
          <p:nvPr>
            <p:ph type="subTitle" idx="1"/>
          </p:nvPr>
        </p:nvSpPr>
        <p:spPr/>
        <p:txBody>
          <a:bodyPr>
            <a:normAutofit/>
          </a:bodyPr>
          <a:lstStyle/>
          <a:p>
            <a:r>
              <a:rPr lang="nl-NL" sz="2800" dirty="0" smtClean="0"/>
              <a:t>Emanuel Rutten</a:t>
            </a:r>
          </a:p>
          <a:p>
            <a:r>
              <a:rPr lang="nl-NL" sz="2400" dirty="0" err="1" smtClean="0">
                <a:hlinkClick r:id="rId3"/>
              </a:rPr>
              <a:t>e.rutten</a:t>
            </a:r>
            <a:r>
              <a:rPr lang="nl-NL" sz="2400" dirty="0" smtClean="0">
                <a:hlinkClick r:id="rId3"/>
              </a:rPr>
              <a:t>@</a:t>
            </a:r>
            <a:r>
              <a:rPr lang="nl-NL" sz="2400" dirty="0" err="1" smtClean="0">
                <a:hlinkClick r:id="rId3"/>
              </a:rPr>
              <a:t>vu.nl</a:t>
            </a:r>
            <a:endParaRPr lang="nl-NL"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The </a:t>
            </a:r>
            <a:r>
              <a:rPr lang="nl-NL" sz="3200" dirty="0" err="1" smtClean="0"/>
              <a:t>Correspondence</a:t>
            </a:r>
            <a:r>
              <a:rPr lang="nl-NL" sz="3200" dirty="0" smtClean="0"/>
              <a:t> </a:t>
            </a:r>
            <a:r>
              <a:rPr lang="nl-NL" sz="3200" dirty="0" err="1" smtClean="0"/>
              <a:t>Theory</a:t>
            </a:r>
            <a:r>
              <a:rPr lang="nl-NL" sz="3200" dirty="0" smtClean="0"/>
              <a:t> of </a:t>
            </a:r>
            <a:r>
              <a:rPr lang="nl-NL" sz="3200" dirty="0" err="1" smtClean="0"/>
              <a:t>Truth</a:t>
            </a:r>
            <a:r>
              <a:rPr lang="nl-NL" sz="3200" dirty="0" smtClean="0"/>
              <a:t> (</a:t>
            </a:r>
            <a:r>
              <a:rPr lang="nl-NL" sz="3200" dirty="0" err="1" smtClean="0"/>
              <a:t>cont</a:t>
            </a:r>
            <a:r>
              <a:rPr lang="nl-NL" sz="3200" dirty="0" smtClean="0"/>
              <a:t>.)</a:t>
            </a:r>
            <a:endParaRPr lang="nl-NL" sz="3200" dirty="0"/>
          </a:p>
        </p:txBody>
      </p:sp>
      <p:sp>
        <p:nvSpPr>
          <p:cNvPr id="3" name="Content Placeholder 2"/>
          <p:cNvSpPr>
            <a:spLocks noGrp="1"/>
          </p:cNvSpPr>
          <p:nvPr>
            <p:ph idx="1"/>
          </p:nvPr>
        </p:nvSpPr>
        <p:spPr>
          <a:xfrm>
            <a:off x="457200" y="1600200"/>
            <a:ext cx="8507288" cy="3701008"/>
          </a:xfrm>
        </p:spPr>
        <p:txBody>
          <a:bodyPr>
            <a:normAutofit/>
          </a:bodyPr>
          <a:lstStyle/>
          <a:p>
            <a:r>
              <a:rPr lang="nl-NL" sz="2400" dirty="0" err="1" smtClean="0"/>
              <a:t>Not</a:t>
            </a:r>
            <a:r>
              <a:rPr lang="nl-NL" sz="2400" dirty="0" smtClean="0"/>
              <a:t> all </a:t>
            </a:r>
            <a:r>
              <a:rPr lang="nl-NL" sz="2400" dirty="0" err="1" smtClean="0"/>
              <a:t>true</a:t>
            </a:r>
            <a:r>
              <a:rPr lang="nl-NL" sz="2400" dirty="0" smtClean="0"/>
              <a:t> </a:t>
            </a:r>
            <a:r>
              <a:rPr lang="nl-NL" sz="2400" dirty="0" err="1" smtClean="0"/>
              <a:t>propositions</a:t>
            </a:r>
            <a:r>
              <a:rPr lang="nl-NL" sz="2400" dirty="0" smtClean="0"/>
              <a:t> are </a:t>
            </a:r>
            <a:r>
              <a:rPr lang="nl-NL" sz="2400" dirty="0" err="1" smtClean="0"/>
              <a:t>easily</a:t>
            </a:r>
            <a:r>
              <a:rPr lang="nl-NL" sz="2400" dirty="0" smtClean="0"/>
              <a:t> </a:t>
            </a:r>
            <a:r>
              <a:rPr lang="nl-NL" sz="2400" dirty="0" err="1" smtClean="0"/>
              <a:t>analysed</a:t>
            </a:r>
            <a:r>
              <a:rPr lang="nl-NL" sz="2400" dirty="0" smtClean="0"/>
              <a:t> in </a:t>
            </a:r>
            <a:r>
              <a:rPr lang="nl-NL" sz="2400" dirty="0" err="1" smtClean="0"/>
              <a:t>terms</a:t>
            </a:r>
            <a:r>
              <a:rPr lang="nl-NL" sz="2400" dirty="0" smtClean="0"/>
              <a:t> of </a:t>
            </a:r>
            <a:r>
              <a:rPr lang="nl-NL" sz="2400" dirty="0" err="1" smtClean="0"/>
              <a:t>correspondence</a:t>
            </a:r>
            <a:endParaRPr lang="nl-NL" sz="2400" dirty="0" smtClean="0"/>
          </a:p>
          <a:p>
            <a:r>
              <a:rPr lang="nl-NL" sz="2400" dirty="0" smtClean="0"/>
              <a:t>For, </a:t>
            </a:r>
            <a:r>
              <a:rPr lang="nl-NL" sz="2400" dirty="0" err="1"/>
              <a:t>w</a:t>
            </a:r>
            <a:r>
              <a:rPr lang="nl-NL" sz="2400" dirty="0" err="1" smtClean="0"/>
              <a:t>hat</a:t>
            </a:r>
            <a:r>
              <a:rPr lang="nl-NL" sz="2400" dirty="0" smtClean="0"/>
              <a:t> are the </a:t>
            </a:r>
            <a:r>
              <a:rPr lang="nl-NL" sz="2400" dirty="0" err="1" smtClean="0"/>
              <a:t>corresponding</a:t>
            </a:r>
            <a:r>
              <a:rPr lang="nl-NL" sz="2400" dirty="0" smtClean="0"/>
              <a:t> </a:t>
            </a:r>
            <a:r>
              <a:rPr lang="nl-NL" sz="2400" dirty="0" err="1" smtClean="0"/>
              <a:t>facts</a:t>
            </a:r>
            <a:r>
              <a:rPr lang="nl-NL" sz="2400" dirty="0" smtClean="0"/>
              <a:t> in case the </a:t>
            </a:r>
            <a:r>
              <a:rPr lang="nl-NL" sz="2400" dirty="0" err="1" smtClean="0"/>
              <a:t>following</a:t>
            </a:r>
            <a:r>
              <a:rPr lang="nl-NL" sz="2400" dirty="0" smtClean="0"/>
              <a:t> </a:t>
            </a:r>
            <a:r>
              <a:rPr lang="nl-NL" sz="2400" dirty="0" err="1" smtClean="0"/>
              <a:t>propositions</a:t>
            </a:r>
            <a:r>
              <a:rPr lang="nl-NL" sz="2400" dirty="0" smtClean="0"/>
              <a:t> are </a:t>
            </a:r>
            <a:r>
              <a:rPr lang="nl-NL" sz="2400" dirty="0" err="1" smtClean="0"/>
              <a:t>true</a:t>
            </a:r>
            <a:r>
              <a:rPr lang="nl-NL" sz="2400" dirty="0" smtClean="0"/>
              <a:t>?</a:t>
            </a:r>
          </a:p>
          <a:p>
            <a:pPr>
              <a:buNone/>
            </a:pPr>
            <a:endParaRPr lang="nl-NL" sz="800" dirty="0" smtClean="0"/>
          </a:p>
          <a:p>
            <a:pPr lvl="1"/>
            <a:r>
              <a:rPr lang="nl-NL" sz="2000" dirty="0" smtClean="0"/>
              <a:t>The </a:t>
            </a:r>
            <a:r>
              <a:rPr lang="nl-NL" sz="2000" dirty="0" err="1" smtClean="0"/>
              <a:t>number</a:t>
            </a:r>
            <a:r>
              <a:rPr lang="nl-NL" sz="2000" dirty="0" smtClean="0"/>
              <a:t> </a:t>
            </a:r>
            <a:r>
              <a:rPr lang="nl-NL" sz="2000" dirty="0" err="1" smtClean="0"/>
              <a:t>two</a:t>
            </a:r>
            <a:r>
              <a:rPr lang="nl-NL" sz="2000" dirty="0" smtClean="0"/>
              <a:t> is prime</a:t>
            </a:r>
          </a:p>
          <a:p>
            <a:pPr lvl="1"/>
            <a:r>
              <a:rPr lang="nl-NL" sz="2000" dirty="0" err="1" smtClean="0"/>
              <a:t>Slavery</a:t>
            </a:r>
            <a:r>
              <a:rPr lang="nl-NL" sz="2000" dirty="0" smtClean="0"/>
              <a:t> is wrong</a:t>
            </a:r>
          </a:p>
          <a:p>
            <a:pPr lvl="1"/>
            <a:r>
              <a:rPr lang="nl-NL" sz="2000" dirty="0" smtClean="0"/>
              <a:t>‘The Nachtwacht’ is a </a:t>
            </a:r>
            <a:r>
              <a:rPr lang="nl-NL" sz="2000" dirty="0" err="1" smtClean="0"/>
              <a:t>beautiful</a:t>
            </a:r>
            <a:r>
              <a:rPr lang="nl-NL" sz="2000" dirty="0" smtClean="0"/>
              <a:t> </a:t>
            </a:r>
            <a:r>
              <a:rPr lang="nl-NL" sz="2000" dirty="0" err="1" smtClean="0"/>
              <a:t>painting</a:t>
            </a:r>
            <a:endParaRPr lang="nl-NL" sz="2000" dirty="0" smtClean="0"/>
          </a:p>
          <a:p>
            <a:pPr lvl="1"/>
            <a:r>
              <a:rPr lang="nl-NL" sz="2000" dirty="0" smtClean="0"/>
              <a:t>The </a:t>
            </a:r>
            <a:r>
              <a:rPr lang="nl-NL" sz="2000" dirty="0" err="1" smtClean="0"/>
              <a:t>law</a:t>
            </a:r>
            <a:r>
              <a:rPr lang="nl-NL" sz="2000" dirty="0" smtClean="0"/>
              <a:t> of </a:t>
            </a:r>
            <a:r>
              <a:rPr lang="nl-NL" sz="2000" dirty="0" err="1" smtClean="0"/>
              <a:t>gravity</a:t>
            </a:r>
            <a:r>
              <a:rPr lang="nl-NL" sz="2000" dirty="0" smtClean="0"/>
              <a:t> </a:t>
            </a:r>
            <a:r>
              <a:rPr lang="nl-NL" sz="2000" dirty="0" err="1" smtClean="0"/>
              <a:t>holds</a:t>
            </a:r>
            <a:endParaRPr lang="nl-NL" sz="2000" dirty="0" smtClean="0"/>
          </a:p>
          <a:p>
            <a:pPr lvl="1"/>
            <a:r>
              <a:rPr lang="nl-NL" sz="2000" dirty="0" smtClean="0"/>
              <a:t>The </a:t>
            </a:r>
            <a:r>
              <a:rPr lang="nl-NL" sz="2000" dirty="0" err="1" smtClean="0"/>
              <a:t>Correspondence</a:t>
            </a:r>
            <a:r>
              <a:rPr lang="nl-NL" sz="2000" dirty="0" smtClean="0"/>
              <a:t> </a:t>
            </a:r>
            <a:r>
              <a:rPr lang="nl-NL" sz="2000" dirty="0" err="1" smtClean="0"/>
              <a:t>Theory</a:t>
            </a:r>
            <a:r>
              <a:rPr lang="nl-NL" sz="2000" dirty="0" smtClean="0"/>
              <a:t> of </a:t>
            </a:r>
            <a:r>
              <a:rPr lang="nl-NL" sz="2000" dirty="0" err="1" smtClean="0"/>
              <a:t>Truth</a:t>
            </a:r>
            <a:r>
              <a:rPr lang="nl-NL" sz="2000" dirty="0" smtClean="0"/>
              <a:t> is adequate</a:t>
            </a:r>
            <a:endParaRPr lang="nl-NL" sz="2000" dirty="0"/>
          </a:p>
          <a:p>
            <a:endParaRPr lang="nl-NL" sz="2400" dirty="0" smtClean="0"/>
          </a:p>
          <a:p>
            <a:pPr lvl="1"/>
            <a:endParaRPr lang="nl-NL" sz="2000" dirty="0"/>
          </a:p>
          <a:p>
            <a:pPr lvl="1"/>
            <a:endParaRPr lang="nl-NL" sz="2000" dirty="0" smtClean="0"/>
          </a:p>
          <a:p>
            <a:pPr lvl="1"/>
            <a:endParaRPr lang="nl-NL" sz="2000" dirty="0" smtClean="0"/>
          </a:p>
          <a:p>
            <a:pPr>
              <a:buNone/>
            </a:pPr>
            <a:endParaRPr lang="nl-NL" sz="1200" dirty="0" smtClean="0"/>
          </a:p>
          <a:p>
            <a:pPr lvl="1">
              <a:buNone/>
            </a:pPr>
            <a:endParaRPr lang="nl-NL" sz="2000" i="1" dirty="0" smtClean="0"/>
          </a:p>
          <a:p>
            <a:pPr lvl="1">
              <a:buNone/>
            </a:pPr>
            <a:endParaRPr lang="nl-NL" sz="2000" i="1" dirty="0" smtClean="0"/>
          </a:p>
          <a:p>
            <a:pPr lvl="1">
              <a:buNone/>
            </a:pPr>
            <a:endParaRPr lang="nl-NL" sz="2000" i="1" dirty="0" smtClean="0"/>
          </a:p>
          <a:p>
            <a:pPr lvl="1"/>
            <a:endParaRPr lang="nl-NL" sz="2000" dirty="0"/>
          </a:p>
          <a:p>
            <a:pPr lvl="1"/>
            <a:endParaRPr lang="nl-NL" sz="2000" dirty="0" smtClean="0"/>
          </a:p>
          <a:p>
            <a:pPr lvl="1"/>
            <a:endParaRPr lang="nl-NL" sz="2000" dirty="0" smtClean="0"/>
          </a:p>
          <a:p>
            <a:endParaRPr lang="nl-NL" sz="2400" dirty="0" smtClean="0"/>
          </a:p>
          <a:p>
            <a:pPr lvl="1"/>
            <a:endParaRPr lang="nl-NL" dirty="0" smtClean="0"/>
          </a:p>
          <a:p>
            <a:pPr lvl="1"/>
            <a:endParaRPr lang="nl-NL" dirty="0"/>
          </a:p>
        </p:txBody>
      </p:sp>
      <p:sp>
        <p:nvSpPr>
          <p:cNvPr id="4" name="Content Placeholder 2"/>
          <p:cNvSpPr txBox="1">
            <a:spLocks/>
          </p:cNvSpPr>
          <p:nvPr/>
        </p:nvSpPr>
        <p:spPr>
          <a:xfrm>
            <a:off x="467544" y="5373216"/>
            <a:ext cx="8507288" cy="144016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nl-NL" sz="2400" dirty="0" err="1" smtClean="0"/>
              <a:t>If</a:t>
            </a:r>
            <a:r>
              <a:rPr lang="nl-NL" sz="2400" dirty="0" smtClean="0"/>
              <a:t> </a:t>
            </a:r>
            <a:r>
              <a:rPr lang="nl-NL" sz="2400" dirty="0" err="1" smtClean="0"/>
              <a:t>truth</a:t>
            </a:r>
            <a:r>
              <a:rPr lang="nl-NL" sz="2400" dirty="0" smtClean="0"/>
              <a:t> is ‘</a:t>
            </a:r>
            <a:r>
              <a:rPr lang="nl-NL" sz="2400" dirty="0" err="1" smtClean="0"/>
              <a:t>merely</a:t>
            </a:r>
            <a:r>
              <a:rPr lang="nl-NL" sz="2400" dirty="0" smtClean="0"/>
              <a:t>’ </a:t>
            </a:r>
            <a:r>
              <a:rPr lang="nl-NL" sz="2400" dirty="0" err="1" smtClean="0"/>
              <a:t>correspondence</a:t>
            </a:r>
            <a:r>
              <a:rPr lang="nl-NL" sz="2400" dirty="0" smtClean="0"/>
              <a:t>, do we </a:t>
            </a:r>
            <a:r>
              <a:rPr lang="nl-NL" sz="2400" dirty="0" err="1" smtClean="0"/>
              <a:t>then</a:t>
            </a:r>
            <a:r>
              <a:rPr lang="nl-NL" sz="2400" dirty="0" smtClean="0"/>
              <a:t> ever </a:t>
            </a:r>
            <a:r>
              <a:rPr lang="nl-NL" sz="2400" dirty="0" err="1" smtClean="0"/>
              <a:t>capture</a:t>
            </a:r>
            <a:r>
              <a:rPr lang="nl-NL" sz="2400" dirty="0" smtClean="0"/>
              <a:t> the </a:t>
            </a:r>
            <a:r>
              <a:rPr lang="nl-NL" sz="2400" dirty="0" err="1" smtClean="0"/>
              <a:t>truth</a:t>
            </a:r>
            <a:r>
              <a:rPr lang="nl-NL" sz="2400" dirty="0" smtClean="0"/>
              <a:t> at all? </a:t>
            </a:r>
          </a:p>
          <a:p>
            <a:pPr marL="800100" lvl="1" indent="-342900">
              <a:spcBef>
                <a:spcPct val="20000"/>
              </a:spcBef>
              <a:buFont typeface="Arial" pitchFamily="34" charset="0"/>
              <a:buChar char="•"/>
            </a:pP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noProof="0" dirty="0" smtClean="0">
                <a:ln>
                  <a:noFill/>
                </a:ln>
                <a:solidFill>
                  <a:schemeClr val="tx1"/>
                </a:solidFill>
                <a:effectLst/>
                <a:uLnTx/>
                <a:uFillTx/>
                <a:latin typeface="+mn-lt"/>
                <a:ea typeface="+mn-ea"/>
                <a:cs typeface="+mn-cs"/>
              </a:rPr>
              <a:t> is </a:t>
            </a:r>
            <a:r>
              <a:rPr kumimoji="0" lang="nl-NL" sz="2000" b="0" i="0" u="none" strike="noStrike" kern="1200" cap="none" spc="0" normalizeH="0" noProof="0" dirty="0" err="1" smtClean="0">
                <a:ln>
                  <a:noFill/>
                </a:ln>
                <a:solidFill>
                  <a:schemeClr val="tx1"/>
                </a:solidFill>
                <a:effectLst/>
                <a:uLnTx/>
                <a:uFillTx/>
                <a:latin typeface="+mn-lt"/>
                <a:ea typeface="+mn-ea"/>
                <a:cs typeface="+mn-cs"/>
              </a:rPr>
              <a:t>why</a:t>
            </a:r>
            <a:r>
              <a:rPr kumimoji="0" lang="nl-NL" sz="2000" b="0" i="0" u="none" strike="noStrike" kern="1200" cap="none" spc="0" normalizeH="0" noProof="0" dirty="0" smtClean="0">
                <a:ln>
                  <a:noFill/>
                </a:ln>
                <a:solidFill>
                  <a:schemeClr val="tx1"/>
                </a:solidFill>
                <a:effectLst/>
                <a:uLnTx/>
                <a:uFillTx/>
                <a:latin typeface="+mn-lt"/>
                <a:ea typeface="+mn-ea"/>
                <a:cs typeface="+mn-cs"/>
              </a:rPr>
              <a:t> </a:t>
            </a:r>
            <a:r>
              <a:rPr kumimoji="0" lang="nl-NL" sz="2000" b="0" i="0" u="none" strike="noStrike" kern="1200" cap="none" spc="0" normalizeH="0" noProof="0" dirty="0" err="1" smtClean="0">
                <a:ln>
                  <a:noFill/>
                </a:ln>
                <a:solidFill>
                  <a:schemeClr val="tx1"/>
                </a:solidFill>
                <a:effectLst/>
                <a:uLnTx/>
                <a:uFillTx/>
                <a:latin typeface="+mn-lt"/>
                <a:ea typeface="+mn-ea"/>
                <a:cs typeface="+mn-cs"/>
              </a:rPr>
              <a:t>some</a:t>
            </a:r>
            <a:r>
              <a:rPr kumimoji="0" lang="nl-NL" sz="2000" b="0" i="0" u="none" strike="noStrike" kern="1200" cap="none" spc="0" normalizeH="0" noProof="0" dirty="0" smtClean="0">
                <a:ln>
                  <a:noFill/>
                </a:ln>
                <a:solidFill>
                  <a:schemeClr val="tx1"/>
                </a:solidFill>
                <a:effectLst/>
                <a:uLnTx/>
                <a:uFillTx/>
                <a:latin typeface="+mn-lt"/>
                <a:ea typeface="+mn-ea"/>
                <a:cs typeface="+mn-cs"/>
              </a:rPr>
              <a:t> </a:t>
            </a:r>
            <a:r>
              <a:rPr kumimoji="0" lang="nl-NL" sz="2000" b="0" i="0" u="none" strike="noStrike" kern="1200" cap="none" spc="0" normalizeH="0" noProof="0" dirty="0" err="1" smtClean="0">
                <a:ln>
                  <a:noFill/>
                </a:ln>
                <a:solidFill>
                  <a:schemeClr val="tx1"/>
                </a:solidFill>
                <a:effectLst/>
                <a:uLnTx/>
                <a:uFillTx/>
                <a:latin typeface="+mn-lt"/>
                <a:ea typeface="+mn-ea"/>
                <a:cs typeface="+mn-cs"/>
              </a:rPr>
              <a:t>philosophers</a:t>
            </a:r>
            <a:r>
              <a:rPr kumimoji="0" lang="nl-NL" sz="2000" b="0" i="0" u="none" strike="noStrike" kern="1200" cap="none" spc="0" normalizeH="0" noProof="0" dirty="0" smtClean="0">
                <a:ln>
                  <a:noFill/>
                </a:ln>
                <a:solidFill>
                  <a:schemeClr val="tx1"/>
                </a:solidFill>
                <a:effectLst/>
                <a:uLnTx/>
                <a:uFillTx/>
                <a:latin typeface="+mn-lt"/>
                <a:ea typeface="+mn-ea"/>
                <a:cs typeface="+mn-cs"/>
              </a:rPr>
              <a:t> </a:t>
            </a:r>
            <a:r>
              <a:rPr kumimoji="0" lang="nl-NL" sz="2000" b="0" i="0" u="none" strike="noStrike" kern="1200" cap="none" spc="0" normalizeH="0" noProof="0" dirty="0" err="1" smtClean="0">
                <a:ln>
                  <a:noFill/>
                </a:ln>
                <a:solidFill>
                  <a:schemeClr val="tx1"/>
                </a:solidFill>
                <a:effectLst/>
                <a:uLnTx/>
                <a:uFillTx/>
                <a:latin typeface="+mn-lt"/>
                <a:ea typeface="+mn-ea"/>
                <a:cs typeface="+mn-cs"/>
              </a:rPr>
              <a:t>opt</a:t>
            </a:r>
            <a:r>
              <a:rPr kumimoji="0" lang="nl-NL" sz="2000" b="0" i="0" u="none" strike="noStrike" kern="1200" cap="none" spc="0" normalizeH="0" noProof="0" dirty="0" smtClean="0">
                <a:ln>
                  <a:noFill/>
                </a:ln>
                <a:solidFill>
                  <a:schemeClr val="tx1"/>
                </a:solidFill>
                <a:effectLst/>
                <a:uLnTx/>
                <a:uFillTx/>
                <a:latin typeface="+mn-lt"/>
                <a:ea typeface="+mn-ea"/>
                <a:cs typeface="+mn-cs"/>
              </a:rPr>
              <a:t> </a:t>
            </a:r>
            <a:r>
              <a:rPr kumimoji="0" lang="nl-NL" sz="2000" b="0" i="0" u="none" strike="noStrike" kern="1200" cap="none" spc="0" normalizeH="0" noProof="0" dirty="0" err="1" smtClean="0">
                <a:ln>
                  <a:noFill/>
                </a:ln>
                <a:solidFill>
                  <a:schemeClr val="tx1"/>
                </a:solidFill>
                <a:effectLst/>
                <a:uLnTx/>
                <a:uFillTx/>
                <a:latin typeface="+mn-lt"/>
                <a:ea typeface="+mn-ea"/>
                <a:cs typeface="+mn-cs"/>
              </a:rPr>
              <a:t>for</a:t>
            </a:r>
            <a:r>
              <a:rPr kumimoji="0" lang="nl-NL" sz="2000" b="0" i="0" u="none" strike="noStrike" kern="1200" cap="none" spc="0" normalizeH="0" noProof="0" dirty="0" smtClean="0">
                <a:ln>
                  <a:noFill/>
                </a:ln>
                <a:solidFill>
                  <a:schemeClr val="tx1"/>
                </a:solidFill>
                <a:effectLst/>
                <a:uLnTx/>
                <a:uFillTx/>
                <a:latin typeface="+mn-lt"/>
                <a:ea typeface="+mn-ea"/>
                <a:cs typeface="+mn-cs"/>
              </a:rPr>
              <a:t> </a:t>
            </a:r>
            <a:r>
              <a:rPr lang="nl-NL" sz="2000" dirty="0" smtClean="0"/>
              <a:t>the</a:t>
            </a:r>
            <a:r>
              <a:rPr kumimoji="0" lang="nl-NL" sz="2000" b="0" i="0" u="none" strike="noStrike" kern="1200" cap="none" spc="0" normalizeH="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Identity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Theory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Truth</a:t>
            </a:r>
            <a:r>
              <a:rPr kumimoji="0" lang="nl-NL" sz="2000" b="0" i="0" u="none" strike="noStrike" kern="1200" cap="none" spc="0" normalizeH="0" baseline="0" noProof="0" smtClean="0">
                <a:ln>
                  <a:noFill/>
                </a:ln>
                <a:solidFill>
                  <a:schemeClr val="tx1"/>
                </a:solidFill>
                <a:effectLst/>
                <a:uLnTx/>
                <a:uFillTx/>
                <a:latin typeface="+mn-lt"/>
                <a:ea typeface="+mn-ea"/>
                <a:cs typeface="+mn-cs"/>
              </a:rPr>
              <a:t>’</a:t>
            </a: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55919179"/>
              </p:ext>
            </p:extLst>
          </p:nvPr>
        </p:nvGraphicFramePr>
        <p:xfrm>
          <a:off x="457200" y="1600200"/>
          <a:ext cx="8229600" cy="3133624"/>
        </p:xfrm>
        <a:graphic>
          <a:graphicData uri="http://schemas.openxmlformats.org/drawingml/2006/table">
            <a:tbl>
              <a:tblPr firstRow="1" bandRow="1">
                <a:tableStyleId>{5C22544A-7EE6-4342-B048-85BDC9FD1C3A}</a:tableStyleId>
              </a:tblPr>
              <a:tblGrid>
                <a:gridCol w="4114800"/>
                <a:gridCol w="2057400"/>
                <a:gridCol w="2057400"/>
              </a:tblGrid>
              <a:tr h="783406">
                <a:tc>
                  <a:txBody>
                    <a:bodyPr/>
                    <a:lstStyle/>
                    <a:p>
                      <a:endParaRPr lang="nl-NL" dirty="0"/>
                    </a:p>
                  </a:txBody>
                  <a:tcPr>
                    <a:noFill/>
                  </a:tcPr>
                </a:tc>
                <a:tc>
                  <a:txBody>
                    <a:bodyPr/>
                    <a:lstStyle/>
                    <a:p>
                      <a:pPr algn="ctr"/>
                      <a:r>
                        <a:rPr lang="nl-NL" dirty="0" err="1" smtClean="0"/>
                        <a:t>Virtue</a:t>
                      </a:r>
                      <a:endParaRPr lang="nl-NL" dirty="0" smtClean="0"/>
                    </a:p>
                    <a:p>
                      <a:pPr algn="ctr"/>
                      <a:r>
                        <a:rPr lang="nl-NL" dirty="0" err="1" smtClean="0"/>
                        <a:t>Reliabilism</a:t>
                      </a:r>
                      <a:endParaRPr lang="nl-NL" dirty="0"/>
                    </a:p>
                  </a:txBody>
                  <a:tcPr>
                    <a:solidFill>
                      <a:schemeClr val="accent1">
                        <a:lumMod val="75000"/>
                      </a:schemeClr>
                    </a:solidFill>
                  </a:tcPr>
                </a:tc>
                <a:tc>
                  <a:txBody>
                    <a:bodyPr/>
                    <a:lstStyle/>
                    <a:p>
                      <a:pPr algn="ctr"/>
                      <a:r>
                        <a:rPr lang="nl-NL" dirty="0" err="1" smtClean="0"/>
                        <a:t>Virtue</a:t>
                      </a:r>
                      <a:endParaRPr lang="nl-NL" dirty="0" smtClean="0"/>
                    </a:p>
                    <a:p>
                      <a:pPr algn="ctr"/>
                      <a:r>
                        <a:rPr lang="nl-NL" dirty="0" err="1" smtClean="0"/>
                        <a:t>Responsibilism</a:t>
                      </a:r>
                      <a:endParaRPr lang="nl-NL" dirty="0"/>
                    </a:p>
                  </a:txBody>
                  <a:tcPr>
                    <a:solidFill>
                      <a:schemeClr val="accent1">
                        <a:lumMod val="75000"/>
                      </a:schemeClr>
                    </a:solidFill>
                  </a:tcPr>
                </a:tc>
              </a:tr>
              <a:tr h="783406">
                <a:tc>
                  <a:txBody>
                    <a:bodyPr/>
                    <a:lstStyle/>
                    <a:p>
                      <a:pPr algn="ctr"/>
                      <a:r>
                        <a:rPr lang="nl-NL" b="1" dirty="0" err="1" smtClean="0">
                          <a:solidFill>
                            <a:schemeClr val="bg1"/>
                          </a:solidFill>
                        </a:rPr>
                        <a:t>Virtue</a:t>
                      </a:r>
                      <a:r>
                        <a:rPr lang="nl-NL" b="1" baseline="0" dirty="0" smtClean="0">
                          <a:solidFill>
                            <a:schemeClr val="bg1"/>
                          </a:solidFill>
                        </a:rPr>
                        <a:t> </a:t>
                      </a:r>
                      <a:r>
                        <a:rPr lang="nl-NL" b="1" baseline="0" dirty="0" err="1" smtClean="0">
                          <a:solidFill>
                            <a:schemeClr val="bg1"/>
                          </a:solidFill>
                        </a:rPr>
                        <a:t>theory</a:t>
                      </a:r>
                      <a:endParaRPr lang="nl-NL" b="1" dirty="0">
                        <a:solidFill>
                          <a:schemeClr val="bg1"/>
                        </a:solidFill>
                      </a:endParaRPr>
                    </a:p>
                  </a:txBody>
                  <a:tcPr>
                    <a:solidFill>
                      <a:schemeClr val="accent1">
                        <a:lumMod val="75000"/>
                      </a:schemeClr>
                    </a:solidFill>
                  </a:tcPr>
                </a:tc>
                <a:tc>
                  <a:txBody>
                    <a:bodyPr/>
                    <a:lstStyle/>
                    <a:p>
                      <a:pPr algn="ctr"/>
                      <a:r>
                        <a:rPr lang="nl-NL" b="1" i="1" dirty="0" err="1" smtClean="0"/>
                        <a:t>Sosa</a:t>
                      </a:r>
                      <a:endParaRPr lang="nl-NL" b="1" i="1" dirty="0" smtClean="0"/>
                    </a:p>
                    <a:p>
                      <a:pPr algn="ctr"/>
                      <a:r>
                        <a:rPr lang="en-US" sz="1800" b="1" i="1" dirty="0" smtClean="0"/>
                        <a:t>Greco</a:t>
                      </a:r>
                      <a:endParaRPr lang="nl-NL" b="1" i="1" dirty="0"/>
                    </a:p>
                  </a:txBody>
                  <a:tcPr/>
                </a:tc>
                <a:tc>
                  <a:txBody>
                    <a:bodyPr/>
                    <a:lstStyle/>
                    <a:p>
                      <a:pPr algn="ctr"/>
                      <a:r>
                        <a:rPr lang="en-GB" sz="1800" b="1" i="1" dirty="0" err="1" smtClean="0"/>
                        <a:t>Zagzebski</a:t>
                      </a:r>
                      <a:endParaRPr lang="nl-NL" b="1" i="1" dirty="0"/>
                    </a:p>
                  </a:txBody>
                  <a:tcPr/>
                </a:tc>
              </a:tr>
              <a:tr h="783406">
                <a:tc>
                  <a:txBody>
                    <a:bodyPr/>
                    <a:lstStyle/>
                    <a:p>
                      <a:pPr algn="ctr"/>
                      <a:r>
                        <a:rPr lang="nl-NL" b="1" dirty="0" err="1" smtClean="0">
                          <a:solidFill>
                            <a:schemeClr val="bg1"/>
                          </a:solidFill>
                        </a:rPr>
                        <a:t>Virtue</a:t>
                      </a:r>
                      <a:r>
                        <a:rPr lang="nl-NL" b="1" dirty="0" smtClean="0">
                          <a:solidFill>
                            <a:schemeClr val="bg1"/>
                          </a:solidFill>
                        </a:rPr>
                        <a:t> Anti-</a:t>
                      </a:r>
                      <a:r>
                        <a:rPr lang="nl-NL" b="1" dirty="0" err="1" smtClean="0">
                          <a:solidFill>
                            <a:schemeClr val="bg1"/>
                          </a:solidFill>
                        </a:rPr>
                        <a:t>theory</a:t>
                      </a:r>
                      <a:r>
                        <a:rPr lang="nl-NL" b="1" baseline="0" smtClean="0">
                          <a:solidFill>
                            <a:schemeClr val="bg1"/>
                          </a:solidFill>
                        </a:rPr>
                        <a:t> (</a:t>
                      </a:r>
                      <a:r>
                        <a:rPr lang="nl-NL" b="1" baseline="0" dirty="0" err="1" smtClean="0">
                          <a:solidFill>
                            <a:schemeClr val="bg1"/>
                          </a:solidFill>
                        </a:rPr>
                        <a:t>E</a:t>
                      </a:r>
                      <a:r>
                        <a:rPr lang="nl-NL" b="1" dirty="0" err="1" smtClean="0">
                          <a:solidFill>
                            <a:schemeClr val="bg1"/>
                          </a:solidFill>
                        </a:rPr>
                        <a:t>xpansionism</a:t>
                      </a:r>
                      <a:r>
                        <a:rPr lang="nl-NL" b="1" dirty="0" smtClean="0">
                          <a:solidFill>
                            <a:schemeClr val="bg1"/>
                          </a:solidFill>
                        </a:rPr>
                        <a:t>)</a:t>
                      </a:r>
                      <a:endParaRPr lang="nl-NL" b="1" dirty="0">
                        <a:solidFill>
                          <a:schemeClr val="bg1"/>
                        </a:solidFill>
                      </a:endParaRPr>
                    </a:p>
                  </a:txBody>
                  <a:tcPr>
                    <a:solidFill>
                      <a:schemeClr val="accent1">
                        <a:lumMod val="75000"/>
                      </a:schemeClr>
                    </a:solidFill>
                  </a:tcPr>
                </a:tc>
                <a:tc>
                  <a:txBody>
                    <a:bodyPr/>
                    <a:lstStyle/>
                    <a:p>
                      <a:endParaRPr lang="nl-NL" i="1" dirty="0"/>
                    </a:p>
                  </a:txBody>
                  <a:tcPr/>
                </a:tc>
                <a:tc>
                  <a:txBody>
                    <a:bodyPr/>
                    <a:lstStyle/>
                    <a:p>
                      <a:endParaRPr lang="nl-NL" i="1" dirty="0"/>
                    </a:p>
                  </a:txBody>
                  <a:tcPr/>
                </a:tc>
              </a:tr>
              <a:tr h="78340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b="1" dirty="0" err="1" smtClean="0">
                          <a:solidFill>
                            <a:schemeClr val="bg1"/>
                          </a:solidFill>
                        </a:rPr>
                        <a:t>Virtue</a:t>
                      </a:r>
                      <a:r>
                        <a:rPr lang="nl-NL" b="1" dirty="0" smtClean="0">
                          <a:solidFill>
                            <a:schemeClr val="bg1"/>
                          </a:solidFill>
                        </a:rPr>
                        <a:t> Anti-</a:t>
                      </a:r>
                      <a:r>
                        <a:rPr lang="nl-NL" b="1" dirty="0" err="1" smtClean="0">
                          <a:solidFill>
                            <a:schemeClr val="bg1"/>
                          </a:solidFill>
                        </a:rPr>
                        <a:t>theory</a:t>
                      </a:r>
                      <a:r>
                        <a:rPr lang="nl-NL" b="1" dirty="0" smtClean="0">
                          <a:solidFill>
                            <a:schemeClr val="bg1"/>
                          </a:solidFill>
                        </a:rPr>
                        <a:t> (</a:t>
                      </a:r>
                      <a:r>
                        <a:rPr lang="nl-NL" b="1" baseline="0" dirty="0" err="1" smtClean="0">
                          <a:solidFill>
                            <a:schemeClr val="bg1"/>
                          </a:solidFill>
                        </a:rPr>
                        <a:t>E</a:t>
                      </a:r>
                      <a:r>
                        <a:rPr lang="nl-NL" b="1" dirty="0" err="1" smtClean="0">
                          <a:solidFill>
                            <a:schemeClr val="bg1"/>
                          </a:solidFill>
                        </a:rPr>
                        <a:t>liminativism</a:t>
                      </a:r>
                      <a:r>
                        <a:rPr lang="nl-NL" b="1" dirty="0" smtClean="0">
                          <a:solidFill>
                            <a:schemeClr val="bg1"/>
                          </a:solidFill>
                        </a:rPr>
                        <a:t>)</a:t>
                      </a:r>
                    </a:p>
                    <a:p>
                      <a:pPr algn="ctr"/>
                      <a:endParaRPr lang="nl-NL" b="1" dirty="0">
                        <a:solidFill>
                          <a:schemeClr val="bg1"/>
                        </a:solidFill>
                      </a:endParaRPr>
                    </a:p>
                  </a:txBody>
                  <a:tcPr>
                    <a:solidFill>
                      <a:schemeClr val="accent1">
                        <a:lumMod val="75000"/>
                      </a:schemeClr>
                    </a:solidFill>
                  </a:tcPr>
                </a:tc>
                <a:tc>
                  <a:txBody>
                    <a:bodyPr/>
                    <a:lstStyle/>
                    <a:p>
                      <a:endParaRPr lang="nl-NL" i="1" dirty="0"/>
                    </a:p>
                  </a:txBody>
                  <a:tcPr/>
                </a:tc>
                <a:tc>
                  <a:txBody>
                    <a:bodyPr/>
                    <a:lstStyle/>
                    <a:p>
                      <a:endParaRPr lang="nl-NL" i="1" dirty="0"/>
                    </a:p>
                  </a:txBody>
                  <a:tcPr/>
                </a:tc>
              </a:tr>
            </a:tbl>
          </a:graphicData>
        </a:graphic>
      </p:graphicFrame>
      <p:sp>
        <p:nvSpPr>
          <p:cNvPr id="6" name="Title 1"/>
          <p:cNvSpPr>
            <a:spLocks noGrp="1"/>
          </p:cNvSpPr>
          <p:nvPr>
            <p:ph type="title"/>
          </p:nvPr>
        </p:nvSpPr>
        <p:spPr>
          <a:xfrm>
            <a:off x="374848" y="274638"/>
            <a:ext cx="8229600" cy="1143000"/>
          </a:xfrm>
        </p:spPr>
        <p:txBody>
          <a:bodyPr>
            <a:normAutofit/>
          </a:bodyPr>
          <a:lstStyle/>
          <a:p>
            <a:r>
              <a:rPr lang="nl-NL" sz="2400" smtClean="0"/>
              <a:t>Six </a:t>
            </a:r>
            <a:r>
              <a:rPr lang="nl-NL" sz="2400" dirty="0" smtClean="0"/>
              <a:t>different </a:t>
            </a:r>
            <a:r>
              <a:rPr lang="nl-NL" sz="2400" dirty="0" err="1" smtClean="0"/>
              <a:t>virtue</a:t>
            </a:r>
            <a:r>
              <a:rPr lang="nl-NL" sz="2400" dirty="0" smtClean="0"/>
              <a:t> </a:t>
            </a:r>
            <a:r>
              <a:rPr lang="nl-NL" sz="2400" dirty="0" err="1"/>
              <a:t>e</a:t>
            </a:r>
            <a:r>
              <a:rPr lang="nl-NL" sz="2400" dirty="0" err="1" smtClean="0"/>
              <a:t>pistemological</a:t>
            </a:r>
            <a:r>
              <a:rPr lang="nl-NL" sz="2400" dirty="0" smtClean="0"/>
              <a:t> </a:t>
            </a:r>
            <a:r>
              <a:rPr lang="nl-NL" sz="2400" dirty="0" err="1" smtClean="0"/>
              <a:t>positions</a:t>
            </a:r>
            <a:endParaRPr lang="nl-NL" sz="2400" dirty="0" smtClean="0"/>
          </a:p>
        </p:txBody>
      </p:sp>
    </p:spTree>
    <p:extLst>
      <p:ext uri="{BB962C8B-B14F-4D97-AF65-F5344CB8AC3E}">
        <p14:creationId xmlns:p14="http://schemas.microsoft.com/office/powerpoint/2010/main" val="90548300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634082"/>
          </a:xfrm>
        </p:spPr>
        <p:txBody>
          <a:bodyPr>
            <a:normAutofit/>
          </a:bodyPr>
          <a:lstStyle/>
          <a:p>
            <a:r>
              <a:rPr lang="nl-NL" sz="2400" dirty="0" smtClean="0"/>
              <a:t>Five </a:t>
            </a:r>
            <a:r>
              <a:rPr lang="nl-NL" sz="2400" dirty="0" err="1" smtClean="0"/>
              <a:t>primary</a:t>
            </a:r>
            <a:r>
              <a:rPr lang="nl-NL" sz="2400" dirty="0" smtClean="0"/>
              <a:t> </a:t>
            </a:r>
            <a:r>
              <a:rPr lang="nl-NL" sz="2400" dirty="0" err="1" smtClean="0"/>
              <a:t>questions</a:t>
            </a:r>
            <a:r>
              <a:rPr lang="nl-NL" sz="2400" dirty="0" smtClean="0"/>
              <a:t> </a:t>
            </a:r>
            <a:r>
              <a:rPr lang="nl-NL" sz="2400" dirty="0" err="1" smtClean="0"/>
              <a:t>for</a:t>
            </a:r>
            <a:r>
              <a:rPr lang="nl-NL" sz="2400" dirty="0" smtClean="0"/>
              <a:t> </a:t>
            </a:r>
            <a:r>
              <a:rPr lang="nl-NL" sz="2400" dirty="0" err="1" smtClean="0"/>
              <a:t>any</a:t>
            </a:r>
            <a:r>
              <a:rPr lang="nl-NL" sz="2400" dirty="0" smtClean="0"/>
              <a:t> </a:t>
            </a:r>
            <a:r>
              <a:rPr lang="nl-NL" sz="2400" dirty="0" err="1" smtClean="0"/>
              <a:t>virtue</a:t>
            </a:r>
            <a:r>
              <a:rPr lang="nl-NL" sz="2400" dirty="0" smtClean="0"/>
              <a:t> analyses</a:t>
            </a:r>
          </a:p>
        </p:txBody>
      </p:sp>
      <p:sp>
        <p:nvSpPr>
          <p:cNvPr id="3" name="Content Placeholder 2"/>
          <p:cNvSpPr>
            <a:spLocks noGrp="1"/>
          </p:cNvSpPr>
          <p:nvPr>
            <p:ph idx="1"/>
          </p:nvPr>
        </p:nvSpPr>
        <p:spPr>
          <a:xfrm>
            <a:off x="216024" y="836713"/>
            <a:ext cx="8820472" cy="432047"/>
          </a:xfrm>
        </p:spPr>
        <p:txBody>
          <a:bodyPr>
            <a:noAutofit/>
          </a:bodyPr>
          <a:lstStyle/>
          <a:p>
            <a:r>
              <a:rPr lang="en-GB" sz="2000" dirty="0" smtClean="0">
                <a:solidFill>
                  <a:srgbClr val="0070C0"/>
                </a:solidFill>
              </a:rPr>
              <a:t>Are the virtues natural or acquired?</a:t>
            </a:r>
          </a:p>
          <a:p>
            <a:endParaRPr lang="en-GB" sz="2000" dirty="0" smtClean="0">
              <a:solidFill>
                <a:srgbClr val="0070C0"/>
              </a:solidFill>
            </a:endParaRPr>
          </a:p>
          <a:p>
            <a:pPr>
              <a:buNone/>
            </a:pPr>
            <a:endParaRPr lang="en-GB" sz="2200" dirty="0" smtClean="0">
              <a:solidFill>
                <a:srgbClr val="0070C0"/>
              </a:solidFill>
            </a:endParaRPr>
          </a:p>
          <a:p>
            <a:endParaRPr lang="en-GB" sz="2200" dirty="0" smtClean="0">
              <a:solidFill>
                <a:srgbClr val="0070C0"/>
              </a:solidFill>
            </a:endParaRPr>
          </a:p>
          <a:p>
            <a:endParaRPr lang="en-GB" sz="2200" dirty="0" smtClean="0">
              <a:solidFill>
                <a:srgbClr val="0070C0"/>
              </a:solidFill>
            </a:endParaRPr>
          </a:p>
          <a:p>
            <a:endParaRPr lang="en-GB" sz="1400" dirty="0" smtClean="0">
              <a:solidFill>
                <a:srgbClr val="0070C0"/>
              </a:solidFill>
            </a:endParaRPr>
          </a:p>
          <a:p>
            <a:pPr lvl="2"/>
            <a:endParaRPr lang="en-GB" sz="2000" dirty="0" smtClean="0">
              <a:solidFill>
                <a:srgbClr val="0070C0"/>
              </a:solidFill>
            </a:endParaRPr>
          </a:p>
          <a:p>
            <a:pPr lvl="1">
              <a:buNone/>
            </a:pPr>
            <a:endParaRPr lang="en-GB" sz="2400" dirty="0">
              <a:solidFill>
                <a:srgbClr val="0070C0"/>
              </a:solidFill>
            </a:endParaRPr>
          </a:p>
        </p:txBody>
      </p:sp>
      <p:sp>
        <p:nvSpPr>
          <p:cNvPr id="16" name="Content Placeholder 2"/>
          <p:cNvSpPr txBox="1">
            <a:spLocks/>
          </p:cNvSpPr>
          <p:nvPr/>
        </p:nvSpPr>
        <p:spPr>
          <a:xfrm>
            <a:off x="216024" y="198884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solidFill>
                  <a:srgbClr val="0070C0"/>
                </a:solidFill>
              </a:rPr>
              <a:t>Does virtue possession require the agent to possess virtuous motivations or dispositions to perform virtuous actions? (e.g., desire or care about the truth)</a:t>
            </a:r>
          </a:p>
          <a:p>
            <a:endParaRPr lang="en-GB" sz="2000" dirty="0" smtClean="0">
              <a:solidFill>
                <a:srgbClr val="0070C0"/>
              </a:solidFill>
            </a:endParaRPr>
          </a:p>
          <a:p>
            <a:pPr>
              <a:buFont typeface="Arial" pitchFamily="34" charset="0"/>
              <a:buNone/>
            </a:pPr>
            <a:endParaRPr lang="en-GB" sz="2200" dirty="0" smtClean="0">
              <a:solidFill>
                <a:srgbClr val="0070C0"/>
              </a:solidFill>
            </a:endParaRPr>
          </a:p>
          <a:p>
            <a:endParaRPr lang="en-GB" sz="2200" dirty="0" smtClean="0">
              <a:solidFill>
                <a:srgbClr val="0070C0"/>
              </a:solidFill>
            </a:endParaRPr>
          </a:p>
          <a:p>
            <a:endParaRPr lang="en-GB" sz="2200" dirty="0" smtClean="0">
              <a:solidFill>
                <a:srgbClr val="0070C0"/>
              </a:solidFill>
            </a:endParaRPr>
          </a:p>
          <a:p>
            <a:endParaRPr lang="en-GB" sz="1400" dirty="0" smtClean="0">
              <a:solidFill>
                <a:srgbClr val="0070C0"/>
              </a:solidFill>
            </a:endParaRPr>
          </a:p>
          <a:p>
            <a:pPr lvl="2"/>
            <a:endParaRPr lang="en-GB" sz="2000" dirty="0" smtClean="0">
              <a:solidFill>
                <a:srgbClr val="0070C0"/>
              </a:solidFill>
            </a:endParaRPr>
          </a:p>
          <a:p>
            <a:pPr lvl="1">
              <a:buFont typeface="Arial" pitchFamily="34" charset="0"/>
              <a:buNone/>
            </a:pPr>
            <a:endParaRPr lang="en-GB" sz="2400" dirty="0">
              <a:solidFill>
                <a:srgbClr val="0070C0"/>
              </a:solidFill>
            </a:endParaRPr>
          </a:p>
        </p:txBody>
      </p:sp>
      <p:sp>
        <p:nvSpPr>
          <p:cNvPr id="18" name="Content Placeholder 2"/>
          <p:cNvSpPr txBox="1">
            <a:spLocks/>
          </p:cNvSpPr>
          <p:nvPr/>
        </p:nvSpPr>
        <p:spPr>
          <a:xfrm>
            <a:off x="216024" y="342900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solidFill>
                  <a:srgbClr val="0070C0"/>
                </a:solidFill>
              </a:rPr>
              <a:t>Are the virtues distinct from skills?</a:t>
            </a:r>
          </a:p>
          <a:p>
            <a:pPr>
              <a:buFont typeface="Arial" pitchFamily="34" charset="0"/>
              <a:buNone/>
            </a:pPr>
            <a:endParaRPr lang="en-GB" sz="2200" dirty="0" smtClean="0">
              <a:solidFill>
                <a:srgbClr val="0070C0"/>
              </a:solidFill>
            </a:endParaRPr>
          </a:p>
          <a:p>
            <a:endParaRPr lang="en-GB" sz="2200" dirty="0" smtClean="0">
              <a:solidFill>
                <a:srgbClr val="0070C0"/>
              </a:solidFill>
            </a:endParaRPr>
          </a:p>
          <a:p>
            <a:endParaRPr lang="en-GB" sz="2200" dirty="0" smtClean="0">
              <a:solidFill>
                <a:srgbClr val="0070C0"/>
              </a:solidFill>
            </a:endParaRPr>
          </a:p>
          <a:p>
            <a:endParaRPr lang="en-GB" sz="1400" dirty="0" smtClean="0">
              <a:solidFill>
                <a:srgbClr val="0070C0"/>
              </a:solidFill>
            </a:endParaRPr>
          </a:p>
          <a:p>
            <a:pPr lvl="2"/>
            <a:endParaRPr lang="en-GB" sz="2000" dirty="0" smtClean="0">
              <a:solidFill>
                <a:srgbClr val="0070C0"/>
              </a:solidFill>
            </a:endParaRPr>
          </a:p>
          <a:p>
            <a:pPr lvl="1">
              <a:buFont typeface="Arial" pitchFamily="34" charset="0"/>
              <a:buNone/>
            </a:pPr>
            <a:endParaRPr lang="en-GB" sz="2400" dirty="0">
              <a:solidFill>
                <a:srgbClr val="0070C0"/>
              </a:solidFill>
            </a:endParaRPr>
          </a:p>
        </p:txBody>
      </p:sp>
      <p:sp>
        <p:nvSpPr>
          <p:cNvPr id="20" name="Content Placeholder 2"/>
          <p:cNvSpPr txBox="1">
            <a:spLocks/>
          </p:cNvSpPr>
          <p:nvPr/>
        </p:nvSpPr>
        <p:spPr>
          <a:xfrm>
            <a:off x="216024" y="443711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solidFill>
                  <a:srgbClr val="0070C0"/>
                </a:solidFill>
              </a:rPr>
              <a:t>Are the virtues reliable?</a:t>
            </a:r>
          </a:p>
          <a:p>
            <a:pPr>
              <a:buFont typeface="Arial" pitchFamily="34" charset="0"/>
              <a:buNone/>
            </a:pPr>
            <a:endParaRPr lang="en-GB" sz="2200" dirty="0" smtClean="0">
              <a:solidFill>
                <a:srgbClr val="0070C0"/>
              </a:solidFill>
            </a:endParaRPr>
          </a:p>
          <a:p>
            <a:endParaRPr lang="en-GB" sz="2200" dirty="0" smtClean="0">
              <a:solidFill>
                <a:srgbClr val="0070C0"/>
              </a:solidFill>
            </a:endParaRPr>
          </a:p>
          <a:p>
            <a:endParaRPr lang="en-GB" sz="2200" dirty="0" smtClean="0">
              <a:solidFill>
                <a:srgbClr val="0070C0"/>
              </a:solidFill>
            </a:endParaRPr>
          </a:p>
          <a:p>
            <a:endParaRPr lang="en-GB" sz="1400" dirty="0" smtClean="0">
              <a:solidFill>
                <a:srgbClr val="0070C0"/>
              </a:solidFill>
            </a:endParaRPr>
          </a:p>
          <a:p>
            <a:pPr lvl="2"/>
            <a:endParaRPr lang="en-GB" sz="2000" dirty="0" smtClean="0">
              <a:solidFill>
                <a:srgbClr val="0070C0"/>
              </a:solidFill>
            </a:endParaRPr>
          </a:p>
          <a:p>
            <a:pPr lvl="1">
              <a:buFont typeface="Arial" pitchFamily="34" charset="0"/>
              <a:buNone/>
            </a:pPr>
            <a:endParaRPr lang="en-GB" sz="2400" dirty="0">
              <a:solidFill>
                <a:srgbClr val="0070C0"/>
              </a:solidFill>
            </a:endParaRPr>
          </a:p>
        </p:txBody>
      </p:sp>
      <p:sp>
        <p:nvSpPr>
          <p:cNvPr id="21" name="Content Placeholder 2"/>
          <p:cNvSpPr txBox="1">
            <a:spLocks/>
          </p:cNvSpPr>
          <p:nvPr/>
        </p:nvSpPr>
        <p:spPr>
          <a:xfrm>
            <a:off x="216024" y="544522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solidFill>
                  <a:srgbClr val="0070C0"/>
                </a:solidFill>
              </a:rPr>
              <a:t>What makes virtues valuable? Are they instrumentally or intrinsically valuable?</a:t>
            </a:r>
          </a:p>
          <a:p>
            <a:pPr>
              <a:buFont typeface="Arial" pitchFamily="34" charset="0"/>
              <a:buNone/>
            </a:pPr>
            <a:endParaRPr lang="en-GB" sz="2200" dirty="0" smtClean="0">
              <a:solidFill>
                <a:srgbClr val="0070C0"/>
              </a:solidFill>
            </a:endParaRPr>
          </a:p>
          <a:p>
            <a:endParaRPr lang="en-GB" sz="2200" dirty="0" smtClean="0">
              <a:solidFill>
                <a:srgbClr val="0070C0"/>
              </a:solidFill>
            </a:endParaRPr>
          </a:p>
          <a:p>
            <a:endParaRPr lang="en-GB" sz="2200" dirty="0" smtClean="0">
              <a:solidFill>
                <a:srgbClr val="0070C0"/>
              </a:solidFill>
            </a:endParaRPr>
          </a:p>
          <a:p>
            <a:endParaRPr lang="en-GB" sz="1400" dirty="0" smtClean="0">
              <a:solidFill>
                <a:srgbClr val="0070C0"/>
              </a:solidFill>
            </a:endParaRPr>
          </a:p>
          <a:p>
            <a:pPr lvl="2"/>
            <a:endParaRPr lang="en-GB" sz="2000" dirty="0" smtClean="0">
              <a:solidFill>
                <a:srgbClr val="0070C0"/>
              </a:solidFill>
            </a:endParaRPr>
          </a:p>
          <a:p>
            <a:pPr lvl="1">
              <a:buFont typeface="Arial" pitchFamily="34" charset="0"/>
              <a:buNone/>
            </a:pPr>
            <a:endParaRPr lang="en-GB" sz="2400" dirty="0">
              <a:solidFill>
                <a:srgbClr val="0070C0"/>
              </a:solidFill>
            </a:endParaRPr>
          </a:p>
        </p:txBody>
      </p:sp>
      <p:sp>
        <p:nvSpPr>
          <p:cNvPr id="22" name="Content Placeholder 2"/>
          <p:cNvSpPr txBox="1">
            <a:spLocks/>
          </p:cNvSpPr>
          <p:nvPr/>
        </p:nvSpPr>
        <p:spPr>
          <a:xfrm>
            <a:off x="504056" y="126876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i="1" dirty="0" smtClean="0"/>
              <a:t>Virtue-</a:t>
            </a:r>
            <a:r>
              <a:rPr lang="en-GB" sz="1800" i="1" dirty="0" err="1" smtClean="0"/>
              <a:t>reliabilists</a:t>
            </a:r>
            <a:r>
              <a:rPr lang="en-GB" sz="1800" dirty="0" smtClean="0"/>
              <a:t> argue that virtues can be natural or acquired</a:t>
            </a:r>
            <a:endParaRPr lang="en-GB" sz="1400" dirty="0"/>
          </a:p>
        </p:txBody>
      </p:sp>
      <p:sp>
        <p:nvSpPr>
          <p:cNvPr id="23" name="Content Placeholder 2"/>
          <p:cNvSpPr txBox="1">
            <a:spLocks/>
          </p:cNvSpPr>
          <p:nvPr/>
        </p:nvSpPr>
        <p:spPr>
          <a:xfrm>
            <a:off x="504056" y="155679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nl-NL" sz="1800" i="1" dirty="0" err="1" smtClean="0"/>
              <a:t>Virtue-responsibilists</a:t>
            </a:r>
            <a:r>
              <a:rPr lang="en-GB" sz="1800" dirty="0" smtClean="0"/>
              <a:t> argue that virtues are acquired</a:t>
            </a:r>
            <a:endParaRPr lang="en-GB" sz="1400" dirty="0"/>
          </a:p>
        </p:txBody>
      </p:sp>
      <p:sp>
        <p:nvSpPr>
          <p:cNvPr id="24" name="Content Placeholder 2"/>
          <p:cNvSpPr txBox="1">
            <a:spLocks/>
          </p:cNvSpPr>
          <p:nvPr/>
        </p:nvSpPr>
        <p:spPr>
          <a:xfrm>
            <a:off x="504056" y="270892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i="1" dirty="0" smtClean="0"/>
              <a:t>Virtue-</a:t>
            </a:r>
            <a:r>
              <a:rPr lang="en-GB" sz="1800" i="1" dirty="0" err="1" smtClean="0"/>
              <a:t>reliabilists</a:t>
            </a:r>
            <a:r>
              <a:rPr lang="en-GB" sz="1800" dirty="0" smtClean="0"/>
              <a:t> argue that this is not required</a:t>
            </a:r>
            <a:endParaRPr lang="en-GB" sz="1400" dirty="0"/>
          </a:p>
        </p:txBody>
      </p:sp>
      <p:sp>
        <p:nvSpPr>
          <p:cNvPr id="25" name="Content Placeholder 2"/>
          <p:cNvSpPr txBox="1">
            <a:spLocks/>
          </p:cNvSpPr>
          <p:nvPr/>
        </p:nvSpPr>
        <p:spPr>
          <a:xfrm>
            <a:off x="504056" y="299695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nl-NL" sz="1800" i="1" dirty="0" err="1"/>
              <a:t>Virtue-responsibilists</a:t>
            </a:r>
            <a:r>
              <a:rPr lang="en-GB" sz="1800" dirty="0" smtClean="0"/>
              <a:t> argue that virtues are character traits that require this</a:t>
            </a:r>
            <a:endParaRPr lang="en-GB" sz="1400" dirty="0"/>
          </a:p>
        </p:txBody>
      </p:sp>
      <p:sp>
        <p:nvSpPr>
          <p:cNvPr id="26" name="Content Placeholder 2"/>
          <p:cNvSpPr txBox="1">
            <a:spLocks/>
          </p:cNvSpPr>
          <p:nvPr/>
        </p:nvSpPr>
        <p:spPr>
          <a:xfrm>
            <a:off x="504056" y="378904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i="1" dirty="0" smtClean="0"/>
              <a:t>Virtue-</a:t>
            </a:r>
            <a:r>
              <a:rPr lang="en-GB" sz="1800" i="1" dirty="0" err="1" smtClean="0"/>
              <a:t>reliabilists</a:t>
            </a:r>
            <a:r>
              <a:rPr lang="en-GB" sz="1800" dirty="0" smtClean="0"/>
              <a:t> argue that they are like skills</a:t>
            </a:r>
            <a:endParaRPr lang="en-GB" sz="1400" dirty="0"/>
          </a:p>
        </p:txBody>
      </p:sp>
      <p:sp>
        <p:nvSpPr>
          <p:cNvPr id="27" name="Content Placeholder 2"/>
          <p:cNvSpPr txBox="1">
            <a:spLocks/>
          </p:cNvSpPr>
          <p:nvPr/>
        </p:nvSpPr>
        <p:spPr>
          <a:xfrm>
            <a:off x="504056" y="407707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nl-NL" sz="1800" i="1" dirty="0" err="1"/>
              <a:t>Virtue-responsibilists</a:t>
            </a:r>
            <a:r>
              <a:rPr lang="en-GB" sz="1800" dirty="0" smtClean="0"/>
              <a:t> argue that they are different from skills</a:t>
            </a:r>
            <a:endParaRPr lang="en-GB" sz="1400" dirty="0"/>
          </a:p>
        </p:txBody>
      </p:sp>
      <p:sp>
        <p:nvSpPr>
          <p:cNvPr id="28" name="Content Placeholder 2"/>
          <p:cNvSpPr txBox="1">
            <a:spLocks/>
          </p:cNvSpPr>
          <p:nvPr/>
        </p:nvSpPr>
        <p:spPr>
          <a:xfrm>
            <a:off x="539552" y="479715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i="1" dirty="0" smtClean="0"/>
              <a:t>Virtue-</a:t>
            </a:r>
            <a:r>
              <a:rPr lang="en-GB" sz="1800" i="1" dirty="0" err="1" smtClean="0"/>
              <a:t>reliabilists</a:t>
            </a:r>
            <a:r>
              <a:rPr lang="en-GB" sz="1800" dirty="0" smtClean="0"/>
              <a:t> argue that they are reliable </a:t>
            </a:r>
            <a:endParaRPr lang="en-GB" sz="1400" dirty="0"/>
          </a:p>
        </p:txBody>
      </p:sp>
      <p:sp>
        <p:nvSpPr>
          <p:cNvPr id="29" name="Content Placeholder 2"/>
          <p:cNvSpPr txBox="1">
            <a:spLocks/>
          </p:cNvSpPr>
          <p:nvPr/>
        </p:nvSpPr>
        <p:spPr>
          <a:xfrm>
            <a:off x="539552" y="508518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nl-NL" sz="1800" i="1" dirty="0" err="1"/>
              <a:t>Virtue-responsibilists</a:t>
            </a:r>
            <a:r>
              <a:rPr lang="en-GB" sz="1800" dirty="0" smtClean="0"/>
              <a:t> differ over this question</a:t>
            </a:r>
            <a:endParaRPr lang="en-GB" sz="1400" dirty="0"/>
          </a:p>
        </p:txBody>
      </p:sp>
      <p:sp>
        <p:nvSpPr>
          <p:cNvPr id="30" name="Content Placeholder 2"/>
          <p:cNvSpPr txBox="1">
            <a:spLocks/>
          </p:cNvSpPr>
          <p:nvPr/>
        </p:nvSpPr>
        <p:spPr>
          <a:xfrm>
            <a:off x="539552" y="580526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i="1" dirty="0" smtClean="0"/>
              <a:t>Virtue-</a:t>
            </a:r>
            <a:r>
              <a:rPr lang="en-GB" sz="1800" i="1" dirty="0" err="1" smtClean="0"/>
              <a:t>reliabilists</a:t>
            </a:r>
            <a:r>
              <a:rPr lang="en-GB" sz="1800" dirty="0" smtClean="0"/>
              <a:t> argue that they are at least instrumentally valuable as means to truth</a:t>
            </a:r>
            <a:endParaRPr lang="en-GB" sz="1400" dirty="0"/>
          </a:p>
        </p:txBody>
      </p:sp>
      <p:sp>
        <p:nvSpPr>
          <p:cNvPr id="31" name="Content Placeholder 2"/>
          <p:cNvSpPr txBox="1">
            <a:spLocks/>
          </p:cNvSpPr>
          <p:nvPr/>
        </p:nvSpPr>
        <p:spPr>
          <a:xfrm>
            <a:off x="539552" y="609329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nl-NL" sz="1800" i="1" dirty="0" err="1"/>
              <a:t>Virtue-responsibilists</a:t>
            </a:r>
            <a:r>
              <a:rPr lang="en-GB" sz="1800" dirty="0" smtClean="0"/>
              <a:t> </a:t>
            </a:r>
            <a:r>
              <a:rPr lang="en-GB" sz="1800" smtClean="0"/>
              <a:t>point to </a:t>
            </a:r>
            <a:r>
              <a:rPr lang="en-GB" sz="1800" dirty="0" smtClean="0"/>
              <a:t>the intrinsic value of virtues (in addition to usefulness)</a:t>
            </a:r>
            <a:endParaRPr lang="en-GB" sz="1400" dirty="0"/>
          </a:p>
        </p:txBody>
      </p:sp>
    </p:spTree>
    <p:extLst>
      <p:ext uri="{BB962C8B-B14F-4D97-AF65-F5344CB8AC3E}">
        <p14:creationId xmlns:p14="http://schemas.microsoft.com/office/powerpoint/2010/main" val="3290947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6" grpId="0"/>
      <p:bldP spid="18" grpId="0"/>
      <p:bldP spid="20" grpId="0"/>
      <p:bldP spid="21" grpId="0"/>
      <p:bldP spid="22" grpId="0"/>
      <p:bldP spid="23" grpId="0"/>
      <p:bldP spid="24" grpId="0"/>
      <p:bldP spid="25" grpId="0"/>
      <p:bldP spid="26" grpId="0"/>
      <p:bldP spid="27" grpId="0"/>
      <p:bldP spid="28" grpId="0"/>
      <p:bldP spid="29" grpId="0"/>
      <p:bldP spid="30" grpId="0"/>
      <p:bldP spid="31" grpId="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1143000"/>
          </a:xfrm>
        </p:spPr>
        <p:txBody>
          <a:bodyPr>
            <a:normAutofit/>
          </a:bodyPr>
          <a:lstStyle/>
          <a:p>
            <a:r>
              <a:rPr lang="nl-NL" sz="2400" dirty="0" err="1" smtClean="0"/>
              <a:t>Virtue</a:t>
            </a:r>
            <a:r>
              <a:rPr lang="nl-NL" sz="2400" dirty="0" smtClean="0"/>
              <a:t> </a:t>
            </a:r>
            <a:r>
              <a:rPr lang="nl-NL" sz="2400" dirty="0" err="1" smtClean="0"/>
              <a:t>Reliabilism</a:t>
            </a:r>
            <a:endParaRPr lang="nl-NL" sz="2400" dirty="0" smtClean="0"/>
          </a:p>
        </p:txBody>
      </p:sp>
      <p:sp>
        <p:nvSpPr>
          <p:cNvPr id="3" name="Content Placeholder 2"/>
          <p:cNvSpPr>
            <a:spLocks noGrp="1"/>
          </p:cNvSpPr>
          <p:nvPr>
            <p:ph idx="1"/>
          </p:nvPr>
        </p:nvSpPr>
        <p:spPr>
          <a:xfrm>
            <a:off x="216024" y="1268761"/>
            <a:ext cx="8820472" cy="432047"/>
          </a:xfrm>
        </p:spPr>
        <p:txBody>
          <a:bodyPr>
            <a:noAutofit/>
          </a:bodyPr>
          <a:lstStyle/>
          <a:p>
            <a:r>
              <a:rPr lang="en-GB" sz="2000" dirty="0" smtClean="0"/>
              <a:t>Virtuous thinkers have cognitive faculties (e.g., sense perception, deduction, memory) that reliably produce true beliefs. They are </a:t>
            </a:r>
            <a:r>
              <a:rPr lang="en-GB" sz="2000" i="1" dirty="0" smtClean="0"/>
              <a:t>reliable truth producers</a:t>
            </a:r>
          </a:p>
          <a:p>
            <a:pPr marL="457200" lvl="1" indent="0">
              <a:buNone/>
            </a:pPr>
            <a:endParaRPr lang="en-GB" sz="2000" i="1"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15" name="Content Placeholder 2"/>
          <p:cNvSpPr txBox="1">
            <a:spLocks/>
          </p:cNvSpPr>
          <p:nvPr/>
        </p:nvSpPr>
        <p:spPr>
          <a:xfrm>
            <a:off x="179512" y="198884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Virtues thus are stable reliable faculties or competences.  </a:t>
            </a:r>
            <a:endParaRPr lang="en-GB" sz="2000" i="1" dirty="0" smtClean="0"/>
          </a:p>
          <a:p>
            <a:pPr marL="457200" lvl="1" indent="0">
              <a:buFont typeface="Arial" pitchFamily="34" charset="0"/>
              <a:buNone/>
            </a:pPr>
            <a:endParaRPr lang="en-GB" sz="2000" i="1" dirty="0" smtClean="0"/>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16" name="Content Placeholder 2"/>
          <p:cNvSpPr txBox="1">
            <a:spLocks/>
          </p:cNvSpPr>
          <p:nvPr/>
        </p:nvSpPr>
        <p:spPr>
          <a:xfrm>
            <a:off x="179512" y="2420888"/>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Sosa is a virtue </a:t>
            </a:r>
            <a:r>
              <a:rPr lang="en-GB" sz="2000" dirty="0" err="1" smtClean="0"/>
              <a:t>reliabilist</a:t>
            </a:r>
            <a:r>
              <a:rPr lang="en-GB" sz="2000" dirty="0" smtClean="0"/>
              <a:t>. There are six key features of his account.</a:t>
            </a:r>
            <a:endParaRPr lang="en-GB" sz="2000" i="1" dirty="0" smtClean="0"/>
          </a:p>
          <a:p>
            <a:pPr marL="457200" lvl="1" indent="0">
              <a:buFont typeface="Arial" pitchFamily="34" charset="0"/>
              <a:buNone/>
            </a:pPr>
            <a:endParaRPr lang="en-GB" sz="2000" i="1" dirty="0" smtClean="0"/>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18" name="Content Placeholder 2"/>
          <p:cNvSpPr txBox="1">
            <a:spLocks/>
          </p:cNvSpPr>
          <p:nvPr/>
        </p:nvSpPr>
        <p:spPr>
          <a:xfrm>
            <a:off x="504056" y="292494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The virtues are reliable (they are dispositions to attain more true than false beliefs)</a:t>
            </a:r>
            <a:endParaRPr lang="en-GB" sz="1400" dirty="0"/>
          </a:p>
        </p:txBody>
      </p:sp>
      <p:sp>
        <p:nvSpPr>
          <p:cNvPr id="20" name="Content Placeholder 2"/>
          <p:cNvSpPr txBox="1">
            <a:spLocks/>
          </p:cNvSpPr>
          <p:nvPr/>
        </p:nvSpPr>
        <p:spPr>
          <a:xfrm>
            <a:off x="504056" y="328498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The virtues can be natural (from our brains) or acquired (from learning) </a:t>
            </a:r>
            <a:endParaRPr lang="en-GB" sz="1400" dirty="0"/>
          </a:p>
        </p:txBody>
      </p:sp>
      <p:sp>
        <p:nvSpPr>
          <p:cNvPr id="21" name="Content Placeholder 2"/>
          <p:cNvSpPr txBox="1">
            <a:spLocks/>
          </p:cNvSpPr>
          <p:nvPr/>
        </p:nvSpPr>
        <p:spPr>
          <a:xfrm>
            <a:off x="504056" y="364502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endParaRPr lang="en-GB" sz="1400" dirty="0"/>
          </a:p>
        </p:txBody>
      </p:sp>
      <p:sp>
        <p:nvSpPr>
          <p:cNvPr id="22" name="Content Placeholder 2"/>
          <p:cNvSpPr txBox="1">
            <a:spLocks/>
          </p:cNvSpPr>
          <p:nvPr/>
        </p:nvSpPr>
        <p:spPr>
          <a:xfrm>
            <a:off x="504056" y="364502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The virtues (vision, memory, etc.) do not require acquired intellectual motivations</a:t>
            </a:r>
            <a:endParaRPr lang="en-GB" sz="1400" dirty="0"/>
          </a:p>
        </p:txBody>
      </p:sp>
      <p:sp>
        <p:nvSpPr>
          <p:cNvPr id="23" name="Content Placeholder 2"/>
          <p:cNvSpPr txBox="1">
            <a:spLocks/>
          </p:cNvSpPr>
          <p:nvPr/>
        </p:nvSpPr>
        <p:spPr>
          <a:xfrm>
            <a:off x="504056" y="400506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The virtues do not require dispositions to perform intellectual actions (e.g., </a:t>
            </a:r>
            <a:r>
              <a:rPr lang="en-GB" sz="1800" dirty="0" err="1" smtClean="0"/>
              <a:t>gener</a:t>
            </a:r>
            <a:r>
              <a:rPr lang="en-GB" sz="1800" dirty="0" smtClean="0"/>
              <a:t>-               </a:t>
            </a:r>
            <a:r>
              <a:rPr lang="en-GB" sz="1800" dirty="0" err="1" smtClean="0"/>
              <a:t>ating</a:t>
            </a:r>
            <a:r>
              <a:rPr lang="en-GB" sz="1800" dirty="0" smtClean="0"/>
              <a:t> hypotheses, searching for evidence, considering objections, giving reasons)</a:t>
            </a:r>
            <a:endParaRPr lang="en-GB" sz="1000" dirty="0"/>
          </a:p>
          <a:p>
            <a:pPr lvl="1">
              <a:buSzPct val="65000"/>
            </a:pPr>
            <a:r>
              <a:rPr lang="en-GB" sz="1600" dirty="0" smtClean="0"/>
              <a:t>They reliably produce true beliefs as long as they function well in appropriate environment</a:t>
            </a:r>
          </a:p>
        </p:txBody>
      </p:sp>
      <p:sp>
        <p:nvSpPr>
          <p:cNvPr id="24" name="Content Placeholder 2"/>
          <p:cNvSpPr txBox="1">
            <a:spLocks/>
          </p:cNvSpPr>
          <p:nvPr/>
        </p:nvSpPr>
        <p:spPr>
          <a:xfrm>
            <a:off x="467544" y="4941168"/>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Virtues are like skills or competences. It applies to both natural and acquired virtues</a:t>
            </a:r>
            <a:endParaRPr lang="en-GB" sz="1400" dirty="0"/>
          </a:p>
        </p:txBody>
      </p:sp>
      <p:sp>
        <p:nvSpPr>
          <p:cNvPr id="25" name="Content Placeholder 2"/>
          <p:cNvSpPr txBox="1">
            <a:spLocks/>
          </p:cNvSpPr>
          <p:nvPr/>
        </p:nvSpPr>
        <p:spPr>
          <a:xfrm>
            <a:off x="467544" y="5301209"/>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Virtues are instrumentally valuable (reliable means to attaining truth)</a:t>
            </a:r>
            <a:endParaRPr lang="en-GB" sz="1400" dirty="0"/>
          </a:p>
        </p:txBody>
      </p:sp>
      <p:sp>
        <p:nvSpPr>
          <p:cNvPr id="27" name="Content Placeholder 2"/>
          <p:cNvSpPr txBox="1">
            <a:spLocks/>
          </p:cNvSpPr>
          <p:nvPr/>
        </p:nvSpPr>
        <p:spPr>
          <a:xfrm>
            <a:off x="179512" y="573325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Sosa is virtue theorist. He argues that </a:t>
            </a:r>
            <a:r>
              <a:rPr lang="en-GB" sz="2000" i="1" dirty="0" smtClean="0"/>
              <a:t>knowledge</a:t>
            </a:r>
            <a:r>
              <a:rPr lang="en-GB" sz="2000" dirty="0" smtClean="0"/>
              <a:t> requires true belief produced by a virtue. </a:t>
            </a:r>
            <a:r>
              <a:rPr lang="en-GB" sz="2000" i="1" dirty="0" smtClean="0"/>
              <a:t>Internal justification</a:t>
            </a:r>
            <a:r>
              <a:rPr lang="en-GB" sz="2000" dirty="0" smtClean="0"/>
              <a:t> </a:t>
            </a:r>
            <a:r>
              <a:rPr lang="en-GB" sz="1800" dirty="0" smtClean="0"/>
              <a:t>(being justified from the subject’s own point of view)</a:t>
            </a:r>
            <a:r>
              <a:rPr lang="en-GB" sz="2000" dirty="0" smtClean="0"/>
              <a:t> requires the subject to believe that her belief is produced by a virtue</a:t>
            </a:r>
            <a:endParaRPr lang="en-GB" sz="2000" i="1" dirty="0" smtClean="0"/>
          </a:p>
          <a:p>
            <a:pPr marL="457200" lvl="1" indent="0">
              <a:buFont typeface="Arial" pitchFamily="34" charset="0"/>
              <a:buNone/>
            </a:pPr>
            <a:endParaRPr lang="en-GB" sz="2000" i="1" dirty="0" smtClean="0"/>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Tree>
    <p:extLst>
      <p:ext uri="{BB962C8B-B14F-4D97-AF65-F5344CB8AC3E}">
        <p14:creationId xmlns:p14="http://schemas.microsoft.com/office/powerpoint/2010/main" val="1564798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8" grpId="0"/>
      <p:bldP spid="20" grpId="0"/>
      <p:bldP spid="22" grpId="0"/>
      <p:bldP spid="23" grpId="0"/>
      <p:bldP spid="24" grpId="0"/>
      <p:bldP spid="25" grpId="0"/>
      <p:bldP spid="27"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1143000"/>
          </a:xfrm>
        </p:spPr>
        <p:txBody>
          <a:bodyPr>
            <a:normAutofit/>
          </a:bodyPr>
          <a:lstStyle/>
          <a:p>
            <a:r>
              <a:rPr lang="nl-NL" sz="2400" dirty="0" err="1" smtClean="0"/>
              <a:t>Virtue</a:t>
            </a:r>
            <a:r>
              <a:rPr lang="nl-NL" sz="2400" dirty="0" smtClean="0"/>
              <a:t> </a:t>
            </a:r>
            <a:r>
              <a:rPr lang="nl-NL" sz="2400" dirty="0" err="1" smtClean="0"/>
              <a:t>Reliabilism</a:t>
            </a:r>
            <a:r>
              <a:rPr lang="nl-NL" sz="2400" dirty="0" smtClean="0"/>
              <a:t> (</a:t>
            </a:r>
            <a:r>
              <a:rPr lang="nl-NL" sz="2400" dirty="0" err="1" smtClean="0"/>
              <a:t>cont</a:t>
            </a:r>
            <a:r>
              <a:rPr lang="nl-NL" sz="2400" dirty="0" smtClean="0"/>
              <a:t>.)</a:t>
            </a:r>
          </a:p>
        </p:txBody>
      </p:sp>
      <p:sp>
        <p:nvSpPr>
          <p:cNvPr id="3" name="Content Placeholder 2"/>
          <p:cNvSpPr>
            <a:spLocks noGrp="1"/>
          </p:cNvSpPr>
          <p:nvPr>
            <p:ph idx="1"/>
          </p:nvPr>
        </p:nvSpPr>
        <p:spPr>
          <a:xfrm>
            <a:off x="216024" y="1196752"/>
            <a:ext cx="8820472" cy="432047"/>
          </a:xfrm>
        </p:spPr>
        <p:txBody>
          <a:bodyPr>
            <a:noAutofit/>
          </a:bodyPr>
          <a:lstStyle/>
          <a:p>
            <a:r>
              <a:rPr lang="en-US" sz="2000" dirty="0"/>
              <a:t>Greco contends that this requirement is too </a:t>
            </a:r>
            <a:r>
              <a:rPr lang="en-US" sz="2000" dirty="0" smtClean="0"/>
              <a:t>strong. For internal justification     the subject’s </a:t>
            </a:r>
            <a:r>
              <a:rPr lang="en-US" sz="2000" dirty="0"/>
              <a:t>beliefs need only </a:t>
            </a:r>
            <a:r>
              <a:rPr lang="en-US" sz="2000" dirty="0" smtClean="0"/>
              <a:t>be produced </a:t>
            </a:r>
            <a:r>
              <a:rPr lang="en-US" sz="2000" dirty="0"/>
              <a:t>by cognitive </a:t>
            </a:r>
            <a:r>
              <a:rPr lang="en-US" sz="2000" dirty="0" smtClean="0"/>
              <a:t>dispositions that </a:t>
            </a:r>
            <a:r>
              <a:rPr lang="en-US" sz="2000" dirty="0"/>
              <a:t>the </a:t>
            </a:r>
            <a:r>
              <a:rPr lang="en-US" sz="2000" dirty="0" smtClean="0"/>
              <a:t>subject manifests </a:t>
            </a:r>
            <a:r>
              <a:rPr lang="en-US" sz="2000" dirty="0"/>
              <a:t>when motivated to believe what is </a:t>
            </a:r>
            <a:r>
              <a:rPr lang="en-US" sz="2000" dirty="0" smtClean="0"/>
              <a:t>true.</a:t>
            </a: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14" name="Content Placeholder 2"/>
          <p:cNvSpPr txBox="1">
            <a:spLocks/>
          </p:cNvSpPr>
          <p:nvPr/>
        </p:nvSpPr>
        <p:spPr>
          <a:xfrm>
            <a:off x="216024" y="227687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Greco thus allows a </a:t>
            </a:r>
            <a:r>
              <a:rPr lang="en-US" sz="2000" i="1" dirty="0" smtClean="0"/>
              <a:t>weak motivation condition</a:t>
            </a:r>
            <a:r>
              <a:rPr lang="en-US" sz="2000" dirty="0" smtClean="0"/>
              <a:t> in his virtue </a:t>
            </a:r>
            <a:r>
              <a:rPr lang="en-US" sz="2000" dirty="0" err="1" smtClean="0"/>
              <a:t>reliabilism</a:t>
            </a:r>
            <a:r>
              <a:rPr lang="en-US" sz="2000" dirty="0" smtClean="0"/>
              <a:t>. The motivation is a motive to attain truths and avoid falsehoods. Does that make him a virtue-</a:t>
            </a:r>
            <a:r>
              <a:rPr lang="en-US" sz="2000" dirty="0" err="1" smtClean="0"/>
              <a:t>responsibilist</a:t>
            </a:r>
            <a:r>
              <a:rPr lang="en-US" sz="2000" dirty="0" smtClean="0"/>
              <a:t>? No, this motivation does not take time and effort     to acquire. It’s our normal default position of trying to believe what is true. </a:t>
            </a:r>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17" name="Title 1"/>
          <p:cNvSpPr txBox="1">
            <a:spLocks/>
          </p:cNvSpPr>
          <p:nvPr/>
        </p:nvSpPr>
        <p:spPr>
          <a:xfrm>
            <a:off x="374848" y="3510136"/>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err="1" smtClean="0"/>
              <a:t>Virtue</a:t>
            </a:r>
            <a:r>
              <a:rPr lang="nl-NL" sz="2400" dirty="0" smtClean="0"/>
              <a:t> </a:t>
            </a:r>
            <a:r>
              <a:rPr lang="nl-NL" sz="2400" dirty="0" err="1" smtClean="0"/>
              <a:t>Responsibilism</a:t>
            </a:r>
            <a:endParaRPr lang="nl-NL" sz="2400" dirty="0" smtClean="0"/>
          </a:p>
        </p:txBody>
      </p:sp>
      <p:sp>
        <p:nvSpPr>
          <p:cNvPr id="19" name="Content Placeholder 2"/>
          <p:cNvSpPr txBox="1">
            <a:spLocks/>
          </p:cNvSpPr>
          <p:nvPr/>
        </p:nvSpPr>
        <p:spPr>
          <a:xfrm>
            <a:off x="251520" y="450912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sz="2000" dirty="0" err="1" smtClean="0"/>
              <a:t>Unlike</a:t>
            </a:r>
            <a:r>
              <a:rPr lang="nl-NL" sz="2000" dirty="0" smtClean="0"/>
              <a:t> </a:t>
            </a:r>
            <a:r>
              <a:rPr lang="nl-NL" sz="2000" dirty="0" err="1" smtClean="0"/>
              <a:t>virtue-reliabilists</a:t>
            </a:r>
            <a:r>
              <a:rPr lang="nl-NL" sz="2000" dirty="0" smtClean="0"/>
              <a:t>, </a:t>
            </a:r>
            <a:r>
              <a:rPr lang="nl-NL" sz="2000" dirty="0" err="1" smtClean="0"/>
              <a:t>responsibilists</a:t>
            </a:r>
            <a:r>
              <a:rPr lang="nl-NL" sz="2000" dirty="0" smtClean="0"/>
              <a:t> take </a:t>
            </a:r>
            <a:r>
              <a:rPr lang="nl-NL" sz="2000" dirty="0" err="1" smtClean="0"/>
              <a:t>it</a:t>
            </a:r>
            <a:r>
              <a:rPr lang="nl-NL" sz="2000" dirty="0" smtClean="0"/>
              <a:t> </a:t>
            </a:r>
            <a:r>
              <a:rPr lang="nl-NL" sz="2000" dirty="0" err="1" smtClean="0"/>
              <a:t>that</a:t>
            </a:r>
            <a:r>
              <a:rPr lang="nl-NL" sz="2000" dirty="0" smtClean="0"/>
              <a:t> </a:t>
            </a:r>
            <a:r>
              <a:rPr lang="nl-NL" sz="2000" dirty="0" err="1" smtClean="0"/>
              <a:t>only</a:t>
            </a:r>
            <a:r>
              <a:rPr lang="nl-NL" sz="2000" dirty="0"/>
              <a:t> </a:t>
            </a:r>
            <a:r>
              <a:rPr lang="nl-NL" sz="2000" dirty="0" err="1" smtClean="0"/>
              <a:t>sentient</a:t>
            </a:r>
            <a:r>
              <a:rPr lang="nl-NL" sz="2000" dirty="0" smtClean="0"/>
              <a:t> </a:t>
            </a:r>
            <a:r>
              <a:rPr lang="nl-NL" sz="2000" dirty="0" err="1" smtClean="0"/>
              <a:t>beings</a:t>
            </a:r>
            <a:r>
              <a:rPr lang="nl-NL" sz="2000" dirty="0" smtClean="0"/>
              <a:t> </a:t>
            </a:r>
            <a:r>
              <a:rPr lang="nl-NL" sz="2000" dirty="0" err="1" smtClean="0"/>
              <a:t>can</a:t>
            </a:r>
            <a:r>
              <a:rPr lang="nl-NL" sz="2000" dirty="0" smtClean="0"/>
              <a:t>    have </a:t>
            </a:r>
            <a:r>
              <a:rPr lang="nl-NL" sz="2000" dirty="0" err="1" smtClean="0"/>
              <a:t>virtues</a:t>
            </a:r>
            <a:r>
              <a:rPr lang="nl-NL" sz="2000" dirty="0" smtClean="0"/>
              <a:t>. </a:t>
            </a:r>
            <a:r>
              <a:rPr lang="nl-NL" sz="2000" dirty="0" err="1" smtClean="0"/>
              <a:t>They</a:t>
            </a:r>
            <a:r>
              <a:rPr lang="nl-NL" sz="2000" dirty="0" smtClean="0"/>
              <a:t> are </a:t>
            </a:r>
            <a:r>
              <a:rPr lang="nl-NL" sz="2000" dirty="0" err="1" smtClean="0"/>
              <a:t>acquired</a:t>
            </a:r>
            <a:r>
              <a:rPr lang="nl-NL" sz="2000" dirty="0" smtClean="0"/>
              <a:t> </a:t>
            </a:r>
            <a:r>
              <a:rPr lang="nl-NL" sz="2000" dirty="0" err="1" smtClean="0"/>
              <a:t>habits</a:t>
            </a:r>
            <a:r>
              <a:rPr lang="nl-NL" sz="2000" dirty="0" smtClean="0"/>
              <a:t> of </a:t>
            </a:r>
            <a:r>
              <a:rPr lang="nl-NL" sz="2000" dirty="0" err="1" smtClean="0"/>
              <a:t>intellectual</a:t>
            </a:r>
            <a:r>
              <a:rPr lang="nl-NL" sz="2000" dirty="0" smtClean="0"/>
              <a:t> action </a:t>
            </a:r>
            <a:r>
              <a:rPr lang="nl-NL" sz="2000" dirty="0" err="1" smtClean="0"/>
              <a:t>and</a:t>
            </a:r>
            <a:r>
              <a:rPr lang="nl-NL" sz="2000" dirty="0" smtClean="0"/>
              <a:t> </a:t>
            </a:r>
            <a:r>
              <a:rPr lang="nl-NL" sz="2000" dirty="0" err="1" smtClean="0"/>
              <a:t>motivation</a:t>
            </a:r>
            <a:r>
              <a:rPr lang="nl-NL" sz="2000" dirty="0" smtClean="0"/>
              <a:t>.</a:t>
            </a:r>
          </a:p>
          <a:p>
            <a:pPr lvl="1"/>
            <a:r>
              <a:rPr lang="nl-NL" sz="1800" dirty="0" err="1" smtClean="0"/>
              <a:t>Virtues</a:t>
            </a:r>
            <a:r>
              <a:rPr lang="nl-NL" sz="1800" dirty="0" smtClean="0"/>
              <a:t> are </a:t>
            </a:r>
            <a:r>
              <a:rPr lang="nl-NL" sz="1800" dirty="0" err="1" smtClean="0"/>
              <a:t>acquired</a:t>
            </a:r>
            <a:r>
              <a:rPr lang="nl-NL" sz="1800" dirty="0" smtClean="0"/>
              <a:t> </a:t>
            </a:r>
            <a:r>
              <a:rPr lang="nl-NL" sz="1800" dirty="0" err="1" smtClean="0"/>
              <a:t>character</a:t>
            </a:r>
            <a:r>
              <a:rPr lang="nl-NL" sz="1800" dirty="0" smtClean="0"/>
              <a:t> </a:t>
            </a:r>
            <a:r>
              <a:rPr lang="nl-NL" sz="1800" dirty="0" err="1" smtClean="0"/>
              <a:t>traits</a:t>
            </a:r>
            <a:r>
              <a:rPr lang="nl-NL" sz="1800" dirty="0" smtClean="0"/>
              <a:t>, i.e. </a:t>
            </a:r>
            <a:r>
              <a:rPr lang="nl-NL" sz="1800" dirty="0" err="1" smtClean="0"/>
              <a:t>active</a:t>
            </a:r>
            <a:r>
              <a:rPr lang="nl-NL" sz="1800" dirty="0" smtClean="0"/>
              <a:t> features of human agency</a:t>
            </a:r>
            <a:endParaRPr lang="en-GB" sz="1800" dirty="0" smtClean="0"/>
          </a:p>
          <a:p>
            <a:endParaRPr lang="en-GB" sz="2000" dirty="0" smtClean="0"/>
          </a:p>
          <a:p>
            <a:pPr>
              <a:buFont typeface="Arial" pitchFamily="34" charset="0"/>
              <a:buNone/>
            </a:pPr>
            <a:endParaRPr lang="en-GB" sz="2200" dirty="0" smtClean="0"/>
          </a:p>
          <a:p>
            <a:endParaRPr lang="en-GB" sz="2200" dirty="0" smtClean="0"/>
          </a:p>
          <a:p>
            <a:pPr marL="0" indent="0">
              <a:buNone/>
            </a:pPr>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Tree>
    <p:extLst>
      <p:ext uri="{BB962C8B-B14F-4D97-AF65-F5344CB8AC3E}">
        <p14:creationId xmlns:p14="http://schemas.microsoft.com/office/powerpoint/2010/main" val="2953969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P spid="19" grpId="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1143000"/>
          </a:xfrm>
        </p:spPr>
        <p:txBody>
          <a:bodyPr>
            <a:normAutofit/>
          </a:bodyPr>
          <a:lstStyle/>
          <a:p>
            <a:r>
              <a:rPr lang="nl-NL" sz="2400" dirty="0" err="1" smtClean="0"/>
              <a:t>Virtue</a:t>
            </a:r>
            <a:r>
              <a:rPr lang="nl-NL" sz="2400" dirty="0" smtClean="0"/>
              <a:t> </a:t>
            </a:r>
            <a:r>
              <a:rPr lang="nl-NL" sz="2400" dirty="0" err="1" smtClean="0"/>
              <a:t>Responsibilism</a:t>
            </a:r>
            <a:r>
              <a:rPr lang="nl-NL" sz="2400" dirty="0" smtClean="0"/>
              <a:t> (</a:t>
            </a:r>
            <a:r>
              <a:rPr lang="nl-NL" sz="2400" dirty="0" err="1" smtClean="0"/>
              <a:t>cont</a:t>
            </a:r>
            <a:r>
              <a:rPr lang="nl-NL" sz="2400" dirty="0" smtClean="0"/>
              <a:t>.)</a:t>
            </a:r>
          </a:p>
        </p:txBody>
      </p:sp>
      <p:sp>
        <p:nvSpPr>
          <p:cNvPr id="3" name="Content Placeholder 2"/>
          <p:cNvSpPr>
            <a:spLocks noGrp="1"/>
          </p:cNvSpPr>
          <p:nvPr>
            <p:ph idx="1"/>
          </p:nvPr>
        </p:nvSpPr>
        <p:spPr>
          <a:xfrm>
            <a:off x="216024" y="1196752"/>
            <a:ext cx="8820472" cy="432047"/>
          </a:xfrm>
        </p:spPr>
        <p:txBody>
          <a:bodyPr>
            <a:noAutofit/>
          </a:bodyPr>
          <a:lstStyle/>
          <a:p>
            <a:r>
              <a:rPr lang="nl-NL" sz="2000" dirty="0" err="1" smtClean="0"/>
              <a:t>Montmarquet’s</a:t>
            </a:r>
            <a:r>
              <a:rPr lang="nl-NL" sz="2000" dirty="0" smtClean="0"/>
              <a:t> </a:t>
            </a:r>
            <a:r>
              <a:rPr lang="nl-NL" sz="2000" dirty="0" err="1" smtClean="0"/>
              <a:t>virtue</a:t>
            </a:r>
            <a:r>
              <a:rPr lang="nl-NL" sz="2000" dirty="0" smtClean="0"/>
              <a:t> </a:t>
            </a:r>
            <a:r>
              <a:rPr lang="nl-NL" sz="2000" dirty="0" err="1" smtClean="0"/>
              <a:t>responsibilism</a:t>
            </a:r>
            <a:r>
              <a:rPr lang="nl-NL" sz="2000" dirty="0" smtClean="0"/>
              <a:t> </a:t>
            </a:r>
            <a:r>
              <a:rPr lang="nl-NL" sz="2000" dirty="0" err="1" smtClean="0"/>
              <a:t>consists</a:t>
            </a:r>
            <a:r>
              <a:rPr lang="nl-NL" sz="2000" dirty="0" smtClean="0"/>
              <a:t> of the </a:t>
            </a:r>
            <a:r>
              <a:rPr lang="nl-NL" sz="2000" dirty="0" err="1" smtClean="0"/>
              <a:t>following</a:t>
            </a:r>
            <a:r>
              <a:rPr lang="nl-NL" sz="2000" dirty="0" smtClean="0"/>
              <a:t> theses</a:t>
            </a:r>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7" name="Content Placeholder 2"/>
          <p:cNvSpPr txBox="1">
            <a:spLocks/>
          </p:cNvSpPr>
          <p:nvPr/>
        </p:nvSpPr>
        <p:spPr>
          <a:xfrm>
            <a:off x="504056" y="1700808"/>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a:t>V</a:t>
            </a:r>
            <a:r>
              <a:rPr lang="en-GB" sz="1800" dirty="0" smtClean="0"/>
              <a:t>irtues are acquired character traits</a:t>
            </a:r>
            <a:endParaRPr lang="en-GB" sz="1400" dirty="0"/>
          </a:p>
        </p:txBody>
      </p:sp>
      <p:sp>
        <p:nvSpPr>
          <p:cNvPr id="8" name="Content Placeholder 2"/>
          <p:cNvSpPr txBox="1">
            <a:spLocks/>
          </p:cNvSpPr>
          <p:nvPr/>
        </p:nvSpPr>
        <p:spPr>
          <a:xfrm>
            <a:off x="504056" y="2060849"/>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a:t>V</a:t>
            </a:r>
            <a:r>
              <a:rPr lang="en-GB" sz="1800" dirty="0" smtClean="0"/>
              <a:t>irtues require an acquired intellectual motivation (i.e., to desire or value truth)</a:t>
            </a:r>
            <a:endParaRPr lang="en-GB" sz="1400" dirty="0"/>
          </a:p>
        </p:txBody>
      </p:sp>
      <p:sp>
        <p:nvSpPr>
          <p:cNvPr id="11" name="Content Placeholder 2"/>
          <p:cNvSpPr txBox="1">
            <a:spLocks/>
          </p:cNvSpPr>
          <p:nvPr/>
        </p:nvSpPr>
        <p:spPr>
          <a:xfrm>
            <a:off x="504056" y="2420888"/>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To be virtues, we also require the </a:t>
            </a:r>
            <a:r>
              <a:rPr lang="en-GB" sz="1800" i="1" dirty="0" smtClean="0"/>
              <a:t>regulatory virtues</a:t>
            </a:r>
            <a:r>
              <a:rPr lang="en-GB" sz="1800" dirty="0" smtClean="0"/>
              <a:t> of impartiality (against dogma-  </a:t>
            </a:r>
            <a:r>
              <a:rPr lang="en-GB" sz="1800" dirty="0" err="1" smtClean="0"/>
              <a:t>tism</a:t>
            </a:r>
            <a:r>
              <a:rPr lang="en-GB" sz="1800" dirty="0" smtClean="0"/>
              <a:t>), sobriety (against too enthusiastic) and intellectual courage (against cowardice)</a:t>
            </a:r>
            <a:endParaRPr lang="en-GB" sz="1400" dirty="0"/>
          </a:p>
        </p:txBody>
      </p:sp>
      <p:sp>
        <p:nvSpPr>
          <p:cNvPr id="12" name="Content Placeholder 2"/>
          <p:cNvSpPr txBox="1">
            <a:spLocks/>
          </p:cNvSpPr>
          <p:nvPr/>
        </p:nvSpPr>
        <p:spPr>
          <a:xfrm>
            <a:off x="504056" y="306896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To be virtues, we also require the </a:t>
            </a:r>
            <a:r>
              <a:rPr lang="en-GB" sz="1800" i="1" dirty="0" smtClean="0"/>
              <a:t>regulatory virtues</a:t>
            </a:r>
            <a:r>
              <a:rPr lang="en-GB" sz="1800" dirty="0" smtClean="0"/>
              <a:t> of impartiality (against dogma-  </a:t>
            </a:r>
            <a:r>
              <a:rPr lang="en-GB" sz="1800" dirty="0" err="1" smtClean="0"/>
              <a:t>tism</a:t>
            </a:r>
            <a:r>
              <a:rPr lang="en-GB" sz="1800" dirty="0" smtClean="0"/>
              <a:t>), sobriety (against too enthusiastic) and intellectual courage (against cowardice)</a:t>
            </a:r>
            <a:endParaRPr lang="en-GB" sz="1000" dirty="0"/>
          </a:p>
        </p:txBody>
      </p:sp>
      <p:sp>
        <p:nvSpPr>
          <p:cNvPr id="13" name="Content Placeholder 2"/>
          <p:cNvSpPr txBox="1">
            <a:spLocks/>
          </p:cNvSpPr>
          <p:nvPr/>
        </p:nvSpPr>
        <p:spPr>
          <a:xfrm>
            <a:off x="755576" y="371703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SzPct val="65000"/>
              <a:buNone/>
            </a:pPr>
            <a:r>
              <a:rPr lang="en-GB" sz="1800" dirty="0"/>
              <a:t> </a:t>
            </a:r>
            <a:r>
              <a:rPr lang="en-GB" sz="1800" dirty="0" smtClean="0"/>
              <a:t>     Regulatory virtues are virtues and thus acquired habits of </a:t>
            </a:r>
            <a:r>
              <a:rPr lang="en-GB" sz="1800" i="1" dirty="0" smtClean="0"/>
              <a:t>motivation</a:t>
            </a:r>
            <a:r>
              <a:rPr lang="en-GB" sz="1800" dirty="0" smtClean="0"/>
              <a:t> and </a:t>
            </a:r>
            <a:r>
              <a:rPr lang="en-GB" sz="1800" i="1" dirty="0" smtClean="0"/>
              <a:t>action</a:t>
            </a:r>
            <a:r>
              <a:rPr lang="en-GB" sz="1800" dirty="0" smtClean="0"/>
              <a:t>.                   </a:t>
            </a:r>
            <a:br>
              <a:rPr lang="en-GB" sz="1800" dirty="0" smtClean="0"/>
            </a:br>
            <a:r>
              <a:rPr lang="en-GB" sz="1800" dirty="0" smtClean="0"/>
              <a:t>      Take ‘open-mindedness’: motivated to consider alternatives and act to do so  </a:t>
            </a:r>
            <a:endParaRPr lang="en-GB" sz="1000" dirty="0"/>
          </a:p>
        </p:txBody>
      </p:sp>
      <p:sp>
        <p:nvSpPr>
          <p:cNvPr id="15" name="Content Placeholder 2"/>
          <p:cNvSpPr txBox="1">
            <a:spLocks/>
          </p:cNvSpPr>
          <p:nvPr/>
        </p:nvSpPr>
        <p:spPr>
          <a:xfrm>
            <a:off x="467544" y="436510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Virtues are habits and thus not skills (indeed, there is no “holiday” from virtue)</a:t>
            </a:r>
            <a:endParaRPr lang="en-GB" sz="1000" dirty="0"/>
          </a:p>
        </p:txBody>
      </p:sp>
      <p:sp>
        <p:nvSpPr>
          <p:cNvPr id="16" name="Content Placeholder 2"/>
          <p:cNvSpPr txBox="1">
            <a:spLocks/>
          </p:cNvSpPr>
          <p:nvPr/>
        </p:nvSpPr>
        <p:spPr>
          <a:xfrm>
            <a:off x="467544" y="472514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Virtues may be reliable in the actual world. But they do not </a:t>
            </a:r>
            <a:r>
              <a:rPr lang="en-GB" sz="1800" i="1" dirty="0" smtClean="0"/>
              <a:t>require</a:t>
            </a:r>
            <a:r>
              <a:rPr lang="en-GB" sz="1800" dirty="0" smtClean="0"/>
              <a:t> reliability. For, a (Cartesian) demon might still deceive us.  </a:t>
            </a:r>
            <a:endParaRPr lang="en-GB" sz="1000" dirty="0"/>
          </a:p>
        </p:txBody>
      </p:sp>
      <p:sp>
        <p:nvSpPr>
          <p:cNvPr id="18" name="Content Placeholder 2"/>
          <p:cNvSpPr txBox="1">
            <a:spLocks/>
          </p:cNvSpPr>
          <p:nvPr/>
        </p:nvSpPr>
        <p:spPr>
          <a:xfrm>
            <a:off x="467544" y="537321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What makes a character trait a virtue is not its reliability, but its </a:t>
            </a:r>
            <a:r>
              <a:rPr lang="en-GB" sz="1800" i="1" dirty="0" smtClean="0"/>
              <a:t>desirability</a:t>
            </a:r>
            <a:r>
              <a:rPr lang="en-GB" sz="1800" dirty="0" smtClean="0"/>
              <a:t> to those     who want truth. They are intrinsically valuable because the motivation for truth is </a:t>
            </a:r>
            <a:endParaRPr lang="en-GB" sz="1000" dirty="0"/>
          </a:p>
        </p:txBody>
      </p:sp>
    </p:spTree>
    <p:extLst>
      <p:ext uri="{BB962C8B-B14F-4D97-AF65-F5344CB8AC3E}">
        <p14:creationId xmlns:p14="http://schemas.microsoft.com/office/powerpoint/2010/main" val="2681068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p:bldP spid="12" grpId="0"/>
      <p:bldP spid="13" grpId="0"/>
      <p:bldP spid="15" grpId="0"/>
      <p:bldP spid="16" grpId="0"/>
      <p:bldP spid="18" grpId="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562074"/>
          </a:xfrm>
        </p:spPr>
        <p:txBody>
          <a:bodyPr>
            <a:normAutofit/>
          </a:bodyPr>
          <a:lstStyle/>
          <a:p>
            <a:r>
              <a:rPr lang="nl-NL" sz="2400" dirty="0" err="1" smtClean="0"/>
              <a:t>Virtue</a:t>
            </a:r>
            <a:r>
              <a:rPr lang="nl-NL" sz="2400" dirty="0" smtClean="0"/>
              <a:t> </a:t>
            </a:r>
            <a:r>
              <a:rPr lang="nl-NL" sz="2400" dirty="0" err="1" smtClean="0"/>
              <a:t>Responsibilism</a:t>
            </a:r>
            <a:r>
              <a:rPr lang="nl-NL" sz="2400" dirty="0" smtClean="0"/>
              <a:t> (</a:t>
            </a:r>
            <a:r>
              <a:rPr lang="nl-NL" sz="2400" dirty="0" err="1" smtClean="0"/>
              <a:t>cont</a:t>
            </a:r>
            <a:r>
              <a:rPr lang="nl-NL" sz="2400" dirty="0" smtClean="0"/>
              <a:t>.)</a:t>
            </a:r>
          </a:p>
        </p:txBody>
      </p:sp>
      <p:sp>
        <p:nvSpPr>
          <p:cNvPr id="3" name="Content Placeholder 2"/>
          <p:cNvSpPr>
            <a:spLocks noGrp="1"/>
          </p:cNvSpPr>
          <p:nvPr>
            <p:ph idx="1"/>
          </p:nvPr>
        </p:nvSpPr>
        <p:spPr>
          <a:xfrm>
            <a:off x="216024" y="908721"/>
            <a:ext cx="8820472" cy="432047"/>
          </a:xfrm>
        </p:spPr>
        <p:txBody>
          <a:bodyPr>
            <a:noAutofit/>
          </a:bodyPr>
          <a:lstStyle/>
          <a:p>
            <a:r>
              <a:rPr lang="nl-NL" sz="2000" dirty="0" err="1" smtClean="0"/>
              <a:t>Zagzebski’s</a:t>
            </a:r>
            <a:r>
              <a:rPr lang="nl-NL" sz="2000" dirty="0" smtClean="0"/>
              <a:t> </a:t>
            </a:r>
            <a:r>
              <a:rPr lang="nl-NL" sz="2000" dirty="0" err="1" smtClean="0"/>
              <a:t>virtue</a:t>
            </a:r>
            <a:r>
              <a:rPr lang="nl-NL" sz="2000" dirty="0" smtClean="0"/>
              <a:t> </a:t>
            </a:r>
            <a:r>
              <a:rPr lang="nl-NL" sz="2000" dirty="0" err="1" smtClean="0"/>
              <a:t>responsibilism</a:t>
            </a:r>
            <a:r>
              <a:rPr lang="nl-NL" sz="2000" dirty="0" smtClean="0"/>
              <a:t> </a:t>
            </a:r>
            <a:r>
              <a:rPr lang="nl-NL" sz="2000" dirty="0" err="1" smtClean="0"/>
              <a:t>consists</a:t>
            </a:r>
            <a:r>
              <a:rPr lang="nl-NL" sz="2000" dirty="0" smtClean="0"/>
              <a:t> of the </a:t>
            </a:r>
            <a:r>
              <a:rPr lang="nl-NL" sz="2000" dirty="0" err="1" smtClean="0"/>
              <a:t>following</a:t>
            </a:r>
            <a:r>
              <a:rPr lang="nl-NL" sz="2000" dirty="0" smtClean="0"/>
              <a:t> theses</a:t>
            </a:r>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7" name="Content Placeholder 2"/>
          <p:cNvSpPr txBox="1">
            <a:spLocks/>
          </p:cNvSpPr>
          <p:nvPr/>
        </p:nvSpPr>
        <p:spPr>
          <a:xfrm>
            <a:off x="504056" y="126876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a:t>V</a:t>
            </a:r>
            <a:r>
              <a:rPr lang="en-GB" sz="1800" dirty="0" smtClean="0"/>
              <a:t>irtues are acquired character traits. They are acquired habits (dispositions) of           appropriate motivation and appropriate action. Natural faculties are not virtues.</a:t>
            </a:r>
          </a:p>
          <a:p>
            <a:pPr marL="457200" lvl="1" indent="0">
              <a:buSzPct val="65000"/>
              <a:buNone/>
            </a:pPr>
            <a:r>
              <a:rPr lang="en-GB" sz="1600" dirty="0" smtClean="0"/>
              <a:t>- Appropriate motivation </a:t>
            </a:r>
            <a:r>
              <a:rPr lang="en-GB" sz="1600" i="1" dirty="0" smtClean="0"/>
              <a:t>for attaining truth</a:t>
            </a:r>
            <a:r>
              <a:rPr lang="en-GB" sz="1600" dirty="0" smtClean="0"/>
              <a:t>. Appropriate actions </a:t>
            </a:r>
            <a:r>
              <a:rPr lang="en-GB" sz="1600" i="1" dirty="0" smtClean="0"/>
              <a:t>to get at the truth</a:t>
            </a:r>
            <a:endParaRPr lang="en-GB" sz="1600" i="1" dirty="0"/>
          </a:p>
        </p:txBody>
      </p:sp>
      <p:sp>
        <p:nvSpPr>
          <p:cNvPr id="8" name="Content Placeholder 2"/>
          <p:cNvSpPr txBox="1">
            <a:spLocks/>
          </p:cNvSpPr>
          <p:nvPr/>
        </p:nvSpPr>
        <p:spPr>
          <a:xfrm>
            <a:off x="504056" y="220486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In addition to epistemic motivation they also require </a:t>
            </a:r>
            <a:r>
              <a:rPr lang="en-GB" sz="1800" i="1" dirty="0" smtClean="0"/>
              <a:t>reliability </a:t>
            </a:r>
            <a:r>
              <a:rPr lang="en-GB" sz="1800" dirty="0" smtClean="0"/>
              <a:t>in attaining truth</a:t>
            </a:r>
            <a:r>
              <a:rPr lang="en-GB" sz="1800" i="1" dirty="0" smtClean="0"/>
              <a:t> </a:t>
            </a:r>
            <a:endParaRPr lang="en-GB" sz="1400" i="1" dirty="0"/>
          </a:p>
        </p:txBody>
      </p:sp>
      <p:sp>
        <p:nvSpPr>
          <p:cNvPr id="11" name="Content Placeholder 2"/>
          <p:cNvSpPr txBox="1">
            <a:spLocks/>
          </p:cNvSpPr>
          <p:nvPr/>
        </p:nvSpPr>
        <p:spPr>
          <a:xfrm>
            <a:off x="504056" y="256490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Virtues include open-mindedness, courage, autonomy, humility and thoroughness</a:t>
            </a:r>
            <a:endParaRPr lang="en-GB" sz="1400" dirty="0"/>
          </a:p>
        </p:txBody>
      </p:sp>
      <p:sp>
        <p:nvSpPr>
          <p:cNvPr id="12" name="Content Placeholder 2"/>
          <p:cNvSpPr txBox="1">
            <a:spLocks/>
          </p:cNvSpPr>
          <p:nvPr/>
        </p:nvSpPr>
        <p:spPr>
          <a:xfrm>
            <a:off x="504056" y="292494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Virtues are difficult to acquire. Hence, those who attain them warrant praise</a:t>
            </a:r>
            <a:endParaRPr lang="en-GB" sz="1000" dirty="0"/>
          </a:p>
        </p:txBody>
      </p:sp>
      <p:sp>
        <p:nvSpPr>
          <p:cNvPr id="16" name="Content Placeholder 2"/>
          <p:cNvSpPr txBox="1">
            <a:spLocks/>
          </p:cNvSpPr>
          <p:nvPr/>
        </p:nvSpPr>
        <p:spPr>
          <a:xfrm>
            <a:off x="504056" y="328498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Skills are not virtues. Unlike virtues, skills need not be virtuously motivated</a:t>
            </a:r>
            <a:endParaRPr lang="en-GB" sz="1000" dirty="0"/>
          </a:p>
        </p:txBody>
      </p:sp>
      <p:sp>
        <p:nvSpPr>
          <p:cNvPr id="18" name="Content Placeholder 2"/>
          <p:cNvSpPr txBox="1">
            <a:spLocks/>
          </p:cNvSpPr>
          <p:nvPr/>
        </p:nvSpPr>
        <p:spPr>
          <a:xfrm>
            <a:off x="504056" y="364502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sz="1800" dirty="0"/>
          </a:p>
        </p:txBody>
      </p:sp>
      <p:sp>
        <p:nvSpPr>
          <p:cNvPr id="14" name="Content Placeholder 2"/>
          <p:cNvSpPr txBox="1">
            <a:spLocks/>
          </p:cNvSpPr>
          <p:nvPr/>
        </p:nvSpPr>
        <p:spPr>
          <a:xfrm>
            <a:off x="504056" y="364502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Virtues are instrumentally valuable (they </a:t>
            </a:r>
            <a:r>
              <a:rPr lang="en-GB" sz="1800" i="1" dirty="0" smtClean="0"/>
              <a:t>reliably</a:t>
            </a:r>
            <a:r>
              <a:rPr lang="en-GB" sz="1800" dirty="0" smtClean="0"/>
              <a:t> produce true beliefs)</a:t>
            </a:r>
            <a:endParaRPr lang="en-GB" sz="1000" dirty="0"/>
          </a:p>
        </p:txBody>
      </p:sp>
      <p:sp>
        <p:nvSpPr>
          <p:cNvPr id="17" name="Content Placeholder 2"/>
          <p:cNvSpPr txBox="1">
            <a:spLocks/>
          </p:cNvSpPr>
          <p:nvPr/>
        </p:nvSpPr>
        <p:spPr>
          <a:xfrm>
            <a:off x="504056" y="400506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Virtues are constitutively valuable (they are constituents of living well)</a:t>
            </a:r>
            <a:endParaRPr lang="en-GB" sz="1000" dirty="0"/>
          </a:p>
        </p:txBody>
      </p:sp>
      <p:sp>
        <p:nvSpPr>
          <p:cNvPr id="19" name="Content Placeholder 2"/>
          <p:cNvSpPr txBox="1">
            <a:spLocks/>
          </p:cNvSpPr>
          <p:nvPr/>
        </p:nvSpPr>
        <p:spPr>
          <a:xfrm>
            <a:off x="504056" y="436510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Virtues are intrinsically valuable (the motivation for truth is intrinsically valuable)</a:t>
            </a:r>
            <a:endParaRPr lang="en-GB" sz="1000" dirty="0"/>
          </a:p>
        </p:txBody>
      </p:sp>
      <p:sp>
        <p:nvSpPr>
          <p:cNvPr id="20" name="Content Placeholder 2"/>
          <p:cNvSpPr txBox="1">
            <a:spLocks/>
          </p:cNvSpPr>
          <p:nvPr/>
        </p:nvSpPr>
        <p:spPr>
          <a:xfrm>
            <a:off x="251520" y="479715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sz="2000" dirty="0"/>
              <a:t>B</a:t>
            </a:r>
            <a:r>
              <a:rPr lang="nl-NL" sz="2000" dirty="0" smtClean="0"/>
              <a:t>oth </a:t>
            </a:r>
            <a:r>
              <a:rPr lang="nl-NL" sz="2000" i="1" dirty="0" err="1" smtClean="0"/>
              <a:t>virtue</a:t>
            </a:r>
            <a:r>
              <a:rPr lang="nl-NL" sz="2000" i="1" dirty="0" smtClean="0"/>
              <a:t> </a:t>
            </a:r>
            <a:r>
              <a:rPr lang="nl-NL" sz="2000" i="1" dirty="0" err="1" smtClean="0"/>
              <a:t>reliabilism</a:t>
            </a:r>
            <a:r>
              <a:rPr lang="nl-NL" sz="2000" dirty="0" smtClean="0"/>
              <a:t> </a:t>
            </a:r>
            <a:r>
              <a:rPr lang="nl-NL" sz="2000" dirty="0" err="1" smtClean="0"/>
              <a:t>and</a:t>
            </a:r>
            <a:r>
              <a:rPr lang="nl-NL" sz="2000" dirty="0" smtClean="0"/>
              <a:t> </a:t>
            </a:r>
            <a:r>
              <a:rPr lang="nl-NL" sz="2000" i="1" dirty="0" err="1" smtClean="0"/>
              <a:t>virtue</a:t>
            </a:r>
            <a:r>
              <a:rPr lang="nl-NL" sz="2000" i="1" dirty="0" smtClean="0"/>
              <a:t> </a:t>
            </a:r>
            <a:r>
              <a:rPr lang="nl-NL" sz="2000" i="1" dirty="0" err="1" smtClean="0"/>
              <a:t>responsibilism</a:t>
            </a:r>
            <a:r>
              <a:rPr lang="nl-NL" sz="2000" dirty="0"/>
              <a:t> </a:t>
            </a:r>
            <a:r>
              <a:rPr lang="nl-NL" sz="2000" dirty="0" smtClean="0"/>
              <a:t>are </a:t>
            </a:r>
            <a:r>
              <a:rPr lang="nl-NL" sz="2000" dirty="0" err="1" smtClean="0"/>
              <a:t>legitimate</a:t>
            </a:r>
            <a:r>
              <a:rPr lang="nl-NL" sz="2000" dirty="0"/>
              <a:t> </a:t>
            </a:r>
            <a:r>
              <a:rPr lang="nl-NL" sz="2000" dirty="0" err="1" smtClean="0"/>
              <a:t>ways</a:t>
            </a:r>
            <a:r>
              <a:rPr lang="nl-NL" sz="2000" dirty="0" smtClean="0"/>
              <a:t> </a:t>
            </a:r>
            <a:r>
              <a:rPr lang="nl-NL" sz="2000" dirty="0" err="1" smtClean="0"/>
              <a:t>to</a:t>
            </a:r>
            <a:r>
              <a:rPr lang="nl-NL" sz="2000" dirty="0" smtClean="0"/>
              <a:t> </a:t>
            </a:r>
            <a:r>
              <a:rPr lang="nl-NL" sz="2000" dirty="0" err="1" smtClean="0"/>
              <a:t>fill</a:t>
            </a:r>
            <a:r>
              <a:rPr lang="nl-NL" sz="2000" dirty="0" smtClean="0"/>
              <a:t> out the concept of </a:t>
            </a:r>
            <a:r>
              <a:rPr lang="nl-NL" sz="2000" dirty="0" err="1" smtClean="0"/>
              <a:t>virtue</a:t>
            </a:r>
            <a:r>
              <a:rPr lang="nl-NL" sz="2000" dirty="0" smtClean="0"/>
              <a:t>. We </a:t>
            </a:r>
            <a:r>
              <a:rPr lang="nl-NL" sz="2000" dirty="0" err="1" smtClean="0"/>
              <a:t>should</a:t>
            </a:r>
            <a:r>
              <a:rPr lang="nl-NL" sz="2000" dirty="0" smtClean="0"/>
              <a:t> </a:t>
            </a:r>
            <a:r>
              <a:rPr lang="nl-NL" sz="2000" dirty="0" err="1" smtClean="0"/>
              <a:t>not</a:t>
            </a:r>
            <a:r>
              <a:rPr lang="nl-NL" sz="2000" dirty="0" smtClean="0"/>
              <a:t> </a:t>
            </a:r>
            <a:r>
              <a:rPr lang="nl-NL" sz="2000" dirty="0" err="1" smtClean="0"/>
              <a:t>argue</a:t>
            </a:r>
            <a:r>
              <a:rPr lang="nl-NL" sz="2000" dirty="0" smtClean="0"/>
              <a:t> </a:t>
            </a:r>
            <a:r>
              <a:rPr lang="nl-NL" sz="2000" dirty="0" err="1" smtClean="0"/>
              <a:t>which</a:t>
            </a:r>
            <a:r>
              <a:rPr lang="nl-NL" sz="2000" dirty="0" smtClean="0"/>
              <a:t> of these accounts is the best.</a:t>
            </a:r>
            <a:endParaRPr lang="nl-NL" sz="2400" dirty="0" smtClean="0"/>
          </a:p>
          <a:p>
            <a:pPr lvl="1"/>
            <a:r>
              <a:rPr lang="nl-NL" sz="1800" dirty="0" err="1" smtClean="0"/>
              <a:t>One</a:t>
            </a:r>
            <a:r>
              <a:rPr lang="nl-NL" sz="1800" dirty="0" smtClean="0"/>
              <a:t> </a:t>
            </a:r>
            <a:r>
              <a:rPr lang="nl-NL" sz="1800" dirty="0" err="1" smtClean="0"/>
              <a:t>can</a:t>
            </a:r>
            <a:r>
              <a:rPr lang="nl-NL" sz="1800" dirty="0" smtClean="0"/>
              <a:t> </a:t>
            </a:r>
            <a:r>
              <a:rPr lang="nl-NL" sz="1800" dirty="0" err="1" smtClean="0"/>
              <a:t>be</a:t>
            </a:r>
            <a:r>
              <a:rPr lang="nl-NL" sz="1800" dirty="0" smtClean="0"/>
              <a:t> excellent </a:t>
            </a:r>
            <a:r>
              <a:rPr lang="nl-NL" sz="1800" dirty="0" err="1" smtClean="0"/>
              <a:t>thinker</a:t>
            </a:r>
            <a:r>
              <a:rPr lang="nl-NL" sz="1800" dirty="0" smtClean="0"/>
              <a:t> </a:t>
            </a:r>
            <a:r>
              <a:rPr lang="nl-NL" sz="1800" dirty="0" err="1" smtClean="0"/>
              <a:t>by</a:t>
            </a:r>
            <a:r>
              <a:rPr lang="nl-NL" sz="1800" dirty="0" smtClean="0"/>
              <a:t> </a:t>
            </a:r>
            <a:r>
              <a:rPr lang="nl-NL" sz="1800" dirty="0" err="1" smtClean="0"/>
              <a:t>reliably</a:t>
            </a:r>
            <a:r>
              <a:rPr lang="nl-NL" sz="1800" dirty="0" smtClean="0"/>
              <a:t> </a:t>
            </a:r>
            <a:r>
              <a:rPr lang="nl-NL" sz="1800" dirty="0" err="1" smtClean="0"/>
              <a:t>getting</a:t>
            </a:r>
            <a:r>
              <a:rPr lang="nl-NL" sz="1800" dirty="0"/>
              <a:t> </a:t>
            </a:r>
            <a:r>
              <a:rPr lang="nl-NL" sz="1800" dirty="0" err="1" smtClean="0"/>
              <a:t>truth</a:t>
            </a:r>
            <a:r>
              <a:rPr lang="nl-NL" sz="1800" dirty="0" smtClean="0"/>
              <a:t> (</a:t>
            </a:r>
            <a:r>
              <a:rPr lang="nl-NL" sz="1800" dirty="0" err="1" smtClean="0"/>
              <a:t>reliabilism</a:t>
            </a:r>
            <a:r>
              <a:rPr lang="nl-NL" sz="1800" dirty="0" smtClean="0"/>
              <a:t>) or </a:t>
            </a:r>
            <a:r>
              <a:rPr lang="nl-NL" sz="1800" dirty="0" err="1" smtClean="0"/>
              <a:t>by</a:t>
            </a:r>
            <a:r>
              <a:rPr lang="nl-NL" sz="1800" dirty="0" smtClean="0"/>
              <a:t> </a:t>
            </a:r>
            <a:r>
              <a:rPr lang="nl-NL" sz="1800" dirty="0" err="1" smtClean="0"/>
              <a:t>possessing</a:t>
            </a:r>
            <a:r>
              <a:rPr lang="nl-NL" sz="1800" dirty="0" smtClean="0"/>
              <a:t> </a:t>
            </a:r>
            <a:r>
              <a:rPr lang="nl-NL" sz="1800" dirty="0" err="1" smtClean="0"/>
              <a:t>apt</a:t>
            </a:r>
            <a:r>
              <a:rPr lang="nl-NL" sz="1800" dirty="0" smtClean="0"/>
              <a:t> </a:t>
            </a:r>
            <a:r>
              <a:rPr lang="nl-NL" sz="1800" dirty="0" err="1" smtClean="0"/>
              <a:t>intellectual</a:t>
            </a:r>
            <a:r>
              <a:rPr lang="nl-NL" sz="1800" dirty="0" smtClean="0"/>
              <a:t> </a:t>
            </a:r>
            <a:r>
              <a:rPr lang="nl-NL" sz="1800" dirty="0" err="1" smtClean="0"/>
              <a:t>motivations</a:t>
            </a:r>
            <a:r>
              <a:rPr lang="nl-NL" sz="1800" dirty="0" smtClean="0"/>
              <a:t> </a:t>
            </a:r>
            <a:r>
              <a:rPr lang="nl-NL" sz="1800" dirty="0" err="1" smtClean="0"/>
              <a:t>and</a:t>
            </a:r>
            <a:r>
              <a:rPr lang="nl-NL" sz="1800" dirty="0" smtClean="0"/>
              <a:t> </a:t>
            </a:r>
            <a:r>
              <a:rPr lang="nl-NL" sz="1800" dirty="0" err="1" smtClean="0"/>
              <a:t>performing</a:t>
            </a:r>
            <a:r>
              <a:rPr lang="nl-NL" sz="1800" dirty="0" smtClean="0"/>
              <a:t> </a:t>
            </a:r>
            <a:r>
              <a:rPr lang="nl-NL" sz="1800" dirty="0" err="1" smtClean="0"/>
              <a:t>apt</a:t>
            </a:r>
            <a:r>
              <a:rPr lang="nl-NL" sz="1800" dirty="0" smtClean="0"/>
              <a:t> </a:t>
            </a:r>
            <a:r>
              <a:rPr lang="nl-NL" sz="1800" dirty="0" err="1" smtClean="0"/>
              <a:t>intellectual</a:t>
            </a:r>
            <a:r>
              <a:rPr lang="nl-NL" sz="1800" dirty="0" smtClean="0"/>
              <a:t> actions (</a:t>
            </a:r>
            <a:r>
              <a:rPr lang="nl-NL" sz="1800" dirty="0" err="1" smtClean="0"/>
              <a:t>responsibilism</a:t>
            </a:r>
            <a:r>
              <a:rPr lang="nl-NL" sz="1800" dirty="0" smtClean="0"/>
              <a:t>)</a:t>
            </a:r>
          </a:p>
          <a:p>
            <a:pPr lvl="1"/>
            <a:r>
              <a:rPr lang="nl-NL" sz="1800" dirty="0" err="1" smtClean="0"/>
              <a:t>They</a:t>
            </a:r>
            <a:r>
              <a:rPr lang="nl-NL" sz="1800" dirty="0" smtClean="0"/>
              <a:t> are in </a:t>
            </a:r>
            <a:r>
              <a:rPr lang="nl-NL" sz="1800" dirty="0" err="1" smtClean="0"/>
              <a:t>fact</a:t>
            </a:r>
            <a:r>
              <a:rPr lang="nl-NL" sz="1800" dirty="0" smtClean="0"/>
              <a:t> </a:t>
            </a:r>
            <a:r>
              <a:rPr lang="nl-NL" sz="1800" dirty="0" err="1" smtClean="0"/>
              <a:t>complementary</a:t>
            </a:r>
            <a:r>
              <a:rPr lang="nl-NL" sz="1800" dirty="0" smtClean="0"/>
              <a:t>. </a:t>
            </a:r>
            <a:r>
              <a:rPr lang="nl-NL" sz="1800" dirty="0" err="1" smtClean="0"/>
              <a:t>Reliabilism</a:t>
            </a:r>
            <a:r>
              <a:rPr lang="nl-NL" sz="1800" dirty="0"/>
              <a:t> </a:t>
            </a:r>
            <a:r>
              <a:rPr lang="nl-NL" sz="1800" dirty="0" err="1" smtClean="0"/>
              <a:t>seems</a:t>
            </a:r>
            <a:r>
              <a:rPr lang="nl-NL" sz="1800" dirty="0" smtClean="0"/>
              <a:t> </a:t>
            </a:r>
            <a:r>
              <a:rPr lang="nl-NL" sz="1800" dirty="0" err="1" smtClean="0"/>
              <a:t>suited</a:t>
            </a:r>
            <a:r>
              <a:rPr lang="nl-NL" sz="1800" dirty="0" smtClean="0"/>
              <a:t> </a:t>
            </a:r>
            <a:r>
              <a:rPr lang="nl-NL" sz="1800" dirty="0" err="1" smtClean="0"/>
              <a:t>for</a:t>
            </a:r>
            <a:r>
              <a:rPr lang="nl-NL" sz="1800" dirty="0" smtClean="0"/>
              <a:t> </a:t>
            </a:r>
            <a:r>
              <a:rPr lang="nl-NL" sz="1800" dirty="0" err="1" smtClean="0"/>
              <a:t>acquiring</a:t>
            </a:r>
            <a:r>
              <a:rPr lang="nl-NL" sz="1800" dirty="0" smtClean="0"/>
              <a:t> </a:t>
            </a:r>
            <a:r>
              <a:rPr lang="nl-NL" sz="1800" i="1" dirty="0" smtClean="0"/>
              <a:t>low</a:t>
            </a:r>
            <a:r>
              <a:rPr lang="nl-NL" sz="1800" dirty="0" smtClean="0"/>
              <a:t> </a:t>
            </a:r>
            <a:r>
              <a:rPr lang="nl-NL" sz="1800" dirty="0" err="1" smtClean="0"/>
              <a:t>grade</a:t>
            </a:r>
            <a:r>
              <a:rPr lang="nl-NL" sz="1800" dirty="0" smtClean="0"/>
              <a:t> </a:t>
            </a:r>
            <a:r>
              <a:rPr lang="nl-NL" sz="1800" dirty="0" err="1" smtClean="0"/>
              <a:t>knowledge</a:t>
            </a:r>
            <a:r>
              <a:rPr lang="nl-NL" sz="1800" dirty="0" smtClean="0"/>
              <a:t> </a:t>
            </a:r>
            <a:r>
              <a:rPr lang="nl-NL" sz="1800" dirty="0" err="1" smtClean="0"/>
              <a:t>and</a:t>
            </a:r>
            <a:r>
              <a:rPr lang="nl-NL" sz="1800" dirty="0" smtClean="0"/>
              <a:t> </a:t>
            </a:r>
            <a:r>
              <a:rPr lang="nl-NL" sz="1800" dirty="0" err="1" smtClean="0"/>
              <a:t>responsibilism</a:t>
            </a:r>
            <a:r>
              <a:rPr lang="nl-NL" sz="1800" dirty="0" smtClean="0"/>
              <a:t> </a:t>
            </a:r>
            <a:r>
              <a:rPr lang="nl-NL" sz="1800" dirty="0" err="1" smtClean="0"/>
              <a:t>seems</a:t>
            </a:r>
            <a:r>
              <a:rPr lang="nl-NL" sz="1800" dirty="0" smtClean="0"/>
              <a:t> </a:t>
            </a:r>
            <a:r>
              <a:rPr lang="nl-NL" sz="1800" dirty="0" err="1" smtClean="0"/>
              <a:t>suited</a:t>
            </a:r>
            <a:r>
              <a:rPr lang="nl-NL" sz="1800" dirty="0" smtClean="0"/>
              <a:t> </a:t>
            </a:r>
            <a:r>
              <a:rPr lang="nl-NL" sz="1800" dirty="0" err="1" smtClean="0"/>
              <a:t>for</a:t>
            </a:r>
            <a:r>
              <a:rPr lang="nl-NL" sz="1800" dirty="0" smtClean="0"/>
              <a:t> </a:t>
            </a:r>
            <a:r>
              <a:rPr lang="nl-NL" sz="1800" dirty="0" err="1" smtClean="0"/>
              <a:t>acquiring</a:t>
            </a:r>
            <a:r>
              <a:rPr lang="nl-NL" sz="1800" dirty="0" smtClean="0"/>
              <a:t> </a:t>
            </a:r>
            <a:r>
              <a:rPr lang="nl-NL" sz="1800" i="1" dirty="0" smtClean="0"/>
              <a:t>high</a:t>
            </a:r>
            <a:r>
              <a:rPr lang="nl-NL" sz="1800" dirty="0" smtClean="0"/>
              <a:t> </a:t>
            </a:r>
            <a:r>
              <a:rPr lang="nl-NL" sz="1800" dirty="0" err="1" smtClean="0"/>
              <a:t>grade</a:t>
            </a:r>
            <a:r>
              <a:rPr lang="nl-NL" sz="1800" dirty="0" smtClean="0"/>
              <a:t> </a:t>
            </a:r>
            <a:r>
              <a:rPr lang="nl-NL" sz="1800" dirty="0" err="1" smtClean="0"/>
              <a:t>knowledge</a:t>
            </a:r>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Tree>
    <p:extLst>
      <p:ext uri="{BB962C8B-B14F-4D97-AF65-F5344CB8AC3E}">
        <p14:creationId xmlns:p14="http://schemas.microsoft.com/office/powerpoint/2010/main" val="1022043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nodePh="1">
                                  <p:stCondLst>
                                    <p:cond delay="0"/>
                                  </p:stCondLst>
                                  <p:endCondLst>
                                    <p:cond evt="begin" delay="0">
                                      <p:tn val="25"/>
                                    </p:cond>
                                  </p:end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p:bldP spid="12" grpId="0"/>
      <p:bldP spid="16" grpId="0"/>
      <p:bldP spid="18" grpId="0"/>
      <p:bldP spid="14" grpId="0"/>
      <p:bldP spid="17" grpId="0"/>
      <p:bldP spid="19" grpId="0"/>
      <p:bldP spid="20" grpId="0"/>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1143000"/>
          </a:xfrm>
        </p:spPr>
        <p:txBody>
          <a:bodyPr>
            <a:normAutofit/>
          </a:bodyPr>
          <a:lstStyle/>
          <a:p>
            <a:r>
              <a:rPr lang="nl-NL" sz="2400" dirty="0" err="1" smtClean="0"/>
              <a:t>Progress</a:t>
            </a:r>
            <a:r>
              <a:rPr lang="nl-NL" sz="2400" dirty="0" smtClean="0"/>
              <a:t> </a:t>
            </a:r>
            <a:r>
              <a:rPr lang="nl-NL" sz="2400" dirty="0" err="1" smtClean="0"/>
              <a:t>and</a:t>
            </a:r>
            <a:r>
              <a:rPr lang="nl-NL" sz="2400" dirty="0" smtClean="0"/>
              <a:t> </a:t>
            </a:r>
            <a:r>
              <a:rPr lang="nl-NL" sz="2400" dirty="0" err="1" smtClean="0"/>
              <a:t>Problems</a:t>
            </a:r>
            <a:endParaRPr lang="nl-NL" sz="2400" dirty="0" smtClean="0"/>
          </a:p>
        </p:txBody>
      </p:sp>
      <p:sp>
        <p:nvSpPr>
          <p:cNvPr id="3" name="Content Placeholder 2"/>
          <p:cNvSpPr>
            <a:spLocks noGrp="1"/>
          </p:cNvSpPr>
          <p:nvPr>
            <p:ph idx="1"/>
          </p:nvPr>
        </p:nvSpPr>
        <p:spPr>
          <a:xfrm>
            <a:off x="216024" y="1196752"/>
            <a:ext cx="8820472" cy="432047"/>
          </a:xfrm>
        </p:spPr>
        <p:txBody>
          <a:bodyPr>
            <a:noAutofit/>
          </a:bodyPr>
          <a:lstStyle/>
          <a:p>
            <a:r>
              <a:rPr lang="en-US" sz="2000" i="1" dirty="0" smtClean="0"/>
              <a:t>Low grade knowledge</a:t>
            </a:r>
            <a:r>
              <a:rPr lang="en-US" sz="2000" dirty="0" smtClean="0"/>
              <a:t> (e.g., perceptual knowledge) is acquired passively. No intentional action is required. </a:t>
            </a:r>
            <a:r>
              <a:rPr lang="en-US" sz="2000" i="1" dirty="0" smtClean="0"/>
              <a:t>High grade knowledge</a:t>
            </a:r>
            <a:r>
              <a:rPr lang="en-US" sz="2000" dirty="0" smtClean="0"/>
              <a:t> is acquired actively, as          a result of intentional inquiry (e.g., scientific knowledge).</a:t>
            </a:r>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14" name="Content Placeholder 2"/>
          <p:cNvSpPr txBox="1">
            <a:spLocks/>
          </p:cNvSpPr>
          <p:nvPr/>
        </p:nvSpPr>
        <p:spPr>
          <a:xfrm>
            <a:off x="216024" y="227687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sz="2000" dirty="0" smtClean="0"/>
              <a:t>Traditional </a:t>
            </a:r>
            <a:r>
              <a:rPr lang="nl-NL" sz="2000" dirty="0" err="1" smtClean="0"/>
              <a:t>analytical</a:t>
            </a:r>
            <a:r>
              <a:rPr lang="nl-NL" sz="2000" dirty="0" smtClean="0"/>
              <a:t> </a:t>
            </a:r>
            <a:r>
              <a:rPr lang="nl-NL" sz="2000" dirty="0" err="1" smtClean="0"/>
              <a:t>epistemology</a:t>
            </a:r>
            <a:r>
              <a:rPr lang="nl-NL" sz="2000" dirty="0" smtClean="0"/>
              <a:t> </a:t>
            </a:r>
            <a:r>
              <a:rPr lang="nl-NL" sz="2000" dirty="0" err="1" smtClean="0"/>
              <a:t>focusses</a:t>
            </a:r>
            <a:r>
              <a:rPr lang="nl-NL" sz="2000" dirty="0" smtClean="0"/>
              <a:t> </a:t>
            </a:r>
            <a:r>
              <a:rPr lang="nl-NL" sz="2000" dirty="0" err="1" smtClean="0"/>
              <a:t>primarily</a:t>
            </a:r>
            <a:r>
              <a:rPr lang="nl-NL" sz="2000" dirty="0" smtClean="0"/>
              <a:t> on low </a:t>
            </a:r>
            <a:r>
              <a:rPr lang="nl-NL" sz="2000" dirty="0" err="1" smtClean="0"/>
              <a:t>grade</a:t>
            </a:r>
            <a:r>
              <a:rPr lang="nl-NL" sz="2000" dirty="0" smtClean="0"/>
              <a:t> </a:t>
            </a:r>
            <a:r>
              <a:rPr lang="nl-NL" sz="2000" dirty="0" err="1" smtClean="0"/>
              <a:t>knowledge</a:t>
            </a:r>
            <a:r>
              <a:rPr lang="nl-NL" sz="2000" dirty="0" smtClean="0"/>
              <a:t>.</a:t>
            </a:r>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7" name="Content Placeholder 2"/>
          <p:cNvSpPr txBox="1">
            <a:spLocks/>
          </p:cNvSpPr>
          <p:nvPr/>
        </p:nvSpPr>
        <p:spPr>
          <a:xfrm>
            <a:off x="251520" y="357301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sz="2000" dirty="0" err="1" smtClean="0"/>
              <a:t>Zagzebski</a:t>
            </a:r>
            <a:r>
              <a:rPr lang="nl-NL" sz="2000" dirty="0" smtClean="0"/>
              <a:t> </a:t>
            </a:r>
            <a:r>
              <a:rPr lang="nl-NL" sz="2000" dirty="0" err="1" smtClean="0"/>
              <a:t>argues</a:t>
            </a:r>
            <a:r>
              <a:rPr lang="nl-NL" sz="2000" dirty="0" smtClean="0"/>
              <a:t> </a:t>
            </a:r>
            <a:r>
              <a:rPr lang="nl-NL" sz="2000" dirty="0" err="1" smtClean="0"/>
              <a:t>that</a:t>
            </a:r>
            <a:r>
              <a:rPr lang="nl-NL" sz="2000" dirty="0" smtClean="0"/>
              <a:t> </a:t>
            </a:r>
            <a:r>
              <a:rPr lang="nl-NL" sz="2000" dirty="0" err="1" smtClean="0"/>
              <a:t>both</a:t>
            </a:r>
            <a:r>
              <a:rPr lang="nl-NL" sz="2000" dirty="0" smtClean="0"/>
              <a:t> low- </a:t>
            </a:r>
            <a:r>
              <a:rPr lang="nl-NL" sz="2000" dirty="0" err="1" smtClean="0"/>
              <a:t>and</a:t>
            </a:r>
            <a:r>
              <a:rPr lang="nl-NL" sz="2000" dirty="0" smtClean="0"/>
              <a:t> high </a:t>
            </a:r>
            <a:r>
              <a:rPr lang="nl-NL" sz="2000" dirty="0" err="1" smtClean="0"/>
              <a:t>grade</a:t>
            </a:r>
            <a:r>
              <a:rPr lang="nl-NL" sz="2000" dirty="0" smtClean="0"/>
              <a:t> </a:t>
            </a:r>
            <a:r>
              <a:rPr lang="nl-NL" sz="2000" dirty="0" err="1" smtClean="0"/>
              <a:t>knowledge</a:t>
            </a:r>
            <a:r>
              <a:rPr lang="nl-NL" sz="2000" dirty="0" smtClean="0"/>
              <a:t> </a:t>
            </a:r>
            <a:r>
              <a:rPr lang="nl-NL" sz="2000" dirty="0" err="1" smtClean="0"/>
              <a:t>consist</a:t>
            </a:r>
            <a:r>
              <a:rPr lang="nl-NL" sz="2000" dirty="0" smtClean="0"/>
              <a:t> in </a:t>
            </a:r>
            <a:r>
              <a:rPr lang="nl-NL" sz="2000" dirty="0" err="1" smtClean="0"/>
              <a:t>beliefs</a:t>
            </a:r>
            <a:r>
              <a:rPr lang="nl-NL" sz="2000" dirty="0" smtClean="0"/>
              <a:t>    </a:t>
            </a:r>
            <a:r>
              <a:rPr lang="nl-NL" sz="2000" dirty="0" err="1" smtClean="0"/>
              <a:t>that</a:t>
            </a:r>
            <a:r>
              <a:rPr lang="nl-NL" sz="2000" dirty="0" smtClean="0"/>
              <a:t> </a:t>
            </a:r>
            <a:r>
              <a:rPr lang="nl-NL" sz="2000" dirty="0" err="1" smtClean="0"/>
              <a:t>result</a:t>
            </a:r>
            <a:r>
              <a:rPr lang="nl-NL" sz="2000" dirty="0" smtClean="0"/>
              <a:t> </a:t>
            </a:r>
            <a:r>
              <a:rPr lang="nl-NL" sz="2000" dirty="0" err="1" smtClean="0"/>
              <a:t>from</a:t>
            </a:r>
            <a:r>
              <a:rPr lang="nl-NL" sz="2000" dirty="0" smtClean="0"/>
              <a:t> acts of </a:t>
            </a:r>
            <a:r>
              <a:rPr lang="nl-NL" sz="2000" dirty="0" err="1" smtClean="0"/>
              <a:t>virtue</a:t>
            </a:r>
            <a:r>
              <a:rPr lang="nl-NL" sz="2000" dirty="0" smtClean="0"/>
              <a:t>. Knowledge does </a:t>
            </a:r>
            <a:r>
              <a:rPr lang="nl-NL" sz="2000" dirty="0" err="1" smtClean="0"/>
              <a:t>not</a:t>
            </a:r>
            <a:r>
              <a:rPr lang="nl-NL" sz="2000" dirty="0" smtClean="0"/>
              <a:t> </a:t>
            </a:r>
            <a:r>
              <a:rPr lang="nl-NL" sz="2000" dirty="0" err="1" smtClean="0"/>
              <a:t>require</a:t>
            </a:r>
            <a:r>
              <a:rPr lang="nl-NL" sz="2000" dirty="0" smtClean="0"/>
              <a:t> full-</a:t>
            </a:r>
            <a:r>
              <a:rPr lang="nl-NL" sz="2000" dirty="0" err="1" smtClean="0"/>
              <a:t>blown</a:t>
            </a:r>
            <a:r>
              <a:rPr lang="nl-NL" sz="2000" dirty="0" smtClean="0"/>
              <a:t> </a:t>
            </a:r>
            <a:r>
              <a:rPr lang="nl-NL" sz="2000" dirty="0" err="1" smtClean="0"/>
              <a:t>virtue</a:t>
            </a:r>
            <a:r>
              <a:rPr lang="nl-NL" sz="2000" dirty="0" smtClean="0"/>
              <a:t> </a:t>
            </a:r>
            <a:r>
              <a:rPr lang="nl-NL" sz="2000" dirty="0" err="1" smtClean="0"/>
              <a:t>possession</a:t>
            </a:r>
            <a:r>
              <a:rPr lang="nl-NL" sz="2000" dirty="0" smtClean="0"/>
              <a:t>. </a:t>
            </a:r>
            <a:endParaRPr lang="en-GB" sz="2000" dirty="0" smtClean="0"/>
          </a:p>
          <a:p>
            <a:pPr>
              <a:buFont typeface="Arial" pitchFamily="34" charset="0"/>
              <a:buNone/>
            </a:pPr>
            <a:r>
              <a:rPr lang="en-GB" sz="2200" dirty="0" smtClean="0"/>
              <a:t> </a:t>
            </a:r>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8" name="Title 1"/>
          <p:cNvSpPr txBox="1">
            <a:spLocks/>
          </p:cNvSpPr>
          <p:nvPr/>
        </p:nvSpPr>
        <p:spPr>
          <a:xfrm>
            <a:off x="374848" y="257403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smtClean="0"/>
              <a:t>Low </a:t>
            </a:r>
            <a:r>
              <a:rPr lang="nl-NL" sz="2400" dirty="0" err="1" smtClean="0"/>
              <a:t>grade</a:t>
            </a:r>
            <a:r>
              <a:rPr lang="nl-NL" sz="2400" dirty="0" smtClean="0"/>
              <a:t> </a:t>
            </a:r>
            <a:r>
              <a:rPr lang="nl-NL" sz="2400" dirty="0" err="1" smtClean="0"/>
              <a:t>knowledge</a:t>
            </a:r>
            <a:r>
              <a:rPr lang="nl-NL" sz="2400" dirty="0" smtClean="0"/>
              <a:t> </a:t>
            </a:r>
            <a:r>
              <a:rPr lang="nl-NL" sz="2400" dirty="0" err="1" smtClean="0"/>
              <a:t>and</a:t>
            </a:r>
            <a:r>
              <a:rPr lang="nl-NL" sz="2400" dirty="0" smtClean="0"/>
              <a:t> the </a:t>
            </a:r>
            <a:r>
              <a:rPr lang="nl-NL" sz="2400" dirty="0" err="1" smtClean="0"/>
              <a:t>Gettier</a:t>
            </a:r>
            <a:r>
              <a:rPr lang="nl-NL" sz="2400" dirty="0" smtClean="0"/>
              <a:t> </a:t>
            </a:r>
            <a:r>
              <a:rPr lang="nl-NL" sz="2400" dirty="0" err="1" smtClean="0"/>
              <a:t>problem</a:t>
            </a:r>
            <a:endParaRPr lang="nl-NL" sz="2400" dirty="0" smtClean="0"/>
          </a:p>
        </p:txBody>
      </p:sp>
      <p:sp>
        <p:nvSpPr>
          <p:cNvPr id="9" name="Content Placeholder 2"/>
          <p:cNvSpPr txBox="1">
            <a:spLocks/>
          </p:cNvSpPr>
          <p:nvPr/>
        </p:nvSpPr>
        <p:spPr>
          <a:xfrm>
            <a:off x="251520" y="4581128"/>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sz="2000" dirty="0" err="1" smtClean="0"/>
              <a:t>Still</a:t>
            </a:r>
            <a:r>
              <a:rPr lang="nl-NL" sz="2000" dirty="0" smtClean="0"/>
              <a:t>, </a:t>
            </a:r>
            <a:r>
              <a:rPr lang="nl-NL" sz="2000" dirty="0" err="1" smtClean="0"/>
              <a:t>Zagzebski’s</a:t>
            </a:r>
            <a:r>
              <a:rPr lang="nl-NL" sz="2000" dirty="0" smtClean="0"/>
              <a:t> analysis of low </a:t>
            </a:r>
            <a:r>
              <a:rPr lang="nl-NL" sz="2000" dirty="0" err="1" smtClean="0"/>
              <a:t>grade</a:t>
            </a:r>
            <a:r>
              <a:rPr lang="nl-NL" sz="2000" dirty="0" smtClean="0"/>
              <a:t> </a:t>
            </a:r>
            <a:r>
              <a:rPr lang="nl-NL" sz="2000" dirty="0" err="1" smtClean="0"/>
              <a:t>knowledge</a:t>
            </a:r>
            <a:r>
              <a:rPr lang="nl-NL" sz="2000" dirty="0" smtClean="0"/>
              <a:t> is </a:t>
            </a:r>
            <a:r>
              <a:rPr lang="nl-NL" sz="2000" dirty="0" err="1" smtClean="0"/>
              <a:t>too</a:t>
            </a:r>
            <a:r>
              <a:rPr lang="nl-NL" sz="2000" dirty="0" smtClean="0"/>
              <a:t> strong. For low </a:t>
            </a:r>
            <a:r>
              <a:rPr lang="nl-NL" sz="2000" dirty="0" err="1" smtClean="0"/>
              <a:t>grade</a:t>
            </a:r>
            <a:r>
              <a:rPr lang="nl-NL" sz="2000" dirty="0" smtClean="0"/>
              <a:t> </a:t>
            </a:r>
            <a:r>
              <a:rPr lang="nl-NL" sz="2000" dirty="0" err="1" smtClean="0"/>
              <a:t>knowledge</a:t>
            </a:r>
            <a:r>
              <a:rPr lang="nl-NL" sz="2000" dirty="0" smtClean="0"/>
              <a:t> </a:t>
            </a:r>
            <a:r>
              <a:rPr lang="nl-NL" sz="1800" dirty="0" smtClean="0"/>
              <a:t>(e.g., </a:t>
            </a:r>
            <a:r>
              <a:rPr lang="nl-NL" sz="1800" dirty="0" err="1" smtClean="0"/>
              <a:t>knowing</a:t>
            </a:r>
            <a:r>
              <a:rPr lang="nl-NL" sz="1800" dirty="0" smtClean="0"/>
              <a:t> </a:t>
            </a:r>
            <a:r>
              <a:rPr lang="nl-NL" sz="1800" dirty="0" err="1" smtClean="0"/>
              <a:t>that</a:t>
            </a:r>
            <a:r>
              <a:rPr lang="nl-NL" sz="1800" dirty="0" smtClean="0"/>
              <a:t> </a:t>
            </a:r>
            <a:r>
              <a:rPr lang="nl-NL" sz="1800" dirty="0" err="1" smtClean="0"/>
              <a:t>there</a:t>
            </a:r>
            <a:r>
              <a:rPr lang="nl-NL" sz="1800" dirty="0" smtClean="0"/>
              <a:t> is a tree in front of </a:t>
            </a:r>
            <a:r>
              <a:rPr lang="nl-NL" sz="1800" dirty="0" err="1" smtClean="0"/>
              <a:t>you</a:t>
            </a:r>
            <a:r>
              <a:rPr lang="nl-NL" sz="1800" dirty="0" smtClean="0"/>
              <a:t>)</a:t>
            </a:r>
            <a:r>
              <a:rPr lang="nl-NL" sz="2000" dirty="0" smtClean="0"/>
              <a:t> does </a:t>
            </a:r>
            <a:r>
              <a:rPr lang="nl-NL" sz="2000" dirty="0" err="1" smtClean="0"/>
              <a:t>not</a:t>
            </a:r>
            <a:r>
              <a:rPr lang="nl-NL" sz="2000" dirty="0" smtClean="0"/>
              <a:t> </a:t>
            </a:r>
            <a:r>
              <a:rPr lang="nl-NL" sz="2000" dirty="0" err="1" smtClean="0"/>
              <a:t>require</a:t>
            </a:r>
            <a:r>
              <a:rPr lang="nl-NL" sz="2000" dirty="0"/>
              <a:t> </a:t>
            </a:r>
            <a:r>
              <a:rPr lang="nl-NL" sz="2000" dirty="0" err="1" smtClean="0"/>
              <a:t>an</a:t>
            </a:r>
            <a:r>
              <a:rPr lang="nl-NL" sz="2000" dirty="0" smtClean="0"/>
              <a:t> </a:t>
            </a:r>
            <a:r>
              <a:rPr lang="nl-NL" sz="2000" dirty="0" err="1" smtClean="0"/>
              <a:t>acquired</a:t>
            </a:r>
            <a:r>
              <a:rPr lang="nl-NL" sz="2000" dirty="0" smtClean="0"/>
              <a:t> </a:t>
            </a:r>
            <a:r>
              <a:rPr lang="nl-NL" sz="2000" dirty="0" err="1" smtClean="0"/>
              <a:t>motivation</a:t>
            </a:r>
            <a:r>
              <a:rPr lang="nl-NL" sz="2000" dirty="0" smtClean="0"/>
              <a:t> </a:t>
            </a:r>
            <a:r>
              <a:rPr lang="nl-NL" sz="2000" dirty="0" err="1" smtClean="0"/>
              <a:t>for</a:t>
            </a:r>
            <a:r>
              <a:rPr lang="nl-NL" sz="2000" dirty="0" smtClean="0"/>
              <a:t> </a:t>
            </a:r>
            <a:r>
              <a:rPr lang="nl-NL" sz="2000" dirty="0" err="1" smtClean="0"/>
              <a:t>truth</a:t>
            </a:r>
            <a:r>
              <a:rPr lang="nl-NL" sz="2000" dirty="0" smtClean="0"/>
              <a:t> or </a:t>
            </a:r>
            <a:r>
              <a:rPr lang="nl-NL" sz="2000" dirty="0" err="1" smtClean="0"/>
              <a:t>voluntary</a:t>
            </a:r>
            <a:r>
              <a:rPr lang="nl-NL" sz="2000" dirty="0" smtClean="0"/>
              <a:t> </a:t>
            </a:r>
            <a:r>
              <a:rPr lang="nl-NL" sz="2000" dirty="0" err="1" smtClean="0"/>
              <a:t>intellectual</a:t>
            </a:r>
            <a:r>
              <a:rPr lang="nl-NL" sz="2000" dirty="0" smtClean="0"/>
              <a:t> acts. It’s </a:t>
            </a:r>
            <a:r>
              <a:rPr lang="nl-NL" sz="2000" dirty="0" err="1" smtClean="0"/>
              <a:t>just</a:t>
            </a:r>
            <a:r>
              <a:rPr lang="nl-NL" sz="2000" dirty="0" smtClean="0"/>
              <a:t> </a:t>
            </a:r>
            <a:r>
              <a:rPr lang="nl-NL" sz="2000" dirty="0" err="1" smtClean="0"/>
              <a:t>passive</a:t>
            </a:r>
            <a:r>
              <a:rPr lang="nl-NL" sz="2000" dirty="0" smtClean="0"/>
              <a:t>.</a:t>
            </a:r>
          </a:p>
          <a:p>
            <a:pPr lvl="1"/>
            <a:r>
              <a:rPr lang="nl-NL" sz="1800" dirty="0" smtClean="0"/>
              <a:t>In </a:t>
            </a:r>
            <a:r>
              <a:rPr lang="nl-NL" sz="1800" dirty="0" err="1" smtClean="0"/>
              <a:t>fact</a:t>
            </a:r>
            <a:r>
              <a:rPr lang="nl-NL" sz="1800" dirty="0" smtClean="0"/>
              <a:t>, </a:t>
            </a:r>
            <a:r>
              <a:rPr lang="nl-NL" sz="1800" dirty="0" err="1"/>
              <a:t>y</a:t>
            </a:r>
            <a:r>
              <a:rPr lang="nl-NL" sz="1800" dirty="0" err="1" smtClean="0"/>
              <a:t>ou</a:t>
            </a:r>
            <a:r>
              <a:rPr lang="nl-NL" sz="1800" dirty="0" smtClean="0"/>
              <a:t> </a:t>
            </a:r>
            <a:r>
              <a:rPr lang="nl-NL" sz="1800" dirty="0" err="1" smtClean="0"/>
              <a:t>know</a:t>
            </a:r>
            <a:r>
              <a:rPr lang="nl-NL" sz="1800" dirty="0" smtClean="0"/>
              <a:t> </a:t>
            </a:r>
            <a:r>
              <a:rPr lang="nl-NL" sz="1800" dirty="0" err="1" smtClean="0"/>
              <a:t>there</a:t>
            </a:r>
            <a:r>
              <a:rPr lang="nl-NL" sz="1800" dirty="0" smtClean="0"/>
              <a:t> is a tree even </a:t>
            </a:r>
            <a:r>
              <a:rPr lang="nl-NL" sz="1800" dirty="0" err="1" smtClean="0"/>
              <a:t>if</a:t>
            </a:r>
            <a:r>
              <a:rPr lang="nl-NL" sz="1800" dirty="0" smtClean="0"/>
              <a:t> </a:t>
            </a:r>
            <a:r>
              <a:rPr lang="nl-NL" sz="1800" dirty="0" err="1" smtClean="0"/>
              <a:t>you</a:t>
            </a:r>
            <a:r>
              <a:rPr lang="nl-NL" sz="1800" dirty="0" smtClean="0"/>
              <a:t> are </a:t>
            </a:r>
            <a:r>
              <a:rPr lang="nl-NL" sz="1800" dirty="0" err="1" smtClean="0"/>
              <a:t>motivated</a:t>
            </a:r>
            <a:r>
              <a:rPr lang="nl-NL" sz="1800" dirty="0" smtClean="0"/>
              <a:t> </a:t>
            </a:r>
            <a:r>
              <a:rPr lang="nl-NL" sz="1800" i="1" dirty="0" err="1" smtClean="0"/>
              <a:t>not</a:t>
            </a:r>
            <a:r>
              <a:rPr lang="nl-NL" sz="1800" dirty="0" smtClean="0"/>
              <a:t> </a:t>
            </a:r>
            <a:r>
              <a:rPr lang="nl-NL" sz="1800" dirty="0" err="1" smtClean="0"/>
              <a:t>to</a:t>
            </a:r>
            <a:r>
              <a:rPr lang="nl-NL" sz="1800" dirty="0" smtClean="0"/>
              <a:t> </a:t>
            </a:r>
            <a:r>
              <a:rPr lang="nl-NL" sz="1800" dirty="0" err="1" smtClean="0"/>
              <a:t>be</a:t>
            </a:r>
            <a:r>
              <a:rPr lang="nl-NL" sz="1800" dirty="0" smtClean="0"/>
              <a:t> open-</a:t>
            </a:r>
            <a:r>
              <a:rPr lang="nl-NL" sz="1800" dirty="0" err="1" smtClean="0"/>
              <a:t>minded</a:t>
            </a:r>
            <a:endParaRPr lang="en-GB" sz="1400" dirty="0" smtClean="0"/>
          </a:p>
          <a:p>
            <a:pPr lvl="2"/>
            <a:endParaRPr lang="en-GB" sz="2000" dirty="0" smtClean="0"/>
          </a:p>
          <a:p>
            <a:pPr lvl="1">
              <a:buFont typeface="Arial" pitchFamily="34" charset="0"/>
              <a:buNone/>
            </a:pPr>
            <a:endParaRPr lang="en-GB" sz="2400" dirty="0"/>
          </a:p>
        </p:txBody>
      </p:sp>
    </p:spTree>
    <p:extLst>
      <p:ext uri="{BB962C8B-B14F-4D97-AF65-F5344CB8AC3E}">
        <p14:creationId xmlns:p14="http://schemas.microsoft.com/office/powerpoint/2010/main" val="3614382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7" grpId="0"/>
      <p:bldP spid="8" grpId="0"/>
      <p:bldP spid="9" grpId="0"/>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51520" y="112474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sz="2000" dirty="0" err="1" smtClean="0"/>
              <a:t>Did</a:t>
            </a:r>
            <a:r>
              <a:rPr lang="nl-NL" sz="2000" dirty="0" smtClean="0"/>
              <a:t> </a:t>
            </a:r>
            <a:r>
              <a:rPr lang="nl-NL" sz="2000" dirty="0" err="1" smtClean="0"/>
              <a:t>Zagzebski</a:t>
            </a:r>
            <a:r>
              <a:rPr lang="nl-NL" sz="2000" dirty="0" smtClean="0"/>
              <a:t> </a:t>
            </a:r>
            <a:r>
              <a:rPr lang="nl-NL" sz="2000" dirty="0" err="1" smtClean="0"/>
              <a:t>then</a:t>
            </a:r>
            <a:r>
              <a:rPr lang="nl-NL" sz="2000" dirty="0" smtClean="0"/>
              <a:t> </a:t>
            </a:r>
            <a:r>
              <a:rPr lang="nl-NL" sz="2000" dirty="0" err="1" smtClean="0"/>
              <a:t>solve</a:t>
            </a:r>
            <a:r>
              <a:rPr lang="nl-NL" sz="2000" dirty="0" smtClean="0"/>
              <a:t> the </a:t>
            </a:r>
            <a:r>
              <a:rPr lang="nl-NL" sz="2000" dirty="0" err="1" smtClean="0"/>
              <a:t>Gettier</a:t>
            </a:r>
            <a:r>
              <a:rPr lang="nl-NL" sz="2000" dirty="0" smtClean="0"/>
              <a:t> </a:t>
            </a:r>
            <a:r>
              <a:rPr lang="nl-NL" sz="2000" dirty="0" err="1" smtClean="0"/>
              <a:t>problem</a:t>
            </a:r>
            <a:r>
              <a:rPr lang="nl-NL" sz="2000" dirty="0" smtClean="0"/>
              <a:t>? </a:t>
            </a:r>
            <a:r>
              <a:rPr lang="nl-NL" sz="2000" dirty="0" err="1" smtClean="0"/>
              <a:t>Gettier</a:t>
            </a:r>
            <a:r>
              <a:rPr lang="nl-NL" sz="2000" dirty="0" smtClean="0"/>
              <a:t> </a:t>
            </a:r>
            <a:r>
              <a:rPr lang="nl-NL" sz="2000" dirty="0" err="1" smtClean="0"/>
              <a:t>argued</a:t>
            </a:r>
            <a:r>
              <a:rPr lang="nl-NL" sz="2000" dirty="0" smtClean="0"/>
              <a:t> </a:t>
            </a:r>
            <a:r>
              <a:rPr lang="nl-NL" sz="2000" dirty="0" err="1" smtClean="0"/>
              <a:t>that</a:t>
            </a:r>
            <a:r>
              <a:rPr lang="nl-NL" sz="2000" dirty="0" smtClean="0"/>
              <a:t> </a:t>
            </a:r>
            <a:r>
              <a:rPr lang="nl-NL" sz="2000" dirty="0" err="1" smtClean="0"/>
              <a:t>justified</a:t>
            </a:r>
            <a:r>
              <a:rPr lang="nl-NL" sz="2000" dirty="0" smtClean="0"/>
              <a:t>     </a:t>
            </a:r>
            <a:r>
              <a:rPr lang="nl-NL" sz="2000" dirty="0" err="1" smtClean="0"/>
              <a:t>true</a:t>
            </a:r>
            <a:r>
              <a:rPr lang="nl-NL" sz="2000" dirty="0" smtClean="0"/>
              <a:t> belief (JTB) is </a:t>
            </a:r>
            <a:r>
              <a:rPr lang="nl-NL" sz="2000" dirty="0" err="1" smtClean="0"/>
              <a:t>not</a:t>
            </a:r>
            <a:r>
              <a:rPr lang="nl-NL" sz="2000" dirty="0" smtClean="0"/>
              <a:t> </a:t>
            </a:r>
            <a:r>
              <a:rPr lang="nl-NL" sz="2000" dirty="0" err="1" smtClean="0"/>
              <a:t>sufficient</a:t>
            </a:r>
            <a:r>
              <a:rPr lang="nl-NL" sz="2000" dirty="0" smtClean="0"/>
              <a:t> </a:t>
            </a:r>
            <a:r>
              <a:rPr lang="nl-NL" sz="2000" dirty="0" err="1" smtClean="0"/>
              <a:t>for</a:t>
            </a:r>
            <a:r>
              <a:rPr lang="nl-NL" sz="2000" dirty="0" smtClean="0"/>
              <a:t> </a:t>
            </a:r>
            <a:r>
              <a:rPr lang="nl-NL" sz="2000" dirty="0" err="1" smtClean="0"/>
              <a:t>knowledge</a:t>
            </a:r>
            <a:r>
              <a:rPr lang="nl-NL" sz="2000" dirty="0" smtClean="0"/>
              <a:t>. We have </a:t>
            </a:r>
            <a:r>
              <a:rPr lang="nl-NL" sz="2000" dirty="0" err="1" smtClean="0"/>
              <a:t>seen</a:t>
            </a:r>
            <a:r>
              <a:rPr lang="nl-NL" sz="2000" dirty="0" smtClean="0"/>
              <a:t> </a:t>
            </a:r>
            <a:r>
              <a:rPr lang="nl-NL" sz="2000" dirty="0" err="1" smtClean="0"/>
              <a:t>many</a:t>
            </a:r>
            <a:r>
              <a:rPr lang="nl-NL" sz="2000" dirty="0" smtClean="0"/>
              <a:t> </a:t>
            </a:r>
            <a:r>
              <a:rPr lang="nl-NL" sz="2000" dirty="0" err="1" smtClean="0"/>
              <a:t>examples</a:t>
            </a:r>
            <a:r>
              <a:rPr lang="nl-NL" sz="2000" dirty="0" smtClean="0"/>
              <a:t> </a:t>
            </a:r>
            <a:endParaRPr lang="en-GB" sz="2000" dirty="0" smtClean="0"/>
          </a:p>
          <a:p>
            <a:pPr>
              <a:buFont typeface="Arial" pitchFamily="34" charset="0"/>
              <a:buNone/>
            </a:pPr>
            <a:r>
              <a:rPr lang="en-GB" sz="2200" dirty="0" smtClean="0"/>
              <a:t> </a:t>
            </a:r>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8" name="Title 1"/>
          <p:cNvSpPr txBox="1">
            <a:spLocks/>
          </p:cNvSpPr>
          <p:nvPr/>
        </p:nvSpPr>
        <p:spPr>
          <a:xfrm>
            <a:off x="374848" y="269777"/>
            <a:ext cx="8229600"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smtClean="0"/>
              <a:t>Low </a:t>
            </a:r>
            <a:r>
              <a:rPr lang="nl-NL" sz="2400" dirty="0" err="1" smtClean="0"/>
              <a:t>grade</a:t>
            </a:r>
            <a:r>
              <a:rPr lang="nl-NL" sz="2400" dirty="0" smtClean="0"/>
              <a:t> </a:t>
            </a:r>
            <a:r>
              <a:rPr lang="nl-NL" sz="2400" dirty="0" err="1" smtClean="0"/>
              <a:t>knowledge</a:t>
            </a:r>
            <a:r>
              <a:rPr lang="nl-NL" sz="2400" dirty="0" smtClean="0"/>
              <a:t> </a:t>
            </a:r>
            <a:r>
              <a:rPr lang="nl-NL" sz="2400" dirty="0" err="1" smtClean="0"/>
              <a:t>and</a:t>
            </a:r>
            <a:r>
              <a:rPr lang="nl-NL" sz="2400" dirty="0" smtClean="0"/>
              <a:t> the </a:t>
            </a:r>
            <a:r>
              <a:rPr lang="nl-NL" sz="2400" dirty="0" err="1" smtClean="0"/>
              <a:t>Gettier</a:t>
            </a:r>
            <a:r>
              <a:rPr lang="nl-NL" sz="2400" dirty="0" smtClean="0"/>
              <a:t> </a:t>
            </a:r>
            <a:r>
              <a:rPr lang="nl-NL" sz="2400" dirty="0" err="1" smtClean="0"/>
              <a:t>problem</a:t>
            </a:r>
            <a:endParaRPr lang="nl-NL" sz="2400" dirty="0" smtClean="0"/>
          </a:p>
        </p:txBody>
      </p:sp>
      <p:sp>
        <p:nvSpPr>
          <p:cNvPr id="9" name="Content Placeholder 2"/>
          <p:cNvSpPr txBox="1">
            <a:spLocks/>
          </p:cNvSpPr>
          <p:nvPr/>
        </p:nvSpPr>
        <p:spPr>
          <a:xfrm>
            <a:off x="251520" y="191683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sz="2000" dirty="0" err="1" smtClean="0"/>
              <a:t>Zagzebski</a:t>
            </a:r>
            <a:r>
              <a:rPr lang="nl-NL" sz="2000" dirty="0" smtClean="0"/>
              <a:t> </a:t>
            </a:r>
            <a:r>
              <a:rPr lang="nl-NL" sz="2000" dirty="0" err="1" smtClean="0"/>
              <a:t>argues</a:t>
            </a:r>
            <a:r>
              <a:rPr lang="nl-NL" sz="2000" dirty="0" smtClean="0"/>
              <a:t> </a:t>
            </a:r>
            <a:r>
              <a:rPr lang="nl-NL" sz="2000" dirty="0" err="1" smtClean="0"/>
              <a:t>that</a:t>
            </a:r>
            <a:r>
              <a:rPr lang="nl-NL" sz="2000" dirty="0" smtClean="0"/>
              <a:t> </a:t>
            </a:r>
            <a:r>
              <a:rPr lang="nl-NL" sz="2000" dirty="0" err="1" smtClean="0"/>
              <a:t>Gettier</a:t>
            </a:r>
            <a:r>
              <a:rPr lang="nl-NL" sz="2000" dirty="0" smtClean="0"/>
              <a:t> </a:t>
            </a:r>
            <a:r>
              <a:rPr lang="nl-NL" sz="2000" dirty="0" err="1" smtClean="0"/>
              <a:t>problems</a:t>
            </a:r>
            <a:r>
              <a:rPr lang="nl-NL" sz="2000" dirty="0" smtClean="0"/>
              <a:t> </a:t>
            </a:r>
            <a:r>
              <a:rPr lang="nl-NL" sz="2000" dirty="0" err="1" smtClean="0"/>
              <a:t>arise</a:t>
            </a:r>
            <a:r>
              <a:rPr lang="nl-NL" sz="2000" dirty="0" smtClean="0"/>
              <a:t> </a:t>
            </a:r>
            <a:r>
              <a:rPr lang="nl-NL" sz="2000" dirty="0" err="1" smtClean="0"/>
              <a:t>for</a:t>
            </a:r>
            <a:r>
              <a:rPr lang="nl-NL" sz="2000" dirty="0" smtClean="0"/>
              <a:t> </a:t>
            </a:r>
            <a:r>
              <a:rPr lang="nl-NL" sz="2000" i="1" dirty="0" err="1" smtClean="0"/>
              <a:t>any</a:t>
            </a:r>
            <a:r>
              <a:rPr lang="nl-NL" sz="2000" dirty="0" smtClean="0"/>
              <a:t> </a:t>
            </a:r>
            <a:r>
              <a:rPr lang="nl-NL" sz="2000" dirty="0" err="1" smtClean="0"/>
              <a:t>theory</a:t>
            </a:r>
            <a:r>
              <a:rPr lang="nl-NL" sz="2000" dirty="0" smtClean="0"/>
              <a:t> of </a:t>
            </a:r>
            <a:r>
              <a:rPr lang="nl-NL" sz="2000" dirty="0" err="1" smtClean="0"/>
              <a:t>knowledge</a:t>
            </a:r>
            <a:r>
              <a:rPr lang="nl-NL" sz="2000" dirty="0" smtClean="0"/>
              <a:t>      </a:t>
            </a:r>
            <a:r>
              <a:rPr lang="nl-NL" sz="2000" dirty="0" err="1" smtClean="0"/>
              <a:t>which</a:t>
            </a:r>
            <a:r>
              <a:rPr lang="nl-NL" sz="2000" dirty="0" smtClean="0"/>
              <a:t> </a:t>
            </a:r>
            <a:r>
              <a:rPr lang="nl-NL" sz="2000" dirty="0" err="1" smtClean="0"/>
              <a:t>aims</a:t>
            </a:r>
            <a:r>
              <a:rPr lang="nl-NL" sz="2000" dirty="0" smtClean="0"/>
              <a:t> </a:t>
            </a:r>
            <a:r>
              <a:rPr lang="nl-NL" sz="2000" dirty="0" err="1" smtClean="0"/>
              <a:t>that</a:t>
            </a:r>
            <a:r>
              <a:rPr lang="nl-NL" sz="2000" dirty="0" smtClean="0"/>
              <a:t> </a:t>
            </a:r>
            <a:r>
              <a:rPr lang="nl-NL" sz="2000" dirty="0" err="1" smtClean="0"/>
              <a:t>knowledge</a:t>
            </a:r>
            <a:r>
              <a:rPr lang="nl-NL" sz="2000" dirty="0" smtClean="0"/>
              <a:t> is JTB </a:t>
            </a:r>
            <a:r>
              <a:rPr lang="nl-NL" sz="2000" i="1" dirty="0" smtClean="0"/>
              <a:t>plus </a:t>
            </a:r>
            <a:r>
              <a:rPr lang="nl-NL" sz="2000" i="1" dirty="0" err="1" smtClean="0"/>
              <a:t>something</a:t>
            </a:r>
            <a:r>
              <a:rPr lang="nl-NL" sz="2000" i="1" dirty="0" smtClean="0"/>
              <a:t> </a:t>
            </a:r>
            <a:r>
              <a:rPr lang="nl-NL" sz="2000" i="1" dirty="0" err="1" smtClean="0"/>
              <a:t>else</a:t>
            </a:r>
            <a:r>
              <a:rPr lang="nl-NL" sz="2000" dirty="0" smtClean="0"/>
              <a:t>. For </a:t>
            </a:r>
            <a:r>
              <a:rPr lang="nl-NL" sz="2000" dirty="0" err="1" smtClean="0"/>
              <a:t>it</a:t>
            </a:r>
            <a:r>
              <a:rPr lang="nl-NL" sz="2000" dirty="0" smtClean="0"/>
              <a:t> </a:t>
            </a:r>
            <a:r>
              <a:rPr lang="nl-NL" sz="2000" dirty="0" err="1" smtClean="0"/>
              <a:t>always</a:t>
            </a:r>
            <a:r>
              <a:rPr lang="nl-NL" sz="2000" dirty="0" smtClean="0"/>
              <a:t> </a:t>
            </a:r>
            <a:r>
              <a:rPr lang="nl-NL" sz="2000" dirty="0" err="1" smtClean="0"/>
              <a:t>remains</a:t>
            </a:r>
            <a:r>
              <a:rPr lang="nl-NL" sz="2000" dirty="0" smtClean="0"/>
              <a:t> </a:t>
            </a:r>
            <a:r>
              <a:rPr lang="nl-NL" sz="2000" dirty="0" err="1" smtClean="0"/>
              <a:t>possible</a:t>
            </a:r>
            <a:r>
              <a:rPr lang="nl-NL" sz="2000" dirty="0" smtClean="0"/>
              <a:t> </a:t>
            </a:r>
            <a:r>
              <a:rPr lang="nl-NL" sz="2000" dirty="0" err="1" smtClean="0"/>
              <a:t>that</a:t>
            </a:r>
            <a:r>
              <a:rPr lang="nl-NL" sz="2000" dirty="0" smtClean="0"/>
              <a:t> </a:t>
            </a:r>
            <a:r>
              <a:rPr lang="nl-NL" sz="2000" dirty="0" err="1" smtClean="0"/>
              <a:t>someone</a:t>
            </a:r>
            <a:r>
              <a:rPr lang="nl-NL" sz="2000" dirty="0" smtClean="0"/>
              <a:t> is </a:t>
            </a:r>
            <a:r>
              <a:rPr lang="nl-NL" sz="2000" dirty="0" err="1" smtClean="0"/>
              <a:t>justified</a:t>
            </a:r>
            <a:r>
              <a:rPr lang="nl-NL" sz="2000" dirty="0" smtClean="0"/>
              <a:t> </a:t>
            </a:r>
            <a:r>
              <a:rPr lang="nl-NL" sz="2000" dirty="0" err="1" smtClean="0"/>
              <a:t>and</a:t>
            </a:r>
            <a:r>
              <a:rPr lang="nl-NL" sz="2000" dirty="0" smtClean="0"/>
              <a:t> </a:t>
            </a:r>
            <a:r>
              <a:rPr lang="nl-NL" sz="2000" dirty="0" err="1" smtClean="0"/>
              <a:t>still</a:t>
            </a:r>
            <a:r>
              <a:rPr lang="nl-NL" sz="2000" dirty="0" smtClean="0"/>
              <a:t> </a:t>
            </a:r>
            <a:r>
              <a:rPr lang="nl-NL" sz="2000" dirty="0" err="1" smtClean="0"/>
              <a:t>just</a:t>
            </a:r>
            <a:r>
              <a:rPr lang="nl-NL" sz="2000" dirty="0" smtClean="0"/>
              <a:t> </a:t>
            </a:r>
            <a:r>
              <a:rPr lang="nl-NL" sz="2000" i="1" dirty="0" err="1" smtClean="0"/>
              <a:t>lucky</a:t>
            </a:r>
            <a:r>
              <a:rPr lang="nl-NL" sz="2000" dirty="0" smtClean="0"/>
              <a:t> </a:t>
            </a:r>
            <a:r>
              <a:rPr lang="nl-NL" sz="2000" dirty="0" err="1" smtClean="0"/>
              <a:t>that</a:t>
            </a:r>
            <a:r>
              <a:rPr lang="nl-NL" sz="2000" dirty="0" smtClean="0"/>
              <a:t> her belief is </a:t>
            </a:r>
            <a:r>
              <a:rPr lang="nl-NL" sz="2000" dirty="0" err="1" smtClean="0"/>
              <a:t>true</a:t>
            </a:r>
            <a:r>
              <a:rPr lang="nl-NL" sz="2000" dirty="0" smtClean="0"/>
              <a:t> </a:t>
            </a:r>
            <a:endParaRPr lang="en-GB" sz="2400" dirty="0"/>
          </a:p>
        </p:txBody>
      </p:sp>
      <p:sp>
        <p:nvSpPr>
          <p:cNvPr id="10" name="Content Placeholder 2"/>
          <p:cNvSpPr txBox="1">
            <a:spLocks/>
          </p:cNvSpPr>
          <p:nvPr/>
        </p:nvSpPr>
        <p:spPr>
          <a:xfrm>
            <a:off x="251520" y="299695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sz="2000" dirty="0" err="1" smtClean="0"/>
              <a:t>Zagzebski</a:t>
            </a:r>
            <a:r>
              <a:rPr lang="nl-NL" sz="2000" dirty="0" smtClean="0"/>
              <a:t> </a:t>
            </a:r>
            <a:r>
              <a:rPr lang="nl-NL" sz="2000" dirty="0" err="1" smtClean="0"/>
              <a:t>proposes</a:t>
            </a:r>
            <a:r>
              <a:rPr lang="nl-NL" sz="2000" dirty="0" smtClean="0"/>
              <a:t> the </a:t>
            </a:r>
            <a:r>
              <a:rPr lang="nl-NL" sz="2000" dirty="0" err="1" smtClean="0"/>
              <a:t>following</a:t>
            </a:r>
            <a:r>
              <a:rPr lang="nl-NL" sz="2000" dirty="0" smtClean="0"/>
              <a:t> solution: S </a:t>
            </a:r>
            <a:r>
              <a:rPr lang="nl-NL" sz="2000" dirty="0" err="1" smtClean="0"/>
              <a:t>knows</a:t>
            </a:r>
            <a:r>
              <a:rPr lang="nl-NL" sz="2000" dirty="0" smtClean="0"/>
              <a:t> </a:t>
            </a:r>
            <a:r>
              <a:rPr lang="nl-NL" sz="2000" dirty="0" err="1" smtClean="0"/>
              <a:t>that</a:t>
            </a:r>
            <a:r>
              <a:rPr lang="nl-NL" sz="2000" dirty="0" smtClean="0"/>
              <a:t> P </a:t>
            </a:r>
            <a:r>
              <a:rPr lang="nl-NL" sz="2000" dirty="0" err="1" smtClean="0"/>
              <a:t>iff</a:t>
            </a:r>
            <a:r>
              <a:rPr lang="nl-NL" sz="2000" dirty="0" smtClean="0"/>
              <a:t> S’s </a:t>
            </a:r>
            <a:r>
              <a:rPr lang="nl-NL" sz="2000" dirty="0" err="1" smtClean="0"/>
              <a:t>true</a:t>
            </a:r>
            <a:r>
              <a:rPr lang="nl-NL" sz="2000" dirty="0" smtClean="0"/>
              <a:t> belief     </a:t>
            </a:r>
            <a:r>
              <a:rPr lang="nl-NL" sz="2000" dirty="0" err="1" smtClean="0"/>
              <a:t>that</a:t>
            </a:r>
            <a:r>
              <a:rPr lang="nl-NL" sz="2000" dirty="0" smtClean="0"/>
              <a:t> P </a:t>
            </a:r>
            <a:r>
              <a:rPr lang="nl-NL" sz="2000" i="1" dirty="0" err="1" smtClean="0"/>
              <a:t>arises</a:t>
            </a:r>
            <a:r>
              <a:rPr lang="nl-NL" sz="2000" i="1" dirty="0" smtClean="0"/>
              <a:t> </a:t>
            </a:r>
            <a:r>
              <a:rPr lang="nl-NL" sz="2000" i="1" dirty="0" err="1" smtClean="0"/>
              <a:t>from</a:t>
            </a:r>
            <a:r>
              <a:rPr lang="nl-NL" sz="2000" dirty="0" smtClean="0"/>
              <a:t> (</a:t>
            </a:r>
            <a:r>
              <a:rPr lang="nl-NL" sz="2000" i="1" dirty="0" smtClean="0"/>
              <a:t>issues </a:t>
            </a:r>
            <a:r>
              <a:rPr lang="nl-NL" sz="2000" i="1" dirty="0" err="1" smtClean="0"/>
              <a:t>from</a:t>
            </a:r>
            <a:r>
              <a:rPr lang="nl-NL" sz="2000" dirty="0" smtClean="0"/>
              <a:t>) </a:t>
            </a:r>
            <a:r>
              <a:rPr lang="nl-NL" sz="2000" dirty="0" err="1" smtClean="0"/>
              <a:t>an</a:t>
            </a:r>
            <a:r>
              <a:rPr lang="nl-NL" sz="2000" dirty="0" smtClean="0"/>
              <a:t> act of </a:t>
            </a:r>
            <a:r>
              <a:rPr lang="nl-NL" sz="2000" dirty="0" err="1" smtClean="0"/>
              <a:t>virtue</a:t>
            </a:r>
            <a:r>
              <a:rPr lang="nl-NL" sz="2000" dirty="0" smtClean="0"/>
              <a:t> (</a:t>
            </a:r>
            <a:r>
              <a:rPr lang="nl-NL" sz="2000" dirty="0" err="1" smtClean="0"/>
              <a:t>virtuous</a:t>
            </a:r>
            <a:r>
              <a:rPr lang="nl-NL" sz="2000" dirty="0" smtClean="0"/>
              <a:t> </a:t>
            </a:r>
            <a:r>
              <a:rPr lang="nl-NL" sz="2000" dirty="0" err="1" smtClean="0"/>
              <a:t>motives</a:t>
            </a:r>
            <a:r>
              <a:rPr lang="nl-NL" sz="2000" dirty="0" smtClean="0"/>
              <a:t> </a:t>
            </a:r>
            <a:r>
              <a:rPr lang="nl-NL" sz="2000" dirty="0" err="1" smtClean="0"/>
              <a:t>and</a:t>
            </a:r>
            <a:r>
              <a:rPr lang="nl-NL" sz="2000" dirty="0" smtClean="0"/>
              <a:t> actions)</a:t>
            </a:r>
          </a:p>
          <a:p>
            <a:pPr lvl="1"/>
            <a:r>
              <a:rPr lang="nl-NL" sz="2000" dirty="0" smtClean="0"/>
              <a:t>The agent </a:t>
            </a:r>
            <a:r>
              <a:rPr lang="nl-NL" sz="2000" dirty="0" err="1" smtClean="0"/>
              <a:t>acquires</a:t>
            </a:r>
            <a:r>
              <a:rPr lang="nl-NL" sz="2000" dirty="0" smtClean="0"/>
              <a:t> a </a:t>
            </a:r>
            <a:r>
              <a:rPr lang="nl-NL" sz="2000" dirty="0" err="1" smtClean="0"/>
              <a:t>true</a:t>
            </a:r>
            <a:r>
              <a:rPr lang="nl-NL" sz="2000" dirty="0" smtClean="0"/>
              <a:t> belief </a:t>
            </a:r>
            <a:r>
              <a:rPr lang="nl-NL" sz="2000" i="1" dirty="0" err="1" smtClean="0"/>
              <a:t>through</a:t>
            </a:r>
            <a:r>
              <a:rPr lang="nl-NL" sz="2000" dirty="0" smtClean="0"/>
              <a:t> the </a:t>
            </a:r>
            <a:r>
              <a:rPr lang="nl-NL" sz="2000" dirty="0" err="1" smtClean="0"/>
              <a:t>virtuous</a:t>
            </a:r>
            <a:r>
              <a:rPr lang="nl-NL" sz="2000" dirty="0" smtClean="0"/>
              <a:t> act (no accident)</a:t>
            </a:r>
          </a:p>
          <a:p>
            <a:pPr lvl="1"/>
            <a:r>
              <a:rPr lang="nl-NL" sz="2000" dirty="0" smtClean="0"/>
              <a:t>The agent </a:t>
            </a:r>
            <a:r>
              <a:rPr lang="nl-NL" sz="2000" dirty="0" err="1" smtClean="0"/>
              <a:t>acquires</a:t>
            </a:r>
            <a:r>
              <a:rPr lang="nl-NL" sz="2000" dirty="0" smtClean="0"/>
              <a:t> a </a:t>
            </a:r>
            <a:r>
              <a:rPr lang="nl-NL" sz="2000" dirty="0" err="1" smtClean="0"/>
              <a:t>true</a:t>
            </a:r>
            <a:r>
              <a:rPr lang="nl-NL" sz="2000" dirty="0" smtClean="0"/>
              <a:t> belief </a:t>
            </a:r>
            <a:r>
              <a:rPr lang="nl-NL" sz="2000" i="1" dirty="0" err="1" smtClean="0"/>
              <a:t>by</a:t>
            </a:r>
            <a:r>
              <a:rPr lang="nl-NL" sz="2000" i="1" dirty="0" smtClean="0"/>
              <a:t> </a:t>
            </a:r>
            <a:r>
              <a:rPr lang="nl-NL" sz="2000" i="1" dirty="0" err="1" smtClean="0"/>
              <a:t>virtue</a:t>
            </a:r>
            <a:r>
              <a:rPr lang="nl-NL" sz="2000" i="1" dirty="0" smtClean="0"/>
              <a:t> of</a:t>
            </a:r>
            <a:r>
              <a:rPr lang="nl-NL" sz="2000" dirty="0" smtClean="0"/>
              <a:t> </a:t>
            </a:r>
            <a:r>
              <a:rPr lang="nl-NL" sz="2000" dirty="0" err="1" smtClean="0"/>
              <a:t>its</a:t>
            </a:r>
            <a:r>
              <a:rPr lang="nl-NL" sz="2000" dirty="0" smtClean="0"/>
              <a:t> </a:t>
            </a:r>
            <a:r>
              <a:rPr lang="nl-NL" sz="2000" dirty="0" err="1" smtClean="0"/>
              <a:t>virtues</a:t>
            </a:r>
            <a:r>
              <a:rPr lang="nl-NL" sz="2000" dirty="0" smtClean="0"/>
              <a:t> (</a:t>
            </a:r>
            <a:r>
              <a:rPr lang="nl-NL" sz="2000" dirty="0" err="1" smtClean="0"/>
              <a:t>instead</a:t>
            </a:r>
            <a:r>
              <a:rPr lang="nl-NL" sz="2000" dirty="0" smtClean="0"/>
              <a:t> of </a:t>
            </a:r>
            <a:r>
              <a:rPr lang="nl-NL" sz="2000" dirty="0" err="1" smtClean="0"/>
              <a:t>luck</a:t>
            </a:r>
            <a:r>
              <a:rPr lang="nl-NL" sz="2000" dirty="0" smtClean="0"/>
              <a:t>)</a:t>
            </a:r>
            <a:endParaRPr lang="en-GB" sz="2000" dirty="0"/>
          </a:p>
        </p:txBody>
      </p:sp>
      <p:sp>
        <p:nvSpPr>
          <p:cNvPr id="11" name="Content Placeholder 2"/>
          <p:cNvSpPr txBox="1">
            <a:spLocks/>
          </p:cNvSpPr>
          <p:nvPr/>
        </p:nvSpPr>
        <p:spPr>
          <a:xfrm>
            <a:off x="251520" y="450912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sz="2000" dirty="0" err="1" smtClean="0"/>
              <a:t>Related</a:t>
            </a:r>
            <a:r>
              <a:rPr lang="nl-NL" sz="2000" dirty="0" smtClean="0"/>
              <a:t> </a:t>
            </a:r>
            <a:r>
              <a:rPr lang="nl-NL" sz="2000" dirty="0" err="1" smtClean="0"/>
              <a:t>to</a:t>
            </a:r>
            <a:r>
              <a:rPr lang="nl-NL" sz="2000" dirty="0" smtClean="0"/>
              <a:t> </a:t>
            </a:r>
            <a:r>
              <a:rPr lang="nl-NL" sz="2000" dirty="0" err="1" smtClean="0"/>
              <a:t>this</a:t>
            </a:r>
            <a:r>
              <a:rPr lang="nl-NL" sz="2000" dirty="0" smtClean="0"/>
              <a:t> is credit </a:t>
            </a:r>
            <a:r>
              <a:rPr lang="nl-NL" sz="2000" dirty="0" err="1" smtClean="0"/>
              <a:t>theory</a:t>
            </a:r>
            <a:r>
              <a:rPr lang="nl-NL" sz="2000" dirty="0"/>
              <a:t> </a:t>
            </a:r>
            <a:r>
              <a:rPr lang="nl-NL" sz="2000" dirty="0" smtClean="0"/>
              <a:t>(off-</a:t>
            </a:r>
            <a:r>
              <a:rPr lang="nl-NL" sz="2000" dirty="0" err="1" smtClean="0"/>
              <a:t>shoot</a:t>
            </a:r>
            <a:r>
              <a:rPr lang="nl-NL" sz="2000" dirty="0" smtClean="0"/>
              <a:t> of </a:t>
            </a:r>
            <a:r>
              <a:rPr lang="nl-NL" sz="2000" dirty="0" err="1" smtClean="0"/>
              <a:t>virtue</a:t>
            </a:r>
            <a:r>
              <a:rPr lang="nl-NL" sz="2000" dirty="0" smtClean="0"/>
              <a:t> </a:t>
            </a:r>
            <a:r>
              <a:rPr lang="nl-NL" sz="2000" dirty="0" err="1" smtClean="0"/>
              <a:t>reliabilism</a:t>
            </a:r>
            <a:r>
              <a:rPr lang="nl-NL" sz="2000" dirty="0" smtClean="0"/>
              <a:t>): S </a:t>
            </a:r>
            <a:r>
              <a:rPr lang="nl-NL" sz="2000" dirty="0" err="1" smtClean="0"/>
              <a:t>knows</a:t>
            </a:r>
            <a:r>
              <a:rPr lang="nl-NL" sz="2000" dirty="0" smtClean="0"/>
              <a:t> P </a:t>
            </a:r>
            <a:r>
              <a:rPr lang="nl-NL" sz="2000" dirty="0" err="1" smtClean="0"/>
              <a:t>iff</a:t>
            </a:r>
            <a:r>
              <a:rPr lang="nl-NL" sz="2000" dirty="0" smtClean="0"/>
              <a:t> S </a:t>
            </a:r>
            <a:r>
              <a:rPr lang="nl-NL" sz="2000" dirty="0" err="1" smtClean="0"/>
              <a:t>obtains</a:t>
            </a:r>
            <a:r>
              <a:rPr lang="nl-NL" sz="2000" dirty="0" smtClean="0"/>
              <a:t> the </a:t>
            </a:r>
            <a:r>
              <a:rPr lang="nl-NL" sz="2000" dirty="0" err="1" smtClean="0"/>
              <a:t>true</a:t>
            </a:r>
            <a:r>
              <a:rPr lang="nl-NL" sz="2000" dirty="0" smtClean="0"/>
              <a:t> belief P </a:t>
            </a:r>
            <a:r>
              <a:rPr lang="nl-NL" sz="2000" i="1" dirty="0" err="1" smtClean="0"/>
              <a:t>because</a:t>
            </a:r>
            <a:r>
              <a:rPr lang="nl-NL" sz="2000" i="1" dirty="0"/>
              <a:t> </a:t>
            </a:r>
            <a:r>
              <a:rPr lang="nl-NL" sz="2000" dirty="0" err="1" smtClean="0"/>
              <a:t>it</a:t>
            </a:r>
            <a:r>
              <a:rPr lang="nl-NL" sz="2000" dirty="0" smtClean="0"/>
              <a:t> is </a:t>
            </a:r>
            <a:r>
              <a:rPr lang="nl-NL" sz="2000" dirty="0" err="1" smtClean="0"/>
              <a:t>produced</a:t>
            </a:r>
            <a:r>
              <a:rPr lang="nl-NL" sz="2000" dirty="0" smtClean="0"/>
              <a:t> </a:t>
            </a:r>
            <a:r>
              <a:rPr lang="nl-NL" sz="2000" dirty="0" err="1" smtClean="0"/>
              <a:t>by</a:t>
            </a:r>
            <a:r>
              <a:rPr lang="nl-NL" sz="2000" dirty="0" smtClean="0"/>
              <a:t> her </a:t>
            </a:r>
            <a:r>
              <a:rPr lang="nl-NL" sz="2000" dirty="0" err="1" smtClean="0"/>
              <a:t>stable</a:t>
            </a:r>
            <a:r>
              <a:rPr lang="nl-NL" sz="2000" dirty="0" smtClean="0"/>
              <a:t> </a:t>
            </a:r>
            <a:r>
              <a:rPr lang="nl-NL" sz="2000" dirty="0" err="1" smtClean="0"/>
              <a:t>reliable</a:t>
            </a:r>
            <a:r>
              <a:rPr lang="nl-NL" sz="2000" dirty="0" smtClean="0"/>
              <a:t> </a:t>
            </a:r>
            <a:r>
              <a:rPr lang="nl-NL" sz="2000" dirty="0" err="1" smtClean="0"/>
              <a:t>faculties</a:t>
            </a:r>
            <a:endParaRPr lang="nl-NL" sz="2000" dirty="0" smtClean="0"/>
          </a:p>
          <a:p>
            <a:pPr lvl="1"/>
            <a:r>
              <a:rPr lang="nl-NL" sz="1800" dirty="0" err="1"/>
              <a:t>S</a:t>
            </a:r>
            <a:r>
              <a:rPr lang="nl-NL" sz="1800" dirty="0" err="1" smtClean="0"/>
              <a:t>he</a:t>
            </a:r>
            <a:r>
              <a:rPr lang="nl-NL" sz="1800" dirty="0" smtClean="0"/>
              <a:t> </a:t>
            </a:r>
            <a:r>
              <a:rPr lang="nl-NL" sz="1800" dirty="0" err="1" smtClean="0"/>
              <a:t>obtains</a:t>
            </a:r>
            <a:r>
              <a:rPr lang="nl-NL" sz="1800" dirty="0" smtClean="0"/>
              <a:t> a </a:t>
            </a:r>
            <a:r>
              <a:rPr lang="nl-NL" sz="1800" dirty="0" err="1" smtClean="0"/>
              <a:t>true</a:t>
            </a:r>
            <a:r>
              <a:rPr lang="nl-NL" sz="1800" dirty="0" smtClean="0"/>
              <a:t> belief </a:t>
            </a:r>
            <a:r>
              <a:rPr lang="nl-NL" sz="1800" i="1" dirty="0" err="1" smtClean="0"/>
              <a:t>because</a:t>
            </a:r>
            <a:r>
              <a:rPr lang="nl-NL" sz="1800" i="1" dirty="0" smtClean="0"/>
              <a:t> of</a:t>
            </a:r>
            <a:r>
              <a:rPr lang="nl-NL" sz="1800" dirty="0" smtClean="0"/>
              <a:t> her </a:t>
            </a:r>
            <a:r>
              <a:rPr lang="nl-NL" sz="1800" dirty="0" err="1" smtClean="0"/>
              <a:t>virtues</a:t>
            </a:r>
            <a:r>
              <a:rPr lang="nl-NL" sz="1800" dirty="0" smtClean="0"/>
              <a:t>, </a:t>
            </a:r>
            <a:r>
              <a:rPr lang="nl-NL" sz="1800" dirty="0" err="1" smtClean="0"/>
              <a:t>not</a:t>
            </a:r>
            <a:r>
              <a:rPr lang="nl-NL" sz="1800" dirty="0" smtClean="0"/>
              <a:t> </a:t>
            </a:r>
            <a:r>
              <a:rPr lang="nl-NL" sz="1800" dirty="0" err="1" smtClean="0"/>
              <a:t>by</a:t>
            </a:r>
            <a:r>
              <a:rPr lang="nl-NL" sz="1800" dirty="0" smtClean="0"/>
              <a:t> </a:t>
            </a:r>
            <a:r>
              <a:rPr lang="nl-NL" sz="1800" dirty="0" err="1" smtClean="0"/>
              <a:t>luck</a:t>
            </a:r>
            <a:r>
              <a:rPr lang="nl-NL" sz="1800" dirty="0" smtClean="0"/>
              <a:t>. </a:t>
            </a:r>
            <a:r>
              <a:rPr lang="nl-NL" sz="1800" dirty="0" err="1"/>
              <a:t>S</a:t>
            </a:r>
            <a:r>
              <a:rPr lang="nl-NL" sz="1800" dirty="0" err="1" smtClean="0"/>
              <a:t>he</a:t>
            </a:r>
            <a:r>
              <a:rPr lang="nl-NL" sz="1800" dirty="0" smtClean="0"/>
              <a:t> </a:t>
            </a:r>
            <a:r>
              <a:rPr lang="nl-NL" sz="1800" dirty="0" err="1" smtClean="0"/>
              <a:t>deserves</a:t>
            </a:r>
            <a:r>
              <a:rPr lang="nl-NL" sz="1800" dirty="0" smtClean="0"/>
              <a:t> credit</a:t>
            </a:r>
            <a:r>
              <a:rPr lang="nl-NL" sz="1600" dirty="0" smtClean="0"/>
              <a:t> </a:t>
            </a:r>
            <a:endParaRPr lang="en-GB" sz="1600" dirty="0"/>
          </a:p>
        </p:txBody>
      </p:sp>
      <p:sp>
        <p:nvSpPr>
          <p:cNvPr id="12" name="Content Placeholder 2"/>
          <p:cNvSpPr txBox="1">
            <a:spLocks/>
          </p:cNvSpPr>
          <p:nvPr/>
        </p:nvSpPr>
        <p:spPr>
          <a:xfrm>
            <a:off x="251520" y="558924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sz="2000" dirty="0" smtClean="0"/>
              <a:t>S </a:t>
            </a:r>
            <a:r>
              <a:rPr lang="nl-NL" sz="2000" dirty="0" err="1" smtClean="0"/>
              <a:t>knows</a:t>
            </a:r>
            <a:r>
              <a:rPr lang="nl-NL" sz="2000" dirty="0" smtClean="0"/>
              <a:t> P </a:t>
            </a:r>
            <a:r>
              <a:rPr lang="nl-NL" sz="2000" dirty="0" err="1" smtClean="0"/>
              <a:t>iff</a:t>
            </a:r>
            <a:r>
              <a:rPr lang="nl-NL" sz="2000" dirty="0" smtClean="0"/>
              <a:t> S’ </a:t>
            </a:r>
            <a:r>
              <a:rPr lang="nl-NL" sz="2000" dirty="0" err="1" smtClean="0"/>
              <a:t>believing</a:t>
            </a:r>
            <a:r>
              <a:rPr lang="nl-NL" sz="2000" dirty="0" smtClean="0"/>
              <a:t> P </a:t>
            </a:r>
            <a:r>
              <a:rPr lang="nl-NL" sz="2000" dirty="0" err="1" smtClean="0"/>
              <a:t>correctly</a:t>
            </a:r>
            <a:r>
              <a:rPr lang="nl-NL" sz="2000" dirty="0" smtClean="0"/>
              <a:t> is </a:t>
            </a:r>
            <a:r>
              <a:rPr lang="nl-NL" sz="2000" dirty="0" err="1" smtClean="0"/>
              <a:t>attributable</a:t>
            </a:r>
            <a:r>
              <a:rPr lang="nl-NL" sz="2000" dirty="0" smtClean="0"/>
              <a:t> </a:t>
            </a:r>
            <a:r>
              <a:rPr lang="nl-NL" sz="2000" dirty="0" err="1" smtClean="0"/>
              <a:t>to</a:t>
            </a:r>
            <a:r>
              <a:rPr lang="nl-NL" sz="2000" dirty="0" smtClean="0"/>
              <a:t> the </a:t>
            </a:r>
            <a:r>
              <a:rPr lang="nl-NL" sz="2000" dirty="0" err="1" smtClean="0"/>
              <a:t>competence</a:t>
            </a:r>
            <a:r>
              <a:rPr lang="nl-NL" sz="2000" dirty="0" smtClean="0"/>
              <a:t> of S. S’s </a:t>
            </a:r>
            <a:r>
              <a:rPr lang="nl-NL" sz="2000" dirty="0" err="1" smtClean="0"/>
              <a:t>virtues</a:t>
            </a:r>
            <a:r>
              <a:rPr lang="nl-NL" sz="2000" dirty="0" smtClean="0"/>
              <a:t> are </a:t>
            </a:r>
            <a:r>
              <a:rPr lang="nl-NL" sz="2000" i="1" dirty="0" smtClean="0"/>
              <a:t>the most important</a:t>
            </a:r>
            <a:r>
              <a:rPr lang="nl-NL" sz="2000" dirty="0" smtClean="0"/>
              <a:t> </a:t>
            </a:r>
            <a:r>
              <a:rPr lang="nl-NL" sz="2000" dirty="0" err="1" smtClean="0"/>
              <a:t>salient</a:t>
            </a:r>
            <a:r>
              <a:rPr lang="nl-NL" sz="2000" dirty="0" smtClean="0"/>
              <a:t> part of the </a:t>
            </a:r>
            <a:r>
              <a:rPr lang="nl-NL" sz="2000" i="1" dirty="0" err="1" smtClean="0"/>
              <a:t>causal</a:t>
            </a:r>
            <a:r>
              <a:rPr lang="nl-NL" sz="2000" i="1" dirty="0" smtClean="0"/>
              <a:t> story</a:t>
            </a:r>
            <a:r>
              <a:rPr lang="nl-NL" sz="2000" dirty="0" smtClean="0"/>
              <a:t> </a:t>
            </a:r>
            <a:r>
              <a:rPr lang="nl-NL" sz="2000" dirty="0" err="1" smtClean="0"/>
              <a:t>regarding</a:t>
            </a:r>
            <a:r>
              <a:rPr lang="nl-NL" sz="2000" dirty="0" smtClean="0"/>
              <a:t> </a:t>
            </a:r>
            <a:r>
              <a:rPr lang="nl-NL" sz="2000" dirty="0" err="1" smtClean="0"/>
              <a:t>how</a:t>
            </a:r>
            <a:r>
              <a:rPr lang="nl-NL" sz="2000" dirty="0" smtClean="0"/>
              <a:t> S </a:t>
            </a:r>
            <a:r>
              <a:rPr lang="nl-NL" sz="2000" dirty="0" err="1" smtClean="0"/>
              <a:t>came</a:t>
            </a:r>
            <a:r>
              <a:rPr lang="nl-NL" sz="2000" dirty="0" smtClean="0"/>
              <a:t> </a:t>
            </a:r>
            <a:r>
              <a:rPr lang="nl-NL" sz="2000" dirty="0" err="1" smtClean="0"/>
              <a:t>to</a:t>
            </a:r>
            <a:r>
              <a:rPr lang="nl-NL" sz="2000" dirty="0" smtClean="0"/>
              <a:t> </a:t>
            </a:r>
            <a:r>
              <a:rPr lang="nl-NL" sz="2000" dirty="0" err="1" smtClean="0"/>
              <a:t>believe</a:t>
            </a:r>
            <a:r>
              <a:rPr lang="nl-NL" sz="2000" dirty="0" smtClean="0"/>
              <a:t>  P.</a:t>
            </a:r>
            <a:r>
              <a:rPr lang="nl-NL" sz="2000" dirty="0"/>
              <a:t> </a:t>
            </a:r>
            <a:r>
              <a:rPr lang="nl-NL" sz="2000" dirty="0" err="1" smtClean="0"/>
              <a:t>This</a:t>
            </a:r>
            <a:r>
              <a:rPr lang="nl-NL" sz="2000" dirty="0" smtClean="0"/>
              <a:t> </a:t>
            </a:r>
            <a:r>
              <a:rPr lang="nl-NL" sz="2000" dirty="0" err="1" smtClean="0"/>
              <a:t>may</a:t>
            </a:r>
            <a:r>
              <a:rPr lang="nl-NL" sz="2000" dirty="0" smtClean="0"/>
              <a:t> </a:t>
            </a:r>
            <a:r>
              <a:rPr lang="nl-NL" sz="2000" dirty="0" err="1" smtClean="0"/>
              <a:t>solve</a:t>
            </a:r>
            <a:r>
              <a:rPr lang="nl-NL" sz="2000" dirty="0"/>
              <a:t> </a:t>
            </a:r>
            <a:r>
              <a:rPr lang="nl-NL" sz="2000" dirty="0" err="1" smtClean="0"/>
              <a:t>many</a:t>
            </a:r>
            <a:r>
              <a:rPr lang="nl-NL" sz="2000" dirty="0" smtClean="0"/>
              <a:t> </a:t>
            </a:r>
            <a:r>
              <a:rPr lang="nl-NL" sz="2000" dirty="0" err="1" smtClean="0"/>
              <a:t>Gettier</a:t>
            </a:r>
            <a:r>
              <a:rPr lang="nl-NL" sz="2000" dirty="0" smtClean="0"/>
              <a:t> </a:t>
            </a:r>
            <a:r>
              <a:rPr lang="nl-NL" sz="2000" dirty="0" err="1" smtClean="0"/>
              <a:t>examples</a:t>
            </a:r>
            <a:r>
              <a:rPr lang="nl-NL" sz="2000" dirty="0" smtClean="0"/>
              <a:t> (‘</a:t>
            </a:r>
            <a:r>
              <a:rPr lang="nl-NL" sz="2000" dirty="0" err="1" smtClean="0"/>
              <a:t>sheep</a:t>
            </a:r>
            <a:r>
              <a:rPr lang="nl-NL" sz="2000" dirty="0" smtClean="0"/>
              <a:t>’, ‘barn field’).</a:t>
            </a:r>
            <a:endParaRPr lang="en-GB" sz="1600" dirty="0"/>
          </a:p>
        </p:txBody>
      </p:sp>
    </p:spTree>
    <p:extLst>
      <p:ext uri="{BB962C8B-B14F-4D97-AF65-F5344CB8AC3E}">
        <p14:creationId xmlns:p14="http://schemas.microsoft.com/office/powerpoint/2010/main" val="3787282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p:bldP spid="12" grpId="0"/>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51520" y="112474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sz="2000" dirty="0" smtClean="0"/>
              <a:t>The credit </a:t>
            </a:r>
            <a:r>
              <a:rPr lang="nl-NL" sz="2000" dirty="0" err="1" smtClean="0"/>
              <a:t>theory</a:t>
            </a:r>
            <a:r>
              <a:rPr lang="nl-NL" sz="2000" dirty="0" smtClean="0"/>
              <a:t> of </a:t>
            </a:r>
            <a:r>
              <a:rPr lang="nl-NL" sz="2000" dirty="0" err="1" smtClean="0"/>
              <a:t>virtue</a:t>
            </a:r>
            <a:r>
              <a:rPr lang="nl-NL" sz="2000" dirty="0" smtClean="0"/>
              <a:t> </a:t>
            </a:r>
            <a:r>
              <a:rPr lang="nl-NL" sz="2000" dirty="0" err="1" smtClean="0"/>
              <a:t>reliabilism</a:t>
            </a:r>
            <a:r>
              <a:rPr lang="nl-NL" sz="2000" dirty="0" smtClean="0"/>
              <a:t> (S </a:t>
            </a:r>
            <a:r>
              <a:rPr lang="nl-NL" sz="2000" dirty="0" err="1" smtClean="0"/>
              <a:t>knows</a:t>
            </a:r>
            <a:r>
              <a:rPr lang="nl-NL" sz="2000" dirty="0" smtClean="0"/>
              <a:t> P </a:t>
            </a:r>
            <a:r>
              <a:rPr lang="nl-NL" sz="2000" dirty="0" err="1" smtClean="0"/>
              <a:t>iff</a:t>
            </a:r>
            <a:r>
              <a:rPr lang="nl-NL" sz="2000" dirty="0" smtClean="0"/>
              <a:t> P is </a:t>
            </a:r>
            <a:r>
              <a:rPr lang="nl-NL" sz="2000" dirty="0" err="1" smtClean="0"/>
              <a:t>true</a:t>
            </a:r>
            <a:r>
              <a:rPr lang="nl-NL" sz="2000" dirty="0" smtClean="0"/>
              <a:t> </a:t>
            </a:r>
            <a:r>
              <a:rPr lang="nl-NL" sz="2000" dirty="0" err="1" smtClean="0"/>
              <a:t>and</a:t>
            </a:r>
            <a:r>
              <a:rPr lang="nl-NL" sz="2000" dirty="0" smtClean="0"/>
              <a:t> </a:t>
            </a:r>
            <a:r>
              <a:rPr lang="nl-NL" sz="2000" dirty="0" err="1" smtClean="0"/>
              <a:t>produced</a:t>
            </a:r>
            <a:r>
              <a:rPr lang="nl-NL" sz="2000" dirty="0" smtClean="0"/>
              <a:t> </a:t>
            </a:r>
            <a:r>
              <a:rPr lang="nl-NL" sz="2000" dirty="0" err="1" smtClean="0"/>
              <a:t>by</a:t>
            </a:r>
            <a:r>
              <a:rPr lang="nl-NL" sz="2000" dirty="0" smtClean="0"/>
              <a:t> </a:t>
            </a:r>
            <a:r>
              <a:rPr lang="nl-NL" sz="2000" dirty="0" err="1" smtClean="0"/>
              <a:t>stable</a:t>
            </a:r>
            <a:r>
              <a:rPr lang="nl-NL" sz="2000" dirty="0" smtClean="0"/>
              <a:t> </a:t>
            </a:r>
            <a:r>
              <a:rPr lang="nl-NL" sz="2000" dirty="0" err="1" smtClean="0"/>
              <a:t>reliable</a:t>
            </a:r>
            <a:r>
              <a:rPr lang="nl-NL" sz="2000" dirty="0" smtClean="0"/>
              <a:t> </a:t>
            </a:r>
            <a:r>
              <a:rPr lang="nl-NL" sz="2000" dirty="0" err="1" smtClean="0"/>
              <a:t>faculties</a:t>
            </a:r>
            <a:r>
              <a:rPr lang="nl-NL" sz="2000" dirty="0" smtClean="0"/>
              <a:t>) is </a:t>
            </a:r>
            <a:r>
              <a:rPr lang="nl-NL" sz="2000" dirty="0" err="1" smtClean="0"/>
              <a:t>not</a:t>
            </a:r>
            <a:r>
              <a:rPr lang="nl-NL" sz="2000" dirty="0" smtClean="0"/>
              <a:t> </a:t>
            </a:r>
            <a:r>
              <a:rPr lang="nl-NL" sz="2000" dirty="0" err="1" smtClean="0"/>
              <a:t>suited</a:t>
            </a:r>
            <a:r>
              <a:rPr lang="nl-NL" sz="2000" dirty="0" smtClean="0"/>
              <a:t> </a:t>
            </a:r>
            <a:r>
              <a:rPr lang="nl-NL" sz="2000" dirty="0" err="1" smtClean="0"/>
              <a:t>for</a:t>
            </a:r>
            <a:r>
              <a:rPr lang="nl-NL" sz="2000" dirty="0" smtClean="0"/>
              <a:t> high </a:t>
            </a:r>
            <a:r>
              <a:rPr lang="nl-NL" sz="2000" dirty="0" err="1" smtClean="0"/>
              <a:t>grade</a:t>
            </a:r>
            <a:r>
              <a:rPr lang="nl-NL" sz="2000" dirty="0" smtClean="0"/>
              <a:t> </a:t>
            </a:r>
            <a:r>
              <a:rPr lang="nl-NL" sz="2000" dirty="0" err="1" smtClean="0"/>
              <a:t>knowledge</a:t>
            </a:r>
            <a:r>
              <a:rPr lang="nl-NL" sz="2000" dirty="0" smtClean="0"/>
              <a:t>. High </a:t>
            </a:r>
            <a:r>
              <a:rPr lang="nl-NL" sz="2000" dirty="0" err="1" smtClean="0"/>
              <a:t>grade</a:t>
            </a:r>
            <a:r>
              <a:rPr lang="nl-NL" sz="2000" dirty="0" smtClean="0"/>
              <a:t> </a:t>
            </a:r>
            <a:r>
              <a:rPr lang="nl-NL" sz="2000" dirty="0" err="1" smtClean="0"/>
              <a:t>knowledge</a:t>
            </a:r>
            <a:r>
              <a:rPr lang="nl-NL" sz="2000" dirty="0" smtClean="0"/>
              <a:t> </a:t>
            </a:r>
            <a:r>
              <a:rPr lang="nl-NL" sz="2000" dirty="0" err="1" smtClean="0"/>
              <a:t>requires</a:t>
            </a:r>
            <a:r>
              <a:rPr lang="nl-NL" sz="2000" dirty="0" smtClean="0"/>
              <a:t> </a:t>
            </a:r>
            <a:r>
              <a:rPr lang="nl-NL" sz="2000" dirty="0" err="1" smtClean="0"/>
              <a:t>active</a:t>
            </a:r>
            <a:r>
              <a:rPr lang="nl-NL" sz="2000" dirty="0" smtClean="0"/>
              <a:t> </a:t>
            </a:r>
            <a:r>
              <a:rPr lang="nl-NL" sz="2000" dirty="0" err="1" smtClean="0"/>
              <a:t>intentional</a:t>
            </a:r>
            <a:r>
              <a:rPr lang="nl-NL" sz="2000" dirty="0" smtClean="0"/>
              <a:t> </a:t>
            </a:r>
            <a:r>
              <a:rPr lang="nl-NL" sz="2000" dirty="0" err="1" smtClean="0"/>
              <a:t>inquiry</a:t>
            </a:r>
            <a:r>
              <a:rPr lang="nl-NL" sz="2000" dirty="0"/>
              <a:t> </a:t>
            </a:r>
            <a:r>
              <a:rPr lang="nl-NL" sz="2000" dirty="0" smtClean="0"/>
              <a:t>(</a:t>
            </a:r>
            <a:r>
              <a:rPr lang="nl-NL" sz="2000" dirty="0" err="1" smtClean="0"/>
              <a:t>voluntary</a:t>
            </a:r>
            <a:r>
              <a:rPr lang="nl-NL" sz="2000" dirty="0" smtClean="0"/>
              <a:t> </a:t>
            </a:r>
            <a:r>
              <a:rPr lang="nl-NL" sz="2000" dirty="0" err="1" smtClean="0"/>
              <a:t>intellectual</a:t>
            </a:r>
            <a:r>
              <a:rPr lang="nl-NL" sz="2000" dirty="0" smtClean="0"/>
              <a:t> actions)</a:t>
            </a:r>
            <a:endParaRPr lang="en-GB" sz="2400" dirty="0"/>
          </a:p>
        </p:txBody>
      </p:sp>
      <p:sp>
        <p:nvSpPr>
          <p:cNvPr id="8" name="Title 1"/>
          <p:cNvSpPr txBox="1">
            <a:spLocks/>
          </p:cNvSpPr>
          <p:nvPr/>
        </p:nvSpPr>
        <p:spPr>
          <a:xfrm>
            <a:off x="374848" y="269777"/>
            <a:ext cx="8229600"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smtClean="0"/>
              <a:t>High </a:t>
            </a:r>
            <a:r>
              <a:rPr lang="nl-NL" sz="2400" dirty="0" err="1" smtClean="0"/>
              <a:t>grade</a:t>
            </a:r>
            <a:r>
              <a:rPr lang="nl-NL" sz="2400" dirty="0" smtClean="0"/>
              <a:t> </a:t>
            </a:r>
            <a:r>
              <a:rPr lang="nl-NL" sz="2400" dirty="0" err="1" smtClean="0"/>
              <a:t>knowledge</a:t>
            </a:r>
            <a:endParaRPr lang="nl-NL" sz="2400" dirty="0" smtClean="0"/>
          </a:p>
        </p:txBody>
      </p:sp>
      <p:sp>
        <p:nvSpPr>
          <p:cNvPr id="10" name="Content Placeholder 2"/>
          <p:cNvSpPr txBox="1">
            <a:spLocks/>
          </p:cNvSpPr>
          <p:nvPr/>
        </p:nvSpPr>
        <p:spPr>
          <a:xfrm>
            <a:off x="251520" y="220486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sz="2000" dirty="0" err="1" smtClean="0"/>
              <a:t>Virtue</a:t>
            </a:r>
            <a:r>
              <a:rPr lang="nl-NL" sz="2000" dirty="0" smtClean="0"/>
              <a:t> </a:t>
            </a:r>
            <a:r>
              <a:rPr lang="nl-NL" sz="2000" dirty="0" err="1" smtClean="0"/>
              <a:t>responsibilism</a:t>
            </a:r>
            <a:r>
              <a:rPr lang="nl-NL" sz="2000" dirty="0" smtClean="0"/>
              <a:t> is in a </a:t>
            </a:r>
            <a:r>
              <a:rPr lang="nl-NL" sz="2000" dirty="0" err="1" smtClean="0"/>
              <a:t>better</a:t>
            </a:r>
            <a:r>
              <a:rPr lang="nl-NL" sz="2000" dirty="0" smtClean="0"/>
              <a:t> </a:t>
            </a:r>
            <a:r>
              <a:rPr lang="nl-NL" sz="2000" dirty="0" err="1" smtClean="0"/>
              <a:t>position</a:t>
            </a:r>
            <a:r>
              <a:rPr lang="nl-NL" sz="2000" dirty="0" smtClean="0"/>
              <a:t> </a:t>
            </a:r>
            <a:r>
              <a:rPr lang="nl-NL" sz="2000" dirty="0" err="1" smtClean="0"/>
              <a:t>to</a:t>
            </a:r>
            <a:r>
              <a:rPr lang="nl-NL" sz="2000" dirty="0" smtClean="0"/>
              <a:t> </a:t>
            </a:r>
            <a:r>
              <a:rPr lang="nl-NL" sz="2000" dirty="0" err="1" smtClean="0"/>
              <a:t>explain</a:t>
            </a:r>
            <a:r>
              <a:rPr lang="nl-NL" sz="2000" dirty="0" smtClean="0"/>
              <a:t> high </a:t>
            </a:r>
            <a:r>
              <a:rPr lang="nl-NL" sz="2000" dirty="0" err="1" smtClean="0"/>
              <a:t>grade</a:t>
            </a:r>
            <a:r>
              <a:rPr lang="nl-NL" sz="2000" dirty="0" smtClean="0"/>
              <a:t> </a:t>
            </a:r>
            <a:r>
              <a:rPr lang="nl-NL" sz="2000" dirty="0" err="1" smtClean="0"/>
              <a:t>knowledge</a:t>
            </a:r>
            <a:r>
              <a:rPr lang="nl-NL" sz="2000" dirty="0" smtClean="0"/>
              <a:t> </a:t>
            </a:r>
            <a:r>
              <a:rPr lang="nl-NL" sz="2000" dirty="0" err="1" smtClean="0"/>
              <a:t>because</a:t>
            </a:r>
            <a:r>
              <a:rPr lang="nl-NL" sz="2000" dirty="0" smtClean="0"/>
              <a:t> </a:t>
            </a:r>
            <a:r>
              <a:rPr lang="nl-NL" sz="2000" dirty="0" err="1" smtClean="0"/>
              <a:t>it</a:t>
            </a:r>
            <a:r>
              <a:rPr lang="nl-NL" sz="2000" dirty="0" smtClean="0"/>
              <a:t> </a:t>
            </a:r>
            <a:r>
              <a:rPr lang="nl-NL" sz="2000" dirty="0" err="1" smtClean="0"/>
              <a:t>requires</a:t>
            </a:r>
            <a:r>
              <a:rPr lang="nl-NL" sz="2000" dirty="0" smtClean="0"/>
              <a:t> the agent </a:t>
            </a:r>
            <a:r>
              <a:rPr lang="nl-NL" sz="2000" dirty="0" err="1" smtClean="0"/>
              <a:t>to</a:t>
            </a:r>
            <a:r>
              <a:rPr lang="nl-NL" sz="2000" dirty="0" smtClean="0"/>
              <a:t> </a:t>
            </a:r>
            <a:r>
              <a:rPr lang="nl-NL" sz="2000" dirty="0" err="1" smtClean="0"/>
              <a:t>possess</a:t>
            </a:r>
            <a:r>
              <a:rPr lang="nl-NL" sz="2000" dirty="0" smtClean="0"/>
              <a:t> </a:t>
            </a:r>
            <a:r>
              <a:rPr lang="nl-NL" sz="2000" dirty="0" err="1" smtClean="0"/>
              <a:t>intellectual</a:t>
            </a:r>
            <a:r>
              <a:rPr lang="nl-NL" sz="2000" dirty="0" smtClean="0"/>
              <a:t> </a:t>
            </a:r>
            <a:r>
              <a:rPr lang="nl-NL" sz="2000" dirty="0" err="1" smtClean="0"/>
              <a:t>virtuous</a:t>
            </a:r>
            <a:r>
              <a:rPr lang="nl-NL" sz="2000" dirty="0" smtClean="0"/>
              <a:t> </a:t>
            </a:r>
            <a:r>
              <a:rPr lang="nl-NL" sz="2000" dirty="0" err="1" smtClean="0"/>
              <a:t>motives</a:t>
            </a:r>
            <a:r>
              <a:rPr lang="nl-NL" sz="2000" dirty="0" smtClean="0"/>
              <a:t> </a:t>
            </a:r>
            <a:r>
              <a:rPr lang="nl-NL" sz="2000" dirty="0" err="1" smtClean="0"/>
              <a:t>and</a:t>
            </a:r>
            <a:r>
              <a:rPr lang="nl-NL" sz="2000" dirty="0" smtClean="0"/>
              <a:t> </a:t>
            </a:r>
            <a:r>
              <a:rPr lang="nl-NL" sz="2000" dirty="0" err="1" smtClean="0"/>
              <a:t>peform</a:t>
            </a:r>
            <a:r>
              <a:rPr lang="nl-NL" sz="2000" dirty="0" smtClean="0"/>
              <a:t> </a:t>
            </a:r>
            <a:r>
              <a:rPr lang="nl-NL" sz="2000" dirty="0" err="1" smtClean="0"/>
              <a:t>intentional</a:t>
            </a:r>
            <a:r>
              <a:rPr lang="nl-NL" sz="2000" dirty="0" smtClean="0"/>
              <a:t> </a:t>
            </a:r>
            <a:r>
              <a:rPr lang="nl-NL" sz="2000" dirty="0" err="1" smtClean="0"/>
              <a:t>intellectual</a:t>
            </a:r>
            <a:r>
              <a:rPr lang="nl-NL" sz="2000" dirty="0" smtClean="0"/>
              <a:t> </a:t>
            </a:r>
            <a:r>
              <a:rPr lang="nl-NL" sz="2000" dirty="0" err="1" smtClean="0"/>
              <a:t>virtuous</a:t>
            </a:r>
            <a:r>
              <a:rPr lang="nl-NL" sz="2000" dirty="0" smtClean="0"/>
              <a:t> actions. </a:t>
            </a:r>
            <a:endParaRPr lang="en-GB" sz="2000" dirty="0"/>
          </a:p>
        </p:txBody>
      </p:sp>
      <p:sp>
        <p:nvSpPr>
          <p:cNvPr id="11" name="Content Placeholder 2"/>
          <p:cNvSpPr txBox="1">
            <a:spLocks/>
          </p:cNvSpPr>
          <p:nvPr/>
        </p:nvSpPr>
        <p:spPr>
          <a:xfrm>
            <a:off x="216024" y="328498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sz="2000" dirty="0" err="1" smtClean="0"/>
              <a:t>Although</a:t>
            </a:r>
            <a:r>
              <a:rPr lang="nl-NL" sz="2000" dirty="0" smtClean="0"/>
              <a:t> </a:t>
            </a:r>
            <a:r>
              <a:rPr lang="nl-NL" sz="2000" dirty="0" err="1" smtClean="0"/>
              <a:t>reliable</a:t>
            </a:r>
            <a:r>
              <a:rPr lang="nl-NL" sz="2000" dirty="0" smtClean="0"/>
              <a:t> </a:t>
            </a:r>
            <a:r>
              <a:rPr lang="nl-NL" sz="2000" dirty="0" err="1" smtClean="0"/>
              <a:t>faculties</a:t>
            </a:r>
            <a:r>
              <a:rPr lang="nl-NL" sz="2000" dirty="0" smtClean="0"/>
              <a:t> </a:t>
            </a:r>
            <a:r>
              <a:rPr lang="nl-NL" sz="2000" dirty="0" err="1" smtClean="0"/>
              <a:t>may</a:t>
            </a:r>
            <a:r>
              <a:rPr lang="nl-NL" sz="2000" dirty="0" smtClean="0"/>
              <a:t> </a:t>
            </a:r>
            <a:r>
              <a:rPr lang="nl-NL" sz="2000" dirty="0" err="1" smtClean="0"/>
              <a:t>be</a:t>
            </a:r>
            <a:r>
              <a:rPr lang="nl-NL" sz="2000" dirty="0" smtClean="0"/>
              <a:t> </a:t>
            </a:r>
            <a:r>
              <a:rPr lang="nl-NL" sz="2000" dirty="0" err="1" smtClean="0"/>
              <a:t>sufficient</a:t>
            </a:r>
            <a:r>
              <a:rPr lang="nl-NL" sz="2000" dirty="0" smtClean="0"/>
              <a:t> </a:t>
            </a:r>
            <a:r>
              <a:rPr lang="nl-NL" sz="2000" dirty="0" err="1" smtClean="0"/>
              <a:t>for</a:t>
            </a:r>
            <a:r>
              <a:rPr lang="nl-NL" sz="2000" dirty="0" smtClean="0"/>
              <a:t> low-</a:t>
            </a:r>
            <a:r>
              <a:rPr lang="nl-NL" sz="2000" dirty="0" err="1" smtClean="0"/>
              <a:t>grade</a:t>
            </a:r>
            <a:r>
              <a:rPr lang="nl-NL" sz="2000" dirty="0" smtClean="0"/>
              <a:t> </a:t>
            </a:r>
            <a:r>
              <a:rPr lang="nl-NL" sz="2000" dirty="0" err="1" smtClean="0"/>
              <a:t>knowledge</a:t>
            </a:r>
            <a:r>
              <a:rPr lang="nl-NL" sz="2000" dirty="0" smtClean="0"/>
              <a:t>, high </a:t>
            </a:r>
            <a:r>
              <a:rPr lang="nl-NL" sz="2000" dirty="0" err="1" smtClean="0"/>
              <a:t>grade</a:t>
            </a:r>
            <a:r>
              <a:rPr lang="nl-NL" sz="2000" dirty="0" smtClean="0"/>
              <a:t> </a:t>
            </a:r>
            <a:r>
              <a:rPr lang="nl-NL" sz="2000" dirty="0" err="1" smtClean="0"/>
              <a:t>knowledge</a:t>
            </a:r>
            <a:r>
              <a:rPr lang="nl-NL" sz="2000" dirty="0" smtClean="0"/>
              <a:t> – </a:t>
            </a:r>
            <a:r>
              <a:rPr lang="nl-NL" sz="2000" dirty="0" err="1" smtClean="0"/>
              <a:t>self-knowledge</a:t>
            </a:r>
            <a:r>
              <a:rPr lang="nl-NL" sz="2000" dirty="0" smtClean="0"/>
              <a:t>, </a:t>
            </a:r>
            <a:r>
              <a:rPr lang="nl-NL" sz="2000" dirty="0" err="1" smtClean="0"/>
              <a:t>scientific</a:t>
            </a:r>
            <a:r>
              <a:rPr lang="nl-NL" sz="2000" dirty="0" smtClean="0"/>
              <a:t> </a:t>
            </a:r>
            <a:r>
              <a:rPr lang="nl-NL" sz="2000" dirty="0" err="1" smtClean="0"/>
              <a:t>knowledge</a:t>
            </a:r>
            <a:r>
              <a:rPr lang="nl-NL" sz="2000" dirty="0" smtClean="0"/>
              <a:t>, </a:t>
            </a:r>
            <a:r>
              <a:rPr lang="nl-NL" sz="2000" dirty="0" err="1" smtClean="0"/>
              <a:t>religious</a:t>
            </a:r>
            <a:r>
              <a:rPr lang="nl-NL" sz="2000" dirty="0" smtClean="0"/>
              <a:t> </a:t>
            </a:r>
            <a:r>
              <a:rPr lang="nl-NL" sz="2000" dirty="0" err="1" smtClean="0"/>
              <a:t>knowledge</a:t>
            </a:r>
            <a:r>
              <a:rPr lang="nl-NL" sz="2000" dirty="0" smtClean="0"/>
              <a:t>, complex </a:t>
            </a:r>
            <a:r>
              <a:rPr lang="nl-NL" sz="2000" dirty="0" err="1" smtClean="0"/>
              <a:t>historical</a:t>
            </a:r>
            <a:r>
              <a:rPr lang="nl-NL" sz="2000" dirty="0" smtClean="0"/>
              <a:t> </a:t>
            </a:r>
            <a:r>
              <a:rPr lang="nl-NL" sz="2000" dirty="0" err="1" smtClean="0"/>
              <a:t>knowledge</a:t>
            </a:r>
            <a:r>
              <a:rPr lang="nl-NL" sz="2000" dirty="0"/>
              <a:t> </a:t>
            </a:r>
            <a:r>
              <a:rPr lang="nl-NL" sz="2000" dirty="0" smtClean="0"/>
              <a:t>– </a:t>
            </a:r>
            <a:r>
              <a:rPr lang="nl-NL" sz="2000" dirty="0" err="1" smtClean="0"/>
              <a:t>requires</a:t>
            </a:r>
            <a:r>
              <a:rPr lang="nl-NL" sz="2000" dirty="0" smtClean="0"/>
              <a:t> </a:t>
            </a:r>
            <a:r>
              <a:rPr lang="nl-NL" sz="2000" dirty="0" err="1" smtClean="0"/>
              <a:t>virtuous</a:t>
            </a:r>
            <a:r>
              <a:rPr lang="nl-NL" sz="2000" dirty="0" smtClean="0"/>
              <a:t> </a:t>
            </a:r>
            <a:r>
              <a:rPr lang="nl-NL" sz="2000" dirty="0" err="1" smtClean="0"/>
              <a:t>motivations</a:t>
            </a:r>
            <a:r>
              <a:rPr lang="nl-NL" sz="2000" dirty="0" smtClean="0"/>
              <a:t> </a:t>
            </a:r>
            <a:r>
              <a:rPr lang="nl-NL" sz="2000" dirty="0" err="1" smtClean="0"/>
              <a:t>and</a:t>
            </a:r>
            <a:r>
              <a:rPr lang="nl-NL" sz="2000" dirty="0" smtClean="0"/>
              <a:t> actions</a:t>
            </a:r>
            <a:endParaRPr lang="en-GB" sz="1600" dirty="0"/>
          </a:p>
        </p:txBody>
      </p:sp>
      <p:sp>
        <p:nvSpPr>
          <p:cNvPr id="12" name="Content Placeholder 2"/>
          <p:cNvSpPr txBox="1">
            <a:spLocks/>
          </p:cNvSpPr>
          <p:nvPr/>
        </p:nvSpPr>
        <p:spPr>
          <a:xfrm>
            <a:off x="179512" y="436510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sz="2000" dirty="0" err="1" smtClean="0"/>
              <a:t>Though</a:t>
            </a:r>
            <a:r>
              <a:rPr lang="nl-NL" sz="2000" dirty="0" smtClean="0"/>
              <a:t> </a:t>
            </a:r>
            <a:r>
              <a:rPr lang="nl-NL" sz="2000" dirty="0" err="1" smtClean="0"/>
              <a:t>responsibilism</a:t>
            </a:r>
            <a:r>
              <a:rPr lang="nl-NL" sz="2000" dirty="0" smtClean="0"/>
              <a:t> </a:t>
            </a:r>
            <a:r>
              <a:rPr lang="nl-NL" sz="2000" dirty="0" err="1" smtClean="0"/>
              <a:t>fares</a:t>
            </a:r>
            <a:r>
              <a:rPr lang="nl-NL" sz="2000" dirty="0" smtClean="0"/>
              <a:t> </a:t>
            </a:r>
            <a:r>
              <a:rPr lang="nl-NL" sz="2000" dirty="0" err="1" smtClean="0"/>
              <a:t>better</a:t>
            </a:r>
            <a:r>
              <a:rPr lang="nl-NL" sz="2000" dirty="0" smtClean="0"/>
              <a:t> </a:t>
            </a:r>
            <a:r>
              <a:rPr lang="nl-NL" sz="2000" dirty="0" err="1" smtClean="0"/>
              <a:t>than</a:t>
            </a:r>
            <a:r>
              <a:rPr lang="nl-NL" sz="2000" dirty="0" smtClean="0"/>
              <a:t> credit </a:t>
            </a:r>
            <a:r>
              <a:rPr lang="nl-NL" sz="2000" dirty="0" err="1" smtClean="0"/>
              <a:t>theory</a:t>
            </a:r>
            <a:r>
              <a:rPr lang="nl-NL" sz="2000" dirty="0" smtClean="0"/>
              <a:t> in </a:t>
            </a:r>
            <a:r>
              <a:rPr lang="nl-NL" sz="2000" dirty="0" err="1" smtClean="0"/>
              <a:t>explaining</a:t>
            </a:r>
            <a:r>
              <a:rPr lang="nl-NL" sz="2000" dirty="0" smtClean="0"/>
              <a:t> high </a:t>
            </a:r>
            <a:r>
              <a:rPr lang="nl-NL" sz="2000" dirty="0" err="1" smtClean="0"/>
              <a:t>grade</a:t>
            </a:r>
            <a:r>
              <a:rPr lang="nl-NL" sz="2000" dirty="0" smtClean="0"/>
              <a:t> </a:t>
            </a:r>
            <a:r>
              <a:rPr lang="nl-NL" sz="2000" dirty="0" err="1" smtClean="0"/>
              <a:t>knowledge</a:t>
            </a:r>
            <a:r>
              <a:rPr lang="nl-NL" sz="2000" dirty="0" smtClean="0"/>
              <a:t>, </a:t>
            </a:r>
            <a:r>
              <a:rPr lang="nl-NL" sz="2000" dirty="0" err="1" smtClean="0"/>
              <a:t>it</a:t>
            </a:r>
            <a:r>
              <a:rPr lang="nl-NL" sz="2000" dirty="0" smtClean="0"/>
              <a:t> is </a:t>
            </a:r>
            <a:r>
              <a:rPr lang="nl-NL" sz="2000" dirty="0" err="1" smtClean="0"/>
              <a:t>still</a:t>
            </a:r>
            <a:r>
              <a:rPr lang="nl-NL" sz="2000" dirty="0" smtClean="0"/>
              <a:t> subject </a:t>
            </a:r>
            <a:r>
              <a:rPr lang="nl-NL" sz="2000" dirty="0" err="1" smtClean="0"/>
              <a:t>to</a:t>
            </a:r>
            <a:r>
              <a:rPr lang="nl-NL" sz="2000" dirty="0" smtClean="0"/>
              <a:t> </a:t>
            </a:r>
            <a:r>
              <a:rPr lang="nl-NL" sz="2000" dirty="0" err="1" smtClean="0"/>
              <a:t>two</a:t>
            </a:r>
            <a:r>
              <a:rPr lang="nl-NL" sz="2000" dirty="0" smtClean="0"/>
              <a:t> </a:t>
            </a:r>
            <a:r>
              <a:rPr lang="nl-NL" sz="2000" dirty="0" err="1" smtClean="0"/>
              <a:t>serious</a:t>
            </a:r>
            <a:r>
              <a:rPr lang="nl-NL" sz="2000" dirty="0" smtClean="0"/>
              <a:t> </a:t>
            </a:r>
            <a:r>
              <a:rPr lang="nl-NL" sz="2000" dirty="0" err="1" smtClean="0"/>
              <a:t>objections</a:t>
            </a:r>
            <a:r>
              <a:rPr lang="nl-NL" sz="2000" dirty="0" smtClean="0"/>
              <a:t>. </a:t>
            </a:r>
          </a:p>
          <a:p>
            <a:endParaRPr lang="nl-NL" sz="2000" dirty="0"/>
          </a:p>
          <a:p>
            <a:endParaRPr lang="en-GB" sz="1600" dirty="0"/>
          </a:p>
        </p:txBody>
      </p:sp>
      <p:sp>
        <p:nvSpPr>
          <p:cNvPr id="13" name="Content Placeholder 2"/>
          <p:cNvSpPr txBox="1">
            <a:spLocks/>
          </p:cNvSpPr>
          <p:nvPr/>
        </p:nvSpPr>
        <p:spPr>
          <a:xfrm>
            <a:off x="504056" y="508518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If high grade knowledge requires responsible virtues, and if those virtues are difficult to acquire, then </a:t>
            </a:r>
            <a:r>
              <a:rPr lang="en-GB" sz="1800" dirty="0" err="1" smtClean="0"/>
              <a:t>skepticism</a:t>
            </a:r>
            <a:r>
              <a:rPr lang="en-GB" sz="1800" dirty="0" smtClean="0"/>
              <a:t> threatens. However, it’s difficult – but not impossible – to get</a:t>
            </a:r>
            <a:r>
              <a:rPr lang="en-GB" sz="1400" dirty="0" smtClean="0"/>
              <a:t> </a:t>
            </a:r>
            <a:endParaRPr lang="en-GB" sz="1000" i="1" dirty="0"/>
          </a:p>
        </p:txBody>
      </p:sp>
      <p:sp>
        <p:nvSpPr>
          <p:cNvPr id="15" name="Content Placeholder 2"/>
          <p:cNvSpPr txBox="1">
            <a:spLocks/>
          </p:cNvSpPr>
          <p:nvPr/>
        </p:nvSpPr>
        <p:spPr>
          <a:xfrm>
            <a:off x="467544" y="573325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On might object that virtuous acts are required for high grade knowledge, but not virtuous motives. One might perform excellent intellectual acts in order to get famous   as a scientist, not out of a desire for truth. However, striving for truth is then </a:t>
            </a:r>
            <a:r>
              <a:rPr lang="en-GB" sz="1800" i="1" dirty="0" smtClean="0"/>
              <a:t>sub-</a:t>
            </a:r>
            <a:r>
              <a:rPr lang="en-GB" sz="1800" dirty="0" smtClean="0"/>
              <a:t>goal</a:t>
            </a:r>
            <a:endParaRPr lang="en-GB" sz="1000" i="1" dirty="0"/>
          </a:p>
        </p:txBody>
      </p:sp>
    </p:spTree>
    <p:extLst>
      <p:ext uri="{BB962C8B-B14F-4D97-AF65-F5344CB8AC3E}">
        <p14:creationId xmlns:p14="http://schemas.microsoft.com/office/powerpoint/2010/main" val="567528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P spid="12" grpId="0"/>
      <p:bldP spid="13" grpId="0"/>
      <p:bldP spid="15" grpId="0"/>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nl-NL" sz="4900" dirty="0" smtClean="0"/>
              <a:t/>
            </a:r>
            <a:br>
              <a:rPr lang="nl-NL" sz="4900" dirty="0" smtClean="0"/>
            </a:br>
            <a:r>
              <a:rPr lang="nl-NL" sz="4900" dirty="0" err="1" smtClean="0"/>
              <a:t>Epistemic</a:t>
            </a:r>
            <a:r>
              <a:rPr lang="nl-NL" sz="4900" dirty="0" smtClean="0"/>
              <a:t> </a:t>
            </a:r>
            <a:r>
              <a:rPr lang="nl-NL" sz="4900" dirty="0" err="1" smtClean="0"/>
              <a:t>Virtues</a:t>
            </a:r>
            <a:r>
              <a:rPr lang="nl-NL" sz="4900" dirty="0" smtClean="0"/>
              <a:t> in Business</a:t>
            </a:r>
            <a:br>
              <a:rPr lang="nl-NL" sz="4900" dirty="0" smtClean="0"/>
            </a:br>
            <a:r>
              <a:rPr lang="nl-NL" sz="4000" dirty="0" smtClean="0"/>
              <a:t>Boudewijn de Bruin</a:t>
            </a:r>
            <a:r>
              <a:rPr lang="nl-NL" dirty="0" smtClean="0"/>
              <a:t/>
            </a:r>
            <a:br>
              <a:rPr lang="nl-NL" dirty="0" smtClean="0"/>
            </a:br>
            <a:endParaRPr lang="nl-NL" dirty="0"/>
          </a:p>
        </p:txBody>
      </p:sp>
    </p:spTree>
    <p:extLst>
      <p:ext uri="{BB962C8B-B14F-4D97-AF65-F5344CB8AC3E}">
        <p14:creationId xmlns:p14="http://schemas.microsoft.com/office/powerpoint/2010/main" val="20600096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The </a:t>
            </a:r>
            <a:r>
              <a:rPr lang="nl-NL" sz="3200" dirty="0" err="1" smtClean="0"/>
              <a:t>Coherence</a:t>
            </a:r>
            <a:r>
              <a:rPr lang="nl-NL" sz="3200" dirty="0" smtClean="0"/>
              <a:t> </a:t>
            </a:r>
            <a:r>
              <a:rPr lang="nl-NL" sz="3200" dirty="0" err="1" smtClean="0"/>
              <a:t>Theory</a:t>
            </a:r>
            <a:r>
              <a:rPr lang="nl-NL" sz="3200" dirty="0" smtClean="0"/>
              <a:t> of </a:t>
            </a:r>
            <a:r>
              <a:rPr lang="nl-NL" sz="3200" dirty="0" err="1" smtClean="0"/>
              <a:t>Truth</a:t>
            </a:r>
            <a:endParaRPr lang="nl-NL" sz="3200" dirty="0"/>
          </a:p>
        </p:txBody>
      </p:sp>
      <p:sp>
        <p:nvSpPr>
          <p:cNvPr id="3" name="Content Placeholder 2"/>
          <p:cNvSpPr>
            <a:spLocks noGrp="1"/>
          </p:cNvSpPr>
          <p:nvPr>
            <p:ph idx="1"/>
          </p:nvPr>
        </p:nvSpPr>
        <p:spPr>
          <a:xfrm>
            <a:off x="457200" y="1628800"/>
            <a:ext cx="8507288" cy="4925144"/>
          </a:xfrm>
        </p:spPr>
        <p:txBody>
          <a:bodyPr>
            <a:normAutofit/>
          </a:bodyPr>
          <a:lstStyle/>
          <a:p>
            <a:r>
              <a:rPr lang="nl-NL" sz="2000" dirty="0" smtClean="0"/>
              <a:t>A </a:t>
            </a:r>
            <a:r>
              <a:rPr lang="nl-NL" sz="2000" dirty="0" err="1" smtClean="0"/>
              <a:t>proposition</a:t>
            </a:r>
            <a:r>
              <a:rPr lang="nl-NL" sz="2000" dirty="0" smtClean="0"/>
              <a:t> is </a:t>
            </a:r>
            <a:r>
              <a:rPr lang="nl-NL" sz="2000" dirty="0" err="1" smtClean="0"/>
              <a:t>true</a:t>
            </a:r>
            <a:r>
              <a:rPr lang="nl-NL" sz="2000" dirty="0" smtClean="0"/>
              <a:t> </a:t>
            </a:r>
            <a:r>
              <a:rPr lang="nl-NL" sz="2000" dirty="0" err="1" smtClean="0"/>
              <a:t>iff</a:t>
            </a:r>
            <a:r>
              <a:rPr lang="nl-NL" sz="2000" dirty="0" smtClean="0"/>
              <a:t> </a:t>
            </a:r>
            <a:r>
              <a:rPr lang="nl-NL" sz="2000" dirty="0" err="1" smtClean="0"/>
              <a:t>it</a:t>
            </a:r>
            <a:r>
              <a:rPr lang="nl-NL" sz="2000" dirty="0" smtClean="0"/>
              <a:t> </a:t>
            </a:r>
            <a:r>
              <a:rPr lang="nl-NL" sz="2000" dirty="0" err="1" smtClean="0"/>
              <a:t>coheres</a:t>
            </a:r>
            <a:r>
              <a:rPr lang="nl-NL" sz="2000" dirty="0" smtClean="0"/>
              <a:t> </a:t>
            </a:r>
            <a:r>
              <a:rPr lang="nl-NL" sz="2000" dirty="0" err="1" smtClean="0"/>
              <a:t>with</a:t>
            </a:r>
            <a:r>
              <a:rPr lang="nl-NL" sz="2000" dirty="0" smtClean="0"/>
              <a:t> a system of </a:t>
            </a:r>
            <a:r>
              <a:rPr lang="nl-NL" sz="2000" dirty="0" err="1" smtClean="0"/>
              <a:t>other</a:t>
            </a:r>
            <a:r>
              <a:rPr lang="nl-NL" sz="2000" dirty="0" smtClean="0"/>
              <a:t> </a:t>
            </a:r>
            <a:r>
              <a:rPr lang="nl-NL" sz="2000" dirty="0" err="1" smtClean="0"/>
              <a:t>propositions</a:t>
            </a:r>
            <a:r>
              <a:rPr lang="nl-NL" sz="2000" dirty="0" smtClean="0"/>
              <a:t>. </a:t>
            </a:r>
            <a:r>
              <a:rPr lang="nl-NL" sz="2000" dirty="0" err="1" smtClean="0"/>
              <a:t>It</a:t>
            </a:r>
            <a:r>
              <a:rPr lang="nl-NL" sz="2000" dirty="0" smtClean="0"/>
              <a:t> is </a:t>
            </a:r>
            <a:r>
              <a:rPr lang="nl-NL" sz="2000" dirty="0" err="1" smtClean="0"/>
              <a:t>true</a:t>
            </a:r>
            <a:r>
              <a:rPr lang="nl-NL" sz="2000" dirty="0" smtClean="0"/>
              <a:t> </a:t>
            </a:r>
            <a:r>
              <a:rPr lang="nl-NL" sz="2000" dirty="0" err="1" smtClean="0"/>
              <a:t>by</a:t>
            </a:r>
            <a:r>
              <a:rPr lang="nl-NL" sz="2000" dirty="0" smtClean="0"/>
              <a:t> </a:t>
            </a:r>
            <a:r>
              <a:rPr lang="nl-NL" sz="2000" dirty="0" err="1" smtClean="0"/>
              <a:t>virtue</a:t>
            </a:r>
            <a:r>
              <a:rPr lang="nl-NL" sz="2000" dirty="0" smtClean="0"/>
              <a:t> of </a:t>
            </a:r>
            <a:r>
              <a:rPr lang="nl-NL" sz="2000" dirty="0" err="1" smtClean="0"/>
              <a:t>its</a:t>
            </a:r>
            <a:r>
              <a:rPr lang="nl-NL" sz="2000" dirty="0" smtClean="0"/>
              <a:t> </a:t>
            </a:r>
            <a:r>
              <a:rPr lang="nl-NL" sz="2000" i="1" dirty="0" err="1" smtClean="0"/>
              <a:t>legitimate</a:t>
            </a:r>
            <a:r>
              <a:rPr lang="nl-NL" sz="2000" i="1" dirty="0" smtClean="0"/>
              <a:t> </a:t>
            </a:r>
            <a:r>
              <a:rPr lang="nl-NL" sz="2000" i="1" dirty="0" err="1" smtClean="0"/>
              <a:t>membership</a:t>
            </a:r>
            <a:r>
              <a:rPr lang="nl-NL" sz="2000" dirty="0"/>
              <a:t> </a:t>
            </a:r>
            <a:r>
              <a:rPr lang="nl-NL" sz="2000" dirty="0" smtClean="0"/>
              <a:t>of the system (‘</a:t>
            </a:r>
            <a:r>
              <a:rPr lang="nl-NL" sz="2000" dirty="0" err="1" smtClean="0"/>
              <a:t>mutually</a:t>
            </a:r>
            <a:r>
              <a:rPr lang="nl-NL" sz="2000" dirty="0" smtClean="0"/>
              <a:t> </a:t>
            </a:r>
            <a:r>
              <a:rPr lang="nl-NL" sz="2000" dirty="0" err="1" smtClean="0"/>
              <a:t>supportive</a:t>
            </a:r>
            <a:r>
              <a:rPr lang="nl-NL" sz="2000" dirty="0" smtClean="0"/>
              <a:t>’)</a:t>
            </a:r>
          </a:p>
          <a:p>
            <a:r>
              <a:rPr lang="nl-NL" sz="2000" dirty="0" err="1" smtClean="0"/>
              <a:t>Coherence</a:t>
            </a:r>
            <a:r>
              <a:rPr lang="nl-NL" sz="2000" dirty="0" smtClean="0"/>
              <a:t> </a:t>
            </a:r>
            <a:r>
              <a:rPr lang="nl-NL" sz="2000" dirty="0" err="1" smtClean="0"/>
              <a:t>can</a:t>
            </a:r>
            <a:r>
              <a:rPr lang="nl-NL" sz="2000" dirty="0" smtClean="0"/>
              <a:t> </a:t>
            </a:r>
            <a:r>
              <a:rPr lang="nl-NL" sz="2000" dirty="0" err="1" smtClean="0"/>
              <a:t>be</a:t>
            </a:r>
            <a:r>
              <a:rPr lang="nl-NL" sz="2000" dirty="0" smtClean="0"/>
              <a:t> </a:t>
            </a:r>
            <a:r>
              <a:rPr lang="nl-NL" sz="2000" dirty="0" err="1" smtClean="0"/>
              <a:t>understood</a:t>
            </a:r>
            <a:r>
              <a:rPr lang="nl-NL" sz="2000" dirty="0" smtClean="0"/>
              <a:t> in </a:t>
            </a:r>
            <a:r>
              <a:rPr lang="nl-NL" sz="2000" dirty="0" err="1" smtClean="0"/>
              <a:t>terms</a:t>
            </a:r>
            <a:r>
              <a:rPr lang="nl-NL" sz="2000" dirty="0" smtClean="0"/>
              <a:t> of </a:t>
            </a:r>
            <a:r>
              <a:rPr lang="nl-NL" sz="2000" i="1" dirty="0" smtClean="0"/>
              <a:t>(a)</a:t>
            </a:r>
            <a:r>
              <a:rPr lang="nl-NL" sz="2000" dirty="0" smtClean="0"/>
              <a:t> </a:t>
            </a:r>
            <a:r>
              <a:rPr lang="nl-NL" sz="2000" dirty="0" err="1" smtClean="0">
                <a:solidFill>
                  <a:srgbClr val="00B050"/>
                </a:solidFill>
              </a:rPr>
              <a:t>explanatory</a:t>
            </a:r>
            <a:r>
              <a:rPr lang="nl-NL" sz="2000" dirty="0" smtClean="0">
                <a:solidFill>
                  <a:srgbClr val="00B050"/>
                </a:solidFill>
              </a:rPr>
              <a:t> power </a:t>
            </a:r>
            <a:r>
              <a:rPr lang="nl-NL" sz="2000" dirty="0" err="1" smtClean="0"/>
              <a:t>or</a:t>
            </a:r>
            <a:r>
              <a:rPr lang="nl-NL" sz="2000" dirty="0" smtClean="0"/>
              <a:t> </a:t>
            </a:r>
            <a:r>
              <a:rPr lang="nl-NL" sz="2000" i="1" dirty="0" smtClean="0"/>
              <a:t>(b)</a:t>
            </a:r>
            <a:r>
              <a:rPr lang="nl-NL" sz="2000" dirty="0" smtClean="0"/>
              <a:t> </a:t>
            </a:r>
            <a:r>
              <a:rPr lang="nl-NL" sz="2000" dirty="0" err="1" smtClean="0">
                <a:solidFill>
                  <a:srgbClr val="0070C0"/>
                </a:solidFill>
              </a:rPr>
              <a:t>logical</a:t>
            </a:r>
            <a:r>
              <a:rPr lang="nl-NL" sz="2000" dirty="0" smtClean="0">
                <a:solidFill>
                  <a:srgbClr val="0070C0"/>
                </a:solidFill>
              </a:rPr>
              <a:t> </a:t>
            </a:r>
            <a:r>
              <a:rPr lang="nl-NL" sz="2000" dirty="0" err="1" smtClean="0">
                <a:solidFill>
                  <a:srgbClr val="0070C0"/>
                </a:solidFill>
              </a:rPr>
              <a:t>entailment</a:t>
            </a:r>
            <a:r>
              <a:rPr lang="nl-NL" sz="2000" dirty="0" smtClean="0"/>
              <a:t>, </a:t>
            </a:r>
            <a:r>
              <a:rPr lang="nl-NL" sz="2000" dirty="0" err="1" smtClean="0"/>
              <a:t>that</a:t>
            </a:r>
            <a:r>
              <a:rPr lang="nl-NL" sz="2000" dirty="0" smtClean="0"/>
              <a:t> is, the </a:t>
            </a:r>
            <a:r>
              <a:rPr lang="nl-NL" sz="2000" dirty="0" err="1" smtClean="0"/>
              <a:t>true</a:t>
            </a:r>
            <a:r>
              <a:rPr lang="nl-NL" sz="2000" dirty="0" smtClean="0"/>
              <a:t> </a:t>
            </a:r>
            <a:r>
              <a:rPr lang="nl-NL" sz="2000" dirty="0" err="1" smtClean="0"/>
              <a:t>proposition</a:t>
            </a:r>
            <a:r>
              <a:rPr lang="nl-NL" sz="2000" dirty="0" smtClean="0"/>
              <a:t> </a:t>
            </a:r>
            <a:r>
              <a:rPr lang="nl-NL" sz="2000" i="1" dirty="0" smtClean="0"/>
              <a:t>(a) </a:t>
            </a:r>
            <a:r>
              <a:rPr lang="nl-NL" sz="2000" dirty="0" err="1" smtClean="0">
                <a:solidFill>
                  <a:srgbClr val="00B050"/>
                </a:solidFill>
              </a:rPr>
              <a:t>explains</a:t>
            </a:r>
            <a:r>
              <a:rPr lang="nl-NL" sz="2000" dirty="0" smtClean="0">
                <a:solidFill>
                  <a:srgbClr val="00B050"/>
                </a:solidFill>
              </a:rPr>
              <a:t> </a:t>
            </a:r>
            <a:r>
              <a:rPr lang="nl-NL" sz="2000" dirty="0" err="1" smtClean="0"/>
              <a:t>or</a:t>
            </a:r>
            <a:r>
              <a:rPr lang="nl-NL" sz="2000" dirty="0" smtClean="0"/>
              <a:t> </a:t>
            </a:r>
            <a:r>
              <a:rPr lang="nl-NL" sz="2000" i="1" dirty="0" smtClean="0"/>
              <a:t>(b)</a:t>
            </a:r>
            <a:r>
              <a:rPr lang="nl-NL" sz="2000" dirty="0" smtClean="0"/>
              <a:t> </a:t>
            </a:r>
            <a:r>
              <a:rPr lang="nl-NL" sz="2000" dirty="0" err="1" smtClean="0">
                <a:solidFill>
                  <a:srgbClr val="0070C0"/>
                </a:solidFill>
              </a:rPr>
              <a:t>logically</a:t>
            </a:r>
            <a:r>
              <a:rPr lang="nl-NL" sz="2000" dirty="0" smtClean="0">
                <a:solidFill>
                  <a:srgbClr val="0070C0"/>
                </a:solidFill>
              </a:rPr>
              <a:t> </a:t>
            </a:r>
            <a:r>
              <a:rPr lang="nl-NL" sz="2000" dirty="0" err="1" smtClean="0">
                <a:solidFill>
                  <a:srgbClr val="0070C0"/>
                </a:solidFill>
              </a:rPr>
              <a:t>implies</a:t>
            </a:r>
            <a:r>
              <a:rPr lang="nl-NL" sz="2000" i="1" dirty="0" smtClean="0">
                <a:solidFill>
                  <a:srgbClr val="0070C0"/>
                </a:solidFill>
              </a:rPr>
              <a:t> </a:t>
            </a:r>
            <a:r>
              <a:rPr lang="nl-NL" sz="2000" dirty="0" smtClean="0"/>
              <a:t>(all) </a:t>
            </a:r>
            <a:r>
              <a:rPr lang="nl-NL" sz="2000" dirty="0" err="1" smtClean="0"/>
              <a:t>other</a:t>
            </a:r>
            <a:r>
              <a:rPr lang="nl-NL" sz="2000" dirty="0" smtClean="0"/>
              <a:t> </a:t>
            </a:r>
            <a:r>
              <a:rPr lang="nl-NL" sz="2000" dirty="0" err="1" smtClean="0"/>
              <a:t>propositions</a:t>
            </a:r>
            <a:r>
              <a:rPr lang="nl-NL" sz="2000" dirty="0" smtClean="0"/>
              <a:t> of the system (and </a:t>
            </a:r>
            <a:r>
              <a:rPr lang="nl-NL" sz="2000" dirty="0" err="1" smtClean="0"/>
              <a:t>vice</a:t>
            </a:r>
            <a:r>
              <a:rPr lang="nl-NL" sz="2000" dirty="0" smtClean="0"/>
              <a:t> versa)</a:t>
            </a:r>
            <a:endParaRPr lang="nl-NL" sz="2000" dirty="0"/>
          </a:p>
          <a:p>
            <a:r>
              <a:rPr lang="nl-NL" sz="2000" dirty="0" smtClean="0"/>
              <a:t> A </a:t>
            </a:r>
            <a:r>
              <a:rPr lang="nl-NL" sz="2000" dirty="0" err="1" smtClean="0"/>
              <a:t>weaker</a:t>
            </a:r>
            <a:r>
              <a:rPr lang="nl-NL" sz="2000" dirty="0" smtClean="0"/>
              <a:t> criterium </a:t>
            </a:r>
            <a:r>
              <a:rPr lang="nl-NL" sz="2000" dirty="0" err="1" smtClean="0"/>
              <a:t>would</a:t>
            </a:r>
            <a:r>
              <a:rPr lang="nl-NL" sz="2000" dirty="0" smtClean="0"/>
              <a:t> </a:t>
            </a:r>
            <a:r>
              <a:rPr lang="nl-NL" sz="2000" dirty="0" err="1" smtClean="0"/>
              <a:t>be</a:t>
            </a:r>
            <a:r>
              <a:rPr lang="nl-NL" sz="2000" dirty="0" smtClean="0"/>
              <a:t> </a:t>
            </a:r>
            <a:r>
              <a:rPr lang="nl-NL" sz="2000" i="1" dirty="0" smtClean="0"/>
              <a:t>(c)</a:t>
            </a:r>
            <a:r>
              <a:rPr lang="nl-NL" sz="2000" dirty="0" smtClean="0"/>
              <a:t> </a:t>
            </a:r>
            <a:r>
              <a:rPr lang="nl-NL" sz="2000" i="1" dirty="0" err="1" smtClean="0">
                <a:solidFill>
                  <a:schemeClr val="accent6">
                    <a:lumMod val="75000"/>
                  </a:schemeClr>
                </a:solidFill>
              </a:rPr>
              <a:t>consistency</a:t>
            </a:r>
            <a:r>
              <a:rPr lang="nl-NL" sz="2000" dirty="0" smtClean="0"/>
              <a:t>. The </a:t>
            </a:r>
            <a:r>
              <a:rPr lang="nl-NL" sz="2000" dirty="0" err="1" smtClean="0"/>
              <a:t>true</a:t>
            </a:r>
            <a:r>
              <a:rPr lang="nl-NL" sz="2000" dirty="0" smtClean="0"/>
              <a:t> </a:t>
            </a:r>
            <a:r>
              <a:rPr lang="nl-NL" sz="2000" dirty="0" err="1" smtClean="0"/>
              <a:t>proposition</a:t>
            </a:r>
            <a:r>
              <a:rPr lang="nl-NL" sz="2000" dirty="0" smtClean="0"/>
              <a:t> </a:t>
            </a:r>
            <a:r>
              <a:rPr lang="nl-NL" sz="2000" dirty="0" err="1" smtClean="0"/>
              <a:t>just</a:t>
            </a:r>
            <a:r>
              <a:rPr lang="nl-NL" sz="2000" dirty="0" smtClean="0"/>
              <a:t> </a:t>
            </a:r>
            <a:r>
              <a:rPr lang="nl-NL" sz="2000" dirty="0" err="1" smtClean="0"/>
              <a:t>needs</a:t>
            </a:r>
            <a:r>
              <a:rPr lang="nl-NL" sz="2000" dirty="0" smtClean="0"/>
              <a:t>  </a:t>
            </a:r>
            <a:br>
              <a:rPr lang="nl-NL" sz="2000" dirty="0" smtClean="0"/>
            </a:br>
            <a:r>
              <a:rPr lang="nl-NL" sz="2000" dirty="0" smtClean="0"/>
              <a:t> to </a:t>
            </a:r>
            <a:r>
              <a:rPr lang="nl-NL" sz="2000" dirty="0" err="1" smtClean="0"/>
              <a:t>be</a:t>
            </a:r>
            <a:r>
              <a:rPr lang="nl-NL" sz="2000" dirty="0" smtClean="0"/>
              <a:t> </a:t>
            </a:r>
            <a:r>
              <a:rPr lang="nl-NL" sz="2000" i="1" dirty="0" err="1" smtClean="0">
                <a:solidFill>
                  <a:schemeClr val="accent6">
                    <a:lumMod val="75000"/>
                  </a:schemeClr>
                </a:solidFill>
              </a:rPr>
              <a:t>logically</a:t>
            </a:r>
            <a:r>
              <a:rPr lang="nl-NL" sz="2000" i="1" dirty="0" smtClean="0">
                <a:solidFill>
                  <a:schemeClr val="accent6">
                    <a:lumMod val="75000"/>
                  </a:schemeClr>
                </a:solidFill>
              </a:rPr>
              <a:t> consistent</a:t>
            </a:r>
            <a:r>
              <a:rPr lang="nl-NL" sz="2000" dirty="0" smtClean="0"/>
              <a:t> </a:t>
            </a:r>
            <a:r>
              <a:rPr lang="nl-NL" sz="2000" dirty="0" err="1" smtClean="0"/>
              <a:t>with</a:t>
            </a:r>
            <a:r>
              <a:rPr lang="nl-NL" sz="2000" dirty="0" smtClean="0"/>
              <a:t> the </a:t>
            </a:r>
            <a:r>
              <a:rPr lang="nl-NL" sz="2000" dirty="0" err="1" smtClean="0"/>
              <a:t>other</a:t>
            </a:r>
            <a:r>
              <a:rPr lang="nl-NL" sz="2000" dirty="0" smtClean="0"/>
              <a:t> </a:t>
            </a:r>
            <a:r>
              <a:rPr lang="nl-NL" sz="2000" dirty="0" err="1" smtClean="0"/>
              <a:t>propositions</a:t>
            </a:r>
            <a:endParaRPr lang="nl-NL" sz="2000" dirty="0"/>
          </a:p>
          <a:p>
            <a:pPr lvl="1">
              <a:buNone/>
            </a:pPr>
            <a:endParaRPr lang="nl-NL" sz="2000" i="1" dirty="0" smtClean="0"/>
          </a:p>
          <a:p>
            <a:pPr lvl="1">
              <a:buNone/>
            </a:pPr>
            <a:endParaRPr lang="nl-NL" sz="2000" i="1" dirty="0" smtClean="0"/>
          </a:p>
          <a:p>
            <a:pPr lvl="1"/>
            <a:endParaRPr lang="nl-NL" sz="2000" dirty="0"/>
          </a:p>
          <a:p>
            <a:pPr lvl="1"/>
            <a:endParaRPr lang="nl-NL" sz="2000" dirty="0" smtClean="0"/>
          </a:p>
          <a:p>
            <a:pPr lvl="1"/>
            <a:endParaRPr lang="nl-NL" sz="2000" dirty="0" smtClean="0"/>
          </a:p>
          <a:p>
            <a:endParaRPr lang="nl-NL" sz="2400" dirty="0" smtClean="0"/>
          </a:p>
          <a:p>
            <a:pPr lvl="1"/>
            <a:endParaRPr lang="nl-NL" dirty="0" smtClean="0"/>
          </a:p>
          <a:p>
            <a:pPr lvl="1"/>
            <a:endParaRPr lang="nl-NL" dirty="0"/>
          </a:p>
        </p:txBody>
      </p:sp>
      <p:sp>
        <p:nvSpPr>
          <p:cNvPr id="4" name="Content Placeholder 2"/>
          <p:cNvSpPr txBox="1">
            <a:spLocks/>
          </p:cNvSpPr>
          <p:nvPr/>
        </p:nvSpPr>
        <p:spPr>
          <a:xfrm>
            <a:off x="467544" y="4365104"/>
            <a:ext cx="8507288" cy="4925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Adherents of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coherence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theory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lang="nl-NL" sz="2000" noProof="0" dirty="0" err="1" smtClean="0"/>
              <a:t>give</a:t>
            </a:r>
            <a:r>
              <a:rPr lang="nl-NL" sz="2000" noProof="0" dirty="0" smtClean="0"/>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either</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metaphysical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There</a:t>
            </a:r>
            <a:r>
              <a:rPr kumimoji="0" lang="nl-NL" sz="2000" b="0" i="0" u="none" strike="noStrike" kern="1200" cap="none" spc="0" normalizeH="0" noProof="0" dirty="0" smtClean="0">
                <a:ln>
                  <a:noFill/>
                </a:ln>
                <a:solidFill>
                  <a:schemeClr val="tx1"/>
                </a:solidFill>
                <a:effectLst/>
                <a:uLnTx/>
                <a:uFillTx/>
                <a:latin typeface="+mn-lt"/>
                <a:ea typeface="+mn-ea"/>
                <a:cs typeface="+mn-cs"/>
              </a:rPr>
              <a:t> are </a:t>
            </a:r>
            <a:r>
              <a:rPr kumimoji="0" lang="nl-NL" sz="2000" b="0" i="0" u="none" strike="noStrike" kern="1200" cap="none" spc="0" normalizeH="0" noProof="0" dirty="0" err="1" smtClean="0">
                <a:ln>
                  <a:noFill/>
                </a:ln>
                <a:solidFill>
                  <a:schemeClr val="tx1"/>
                </a:solidFill>
                <a:effectLst/>
                <a:uLnTx/>
                <a:uFillTx/>
                <a:latin typeface="+mn-lt"/>
                <a:ea typeface="+mn-ea"/>
                <a:cs typeface="+mn-cs"/>
              </a:rPr>
              <a:t>no</a:t>
            </a:r>
            <a:r>
              <a:rPr kumimoji="0" lang="nl-NL" sz="2000" b="0" i="0" u="none" strike="noStrike" kern="1200" cap="none" spc="0" normalizeH="0" noProof="0" dirty="0" smtClean="0">
                <a:ln>
                  <a:noFill/>
                </a:ln>
                <a:solidFill>
                  <a:schemeClr val="tx1"/>
                </a:solidFill>
                <a:effectLst/>
                <a:uLnTx/>
                <a:uFillTx/>
                <a:latin typeface="+mn-lt"/>
                <a:ea typeface="+mn-ea"/>
                <a:cs typeface="+mn-cs"/>
              </a:rPr>
              <a:t> </a:t>
            </a:r>
            <a:r>
              <a:rPr kumimoji="0" lang="nl-NL" sz="2000" b="0" i="0" u="none" strike="noStrike" kern="1200" cap="none" spc="0" normalizeH="0" noProof="0" dirty="0" err="1" smtClean="0">
                <a:ln>
                  <a:noFill/>
                </a:ln>
                <a:solidFill>
                  <a:schemeClr val="tx1"/>
                </a:solidFill>
                <a:effectLst/>
                <a:uLnTx/>
                <a:uFillTx/>
                <a:latin typeface="+mn-lt"/>
                <a:ea typeface="+mn-ea"/>
                <a:cs typeface="+mn-cs"/>
              </a:rPr>
              <a:t>facts</a:t>
            </a:r>
            <a:r>
              <a:rPr kumimoji="0" lang="nl-NL" sz="2000" b="0" i="0" u="none" strike="noStrike" kern="1200" cap="none" spc="0" normalizeH="0" noProof="0" dirty="0" smtClean="0">
                <a:ln>
                  <a:noFill/>
                </a:ln>
                <a:solidFill>
                  <a:schemeClr val="tx1"/>
                </a:solidFill>
                <a:effectLst/>
                <a:uLnTx/>
                <a:uFillTx/>
                <a:latin typeface="+mn-lt"/>
                <a:ea typeface="+mn-ea"/>
                <a:cs typeface="+mn-cs"/>
              </a:rPr>
              <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a:t>
            </a:r>
            <a:r>
              <a:rPr kumimoji="0" lang="nl-NL" sz="2000" b="0" i="0" u="none" strike="noStrike" kern="1200" cap="none" spc="0" normalizeH="0" noProof="0" dirty="0" smtClean="0">
                <a:ln>
                  <a:noFill/>
                </a:ln>
                <a:solidFill>
                  <a:schemeClr val="tx1"/>
                </a:solidFill>
                <a:effectLst/>
                <a:uLnTx/>
                <a:uFillTx/>
                <a:latin typeface="+mn-lt"/>
                <a:ea typeface="+mn-ea"/>
                <a:cs typeface="+mn-cs"/>
              </a:rPr>
              <a:t> </a:t>
            </a:r>
            <a:r>
              <a:rPr kumimoji="0" lang="nl-NL" sz="2000" b="0" i="0" u="none" strike="noStrike" kern="1200" cap="none" spc="0" normalizeH="0" noProof="0" dirty="0" err="1" smtClean="0">
                <a:ln>
                  <a:noFill/>
                </a:ln>
                <a:solidFill>
                  <a:schemeClr val="tx1"/>
                </a:solidFill>
                <a:effectLst/>
                <a:uLnTx/>
                <a:uFillTx/>
                <a:latin typeface="+mn-lt"/>
                <a:ea typeface="+mn-ea"/>
                <a:cs typeface="+mn-cs"/>
              </a:rPr>
              <a:t>or</a:t>
            </a:r>
            <a:r>
              <a:rPr kumimoji="0" lang="nl-NL" sz="2000" b="0" i="0" u="none" strike="noStrike" kern="1200" cap="none" spc="0" normalizeH="0" noProof="0" dirty="0" smtClean="0">
                <a:ln>
                  <a:noFill/>
                </a:ln>
                <a:solidFill>
                  <a:schemeClr val="tx1"/>
                </a:solidFill>
                <a:effectLst/>
                <a:uLnTx/>
                <a:uFillTx/>
                <a:latin typeface="+mn-lt"/>
                <a:ea typeface="+mn-ea"/>
                <a:cs typeface="+mn-cs"/>
              </a:rPr>
              <a:t> </a:t>
            </a:r>
            <a:r>
              <a:rPr kumimoji="0" lang="nl-NL" sz="2000" b="0" i="0" u="none" strike="noStrike" kern="1200" cap="none" spc="0" normalizeH="0" noProof="0" dirty="0" err="1" smtClean="0">
                <a:ln>
                  <a:noFill/>
                </a:ln>
                <a:solidFill>
                  <a:schemeClr val="tx1"/>
                </a:solidFill>
                <a:effectLst/>
                <a:uLnTx/>
                <a:uFillTx/>
                <a:latin typeface="+mn-lt"/>
                <a:ea typeface="+mn-ea"/>
                <a:cs typeface="+mn-cs"/>
              </a:rPr>
              <a:t>epistemological</a:t>
            </a:r>
            <a:r>
              <a:rPr kumimoji="0" lang="nl-NL" sz="2000" b="0" i="0" u="none" strike="noStrike" kern="1200" cap="none" spc="0" normalizeH="0" noProof="0" dirty="0" smtClean="0">
                <a:ln>
                  <a:noFill/>
                </a:ln>
                <a:solidFill>
                  <a:schemeClr val="tx1"/>
                </a:solidFill>
                <a:effectLst/>
                <a:uLnTx/>
                <a:uFillTx/>
                <a:latin typeface="+mn-lt"/>
                <a:ea typeface="+mn-ea"/>
                <a:cs typeface="+mn-cs"/>
              </a:rPr>
              <a:t> </a:t>
            </a:r>
            <a:r>
              <a:rPr kumimoji="0" lang="nl-NL" sz="2000" b="0" i="0" u="none" strike="noStrike" kern="1200" cap="none" spc="0" normalizeH="0" noProof="0" dirty="0" err="1" smtClean="0">
                <a:ln>
                  <a:noFill/>
                </a:ln>
                <a:solidFill>
                  <a:schemeClr val="tx1"/>
                </a:solidFill>
                <a:effectLst/>
                <a:uLnTx/>
                <a:uFillTx/>
                <a:latin typeface="+mn-lt"/>
                <a:ea typeface="+mn-ea"/>
                <a:cs typeface="+mn-cs"/>
              </a:rPr>
              <a:t>reasons</a:t>
            </a:r>
            <a:r>
              <a:rPr kumimoji="0" lang="nl-NL" sz="2000" b="0" i="0" u="none" strike="noStrike" kern="1200" cap="none" spc="0" normalizeH="0" noProof="0" dirty="0" smtClean="0">
                <a:ln>
                  <a:noFill/>
                </a:ln>
                <a:solidFill>
                  <a:schemeClr val="tx1"/>
                </a:solidFill>
                <a:effectLst/>
                <a:uLnTx/>
                <a:uFillTx/>
                <a:latin typeface="+mn-lt"/>
                <a:ea typeface="+mn-ea"/>
                <a:cs typeface="+mn-cs"/>
              </a:rPr>
              <a:t> (“We </a:t>
            </a:r>
            <a:r>
              <a:rPr kumimoji="0" lang="nl-NL" sz="2000" b="0" i="0" u="none" strike="noStrike" kern="1200" cap="none" spc="0" normalizeH="0" noProof="0" dirty="0" err="1" smtClean="0">
                <a:ln>
                  <a:noFill/>
                </a:ln>
                <a:solidFill>
                  <a:schemeClr val="tx1"/>
                </a:solidFill>
                <a:effectLst/>
                <a:uLnTx/>
                <a:uFillTx/>
                <a:latin typeface="+mn-lt"/>
                <a:ea typeface="+mn-ea"/>
                <a:cs typeface="+mn-cs"/>
              </a:rPr>
              <a:t>can’t</a:t>
            </a:r>
            <a:r>
              <a:rPr kumimoji="0" lang="nl-NL" sz="2000" b="0" i="0" u="none" strike="noStrike" kern="1200" cap="none" spc="0" normalizeH="0" noProof="0" dirty="0" smtClean="0">
                <a:ln>
                  <a:noFill/>
                </a:ln>
                <a:solidFill>
                  <a:schemeClr val="tx1"/>
                </a:solidFill>
                <a:effectLst/>
                <a:uLnTx/>
                <a:uFillTx/>
                <a:latin typeface="+mn-lt"/>
                <a:ea typeface="+mn-ea"/>
                <a:cs typeface="+mn-cs"/>
              </a:rPr>
              <a:t> </a:t>
            </a:r>
            <a:r>
              <a:rPr kumimoji="0" lang="nl-NL" sz="2000" b="0" i="0" u="none" strike="noStrike" kern="1200" cap="none" spc="0" normalizeH="0" noProof="0" dirty="0" err="1" smtClean="0">
                <a:ln>
                  <a:noFill/>
                </a:ln>
                <a:solidFill>
                  <a:schemeClr val="tx1"/>
                </a:solidFill>
                <a:effectLst/>
                <a:uLnTx/>
                <a:uFillTx/>
                <a:latin typeface="+mn-lt"/>
                <a:ea typeface="+mn-ea"/>
                <a:cs typeface="+mn-cs"/>
              </a:rPr>
              <a:t>get</a:t>
            </a:r>
            <a:r>
              <a:rPr kumimoji="0" lang="nl-NL" sz="2000" b="0" i="0" u="none" strike="noStrike" kern="1200" cap="none" spc="0" normalizeH="0" noProof="0" dirty="0" smtClean="0">
                <a:ln>
                  <a:noFill/>
                </a:ln>
                <a:solidFill>
                  <a:schemeClr val="tx1"/>
                </a:solidFill>
                <a:effectLst/>
                <a:uLnTx/>
                <a:uFillTx/>
                <a:latin typeface="+mn-lt"/>
                <a:ea typeface="+mn-ea"/>
                <a:cs typeface="+mn-cs"/>
              </a:rPr>
              <a:t> out of </a:t>
            </a:r>
            <a:r>
              <a:rPr kumimoji="0" lang="nl-NL" sz="2000" b="0" i="0" u="none" strike="noStrike" kern="1200" cap="none" spc="0" normalizeH="0" noProof="0" dirty="0" err="1" smtClean="0">
                <a:ln>
                  <a:noFill/>
                </a:ln>
                <a:solidFill>
                  <a:schemeClr val="tx1"/>
                </a:solidFill>
                <a:effectLst/>
                <a:uLnTx/>
                <a:uFillTx/>
                <a:latin typeface="+mn-lt"/>
                <a:ea typeface="+mn-ea"/>
                <a:cs typeface="+mn-cs"/>
              </a:rPr>
              <a:t>ou</a:t>
            </a:r>
            <a:r>
              <a:rPr lang="nl-NL" sz="2000" dirty="0" smtClean="0"/>
              <a:t>r </a:t>
            </a:r>
            <a:r>
              <a:rPr lang="nl-NL" sz="2000" dirty="0" err="1" smtClean="0"/>
              <a:t>beliefs</a:t>
            </a:r>
            <a:r>
              <a:rPr lang="nl-NL" sz="2000" dirty="0" smtClean="0"/>
              <a:t>”) </a:t>
            </a:r>
            <a:r>
              <a:rPr lang="nl-NL" sz="2000" dirty="0" err="1" smtClean="0"/>
              <a:t>for</a:t>
            </a:r>
            <a:r>
              <a:rPr lang="nl-NL" sz="2000" dirty="0" smtClean="0"/>
              <a:t> it.</a:t>
            </a: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Opponents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point out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there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can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incompatible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coherent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systems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and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also</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fairy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tales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cohere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Truths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must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somehow</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correspond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to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facts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Coherence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is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necessary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not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sufficient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51520" y="1340769"/>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sz="2000" dirty="0" smtClean="0"/>
              <a:t>De Bruin </a:t>
            </a:r>
            <a:r>
              <a:rPr lang="nl-NL" sz="2000" dirty="0" err="1" smtClean="0"/>
              <a:t>applies</a:t>
            </a:r>
            <a:r>
              <a:rPr lang="nl-NL" sz="2000" dirty="0" smtClean="0"/>
              <a:t> </a:t>
            </a:r>
            <a:r>
              <a:rPr lang="nl-NL" sz="2000" dirty="0" err="1" smtClean="0"/>
              <a:t>epistemic</a:t>
            </a:r>
            <a:r>
              <a:rPr lang="nl-NL" sz="2000" dirty="0" smtClean="0"/>
              <a:t> </a:t>
            </a:r>
            <a:r>
              <a:rPr lang="nl-NL" sz="2000" dirty="0" err="1" smtClean="0"/>
              <a:t>virtues</a:t>
            </a:r>
            <a:r>
              <a:rPr lang="nl-NL" sz="2000" dirty="0" smtClean="0"/>
              <a:t> </a:t>
            </a:r>
            <a:r>
              <a:rPr lang="nl-NL" sz="2000" dirty="0" err="1" smtClean="0"/>
              <a:t>to</a:t>
            </a:r>
            <a:r>
              <a:rPr lang="nl-NL" sz="2000" dirty="0" smtClean="0"/>
              <a:t> business </a:t>
            </a:r>
            <a:r>
              <a:rPr lang="nl-NL" sz="2000" dirty="0" err="1" smtClean="0"/>
              <a:t>ethics</a:t>
            </a:r>
            <a:r>
              <a:rPr lang="nl-NL" sz="2000" dirty="0" smtClean="0"/>
              <a:t>. </a:t>
            </a:r>
            <a:r>
              <a:rPr lang="nl-NL" sz="2000" dirty="0" err="1" smtClean="0"/>
              <a:t>Virtues</a:t>
            </a:r>
            <a:r>
              <a:rPr lang="nl-NL" sz="2000" dirty="0" smtClean="0"/>
              <a:t> </a:t>
            </a:r>
            <a:r>
              <a:rPr lang="nl-NL" sz="2000" dirty="0" err="1" smtClean="0"/>
              <a:t>contribute</a:t>
            </a:r>
            <a:r>
              <a:rPr lang="nl-NL" sz="2000" dirty="0" smtClean="0"/>
              <a:t> </a:t>
            </a:r>
            <a:r>
              <a:rPr lang="nl-NL" sz="2000" dirty="0" err="1" smtClean="0"/>
              <a:t>to</a:t>
            </a:r>
            <a:r>
              <a:rPr lang="nl-NL" sz="2000" dirty="0" smtClean="0"/>
              <a:t> </a:t>
            </a:r>
            <a:r>
              <a:rPr lang="nl-NL" sz="2000" dirty="0" err="1" smtClean="0"/>
              <a:t>acquisition</a:t>
            </a:r>
            <a:r>
              <a:rPr lang="nl-NL" sz="2000" dirty="0" smtClean="0"/>
              <a:t> of </a:t>
            </a:r>
            <a:r>
              <a:rPr lang="nl-NL" sz="2000" dirty="0" err="1" smtClean="0"/>
              <a:t>knowledge</a:t>
            </a:r>
            <a:r>
              <a:rPr lang="nl-NL" sz="2000" dirty="0" smtClean="0"/>
              <a:t> </a:t>
            </a:r>
            <a:r>
              <a:rPr lang="nl-NL" sz="2000" dirty="0" err="1" smtClean="0"/>
              <a:t>instrumentally</a:t>
            </a:r>
            <a:r>
              <a:rPr lang="nl-NL" sz="2000" dirty="0" smtClean="0"/>
              <a:t> </a:t>
            </a:r>
            <a:r>
              <a:rPr lang="nl-NL" sz="2000" dirty="0" err="1" smtClean="0"/>
              <a:t>valuable</a:t>
            </a:r>
            <a:r>
              <a:rPr lang="nl-NL" sz="2000" dirty="0" smtClean="0"/>
              <a:t> </a:t>
            </a:r>
            <a:r>
              <a:rPr lang="nl-NL" sz="2000" dirty="0" err="1" smtClean="0"/>
              <a:t>to</a:t>
            </a:r>
            <a:r>
              <a:rPr lang="nl-NL" sz="2000" dirty="0" smtClean="0"/>
              <a:t> </a:t>
            </a:r>
            <a:r>
              <a:rPr lang="nl-NL" sz="2000" dirty="0" err="1" smtClean="0"/>
              <a:t>reach</a:t>
            </a:r>
            <a:r>
              <a:rPr lang="nl-NL" sz="2000" dirty="0" smtClean="0"/>
              <a:t> business </a:t>
            </a:r>
            <a:r>
              <a:rPr lang="nl-NL" sz="2000" dirty="0" err="1" smtClean="0"/>
              <a:t>ends</a:t>
            </a:r>
            <a:r>
              <a:rPr lang="nl-NL" sz="2000" dirty="0" smtClean="0"/>
              <a:t> </a:t>
            </a:r>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8" name="Title 1"/>
          <p:cNvSpPr txBox="1">
            <a:spLocks/>
          </p:cNvSpPr>
          <p:nvPr/>
        </p:nvSpPr>
        <p:spPr>
          <a:xfrm>
            <a:off x="374848" y="269777"/>
            <a:ext cx="8229600"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err="1" smtClean="0"/>
              <a:t>Epistemic</a:t>
            </a:r>
            <a:r>
              <a:rPr lang="nl-NL" sz="2400" dirty="0" smtClean="0"/>
              <a:t> </a:t>
            </a:r>
            <a:r>
              <a:rPr lang="nl-NL" sz="2400" dirty="0" err="1" smtClean="0"/>
              <a:t>Virtues</a:t>
            </a:r>
            <a:r>
              <a:rPr lang="nl-NL" sz="2400" dirty="0" smtClean="0"/>
              <a:t> in Business</a:t>
            </a:r>
          </a:p>
        </p:txBody>
      </p:sp>
      <p:sp>
        <p:nvSpPr>
          <p:cNvPr id="9" name="Content Placeholder 2"/>
          <p:cNvSpPr txBox="1">
            <a:spLocks/>
          </p:cNvSpPr>
          <p:nvPr/>
        </p:nvSpPr>
        <p:spPr>
          <a:xfrm>
            <a:off x="251520" y="213285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sz="2000" dirty="0" err="1" smtClean="0"/>
              <a:t>Epistemic</a:t>
            </a:r>
            <a:r>
              <a:rPr lang="nl-NL" sz="2000" dirty="0" smtClean="0"/>
              <a:t> </a:t>
            </a:r>
            <a:r>
              <a:rPr lang="nl-NL" sz="2000" dirty="0" err="1" smtClean="0"/>
              <a:t>virtues</a:t>
            </a:r>
            <a:r>
              <a:rPr lang="nl-NL" sz="2000" dirty="0" smtClean="0"/>
              <a:t> </a:t>
            </a:r>
            <a:r>
              <a:rPr lang="nl-NL" sz="2000" dirty="0" err="1" smtClean="0"/>
              <a:t>such</a:t>
            </a:r>
            <a:r>
              <a:rPr lang="nl-NL" sz="2000" dirty="0" smtClean="0"/>
              <a:t> as </a:t>
            </a:r>
            <a:r>
              <a:rPr lang="en-US" sz="2000" dirty="0"/>
              <a:t>love </a:t>
            </a:r>
            <a:r>
              <a:rPr lang="en-US" sz="2000" dirty="0" smtClean="0"/>
              <a:t>of knowledge, courage</a:t>
            </a:r>
            <a:r>
              <a:rPr lang="en-US" sz="2000" dirty="0"/>
              <a:t>, </a:t>
            </a:r>
            <a:r>
              <a:rPr lang="en-US" sz="2000" dirty="0" smtClean="0"/>
              <a:t>justice and humility</a:t>
            </a:r>
            <a:r>
              <a:rPr lang="en-US" sz="2000" dirty="0"/>
              <a:t>, </a:t>
            </a:r>
            <a:r>
              <a:rPr lang="en-US" sz="2000" dirty="0" smtClean="0"/>
              <a:t>enable/motivate </a:t>
            </a:r>
            <a:r>
              <a:rPr lang="en-US" sz="2000" dirty="0"/>
              <a:t>people to perform epistemic </a:t>
            </a:r>
            <a:r>
              <a:rPr lang="en-US" sz="2000" dirty="0" smtClean="0"/>
              <a:t>actions by countering biases</a:t>
            </a:r>
            <a:endParaRPr lang="en-GB" sz="2400" dirty="0"/>
          </a:p>
        </p:txBody>
      </p:sp>
      <p:sp>
        <p:nvSpPr>
          <p:cNvPr id="5" name="Title 1"/>
          <p:cNvSpPr txBox="1">
            <a:spLocks/>
          </p:cNvSpPr>
          <p:nvPr/>
        </p:nvSpPr>
        <p:spPr>
          <a:xfrm>
            <a:off x="374848" y="2852936"/>
            <a:ext cx="8229600"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err="1" smtClean="0"/>
              <a:t>Virtue</a:t>
            </a:r>
            <a:r>
              <a:rPr lang="nl-NL" sz="2400" dirty="0" smtClean="0"/>
              <a:t> </a:t>
            </a:r>
            <a:r>
              <a:rPr lang="nl-NL" sz="2400" dirty="0" err="1" smtClean="0"/>
              <a:t>Ethics</a:t>
            </a:r>
            <a:endParaRPr lang="nl-NL" sz="2400" dirty="0" smtClean="0"/>
          </a:p>
        </p:txBody>
      </p:sp>
      <p:sp>
        <p:nvSpPr>
          <p:cNvPr id="6" name="Content Placeholder 2"/>
          <p:cNvSpPr txBox="1">
            <a:spLocks/>
          </p:cNvSpPr>
          <p:nvPr/>
        </p:nvSpPr>
        <p:spPr>
          <a:xfrm>
            <a:off x="288032" y="3717033"/>
            <a:ext cx="8820472" cy="100811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Virtue ethics is akin to virtue epistemology. Virtue ethics puts </a:t>
            </a:r>
            <a:r>
              <a:rPr lang="en-US" sz="2000" i="1" dirty="0" smtClean="0"/>
              <a:t>moral character (moral virtues and vices)</a:t>
            </a:r>
            <a:r>
              <a:rPr lang="en-US" sz="2000" dirty="0" smtClean="0"/>
              <a:t>,</a:t>
            </a:r>
            <a:r>
              <a:rPr lang="en-US" sz="2000" dirty="0"/>
              <a:t> </a:t>
            </a:r>
            <a:r>
              <a:rPr lang="en-US" sz="2000" dirty="0" smtClean="0"/>
              <a:t>rather than </a:t>
            </a:r>
            <a:r>
              <a:rPr lang="en-US" sz="2000" i="1" dirty="0" smtClean="0"/>
              <a:t>obligations for actions</a:t>
            </a:r>
            <a:r>
              <a:rPr lang="en-US" sz="2000" dirty="0" smtClean="0"/>
              <a:t> (deontological ethics) or </a:t>
            </a:r>
            <a:r>
              <a:rPr lang="en-US" sz="2000" i="1" dirty="0" smtClean="0"/>
              <a:t>utility consequences of actions</a:t>
            </a:r>
            <a:r>
              <a:rPr lang="en-US" sz="2000" dirty="0" smtClean="0"/>
              <a:t> (consequentialism) center stage.</a:t>
            </a:r>
          </a:p>
          <a:p>
            <a:pPr lvl="1"/>
            <a:r>
              <a:rPr lang="en-US" sz="1800" dirty="0" smtClean="0"/>
              <a:t>Deontological ethics is called Kantianism. Consequentialism is form of </a:t>
            </a:r>
            <a:r>
              <a:rPr lang="nl-NL" sz="1800" dirty="0" err="1" smtClean="0"/>
              <a:t>utilitarianism</a:t>
            </a:r>
            <a:r>
              <a:rPr lang="nl-NL" sz="1800" dirty="0" smtClean="0"/>
              <a:t> </a:t>
            </a:r>
            <a:r>
              <a:rPr lang="en-US" sz="1800" dirty="0" smtClean="0"/>
              <a:t>  </a:t>
            </a:r>
            <a:endParaRPr lang="en-US" sz="1800" dirty="0"/>
          </a:p>
        </p:txBody>
      </p:sp>
      <p:sp>
        <p:nvSpPr>
          <p:cNvPr id="10" name="Content Placeholder 2"/>
          <p:cNvSpPr txBox="1">
            <a:spLocks/>
          </p:cNvSpPr>
          <p:nvPr/>
        </p:nvSpPr>
        <p:spPr>
          <a:xfrm>
            <a:off x="251520" y="5157192"/>
            <a:ext cx="8820472" cy="100811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t>Virtue </a:t>
            </a:r>
            <a:r>
              <a:rPr lang="en-US" sz="2000" i="1" dirty="0"/>
              <a:t>ethical</a:t>
            </a:r>
            <a:r>
              <a:rPr lang="en-US" sz="2000" dirty="0"/>
              <a:t> theories – akin to </a:t>
            </a:r>
            <a:r>
              <a:rPr lang="en-US" sz="2000" dirty="0" smtClean="0"/>
              <a:t>virtue </a:t>
            </a:r>
            <a:r>
              <a:rPr lang="en-US" sz="2000" i="1" dirty="0" smtClean="0"/>
              <a:t>epistemic</a:t>
            </a:r>
            <a:r>
              <a:rPr lang="en-US" sz="2000" dirty="0" smtClean="0"/>
              <a:t> theories </a:t>
            </a:r>
            <a:r>
              <a:rPr lang="en-US" sz="2000" dirty="0"/>
              <a:t>- systematically explain act evaluations (good and bad </a:t>
            </a:r>
            <a:r>
              <a:rPr lang="en-US" sz="2000" dirty="0" smtClean="0"/>
              <a:t>acts) in </a:t>
            </a:r>
            <a:r>
              <a:rPr lang="en-US" sz="2000" dirty="0"/>
              <a:t>terms of moral virtues </a:t>
            </a:r>
            <a:r>
              <a:rPr lang="en-US" sz="1800" dirty="0"/>
              <a:t>(rather than the other way around)</a:t>
            </a:r>
            <a:endParaRPr lang="en-US" sz="2400" dirty="0"/>
          </a:p>
          <a:p>
            <a:pPr lvl="1"/>
            <a:r>
              <a:rPr lang="en-US" sz="1800" dirty="0"/>
              <a:t>An action is good if a virtuous agent would characteristically do it in that </a:t>
            </a:r>
            <a:r>
              <a:rPr lang="en-US" sz="1800" dirty="0" smtClean="0"/>
              <a:t>situation</a:t>
            </a:r>
            <a:r>
              <a:rPr lang="en-US" sz="2000" dirty="0" smtClean="0"/>
              <a:t> </a:t>
            </a:r>
            <a:endParaRPr lang="en-US" sz="2000" dirty="0"/>
          </a:p>
        </p:txBody>
      </p:sp>
    </p:spTree>
    <p:extLst>
      <p:ext uri="{BB962C8B-B14F-4D97-AF65-F5344CB8AC3E}">
        <p14:creationId xmlns:p14="http://schemas.microsoft.com/office/powerpoint/2010/main" val="2872932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6" grpId="0"/>
      <p:bldP spid="10" grpId="0"/>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51520" y="112474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t>Virtue ethics has become as </a:t>
            </a:r>
            <a:r>
              <a:rPr lang="en-US" sz="2000" dirty="0" smtClean="0"/>
              <a:t>important in business ethics </a:t>
            </a:r>
            <a:r>
              <a:rPr lang="en-US" sz="2000" dirty="0"/>
              <a:t>as consequentialism and </a:t>
            </a:r>
            <a:r>
              <a:rPr lang="en-US" sz="2000" dirty="0" smtClean="0"/>
              <a:t>deontology. Moreover, it’s no longer just complementary to Kantian or utilitarian approaches.</a:t>
            </a:r>
            <a:endParaRPr lang="en-GB" sz="2000" dirty="0"/>
          </a:p>
        </p:txBody>
      </p:sp>
      <p:sp>
        <p:nvSpPr>
          <p:cNvPr id="8" name="Title 1"/>
          <p:cNvSpPr txBox="1">
            <a:spLocks/>
          </p:cNvSpPr>
          <p:nvPr/>
        </p:nvSpPr>
        <p:spPr>
          <a:xfrm>
            <a:off x="374848" y="269777"/>
            <a:ext cx="8229600"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err="1" smtClean="0"/>
              <a:t>Virtue</a:t>
            </a:r>
            <a:r>
              <a:rPr lang="nl-NL" sz="2400" dirty="0" smtClean="0"/>
              <a:t> </a:t>
            </a:r>
            <a:r>
              <a:rPr lang="nl-NL" sz="2400" dirty="0" err="1" smtClean="0"/>
              <a:t>ethics</a:t>
            </a:r>
            <a:r>
              <a:rPr lang="nl-NL" sz="2400" dirty="0" smtClean="0"/>
              <a:t> (</a:t>
            </a:r>
            <a:r>
              <a:rPr lang="nl-NL" sz="2400" dirty="0" err="1" smtClean="0"/>
              <a:t>cont</a:t>
            </a:r>
            <a:r>
              <a:rPr lang="nl-NL" sz="2400" dirty="0" smtClean="0"/>
              <a:t>.)</a:t>
            </a:r>
          </a:p>
        </p:txBody>
      </p:sp>
      <p:sp>
        <p:nvSpPr>
          <p:cNvPr id="10" name="Content Placeholder 2"/>
          <p:cNvSpPr txBox="1">
            <a:spLocks/>
          </p:cNvSpPr>
          <p:nvPr/>
        </p:nvSpPr>
        <p:spPr>
          <a:xfrm>
            <a:off x="251520" y="220486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sz="2000" dirty="0" err="1" smtClean="0"/>
              <a:t>Although</a:t>
            </a:r>
            <a:r>
              <a:rPr lang="nl-NL" sz="2000" dirty="0" smtClean="0"/>
              <a:t> </a:t>
            </a:r>
            <a:r>
              <a:rPr lang="nl-NL" sz="2000" dirty="0" err="1"/>
              <a:t>k</a:t>
            </a:r>
            <a:r>
              <a:rPr lang="nl-NL" sz="2000" dirty="0" err="1" smtClean="0"/>
              <a:t>ey</a:t>
            </a:r>
            <a:r>
              <a:rPr lang="nl-NL" sz="2000" dirty="0" smtClean="0"/>
              <a:t> </a:t>
            </a:r>
            <a:r>
              <a:rPr lang="nl-NL" sz="2000" dirty="0" err="1" smtClean="0"/>
              <a:t>virtue</a:t>
            </a:r>
            <a:r>
              <a:rPr lang="nl-NL" sz="2000" dirty="0" smtClean="0"/>
              <a:t> </a:t>
            </a:r>
            <a:r>
              <a:rPr lang="nl-NL" sz="2000" dirty="0" err="1" smtClean="0"/>
              <a:t>ethicists</a:t>
            </a:r>
            <a:r>
              <a:rPr lang="nl-NL" sz="2000" dirty="0" smtClean="0"/>
              <a:t> </a:t>
            </a:r>
            <a:r>
              <a:rPr lang="nl-NL" sz="2000" dirty="0" err="1" smtClean="0"/>
              <a:t>such</a:t>
            </a:r>
            <a:r>
              <a:rPr lang="nl-NL" sz="2000" dirty="0" smtClean="0"/>
              <a:t> as </a:t>
            </a:r>
            <a:r>
              <a:rPr lang="nl-NL" sz="2000" dirty="0" err="1" smtClean="0"/>
              <a:t>Aristotle</a:t>
            </a:r>
            <a:r>
              <a:rPr lang="nl-NL" sz="2000" dirty="0" smtClean="0"/>
              <a:t>, </a:t>
            </a:r>
            <a:r>
              <a:rPr lang="nl-NL" sz="2000" dirty="0" err="1" smtClean="0"/>
              <a:t>Aquinas</a:t>
            </a:r>
            <a:r>
              <a:rPr lang="nl-NL" sz="2000" dirty="0" smtClean="0"/>
              <a:t>, </a:t>
            </a:r>
            <a:r>
              <a:rPr lang="nl-NL" sz="2000" dirty="0" err="1" smtClean="0"/>
              <a:t>Anscombe</a:t>
            </a:r>
            <a:r>
              <a:rPr lang="nl-NL" sz="2000" dirty="0" smtClean="0"/>
              <a:t> </a:t>
            </a:r>
            <a:r>
              <a:rPr lang="nl-NL" sz="2000" dirty="0" err="1" smtClean="0"/>
              <a:t>and</a:t>
            </a:r>
            <a:r>
              <a:rPr lang="nl-NL" sz="2000" dirty="0" smtClean="0"/>
              <a:t> </a:t>
            </a:r>
            <a:r>
              <a:rPr lang="nl-NL" sz="2000" dirty="0" err="1" smtClean="0"/>
              <a:t>MacIntyre</a:t>
            </a:r>
            <a:r>
              <a:rPr lang="nl-NL" sz="2000" dirty="0" smtClean="0"/>
              <a:t> have </a:t>
            </a:r>
            <a:r>
              <a:rPr lang="nl-NL" sz="2000" dirty="0" err="1" smtClean="0"/>
              <a:t>not</a:t>
            </a:r>
            <a:r>
              <a:rPr lang="nl-NL" sz="2000" dirty="0" smtClean="0"/>
              <a:t> </a:t>
            </a:r>
            <a:r>
              <a:rPr lang="nl-NL" sz="2000" dirty="0" err="1" smtClean="0"/>
              <a:t>always</a:t>
            </a:r>
            <a:r>
              <a:rPr lang="nl-NL" sz="2000" dirty="0" smtClean="0"/>
              <a:t> spoken </a:t>
            </a:r>
            <a:r>
              <a:rPr lang="nl-NL" sz="2000" dirty="0" err="1" smtClean="0"/>
              <a:t>warmly</a:t>
            </a:r>
            <a:r>
              <a:rPr lang="nl-NL" sz="2000" dirty="0" smtClean="0"/>
              <a:t> </a:t>
            </a:r>
            <a:r>
              <a:rPr lang="nl-NL" sz="2000" dirty="0" err="1" smtClean="0"/>
              <a:t>about</a:t>
            </a:r>
            <a:r>
              <a:rPr lang="nl-NL" sz="2000" dirty="0" smtClean="0"/>
              <a:t> business, a </a:t>
            </a:r>
            <a:r>
              <a:rPr lang="nl-NL" sz="2000" dirty="0" err="1" smtClean="0"/>
              <a:t>fascinating</a:t>
            </a:r>
            <a:r>
              <a:rPr lang="nl-NL" sz="2000" dirty="0" smtClean="0"/>
              <a:t> </a:t>
            </a:r>
            <a:r>
              <a:rPr lang="nl-NL" sz="2000" dirty="0" err="1" smtClean="0"/>
              <a:t>literature</a:t>
            </a:r>
            <a:r>
              <a:rPr lang="nl-NL" sz="2000" dirty="0" smtClean="0"/>
              <a:t> has </a:t>
            </a:r>
            <a:r>
              <a:rPr lang="nl-NL" sz="2000" dirty="0" err="1" smtClean="0"/>
              <a:t>started</a:t>
            </a:r>
            <a:r>
              <a:rPr lang="nl-NL" sz="2000" dirty="0" smtClean="0"/>
              <a:t> </a:t>
            </a:r>
            <a:r>
              <a:rPr lang="nl-NL" sz="2000" dirty="0" err="1" smtClean="0"/>
              <a:t>applying</a:t>
            </a:r>
            <a:r>
              <a:rPr lang="nl-NL" sz="2000" dirty="0" smtClean="0"/>
              <a:t> </a:t>
            </a:r>
            <a:r>
              <a:rPr lang="nl-NL" sz="2000" dirty="0" err="1" smtClean="0"/>
              <a:t>virtue</a:t>
            </a:r>
            <a:r>
              <a:rPr lang="nl-NL" sz="2000" dirty="0" smtClean="0"/>
              <a:t> </a:t>
            </a:r>
            <a:r>
              <a:rPr lang="nl-NL" sz="2000" dirty="0" err="1" smtClean="0"/>
              <a:t>ethics</a:t>
            </a:r>
            <a:r>
              <a:rPr lang="nl-NL" sz="2000" dirty="0" smtClean="0"/>
              <a:t> </a:t>
            </a:r>
            <a:r>
              <a:rPr lang="nl-NL" sz="2000" dirty="0" err="1" smtClean="0"/>
              <a:t>to</a:t>
            </a:r>
            <a:r>
              <a:rPr lang="nl-NL" sz="2000" dirty="0" smtClean="0"/>
              <a:t> </a:t>
            </a:r>
          </a:p>
          <a:p>
            <a:endParaRPr lang="en-GB" sz="2000" dirty="0"/>
          </a:p>
        </p:txBody>
      </p:sp>
      <p:sp>
        <p:nvSpPr>
          <p:cNvPr id="15" name="Content Placeholder 2"/>
          <p:cNvSpPr txBox="1">
            <a:spLocks/>
          </p:cNvSpPr>
          <p:nvPr/>
        </p:nvSpPr>
        <p:spPr>
          <a:xfrm>
            <a:off x="445840" y="328498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Corporate Governance, Corporate teams, customers, management, marketing of corporate social responsibility, meaningful work, supply chains, theory of the firm</a:t>
            </a:r>
            <a:endParaRPr lang="en-GB" sz="1000" i="1" dirty="0"/>
          </a:p>
        </p:txBody>
      </p:sp>
      <p:sp>
        <p:nvSpPr>
          <p:cNvPr id="9" name="Content Placeholder 2"/>
          <p:cNvSpPr txBox="1">
            <a:spLocks/>
          </p:cNvSpPr>
          <p:nvPr/>
        </p:nvSpPr>
        <p:spPr>
          <a:xfrm>
            <a:off x="432048" y="393305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Capabilities, the common good, economic theory, market dynamics</a:t>
            </a:r>
            <a:endParaRPr lang="en-GB" sz="1000" i="1" dirty="0"/>
          </a:p>
        </p:txBody>
      </p:sp>
      <p:sp>
        <p:nvSpPr>
          <p:cNvPr id="14" name="Content Placeholder 2"/>
          <p:cNvSpPr txBox="1">
            <a:spLocks/>
          </p:cNvSpPr>
          <p:nvPr/>
        </p:nvSpPr>
        <p:spPr>
          <a:xfrm>
            <a:off x="251520" y="479715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sz="2000" dirty="0" smtClean="0"/>
              <a:t>De Bruin </a:t>
            </a:r>
            <a:r>
              <a:rPr lang="nl-NL" sz="2000" dirty="0" err="1" smtClean="0"/>
              <a:t>aims</a:t>
            </a:r>
            <a:r>
              <a:rPr lang="nl-NL" sz="2000" dirty="0" smtClean="0"/>
              <a:t> </a:t>
            </a:r>
            <a:r>
              <a:rPr lang="nl-NL" sz="2000" dirty="0" err="1" smtClean="0"/>
              <a:t>to</a:t>
            </a:r>
            <a:r>
              <a:rPr lang="nl-NL" sz="2000" dirty="0" smtClean="0"/>
              <a:t> </a:t>
            </a:r>
            <a:r>
              <a:rPr lang="nl-NL" sz="2000" dirty="0" err="1" smtClean="0"/>
              <a:t>apply</a:t>
            </a:r>
            <a:r>
              <a:rPr lang="nl-NL" sz="2000" dirty="0" smtClean="0"/>
              <a:t> </a:t>
            </a:r>
            <a:r>
              <a:rPr lang="nl-NL" sz="2000" i="1" dirty="0" err="1" smtClean="0"/>
              <a:t>epistemic</a:t>
            </a:r>
            <a:r>
              <a:rPr lang="nl-NL" sz="2000" dirty="0" smtClean="0"/>
              <a:t> </a:t>
            </a:r>
            <a:r>
              <a:rPr lang="nl-NL" sz="2000" dirty="0" err="1" smtClean="0"/>
              <a:t>virtues</a:t>
            </a:r>
            <a:r>
              <a:rPr lang="nl-NL" sz="2000" dirty="0" smtClean="0"/>
              <a:t> </a:t>
            </a:r>
            <a:r>
              <a:rPr lang="nl-NL" sz="2000" dirty="0" err="1" smtClean="0"/>
              <a:t>to</a:t>
            </a:r>
            <a:r>
              <a:rPr lang="nl-NL" sz="2000" dirty="0" smtClean="0"/>
              <a:t> business, </a:t>
            </a:r>
            <a:r>
              <a:rPr lang="nl-NL" sz="2000" dirty="0" err="1" smtClean="0"/>
              <a:t>that</a:t>
            </a:r>
            <a:r>
              <a:rPr lang="nl-NL" sz="2000" dirty="0" smtClean="0"/>
              <a:t> is, </a:t>
            </a:r>
            <a:r>
              <a:rPr lang="nl-NL" sz="2000" dirty="0" err="1" smtClean="0"/>
              <a:t>virtues</a:t>
            </a:r>
            <a:r>
              <a:rPr lang="nl-NL" sz="2000" dirty="0" smtClean="0"/>
              <a:t> </a:t>
            </a:r>
            <a:r>
              <a:rPr lang="nl-NL" sz="2000" dirty="0" err="1" smtClean="0"/>
              <a:t>that</a:t>
            </a:r>
            <a:r>
              <a:rPr lang="nl-NL" sz="2000" dirty="0" smtClean="0"/>
              <a:t> guide the </a:t>
            </a:r>
            <a:r>
              <a:rPr lang="nl-NL" sz="2000" dirty="0" err="1" smtClean="0"/>
              <a:t>ways</a:t>
            </a:r>
            <a:r>
              <a:rPr lang="nl-NL" sz="2000" dirty="0" smtClean="0"/>
              <a:t> we deal </a:t>
            </a:r>
            <a:r>
              <a:rPr lang="nl-NL" sz="2000" dirty="0" err="1" smtClean="0"/>
              <a:t>with</a:t>
            </a:r>
            <a:r>
              <a:rPr lang="nl-NL" sz="2000" dirty="0" smtClean="0"/>
              <a:t> information, form </a:t>
            </a:r>
            <a:r>
              <a:rPr lang="nl-NL" sz="2000" dirty="0" err="1" smtClean="0"/>
              <a:t>beliefs</a:t>
            </a:r>
            <a:r>
              <a:rPr lang="nl-NL" sz="2000" dirty="0" smtClean="0"/>
              <a:t> </a:t>
            </a:r>
            <a:r>
              <a:rPr lang="nl-NL" sz="2000" dirty="0" err="1" smtClean="0"/>
              <a:t>and</a:t>
            </a:r>
            <a:r>
              <a:rPr lang="nl-NL" sz="2000" dirty="0" smtClean="0"/>
              <a:t> </a:t>
            </a:r>
            <a:r>
              <a:rPr lang="nl-NL" sz="2000" dirty="0" err="1" smtClean="0"/>
              <a:t>acquire</a:t>
            </a:r>
            <a:r>
              <a:rPr lang="nl-NL" sz="2000" dirty="0" smtClean="0"/>
              <a:t> </a:t>
            </a:r>
            <a:r>
              <a:rPr lang="nl-NL" sz="2000" dirty="0" err="1" smtClean="0"/>
              <a:t>knowledge</a:t>
            </a:r>
            <a:r>
              <a:rPr lang="nl-NL" sz="2000" dirty="0" smtClean="0"/>
              <a:t>.</a:t>
            </a:r>
          </a:p>
          <a:p>
            <a:endParaRPr lang="en-GB" sz="2000" dirty="0"/>
          </a:p>
        </p:txBody>
      </p:sp>
      <p:sp>
        <p:nvSpPr>
          <p:cNvPr id="16" name="Content Placeholder 2"/>
          <p:cNvSpPr txBox="1">
            <a:spLocks/>
          </p:cNvSpPr>
          <p:nvPr/>
        </p:nvSpPr>
        <p:spPr>
          <a:xfrm>
            <a:off x="432048" y="436510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Consultancy, executive education</a:t>
            </a:r>
            <a:endParaRPr lang="en-GB" sz="1000" i="1" dirty="0"/>
          </a:p>
        </p:txBody>
      </p:sp>
      <p:sp>
        <p:nvSpPr>
          <p:cNvPr id="18" name="Content Placeholder 2"/>
          <p:cNvSpPr txBox="1">
            <a:spLocks/>
          </p:cNvSpPr>
          <p:nvPr/>
        </p:nvSpPr>
        <p:spPr>
          <a:xfrm>
            <a:off x="432048" y="551723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E.g., </a:t>
            </a:r>
            <a:r>
              <a:rPr lang="en-GB" sz="1800" dirty="0"/>
              <a:t>t</a:t>
            </a:r>
            <a:r>
              <a:rPr lang="en-GB" sz="1800" dirty="0" smtClean="0"/>
              <a:t>he virtue of sobriety is the disposition not to draw conclusions with undue haste          but to wait before adopting a belief until one has obtained sufficient information </a:t>
            </a:r>
            <a:endParaRPr lang="en-GB" sz="1000" i="1" dirty="0"/>
          </a:p>
        </p:txBody>
      </p:sp>
    </p:spTree>
    <p:extLst>
      <p:ext uri="{BB962C8B-B14F-4D97-AF65-F5344CB8AC3E}">
        <p14:creationId xmlns:p14="http://schemas.microsoft.com/office/powerpoint/2010/main" val="2366982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p:bldP spid="9" grpId="0"/>
      <p:bldP spid="14" grpId="0"/>
      <p:bldP spid="16" grpId="0"/>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51520" y="112474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De Bruin considers virtue epistemology as a subfield of virtue ethics. Belief formation practices are relevant to ethical and unethical </a:t>
            </a:r>
            <a:r>
              <a:rPr lang="en-US" sz="2000" dirty="0" err="1" smtClean="0"/>
              <a:t>behaviour</a:t>
            </a:r>
            <a:r>
              <a:rPr lang="en-US" sz="2000" dirty="0" smtClean="0"/>
              <a:t>. He even talks about an </a:t>
            </a:r>
            <a:r>
              <a:rPr lang="en-US" sz="2000" i="1" dirty="0" smtClean="0"/>
              <a:t>epistemic ethics</a:t>
            </a:r>
            <a:r>
              <a:rPr lang="en-US" sz="2000" dirty="0" smtClean="0"/>
              <a:t>. </a:t>
            </a:r>
            <a:r>
              <a:rPr lang="en-US" sz="1600" dirty="0" smtClean="0"/>
              <a:t>(Think of Socrates: “</a:t>
            </a:r>
            <a:r>
              <a:rPr lang="en-US" sz="1600" dirty="0"/>
              <a:t>T</a:t>
            </a:r>
            <a:r>
              <a:rPr lang="en-US" sz="1600" dirty="0" smtClean="0"/>
              <a:t>o know the good is to do the good”)</a:t>
            </a:r>
            <a:r>
              <a:rPr lang="en-US" sz="2000" dirty="0" smtClean="0"/>
              <a:t> </a:t>
            </a:r>
            <a:endParaRPr lang="en-GB" sz="2000" dirty="0"/>
          </a:p>
        </p:txBody>
      </p:sp>
      <p:sp>
        <p:nvSpPr>
          <p:cNvPr id="8" name="Title 1"/>
          <p:cNvSpPr txBox="1">
            <a:spLocks/>
          </p:cNvSpPr>
          <p:nvPr/>
        </p:nvSpPr>
        <p:spPr>
          <a:xfrm>
            <a:off x="374848" y="269777"/>
            <a:ext cx="8229600"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err="1" smtClean="0"/>
              <a:t>Virtue</a:t>
            </a:r>
            <a:r>
              <a:rPr lang="nl-NL" sz="2400" dirty="0" smtClean="0"/>
              <a:t> </a:t>
            </a:r>
            <a:r>
              <a:rPr lang="nl-NL" sz="2400" dirty="0" err="1" smtClean="0"/>
              <a:t>epistemology</a:t>
            </a:r>
            <a:endParaRPr lang="nl-NL" sz="2400" dirty="0" smtClean="0"/>
          </a:p>
        </p:txBody>
      </p:sp>
      <p:sp>
        <p:nvSpPr>
          <p:cNvPr id="10" name="Content Placeholder 2"/>
          <p:cNvSpPr txBox="1">
            <a:spLocks/>
          </p:cNvSpPr>
          <p:nvPr/>
        </p:nvSpPr>
        <p:spPr>
          <a:xfrm>
            <a:off x="251520" y="220486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sz="2000" dirty="0" err="1" smtClean="0"/>
              <a:t>Examples</a:t>
            </a:r>
            <a:r>
              <a:rPr lang="nl-NL" sz="2000" dirty="0" smtClean="0"/>
              <a:t> of </a:t>
            </a:r>
            <a:r>
              <a:rPr lang="nl-NL" sz="2000" dirty="0" err="1" smtClean="0"/>
              <a:t>how</a:t>
            </a:r>
            <a:r>
              <a:rPr lang="nl-NL" sz="2000" dirty="0" smtClean="0"/>
              <a:t> belief </a:t>
            </a:r>
            <a:r>
              <a:rPr lang="nl-NL" sz="2000" dirty="0" err="1" smtClean="0"/>
              <a:t>formation</a:t>
            </a:r>
            <a:r>
              <a:rPr lang="nl-NL" sz="2000" dirty="0" smtClean="0"/>
              <a:t> </a:t>
            </a:r>
            <a:r>
              <a:rPr lang="nl-NL" sz="2000" dirty="0" err="1" smtClean="0"/>
              <a:t>practices</a:t>
            </a:r>
            <a:r>
              <a:rPr lang="nl-NL" sz="2000" dirty="0" smtClean="0"/>
              <a:t> impact </a:t>
            </a:r>
            <a:r>
              <a:rPr lang="nl-NL" sz="2000" dirty="0" err="1" smtClean="0"/>
              <a:t>moral</a:t>
            </a:r>
            <a:r>
              <a:rPr lang="nl-NL" sz="2000" dirty="0" smtClean="0"/>
              <a:t> </a:t>
            </a:r>
            <a:r>
              <a:rPr lang="nl-NL" sz="2000" dirty="0" err="1" smtClean="0"/>
              <a:t>behaviour</a:t>
            </a:r>
            <a:r>
              <a:rPr lang="nl-NL" sz="2000" dirty="0" smtClean="0"/>
              <a:t> </a:t>
            </a:r>
            <a:r>
              <a:rPr lang="nl-NL" sz="2000" dirty="0" err="1" smtClean="0"/>
              <a:t>include</a:t>
            </a:r>
            <a:r>
              <a:rPr lang="nl-NL" sz="2000" dirty="0" smtClean="0"/>
              <a:t> </a:t>
            </a:r>
            <a:r>
              <a:rPr lang="nl-NL" sz="2000" dirty="0" err="1" smtClean="0"/>
              <a:t>discrimination</a:t>
            </a:r>
            <a:r>
              <a:rPr lang="nl-NL" sz="2000" dirty="0" smtClean="0"/>
              <a:t>, </a:t>
            </a:r>
            <a:r>
              <a:rPr lang="nl-NL" sz="2000" dirty="0" err="1" smtClean="0"/>
              <a:t>civic</a:t>
            </a:r>
            <a:r>
              <a:rPr lang="nl-NL" sz="2000" dirty="0" smtClean="0"/>
              <a:t> </a:t>
            </a:r>
            <a:r>
              <a:rPr lang="nl-NL" sz="2000" dirty="0" err="1" smtClean="0"/>
              <a:t>delibaration</a:t>
            </a:r>
            <a:r>
              <a:rPr lang="nl-NL" sz="2000" dirty="0" smtClean="0"/>
              <a:t> on </a:t>
            </a:r>
            <a:r>
              <a:rPr lang="nl-NL" sz="2000" dirty="0" err="1" smtClean="0"/>
              <a:t>politics</a:t>
            </a:r>
            <a:r>
              <a:rPr lang="nl-NL" sz="2000" dirty="0" smtClean="0"/>
              <a:t> </a:t>
            </a:r>
            <a:r>
              <a:rPr lang="nl-NL" sz="2000" dirty="0" err="1" smtClean="0"/>
              <a:t>and</a:t>
            </a:r>
            <a:r>
              <a:rPr lang="nl-NL" sz="2000" dirty="0" smtClean="0"/>
              <a:t> </a:t>
            </a:r>
            <a:r>
              <a:rPr lang="nl-NL" sz="2000" dirty="0" err="1" smtClean="0"/>
              <a:t>decision</a:t>
            </a:r>
            <a:r>
              <a:rPr lang="nl-NL" sz="2000" dirty="0" smtClean="0"/>
              <a:t> making in business </a:t>
            </a:r>
          </a:p>
          <a:p>
            <a:endParaRPr lang="en-GB" sz="2000" dirty="0"/>
          </a:p>
        </p:txBody>
      </p:sp>
      <p:sp>
        <p:nvSpPr>
          <p:cNvPr id="14" name="Content Placeholder 2"/>
          <p:cNvSpPr txBox="1">
            <a:spLocks/>
          </p:cNvSpPr>
          <p:nvPr/>
        </p:nvSpPr>
        <p:spPr>
          <a:xfrm>
            <a:off x="251520" y="299695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sz="2000" dirty="0" err="1"/>
              <a:t>D</a:t>
            </a:r>
            <a:r>
              <a:rPr lang="nl-NL" sz="2000" dirty="0" err="1" smtClean="0"/>
              <a:t>espite</a:t>
            </a:r>
            <a:r>
              <a:rPr lang="nl-NL" sz="2000" dirty="0" smtClean="0"/>
              <a:t> </a:t>
            </a:r>
            <a:r>
              <a:rPr lang="nl-NL" sz="2000" dirty="0" err="1" smtClean="0"/>
              <a:t>its</a:t>
            </a:r>
            <a:r>
              <a:rPr lang="nl-NL" sz="2000" dirty="0" smtClean="0"/>
              <a:t> </a:t>
            </a:r>
            <a:r>
              <a:rPr lang="nl-NL" sz="2000" dirty="0" err="1" smtClean="0"/>
              <a:t>potential</a:t>
            </a:r>
            <a:r>
              <a:rPr lang="nl-NL" sz="2000" dirty="0" smtClean="0"/>
              <a:t>, </a:t>
            </a:r>
            <a:r>
              <a:rPr lang="nl-NL" sz="2000" dirty="0" err="1" smtClean="0"/>
              <a:t>virtue</a:t>
            </a:r>
            <a:r>
              <a:rPr lang="nl-NL" sz="2000" dirty="0" smtClean="0"/>
              <a:t> </a:t>
            </a:r>
            <a:r>
              <a:rPr lang="nl-NL" sz="2000" dirty="0" err="1" smtClean="0"/>
              <a:t>epistemics</a:t>
            </a:r>
            <a:r>
              <a:rPr lang="nl-NL" sz="2000" dirty="0" smtClean="0"/>
              <a:t> has </a:t>
            </a:r>
            <a:r>
              <a:rPr lang="nl-NL" sz="2000" dirty="0" err="1" smtClean="0"/>
              <a:t>not</a:t>
            </a:r>
            <a:r>
              <a:rPr lang="nl-NL" sz="2000" dirty="0" smtClean="0"/>
              <a:t> </a:t>
            </a:r>
            <a:r>
              <a:rPr lang="nl-NL" sz="2000" dirty="0" err="1" smtClean="0"/>
              <a:t>so</a:t>
            </a:r>
            <a:r>
              <a:rPr lang="nl-NL" sz="2000" dirty="0" smtClean="0"/>
              <a:t> far been </a:t>
            </a:r>
            <a:r>
              <a:rPr lang="nl-NL" sz="2000" dirty="0" err="1" smtClean="0"/>
              <a:t>used</a:t>
            </a:r>
            <a:r>
              <a:rPr lang="nl-NL" sz="2000" dirty="0" smtClean="0"/>
              <a:t> in business. </a:t>
            </a:r>
            <a:r>
              <a:rPr lang="nl-NL" sz="2000" dirty="0" err="1" smtClean="0"/>
              <a:t>This</a:t>
            </a:r>
            <a:r>
              <a:rPr lang="nl-NL" sz="2000" dirty="0" smtClean="0"/>
              <a:t> </a:t>
            </a:r>
            <a:r>
              <a:rPr lang="nl-NL" sz="2000" u="sng" dirty="0" err="1" smtClean="0"/>
              <a:t>isn’t</a:t>
            </a:r>
            <a:r>
              <a:rPr lang="nl-NL" sz="2000" dirty="0" smtClean="0"/>
              <a:t> </a:t>
            </a:r>
            <a:r>
              <a:rPr lang="nl-NL" sz="2000" dirty="0" err="1" smtClean="0"/>
              <a:t>because</a:t>
            </a:r>
            <a:r>
              <a:rPr lang="nl-NL" sz="2000" dirty="0" smtClean="0"/>
              <a:t> </a:t>
            </a:r>
            <a:r>
              <a:rPr lang="nl-NL" sz="2000" dirty="0" err="1" smtClean="0"/>
              <a:t>virtue</a:t>
            </a:r>
            <a:r>
              <a:rPr lang="nl-NL" sz="2000" dirty="0" smtClean="0"/>
              <a:t> </a:t>
            </a:r>
            <a:r>
              <a:rPr lang="nl-NL" sz="2000" dirty="0" err="1" smtClean="0"/>
              <a:t>ethics</a:t>
            </a:r>
            <a:r>
              <a:rPr lang="nl-NL" sz="2000" dirty="0" smtClean="0"/>
              <a:t> </a:t>
            </a:r>
            <a:r>
              <a:rPr lang="nl-NL" sz="2000" dirty="0" err="1" smtClean="0"/>
              <a:t>hasn’t</a:t>
            </a:r>
            <a:r>
              <a:rPr lang="nl-NL" sz="2000" dirty="0" smtClean="0"/>
              <a:t> </a:t>
            </a:r>
            <a:r>
              <a:rPr lang="nl-NL" sz="2000" dirty="0" err="1" smtClean="0"/>
              <a:t>catched</a:t>
            </a:r>
            <a:r>
              <a:rPr lang="nl-NL" sz="2000" dirty="0" smtClean="0"/>
              <a:t>-up </a:t>
            </a:r>
            <a:r>
              <a:rPr lang="nl-NL" sz="2000" dirty="0" err="1" smtClean="0"/>
              <a:t>with</a:t>
            </a:r>
            <a:r>
              <a:rPr lang="nl-NL" sz="2000" dirty="0" smtClean="0"/>
              <a:t> </a:t>
            </a:r>
            <a:r>
              <a:rPr lang="nl-NL" sz="2000" dirty="0" err="1" smtClean="0"/>
              <a:t>its</a:t>
            </a:r>
            <a:r>
              <a:rPr lang="nl-NL" sz="2000" dirty="0" smtClean="0"/>
              <a:t> </a:t>
            </a:r>
            <a:r>
              <a:rPr lang="nl-NL" sz="2000" dirty="0" err="1" smtClean="0"/>
              <a:t>competitors</a:t>
            </a:r>
            <a:r>
              <a:rPr lang="nl-NL" sz="2000" dirty="0" smtClean="0"/>
              <a:t> in business </a:t>
            </a:r>
            <a:r>
              <a:rPr lang="nl-NL" sz="2000" dirty="0" err="1" smtClean="0"/>
              <a:t>ethics</a:t>
            </a:r>
            <a:r>
              <a:rPr lang="nl-NL" sz="2000" dirty="0" smtClean="0"/>
              <a:t>. It’s </a:t>
            </a:r>
            <a:r>
              <a:rPr lang="nl-NL" sz="2000" dirty="0" err="1" smtClean="0"/>
              <a:t>because</a:t>
            </a:r>
            <a:r>
              <a:rPr lang="nl-NL" sz="2000" dirty="0" smtClean="0"/>
              <a:t> </a:t>
            </a:r>
            <a:r>
              <a:rPr lang="nl-NL" sz="2000" dirty="0" err="1" smtClean="0"/>
              <a:t>it</a:t>
            </a:r>
            <a:r>
              <a:rPr lang="nl-NL" sz="2000" dirty="0" smtClean="0"/>
              <a:t> was </a:t>
            </a:r>
            <a:r>
              <a:rPr lang="nl-NL" sz="2000" dirty="0" err="1" smtClean="0"/>
              <a:t>conducted</a:t>
            </a:r>
            <a:r>
              <a:rPr lang="nl-NL" sz="2000" dirty="0" smtClean="0"/>
              <a:t> at a </a:t>
            </a:r>
            <a:r>
              <a:rPr lang="nl-NL" sz="2000" dirty="0" err="1" smtClean="0"/>
              <a:t>too</a:t>
            </a:r>
            <a:r>
              <a:rPr lang="nl-NL" sz="2000" dirty="0" smtClean="0"/>
              <a:t> high level of </a:t>
            </a:r>
            <a:r>
              <a:rPr lang="nl-NL" sz="2000" dirty="0" err="1" smtClean="0"/>
              <a:t>abstraction</a:t>
            </a:r>
            <a:endParaRPr lang="nl-NL" sz="2000" dirty="0" smtClean="0"/>
          </a:p>
          <a:p>
            <a:pPr lvl="1"/>
            <a:r>
              <a:rPr lang="nl-NL" sz="1800" dirty="0" smtClean="0"/>
              <a:t>It was </a:t>
            </a:r>
            <a:r>
              <a:rPr lang="nl-NL" sz="1800" dirty="0" err="1" smtClean="0"/>
              <a:t>motivated</a:t>
            </a:r>
            <a:r>
              <a:rPr lang="nl-NL" sz="1800" dirty="0" smtClean="0"/>
              <a:t> </a:t>
            </a:r>
            <a:r>
              <a:rPr lang="nl-NL" sz="1800" dirty="0" err="1" smtClean="0"/>
              <a:t>primarily</a:t>
            </a:r>
            <a:r>
              <a:rPr lang="nl-NL" sz="1800" dirty="0" smtClean="0"/>
              <a:t> </a:t>
            </a:r>
            <a:r>
              <a:rPr lang="nl-NL" sz="1800" dirty="0" err="1" smtClean="0"/>
              <a:t>with</a:t>
            </a:r>
            <a:r>
              <a:rPr lang="nl-NL" sz="1800" dirty="0" smtClean="0"/>
              <a:t> </a:t>
            </a:r>
            <a:r>
              <a:rPr lang="nl-NL" sz="1800" dirty="0" err="1" smtClean="0"/>
              <a:t>epistemological</a:t>
            </a:r>
            <a:r>
              <a:rPr lang="nl-NL" sz="1800" dirty="0" smtClean="0"/>
              <a:t> </a:t>
            </a:r>
            <a:r>
              <a:rPr lang="nl-NL" sz="1800" dirty="0" err="1" smtClean="0"/>
              <a:t>rather</a:t>
            </a:r>
            <a:r>
              <a:rPr lang="nl-NL" sz="1800" dirty="0" smtClean="0"/>
              <a:t> </a:t>
            </a:r>
            <a:r>
              <a:rPr lang="nl-NL" sz="1800" dirty="0" err="1" smtClean="0"/>
              <a:t>than</a:t>
            </a:r>
            <a:r>
              <a:rPr lang="nl-NL" sz="1800" dirty="0" smtClean="0"/>
              <a:t> </a:t>
            </a:r>
            <a:r>
              <a:rPr lang="nl-NL" sz="1800" dirty="0" err="1" smtClean="0"/>
              <a:t>ethical</a:t>
            </a:r>
            <a:r>
              <a:rPr lang="nl-NL" sz="1800" dirty="0" smtClean="0"/>
              <a:t> concerns</a:t>
            </a:r>
            <a:r>
              <a:rPr lang="nl-NL" sz="1600" dirty="0" smtClean="0"/>
              <a:t> </a:t>
            </a:r>
          </a:p>
          <a:p>
            <a:endParaRPr lang="en-GB" sz="2000" dirty="0"/>
          </a:p>
        </p:txBody>
      </p:sp>
      <p:sp>
        <p:nvSpPr>
          <p:cNvPr id="11" name="Content Placeholder 2"/>
          <p:cNvSpPr txBox="1">
            <a:spLocks/>
          </p:cNvSpPr>
          <p:nvPr/>
        </p:nvSpPr>
        <p:spPr>
          <a:xfrm>
            <a:off x="288032" y="436510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sz="2000" dirty="0" smtClean="0"/>
              <a:t>De Bruin </a:t>
            </a:r>
            <a:r>
              <a:rPr lang="nl-NL" sz="2000" dirty="0" err="1" smtClean="0"/>
              <a:t>thus</a:t>
            </a:r>
            <a:r>
              <a:rPr lang="nl-NL" sz="2000" dirty="0" smtClean="0"/>
              <a:t> wants </a:t>
            </a:r>
            <a:r>
              <a:rPr lang="nl-NL" sz="2000" dirty="0" err="1" smtClean="0"/>
              <a:t>to</a:t>
            </a:r>
            <a:r>
              <a:rPr lang="nl-NL" sz="2000" dirty="0" smtClean="0"/>
              <a:t> </a:t>
            </a:r>
            <a:r>
              <a:rPr lang="nl-NL" sz="2000" dirty="0" err="1" smtClean="0"/>
              <a:t>argue</a:t>
            </a:r>
            <a:r>
              <a:rPr lang="nl-NL" sz="2000" dirty="0" smtClean="0"/>
              <a:t> </a:t>
            </a:r>
            <a:r>
              <a:rPr lang="nl-NL" sz="2000" dirty="0" err="1" smtClean="0"/>
              <a:t>that</a:t>
            </a:r>
            <a:r>
              <a:rPr lang="nl-NL" sz="2000" dirty="0" smtClean="0"/>
              <a:t> </a:t>
            </a:r>
            <a:r>
              <a:rPr lang="nl-NL" sz="2000" dirty="0" err="1" smtClean="0"/>
              <a:t>an</a:t>
            </a:r>
            <a:r>
              <a:rPr lang="nl-NL" sz="2000" dirty="0" smtClean="0"/>
              <a:t> </a:t>
            </a:r>
            <a:r>
              <a:rPr lang="nl-NL" sz="2000" i="1" dirty="0" err="1" smtClean="0"/>
              <a:t>epistemic</a:t>
            </a:r>
            <a:r>
              <a:rPr lang="nl-NL" sz="2000" dirty="0" smtClean="0"/>
              <a:t> </a:t>
            </a:r>
            <a:r>
              <a:rPr lang="nl-NL" sz="2000" dirty="0" err="1" smtClean="0"/>
              <a:t>virtue</a:t>
            </a:r>
            <a:r>
              <a:rPr lang="nl-NL" sz="2000" dirty="0" smtClean="0"/>
              <a:t> approach </a:t>
            </a:r>
            <a:r>
              <a:rPr lang="nl-NL" sz="2000" dirty="0" err="1" smtClean="0"/>
              <a:t>to</a:t>
            </a:r>
            <a:r>
              <a:rPr lang="nl-NL" sz="2000" dirty="0" smtClean="0"/>
              <a:t> business </a:t>
            </a:r>
            <a:r>
              <a:rPr lang="nl-NL" sz="2000" dirty="0" err="1" smtClean="0"/>
              <a:t>ethics</a:t>
            </a:r>
            <a:r>
              <a:rPr lang="nl-NL" sz="2000" dirty="0" smtClean="0"/>
              <a:t> is </a:t>
            </a:r>
            <a:r>
              <a:rPr lang="nl-NL" sz="2000" dirty="0" err="1" smtClean="0"/>
              <a:t>both</a:t>
            </a:r>
            <a:r>
              <a:rPr lang="nl-NL" sz="2000" dirty="0" smtClean="0"/>
              <a:t> </a:t>
            </a:r>
            <a:r>
              <a:rPr lang="nl-NL" sz="2000" dirty="0" err="1" smtClean="0"/>
              <a:t>feasible</a:t>
            </a:r>
            <a:r>
              <a:rPr lang="nl-NL" sz="2000" dirty="0" smtClean="0"/>
              <a:t> </a:t>
            </a:r>
            <a:r>
              <a:rPr lang="nl-NL" sz="2000" dirty="0" err="1" smtClean="0"/>
              <a:t>and</a:t>
            </a:r>
            <a:r>
              <a:rPr lang="nl-NL" sz="2000" dirty="0" smtClean="0"/>
              <a:t> </a:t>
            </a:r>
            <a:r>
              <a:rPr lang="nl-NL" sz="2000" dirty="0" err="1" smtClean="0"/>
              <a:t>viable</a:t>
            </a:r>
            <a:r>
              <a:rPr lang="nl-NL" sz="2000" dirty="0" smtClean="0"/>
              <a:t>. He </a:t>
            </a:r>
            <a:r>
              <a:rPr lang="nl-NL" sz="2000" dirty="0" err="1" smtClean="0"/>
              <a:t>aims</a:t>
            </a:r>
            <a:r>
              <a:rPr lang="nl-NL" sz="2000" dirty="0" smtClean="0"/>
              <a:t> </a:t>
            </a:r>
            <a:r>
              <a:rPr lang="nl-NL" sz="2000" dirty="0" err="1" smtClean="0"/>
              <a:t>to</a:t>
            </a:r>
            <a:r>
              <a:rPr lang="nl-NL" sz="2000" dirty="0" smtClean="0"/>
              <a:t> </a:t>
            </a:r>
            <a:r>
              <a:rPr lang="nl-NL" sz="2000" dirty="0" err="1" smtClean="0"/>
              <a:t>defend</a:t>
            </a:r>
            <a:r>
              <a:rPr lang="nl-NL" sz="2000" dirty="0" smtClean="0"/>
              <a:t> the </a:t>
            </a:r>
            <a:r>
              <a:rPr lang="nl-NL" sz="2000" i="1" dirty="0" err="1" smtClean="0"/>
              <a:t>instrumental</a:t>
            </a:r>
            <a:r>
              <a:rPr lang="nl-NL" sz="2000" i="1" dirty="0" smtClean="0"/>
              <a:t>      </a:t>
            </a:r>
            <a:r>
              <a:rPr lang="nl-NL" sz="2000" i="1" dirty="0" err="1" smtClean="0"/>
              <a:t>epistemic</a:t>
            </a:r>
            <a:r>
              <a:rPr lang="nl-NL" sz="2000" i="1" dirty="0" smtClean="0"/>
              <a:t> </a:t>
            </a:r>
            <a:r>
              <a:rPr lang="nl-NL" sz="2000" i="1" dirty="0" err="1" smtClean="0"/>
              <a:t>value</a:t>
            </a:r>
            <a:r>
              <a:rPr lang="nl-NL" sz="2000" i="1" dirty="0" smtClean="0"/>
              <a:t> </a:t>
            </a:r>
            <a:r>
              <a:rPr lang="nl-NL" sz="2000" dirty="0" smtClean="0"/>
              <a:t>view of </a:t>
            </a:r>
            <a:r>
              <a:rPr lang="nl-NL" sz="2000" dirty="0" err="1" smtClean="0"/>
              <a:t>epistemic</a:t>
            </a:r>
            <a:r>
              <a:rPr lang="nl-NL" sz="2000" dirty="0" smtClean="0"/>
              <a:t> </a:t>
            </a:r>
            <a:r>
              <a:rPr lang="nl-NL" sz="2000" dirty="0" err="1" smtClean="0"/>
              <a:t>virtues</a:t>
            </a:r>
            <a:r>
              <a:rPr lang="nl-NL" sz="2000" dirty="0" smtClean="0"/>
              <a:t>. </a:t>
            </a:r>
          </a:p>
          <a:p>
            <a:pPr lvl="1"/>
            <a:r>
              <a:rPr lang="nl-NL" sz="1800" dirty="0" err="1" smtClean="0"/>
              <a:t>This</a:t>
            </a:r>
            <a:r>
              <a:rPr lang="nl-NL" sz="1800" dirty="0" smtClean="0"/>
              <a:t> view is </a:t>
            </a:r>
            <a:r>
              <a:rPr lang="nl-NL" sz="1800" dirty="0" err="1" smtClean="0"/>
              <a:t>to</a:t>
            </a:r>
            <a:r>
              <a:rPr lang="nl-NL" sz="1800" dirty="0" smtClean="0"/>
              <a:t> </a:t>
            </a:r>
            <a:r>
              <a:rPr lang="nl-NL" sz="1800" dirty="0" err="1" smtClean="0"/>
              <a:t>be</a:t>
            </a:r>
            <a:r>
              <a:rPr lang="nl-NL" sz="1800" dirty="0" smtClean="0"/>
              <a:t> </a:t>
            </a:r>
            <a:r>
              <a:rPr lang="nl-NL" sz="1800" dirty="0" err="1" smtClean="0"/>
              <a:t>constrasted</a:t>
            </a:r>
            <a:r>
              <a:rPr lang="nl-NL" sz="1800" dirty="0" smtClean="0"/>
              <a:t> </a:t>
            </a:r>
            <a:r>
              <a:rPr lang="nl-NL" sz="1800" dirty="0" err="1" smtClean="0"/>
              <a:t>with</a:t>
            </a:r>
            <a:r>
              <a:rPr lang="nl-NL" sz="1800" dirty="0" smtClean="0"/>
              <a:t> </a:t>
            </a:r>
            <a:r>
              <a:rPr lang="nl-NL" sz="1800" dirty="0" err="1" smtClean="0"/>
              <a:t>Baehr’s</a:t>
            </a:r>
            <a:r>
              <a:rPr lang="nl-NL" sz="1800" dirty="0" smtClean="0"/>
              <a:t> </a:t>
            </a:r>
            <a:r>
              <a:rPr lang="nl-NL" sz="1800" i="1" dirty="0" smtClean="0"/>
              <a:t>personal </a:t>
            </a:r>
            <a:r>
              <a:rPr lang="nl-NL" sz="1800" i="1" dirty="0" err="1" smtClean="0"/>
              <a:t>intellectual</a:t>
            </a:r>
            <a:r>
              <a:rPr lang="nl-NL" sz="1800" i="1" dirty="0" smtClean="0"/>
              <a:t> </a:t>
            </a:r>
            <a:r>
              <a:rPr lang="nl-NL" sz="1800" i="1" dirty="0" err="1" smtClean="0"/>
              <a:t>worth</a:t>
            </a:r>
            <a:r>
              <a:rPr lang="nl-NL" sz="1800" i="1" dirty="0" smtClean="0"/>
              <a:t> </a:t>
            </a:r>
            <a:r>
              <a:rPr lang="nl-NL" sz="1800" i="1" dirty="0" err="1" smtClean="0"/>
              <a:t>value</a:t>
            </a:r>
            <a:r>
              <a:rPr lang="nl-NL" sz="1800" dirty="0" smtClean="0"/>
              <a:t>          view of </a:t>
            </a:r>
            <a:r>
              <a:rPr lang="nl-NL" sz="1800" dirty="0" err="1" smtClean="0"/>
              <a:t>epistemic</a:t>
            </a:r>
            <a:r>
              <a:rPr lang="nl-NL" sz="1800" dirty="0" smtClean="0"/>
              <a:t> </a:t>
            </a:r>
            <a:r>
              <a:rPr lang="nl-NL" sz="1800" dirty="0" err="1" smtClean="0"/>
              <a:t>virtues</a:t>
            </a:r>
            <a:r>
              <a:rPr lang="nl-NL" sz="1800" dirty="0" smtClean="0"/>
              <a:t> (</a:t>
            </a:r>
            <a:r>
              <a:rPr lang="nl-NL" sz="1800" dirty="0" err="1" smtClean="0"/>
              <a:t>which</a:t>
            </a:r>
            <a:r>
              <a:rPr lang="nl-NL" sz="1800" dirty="0" smtClean="0"/>
              <a:t>, he </a:t>
            </a:r>
            <a:r>
              <a:rPr lang="nl-NL" sz="1800" dirty="0" err="1" smtClean="0"/>
              <a:t>argues</a:t>
            </a:r>
            <a:r>
              <a:rPr lang="nl-NL" sz="1800" dirty="0" smtClean="0"/>
              <a:t>, is </a:t>
            </a:r>
            <a:r>
              <a:rPr lang="nl-NL" sz="1800" dirty="0" err="1" smtClean="0"/>
              <a:t>less</a:t>
            </a:r>
            <a:r>
              <a:rPr lang="nl-NL" sz="1800" dirty="0" smtClean="0"/>
              <a:t> </a:t>
            </a:r>
            <a:r>
              <a:rPr lang="nl-NL" sz="1800" dirty="0" err="1" smtClean="0"/>
              <a:t>servicable</a:t>
            </a:r>
            <a:r>
              <a:rPr lang="nl-NL" sz="1800" dirty="0" smtClean="0"/>
              <a:t> </a:t>
            </a:r>
            <a:r>
              <a:rPr lang="nl-NL" sz="1800" dirty="0" err="1" smtClean="0"/>
              <a:t>to</a:t>
            </a:r>
            <a:r>
              <a:rPr lang="nl-NL" sz="1800" dirty="0" smtClean="0"/>
              <a:t> business)    </a:t>
            </a:r>
            <a:endParaRPr lang="en-GB" sz="1800" dirty="0"/>
          </a:p>
        </p:txBody>
      </p:sp>
    </p:spTree>
    <p:extLst>
      <p:ext uri="{BB962C8B-B14F-4D97-AF65-F5344CB8AC3E}">
        <p14:creationId xmlns:p14="http://schemas.microsoft.com/office/powerpoint/2010/main" val="912989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P spid="11" grpId="0"/>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33143" y="110386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First, De Bruin develops a conception of </a:t>
            </a:r>
            <a:r>
              <a:rPr lang="en-US" sz="2000" i="1" dirty="0" smtClean="0"/>
              <a:t>epistemic actions</a:t>
            </a:r>
            <a:r>
              <a:rPr lang="en-US" sz="2000" dirty="0" smtClean="0"/>
              <a:t> according to which epistemic actions comprise an </a:t>
            </a:r>
            <a:endParaRPr lang="en-GB" sz="2000" dirty="0"/>
          </a:p>
        </p:txBody>
      </p:sp>
      <p:sp>
        <p:nvSpPr>
          <p:cNvPr id="8" name="Title 1"/>
          <p:cNvSpPr txBox="1">
            <a:spLocks/>
          </p:cNvSpPr>
          <p:nvPr/>
        </p:nvSpPr>
        <p:spPr>
          <a:xfrm>
            <a:off x="374848" y="269777"/>
            <a:ext cx="8229600"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err="1" smtClean="0"/>
              <a:t>Virtue</a:t>
            </a:r>
            <a:r>
              <a:rPr lang="nl-NL" sz="2400" dirty="0" smtClean="0"/>
              <a:t> </a:t>
            </a:r>
            <a:r>
              <a:rPr lang="nl-NL" sz="2400" dirty="0" err="1" smtClean="0"/>
              <a:t>epistemology</a:t>
            </a:r>
            <a:r>
              <a:rPr lang="nl-NL" sz="2400" dirty="0" smtClean="0"/>
              <a:t> (</a:t>
            </a:r>
            <a:r>
              <a:rPr lang="nl-NL" sz="2400" dirty="0" err="1" smtClean="0"/>
              <a:t>cont</a:t>
            </a:r>
            <a:r>
              <a:rPr lang="nl-NL" sz="2400" dirty="0" smtClean="0"/>
              <a:t>.)</a:t>
            </a:r>
          </a:p>
        </p:txBody>
      </p:sp>
      <p:sp>
        <p:nvSpPr>
          <p:cNvPr id="9" name="Content Placeholder 2"/>
          <p:cNvSpPr txBox="1">
            <a:spLocks/>
          </p:cNvSpPr>
          <p:nvPr/>
        </p:nvSpPr>
        <p:spPr>
          <a:xfrm>
            <a:off x="792088" y="184482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Investigative part</a:t>
            </a:r>
            <a:endParaRPr lang="en-GB" sz="1000" i="1" dirty="0"/>
          </a:p>
        </p:txBody>
      </p:sp>
      <p:sp>
        <p:nvSpPr>
          <p:cNvPr id="12" name="Content Placeholder 2"/>
          <p:cNvSpPr txBox="1">
            <a:spLocks/>
          </p:cNvSpPr>
          <p:nvPr/>
        </p:nvSpPr>
        <p:spPr>
          <a:xfrm>
            <a:off x="792088" y="220486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Doxastic part</a:t>
            </a:r>
            <a:endParaRPr lang="en-GB" sz="1000" i="1" dirty="0"/>
          </a:p>
        </p:txBody>
      </p:sp>
      <p:sp>
        <p:nvSpPr>
          <p:cNvPr id="13" name="Content Placeholder 2"/>
          <p:cNvSpPr txBox="1">
            <a:spLocks/>
          </p:cNvSpPr>
          <p:nvPr/>
        </p:nvSpPr>
        <p:spPr>
          <a:xfrm>
            <a:off x="792088" y="256490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Justificatory part</a:t>
            </a:r>
            <a:endParaRPr lang="en-GB" sz="1000" i="1" dirty="0"/>
          </a:p>
        </p:txBody>
      </p:sp>
      <p:sp>
        <p:nvSpPr>
          <p:cNvPr id="15" name="Content Placeholder 2"/>
          <p:cNvSpPr txBox="1">
            <a:spLocks/>
          </p:cNvSpPr>
          <p:nvPr/>
        </p:nvSpPr>
        <p:spPr>
          <a:xfrm>
            <a:off x="277189" y="299695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Second, De Bruin develops a conception of epistemic virtues as enables       and/or motivators of epistemic virtuous </a:t>
            </a:r>
            <a:r>
              <a:rPr lang="en-US" sz="2000" dirty="0" err="1" smtClean="0"/>
              <a:t>behaviour</a:t>
            </a:r>
            <a:r>
              <a:rPr lang="en-US" sz="2000" dirty="0" smtClean="0"/>
              <a:t> (‘actions’)</a:t>
            </a:r>
            <a:endParaRPr lang="en-GB" sz="2000" dirty="0"/>
          </a:p>
        </p:txBody>
      </p:sp>
      <p:sp>
        <p:nvSpPr>
          <p:cNvPr id="18" name="Content Placeholder 2"/>
          <p:cNvSpPr txBox="1">
            <a:spLocks/>
          </p:cNvSpPr>
          <p:nvPr/>
        </p:nvSpPr>
        <p:spPr>
          <a:xfrm>
            <a:off x="288032" y="378904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Third, he examines </a:t>
            </a:r>
            <a:r>
              <a:rPr lang="en-US" sz="2000" dirty="0"/>
              <a:t>the key epistemic virtues of love </a:t>
            </a:r>
            <a:r>
              <a:rPr lang="en-US" sz="2000" dirty="0" smtClean="0"/>
              <a:t>of knowledge</a:t>
            </a:r>
            <a:r>
              <a:rPr lang="en-US" sz="2000" dirty="0"/>
              <a:t>, epistemic courage, temperance, justice, </a:t>
            </a:r>
            <a:r>
              <a:rPr lang="en-US" sz="2000" dirty="0" smtClean="0"/>
              <a:t>generosity and humility – and </a:t>
            </a:r>
            <a:r>
              <a:rPr lang="en-US" sz="2000" dirty="0"/>
              <a:t>indicates how epistemic </a:t>
            </a:r>
            <a:r>
              <a:rPr lang="en-US" sz="2000" dirty="0" smtClean="0"/>
              <a:t>virtues enable </a:t>
            </a:r>
            <a:r>
              <a:rPr lang="en-US" sz="2000" dirty="0"/>
              <a:t>and/or motivate people to avoid </a:t>
            </a:r>
            <a:r>
              <a:rPr lang="en-US" sz="2000" dirty="0" err="1"/>
              <a:t>behavioural</a:t>
            </a:r>
            <a:r>
              <a:rPr lang="en-US" sz="2000" dirty="0"/>
              <a:t> </a:t>
            </a:r>
            <a:r>
              <a:rPr lang="en-US" sz="2000" dirty="0" smtClean="0"/>
              <a:t>biases</a:t>
            </a:r>
            <a:endParaRPr lang="en-GB" sz="2000" dirty="0"/>
          </a:p>
        </p:txBody>
      </p:sp>
    </p:spTree>
    <p:extLst>
      <p:ext uri="{BB962C8B-B14F-4D97-AF65-F5344CB8AC3E}">
        <p14:creationId xmlns:p14="http://schemas.microsoft.com/office/powerpoint/2010/main" val="181861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3" grpId="0"/>
      <p:bldP spid="15" grpId="0"/>
      <p:bldP spid="18" grpId="0"/>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51520" y="112474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Although in analytic philosophy virtue ethics developed in the fifties with </a:t>
            </a:r>
            <a:r>
              <a:rPr lang="en-US" sz="2000" dirty="0" err="1" smtClean="0"/>
              <a:t>Anscombe</a:t>
            </a:r>
            <a:r>
              <a:rPr lang="en-US" sz="2000" dirty="0" smtClean="0"/>
              <a:t> (and developed quickly), virtue epistemology is of more recent date.</a:t>
            </a:r>
            <a:endParaRPr lang="en-GB" sz="2000" dirty="0"/>
          </a:p>
        </p:txBody>
      </p:sp>
      <p:sp>
        <p:nvSpPr>
          <p:cNvPr id="8" name="Title 1"/>
          <p:cNvSpPr txBox="1">
            <a:spLocks/>
          </p:cNvSpPr>
          <p:nvPr/>
        </p:nvSpPr>
        <p:spPr>
          <a:xfrm>
            <a:off x="374848" y="269777"/>
            <a:ext cx="8229600"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err="1" smtClean="0"/>
              <a:t>Virtue</a:t>
            </a:r>
            <a:r>
              <a:rPr lang="nl-NL" sz="2400" dirty="0" smtClean="0"/>
              <a:t> </a:t>
            </a:r>
            <a:r>
              <a:rPr lang="nl-NL" sz="2400" dirty="0" err="1" smtClean="0"/>
              <a:t>epistemology</a:t>
            </a:r>
            <a:r>
              <a:rPr lang="nl-NL" sz="2400" dirty="0" smtClean="0"/>
              <a:t> (</a:t>
            </a:r>
            <a:r>
              <a:rPr lang="nl-NL" sz="2400" dirty="0" err="1" smtClean="0"/>
              <a:t>cont</a:t>
            </a:r>
            <a:r>
              <a:rPr lang="nl-NL" sz="2400" dirty="0" smtClean="0"/>
              <a:t>.)</a:t>
            </a:r>
          </a:p>
        </p:txBody>
      </p:sp>
      <p:sp>
        <p:nvSpPr>
          <p:cNvPr id="9" name="Content Placeholder 2"/>
          <p:cNvSpPr txBox="1">
            <a:spLocks/>
          </p:cNvSpPr>
          <p:nvPr/>
        </p:nvSpPr>
        <p:spPr>
          <a:xfrm>
            <a:off x="792088" y="191683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smtClean="0"/>
              <a:t>Sosa </a:t>
            </a:r>
            <a:r>
              <a:rPr lang="en-US" sz="1800" dirty="0"/>
              <a:t>pioneered a faculty-based or </a:t>
            </a:r>
            <a:r>
              <a:rPr lang="en-US" sz="1800" i="1" dirty="0" err="1"/>
              <a:t>reliabilist</a:t>
            </a:r>
            <a:r>
              <a:rPr lang="en-US" sz="1800" i="1" dirty="0"/>
              <a:t> version</a:t>
            </a:r>
            <a:r>
              <a:rPr lang="en-US" sz="1800" dirty="0"/>
              <a:t> in the </a:t>
            </a:r>
            <a:r>
              <a:rPr lang="en-US" sz="1800" dirty="0" smtClean="0"/>
              <a:t>eighties. Our cognitive </a:t>
            </a:r>
            <a:r>
              <a:rPr lang="en-US" sz="1800" dirty="0"/>
              <a:t>faculties </a:t>
            </a:r>
            <a:r>
              <a:rPr lang="en-US" sz="1800" dirty="0" smtClean="0"/>
              <a:t>(vision</a:t>
            </a:r>
            <a:r>
              <a:rPr lang="en-US" sz="1800" dirty="0"/>
              <a:t>, </a:t>
            </a:r>
            <a:r>
              <a:rPr lang="en-US" sz="1800" dirty="0" smtClean="0"/>
              <a:t>hearing, memory) are truth-conducive</a:t>
            </a:r>
            <a:r>
              <a:rPr lang="en-US" sz="1800" dirty="0"/>
              <a:t>, that is, </a:t>
            </a:r>
            <a:r>
              <a:rPr lang="en-US" sz="1800" dirty="0" smtClean="0"/>
              <a:t>ensuring or                         enlarging the </a:t>
            </a:r>
            <a:r>
              <a:rPr lang="en-US" sz="1800" dirty="0"/>
              <a:t>reliability of </a:t>
            </a:r>
            <a:r>
              <a:rPr lang="en-US" sz="1800" dirty="0" smtClean="0"/>
              <a:t>our </a:t>
            </a:r>
            <a:r>
              <a:rPr lang="nl-NL" sz="1800" dirty="0" err="1" smtClean="0"/>
              <a:t>beliefs</a:t>
            </a:r>
            <a:r>
              <a:rPr lang="nl-NL" sz="1800" dirty="0" smtClean="0"/>
              <a:t> </a:t>
            </a:r>
            <a:r>
              <a:rPr lang="nl-NL" sz="1800" dirty="0" err="1"/>
              <a:t>and</a:t>
            </a:r>
            <a:r>
              <a:rPr lang="nl-NL" sz="1800" dirty="0"/>
              <a:t> </a:t>
            </a:r>
            <a:r>
              <a:rPr lang="nl-NL" sz="1800" dirty="0" err="1" smtClean="0"/>
              <a:t>judgements</a:t>
            </a:r>
            <a:endParaRPr lang="en-GB" sz="1800" i="1" dirty="0"/>
          </a:p>
        </p:txBody>
      </p:sp>
      <p:sp>
        <p:nvSpPr>
          <p:cNvPr id="12" name="Content Placeholder 2"/>
          <p:cNvSpPr txBox="1">
            <a:spLocks/>
          </p:cNvSpPr>
          <p:nvPr/>
        </p:nvSpPr>
        <p:spPr>
          <a:xfrm>
            <a:off x="792088" y="292494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sz="1800" dirty="0" smtClean="0"/>
              <a:t>A </a:t>
            </a:r>
            <a:r>
              <a:rPr lang="nl-NL" sz="1800" dirty="0" err="1"/>
              <a:t>character-based</a:t>
            </a:r>
            <a:r>
              <a:rPr lang="nl-NL" sz="1800" dirty="0"/>
              <a:t> or </a:t>
            </a:r>
            <a:r>
              <a:rPr lang="nl-NL" sz="1800" i="1" dirty="0" err="1" smtClean="0"/>
              <a:t>responsibilist</a:t>
            </a:r>
            <a:r>
              <a:rPr lang="nl-NL" sz="1800" i="1" dirty="0"/>
              <a:t> </a:t>
            </a:r>
            <a:r>
              <a:rPr lang="en-US" sz="1800" i="1" dirty="0" smtClean="0"/>
              <a:t>version</a:t>
            </a:r>
            <a:r>
              <a:rPr lang="en-US" sz="1800" dirty="0"/>
              <a:t>, by contrast, was put forward </a:t>
            </a:r>
            <a:r>
              <a:rPr lang="en-US" sz="1800" dirty="0" smtClean="0"/>
              <a:t>as well. Epistemic character </a:t>
            </a:r>
            <a:r>
              <a:rPr lang="en-US" sz="1800" dirty="0"/>
              <a:t>traits </a:t>
            </a:r>
            <a:r>
              <a:rPr lang="en-US" sz="1800" dirty="0" smtClean="0"/>
              <a:t>contribute </a:t>
            </a:r>
            <a:r>
              <a:rPr lang="en-US" sz="1800" dirty="0"/>
              <a:t>to our achievement </a:t>
            </a:r>
            <a:r>
              <a:rPr lang="en-US" sz="1800" dirty="0" smtClean="0"/>
              <a:t>of epistemic goods.</a:t>
            </a:r>
            <a:endParaRPr lang="en-GB" sz="1800" i="1" dirty="0"/>
          </a:p>
        </p:txBody>
      </p:sp>
      <p:sp>
        <p:nvSpPr>
          <p:cNvPr id="13" name="Content Placeholder 2"/>
          <p:cNvSpPr txBox="1">
            <a:spLocks/>
          </p:cNvSpPr>
          <p:nvPr/>
        </p:nvSpPr>
        <p:spPr>
          <a:xfrm>
            <a:off x="251520" y="364502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De Bruin argues that Sosa’s virtue epistemology stays the closest to Aristotle’s virtue </a:t>
            </a:r>
            <a:r>
              <a:rPr lang="en-US" sz="2000" dirty="0"/>
              <a:t>ethics. For Aristotle there is an </a:t>
            </a:r>
            <a:r>
              <a:rPr lang="en-US" sz="2000" i="1" dirty="0"/>
              <a:t>important difference</a:t>
            </a:r>
            <a:r>
              <a:rPr lang="en-US" sz="2000" dirty="0"/>
              <a:t> </a:t>
            </a:r>
            <a:r>
              <a:rPr lang="en-US" sz="2000" dirty="0" smtClean="0"/>
              <a:t>between</a:t>
            </a:r>
            <a:endParaRPr lang="en-GB" sz="2000" dirty="0"/>
          </a:p>
        </p:txBody>
      </p:sp>
      <p:sp>
        <p:nvSpPr>
          <p:cNvPr id="17" name="Content Placeholder 2"/>
          <p:cNvSpPr txBox="1">
            <a:spLocks/>
          </p:cNvSpPr>
          <p:nvPr/>
        </p:nvSpPr>
        <p:spPr>
          <a:xfrm>
            <a:off x="755576" y="436510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sz="1800" i="1" dirty="0" err="1" smtClean="0"/>
              <a:t>Moral</a:t>
            </a:r>
            <a:r>
              <a:rPr lang="nl-NL" sz="1800" dirty="0" smtClean="0"/>
              <a:t> </a:t>
            </a:r>
            <a:r>
              <a:rPr lang="nl-NL" sz="1800" dirty="0" err="1" smtClean="0"/>
              <a:t>virtues</a:t>
            </a:r>
            <a:r>
              <a:rPr lang="nl-NL" sz="1800" dirty="0" smtClean="0"/>
              <a:t> or </a:t>
            </a:r>
            <a:r>
              <a:rPr lang="nl-NL" sz="1800" dirty="0" err="1" smtClean="0"/>
              <a:t>virtues</a:t>
            </a:r>
            <a:r>
              <a:rPr lang="nl-NL" sz="1800" dirty="0" smtClean="0"/>
              <a:t> of </a:t>
            </a:r>
            <a:r>
              <a:rPr lang="nl-NL" sz="1800" dirty="0" err="1" smtClean="0"/>
              <a:t>character</a:t>
            </a:r>
            <a:r>
              <a:rPr lang="nl-NL" sz="1800" dirty="0" smtClean="0"/>
              <a:t>. </a:t>
            </a:r>
            <a:r>
              <a:rPr lang="nl-NL" sz="1800" dirty="0" err="1" smtClean="0"/>
              <a:t>Dispositions</a:t>
            </a:r>
            <a:r>
              <a:rPr lang="nl-NL" sz="1800" dirty="0" smtClean="0"/>
              <a:t> </a:t>
            </a:r>
            <a:r>
              <a:rPr lang="nl-NL" sz="1800" dirty="0" err="1" smtClean="0"/>
              <a:t>to</a:t>
            </a:r>
            <a:r>
              <a:rPr lang="nl-NL" sz="1800" dirty="0" smtClean="0"/>
              <a:t> </a:t>
            </a:r>
            <a:r>
              <a:rPr lang="nl-NL" sz="1800" dirty="0" err="1" smtClean="0"/>
              <a:t>steer</a:t>
            </a:r>
            <a:r>
              <a:rPr lang="nl-NL" sz="1800" dirty="0" smtClean="0"/>
              <a:t> the </a:t>
            </a:r>
            <a:r>
              <a:rPr lang="nl-NL" sz="1800" dirty="0" err="1" smtClean="0"/>
              <a:t>middle</a:t>
            </a:r>
            <a:r>
              <a:rPr lang="nl-NL" sz="1800" dirty="0" smtClean="0"/>
              <a:t> course          </a:t>
            </a:r>
            <a:r>
              <a:rPr lang="nl-NL" sz="1800" dirty="0" err="1" smtClean="0"/>
              <a:t>between</a:t>
            </a:r>
            <a:r>
              <a:rPr lang="nl-NL" sz="1800" dirty="0" smtClean="0"/>
              <a:t> </a:t>
            </a:r>
            <a:r>
              <a:rPr lang="nl-NL" sz="1800" dirty="0" err="1" smtClean="0"/>
              <a:t>two</a:t>
            </a:r>
            <a:r>
              <a:rPr lang="nl-NL" sz="1800" dirty="0" smtClean="0"/>
              <a:t> </a:t>
            </a:r>
            <a:r>
              <a:rPr lang="nl-NL" sz="1800" dirty="0" err="1" smtClean="0"/>
              <a:t>extremes</a:t>
            </a:r>
            <a:r>
              <a:rPr lang="nl-NL" sz="1800" dirty="0" smtClean="0"/>
              <a:t> </a:t>
            </a:r>
            <a:r>
              <a:rPr lang="nl-NL" sz="1800" dirty="0" err="1" smtClean="0"/>
              <a:t>to</a:t>
            </a:r>
            <a:r>
              <a:rPr lang="nl-NL" sz="1800" dirty="0" smtClean="0"/>
              <a:t> </a:t>
            </a:r>
            <a:r>
              <a:rPr lang="nl-NL" sz="1800" dirty="0" err="1" smtClean="0"/>
              <a:t>reach</a:t>
            </a:r>
            <a:r>
              <a:rPr lang="nl-NL" sz="1800" dirty="0" smtClean="0"/>
              <a:t> well-</a:t>
            </a:r>
            <a:r>
              <a:rPr lang="nl-NL" sz="1800" dirty="0" err="1" smtClean="0"/>
              <a:t>being</a:t>
            </a:r>
            <a:r>
              <a:rPr lang="nl-NL" sz="1800" dirty="0" smtClean="0"/>
              <a:t>: e.g. </a:t>
            </a:r>
            <a:r>
              <a:rPr lang="nl-NL" sz="1600" i="1" dirty="0" smtClean="0"/>
              <a:t>courage</a:t>
            </a:r>
            <a:r>
              <a:rPr lang="nl-NL" sz="1800" dirty="0" smtClean="0"/>
              <a:t> </a:t>
            </a:r>
            <a:r>
              <a:rPr lang="nl-NL" sz="1800" dirty="0" err="1" smtClean="0"/>
              <a:t>between</a:t>
            </a:r>
            <a:r>
              <a:rPr lang="nl-NL" sz="1800" dirty="0" smtClean="0"/>
              <a:t> </a:t>
            </a:r>
            <a:r>
              <a:rPr lang="nl-NL" sz="1600" i="1" dirty="0" err="1" smtClean="0"/>
              <a:t>coward</a:t>
            </a:r>
            <a:r>
              <a:rPr lang="nl-NL" sz="1600" dirty="0" smtClean="0"/>
              <a:t> &amp; </a:t>
            </a:r>
            <a:r>
              <a:rPr lang="nl-NL" sz="1600" i="1" dirty="0" err="1" smtClean="0"/>
              <a:t>reckless</a:t>
            </a:r>
            <a:r>
              <a:rPr lang="nl-NL" sz="1600" dirty="0" smtClean="0"/>
              <a:t> </a:t>
            </a:r>
            <a:endParaRPr lang="nl-NL" sz="1800" dirty="0" smtClean="0"/>
          </a:p>
          <a:p>
            <a:pPr lvl="1"/>
            <a:r>
              <a:rPr lang="nl-NL" sz="1600" dirty="0" err="1" smtClean="0"/>
              <a:t>Character-based</a:t>
            </a:r>
            <a:r>
              <a:rPr lang="nl-NL" sz="1600" dirty="0" smtClean="0"/>
              <a:t> </a:t>
            </a:r>
            <a:r>
              <a:rPr lang="nl-NL" sz="1600" dirty="0" err="1" smtClean="0"/>
              <a:t>virtue</a:t>
            </a:r>
            <a:r>
              <a:rPr lang="nl-NL" sz="1600" dirty="0" smtClean="0"/>
              <a:t> </a:t>
            </a:r>
            <a:r>
              <a:rPr lang="nl-NL" sz="1600" dirty="0" err="1" smtClean="0"/>
              <a:t>epistemolgy</a:t>
            </a:r>
            <a:r>
              <a:rPr lang="nl-NL" sz="1600" dirty="0" smtClean="0"/>
              <a:t> </a:t>
            </a:r>
            <a:r>
              <a:rPr lang="nl-NL" sz="1600" dirty="0" err="1" smtClean="0"/>
              <a:t>considers</a:t>
            </a:r>
            <a:r>
              <a:rPr lang="nl-NL" sz="1600" dirty="0" smtClean="0"/>
              <a:t> </a:t>
            </a:r>
            <a:r>
              <a:rPr lang="nl-NL" sz="1600" dirty="0" err="1" smtClean="0"/>
              <a:t>epistemic</a:t>
            </a:r>
            <a:r>
              <a:rPr lang="nl-NL" sz="1600" dirty="0" smtClean="0"/>
              <a:t> </a:t>
            </a:r>
            <a:r>
              <a:rPr lang="nl-NL" sz="1600" dirty="0" err="1" smtClean="0"/>
              <a:t>virtues</a:t>
            </a:r>
            <a:r>
              <a:rPr lang="nl-NL" sz="1600" dirty="0" smtClean="0"/>
              <a:t> as </a:t>
            </a:r>
            <a:r>
              <a:rPr lang="nl-NL" sz="1600" dirty="0" err="1" smtClean="0"/>
              <a:t>instances</a:t>
            </a:r>
            <a:r>
              <a:rPr lang="nl-NL" sz="1600" dirty="0" smtClean="0"/>
              <a:t> of the               </a:t>
            </a:r>
            <a:r>
              <a:rPr lang="nl-NL" sz="1600" dirty="0" err="1" smtClean="0"/>
              <a:t>moral</a:t>
            </a:r>
            <a:r>
              <a:rPr lang="nl-NL" sz="1600" dirty="0" smtClean="0"/>
              <a:t> </a:t>
            </a:r>
            <a:r>
              <a:rPr lang="nl-NL" sz="1600" dirty="0" err="1" smtClean="0"/>
              <a:t>virtues</a:t>
            </a:r>
            <a:r>
              <a:rPr lang="nl-NL" sz="1600" dirty="0" smtClean="0"/>
              <a:t> </a:t>
            </a:r>
            <a:r>
              <a:rPr lang="nl-NL" sz="1600" dirty="0" err="1" smtClean="0"/>
              <a:t>that</a:t>
            </a:r>
            <a:r>
              <a:rPr lang="nl-NL" sz="1600" dirty="0"/>
              <a:t> </a:t>
            </a:r>
            <a:r>
              <a:rPr lang="nl-NL" sz="1600" dirty="0" err="1" smtClean="0"/>
              <a:t>primarily</a:t>
            </a:r>
            <a:r>
              <a:rPr lang="nl-NL" sz="1600" dirty="0" smtClean="0"/>
              <a:t> </a:t>
            </a:r>
            <a:r>
              <a:rPr lang="nl-NL" sz="1600" dirty="0" err="1" smtClean="0"/>
              <a:t>apply</a:t>
            </a:r>
            <a:r>
              <a:rPr lang="nl-NL" sz="1600" dirty="0" smtClean="0"/>
              <a:t> </a:t>
            </a:r>
            <a:r>
              <a:rPr lang="nl-NL" sz="1600" dirty="0" err="1" smtClean="0"/>
              <a:t>to</a:t>
            </a:r>
            <a:r>
              <a:rPr lang="nl-NL" sz="1600" dirty="0" smtClean="0"/>
              <a:t> </a:t>
            </a:r>
            <a:r>
              <a:rPr lang="nl-NL" sz="1600" dirty="0" err="1" smtClean="0"/>
              <a:t>epistemic</a:t>
            </a:r>
            <a:r>
              <a:rPr lang="nl-NL" sz="1600" dirty="0" smtClean="0"/>
              <a:t> </a:t>
            </a:r>
            <a:r>
              <a:rPr lang="nl-NL" sz="1600" dirty="0" err="1" smtClean="0"/>
              <a:t>activities</a:t>
            </a:r>
            <a:r>
              <a:rPr lang="nl-NL" sz="1600" dirty="0" smtClean="0"/>
              <a:t> </a:t>
            </a:r>
            <a:r>
              <a:rPr lang="nl-NL" sz="1600" dirty="0" err="1" smtClean="0"/>
              <a:t>such</a:t>
            </a:r>
            <a:r>
              <a:rPr lang="nl-NL" sz="1600" dirty="0" smtClean="0"/>
              <a:t> as </a:t>
            </a:r>
            <a:r>
              <a:rPr lang="nl-NL" sz="1600" dirty="0" err="1" smtClean="0"/>
              <a:t>inquiry</a:t>
            </a:r>
            <a:endParaRPr lang="en-GB" sz="1000" i="1" dirty="0"/>
          </a:p>
        </p:txBody>
      </p:sp>
      <p:sp>
        <p:nvSpPr>
          <p:cNvPr id="18" name="Content Placeholder 2"/>
          <p:cNvSpPr txBox="1">
            <a:spLocks/>
          </p:cNvSpPr>
          <p:nvPr/>
        </p:nvSpPr>
        <p:spPr>
          <a:xfrm>
            <a:off x="755576" y="551723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sz="1800" i="1" dirty="0" err="1" smtClean="0"/>
              <a:t>Intellectual</a:t>
            </a:r>
            <a:r>
              <a:rPr lang="nl-NL" sz="1800" dirty="0" smtClean="0"/>
              <a:t> </a:t>
            </a:r>
            <a:r>
              <a:rPr lang="nl-NL" sz="1800" dirty="0" err="1" smtClean="0"/>
              <a:t>virtues</a:t>
            </a:r>
            <a:r>
              <a:rPr lang="nl-NL" sz="1800" dirty="0" smtClean="0"/>
              <a:t> or </a:t>
            </a:r>
            <a:r>
              <a:rPr lang="nl-NL" sz="1800" dirty="0" err="1" smtClean="0"/>
              <a:t>virtues</a:t>
            </a:r>
            <a:r>
              <a:rPr lang="nl-NL" sz="1800" dirty="0" smtClean="0"/>
              <a:t> of </a:t>
            </a:r>
            <a:r>
              <a:rPr lang="nl-NL" sz="1800" dirty="0" err="1" smtClean="0"/>
              <a:t>thought</a:t>
            </a:r>
            <a:r>
              <a:rPr lang="nl-NL" sz="1800" dirty="0" smtClean="0"/>
              <a:t>. </a:t>
            </a:r>
            <a:r>
              <a:rPr lang="nl-NL" sz="1800" dirty="0" err="1"/>
              <a:t>D</a:t>
            </a:r>
            <a:r>
              <a:rPr lang="nl-NL" sz="1800" dirty="0" err="1" smtClean="0"/>
              <a:t>ispositions</a:t>
            </a:r>
            <a:r>
              <a:rPr lang="nl-NL" sz="1800" dirty="0" smtClean="0"/>
              <a:t> </a:t>
            </a:r>
            <a:r>
              <a:rPr lang="nl-NL" sz="1800" dirty="0" err="1" smtClean="0"/>
              <a:t>that</a:t>
            </a:r>
            <a:r>
              <a:rPr lang="nl-NL" sz="1800" dirty="0" smtClean="0"/>
              <a:t> assist </a:t>
            </a:r>
            <a:r>
              <a:rPr lang="nl-NL" sz="1800" dirty="0" err="1" smtClean="0"/>
              <a:t>us</a:t>
            </a:r>
            <a:r>
              <a:rPr lang="nl-NL" sz="1800" dirty="0" smtClean="0"/>
              <a:t> </a:t>
            </a:r>
            <a:r>
              <a:rPr lang="nl-NL" sz="1800" dirty="0" err="1" smtClean="0"/>
              <a:t>to</a:t>
            </a:r>
            <a:r>
              <a:rPr lang="nl-NL" sz="1800" dirty="0" smtClean="0"/>
              <a:t> </a:t>
            </a:r>
            <a:r>
              <a:rPr lang="nl-NL" sz="1800" dirty="0" err="1" smtClean="0"/>
              <a:t>ensure</a:t>
            </a:r>
            <a:r>
              <a:rPr lang="nl-NL" sz="1800" dirty="0" smtClean="0"/>
              <a:t> </a:t>
            </a:r>
            <a:r>
              <a:rPr lang="nl-NL" sz="1800" dirty="0" err="1" smtClean="0"/>
              <a:t>that</a:t>
            </a:r>
            <a:r>
              <a:rPr lang="nl-NL" sz="1800" dirty="0" smtClean="0"/>
              <a:t>           </a:t>
            </a:r>
            <a:r>
              <a:rPr lang="nl-NL" sz="1800" dirty="0" err="1" smtClean="0"/>
              <a:t>our</a:t>
            </a:r>
            <a:r>
              <a:rPr lang="nl-NL" sz="1800" dirty="0" smtClean="0"/>
              <a:t> soul ‘</a:t>
            </a:r>
            <a:r>
              <a:rPr lang="nl-NL" sz="1800" dirty="0" err="1" smtClean="0"/>
              <a:t>truths</a:t>
            </a:r>
            <a:r>
              <a:rPr lang="nl-NL" sz="1800" dirty="0" smtClean="0"/>
              <a:t>’, </a:t>
            </a:r>
            <a:r>
              <a:rPr lang="nl-NL" sz="1800" dirty="0" err="1" smtClean="0"/>
              <a:t>that</a:t>
            </a:r>
            <a:r>
              <a:rPr lang="nl-NL" sz="1800" dirty="0" smtClean="0"/>
              <a:t> is, </a:t>
            </a:r>
            <a:r>
              <a:rPr lang="nl-NL" sz="1800" dirty="0" err="1" smtClean="0"/>
              <a:t>correctly</a:t>
            </a:r>
            <a:r>
              <a:rPr lang="nl-NL" sz="1800" dirty="0" smtClean="0"/>
              <a:t> </a:t>
            </a:r>
            <a:r>
              <a:rPr lang="nl-NL" sz="1800" dirty="0" err="1" smtClean="0"/>
              <a:t>decides</a:t>
            </a:r>
            <a:r>
              <a:rPr lang="nl-NL" sz="1800" dirty="0" smtClean="0"/>
              <a:t> </a:t>
            </a:r>
            <a:r>
              <a:rPr lang="nl-NL" sz="1800" dirty="0" err="1" smtClean="0"/>
              <a:t>to</a:t>
            </a:r>
            <a:r>
              <a:rPr lang="nl-NL" sz="1800" dirty="0" smtClean="0"/>
              <a:t> ‘</a:t>
            </a:r>
            <a:r>
              <a:rPr lang="nl-NL" sz="1800" dirty="0" err="1" smtClean="0"/>
              <a:t>affirm</a:t>
            </a:r>
            <a:r>
              <a:rPr lang="nl-NL" sz="1800" dirty="0" smtClean="0"/>
              <a:t>’ or ‘</a:t>
            </a:r>
            <a:r>
              <a:rPr lang="nl-NL" sz="1800" dirty="0" err="1" smtClean="0"/>
              <a:t>deny</a:t>
            </a:r>
            <a:r>
              <a:rPr lang="nl-NL" sz="1800" dirty="0" smtClean="0"/>
              <a:t>’: </a:t>
            </a:r>
            <a:r>
              <a:rPr lang="nl-NL" sz="1800" dirty="0" err="1" smtClean="0"/>
              <a:t>craft</a:t>
            </a:r>
            <a:r>
              <a:rPr lang="nl-NL" sz="1800" dirty="0" smtClean="0"/>
              <a:t> (</a:t>
            </a:r>
            <a:r>
              <a:rPr lang="nl-NL" sz="1800" dirty="0" err="1" smtClean="0"/>
              <a:t>techne</a:t>
            </a:r>
            <a:r>
              <a:rPr lang="nl-NL" sz="1800" dirty="0" smtClean="0"/>
              <a:t>),           </a:t>
            </a:r>
            <a:r>
              <a:rPr lang="nl-NL" sz="1800" dirty="0" err="1" smtClean="0"/>
              <a:t>science</a:t>
            </a:r>
            <a:r>
              <a:rPr lang="nl-NL" sz="1800" dirty="0" smtClean="0"/>
              <a:t>, </a:t>
            </a:r>
            <a:r>
              <a:rPr lang="nl-NL" sz="1800" dirty="0" err="1" smtClean="0"/>
              <a:t>prudence</a:t>
            </a:r>
            <a:r>
              <a:rPr lang="nl-NL" sz="1800" dirty="0" smtClean="0"/>
              <a:t> (</a:t>
            </a:r>
            <a:r>
              <a:rPr lang="nl-NL" sz="1800" dirty="0" err="1" smtClean="0"/>
              <a:t>phronesis</a:t>
            </a:r>
            <a:r>
              <a:rPr lang="nl-NL" sz="1800" dirty="0" smtClean="0"/>
              <a:t>), </a:t>
            </a:r>
            <a:r>
              <a:rPr lang="nl-NL" sz="1800" dirty="0" err="1" smtClean="0"/>
              <a:t>wisdom</a:t>
            </a:r>
            <a:r>
              <a:rPr lang="nl-NL" sz="1800" dirty="0" smtClean="0"/>
              <a:t> (</a:t>
            </a:r>
            <a:r>
              <a:rPr lang="nl-NL" sz="1800" dirty="0" err="1" smtClean="0"/>
              <a:t>sophia</a:t>
            </a:r>
            <a:r>
              <a:rPr lang="nl-NL" sz="1800" dirty="0" smtClean="0"/>
              <a:t>), </a:t>
            </a:r>
            <a:r>
              <a:rPr lang="nl-NL" sz="1800" dirty="0" err="1" smtClean="0"/>
              <a:t>and</a:t>
            </a:r>
            <a:r>
              <a:rPr lang="nl-NL" sz="1800" dirty="0" smtClean="0"/>
              <a:t> </a:t>
            </a:r>
            <a:r>
              <a:rPr lang="nl-NL" sz="1800" dirty="0" err="1" smtClean="0"/>
              <a:t>understanding</a:t>
            </a:r>
            <a:r>
              <a:rPr lang="nl-NL" sz="1800" dirty="0" smtClean="0"/>
              <a:t> (</a:t>
            </a:r>
            <a:r>
              <a:rPr lang="nl-NL" sz="1800" dirty="0" err="1" smtClean="0"/>
              <a:t>nous</a:t>
            </a:r>
            <a:r>
              <a:rPr lang="nl-NL" sz="1800" dirty="0" smtClean="0"/>
              <a:t>) </a:t>
            </a:r>
          </a:p>
          <a:p>
            <a:pPr lvl="1"/>
            <a:r>
              <a:rPr lang="nl-NL" sz="1600" dirty="0" err="1" smtClean="0"/>
              <a:t>Faculty-based</a:t>
            </a:r>
            <a:r>
              <a:rPr lang="nl-NL" sz="1600" dirty="0" smtClean="0"/>
              <a:t> </a:t>
            </a:r>
            <a:r>
              <a:rPr lang="nl-NL" sz="1600" dirty="0" err="1" smtClean="0"/>
              <a:t>virtue</a:t>
            </a:r>
            <a:r>
              <a:rPr lang="nl-NL" sz="1600" dirty="0" smtClean="0"/>
              <a:t> </a:t>
            </a:r>
            <a:r>
              <a:rPr lang="nl-NL" sz="1600" dirty="0" err="1" smtClean="0"/>
              <a:t>epistemology</a:t>
            </a:r>
            <a:r>
              <a:rPr lang="nl-NL" sz="1600" dirty="0" smtClean="0"/>
              <a:t> is </a:t>
            </a:r>
            <a:r>
              <a:rPr lang="nl-NL" sz="1600" dirty="0" err="1" smtClean="0"/>
              <a:t>concerned</a:t>
            </a:r>
            <a:r>
              <a:rPr lang="nl-NL" sz="1600" dirty="0" smtClean="0"/>
              <a:t> </a:t>
            </a:r>
            <a:r>
              <a:rPr lang="nl-NL" sz="1600" dirty="0" err="1" smtClean="0"/>
              <a:t>with</a:t>
            </a:r>
            <a:r>
              <a:rPr lang="nl-NL" sz="1600" dirty="0" smtClean="0"/>
              <a:t> these </a:t>
            </a:r>
            <a:r>
              <a:rPr lang="nl-NL" sz="1600" dirty="0" err="1" smtClean="0"/>
              <a:t>virtues</a:t>
            </a:r>
            <a:r>
              <a:rPr lang="nl-NL" sz="1400" dirty="0" smtClean="0"/>
              <a:t>  </a:t>
            </a:r>
            <a:endParaRPr lang="en-GB" sz="1400" i="1" dirty="0"/>
          </a:p>
        </p:txBody>
      </p:sp>
    </p:spTree>
    <p:extLst>
      <p:ext uri="{BB962C8B-B14F-4D97-AF65-F5344CB8AC3E}">
        <p14:creationId xmlns:p14="http://schemas.microsoft.com/office/powerpoint/2010/main" val="3252247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3" grpId="0"/>
      <p:bldP spid="17" grpId="0"/>
      <p:bldP spid="18" grpId="0"/>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51520" y="112474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Character-based virtue epistemology is relevant to business ethics. </a:t>
            </a:r>
            <a:endParaRPr lang="en-US" sz="2000" dirty="0"/>
          </a:p>
        </p:txBody>
      </p:sp>
      <p:sp>
        <p:nvSpPr>
          <p:cNvPr id="8" name="Title 1"/>
          <p:cNvSpPr txBox="1">
            <a:spLocks/>
          </p:cNvSpPr>
          <p:nvPr/>
        </p:nvSpPr>
        <p:spPr>
          <a:xfrm>
            <a:off x="374848" y="269777"/>
            <a:ext cx="8229600"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err="1" smtClean="0"/>
              <a:t>Virtue</a:t>
            </a:r>
            <a:r>
              <a:rPr lang="nl-NL" sz="2400" dirty="0" smtClean="0"/>
              <a:t> </a:t>
            </a:r>
            <a:r>
              <a:rPr lang="nl-NL" sz="2400" dirty="0" err="1" smtClean="0"/>
              <a:t>epistemology</a:t>
            </a:r>
            <a:r>
              <a:rPr lang="nl-NL" sz="2400" dirty="0" smtClean="0"/>
              <a:t> (</a:t>
            </a:r>
            <a:r>
              <a:rPr lang="nl-NL" sz="2400" dirty="0" err="1" smtClean="0"/>
              <a:t>cont</a:t>
            </a:r>
            <a:r>
              <a:rPr lang="nl-NL" sz="2400" dirty="0" smtClean="0"/>
              <a:t>.)</a:t>
            </a:r>
          </a:p>
        </p:txBody>
      </p:sp>
      <p:sp>
        <p:nvSpPr>
          <p:cNvPr id="11" name="Content Placeholder 2"/>
          <p:cNvSpPr txBox="1">
            <a:spLocks/>
          </p:cNvSpPr>
          <p:nvPr/>
        </p:nvSpPr>
        <p:spPr>
          <a:xfrm>
            <a:off x="504056" y="155679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i="1" dirty="0" smtClean="0"/>
              <a:t>It requires courage of corporation’s management to invest in uncertain R&amp;D</a:t>
            </a:r>
            <a:endParaRPr lang="en-US" sz="2000" i="1" dirty="0"/>
          </a:p>
        </p:txBody>
      </p:sp>
      <p:sp>
        <p:nvSpPr>
          <p:cNvPr id="15" name="Content Placeholder 2"/>
          <p:cNvSpPr txBox="1">
            <a:spLocks/>
          </p:cNvSpPr>
          <p:nvPr/>
        </p:nvSpPr>
        <p:spPr>
          <a:xfrm>
            <a:off x="504056" y="191683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i="1" dirty="0" smtClean="0"/>
              <a:t>It requires open-mindedness of a non-executive to give equal hearing to views          of management, employees and other stakeholders</a:t>
            </a:r>
            <a:endParaRPr lang="en-US" sz="2000" i="1" dirty="0"/>
          </a:p>
        </p:txBody>
      </p:sp>
      <p:sp>
        <p:nvSpPr>
          <p:cNvPr id="16" name="Content Placeholder 2"/>
          <p:cNvSpPr txBox="1">
            <a:spLocks/>
          </p:cNvSpPr>
          <p:nvPr/>
        </p:nvSpPr>
        <p:spPr>
          <a:xfrm>
            <a:off x="504056" y="263691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i="1" dirty="0" smtClean="0"/>
              <a:t>It requires sobriety of an analyst to interpret </a:t>
            </a:r>
            <a:r>
              <a:rPr lang="en-US" sz="2000" i="1" dirty="0" err="1" smtClean="0"/>
              <a:t>rumours</a:t>
            </a:r>
            <a:r>
              <a:rPr lang="en-US" sz="2000" i="1" dirty="0" smtClean="0"/>
              <a:t> about a company</a:t>
            </a:r>
            <a:endParaRPr lang="en-US" sz="2000" i="1" dirty="0"/>
          </a:p>
        </p:txBody>
      </p:sp>
      <p:sp>
        <p:nvSpPr>
          <p:cNvPr id="19" name="Content Placeholder 2"/>
          <p:cNvSpPr txBox="1">
            <a:spLocks/>
          </p:cNvSpPr>
          <p:nvPr/>
        </p:nvSpPr>
        <p:spPr>
          <a:xfrm>
            <a:off x="251520" y="321297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Faculty-based virtue epistemology led to interesting epistemic discoveries. It’s relevance </a:t>
            </a:r>
            <a:r>
              <a:rPr lang="en-US" sz="2000" dirty="0"/>
              <a:t>to </a:t>
            </a:r>
            <a:r>
              <a:rPr lang="en-US" sz="2000" dirty="0" smtClean="0"/>
              <a:t>(business) ethics </a:t>
            </a:r>
            <a:r>
              <a:rPr lang="en-US" sz="2000" dirty="0"/>
              <a:t>is limited </a:t>
            </a:r>
            <a:r>
              <a:rPr lang="en-US" sz="2000" dirty="0" smtClean="0"/>
              <a:t>though, since it’s primarily </a:t>
            </a:r>
            <a:r>
              <a:rPr lang="en-US" sz="2000" dirty="0"/>
              <a:t>concerned with </a:t>
            </a:r>
            <a:r>
              <a:rPr lang="en-US" sz="2000" i="1" dirty="0"/>
              <a:t>innate</a:t>
            </a:r>
            <a:r>
              <a:rPr lang="en-US" sz="2000" dirty="0"/>
              <a:t> qualities. </a:t>
            </a:r>
            <a:r>
              <a:rPr lang="en-US" sz="2000" dirty="0" smtClean="0"/>
              <a:t>Character-based virtue epistemology though is primarily concerned with </a:t>
            </a:r>
            <a:r>
              <a:rPr lang="en-US" sz="2000" i="1" dirty="0" smtClean="0"/>
              <a:t>acquired</a:t>
            </a:r>
            <a:r>
              <a:rPr lang="en-US" sz="2000" dirty="0" smtClean="0"/>
              <a:t> character traits – which matters for (business) ethics. </a:t>
            </a:r>
            <a:endParaRPr lang="en-US" sz="2000" dirty="0"/>
          </a:p>
        </p:txBody>
      </p:sp>
    </p:spTree>
    <p:extLst>
      <p:ext uri="{BB962C8B-B14F-4D97-AF65-F5344CB8AC3E}">
        <p14:creationId xmlns:p14="http://schemas.microsoft.com/office/powerpoint/2010/main" val="134703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P spid="16" grpId="0"/>
      <p:bldP spid="19" grpId="0"/>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51520" y="105273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On </a:t>
            </a:r>
            <a:r>
              <a:rPr lang="en-US" sz="2000" dirty="0" err="1" smtClean="0"/>
              <a:t>Baehr’s</a:t>
            </a:r>
            <a:r>
              <a:rPr lang="en-US" sz="2000" dirty="0" smtClean="0"/>
              <a:t> virtue epistemology the exercise of epistemic virtues contributes      to personal intellectual worth (PIW). </a:t>
            </a:r>
            <a:r>
              <a:rPr lang="en-US" sz="2000" dirty="0" err="1" smtClean="0"/>
              <a:t>Epistemically</a:t>
            </a:r>
            <a:r>
              <a:rPr lang="en-US" sz="2000" dirty="0" smtClean="0"/>
              <a:t> virtuous agents, have a positive orientation towards epistemic goods (e.g. knowledge, wisdom) and        a negative orientation towards epistemic </a:t>
            </a:r>
            <a:r>
              <a:rPr lang="en-US" sz="2000" dirty="0" err="1" smtClean="0"/>
              <a:t>bads</a:t>
            </a:r>
            <a:r>
              <a:rPr lang="en-US" sz="2000" dirty="0" smtClean="0"/>
              <a:t> (e.g. false beliefs, ignorance) </a:t>
            </a:r>
            <a:endParaRPr lang="en-US" sz="2000" dirty="0"/>
          </a:p>
        </p:txBody>
      </p:sp>
      <p:sp>
        <p:nvSpPr>
          <p:cNvPr id="8" name="Title 1"/>
          <p:cNvSpPr txBox="1">
            <a:spLocks/>
          </p:cNvSpPr>
          <p:nvPr/>
        </p:nvSpPr>
        <p:spPr>
          <a:xfrm>
            <a:off x="374848" y="269777"/>
            <a:ext cx="8229600"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smtClean="0"/>
              <a:t>De </a:t>
            </a:r>
            <a:r>
              <a:rPr lang="nl-NL" sz="2400" dirty="0" err="1" smtClean="0"/>
              <a:t>Bruin’s</a:t>
            </a:r>
            <a:r>
              <a:rPr lang="nl-NL" sz="2400" dirty="0" smtClean="0"/>
              <a:t> </a:t>
            </a:r>
            <a:r>
              <a:rPr lang="nl-NL" sz="2400" dirty="0" err="1" smtClean="0"/>
              <a:t>Instrumental</a:t>
            </a:r>
            <a:r>
              <a:rPr lang="nl-NL" sz="2400" dirty="0" smtClean="0"/>
              <a:t> </a:t>
            </a:r>
            <a:r>
              <a:rPr lang="nl-NL" sz="2400" dirty="0" err="1" smtClean="0"/>
              <a:t>Epistemic</a:t>
            </a:r>
            <a:r>
              <a:rPr lang="nl-NL" sz="2400" dirty="0" smtClean="0"/>
              <a:t> Value View (IEV)</a:t>
            </a:r>
          </a:p>
        </p:txBody>
      </p:sp>
      <p:sp>
        <p:nvSpPr>
          <p:cNvPr id="9" name="Content Placeholder 2"/>
          <p:cNvSpPr txBox="1">
            <a:spLocks/>
          </p:cNvSpPr>
          <p:nvPr/>
        </p:nvSpPr>
        <p:spPr>
          <a:xfrm>
            <a:off x="216024" y="234888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err="1" smtClean="0"/>
              <a:t>Baehr’s</a:t>
            </a:r>
            <a:r>
              <a:rPr lang="en-US" sz="2000" dirty="0" smtClean="0"/>
              <a:t> has it though that people </a:t>
            </a:r>
            <a:r>
              <a:rPr lang="en-US" sz="2000" i="1" dirty="0" smtClean="0"/>
              <a:t>cannot</a:t>
            </a:r>
            <a:r>
              <a:rPr lang="en-US" sz="2000" dirty="0" smtClean="0"/>
              <a:t> possess PIW if their motivation for acting in an </a:t>
            </a:r>
            <a:r>
              <a:rPr lang="en-US" sz="2000" dirty="0" err="1" smtClean="0"/>
              <a:t>epistemically</a:t>
            </a:r>
            <a:r>
              <a:rPr lang="en-US" sz="2000" dirty="0" smtClean="0"/>
              <a:t> virtuous manner is rooted entirely in a desire for money, fame, etc. – instead of epistemic goods</a:t>
            </a:r>
          </a:p>
          <a:p>
            <a:pPr lvl="1"/>
            <a:r>
              <a:rPr lang="en-US" sz="1600" dirty="0" smtClean="0"/>
              <a:t>PIW depends on actor being </a:t>
            </a:r>
            <a:r>
              <a:rPr lang="en-US" sz="1600" i="1" dirty="0" smtClean="0"/>
              <a:t>intrinsically motivated</a:t>
            </a:r>
            <a:r>
              <a:rPr lang="en-US" sz="1600" dirty="0" smtClean="0"/>
              <a:t> to achieve epistemic goods (‘love wisdom’)</a:t>
            </a:r>
            <a:endParaRPr lang="en-US" sz="1600" dirty="0"/>
          </a:p>
        </p:txBody>
      </p:sp>
      <p:sp>
        <p:nvSpPr>
          <p:cNvPr id="10" name="Content Placeholder 2"/>
          <p:cNvSpPr txBox="1">
            <a:spLocks/>
          </p:cNvSpPr>
          <p:nvPr/>
        </p:nvSpPr>
        <p:spPr>
          <a:xfrm>
            <a:off x="179512" y="364502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So his focus is on personal </a:t>
            </a:r>
            <a:r>
              <a:rPr lang="en-US" sz="2000" i="1" dirty="0" smtClean="0"/>
              <a:t>intellectual</a:t>
            </a:r>
            <a:r>
              <a:rPr lang="en-US" sz="2000" dirty="0" smtClean="0"/>
              <a:t> worth. His account of virtue epistemology is too intellectualistic to be relevant for business ethics (business context).   </a:t>
            </a:r>
            <a:endParaRPr lang="en-US" sz="2000" dirty="0"/>
          </a:p>
        </p:txBody>
      </p:sp>
      <p:sp>
        <p:nvSpPr>
          <p:cNvPr id="12" name="Content Placeholder 2"/>
          <p:cNvSpPr txBox="1">
            <a:spLocks/>
          </p:cNvSpPr>
          <p:nvPr/>
        </p:nvSpPr>
        <p:spPr>
          <a:xfrm>
            <a:off x="179512" y="436510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Another problem of </a:t>
            </a:r>
            <a:r>
              <a:rPr lang="en-US" sz="2000" dirty="0" err="1" smtClean="0"/>
              <a:t>Baehr’s</a:t>
            </a:r>
            <a:r>
              <a:rPr lang="en-US" sz="2000" dirty="0" smtClean="0"/>
              <a:t> account is that it is not sufficiently clear how the epistemic virtues accomplish both psychological orientations. Mechanism lacks     </a:t>
            </a:r>
            <a:endParaRPr lang="en-US" sz="2000" dirty="0"/>
          </a:p>
        </p:txBody>
      </p:sp>
      <p:sp>
        <p:nvSpPr>
          <p:cNvPr id="13" name="Content Placeholder 2"/>
          <p:cNvSpPr txBox="1">
            <a:spLocks/>
          </p:cNvSpPr>
          <p:nvPr/>
        </p:nvSpPr>
        <p:spPr>
          <a:xfrm>
            <a:off x="179512" y="508518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To remedy the </a:t>
            </a:r>
            <a:r>
              <a:rPr lang="en-US" sz="2000" i="1" dirty="0" smtClean="0"/>
              <a:t>problem of intellectualism</a:t>
            </a:r>
            <a:r>
              <a:rPr lang="en-US" sz="2000" dirty="0" smtClean="0"/>
              <a:t> and the </a:t>
            </a:r>
            <a:r>
              <a:rPr lang="en-US" sz="2000" i="1" dirty="0" smtClean="0"/>
              <a:t>problem of psychological mechanism</a:t>
            </a:r>
            <a:r>
              <a:rPr lang="en-US" sz="2000" dirty="0" smtClean="0"/>
              <a:t>, De Bruin proposes an alternative approach to epistemic virtues  </a:t>
            </a:r>
            <a:endParaRPr lang="en-US" sz="2000" dirty="0"/>
          </a:p>
        </p:txBody>
      </p:sp>
      <p:sp>
        <p:nvSpPr>
          <p:cNvPr id="14" name="Content Placeholder 2"/>
          <p:cNvSpPr txBox="1">
            <a:spLocks/>
          </p:cNvSpPr>
          <p:nvPr/>
        </p:nvSpPr>
        <p:spPr>
          <a:xfrm>
            <a:off x="179512" y="580526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Epistemic virtues contribute not so much </a:t>
            </a:r>
            <a:r>
              <a:rPr lang="en-US" sz="2000" i="1" dirty="0" smtClean="0"/>
              <a:t>intrinsically</a:t>
            </a:r>
            <a:r>
              <a:rPr lang="en-US" sz="2000" dirty="0" smtClean="0"/>
              <a:t> valuable personal intellectual goods, but rather </a:t>
            </a:r>
            <a:r>
              <a:rPr lang="en-US" sz="2000" i="1" dirty="0" smtClean="0"/>
              <a:t>instrumentally</a:t>
            </a:r>
            <a:r>
              <a:rPr lang="en-US" sz="2000" dirty="0" smtClean="0"/>
              <a:t> valuable epistemic goods </a:t>
            </a:r>
          </a:p>
          <a:p>
            <a:pPr lvl="1"/>
            <a:r>
              <a:rPr lang="en-US" sz="1600" dirty="0" smtClean="0"/>
              <a:t>Next to instrumentally also </a:t>
            </a:r>
            <a:r>
              <a:rPr lang="en-US" sz="1600" i="1" dirty="0" smtClean="0"/>
              <a:t>constitutive</a:t>
            </a:r>
            <a:r>
              <a:rPr lang="en-US" sz="1600" dirty="0" smtClean="0"/>
              <a:t>, since these virtues partly constitute our well-being </a:t>
            </a:r>
            <a:endParaRPr lang="en-US" sz="1600" dirty="0"/>
          </a:p>
        </p:txBody>
      </p:sp>
    </p:spTree>
    <p:extLst>
      <p:ext uri="{BB962C8B-B14F-4D97-AF65-F5344CB8AC3E}">
        <p14:creationId xmlns:p14="http://schemas.microsoft.com/office/powerpoint/2010/main" val="2350959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2" grpId="0"/>
      <p:bldP spid="13" grpId="0"/>
      <p:bldP spid="14" grpId="0"/>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51520" y="112474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To solve </a:t>
            </a:r>
            <a:r>
              <a:rPr lang="en-US" sz="2000" i="1" dirty="0" smtClean="0"/>
              <a:t>the problem of psychology</a:t>
            </a:r>
            <a:r>
              <a:rPr lang="en-US" sz="2000" dirty="0" smtClean="0"/>
              <a:t>, three ingredients are needed:</a:t>
            </a:r>
            <a:endParaRPr lang="en-US" sz="2000" dirty="0"/>
          </a:p>
        </p:txBody>
      </p:sp>
      <p:sp>
        <p:nvSpPr>
          <p:cNvPr id="8" name="Title 1"/>
          <p:cNvSpPr txBox="1">
            <a:spLocks/>
          </p:cNvSpPr>
          <p:nvPr/>
        </p:nvSpPr>
        <p:spPr>
          <a:xfrm>
            <a:off x="374848" y="269777"/>
            <a:ext cx="8229600"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smtClean="0"/>
              <a:t>De </a:t>
            </a:r>
            <a:r>
              <a:rPr lang="nl-NL" sz="2400" dirty="0" err="1" smtClean="0"/>
              <a:t>Bruin’s</a:t>
            </a:r>
            <a:r>
              <a:rPr lang="nl-NL" sz="2400" dirty="0" smtClean="0"/>
              <a:t> </a:t>
            </a:r>
            <a:r>
              <a:rPr lang="nl-NL" sz="2400" dirty="0" err="1" smtClean="0"/>
              <a:t>Instrumental</a:t>
            </a:r>
            <a:r>
              <a:rPr lang="nl-NL" sz="2400" dirty="0" smtClean="0"/>
              <a:t> </a:t>
            </a:r>
            <a:r>
              <a:rPr lang="nl-NL" sz="2400" dirty="0" err="1" smtClean="0"/>
              <a:t>Epistemic</a:t>
            </a:r>
            <a:r>
              <a:rPr lang="nl-NL" sz="2400" dirty="0" smtClean="0"/>
              <a:t> Value View (</a:t>
            </a:r>
            <a:r>
              <a:rPr lang="nl-NL" sz="2400" dirty="0" err="1" smtClean="0"/>
              <a:t>cont</a:t>
            </a:r>
            <a:r>
              <a:rPr lang="nl-NL" sz="2400" dirty="0" smtClean="0"/>
              <a:t>.)</a:t>
            </a:r>
          </a:p>
        </p:txBody>
      </p:sp>
      <p:sp>
        <p:nvSpPr>
          <p:cNvPr id="11" name="Content Placeholder 2"/>
          <p:cNvSpPr txBox="1">
            <a:spLocks/>
          </p:cNvSpPr>
          <p:nvPr/>
        </p:nvSpPr>
        <p:spPr>
          <a:xfrm>
            <a:off x="504056" y="162880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A conception of virtue as enabling and motivating people to act virtuously </a:t>
            </a:r>
            <a:endParaRPr lang="en-GB" sz="1000" i="1" dirty="0"/>
          </a:p>
        </p:txBody>
      </p:sp>
      <p:sp>
        <p:nvSpPr>
          <p:cNvPr id="15" name="Content Placeholder 2"/>
          <p:cNvSpPr txBox="1">
            <a:spLocks/>
          </p:cNvSpPr>
          <p:nvPr/>
        </p:nvSpPr>
        <p:spPr>
          <a:xfrm>
            <a:off x="504056" y="2060849"/>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A view of which kind of actions epistemic virtues apply to (‘epistemic actions’) </a:t>
            </a:r>
            <a:endParaRPr lang="en-GB" sz="1000" i="1" dirty="0"/>
          </a:p>
        </p:txBody>
      </p:sp>
      <p:sp>
        <p:nvSpPr>
          <p:cNvPr id="16" name="Content Placeholder 2"/>
          <p:cNvSpPr txBox="1">
            <a:spLocks/>
          </p:cNvSpPr>
          <p:nvPr/>
        </p:nvSpPr>
        <p:spPr>
          <a:xfrm>
            <a:off x="504056" y="249289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A view on </a:t>
            </a:r>
            <a:r>
              <a:rPr lang="en-GB" sz="1800" i="1" dirty="0" smtClean="0"/>
              <a:t>what happens</a:t>
            </a:r>
            <a:r>
              <a:rPr lang="en-GB" sz="1800" dirty="0" smtClean="0"/>
              <a:t> when epistemic virtues enable and motivate people to act</a:t>
            </a:r>
            <a:endParaRPr lang="en-GB" sz="1000" i="1" dirty="0"/>
          </a:p>
        </p:txBody>
      </p:sp>
      <p:sp>
        <p:nvSpPr>
          <p:cNvPr id="17" name="Content Placeholder 2"/>
          <p:cNvSpPr txBox="1">
            <a:spLocks/>
          </p:cNvSpPr>
          <p:nvPr/>
        </p:nvSpPr>
        <p:spPr>
          <a:xfrm>
            <a:off x="251520" y="306896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On the IEV view it is not necessary to attach intrinsic value to epistemic goods. In fact, this undermines the relevance of virtue epistemology to business</a:t>
            </a:r>
            <a:endParaRPr lang="en-US" sz="2000" dirty="0"/>
          </a:p>
        </p:txBody>
      </p:sp>
      <p:sp>
        <p:nvSpPr>
          <p:cNvPr id="18" name="Content Placeholder 2"/>
          <p:cNvSpPr txBox="1">
            <a:spLocks/>
          </p:cNvSpPr>
          <p:nvPr/>
        </p:nvSpPr>
        <p:spPr>
          <a:xfrm>
            <a:off x="251520" y="3861049"/>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On IEV a business person has </a:t>
            </a:r>
            <a:r>
              <a:rPr lang="en-US" sz="2000" i="1" dirty="0" smtClean="0"/>
              <a:t>instrumental</a:t>
            </a:r>
            <a:r>
              <a:rPr lang="en-US" sz="2000" dirty="0" smtClean="0"/>
              <a:t> reasons to seek knowledge, e.g. develop new products and services, sound long-term business strategy,        respond more effectively to market pressures and demand, etc.  </a:t>
            </a:r>
            <a:endParaRPr lang="en-US" sz="2000" dirty="0"/>
          </a:p>
        </p:txBody>
      </p:sp>
      <p:sp>
        <p:nvSpPr>
          <p:cNvPr id="19" name="Content Placeholder 2"/>
          <p:cNvSpPr txBox="1">
            <a:spLocks/>
          </p:cNvSpPr>
          <p:nvPr/>
        </p:nvSpPr>
        <p:spPr>
          <a:xfrm>
            <a:off x="251520" y="4941168"/>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PIW focusses on intellectual goods. IEV focusses on well-being in practical life </a:t>
            </a:r>
            <a:endParaRPr lang="en-US" sz="2000" dirty="0"/>
          </a:p>
        </p:txBody>
      </p:sp>
    </p:spTree>
    <p:extLst>
      <p:ext uri="{BB962C8B-B14F-4D97-AF65-F5344CB8AC3E}">
        <p14:creationId xmlns:p14="http://schemas.microsoft.com/office/powerpoint/2010/main" val="1159439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5" grpId="0"/>
      <p:bldP spid="16" grpId="0"/>
      <p:bldP spid="17" grpId="0"/>
      <p:bldP spid="18" grpId="0"/>
      <p:bldP spid="19" grpId="0"/>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51520" y="112474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t>E</a:t>
            </a:r>
            <a:r>
              <a:rPr lang="en-US" sz="2000" dirty="0" smtClean="0"/>
              <a:t>pistemic goods are instruments for realization of well-being in practical life. Knowledge contributes to something else of value.</a:t>
            </a:r>
          </a:p>
          <a:p>
            <a:pPr lvl="1"/>
            <a:r>
              <a:rPr lang="en-US" sz="1800" dirty="0"/>
              <a:t>T</a:t>
            </a:r>
            <a:r>
              <a:rPr lang="en-US" sz="1800" dirty="0" smtClean="0"/>
              <a:t>here is no need to achieve non-instrumental epistemic goods. But on IEV we do     not need to avoid them. One may still seek to gain them. </a:t>
            </a:r>
            <a:endParaRPr lang="en-US" sz="1600" dirty="0"/>
          </a:p>
        </p:txBody>
      </p:sp>
      <p:sp>
        <p:nvSpPr>
          <p:cNvPr id="8" name="Title 1"/>
          <p:cNvSpPr txBox="1">
            <a:spLocks/>
          </p:cNvSpPr>
          <p:nvPr/>
        </p:nvSpPr>
        <p:spPr>
          <a:xfrm>
            <a:off x="374848" y="269777"/>
            <a:ext cx="8229600"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smtClean="0"/>
              <a:t>De </a:t>
            </a:r>
            <a:r>
              <a:rPr lang="nl-NL" sz="2400" dirty="0" err="1" smtClean="0"/>
              <a:t>Bruin’s</a:t>
            </a:r>
            <a:r>
              <a:rPr lang="nl-NL" sz="2400" dirty="0" smtClean="0"/>
              <a:t> </a:t>
            </a:r>
            <a:r>
              <a:rPr lang="nl-NL" sz="2400" dirty="0" err="1" smtClean="0"/>
              <a:t>Instrumental</a:t>
            </a:r>
            <a:r>
              <a:rPr lang="nl-NL" sz="2400" dirty="0" smtClean="0"/>
              <a:t> </a:t>
            </a:r>
            <a:r>
              <a:rPr lang="nl-NL" sz="2400" dirty="0" err="1" smtClean="0"/>
              <a:t>Epistemic</a:t>
            </a:r>
            <a:r>
              <a:rPr lang="nl-NL" sz="2400" dirty="0" smtClean="0"/>
              <a:t> Value View (</a:t>
            </a:r>
            <a:r>
              <a:rPr lang="nl-NL" sz="2400" dirty="0" err="1" smtClean="0"/>
              <a:t>cont</a:t>
            </a:r>
            <a:r>
              <a:rPr lang="nl-NL" sz="2400" dirty="0" smtClean="0"/>
              <a:t>.)</a:t>
            </a:r>
          </a:p>
        </p:txBody>
      </p:sp>
      <p:sp>
        <p:nvSpPr>
          <p:cNvPr id="17" name="Content Placeholder 2"/>
          <p:cNvSpPr txBox="1">
            <a:spLocks/>
          </p:cNvSpPr>
          <p:nvPr/>
        </p:nvSpPr>
        <p:spPr>
          <a:xfrm>
            <a:off x="251520" y="2420889"/>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For PIW the standards of justification one applies depend on the epistemic goods one seeks. For IEV the standards of justification depend on the non-epistemic goods on seeks. For epistemic goods are merely instruments.</a:t>
            </a:r>
            <a:endParaRPr lang="en-US" sz="2000" dirty="0"/>
          </a:p>
        </p:txBody>
      </p:sp>
      <p:sp>
        <p:nvSpPr>
          <p:cNvPr id="18" name="Content Placeholder 2"/>
          <p:cNvSpPr txBox="1">
            <a:spLocks/>
          </p:cNvSpPr>
          <p:nvPr/>
        </p:nvSpPr>
        <p:spPr>
          <a:xfrm>
            <a:off x="251520" y="3501008"/>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But then IEV is better able to explain which epistemic goods one should try to achieve. For the levels of certainty depend on what one wants to accomplish</a:t>
            </a:r>
            <a:r>
              <a:rPr lang="en-US" sz="1600" dirty="0" smtClean="0"/>
              <a:t> </a:t>
            </a:r>
            <a:endParaRPr lang="en-US" sz="1600" dirty="0"/>
          </a:p>
        </p:txBody>
      </p:sp>
      <p:sp>
        <p:nvSpPr>
          <p:cNvPr id="19" name="Content Placeholder 2"/>
          <p:cNvSpPr txBox="1">
            <a:spLocks/>
          </p:cNvSpPr>
          <p:nvPr/>
        </p:nvSpPr>
        <p:spPr>
          <a:xfrm>
            <a:off x="251520" y="429309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Unlike PIW, IEV explains why an </a:t>
            </a:r>
            <a:r>
              <a:rPr lang="en-US" sz="2000" dirty="0" err="1" smtClean="0"/>
              <a:t>epistemically</a:t>
            </a:r>
            <a:r>
              <a:rPr lang="en-US" sz="2000" dirty="0" smtClean="0"/>
              <a:t> virtuous person would virtuously settle for a lesser degree of justification in case of a market survey than in case of a research for a new medicine</a:t>
            </a:r>
            <a:endParaRPr lang="en-US" sz="2000" dirty="0"/>
          </a:p>
        </p:txBody>
      </p:sp>
    </p:spTree>
    <p:extLst>
      <p:ext uri="{BB962C8B-B14F-4D97-AF65-F5344CB8AC3E}">
        <p14:creationId xmlns:p14="http://schemas.microsoft.com/office/powerpoint/2010/main" val="2418556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7" grpId="0"/>
      <p:bldP spid="18" grpId="0"/>
      <p:bldP spid="19" grpId="0"/>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51520" y="105273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As said three ingredients are needed in order to explain how on IEV        epistemic virtues accomplish the task of influencing epistemic </a:t>
            </a:r>
            <a:r>
              <a:rPr lang="en-US" sz="2000" dirty="0" err="1" smtClean="0"/>
              <a:t>behaviour</a:t>
            </a:r>
            <a:r>
              <a:rPr lang="en-US" sz="1600" dirty="0" smtClean="0"/>
              <a:t>   </a:t>
            </a:r>
            <a:endParaRPr lang="en-US" sz="1200" dirty="0"/>
          </a:p>
        </p:txBody>
      </p:sp>
      <p:sp>
        <p:nvSpPr>
          <p:cNvPr id="8" name="Title 1"/>
          <p:cNvSpPr txBox="1">
            <a:spLocks/>
          </p:cNvSpPr>
          <p:nvPr/>
        </p:nvSpPr>
        <p:spPr>
          <a:xfrm>
            <a:off x="374848" y="269777"/>
            <a:ext cx="8229600"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smtClean="0"/>
              <a:t>Enablement </a:t>
            </a:r>
            <a:r>
              <a:rPr lang="nl-NL" sz="2400" dirty="0" err="1" smtClean="0"/>
              <a:t>and</a:t>
            </a:r>
            <a:r>
              <a:rPr lang="nl-NL" sz="2400" dirty="0" smtClean="0"/>
              <a:t> </a:t>
            </a:r>
            <a:r>
              <a:rPr lang="nl-NL" sz="2400" dirty="0" err="1" smtClean="0"/>
              <a:t>Motivation</a:t>
            </a:r>
            <a:endParaRPr lang="nl-NL" sz="2400" dirty="0" smtClean="0"/>
          </a:p>
        </p:txBody>
      </p:sp>
      <p:sp>
        <p:nvSpPr>
          <p:cNvPr id="4" name="Content Placeholder 2"/>
          <p:cNvSpPr txBox="1">
            <a:spLocks/>
          </p:cNvSpPr>
          <p:nvPr/>
        </p:nvSpPr>
        <p:spPr>
          <a:xfrm>
            <a:off x="251520" y="177281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The first ingredient is the conception </a:t>
            </a:r>
            <a:r>
              <a:rPr lang="en-GB" sz="2000" dirty="0"/>
              <a:t>of virtue as enabling and motivating people to act </a:t>
            </a:r>
            <a:r>
              <a:rPr lang="en-GB" sz="2000" dirty="0" smtClean="0"/>
              <a:t>virtuously</a:t>
            </a:r>
          </a:p>
          <a:p>
            <a:pPr lvl="1"/>
            <a:r>
              <a:rPr lang="en-GB" sz="1800" dirty="0" smtClean="0"/>
              <a:t>It </a:t>
            </a:r>
            <a:r>
              <a:rPr lang="en-GB" sz="1800" i="1" dirty="0" smtClean="0"/>
              <a:t>enables</a:t>
            </a:r>
            <a:r>
              <a:rPr lang="en-GB" sz="1800" dirty="0" smtClean="0"/>
              <a:t> us by removing any internal obstacles that prevent such performance</a:t>
            </a:r>
          </a:p>
          <a:p>
            <a:pPr lvl="1"/>
            <a:r>
              <a:rPr lang="en-GB" sz="1800" dirty="0" smtClean="0"/>
              <a:t>It </a:t>
            </a:r>
            <a:r>
              <a:rPr lang="en-GB" sz="1800" i="1" dirty="0" smtClean="0"/>
              <a:t>motivates</a:t>
            </a:r>
            <a:r>
              <a:rPr lang="en-GB" sz="1800" dirty="0" smtClean="0"/>
              <a:t> us to perform actions by influencing desires, preferences, wishes, goals</a:t>
            </a:r>
            <a:endParaRPr lang="en-GB" sz="1800" dirty="0"/>
          </a:p>
          <a:p>
            <a:endParaRPr lang="en-GB" sz="2000" i="1" dirty="0"/>
          </a:p>
          <a:p>
            <a:endParaRPr lang="en-US" sz="1200" dirty="0"/>
          </a:p>
        </p:txBody>
      </p:sp>
      <p:sp>
        <p:nvSpPr>
          <p:cNvPr id="9" name="Content Placeholder 2"/>
          <p:cNvSpPr txBox="1">
            <a:spLocks/>
          </p:cNvSpPr>
          <p:nvPr/>
        </p:nvSpPr>
        <p:spPr>
          <a:xfrm>
            <a:off x="251520" y="414908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For example, having courage </a:t>
            </a:r>
            <a:r>
              <a:rPr lang="en-GB" sz="2000" i="1" dirty="0" smtClean="0"/>
              <a:t>enables</a:t>
            </a:r>
            <a:r>
              <a:rPr lang="en-GB" sz="2000" dirty="0" smtClean="0"/>
              <a:t> us to rescue someone. Lack of courage (cowardice) disables us to do so. Courage removes internal obstacles to act</a:t>
            </a:r>
          </a:p>
          <a:p>
            <a:pPr lvl="1"/>
            <a:r>
              <a:rPr lang="en-GB" sz="1800" dirty="0" smtClean="0"/>
              <a:t>When a reckless person becomes courageous, no internal obstacles are removed. What happens is that he acquires the </a:t>
            </a:r>
            <a:r>
              <a:rPr lang="en-GB" sz="1800" i="1" dirty="0" smtClean="0"/>
              <a:t>motivation</a:t>
            </a:r>
            <a:r>
              <a:rPr lang="en-GB" sz="1800" dirty="0" smtClean="0"/>
              <a:t> for more careful behaviour </a:t>
            </a:r>
          </a:p>
          <a:p>
            <a:pPr lvl="1"/>
            <a:r>
              <a:rPr lang="en-GB" sz="1800" dirty="0" smtClean="0"/>
              <a:t>So courage works both as enabler and motivator. This is not true for all virtues </a:t>
            </a:r>
            <a:endParaRPr lang="en-US" sz="1800" dirty="0"/>
          </a:p>
        </p:txBody>
      </p:sp>
      <p:sp>
        <p:nvSpPr>
          <p:cNvPr id="10" name="Content Placeholder 2"/>
          <p:cNvSpPr txBox="1">
            <a:spLocks/>
          </p:cNvSpPr>
          <p:nvPr/>
        </p:nvSpPr>
        <p:spPr>
          <a:xfrm>
            <a:off x="288032" y="3140968"/>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De Bruin will show later on that the internal obstacles that are removed by particular </a:t>
            </a:r>
            <a:r>
              <a:rPr lang="en-GB" sz="2000" i="1" dirty="0" smtClean="0"/>
              <a:t>epistemic</a:t>
            </a:r>
            <a:r>
              <a:rPr lang="en-GB" sz="2000" dirty="0" smtClean="0"/>
              <a:t> virtues are correlated with </a:t>
            </a:r>
            <a:r>
              <a:rPr lang="en-GB" sz="2000" i="1" dirty="0" smtClean="0"/>
              <a:t>behavioural biases</a:t>
            </a:r>
            <a:r>
              <a:rPr lang="en-GB" sz="2000" dirty="0" smtClean="0"/>
              <a:t> leading        us to deal sub-optimally with information</a:t>
            </a:r>
            <a:endParaRPr lang="en-US" sz="1200" dirty="0"/>
          </a:p>
        </p:txBody>
      </p:sp>
      <p:sp>
        <p:nvSpPr>
          <p:cNvPr id="11" name="Content Placeholder 2"/>
          <p:cNvSpPr txBox="1">
            <a:spLocks/>
          </p:cNvSpPr>
          <p:nvPr/>
        </p:nvSpPr>
        <p:spPr>
          <a:xfrm>
            <a:off x="251520" y="580526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As another example, having</a:t>
            </a:r>
            <a:r>
              <a:rPr lang="en-GB" sz="2000" i="1" dirty="0" smtClean="0"/>
              <a:t> </a:t>
            </a:r>
            <a:r>
              <a:rPr lang="en-GB" sz="2000" dirty="0" smtClean="0"/>
              <a:t>generosity </a:t>
            </a:r>
            <a:r>
              <a:rPr lang="en-GB" sz="2000" i="1" dirty="0" smtClean="0"/>
              <a:t>motivates</a:t>
            </a:r>
            <a:r>
              <a:rPr lang="en-GB" sz="2000" dirty="0" smtClean="0"/>
              <a:t> us to engage in charity. It is not that before we acquired generosity there was some internal obstacle to   charity. There just was no motivation to engage in charity.  </a:t>
            </a:r>
            <a:endParaRPr lang="en-US" sz="1200" dirty="0"/>
          </a:p>
        </p:txBody>
      </p:sp>
    </p:spTree>
    <p:extLst>
      <p:ext uri="{BB962C8B-B14F-4D97-AF65-F5344CB8AC3E}">
        <p14:creationId xmlns:p14="http://schemas.microsoft.com/office/powerpoint/2010/main" val="249184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9"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The </a:t>
            </a:r>
            <a:r>
              <a:rPr lang="nl-NL" sz="3200" dirty="0" err="1" smtClean="0"/>
              <a:t>Pragmatic</a:t>
            </a:r>
            <a:r>
              <a:rPr lang="nl-NL" sz="3200" dirty="0" smtClean="0"/>
              <a:t> </a:t>
            </a:r>
            <a:r>
              <a:rPr lang="nl-NL" sz="3200" dirty="0" err="1" smtClean="0"/>
              <a:t>Theory</a:t>
            </a:r>
            <a:r>
              <a:rPr lang="nl-NL" sz="3200" dirty="0" smtClean="0"/>
              <a:t> of </a:t>
            </a:r>
            <a:r>
              <a:rPr lang="nl-NL" sz="3200" dirty="0" err="1" smtClean="0"/>
              <a:t>Truth</a:t>
            </a:r>
            <a:endParaRPr lang="nl-NL" sz="3200" dirty="0"/>
          </a:p>
        </p:txBody>
      </p:sp>
      <p:sp>
        <p:nvSpPr>
          <p:cNvPr id="3" name="Content Placeholder 2"/>
          <p:cNvSpPr>
            <a:spLocks noGrp="1"/>
          </p:cNvSpPr>
          <p:nvPr>
            <p:ph idx="1"/>
          </p:nvPr>
        </p:nvSpPr>
        <p:spPr>
          <a:xfrm>
            <a:off x="457200" y="1600200"/>
            <a:ext cx="8507288" cy="1756792"/>
          </a:xfrm>
        </p:spPr>
        <p:txBody>
          <a:bodyPr>
            <a:normAutofit/>
          </a:bodyPr>
          <a:lstStyle/>
          <a:p>
            <a:r>
              <a:rPr lang="nl-NL" sz="2400" dirty="0" smtClean="0"/>
              <a:t>A </a:t>
            </a:r>
            <a:r>
              <a:rPr lang="nl-NL" sz="2400" dirty="0" err="1" smtClean="0"/>
              <a:t>proposition</a:t>
            </a:r>
            <a:r>
              <a:rPr lang="nl-NL" sz="2400" dirty="0" smtClean="0"/>
              <a:t> is </a:t>
            </a:r>
            <a:r>
              <a:rPr lang="nl-NL" sz="2400" dirty="0" err="1" smtClean="0"/>
              <a:t>true</a:t>
            </a:r>
            <a:r>
              <a:rPr lang="nl-NL" sz="2400" dirty="0" smtClean="0"/>
              <a:t> </a:t>
            </a:r>
            <a:r>
              <a:rPr lang="nl-NL" sz="2400" dirty="0" err="1" smtClean="0"/>
              <a:t>iff</a:t>
            </a:r>
            <a:r>
              <a:rPr lang="nl-NL" sz="2400" dirty="0" smtClean="0"/>
              <a:t> </a:t>
            </a:r>
            <a:r>
              <a:rPr lang="nl-NL" sz="2400" dirty="0" err="1" smtClean="0"/>
              <a:t>believing</a:t>
            </a:r>
            <a:r>
              <a:rPr lang="nl-NL" sz="2400" dirty="0" smtClean="0"/>
              <a:t> </a:t>
            </a:r>
            <a:r>
              <a:rPr lang="nl-NL" sz="2400" dirty="0" err="1" smtClean="0"/>
              <a:t>it</a:t>
            </a:r>
            <a:r>
              <a:rPr lang="nl-NL" sz="2400" dirty="0" smtClean="0"/>
              <a:t> is </a:t>
            </a:r>
            <a:r>
              <a:rPr lang="nl-NL" sz="2400" i="1" dirty="0" err="1" smtClean="0"/>
              <a:t>useful</a:t>
            </a:r>
            <a:r>
              <a:rPr lang="nl-NL" sz="2400" i="1" dirty="0" smtClean="0"/>
              <a:t> </a:t>
            </a:r>
            <a:r>
              <a:rPr lang="nl-NL" sz="2400" dirty="0" smtClean="0"/>
              <a:t>in the long run and </a:t>
            </a:r>
            <a:r>
              <a:rPr lang="nl-NL" sz="2400" dirty="0" err="1" smtClean="0"/>
              <a:t>on</a:t>
            </a:r>
            <a:r>
              <a:rPr lang="nl-NL" sz="2400" dirty="0" smtClean="0"/>
              <a:t> the </a:t>
            </a:r>
            <a:r>
              <a:rPr lang="nl-NL" sz="2400" dirty="0" err="1" smtClean="0"/>
              <a:t>whole</a:t>
            </a:r>
            <a:r>
              <a:rPr lang="nl-NL" sz="2400" dirty="0" smtClean="0"/>
              <a:t> </a:t>
            </a:r>
            <a:r>
              <a:rPr lang="nl-NL" sz="2400" dirty="0" err="1" smtClean="0"/>
              <a:t>course</a:t>
            </a:r>
            <a:r>
              <a:rPr lang="nl-NL" sz="2400" dirty="0" smtClean="0"/>
              <a:t>. </a:t>
            </a:r>
            <a:r>
              <a:rPr lang="nl-NL" sz="2400" dirty="0" err="1" smtClean="0"/>
              <a:t>Truth</a:t>
            </a:r>
            <a:r>
              <a:rPr lang="nl-NL" sz="2400" dirty="0" smtClean="0"/>
              <a:t> is </a:t>
            </a:r>
            <a:r>
              <a:rPr lang="nl-NL" sz="2400" dirty="0" err="1" smtClean="0"/>
              <a:t>synonymous</a:t>
            </a:r>
            <a:r>
              <a:rPr lang="nl-NL" sz="2400" dirty="0" smtClean="0"/>
              <a:t> </a:t>
            </a:r>
            <a:r>
              <a:rPr lang="nl-NL" sz="2400" dirty="0" err="1" smtClean="0"/>
              <a:t>with</a:t>
            </a:r>
            <a:r>
              <a:rPr lang="nl-NL" sz="2400" dirty="0" smtClean="0"/>
              <a:t> </a:t>
            </a:r>
            <a:r>
              <a:rPr lang="nl-NL" sz="2400" i="1" dirty="0" smtClean="0"/>
              <a:t>practical </a:t>
            </a:r>
            <a:r>
              <a:rPr lang="nl-NL" sz="2400" i="1" dirty="0" err="1" smtClean="0"/>
              <a:t>success</a:t>
            </a:r>
            <a:r>
              <a:rPr lang="nl-NL" sz="2000" dirty="0" smtClean="0"/>
              <a:t> </a:t>
            </a:r>
          </a:p>
          <a:p>
            <a:r>
              <a:rPr lang="nl-NL" sz="2400" dirty="0" err="1" smtClean="0"/>
              <a:t>Pragmatic</a:t>
            </a:r>
            <a:r>
              <a:rPr lang="nl-NL" sz="2400" dirty="0" smtClean="0"/>
              <a:t> </a:t>
            </a:r>
            <a:r>
              <a:rPr lang="nl-NL" sz="2400" dirty="0" err="1" smtClean="0"/>
              <a:t>theory</a:t>
            </a:r>
            <a:r>
              <a:rPr lang="nl-NL" sz="2400" dirty="0" smtClean="0"/>
              <a:t> is </a:t>
            </a:r>
            <a:r>
              <a:rPr lang="nl-NL" sz="2400" dirty="0" err="1" smtClean="0"/>
              <a:t>form</a:t>
            </a:r>
            <a:r>
              <a:rPr lang="nl-NL" sz="2400" dirty="0" smtClean="0"/>
              <a:t> of </a:t>
            </a:r>
            <a:r>
              <a:rPr lang="nl-NL" sz="2400" i="1" dirty="0" err="1" smtClean="0"/>
              <a:t>cognitive</a:t>
            </a:r>
            <a:r>
              <a:rPr lang="nl-NL" sz="2400" i="1" dirty="0" smtClean="0"/>
              <a:t> </a:t>
            </a:r>
            <a:r>
              <a:rPr lang="nl-NL" sz="2400" i="1" dirty="0" err="1" smtClean="0"/>
              <a:t>relativism</a:t>
            </a:r>
            <a:r>
              <a:rPr lang="nl-NL" sz="2400" dirty="0" smtClean="0"/>
              <a:t>. </a:t>
            </a:r>
            <a:r>
              <a:rPr lang="nl-NL" sz="2400" dirty="0" err="1" smtClean="0"/>
              <a:t>What</a:t>
            </a:r>
            <a:r>
              <a:rPr lang="nl-NL" sz="2400" dirty="0" smtClean="0"/>
              <a:t> </a:t>
            </a:r>
            <a:r>
              <a:rPr lang="nl-NL" sz="2400" dirty="0" err="1" smtClean="0"/>
              <a:t>works</a:t>
            </a:r>
            <a:r>
              <a:rPr lang="nl-NL" sz="2400" dirty="0" smtClean="0"/>
              <a:t> </a:t>
            </a:r>
            <a:r>
              <a:rPr lang="nl-NL" sz="2400" dirty="0" err="1" smtClean="0"/>
              <a:t>for</a:t>
            </a:r>
            <a:r>
              <a:rPr lang="nl-NL" sz="2400" dirty="0" smtClean="0"/>
              <a:t> </a:t>
            </a:r>
            <a:r>
              <a:rPr lang="nl-NL" sz="2400" dirty="0" err="1" smtClean="0"/>
              <a:t>you</a:t>
            </a:r>
            <a:r>
              <a:rPr lang="nl-NL" sz="2400" dirty="0" smtClean="0"/>
              <a:t> </a:t>
            </a:r>
            <a:r>
              <a:rPr lang="nl-NL" sz="2400" dirty="0" err="1" smtClean="0"/>
              <a:t>might</a:t>
            </a:r>
            <a:r>
              <a:rPr lang="nl-NL" sz="2400" dirty="0" smtClean="0"/>
              <a:t> </a:t>
            </a:r>
            <a:r>
              <a:rPr lang="nl-NL" sz="2400" dirty="0" err="1" smtClean="0"/>
              <a:t>not</a:t>
            </a:r>
            <a:r>
              <a:rPr lang="nl-NL" sz="2400" dirty="0" smtClean="0"/>
              <a:t> </a:t>
            </a:r>
            <a:r>
              <a:rPr lang="nl-NL" sz="2400" dirty="0" err="1" smtClean="0"/>
              <a:t>work</a:t>
            </a:r>
            <a:r>
              <a:rPr lang="nl-NL" sz="2400" dirty="0" smtClean="0"/>
              <a:t> </a:t>
            </a:r>
            <a:r>
              <a:rPr lang="nl-NL" sz="2400" dirty="0" err="1" smtClean="0"/>
              <a:t>for</a:t>
            </a:r>
            <a:r>
              <a:rPr lang="nl-NL" sz="2400" dirty="0" smtClean="0"/>
              <a:t> me. </a:t>
            </a:r>
          </a:p>
          <a:p>
            <a:pPr>
              <a:buNone/>
            </a:pPr>
            <a:endParaRPr lang="nl-NL" sz="2400" dirty="0" smtClean="0"/>
          </a:p>
          <a:p>
            <a:endParaRPr lang="nl-NL" sz="2400" dirty="0" smtClean="0"/>
          </a:p>
          <a:p>
            <a:pPr lvl="1"/>
            <a:endParaRPr lang="nl-NL" sz="2000" dirty="0" smtClean="0"/>
          </a:p>
          <a:p>
            <a:endParaRPr lang="nl-NL" sz="2400" dirty="0" smtClean="0"/>
          </a:p>
          <a:p>
            <a:endParaRPr lang="nl-NL" sz="2400" dirty="0" smtClean="0"/>
          </a:p>
          <a:p>
            <a:endParaRPr lang="nl-NL" sz="2400" dirty="0" smtClean="0"/>
          </a:p>
          <a:p>
            <a:endParaRPr lang="nl-NL" sz="2000" dirty="0" smtClean="0"/>
          </a:p>
          <a:p>
            <a:endParaRPr lang="nl-NL" sz="2400" dirty="0" smtClean="0"/>
          </a:p>
          <a:p>
            <a:endParaRPr lang="nl-NL" sz="2400" dirty="0" smtClean="0"/>
          </a:p>
          <a:p>
            <a:endParaRPr lang="nl-NL" sz="2400" i="1" dirty="0" smtClean="0"/>
          </a:p>
          <a:p>
            <a:endParaRPr lang="nl-NL" sz="2400" i="1" dirty="0" smtClean="0"/>
          </a:p>
          <a:p>
            <a:endParaRPr lang="nl-NL" sz="2000" dirty="0"/>
          </a:p>
          <a:p>
            <a:endParaRPr lang="nl-NL" sz="2400" dirty="0" smtClean="0"/>
          </a:p>
          <a:p>
            <a:pPr lvl="1"/>
            <a:endParaRPr lang="nl-NL" sz="2000" dirty="0"/>
          </a:p>
          <a:p>
            <a:pPr lvl="1"/>
            <a:endParaRPr lang="nl-NL" sz="2000" dirty="0" smtClean="0"/>
          </a:p>
          <a:p>
            <a:pPr lvl="1"/>
            <a:endParaRPr lang="nl-NL" sz="2000" dirty="0" smtClean="0"/>
          </a:p>
          <a:p>
            <a:pPr>
              <a:buNone/>
            </a:pPr>
            <a:endParaRPr lang="nl-NL" sz="1200" dirty="0" smtClean="0"/>
          </a:p>
          <a:p>
            <a:pPr lvl="1">
              <a:buNone/>
            </a:pPr>
            <a:endParaRPr lang="nl-NL" sz="2000" i="1" dirty="0" smtClean="0"/>
          </a:p>
          <a:p>
            <a:pPr lvl="1">
              <a:buNone/>
            </a:pPr>
            <a:endParaRPr lang="nl-NL" sz="2000" i="1" dirty="0" smtClean="0"/>
          </a:p>
          <a:p>
            <a:pPr lvl="1">
              <a:buNone/>
            </a:pPr>
            <a:endParaRPr lang="nl-NL" sz="2000" i="1" dirty="0" smtClean="0"/>
          </a:p>
          <a:p>
            <a:pPr lvl="1"/>
            <a:endParaRPr lang="nl-NL" sz="2000" dirty="0"/>
          </a:p>
          <a:p>
            <a:pPr lvl="1"/>
            <a:endParaRPr lang="nl-NL" sz="2000" dirty="0" smtClean="0"/>
          </a:p>
          <a:p>
            <a:pPr lvl="1"/>
            <a:endParaRPr lang="nl-NL" sz="2000" dirty="0" smtClean="0"/>
          </a:p>
          <a:p>
            <a:endParaRPr lang="nl-NL" sz="2400" dirty="0" smtClean="0"/>
          </a:p>
          <a:p>
            <a:pPr lvl="1"/>
            <a:endParaRPr lang="nl-NL" dirty="0" smtClean="0"/>
          </a:p>
          <a:p>
            <a:pPr lvl="1"/>
            <a:endParaRPr lang="nl-NL" dirty="0"/>
          </a:p>
        </p:txBody>
      </p:sp>
      <p:sp>
        <p:nvSpPr>
          <p:cNvPr id="4" name="Content Placeholder 2"/>
          <p:cNvSpPr txBox="1">
            <a:spLocks/>
          </p:cNvSpPr>
          <p:nvPr/>
        </p:nvSpPr>
        <p:spPr>
          <a:xfrm>
            <a:off x="457200" y="3284984"/>
            <a:ext cx="8507288" cy="4925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Pragmatic</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theory</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violates</a:t>
            </a:r>
            <a:r>
              <a:rPr kumimoji="0" lang="nl-NL" sz="24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our</a:t>
            </a:r>
            <a:r>
              <a:rPr kumimoji="0" lang="nl-NL" sz="24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intuïtions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Delusions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might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come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out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true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if</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believing</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them</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results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in practical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success</a:t>
            </a: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Misrelationship</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between</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true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belief and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mind-independent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facts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 the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way</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things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are independent of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our</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beliefs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Pragmatists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(and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coherentists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might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say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objective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facts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do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not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exist</a:t>
            </a: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51520" y="112474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What actions are motivated or enabled by epistemic virtues?</a:t>
            </a:r>
          </a:p>
          <a:p>
            <a:pPr lvl="1"/>
            <a:r>
              <a:rPr lang="en-US" sz="1800" dirty="0" smtClean="0"/>
              <a:t>Epistemic actions are actions which result in our gaining knowledge</a:t>
            </a:r>
          </a:p>
          <a:p>
            <a:pPr lvl="1"/>
            <a:r>
              <a:rPr lang="en-US" sz="1800" dirty="0" smtClean="0"/>
              <a:t>Epistemic actions come with an </a:t>
            </a:r>
            <a:r>
              <a:rPr lang="en-US" sz="1800" i="1" dirty="0" smtClean="0"/>
              <a:t>inbuilt success condition</a:t>
            </a:r>
            <a:r>
              <a:rPr lang="en-US" sz="1800" dirty="0" smtClean="0"/>
              <a:t> (If S performs epistemic action A with respect to proposition P then S comes to know that P is true or false)</a:t>
            </a:r>
          </a:p>
          <a:p>
            <a:pPr lvl="1"/>
            <a:r>
              <a:rPr lang="en-US" sz="1800" dirty="0" smtClean="0"/>
              <a:t>These are the kind of actions epistemic virtuous persons aim (but of course not always succeed) at performing. Still, inquiry does not always lead to knowledge</a:t>
            </a:r>
            <a:r>
              <a:rPr lang="en-US" sz="1400" dirty="0" smtClean="0"/>
              <a:t> </a:t>
            </a:r>
            <a:endParaRPr lang="en-US" sz="1400" dirty="0"/>
          </a:p>
        </p:txBody>
      </p:sp>
      <p:sp>
        <p:nvSpPr>
          <p:cNvPr id="8" name="Title 1"/>
          <p:cNvSpPr txBox="1">
            <a:spLocks/>
          </p:cNvSpPr>
          <p:nvPr/>
        </p:nvSpPr>
        <p:spPr>
          <a:xfrm>
            <a:off x="374848" y="269777"/>
            <a:ext cx="8229600"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smtClean="0"/>
              <a:t>The second </a:t>
            </a:r>
            <a:r>
              <a:rPr lang="nl-NL" sz="2400" dirty="0" err="1" smtClean="0"/>
              <a:t>ingredient</a:t>
            </a:r>
            <a:r>
              <a:rPr lang="nl-NL" sz="2400" dirty="0" smtClean="0"/>
              <a:t>: </a:t>
            </a:r>
            <a:r>
              <a:rPr lang="nl-NL" sz="2400" dirty="0" err="1" smtClean="0"/>
              <a:t>Epistemic</a:t>
            </a:r>
            <a:r>
              <a:rPr lang="nl-NL" sz="2400" dirty="0" smtClean="0"/>
              <a:t> actions</a:t>
            </a:r>
          </a:p>
        </p:txBody>
      </p:sp>
      <p:sp>
        <p:nvSpPr>
          <p:cNvPr id="11" name="Content Placeholder 2"/>
          <p:cNvSpPr txBox="1">
            <a:spLocks/>
          </p:cNvSpPr>
          <p:nvPr/>
        </p:nvSpPr>
        <p:spPr>
          <a:xfrm>
            <a:off x="323528" y="3140969"/>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An epistemic action to proposition P comprises three parts</a:t>
            </a:r>
          </a:p>
          <a:p>
            <a:pPr lvl="1"/>
            <a:r>
              <a:rPr lang="en-US" sz="1800" dirty="0" smtClean="0"/>
              <a:t>The </a:t>
            </a:r>
            <a:r>
              <a:rPr lang="en-US" sz="1800" i="1" dirty="0" smtClean="0"/>
              <a:t>investigative</a:t>
            </a:r>
            <a:r>
              <a:rPr lang="en-US" sz="1800" dirty="0" smtClean="0"/>
              <a:t> part involves inquiry, observation, experimentation, etc.</a:t>
            </a:r>
          </a:p>
          <a:p>
            <a:pPr lvl="1"/>
            <a:r>
              <a:rPr lang="en-US" sz="1800" dirty="0" smtClean="0"/>
              <a:t>The </a:t>
            </a:r>
            <a:r>
              <a:rPr lang="en-US" sz="1800" i="1" dirty="0" smtClean="0"/>
              <a:t>doxastic</a:t>
            </a:r>
            <a:r>
              <a:rPr lang="en-US" sz="1800" dirty="0" smtClean="0"/>
              <a:t> part amounts to either adopting the correct belief that P or that not-P</a:t>
            </a:r>
          </a:p>
          <a:p>
            <a:pPr lvl="1"/>
            <a:r>
              <a:rPr lang="en-US" sz="1800" dirty="0" smtClean="0"/>
              <a:t>The </a:t>
            </a:r>
            <a:r>
              <a:rPr lang="en-US" sz="1800" i="1" dirty="0" smtClean="0"/>
              <a:t>justificatory</a:t>
            </a:r>
            <a:r>
              <a:rPr lang="en-US" sz="1800" dirty="0" smtClean="0"/>
              <a:t> part </a:t>
            </a:r>
            <a:r>
              <a:rPr lang="en-US" sz="1600" dirty="0" smtClean="0"/>
              <a:t>(not a sub-action, but a condition)</a:t>
            </a:r>
            <a:r>
              <a:rPr lang="en-US" sz="1800" dirty="0" smtClean="0"/>
              <a:t> requires that the doxastic sub-action is performed because the investigative sub-action provides sufficient warrant  </a:t>
            </a:r>
          </a:p>
          <a:p>
            <a:pPr lvl="1"/>
            <a:endParaRPr lang="en-US" sz="1800" dirty="0" smtClean="0"/>
          </a:p>
        </p:txBody>
      </p:sp>
      <p:sp>
        <p:nvSpPr>
          <p:cNvPr id="12" name="Content Placeholder 2"/>
          <p:cNvSpPr txBox="1">
            <a:spLocks/>
          </p:cNvSpPr>
          <p:nvPr/>
        </p:nvSpPr>
        <p:spPr>
          <a:xfrm>
            <a:off x="323528" y="486916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The third part amounts to an </a:t>
            </a:r>
            <a:r>
              <a:rPr lang="en-US" sz="2000" i="1" dirty="0" smtClean="0"/>
              <a:t>anti-luck</a:t>
            </a:r>
            <a:r>
              <a:rPr lang="en-US" sz="2000" dirty="0" smtClean="0"/>
              <a:t> condition to prevent </a:t>
            </a:r>
            <a:r>
              <a:rPr lang="en-US" sz="2000" dirty="0" err="1" smtClean="0"/>
              <a:t>Gettier</a:t>
            </a:r>
            <a:r>
              <a:rPr lang="en-US" sz="2000" dirty="0" smtClean="0"/>
              <a:t> examples.     It also rules out scenario’s in which I base my beliefs on astrology, etc. </a:t>
            </a:r>
            <a:endParaRPr lang="en-US" sz="1800" dirty="0" smtClean="0"/>
          </a:p>
        </p:txBody>
      </p:sp>
    </p:spTree>
    <p:extLst>
      <p:ext uri="{BB962C8B-B14F-4D97-AF65-F5344CB8AC3E}">
        <p14:creationId xmlns:p14="http://schemas.microsoft.com/office/powerpoint/2010/main" val="1728648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2" grpId="0"/>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51520" y="112474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The third issue is </a:t>
            </a:r>
            <a:r>
              <a:rPr lang="en-US" sz="2000" i="1" dirty="0" smtClean="0"/>
              <a:t>how</a:t>
            </a:r>
            <a:r>
              <a:rPr lang="en-US" sz="2000" dirty="0" smtClean="0"/>
              <a:t> epistemic virtues enable and motivate possessors to       act in </a:t>
            </a:r>
            <a:r>
              <a:rPr lang="en-US" sz="2000" dirty="0" err="1" smtClean="0"/>
              <a:t>epistemically</a:t>
            </a:r>
            <a:r>
              <a:rPr lang="en-US" sz="2000" dirty="0" smtClean="0"/>
              <a:t> virtuous ways. </a:t>
            </a:r>
            <a:endParaRPr lang="en-US" sz="1400" dirty="0"/>
          </a:p>
        </p:txBody>
      </p:sp>
      <p:sp>
        <p:nvSpPr>
          <p:cNvPr id="8" name="Title 1"/>
          <p:cNvSpPr txBox="1">
            <a:spLocks/>
          </p:cNvSpPr>
          <p:nvPr/>
        </p:nvSpPr>
        <p:spPr>
          <a:xfrm>
            <a:off x="374848" y="269777"/>
            <a:ext cx="8229600"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err="1" smtClean="0"/>
              <a:t>Behavioural</a:t>
            </a:r>
            <a:r>
              <a:rPr lang="nl-NL" sz="2400" dirty="0" smtClean="0"/>
              <a:t> </a:t>
            </a:r>
            <a:r>
              <a:rPr lang="nl-NL" sz="2400" dirty="0" err="1" smtClean="0"/>
              <a:t>Economics</a:t>
            </a:r>
            <a:endParaRPr lang="nl-NL" sz="2400" dirty="0" smtClean="0"/>
          </a:p>
        </p:txBody>
      </p:sp>
      <p:sp>
        <p:nvSpPr>
          <p:cNvPr id="11" name="Content Placeholder 2"/>
          <p:cNvSpPr txBox="1">
            <a:spLocks/>
          </p:cNvSpPr>
          <p:nvPr/>
        </p:nvSpPr>
        <p:spPr>
          <a:xfrm>
            <a:off x="251520" y="191683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Research in </a:t>
            </a:r>
            <a:r>
              <a:rPr lang="en-US" sz="2000" i="1" dirty="0" err="1" smtClean="0"/>
              <a:t>behavioural</a:t>
            </a:r>
            <a:r>
              <a:rPr lang="en-US" sz="2000" i="1" dirty="0" smtClean="0"/>
              <a:t> economics</a:t>
            </a:r>
            <a:r>
              <a:rPr lang="en-US" sz="2000" dirty="0" smtClean="0"/>
              <a:t> revealed a number of </a:t>
            </a:r>
            <a:r>
              <a:rPr lang="en-US" sz="2000" i="1" dirty="0" smtClean="0"/>
              <a:t>biases</a:t>
            </a:r>
            <a:r>
              <a:rPr lang="en-US" sz="2000" dirty="0" smtClean="0"/>
              <a:t> that human beings are prone to suffer when processing information and forming beliefs</a:t>
            </a:r>
          </a:p>
          <a:p>
            <a:pPr lvl="1"/>
            <a:r>
              <a:rPr lang="en-US" sz="1800" dirty="0" smtClean="0"/>
              <a:t>Belief perseverance: people stick to their beliefs too closely in the face of     significant counter-evidence</a:t>
            </a:r>
          </a:p>
          <a:p>
            <a:pPr lvl="1"/>
            <a:r>
              <a:rPr lang="en-US" sz="1800" dirty="0" smtClean="0"/>
              <a:t>Epistemic discrimination: prejudices often lead people to ignore views of others</a:t>
            </a:r>
          </a:p>
        </p:txBody>
      </p:sp>
      <p:sp>
        <p:nvSpPr>
          <p:cNvPr id="12" name="Content Placeholder 2"/>
          <p:cNvSpPr txBox="1">
            <a:spLocks/>
          </p:cNvSpPr>
          <p:nvPr/>
        </p:nvSpPr>
        <p:spPr>
          <a:xfrm>
            <a:off x="251520" y="364502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Epistemic virtues decrease the influence of these biases by enabling and motivating people to do what it is </a:t>
            </a:r>
            <a:r>
              <a:rPr lang="en-US" sz="2000" dirty="0" err="1" smtClean="0"/>
              <a:t>epistemically</a:t>
            </a:r>
            <a:r>
              <a:rPr lang="en-US" sz="2000" dirty="0" smtClean="0"/>
              <a:t> virtuous to do </a:t>
            </a:r>
          </a:p>
          <a:p>
            <a:pPr lvl="1"/>
            <a:r>
              <a:rPr lang="en-US" sz="1800" dirty="0" smtClean="0"/>
              <a:t>The virtue of </a:t>
            </a:r>
            <a:r>
              <a:rPr lang="en-US" sz="1800" i="1" dirty="0" smtClean="0"/>
              <a:t>epistemic justice</a:t>
            </a:r>
            <a:r>
              <a:rPr lang="en-US" sz="1800" dirty="0" smtClean="0"/>
              <a:t> makes a person open-minded with respect to evidence. The virtue of </a:t>
            </a:r>
            <a:r>
              <a:rPr lang="en-US" sz="1800" i="1" dirty="0" smtClean="0"/>
              <a:t>epistemic humility</a:t>
            </a:r>
            <a:r>
              <a:rPr lang="en-US" sz="1800" dirty="0" smtClean="0"/>
              <a:t> leads us to be aware of our fallibility</a:t>
            </a:r>
            <a:endParaRPr lang="en-US" sz="1400" dirty="0" smtClean="0"/>
          </a:p>
        </p:txBody>
      </p:sp>
    </p:spTree>
    <p:extLst>
      <p:ext uri="{BB962C8B-B14F-4D97-AF65-F5344CB8AC3E}">
        <p14:creationId xmlns:p14="http://schemas.microsoft.com/office/powerpoint/2010/main" val="3522699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2" grpId="0"/>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51520" y="105273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err="1" smtClean="0"/>
              <a:t>Zagzebski’s</a:t>
            </a:r>
            <a:r>
              <a:rPr lang="en-US" sz="2000" dirty="0" smtClean="0"/>
              <a:t> character-based virtue epistemology takes it that epistemic virtues are so similar to the moral virtues that they should not be treated as different</a:t>
            </a:r>
            <a:endParaRPr lang="en-US" sz="1400" dirty="0"/>
          </a:p>
        </p:txBody>
      </p:sp>
      <p:sp>
        <p:nvSpPr>
          <p:cNvPr id="8" name="Title 1"/>
          <p:cNvSpPr txBox="1">
            <a:spLocks/>
          </p:cNvSpPr>
          <p:nvPr/>
        </p:nvSpPr>
        <p:spPr>
          <a:xfrm>
            <a:off x="374848" y="269777"/>
            <a:ext cx="8229600"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err="1"/>
              <a:t>D</a:t>
            </a:r>
            <a:r>
              <a:rPr lang="nl-NL" sz="2400" dirty="0" err="1" smtClean="0"/>
              <a:t>ifference</a:t>
            </a:r>
            <a:r>
              <a:rPr lang="nl-NL" sz="2400" dirty="0" smtClean="0"/>
              <a:t> </a:t>
            </a:r>
            <a:r>
              <a:rPr lang="nl-NL" sz="2400" dirty="0" err="1" smtClean="0"/>
              <a:t>between</a:t>
            </a:r>
            <a:r>
              <a:rPr lang="nl-NL" sz="2400" dirty="0" smtClean="0"/>
              <a:t> </a:t>
            </a:r>
            <a:r>
              <a:rPr lang="nl-NL" sz="2400" dirty="0" err="1" smtClean="0"/>
              <a:t>epistemic</a:t>
            </a:r>
            <a:r>
              <a:rPr lang="nl-NL" sz="2400" dirty="0" smtClean="0"/>
              <a:t> </a:t>
            </a:r>
            <a:r>
              <a:rPr lang="nl-NL" sz="2400" dirty="0" err="1" smtClean="0"/>
              <a:t>and</a:t>
            </a:r>
            <a:r>
              <a:rPr lang="nl-NL" sz="2400" dirty="0" smtClean="0"/>
              <a:t> non-</a:t>
            </a:r>
            <a:r>
              <a:rPr lang="nl-NL" sz="2400" dirty="0" err="1" smtClean="0"/>
              <a:t>epistemic</a:t>
            </a:r>
            <a:r>
              <a:rPr lang="nl-NL" sz="2400" dirty="0" smtClean="0"/>
              <a:t> </a:t>
            </a:r>
            <a:r>
              <a:rPr lang="nl-NL" sz="2400" dirty="0" err="1" smtClean="0"/>
              <a:t>virtues</a:t>
            </a:r>
            <a:endParaRPr lang="nl-NL" sz="2400" dirty="0" smtClean="0"/>
          </a:p>
        </p:txBody>
      </p:sp>
      <p:sp>
        <p:nvSpPr>
          <p:cNvPr id="6" name="Content Placeholder 2"/>
          <p:cNvSpPr txBox="1">
            <a:spLocks/>
          </p:cNvSpPr>
          <p:nvPr/>
        </p:nvSpPr>
        <p:spPr>
          <a:xfrm>
            <a:off x="200137" y="177281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Yet, on Aristotle the intellectual virtues aim at truth, whereas the moral virtues aim at the good. So on Aristotle </a:t>
            </a:r>
            <a:r>
              <a:rPr lang="en-US" sz="2000" i="1" dirty="0" smtClean="0"/>
              <a:t>their aims differ</a:t>
            </a:r>
            <a:r>
              <a:rPr lang="en-US" sz="2000" dirty="0" smtClean="0"/>
              <a:t>.</a:t>
            </a:r>
          </a:p>
          <a:p>
            <a:pPr lvl="1"/>
            <a:r>
              <a:rPr lang="en-US" sz="1800" dirty="0" smtClean="0"/>
              <a:t>As a consequence actions motivated and enabled by intellectual virtues have a different aim than actions motivated and enabled by the moral virtues</a:t>
            </a:r>
            <a:endParaRPr lang="en-US" sz="1050" dirty="0"/>
          </a:p>
        </p:txBody>
      </p:sp>
      <p:sp>
        <p:nvSpPr>
          <p:cNvPr id="9" name="Content Placeholder 2"/>
          <p:cNvSpPr txBox="1">
            <a:spLocks/>
          </p:cNvSpPr>
          <p:nvPr/>
        </p:nvSpPr>
        <p:spPr>
          <a:xfrm>
            <a:off x="216024" y="306896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Although on De Bruin’s IEV view epistemic virtues aim at truth </a:t>
            </a:r>
            <a:r>
              <a:rPr lang="en-US" sz="2000" i="1" dirty="0" smtClean="0"/>
              <a:t>instrumental to the good life</a:t>
            </a:r>
            <a:r>
              <a:rPr lang="en-US" sz="2000" dirty="0"/>
              <a:t> </a:t>
            </a:r>
            <a:r>
              <a:rPr lang="en-US" sz="2000" dirty="0" smtClean="0"/>
              <a:t>(so that their aims are rather close to those of the moral virtues) he still accepts (coming closer to Aristotle) that the </a:t>
            </a:r>
            <a:r>
              <a:rPr lang="en-US" sz="2000" i="1" dirty="0" smtClean="0"/>
              <a:t>direct</a:t>
            </a:r>
            <a:r>
              <a:rPr lang="en-US" sz="2000" dirty="0" smtClean="0"/>
              <a:t> aims differ. </a:t>
            </a:r>
            <a:endParaRPr lang="en-US" sz="4400" dirty="0" smtClean="0"/>
          </a:p>
          <a:p>
            <a:pPr lvl="1"/>
            <a:r>
              <a:rPr lang="en-US" sz="1800" dirty="0" smtClean="0"/>
              <a:t>Epistemic virtues ‘ </a:t>
            </a:r>
            <a:r>
              <a:rPr lang="en-US" sz="1800" i="1" dirty="0" smtClean="0"/>
              <a:t>direct</a:t>
            </a:r>
            <a:r>
              <a:rPr lang="en-US" sz="1800" dirty="0" smtClean="0"/>
              <a:t> aim is truth </a:t>
            </a:r>
            <a:r>
              <a:rPr lang="en-US" sz="1800" i="1" dirty="0" smtClean="0"/>
              <a:t>(to support the ultimate goal of the good life)</a:t>
            </a:r>
            <a:r>
              <a:rPr lang="en-US" sz="1800" dirty="0" smtClean="0"/>
              <a:t>, whereas </a:t>
            </a:r>
            <a:r>
              <a:rPr lang="en-US" sz="1800" dirty="0"/>
              <a:t>m</a:t>
            </a:r>
            <a:r>
              <a:rPr lang="en-US" sz="1800" dirty="0" smtClean="0"/>
              <a:t>oral virtues’ </a:t>
            </a:r>
            <a:r>
              <a:rPr lang="en-US" sz="1800" i="1" dirty="0" smtClean="0"/>
              <a:t>direct</a:t>
            </a:r>
            <a:r>
              <a:rPr lang="en-US" sz="1800" dirty="0" smtClean="0"/>
              <a:t> aim is the good life. Thus the same holds for actions.</a:t>
            </a:r>
            <a:endParaRPr lang="en-US" sz="1800" dirty="0"/>
          </a:p>
        </p:txBody>
      </p:sp>
      <p:sp>
        <p:nvSpPr>
          <p:cNvPr id="10" name="Content Placeholder 2"/>
          <p:cNvSpPr txBox="1">
            <a:spLocks/>
          </p:cNvSpPr>
          <p:nvPr/>
        </p:nvSpPr>
        <p:spPr>
          <a:xfrm>
            <a:off x="251520" y="472514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Secondly, De Bruin takes it that epistemic and non-epistemic actions have different </a:t>
            </a:r>
            <a:r>
              <a:rPr lang="en-US" sz="2000" i="1" dirty="0" smtClean="0"/>
              <a:t>characteristics</a:t>
            </a:r>
            <a:r>
              <a:rPr lang="en-US" sz="2000" dirty="0" smtClean="0"/>
              <a:t> (in additional to them having different </a:t>
            </a:r>
            <a:r>
              <a:rPr lang="en-US" sz="2000" i="1" dirty="0" smtClean="0"/>
              <a:t>direct</a:t>
            </a:r>
            <a:r>
              <a:rPr lang="en-US" sz="2000" dirty="0" smtClean="0"/>
              <a:t> aims)</a:t>
            </a:r>
          </a:p>
          <a:p>
            <a:pPr lvl="1"/>
            <a:r>
              <a:rPr lang="en-US" sz="1800" dirty="0" smtClean="0"/>
              <a:t>This is a further reason for the claim that epistemic and non-epistemic virtues differ</a:t>
            </a:r>
          </a:p>
          <a:p>
            <a:pPr lvl="1"/>
            <a:r>
              <a:rPr lang="en-US" sz="1800" dirty="0" smtClean="0"/>
              <a:t>Since they enable </a:t>
            </a:r>
            <a:r>
              <a:rPr lang="en-US" sz="1800" i="1" dirty="0" smtClean="0"/>
              <a:t>different sorts</a:t>
            </a:r>
            <a:r>
              <a:rPr lang="en-US" sz="1800" dirty="0" smtClean="0"/>
              <a:t> of actions, </a:t>
            </a:r>
            <a:r>
              <a:rPr lang="en-US" sz="1800" i="1" dirty="0" smtClean="0"/>
              <a:t>the way they enable</a:t>
            </a:r>
            <a:r>
              <a:rPr lang="en-US" sz="1800" dirty="0" smtClean="0"/>
              <a:t> differs as well</a:t>
            </a:r>
            <a:r>
              <a:rPr lang="en-US" sz="1600" dirty="0" smtClean="0"/>
              <a:t>  </a:t>
            </a:r>
            <a:endParaRPr lang="en-US" sz="1400" dirty="0"/>
          </a:p>
        </p:txBody>
      </p:sp>
      <p:sp>
        <p:nvSpPr>
          <p:cNvPr id="13" name="Content Placeholder 2"/>
          <p:cNvSpPr txBox="1">
            <a:spLocks/>
          </p:cNvSpPr>
          <p:nvPr/>
        </p:nvSpPr>
        <p:spPr>
          <a:xfrm>
            <a:off x="251520" y="609329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For example, </a:t>
            </a:r>
            <a:r>
              <a:rPr lang="en-US" sz="2000" i="1" dirty="0" smtClean="0"/>
              <a:t>moral</a:t>
            </a:r>
            <a:r>
              <a:rPr lang="en-US" sz="2000" dirty="0" smtClean="0"/>
              <a:t> courage (to enter the battlefield) is not the same as </a:t>
            </a:r>
            <a:r>
              <a:rPr lang="en-US" sz="2000" i="1" dirty="0" smtClean="0"/>
              <a:t>epistemic</a:t>
            </a:r>
            <a:r>
              <a:rPr lang="en-US" sz="2000" dirty="0" smtClean="0"/>
              <a:t> courage (to face the truth of a lost investment by portfolio manager)</a:t>
            </a:r>
            <a:endParaRPr lang="en-US" sz="1600" dirty="0"/>
          </a:p>
        </p:txBody>
      </p:sp>
    </p:spTree>
    <p:extLst>
      <p:ext uri="{BB962C8B-B14F-4D97-AF65-F5344CB8AC3E}">
        <p14:creationId xmlns:p14="http://schemas.microsoft.com/office/powerpoint/2010/main" val="3929845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P spid="9" grpId="0"/>
      <p:bldP spid="10" grpId="0"/>
      <p:bldP spid="13" grpId="0"/>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51520" y="119675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How to categorize the various epistemic virtues? There are many different taxonomies. De Bruin uses the taxonomy proposed by Roberts and Wood</a:t>
            </a:r>
            <a:endParaRPr lang="en-US" sz="1400" dirty="0"/>
          </a:p>
        </p:txBody>
      </p:sp>
      <p:sp>
        <p:nvSpPr>
          <p:cNvPr id="8" name="Title 1"/>
          <p:cNvSpPr txBox="1">
            <a:spLocks/>
          </p:cNvSpPr>
          <p:nvPr/>
        </p:nvSpPr>
        <p:spPr>
          <a:xfrm>
            <a:off x="374848" y="269777"/>
            <a:ext cx="8229600"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err="1" smtClean="0"/>
              <a:t>Individual</a:t>
            </a:r>
            <a:r>
              <a:rPr lang="nl-NL" sz="2400" dirty="0" smtClean="0"/>
              <a:t> </a:t>
            </a:r>
            <a:r>
              <a:rPr lang="nl-NL" sz="2400" dirty="0" err="1" smtClean="0"/>
              <a:t>epistemic</a:t>
            </a:r>
            <a:r>
              <a:rPr lang="nl-NL" sz="2400" dirty="0" smtClean="0"/>
              <a:t> </a:t>
            </a:r>
            <a:r>
              <a:rPr lang="nl-NL" sz="2400" dirty="0" err="1" smtClean="0"/>
              <a:t>virtues</a:t>
            </a:r>
            <a:endParaRPr lang="nl-NL" sz="2400" dirty="0" smtClean="0"/>
          </a:p>
        </p:txBody>
      </p:sp>
      <p:sp>
        <p:nvSpPr>
          <p:cNvPr id="11" name="Content Placeholder 2"/>
          <p:cNvSpPr txBox="1">
            <a:spLocks/>
          </p:cNvSpPr>
          <p:nvPr/>
        </p:nvSpPr>
        <p:spPr>
          <a:xfrm>
            <a:off x="251520" y="191683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These epistemic virtues will be discussed: </a:t>
            </a:r>
            <a:r>
              <a:rPr lang="en-US" sz="1800" dirty="0" smtClean="0"/>
              <a:t>Love of knowledge, Epistemic Courage, Epistemic Temperance, Epistemic Justice, Epistemic Generosity and Epistemic Humility</a:t>
            </a:r>
          </a:p>
          <a:p>
            <a:pPr lvl="1"/>
            <a:endParaRPr lang="en-US" sz="1000" dirty="0"/>
          </a:p>
        </p:txBody>
      </p:sp>
      <p:sp>
        <p:nvSpPr>
          <p:cNvPr id="12" name="Content Placeholder 2"/>
          <p:cNvSpPr txBox="1">
            <a:spLocks/>
          </p:cNvSpPr>
          <p:nvPr/>
        </p:nvSpPr>
        <p:spPr>
          <a:xfrm>
            <a:off x="251520" y="263691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Love of knowledge (</a:t>
            </a:r>
            <a:r>
              <a:rPr lang="en-US" sz="2000" i="1" dirty="0" err="1" smtClean="0"/>
              <a:t>studiositas</a:t>
            </a:r>
            <a:r>
              <a:rPr lang="en-US" sz="2000" dirty="0" smtClean="0"/>
              <a:t>) is a desire to gain true beliefs about worthy and relevant objects, properly supported by available evidence (Roberts and Wood)</a:t>
            </a:r>
            <a:endParaRPr lang="en-US" sz="1000" dirty="0"/>
          </a:p>
        </p:txBody>
      </p:sp>
      <p:sp>
        <p:nvSpPr>
          <p:cNvPr id="14" name="Content Placeholder 2"/>
          <p:cNvSpPr txBox="1">
            <a:spLocks/>
          </p:cNvSpPr>
          <p:nvPr/>
        </p:nvSpPr>
        <p:spPr>
          <a:xfrm>
            <a:off x="251520" y="335699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Reading tabloid news would not be love of knowledge (due to meretricious content and insufficient support from evidence). It’s merely </a:t>
            </a:r>
            <a:r>
              <a:rPr lang="en-US" sz="2000" i="1" dirty="0" err="1" smtClean="0"/>
              <a:t>curiositas</a:t>
            </a:r>
            <a:endParaRPr lang="en-US" sz="1000" i="1" dirty="0"/>
          </a:p>
        </p:txBody>
      </p:sp>
      <p:sp>
        <p:nvSpPr>
          <p:cNvPr id="15" name="Content Placeholder 2"/>
          <p:cNvSpPr txBox="1">
            <a:spLocks/>
          </p:cNvSpPr>
          <p:nvPr/>
        </p:nvSpPr>
        <p:spPr>
          <a:xfrm>
            <a:off x="251520" y="407707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Still, this view risks making knowledge acquisition too intellectualist. On IEV a better definition would be: </a:t>
            </a:r>
          </a:p>
          <a:p>
            <a:pPr lvl="1"/>
            <a:r>
              <a:rPr lang="en-US" sz="1800" dirty="0" smtClean="0"/>
              <a:t>A lover of knowledge has a positive orientation towards true beliefs that are relevant to the realization of particular aims </a:t>
            </a:r>
          </a:p>
          <a:p>
            <a:pPr lvl="1"/>
            <a:r>
              <a:rPr lang="en-US" sz="1800" i="1" dirty="0" smtClean="0"/>
              <a:t>And</a:t>
            </a:r>
            <a:r>
              <a:rPr lang="en-US" sz="1800" dirty="0" smtClean="0"/>
              <a:t> she has a positive orientation towards these beliefs being justified to a degree that is determined by the sorts of aims to which the knowledge is a means </a:t>
            </a:r>
            <a:endParaRPr lang="en-US" sz="700" i="1" dirty="0"/>
          </a:p>
        </p:txBody>
      </p:sp>
    </p:spTree>
    <p:extLst>
      <p:ext uri="{BB962C8B-B14F-4D97-AF65-F5344CB8AC3E}">
        <p14:creationId xmlns:p14="http://schemas.microsoft.com/office/powerpoint/2010/main" val="2411730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2" grpId="0"/>
      <p:bldP spid="14" grpId="0"/>
      <p:bldP spid="15" grpId="0"/>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4848" y="269777"/>
            <a:ext cx="8229600"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smtClean="0"/>
              <a:t>Love of </a:t>
            </a:r>
            <a:r>
              <a:rPr lang="nl-NL" sz="2400" dirty="0" err="1" smtClean="0"/>
              <a:t>knowledge</a:t>
            </a:r>
            <a:endParaRPr lang="nl-NL" sz="2400" dirty="0" smtClean="0"/>
          </a:p>
        </p:txBody>
      </p:sp>
      <p:sp>
        <p:nvSpPr>
          <p:cNvPr id="11" name="Content Placeholder 2"/>
          <p:cNvSpPr txBox="1">
            <a:spLocks/>
          </p:cNvSpPr>
          <p:nvPr/>
        </p:nvSpPr>
        <p:spPr>
          <a:xfrm>
            <a:off x="251520" y="191683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sz="1000" dirty="0"/>
          </a:p>
        </p:txBody>
      </p:sp>
      <p:sp>
        <p:nvSpPr>
          <p:cNvPr id="9" name="Content Placeholder 2"/>
          <p:cNvSpPr txBox="1">
            <a:spLocks/>
          </p:cNvSpPr>
          <p:nvPr/>
        </p:nvSpPr>
        <p:spPr>
          <a:xfrm>
            <a:off x="251520" y="119675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Love of knowledge is a clear epistemic motivator. It causes people to attempt to perform epistemic actions. Is real </a:t>
            </a:r>
            <a:r>
              <a:rPr lang="en-US" sz="2000" i="1" dirty="0" err="1" smtClean="0"/>
              <a:t>studiositas</a:t>
            </a:r>
            <a:r>
              <a:rPr lang="en-US" sz="2000" i="1" dirty="0" smtClean="0"/>
              <a:t> </a:t>
            </a:r>
            <a:r>
              <a:rPr lang="en-US" sz="2000" dirty="0" smtClean="0"/>
              <a:t>scarce in business? Did disdain for investigation in financial services industry lead to crisis? Or was it moral crisis?</a:t>
            </a:r>
            <a:endParaRPr lang="en-US" sz="1400" i="1" dirty="0"/>
          </a:p>
        </p:txBody>
      </p:sp>
      <p:sp>
        <p:nvSpPr>
          <p:cNvPr id="13" name="Content Placeholder 2"/>
          <p:cNvSpPr txBox="1">
            <a:spLocks/>
          </p:cNvSpPr>
          <p:nvPr/>
        </p:nvSpPr>
        <p:spPr>
          <a:xfrm>
            <a:off x="251520" y="227687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Lack of </a:t>
            </a:r>
            <a:r>
              <a:rPr lang="en-US" sz="2000" i="1" dirty="0" err="1" smtClean="0"/>
              <a:t>studiositas</a:t>
            </a:r>
            <a:r>
              <a:rPr lang="en-US" sz="2000" dirty="0" smtClean="0"/>
              <a:t> results primarily in failure to perform investigative actions. On the other hand a lot is spend in business on consultancy. So failure to do research may not be the most prominent form of a lack of love of knowledge</a:t>
            </a:r>
          </a:p>
        </p:txBody>
      </p:sp>
      <p:sp>
        <p:nvSpPr>
          <p:cNvPr id="16" name="Content Placeholder 2"/>
          <p:cNvSpPr txBox="1">
            <a:spLocks/>
          </p:cNvSpPr>
          <p:nvPr/>
        </p:nvSpPr>
        <p:spPr>
          <a:xfrm>
            <a:off x="251520" y="335699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Arial" pitchFamily="34" charset="0"/>
              <a:buChar char="•"/>
            </a:pPr>
            <a:r>
              <a:rPr lang="en-US" sz="2000" dirty="0"/>
              <a:t>M</a:t>
            </a:r>
            <a:r>
              <a:rPr lang="en-US" sz="2000" dirty="0" smtClean="0"/>
              <a:t>assive </a:t>
            </a:r>
            <a:r>
              <a:rPr lang="en-US" sz="2000" dirty="0"/>
              <a:t>consultancy </a:t>
            </a:r>
            <a:r>
              <a:rPr lang="en-US" sz="2000" dirty="0" smtClean="0"/>
              <a:t>is not necessarily an expression </a:t>
            </a:r>
            <a:r>
              <a:rPr lang="en-US" sz="2000" dirty="0"/>
              <a:t>of </a:t>
            </a:r>
            <a:r>
              <a:rPr lang="en-US" sz="2000" dirty="0" smtClean="0"/>
              <a:t>love </a:t>
            </a:r>
            <a:r>
              <a:rPr lang="en-US" sz="2000" dirty="0"/>
              <a:t>of knowledge </a:t>
            </a:r>
            <a:r>
              <a:rPr lang="en-US" sz="2000" dirty="0" smtClean="0"/>
              <a:t>on IEV: </a:t>
            </a:r>
            <a:r>
              <a:rPr lang="en-US" sz="2000" i="1" dirty="0" smtClean="0"/>
              <a:t>(</a:t>
            </a:r>
            <a:r>
              <a:rPr lang="en-US" sz="2000" i="1" dirty="0" err="1" smtClean="0"/>
              <a:t>i</a:t>
            </a:r>
            <a:r>
              <a:rPr lang="en-US" sz="2000" i="1" dirty="0" smtClean="0"/>
              <a:t>)</a:t>
            </a:r>
            <a:r>
              <a:rPr lang="en-US" sz="2000" dirty="0" smtClean="0"/>
              <a:t> justificatory </a:t>
            </a:r>
            <a:r>
              <a:rPr lang="en-US" sz="2000" dirty="0"/>
              <a:t>evidence is not always </a:t>
            </a:r>
            <a:r>
              <a:rPr lang="en-US" sz="2000" dirty="0" smtClean="0"/>
              <a:t>sufficient, and </a:t>
            </a:r>
            <a:r>
              <a:rPr lang="en-US" sz="2000" i="1" dirty="0" smtClean="0"/>
              <a:t>(ii)</a:t>
            </a:r>
            <a:r>
              <a:rPr lang="en-US" sz="2000" dirty="0" smtClean="0"/>
              <a:t> lover of knowledge will not merely gain </a:t>
            </a:r>
            <a:r>
              <a:rPr lang="en-US" sz="2000" dirty="0"/>
              <a:t>knowledge, but </a:t>
            </a:r>
            <a:r>
              <a:rPr lang="en-US" sz="2000" dirty="0" smtClean="0"/>
              <a:t>also use </a:t>
            </a:r>
            <a:r>
              <a:rPr lang="en-US" sz="2000" dirty="0"/>
              <a:t>it </a:t>
            </a:r>
            <a:r>
              <a:rPr lang="en-US" sz="2000" dirty="0" smtClean="0"/>
              <a:t>for non-epistemic ends</a:t>
            </a:r>
            <a:endParaRPr lang="en-US" sz="1600" dirty="0" smtClean="0"/>
          </a:p>
        </p:txBody>
      </p:sp>
      <p:sp>
        <p:nvSpPr>
          <p:cNvPr id="17" name="Content Placeholder 2"/>
          <p:cNvSpPr txBox="1">
            <a:spLocks/>
          </p:cNvSpPr>
          <p:nvPr/>
        </p:nvSpPr>
        <p:spPr>
          <a:xfrm>
            <a:off x="251520" y="443711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The knowledge in many consultancy reports is not or hardly applied by those businesses who hired the consultant to write the report </a:t>
            </a:r>
            <a:endParaRPr lang="en-US" sz="700" i="1" dirty="0"/>
          </a:p>
        </p:txBody>
      </p:sp>
      <p:sp>
        <p:nvSpPr>
          <p:cNvPr id="18" name="Content Placeholder 2"/>
          <p:cNvSpPr txBox="1">
            <a:spLocks/>
          </p:cNvSpPr>
          <p:nvPr/>
        </p:nvSpPr>
        <p:spPr>
          <a:xfrm>
            <a:off x="251520" y="515719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t>F</a:t>
            </a:r>
            <a:r>
              <a:rPr lang="en-US" sz="2000" dirty="0" smtClean="0"/>
              <a:t>ields of marketing and management are largely free of evidence-based practice</a:t>
            </a:r>
            <a:endParaRPr lang="en-US" sz="700" i="1" dirty="0"/>
          </a:p>
        </p:txBody>
      </p:sp>
      <p:sp>
        <p:nvSpPr>
          <p:cNvPr id="19" name="Content Placeholder 2"/>
          <p:cNvSpPr txBox="1">
            <a:spLocks/>
          </p:cNvSpPr>
          <p:nvPr/>
        </p:nvSpPr>
        <p:spPr>
          <a:xfrm>
            <a:off x="251520" y="558924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Love of knowledge is thus essential in business, since it motivates business people to investigate, to acquire evidence, and to actually apply knowledge</a:t>
            </a:r>
            <a:endParaRPr lang="en-US" sz="700" i="1" dirty="0"/>
          </a:p>
        </p:txBody>
      </p:sp>
    </p:spTree>
    <p:extLst>
      <p:ext uri="{BB962C8B-B14F-4D97-AF65-F5344CB8AC3E}">
        <p14:creationId xmlns:p14="http://schemas.microsoft.com/office/powerpoint/2010/main" val="3025804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9" grpId="0"/>
      <p:bldP spid="13" grpId="0"/>
      <p:bldP spid="16" grpId="0"/>
      <p:bldP spid="17" grpId="0"/>
      <p:bldP spid="18" grpId="0"/>
      <p:bldP spid="19" grpId="0"/>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4848" y="269777"/>
            <a:ext cx="8229600"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err="1" smtClean="0"/>
              <a:t>Epistemic</a:t>
            </a:r>
            <a:r>
              <a:rPr lang="nl-NL" sz="2400" dirty="0" smtClean="0"/>
              <a:t> Courage</a:t>
            </a:r>
          </a:p>
        </p:txBody>
      </p:sp>
      <p:sp>
        <p:nvSpPr>
          <p:cNvPr id="11" name="Content Placeholder 2"/>
          <p:cNvSpPr txBox="1">
            <a:spLocks/>
          </p:cNvSpPr>
          <p:nvPr/>
        </p:nvSpPr>
        <p:spPr>
          <a:xfrm>
            <a:off x="2267744" y="73086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sz="1000" dirty="0"/>
          </a:p>
        </p:txBody>
      </p:sp>
      <p:sp>
        <p:nvSpPr>
          <p:cNvPr id="9" name="Content Placeholder 2"/>
          <p:cNvSpPr txBox="1">
            <a:spLocks/>
          </p:cNvSpPr>
          <p:nvPr/>
        </p:nvSpPr>
        <p:spPr>
          <a:xfrm>
            <a:off x="216024" y="227687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Even if one has love of knowledge, one often needs epistemic courage to    obtain knowledge</a:t>
            </a:r>
            <a:endParaRPr lang="en-US" sz="1000" i="1" dirty="0"/>
          </a:p>
        </p:txBody>
      </p:sp>
      <p:sp>
        <p:nvSpPr>
          <p:cNvPr id="13" name="Content Placeholder 2"/>
          <p:cNvSpPr txBox="1">
            <a:spLocks/>
          </p:cNvSpPr>
          <p:nvPr/>
        </p:nvSpPr>
        <p:spPr>
          <a:xfrm>
            <a:off x="179512" y="119675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For Aristotle courage is the proper middle between the extremes of cowardice and recklessness. The courageous agent strikes the right balance between risking harm and achieving the good.</a:t>
            </a:r>
          </a:p>
        </p:txBody>
      </p:sp>
      <p:sp>
        <p:nvSpPr>
          <p:cNvPr id="16" name="Content Placeholder 2"/>
          <p:cNvSpPr txBox="1">
            <a:spLocks/>
          </p:cNvSpPr>
          <p:nvPr/>
        </p:nvSpPr>
        <p:spPr>
          <a:xfrm>
            <a:off x="216024" y="306896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Arial" pitchFamily="34" charset="0"/>
              <a:buChar char="•"/>
            </a:pPr>
            <a:r>
              <a:rPr lang="en-US" sz="2000" dirty="0" smtClean="0"/>
              <a:t>Epistemic courage has two dimensions</a:t>
            </a:r>
            <a:endParaRPr lang="en-US" sz="1600" dirty="0" smtClean="0"/>
          </a:p>
          <a:p>
            <a:pPr marL="742950" lvl="2" indent="-342900"/>
            <a:endParaRPr lang="en-US" sz="1200" dirty="0" smtClean="0"/>
          </a:p>
        </p:txBody>
      </p:sp>
      <p:sp>
        <p:nvSpPr>
          <p:cNvPr id="10" name="Content Placeholder 2"/>
          <p:cNvSpPr txBox="1">
            <a:spLocks/>
          </p:cNvSpPr>
          <p:nvPr/>
        </p:nvSpPr>
        <p:spPr>
          <a:xfrm>
            <a:off x="504056" y="357301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War reporter on the battlefield, a researcher working with dangerous chemicals, a test driver testing a prototype all need </a:t>
            </a:r>
            <a:r>
              <a:rPr lang="en-GB" sz="1800" i="1" dirty="0" smtClean="0"/>
              <a:t>moral courage</a:t>
            </a:r>
            <a:r>
              <a:rPr lang="en-GB" sz="1800" dirty="0" smtClean="0"/>
              <a:t> to carry out the investigative part of epistemic acts</a:t>
            </a:r>
            <a:endParaRPr lang="en-GB" sz="1000" dirty="0"/>
          </a:p>
        </p:txBody>
      </p:sp>
      <p:sp>
        <p:nvSpPr>
          <p:cNvPr id="12" name="Content Placeholder 2"/>
          <p:cNvSpPr txBox="1">
            <a:spLocks/>
          </p:cNvSpPr>
          <p:nvPr/>
        </p:nvSpPr>
        <p:spPr>
          <a:xfrm>
            <a:off x="504056" y="4581128"/>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a:t>M</a:t>
            </a:r>
            <a:r>
              <a:rPr lang="en-GB" sz="1800" dirty="0" smtClean="0"/>
              <a:t>ore specifically for the doxastic or justificatory part of epistemic acts, one must have </a:t>
            </a:r>
            <a:r>
              <a:rPr lang="en-GB" sz="1800" i="1" dirty="0" smtClean="0"/>
              <a:t>epistemic courage</a:t>
            </a:r>
            <a:r>
              <a:rPr lang="en-GB" sz="1800" dirty="0" smtClean="0"/>
              <a:t> to “face the truth” if the evidence points to a conclusion that       conflicts with deep and/or long-hold beliefs</a:t>
            </a:r>
            <a:endParaRPr lang="en-GB" sz="1000" dirty="0"/>
          </a:p>
        </p:txBody>
      </p:sp>
    </p:spTree>
    <p:extLst>
      <p:ext uri="{BB962C8B-B14F-4D97-AF65-F5344CB8AC3E}">
        <p14:creationId xmlns:p14="http://schemas.microsoft.com/office/powerpoint/2010/main" val="2668680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9" grpId="0"/>
      <p:bldP spid="16" grpId="0"/>
      <p:bldP spid="10" grpId="0"/>
      <p:bldP spid="12" grpId="0"/>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4848" y="269777"/>
            <a:ext cx="8229600"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err="1" smtClean="0"/>
              <a:t>Epistemic</a:t>
            </a:r>
            <a:r>
              <a:rPr lang="nl-NL" sz="2400" dirty="0" smtClean="0"/>
              <a:t> </a:t>
            </a:r>
            <a:r>
              <a:rPr lang="nl-NL" sz="2400" dirty="0" err="1" smtClean="0"/>
              <a:t>temperance</a:t>
            </a:r>
            <a:endParaRPr lang="nl-NL" sz="2400" dirty="0" smtClean="0"/>
          </a:p>
        </p:txBody>
      </p:sp>
      <p:sp>
        <p:nvSpPr>
          <p:cNvPr id="11" name="Content Placeholder 2"/>
          <p:cNvSpPr txBox="1">
            <a:spLocks/>
          </p:cNvSpPr>
          <p:nvPr/>
        </p:nvSpPr>
        <p:spPr>
          <a:xfrm>
            <a:off x="2267744" y="73086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sz="1000" dirty="0"/>
          </a:p>
        </p:txBody>
      </p:sp>
      <p:sp>
        <p:nvSpPr>
          <p:cNvPr id="13" name="Content Placeholder 2"/>
          <p:cNvSpPr txBox="1">
            <a:spLocks/>
          </p:cNvSpPr>
          <p:nvPr/>
        </p:nvSpPr>
        <p:spPr>
          <a:xfrm>
            <a:off x="179512" y="119675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Epistemic temperance (moderation, self-control) is the disposition to choose   the right amount of inquiry </a:t>
            </a:r>
            <a:r>
              <a:rPr lang="en-US" sz="1800" dirty="0" smtClean="0"/>
              <a:t>(relates to the investigative part of epistemic acts)</a:t>
            </a:r>
            <a:r>
              <a:rPr lang="en-US" sz="2000" dirty="0" smtClean="0"/>
              <a:t>, to reach one’s </a:t>
            </a:r>
            <a:r>
              <a:rPr lang="en-US" sz="2000" dirty="0" err="1" smtClean="0"/>
              <a:t>judgements</a:t>
            </a:r>
            <a:r>
              <a:rPr lang="en-US" sz="2000" dirty="0" smtClean="0"/>
              <a:t> and adopt one’s beliefs at the right speed </a:t>
            </a:r>
            <a:r>
              <a:rPr lang="en-US" sz="1800" dirty="0" smtClean="0"/>
              <a:t>(doxastic part)</a:t>
            </a:r>
            <a:r>
              <a:rPr lang="en-US" sz="2000" dirty="0" smtClean="0"/>
              <a:t>, and to strive for the right degree of warrant for one’s views </a:t>
            </a:r>
            <a:r>
              <a:rPr lang="en-US" sz="1800" dirty="0" smtClean="0"/>
              <a:t>(justificatory part)</a:t>
            </a:r>
            <a:endParaRPr lang="en-US" sz="2000" dirty="0" smtClean="0"/>
          </a:p>
        </p:txBody>
      </p:sp>
      <p:sp>
        <p:nvSpPr>
          <p:cNvPr id="16" name="Content Placeholder 2"/>
          <p:cNvSpPr txBox="1">
            <a:spLocks/>
          </p:cNvSpPr>
          <p:nvPr/>
        </p:nvSpPr>
        <p:spPr>
          <a:xfrm>
            <a:off x="179512" y="263691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Arial" pitchFamily="34" charset="0"/>
              <a:buChar char="•"/>
            </a:pPr>
            <a:r>
              <a:rPr lang="en-US" sz="2000" dirty="0" smtClean="0"/>
              <a:t>Many people stop investigations too early. Customers can often get much better deals if they spend a bit more time investigating the market</a:t>
            </a:r>
          </a:p>
        </p:txBody>
      </p:sp>
      <p:sp>
        <p:nvSpPr>
          <p:cNvPr id="10" name="Content Placeholder 2"/>
          <p:cNvSpPr txBox="1">
            <a:spLocks/>
          </p:cNvSpPr>
          <p:nvPr/>
        </p:nvSpPr>
        <p:spPr>
          <a:xfrm>
            <a:off x="395536" y="335699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But increased search behaviour may lead to diminished feelings of satisfaction.  If know-ledge is a means to an end, those ends not only set a minimum – but also a maximum</a:t>
            </a:r>
            <a:endParaRPr lang="en-GB" sz="1000" dirty="0"/>
          </a:p>
        </p:txBody>
      </p:sp>
      <p:sp>
        <p:nvSpPr>
          <p:cNvPr id="12" name="Content Placeholder 2"/>
          <p:cNvSpPr txBox="1">
            <a:spLocks/>
          </p:cNvSpPr>
          <p:nvPr/>
        </p:nvSpPr>
        <p:spPr>
          <a:xfrm>
            <a:off x="395536" y="407707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An </a:t>
            </a:r>
            <a:r>
              <a:rPr lang="en-GB" sz="1800" dirty="0" err="1" smtClean="0"/>
              <a:t>epistemically</a:t>
            </a:r>
            <a:r>
              <a:rPr lang="en-GB" sz="1800" dirty="0" smtClean="0"/>
              <a:t> temperate person will strike the right balance, and will be motivated     to go on when necessary and to stop when going on makes no longer sense</a:t>
            </a:r>
            <a:endParaRPr lang="en-GB" sz="1600" dirty="0" smtClean="0"/>
          </a:p>
          <a:p>
            <a:pPr lvl="1">
              <a:buSzPct val="65000"/>
              <a:buFont typeface="Courier New" panose="02070309020205020404" pitchFamily="49" charset="0"/>
              <a:buChar char="o"/>
            </a:pPr>
            <a:r>
              <a:rPr lang="en-GB" sz="1600" dirty="0"/>
              <a:t>B</a:t>
            </a:r>
            <a:r>
              <a:rPr lang="en-GB" sz="1600" dirty="0" smtClean="0"/>
              <a:t>alance is determined by non-epistemic ends to which the desired knowledge is a means</a:t>
            </a:r>
          </a:p>
          <a:p>
            <a:pPr lvl="1">
              <a:buSzPct val="65000"/>
              <a:buFont typeface="Courier New" panose="02070309020205020404" pitchFamily="49" charset="0"/>
              <a:buChar char="o"/>
            </a:pPr>
            <a:endParaRPr lang="en-GB" sz="600" dirty="0"/>
          </a:p>
        </p:txBody>
      </p:sp>
      <p:sp>
        <p:nvSpPr>
          <p:cNvPr id="14" name="Content Placeholder 2"/>
          <p:cNvSpPr txBox="1">
            <a:spLocks/>
          </p:cNvSpPr>
          <p:nvPr/>
        </p:nvSpPr>
        <p:spPr>
          <a:xfrm>
            <a:off x="216024" y="508518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Arial" pitchFamily="34" charset="0"/>
              <a:buChar char="•"/>
            </a:pPr>
            <a:r>
              <a:rPr lang="en-US" sz="2000" dirty="0" smtClean="0"/>
              <a:t>Someone who conducts a lot of investigation, but never draws the conclusion does not have the virtue of epistemic temperance</a:t>
            </a:r>
          </a:p>
        </p:txBody>
      </p:sp>
      <p:sp>
        <p:nvSpPr>
          <p:cNvPr id="15" name="Content Placeholder 2"/>
          <p:cNvSpPr txBox="1">
            <a:spLocks/>
          </p:cNvSpPr>
          <p:nvPr/>
        </p:nvSpPr>
        <p:spPr>
          <a:xfrm>
            <a:off x="179512" y="580526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Arial" pitchFamily="34" charset="0"/>
              <a:buChar char="•"/>
            </a:pPr>
            <a:r>
              <a:rPr lang="en-US" sz="2000" dirty="0" smtClean="0"/>
              <a:t>Investors who acquire more information often become overly confident. They think that once one investigates more, suspension of belief is no longer an option. But more research should not </a:t>
            </a:r>
            <a:r>
              <a:rPr lang="en-US" sz="2000" smtClean="0"/>
              <a:t>automatically lead to </a:t>
            </a:r>
            <a:r>
              <a:rPr lang="en-US" sz="2000" dirty="0" smtClean="0"/>
              <a:t>more beliefs</a:t>
            </a:r>
          </a:p>
        </p:txBody>
      </p:sp>
    </p:spTree>
    <p:extLst>
      <p:ext uri="{BB962C8B-B14F-4D97-AF65-F5344CB8AC3E}">
        <p14:creationId xmlns:p14="http://schemas.microsoft.com/office/powerpoint/2010/main" val="117219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6" grpId="0"/>
      <p:bldP spid="10" grpId="0"/>
      <p:bldP spid="12" grpId="0"/>
      <p:bldP spid="14" grpId="0"/>
      <p:bldP spid="15" grpId="0"/>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4848" y="269777"/>
            <a:ext cx="8229600"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err="1" smtClean="0"/>
              <a:t>Epistemic</a:t>
            </a:r>
            <a:r>
              <a:rPr lang="nl-NL" sz="2400" dirty="0" smtClean="0"/>
              <a:t> </a:t>
            </a:r>
            <a:r>
              <a:rPr lang="nl-NL" sz="2400" dirty="0" err="1" smtClean="0"/>
              <a:t>justice</a:t>
            </a:r>
            <a:endParaRPr lang="nl-NL" sz="2400" dirty="0" smtClean="0"/>
          </a:p>
        </p:txBody>
      </p:sp>
      <p:sp>
        <p:nvSpPr>
          <p:cNvPr id="11" name="Content Placeholder 2"/>
          <p:cNvSpPr txBox="1">
            <a:spLocks/>
          </p:cNvSpPr>
          <p:nvPr/>
        </p:nvSpPr>
        <p:spPr>
          <a:xfrm>
            <a:off x="2267744" y="73086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sz="1000" dirty="0"/>
          </a:p>
        </p:txBody>
      </p:sp>
      <p:sp>
        <p:nvSpPr>
          <p:cNvPr id="13" name="Content Placeholder 2"/>
          <p:cNvSpPr txBox="1">
            <a:spLocks/>
          </p:cNvSpPr>
          <p:nvPr/>
        </p:nvSpPr>
        <p:spPr>
          <a:xfrm>
            <a:off x="179512" y="112474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An </a:t>
            </a:r>
            <a:r>
              <a:rPr lang="en-US" sz="2000" dirty="0" err="1" smtClean="0"/>
              <a:t>epistemically</a:t>
            </a:r>
            <a:r>
              <a:rPr lang="en-US" sz="2000" dirty="0" smtClean="0"/>
              <a:t> just person is enabled and motivated to give a fair hearing to opposing positions and is open-minded and impartial when it comes to dealing with new information</a:t>
            </a:r>
          </a:p>
        </p:txBody>
      </p:sp>
      <p:sp>
        <p:nvSpPr>
          <p:cNvPr id="16" name="Content Placeholder 2"/>
          <p:cNvSpPr txBox="1">
            <a:spLocks/>
          </p:cNvSpPr>
          <p:nvPr/>
        </p:nvSpPr>
        <p:spPr>
          <a:xfrm>
            <a:off x="179512" y="213285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Arial" pitchFamily="34" charset="0"/>
              <a:buChar char="•"/>
            </a:pPr>
            <a:r>
              <a:rPr lang="en-US" sz="2000" dirty="0" smtClean="0"/>
              <a:t>This virtue is especially important when agents receive counterevidence to their own beliefs. One needs to be disposed to carefully sort out and weigh evidence</a:t>
            </a:r>
          </a:p>
        </p:txBody>
      </p:sp>
      <p:sp>
        <p:nvSpPr>
          <p:cNvPr id="14" name="Content Placeholder 2"/>
          <p:cNvSpPr txBox="1">
            <a:spLocks/>
          </p:cNvSpPr>
          <p:nvPr/>
        </p:nvSpPr>
        <p:spPr>
          <a:xfrm>
            <a:off x="179512" y="285293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Arial" pitchFamily="34" charset="0"/>
              <a:buChar char="•"/>
            </a:pPr>
            <a:r>
              <a:rPr lang="en-US" sz="2000" dirty="0" smtClean="0"/>
              <a:t>Epistemic just agents will not set aside particular sources of information on irrelevant discriminatory grounds – or because they go against their own views</a:t>
            </a:r>
          </a:p>
        </p:txBody>
      </p:sp>
      <p:sp>
        <p:nvSpPr>
          <p:cNvPr id="15" name="Content Placeholder 2"/>
          <p:cNvSpPr txBox="1">
            <a:spLocks/>
          </p:cNvSpPr>
          <p:nvPr/>
        </p:nvSpPr>
        <p:spPr>
          <a:xfrm>
            <a:off x="179512" y="479715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Arial" pitchFamily="34" charset="0"/>
              <a:buChar char="•"/>
            </a:pPr>
            <a:r>
              <a:rPr lang="en-US" sz="2000" dirty="0" smtClean="0"/>
              <a:t>Epistemic just agents try to prevent </a:t>
            </a:r>
            <a:r>
              <a:rPr lang="en-US" sz="2000" i="1" dirty="0" smtClean="0"/>
              <a:t>belief perseverance</a:t>
            </a:r>
            <a:r>
              <a:rPr lang="en-US" sz="2000" dirty="0" smtClean="0"/>
              <a:t>, that is, holding on to your beliefs too closely in the face of compelling counter-evidence </a:t>
            </a:r>
          </a:p>
        </p:txBody>
      </p:sp>
      <p:sp>
        <p:nvSpPr>
          <p:cNvPr id="17" name="Content Placeholder 2"/>
          <p:cNvSpPr txBox="1">
            <a:spLocks/>
          </p:cNvSpPr>
          <p:nvPr/>
        </p:nvSpPr>
        <p:spPr>
          <a:xfrm>
            <a:off x="179512" y="357301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Arial" pitchFamily="34" charset="0"/>
              <a:buChar char="•"/>
            </a:pPr>
            <a:r>
              <a:rPr lang="en-US" sz="2000" dirty="0" smtClean="0"/>
              <a:t>Epistemic just agents aim for </a:t>
            </a:r>
            <a:r>
              <a:rPr lang="en-US" sz="2000" i="1" dirty="0" smtClean="0"/>
              <a:t>equal hearing</a:t>
            </a:r>
            <a:r>
              <a:rPr lang="en-US" sz="2000" dirty="0" smtClean="0"/>
              <a:t> of all sides and all views</a:t>
            </a:r>
          </a:p>
        </p:txBody>
      </p:sp>
      <p:sp>
        <p:nvSpPr>
          <p:cNvPr id="18" name="Content Placeholder 2"/>
          <p:cNvSpPr txBox="1">
            <a:spLocks/>
          </p:cNvSpPr>
          <p:nvPr/>
        </p:nvSpPr>
        <p:spPr>
          <a:xfrm>
            <a:off x="179512" y="407707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Arial" pitchFamily="34" charset="0"/>
              <a:buChar char="•"/>
            </a:pPr>
            <a:r>
              <a:rPr lang="en-US" sz="2000" dirty="0" smtClean="0"/>
              <a:t>Epistemic just agents try to prevent </a:t>
            </a:r>
            <a:r>
              <a:rPr lang="en-US" sz="2000" i="1" dirty="0" smtClean="0"/>
              <a:t>confirmation bias</a:t>
            </a:r>
            <a:r>
              <a:rPr lang="en-US" sz="2000" dirty="0" smtClean="0"/>
              <a:t>, that is, the </a:t>
            </a:r>
            <a:r>
              <a:rPr lang="en-US" sz="2000" dirty="0"/>
              <a:t>tendency to search for, interpret, or recall information in a way that confirms one's </a:t>
            </a:r>
            <a:r>
              <a:rPr lang="en-US" sz="2000" dirty="0" smtClean="0"/>
              <a:t>beliefs</a:t>
            </a:r>
          </a:p>
        </p:txBody>
      </p:sp>
      <p:sp>
        <p:nvSpPr>
          <p:cNvPr id="19" name="Content Placeholder 2"/>
          <p:cNvSpPr txBox="1">
            <a:spLocks/>
          </p:cNvSpPr>
          <p:nvPr/>
        </p:nvSpPr>
        <p:spPr>
          <a:xfrm>
            <a:off x="179512" y="551723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Arial" pitchFamily="34" charset="0"/>
              <a:buChar char="•"/>
            </a:pPr>
            <a:r>
              <a:rPr lang="en-US" sz="2000" dirty="0" smtClean="0"/>
              <a:t>If confirmation bias and belief perseverance are deeply rooted psychological mechanisms, shouldn’t we consider them as epistemic vices? There is evidence though that both are far from innate tendencies. </a:t>
            </a:r>
            <a:r>
              <a:rPr lang="en-US" sz="1800" dirty="0" smtClean="0"/>
              <a:t>E.g. explicit discussion of belief perseverance decreases its effects by making people aware of the phenomenon.</a:t>
            </a:r>
          </a:p>
        </p:txBody>
      </p:sp>
    </p:spTree>
    <p:extLst>
      <p:ext uri="{BB962C8B-B14F-4D97-AF65-F5344CB8AC3E}">
        <p14:creationId xmlns:p14="http://schemas.microsoft.com/office/powerpoint/2010/main" val="2680280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6" grpId="0"/>
      <p:bldP spid="14" grpId="0"/>
      <p:bldP spid="15" grpId="0"/>
      <p:bldP spid="17" grpId="0"/>
      <p:bldP spid="18" grpId="0"/>
      <p:bldP spid="19" grpId="0"/>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4848" y="269777"/>
            <a:ext cx="8229600"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err="1" smtClean="0"/>
              <a:t>Epistemic</a:t>
            </a:r>
            <a:r>
              <a:rPr lang="nl-NL" sz="2400" dirty="0" smtClean="0"/>
              <a:t> </a:t>
            </a:r>
            <a:r>
              <a:rPr lang="nl-NL" sz="2400" dirty="0" err="1" smtClean="0"/>
              <a:t>generosity</a:t>
            </a:r>
            <a:endParaRPr lang="nl-NL" sz="2400" dirty="0" smtClean="0"/>
          </a:p>
        </p:txBody>
      </p:sp>
      <p:sp>
        <p:nvSpPr>
          <p:cNvPr id="11" name="Content Placeholder 2"/>
          <p:cNvSpPr txBox="1">
            <a:spLocks/>
          </p:cNvSpPr>
          <p:nvPr/>
        </p:nvSpPr>
        <p:spPr>
          <a:xfrm>
            <a:off x="2267744" y="73086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sz="1000" dirty="0"/>
          </a:p>
        </p:txBody>
      </p:sp>
      <p:sp>
        <p:nvSpPr>
          <p:cNvPr id="13" name="Content Placeholder 2"/>
          <p:cNvSpPr txBox="1">
            <a:spLocks/>
          </p:cNvSpPr>
          <p:nvPr/>
        </p:nvSpPr>
        <p:spPr>
          <a:xfrm>
            <a:off x="179512" y="112474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Epistemic generosity is the disposition to give freely for the purpose of benefiting the receiver</a:t>
            </a:r>
            <a:endParaRPr lang="en-US" sz="2400" dirty="0" smtClean="0"/>
          </a:p>
          <a:p>
            <a:pPr lvl="1"/>
            <a:r>
              <a:rPr lang="en-US" sz="1800" dirty="0" smtClean="0"/>
              <a:t>It has two dimensions: generosity simpliciter and good stewardship</a:t>
            </a:r>
          </a:p>
        </p:txBody>
      </p:sp>
      <p:sp>
        <p:nvSpPr>
          <p:cNvPr id="16" name="Content Placeholder 2"/>
          <p:cNvSpPr txBox="1">
            <a:spLocks/>
          </p:cNvSpPr>
          <p:nvPr/>
        </p:nvSpPr>
        <p:spPr>
          <a:xfrm>
            <a:off x="179512" y="220486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Arial" pitchFamily="34" charset="0"/>
              <a:buChar char="•"/>
            </a:pPr>
            <a:r>
              <a:rPr lang="en-US" sz="2000" dirty="0" smtClean="0"/>
              <a:t>When an </a:t>
            </a:r>
            <a:r>
              <a:rPr lang="en-US" sz="2000" dirty="0" err="1" smtClean="0"/>
              <a:t>epistemically</a:t>
            </a:r>
            <a:r>
              <a:rPr lang="en-US" sz="2000" dirty="0" smtClean="0"/>
              <a:t> generous person gives information to someone, he does not, unlike the non-</a:t>
            </a:r>
            <a:r>
              <a:rPr lang="en-US" sz="2000" dirty="0" err="1" smtClean="0"/>
              <a:t>epistemically</a:t>
            </a:r>
            <a:r>
              <a:rPr lang="en-US" sz="2000" dirty="0" smtClean="0"/>
              <a:t> generous giver, lose what he gives. </a:t>
            </a:r>
          </a:p>
        </p:txBody>
      </p:sp>
      <p:sp>
        <p:nvSpPr>
          <p:cNvPr id="12" name="Content Placeholder 2"/>
          <p:cNvSpPr txBox="1">
            <a:spLocks/>
          </p:cNvSpPr>
          <p:nvPr/>
        </p:nvSpPr>
        <p:spPr>
          <a:xfrm>
            <a:off x="179512" y="299695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Arial" pitchFamily="34" charset="0"/>
              <a:buChar char="•"/>
            </a:pPr>
            <a:r>
              <a:rPr lang="en-US" sz="2000" dirty="0" smtClean="0"/>
              <a:t>Yet, sharing information in a business context definitely may come at a cost. A firm sharing R&amp;D information may even go bankrupt. It is obviously not the intent of business to contribute to competitors</a:t>
            </a:r>
            <a:r>
              <a:rPr lang="en-US" sz="1600" dirty="0" smtClean="0"/>
              <a:t> </a:t>
            </a:r>
          </a:p>
        </p:txBody>
      </p:sp>
      <p:sp>
        <p:nvSpPr>
          <p:cNvPr id="20" name="Content Placeholder 2"/>
          <p:cNvSpPr txBox="1">
            <a:spLocks/>
          </p:cNvSpPr>
          <p:nvPr/>
        </p:nvSpPr>
        <p:spPr>
          <a:xfrm>
            <a:off x="179512" y="407707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Arial" pitchFamily="34" charset="0"/>
              <a:buChar char="•"/>
            </a:pPr>
            <a:r>
              <a:rPr lang="en-US" sz="2000" dirty="0" smtClean="0"/>
              <a:t>On the PIW view it may be difficult to develop a conception of epistemic generosity in business that is sensitive to this issue. IEV is the better fit here</a:t>
            </a:r>
          </a:p>
        </p:txBody>
      </p:sp>
      <p:sp>
        <p:nvSpPr>
          <p:cNvPr id="21" name="Content Placeholder 2"/>
          <p:cNvSpPr txBox="1">
            <a:spLocks/>
          </p:cNvSpPr>
          <p:nvPr/>
        </p:nvSpPr>
        <p:spPr>
          <a:xfrm>
            <a:off x="216024" y="479715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Arial" pitchFamily="34" charset="0"/>
              <a:buChar char="•"/>
            </a:pPr>
            <a:r>
              <a:rPr lang="en-US" sz="2000" dirty="0" smtClean="0"/>
              <a:t>What sorts of information-sharing epistemic generosity amounts to in business depends on the non-epistemic ends to which the knowledge is to contribute</a:t>
            </a:r>
          </a:p>
        </p:txBody>
      </p:sp>
      <p:sp>
        <p:nvSpPr>
          <p:cNvPr id="22" name="Content Placeholder 2"/>
          <p:cNvSpPr txBox="1">
            <a:spLocks/>
          </p:cNvSpPr>
          <p:nvPr/>
        </p:nvSpPr>
        <p:spPr>
          <a:xfrm>
            <a:off x="179512" y="558924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Arial" pitchFamily="34" charset="0"/>
              <a:buChar char="•"/>
            </a:pPr>
            <a:r>
              <a:rPr lang="en-US" sz="2000" i="1" dirty="0" smtClean="0"/>
              <a:t>Inside</a:t>
            </a:r>
            <a:r>
              <a:rPr lang="en-US" sz="2000" dirty="0" smtClean="0"/>
              <a:t> the firm, epistemic generosity can make or break a business. Knowledge sharing is found to boost a firm’s competitive advantage, to help firms turn abstract ideas into concrete products &amp; services and to improve problem solving  </a:t>
            </a:r>
          </a:p>
        </p:txBody>
      </p:sp>
    </p:spTree>
    <p:extLst>
      <p:ext uri="{BB962C8B-B14F-4D97-AF65-F5344CB8AC3E}">
        <p14:creationId xmlns:p14="http://schemas.microsoft.com/office/powerpoint/2010/main" val="2472985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6" grpId="0"/>
      <p:bldP spid="12" grpId="0"/>
      <p:bldP spid="20" grpId="0"/>
      <p:bldP spid="21" grpId="0"/>
      <p:bldP spid="22" grpId="0"/>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4848" y="269777"/>
            <a:ext cx="8229600"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err="1" smtClean="0"/>
              <a:t>Epistemic</a:t>
            </a:r>
            <a:r>
              <a:rPr lang="nl-NL" sz="2400" dirty="0" smtClean="0"/>
              <a:t> </a:t>
            </a:r>
            <a:r>
              <a:rPr lang="nl-NL" sz="2400" dirty="0" err="1" smtClean="0"/>
              <a:t>humility</a:t>
            </a:r>
            <a:endParaRPr lang="nl-NL" sz="2400" dirty="0" smtClean="0"/>
          </a:p>
        </p:txBody>
      </p:sp>
      <p:sp>
        <p:nvSpPr>
          <p:cNvPr id="11" name="Content Placeholder 2"/>
          <p:cNvSpPr txBox="1">
            <a:spLocks/>
          </p:cNvSpPr>
          <p:nvPr/>
        </p:nvSpPr>
        <p:spPr>
          <a:xfrm>
            <a:off x="2267744" y="73086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sz="1000" dirty="0"/>
          </a:p>
        </p:txBody>
      </p:sp>
      <p:sp>
        <p:nvSpPr>
          <p:cNvPr id="13" name="Content Placeholder 2"/>
          <p:cNvSpPr txBox="1">
            <a:spLocks/>
          </p:cNvSpPr>
          <p:nvPr/>
        </p:nvSpPr>
        <p:spPr>
          <a:xfrm>
            <a:off x="179512" y="112474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t>H</a:t>
            </a:r>
            <a:r>
              <a:rPr lang="en-US" sz="2000" dirty="0" smtClean="0"/>
              <a:t>umility is the virtue of having a clear realistic perspective and respect for one’s place in the total context. It is to be contrasted with </a:t>
            </a:r>
            <a:r>
              <a:rPr lang="en-US" sz="2000" i="1" dirty="0" smtClean="0"/>
              <a:t>vanity</a:t>
            </a:r>
            <a:r>
              <a:rPr lang="en-US" sz="2000" dirty="0" smtClean="0"/>
              <a:t>, i.e. pre-occupation with oneself and the excessive belief in one’s abilities or attractiveness to others</a:t>
            </a:r>
            <a:endParaRPr lang="en-US" sz="1800" dirty="0" smtClean="0"/>
          </a:p>
        </p:txBody>
      </p:sp>
      <p:sp>
        <p:nvSpPr>
          <p:cNvPr id="16" name="Content Placeholder 2"/>
          <p:cNvSpPr txBox="1">
            <a:spLocks/>
          </p:cNvSpPr>
          <p:nvPr/>
        </p:nvSpPr>
        <p:spPr>
          <a:xfrm>
            <a:off x="179512" y="220486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Arial" pitchFamily="34" charset="0"/>
              <a:buChar char="•"/>
            </a:pPr>
            <a:r>
              <a:rPr lang="en-US" sz="2000" dirty="0" smtClean="0"/>
              <a:t>As an epistemic vice vanity leads to </a:t>
            </a:r>
            <a:r>
              <a:rPr lang="en-US" sz="2000" dirty="0" err="1" smtClean="0"/>
              <a:t>behaviour</a:t>
            </a:r>
            <a:r>
              <a:rPr lang="en-US" sz="2000" dirty="0" smtClean="0"/>
              <a:t> as showing off one’s knowledge, giving more importance to what others think about you as a person than about what they will learn from what you tell them </a:t>
            </a:r>
          </a:p>
        </p:txBody>
      </p:sp>
      <p:sp>
        <p:nvSpPr>
          <p:cNvPr id="10" name="Content Placeholder 2"/>
          <p:cNvSpPr txBox="1">
            <a:spLocks/>
          </p:cNvSpPr>
          <p:nvPr/>
        </p:nvSpPr>
        <p:spPr>
          <a:xfrm>
            <a:off x="179512" y="328498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Arial" pitchFamily="34" charset="0"/>
              <a:buChar char="•"/>
            </a:pPr>
            <a:r>
              <a:rPr lang="en-US" sz="2000" dirty="0" smtClean="0"/>
              <a:t>Epistemic </a:t>
            </a:r>
            <a:r>
              <a:rPr lang="en-US" sz="2000" i="1" dirty="0" smtClean="0"/>
              <a:t>arrogance</a:t>
            </a:r>
            <a:r>
              <a:rPr lang="en-US" sz="2000" dirty="0" smtClean="0"/>
              <a:t> on the other hand is the disposition to claim a right to certain things on behalf of one’s perceived authority where the right does not actually follow from that authority, or where the authority is in fact absent</a:t>
            </a:r>
          </a:p>
          <a:p>
            <a:pPr marL="400050" lvl="2" indent="0">
              <a:buNone/>
            </a:pPr>
            <a:r>
              <a:rPr lang="en-US" sz="1800" dirty="0" smtClean="0"/>
              <a:t>--  The mere position of being a manager does not make one a more valuable source      </a:t>
            </a:r>
            <a:br>
              <a:rPr lang="en-US" sz="1800" dirty="0" smtClean="0"/>
            </a:br>
            <a:r>
              <a:rPr lang="en-US" sz="1800" dirty="0" smtClean="0"/>
              <a:t>     of information. Your epistemic authority depends on knowledge, not status</a:t>
            </a:r>
          </a:p>
        </p:txBody>
      </p:sp>
      <p:sp>
        <p:nvSpPr>
          <p:cNvPr id="15" name="Content Placeholder 2"/>
          <p:cNvSpPr txBox="1">
            <a:spLocks/>
          </p:cNvSpPr>
          <p:nvPr/>
        </p:nvSpPr>
        <p:spPr>
          <a:xfrm>
            <a:off x="179512" y="4941168"/>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Arial" pitchFamily="34" charset="0"/>
              <a:buChar char="•"/>
            </a:pPr>
            <a:r>
              <a:rPr lang="en-US" sz="2000" dirty="0" smtClean="0"/>
              <a:t>Agents with a concern for epistemic humility are driven by a desire to gain knowledge rather than by how others think of them. </a:t>
            </a:r>
          </a:p>
          <a:p>
            <a:pPr marL="400050" lvl="2" indent="0">
              <a:buNone/>
            </a:pPr>
            <a:r>
              <a:rPr lang="en-US" sz="1800" dirty="0" smtClean="0"/>
              <a:t>-- “I may fail to know what </a:t>
            </a:r>
            <a:r>
              <a:rPr lang="en-US" sz="1800" dirty="0"/>
              <a:t>I</a:t>
            </a:r>
            <a:r>
              <a:rPr lang="en-US" sz="1800" dirty="0" smtClean="0"/>
              <a:t> know”. “Others might be right and I might be wrong”</a:t>
            </a:r>
          </a:p>
        </p:txBody>
      </p:sp>
      <p:sp>
        <p:nvSpPr>
          <p:cNvPr id="17" name="Content Placeholder 2"/>
          <p:cNvSpPr txBox="1">
            <a:spLocks/>
          </p:cNvSpPr>
          <p:nvPr/>
        </p:nvSpPr>
        <p:spPr>
          <a:xfrm>
            <a:off x="179512" y="609329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Arial" pitchFamily="34" charset="0"/>
              <a:buChar char="•"/>
            </a:pPr>
            <a:r>
              <a:rPr lang="en-US" sz="2000" dirty="0" smtClean="0"/>
              <a:t>Agents with a concern for epistemic humility are open to their own fallibility   and to potential limits in their knowledge and intellectual capacities</a:t>
            </a:r>
            <a:endParaRPr lang="en-US" sz="1800" dirty="0" smtClean="0"/>
          </a:p>
        </p:txBody>
      </p:sp>
    </p:spTree>
    <p:extLst>
      <p:ext uri="{BB962C8B-B14F-4D97-AF65-F5344CB8AC3E}">
        <p14:creationId xmlns:p14="http://schemas.microsoft.com/office/powerpoint/2010/main" val="360996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6" grpId="0"/>
      <p:bldP spid="10" grpId="0"/>
      <p:bldP spid="15"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The </a:t>
            </a:r>
            <a:r>
              <a:rPr lang="nl-NL" sz="3200" dirty="0" err="1" smtClean="0"/>
              <a:t>Pragmatic</a:t>
            </a:r>
            <a:r>
              <a:rPr lang="nl-NL" sz="3200" dirty="0" smtClean="0"/>
              <a:t> </a:t>
            </a:r>
            <a:r>
              <a:rPr lang="nl-NL" sz="3200" dirty="0" err="1" smtClean="0"/>
              <a:t>Theory</a:t>
            </a:r>
            <a:r>
              <a:rPr lang="nl-NL" sz="3200" dirty="0" smtClean="0"/>
              <a:t> of </a:t>
            </a:r>
            <a:r>
              <a:rPr lang="nl-NL" sz="3200" dirty="0" err="1" smtClean="0"/>
              <a:t>Truth</a:t>
            </a:r>
            <a:r>
              <a:rPr lang="nl-NL" sz="3200" dirty="0" smtClean="0"/>
              <a:t> (</a:t>
            </a:r>
            <a:r>
              <a:rPr lang="nl-NL" sz="3200" dirty="0" err="1" smtClean="0"/>
              <a:t>cont</a:t>
            </a:r>
            <a:r>
              <a:rPr lang="nl-NL" sz="3200" dirty="0" smtClean="0"/>
              <a:t>.)</a:t>
            </a:r>
            <a:endParaRPr lang="nl-NL" sz="3200" dirty="0"/>
          </a:p>
        </p:txBody>
      </p:sp>
      <p:sp>
        <p:nvSpPr>
          <p:cNvPr id="3" name="Content Placeholder 2"/>
          <p:cNvSpPr>
            <a:spLocks noGrp="1"/>
          </p:cNvSpPr>
          <p:nvPr>
            <p:ph idx="1"/>
          </p:nvPr>
        </p:nvSpPr>
        <p:spPr>
          <a:xfrm>
            <a:off x="457200" y="1600200"/>
            <a:ext cx="8507288" cy="4925144"/>
          </a:xfrm>
        </p:spPr>
        <p:txBody>
          <a:bodyPr>
            <a:normAutofit/>
          </a:bodyPr>
          <a:lstStyle/>
          <a:p>
            <a:r>
              <a:rPr lang="nl-NL" sz="2400" dirty="0" err="1" smtClean="0"/>
              <a:t>Pragmatists</a:t>
            </a:r>
            <a:r>
              <a:rPr lang="nl-NL" sz="2400" dirty="0" smtClean="0"/>
              <a:t> </a:t>
            </a:r>
            <a:r>
              <a:rPr lang="nl-NL" sz="2400" dirty="0" err="1" smtClean="0"/>
              <a:t>seem</a:t>
            </a:r>
            <a:r>
              <a:rPr lang="nl-NL" sz="2400" dirty="0" smtClean="0"/>
              <a:t> to </a:t>
            </a:r>
            <a:r>
              <a:rPr lang="nl-NL" sz="2400" dirty="0" err="1" smtClean="0"/>
              <a:t>conflate</a:t>
            </a:r>
            <a:r>
              <a:rPr lang="nl-NL" sz="2400" dirty="0" smtClean="0"/>
              <a:t> </a:t>
            </a:r>
            <a:r>
              <a:rPr lang="nl-NL" sz="2400" dirty="0" err="1" smtClean="0"/>
              <a:t>truth</a:t>
            </a:r>
            <a:r>
              <a:rPr lang="nl-NL" sz="2400" dirty="0" smtClean="0"/>
              <a:t> </a:t>
            </a:r>
            <a:r>
              <a:rPr lang="nl-NL" sz="2400" dirty="0" err="1" smtClean="0"/>
              <a:t>with</a:t>
            </a:r>
            <a:r>
              <a:rPr lang="nl-NL" sz="2400" dirty="0" smtClean="0"/>
              <a:t> </a:t>
            </a:r>
            <a:r>
              <a:rPr lang="nl-NL" sz="2400" dirty="0" err="1" smtClean="0"/>
              <a:t>justification</a:t>
            </a:r>
            <a:r>
              <a:rPr lang="nl-NL" sz="2400" dirty="0" smtClean="0"/>
              <a:t>. </a:t>
            </a:r>
            <a:r>
              <a:rPr lang="nl-NL" sz="2400" dirty="0" err="1" smtClean="0"/>
              <a:t>But</a:t>
            </a:r>
            <a:r>
              <a:rPr lang="nl-NL" sz="2400" dirty="0" smtClean="0"/>
              <a:t> </a:t>
            </a:r>
            <a:r>
              <a:rPr lang="nl-NL" sz="2400" dirty="0" err="1" smtClean="0"/>
              <a:t>there</a:t>
            </a:r>
            <a:r>
              <a:rPr lang="nl-NL" sz="2400" dirty="0" smtClean="0"/>
              <a:t>  is a </a:t>
            </a:r>
            <a:r>
              <a:rPr lang="nl-NL" sz="2400" dirty="0" err="1" smtClean="0"/>
              <a:t>difference</a:t>
            </a:r>
            <a:r>
              <a:rPr lang="nl-NL" sz="2400" dirty="0" smtClean="0"/>
              <a:t> </a:t>
            </a:r>
            <a:r>
              <a:rPr lang="nl-NL" sz="2400" dirty="0" err="1" smtClean="0"/>
              <a:t>between</a:t>
            </a:r>
            <a:r>
              <a:rPr lang="nl-NL" sz="2400" dirty="0" smtClean="0"/>
              <a:t> a belief </a:t>
            </a:r>
            <a:r>
              <a:rPr lang="nl-NL" sz="2400" i="1" dirty="0" err="1" smtClean="0"/>
              <a:t>being</a:t>
            </a:r>
            <a:r>
              <a:rPr lang="nl-NL" sz="2400" i="1" dirty="0" smtClean="0"/>
              <a:t> </a:t>
            </a:r>
            <a:r>
              <a:rPr lang="nl-NL" sz="2400" i="1" dirty="0" err="1" smtClean="0"/>
              <a:t>true</a:t>
            </a:r>
            <a:r>
              <a:rPr lang="nl-NL" sz="2400" i="1" dirty="0" smtClean="0"/>
              <a:t> </a:t>
            </a:r>
            <a:r>
              <a:rPr lang="nl-NL" sz="2400" dirty="0" smtClean="0"/>
              <a:t>and </a:t>
            </a:r>
            <a:r>
              <a:rPr lang="nl-NL" sz="2400" i="1" dirty="0" err="1" smtClean="0"/>
              <a:t>being</a:t>
            </a:r>
            <a:r>
              <a:rPr lang="nl-NL" sz="2400" i="1" dirty="0" smtClean="0"/>
              <a:t> </a:t>
            </a:r>
            <a:r>
              <a:rPr lang="nl-NL" sz="2400" i="1" dirty="0" err="1" smtClean="0"/>
              <a:t>justified</a:t>
            </a:r>
            <a:endParaRPr lang="nl-NL" sz="2400" dirty="0" smtClean="0"/>
          </a:p>
          <a:p>
            <a:pPr lvl="1"/>
            <a:r>
              <a:rPr lang="nl-NL" sz="2000" dirty="0" smtClean="0"/>
              <a:t>We </a:t>
            </a:r>
            <a:r>
              <a:rPr lang="nl-NL" sz="2000" dirty="0" err="1" smtClean="0"/>
              <a:t>may</a:t>
            </a:r>
            <a:r>
              <a:rPr lang="nl-NL" sz="2000" dirty="0" smtClean="0"/>
              <a:t> </a:t>
            </a:r>
            <a:r>
              <a:rPr lang="nl-NL" sz="2000" dirty="0" err="1" smtClean="0"/>
              <a:t>be</a:t>
            </a:r>
            <a:r>
              <a:rPr lang="nl-NL" sz="2000" dirty="0" smtClean="0"/>
              <a:t> </a:t>
            </a:r>
            <a:r>
              <a:rPr lang="nl-NL" sz="2000" dirty="0" err="1" smtClean="0"/>
              <a:t>justified</a:t>
            </a:r>
            <a:r>
              <a:rPr lang="nl-NL" sz="2000" dirty="0" smtClean="0"/>
              <a:t> in </a:t>
            </a:r>
            <a:r>
              <a:rPr lang="nl-NL" sz="2000" dirty="0" err="1" smtClean="0"/>
              <a:t>believing</a:t>
            </a:r>
            <a:r>
              <a:rPr lang="nl-NL" sz="2000" dirty="0" smtClean="0"/>
              <a:t> </a:t>
            </a:r>
            <a:r>
              <a:rPr lang="nl-NL" sz="2000" dirty="0" err="1" smtClean="0"/>
              <a:t>propositions</a:t>
            </a:r>
            <a:r>
              <a:rPr lang="nl-NL" sz="2000" dirty="0" smtClean="0"/>
              <a:t> </a:t>
            </a:r>
            <a:r>
              <a:rPr lang="nl-NL" sz="2000" dirty="0" err="1" smtClean="0"/>
              <a:t>that</a:t>
            </a:r>
            <a:r>
              <a:rPr lang="nl-NL" sz="2000" dirty="0" smtClean="0"/>
              <a:t> are </a:t>
            </a:r>
            <a:r>
              <a:rPr lang="nl-NL" sz="2000" dirty="0" err="1" smtClean="0"/>
              <a:t>not</a:t>
            </a:r>
            <a:r>
              <a:rPr lang="nl-NL" sz="2000" dirty="0" smtClean="0"/>
              <a:t> </a:t>
            </a:r>
            <a:r>
              <a:rPr lang="nl-NL" sz="2000" dirty="0" err="1" smtClean="0"/>
              <a:t>true</a:t>
            </a:r>
            <a:endParaRPr lang="nl-NL" sz="2000" dirty="0" smtClean="0"/>
          </a:p>
          <a:p>
            <a:pPr lvl="1"/>
            <a:r>
              <a:rPr lang="nl-NL" sz="2000" dirty="0" smtClean="0"/>
              <a:t>We </a:t>
            </a:r>
            <a:r>
              <a:rPr lang="nl-NL" sz="2000" dirty="0" err="1" smtClean="0"/>
              <a:t>may</a:t>
            </a:r>
            <a:r>
              <a:rPr lang="nl-NL" sz="2000" dirty="0" smtClean="0"/>
              <a:t> </a:t>
            </a:r>
            <a:r>
              <a:rPr lang="nl-NL" sz="2000" dirty="0" err="1" smtClean="0"/>
              <a:t>not</a:t>
            </a:r>
            <a:r>
              <a:rPr lang="nl-NL" sz="2000" dirty="0" smtClean="0"/>
              <a:t> </a:t>
            </a:r>
            <a:r>
              <a:rPr lang="nl-NL" sz="2000" dirty="0" err="1" smtClean="0"/>
              <a:t>be</a:t>
            </a:r>
            <a:r>
              <a:rPr lang="nl-NL" sz="2000" dirty="0" smtClean="0"/>
              <a:t> </a:t>
            </a:r>
            <a:r>
              <a:rPr lang="nl-NL" sz="2000" dirty="0" err="1" smtClean="0"/>
              <a:t>justified</a:t>
            </a:r>
            <a:r>
              <a:rPr lang="nl-NL" sz="2000" dirty="0" smtClean="0"/>
              <a:t> in </a:t>
            </a:r>
            <a:r>
              <a:rPr lang="nl-NL" sz="2000" dirty="0" err="1" smtClean="0"/>
              <a:t>believing</a:t>
            </a:r>
            <a:r>
              <a:rPr lang="nl-NL" sz="2000" dirty="0" smtClean="0"/>
              <a:t> </a:t>
            </a:r>
            <a:r>
              <a:rPr lang="nl-NL" sz="2000" dirty="0" err="1" smtClean="0"/>
              <a:t>propositions</a:t>
            </a:r>
            <a:r>
              <a:rPr lang="nl-NL" sz="2000" dirty="0" smtClean="0"/>
              <a:t> </a:t>
            </a:r>
            <a:r>
              <a:rPr lang="nl-NL" sz="2000" dirty="0" err="1" smtClean="0"/>
              <a:t>that</a:t>
            </a:r>
            <a:r>
              <a:rPr lang="nl-NL" sz="2000" dirty="0" smtClean="0"/>
              <a:t> are </a:t>
            </a:r>
            <a:r>
              <a:rPr lang="nl-NL" sz="2000" dirty="0" err="1" smtClean="0"/>
              <a:t>true</a:t>
            </a:r>
            <a:endParaRPr lang="nl-NL" sz="2400" dirty="0" smtClean="0"/>
          </a:p>
          <a:p>
            <a:pPr lvl="1"/>
            <a:endParaRPr lang="nl-NL" sz="2000" dirty="0" smtClean="0"/>
          </a:p>
          <a:p>
            <a:endParaRPr lang="nl-NL" sz="2400" dirty="0" smtClean="0"/>
          </a:p>
          <a:p>
            <a:endParaRPr lang="nl-NL" sz="2400" dirty="0" smtClean="0"/>
          </a:p>
          <a:p>
            <a:endParaRPr lang="nl-NL" sz="2400" dirty="0" smtClean="0"/>
          </a:p>
          <a:p>
            <a:endParaRPr lang="nl-NL" sz="2000" dirty="0" smtClean="0"/>
          </a:p>
          <a:p>
            <a:endParaRPr lang="nl-NL" sz="2400" dirty="0" smtClean="0"/>
          </a:p>
          <a:p>
            <a:endParaRPr lang="nl-NL" sz="2400" dirty="0" smtClean="0"/>
          </a:p>
          <a:p>
            <a:endParaRPr lang="nl-NL" sz="2400" i="1" dirty="0" smtClean="0"/>
          </a:p>
          <a:p>
            <a:endParaRPr lang="nl-NL" sz="2400" i="1" dirty="0" smtClean="0"/>
          </a:p>
          <a:p>
            <a:endParaRPr lang="nl-NL" sz="2000" dirty="0"/>
          </a:p>
          <a:p>
            <a:endParaRPr lang="nl-NL" sz="2400" dirty="0" smtClean="0"/>
          </a:p>
          <a:p>
            <a:pPr lvl="1"/>
            <a:endParaRPr lang="nl-NL" sz="2000" dirty="0"/>
          </a:p>
          <a:p>
            <a:pPr lvl="1"/>
            <a:endParaRPr lang="nl-NL" sz="2000" dirty="0" smtClean="0"/>
          </a:p>
          <a:p>
            <a:pPr lvl="1"/>
            <a:endParaRPr lang="nl-NL" sz="2000" dirty="0" smtClean="0"/>
          </a:p>
          <a:p>
            <a:pPr>
              <a:buNone/>
            </a:pPr>
            <a:endParaRPr lang="nl-NL" sz="1200" dirty="0" smtClean="0"/>
          </a:p>
          <a:p>
            <a:pPr lvl="1">
              <a:buNone/>
            </a:pPr>
            <a:endParaRPr lang="nl-NL" sz="2000" i="1" dirty="0" smtClean="0"/>
          </a:p>
          <a:p>
            <a:pPr lvl="1">
              <a:buNone/>
            </a:pPr>
            <a:endParaRPr lang="nl-NL" sz="2000" i="1" dirty="0" smtClean="0"/>
          </a:p>
          <a:p>
            <a:pPr lvl="1">
              <a:buNone/>
            </a:pPr>
            <a:endParaRPr lang="nl-NL" sz="2000" i="1" dirty="0" smtClean="0"/>
          </a:p>
          <a:p>
            <a:pPr lvl="1"/>
            <a:endParaRPr lang="nl-NL" sz="2000" dirty="0"/>
          </a:p>
          <a:p>
            <a:pPr lvl="1"/>
            <a:endParaRPr lang="nl-NL" sz="2000" dirty="0" smtClean="0"/>
          </a:p>
          <a:p>
            <a:pPr lvl="1"/>
            <a:endParaRPr lang="nl-NL" sz="2000" dirty="0" smtClean="0"/>
          </a:p>
          <a:p>
            <a:endParaRPr lang="nl-NL" sz="2400" dirty="0" smtClean="0"/>
          </a:p>
          <a:p>
            <a:pPr lvl="1"/>
            <a:endParaRPr lang="nl-NL" dirty="0" smtClean="0"/>
          </a:p>
          <a:p>
            <a:pPr lvl="1"/>
            <a:endParaRPr lang="nl-NL" dirty="0"/>
          </a:p>
        </p:txBody>
      </p:sp>
      <p:sp>
        <p:nvSpPr>
          <p:cNvPr id="5" name="Content Placeholder 2"/>
          <p:cNvSpPr txBox="1">
            <a:spLocks/>
          </p:cNvSpPr>
          <p:nvPr/>
        </p:nvSpPr>
        <p:spPr>
          <a:xfrm>
            <a:off x="457200" y="3212976"/>
            <a:ext cx="8507288" cy="4925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Pragmatism</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seems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ultimately</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to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depend</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on</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an</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objective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notion</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truth</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For to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adequately</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say</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some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belief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works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it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must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be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the case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the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proposition</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It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works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corresponds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to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facts</a:t>
            </a: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So</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it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seems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better</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to reserve the term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truth</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for</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propositions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communicate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objective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facts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reality</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correspondence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4848" y="269777"/>
            <a:ext cx="8229600"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err="1" smtClean="0"/>
              <a:t>Epistemic</a:t>
            </a:r>
            <a:r>
              <a:rPr lang="nl-NL" sz="2400" dirty="0" smtClean="0"/>
              <a:t> </a:t>
            </a:r>
            <a:r>
              <a:rPr lang="nl-NL" sz="2400" dirty="0" err="1" smtClean="0"/>
              <a:t>humility</a:t>
            </a:r>
            <a:r>
              <a:rPr lang="nl-NL" sz="2400" dirty="0" smtClean="0"/>
              <a:t> (</a:t>
            </a:r>
            <a:r>
              <a:rPr lang="nl-NL" sz="2400" dirty="0" err="1" smtClean="0"/>
              <a:t>cont</a:t>
            </a:r>
            <a:r>
              <a:rPr lang="nl-NL" sz="2400" smtClean="0"/>
              <a:t>.)</a:t>
            </a:r>
            <a:endParaRPr lang="nl-NL" sz="2400" dirty="0" smtClean="0"/>
          </a:p>
        </p:txBody>
      </p:sp>
      <p:sp>
        <p:nvSpPr>
          <p:cNvPr id="11" name="Content Placeholder 2"/>
          <p:cNvSpPr txBox="1">
            <a:spLocks/>
          </p:cNvSpPr>
          <p:nvPr/>
        </p:nvSpPr>
        <p:spPr>
          <a:xfrm>
            <a:off x="2267744" y="73086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sz="1000" dirty="0"/>
          </a:p>
        </p:txBody>
      </p:sp>
      <p:sp>
        <p:nvSpPr>
          <p:cNvPr id="13" name="Content Placeholder 2"/>
          <p:cNvSpPr txBox="1">
            <a:spLocks/>
          </p:cNvSpPr>
          <p:nvPr/>
        </p:nvSpPr>
        <p:spPr>
          <a:xfrm>
            <a:off x="179512" y="105273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The risk of humility is that one becomes too modest, that one does no longer pay attention to its own opinions and too easily follow the crowd</a:t>
            </a:r>
            <a:endParaRPr lang="en-US" sz="1800" dirty="0" smtClean="0"/>
          </a:p>
        </p:txBody>
      </p:sp>
      <p:sp>
        <p:nvSpPr>
          <p:cNvPr id="9" name="Content Placeholder 2"/>
          <p:cNvSpPr txBox="1">
            <a:spLocks/>
          </p:cNvSpPr>
          <p:nvPr/>
        </p:nvSpPr>
        <p:spPr>
          <a:xfrm>
            <a:off x="179512" y="177281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One thus needs to strike the right balance and stay away just as much from ‘unfounded hubris’ as ‘uncritical groupthink’</a:t>
            </a:r>
            <a:endParaRPr lang="en-US" sz="1800" dirty="0" smtClean="0"/>
          </a:p>
        </p:txBody>
      </p:sp>
      <p:sp>
        <p:nvSpPr>
          <p:cNvPr id="12" name="Content Placeholder 2"/>
          <p:cNvSpPr txBox="1">
            <a:spLocks/>
          </p:cNvSpPr>
          <p:nvPr/>
        </p:nvSpPr>
        <p:spPr>
          <a:xfrm>
            <a:off x="179512" y="2420889"/>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Arrogance in business may lead to disastrous results. Hubris is often the reason for unsuccessful mergers and acquisitions, and overly aggressive approaches to banking. Arrogant leaders are found to inhibit knowledge sharing.  </a:t>
            </a:r>
            <a:endParaRPr lang="en-US" sz="1800" dirty="0" smtClean="0"/>
          </a:p>
        </p:txBody>
      </p:sp>
      <p:sp>
        <p:nvSpPr>
          <p:cNvPr id="14" name="Content Placeholder 2"/>
          <p:cNvSpPr txBox="1">
            <a:spLocks/>
          </p:cNvSpPr>
          <p:nvPr/>
        </p:nvSpPr>
        <p:spPr>
          <a:xfrm>
            <a:off x="179512" y="342900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Humility increases the amount of information search. Arrogance often leads to minimal information search – with often dramatic consequences (investment funds going bankrupt because their models are based on limited data input) </a:t>
            </a:r>
            <a:endParaRPr lang="en-US" sz="1800" dirty="0" smtClean="0"/>
          </a:p>
        </p:txBody>
      </p:sp>
      <p:sp>
        <p:nvSpPr>
          <p:cNvPr id="10" name="Content Placeholder 2"/>
          <p:cNvSpPr txBox="1">
            <a:spLocks/>
          </p:cNvSpPr>
          <p:nvPr/>
        </p:nvSpPr>
        <p:spPr>
          <a:xfrm>
            <a:off x="179512" y="443711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i="1" dirty="0" smtClean="0"/>
              <a:t>Empirical research is needed to examine whether individuals with high degrees of epistemic virtue make better strategic decisions, fulfil </a:t>
            </a:r>
            <a:r>
              <a:rPr lang="en-US" sz="2000" i="1" smtClean="0"/>
              <a:t>their supervisory </a:t>
            </a:r>
            <a:r>
              <a:rPr lang="en-US" sz="2000" i="1" dirty="0" smtClean="0"/>
              <a:t>tasks more effectively and negotiate more efficiently, and so on 	</a:t>
            </a:r>
            <a:endParaRPr lang="en-US" sz="1800" i="1" dirty="0" smtClean="0"/>
          </a:p>
        </p:txBody>
      </p:sp>
      <p:sp>
        <p:nvSpPr>
          <p:cNvPr id="15" name="Content Placeholder 2"/>
          <p:cNvSpPr txBox="1">
            <a:spLocks/>
          </p:cNvSpPr>
          <p:nvPr/>
        </p:nvSpPr>
        <p:spPr>
          <a:xfrm>
            <a:off x="216024" y="544522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i="1" dirty="0" smtClean="0"/>
              <a:t>Conceptually it will be interesting to look not only at virtues of individuals, but also at virtues at the level of corporations (‘corporate virtues’).  </a:t>
            </a:r>
            <a:endParaRPr lang="en-US" sz="1800" i="1" dirty="0" smtClean="0"/>
          </a:p>
        </p:txBody>
      </p:sp>
      <p:sp>
        <p:nvSpPr>
          <p:cNvPr id="16" name="Content Placeholder 2"/>
          <p:cNvSpPr txBox="1">
            <a:spLocks/>
          </p:cNvSpPr>
          <p:nvPr/>
        </p:nvSpPr>
        <p:spPr>
          <a:xfrm>
            <a:off x="216024" y="609329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i="1" dirty="0" smtClean="0"/>
              <a:t>Virtues offer a framework for case studies. Often unethical </a:t>
            </a:r>
            <a:r>
              <a:rPr lang="en-US" sz="2000" i="1" dirty="0" err="1" smtClean="0"/>
              <a:t>behaviour</a:t>
            </a:r>
            <a:r>
              <a:rPr lang="en-US" sz="2000" i="1" dirty="0" smtClean="0"/>
              <a:t> is not a matter of doing wrong things – but believing wrong things for wrong reasons</a:t>
            </a:r>
            <a:endParaRPr lang="en-US" sz="1800" i="1" dirty="0" smtClean="0"/>
          </a:p>
        </p:txBody>
      </p:sp>
    </p:spTree>
    <p:extLst>
      <p:ext uri="{BB962C8B-B14F-4D97-AF65-F5344CB8AC3E}">
        <p14:creationId xmlns:p14="http://schemas.microsoft.com/office/powerpoint/2010/main" val="1218572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4" grpId="0"/>
      <p:bldP spid="10" grpId="0"/>
      <p:bldP spid="15" grpId="0"/>
      <p:bldP spid="16" grpId="0"/>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nl-NL" sz="4000" dirty="0" smtClean="0"/>
              <a:t/>
            </a:r>
            <a:br>
              <a:rPr lang="nl-NL" sz="4000" dirty="0" smtClean="0"/>
            </a:br>
            <a:r>
              <a:rPr lang="nl-NL" sz="4200" dirty="0" smtClean="0"/>
              <a:t>In Search of </a:t>
            </a:r>
            <a:r>
              <a:rPr lang="nl-NL" sz="4200" dirty="0" err="1" smtClean="0"/>
              <a:t>Virtue</a:t>
            </a:r>
            <a:r>
              <a:rPr lang="nl-NL" sz="4200" dirty="0" smtClean="0"/>
              <a:t>: The </a:t>
            </a:r>
            <a:r>
              <a:rPr lang="nl-NL" sz="4200" dirty="0" err="1" smtClean="0"/>
              <a:t>Role</a:t>
            </a:r>
            <a:r>
              <a:rPr lang="nl-NL" sz="4200" dirty="0" smtClean="0"/>
              <a:t> of </a:t>
            </a:r>
            <a:r>
              <a:rPr lang="nl-NL" sz="4200" dirty="0" err="1" smtClean="0"/>
              <a:t>Virtues</a:t>
            </a:r>
            <a:r>
              <a:rPr lang="nl-NL" sz="4200" dirty="0" smtClean="0"/>
              <a:t>, </a:t>
            </a:r>
            <a:r>
              <a:rPr lang="nl-NL" sz="4200" dirty="0" err="1" smtClean="0"/>
              <a:t>Values</a:t>
            </a:r>
            <a:r>
              <a:rPr lang="nl-NL" sz="4200" dirty="0" smtClean="0"/>
              <a:t> </a:t>
            </a:r>
            <a:r>
              <a:rPr lang="nl-NL" sz="4200" dirty="0" err="1" smtClean="0"/>
              <a:t>and</a:t>
            </a:r>
            <a:r>
              <a:rPr lang="nl-NL" sz="4200" dirty="0" smtClean="0"/>
              <a:t> </a:t>
            </a:r>
            <a:r>
              <a:rPr lang="nl-NL" sz="4200" dirty="0" err="1" smtClean="0"/>
              <a:t>Character</a:t>
            </a:r>
            <a:r>
              <a:rPr lang="nl-NL" sz="4200" dirty="0" smtClean="0"/>
              <a:t> </a:t>
            </a:r>
            <a:r>
              <a:rPr lang="nl-NL" sz="4200" dirty="0" err="1" smtClean="0"/>
              <a:t>Strengths</a:t>
            </a:r>
            <a:r>
              <a:rPr lang="nl-NL" sz="4200" dirty="0" smtClean="0"/>
              <a:t> in </a:t>
            </a:r>
            <a:r>
              <a:rPr lang="nl-NL" sz="4200" dirty="0" err="1" smtClean="0"/>
              <a:t>Ethical</a:t>
            </a:r>
            <a:r>
              <a:rPr lang="nl-NL" sz="4200" dirty="0" smtClean="0"/>
              <a:t> </a:t>
            </a:r>
            <a:r>
              <a:rPr lang="nl-NL" sz="4200" dirty="0" err="1" smtClean="0"/>
              <a:t>Decision</a:t>
            </a:r>
            <a:r>
              <a:rPr lang="nl-NL" sz="4200" dirty="0" smtClean="0"/>
              <a:t> Making</a:t>
            </a:r>
            <a:br>
              <a:rPr lang="nl-NL" sz="4200" dirty="0" smtClean="0"/>
            </a:br>
            <a:r>
              <a:rPr lang="nl-NL" sz="3100" dirty="0" smtClean="0"/>
              <a:t/>
            </a:r>
            <a:br>
              <a:rPr lang="nl-NL" sz="3100" dirty="0" smtClean="0"/>
            </a:br>
            <a:r>
              <a:rPr lang="nl-NL" sz="3100" dirty="0" smtClean="0"/>
              <a:t>Mary </a:t>
            </a:r>
            <a:r>
              <a:rPr lang="nl-NL" sz="3100" dirty="0" err="1" smtClean="0"/>
              <a:t>Crossan</a:t>
            </a:r>
            <a:r>
              <a:rPr lang="nl-NL" sz="3100" dirty="0" smtClean="0"/>
              <a:t>, </a:t>
            </a:r>
            <a:r>
              <a:rPr lang="nl-NL" sz="3100" dirty="0" err="1" smtClean="0"/>
              <a:t>Daina</a:t>
            </a:r>
            <a:r>
              <a:rPr lang="nl-NL" sz="3100" dirty="0" smtClean="0"/>
              <a:t> </a:t>
            </a:r>
            <a:r>
              <a:rPr lang="nl-NL" sz="3100" dirty="0" err="1" smtClean="0"/>
              <a:t>Mazutis</a:t>
            </a:r>
            <a:r>
              <a:rPr lang="nl-NL" sz="3100" dirty="0" smtClean="0"/>
              <a:t>, Gerard </a:t>
            </a:r>
            <a:r>
              <a:rPr lang="nl-NL" sz="3100" dirty="0" err="1" smtClean="0"/>
              <a:t>Seijts</a:t>
            </a:r>
            <a:endParaRPr lang="nl-NL" dirty="0"/>
          </a:p>
        </p:txBody>
      </p:sp>
    </p:spTree>
    <p:extLst>
      <p:ext uri="{BB962C8B-B14F-4D97-AF65-F5344CB8AC3E}">
        <p14:creationId xmlns:p14="http://schemas.microsoft.com/office/powerpoint/2010/main" val="2702898854"/>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4848" y="269777"/>
            <a:ext cx="8517632"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smtClean="0"/>
              <a:t>A </a:t>
            </a:r>
            <a:r>
              <a:rPr lang="nl-NL" sz="2400" dirty="0"/>
              <a:t> </a:t>
            </a:r>
            <a:r>
              <a:rPr lang="nl-NL" sz="2400" dirty="0" err="1"/>
              <a:t>v</a:t>
            </a:r>
            <a:r>
              <a:rPr lang="nl-NL" sz="2400" dirty="0" err="1" smtClean="0"/>
              <a:t>irtue</a:t>
            </a:r>
            <a:r>
              <a:rPr lang="nl-NL" sz="2400" dirty="0" smtClean="0"/>
              <a:t> </a:t>
            </a:r>
            <a:r>
              <a:rPr lang="nl-NL" sz="2400" dirty="0" err="1" smtClean="0"/>
              <a:t>based</a:t>
            </a:r>
            <a:r>
              <a:rPr lang="nl-NL" sz="2400" dirty="0" smtClean="0"/>
              <a:t> </a:t>
            </a:r>
            <a:r>
              <a:rPr lang="nl-NL" sz="2400" dirty="0" err="1" smtClean="0"/>
              <a:t>orientation</a:t>
            </a:r>
            <a:r>
              <a:rPr lang="nl-NL" sz="2400" dirty="0" smtClean="0"/>
              <a:t> (VBO) </a:t>
            </a:r>
            <a:r>
              <a:rPr lang="nl-NL" sz="2400" dirty="0" err="1" smtClean="0"/>
              <a:t>to</a:t>
            </a:r>
            <a:r>
              <a:rPr lang="nl-NL" sz="2400" dirty="0" smtClean="0"/>
              <a:t> </a:t>
            </a:r>
            <a:r>
              <a:rPr lang="nl-NL" sz="2400" dirty="0" err="1" smtClean="0"/>
              <a:t>ethical</a:t>
            </a:r>
            <a:r>
              <a:rPr lang="nl-NL" sz="2400" dirty="0" smtClean="0"/>
              <a:t> </a:t>
            </a:r>
            <a:r>
              <a:rPr lang="nl-NL" sz="2400" dirty="0" err="1" smtClean="0"/>
              <a:t>decision</a:t>
            </a:r>
            <a:r>
              <a:rPr lang="nl-NL" sz="2400" dirty="0" smtClean="0"/>
              <a:t> making (EDM)</a:t>
            </a:r>
          </a:p>
        </p:txBody>
      </p:sp>
      <p:sp>
        <p:nvSpPr>
          <p:cNvPr id="11" name="Content Placeholder 2"/>
          <p:cNvSpPr txBox="1">
            <a:spLocks/>
          </p:cNvSpPr>
          <p:nvPr/>
        </p:nvSpPr>
        <p:spPr>
          <a:xfrm>
            <a:off x="2267744" y="73086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sz="1000" dirty="0"/>
          </a:p>
        </p:txBody>
      </p:sp>
      <p:sp>
        <p:nvSpPr>
          <p:cNvPr id="13" name="Content Placeholder 2"/>
          <p:cNvSpPr txBox="1">
            <a:spLocks/>
          </p:cNvSpPr>
          <p:nvPr/>
        </p:nvSpPr>
        <p:spPr>
          <a:xfrm>
            <a:off x="179512" y="112474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The authors present a comprehensive model that integrates </a:t>
            </a:r>
            <a:r>
              <a:rPr lang="en-US" sz="2000" dirty="0" smtClean="0">
                <a:solidFill>
                  <a:srgbClr val="0070C0"/>
                </a:solidFill>
              </a:rPr>
              <a:t>virtues</a:t>
            </a:r>
            <a:r>
              <a:rPr lang="en-US" sz="2000" dirty="0" smtClean="0"/>
              <a:t>, </a:t>
            </a:r>
            <a:r>
              <a:rPr lang="en-US" sz="2000" dirty="0" smtClean="0">
                <a:solidFill>
                  <a:schemeClr val="accent6">
                    <a:lumMod val="75000"/>
                  </a:schemeClr>
                </a:solidFill>
              </a:rPr>
              <a:t>values</a:t>
            </a:r>
            <a:r>
              <a:rPr lang="en-US" sz="2000" dirty="0" smtClean="0"/>
              <a:t>, </a:t>
            </a:r>
            <a:r>
              <a:rPr lang="en-US" sz="2000" dirty="0" smtClean="0">
                <a:solidFill>
                  <a:schemeClr val="accent6">
                    <a:lumMod val="75000"/>
                  </a:schemeClr>
                </a:solidFill>
              </a:rPr>
              <a:t>character strengths</a:t>
            </a:r>
            <a:r>
              <a:rPr lang="en-US" sz="2000" dirty="0" smtClean="0"/>
              <a:t> and ethical decision making (</a:t>
            </a:r>
            <a:r>
              <a:rPr lang="en-US" sz="2000" dirty="0" smtClean="0">
                <a:solidFill>
                  <a:srgbClr val="00B050"/>
                </a:solidFill>
              </a:rPr>
              <a:t>EDM</a:t>
            </a:r>
            <a:r>
              <a:rPr lang="en-US" sz="2000" dirty="0" smtClean="0"/>
              <a:t>). </a:t>
            </a:r>
            <a:endParaRPr lang="en-US" sz="1800" dirty="0" smtClean="0"/>
          </a:p>
        </p:txBody>
      </p:sp>
      <p:sp>
        <p:nvSpPr>
          <p:cNvPr id="16" name="Content Placeholder 2"/>
          <p:cNvSpPr txBox="1">
            <a:spLocks/>
          </p:cNvSpPr>
          <p:nvPr/>
        </p:nvSpPr>
        <p:spPr>
          <a:xfrm>
            <a:off x="179512" y="184482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Arial" pitchFamily="34" charset="0"/>
              <a:buChar char="•"/>
            </a:pPr>
            <a:r>
              <a:rPr lang="en-US" sz="2000" dirty="0" smtClean="0"/>
              <a:t>A largely consequentialist ethical framework has dominated </a:t>
            </a:r>
            <a:r>
              <a:rPr lang="en-US" sz="2000" dirty="0" smtClean="0">
                <a:solidFill>
                  <a:srgbClr val="00B050"/>
                </a:solidFill>
              </a:rPr>
              <a:t>EDM</a:t>
            </a:r>
            <a:r>
              <a:rPr lang="en-US" sz="2000" dirty="0" smtClean="0"/>
              <a:t>. A </a:t>
            </a:r>
            <a:r>
              <a:rPr lang="en-US" sz="2000" dirty="0" smtClean="0">
                <a:solidFill>
                  <a:srgbClr val="0070C0"/>
                </a:solidFill>
              </a:rPr>
              <a:t>virtue framework</a:t>
            </a:r>
            <a:r>
              <a:rPr lang="en-US" sz="2000" dirty="0" smtClean="0"/>
              <a:t> needs to be linked to </a:t>
            </a:r>
            <a:r>
              <a:rPr lang="en-US" sz="2000" dirty="0" smtClean="0">
                <a:solidFill>
                  <a:srgbClr val="00B050"/>
                </a:solidFill>
              </a:rPr>
              <a:t>EDM</a:t>
            </a:r>
            <a:r>
              <a:rPr lang="en-US" sz="2000" dirty="0" smtClean="0"/>
              <a:t>. </a:t>
            </a:r>
            <a:r>
              <a:rPr lang="en-US" sz="2000" dirty="0" smtClean="0">
                <a:solidFill>
                  <a:schemeClr val="accent6">
                    <a:lumMod val="75000"/>
                  </a:schemeClr>
                </a:solidFill>
              </a:rPr>
              <a:t>Values</a:t>
            </a:r>
            <a:r>
              <a:rPr lang="en-US" sz="2000" dirty="0" smtClean="0"/>
              <a:t> and </a:t>
            </a:r>
            <a:r>
              <a:rPr lang="en-US" sz="2000" dirty="0" smtClean="0">
                <a:solidFill>
                  <a:schemeClr val="accent6">
                    <a:lumMod val="75000"/>
                  </a:schemeClr>
                </a:solidFill>
              </a:rPr>
              <a:t>character strengths</a:t>
            </a:r>
            <a:r>
              <a:rPr lang="en-US" sz="2000" dirty="0" smtClean="0"/>
              <a:t> are the linking bridge between </a:t>
            </a:r>
            <a:r>
              <a:rPr lang="en-US" sz="2000" dirty="0" smtClean="0">
                <a:solidFill>
                  <a:srgbClr val="00B050"/>
                </a:solidFill>
              </a:rPr>
              <a:t>EDM</a:t>
            </a:r>
            <a:r>
              <a:rPr lang="en-US" sz="2000" dirty="0" smtClean="0"/>
              <a:t> and a </a:t>
            </a:r>
            <a:r>
              <a:rPr lang="en-US" sz="2000" dirty="0" smtClean="0">
                <a:solidFill>
                  <a:srgbClr val="0070C0"/>
                </a:solidFill>
              </a:rPr>
              <a:t>virtue framework</a:t>
            </a:r>
            <a:r>
              <a:rPr lang="en-US" sz="2000" dirty="0" smtClean="0"/>
              <a:t>.</a:t>
            </a:r>
          </a:p>
        </p:txBody>
      </p:sp>
      <p:sp>
        <p:nvSpPr>
          <p:cNvPr id="10" name="Content Placeholder 2"/>
          <p:cNvSpPr txBox="1">
            <a:spLocks/>
          </p:cNvSpPr>
          <p:nvPr/>
        </p:nvSpPr>
        <p:spPr>
          <a:xfrm>
            <a:off x="179512" y="285293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Arial" pitchFamily="34" charset="0"/>
              <a:buChar char="•"/>
            </a:pPr>
            <a:r>
              <a:rPr lang="en-US" sz="2000" dirty="0" smtClean="0"/>
              <a:t>The importance of developing such a decision-making model for both research and practice has been widely recognized. But due to fragmented single domain theory development, there are and have been obstacles to its development </a:t>
            </a:r>
            <a:endParaRPr lang="en-US" sz="1800" dirty="0" smtClean="0"/>
          </a:p>
        </p:txBody>
      </p:sp>
      <p:sp>
        <p:nvSpPr>
          <p:cNvPr id="9" name="Content Placeholder 2"/>
          <p:cNvSpPr txBox="1">
            <a:spLocks/>
          </p:cNvSpPr>
          <p:nvPr/>
        </p:nvSpPr>
        <p:spPr>
          <a:xfrm>
            <a:off x="179512" y="3861048"/>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Arial" pitchFamily="34" charset="0"/>
              <a:buChar char="•"/>
            </a:pPr>
            <a:r>
              <a:rPr lang="en-US" sz="2000" dirty="0" smtClean="0"/>
              <a:t>Authors build on core frameworks in each domain to extract elements that enable them to develop an integrated model</a:t>
            </a:r>
          </a:p>
        </p:txBody>
      </p:sp>
      <p:sp>
        <p:nvSpPr>
          <p:cNvPr id="14" name="Content Placeholder 2"/>
          <p:cNvSpPr txBox="1">
            <a:spLocks/>
          </p:cNvSpPr>
          <p:nvPr/>
        </p:nvSpPr>
        <p:spPr>
          <a:xfrm>
            <a:off x="504056" y="4581128"/>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a:t> </a:t>
            </a:r>
            <a:r>
              <a:rPr lang="en-GB" sz="1800" dirty="0" smtClean="0"/>
              <a:t>Rest’s model of EDM</a:t>
            </a:r>
            <a:endParaRPr lang="en-GB" sz="1000" dirty="0"/>
          </a:p>
        </p:txBody>
      </p:sp>
      <p:sp>
        <p:nvSpPr>
          <p:cNvPr id="18" name="Content Placeholder 2"/>
          <p:cNvSpPr txBox="1">
            <a:spLocks/>
          </p:cNvSpPr>
          <p:nvPr/>
        </p:nvSpPr>
        <p:spPr>
          <a:xfrm>
            <a:off x="504056" y="4941168"/>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a:t> </a:t>
            </a:r>
            <a:r>
              <a:rPr lang="en-GB" sz="1800" dirty="0" smtClean="0"/>
              <a:t>Schwartz’s model of values</a:t>
            </a:r>
            <a:endParaRPr lang="en-GB" sz="1000" dirty="0"/>
          </a:p>
        </p:txBody>
      </p:sp>
      <p:sp>
        <p:nvSpPr>
          <p:cNvPr id="19" name="Content Placeholder 2"/>
          <p:cNvSpPr txBox="1">
            <a:spLocks/>
          </p:cNvSpPr>
          <p:nvPr/>
        </p:nvSpPr>
        <p:spPr>
          <a:xfrm>
            <a:off x="504056" y="5301208"/>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a:t> </a:t>
            </a:r>
            <a:r>
              <a:rPr lang="en-GB" sz="1800" dirty="0" smtClean="0"/>
              <a:t>Peterson and Seligman’s work on virtues and character strengths</a:t>
            </a:r>
            <a:endParaRPr lang="en-GB" sz="1000" dirty="0"/>
          </a:p>
        </p:txBody>
      </p:sp>
      <p:sp>
        <p:nvSpPr>
          <p:cNvPr id="20" name="Content Placeholder 2"/>
          <p:cNvSpPr txBox="1">
            <a:spLocks/>
          </p:cNvSpPr>
          <p:nvPr/>
        </p:nvSpPr>
        <p:spPr>
          <a:xfrm>
            <a:off x="179512" y="573325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Arial" pitchFamily="34" charset="0"/>
              <a:buChar char="•"/>
            </a:pPr>
            <a:r>
              <a:rPr lang="en-US" sz="2000" dirty="0" smtClean="0"/>
              <a:t>Authors motivation in developing the integrated model was to understand the role of character in decision making.</a:t>
            </a:r>
            <a:r>
              <a:rPr lang="en-US" sz="1600" dirty="0"/>
              <a:t> </a:t>
            </a:r>
            <a:r>
              <a:rPr lang="en-US" sz="1600" dirty="0" smtClean="0"/>
              <a:t>(The term ‘character’ surfaced time and again amongst participants in research project to uncover leadership lessons from the financial crisis)</a:t>
            </a:r>
            <a:endParaRPr lang="en-US" sz="2000" dirty="0" smtClean="0"/>
          </a:p>
        </p:txBody>
      </p:sp>
    </p:spTree>
    <p:extLst>
      <p:ext uri="{BB962C8B-B14F-4D97-AF65-F5344CB8AC3E}">
        <p14:creationId xmlns:p14="http://schemas.microsoft.com/office/powerpoint/2010/main" val="1269949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6" grpId="0"/>
      <p:bldP spid="10" grpId="0"/>
      <p:bldP spid="9" grpId="0"/>
      <p:bldP spid="14" grpId="0"/>
      <p:bldP spid="18" grpId="0"/>
      <p:bldP spid="19" grpId="0"/>
      <p:bldP spid="20" grpId="0"/>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4848" y="269777"/>
            <a:ext cx="8445624"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smtClean="0"/>
              <a:t>A </a:t>
            </a:r>
            <a:r>
              <a:rPr lang="nl-NL" sz="2400" dirty="0"/>
              <a:t> </a:t>
            </a:r>
            <a:r>
              <a:rPr lang="nl-NL" sz="2400" dirty="0" err="1"/>
              <a:t>v</a:t>
            </a:r>
            <a:r>
              <a:rPr lang="nl-NL" sz="2400" dirty="0" err="1" smtClean="0"/>
              <a:t>irtue</a:t>
            </a:r>
            <a:r>
              <a:rPr lang="nl-NL" sz="2400" dirty="0" smtClean="0"/>
              <a:t> </a:t>
            </a:r>
            <a:r>
              <a:rPr lang="nl-NL" sz="2400" dirty="0" err="1" smtClean="0"/>
              <a:t>based</a:t>
            </a:r>
            <a:r>
              <a:rPr lang="nl-NL" sz="2400" dirty="0" smtClean="0"/>
              <a:t> </a:t>
            </a:r>
            <a:r>
              <a:rPr lang="nl-NL" sz="2400" dirty="0" err="1" smtClean="0"/>
              <a:t>orientation</a:t>
            </a:r>
            <a:r>
              <a:rPr lang="nl-NL" sz="2400" dirty="0" smtClean="0"/>
              <a:t> (VBO) </a:t>
            </a:r>
            <a:r>
              <a:rPr lang="nl-NL" sz="2400" dirty="0" err="1" smtClean="0"/>
              <a:t>to</a:t>
            </a:r>
            <a:r>
              <a:rPr lang="nl-NL" sz="2400" dirty="0" smtClean="0"/>
              <a:t> </a:t>
            </a:r>
            <a:r>
              <a:rPr lang="nl-NL" sz="2400" dirty="0" err="1" smtClean="0"/>
              <a:t>ethical</a:t>
            </a:r>
            <a:r>
              <a:rPr lang="nl-NL" sz="2400" dirty="0" smtClean="0"/>
              <a:t> </a:t>
            </a:r>
            <a:r>
              <a:rPr lang="nl-NL" sz="2400" dirty="0" err="1" smtClean="0"/>
              <a:t>decision</a:t>
            </a:r>
            <a:r>
              <a:rPr lang="nl-NL" sz="2400" dirty="0" smtClean="0"/>
              <a:t> making (EDM)</a:t>
            </a:r>
          </a:p>
        </p:txBody>
      </p:sp>
      <p:sp>
        <p:nvSpPr>
          <p:cNvPr id="11" name="Content Placeholder 2"/>
          <p:cNvSpPr txBox="1">
            <a:spLocks/>
          </p:cNvSpPr>
          <p:nvPr/>
        </p:nvSpPr>
        <p:spPr>
          <a:xfrm>
            <a:off x="2267744" y="73086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sz="1000" dirty="0"/>
          </a:p>
        </p:txBody>
      </p:sp>
      <p:sp>
        <p:nvSpPr>
          <p:cNvPr id="13" name="Content Placeholder 2"/>
          <p:cNvSpPr txBox="1">
            <a:spLocks/>
          </p:cNvSpPr>
          <p:nvPr/>
        </p:nvSpPr>
        <p:spPr>
          <a:xfrm>
            <a:off x="179512" y="112474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Often arrogance and ego impedes proper decision making. On the other hand courage helps to withstand pressure to pursue dubious investments. Etc. </a:t>
            </a:r>
            <a:endParaRPr lang="en-US" sz="1800" dirty="0" smtClean="0"/>
          </a:p>
        </p:txBody>
      </p:sp>
      <p:sp>
        <p:nvSpPr>
          <p:cNvPr id="16" name="Content Placeholder 2"/>
          <p:cNvSpPr txBox="1">
            <a:spLocks/>
          </p:cNvSpPr>
          <p:nvPr/>
        </p:nvSpPr>
        <p:spPr>
          <a:xfrm>
            <a:off x="179512" y="184482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Arial" pitchFamily="34" charset="0"/>
              <a:buChar char="•"/>
            </a:pPr>
            <a:r>
              <a:rPr lang="en-US" sz="2000" dirty="0" smtClean="0"/>
              <a:t>The message was clear. Character is critical in leadership and decision making. It is not trivial though to understand what character precisely is, </a:t>
            </a:r>
            <a:r>
              <a:rPr lang="en-US" sz="2000" i="1" dirty="0" smtClean="0"/>
              <a:t>how it impacts decision making</a:t>
            </a:r>
            <a:r>
              <a:rPr lang="en-US" sz="2000" dirty="0" smtClean="0"/>
              <a:t>, and how it can be developed</a:t>
            </a:r>
          </a:p>
        </p:txBody>
      </p:sp>
      <p:sp>
        <p:nvSpPr>
          <p:cNvPr id="10" name="Content Placeholder 2"/>
          <p:cNvSpPr txBox="1">
            <a:spLocks/>
          </p:cNvSpPr>
          <p:nvPr/>
        </p:nvSpPr>
        <p:spPr>
          <a:xfrm>
            <a:off x="179512" y="285293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Arial" pitchFamily="34" charset="0"/>
              <a:buChar char="•"/>
            </a:pPr>
            <a:r>
              <a:rPr lang="en-US" sz="2000" dirty="0" smtClean="0"/>
              <a:t>Values and virtues are important underpinnings to character, and so the proposed model seeks to integrate EDM, character, values and virtues</a:t>
            </a:r>
          </a:p>
          <a:p>
            <a:pPr marL="400050" lvl="2" indent="0">
              <a:buNone/>
            </a:pPr>
            <a:r>
              <a:rPr lang="en-US" sz="1600" dirty="0" smtClean="0"/>
              <a:t>  </a:t>
            </a:r>
            <a:endParaRPr lang="en-US" sz="1400" dirty="0" smtClean="0"/>
          </a:p>
        </p:txBody>
      </p:sp>
      <p:sp>
        <p:nvSpPr>
          <p:cNvPr id="14" name="Content Placeholder 2"/>
          <p:cNvSpPr txBox="1">
            <a:spLocks/>
          </p:cNvSpPr>
          <p:nvPr/>
        </p:nvSpPr>
        <p:spPr>
          <a:xfrm>
            <a:off x="576064" y="357301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a:t> </a:t>
            </a:r>
            <a:r>
              <a:rPr lang="en-GB" sz="1800" dirty="0" smtClean="0"/>
              <a:t>A critical step in establishing how the virtues work in business practice</a:t>
            </a:r>
            <a:endParaRPr lang="en-GB" sz="1000" dirty="0"/>
          </a:p>
        </p:txBody>
      </p:sp>
      <p:sp>
        <p:nvSpPr>
          <p:cNvPr id="20" name="Content Placeholder 2"/>
          <p:cNvSpPr txBox="1">
            <a:spLocks/>
          </p:cNvSpPr>
          <p:nvPr/>
        </p:nvSpPr>
        <p:spPr>
          <a:xfrm>
            <a:off x="179512" y="393305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1" indent="-342900">
              <a:buFont typeface="Arial" pitchFamily="34" charset="0"/>
              <a:buChar char="•"/>
            </a:pPr>
            <a:r>
              <a:rPr lang="en-US" sz="2000" dirty="0" smtClean="0"/>
              <a:t>Authors make several contributions</a:t>
            </a:r>
          </a:p>
        </p:txBody>
      </p:sp>
      <p:sp>
        <p:nvSpPr>
          <p:cNvPr id="12" name="Content Placeholder 2"/>
          <p:cNvSpPr txBox="1">
            <a:spLocks/>
          </p:cNvSpPr>
          <p:nvPr/>
        </p:nvSpPr>
        <p:spPr>
          <a:xfrm>
            <a:off x="576064" y="429309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Providing bridge-building between the philosophical and psychological literature.      Their model integrates key concepts that have largely remained disconnected</a:t>
            </a:r>
            <a:endParaRPr lang="en-GB" sz="1000" dirty="0"/>
          </a:p>
        </p:txBody>
      </p:sp>
      <p:sp>
        <p:nvSpPr>
          <p:cNvPr id="15" name="Content Placeholder 2"/>
          <p:cNvSpPr txBox="1">
            <a:spLocks/>
          </p:cNvSpPr>
          <p:nvPr/>
        </p:nvSpPr>
        <p:spPr>
          <a:xfrm>
            <a:off x="539552" y="486916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a:t> </a:t>
            </a:r>
            <a:r>
              <a:rPr lang="en-GB" sz="1800" dirty="0" smtClean="0"/>
              <a:t>It fills a nice in the EDM literature by highlighting the normative side through                         </a:t>
            </a:r>
            <a:br>
              <a:rPr lang="en-GB" sz="1800" dirty="0" smtClean="0"/>
            </a:br>
            <a:r>
              <a:rPr lang="en-GB" sz="1800" dirty="0" smtClean="0"/>
              <a:t> focus on virtue ethics</a:t>
            </a:r>
            <a:endParaRPr lang="en-GB" sz="1000" dirty="0"/>
          </a:p>
        </p:txBody>
      </p:sp>
      <p:sp>
        <p:nvSpPr>
          <p:cNvPr id="17" name="Content Placeholder 2"/>
          <p:cNvSpPr txBox="1">
            <a:spLocks/>
          </p:cNvSpPr>
          <p:nvPr/>
        </p:nvSpPr>
        <p:spPr>
          <a:xfrm>
            <a:off x="539552" y="551723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a:t> </a:t>
            </a:r>
            <a:r>
              <a:rPr lang="en-GB" sz="1800" dirty="0" smtClean="0"/>
              <a:t>It bridges the individual level with the macro perspective where situational                  </a:t>
            </a:r>
            <a:br>
              <a:rPr lang="en-GB" sz="1800" dirty="0" smtClean="0"/>
            </a:br>
            <a:r>
              <a:rPr lang="en-GB" sz="1800" dirty="0" smtClean="0"/>
              <a:t> pressures in the decision making context often exist </a:t>
            </a:r>
            <a:endParaRPr lang="en-GB" sz="1000" dirty="0"/>
          </a:p>
        </p:txBody>
      </p:sp>
      <p:sp>
        <p:nvSpPr>
          <p:cNvPr id="21" name="Content Placeholder 2"/>
          <p:cNvSpPr txBox="1">
            <a:spLocks/>
          </p:cNvSpPr>
          <p:nvPr/>
        </p:nvSpPr>
        <p:spPr>
          <a:xfrm>
            <a:off x="539552" y="616530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a:t> </a:t>
            </a:r>
            <a:r>
              <a:rPr lang="en-GB" sz="1800" dirty="0" smtClean="0"/>
              <a:t>The model provides guidance in complex and ambiguous contexts where universal  </a:t>
            </a:r>
            <a:br>
              <a:rPr lang="en-GB" sz="1800" dirty="0" smtClean="0"/>
            </a:br>
            <a:r>
              <a:rPr lang="en-GB" sz="1800" dirty="0" smtClean="0"/>
              <a:t> ethical rules are ill-suited to effectively support the decision maker    </a:t>
            </a:r>
            <a:endParaRPr lang="en-GB" sz="1000" dirty="0"/>
          </a:p>
        </p:txBody>
      </p:sp>
    </p:spTree>
    <p:extLst>
      <p:ext uri="{BB962C8B-B14F-4D97-AF65-F5344CB8AC3E}">
        <p14:creationId xmlns:p14="http://schemas.microsoft.com/office/powerpoint/2010/main" val="2005505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6" grpId="0"/>
      <p:bldP spid="10" grpId="0"/>
      <p:bldP spid="14" grpId="0"/>
      <p:bldP spid="20" grpId="0"/>
      <p:bldP spid="12" grpId="0"/>
      <p:bldP spid="15" grpId="0"/>
      <p:bldP spid="17" grpId="0"/>
      <p:bldP spid="21" grpId="0"/>
    </p:bld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4848" y="269777"/>
            <a:ext cx="8445624"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smtClean="0"/>
              <a:t>A </a:t>
            </a:r>
            <a:r>
              <a:rPr lang="nl-NL" sz="2400" dirty="0" err="1" smtClean="0"/>
              <a:t>virtue</a:t>
            </a:r>
            <a:r>
              <a:rPr lang="nl-NL" sz="2400" dirty="0" smtClean="0"/>
              <a:t> </a:t>
            </a:r>
            <a:r>
              <a:rPr lang="nl-NL" sz="2400" dirty="0" err="1" smtClean="0"/>
              <a:t>based</a:t>
            </a:r>
            <a:r>
              <a:rPr lang="nl-NL" sz="2400" dirty="0" smtClean="0"/>
              <a:t> </a:t>
            </a:r>
            <a:r>
              <a:rPr lang="nl-NL" sz="2400" dirty="0" err="1" smtClean="0"/>
              <a:t>orientation</a:t>
            </a:r>
            <a:r>
              <a:rPr lang="nl-NL" sz="2400" dirty="0" smtClean="0"/>
              <a:t> (VBO) </a:t>
            </a:r>
            <a:r>
              <a:rPr lang="nl-NL" sz="2400" dirty="0" err="1" smtClean="0"/>
              <a:t>to</a:t>
            </a:r>
            <a:r>
              <a:rPr lang="nl-NL" sz="2400" dirty="0" smtClean="0"/>
              <a:t> </a:t>
            </a:r>
            <a:r>
              <a:rPr lang="nl-NL" sz="2400" dirty="0" err="1" smtClean="0"/>
              <a:t>ethical</a:t>
            </a:r>
            <a:r>
              <a:rPr lang="nl-NL" sz="2400" dirty="0" smtClean="0"/>
              <a:t> </a:t>
            </a:r>
            <a:r>
              <a:rPr lang="nl-NL" sz="2400" dirty="0" err="1" smtClean="0"/>
              <a:t>decision</a:t>
            </a:r>
            <a:r>
              <a:rPr lang="nl-NL" sz="2400" dirty="0" smtClean="0"/>
              <a:t> making (EDM)</a:t>
            </a:r>
          </a:p>
        </p:txBody>
      </p:sp>
      <p:sp>
        <p:nvSpPr>
          <p:cNvPr id="11" name="Content Placeholder 2"/>
          <p:cNvSpPr txBox="1">
            <a:spLocks/>
          </p:cNvSpPr>
          <p:nvPr/>
        </p:nvSpPr>
        <p:spPr>
          <a:xfrm>
            <a:off x="2267744" y="73086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sz="10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12" y="1052736"/>
            <a:ext cx="9144000" cy="5734050"/>
          </a:xfrm>
          <a:prstGeom prst="rect">
            <a:avLst/>
          </a:prstGeom>
        </p:spPr>
      </p:pic>
    </p:spTree>
    <p:extLst>
      <p:ext uri="{BB962C8B-B14F-4D97-AF65-F5344CB8AC3E}">
        <p14:creationId xmlns:p14="http://schemas.microsoft.com/office/powerpoint/2010/main" val="4082337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4848" y="269777"/>
            <a:ext cx="8445624"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err="1" smtClean="0"/>
              <a:t>Ethical</a:t>
            </a:r>
            <a:r>
              <a:rPr lang="nl-NL" sz="2400" dirty="0" smtClean="0"/>
              <a:t> </a:t>
            </a:r>
            <a:r>
              <a:rPr lang="nl-NL" sz="2400" dirty="0" err="1" smtClean="0"/>
              <a:t>Decision</a:t>
            </a:r>
            <a:r>
              <a:rPr lang="nl-NL" sz="2400" dirty="0" smtClean="0"/>
              <a:t> Making (EDM) </a:t>
            </a:r>
            <a:r>
              <a:rPr lang="nl-NL" sz="2400" dirty="0" err="1" smtClean="0"/>
              <a:t>and</a:t>
            </a:r>
            <a:r>
              <a:rPr lang="nl-NL" sz="2400" dirty="0" smtClean="0"/>
              <a:t> </a:t>
            </a:r>
            <a:r>
              <a:rPr lang="nl-NL" sz="2400" dirty="0" err="1" smtClean="0"/>
              <a:t>Ethical</a:t>
            </a:r>
            <a:r>
              <a:rPr lang="nl-NL" sz="2400" dirty="0" smtClean="0"/>
              <a:t> </a:t>
            </a:r>
            <a:r>
              <a:rPr lang="nl-NL" sz="2400" dirty="0" err="1" smtClean="0"/>
              <a:t>Frameworks</a:t>
            </a:r>
            <a:endParaRPr lang="nl-NL" sz="2400" dirty="0" smtClean="0"/>
          </a:p>
        </p:txBody>
      </p:sp>
      <p:sp>
        <p:nvSpPr>
          <p:cNvPr id="11" name="Content Placeholder 2"/>
          <p:cNvSpPr txBox="1">
            <a:spLocks/>
          </p:cNvSpPr>
          <p:nvPr/>
        </p:nvSpPr>
        <p:spPr>
          <a:xfrm>
            <a:off x="2267744" y="73086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sz="1000" dirty="0"/>
          </a:p>
        </p:txBody>
      </p:sp>
      <p:sp>
        <p:nvSpPr>
          <p:cNvPr id="13" name="Content Placeholder 2"/>
          <p:cNvSpPr txBox="1">
            <a:spLocks/>
          </p:cNvSpPr>
          <p:nvPr/>
        </p:nvSpPr>
        <p:spPr>
          <a:xfrm>
            <a:off x="179512" y="112474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Since the authors sought to understand the role of character in decision   making, they focus on EDM instead of decision making in general. </a:t>
            </a:r>
            <a:endParaRPr lang="en-US" sz="1800" dirty="0" smtClean="0"/>
          </a:p>
        </p:txBody>
      </p:sp>
      <p:sp>
        <p:nvSpPr>
          <p:cNvPr id="18" name="Content Placeholder 2"/>
          <p:cNvSpPr txBox="1">
            <a:spLocks/>
          </p:cNvSpPr>
          <p:nvPr/>
        </p:nvSpPr>
        <p:spPr>
          <a:xfrm>
            <a:off x="179512" y="184482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An </a:t>
            </a:r>
            <a:r>
              <a:rPr lang="en-US" sz="2000" i="1" dirty="0" smtClean="0"/>
              <a:t>ethical</a:t>
            </a:r>
            <a:r>
              <a:rPr lang="en-US" sz="2000" dirty="0" smtClean="0"/>
              <a:t> decision is a decision that may benefit or harm others or that exercises the rights of some while denying the rights of others </a:t>
            </a:r>
            <a:endParaRPr lang="en-US" sz="1800" dirty="0" smtClean="0"/>
          </a:p>
        </p:txBody>
      </p:sp>
      <p:sp>
        <p:nvSpPr>
          <p:cNvPr id="19" name="Content Placeholder 2"/>
          <p:cNvSpPr txBox="1">
            <a:spLocks/>
          </p:cNvSpPr>
          <p:nvPr/>
        </p:nvSpPr>
        <p:spPr>
          <a:xfrm>
            <a:off x="179512" y="256490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Many decisions may not seem ethical, but do in fact – when more closely examined –have ethical implications. </a:t>
            </a:r>
            <a:endParaRPr lang="en-US" sz="1800" dirty="0" smtClean="0"/>
          </a:p>
        </p:txBody>
      </p:sp>
      <p:sp>
        <p:nvSpPr>
          <p:cNvPr id="22" name="Content Placeholder 2"/>
          <p:cNvSpPr txBox="1">
            <a:spLocks/>
          </p:cNvSpPr>
          <p:nvPr/>
        </p:nvSpPr>
        <p:spPr>
          <a:xfrm>
            <a:off x="179512" y="321297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Although decisions (as many forms of </a:t>
            </a:r>
            <a:r>
              <a:rPr lang="en-US" sz="2000" dirty="0" err="1" smtClean="0"/>
              <a:t>behaviour</a:t>
            </a:r>
            <a:r>
              <a:rPr lang="en-US" sz="2000" dirty="0" smtClean="0"/>
              <a:t>) are the result of conscious   and subconscious processes, authors begin with a focus on the conscious processes of EDM.  </a:t>
            </a:r>
            <a:endParaRPr lang="en-US" sz="1800" dirty="0" smtClean="0"/>
          </a:p>
        </p:txBody>
      </p:sp>
      <p:sp>
        <p:nvSpPr>
          <p:cNvPr id="23" name="Content Placeholder 2"/>
          <p:cNvSpPr txBox="1">
            <a:spLocks/>
          </p:cNvSpPr>
          <p:nvPr/>
        </p:nvSpPr>
        <p:spPr>
          <a:xfrm>
            <a:off x="179512" y="429309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800" dirty="0" smtClean="0"/>
          </a:p>
        </p:txBody>
      </p:sp>
      <p:sp>
        <p:nvSpPr>
          <p:cNvPr id="24" name="Content Placeholder 2"/>
          <p:cNvSpPr txBox="1">
            <a:spLocks/>
          </p:cNvSpPr>
          <p:nvPr/>
        </p:nvSpPr>
        <p:spPr>
          <a:xfrm>
            <a:off x="179512" y="4221088"/>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Rest’s model is one of the most common EDM models. Rest identifies </a:t>
            </a:r>
            <a:r>
              <a:rPr lang="en-US" sz="2000" i="1" dirty="0" smtClean="0"/>
              <a:t>four psychological process steps</a:t>
            </a:r>
            <a:r>
              <a:rPr lang="en-US" sz="2000" dirty="0" smtClean="0"/>
              <a:t>: moral awareness, moral </a:t>
            </a:r>
            <a:r>
              <a:rPr lang="en-US" sz="2000" dirty="0" err="1" smtClean="0"/>
              <a:t>judgement</a:t>
            </a:r>
            <a:r>
              <a:rPr lang="en-US" sz="2000" dirty="0" smtClean="0"/>
              <a:t>,                                 moral intent and moral </a:t>
            </a:r>
            <a:r>
              <a:rPr lang="en-US" sz="2000" dirty="0" err="1" smtClean="0"/>
              <a:t>behaviour</a:t>
            </a:r>
            <a:r>
              <a:rPr lang="en-US" sz="2000" dirty="0" smtClean="0"/>
              <a:t>. </a:t>
            </a:r>
            <a:endParaRPr lang="en-US" sz="1800" dirty="0" smtClean="0"/>
          </a:p>
        </p:txBody>
      </p:sp>
      <p:sp>
        <p:nvSpPr>
          <p:cNvPr id="25" name="Content Placeholder 2"/>
          <p:cNvSpPr txBox="1">
            <a:spLocks/>
          </p:cNvSpPr>
          <p:nvPr/>
        </p:nvSpPr>
        <p:spPr>
          <a:xfrm>
            <a:off x="179512" y="522920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While Rest prefixes the four components of his EDM framework as moral, the elements are actually purely descriptive and stripped of normative content.</a:t>
            </a:r>
          </a:p>
          <a:p>
            <a:pPr lvl="1"/>
            <a:r>
              <a:rPr lang="en-US" sz="1800" dirty="0" smtClean="0"/>
              <a:t>Hence the qualifier ‘moral’ will be omitted.  </a:t>
            </a:r>
          </a:p>
          <a:p>
            <a:pPr lvl="1"/>
            <a:r>
              <a:rPr lang="en-US" sz="1800" dirty="0" smtClean="0"/>
              <a:t>Moreover, the term ‘moral’ moves beyond values and virtues to societal norms </a:t>
            </a:r>
            <a:r>
              <a:rPr lang="en-US" sz="1600" dirty="0" smtClean="0"/>
              <a:t>(which will be incorporated as part of the situational forces that influence the four elements)</a:t>
            </a:r>
          </a:p>
        </p:txBody>
      </p:sp>
    </p:spTree>
    <p:extLst>
      <p:ext uri="{BB962C8B-B14F-4D97-AF65-F5344CB8AC3E}">
        <p14:creationId xmlns:p14="http://schemas.microsoft.com/office/powerpoint/2010/main" val="2534188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8" grpId="0"/>
      <p:bldP spid="19" grpId="0"/>
      <p:bldP spid="22" grpId="0"/>
      <p:bldP spid="24" grpId="0"/>
      <p:bldP spid="25" grpId="0"/>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4848" y="269777"/>
            <a:ext cx="8445624"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err="1" smtClean="0"/>
              <a:t>Ethical</a:t>
            </a:r>
            <a:r>
              <a:rPr lang="nl-NL" sz="2400" dirty="0" smtClean="0"/>
              <a:t> </a:t>
            </a:r>
            <a:r>
              <a:rPr lang="nl-NL" sz="2400" dirty="0" err="1" smtClean="0"/>
              <a:t>Decision</a:t>
            </a:r>
            <a:r>
              <a:rPr lang="nl-NL" sz="2400" dirty="0" smtClean="0"/>
              <a:t> Making (EDM) </a:t>
            </a:r>
            <a:r>
              <a:rPr lang="nl-NL" sz="2400" dirty="0" err="1" smtClean="0"/>
              <a:t>and</a:t>
            </a:r>
            <a:r>
              <a:rPr lang="nl-NL" sz="2400" dirty="0" smtClean="0"/>
              <a:t> </a:t>
            </a:r>
            <a:r>
              <a:rPr lang="nl-NL" sz="2400" dirty="0" err="1" smtClean="0"/>
              <a:t>Ethical</a:t>
            </a:r>
            <a:r>
              <a:rPr lang="nl-NL" sz="2400" dirty="0" smtClean="0"/>
              <a:t> </a:t>
            </a:r>
            <a:r>
              <a:rPr lang="nl-NL" sz="2400" dirty="0" err="1" smtClean="0"/>
              <a:t>Frameworks</a:t>
            </a:r>
            <a:endParaRPr lang="nl-NL" sz="2400" dirty="0" smtClean="0"/>
          </a:p>
        </p:txBody>
      </p:sp>
      <p:sp>
        <p:nvSpPr>
          <p:cNvPr id="11" name="Content Placeholder 2"/>
          <p:cNvSpPr txBox="1">
            <a:spLocks/>
          </p:cNvSpPr>
          <p:nvPr/>
        </p:nvSpPr>
        <p:spPr>
          <a:xfrm>
            <a:off x="2267744" y="73086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sz="1000" dirty="0"/>
          </a:p>
        </p:txBody>
      </p:sp>
      <p:sp>
        <p:nvSpPr>
          <p:cNvPr id="13" name="Content Placeholder 2"/>
          <p:cNvSpPr txBox="1">
            <a:spLocks/>
          </p:cNvSpPr>
          <p:nvPr/>
        </p:nvSpPr>
        <p:spPr>
          <a:xfrm>
            <a:off x="179512" y="112474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u="sng" dirty="0" smtClean="0"/>
              <a:t>Normative</a:t>
            </a:r>
            <a:r>
              <a:rPr lang="en-US" sz="2000" dirty="0" smtClean="0"/>
              <a:t> ethics is normally categorized in consequentialism, deontology and virtue ethics.  </a:t>
            </a:r>
            <a:endParaRPr lang="en-US" sz="1800" dirty="0" smtClean="0"/>
          </a:p>
        </p:txBody>
      </p:sp>
      <p:sp>
        <p:nvSpPr>
          <p:cNvPr id="12" name="Content Placeholder 2"/>
          <p:cNvSpPr txBox="1">
            <a:spLocks/>
          </p:cNvSpPr>
          <p:nvPr/>
        </p:nvSpPr>
        <p:spPr>
          <a:xfrm>
            <a:off x="179512" y="184482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On </a:t>
            </a:r>
            <a:r>
              <a:rPr lang="en-US" sz="2000" i="1" dirty="0" smtClean="0"/>
              <a:t>consequentialism</a:t>
            </a:r>
            <a:r>
              <a:rPr lang="en-US" sz="2000" dirty="0" smtClean="0"/>
              <a:t>, what is right or wrong, good or bad, should be derived from a careful analysis of the perceived costs and benefits of a given course of action. </a:t>
            </a:r>
            <a:endParaRPr lang="en-US" sz="1800" dirty="0" smtClean="0"/>
          </a:p>
        </p:txBody>
      </p:sp>
      <p:sp>
        <p:nvSpPr>
          <p:cNvPr id="14" name="Content Placeholder 2"/>
          <p:cNvSpPr txBox="1">
            <a:spLocks/>
          </p:cNvSpPr>
          <p:nvPr/>
        </p:nvSpPr>
        <p:spPr>
          <a:xfrm>
            <a:off x="179512" y="285293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i="1" dirty="0" smtClean="0"/>
              <a:t>Deontological frameworks</a:t>
            </a:r>
            <a:r>
              <a:rPr lang="en-US" sz="2000" dirty="0" smtClean="0"/>
              <a:t> suggest that ethical </a:t>
            </a:r>
            <a:r>
              <a:rPr lang="en-US" sz="2000" dirty="0" err="1" smtClean="0"/>
              <a:t>behaviour</a:t>
            </a:r>
            <a:r>
              <a:rPr lang="en-US" sz="2000" dirty="0" smtClean="0"/>
              <a:t> should align with a set of universal principles of duty and rights, rather than seeking net benefits</a:t>
            </a:r>
            <a:endParaRPr lang="en-US" sz="1800" dirty="0" smtClean="0"/>
          </a:p>
        </p:txBody>
      </p:sp>
      <p:sp>
        <p:nvSpPr>
          <p:cNvPr id="15" name="Content Placeholder 2"/>
          <p:cNvSpPr txBox="1">
            <a:spLocks/>
          </p:cNvSpPr>
          <p:nvPr/>
        </p:nvSpPr>
        <p:spPr>
          <a:xfrm>
            <a:off x="179512" y="364502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i="1" dirty="0" smtClean="0"/>
              <a:t>Virtue ethics</a:t>
            </a:r>
            <a:r>
              <a:rPr lang="en-US" sz="2000" dirty="0" smtClean="0"/>
              <a:t> emphasizes the excellences of personal character (instead of outcomes or universal norms) to define moral </a:t>
            </a:r>
            <a:r>
              <a:rPr lang="en-US" sz="2000" dirty="0" err="1" smtClean="0"/>
              <a:t>behaviour</a:t>
            </a:r>
            <a:r>
              <a:rPr lang="en-US" sz="2000" dirty="0" smtClean="0"/>
              <a:t> </a:t>
            </a:r>
            <a:endParaRPr lang="en-US" sz="1800" dirty="0" smtClean="0"/>
          </a:p>
        </p:txBody>
      </p:sp>
      <p:sp>
        <p:nvSpPr>
          <p:cNvPr id="16" name="Content Placeholder 2"/>
          <p:cNvSpPr txBox="1">
            <a:spLocks/>
          </p:cNvSpPr>
          <p:nvPr/>
        </p:nvSpPr>
        <p:spPr>
          <a:xfrm>
            <a:off x="179512" y="436510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Each of these perspectives serves to inform the other two and no one approach can be considered to be a complete account of ethical </a:t>
            </a:r>
            <a:r>
              <a:rPr lang="en-US" sz="2000" dirty="0" err="1" smtClean="0"/>
              <a:t>behaviour</a:t>
            </a:r>
            <a:r>
              <a:rPr lang="en-US" sz="2000" dirty="0" smtClean="0"/>
              <a:t> on its own</a:t>
            </a:r>
            <a:endParaRPr lang="en-US" sz="1800" dirty="0" smtClean="0"/>
          </a:p>
        </p:txBody>
      </p:sp>
      <p:sp>
        <p:nvSpPr>
          <p:cNvPr id="17" name="Content Placeholder 2"/>
          <p:cNvSpPr txBox="1">
            <a:spLocks/>
          </p:cNvSpPr>
          <p:nvPr/>
        </p:nvSpPr>
        <p:spPr>
          <a:xfrm>
            <a:off x="179512" y="515719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u="sng" dirty="0" smtClean="0"/>
              <a:t>Descriptive</a:t>
            </a:r>
            <a:r>
              <a:rPr lang="en-US" sz="2000" dirty="0" smtClean="0"/>
              <a:t> ethics (i.e., “What do people think is right?”) largely avoids applying normative content (i.e., “How should we act?”)</a:t>
            </a:r>
            <a:endParaRPr lang="en-US" sz="1800" dirty="0" smtClean="0"/>
          </a:p>
        </p:txBody>
      </p:sp>
      <p:sp>
        <p:nvSpPr>
          <p:cNvPr id="20" name="Content Placeholder 2"/>
          <p:cNvSpPr txBox="1">
            <a:spLocks/>
          </p:cNvSpPr>
          <p:nvPr/>
        </p:nvSpPr>
        <p:spPr>
          <a:xfrm>
            <a:off x="179512" y="587727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The content of ethics in business and management scholarship has been almost entirely </a:t>
            </a:r>
            <a:r>
              <a:rPr lang="en-US" sz="2000" i="1" dirty="0" smtClean="0"/>
              <a:t>consequentialist</a:t>
            </a:r>
            <a:r>
              <a:rPr lang="en-US" sz="2000" dirty="0" smtClean="0"/>
              <a:t>, with a focus on cost-benefit analysis, instrumental outcomes of ethical decisions, and share-holder value maximization </a:t>
            </a:r>
            <a:endParaRPr lang="en-US" sz="1800" dirty="0" smtClean="0"/>
          </a:p>
        </p:txBody>
      </p:sp>
    </p:spTree>
    <p:extLst>
      <p:ext uri="{BB962C8B-B14F-4D97-AF65-F5344CB8AC3E}">
        <p14:creationId xmlns:p14="http://schemas.microsoft.com/office/powerpoint/2010/main" val="2668445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p:bldP spid="15" grpId="0"/>
      <p:bldP spid="16" grpId="0"/>
      <p:bldP spid="17" grpId="0"/>
      <p:bldP spid="20" grpId="0"/>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4848" y="269777"/>
            <a:ext cx="8445624"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err="1" smtClean="0"/>
              <a:t>Ethical</a:t>
            </a:r>
            <a:r>
              <a:rPr lang="nl-NL" sz="2400" dirty="0" smtClean="0"/>
              <a:t> </a:t>
            </a:r>
            <a:r>
              <a:rPr lang="nl-NL" sz="2400" dirty="0" err="1" smtClean="0"/>
              <a:t>Decision</a:t>
            </a:r>
            <a:r>
              <a:rPr lang="nl-NL" sz="2400" dirty="0" smtClean="0"/>
              <a:t> Making (EDM) </a:t>
            </a:r>
            <a:r>
              <a:rPr lang="nl-NL" sz="2400" dirty="0" err="1" smtClean="0"/>
              <a:t>and</a:t>
            </a:r>
            <a:r>
              <a:rPr lang="nl-NL" sz="2400" dirty="0" smtClean="0"/>
              <a:t> </a:t>
            </a:r>
            <a:r>
              <a:rPr lang="nl-NL" sz="2400" dirty="0" err="1" smtClean="0"/>
              <a:t>Ethical</a:t>
            </a:r>
            <a:r>
              <a:rPr lang="nl-NL" sz="2400" dirty="0" smtClean="0"/>
              <a:t> </a:t>
            </a:r>
            <a:r>
              <a:rPr lang="nl-NL" sz="2400" dirty="0" err="1" smtClean="0"/>
              <a:t>Frameworks</a:t>
            </a:r>
            <a:endParaRPr lang="nl-NL" sz="2400" dirty="0" smtClean="0"/>
          </a:p>
        </p:txBody>
      </p:sp>
      <p:sp>
        <p:nvSpPr>
          <p:cNvPr id="11" name="Content Placeholder 2"/>
          <p:cNvSpPr txBox="1">
            <a:spLocks/>
          </p:cNvSpPr>
          <p:nvPr/>
        </p:nvSpPr>
        <p:spPr>
          <a:xfrm>
            <a:off x="2267744" y="73086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sz="1000" dirty="0"/>
          </a:p>
        </p:txBody>
      </p:sp>
      <p:sp>
        <p:nvSpPr>
          <p:cNvPr id="13" name="Content Placeholder 2"/>
          <p:cNvSpPr txBox="1">
            <a:spLocks/>
          </p:cNvSpPr>
          <p:nvPr/>
        </p:nvSpPr>
        <p:spPr>
          <a:xfrm>
            <a:off x="179512" y="980729"/>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The pervasive focus on share-holder value maximization has even become in and of itself rule-like and duty-driven and hence deontological.</a:t>
            </a:r>
            <a:endParaRPr lang="en-US" sz="1800" dirty="0" smtClean="0"/>
          </a:p>
        </p:txBody>
      </p:sp>
      <p:sp>
        <p:nvSpPr>
          <p:cNvPr id="18" name="Content Placeholder 2"/>
          <p:cNvSpPr txBox="1">
            <a:spLocks/>
          </p:cNvSpPr>
          <p:nvPr/>
        </p:nvSpPr>
        <p:spPr>
          <a:xfrm>
            <a:off x="179512" y="162880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Deontological content has also entered more broadly in business ethics</a:t>
            </a:r>
            <a:endParaRPr lang="en-US" sz="1800" dirty="0" smtClean="0"/>
          </a:p>
        </p:txBody>
      </p:sp>
      <p:sp>
        <p:nvSpPr>
          <p:cNvPr id="19" name="Content Placeholder 2"/>
          <p:cNvSpPr txBox="1">
            <a:spLocks/>
          </p:cNvSpPr>
          <p:nvPr/>
        </p:nvSpPr>
        <p:spPr>
          <a:xfrm>
            <a:off x="179512" y="198884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But there has been almost no discussion of virtue ethical frameworks in the analysis of ethical decision making in business organizations</a:t>
            </a:r>
            <a:endParaRPr lang="en-US" sz="1800" dirty="0" smtClean="0"/>
          </a:p>
        </p:txBody>
      </p:sp>
      <p:sp>
        <p:nvSpPr>
          <p:cNvPr id="21" name="Content Placeholder 2"/>
          <p:cNvSpPr txBox="1">
            <a:spLocks/>
          </p:cNvSpPr>
          <p:nvPr/>
        </p:nvSpPr>
        <p:spPr>
          <a:xfrm>
            <a:off x="179512" y="2780928"/>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1800" dirty="0" smtClean="0"/>
          </a:p>
        </p:txBody>
      </p:sp>
      <p:sp>
        <p:nvSpPr>
          <p:cNvPr id="22" name="Content Placeholder 2"/>
          <p:cNvSpPr txBox="1">
            <a:spLocks/>
          </p:cNvSpPr>
          <p:nvPr/>
        </p:nvSpPr>
        <p:spPr>
          <a:xfrm>
            <a:off x="539552" y="270892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Exceptions such as Weaver 2006: Organizations set context for </a:t>
            </a:r>
            <a:r>
              <a:rPr lang="en-GB" sz="1800" i="1" dirty="0" smtClean="0"/>
              <a:t>compartmentaliz</a:t>
            </a:r>
            <a:r>
              <a:rPr lang="en-GB" sz="1800" i="1" dirty="0"/>
              <a:t>i</a:t>
            </a:r>
            <a:r>
              <a:rPr lang="en-GB" sz="1800" i="1" dirty="0" smtClean="0"/>
              <a:t>ng</a:t>
            </a:r>
            <a:r>
              <a:rPr lang="en-GB" sz="1800" dirty="0" smtClean="0"/>
              <a:t> identities, giving rise to situations in which individuals lose sight of who they are </a:t>
            </a:r>
            <a:endParaRPr lang="en-GB" sz="1000" dirty="0"/>
          </a:p>
        </p:txBody>
      </p:sp>
      <p:sp>
        <p:nvSpPr>
          <p:cNvPr id="25" name="Content Placeholder 2"/>
          <p:cNvSpPr txBox="1">
            <a:spLocks/>
          </p:cNvSpPr>
          <p:nvPr/>
        </p:nvSpPr>
        <p:spPr>
          <a:xfrm>
            <a:off x="179512" y="328498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t>T</a:t>
            </a:r>
            <a:r>
              <a:rPr lang="en-US" sz="2000" dirty="0" smtClean="0"/>
              <a:t>here is a clear absence of a virtue ethical perspective in Rest’s model of EDM</a:t>
            </a:r>
            <a:endParaRPr lang="en-US" sz="1800" dirty="0" smtClean="0"/>
          </a:p>
        </p:txBody>
      </p:sp>
      <p:sp>
        <p:nvSpPr>
          <p:cNvPr id="10" name="Content Placeholder 2"/>
          <p:cNvSpPr txBox="1">
            <a:spLocks/>
          </p:cNvSpPr>
          <p:nvPr/>
        </p:nvSpPr>
        <p:spPr>
          <a:xfrm>
            <a:off x="179512" y="371703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Rest emphasizes that his four-component model represents the processes involved in the production of a moral act, not general traits of people. The four components are not presented as virtues that make up the ideally moral person. </a:t>
            </a:r>
            <a:endParaRPr lang="en-US" sz="1800" dirty="0" smtClean="0"/>
          </a:p>
        </p:txBody>
      </p:sp>
      <p:sp>
        <p:nvSpPr>
          <p:cNvPr id="12" name="Content Placeholder 2"/>
          <p:cNvSpPr txBox="1">
            <a:spLocks/>
          </p:cNvSpPr>
          <p:nvPr/>
        </p:nvSpPr>
        <p:spPr>
          <a:xfrm>
            <a:off x="179512" y="472514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Other EDM models are similarly devoid of virtue ethical considerations, e.g. how a charitable, benevolent, wise, courageous or temperate person may act when facing ethical dilemma’s</a:t>
            </a:r>
            <a:endParaRPr lang="en-US" sz="1800" dirty="0" smtClean="0"/>
          </a:p>
        </p:txBody>
      </p:sp>
      <p:sp>
        <p:nvSpPr>
          <p:cNvPr id="14" name="Content Placeholder 2"/>
          <p:cNvSpPr txBox="1">
            <a:spLocks/>
          </p:cNvSpPr>
          <p:nvPr/>
        </p:nvSpPr>
        <p:spPr>
          <a:xfrm>
            <a:off x="179512" y="573325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EDM research rooted in consequential and deontological frameworks prioritized questions of “What should I do?” over the equally important question “Who should I be?” and “How does who I am affect my decisions and actions?” </a:t>
            </a:r>
            <a:endParaRPr lang="en-US" sz="1800" dirty="0" smtClean="0"/>
          </a:p>
        </p:txBody>
      </p:sp>
    </p:spTree>
    <p:extLst>
      <p:ext uri="{BB962C8B-B14F-4D97-AF65-F5344CB8AC3E}">
        <p14:creationId xmlns:p14="http://schemas.microsoft.com/office/powerpoint/2010/main" val="1655998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2" grpId="0"/>
      <p:bldP spid="25" grpId="0"/>
      <p:bldP spid="10" grpId="0"/>
      <p:bldP spid="12" grpId="0"/>
      <p:bldP spid="14" grpId="0"/>
    </p:bld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4848" y="269777"/>
            <a:ext cx="8445624" cy="56693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smtClean="0"/>
              <a:t>A Return </a:t>
            </a:r>
            <a:r>
              <a:rPr lang="nl-NL" sz="2400" dirty="0" err="1" smtClean="0"/>
              <a:t>to</a:t>
            </a:r>
            <a:r>
              <a:rPr lang="nl-NL" sz="2400" dirty="0" smtClean="0"/>
              <a:t> </a:t>
            </a:r>
            <a:r>
              <a:rPr lang="nl-NL" sz="2400" dirty="0" err="1" smtClean="0"/>
              <a:t>Virtue</a:t>
            </a:r>
            <a:r>
              <a:rPr lang="nl-NL" sz="2400" dirty="0" smtClean="0"/>
              <a:t> </a:t>
            </a:r>
            <a:r>
              <a:rPr lang="nl-NL" sz="2400" dirty="0" err="1" smtClean="0"/>
              <a:t>Ethics</a:t>
            </a:r>
            <a:endParaRPr lang="nl-NL" sz="2400" dirty="0" smtClean="0"/>
          </a:p>
        </p:txBody>
      </p:sp>
      <p:sp>
        <p:nvSpPr>
          <p:cNvPr id="11" name="Content Placeholder 2"/>
          <p:cNvSpPr txBox="1">
            <a:spLocks/>
          </p:cNvSpPr>
          <p:nvPr/>
        </p:nvSpPr>
        <p:spPr>
          <a:xfrm>
            <a:off x="2267744" y="73086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sz="1000" dirty="0"/>
          </a:p>
        </p:txBody>
      </p:sp>
      <p:sp>
        <p:nvSpPr>
          <p:cNvPr id="13" name="Content Placeholder 2"/>
          <p:cNvSpPr txBox="1">
            <a:spLocks/>
          </p:cNvSpPr>
          <p:nvPr/>
        </p:nvSpPr>
        <p:spPr>
          <a:xfrm>
            <a:off x="179512" y="980729"/>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smtClean="0"/>
              <a:t>The virtue ethical framework begins with an examination of the intrinsic qualities that makes someone excellent or virtuous</a:t>
            </a:r>
            <a:endParaRPr lang="en-US" sz="1600" dirty="0" smtClean="0"/>
          </a:p>
        </p:txBody>
      </p:sp>
      <p:sp>
        <p:nvSpPr>
          <p:cNvPr id="15" name="Content Placeholder 2"/>
          <p:cNvSpPr txBox="1">
            <a:spLocks/>
          </p:cNvSpPr>
          <p:nvPr/>
        </p:nvSpPr>
        <p:spPr>
          <a:xfrm>
            <a:off x="179512" y="162880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smtClean="0"/>
              <a:t>Virtues are acquired moral human qualities, the excellence of character, which enable      a person to achieve the good life. </a:t>
            </a:r>
          </a:p>
          <a:p>
            <a:pPr lvl="1"/>
            <a:r>
              <a:rPr lang="en-US" sz="1600" dirty="0" smtClean="0"/>
              <a:t>Based on teachings of Plato and Aristotle who considered the goal of human life the pursuit of excellence or virtue in order to live in a good society and gain well-being</a:t>
            </a:r>
            <a:r>
              <a:rPr lang="en-US" sz="1200" dirty="0" smtClean="0"/>
              <a:t> </a:t>
            </a:r>
          </a:p>
          <a:p>
            <a:pPr lvl="1"/>
            <a:r>
              <a:rPr lang="en-US" sz="1600" dirty="0" smtClean="0"/>
              <a:t>Virtues such as humanity, wisdom, courage, temperance and justice are nowadays almost universally accepted  components of good character</a:t>
            </a:r>
          </a:p>
          <a:p>
            <a:pPr lvl="1"/>
            <a:r>
              <a:rPr lang="en-US" sz="1600" dirty="0" smtClean="0"/>
              <a:t>Aristotle conceived of virtues as desirable mean states between two extreme vices</a:t>
            </a:r>
            <a:r>
              <a:rPr lang="en-US" sz="1200" dirty="0"/>
              <a:t> </a:t>
            </a:r>
            <a:r>
              <a:rPr lang="en-US" sz="1400" dirty="0" smtClean="0"/>
              <a:t>(courage between cowardice &amp; recklessness, or humility between shyness &amp; shamelessness)</a:t>
            </a:r>
          </a:p>
          <a:p>
            <a:pPr lvl="1"/>
            <a:r>
              <a:rPr lang="en-US" sz="1600" dirty="0"/>
              <a:t>V</a:t>
            </a:r>
            <a:r>
              <a:rPr lang="en-US" sz="1600" dirty="0" smtClean="0"/>
              <a:t>irtuous man is able to deliberately &amp; rationally strike the middle between extremes</a:t>
            </a:r>
          </a:p>
          <a:p>
            <a:pPr lvl="1"/>
            <a:r>
              <a:rPr lang="en-US" sz="1600" dirty="0" smtClean="0"/>
              <a:t>Becoming virtuous needs good </a:t>
            </a:r>
            <a:r>
              <a:rPr lang="en-US" sz="1600" dirty="0" err="1" smtClean="0"/>
              <a:t>judgement</a:t>
            </a:r>
            <a:r>
              <a:rPr lang="en-US" sz="1600" dirty="0" smtClean="0"/>
              <a:t> to judge how a virtuous person would act</a:t>
            </a:r>
          </a:p>
          <a:p>
            <a:pPr lvl="1"/>
            <a:r>
              <a:rPr lang="en-US" sz="1600" dirty="0" smtClean="0"/>
              <a:t>You become virtuous over time by performing virtuous acts. Practice develops goodness</a:t>
            </a:r>
            <a:endParaRPr lang="en-US" sz="1400" dirty="0" smtClean="0"/>
          </a:p>
        </p:txBody>
      </p:sp>
      <p:sp>
        <p:nvSpPr>
          <p:cNvPr id="16" name="Content Placeholder 2"/>
          <p:cNvSpPr txBox="1">
            <a:spLocks/>
          </p:cNvSpPr>
          <p:nvPr/>
        </p:nvSpPr>
        <p:spPr>
          <a:xfrm>
            <a:off x="179512" y="479715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smtClean="0"/>
              <a:t>Aristotle’s view of “the virtuous mean” has been largely ignored. Interesting questions are “Can there be an excess In virtue?” and “Is it in human’s nature to develop a    virtuous character, or not?”  </a:t>
            </a:r>
            <a:endParaRPr lang="en-US" sz="1600" dirty="0" smtClean="0"/>
          </a:p>
        </p:txBody>
      </p:sp>
      <p:sp>
        <p:nvSpPr>
          <p:cNvPr id="17" name="Content Placeholder 2"/>
          <p:cNvSpPr txBox="1">
            <a:spLocks/>
          </p:cNvSpPr>
          <p:nvPr/>
        </p:nvSpPr>
        <p:spPr>
          <a:xfrm>
            <a:off x="144016" y="573325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smtClean="0"/>
              <a:t>Do people only engage in virtuous </a:t>
            </a:r>
            <a:r>
              <a:rPr lang="en-US" sz="1800" dirty="0" err="1" smtClean="0"/>
              <a:t>behaviour</a:t>
            </a:r>
            <a:r>
              <a:rPr lang="en-US" sz="1800" dirty="0" smtClean="0"/>
              <a:t> because of social contracts? Or are humans predisposed to be virtuous? In any case the </a:t>
            </a:r>
            <a:r>
              <a:rPr lang="en-US" sz="1800" i="1" dirty="0" smtClean="0"/>
              <a:t>context</a:t>
            </a:r>
            <a:r>
              <a:rPr lang="en-US" sz="1800" dirty="0" smtClean="0"/>
              <a:t> (pressure for better or worse) plays a key role. </a:t>
            </a:r>
            <a:r>
              <a:rPr lang="en-US" sz="1800" i="1" dirty="0" smtClean="0"/>
              <a:t>Situational determinants</a:t>
            </a:r>
            <a:r>
              <a:rPr lang="en-US" sz="1800" dirty="0" smtClean="0"/>
              <a:t> definitely play a role here </a:t>
            </a:r>
            <a:endParaRPr lang="en-US" sz="1600" dirty="0" smtClean="0"/>
          </a:p>
        </p:txBody>
      </p:sp>
    </p:spTree>
    <p:extLst>
      <p:ext uri="{BB962C8B-B14F-4D97-AF65-F5344CB8AC3E}">
        <p14:creationId xmlns:p14="http://schemas.microsoft.com/office/powerpoint/2010/main" val="2259498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4848" y="269777"/>
            <a:ext cx="8445624"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smtClean="0"/>
              <a:t>A Return </a:t>
            </a:r>
            <a:r>
              <a:rPr lang="nl-NL" sz="2400" dirty="0" err="1" smtClean="0"/>
              <a:t>to</a:t>
            </a:r>
            <a:r>
              <a:rPr lang="nl-NL" sz="2400" dirty="0" smtClean="0"/>
              <a:t> </a:t>
            </a:r>
            <a:r>
              <a:rPr lang="nl-NL" sz="2400" dirty="0" err="1" smtClean="0"/>
              <a:t>Virtue</a:t>
            </a:r>
            <a:r>
              <a:rPr lang="nl-NL" sz="2400" dirty="0" smtClean="0"/>
              <a:t> </a:t>
            </a:r>
            <a:r>
              <a:rPr lang="nl-NL" sz="2400" dirty="0" err="1" smtClean="0"/>
              <a:t>Ethics</a:t>
            </a:r>
            <a:r>
              <a:rPr lang="nl-NL" sz="2400" dirty="0" smtClean="0"/>
              <a:t> (</a:t>
            </a:r>
            <a:r>
              <a:rPr lang="nl-NL" sz="2400" dirty="0" err="1" smtClean="0"/>
              <a:t>cont</a:t>
            </a:r>
            <a:r>
              <a:rPr lang="nl-NL" sz="2400" dirty="0" smtClean="0"/>
              <a:t>.)</a:t>
            </a:r>
          </a:p>
        </p:txBody>
      </p:sp>
      <p:sp>
        <p:nvSpPr>
          <p:cNvPr id="11" name="Content Placeholder 2"/>
          <p:cNvSpPr txBox="1">
            <a:spLocks/>
          </p:cNvSpPr>
          <p:nvPr/>
        </p:nvSpPr>
        <p:spPr>
          <a:xfrm>
            <a:off x="2267744" y="73086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sz="1000" dirty="0"/>
          </a:p>
        </p:txBody>
      </p:sp>
      <p:sp>
        <p:nvSpPr>
          <p:cNvPr id="13" name="Content Placeholder 2"/>
          <p:cNvSpPr txBox="1">
            <a:spLocks/>
          </p:cNvSpPr>
          <p:nvPr/>
        </p:nvSpPr>
        <p:spPr>
          <a:xfrm>
            <a:off x="179512" y="980729"/>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Common sense suggests that virtue ethics is clearly tied to EDM. This makes   the absence of virtue ethics in EDM even more surprising. </a:t>
            </a:r>
          </a:p>
          <a:p>
            <a:pPr lvl="1"/>
            <a:r>
              <a:rPr lang="en-US" sz="1800" dirty="0" smtClean="0"/>
              <a:t>Many empirical studies focused on descriptive rather than normative individual-  level determinants of ethical </a:t>
            </a:r>
            <a:r>
              <a:rPr lang="en-US" sz="1800" dirty="0" err="1" smtClean="0"/>
              <a:t>behaviour</a:t>
            </a:r>
            <a:r>
              <a:rPr lang="en-US" sz="1800" dirty="0" smtClean="0"/>
              <a:t> (e.g. demographic characteristics)</a:t>
            </a:r>
            <a:endParaRPr lang="en-US" sz="1400" dirty="0" smtClean="0"/>
          </a:p>
        </p:txBody>
      </p:sp>
      <p:sp>
        <p:nvSpPr>
          <p:cNvPr id="9" name="Content Placeholder 2"/>
          <p:cNvSpPr txBox="1">
            <a:spLocks/>
          </p:cNvSpPr>
          <p:nvPr/>
        </p:nvSpPr>
        <p:spPr>
          <a:xfrm>
            <a:off x="179512" y="227687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Contrary to demographic (age, gender, education level) and other descriptive characteristics, virtues intrinsically carry moral value.     </a:t>
            </a:r>
          </a:p>
        </p:txBody>
      </p:sp>
      <p:sp>
        <p:nvSpPr>
          <p:cNvPr id="10" name="Content Placeholder 2"/>
          <p:cNvSpPr txBox="1">
            <a:spLocks/>
          </p:cNvSpPr>
          <p:nvPr/>
        </p:nvSpPr>
        <p:spPr>
          <a:xfrm>
            <a:off x="179512" y="299695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Authors propose that research into </a:t>
            </a:r>
            <a:r>
              <a:rPr lang="en-US" sz="2000" i="1" dirty="0" smtClean="0"/>
              <a:t>character strengths</a:t>
            </a:r>
            <a:r>
              <a:rPr lang="en-US" sz="2000" dirty="0" smtClean="0"/>
              <a:t> and </a:t>
            </a:r>
            <a:r>
              <a:rPr lang="en-US" sz="2000" i="1" dirty="0" smtClean="0"/>
              <a:t>motivational values</a:t>
            </a:r>
            <a:r>
              <a:rPr lang="en-US" sz="2000" dirty="0" smtClean="0"/>
              <a:t> can serve as natural bridges between the more descriptive psychological models of EDM and virtue ethics. </a:t>
            </a:r>
          </a:p>
        </p:txBody>
      </p:sp>
      <p:sp>
        <p:nvSpPr>
          <p:cNvPr id="12" name="Title 1"/>
          <p:cNvSpPr txBox="1">
            <a:spLocks/>
          </p:cNvSpPr>
          <p:nvPr/>
        </p:nvSpPr>
        <p:spPr>
          <a:xfrm>
            <a:off x="395536" y="3870177"/>
            <a:ext cx="8445624"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smtClean="0"/>
              <a:t>The </a:t>
            </a:r>
            <a:r>
              <a:rPr lang="nl-NL" sz="2400" dirty="0" err="1"/>
              <a:t>R</a:t>
            </a:r>
            <a:r>
              <a:rPr lang="nl-NL" sz="2400" dirty="0" err="1" smtClean="0"/>
              <a:t>ole</a:t>
            </a:r>
            <a:r>
              <a:rPr lang="nl-NL" sz="2400" dirty="0" smtClean="0"/>
              <a:t> of </a:t>
            </a:r>
            <a:r>
              <a:rPr lang="nl-NL" sz="2400" dirty="0" err="1" smtClean="0"/>
              <a:t>Character</a:t>
            </a:r>
            <a:r>
              <a:rPr lang="nl-NL" sz="2400" dirty="0" smtClean="0"/>
              <a:t> </a:t>
            </a:r>
            <a:r>
              <a:rPr lang="nl-NL" sz="2400" dirty="0" err="1" smtClean="0"/>
              <a:t>Strengths</a:t>
            </a:r>
            <a:endParaRPr lang="nl-NL" sz="2400" dirty="0" smtClean="0"/>
          </a:p>
        </p:txBody>
      </p:sp>
      <p:sp>
        <p:nvSpPr>
          <p:cNvPr id="14" name="Content Placeholder 2"/>
          <p:cNvSpPr txBox="1">
            <a:spLocks/>
          </p:cNvSpPr>
          <p:nvPr/>
        </p:nvSpPr>
        <p:spPr>
          <a:xfrm>
            <a:off x="179512" y="4581129"/>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Character strengths are ingredients of the virtues. They are the routes to display the virtues. They are objective empirically observable </a:t>
            </a:r>
            <a:r>
              <a:rPr lang="en-US" sz="2000" dirty="0" err="1" smtClean="0"/>
              <a:t>behavioural</a:t>
            </a:r>
            <a:r>
              <a:rPr lang="en-US" sz="2000" dirty="0" smtClean="0"/>
              <a:t> dispositions.</a:t>
            </a:r>
          </a:p>
          <a:p>
            <a:pPr lvl="1"/>
            <a:r>
              <a:rPr lang="en-US" sz="1800" dirty="0" smtClean="0"/>
              <a:t>E.g., Creativity, compassion, fairness, kindness, being optimistic</a:t>
            </a:r>
            <a:r>
              <a:rPr lang="en-US" sz="1600" dirty="0" smtClean="0"/>
              <a:t>  </a:t>
            </a:r>
          </a:p>
        </p:txBody>
      </p:sp>
      <p:sp>
        <p:nvSpPr>
          <p:cNvPr id="15" name="Content Placeholder 2"/>
          <p:cNvSpPr txBox="1">
            <a:spLocks/>
          </p:cNvSpPr>
          <p:nvPr/>
        </p:nvSpPr>
        <p:spPr>
          <a:xfrm>
            <a:off x="179512" y="573325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Peterson and Seligman identified six universal virtues: wisdom, courage, humanity, justice, temperance and transcendence. They identified numerous character strengths that exemplify each of these virtues. </a:t>
            </a:r>
          </a:p>
        </p:txBody>
      </p:sp>
    </p:spTree>
    <p:extLst>
      <p:ext uri="{BB962C8B-B14F-4D97-AF65-F5344CB8AC3E}">
        <p14:creationId xmlns:p14="http://schemas.microsoft.com/office/powerpoint/2010/main" val="194977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P spid="1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Relationship</a:t>
            </a:r>
            <a:r>
              <a:rPr lang="nl-NL" sz="3200" dirty="0" smtClean="0"/>
              <a:t> </a:t>
            </a:r>
            <a:r>
              <a:rPr lang="nl-NL" sz="3200" dirty="0" err="1" smtClean="0"/>
              <a:t>between</a:t>
            </a:r>
            <a:r>
              <a:rPr lang="nl-NL" sz="3200" dirty="0" smtClean="0"/>
              <a:t> ‘</a:t>
            </a:r>
            <a:r>
              <a:rPr lang="nl-NL" sz="3200" dirty="0" err="1" smtClean="0"/>
              <a:t>knowledge</a:t>
            </a:r>
            <a:r>
              <a:rPr lang="nl-NL" sz="3200" dirty="0" smtClean="0"/>
              <a:t>’ and ‘belief’</a:t>
            </a:r>
            <a:endParaRPr lang="nl-NL" sz="3200" dirty="0"/>
          </a:p>
        </p:txBody>
      </p:sp>
      <p:sp>
        <p:nvSpPr>
          <p:cNvPr id="3" name="Content Placeholder 2"/>
          <p:cNvSpPr>
            <a:spLocks noGrp="1"/>
          </p:cNvSpPr>
          <p:nvPr>
            <p:ph idx="1"/>
          </p:nvPr>
        </p:nvSpPr>
        <p:spPr>
          <a:xfrm>
            <a:off x="457200" y="1600200"/>
            <a:ext cx="8507288" cy="1324744"/>
          </a:xfrm>
        </p:spPr>
        <p:txBody>
          <a:bodyPr>
            <a:normAutofit/>
          </a:bodyPr>
          <a:lstStyle/>
          <a:p>
            <a:pPr marL="514350" indent="-514350">
              <a:buFont typeface="+mj-lt"/>
              <a:buAutoNum type="romanUcPeriod"/>
            </a:pPr>
            <a:r>
              <a:rPr lang="nl-NL" sz="2400" dirty="0" err="1" smtClean="0"/>
              <a:t>Knowledge</a:t>
            </a:r>
            <a:r>
              <a:rPr lang="nl-NL" sz="2400" dirty="0" smtClean="0"/>
              <a:t> and belief </a:t>
            </a:r>
            <a:r>
              <a:rPr lang="nl-NL" sz="2400" dirty="0" err="1" smtClean="0"/>
              <a:t>could</a:t>
            </a:r>
            <a:r>
              <a:rPr lang="nl-NL" sz="2400" dirty="0" smtClean="0"/>
              <a:t> </a:t>
            </a:r>
            <a:r>
              <a:rPr lang="nl-NL" sz="2400" dirty="0" err="1" smtClean="0"/>
              <a:t>be</a:t>
            </a:r>
            <a:r>
              <a:rPr lang="nl-NL" sz="2400" dirty="0" smtClean="0"/>
              <a:t> </a:t>
            </a:r>
            <a:r>
              <a:rPr lang="nl-NL" sz="2400" dirty="0" err="1" smtClean="0"/>
              <a:t>considered</a:t>
            </a:r>
            <a:r>
              <a:rPr lang="nl-NL" sz="2400" dirty="0" smtClean="0"/>
              <a:t> </a:t>
            </a:r>
            <a:r>
              <a:rPr lang="nl-NL" sz="2400" i="1" dirty="0" err="1" smtClean="0"/>
              <a:t>two</a:t>
            </a:r>
            <a:r>
              <a:rPr lang="nl-NL" sz="2400" i="1" dirty="0" smtClean="0"/>
              <a:t> different </a:t>
            </a:r>
            <a:r>
              <a:rPr lang="nl-NL" sz="2400" i="1" dirty="0" err="1" smtClean="0"/>
              <a:t>states</a:t>
            </a:r>
            <a:endParaRPr lang="nl-NL" sz="2400" i="1" dirty="0" smtClean="0"/>
          </a:p>
          <a:p>
            <a:pPr lvl="1"/>
            <a:r>
              <a:rPr lang="nl-NL" sz="2000" u="sng" dirty="0" err="1" smtClean="0"/>
              <a:t>Knowledge</a:t>
            </a:r>
            <a:r>
              <a:rPr lang="nl-NL" sz="2000" dirty="0" smtClean="0"/>
              <a:t>: </a:t>
            </a:r>
            <a:r>
              <a:rPr lang="nl-NL" sz="2000" dirty="0" err="1" smtClean="0"/>
              <a:t>infallible</a:t>
            </a:r>
            <a:r>
              <a:rPr lang="nl-NL" sz="2000" dirty="0" smtClean="0"/>
              <a:t>, </a:t>
            </a:r>
            <a:r>
              <a:rPr lang="nl-NL" sz="2000" dirty="0" err="1" smtClean="0"/>
              <a:t>self-evident</a:t>
            </a:r>
            <a:r>
              <a:rPr lang="nl-NL" sz="2000" dirty="0" smtClean="0"/>
              <a:t>, absolute </a:t>
            </a:r>
            <a:r>
              <a:rPr lang="nl-NL" sz="2000" dirty="0" err="1" smtClean="0"/>
              <a:t>certain</a:t>
            </a:r>
            <a:r>
              <a:rPr lang="nl-NL" sz="2000" dirty="0" smtClean="0"/>
              <a:t>, </a:t>
            </a:r>
            <a:r>
              <a:rPr lang="nl-NL" sz="2000" dirty="0" err="1" smtClean="0"/>
              <a:t>guaranteed</a:t>
            </a:r>
            <a:r>
              <a:rPr lang="nl-NL" sz="2000" dirty="0" smtClean="0"/>
              <a:t> </a:t>
            </a:r>
            <a:r>
              <a:rPr lang="nl-NL" sz="2000" dirty="0" err="1" smtClean="0"/>
              <a:t>truth</a:t>
            </a:r>
            <a:endParaRPr lang="nl-NL" sz="2000" dirty="0" smtClean="0"/>
          </a:p>
          <a:p>
            <a:pPr lvl="1"/>
            <a:r>
              <a:rPr lang="nl-NL" sz="2000" u="sng" dirty="0" smtClean="0"/>
              <a:t>Belief</a:t>
            </a:r>
            <a:r>
              <a:rPr lang="nl-NL" sz="2000" dirty="0" smtClean="0"/>
              <a:t>: </a:t>
            </a:r>
            <a:r>
              <a:rPr lang="nl-NL" sz="2000" dirty="0" err="1" smtClean="0"/>
              <a:t>fallible</a:t>
            </a:r>
            <a:r>
              <a:rPr lang="nl-NL" sz="2000" dirty="0" smtClean="0"/>
              <a:t>, </a:t>
            </a:r>
            <a:r>
              <a:rPr lang="nl-NL" sz="2000" dirty="0" err="1" smtClean="0"/>
              <a:t>not</a:t>
            </a:r>
            <a:r>
              <a:rPr lang="nl-NL" sz="2000" dirty="0" smtClean="0"/>
              <a:t> </a:t>
            </a:r>
            <a:r>
              <a:rPr lang="nl-NL" sz="2000" dirty="0" err="1" smtClean="0"/>
              <a:t>self-evident</a:t>
            </a:r>
            <a:r>
              <a:rPr lang="nl-NL" sz="2000" dirty="0" smtClean="0"/>
              <a:t>, </a:t>
            </a:r>
            <a:r>
              <a:rPr lang="nl-NL" sz="2000" dirty="0" err="1" smtClean="0"/>
              <a:t>mere</a:t>
            </a:r>
            <a:r>
              <a:rPr lang="nl-NL" sz="2000" dirty="0" smtClean="0"/>
              <a:t> </a:t>
            </a:r>
            <a:r>
              <a:rPr lang="nl-NL" sz="2000" dirty="0" err="1" smtClean="0"/>
              <a:t>opinion</a:t>
            </a:r>
            <a:r>
              <a:rPr lang="nl-NL" sz="2000" dirty="0" smtClean="0"/>
              <a:t>, </a:t>
            </a:r>
            <a:r>
              <a:rPr lang="nl-NL" sz="2000" dirty="0" err="1" smtClean="0"/>
              <a:t>some</a:t>
            </a:r>
            <a:r>
              <a:rPr lang="nl-NL" sz="2000" dirty="0" smtClean="0"/>
              <a:t> level of </a:t>
            </a:r>
            <a:r>
              <a:rPr lang="nl-NL" sz="2000" dirty="0" err="1" smtClean="0"/>
              <a:t>probability</a:t>
            </a:r>
            <a:endParaRPr lang="nl-NL" sz="2000" dirty="0" smtClean="0"/>
          </a:p>
          <a:p>
            <a:pPr>
              <a:buNone/>
            </a:pPr>
            <a:endParaRPr lang="nl-NL" sz="2400" dirty="0" smtClean="0"/>
          </a:p>
          <a:p>
            <a:endParaRPr lang="nl-NL" sz="2400" dirty="0" smtClean="0"/>
          </a:p>
          <a:p>
            <a:endParaRPr lang="nl-NL" sz="2000" dirty="0" smtClean="0"/>
          </a:p>
          <a:p>
            <a:endParaRPr lang="nl-NL" sz="2400" dirty="0" smtClean="0"/>
          </a:p>
          <a:p>
            <a:endParaRPr lang="nl-NL" sz="2400" dirty="0" smtClean="0"/>
          </a:p>
          <a:p>
            <a:endParaRPr lang="nl-NL" sz="2400" i="1" dirty="0" smtClean="0"/>
          </a:p>
          <a:p>
            <a:endParaRPr lang="nl-NL" sz="2400" i="1" dirty="0" smtClean="0"/>
          </a:p>
          <a:p>
            <a:endParaRPr lang="nl-NL" sz="2000" dirty="0"/>
          </a:p>
          <a:p>
            <a:endParaRPr lang="nl-NL" sz="2400" dirty="0" smtClean="0"/>
          </a:p>
          <a:p>
            <a:pPr lvl="1"/>
            <a:endParaRPr lang="nl-NL" sz="2000" dirty="0"/>
          </a:p>
          <a:p>
            <a:pPr lvl="1"/>
            <a:endParaRPr lang="nl-NL" sz="2000" dirty="0" smtClean="0"/>
          </a:p>
          <a:p>
            <a:pPr lvl="1"/>
            <a:endParaRPr lang="nl-NL" sz="2000" dirty="0" smtClean="0"/>
          </a:p>
          <a:p>
            <a:pPr>
              <a:buNone/>
            </a:pPr>
            <a:endParaRPr lang="nl-NL" sz="1200" dirty="0" smtClean="0"/>
          </a:p>
          <a:p>
            <a:pPr lvl="1">
              <a:buNone/>
            </a:pPr>
            <a:endParaRPr lang="nl-NL" sz="2000" i="1" dirty="0" smtClean="0"/>
          </a:p>
          <a:p>
            <a:pPr lvl="1">
              <a:buNone/>
            </a:pPr>
            <a:endParaRPr lang="nl-NL" sz="2000" i="1" dirty="0" smtClean="0"/>
          </a:p>
          <a:p>
            <a:pPr lvl="1">
              <a:buNone/>
            </a:pPr>
            <a:endParaRPr lang="nl-NL" sz="2000" i="1" dirty="0" smtClean="0"/>
          </a:p>
          <a:p>
            <a:pPr lvl="1"/>
            <a:endParaRPr lang="nl-NL" sz="2000" dirty="0"/>
          </a:p>
          <a:p>
            <a:pPr lvl="1"/>
            <a:endParaRPr lang="nl-NL" sz="2000" dirty="0" smtClean="0"/>
          </a:p>
          <a:p>
            <a:pPr lvl="1"/>
            <a:endParaRPr lang="nl-NL" sz="2000" dirty="0" smtClean="0"/>
          </a:p>
          <a:p>
            <a:endParaRPr lang="nl-NL" sz="2400" dirty="0" smtClean="0"/>
          </a:p>
          <a:p>
            <a:pPr lvl="1"/>
            <a:endParaRPr lang="nl-NL" dirty="0" smtClean="0"/>
          </a:p>
          <a:p>
            <a:pPr lvl="1"/>
            <a:endParaRPr lang="nl-NL" dirty="0"/>
          </a:p>
        </p:txBody>
      </p:sp>
      <p:sp>
        <p:nvSpPr>
          <p:cNvPr id="4" name="Content Placeholder 2"/>
          <p:cNvSpPr txBox="1">
            <a:spLocks/>
          </p:cNvSpPr>
          <p:nvPr/>
        </p:nvSpPr>
        <p:spPr>
          <a:xfrm>
            <a:off x="457200" y="2852936"/>
            <a:ext cx="8507288" cy="1872208"/>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mj-lt"/>
              <a:buAutoNum type="romanUcPeriod" startAt="2"/>
              <a:tabLst/>
              <a:defRPr/>
            </a:pP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can</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be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considered</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as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being</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1" u="none" strike="noStrike" kern="1200" cap="none" spc="0" normalizeH="0" baseline="0" noProof="0" dirty="0" smtClean="0">
                <a:ln>
                  <a:noFill/>
                </a:ln>
                <a:solidFill>
                  <a:schemeClr val="tx1"/>
                </a:solidFill>
                <a:effectLst/>
                <a:uLnTx/>
                <a:uFillTx/>
                <a:latin typeface="+mn-lt"/>
                <a:ea typeface="+mn-ea"/>
                <a:cs typeface="+mn-cs"/>
              </a:rPr>
              <a:t>a type of belief</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sng" strike="noStrike" kern="1200" cap="none" spc="0" normalizeH="0" baseline="0" noProof="0" dirty="0" err="1" smtClean="0">
                <a:ln>
                  <a:noFill/>
                </a:ln>
                <a:solidFill>
                  <a:schemeClr val="tx1"/>
                </a:solidFill>
                <a:effectLst/>
                <a:uLnTx/>
                <a:uFillTx/>
                <a:latin typeface="+mn-lt"/>
                <a:ea typeface="+mn-ea"/>
                <a:cs typeface="+mn-cs"/>
              </a:rPr>
              <a:t>Knowledge</a:t>
            </a:r>
            <a:r>
              <a:rPr kumimoji="0" lang="nl-NL" sz="2000" b="0" i="0" u="sng" strike="noStrike" kern="1200" cap="none" spc="0" normalizeH="0" baseline="0" noProof="0" dirty="0" smtClean="0">
                <a:ln>
                  <a:noFill/>
                </a:ln>
                <a:solidFill>
                  <a:schemeClr val="tx1"/>
                </a:solidFill>
                <a:effectLst/>
                <a:uLnTx/>
                <a:uFillTx/>
                <a:latin typeface="+mn-lt"/>
                <a:ea typeface="+mn-ea"/>
                <a:cs typeface="+mn-cs"/>
              </a:rPr>
              <a:t> is </a:t>
            </a:r>
            <a:r>
              <a:rPr kumimoji="0" lang="nl-NL" sz="2000" b="0" i="0" u="sng" strike="noStrike" kern="1200" cap="none" spc="0" normalizeH="0" baseline="0" noProof="0" dirty="0" err="1" smtClean="0">
                <a:ln>
                  <a:noFill/>
                </a:ln>
                <a:solidFill>
                  <a:schemeClr val="tx1"/>
                </a:solidFill>
                <a:effectLst/>
                <a:uLnTx/>
                <a:uFillTx/>
                <a:latin typeface="+mn-lt"/>
                <a:ea typeface="+mn-ea"/>
                <a:cs typeface="+mn-cs"/>
              </a:rPr>
              <a:t>justified</a:t>
            </a:r>
            <a:r>
              <a:rPr kumimoji="0" lang="nl-NL" sz="2000" b="0" i="0" u="sng" strike="noStrike" kern="1200" cap="none" spc="0" normalizeH="0" baseline="0" noProof="0" dirty="0" smtClean="0">
                <a:ln>
                  <a:noFill/>
                </a:ln>
                <a:solidFill>
                  <a:schemeClr val="tx1"/>
                </a:solidFill>
                <a:effectLst/>
                <a:uLnTx/>
                <a:uFillTx/>
                <a:latin typeface="+mn-lt"/>
                <a:ea typeface="+mn-ea"/>
                <a:cs typeface="+mn-cs"/>
              </a:rPr>
              <a:t> </a:t>
            </a:r>
            <a:r>
              <a:rPr kumimoji="0" lang="nl-NL" sz="2000" b="0" i="0" u="sng" strike="noStrike" kern="1200" cap="none" spc="0" normalizeH="0" baseline="0" noProof="0" dirty="0" err="1" smtClean="0">
                <a:ln>
                  <a:noFill/>
                </a:ln>
                <a:solidFill>
                  <a:schemeClr val="tx1"/>
                </a:solidFill>
                <a:effectLst/>
                <a:uLnTx/>
                <a:uFillTx/>
                <a:latin typeface="+mn-lt"/>
                <a:ea typeface="+mn-ea"/>
                <a:cs typeface="+mn-cs"/>
              </a:rPr>
              <a:t>true</a:t>
            </a:r>
            <a:r>
              <a:rPr kumimoji="0" lang="nl-NL" sz="2000" b="0" i="0" u="sng" strike="noStrike" kern="1200" cap="none" spc="0" normalizeH="0" baseline="0" noProof="0" dirty="0" smtClean="0">
                <a:ln>
                  <a:noFill/>
                </a:ln>
                <a:solidFill>
                  <a:schemeClr val="tx1"/>
                </a:solidFill>
                <a:effectLst/>
                <a:uLnTx/>
                <a:uFillTx/>
                <a:latin typeface="+mn-lt"/>
                <a:ea typeface="+mn-ea"/>
                <a:cs typeface="+mn-cs"/>
              </a:rPr>
              <a:t> belief</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(JTB)</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Subject S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knows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proposition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P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if</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and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onl</a:t>
            </a:r>
            <a:r>
              <a:rPr lang="nl-NL" sz="2000" dirty="0" smtClean="0"/>
              <a:t>y i</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f </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(i) </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S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beliefs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P, </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ii</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S has a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sufficient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justification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for</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P and, </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iii</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P is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true</a:t>
            </a: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457200" y="4395428"/>
            <a:ext cx="8507288" cy="4925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smtClean="0">
                <a:ln>
                  <a:noFill/>
                </a:ln>
                <a:solidFill>
                  <a:schemeClr val="tx1"/>
                </a:solidFill>
                <a:effectLst/>
                <a:uLnTx/>
                <a:uFillTx/>
                <a:latin typeface="+mn-lt"/>
                <a:ea typeface="+mn-ea"/>
                <a:cs typeface="+mn-cs"/>
              </a:rPr>
              <a:t>(</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Epistemic</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justification</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for</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certain</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belief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refers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to the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reasons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grounds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or</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evidence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for</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holding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belief,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for</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thinking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the belief in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question</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is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true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How</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strong</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must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justification</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be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How</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much</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evidence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is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needed</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to turn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true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belief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into</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Absolute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certainty</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2000"/>
                                        <p:tgtEl>
                                          <p:spTgt spid="5">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4848" y="269777"/>
            <a:ext cx="8445624"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smtClean="0"/>
              <a:t>The </a:t>
            </a:r>
            <a:r>
              <a:rPr lang="nl-NL" sz="2400" dirty="0" err="1"/>
              <a:t>R</a:t>
            </a:r>
            <a:r>
              <a:rPr lang="nl-NL" sz="2400" dirty="0" err="1" smtClean="0"/>
              <a:t>ole</a:t>
            </a:r>
            <a:r>
              <a:rPr lang="nl-NL" sz="2400" dirty="0" smtClean="0"/>
              <a:t> of </a:t>
            </a:r>
            <a:r>
              <a:rPr lang="nl-NL" sz="2400" dirty="0" err="1" smtClean="0"/>
              <a:t>Character</a:t>
            </a:r>
            <a:r>
              <a:rPr lang="nl-NL" sz="2400" dirty="0" smtClean="0"/>
              <a:t> </a:t>
            </a:r>
            <a:r>
              <a:rPr lang="nl-NL" sz="2400" dirty="0" err="1" smtClean="0"/>
              <a:t>Strengths</a:t>
            </a:r>
            <a:r>
              <a:rPr lang="nl-NL" sz="2400" dirty="0" smtClean="0"/>
              <a:t> (</a:t>
            </a:r>
            <a:r>
              <a:rPr lang="nl-NL" sz="2400" dirty="0" err="1" smtClean="0"/>
              <a:t>cont</a:t>
            </a:r>
            <a:r>
              <a:rPr lang="nl-NL" sz="2400" dirty="0" smtClean="0"/>
              <a:t>.)</a:t>
            </a:r>
          </a:p>
        </p:txBody>
      </p:sp>
      <p:sp>
        <p:nvSpPr>
          <p:cNvPr id="11" name="Content Placeholder 2"/>
          <p:cNvSpPr txBox="1">
            <a:spLocks/>
          </p:cNvSpPr>
          <p:nvPr/>
        </p:nvSpPr>
        <p:spPr>
          <a:xfrm>
            <a:off x="2267744" y="73086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sz="1000" dirty="0"/>
          </a:p>
        </p:txBody>
      </p:sp>
      <p:sp>
        <p:nvSpPr>
          <p:cNvPr id="13" name="Content Placeholder 2"/>
          <p:cNvSpPr txBox="1">
            <a:spLocks/>
          </p:cNvSpPr>
          <p:nvPr/>
        </p:nvSpPr>
        <p:spPr>
          <a:xfrm>
            <a:off x="179512" y="105273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The relationship between virtues and character strengths is one-many. Each virtue can be exemplified by many different character strengths</a:t>
            </a:r>
          </a:p>
          <a:p>
            <a:pPr lvl="1"/>
            <a:r>
              <a:rPr lang="en-US" sz="1800" dirty="0" smtClean="0"/>
              <a:t>Strengths exemplifying </a:t>
            </a:r>
            <a:r>
              <a:rPr lang="en-US" sz="1800" i="1" dirty="0" smtClean="0"/>
              <a:t>wisdom</a:t>
            </a:r>
            <a:r>
              <a:rPr lang="en-US" sz="1800" dirty="0" smtClean="0"/>
              <a:t> include open mindedness, love of learning                      and creativity</a:t>
            </a:r>
          </a:p>
          <a:p>
            <a:pPr lvl="1"/>
            <a:r>
              <a:rPr lang="en-US" sz="1800" dirty="0" smtClean="0"/>
              <a:t>Strengths exemplifying </a:t>
            </a:r>
            <a:r>
              <a:rPr lang="en-US" sz="1800" i="1" dirty="0" smtClean="0"/>
              <a:t>courage</a:t>
            </a:r>
            <a:r>
              <a:rPr lang="en-US" sz="1800" dirty="0" smtClean="0"/>
              <a:t> include persistence and integrity</a:t>
            </a:r>
          </a:p>
          <a:p>
            <a:pPr lvl="1"/>
            <a:r>
              <a:rPr lang="en-US" sz="1800" dirty="0" smtClean="0"/>
              <a:t>Strengths exemplifying </a:t>
            </a:r>
            <a:r>
              <a:rPr lang="en-US" sz="1800" i="1" dirty="0" smtClean="0"/>
              <a:t>humanity</a:t>
            </a:r>
            <a:r>
              <a:rPr lang="en-US" sz="1800" dirty="0" smtClean="0"/>
              <a:t> include kindness and compassion</a:t>
            </a:r>
          </a:p>
          <a:p>
            <a:pPr lvl="1"/>
            <a:r>
              <a:rPr lang="en-US" sz="1800" dirty="0" smtClean="0"/>
              <a:t>Strengths exemplifying </a:t>
            </a:r>
            <a:r>
              <a:rPr lang="en-US" sz="1800" i="1" dirty="0" smtClean="0"/>
              <a:t>justice</a:t>
            </a:r>
            <a:r>
              <a:rPr lang="en-US" sz="1800" dirty="0" smtClean="0"/>
              <a:t> include fairness and citizenship</a:t>
            </a:r>
          </a:p>
          <a:p>
            <a:pPr lvl="1"/>
            <a:r>
              <a:rPr lang="en-US" sz="1800" dirty="0" smtClean="0"/>
              <a:t>Strengths exemplifying </a:t>
            </a:r>
            <a:r>
              <a:rPr lang="en-US" sz="1800" i="1" dirty="0" smtClean="0"/>
              <a:t>temperance</a:t>
            </a:r>
            <a:r>
              <a:rPr lang="en-US" sz="1800" dirty="0" smtClean="0"/>
              <a:t> include self-regulation and humility</a:t>
            </a:r>
          </a:p>
          <a:p>
            <a:pPr lvl="1"/>
            <a:r>
              <a:rPr lang="en-US" sz="1800" dirty="0" smtClean="0"/>
              <a:t>Strengths exemplifying </a:t>
            </a:r>
            <a:r>
              <a:rPr lang="en-US" sz="1800" i="1" dirty="0" smtClean="0"/>
              <a:t>transcendence</a:t>
            </a:r>
            <a:r>
              <a:rPr lang="en-US" sz="1800" dirty="0" smtClean="0"/>
              <a:t> include gratitude, hope and                             appreciation of beauty</a:t>
            </a:r>
          </a:p>
        </p:txBody>
      </p:sp>
      <p:sp>
        <p:nvSpPr>
          <p:cNvPr id="19" name="Content Placeholder 2"/>
          <p:cNvSpPr txBox="1">
            <a:spLocks/>
          </p:cNvSpPr>
          <p:nvPr/>
        </p:nvSpPr>
        <p:spPr>
          <a:xfrm>
            <a:off x="144016" y="436510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But how do (virtues and) character strengths influence EDM in organizations? (Virtue and) character strengths alone are not sufficient to explain EDM. </a:t>
            </a:r>
            <a:endParaRPr lang="en-US" sz="1400" dirty="0" smtClean="0"/>
          </a:p>
        </p:txBody>
      </p:sp>
    </p:spTree>
    <p:extLst>
      <p:ext uri="{BB962C8B-B14F-4D97-AF65-F5344CB8AC3E}">
        <p14:creationId xmlns:p14="http://schemas.microsoft.com/office/powerpoint/2010/main" val="2414471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4848" y="269777"/>
            <a:ext cx="8445624"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smtClean="0"/>
              <a:t>The </a:t>
            </a:r>
            <a:r>
              <a:rPr lang="nl-NL" sz="2400" dirty="0" err="1"/>
              <a:t>R</a:t>
            </a:r>
            <a:r>
              <a:rPr lang="nl-NL" sz="2400" dirty="0" err="1" smtClean="0"/>
              <a:t>ole</a:t>
            </a:r>
            <a:r>
              <a:rPr lang="nl-NL" sz="2400" dirty="0" smtClean="0"/>
              <a:t> of </a:t>
            </a:r>
            <a:r>
              <a:rPr lang="nl-NL" sz="2400" dirty="0" err="1"/>
              <a:t>V</a:t>
            </a:r>
            <a:r>
              <a:rPr lang="nl-NL" sz="2400" dirty="0" err="1" smtClean="0"/>
              <a:t>alues</a:t>
            </a:r>
            <a:endParaRPr lang="nl-NL" sz="2400" dirty="0" smtClean="0"/>
          </a:p>
        </p:txBody>
      </p:sp>
      <p:sp>
        <p:nvSpPr>
          <p:cNvPr id="11" name="Content Placeholder 2"/>
          <p:cNvSpPr txBox="1">
            <a:spLocks/>
          </p:cNvSpPr>
          <p:nvPr/>
        </p:nvSpPr>
        <p:spPr>
          <a:xfrm>
            <a:off x="2267744" y="73086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sz="1000" dirty="0"/>
          </a:p>
        </p:txBody>
      </p:sp>
      <p:sp>
        <p:nvSpPr>
          <p:cNvPr id="13" name="Content Placeholder 2"/>
          <p:cNvSpPr txBox="1">
            <a:spLocks/>
          </p:cNvSpPr>
          <p:nvPr/>
        </p:nvSpPr>
        <p:spPr>
          <a:xfrm>
            <a:off x="179512" y="105273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What then motivates individuals to perform virtuous acts? What “activates” their virtuous dispositions? Here the second bridge between EDM and virtues     is introduced: </a:t>
            </a:r>
            <a:r>
              <a:rPr lang="en-US" sz="2000" i="1" dirty="0" smtClean="0"/>
              <a:t>motivating values</a:t>
            </a:r>
            <a:r>
              <a:rPr lang="en-US" sz="2000" dirty="0" smtClean="0"/>
              <a:t> that are determinants of individual </a:t>
            </a:r>
            <a:r>
              <a:rPr lang="en-US" sz="2000" dirty="0" err="1" smtClean="0"/>
              <a:t>behaviour</a:t>
            </a:r>
            <a:endParaRPr lang="en-US" sz="1800" dirty="0" smtClean="0"/>
          </a:p>
        </p:txBody>
      </p:sp>
      <p:sp>
        <p:nvSpPr>
          <p:cNvPr id="5" name="Content Placeholder 2"/>
          <p:cNvSpPr txBox="1">
            <a:spLocks/>
          </p:cNvSpPr>
          <p:nvPr/>
        </p:nvSpPr>
        <p:spPr>
          <a:xfrm>
            <a:off x="179512" y="213285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Values are desirable goals that serve as guiding principles in people’s lives by exerting </a:t>
            </a:r>
            <a:r>
              <a:rPr lang="en-US" sz="2000" i="1" dirty="0" smtClean="0"/>
              <a:t>internal pressure</a:t>
            </a:r>
            <a:r>
              <a:rPr lang="en-US" sz="2000" dirty="0" smtClean="0"/>
              <a:t> to behave in a certain way. Values motivate action. </a:t>
            </a:r>
          </a:p>
          <a:p>
            <a:pPr lvl="1"/>
            <a:r>
              <a:rPr lang="en-US" sz="1800" dirty="0" smtClean="0"/>
              <a:t>The ultimate evidence for what a person values lies in their actions</a:t>
            </a:r>
          </a:p>
          <a:p>
            <a:pPr lvl="1"/>
            <a:r>
              <a:rPr lang="en-US" sz="1800" dirty="0" smtClean="0"/>
              <a:t>Values can be prioritized. If not, individuals would become paralyzed by conflicts   and unable to act </a:t>
            </a:r>
            <a:endParaRPr lang="en-US" sz="1600" dirty="0" smtClean="0"/>
          </a:p>
        </p:txBody>
      </p:sp>
      <p:sp>
        <p:nvSpPr>
          <p:cNvPr id="6" name="Content Placeholder 2"/>
          <p:cNvSpPr txBox="1">
            <a:spLocks/>
          </p:cNvSpPr>
          <p:nvPr/>
        </p:nvSpPr>
        <p:spPr>
          <a:xfrm>
            <a:off x="179512" y="378904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Schwartz has established ten distinct universally applicable motivational values</a:t>
            </a:r>
          </a:p>
          <a:p>
            <a:pPr lvl="1"/>
            <a:r>
              <a:rPr lang="en-US" sz="1800" i="1" dirty="0" smtClean="0"/>
              <a:t>Openness to change</a:t>
            </a:r>
            <a:r>
              <a:rPr lang="en-US" sz="1800" dirty="0" smtClean="0"/>
              <a:t> (stimulation, self-direction) versus </a:t>
            </a:r>
            <a:r>
              <a:rPr lang="en-US" sz="1800" i="1" dirty="0" smtClean="0"/>
              <a:t>conservation</a:t>
            </a:r>
            <a:r>
              <a:rPr lang="en-US" sz="1800" dirty="0" smtClean="0"/>
              <a:t> (tradition, conformity, security)</a:t>
            </a:r>
          </a:p>
          <a:p>
            <a:pPr lvl="1"/>
            <a:r>
              <a:rPr lang="en-US" sz="1800" i="1" dirty="0" smtClean="0"/>
              <a:t>Self-enhancement</a:t>
            </a:r>
            <a:r>
              <a:rPr lang="en-US" sz="1800" dirty="0" smtClean="0"/>
              <a:t> (power, achievement, hedonism) versus </a:t>
            </a:r>
            <a:r>
              <a:rPr lang="en-US" sz="1800" i="1" dirty="0" smtClean="0"/>
              <a:t>self-transcendence</a:t>
            </a:r>
            <a:r>
              <a:rPr lang="en-US" sz="1800" dirty="0" smtClean="0"/>
              <a:t> (universalism, benevolence)</a:t>
            </a:r>
          </a:p>
        </p:txBody>
      </p:sp>
      <p:sp>
        <p:nvSpPr>
          <p:cNvPr id="7" name="Content Placeholder 2"/>
          <p:cNvSpPr txBox="1">
            <a:spLocks/>
          </p:cNvSpPr>
          <p:nvPr/>
        </p:nvSpPr>
        <p:spPr>
          <a:xfrm>
            <a:off x="179512" y="544522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Each of these ten motivational values contains two or more different single values which </a:t>
            </a:r>
            <a:r>
              <a:rPr lang="en-US" sz="2000" i="1" dirty="0" smtClean="0"/>
              <a:t>represent</a:t>
            </a:r>
            <a:r>
              <a:rPr lang="en-US" sz="2000" dirty="0" smtClean="0"/>
              <a:t> a motivational value </a:t>
            </a:r>
            <a:r>
              <a:rPr lang="en-US" sz="1800" dirty="0" smtClean="0"/>
              <a:t>(e.g., single values such as forgiving   and loyal are </a:t>
            </a:r>
            <a:r>
              <a:rPr lang="en-US" sz="1800" i="1" dirty="0" smtClean="0"/>
              <a:t>reflective</a:t>
            </a:r>
            <a:r>
              <a:rPr lang="en-US" sz="1800" dirty="0" smtClean="0"/>
              <a:t> of benevolence) </a:t>
            </a:r>
            <a:r>
              <a:rPr lang="en-US" sz="2000" dirty="0" smtClean="0"/>
              <a:t> </a:t>
            </a:r>
          </a:p>
        </p:txBody>
      </p:sp>
    </p:spTree>
    <p:extLst>
      <p:ext uri="{BB962C8B-B14F-4D97-AF65-F5344CB8AC3E}">
        <p14:creationId xmlns:p14="http://schemas.microsoft.com/office/powerpoint/2010/main" val="1851461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4848" y="269777"/>
            <a:ext cx="8445624"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smtClean="0"/>
              <a:t>The </a:t>
            </a:r>
            <a:r>
              <a:rPr lang="nl-NL" sz="2400" dirty="0" err="1"/>
              <a:t>R</a:t>
            </a:r>
            <a:r>
              <a:rPr lang="nl-NL" sz="2400" dirty="0" err="1" smtClean="0"/>
              <a:t>ole</a:t>
            </a:r>
            <a:r>
              <a:rPr lang="nl-NL" sz="2400" dirty="0" smtClean="0"/>
              <a:t> of </a:t>
            </a:r>
            <a:r>
              <a:rPr lang="nl-NL" sz="2400" dirty="0" err="1" smtClean="0"/>
              <a:t>Values</a:t>
            </a:r>
            <a:r>
              <a:rPr lang="nl-NL" sz="2400" dirty="0" smtClean="0"/>
              <a:t> (</a:t>
            </a:r>
            <a:r>
              <a:rPr lang="nl-NL" sz="2400" dirty="0" err="1" smtClean="0"/>
              <a:t>cont</a:t>
            </a:r>
            <a:r>
              <a:rPr lang="nl-NL" sz="2400" dirty="0" smtClean="0"/>
              <a:t>.)</a:t>
            </a:r>
          </a:p>
        </p:txBody>
      </p:sp>
      <p:sp>
        <p:nvSpPr>
          <p:cNvPr id="11" name="Content Placeholder 2"/>
          <p:cNvSpPr txBox="1">
            <a:spLocks/>
          </p:cNvSpPr>
          <p:nvPr/>
        </p:nvSpPr>
        <p:spPr>
          <a:xfrm>
            <a:off x="2267744" y="73086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sz="1000" dirty="0"/>
          </a:p>
        </p:txBody>
      </p:sp>
      <p:sp>
        <p:nvSpPr>
          <p:cNvPr id="13" name="Content Placeholder 2"/>
          <p:cNvSpPr txBox="1">
            <a:spLocks/>
          </p:cNvSpPr>
          <p:nvPr/>
        </p:nvSpPr>
        <p:spPr>
          <a:xfrm>
            <a:off x="179512" y="105273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Research on values and EDM has focused almost entirely on self-enhancement versus self-transcendence values. </a:t>
            </a:r>
          </a:p>
          <a:p>
            <a:pPr lvl="1"/>
            <a:r>
              <a:rPr lang="en-US" sz="1800" dirty="0" smtClean="0"/>
              <a:t>Self-transcendence values have been linked to socially responsible </a:t>
            </a:r>
            <a:r>
              <a:rPr lang="en-US" sz="1800" dirty="0" err="1" smtClean="0"/>
              <a:t>behaviour</a:t>
            </a:r>
            <a:r>
              <a:rPr lang="en-US" sz="1800" dirty="0" smtClean="0"/>
              <a:t>. </a:t>
            </a:r>
          </a:p>
          <a:p>
            <a:pPr lvl="1"/>
            <a:r>
              <a:rPr lang="en-US" sz="1800" dirty="0" smtClean="0"/>
              <a:t>Self-enhancement appears to be negatively related to ethical </a:t>
            </a:r>
            <a:r>
              <a:rPr lang="en-US" sz="1800" dirty="0" err="1" smtClean="0"/>
              <a:t>behaviour</a:t>
            </a:r>
            <a:r>
              <a:rPr lang="en-US" sz="1800" dirty="0" smtClean="0"/>
              <a:t> </a:t>
            </a:r>
            <a:endParaRPr lang="en-US" sz="1600" dirty="0" smtClean="0"/>
          </a:p>
        </p:txBody>
      </p:sp>
      <p:sp>
        <p:nvSpPr>
          <p:cNvPr id="9" name="Content Placeholder 2"/>
          <p:cNvSpPr txBox="1">
            <a:spLocks/>
          </p:cNvSpPr>
          <p:nvPr/>
        </p:nvSpPr>
        <p:spPr>
          <a:xfrm>
            <a:off x="178829" y="2420889"/>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People motivated by different values will select different courses of action</a:t>
            </a:r>
            <a:endParaRPr lang="en-US" sz="1600" dirty="0" smtClean="0"/>
          </a:p>
        </p:txBody>
      </p:sp>
      <p:sp>
        <p:nvSpPr>
          <p:cNvPr id="10" name="Content Placeholder 2"/>
          <p:cNvSpPr txBox="1">
            <a:spLocks/>
          </p:cNvSpPr>
          <p:nvPr/>
        </p:nvSpPr>
        <p:spPr>
          <a:xfrm>
            <a:off x="179512" y="285293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Now, what is the relationship between Schwartz’s values and Peterson and Seligman’s virtues? Virtues can </a:t>
            </a:r>
            <a:r>
              <a:rPr lang="en-US" sz="2000" i="1" dirty="0" smtClean="0"/>
              <a:t>actually</a:t>
            </a:r>
            <a:r>
              <a:rPr lang="en-US" sz="2000" dirty="0"/>
              <a:t> </a:t>
            </a:r>
            <a:r>
              <a:rPr lang="en-US" sz="2000" dirty="0" smtClean="0"/>
              <a:t>by displayed by fundamentally different character strengths. This seems dependent of differences </a:t>
            </a:r>
            <a:r>
              <a:rPr lang="en-US" sz="2000" i="1" dirty="0" smtClean="0"/>
              <a:t>in what one values</a:t>
            </a:r>
            <a:endParaRPr lang="en-US" sz="1600" i="1" dirty="0" smtClean="0"/>
          </a:p>
        </p:txBody>
      </p:sp>
      <p:sp>
        <p:nvSpPr>
          <p:cNvPr id="12" name="Content Placeholder 2"/>
          <p:cNvSpPr txBox="1">
            <a:spLocks/>
          </p:cNvSpPr>
          <p:nvPr/>
        </p:nvSpPr>
        <p:spPr>
          <a:xfrm>
            <a:off x="179512" y="3861049"/>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E.g., virtue of wisdom can be displayed through creativity </a:t>
            </a:r>
            <a:r>
              <a:rPr lang="en-US" sz="1800" dirty="0" smtClean="0"/>
              <a:t>(for those motivated by openness to change)</a:t>
            </a:r>
            <a:r>
              <a:rPr lang="en-US" sz="2000" dirty="0" smtClean="0"/>
              <a:t> or through ambition </a:t>
            </a:r>
            <a:r>
              <a:rPr lang="en-US" sz="1800" dirty="0" smtClean="0"/>
              <a:t>(for those motivated by self-enhancement)</a:t>
            </a:r>
            <a:r>
              <a:rPr lang="en-US" sz="2000" dirty="0" smtClean="0"/>
              <a:t> or through deep understanding </a:t>
            </a:r>
            <a:r>
              <a:rPr lang="en-US" sz="1800" dirty="0" smtClean="0"/>
              <a:t>(for those motivated by self-transcendence)</a:t>
            </a:r>
            <a:r>
              <a:rPr lang="en-US" sz="2000" dirty="0" smtClean="0"/>
              <a:t>  </a:t>
            </a:r>
            <a:endParaRPr lang="en-US" sz="1600" dirty="0" smtClean="0"/>
          </a:p>
        </p:txBody>
      </p:sp>
      <p:sp>
        <p:nvSpPr>
          <p:cNvPr id="14" name="Content Placeholder 2"/>
          <p:cNvSpPr txBox="1">
            <a:spLocks/>
          </p:cNvSpPr>
          <p:nvPr/>
        </p:nvSpPr>
        <p:spPr>
          <a:xfrm>
            <a:off x="179512" y="486916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Therefore, only virtues, character strengths and values </a:t>
            </a:r>
            <a:r>
              <a:rPr lang="en-US" sz="2000" i="1" dirty="0" smtClean="0"/>
              <a:t>together</a:t>
            </a:r>
            <a:r>
              <a:rPr lang="en-US" sz="2000" dirty="0" smtClean="0"/>
              <a:t> help to      predict the concrete impact on Rest’s EDM cycle. </a:t>
            </a:r>
          </a:p>
          <a:p>
            <a:pPr lvl="1"/>
            <a:r>
              <a:rPr lang="en-US" sz="1800" dirty="0" smtClean="0"/>
              <a:t>Individuals with the same virtues and character strengths, but different motivating values, might have different EDM awareness, </a:t>
            </a:r>
            <a:r>
              <a:rPr lang="en-US" sz="1800" dirty="0" err="1" smtClean="0"/>
              <a:t>judgement</a:t>
            </a:r>
            <a:r>
              <a:rPr lang="en-US" sz="1800" dirty="0" smtClean="0"/>
              <a:t>, intent and </a:t>
            </a:r>
            <a:r>
              <a:rPr lang="en-US" sz="1800" dirty="0" err="1" smtClean="0"/>
              <a:t>behaviours</a:t>
            </a:r>
            <a:r>
              <a:rPr lang="en-US" sz="1800" dirty="0" smtClean="0"/>
              <a:t> </a:t>
            </a:r>
          </a:p>
          <a:p>
            <a:pPr lvl="1"/>
            <a:r>
              <a:rPr lang="en-US" sz="1800" dirty="0" smtClean="0"/>
              <a:t>Similarly, individuals with the </a:t>
            </a:r>
            <a:r>
              <a:rPr lang="en-US" sz="1800" smtClean="0"/>
              <a:t>same motivating </a:t>
            </a:r>
            <a:r>
              <a:rPr lang="en-US" sz="1800" dirty="0" smtClean="0"/>
              <a:t>values, but with different virtues     and character strengths, will yield different outcomes with respect to EDM   </a:t>
            </a:r>
            <a:endParaRPr lang="en-US" sz="1050" dirty="0" smtClean="0"/>
          </a:p>
        </p:txBody>
      </p:sp>
    </p:spTree>
    <p:extLst>
      <p:ext uri="{BB962C8B-B14F-4D97-AF65-F5344CB8AC3E}">
        <p14:creationId xmlns:p14="http://schemas.microsoft.com/office/powerpoint/2010/main" val="3607044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P spid="14" grpId="0"/>
    </p:bld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4848" y="269777"/>
            <a:ext cx="8445624" cy="85496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smtClean="0"/>
              <a:t>The VBO model of EDM</a:t>
            </a:r>
          </a:p>
        </p:txBody>
      </p:sp>
      <p:sp>
        <p:nvSpPr>
          <p:cNvPr id="11" name="Content Placeholder 2"/>
          <p:cNvSpPr txBox="1">
            <a:spLocks/>
          </p:cNvSpPr>
          <p:nvPr/>
        </p:nvSpPr>
        <p:spPr>
          <a:xfrm>
            <a:off x="2267744" y="73086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sz="1000" dirty="0"/>
          </a:p>
        </p:txBody>
      </p:sp>
      <p:sp>
        <p:nvSpPr>
          <p:cNvPr id="13" name="Content Placeholder 2"/>
          <p:cNvSpPr txBox="1">
            <a:spLocks/>
          </p:cNvSpPr>
          <p:nvPr/>
        </p:nvSpPr>
        <p:spPr>
          <a:xfrm>
            <a:off x="179512" y="105273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Having bridged virtues to EDM through character strengths and values, they now present the key processes in their VBO model of EDM in organizations</a:t>
            </a:r>
            <a:endParaRPr lang="en-US" sz="1600" dirty="0" smtClean="0"/>
          </a:p>
        </p:txBody>
      </p:sp>
      <p:sp>
        <p:nvSpPr>
          <p:cNvPr id="15" name="Content Placeholder 2"/>
          <p:cNvSpPr txBox="1">
            <a:spLocks/>
          </p:cNvSpPr>
          <p:nvPr/>
        </p:nvSpPr>
        <p:spPr>
          <a:xfrm>
            <a:off x="179512" y="177281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Their model includes three primary components: </a:t>
            </a:r>
          </a:p>
          <a:p>
            <a:pPr lvl="1"/>
            <a:r>
              <a:rPr lang="en-US" sz="1800" dirty="0" smtClean="0"/>
              <a:t>the virtuous mean </a:t>
            </a:r>
            <a:r>
              <a:rPr lang="en-US" sz="1700" dirty="0" smtClean="0"/>
              <a:t>(or excellence of character - which is at the core of the model)</a:t>
            </a:r>
          </a:p>
          <a:p>
            <a:pPr lvl="1"/>
            <a:r>
              <a:rPr lang="en-US" sz="1800" dirty="0" smtClean="0"/>
              <a:t>a VBO</a:t>
            </a:r>
            <a:r>
              <a:rPr lang="en-US" sz="1800" dirty="0"/>
              <a:t> </a:t>
            </a:r>
            <a:r>
              <a:rPr lang="en-US" sz="1700" dirty="0" smtClean="0"/>
              <a:t>(Rest’s model modified by highlighting role of self-reflection in developing VBO)</a:t>
            </a:r>
            <a:r>
              <a:rPr lang="en-US" sz="1800" dirty="0" smtClean="0"/>
              <a:t> </a:t>
            </a:r>
          </a:p>
          <a:p>
            <a:pPr lvl="1"/>
            <a:r>
              <a:rPr lang="en-US" sz="1800" dirty="0" smtClean="0"/>
              <a:t>the buffering role of a VBO </a:t>
            </a:r>
            <a:r>
              <a:rPr lang="en-US" sz="1700" dirty="0" smtClean="0"/>
              <a:t>(against inapt </a:t>
            </a:r>
            <a:r>
              <a:rPr lang="en-US" sz="1700" dirty="0" err="1" smtClean="0"/>
              <a:t>behaviour</a:t>
            </a:r>
            <a:r>
              <a:rPr lang="en-US" sz="1700" dirty="0" smtClean="0"/>
              <a:t> in face of situational pressures)</a:t>
            </a:r>
          </a:p>
        </p:txBody>
      </p:sp>
      <p:sp>
        <p:nvSpPr>
          <p:cNvPr id="16" name="Content Placeholder 2"/>
          <p:cNvSpPr txBox="1">
            <a:spLocks/>
          </p:cNvSpPr>
          <p:nvPr/>
        </p:nvSpPr>
        <p:spPr>
          <a:xfrm>
            <a:off x="179512" y="321297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Aristotle’s virtue ethical perspective (the virtuous mean) is at the heart of       their model. The virtuous mean is linked to EDM by a VBO.  </a:t>
            </a:r>
            <a:endParaRPr lang="en-US" sz="1800" dirty="0" smtClean="0"/>
          </a:p>
        </p:txBody>
      </p:sp>
      <p:sp>
        <p:nvSpPr>
          <p:cNvPr id="17" name="Content Placeholder 2"/>
          <p:cNvSpPr txBox="1">
            <a:spLocks/>
          </p:cNvSpPr>
          <p:nvPr/>
        </p:nvSpPr>
        <p:spPr>
          <a:xfrm>
            <a:off x="187424" y="400506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By ‘mean’ Aristotle does not imply average, but rather one’s disposition to display particular character strengths. Virtuousness is what individuals aspire    to be when they are at their very best. It’s the highest of the human condition </a:t>
            </a:r>
          </a:p>
        </p:txBody>
      </p:sp>
      <p:sp>
        <p:nvSpPr>
          <p:cNvPr id="18" name="Content Placeholder 2"/>
          <p:cNvSpPr txBox="1">
            <a:spLocks/>
          </p:cNvSpPr>
          <p:nvPr/>
        </p:nvSpPr>
        <p:spPr>
          <a:xfrm>
            <a:off x="179512" y="508518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Developing the capacity to operate within the virtuous mean is crucial to deepening character strengths. This process consists of two trajectories</a:t>
            </a:r>
          </a:p>
          <a:p>
            <a:pPr lvl="1"/>
            <a:r>
              <a:rPr lang="en-US" sz="1800" dirty="0" smtClean="0"/>
              <a:t>“Deepening within the mean” as a routine or </a:t>
            </a:r>
            <a:r>
              <a:rPr lang="en-US" sz="1800" i="1" dirty="0" smtClean="0"/>
              <a:t>habit</a:t>
            </a:r>
          </a:p>
          <a:p>
            <a:pPr lvl="1"/>
            <a:r>
              <a:rPr lang="en-US" sz="1800" dirty="0" smtClean="0"/>
              <a:t>Continuously preventing to adding to (or taking from) the mean, which                          would lead to excess or deficiency of the character strengths. </a:t>
            </a:r>
          </a:p>
          <a:p>
            <a:pPr lvl="1"/>
            <a:endParaRPr lang="en-US" sz="1600" dirty="0" smtClean="0"/>
          </a:p>
        </p:txBody>
      </p:sp>
    </p:spTree>
    <p:extLst>
      <p:ext uri="{BB962C8B-B14F-4D97-AF65-F5344CB8AC3E}">
        <p14:creationId xmlns:p14="http://schemas.microsoft.com/office/powerpoint/2010/main" val="1571807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4848" y="269778"/>
            <a:ext cx="8445624" cy="46109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smtClean="0"/>
              <a:t>The VBO model of EDM (</a:t>
            </a:r>
            <a:r>
              <a:rPr lang="nl-NL" sz="2400" dirty="0" err="1" smtClean="0"/>
              <a:t>cont</a:t>
            </a:r>
            <a:r>
              <a:rPr lang="nl-NL" sz="2400" dirty="0" smtClean="0"/>
              <a:t>.)</a:t>
            </a:r>
          </a:p>
        </p:txBody>
      </p:sp>
      <p:sp>
        <p:nvSpPr>
          <p:cNvPr id="11" name="Content Placeholder 2"/>
          <p:cNvSpPr txBox="1">
            <a:spLocks/>
          </p:cNvSpPr>
          <p:nvPr/>
        </p:nvSpPr>
        <p:spPr>
          <a:xfrm>
            <a:off x="2267744" y="73086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sz="1000" dirty="0"/>
          </a:p>
        </p:txBody>
      </p:sp>
      <p:sp>
        <p:nvSpPr>
          <p:cNvPr id="13" name="Content Placeholder 2"/>
          <p:cNvSpPr txBox="1">
            <a:spLocks/>
          </p:cNvSpPr>
          <p:nvPr/>
        </p:nvSpPr>
        <p:spPr>
          <a:xfrm>
            <a:off x="179512" y="90872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The relationship between virtues and EDM is </a:t>
            </a:r>
            <a:r>
              <a:rPr lang="en-US" sz="2000" i="1" dirty="0" smtClean="0"/>
              <a:t>bi-directional</a:t>
            </a:r>
            <a:r>
              <a:rPr lang="en-US" sz="2000" dirty="0" smtClean="0"/>
              <a:t>. On the on hand the virtues and their closely associated vices of excess and deficiency affect EDM. On the other hand EDM actions affect (over time) one’s virtues and or vices</a:t>
            </a:r>
            <a:endParaRPr lang="en-US" sz="1600" dirty="0" smtClean="0"/>
          </a:p>
        </p:txBody>
      </p:sp>
      <p:sp>
        <p:nvSpPr>
          <p:cNvPr id="9" name="Content Placeholder 2"/>
          <p:cNvSpPr txBox="1">
            <a:spLocks/>
          </p:cNvSpPr>
          <p:nvPr/>
        </p:nvSpPr>
        <p:spPr>
          <a:xfrm>
            <a:off x="179512" y="191683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The Virtue Based Orientation (VBO) links the virtuous mean to EDM. VBO            is defined as </a:t>
            </a:r>
            <a:r>
              <a:rPr lang="en-US" sz="2000" i="1" dirty="0" smtClean="0"/>
              <a:t>the capacity to deepen character strengths along the mean      through self-reflection while avoiding the vices of excess or deficiency</a:t>
            </a:r>
          </a:p>
          <a:p>
            <a:pPr lvl="1"/>
            <a:r>
              <a:rPr lang="en-US" sz="1800" dirty="0" smtClean="0"/>
              <a:t>Thus a VBO can be developed. A VBO can be observed in terms of degree</a:t>
            </a:r>
          </a:p>
          <a:p>
            <a:pPr marL="457200" lvl="1" indent="0">
              <a:buNone/>
            </a:pPr>
            <a:r>
              <a:rPr lang="en-US" sz="1600" i="1" dirty="0" smtClean="0"/>
              <a:t>  </a:t>
            </a:r>
            <a:endParaRPr lang="en-US" sz="1200" i="1" dirty="0" smtClean="0"/>
          </a:p>
        </p:txBody>
      </p:sp>
      <p:sp>
        <p:nvSpPr>
          <p:cNvPr id="10" name="Content Placeholder 2"/>
          <p:cNvSpPr txBox="1">
            <a:spLocks/>
          </p:cNvSpPr>
          <p:nvPr/>
        </p:nvSpPr>
        <p:spPr>
          <a:xfrm>
            <a:off x="179512" y="328498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This </a:t>
            </a:r>
            <a:r>
              <a:rPr lang="en-US" sz="2000" i="1" dirty="0" smtClean="0"/>
              <a:t>habituated iterative process</a:t>
            </a:r>
            <a:r>
              <a:rPr lang="en-US" sz="2000" dirty="0" smtClean="0"/>
              <a:t> requires deep contemplation regarding       one’s responses to ethical dilemma’s</a:t>
            </a:r>
            <a:endParaRPr lang="en-US" sz="1800" dirty="0" smtClean="0"/>
          </a:p>
          <a:p>
            <a:pPr lvl="1"/>
            <a:r>
              <a:rPr lang="en-US" sz="1800" i="1" dirty="0" smtClean="0"/>
              <a:t>continuous learning</a:t>
            </a:r>
            <a:r>
              <a:rPr lang="en-US" sz="1800" dirty="0" smtClean="0"/>
              <a:t> and </a:t>
            </a:r>
            <a:r>
              <a:rPr lang="en-US" sz="1800" i="1" dirty="0" smtClean="0"/>
              <a:t>the responsibility of validating one’s acts</a:t>
            </a:r>
            <a:r>
              <a:rPr lang="en-US" sz="1800" dirty="0" smtClean="0"/>
              <a:t> (Locke)</a:t>
            </a:r>
          </a:p>
          <a:p>
            <a:pPr lvl="1"/>
            <a:r>
              <a:rPr lang="en-US" sz="1800" dirty="0"/>
              <a:t>p</a:t>
            </a:r>
            <a:r>
              <a:rPr lang="en-US" sz="1800" dirty="0" smtClean="0"/>
              <a:t>eople can and do</a:t>
            </a:r>
            <a:r>
              <a:rPr lang="en-US" sz="1800" i="1" dirty="0" smtClean="0"/>
              <a:t> learn from previous ethical decisions </a:t>
            </a:r>
            <a:r>
              <a:rPr lang="en-US" sz="1800" dirty="0" smtClean="0"/>
              <a:t>and thus improve</a:t>
            </a:r>
          </a:p>
        </p:txBody>
      </p:sp>
      <p:sp>
        <p:nvSpPr>
          <p:cNvPr id="12" name="Content Placeholder 2"/>
          <p:cNvSpPr txBox="1">
            <a:spLocks/>
          </p:cNvSpPr>
          <p:nvPr/>
        </p:nvSpPr>
        <p:spPr>
          <a:xfrm>
            <a:off x="179512" y="465313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Moreover, reflection should also be understood as reflection-in-action and      not merely as reflection on or after the action. Reflection-in-action leaves     room for understanding reflection as</a:t>
            </a:r>
            <a:r>
              <a:rPr lang="en-US" sz="2000" i="1" dirty="0" smtClean="0"/>
              <a:t> embedded </a:t>
            </a:r>
            <a:r>
              <a:rPr lang="en-US" sz="2000" dirty="0" smtClean="0"/>
              <a:t>in practice and action</a:t>
            </a:r>
          </a:p>
          <a:p>
            <a:pPr lvl="1"/>
            <a:r>
              <a:rPr lang="en-US" sz="1800" i="1" dirty="0" smtClean="0"/>
              <a:t>Self-influence</a:t>
            </a:r>
            <a:r>
              <a:rPr lang="en-US" sz="1800" dirty="0" smtClean="0"/>
              <a:t> and </a:t>
            </a:r>
            <a:r>
              <a:rPr lang="en-US" sz="1800" i="1" dirty="0" smtClean="0"/>
              <a:t>self-monitoring</a:t>
            </a:r>
            <a:r>
              <a:rPr lang="en-US" sz="1600" dirty="0" smtClean="0"/>
              <a:t>  </a:t>
            </a:r>
            <a:endParaRPr lang="en-US" sz="800" i="1" dirty="0" smtClean="0"/>
          </a:p>
        </p:txBody>
      </p:sp>
      <p:sp>
        <p:nvSpPr>
          <p:cNvPr id="14" name="Content Placeholder 2"/>
          <p:cNvSpPr txBox="1">
            <a:spLocks/>
          </p:cNvSpPr>
          <p:nvPr/>
        </p:nvSpPr>
        <p:spPr>
          <a:xfrm>
            <a:off x="179512" y="6021289"/>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VBO explicitly includes deliberate reflection about the kind of person one    would like to become </a:t>
            </a:r>
            <a:r>
              <a:rPr lang="en-US" sz="1800" dirty="0" smtClean="0"/>
              <a:t>(</a:t>
            </a:r>
            <a:r>
              <a:rPr lang="en-US" sz="1800" i="1" dirty="0" smtClean="0"/>
              <a:t>as part of</a:t>
            </a:r>
            <a:r>
              <a:rPr lang="en-US" sz="1800" dirty="0" smtClean="0"/>
              <a:t> capacity to deepen character strengths)</a:t>
            </a:r>
            <a:r>
              <a:rPr lang="en-US" sz="2000" dirty="0" smtClean="0"/>
              <a:t> </a:t>
            </a:r>
            <a:endParaRPr lang="en-US" sz="1200" i="1" dirty="0" smtClean="0"/>
          </a:p>
        </p:txBody>
      </p:sp>
    </p:spTree>
    <p:extLst>
      <p:ext uri="{BB962C8B-B14F-4D97-AF65-F5344CB8AC3E}">
        <p14:creationId xmlns:p14="http://schemas.microsoft.com/office/powerpoint/2010/main" val="2877772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P spid="14" grpId="0"/>
    </p:bld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4848" y="269778"/>
            <a:ext cx="8445624" cy="46109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smtClean="0"/>
              <a:t>The VBO model of EDM (</a:t>
            </a:r>
            <a:r>
              <a:rPr lang="nl-NL" sz="2400" dirty="0" err="1" smtClean="0"/>
              <a:t>cont</a:t>
            </a:r>
            <a:r>
              <a:rPr lang="nl-NL" sz="2400" dirty="0" smtClean="0"/>
              <a:t>.)</a:t>
            </a:r>
          </a:p>
        </p:txBody>
      </p:sp>
      <p:sp>
        <p:nvSpPr>
          <p:cNvPr id="11" name="Content Placeholder 2"/>
          <p:cNvSpPr txBox="1">
            <a:spLocks/>
          </p:cNvSpPr>
          <p:nvPr/>
        </p:nvSpPr>
        <p:spPr>
          <a:xfrm>
            <a:off x="2267744" y="73086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sz="1000" dirty="0"/>
          </a:p>
        </p:txBody>
      </p:sp>
      <p:sp>
        <p:nvSpPr>
          <p:cNvPr id="13" name="Content Placeholder 2"/>
          <p:cNvSpPr txBox="1">
            <a:spLocks/>
          </p:cNvSpPr>
          <p:nvPr/>
        </p:nvSpPr>
        <p:spPr>
          <a:xfrm>
            <a:off x="179512" y="90872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The VBO capacity for self-reflection does not however suggest that EDM is a purely rational process. We should not reduce EDM to “extensive deliberation”</a:t>
            </a:r>
            <a:endParaRPr lang="en-US" sz="1600" dirty="0" smtClean="0"/>
          </a:p>
        </p:txBody>
      </p:sp>
      <p:sp>
        <p:nvSpPr>
          <p:cNvPr id="15" name="Content Placeholder 2"/>
          <p:cNvSpPr txBox="1">
            <a:spLocks/>
          </p:cNvSpPr>
          <p:nvPr/>
        </p:nvSpPr>
        <p:spPr>
          <a:xfrm>
            <a:off x="179512" y="1700809"/>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Rather, without VBO’s self-reflection, individuals are more likely to fail to learn and thus shift unconsciously towards the vices of excess or deficiency</a:t>
            </a:r>
          </a:p>
          <a:p>
            <a:pPr lvl="1"/>
            <a:r>
              <a:rPr lang="en-US" sz="1800" dirty="0"/>
              <a:t>VBO is a combination of rationality and </a:t>
            </a:r>
            <a:r>
              <a:rPr lang="en-US" sz="1800" dirty="0" smtClean="0"/>
              <a:t>intuition</a:t>
            </a:r>
            <a:r>
              <a:rPr lang="en-US" sz="1600" dirty="0" smtClean="0"/>
              <a:t> </a:t>
            </a:r>
            <a:endParaRPr lang="en-US" sz="1200" dirty="0" smtClean="0"/>
          </a:p>
        </p:txBody>
      </p:sp>
      <p:sp>
        <p:nvSpPr>
          <p:cNvPr id="16" name="Content Placeholder 2"/>
          <p:cNvSpPr txBox="1">
            <a:spLocks/>
          </p:cNvSpPr>
          <p:nvPr/>
        </p:nvSpPr>
        <p:spPr>
          <a:xfrm>
            <a:off x="179512" y="2420889"/>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1600" dirty="0" smtClean="0"/>
          </a:p>
        </p:txBody>
      </p:sp>
      <p:sp>
        <p:nvSpPr>
          <p:cNvPr id="17" name="Content Placeholder 2"/>
          <p:cNvSpPr txBox="1">
            <a:spLocks/>
          </p:cNvSpPr>
          <p:nvPr/>
        </p:nvSpPr>
        <p:spPr>
          <a:xfrm>
            <a:off x="179512" y="2780928"/>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A VBO to EDM can also serve as a buffer against strong situational pressures       to act unethically</a:t>
            </a:r>
            <a:endParaRPr lang="en-US" sz="1200" dirty="0" smtClean="0"/>
          </a:p>
        </p:txBody>
      </p:sp>
      <p:sp>
        <p:nvSpPr>
          <p:cNvPr id="18" name="Title 1"/>
          <p:cNvSpPr txBox="1">
            <a:spLocks/>
          </p:cNvSpPr>
          <p:nvPr/>
        </p:nvSpPr>
        <p:spPr>
          <a:xfrm>
            <a:off x="323528" y="3687990"/>
            <a:ext cx="8445624" cy="46109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smtClean="0"/>
              <a:t>The buffering </a:t>
            </a:r>
            <a:r>
              <a:rPr lang="nl-NL" sz="2400" dirty="0" err="1" smtClean="0"/>
              <a:t>role</a:t>
            </a:r>
            <a:r>
              <a:rPr lang="nl-NL" sz="2400" dirty="0" smtClean="0"/>
              <a:t> of a VBO</a:t>
            </a:r>
          </a:p>
        </p:txBody>
      </p:sp>
      <p:sp>
        <p:nvSpPr>
          <p:cNvPr id="19" name="Content Placeholder 2"/>
          <p:cNvSpPr txBox="1">
            <a:spLocks/>
          </p:cNvSpPr>
          <p:nvPr/>
        </p:nvSpPr>
        <p:spPr>
          <a:xfrm>
            <a:off x="179512" y="429309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Because of the results of many well-known experiments in social psychology (e.g. prisoners experiments) many researchers have suggested that character doesn’t matter in EDM. People do not have stable character strengths. Their acts simply bend to the particular circumstances of the situation </a:t>
            </a:r>
            <a:r>
              <a:rPr lang="en-US" sz="1800" dirty="0" smtClean="0"/>
              <a:t>(e.g., pressure)</a:t>
            </a:r>
            <a:endParaRPr lang="en-US" sz="1200" dirty="0" smtClean="0"/>
          </a:p>
        </p:txBody>
      </p:sp>
      <p:sp>
        <p:nvSpPr>
          <p:cNvPr id="10" name="Content Placeholder 2"/>
          <p:cNvSpPr txBox="1">
            <a:spLocks/>
          </p:cNvSpPr>
          <p:nvPr/>
        </p:nvSpPr>
        <p:spPr>
          <a:xfrm>
            <a:off x="179512" y="573325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Thus </a:t>
            </a:r>
            <a:r>
              <a:rPr lang="en-US" sz="2000" i="1" dirty="0" err="1" smtClean="0"/>
              <a:t>situationalists</a:t>
            </a:r>
            <a:r>
              <a:rPr lang="en-US" sz="2000" dirty="0" smtClean="0"/>
              <a:t> suggest that relying on character to explain EDM is futile.    It’s primarily – if not solely – the situation and not character that determines </a:t>
            </a:r>
            <a:r>
              <a:rPr lang="en-US" sz="2000" dirty="0" err="1" smtClean="0"/>
              <a:t>behaviour</a:t>
            </a:r>
            <a:r>
              <a:rPr lang="en-US" sz="2000" dirty="0" smtClean="0"/>
              <a:t> </a:t>
            </a:r>
            <a:endParaRPr lang="en-US" sz="1200" dirty="0" smtClean="0"/>
          </a:p>
        </p:txBody>
      </p:sp>
    </p:spTree>
    <p:extLst>
      <p:ext uri="{BB962C8B-B14F-4D97-AF65-F5344CB8AC3E}">
        <p14:creationId xmlns:p14="http://schemas.microsoft.com/office/powerpoint/2010/main" val="864993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8" grpId="0"/>
      <p:bldP spid="19" grpId="0"/>
      <p:bldP spid="10" grpId="0"/>
    </p:bld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4848" y="269778"/>
            <a:ext cx="8445624" cy="46109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smtClean="0"/>
              <a:t>The buffering </a:t>
            </a:r>
            <a:r>
              <a:rPr lang="nl-NL" sz="2400" dirty="0" err="1" smtClean="0"/>
              <a:t>role</a:t>
            </a:r>
            <a:r>
              <a:rPr lang="nl-NL" sz="2400" dirty="0" smtClean="0"/>
              <a:t> of a VBO (</a:t>
            </a:r>
            <a:r>
              <a:rPr lang="nl-NL" sz="2400" dirty="0" err="1" smtClean="0"/>
              <a:t>cont</a:t>
            </a:r>
            <a:r>
              <a:rPr lang="nl-NL" sz="2400" dirty="0" smtClean="0"/>
              <a:t>.)</a:t>
            </a:r>
          </a:p>
        </p:txBody>
      </p:sp>
      <p:sp>
        <p:nvSpPr>
          <p:cNvPr id="11" name="Content Placeholder 2"/>
          <p:cNvSpPr txBox="1">
            <a:spLocks/>
          </p:cNvSpPr>
          <p:nvPr/>
        </p:nvSpPr>
        <p:spPr>
          <a:xfrm>
            <a:off x="2267744" y="73086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sz="1000" dirty="0"/>
          </a:p>
        </p:txBody>
      </p:sp>
      <p:sp>
        <p:nvSpPr>
          <p:cNvPr id="13" name="Content Placeholder 2"/>
          <p:cNvSpPr txBox="1">
            <a:spLocks/>
          </p:cNvSpPr>
          <p:nvPr/>
        </p:nvSpPr>
        <p:spPr>
          <a:xfrm>
            <a:off x="179512" y="90872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In response many ethicists have included </a:t>
            </a:r>
            <a:r>
              <a:rPr lang="en-US" sz="2000" i="1" dirty="0" smtClean="0"/>
              <a:t>situation specific determinants</a:t>
            </a:r>
            <a:r>
              <a:rPr lang="en-US" sz="2000" dirty="0"/>
              <a:t> </a:t>
            </a:r>
            <a:r>
              <a:rPr lang="en-US" sz="1800" dirty="0" smtClean="0"/>
              <a:t>(such     as </a:t>
            </a:r>
            <a:r>
              <a:rPr lang="en-US" sz="1800" dirty="0"/>
              <a:t>organizational </a:t>
            </a:r>
            <a:r>
              <a:rPr lang="en-US" sz="1800" dirty="0" smtClean="0"/>
              <a:t>culture)</a:t>
            </a:r>
            <a:r>
              <a:rPr lang="en-US" sz="2000" dirty="0" smtClean="0"/>
              <a:t> in their models to explain ethical </a:t>
            </a:r>
            <a:r>
              <a:rPr lang="en-US" sz="2000" dirty="0" err="1" smtClean="0"/>
              <a:t>behaviour</a:t>
            </a:r>
            <a:r>
              <a:rPr lang="en-US" sz="2000" dirty="0" smtClean="0"/>
              <a:t> – or more specifically – to explain </a:t>
            </a:r>
            <a:r>
              <a:rPr lang="en-US" sz="2000" i="1" dirty="0" smtClean="0"/>
              <a:t>the deviation from otherwise virtuous actions</a:t>
            </a:r>
            <a:endParaRPr lang="en-US" sz="1600" i="1" dirty="0" smtClean="0"/>
          </a:p>
        </p:txBody>
      </p:sp>
      <p:sp>
        <p:nvSpPr>
          <p:cNvPr id="12" name="Content Placeholder 2"/>
          <p:cNvSpPr txBox="1">
            <a:spLocks/>
          </p:cNvSpPr>
          <p:nvPr/>
        </p:nvSpPr>
        <p:spPr>
          <a:xfrm>
            <a:off x="179512" y="191683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Other examples of </a:t>
            </a:r>
            <a:r>
              <a:rPr lang="en-US" sz="2000" i="1" dirty="0" smtClean="0"/>
              <a:t>situational determinants</a:t>
            </a:r>
            <a:r>
              <a:rPr lang="en-US" sz="2000" dirty="0" smtClean="0"/>
              <a:t> include: degree of consensus, cultural factors, job context, perception of rewards and punishments</a:t>
            </a:r>
            <a:endParaRPr lang="en-US" sz="1600" dirty="0" smtClean="0"/>
          </a:p>
        </p:txBody>
      </p:sp>
      <p:sp>
        <p:nvSpPr>
          <p:cNvPr id="14" name="Content Placeholder 2"/>
          <p:cNvSpPr txBox="1">
            <a:spLocks/>
          </p:cNvSpPr>
          <p:nvPr/>
        </p:nvSpPr>
        <p:spPr>
          <a:xfrm>
            <a:off x="179512" y="263691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E.g., organizational climates that emphasize self-interest promote unethical </a:t>
            </a:r>
            <a:r>
              <a:rPr lang="en-US" sz="2000" dirty="0" err="1" smtClean="0"/>
              <a:t>behaviour</a:t>
            </a:r>
            <a:r>
              <a:rPr lang="en-US" sz="2000" dirty="0" smtClean="0"/>
              <a:t> while benevolent climates lead to less unethical choices (Kish 2010)</a:t>
            </a:r>
            <a:endParaRPr lang="en-US" sz="1600" dirty="0" smtClean="0"/>
          </a:p>
        </p:txBody>
      </p:sp>
      <p:sp>
        <p:nvSpPr>
          <p:cNvPr id="20" name="Content Placeholder 2"/>
          <p:cNvSpPr txBox="1">
            <a:spLocks/>
          </p:cNvSpPr>
          <p:nvPr/>
        </p:nvSpPr>
        <p:spPr>
          <a:xfrm>
            <a:off x="179512" y="335699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Still, individuals vary in the degree to which they are susceptible to situational pressures. The </a:t>
            </a:r>
            <a:r>
              <a:rPr lang="en-US" sz="2000" i="1" dirty="0" smtClean="0"/>
              <a:t>personal ethical thresholds</a:t>
            </a:r>
            <a:r>
              <a:rPr lang="en-US" sz="2000" dirty="0" smtClean="0"/>
              <a:t> differ per person. </a:t>
            </a:r>
          </a:p>
          <a:p>
            <a:pPr lvl="1"/>
            <a:r>
              <a:rPr lang="en-US" sz="1800" dirty="0" smtClean="0"/>
              <a:t>Personal ethical threshold: How vulnerable is the individual to situational factors. That is, how little or much is needed for them to cross the line, acting unethical.</a:t>
            </a:r>
            <a:endParaRPr lang="en-US" sz="1200" dirty="0" smtClean="0"/>
          </a:p>
        </p:txBody>
      </p:sp>
      <p:sp>
        <p:nvSpPr>
          <p:cNvPr id="9" name="Content Placeholder 2"/>
          <p:cNvSpPr txBox="1">
            <a:spLocks/>
          </p:cNvSpPr>
          <p:nvPr/>
        </p:nvSpPr>
        <p:spPr>
          <a:xfrm>
            <a:off x="179512" y="465313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Many studies show that there are in fact a significant number of people who disobey in prisoner experiments. Ranging from 35% to 72%. “Character matters”</a:t>
            </a:r>
          </a:p>
          <a:p>
            <a:pPr lvl="1"/>
            <a:r>
              <a:rPr lang="en-US" sz="1800" dirty="0" smtClean="0"/>
              <a:t>Significant variance in individual responses to situational pressures</a:t>
            </a:r>
            <a:r>
              <a:rPr lang="en-US" sz="800" dirty="0" smtClean="0"/>
              <a:t> </a:t>
            </a:r>
          </a:p>
        </p:txBody>
      </p:sp>
      <p:sp>
        <p:nvSpPr>
          <p:cNvPr id="10" name="Content Placeholder 2"/>
          <p:cNvSpPr txBox="1">
            <a:spLocks/>
          </p:cNvSpPr>
          <p:nvPr/>
        </p:nvSpPr>
        <p:spPr>
          <a:xfrm>
            <a:off x="179512" y="573325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A VBO to EDM that includes </a:t>
            </a:r>
            <a:r>
              <a:rPr lang="en-US" sz="2000" i="1" dirty="0" smtClean="0"/>
              <a:t>self-reflection on previous experiences</a:t>
            </a:r>
            <a:r>
              <a:rPr lang="en-US" sz="2000" dirty="0" smtClean="0"/>
              <a:t> can serve as a buffer against the strong pressures of external situations to act against one’s virtuous core (“VBO as a self-control strategy”)</a:t>
            </a:r>
            <a:endParaRPr lang="en-US" sz="800" dirty="0" smtClean="0"/>
          </a:p>
        </p:txBody>
      </p:sp>
    </p:spTree>
    <p:extLst>
      <p:ext uri="{BB962C8B-B14F-4D97-AF65-F5344CB8AC3E}">
        <p14:creationId xmlns:p14="http://schemas.microsoft.com/office/powerpoint/2010/main" val="1272983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20" grpId="0"/>
      <p:bldP spid="9" grpId="0"/>
      <p:bldP spid="10" grpId="0"/>
    </p:bld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4848" y="269778"/>
            <a:ext cx="8445624" cy="46109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smtClean="0"/>
              <a:t>The buffering </a:t>
            </a:r>
            <a:r>
              <a:rPr lang="nl-NL" sz="2400" dirty="0" err="1" smtClean="0"/>
              <a:t>role</a:t>
            </a:r>
            <a:r>
              <a:rPr lang="nl-NL" sz="2400" dirty="0" smtClean="0"/>
              <a:t> of a VBO (</a:t>
            </a:r>
            <a:r>
              <a:rPr lang="nl-NL" sz="2400" dirty="0" err="1" smtClean="0"/>
              <a:t>cont</a:t>
            </a:r>
            <a:r>
              <a:rPr lang="nl-NL" sz="2400" dirty="0" smtClean="0"/>
              <a:t>.)</a:t>
            </a:r>
          </a:p>
        </p:txBody>
      </p:sp>
      <p:sp>
        <p:nvSpPr>
          <p:cNvPr id="11" name="Content Placeholder 2"/>
          <p:cNvSpPr txBox="1">
            <a:spLocks/>
          </p:cNvSpPr>
          <p:nvPr/>
        </p:nvSpPr>
        <p:spPr>
          <a:xfrm>
            <a:off x="2267744" y="73086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sz="1000" dirty="0"/>
          </a:p>
        </p:txBody>
      </p:sp>
      <p:sp>
        <p:nvSpPr>
          <p:cNvPr id="13" name="Content Placeholder 2"/>
          <p:cNvSpPr txBox="1">
            <a:spLocks/>
          </p:cNvSpPr>
          <p:nvPr/>
        </p:nvSpPr>
        <p:spPr>
          <a:xfrm>
            <a:off x="179512" y="90872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In case of </a:t>
            </a:r>
            <a:r>
              <a:rPr lang="en-US" sz="2000" i="1" dirty="0" smtClean="0"/>
              <a:t>low VBO</a:t>
            </a:r>
            <a:r>
              <a:rPr lang="en-US" sz="2000" dirty="0" smtClean="0"/>
              <a:t>, external forces will overwhelm the EDM process. In case of    a </a:t>
            </a:r>
            <a:r>
              <a:rPr lang="en-US" sz="2000" i="1" dirty="0" smtClean="0"/>
              <a:t>high VBO</a:t>
            </a:r>
            <a:r>
              <a:rPr lang="en-US" sz="2000" dirty="0" smtClean="0"/>
              <a:t> virtues, character strengths and values work together to overcome situational pressures in the EDM process</a:t>
            </a:r>
            <a:endParaRPr lang="en-US" sz="1600" i="1" dirty="0" smtClean="0"/>
          </a:p>
        </p:txBody>
      </p:sp>
      <p:sp>
        <p:nvSpPr>
          <p:cNvPr id="15" name="Content Placeholder 2"/>
          <p:cNvSpPr txBox="1">
            <a:spLocks/>
          </p:cNvSpPr>
          <p:nvPr/>
        </p:nvSpPr>
        <p:spPr>
          <a:xfrm>
            <a:off x="179512" y="191683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In general, the striving for “the highest in human potential” enables individuals and organizations to withstand detrimental organizational outcomes </a:t>
            </a:r>
            <a:endParaRPr lang="en-US" sz="1600" i="1" dirty="0" smtClean="0"/>
          </a:p>
        </p:txBody>
      </p:sp>
      <p:sp>
        <p:nvSpPr>
          <p:cNvPr id="16" name="Content Placeholder 2"/>
          <p:cNvSpPr txBox="1">
            <a:spLocks/>
          </p:cNvSpPr>
          <p:nvPr/>
        </p:nvSpPr>
        <p:spPr>
          <a:xfrm>
            <a:off x="179512" y="263691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i="1" dirty="0" smtClean="0"/>
              <a:t>In summary</a:t>
            </a:r>
            <a:r>
              <a:rPr lang="en-US" sz="2000" dirty="0" smtClean="0"/>
              <a:t>, the authors propose that these three core elements (the virtuous mean, a VBO and the buffering role of a VBO) serve as a model to augment existing consequentialist and deontological accounts of EDM</a:t>
            </a:r>
          </a:p>
          <a:p>
            <a:pPr lvl="1"/>
            <a:r>
              <a:rPr lang="en-US" sz="1800" dirty="0" smtClean="0"/>
              <a:t>While </a:t>
            </a:r>
            <a:r>
              <a:rPr lang="en-US" sz="1800" i="1" dirty="0" smtClean="0"/>
              <a:t>cost-benefit analysis</a:t>
            </a:r>
            <a:r>
              <a:rPr lang="en-US" sz="1800" dirty="0" smtClean="0"/>
              <a:t> of a decision on all parties (consequentialism) in light of </a:t>
            </a:r>
            <a:r>
              <a:rPr lang="en-US" sz="1800" i="1" dirty="0" smtClean="0"/>
              <a:t>universal principles</a:t>
            </a:r>
            <a:r>
              <a:rPr lang="en-US" sz="1800" dirty="0" smtClean="0"/>
              <a:t> of duty and obligation (deontological) is critical to EDM, a </a:t>
            </a:r>
            <a:r>
              <a:rPr lang="en-US" sz="1800" i="1" dirty="0" smtClean="0"/>
              <a:t>virtue ethical perspective</a:t>
            </a:r>
            <a:r>
              <a:rPr lang="en-US" sz="1800" dirty="0" smtClean="0"/>
              <a:t> allows one to also consider the interplay between character strengths and values as drivers of a VBO approach to ethical dilemma’s</a:t>
            </a:r>
          </a:p>
        </p:txBody>
      </p:sp>
    </p:spTree>
    <p:extLst>
      <p:ext uri="{BB962C8B-B14F-4D97-AF65-F5344CB8AC3E}">
        <p14:creationId xmlns:p14="http://schemas.microsoft.com/office/powerpoint/2010/main" val="718011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4848" y="269778"/>
            <a:ext cx="8445624" cy="46109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err="1" smtClean="0"/>
              <a:t>Core</a:t>
            </a:r>
            <a:r>
              <a:rPr lang="nl-NL" sz="2400" dirty="0" smtClean="0"/>
              <a:t> </a:t>
            </a:r>
            <a:r>
              <a:rPr lang="nl-NL" sz="2400" dirty="0" err="1" smtClean="0"/>
              <a:t>Premises</a:t>
            </a:r>
            <a:r>
              <a:rPr lang="nl-NL" sz="2400" dirty="0" smtClean="0"/>
              <a:t> of the VBO model</a:t>
            </a:r>
          </a:p>
        </p:txBody>
      </p:sp>
      <p:sp>
        <p:nvSpPr>
          <p:cNvPr id="11" name="Content Placeholder 2"/>
          <p:cNvSpPr txBox="1">
            <a:spLocks/>
          </p:cNvSpPr>
          <p:nvPr/>
        </p:nvSpPr>
        <p:spPr>
          <a:xfrm>
            <a:off x="2267744" y="73086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sz="1000" dirty="0"/>
          </a:p>
        </p:txBody>
      </p:sp>
      <p:sp>
        <p:nvSpPr>
          <p:cNvPr id="13" name="Content Placeholder 2"/>
          <p:cNvSpPr txBox="1">
            <a:spLocks/>
          </p:cNvSpPr>
          <p:nvPr/>
        </p:nvSpPr>
        <p:spPr>
          <a:xfrm>
            <a:off x="179512" y="76470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Having presented the </a:t>
            </a:r>
            <a:r>
              <a:rPr lang="en-US" sz="2000" i="1" dirty="0" smtClean="0"/>
              <a:t>major components</a:t>
            </a:r>
            <a:r>
              <a:rPr lang="en-US" sz="2000" dirty="0" smtClean="0"/>
              <a:t> of their model, the authors now mention the </a:t>
            </a:r>
            <a:r>
              <a:rPr lang="en-US" sz="2000" i="1" dirty="0" smtClean="0"/>
              <a:t>foundational statements</a:t>
            </a:r>
            <a:r>
              <a:rPr lang="en-US" sz="2000" dirty="0" smtClean="0"/>
              <a:t> or claims that underpin the model</a:t>
            </a:r>
            <a:endParaRPr lang="en-US" sz="1600" i="1" dirty="0" smtClean="0"/>
          </a:p>
        </p:txBody>
      </p:sp>
      <p:sp>
        <p:nvSpPr>
          <p:cNvPr id="7" name="Content Placeholder 2"/>
          <p:cNvSpPr txBox="1">
            <a:spLocks/>
          </p:cNvSpPr>
          <p:nvPr/>
        </p:nvSpPr>
        <p:spPr>
          <a:xfrm>
            <a:off x="504056" y="148478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Character strengths are the positive behavioural dispositions associated with a                          set of universal virtues </a:t>
            </a:r>
            <a:endParaRPr lang="en-GB" sz="1000" i="1" dirty="0"/>
          </a:p>
        </p:txBody>
      </p:sp>
      <p:sp>
        <p:nvSpPr>
          <p:cNvPr id="9" name="Content Placeholder 2"/>
          <p:cNvSpPr txBox="1">
            <a:spLocks/>
          </p:cNvSpPr>
          <p:nvPr/>
        </p:nvSpPr>
        <p:spPr>
          <a:xfrm>
            <a:off x="504056" y="213285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Character strengths shift from the virtuous mean to vice if manifest in either their          excess or deficiency</a:t>
            </a:r>
            <a:endParaRPr lang="en-GB" sz="1000" i="1" dirty="0"/>
          </a:p>
        </p:txBody>
      </p:sp>
      <p:sp>
        <p:nvSpPr>
          <p:cNvPr id="12" name="Content Placeholder 2"/>
          <p:cNvSpPr txBox="1">
            <a:spLocks/>
          </p:cNvSpPr>
          <p:nvPr/>
        </p:nvSpPr>
        <p:spPr>
          <a:xfrm>
            <a:off x="504056" y="270892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Character strengths are developed through experiences that deepen the strength </a:t>
            </a:r>
            <a:endParaRPr lang="en-GB" sz="1000" i="1" dirty="0"/>
          </a:p>
        </p:txBody>
      </p:sp>
      <p:sp>
        <p:nvSpPr>
          <p:cNvPr id="14" name="Content Placeholder 2"/>
          <p:cNvSpPr txBox="1">
            <a:spLocks/>
          </p:cNvSpPr>
          <p:nvPr/>
        </p:nvSpPr>
        <p:spPr>
          <a:xfrm>
            <a:off x="504056" y="306896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Values provide the motivational force that influences the disposition towards experiences that deepen character strengths and virtues</a:t>
            </a:r>
            <a:endParaRPr lang="en-GB" sz="1000" i="1" dirty="0"/>
          </a:p>
        </p:txBody>
      </p:sp>
      <p:sp>
        <p:nvSpPr>
          <p:cNvPr id="17" name="Content Placeholder 2"/>
          <p:cNvSpPr txBox="1">
            <a:spLocks/>
          </p:cNvSpPr>
          <p:nvPr/>
        </p:nvSpPr>
        <p:spPr>
          <a:xfrm>
            <a:off x="504056" y="371703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Individuals choose to activate (or not) a VBO to EDM by engaging in self-reflection          on previous experiences with ethical dilemmas. Self-knowledge and feedback are         sine qua non for self-reflection and hence learning to occur  </a:t>
            </a:r>
            <a:endParaRPr lang="en-GB" sz="1000" i="1" dirty="0"/>
          </a:p>
        </p:txBody>
      </p:sp>
      <p:sp>
        <p:nvSpPr>
          <p:cNvPr id="18" name="Content Placeholder 2"/>
          <p:cNvSpPr txBox="1">
            <a:spLocks/>
          </p:cNvSpPr>
          <p:nvPr/>
        </p:nvSpPr>
        <p:spPr>
          <a:xfrm>
            <a:off x="539552" y="465313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A VBO buffers or moderates the effects of situational forces on EDM. Situational                forces dominate EDM under the consequentialist paradigm in case of low VBO</a:t>
            </a:r>
            <a:endParaRPr lang="en-GB" sz="1000" i="1" dirty="0"/>
          </a:p>
        </p:txBody>
      </p:sp>
      <p:sp>
        <p:nvSpPr>
          <p:cNvPr id="19" name="Content Placeholder 2"/>
          <p:cNvSpPr txBox="1">
            <a:spLocks/>
          </p:cNvSpPr>
          <p:nvPr/>
        </p:nvSpPr>
        <p:spPr>
          <a:xfrm>
            <a:off x="539552" y="5301208"/>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The more complex and conflictual the forces, the greater the need for a VBO</a:t>
            </a:r>
            <a:endParaRPr lang="en-GB" sz="1000" i="1" dirty="0"/>
          </a:p>
        </p:txBody>
      </p:sp>
      <p:sp>
        <p:nvSpPr>
          <p:cNvPr id="20" name="Content Placeholder 2"/>
          <p:cNvSpPr txBox="1">
            <a:spLocks/>
          </p:cNvSpPr>
          <p:nvPr/>
        </p:nvSpPr>
        <p:spPr>
          <a:xfrm>
            <a:off x="539552" y="5661249"/>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Most decisions have an ethical component but are not perceived as such</a:t>
            </a:r>
            <a:endParaRPr lang="en-GB" sz="1000" i="1" dirty="0"/>
          </a:p>
        </p:txBody>
      </p:sp>
      <p:sp>
        <p:nvSpPr>
          <p:cNvPr id="21" name="Content Placeholder 2"/>
          <p:cNvSpPr txBox="1">
            <a:spLocks/>
          </p:cNvSpPr>
          <p:nvPr/>
        </p:nvSpPr>
        <p:spPr>
          <a:xfrm>
            <a:off x="539552" y="6021288"/>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1800" dirty="0" smtClean="0"/>
              <a:t>It’s through practice and self-reflection that people develop a VBO. It’s a conscious process that becomes habitual</a:t>
            </a:r>
            <a:endParaRPr lang="en-GB" sz="1000" i="1" dirty="0"/>
          </a:p>
        </p:txBody>
      </p:sp>
    </p:spTree>
    <p:extLst>
      <p:ext uri="{BB962C8B-B14F-4D97-AF65-F5344CB8AC3E}">
        <p14:creationId xmlns:p14="http://schemas.microsoft.com/office/powerpoint/2010/main" val="3182887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2" grpId="0"/>
      <p:bldP spid="14" grpId="0"/>
      <p:bldP spid="17" grpId="0"/>
      <p:bldP spid="18" grpId="0"/>
      <p:bldP spid="19" grpId="0"/>
      <p:bldP spid="20" grpId="0"/>
      <p:bldP spid="21" grpId="0"/>
    </p:bld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4848" y="269778"/>
            <a:ext cx="8445624" cy="46109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err="1" smtClean="0"/>
              <a:t>Discussion</a:t>
            </a:r>
            <a:endParaRPr lang="nl-NL" sz="2400" dirty="0" smtClean="0"/>
          </a:p>
        </p:txBody>
      </p:sp>
      <p:sp>
        <p:nvSpPr>
          <p:cNvPr id="11" name="Content Placeholder 2"/>
          <p:cNvSpPr txBox="1">
            <a:spLocks/>
          </p:cNvSpPr>
          <p:nvPr/>
        </p:nvSpPr>
        <p:spPr>
          <a:xfrm>
            <a:off x="2267744" y="73086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sz="1000" dirty="0"/>
          </a:p>
        </p:txBody>
      </p:sp>
      <p:sp>
        <p:nvSpPr>
          <p:cNvPr id="13" name="Content Placeholder 2"/>
          <p:cNvSpPr txBox="1">
            <a:spLocks/>
          </p:cNvSpPr>
          <p:nvPr/>
        </p:nvSpPr>
        <p:spPr>
          <a:xfrm>
            <a:off x="179512" y="90872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Many EDM models are </a:t>
            </a:r>
            <a:r>
              <a:rPr lang="en-US" sz="2000" i="1" dirty="0" smtClean="0"/>
              <a:t>linear</a:t>
            </a:r>
            <a:r>
              <a:rPr lang="en-US" sz="2000" dirty="0" smtClean="0"/>
              <a:t>, suggesting that individuals approach each new ethical decision in isolation from previous experience. But EDM should be      seen as </a:t>
            </a:r>
            <a:r>
              <a:rPr lang="en-US" sz="2000" i="1" dirty="0" smtClean="0"/>
              <a:t>circular</a:t>
            </a:r>
            <a:r>
              <a:rPr lang="en-US" sz="2000" dirty="0" smtClean="0"/>
              <a:t>.</a:t>
            </a:r>
            <a:endParaRPr lang="en-US" sz="1800" dirty="0" smtClean="0"/>
          </a:p>
          <a:p>
            <a:pPr lvl="1"/>
            <a:r>
              <a:rPr lang="en-US" sz="1800" dirty="0" smtClean="0"/>
              <a:t>Iterative </a:t>
            </a:r>
            <a:r>
              <a:rPr lang="en-US" sz="1800" i="1" dirty="0" smtClean="0"/>
              <a:t>self-reflection</a:t>
            </a:r>
            <a:r>
              <a:rPr lang="en-US" sz="1800" dirty="0" smtClean="0"/>
              <a:t> plays crucial mediating role in EDM (to develop a VBO)</a:t>
            </a:r>
            <a:r>
              <a:rPr lang="en-US" sz="1600" dirty="0" smtClean="0"/>
              <a:t> </a:t>
            </a:r>
            <a:endParaRPr lang="en-US" sz="1200" i="1" dirty="0" smtClean="0"/>
          </a:p>
        </p:txBody>
      </p:sp>
      <p:sp>
        <p:nvSpPr>
          <p:cNvPr id="15" name="Content Placeholder 2"/>
          <p:cNvSpPr txBox="1">
            <a:spLocks/>
          </p:cNvSpPr>
          <p:nvPr/>
        </p:nvSpPr>
        <p:spPr>
          <a:xfrm>
            <a:off x="179512" y="2420889"/>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Research in the role of values in EDM has also privileged some values over others (e.g. self-transcendence over self-interest) as motivators of ethical </a:t>
            </a:r>
            <a:r>
              <a:rPr lang="en-US" sz="2000" dirty="0" err="1" smtClean="0"/>
              <a:t>behaviour</a:t>
            </a:r>
            <a:r>
              <a:rPr lang="en-US" sz="2000" dirty="0" smtClean="0"/>
              <a:t>.</a:t>
            </a:r>
            <a:endParaRPr lang="en-US" sz="1800" dirty="0" smtClean="0"/>
          </a:p>
          <a:p>
            <a:pPr lvl="1"/>
            <a:r>
              <a:rPr lang="en-US" sz="1800" dirty="0" smtClean="0"/>
              <a:t>However, this may in fact mask how values and virtues interact and are manifest               in different underlying character strengths</a:t>
            </a:r>
          </a:p>
        </p:txBody>
      </p:sp>
      <p:sp>
        <p:nvSpPr>
          <p:cNvPr id="16" name="Content Placeholder 2"/>
          <p:cNvSpPr txBox="1">
            <a:spLocks/>
          </p:cNvSpPr>
          <p:nvPr/>
        </p:nvSpPr>
        <p:spPr>
          <a:xfrm>
            <a:off x="179512" y="407707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Virtues and character strengths drive the relationship between values and </a:t>
            </a:r>
            <a:r>
              <a:rPr lang="en-US" sz="2000" dirty="0" err="1" smtClean="0"/>
              <a:t>behaviour</a:t>
            </a:r>
            <a:r>
              <a:rPr lang="en-US" sz="2000" dirty="0" smtClean="0"/>
              <a:t>. Without virtues and character strengths this relationship would          be a black box</a:t>
            </a:r>
          </a:p>
        </p:txBody>
      </p:sp>
      <p:sp>
        <p:nvSpPr>
          <p:cNvPr id="22" name="Content Placeholder 2"/>
          <p:cNvSpPr txBox="1">
            <a:spLocks/>
          </p:cNvSpPr>
          <p:nvPr/>
        </p:nvSpPr>
        <p:spPr>
          <a:xfrm>
            <a:off x="179512" y="515719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The authors’ model is not meant to imply that all that is required to    consistently make ethical decisions is a VBO. But a low VBO will lead                          to less resistance to situational pressures </a:t>
            </a:r>
            <a:r>
              <a:rPr lang="en-US" sz="1800" dirty="0" smtClean="0"/>
              <a:t>(as consequentialist and           deontological frameworks show)</a:t>
            </a:r>
            <a:r>
              <a:rPr lang="en-US" sz="2000" dirty="0" smtClean="0"/>
              <a:t>   </a:t>
            </a:r>
          </a:p>
        </p:txBody>
      </p:sp>
    </p:spTree>
    <p:extLst>
      <p:ext uri="{BB962C8B-B14F-4D97-AF65-F5344CB8AC3E}">
        <p14:creationId xmlns:p14="http://schemas.microsoft.com/office/powerpoint/2010/main" val="3156433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Can</a:t>
            </a:r>
            <a:r>
              <a:rPr lang="nl-NL" sz="3200" dirty="0" smtClean="0"/>
              <a:t> we </a:t>
            </a:r>
            <a:r>
              <a:rPr lang="nl-NL" sz="3200" dirty="0" err="1" smtClean="0"/>
              <a:t>know</a:t>
            </a:r>
            <a:r>
              <a:rPr lang="nl-NL" sz="3200" dirty="0" smtClean="0"/>
              <a:t> </a:t>
            </a:r>
            <a:r>
              <a:rPr lang="nl-NL" sz="3200" dirty="0" err="1" smtClean="0"/>
              <a:t>anything</a:t>
            </a:r>
            <a:r>
              <a:rPr lang="nl-NL" sz="3200" dirty="0" smtClean="0"/>
              <a:t> at all?</a:t>
            </a:r>
            <a:endParaRPr lang="nl-NL" sz="3200" dirty="0"/>
          </a:p>
        </p:txBody>
      </p:sp>
      <p:sp>
        <p:nvSpPr>
          <p:cNvPr id="3" name="Content Placeholder 2"/>
          <p:cNvSpPr>
            <a:spLocks noGrp="1"/>
          </p:cNvSpPr>
          <p:nvPr>
            <p:ph idx="1"/>
          </p:nvPr>
        </p:nvSpPr>
        <p:spPr>
          <a:xfrm>
            <a:off x="457200" y="1600200"/>
            <a:ext cx="8507288" cy="4925144"/>
          </a:xfrm>
        </p:spPr>
        <p:txBody>
          <a:bodyPr>
            <a:normAutofit/>
          </a:bodyPr>
          <a:lstStyle/>
          <a:p>
            <a:r>
              <a:rPr lang="nl-NL" sz="2400" dirty="0" err="1" smtClean="0"/>
              <a:t>Skepticism</a:t>
            </a:r>
            <a:r>
              <a:rPr lang="nl-NL" sz="2400" dirty="0" smtClean="0"/>
              <a:t> is the </a:t>
            </a:r>
            <a:r>
              <a:rPr lang="nl-NL" sz="2400" dirty="0" err="1" smtClean="0"/>
              <a:t>theory</a:t>
            </a:r>
            <a:r>
              <a:rPr lang="nl-NL" sz="2400" dirty="0" smtClean="0"/>
              <a:t> </a:t>
            </a:r>
            <a:r>
              <a:rPr lang="nl-NL" sz="2400" dirty="0" err="1" smtClean="0"/>
              <a:t>that</a:t>
            </a:r>
            <a:r>
              <a:rPr lang="nl-NL" sz="2400" dirty="0" smtClean="0"/>
              <a:t> we do </a:t>
            </a:r>
            <a:r>
              <a:rPr lang="nl-NL" sz="2400" dirty="0" err="1" smtClean="0"/>
              <a:t>not</a:t>
            </a:r>
            <a:r>
              <a:rPr lang="nl-NL" sz="2400" dirty="0" smtClean="0"/>
              <a:t> </a:t>
            </a:r>
            <a:r>
              <a:rPr lang="nl-NL" sz="2400" dirty="0" err="1" smtClean="0"/>
              <a:t>know</a:t>
            </a:r>
            <a:r>
              <a:rPr lang="nl-NL" sz="2400" dirty="0" smtClean="0"/>
              <a:t> (most of) the </a:t>
            </a:r>
            <a:r>
              <a:rPr lang="nl-NL" sz="2400" dirty="0" err="1" smtClean="0"/>
              <a:t>things</a:t>
            </a:r>
            <a:r>
              <a:rPr lang="nl-NL" sz="2400" dirty="0" smtClean="0"/>
              <a:t> we claim to </a:t>
            </a:r>
            <a:r>
              <a:rPr lang="nl-NL" sz="2400" dirty="0" err="1" smtClean="0"/>
              <a:t>know</a:t>
            </a:r>
            <a:endParaRPr lang="nl-NL" sz="2400" dirty="0" smtClean="0"/>
          </a:p>
          <a:p>
            <a:endParaRPr lang="nl-NL" sz="2000" dirty="0" smtClean="0"/>
          </a:p>
          <a:p>
            <a:endParaRPr lang="nl-NL" sz="2400" dirty="0" smtClean="0"/>
          </a:p>
          <a:p>
            <a:endParaRPr lang="nl-NL" sz="2400" dirty="0" smtClean="0"/>
          </a:p>
          <a:p>
            <a:endParaRPr lang="nl-NL" sz="2400" i="1" dirty="0" smtClean="0"/>
          </a:p>
          <a:p>
            <a:endParaRPr lang="nl-NL" sz="2400" i="1" dirty="0" smtClean="0"/>
          </a:p>
          <a:p>
            <a:endParaRPr lang="nl-NL" sz="2000" dirty="0"/>
          </a:p>
          <a:p>
            <a:endParaRPr lang="nl-NL" sz="2400" dirty="0" smtClean="0"/>
          </a:p>
          <a:p>
            <a:pPr lvl="1"/>
            <a:endParaRPr lang="nl-NL" sz="2000" dirty="0"/>
          </a:p>
          <a:p>
            <a:pPr lvl="1"/>
            <a:endParaRPr lang="nl-NL" sz="2000" dirty="0" smtClean="0"/>
          </a:p>
          <a:p>
            <a:pPr lvl="1"/>
            <a:endParaRPr lang="nl-NL" sz="2000" dirty="0" smtClean="0"/>
          </a:p>
          <a:p>
            <a:pPr>
              <a:buNone/>
            </a:pPr>
            <a:endParaRPr lang="nl-NL" sz="1200" dirty="0" smtClean="0"/>
          </a:p>
          <a:p>
            <a:pPr lvl="1">
              <a:buNone/>
            </a:pPr>
            <a:endParaRPr lang="nl-NL" sz="2000" i="1" dirty="0" smtClean="0"/>
          </a:p>
          <a:p>
            <a:pPr lvl="1">
              <a:buNone/>
            </a:pPr>
            <a:endParaRPr lang="nl-NL" sz="2000" i="1" dirty="0" smtClean="0"/>
          </a:p>
          <a:p>
            <a:pPr lvl="1">
              <a:buNone/>
            </a:pPr>
            <a:endParaRPr lang="nl-NL" sz="2000" i="1" dirty="0" smtClean="0"/>
          </a:p>
          <a:p>
            <a:pPr lvl="1"/>
            <a:endParaRPr lang="nl-NL" sz="2000" dirty="0"/>
          </a:p>
          <a:p>
            <a:pPr lvl="1"/>
            <a:endParaRPr lang="nl-NL" sz="2000" dirty="0" smtClean="0"/>
          </a:p>
          <a:p>
            <a:pPr lvl="1"/>
            <a:endParaRPr lang="nl-NL" sz="2000" dirty="0" smtClean="0"/>
          </a:p>
          <a:p>
            <a:endParaRPr lang="nl-NL" sz="2400" dirty="0" smtClean="0"/>
          </a:p>
          <a:p>
            <a:pPr lvl="1"/>
            <a:endParaRPr lang="nl-NL" dirty="0" smtClean="0"/>
          </a:p>
          <a:p>
            <a:pPr lvl="1"/>
            <a:endParaRPr lang="nl-NL" dirty="0"/>
          </a:p>
        </p:txBody>
      </p:sp>
      <p:sp>
        <p:nvSpPr>
          <p:cNvPr id="4" name="Content Placeholder 2"/>
          <p:cNvSpPr txBox="1">
            <a:spLocks/>
          </p:cNvSpPr>
          <p:nvPr/>
        </p:nvSpPr>
        <p:spPr>
          <a:xfrm>
            <a:off x="457200" y="2420888"/>
            <a:ext cx="8507288" cy="4925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According</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to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weak</a:t>
            </a:r>
            <a:r>
              <a:rPr kumimoji="0" lang="nl-NL" sz="24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skepticism</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we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can</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know</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logical</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and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mathematical</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truths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but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not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empirical</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and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metaphysical</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truths</a:t>
            </a: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Empiricism</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is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theory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we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can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know</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logical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mathematical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and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empirical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truths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but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not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metaphysical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truths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sng" strike="noStrike" kern="1200" cap="none" spc="0" normalizeH="0" baseline="0" noProof="0" dirty="0" err="1" smtClean="0">
                <a:ln>
                  <a:noFill/>
                </a:ln>
                <a:solidFill>
                  <a:schemeClr val="tx1"/>
                </a:solidFill>
                <a:effectLst/>
                <a:uLnTx/>
                <a:uFillTx/>
                <a:latin typeface="+mn-lt"/>
                <a:ea typeface="+mn-ea"/>
                <a:cs typeface="+mn-cs"/>
              </a:rPr>
              <a:t>very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weak</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skepticism</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467544" y="3933056"/>
            <a:ext cx="8507288" cy="4925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According</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to </a:t>
            </a:r>
            <a:r>
              <a:rPr kumimoji="0" lang="nl-NL" sz="2400" b="0" i="1" u="none" strike="noStrike" kern="1200" cap="none" spc="0" normalizeH="0" baseline="0" noProof="0" dirty="0" smtClean="0">
                <a:ln>
                  <a:noFill/>
                </a:ln>
                <a:solidFill>
                  <a:schemeClr val="tx1"/>
                </a:solidFill>
                <a:effectLst/>
                <a:uLnTx/>
                <a:uFillTx/>
                <a:latin typeface="+mn-lt"/>
                <a:ea typeface="+mn-ea"/>
                <a:cs typeface="+mn-cs"/>
              </a:rPr>
              <a:t>moderate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skepticism</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we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cannot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know</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logical</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mathematical</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empirical</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and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metaphysical</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truths</a:t>
            </a: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467544" y="4797152"/>
            <a:ext cx="8507288" cy="4925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According</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to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radical</a:t>
            </a:r>
            <a:r>
              <a:rPr kumimoji="0" lang="nl-NL" sz="24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skepticism</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we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cannot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know</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anything</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not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even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whether</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we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can</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have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a:t>
            </a: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20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Effect transition="in" filter="fade">
                                      <p:cBhvr>
                                        <p:cTn id="20"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4848" y="269778"/>
            <a:ext cx="8445624" cy="46109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err="1" smtClean="0"/>
              <a:t>Discussion</a:t>
            </a:r>
            <a:r>
              <a:rPr lang="nl-NL" sz="2400" dirty="0" smtClean="0"/>
              <a:t> (</a:t>
            </a:r>
            <a:r>
              <a:rPr lang="nl-NL" sz="2400" dirty="0" err="1" smtClean="0"/>
              <a:t>cont</a:t>
            </a:r>
            <a:r>
              <a:rPr lang="nl-NL" sz="2400" dirty="0" smtClean="0"/>
              <a:t>.)</a:t>
            </a:r>
          </a:p>
        </p:txBody>
      </p:sp>
      <p:sp>
        <p:nvSpPr>
          <p:cNvPr id="11" name="Content Placeholder 2"/>
          <p:cNvSpPr txBox="1">
            <a:spLocks/>
          </p:cNvSpPr>
          <p:nvPr/>
        </p:nvSpPr>
        <p:spPr>
          <a:xfrm>
            <a:off x="2267744" y="73086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sz="1000" dirty="0"/>
          </a:p>
        </p:txBody>
      </p:sp>
      <p:sp>
        <p:nvSpPr>
          <p:cNvPr id="13" name="Content Placeholder 2"/>
          <p:cNvSpPr txBox="1">
            <a:spLocks/>
          </p:cNvSpPr>
          <p:nvPr/>
        </p:nvSpPr>
        <p:spPr>
          <a:xfrm>
            <a:off x="179512" y="90872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Take for example a stakeholder theory of EDM (which is consequentialist).  The </a:t>
            </a:r>
            <a:r>
              <a:rPr lang="en-US" sz="2000" i="1" dirty="0" smtClean="0"/>
              <a:t>right</a:t>
            </a:r>
            <a:r>
              <a:rPr lang="en-US" sz="2000" dirty="0" smtClean="0"/>
              <a:t> or </a:t>
            </a:r>
            <a:r>
              <a:rPr lang="en-US" sz="2000" i="1" dirty="0" smtClean="0"/>
              <a:t>ethical</a:t>
            </a:r>
            <a:r>
              <a:rPr lang="en-US" sz="2000" dirty="0" smtClean="0"/>
              <a:t> decision is defined as that which satisfies or balances the needs of the most salient firm stakeholders. </a:t>
            </a:r>
            <a:endParaRPr lang="en-US" sz="1200" i="1" dirty="0" smtClean="0"/>
          </a:p>
        </p:txBody>
      </p:sp>
      <p:sp>
        <p:nvSpPr>
          <p:cNvPr id="9" name="Content Placeholder 2"/>
          <p:cNvSpPr txBox="1">
            <a:spLocks/>
          </p:cNvSpPr>
          <p:nvPr/>
        </p:nvSpPr>
        <p:spPr>
          <a:xfrm>
            <a:off x="179512" y="191683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The “good” CEO is then the one who is able to balance all of these internal and external situational demands in a manner that maximizes net utility. </a:t>
            </a:r>
          </a:p>
          <a:p>
            <a:pPr lvl="1"/>
            <a:r>
              <a:rPr lang="en-US" sz="1800" dirty="0" smtClean="0"/>
              <a:t>The danger is that the EDM process gets overwhelmed by situational pressures</a:t>
            </a:r>
          </a:p>
          <a:p>
            <a:pPr lvl="1"/>
            <a:r>
              <a:rPr lang="en-US" sz="1800" dirty="0" smtClean="0"/>
              <a:t>The VBO model of EDM asks entirely different questions to  determine what the “good” CEO would decide.</a:t>
            </a:r>
            <a:r>
              <a:rPr lang="en-US" sz="1800" dirty="0"/>
              <a:t> </a:t>
            </a:r>
            <a:r>
              <a:rPr lang="en-US" sz="1800" dirty="0" smtClean="0"/>
              <a:t>“What would a courageous, temperate or wise CEO do?”</a:t>
            </a:r>
          </a:p>
        </p:txBody>
      </p:sp>
      <p:sp>
        <p:nvSpPr>
          <p:cNvPr id="10" name="Content Placeholder 2"/>
          <p:cNvSpPr txBox="1">
            <a:spLocks/>
          </p:cNvSpPr>
          <p:nvPr/>
        </p:nvSpPr>
        <p:spPr>
          <a:xfrm>
            <a:off x="179512" y="357301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Indeed, traditional ethical theories (consequentialism and deontology) are   often not suitable since universal principles and rules leave little room for        the ambiguity and complexity of organizational practices</a:t>
            </a:r>
            <a:endParaRPr lang="en-US" sz="1800" dirty="0" smtClean="0"/>
          </a:p>
        </p:txBody>
      </p:sp>
      <p:sp>
        <p:nvSpPr>
          <p:cNvPr id="7" name="Content Placeholder 2"/>
          <p:cNvSpPr txBox="1">
            <a:spLocks/>
          </p:cNvSpPr>
          <p:nvPr/>
        </p:nvSpPr>
        <p:spPr>
          <a:xfrm>
            <a:off x="179512" y="465313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A VBO to EDM (‘cultivating virtues’) thus has the potential to free individuals from rule-based frameworks (often focused on a shareholder duty perspective)</a:t>
            </a:r>
          </a:p>
          <a:p>
            <a:pPr lvl="1"/>
            <a:r>
              <a:rPr lang="en-US" sz="1800" dirty="0" smtClean="0"/>
              <a:t>Reflecting on organizational practices can surface the underlying framework that is being applied</a:t>
            </a:r>
          </a:p>
        </p:txBody>
      </p:sp>
      <p:sp>
        <p:nvSpPr>
          <p:cNvPr id="12" name="Content Placeholder 2"/>
          <p:cNvSpPr txBox="1">
            <a:spLocks/>
          </p:cNvSpPr>
          <p:nvPr/>
        </p:nvSpPr>
        <p:spPr>
          <a:xfrm>
            <a:off x="179512" y="6021289"/>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The components of the VBO model </a:t>
            </a:r>
            <a:r>
              <a:rPr lang="en-US" sz="1800" dirty="0" smtClean="0"/>
              <a:t>– the virtuous mean, the VBO, and   the buffering role of a VBO –</a:t>
            </a:r>
            <a:r>
              <a:rPr lang="en-US" sz="2000" dirty="0" smtClean="0"/>
              <a:t> can also be applied to decision making in general, not only to EDM   </a:t>
            </a:r>
            <a:endParaRPr lang="en-US" sz="1800" dirty="0" smtClean="0"/>
          </a:p>
        </p:txBody>
      </p:sp>
    </p:spTree>
    <p:extLst>
      <p:ext uri="{BB962C8B-B14F-4D97-AF65-F5344CB8AC3E}">
        <p14:creationId xmlns:p14="http://schemas.microsoft.com/office/powerpoint/2010/main" val="899868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7" grpId="0"/>
      <p:bldP spid="12" grpId="0"/>
    </p:bld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4848" y="269778"/>
            <a:ext cx="8445624" cy="46109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err="1" smtClean="0"/>
              <a:t>Discussion</a:t>
            </a:r>
            <a:r>
              <a:rPr lang="nl-NL" sz="2400" dirty="0" smtClean="0"/>
              <a:t> (</a:t>
            </a:r>
            <a:r>
              <a:rPr lang="nl-NL" sz="2400" dirty="0" err="1" smtClean="0"/>
              <a:t>cont</a:t>
            </a:r>
            <a:r>
              <a:rPr lang="nl-NL" sz="2400" dirty="0" smtClean="0"/>
              <a:t>.)</a:t>
            </a:r>
          </a:p>
        </p:txBody>
      </p:sp>
      <p:sp>
        <p:nvSpPr>
          <p:cNvPr id="11" name="Content Placeholder 2"/>
          <p:cNvSpPr txBox="1">
            <a:spLocks/>
          </p:cNvSpPr>
          <p:nvPr/>
        </p:nvSpPr>
        <p:spPr>
          <a:xfrm>
            <a:off x="2267744" y="73086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sz="1000" dirty="0"/>
          </a:p>
        </p:txBody>
      </p:sp>
      <p:sp>
        <p:nvSpPr>
          <p:cNvPr id="13" name="Content Placeholder 2"/>
          <p:cNvSpPr txBox="1">
            <a:spLocks/>
          </p:cNvSpPr>
          <p:nvPr/>
        </p:nvSpPr>
        <p:spPr>
          <a:xfrm>
            <a:off x="179512" y="90872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What about the model’s opportunities for future research? </a:t>
            </a:r>
            <a:endParaRPr lang="en-US" sz="1200" i="1" dirty="0" smtClean="0"/>
          </a:p>
        </p:txBody>
      </p:sp>
      <p:sp>
        <p:nvSpPr>
          <p:cNvPr id="5" name="Content Placeholder 2"/>
          <p:cNvSpPr txBox="1">
            <a:spLocks/>
          </p:cNvSpPr>
          <p:nvPr/>
        </p:nvSpPr>
        <p:spPr>
          <a:xfrm>
            <a:off x="179512" y="1340769"/>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With respect to the </a:t>
            </a:r>
            <a:r>
              <a:rPr lang="en-US" sz="2000" i="1" dirty="0" smtClean="0"/>
              <a:t>character strengths and virtues</a:t>
            </a:r>
            <a:r>
              <a:rPr lang="en-US" sz="2000" dirty="0" smtClean="0"/>
              <a:t>, there is opportunity to develop the model by delving more deeply into the role of each of the virtues and their relationship to the four stages of EDM (awareness, judgment, etc.)</a:t>
            </a:r>
            <a:endParaRPr lang="en-US" sz="1800" dirty="0" smtClean="0"/>
          </a:p>
          <a:p>
            <a:pPr lvl="1"/>
            <a:r>
              <a:rPr lang="en-US" sz="1800" dirty="0"/>
              <a:t>S</a:t>
            </a:r>
            <a:r>
              <a:rPr lang="en-US" sz="1800" dirty="0" smtClean="0"/>
              <a:t>ome may be more important than others (and also at various stages of EDM)</a:t>
            </a:r>
          </a:p>
          <a:p>
            <a:pPr lvl="1"/>
            <a:r>
              <a:rPr lang="en-US" sz="1800" dirty="0" smtClean="0"/>
              <a:t>E.g., research shows that compassion impacts the first ‘awareness’ stage of EDM </a:t>
            </a:r>
          </a:p>
        </p:txBody>
      </p:sp>
      <p:sp>
        <p:nvSpPr>
          <p:cNvPr id="6" name="Content Placeholder 2"/>
          <p:cNvSpPr txBox="1">
            <a:spLocks/>
          </p:cNvSpPr>
          <p:nvPr/>
        </p:nvSpPr>
        <p:spPr>
          <a:xfrm>
            <a:off x="179512" y="306896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Also </a:t>
            </a:r>
            <a:r>
              <a:rPr lang="en-US" sz="2000" i="1" dirty="0" smtClean="0"/>
              <a:t>interdependencies</a:t>
            </a:r>
            <a:r>
              <a:rPr lang="en-US" sz="2000" dirty="0" smtClean="0"/>
              <a:t> between character strengths and virtues are an interesting subject for further study </a:t>
            </a:r>
          </a:p>
          <a:p>
            <a:pPr lvl="1"/>
            <a:r>
              <a:rPr lang="en-US" sz="1800" dirty="0" smtClean="0"/>
              <a:t>E.g., humility (associated with temperance) may be associated with openness                      to new ideas and a love of learning (associated with wisdom). They work together</a:t>
            </a:r>
            <a:endParaRPr lang="en-US" sz="1800" i="1" dirty="0" smtClean="0"/>
          </a:p>
        </p:txBody>
      </p:sp>
      <p:sp>
        <p:nvSpPr>
          <p:cNvPr id="7" name="Content Placeholder 2"/>
          <p:cNvSpPr txBox="1">
            <a:spLocks/>
          </p:cNvSpPr>
          <p:nvPr/>
        </p:nvSpPr>
        <p:spPr>
          <a:xfrm>
            <a:off x="179512" y="436510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Further research on the claim that </a:t>
            </a:r>
            <a:r>
              <a:rPr lang="en-US" sz="2000" i="1" dirty="0" smtClean="0"/>
              <a:t>management education programs</a:t>
            </a:r>
            <a:r>
              <a:rPr lang="en-US" sz="2000" dirty="0" smtClean="0"/>
              <a:t> may fuel the development of excess especially in terms of prioritizing self-enhancement values – and furthermore, that in doing so, they are part of the problem</a:t>
            </a:r>
          </a:p>
          <a:p>
            <a:pPr lvl="1"/>
            <a:r>
              <a:rPr lang="en-US" sz="1800" dirty="0" smtClean="0"/>
              <a:t>The role of management education programs in fostering a VBO (or not) definitely needs more study. Is for example its </a:t>
            </a:r>
            <a:r>
              <a:rPr lang="en-US" sz="1800" i="1" dirty="0" smtClean="0"/>
              <a:t>content</a:t>
            </a:r>
            <a:r>
              <a:rPr lang="en-US" sz="1800" dirty="0" smtClean="0"/>
              <a:t> too consequentialist or deontological?</a:t>
            </a:r>
          </a:p>
        </p:txBody>
      </p:sp>
      <p:sp>
        <p:nvSpPr>
          <p:cNvPr id="9" name="Content Placeholder 2"/>
          <p:cNvSpPr txBox="1">
            <a:spLocks/>
          </p:cNvSpPr>
          <p:nvPr/>
        </p:nvSpPr>
        <p:spPr>
          <a:xfrm>
            <a:off x="107504" y="6021289"/>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i="1" dirty="0"/>
              <a:t>C</a:t>
            </a:r>
            <a:r>
              <a:rPr lang="en-US" sz="2000" i="1" dirty="0" smtClean="0"/>
              <a:t>ompensation and other reward systems</a:t>
            </a:r>
            <a:r>
              <a:rPr lang="en-US" sz="2000" dirty="0" smtClean="0"/>
              <a:t> may motivate </a:t>
            </a:r>
            <a:r>
              <a:rPr lang="en-US" sz="2000" dirty="0" err="1" smtClean="0"/>
              <a:t>behaviours</a:t>
            </a:r>
            <a:r>
              <a:rPr lang="en-US" sz="2000" dirty="0" smtClean="0"/>
              <a:t> that are inconsistent with the virtuous mean. This needs further research as well</a:t>
            </a:r>
            <a:endParaRPr lang="en-US" sz="1800" dirty="0" smtClean="0"/>
          </a:p>
        </p:txBody>
      </p:sp>
    </p:spTree>
    <p:extLst>
      <p:ext uri="{BB962C8B-B14F-4D97-AF65-F5344CB8AC3E}">
        <p14:creationId xmlns:p14="http://schemas.microsoft.com/office/powerpoint/2010/main" val="1398114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4848" y="269778"/>
            <a:ext cx="8445624" cy="46109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err="1" smtClean="0"/>
              <a:t>Discussion</a:t>
            </a:r>
            <a:r>
              <a:rPr lang="nl-NL" sz="2400" dirty="0" smtClean="0"/>
              <a:t> (</a:t>
            </a:r>
            <a:r>
              <a:rPr lang="nl-NL" sz="2400" dirty="0" err="1" smtClean="0"/>
              <a:t>cont</a:t>
            </a:r>
            <a:r>
              <a:rPr lang="nl-NL" sz="2400" dirty="0" smtClean="0"/>
              <a:t>.)</a:t>
            </a:r>
          </a:p>
        </p:txBody>
      </p:sp>
      <p:sp>
        <p:nvSpPr>
          <p:cNvPr id="11" name="Content Placeholder 2"/>
          <p:cNvSpPr txBox="1">
            <a:spLocks/>
          </p:cNvSpPr>
          <p:nvPr/>
        </p:nvSpPr>
        <p:spPr>
          <a:xfrm>
            <a:off x="2267744" y="73086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sz="1000" dirty="0"/>
          </a:p>
        </p:txBody>
      </p:sp>
      <p:sp>
        <p:nvSpPr>
          <p:cNvPr id="13" name="Content Placeholder 2"/>
          <p:cNvSpPr txBox="1">
            <a:spLocks/>
          </p:cNvSpPr>
          <p:nvPr/>
        </p:nvSpPr>
        <p:spPr>
          <a:xfrm>
            <a:off x="179512" y="90872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Organizational culture may be misaligned and be an external situational pressure for which individuals need a strong VBO to withstand </a:t>
            </a:r>
            <a:endParaRPr lang="en-US" sz="1200" i="1" dirty="0" smtClean="0"/>
          </a:p>
        </p:txBody>
      </p:sp>
      <p:sp>
        <p:nvSpPr>
          <p:cNvPr id="10" name="Content Placeholder 2"/>
          <p:cNvSpPr txBox="1">
            <a:spLocks/>
          </p:cNvSpPr>
          <p:nvPr/>
        </p:nvSpPr>
        <p:spPr>
          <a:xfrm>
            <a:off x="179512" y="162880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The VBO for EDM model has been developed at the </a:t>
            </a:r>
            <a:r>
              <a:rPr lang="en-US" sz="2000" i="1" dirty="0" smtClean="0"/>
              <a:t>individual level</a:t>
            </a:r>
            <a:r>
              <a:rPr lang="en-US" sz="2000" dirty="0" smtClean="0"/>
              <a:t>, but one may investigate how values, virtues and character strengths relate to EDM at the </a:t>
            </a:r>
            <a:r>
              <a:rPr lang="en-US" sz="2000" i="1" dirty="0" smtClean="0"/>
              <a:t>group, organization or even societal level</a:t>
            </a:r>
          </a:p>
          <a:p>
            <a:pPr lvl="1"/>
            <a:r>
              <a:rPr lang="en-US" sz="1800" dirty="0"/>
              <a:t>How can an individual with a strong VBO influence EDM at higher levels?</a:t>
            </a:r>
            <a:endParaRPr lang="en-US" sz="1800" i="1" dirty="0"/>
          </a:p>
          <a:p>
            <a:pPr marL="457200" lvl="1" indent="0">
              <a:buNone/>
            </a:pPr>
            <a:r>
              <a:rPr lang="en-US" sz="1600" dirty="0" smtClean="0"/>
              <a:t> </a:t>
            </a:r>
            <a:endParaRPr lang="en-US" sz="800" i="1" dirty="0" smtClean="0"/>
          </a:p>
        </p:txBody>
      </p:sp>
      <p:sp>
        <p:nvSpPr>
          <p:cNvPr id="12" name="Content Placeholder 2"/>
          <p:cNvSpPr txBox="1">
            <a:spLocks/>
          </p:cNvSpPr>
          <p:nvPr/>
        </p:nvSpPr>
        <p:spPr>
          <a:xfrm>
            <a:off x="179512" y="270892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200" i="1" dirty="0" smtClean="0"/>
          </a:p>
        </p:txBody>
      </p:sp>
      <p:sp>
        <p:nvSpPr>
          <p:cNvPr id="14" name="Content Placeholder 2"/>
          <p:cNvSpPr txBox="1">
            <a:spLocks/>
          </p:cNvSpPr>
          <p:nvPr/>
        </p:nvSpPr>
        <p:spPr>
          <a:xfrm>
            <a:off x="179512" y="299695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Given variances observed in individual responses to situational pressures, we expect to find variance in the degree of VBO of individual employees</a:t>
            </a:r>
          </a:p>
          <a:p>
            <a:pPr lvl="1"/>
            <a:r>
              <a:rPr lang="en-US" sz="1800" dirty="0" smtClean="0"/>
              <a:t>Because a VBO is habituated through practice, group-level variables may have                    a direct effect on individual’s VBO development</a:t>
            </a:r>
          </a:p>
        </p:txBody>
      </p:sp>
      <p:sp>
        <p:nvSpPr>
          <p:cNvPr id="15" name="Content Placeholder 2"/>
          <p:cNvSpPr txBox="1">
            <a:spLocks/>
          </p:cNvSpPr>
          <p:nvPr/>
        </p:nvSpPr>
        <p:spPr>
          <a:xfrm>
            <a:off x="179512" y="436510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Even people with a very strong VBO will have severe difficulties to sustain virtuous </a:t>
            </a:r>
            <a:r>
              <a:rPr lang="en-US" sz="2000" dirty="0" err="1" smtClean="0"/>
              <a:t>behaviour</a:t>
            </a:r>
            <a:r>
              <a:rPr lang="en-US" sz="2000" dirty="0" smtClean="0"/>
              <a:t> in organizations that take actions inconsistent with VBO </a:t>
            </a:r>
            <a:endParaRPr lang="en-US" sz="1800" dirty="0" smtClean="0"/>
          </a:p>
        </p:txBody>
      </p:sp>
      <p:sp>
        <p:nvSpPr>
          <p:cNvPr id="9" name="Content Placeholder 2"/>
          <p:cNvSpPr txBox="1">
            <a:spLocks/>
          </p:cNvSpPr>
          <p:nvPr/>
        </p:nvSpPr>
        <p:spPr>
          <a:xfrm>
            <a:off x="179512" y="515719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Finally, there is a tremendous need and opportunity to examine the interplay between VBO and external forces to better understand the situational determinants that challenge a VBO</a:t>
            </a:r>
            <a:endParaRPr lang="en-US" sz="1800" dirty="0" smtClean="0"/>
          </a:p>
        </p:txBody>
      </p:sp>
    </p:spTree>
    <p:extLst>
      <p:ext uri="{BB962C8B-B14F-4D97-AF65-F5344CB8AC3E}">
        <p14:creationId xmlns:p14="http://schemas.microsoft.com/office/powerpoint/2010/main" val="3490508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P spid="15" grpId="0"/>
      <p:bldP spid="9" grpId="0"/>
    </p:bld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4848" y="269778"/>
            <a:ext cx="8445624" cy="46109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err="1" smtClean="0"/>
              <a:t>Conclusion</a:t>
            </a:r>
            <a:endParaRPr lang="nl-NL" sz="2400" dirty="0" smtClean="0"/>
          </a:p>
        </p:txBody>
      </p:sp>
      <p:sp>
        <p:nvSpPr>
          <p:cNvPr id="11" name="Content Placeholder 2"/>
          <p:cNvSpPr txBox="1">
            <a:spLocks/>
          </p:cNvSpPr>
          <p:nvPr/>
        </p:nvSpPr>
        <p:spPr>
          <a:xfrm>
            <a:off x="2267744" y="73086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US" sz="1000" dirty="0"/>
          </a:p>
        </p:txBody>
      </p:sp>
      <p:sp>
        <p:nvSpPr>
          <p:cNvPr id="13" name="Content Placeholder 2"/>
          <p:cNvSpPr txBox="1">
            <a:spLocks/>
          </p:cNvSpPr>
          <p:nvPr/>
        </p:nvSpPr>
        <p:spPr>
          <a:xfrm>
            <a:off x="179512" y="90872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In light of recent financial crises there has been a renewed call to re-examine the role of character in EDM. </a:t>
            </a:r>
            <a:endParaRPr lang="en-US" sz="1200" i="1" dirty="0" smtClean="0"/>
          </a:p>
        </p:txBody>
      </p:sp>
      <p:sp>
        <p:nvSpPr>
          <p:cNvPr id="16" name="Content Placeholder 2"/>
          <p:cNvSpPr txBox="1">
            <a:spLocks/>
          </p:cNvSpPr>
          <p:nvPr/>
        </p:nvSpPr>
        <p:spPr>
          <a:xfrm>
            <a:off x="179512" y="162880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This is important since there has been a deliberate shift away from character-based models with the prevalence of almost entirely </a:t>
            </a:r>
            <a:r>
              <a:rPr lang="en-US" sz="2000" i="1" dirty="0" smtClean="0"/>
              <a:t>descriptive social psychological research </a:t>
            </a:r>
            <a:r>
              <a:rPr lang="en-US" sz="2000" dirty="0" smtClean="0"/>
              <a:t>into situational determinants of behavior. </a:t>
            </a:r>
            <a:endParaRPr lang="en-US" sz="1800" dirty="0" smtClean="0"/>
          </a:p>
          <a:p>
            <a:pPr lvl="1"/>
            <a:r>
              <a:rPr lang="en-US" sz="1800" dirty="0" smtClean="0"/>
              <a:t>So we need a return to the fundamentals of virtue ethics to inform EDM</a:t>
            </a:r>
            <a:r>
              <a:rPr lang="en-US" sz="1600" dirty="0" smtClean="0"/>
              <a:t>	</a:t>
            </a:r>
            <a:endParaRPr lang="en-US" sz="800" i="1" dirty="0" smtClean="0"/>
          </a:p>
        </p:txBody>
      </p:sp>
      <p:sp>
        <p:nvSpPr>
          <p:cNvPr id="17" name="Content Placeholder 2"/>
          <p:cNvSpPr txBox="1">
            <a:spLocks/>
          </p:cNvSpPr>
          <p:nvPr/>
        </p:nvSpPr>
        <p:spPr>
          <a:xfrm>
            <a:off x="179512" y="299695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In taking a virtue ethical perspective we elevate the assessment of personal character </a:t>
            </a:r>
            <a:r>
              <a:rPr lang="nl-NL" sz="2000" i="1" dirty="0" smtClean="0"/>
              <a:t>(</a:t>
            </a:r>
            <a:r>
              <a:rPr lang="nl-NL" sz="2000" i="1" dirty="0" err="1" smtClean="0"/>
              <a:t>being</a:t>
            </a:r>
            <a:r>
              <a:rPr lang="nl-NL" sz="2000" i="1" dirty="0" smtClean="0"/>
              <a:t>)</a:t>
            </a:r>
            <a:r>
              <a:rPr lang="en-US" sz="2000" dirty="0" smtClean="0"/>
              <a:t> to the same status as assessment of acts </a:t>
            </a:r>
            <a:r>
              <a:rPr lang="en-US" sz="2000" i="1" dirty="0" smtClean="0"/>
              <a:t>(doing)</a:t>
            </a:r>
            <a:endParaRPr lang="en-US" sz="1200" i="1" dirty="0" smtClean="0"/>
          </a:p>
        </p:txBody>
      </p:sp>
      <p:sp>
        <p:nvSpPr>
          <p:cNvPr id="18" name="Content Placeholder 2"/>
          <p:cNvSpPr txBox="1">
            <a:spLocks/>
          </p:cNvSpPr>
          <p:nvPr/>
        </p:nvSpPr>
        <p:spPr>
          <a:xfrm>
            <a:off x="179512" y="371703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Virtue ethics needs to be re-introduced alongside consequence-based and duty-based evaluations of EDM. </a:t>
            </a:r>
            <a:r>
              <a:rPr lang="en-US" sz="1800" dirty="0" smtClean="0"/>
              <a:t>This can be generalized to all forms of decision making</a:t>
            </a:r>
            <a:endParaRPr lang="en-US" sz="1200" i="1" dirty="0" smtClean="0"/>
          </a:p>
        </p:txBody>
      </p:sp>
      <p:sp>
        <p:nvSpPr>
          <p:cNvPr id="19" name="Content Placeholder 2"/>
          <p:cNvSpPr txBox="1">
            <a:spLocks/>
          </p:cNvSpPr>
          <p:nvPr/>
        </p:nvSpPr>
        <p:spPr>
          <a:xfrm>
            <a:off x="179512" y="443711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Authors acknowledge that a commitment to the virtuous mean and the development of a VBO that serves as a buffer to strong situational pressures, presents a somewhat </a:t>
            </a:r>
            <a:r>
              <a:rPr lang="en-US" sz="2000" i="1" dirty="0" smtClean="0"/>
              <a:t>ideal type of EDM</a:t>
            </a:r>
            <a:r>
              <a:rPr lang="en-US" sz="2000" dirty="0" smtClean="0"/>
              <a:t>. A truly virtuous manager is unrealistic </a:t>
            </a:r>
            <a:endParaRPr lang="en-US" sz="1200" i="1" dirty="0" smtClean="0"/>
          </a:p>
        </p:txBody>
      </p:sp>
      <p:sp>
        <p:nvSpPr>
          <p:cNvPr id="20" name="Content Placeholder 2"/>
          <p:cNvSpPr txBox="1">
            <a:spLocks/>
          </p:cNvSpPr>
          <p:nvPr/>
        </p:nvSpPr>
        <p:spPr>
          <a:xfrm>
            <a:off x="179512" y="544522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But the ideal gives a </a:t>
            </a:r>
            <a:r>
              <a:rPr lang="en-US" sz="2000" i="1" dirty="0" smtClean="0"/>
              <a:t>proper goal</a:t>
            </a:r>
            <a:r>
              <a:rPr lang="en-US" sz="2000" dirty="0" smtClean="0"/>
              <a:t> towards which employees can </a:t>
            </a:r>
            <a:r>
              <a:rPr lang="en-US" sz="2000" i="1" dirty="0" smtClean="0"/>
              <a:t>strive. </a:t>
            </a:r>
            <a:r>
              <a:rPr lang="en-US" sz="2000" dirty="0" smtClean="0"/>
              <a:t>Again,  the development of VBO requires </a:t>
            </a:r>
            <a:r>
              <a:rPr lang="en-US" sz="2000" i="1" dirty="0" smtClean="0"/>
              <a:t>practice</a:t>
            </a:r>
            <a:r>
              <a:rPr lang="en-US" sz="2000" dirty="0" smtClean="0"/>
              <a:t> (as also Aristotle points out) </a:t>
            </a:r>
            <a:endParaRPr lang="en-US" sz="1200" i="1" dirty="0" smtClean="0"/>
          </a:p>
        </p:txBody>
      </p:sp>
      <p:sp>
        <p:nvSpPr>
          <p:cNvPr id="21" name="Content Placeholder 2"/>
          <p:cNvSpPr txBox="1">
            <a:spLocks/>
          </p:cNvSpPr>
          <p:nvPr/>
        </p:nvSpPr>
        <p:spPr>
          <a:xfrm>
            <a:off x="179512" y="616530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Thus a VBO to EDM is an </a:t>
            </a:r>
            <a:r>
              <a:rPr lang="en-US" sz="2000" i="1" dirty="0" smtClean="0"/>
              <a:t>acquirable skill</a:t>
            </a:r>
            <a:r>
              <a:rPr lang="en-US" sz="2000" dirty="0" smtClean="0"/>
              <a:t>. </a:t>
            </a:r>
            <a:r>
              <a:rPr lang="en-US" sz="2000" i="1" dirty="0" smtClean="0"/>
              <a:t>Training and education</a:t>
            </a:r>
            <a:r>
              <a:rPr lang="en-US" sz="2000" dirty="0" smtClean="0"/>
              <a:t> is hence crucial  </a:t>
            </a:r>
            <a:endParaRPr lang="en-US" sz="1200" i="1" dirty="0" smtClean="0"/>
          </a:p>
        </p:txBody>
      </p:sp>
    </p:spTree>
    <p:extLst>
      <p:ext uri="{BB962C8B-B14F-4D97-AF65-F5344CB8AC3E}">
        <p14:creationId xmlns:p14="http://schemas.microsoft.com/office/powerpoint/2010/main" val="1779334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How</a:t>
            </a:r>
            <a:r>
              <a:rPr lang="nl-NL" sz="3200" dirty="0" smtClean="0"/>
              <a:t> do we </a:t>
            </a:r>
            <a:r>
              <a:rPr lang="nl-NL" sz="3200" dirty="0" err="1" smtClean="0"/>
              <a:t>obtain</a:t>
            </a:r>
            <a:r>
              <a:rPr lang="nl-NL" sz="3200" dirty="0" smtClean="0"/>
              <a:t> </a:t>
            </a:r>
            <a:r>
              <a:rPr lang="nl-NL" sz="3200" dirty="0" err="1" smtClean="0"/>
              <a:t>knowledge</a:t>
            </a:r>
            <a:r>
              <a:rPr lang="nl-NL" sz="3200" dirty="0" smtClean="0"/>
              <a:t>?</a:t>
            </a:r>
            <a:endParaRPr lang="nl-NL" sz="3200" dirty="0"/>
          </a:p>
        </p:txBody>
      </p:sp>
      <p:sp>
        <p:nvSpPr>
          <p:cNvPr id="3" name="Content Placeholder 2"/>
          <p:cNvSpPr>
            <a:spLocks noGrp="1"/>
          </p:cNvSpPr>
          <p:nvPr>
            <p:ph idx="1"/>
          </p:nvPr>
        </p:nvSpPr>
        <p:spPr>
          <a:xfrm>
            <a:off x="457200" y="1600200"/>
            <a:ext cx="8507288" cy="4925144"/>
          </a:xfrm>
        </p:spPr>
        <p:txBody>
          <a:bodyPr>
            <a:normAutofit/>
          </a:bodyPr>
          <a:lstStyle/>
          <a:p>
            <a:r>
              <a:rPr lang="nl-NL" sz="2400" i="1" dirty="0" err="1" smtClean="0"/>
              <a:t>Rationalists</a:t>
            </a:r>
            <a:r>
              <a:rPr lang="nl-NL" sz="2400" dirty="0" smtClean="0"/>
              <a:t> </a:t>
            </a:r>
            <a:r>
              <a:rPr lang="nl-NL" sz="2400" dirty="0" err="1" smtClean="0"/>
              <a:t>believe</a:t>
            </a:r>
            <a:r>
              <a:rPr lang="nl-NL" sz="2400" dirty="0" smtClean="0"/>
              <a:t> </a:t>
            </a:r>
            <a:r>
              <a:rPr lang="nl-NL" sz="2400" dirty="0" err="1" smtClean="0"/>
              <a:t>that</a:t>
            </a:r>
            <a:r>
              <a:rPr lang="nl-NL" sz="2400" dirty="0" smtClean="0"/>
              <a:t> </a:t>
            </a:r>
            <a:r>
              <a:rPr lang="nl-NL" sz="2400" dirty="0" err="1" smtClean="0"/>
              <a:t>reason</a:t>
            </a:r>
            <a:r>
              <a:rPr lang="nl-NL" sz="2400" dirty="0" smtClean="0"/>
              <a:t> is </a:t>
            </a:r>
            <a:r>
              <a:rPr lang="nl-NL" sz="2400" dirty="0" err="1" smtClean="0"/>
              <a:t>sufficient</a:t>
            </a:r>
            <a:r>
              <a:rPr lang="nl-NL" sz="2400" dirty="0" smtClean="0"/>
              <a:t> to discover </a:t>
            </a:r>
            <a:r>
              <a:rPr lang="nl-NL" sz="2400" dirty="0" err="1" smtClean="0"/>
              <a:t>truth</a:t>
            </a:r>
            <a:endParaRPr lang="nl-NL" sz="2400" dirty="0" smtClean="0"/>
          </a:p>
          <a:p>
            <a:r>
              <a:rPr lang="nl-NL" sz="2400" i="1" dirty="0" err="1" smtClean="0"/>
              <a:t>Empiricists</a:t>
            </a:r>
            <a:r>
              <a:rPr lang="nl-NL" sz="2400" dirty="0" smtClean="0"/>
              <a:t> </a:t>
            </a:r>
            <a:r>
              <a:rPr lang="nl-NL" sz="2400" dirty="0" err="1" smtClean="0"/>
              <a:t>hold</a:t>
            </a:r>
            <a:r>
              <a:rPr lang="nl-NL" sz="2400" dirty="0" smtClean="0"/>
              <a:t> </a:t>
            </a:r>
            <a:r>
              <a:rPr lang="nl-NL" sz="2400" dirty="0" err="1" smtClean="0"/>
              <a:t>that</a:t>
            </a:r>
            <a:r>
              <a:rPr lang="nl-NL" sz="2400" dirty="0" smtClean="0"/>
              <a:t> all </a:t>
            </a:r>
            <a:r>
              <a:rPr lang="nl-NL" sz="2400" dirty="0" err="1" smtClean="0"/>
              <a:t>knowledge</a:t>
            </a:r>
            <a:r>
              <a:rPr lang="nl-NL" sz="2400" dirty="0" smtClean="0"/>
              <a:t> </a:t>
            </a:r>
            <a:r>
              <a:rPr lang="nl-NL" sz="2400" dirty="0" err="1" smtClean="0"/>
              <a:t>originates</a:t>
            </a:r>
            <a:r>
              <a:rPr lang="nl-NL" sz="2400" dirty="0" smtClean="0"/>
              <a:t> </a:t>
            </a:r>
            <a:r>
              <a:rPr lang="nl-NL" sz="2400" dirty="0" err="1" smtClean="0"/>
              <a:t>through</a:t>
            </a:r>
            <a:r>
              <a:rPr lang="nl-NL" sz="2400" dirty="0" smtClean="0"/>
              <a:t> </a:t>
            </a:r>
            <a:r>
              <a:rPr lang="nl-NL" sz="2400" dirty="0" err="1" smtClean="0"/>
              <a:t>sense</a:t>
            </a:r>
            <a:r>
              <a:rPr lang="nl-NL" sz="2400" dirty="0" smtClean="0"/>
              <a:t> </a:t>
            </a:r>
            <a:r>
              <a:rPr lang="nl-NL" sz="2400" dirty="0" err="1" smtClean="0"/>
              <a:t>perception</a:t>
            </a:r>
            <a:r>
              <a:rPr lang="nl-NL" sz="2400" dirty="0" smtClean="0"/>
              <a:t> (</a:t>
            </a:r>
            <a:r>
              <a:rPr lang="nl-NL" sz="2400" dirty="0" err="1" smtClean="0"/>
              <a:t>seeing</a:t>
            </a:r>
            <a:r>
              <a:rPr lang="nl-NL" sz="2400" dirty="0" smtClean="0"/>
              <a:t>, hearing, </a:t>
            </a:r>
            <a:r>
              <a:rPr lang="nl-NL" sz="2400" dirty="0" err="1" smtClean="0"/>
              <a:t>touching</a:t>
            </a:r>
            <a:r>
              <a:rPr lang="nl-NL" sz="2400" dirty="0" smtClean="0"/>
              <a:t>, </a:t>
            </a:r>
            <a:r>
              <a:rPr lang="nl-NL" sz="2400" dirty="0" err="1" smtClean="0"/>
              <a:t>tasting</a:t>
            </a:r>
            <a:r>
              <a:rPr lang="nl-NL" sz="2400" dirty="0" smtClean="0"/>
              <a:t>, </a:t>
            </a:r>
            <a:r>
              <a:rPr lang="nl-NL" sz="2400" dirty="0" err="1" smtClean="0"/>
              <a:t>smelling</a:t>
            </a:r>
            <a:r>
              <a:rPr lang="nl-NL" sz="2400" dirty="0" smtClean="0"/>
              <a:t>, etc.)</a:t>
            </a:r>
          </a:p>
          <a:p>
            <a:endParaRPr lang="nl-NL" sz="2400" dirty="0" smtClean="0"/>
          </a:p>
          <a:p>
            <a:endParaRPr lang="nl-NL" sz="2400" dirty="0" smtClean="0"/>
          </a:p>
          <a:p>
            <a:endParaRPr lang="nl-NL" sz="2000" dirty="0" smtClean="0"/>
          </a:p>
          <a:p>
            <a:endParaRPr lang="nl-NL" sz="2400" dirty="0" smtClean="0"/>
          </a:p>
          <a:p>
            <a:endParaRPr lang="nl-NL" sz="2400" dirty="0" smtClean="0"/>
          </a:p>
          <a:p>
            <a:endParaRPr lang="nl-NL" sz="2400" i="1" dirty="0" smtClean="0"/>
          </a:p>
          <a:p>
            <a:endParaRPr lang="nl-NL" sz="2400" i="1" dirty="0" smtClean="0"/>
          </a:p>
          <a:p>
            <a:endParaRPr lang="nl-NL" sz="2000" dirty="0"/>
          </a:p>
          <a:p>
            <a:endParaRPr lang="nl-NL" sz="2400" dirty="0" smtClean="0"/>
          </a:p>
          <a:p>
            <a:pPr lvl="1"/>
            <a:endParaRPr lang="nl-NL" sz="2000" dirty="0"/>
          </a:p>
          <a:p>
            <a:pPr lvl="1"/>
            <a:endParaRPr lang="nl-NL" sz="2000" dirty="0" smtClean="0"/>
          </a:p>
          <a:p>
            <a:pPr lvl="1"/>
            <a:endParaRPr lang="nl-NL" sz="2000" dirty="0" smtClean="0"/>
          </a:p>
          <a:p>
            <a:pPr>
              <a:buNone/>
            </a:pPr>
            <a:endParaRPr lang="nl-NL" sz="1200" dirty="0" smtClean="0"/>
          </a:p>
          <a:p>
            <a:pPr lvl="1">
              <a:buNone/>
            </a:pPr>
            <a:endParaRPr lang="nl-NL" sz="2000" i="1" dirty="0" smtClean="0"/>
          </a:p>
          <a:p>
            <a:pPr lvl="1">
              <a:buNone/>
            </a:pPr>
            <a:endParaRPr lang="nl-NL" sz="2000" i="1" dirty="0" smtClean="0"/>
          </a:p>
          <a:p>
            <a:pPr lvl="1">
              <a:buNone/>
            </a:pPr>
            <a:endParaRPr lang="nl-NL" sz="2000" i="1" dirty="0" smtClean="0"/>
          </a:p>
          <a:p>
            <a:pPr lvl="1"/>
            <a:endParaRPr lang="nl-NL" sz="2000" dirty="0"/>
          </a:p>
          <a:p>
            <a:pPr lvl="1"/>
            <a:endParaRPr lang="nl-NL" sz="2000" dirty="0" smtClean="0"/>
          </a:p>
          <a:p>
            <a:pPr lvl="1"/>
            <a:endParaRPr lang="nl-NL" sz="2000" dirty="0" smtClean="0"/>
          </a:p>
          <a:p>
            <a:endParaRPr lang="nl-NL" sz="2400" dirty="0" smtClean="0"/>
          </a:p>
          <a:p>
            <a:pPr lvl="1"/>
            <a:endParaRPr lang="nl-NL" dirty="0" smtClean="0"/>
          </a:p>
          <a:p>
            <a:pPr lvl="1"/>
            <a:endParaRPr lang="nl-NL" dirty="0"/>
          </a:p>
        </p:txBody>
      </p:sp>
      <p:sp>
        <p:nvSpPr>
          <p:cNvPr id="4" name="Content Placeholder 2"/>
          <p:cNvSpPr txBox="1">
            <a:spLocks/>
          </p:cNvSpPr>
          <p:nvPr/>
        </p:nvSpPr>
        <p:spPr>
          <a:xfrm>
            <a:off x="467544" y="2924944"/>
            <a:ext cx="8507288" cy="4925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smtClean="0">
                <a:ln>
                  <a:noFill/>
                </a:ln>
                <a:solidFill>
                  <a:schemeClr val="tx1"/>
                </a:solidFill>
                <a:effectLst/>
                <a:uLnTx/>
                <a:uFillTx/>
                <a:latin typeface="+mn-lt"/>
                <a:ea typeface="+mn-ea"/>
                <a:cs typeface="+mn-cs"/>
              </a:rPr>
              <a:t>Plato was the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first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to put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forward</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 full rationalist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theory</a:t>
            </a: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particular</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objects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sense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perception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are subject to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becoming</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change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and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decay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and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thus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cannot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proper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objects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for</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knowledge</a:t>
            </a: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goes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beyond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changing</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particular</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world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becoming</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and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grasps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universal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ideas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or</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forms</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These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forms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exist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in a transcendent, perfect,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eternal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unchangeable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realm</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ideas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world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being</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457200" y="5013176"/>
            <a:ext cx="8507288" cy="4925144"/>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We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know</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forms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since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we have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innate</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ideas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is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recollecting</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what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we have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learned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when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our</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soul was present in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world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being</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Plato provides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example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teaching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geometry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bringing</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 up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from</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within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recalling</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eternal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mathematical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forms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20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20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2000"/>
                                        <p:tgtEl>
                                          <p:spTgt spid="5">
                                            <p:txEl>
                                              <p:pRg st="0" end="0"/>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Effect transition="in" filter="fade">
                                      <p:cBhvr>
                                        <p:cTn id="24" dur="2000"/>
                                        <p:tgtEl>
                                          <p:spTgt spid="5">
                                            <p:txEl>
                                              <p:pRg st="1" end="1"/>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The A priori/A </a:t>
            </a:r>
            <a:r>
              <a:rPr lang="nl-NL" sz="3200" dirty="0" err="1" smtClean="0"/>
              <a:t>posteriori</a:t>
            </a:r>
            <a:r>
              <a:rPr lang="nl-NL" sz="3200" dirty="0" smtClean="0"/>
              <a:t> </a:t>
            </a:r>
            <a:r>
              <a:rPr lang="nl-NL" sz="3200" dirty="0" err="1" smtClean="0"/>
              <a:t>distinction</a:t>
            </a:r>
            <a:r>
              <a:rPr lang="nl-NL" sz="3200" dirty="0" smtClean="0"/>
              <a:t> </a:t>
            </a:r>
            <a:br>
              <a:rPr lang="nl-NL" sz="3200" dirty="0" smtClean="0"/>
            </a:br>
            <a:r>
              <a:rPr lang="nl-NL" sz="2800" dirty="0" smtClean="0"/>
              <a:t>(</a:t>
            </a:r>
            <a:r>
              <a:rPr lang="nl-NL" sz="2800" dirty="0" err="1" smtClean="0"/>
              <a:t>for</a:t>
            </a:r>
            <a:r>
              <a:rPr lang="nl-NL" sz="2800" dirty="0" smtClean="0"/>
              <a:t> </a:t>
            </a:r>
            <a:r>
              <a:rPr lang="nl-NL" sz="2800" dirty="0" err="1" smtClean="0"/>
              <a:t>knowledge</a:t>
            </a:r>
            <a:r>
              <a:rPr lang="nl-NL" sz="2800" dirty="0" smtClean="0"/>
              <a:t>!)</a:t>
            </a:r>
            <a:endParaRPr lang="nl-NL" sz="3200" dirty="0"/>
          </a:p>
        </p:txBody>
      </p:sp>
      <p:sp>
        <p:nvSpPr>
          <p:cNvPr id="3" name="Content Placeholder 2"/>
          <p:cNvSpPr>
            <a:spLocks noGrp="1"/>
          </p:cNvSpPr>
          <p:nvPr>
            <p:ph idx="1"/>
          </p:nvPr>
        </p:nvSpPr>
        <p:spPr>
          <a:xfrm>
            <a:off x="457200" y="1456184"/>
            <a:ext cx="8507288" cy="4925144"/>
          </a:xfrm>
        </p:spPr>
        <p:txBody>
          <a:bodyPr>
            <a:normAutofit/>
          </a:bodyPr>
          <a:lstStyle/>
          <a:p>
            <a:r>
              <a:rPr lang="nl-NL" sz="2000" i="1" dirty="0" smtClean="0"/>
              <a:t>A priori </a:t>
            </a:r>
            <a:r>
              <a:rPr lang="nl-NL" sz="2000" i="1" dirty="0" err="1" smtClean="0"/>
              <a:t>knowledge</a:t>
            </a:r>
            <a:r>
              <a:rPr lang="nl-NL" sz="2000" i="1" dirty="0" smtClean="0"/>
              <a:t> </a:t>
            </a:r>
            <a:r>
              <a:rPr lang="nl-NL" sz="2000" dirty="0" smtClean="0"/>
              <a:t>is </a:t>
            </a:r>
            <a:r>
              <a:rPr lang="nl-NL" sz="2000" dirty="0" err="1" smtClean="0"/>
              <a:t>acquired</a:t>
            </a:r>
            <a:r>
              <a:rPr lang="nl-NL" sz="2000" dirty="0" smtClean="0"/>
              <a:t> </a:t>
            </a:r>
            <a:r>
              <a:rPr lang="nl-NL" sz="2000" dirty="0" err="1" smtClean="0"/>
              <a:t>independently</a:t>
            </a:r>
            <a:r>
              <a:rPr lang="nl-NL" sz="2000" dirty="0" smtClean="0"/>
              <a:t> of </a:t>
            </a:r>
            <a:r>
              <a:rPr lang="nl-NL" sz="2000" dirty="0" err="1" smtClean="0"/>
              <a:t>sense</a:t>
            </a:r>
            <a:r>
              <a:rPr lang="nl-NL" sz="2000" dirty="0" smtClean="0"/>
              <a:t> </a:t>
            </a:r>
            <a:r>
              <a:rPr lang="nl-NL" sz="2000" dirty="0" err="1" smtClean="0"/>
              <a:t>perception</a:t>
            </a:r>
            <a:r>
              <a:rPr lang="nl-NL" sz="2000" dirty="0" smtClean="0"/>
              <a:t>. </a:t>
            </a:r>
            <a:r>
              <a:rPr lang="nl-NL" sz="2000" dirty="0" err="1" smtClean="0"/>
              <a:t>It</a:t>
            </a:r>
            <a:r>
              <a:rPr lang="nl-NL" sz="2000" dirty="0" smtClean="0"/>
              <a:t> is </a:t>
            </a:r>
            <a:r>
              <a:rPr lang="nl-NL" sz="2000" dirty="0" err="1" smtClean="0"/>
              <a:t>obtained</a:t>
            </a:r>
            <a:r>
              <a:rPr lang="nl-NL" sz="2000" dirty="0" smtClean="0"/>
              <a:t> </a:t>
            </a:r>
            <a:r>
              <a:rPr lang="nl-NL" sz="2000" dirty="0" err="1" smtClean="0"/>
              <a:t>by</a:t>
            </a:r>
            <a:r>
              <a:rPr lang="nl-NL" sz="2000" dirty="0" smtClean="0"/>
              <a:t> </a:t>
            </a:r>
            <a:r>
              <a:rPr lang="nl-NL" sz="2000" dirty="0" err="1" smtClean="0"/>
              <a:t>reason</a:t>
            </a:r>
            <a:r>
              <a:rPr lang="nl-NL" sz="2000" dirty="0" smtClean="0"/>
              <a:t>, direct </a:t>
            </a:r>
            <a:r>
              <a:rPr lang="nl-NL" sz="2000" dirty="0" err="1" smtClean="0"/>
              <a:t>intuïtion</a:t>
            </a:r>
            <a:r>
              <a:rPr lang="nl-NL" sz="2000" dirty="0" smtClean="0"/>
              <a:t> </a:t>
            </a:r>
            <a:r>
              <a:rPr lang="nl-NL" sz="2000" dirty="0" err="1" smtClean="0"/>
              <a:t>or</a:t>
            </a:r>
            <a:r>
              <a:rPr lang="nl-NL" sz="2000" dirty="0" smtClean="0"/>
              <a:t> </a:t>
            </a:r>
            <a:r>
              <a:rPr lang="nl-NL" sz="2000" dirty="0" err="1" smtClean="0"/>
              <a:t>conceptual</a:t>
            </a:r>
            <a:r>
              <a:rPr lang="nl-NL" sz="2000" dirty="0" smtClean="0"/>
              <a:t> </a:t>
            </a:r>
            <a:r>
              <a:rPr lang="nl-NL" sz="2000" dirty="0" err="1" smtClean="0"/>
              <a:t>analysis</a:t>
            </a:r>
            <a:r>
              <a:rPr lang="nl-NL" sz="2000" dirty="0" smtClean="0"/>
              <a:t> </a:t>
            </a:r>
            <a:r>
              <a:rPr lang="nl-NL" sz="2000" dirty="0" err="1" smtClean="0"/>
              <a:t>alone</a:t>
            </a:r>
            <a:r>
              <a:rPr lang="nl-NL" sz="2000" dirty="0" smtClean="0"/>
              <a:t>.</a:t>
            </a:r>
          </a:p>
          <a:p>
            <a:r>
              <a:rPr lang="nl-NL" sz="2000" dirty="0" err="1" smtClean="0"/>
              <a:t>Sense</a:t>
            </a:r>
            <a:r>
              <a:rPr lang="nl-NL" sz="2000" dirty="0" smtClean="0"/>
              <a:t> </a:t>
            </a:r>
            <a:r>
              <a:rPr lang="nl-NL" sz="2000" dirty="0" err="1" smtClean="0"/>
              <a:t>experience</a:t>
            </a:r>
            <a:r>
              <a:rPr lang="nl-NL" sz="2000" dirty="0" smtClean="0"/>
              <a:t> is </a:t>
            </a:r>
            <a:r>
              <a:rPr lang="nl-NL" sz="2000" dirty="0" err="1" smtClean="0"/>
              <a:t>not</a:t>
            </a:r>
            <a:r>
              <a:rPr lang="nl-NL" sz="2000" dirty="0" smtClean="0"/>
              <a:t> </a:t>
            </a:r>
            <a:r>
              <a:rPr lang="nl-NL" sz="2000" dirty="0" err="1" smtClean="0"/>
              <a:t>needed</a:t>
            </a:r>
            <a:r>
              <a:rPr lang="nl-NL" sz="2000" dirty="0" smtClean="0"/>
              <a:t> to </a:t>
            </a:r>
            <a:r>
              <a:rPr lang="nl-NL" sz="2000" dirty="0" err="1" smtClean="0"/>
              <a:t>acquire</a:t>
            </a:r>
            <a:r>
              <a:rPr lang="nl-NL" sz="2000" dirty="0" smtClean="0"/>
              <a:t> a priori </a:t>
            </a:r>
            <a:r>
              <a:rPr lang="nl-NL" sz="2000" dirty="0" err="1" smtClean="0"/>
              <a:t>knowledge</a:t>
            </a:r>
            <a:r>
              <a:rPr lang="nl-NL" sz="2000" dirty="0" smtClean="0"/>
              <a:t> (</a:t>
            </a:r>
            <a:r>
              <a:rPr lang="nl-NL" sz="2000" dirty="0" err="1" smtClean="0"/>
              <a:t>although</a:t>
            </a:r>
            <a:r>
              <a:rPr lang="nl-NL" sz="2000" dirty="0" smtClean="0"/>
              <a:t>                 the </a:t>
            </a:r>
            <a:r>
              <a:rPr lang="nl-NL" sz="2000" i="1" dirty="0" err="1" smtClean="0"/>
              <a:t>concepts</a:t>
            </a:r>
            <a:r>
              <a:rPr lang="nl-NL" sz="2000" dirty="0" smtClean="0"/>
              <a:t> </a:t>
            </a:r>
            <a:r>
              <a:rPr lang="nl-NL" sz="2000" dirty="0" err="1" smtClean="0"/>
              <a:t>may</a:t>
            </a:r>
            <a:r>
              <a:rPr lang="nl-NL" sz="2000" dirty="0" smtClean="0"/>
              <a:t> of </a:t>
            </a:r>
            <a:r>
              <a:rPr lang="nl-NL" sz="2000" dirty="0" err="1" smtClean="0"/>
              <a:t>course</a:t>
            </a:r>
            <a:r>
              <a:rPr lang="nl-NL" sz="2000" dirty="0" smtClean="0"/>
              <a:t> </a:t>
            </a:r>
            <a:r>
              <a:rPr lang="nl-NL" sz="2000" dirty="0" err="1" smtClean="0"/>
              <a:t>be</a:t>
            </a:r>
            <a:r>
              <a:rPr lang="nl-NL" sz="2000" dirty="0" smtClean="0"/>
              <a:t> </a:t>
            </a:r>
            <a:r>
              <a:rPr lang="nl-NL" sz="2000" dirty="0" err="1" smtClean="0"/>
              <a:t>empirically</a:t>
            </a:r>
            <a:r>
              <a:rPr lang="nl-NL" sz="2000" dirty="0" smtClean="0"/>
              <a:t> </a:t>
            </a:r>
            <a:r>
              <a:rPr lang="nl-NL" sz="2000" dirty="0" err="1" smtClean="0"/>
              <a:t>obtained</a:t>
            </a:r>
            <a:r>
              <a:rPr lang="nl-NL" sz="2000" dirty="0" smtClean="0"/>
              <a:t>!)</a:t>
            </a:r>
          </a:p>
          <a:p>
            <a:pPr lvl="1"/>
            <a:r>
              <a:rPr lang="nl-NL" sz="1800" dirty="0" smtClean="0"/>
              <a:t>2 + 2 = 4</a:t>
            </a:r>
          </a:p>
          <a:p>
            <a:pPr lvl="1"/>
            <a:r>
              <a:rPr lang="nl-NL" sz="1800" dirty="0" err="1" smtClean="0"/>
              <a:t>Not</a:t>
            </a:r>
            <a:r>
              <a:rPr lang="nl-NL" sz="1800" dirty="0" smtClean="0"/>
              <a:t> (P and </a:t>
            </a:r>
            <a:r>
              <a:rPr lang="nl-NL" sz="1800" dirty="0" err="1" smtClean="0"/>
              <a:t>not-P</a:t>
            </a:r>
            <a:r>
              <a:rPr lang="nl-NL" sz="1800" dirty="0" smtClean="0"/>
              <a:t>)</a:t>
            </a:r>
          </a:p>
          <a:p>
            <a:pPr lvl="1"/>
            <a:r>
              <a:rPr lang="nl-NL" sz="1800" dirty="0" smtClean="0"/>
              <a:t>All bachelors are </a:t>
            </a:r>
            <a:r>
              <a:rPr lang="nl-NL" sz="1800" dirty="0" err="1" smtClean="0"/>
              <a:t>unmarried</a:t>
            </a:r>
            <a:endParaRPr lang="nl-NL" sz="1800" dirty="0" smtClean="0"/>
          </a:p>
          <a:p>
            <a:pPr lvl="1"/>
            <a:r>
              <a:rPr lang="nl-NL" sz="1800" dirty="0" err="1" smtClean="0"/>
              <a:t>Nothing</a:t>
            </a:r>
            <a:r>
              <a:rPr lang="nl-NL" sz="1800" dirty="0" smtClean="0"/>
              <a:t> </a:t>
            </a:r>
            <a:r>
              <a:rPr lang="nl-NL" sz="1800" dirty="0" err="1" smtClean="0"/>
              <a:t>that</a:t>
            </a:r>
            <a:r>
              <a:rPr lang="nl-NL" sz="1800" dirty="0" smtClean="0"/>
              <a:t> is green all over is red </a:t>
            </a:r>
            <a:r>
              <a:rPr lang="nl-NL" sz="1800" dirty="0" err="1" smtClean="0"/>
              <a:t>somewhere</a:t>
            </a:r>
            <a:endParaRPr lang="nl-NL" sz="1800" b="1" dirty="0" smtClean="0"/>
          </a:p>
          <a:p>
            <a:endParaRPr lang="nl-NL" sz="2000" i="1" dirty="0" smtClean="0"/>
          </a:p>
          <a:p>
            <a:pPr lvl="1"/>
            <a:endParaRPr lang="nl-NL" sz="2000" dirty="0" smtClean="0"/>
          </a:p>
          <a:p>
            <a:endParaRPr lang="nl-NL" sz="2400" dirty="0" smtClean="0"/>
          </a:p>
          <a:p>
            <a:endParaRPr lang="nl-NL" sz="2400" dirty="0" smtClean="0"/>
          </a:p>
          <a:p>
            <a:pPr lvl="1"/>
            <a:endParaRPr lang="nl-NL" sz="2000" dirty="0" smtClean="0"/>
          </a:p>
          <a:p>
            <a:endParaRPr lang="nl-NL" sz="2400" dirty="0" smtClean="0"/>
          </a:p>
          <a:p>
            <a:endParaRPr lang="nl-NL" sz="2400" dirty="0" smtClean="0"/>
          </a:p>
          <a:p>
            <a:endParaRPr lang="nl-NL" sz="2400" dirty="0" smtClean="0"/>
          </a:p>
          <a:p>
            <a:endParaRPr lang="nl-NL" sz="2000" dirty="0" smtClean="0"/>
          </a:p>
          <a:p>
            <a:endParaRPr lang="nl-NL" sz="2400" dirty="0" smtClean="0"/>
          </a:p>
          <a:p>
            <a:endParaRPr lang="nl-NL" sz="2400" dirty="0" smtClean="0"/>
          </a:p>
          <a:p>
            <a:endParaRPr lang="nl-NL" sz="2400" i="1" dirty="0" smtClean="0"/>
          </a:p>
          <a:p>
            <a:endParaRPr lang="nl-NL" sz="2400" i="1" dirty="0" smtClean="0"/>
          </a:p>
          <a:p>
            <a:endParaRPr lang="nl-NL" sz="2000" dirty="0"/>
          </a:p>
          <a:p>
            <a:endParaRPr lang="nl-NL" sz="2400" dirty="0" smtClean="0"/>
          </a:p>
          <a:p>
            <a:pPr lvl="1"/>
            <a:endParaRPr lang="nl-NL" sz="2000" dirty="0"/>
          </a:p>
          <a:p>
            <a:pPr lvl="1"/>
            <a:endParaRPr lang="nl-NL" sz="2000" dirty="0" smtClean="0"/>
          </a:p>
          <a:p>
            <a:pPr lvl="1"/>
            <a:endParaRPr lang="nl-NL" sz="2000" dirty="0" smtClean="0"/>
          </a:p>
          <a:p>
            <a:pPr>
              <a:buNone/>
            </a:pPr>
            <a:endParaRPr lang="nl-NL" sz="1200" dirty="0" smtClean="0"/>
          </a:p>
          <a:p>
            <a:pPr lvl="1">
              <a:buNone/>
            </a:pPr>
            <a:endParaRPr lang="nl-NL" sz="2000" i="1" dirty="0" smtClean="0"/>
          </a:p>
          <a:p>
            <a:pPr lvl="1">
              <a:buNone/>
            </a:pPr>
            <a:endParaRPr lang="nl-NL" sz="2000" i="1" dirty="0" smtClean="0"/>
          </a:p>
          <a:p>
            <a:pPr lvl="1">
              <a:buNone/>
            </a:pPr>
            <a:endParaRPr lang="nl-NL" sz="2000" i="1" dirty="0" smtClean="0"/>
          </a:p>
          <a:p>
            <a:pPr lvl="1"/>
            <a:endParaRPr lang="nl-NL" sz="2000" dirty="0"/>
          </a:p>
          <a:p>
            <a:pPr lvl="1"/>
            <a:endParaRPr lang="nl-NL" sz="2000" dirty="0" smtClean="0"/>
          </a:p>
          <a:p>
            <a:pPr lvl="1"/>
            <a:endParaRPr lang="nl-NL" sz="2000" dirty="0" smtClean="0"/>
          </a:p>
          <a:p>
            <a:endParaRPr lang="nl-NL" sz="2400" dirty="0" smtClean="0"/>
          </a:p>
          <a:p>
            <a:pPr lvl="1"/>
            <a:endParaRPr lang="nl-NL" dirty="0" smtClean="0"/>
          </a:p>
          <a:p>
            <a:pPr lvl="1"/>
            <a:endParaRPr lang="nl-NL" dirty="0"/>
          </a:p>
        </p:txBody>
      </p:sp>
      <p:sp>
        <p:nvSpPr>
          <p:cNvPr id="4" name="Content Placeholder 2"/>
          <p:cNvSpPr txBox="1">
            <a:spLocks/>
          </p:cNvSpPr>
          <p:nvPr/>
        </p:nvSpPr>
        <p:spPr>
          <a:xfrm>
            <a:off x="457200" y="4149080"/>
            <a:ext cx="8507288" cy="4925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1" u="none" strike="noStrike" kern="1200" cap="none" spc="0" normalizeH="0" baseline="0" noProof="0" dirty="0" smtClean="0">
                <a:ln>
                  <a:noFill/>
                </a:ln>
                <a:solidFill>
                  <a:schemeClr val="tx1"/>
                </a:solidFill>
                <a:effectLst/>
                <a:uLnTx/>
                <a:uFillTx/>
                <a:latin typeface="+mn-lt"/>
                <a:ea typeface="+mn-ea"/>
                <a:cs typeface="+mn-cs"/>
              </a:rPr>
              <a:t>A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posteriori</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empirical</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 –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must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come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to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us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from</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experience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from</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empirical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observations</a:t>
            </a: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b="0" i="0" u="none" strike="noStrike" kern="1200" cap="none" spc="0" normalizeH="0" baseline="0" noProof="0" dirty="0" err="1" smtClean="0">
                <a:ln>
                  <a:noFill/>
                </a:ln>
                <a:solidFill>
                  <a:schemeClr val="tx1"/>
                </a:solidFill>
                <a:effectLst/>
                <a:uLnTx/>
                <a:uFillTx/>
                <a:latin typeface="+mn-lt"/>
                <a:ea typeface="+mn-ea"/>
                <a:cs typeface="+mn-cs"/>
              </a:rPr>
              <a:t>Some</a:t>
            </a:r>
            <a:r>
              <a:rPr kumimoji="0" lang="nl-NL" b="0" i="0" u="none" strike="noStrike" kern="1200" cap="none" spc="0" normalizeH="0" baseline="0" noProof="0" dirty="0" smtClean="0">
                <a:ln>
                  <a:noFill/>
                </a:ln>
                <a:solidFill>
                  <a:schemeClr val="tx1"/>
                </a:solidFill>
                <a:effectLst/>
                <a:uLnTx/>
                <a:uFillTx/>
                <a:latin typeface="+mn-lt"/>
                <a:ea typeface="+mn-ea"/>
                <a:cs typeface="+mn-cs"/>
              </a:rPr>
              <a:t> bachelors are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unhappy</a:t>
            </a:r>
            <a:endParaRPr kumimoji="0" lang="nl-NL"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b="0" i="0" u="none" strike="noStrike" kern="1200" cap="none" spc="0" normalizeH="0" baseline="0" noProof="0" dirty="0" smtClean="0">
                <a:ln>
                  <a:noFill/>
                </a:ln>
                <a:solidFill>
                  <a:schemeClr val="tx1"/>
                </a:solidFill>
                <a:effectLst/>
                <a:uLnTx/>
                <a:uFillTx/>
                <a:latin typeface="+mn-lt"/>
                <a:ea typeface="+mn-ea"/>
                <a:cs typeface="+mn-cs"/>
              </a:rPr>
              <a:t>The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table</a:t>
            </a:r>
            <a:r>
              <a:rPr kumimoji="0" lang="nl-NL" b="0" i="0" u="none" strike="noStrike" kern="1200" cap="none" spc="0" normalizeH="0" baseline="0" noProof="0" dirty="0" smtClean="0">
                <a:ln>
                  <a:noFill/>
                </a:ln>
                <a:solidFill>
                  <a:schemeClr val="tx1"/>
                </a:solidFill>
                <a:effectLst/>
                <a:uLnTx/>
                <a:uFillTx/>
                <a:latin typeface="+mn-lt"/>
                <a:ea typeface="+mn-ea"/>
                <a:cs typeface="+mn-cs"/>
              </a:rPr>
              <a:t> in front of me is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empty</a:t>
            </a:r>
            <a:endParaRPr kumimoji="0" lang="nl-NL"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b="0" i="0" u="none" strike="noStrike" kern="1200" cap="none" spc="0" normalizeH="0" baseline="0" noProof="0" dirty="0" smtClean="0">
                <a:ln>
                  <a:noFill/>
                </a:ln>
                <a:solidFill>
                  <a:schemeClr val="tx1"/>
                </a:solidFill>
                <a:effectLst/>
                <a:uLnTx/>
                <a:uFillTx/>
                <a:latin typeface="+mn-lt"/>
                <a:ea typeface="+mn-ea"/>
                <a:cs typeface="+mn-cs"/>
              </a:rPr>
              <a:t>The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king</a:t>
            </a:r>
            <a:r>
              <a:rPr kumimoji="0" lang="nl-NL" b="0" i="0" u="none" strike="noStrike" kern="1200" cap="none" spc="0" normalizeH="0" baseline="0" noProof="0" dirty="0" smtClean="0">
                <a:ln>
                  <a:noFill/>
                </a:ln>
                <a:solidFill>
                  <a:schemeClr val="tx1"/>
                </a:solidFill>
                <a:effectLst/>
                <a:uLnTx/>
                <a:uFillTx/>
                <a:latin typeface="+mn-lt"/>
                <a:ea typeface="+mn-ea"/>
                <a:cs typeface="+mn-cs"/>
              </a:rPr>
              <a:t> of the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Netherlands</a:t>
            </a:r>
            <a:r>
              <a:rPr kumimoji="0" lang="nl-NL" b="0" i="0" u="none" strike="noStrike" kern="1200" cap="none" spc="0" normalizeH="0" baseline="0" noProof="0" dirty="0" smtClean="0">
                <a:ln>
                  <a:noFill/>
                </a:ln>
                <a:solidFill>
                  <a:schemeClr val="tx1"/>
                </a:solidFill>
                <a:effectLst/>
                <a:uLnTx/>
                <a:uFillTx/>
                <a:latin typeface="+mn-lt"/>
                <a:ea typeface="+mn-ea"/>
                <a:cs typeface="+mn-cs"/>
              </a:rPr>
              <a:t> is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named</a:t>
            </a:r>
            <a:r>
              <a:rPr kumimoji="0" lang="nl-NL" b="0" i="0" u="none" strike="noStrike" kern="1200" cap="none" spc="0" normalizeH="0" baseline="0" noProof="0" dirty="0" smtClean="0">
                <a:ln>
                  <a:noFill/>
                </a:ln>
                <a:solidFill>
                  <a:schemeClr val="tx1"/>
                </a:solidFill>
                <a:effectLst/>
                <a:uLnTx/>
                <a:uFillTx/>
                <a:latin typeface="+mn-lt"/>
                <a:ea typeface="+mn-ea"/>
                <a:cs typeface="+mn-cs"/>
              </a:rPr>
              <a:t> Willem Alexander</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b="0" i="0" u="none" strike="noStrike" kern="1200" cap="none" spc="0" normalizeH="0" baseline="0" noProof="0" dirty="0" err="1" smtClean="0">
                <a:ln>
                  <a:noFill/>
                </a:ln>
                <a:solidFill>
                  <a:schemeClr val="tx1"/>
                </a:solidFill>
                <a:effectLst/>
                <a:uLnTx/>
                <a:uFillTx/>
                <a:latin typeface="+mn-lt"/>
                <a:ea typeface="+mn-ea"/>
                <a:cs typeface="+mn-cs"/>
              </a:rPr>
              <a:t>Cold</a:t>
            </a:r>
            <a:r>
              <a:rPr kumimoji="0" lang="nl-NL" b="0" i="0" u="none" strike="noStrike" kern="1200" cap="none" spc="0" normalizeH="0" baseline="0" noProof="0" dirty="0" smtClean="0">
                <a:ln>
                  <a:noFill/>
                </a:ln>
                <a:solidFill>
                  <a:schemeClr val="tx1"/>
                </a:solidFill>
                <a:effectLst/>
                <a:uLnTx/>
                <a:uFillTx/>
                <a:latin typeface="+mn-lt"/>
                <a:ea typeface="+mn-ea"/>
                <a:cs typeface="+mn-cs"/>
              </a:rPr>
              <a:t>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Fact</a:t>
            </a:r>
            <a:r>
              <a:rPr kumimoji="0" lang="nl-NL" b="0" i="0" u="none" strike="noStrike" kern="1200" cap="none" spc="0" normalizeH="0" baseline="0" noProof="0" dirty="0" smtClean="0">
                <a:ln>
                  <a:noFill/>
                </a:ln>
                <a:solidFill>
                  <a:schemeClr val="tx1"/>
                </a:solidFill>
                <a:effectLst/>
                <a:uLnTx/>
                <a:uFillTx/>
                <a:latin typeface="+mn-lt"/>
                <a:ea typeface="+mn-ea"/>
                <a:cs typeface="+mn-cs"/>
              </a:rPr>
              <a:t> was the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debut</a:t>
            </a:r>
            <a:r>
              <a:rPr kumimoji="0" lang="nl-NL" b="0" i="0" u="none" strike="noStrike" kern="1200" cap="none" spc="0" normalizeH="0" baseline="0" noProof="0" dirty="0" smtClean="0">
                <a:ln>
                  <a:noFill/>
                </a:ln>
                <a:solidFill>
                  <a:schemeClr val="tx1"/>
                </a:solidFill>
                <a:effectLst/>
                <a:uLnTx/>
                <a:uFillTx/>
                <a:latin typeface="+mn-lt"/>
                <a:ea typeface="+mn-ea"/>
                <a:cs typeface="+mn-cs"/>
              </a:rPr>
              <a:t> album of American singer-songwriter S. </a:t>
            </a:r>
            <a:r>
              <a:rPr kumimoji="0" lang="nl-NL" b="0" i="0" u="none" strike="noStrike" kern="1200" cap="none" spc="0" normalizeH="0" baseline="0" noProof="0" dirty="0" err="1" smtClean="0">
                <a:ln>
                  <a:noFill/>
                </a:ln>
                <a:solidFill>
                  <a:schemeClr val="tx1"/>
                </a:solidFill>
                <a:effectLst/>
                <a:uLnTx/>
                <a:uFillTx/>
                <a:latin typeface="+mn-lt"/>
                <a:ea typeface="+mn-ea"/>
                <a:cs typeface="+mn-cs"/>
              </a:rPr>
              <a:t>Rodriquez</a:t>
            </a:r>
            <a:endParaRPr kumimoji="0" lang="nl-NL"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20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2000"/>
                                        <p:tgtEl>
                                          <p:spTgt spid="4">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The </a:t>
            </a:r>
            <a:r>
              <a:rPr lang="nl-NL" sz="3200" dirty="0" err="1" smtClean="0"/>
              <a:t>analytic-synthetic</a:t>
            </a:r>
            <a:r>
              <a:rPr lang="nl-NL" sz="3200" dirty="0" smtClean="0"/>
              <a:t> </a:t>
            </a:r>
            <a:r>
              <a:rPr lang="nl-NL" sz="3200" dirty="0" err="1" smtClean="0"/>
              <a:t>distinction</a:t>
            </a:r>
            <a:r>
              <a:rPr lang="nl-NL" sz="3200" dirty="0" smtClean="0"/>
              <a:t> </a:t>
            </a:r>
            <a:br>
              <a:rPr lang="nl-NL" sz="3200" dirty="0" smtClean="0"/>
            </a:br>
            <a:r>
              <a:rPr lang="nl-NL" sz="2800" dirty="0" smtClean="0"/>
              <a:t>(</a:t>
            </a:r>
            <a:r>
              <a:rPr lang="nl-NL" sz="2800" dirty="0" err="1" smtClean="0"/>
              <a:t>for</a:t>
            </a:r>
            <a:r>
              <a:rPr lang="nl-NL" sz="2800" dirty="0" smtClean="0"/>
              <a:t> </a:t>
            </a:r>
            <a:r>
              <a:rPr lang="nl-NL" sz="2800" dirty="0" err="1" smtClean="0"/>
              <a:t>propositions</a:t>
            </a:r>
            <a:r>
              <a:rPr lang="nl-NL" sz="2800" dirty="0" smtClean="0"/>
              <a:t>!)</a:t>
            </a:r>
            <a:endParaRPr lang="nl-NL" sz="3200" dirty="0"/>
          </a:p>
        </p:txBody>
      </p:sp>
      <p:sp>
        <p:nvSpPr>
          <p:cNvPr id="3" name="Content Placeholder 2"/>
          <p:cNvSpPr>
            <a:spLocks noGrp="1"/>
          </p:cNvSpPr>
          <p:nvPr>
            <p:ph idx="1"/>
          </p:nvPr>
        </p:nvSpPr>
        <p:spPr>
          <a:xfrm>
            <a:off x="457200" y="1600200"/>
            <a:ext cx="8507288" cy="4925144"/>
          </a:xfrm>
        </p:spPr>
        <p:txBody>
          <a:bodyPr>
            <a:normAutofit/>
          </a:bodyPr>
          <a:lstStyle/>
          <a:p>
            <a:r>
              <a:rPr lang="nl-NL" sz="2400" i="1" dirty="0" err="1" smtClean="0"/>
              <a:t>Analytic</a:t>
            </a:r>
            <a:r>
              <a:rPr lang="nl-NL" sz="2400" i="1" dirty="0" smtClean="0"/>
              <a:t> </a:t>
            </a:r>
            <a:r>
              <a:rPr lang="nl-NL" sz="2400" i="1" dirty="0" err="1" smtClean="0"/>
              <a:t>propositions</a:t>
            </a:r>
            <a:r>
              <a:rPr lang="nl-NL" sz="2400" dirty="0" smtClean="0"/>
              <a:t> are </a:t>
            </a:r>
            <a:r>
              <a:rPr lang="nl-NL" sz="2400" i="1" dirty="0" err="1" smtClean="0"/>
              <a:t>conceptual</a:t>
            </a:r>
            <a:r>
              <a:rPr lang="nl-NL" sz="2400" i="1" dirty="0" smtClean="0"/>
              <a:t> </a:t>
            </a:r>
            <a:r>
              <a:rPr lang="nl-NL" sz="2400" i="1" dirty="0" err="1" smtClean="0"/>
              <a:t>truths</a:t>
            </a:r>
            <a:r>
              <a:rPr lang="nl-NL" sz="2400" dirty="0" smtClean="0"/>
              <a:t>. </a:t>
            </a:r>
            <a:r>
              <a:rPr lang="nl-NL" sz="2400" dirty="0" err="1" smtClean="0"/>
              <a:t>They</a:t>
            </a:r>
            <a:r>
              <a:rPr lang="nl-NL" sz="2400" dirty="0" smtClean="0"/>
              <a:t> are </a:t>
            </a:r>
            <a:r>
              <a:rPr lang="nl-NL" sz="2400" dirty="0" err="1" smtClean="0"/>
              <a:t>true</a:t>
            </a:r>
            <a:r>
              <a:rPr lang="nl-NL" sz="2400" dirty="0" smtClean="0"/>
              <a:t> </a:t>
            </a:r>
            <a:r>
              <a:rPr lang="nl-NL" sz="2400" dirty="0" err="1" smtClean="0"/>
              <a:t>solely</a:t>
            </a:r>
            <a:r>
              <a:rPr lang="nl-NL" sz="2400" dirty="0" smtClean="0"/>
              <a:t> </a:t>
            </a:r>
            <a:r>
              <a:rPr lang="nl-NL" sz="2400" dirty="0" err="1" smtClean="0"/>
              <a:t>by</a:t>
            </a:r>
            <a:r>
              <a:rPr lang="nl-NL" sz="2400" dirty="0" smtClean="0"/>
              <a:t> </a:t>
            </a:r>
            <a:r>
              <a:rPr lang="nl-NL" sz="2400" dirty="0" err="1" smtClean="0"/>
              <a:t>virtue</a:t>
            </a:r>
            <a:r>
              <a:rPr lang="nl-NL" sz="2400" dirty="0" smtClean="0"/>
              <a:t> of the </a:t>
            </a:r>
            <a:r>
              <a:rPr lang="nl-NL" sz="2400" dirty="0" err="1" smtClean="0"/>
              <a:t>meaning</a:t>
            </a:r>
            <a:r>
              <a:rPr lang="nl-NL" sz="2400" dirty="0" smtClean="0"/>
              <a:t> of the </a:t>
            </a:r>
            <a:r>
              <a:rPr lang="nl-NL" sz="2400" dirty="0" err="1" smtClean="0"/>
              <a:t>terms</a:t>
            </a:r>
            <a:r>
              <a:rPr lang="nl-NL" sz="2400" dirty="0" smtClean="0"/>
              <a:t> in the </a:t>
            </a:r>
            <a:r>
              <a:rPr lang="nl-NL" sz="2400" dirty="0" err="1" smtClean="0"/>
              <a:t>proposition</a:t>
            </a:r>
            <a:endParaRPr lang="nl-NL" sz="2400" dirty="0" smtClean="0"/>
          </a:p>
          <a:p>
            <a:pPr lvl="1"/>
            <a:r>
              <a:rPr lang="nl-NL" sz="2000" dirty="0" smtClean="0"/>
              <a:t>All </a:t>
            </a:r>
            <a:r>
              <a:rPr lang="nl-NL" sz="2000" dirty="0" err="1" smtClean="0"/>
              <a:t>mothers</a:t>
            </a:r>
            <a:r>
              <a:rPr lang="nl-NL" sz="2000" dirty="0" smtClean="0"/>
              <a:t> are </a:t>
            </a:r>
            <a:r>
              <a:rPr lang="nl-NL" sz="2000" dirty="0" err="1" smtClean="0"/>
              <a:t>women</a:t>
            </a:r>
            <a:endParaRPr lang="nl-NL" sz="2000" dirty="0" smtClean="0"/>
          </a:p>
          <a:p>
            <a:pPr lvl="1"/>
            <a:r>
              <a:rPr lang="nl-NL" sz="2000" dirty="0" smtClean="0"/>
              <a:t>All bachelors are </a:t>
            </a:r>
            <a:r>
              <a:rPr lang="nl-NL" sz="2000" dirty="0" err="1" smtClean="0"/>
              <a:t>unmarried</a:t>
            </a:r>
            <a:endParaRPr lang="nl-NL" sz="2000" dirty="0" smtClean="0"/>
          </a:p>
          <a:p>
            <a:pPr>
              <a:buNone/>
            </a:pPr>
            <a:r>
              <a:rPr lang="nl-NL" sz="2400" dirty="0" smtClean="0"/>
              <a:t>	</a:t>
            </a:r>
            <a:r>
              <a:rPr lang="nl-NL" sz="2000" dirty="0" smtClean="0"/>
              <a:t>(Indeed, in these </a:t>
            </a:r>
            <a:r>
              <a:rPr lang="nl-NL" sz="2000" dirty="0" err="1" smtClean="0"/>
              <a:t>two</a:t>
            </a:r>
            <a:r>
              <a:rPr lang="nl-NL" sz="2000" dirty="0" smtClean="0"/>
              <a:t> ‘</a:t>
            </a:r>
            <a:r>
              <a:rPr lang="nl-NL" sz="2000" dirty="0" err="1" smtClean="0"/>
              <a:t>predicate</a:t>
            </a:r>
            <a:r>
              <a:rPr lang="nl-NL" sz="2000" dirty="0" smtClean="0"/>
              <a:t>/subject’-statements the </a:t>
            </a:r>
            <a:r>
              <a:rPr lang="nl-NL" sz="2000" dirty="0" err="1" smtClean="0"/>
              <a:t>predicate</a:t>
            </a:r>
            <a:r>
              <a:rPr lang="nl-NL" sz="2000" dirty="0" smtClean="0"/>
              <a:t> [e.g. </a:t>
            </a:r>
            <a:r>
              <a:rPr lang="nl-NL" sz="2000" dirty="0" err="1" smtClean="0"/>
              <a:t>unmarried</a:t>
            </a:r>
            <a:r>
              <a:rPr lang="nl-NL" sz="2000" dirty="0" smtClean="0"/>
              <a:t>] is </a:t>
            </a:r>
            <a:r>
              <a:rPr lang="nl-NL" sz="2000" dirty="0" err="1" smtClean="0"/>
              <a:t>contained</a:t>
            </a:r>
            <a:r>
              <a:rPr lang="nl-NL" sz="2000" dirty="0" smtClean="0"/>
              <a:t> in the </a:t>
            </a:r>
            <a:r>
              <a:rPr lang="nl-NL" sz="2000" dirty="0" err="1" smtClean="0"/>
              <a:t>definition</a:t>
            </a:r>
            <a:r>
              <a:rPr lang="nl-NL" sz="2000" dirty="0" smtClean="0"/>
              <a:t> of the subject [e.g. bachelor])</a:t>
            </a:r>
          </a:p>
          <a:p>
            <a:r>
              <a:rPr lang="nl-NL" sz="2400" dirty="0" err="1" smtClean="0"/>
              <a:t>Analytic</a:t>
            </a:r>
            <a:r>
              <a:rPr lang="nl-NL" sz="2400" dirty="0" smtClean="0"/>
              <a:t> </a:t>
            </a:r>
            <a:r>
              <a:rPr lang="nl-NL" sz="2400" dirty="0" err="1" smtClean="0"/>
              <a:t>propositions</a:t>
            </a:r>
            <a:r>
              <a:rPr lang="nl-NL" sz="2400" dirty="0" smtClean="0"/>
              <a:t> do </a:t>
            </a:r>
            <a:r>
              <a:rPr lang="nl-NL" sz="2400" dirty="0" err="1" smtClean="0"/>
              <a:t>not</a:t>
            </a:r>
            <a:r>
              <a:rPr lang="nl-NL" sz="2400" dirty="0" smtClean="0"/>
              <a:t> provide </a:t>
            </a:r>
            <a:r>
              <a:rPr lang="nl-NL" sz="2400" dirty="0" err="1" smtClean="0"/>
              <a:t>new</a:t>
            </a:r>
            <a:r>
              <a:rPr lang="nl-NL" sz="2400" dirty="0" smtClean="0"/>
              <a:t> </a:t>
            </a:r>
            <a:r>
              <a:rPr lang="nl-NL" sz="2400" dirty="0" err="1" smtClean="0"/>
              <a:t>information</a:t>
            </a:r>
            <a:endParaRPr lang="nl-NL" sz="2400" dirty="0" smtClean="0"/>
          </a:p>
          <a:p>
            <a:pPr lvl="1"/>
            <a:endParaRPr lang="nl-NL" sz="2000" dirty="0" smtClean="0"/>
          </a:p>
          <a:p>
            <a:endParaRPr lang="nl-NL" sz="2400" dirty="0" smtClean="0"/>
          </a:p>
          <a:p>
            <a:endParaRPr lang="nl-NL" sz="2400" dirty="0" smtClean="0"/>
          </a:p>
          <a:p>
            <a:endParaRPr lang="nl-NL" sz="2400" dirty="0" smtClean="0"/>
          </a:p>
          <a:p>
            <a:endParaRPr lang="nl-NL" sz="2000" dirty="0" smtClean="0"/>
          </a:p>
          <a:p>
            <a:endParaRPr lang="nl-NL" sz="2400" dirty="0" smtClean="0"/>
          </a:p>
          <a:p>
            <a:endParaRPr lang="nl-NL" sz="2400" dirty="0" smtClean="0"/>
          </a:p>
          <a:p>
            <a:endParaRPr lang="nl-NL" sz="2400" i="1" dirty="0" smtClean="0"/>
          </a:p>
          <a:p>
            <a:endParaRPr lang="nl-NL" sz="2400" i="1" dirty="0" smtClean="0"/>
          </a:p>
          <a:p>
            <a:endParaRPr lang="nl-NL" sz="2000" dirty="0"/>
          </a:p>
          <a:p>
            <a:endParaRPr lang="nl-NL" sz="2400" dirty="0" smtClean="0"/>
          </a:p>
          <a:p>
            <a:pPr lvl="1"/>
            <a:endParaRPr lang="nl-NL" sz="2000" dirty="0"/>
          </a:p>
          <a:p>
            <a:pPr lvl="1"/>
            <a:endParaRPr lang="nl-NL" sz="2000" dirty="0" smtClean="0"/>
          </a:p>
          <a:p>
            <a:pPr lvl="1"/>
            <a:endParaRPr lang="nl-NL" sz="2000" dirty="0" smtClean="0"/>
          </a:p>
          <a:p>
            <a:pPr>
              <a:buNone/>
            </a:pPr>
            <a:endParaRPr lang="nl-NL" sz="1200" dirty="0" smtClean="0"/>
          </a:p>
          <a:p>
            <a:pPr lvl="1">
              <a:buNone/>
            </a:pPr>
            <a:endParaRPr lang="nl-NL" sz="2000" i="1" dirty="0" smtClean="0"/>
          </a:p>
          <a:p>
            <a:pPr lvl="1">
              <a:buNone/>
            </a:pPr>
            <a:endParaRPr lang="nl-NL" sz="2000" i="1" dirty="0" smtClean="0"/>
          </a:p>
          <a:p>
            <a:pPr lvl="1">
              <a:buNone/>
            </a:pPr>
            <a:endParaRPr lang="nl-NL" sz="2000" i="1" dirty="0" smtClean="0"/>
          </a:p>
          <a:p>
            <a:pPr lvl="1"/>
            <a:endParaRPr lang="nl-NL" sz="2000" dirty="0"/>
          </a:p>
          <a:p>
            <a:pPr lvl="1"/>
            <a:endParaRPr lang="nl-NL" sz="2000" dirty="0" smtClean="0"/>
          </a:p>
          <a:p>
            <a:pPr lvl="1"/>
            <a:endParaRPr lang="nl-NL" sz="2000" dirty="0" smtClean="0"/>
          </a:p>
          <a:p>
            <a:endParaRPr lang="nl-NL" sz="2400" dirty="0" smtClean="0"/>
          </a:p>
          <a:p>
            <a:pPr lvl="1"/>
            <a:endParaRPr lang="nl-NL" dirty="0" smtClean="0"/>
          </a:p>
          <a:p>
            <a:pPr lvl="1"/>
            <a:endParaRPr lang="nl-NL" dirty="0"/>
          </a:p>
        </p:txBody>
      </p:sp>
      <p:sp>
        <p:nvSpPr>
          <p:cNvPr id="4" name="Content Placeholder 2"/>
          <p:cNvSpPr txBox="1">
            <a:spLocks/>
          </p:cNvSpPr>
          <p:nvPr/>
        </p:nvSpPr>
        <p:spPr>
          <a:xfrm>
            <a:off x="467544" y="4293096"/>
            <a:ext cx="8507288" cy="4925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Synthetic</a:t>
            </a:r>
            <a:r>
              <a:rPr kumimoji="0" lang="nl-NL" sz="24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propositions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whether</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true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or</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false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1" u="none" strike="noStrike" kern="1200" cap="none" spc="0" normalizeH="0" baseline="0" noProof="0" dirty="0" smtClean="0">
                <a:ln>
                  <a:noFill/>
                </a:ln>
                <a:solidFill>
                  <a:schemeClr val="tx1"/>
                </a:solidFill>
                <a:effectLst/>
                <a:uLnTx/>
                <a:uFillTx/>
                <a:latin typeface="+mn-lt"/>
                <a:ea typeface="+mn-ea"/>
                <a:cs typeface="+mn-cs"/>
              </a:rPr>
              <a:t>do</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provide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new</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information</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These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propositions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are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not</a:t>
            </a:r>
            <a:r>
              <a:rPr kumimoji="0" lang="nl-NL" sz="24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conceptual</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truths</a:t>
            </a: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lvl="1" indent="-285750">
              <a:spcBef>
                <a:spcPct val="20000"/>
              </a:spcBef>
              <a:buFont typeface="Arial" pitchFamily="34" charset="0"/>
              <a:buChar char="–"/>
            </a:pPr>
            <a:r>
              <a:rPr lang="nl-NL" sz="2000" dirty="0" smtClean="0"/>
              <a:t>Dante </a:t>
            </a:r>
            <a:r>
              <a:rPr lang="nl-NL" sz="2000" dirty="0" err="1" smtClean="0"/>
              <a:t>Alighieri</a:t>
            </a:r>
            <a:r>
              <a:rPr lang="nl-NL" sz="2000" dirty="0" smtClean="0"/>
              <a:t> </a:t>
            </a:r>
            <a:r>
              <a:rPr lang="nl-NL" sz="2000" dirty="0" err="1" smtClean="0"/>
              <a:t>wrote</a:t>
            </a:r>
            <a:r>
              <a:rPr lang="nl-NL" sz="2000" dirty="0" smtClean="0"/>
              <a:t> ‘La </a:t>
            </a:r>
            <a:r>
              <a:rPr lang="nl-NL" sz="2000" dirty="0" err="1" smtClean="0"/>
              <a:t>Divina</a:t>
            </a:r>
            <a:r>
              <a:rPr lang="nl-NL" sz="2000" dirty="0" smtClean="0"/>
              <a:t> Commedia’</a:t>
            </a:r>
          </a:p>
          <a:p>
            <a:pPr marL="742950" lvl="1" indent="-285750">
              <a:spcBef>
                <a:spcPct val="20000"/>
              </a:spcBef>
              <a:buFont typeface="Arial" pitchFamily="34" charset="0"/>
              <a:buChar char="–"/>
            </a:pPr>
            <a:r>
              <a:rPr kumimoji="0" lang="nl-NL" sz="2000" i="0" u="none" strike="noStrike" kern="1200" cap="none" spc="0" normalizeH="0" baseline="0" noProof="0" dirty="0" smtClean="0">
                <a:ln>
                  <a:noFill/>
                </a:ln>
                <a:solidFill>
                  <a:schemeClr val="tx1"/>
                </a:solidFill>
                <a:effectLst/>
                <a:uLnTx/>
                <a:uFillTx/>
                <a:latin typeface="+mn-lt"/>
                <a:ea typeface="+mn-ea"/>
                <a:cs typeface="+mn-cs"/>
              </a:rPr>
              <a:t>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world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began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to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exist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finite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time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ago</a:t>
            </a: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Everything</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begins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to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exist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has a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cause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for</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its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existence</a:t>
            </a: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20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Combining</a:t>
            </a:r>
            <a:r>
              <a:rPr lang="nl-NL" sz="3200" dirty="0" smtClean="0"/>
              <a:t> </a:t>
            </a:r>
            <a:r>
              <a:rPr lang="nl-NL" sz="3200" dirty="0" err="1" smtClean="0"/>
              <a:t>both</a:t>
            </a:r>
            <a:r>
              <a:rPr lang="nl-NL" sz="3200" dirty="0" smtClean="0"/>
              <a:t> </a:t>
            </a:r>
            <a:r>
              <a:rPr lang="nl-NL" sz="3200" dirty="0" err="1" smtClean="0"/>
              <a:t>distinctions</a:t>
            </a:r>
            <a:endParaRPr lang="nl-NL" sz="3200" dirty="0"/>
          </a:p>
        </p:txBody>
      </p:sp>
      <p:sp>
        <p:nvSpPr>
          <p:cNvPr id="3" name="Content Placeholder 2"/>
          <p:cNvSpPr>
            <a:spLocks noGrp="1"/>
          </p:cNvSpPr>
          <p:nvPr>
            <p:ph idx="1"/>
          </p:nvPr>
        </p:nvSpPr>
        <p:spPr>
          <a:xfrm>
            <a:off x="457200" y="1412776"/>
            <a:ext cx="8507288" cy="4925144"/>
          </a:xfrm>
        </p:spPr>
        <p:txBody>
          <a:bodyPr>
            <a:normAutofit/>
          </a:bodyPr>
          <a:lstStyle/>
          <a:p>
            <a:r>
              <a:rPr lang="nl-NL" sz="2400" dirty="0" smtClean="0"/>
              <a:t>In </a:t>
            </a:r>
            <a:r>
              <a:rPr lang="nl-NL" sz="2400" dirty="0" err="1" smtClean="0"/>
              <a:t>principle</a:t>
            </a:r>
            <a:r>
              <a:rPr lang="nl-NL" sz="2400" dirty="0" smtClean="0"/>
              <a:t> we </a:t>
            </a:r>
            <a:r>
              <a:rPr lang="nl-NL" sz="2400" dirty="0" err="1" smtClean="0"/>
              <a:t>can</a:t>
            </a:r>
            <a:r>
              <a:rPr lang="nl-NL" sz="2400" dirty="0" smtClean="0"/>
              <a:t> </a:t>
            </a:r>
            <a:r>
              <a:rPr lang="nl-NL" sz="2400" dirty="0" err="1" smtClean="0"/>
              <a:t>distinguish</a:t>
            </a:r>
            <a:r>
              <a:rPr lang="nl-NL" sz="2400" dirty="0" smtClean="0"/>
              <a:t> </a:t>
            </a:r>
            <a:r>
              <a:rPr lang="nl-NL" sz="2400" u="sng" dirty="0" err="1" smtClean="0"/>
              <a:t>four</a:t>
            </a:r>
            <a:r>
              <a:rPr lang="nl-NL" sz="2400" u="sng" dirty="0" smtClean="0"/>
              <a:t> </a:t>
            </a:r>
            <a:r>
              <a:rPr lang="nl-NL" sz="2400" u="sng" dirty="0" err="1" smtClean="0"/>
              <a:t>categories</a:t>
            </a:r>
            <a:r>
              <a:rPr lang="nl-NL" sz="2400" dirty="0" smtClean="0"/>
              <a:t> of </a:t>
            </a:r>
            <a:r>
              <a:rPr lang="nl-NL" sz="2400" dirty="0" err="1" smtClean="0"/>
              <a:t>knowledge</a:t>
            </a:r>
            <a:endParaRPr lang="nl-NL" sz="2400" dirty="0" smtClean="0"/>
          </a:p>
          <a:p>
            <a:pPr lvl="1"/>
            <a:r>
              <a:rPr lang="nl-NL" sz="2000" dirty="0" smtClean="0"/>
              <a:t>A priori </a:t>
            </a:r>
            <a:r>
              <a:rPr lang="nl-NL" sz="2000" dirty="0" err="1" smtClean="0"/>
              <a:t>analytical</a:t>
            </a:r>
            <a:r>
              <a:rPr lang="nl-NL" sz="2000" dirty="0" smtClean="0"/>
              <a:t> </a:t>
            </a:r>
            <a:r>
              <a:rPr lang="nl-NL" sz="2000" dirty="0" err="1" smtClean="0"/>
              <a:t>knowledge</a:t>
            </a:r>
            <a:endParaRPr lang="nl-NL" sz="1800" dirty="0" smtClean="0"/>
          </a:p>
          <a:p>
            <a:pPr lvl="1"/>
            <a:r>
              <a:rPr lang="nl-NL" sz="2000" dirty="0" smtClean="0"/>
              <a:t>A </a:t>
            </a:r>
            <a:r>
              <a:rPr lang="nl-NL" sz="2000" dirty="0" err="1" smtClean="0"/>
              <a:t>posteriori</a:t>
            </a:r>
            <a:r>
              <a:rPr lang="nl-NL" sz="2000" dirty="0" smtClean="0"/>
              <a:t> </a:t>
            </a:r>
            <a:r>
              <a:rPr lang="nl-NL" sz="2000" dirty="0" err="1" smtClean="0"/>
              <a:t>analytical</a:t>
            </a:r>
            <a:r>
              <a:rPr lang="nl-NL" sz="2000" dirty="0" smtClean="0"/>
              <a:t> </a:t>
            </a:r>
            <a:r>
              <a:rPr lang="nl-NL" sz="2000" dirty="0" err="1" smtClean="0"/>
              <a:t>knowledge</a:t>
            </a:r>
            <a:endParaRPr lang="nl-NL" sz="1800" dirty="0" smtClean="0"/>
          </a:p>
          <a:p>
            <a:pPr lvl="1"/>
            <a:r>
              <a:rPr lang="nl-NL" sz="2000" dirty="0" smtClean="0"/>
              <a:t>A </a:t>
            </a:r>
            <a:r>
              <a:rPr lang="nl-NL" sz="2000" dirty="0" err="1" smtClean="0"/>
              <a:t>posteriori</a:t>
            </a:r>
            <a:r>
              <a:rPr lang="nl-NL" sz="2000" dirty="0" smtClean="0"/>
              <a:t> </a:t>
            </a:r>
            <a:r>
              <a:rPr lang="nl-NL" sz="2000" dirty="0" err="1" smtClean="0"/>
              <a:t>synthetic</a:t>
            </a:r>
            <a:r>
              <a:rPr lang="nl-NL" sz="2000" dirty="0" smtClean="0"/>
              <a:t> </a:t>
            </a:r>
            <a:r>
              <a:rPr lang="nl-NL" sz="2000" dirty="0" err="1" smtClean="0"/>
              <a:t>knowledge</a:t>
            </a:r>
            <a:endParaRPr lang="nl-NL" sz="1800" dirty="0" smtClean="0"/>
          </a:p>
          <a:p>
            <a:pPr lvl="1"/>
            <a:r>
              <a:rPr lang="nl-NL" sz="2000" dirty="0" smtClean="0"/>
              <a:t>A priori </a:t>
            </a:r>
            <a:r>
              <a:rPr lang="nl-NL" sz="2000" dirty="0" err="1" smtClean="0"/>
              <a:t>synthetic</a:t>
            </a:r>
            <a:r>
              <a:rPr lang="nl-NL" sz="2000" dirty="0" smtClean="0"/>
              <a:t> </a:t>
            </a:r>
            <a:r>
              <a:rPr lang="nl-NL" sz="2000" dirty="0" err="1" smtClean="0"/>
              <a:t>knowledge</a:t>
            </a:r>
            <a:endParaRPr lang="nl-NL" sz="2000" dirty="0" smtClean="0"/>
          </a:p>
          <a:p>
            <a:pPr lvl="1"/>
            <a:endParaRPr lang="nl-NL" sz="2000" dirty="0" smtClean="0"/>
          </a:p>
          <a:p>
            <a:endParaRPr lang="nl-NL" sz="800" dirty="0" smtClean="0"/>
          </a:p>
          <a:p>
            <a:endParaRPr lang="nl-NL" sz="2400" dirty="0" smtClean="0"/>
          </a:p>
          <a:p>
            <a:endParaRPr lang="nl-NL" sz="2400" dirty="0" smtClean="0"/>
          </a:p>
          <a:p>
            <a:endParaRPr lang="nl-NL" sz="2400" dirty="0" smtClean="0"/>
          </a:p>
          <a:p>
            <a:endParaRPr lang="nl-NL" sz="2400" dirty="0" smtClean="0"/>
          </a:p>
          <a:p>
            <a:endParaRPr lang="nl-NL" sz="2000" dirty="0" smtClean="0"/>
          </a:p>
          <a:p>
            <a:pPr lvl="1"/>
            <a:endParaRPr lang="nl-NL" sz="2000" dirty="0" smtClean="0"/>
          </a:p>
          <a:p>
            <a:pPr lvl="1"/>
            <a:endParaRPr lang="nl-NL" sz="2000" dirty="0" smtClean="0"/>
          </a:p>
          <a:p>
            <a:pPr lvl="1"/>
            <a:endParaRPr lang="nl-NL" sz="1200" dirty="0" smtClean="0"/>
          </a:p>
          <a:p>
            <a:pPr lvl="1"/>
            <a:endParaRPr lang="nl-NL" sz="2000" dirty="0" smtClean="0"/>
          </a:p>
          <a:p>
            <a:endParaRPr lang="nl-NL" sz="2400" dirty="0" smtClean="0"/>
          </a:p>
          <a:p>
            <a:endParaRPr lang="nl-NL" sz="2400" dirty="0" smtClean="0"/>
          </a:p>
          <a:p>
            <a:pPr lvl="1"/>
            <a:endParaRPr lang="nl-NL" sz="2000" dirty="0" smtClean="0"/>
          </a:p>
          <a:p>
            <a:endParaRPr lang="nl-NL" sz="2400" dirty="0" smtClean="0"/>
          </a:p>
          <a:p>
            <a:endParaRPr lang="nl-NL" sz="2400" dirty="0" smtClean="0"/>
          </a:p>
          <a:p>
            <a:endParaRPr lang="nl-NL" sz="2400" dirty="0" smtClean="0"/>
          </a:p>
          <a:p>
            <a:endParaRPr lang="nl-NL" sz="2000" dirty="0" smtClean="0"/>
          </a:p>
          <a:p>
            <a:endParaRPr lang="nl-NL" sz="2400" dirty="0" smtClean="0"/>
          </a:p>
          <a:p>
            <a:endParaRPr lang="nl-NL" sz="2400" dirty="0" smtClean="0"/>
          </a:p>
          <a:p>
            <a:endParaRPr lang="nl-NL" sz="2400" i="1" dirty="0" smtClean="0"/>
          </a:p>
          <a:p>
            <a:endParaRPr lang="nl-NL" sz="2400" i="1" dirty="0" smtClean="0"/>
          </a:p>
          <a:p>
            <a:endParaRPr lang="nl-NL" sz="2000" dirty="0"/>
          </a:p>
          <a:p>
            <a:endParaRPr lang="nl-NL" sz="2400" dirty="0" smtClean="0"/>
          </a:p>
          <a:p>
            <a:pPr lvl="1"/>
            <a:endParaRPr lang="nl-NL" sz="2000" dirty="0"/>
          </a:p>
          <a:p>
            <a:pPr lvl="1"/>
            <a:endParaRPr lang="nl-NL" sz="2000" dirty="0" smtClean="0"/>
          </a:p>
          <a:p>
            <a:pPr lvl="1"/>
            <a:endParaRPr lang="nl-NL" sz="2000" dirty="0" smtClean="0"/>
          </a:p>
          <a:p>
            <a:pPr>
              <a:buNone/>
            </a:pPr>
            <a:endParaRPr lang="nl-NL" sz="1200" dirty="0" smtClean="0"/>
          </a:p>
          <a:p>
            <a:pPr lvl="1">
              <a:buNone/>
            </a:pPr>
            <a:endParaRPr lang="nl-NL" sz="2000" i="1" dirty="0" smtClean="0"/>
          </a:p>
          <a:p>
            <a:pPr lvl="1">
              <a:buNone/>
            </a:pPr>
            <a:endParaRPr lang="nl-NL" sz="2000" i="1" dirty="0" smtClean="0"/>
          </a:p>
          <a:p>
            <a:pPr lvl="1">
              <a:buNone/>
            </a:pPr>
            <a:endParaRPr lang="nl-NL" sz="2000" i="1" dirty="0" smtClean="0"/>
          </a:p>
          <a:p>
            <a:pPr lvl="1"/>
            <a:endParaRPr lang="nl-NL" sz="2000" dirty="0"/>
          </a:p>
          <a:p>
            <a:pPr lvl="1"/>
            <a:endParaRPr lang="nl-NL" sz="2000" dirty="0" smtClean="0"/>
          </a:p>
          <a:p>
            <a:pPr lvl="1"/>
            <a:endParaRPr lang="nl-NL" sz="2000" dirty="0" smtClean="0"/>
          </a:p>
          <a:p>
            <a:endParaRPr lang="nl-NL" sz="2400" dirty="0" smtClean="0"/>
          </a:p>
          <a:p>
            <a:pPr lvl="1"/>
            <a:endParaRPr lang="nl-NL" dirty="0" smtClean="0"/>
          </a:p>
          <a:p>
            <a:pPr lvl="1"/>
            <a:endParaRPr lang="nl-NL" dirty="0"/>
          </a:p>
        </p:txBody>
      </p:sp>
      <p:sp>
        <p:nvSpPr>
          <p:cNvPr id="4" name="Content Placeholder 2"/>
          <p:cNvSpPr txBox="1">
            <a:spLocks/>
          </p:cNvSpPr>
          <p:nvPr/>
        </p:nvSpPr>
        <p:spPr>
          <a:xfrm>
            <a:off x="457200" y="3184376"/>
            <a:ext cx="8507288" cy="4925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According</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to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empiricists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all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our</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is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either</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1" u="none" strike="noStrike" kern="1200" cap="none" spc="0" normalizeH="0" baseline="0" noProof="0" dirty="0" smtClean="0">
                <a:ln>
                  <a:noFill/>
                </a:ln>
                <a:solidFill>
                  <a:schemeClr val="tx1"/>
                </a:solidFill>
                <a:effectLst/>
                <a:uLnTx/>
                <a:uFillTx/>
                <a:latin typeface="+mn-lt"/>
                <a:ea typeface="+mn-ea"/>
                <a:cs typeface="+mn-cs"/>
              </a:rPr>
              <a:t>a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posteriori</a:t>
            </a:r>
            <a:r>
              <a:rPr kumimoji="0" lang="nl-NL" sz="24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synthetic</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Ed’s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car</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is blue’)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or</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1" u="none" strike="noStrike" kern="1200" cap="none" spc="0" normalizeH="0" baseline="0" noProof="0" dirty="0" smtClean="0">
                <a:ln>
                  <a:noFill/>
                </a:ln>
                <a:solidFill>
                  <a:schemeClr val="tx1"/>
                </a:solidFill>
                <a:effectLst/>
                <a:uLnTx/>
                <a:uFillTx/>
                <a:latin typeface="+mn-lt"/>
                <a:ea typeface="+mn-ea"/>
                <a:cs typeface="+mn-cs"/>
              </a:rPr>
              <a:t>a priori </a:t>
            </a:r>
            <a:r>
              <a:rPr kumimoji="0" lang="nl-NL" sz="2400" b="0" i="1" u="none" strike="noStrike" kern="1200" cap="none" spc="0" normalizeH="0" baseline="0" noProof="0" dirty="0" err="1" smtClean="0">
                <a:ln>
                  <a:noFill/>
                </a:ln>
                <a:solidFill>
                  <a:schemeClr val="tx1"/>
                </a:solidFill>
                <a:effectLst/>
                <a:uLnTx/>
                <a:uFillTx/>
                <a:latin typeface="+mn-lt"/>
                <a:ea typeface="+mn-ea"/>
                <a:cs typeface="+mn-cs"/>
              </a:rPr>
              <a:t>analytic</a:t>
            </a:r>
            <a:r>
              <a:rPr kumimoji="0" lang="nl-NL" sz="24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(‘1+1=2’).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Hence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empiricists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sng" strike="noStrike" kern="1200" cap="none" spc="0" normalizeH="0" baseline="0" noProof="0" dirty="0" err="1" smtClean="0">
                <a:ln>
                  <a:noFill/>
                </a:ln>
                <a:solidFill>
                  <a:schemeClr val="tx1"/>
                </a:solidFill>
                <a:effectLst/>
                <a:uLnTx/>
                <a:uFillTx/>
                <a:latin typeface="+mn-lt"/>
                <a:ea typeface="+mn-ea"/>
                <a:cs typeface="+mn-cs"/>
              </a:rPr>
              <a:t>deny</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the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existence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of a priori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synthetic</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knowledge</a:t>
            </a: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467544" y="4624536"/>
            <a:ext cx="8507288" cy="4925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smtClean="0">
                <a:ln>
                  <a:noFill/>
                </a:ln>
                <a:solidFill>
                  <a:schemeClr val="tx1"/>
                </a:solidFill>
                <a:effectLst/>
                <a:uLnTx/>
                <a:uFillTx/>
                <a:latin typeface="+mn-lt"/>
                <a:ea typeface="+mn-ea"/>
                <a:cs typeface="+mn-cs"/>
              </a:rPr>
              <a:t>Kant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holds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we in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fact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do have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synthetic</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 priori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Everything</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begins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to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exist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has a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cause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for</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its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existence</a:t>
            </a: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1+1=2 </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(Kant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holds</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mathematical</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propositions</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are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synthetic</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a:t>
            </a: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lang="nl-NL" sz="2000" dirty="0" err="1" smtClean="0"/>
              <a:t>Slavery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is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morally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wrong</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extBox 5"/>
          <p:cNvSpPr txBox="1"/>
          <p:nvPr/>
        </p:nvSpPr>
        <p:spPr>
          <a:xfrm>
            <a:off x="4427984" y="1844824"/>
            <a:ext cx="4104456" cy="369332"/>
          </a:xfrm>
          <a:prstGeom prst="rect">
            <a:avLst/>
          </a:prstGeom>
          <a:noFill/>
        </p:spPr>
        <p:txBody>
          <a:bodyPr wrap="square" rtlCol="0">
            <a:spAutoFit/>
          </a:bodyPr>
          <a:lstStyle/>
          <a:p>
            <a:r>
              <a:rPr lang="nl-NL" dirty="0" smtClean="0"/>
              <a:t>(e.g., ‘All bachelors are </a:t>
            </a:r>
            <a:r>
              <a:rPr lang="nl-NL" dirty="0" err="1" smtClean="0"/>
              <a:t>unmarried</a:t>
            </a:r>
            <a:r>
              <a:rPr lang="nl-NL" dirty="0" smtClean="0"/>
              <a:t>’)</a:t>
            </a:r>
            <a:endParaRPr lang="nl-NL" dirty="0"/>
          </a:p>
        </p:txBody>
      </p:sp>
      <p:sp>
        <p:nvSpPr>
          <p:cNvPr id="7" name="TextBox 6"/>
          <p:cNvSpPr txBox="1"/>
          <p:nvPr/>
        </p:nvSpPr>
        <p:spPr>
          <a:xfrm>
            <a:off x="4860032" y="2204864"/>
            <a:ext cx="3816424" cy="369332"/>
          </a:xfrm>
          <a:prstGeom prst="rect">
            <a:avLst/>
          </a:prstGeom>
          <a:noFill/>
        </p:spPr>
        <p:txBody>
          <a:bodyPr wrap="square" rtlCol="0">
            <a:spAutoFit/>
          </a:bodyPr>
          <a:lstStyle/>
          <a:p>
            <a:r>
              <a:rPr lang="nl-NL" dirty="0" smtClean="0"/>
              <a:t>(</a:t>
            </a:r>
            <a:r>
              <a:rPr lang="nl-NL" dirty="0" err="1" smtClean="0"/>
              <a:t>this</a:t>
            </a:r>
            <a:r>
              <a:rPr lang="nl-NL" dirty="0" smtClean="0"/>
              <a:t> </a:t>
            </a:r>
            <a:r>
              <a:rPr lang="nl-NL" dirty="0" err="1" smtClean="0"/>
              <a:t>category</a:t>
            </a:r>
            <a:r>
              <a:rPr lang="nl-NL" dirty="0" smtClean="0"/>
              <a:t> is of </a:t>
            </a:r>
            <a:r>
              <a:rPr lang="nl-NL" dirty="0" err="1" smtClean="0"/>
              <a:t>course</a:t>
            </a:r>
            <a:r>
              <a:rPr lang="nl-NL" dirty="0" smtClean="0"/>
              <a:t> </a:t>
            </a:r>
            <a:r>
              <a:rPr lang="nl-NL" dirty="0" err="1" smtClean="0"/>
              <a:t>empty</a:t>
            </a:r>
            <a:r>
              <a:rPr lang="nl-NL" dirty="0" smtClean="0"/>
              <a:t>!)</a:t>
            </a:r>
            <a:endParaRPr lang="nl-NL" dirty="0"/>
          </a:p>
        </p:txBody>
      </p:sp>
      <p:sp>
        <p:nvSpPr>
          <p:cNvPr id="8" name="TextBox 7"/>
          <p:cNvSpPr txBox="1"/>
          <p:nvPr/>
        </p:nvSpPr>
        <p:spPr>
          <a:xfrm>
            <a:off x="4788024" y="2627620"/>
            <a:ext cx="3888432" cy="369332"/>
          </a:xfrm>
          <a:prstGeom prst="rect">
            <a:avLst/>
          </a:prstGeom>
          <a:noFill/>
        </p:spPr>
        <p:txBody>
          <a:bodyPr wrap="square" rtlCol="0">
            <a:spAutoFit/>
          </a:bodyPr>
          <a:lstStyle/>
          <a:p>
            <a:r>
              <a:rPr lang="nl-NL" dirty="0" smtClean="0"/>
              <a:t>(e.g. ‘John is a bachelor’)</a:t>
            </a:r>
            <a:endParaRPr lang="nl-NL" dirty="0"/>
          </a:p>
        </p:txBody>
      </p:sp>
      <p:sp>
        <p:nvSpPr>
          <p:cNvPr id="10" name="TextBox 9"/>
          <p:cNvSpPr txBox="1"/>
          <p:nvPr/>
        </p:nvSpPr>
        <p:spPr>
          <a:xfrm>
            <a:off x="4355976" y="2987660"/>
            <a:ext cx="4320480" cy="369332"/>
          </a:xfrm>
          <a:prstGeom prst="rect">
            <a:avLst/>
          </a:prstGeom>
          <a:noFill/>
        </p:spPr>
        <p:txBody>
          <a:bodyPr wrap="square" rtlCol="0">
            <a:spAutoFit/>
          </a:bodyPr>
          <a:lstStyle/>
          <a:p>
            <a:r>
              <a:rPr lang="nl-NL" dirty="0" smtClean="0"/>
              <a:t>(Is </a:t>
            </a:r>
            <a:r>
              <a:rPr lang="nl-NL" dirty="0" err="1" smtClean="0"/>
              <a:t>this</a:t>
            </a:r>
            <a:r>
              <a:rPr lang="nl-NL" dirty="0" smtClean="0"/>
              <a:t> </a:t>
            </a:r>
            <a:r>
              <a:rPr lang="nl-NL" dirty="0" err="1" smtClean="0"/>
              <a:t>category</a:t>
            </a:r>
            <a:r>
              <a:rPr lang="nl-NL" dirty="0" smtClean="0"/>
              <a:t> </a:t>
            </a:r>
            <a:r>
              <a:rPr lang="nl-NL" dirty="0" err="1" smtClean="0"/>
              <a:t>empty</a:t>
            </a:r>
            <a:r>
              <a:rPr lang="nl-NL" dirty="0" smtClean="0"/>
              <a:t>? Kant </a:t>
            </a:r>
            <a:r>
              <a:rPr lang="nl-NL" dirty="0" err="1" smtClean="0"/>
              <a:t>thought</a:t>
            </a:r>
            <a:r>
              <a:rPr lang="nl-NL" dirty="0" smtClean="0"/>
              <a:t> </a:t>
            </a:r>
            <a:r>
              <a:rPr lang="nl-NL" dirty="0" err="1" smtClean="0"/>
              <a:t>not</a:t>
            </a:r>
            <a:r>
              <a:rPr lang="nl-NL" dirty="0" smtClean="0"/>
              <a:t>!)</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20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20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fade">
                                      <p:cBhvr>
                                        <p:cTn id="27" dur="2000"/>
                                        <p:tgtEl>
                                          <p:spTgt spid="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fade">
                                      <p:cBhvr>
                                        <p:cTn id="32" dur="2000"/>
                                        <p:tgtEl>
                                          <p:spTgt spid="5">
                                            <p:txEl>
                                              <p:pRg st="0" end="0"/>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animEffect transition="in" filter="fade">
                                      <p:cBhvr>
                                        <p:cTn id="35" dur="2000"/>
                                        <p:tgtEl>
                                          <p:spTgt spid="5">
                                            <p:txEl>
                                              <p:pRg st="1" end="1"/>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
                                            <p:txEl>
                                              <p:pRg st="2" end="2"/>
                                            </p:txEl>
                                          </p:spTgt>
                                        </p:tgtEl>
                                        <p:attrNameLst>
                                          <p:attrName>style.visibility</p:attrName>
                                        </p:attrNameLst>
                                      </p:cBhvr>
                                      <p:to>
                                        <p:strVal val="visible"/>
                                      </p:to>
                                    </p:set>
                                    <p:animEffect transition="in" filter="fade">
                                      <p:cBhvr>
                                        <p:cTn id="38" dur="2000"/>
                                        <p:tgtEl>
                                          <p:spTgt spid="5">
                                            <p:txEl>
                                              <p:pRg st="2" end="2"/>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
                                            <p:txEl>
                                              <p:pRg st="3" end="3"/>
                                            </p:txEl>
                                          </p:spTgt>
                                        </p:tgtEl>
                                        <p:attrNameLst>
                                          <p:attrName>style.visibility</p:attrName>
                                        </p:attrNameLst>
                                      </p:cBhvr>
                                      <p:to>
                                        <p:strVal val="visible"/>
                                      </p:to>
                                    </p:set>
                                    <p:animEffect transition="in" filter="fade">
                                      <p:cBhvr>
                                        <p:cTn id="41"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P spid="8" grpId="0" build="allAtOnce"/>
      <p:bldP spid="10"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Literature</a:t>
            </a:r>
            <a:r>
              <a:rPr lang="nl-NL" sz="3200" dirty="0" smtClean="0"/>
              <a:t> </a:t>
            </a:r>
            <a:r>
              <a:rPr lang="nl-NL" sz="3200" dirty="0" err="1" smtClean="0"/>
              <a:t>and</a:t>
            </a:r>
            <a:r>
              <a:rPr lang="nl-NL" sz="3200" dirty="0" smtClean="0"/>
              <a:t> Schedule</a:t>
            </a:r>
            <a:endParaRPr lang="nl-NL" sz="3200" dirty="0"/>
          </a:p>
        </p:txBody>
      </p:sp>
      <p:sp>
        <p:nvSpPr>
          <p:cNvPr id="3" name="Content Placeholder 2"/>
          <p:cNvSpPr>
            <a:spLocks noGrp="1"/>
          </p:cNvSpPr>
          <p:nvPr>
            <p:ph idx="1"/>
          </p:nvPr>
        </p:nvSpPr>
        <p:spPr/>
        <p:txBody>
          <a:bodyPr>
            <a:normAutofit fontScale="92500" lnSpcReduction="10000"/>
          </a:bodyPr>
          <a:lstStyle/>
          <a:p>
            <a:r>
              <a:rPr lang="nl-NL" sz="2400" dirty="0" err="1" smtClean="0"/>
              <a:t>Literature</a:t>
            </a:r>
            <a:r>
              <a:rPr lang="nl-NL" sz="2400" dirty="0" smtClean="0"/>
              <a:t> </a:t>
            </a:r>
          </a:p>
          <a:p>
            <a:pPr lvl="1"/>
            <a:r>
              <a:rPr lang="nl-NL" sz="2000" dirty="0" smtClean="0"/>
              <a:t>Louis P. </a:t>
            </a:r>
            <a:r>
              <a:rPr lang="nl-NL" sz="2000" dirty="0" err="1" smtClean="0"/>
              <a:t>Pojman</a:t>
            </a:r>
            <a:r>
              <a:rPr lang="nl-NL" sz="2000" dirty="0" smtClean="0"/>
              <a:t>, </a:t>
            </a:r>
            <a:r>
              <a:rPr lang="nl-NL" sz="2000" i="1" dirty="0" err="1" smtClean="0"/>
              <a:t>What</a:t>
            </a:r>
            <a:r>
              <a:rPr lang="nl-NL" sz="2000" i="1" dirty="0" smtClean="0"/>
              <a:t> </a:t>
            </a:r>
            <a:r>
              <a:rPr lang="nl-NL" sz="2000" i="1" dirty="0" err="1" smtClean="0"/>
              <a:t>can</a:t>
            </a:r>
            <a:r>
              <a:rPr lang="nl-NL" sz="2000" i="1" dirty="0" smtClean="0"/>
              <a:t> we </a:t>
            </a:r>
            <a:r>
              <a:rPr lang="nl-NL" sz="2000" i="1" dirty="0" err="1" smtClean="0"/>
              <a:t>know</a:t>
            </a:r>
            <a:r>
              <a:rPr lang="nl-NL" sz="2000" i="1" dirty="0" smtClean="0"/>
              <a:t>? An </a:t>
            </a:r>
            <a:r>
              <a:rPr lang="nl-NL" sz="2000" i="1" dirty="0" err="1" smtClean="0"/>
              <a:t>introduction</a:t>
            </a:r>
            <a:r>
              <a:rPr lang="nl-NL" sz="2000" i="1" dirty="0" smtClean="0"/>
              <a:t> to the                        </a:t>
            </a:r>
            <a:r>
              <a:rPr lang="nl-NL" sz="2000" i="1" dirty="0" err="1" smtClean="0"/>
              <a:t>theory</a:t>
            </a:r>
            <a:r>
              <a:rPr lang="nl-NL" sz="2000" i="1" dirty="0" smtClean="0"/>
              <a:t> of </a:t>
            </a:r>
            <a:r>
              <a:rPr lang="nl-NL" sz="2000" i="1" dirty="0" err="1" smtClean="0"/>
              <a:t>knowledge</a:t>
            </a:r>
            <a:r>
              <a:rPr lang="nl-NL" sz="2000" dirty="0"/>
              <a:t> </a:t>
            </a:r>
            <a:r>
              <a:rPr lang="nl-NL" sz="2000" dirty="0" smtClean="0"/>
              <a:t>(</a:t>
            </a:r>
            <a:r>
              <a:rPr lang="nl-NL" sz="2000" dirty="0" err="1" smtClean="0"/>
              <a:t>Belmont</a:t>
            </a:r>
            <a:r>
              <a:rPr lang="nl-NL" sz="2000" dirty="0" smtClean="0"/>
              <a:t>: </a:t>
            </a:r>
            <a:r>
              <a:rPr lang="nl-NL" sz="2000" dirty="0" err="1" smtClean="0"/>
              <a:t>Wadsworth</a:t>
            </a:r>
            <a:r>
              <a:rPr lang="nl-NL" sz="2000" dirty="0" smtClean="0"/>
              <a:t> 2001), Second Edition</a:t>
            </a:r>
          </a:p>
          <a:p>
            <a:pPr lvl="1"/>
            <a:r>
              <a:rPr lang="nl-NL" sz="2000" dirty="0" smtClean="0"/>
              <a:t>Reader on </a:t>
            </a:r>
            <a:r>
              <a:rPr lang="nl-NL" sz="2000" i="1" dirty="0" err="1" smtClean="0"/>
              <a:t>Virtue</a:t>
            </a:r>
            <a:r>
              <a:rPr lang="nl-NL" sz="2000" i="1" dirty="0" smtClean="0"/>
              <a:t> </a:t>
            </a:r>
            <a:r>
              <a:rPr lang="nl-NL" sz="2000" i="1" dirty="0" err="1" smtClean="0"/>
              <a:t>Epistemology</a:t>
            </a:r>
            <a:r>
              <a:rPr lang="nl-NL" sz="2000" i="1" dirty="0" smtClean="0"/>
              <a:t> </a:t>
            </a:r>
            <a:r>
              <a:rPr lang="nl-NL" sz="2000" i="1" dirty="0" err="1" smtClean="0"/>
              <a:t>for</a:t>
            </a:r>
            <a:r>
              <a:rPr lang="nl-NL" sz="2000" i="1" dirty="0" smtClean="0"/>
              <a:t> Business</a:t>
            </a:r>
            <a:r>
              <a:rPr lang="nl-NL" sz="2000" dirty="0" smtClean="0"/>
              <a:t> (</a:t>
            </a:r>
            <a:r>
              <a:rPr lang="nl-NL" sz="2000" dirty="0" err="1" smtClean="0"/>
              <a:t>four</a:t>
            </a:r>
            <a:r>
              <a:rPr lang="nl-NL" sz="2000" dirty="0" smtClean="0"/>
              <a:t> </a:t>
            </a:r>
            <a:r>
              <a:rPr lang="nl-NL" sz="2000" dirty="0" err="1" smtClean="0"/>
              <a:t>articles</a:t>
            </a:r>
            <a:r>
              <a:rPr lang="nl-NL" sz="2000" dirty="0" smtClean="0"/>
              <a:t> on BB)</a:t>
            </a:r>
          </a:p>
          <a:p>
            <a:pPr lvl="1"/>
            <a:r>
              <a:rPr lang="nl-NL" sz="2000" dirty="0" smtClean="0"/>
              <a:t>A. </a:t>
            </a:r>
            <a:r>
              <a:rPr lang="nl-NL" sz="2000" dirty="0" err="1" smtClean="0"/>
              <a:t>Henriques</a:t>
            </a:r>
            <a:r>
              <a:rPr lang="nl-NL" sz="2000" dirty="0" smtClean="0"/>
              <a:t>, </a:t>
            </a:r>
            <a:r>
              <a:rPr lang="nl-NL" sz="2000" i="1" dirty="0" smtClean="0"/>
              <a:t>Corporate </a:t>
            </a:r>
            <a:r>
              <a:rPr lang="nl-NL" sz="2000" i="1" dirty="0" err="1" smtClean="0"/>
              <a:t>Truth</a:t>
            </a:r>
            <a:r>
              <a:rPr lang="nl-NL" sz="2000" dirty="0" smtClean="0"/>
              <a:t> (London: Earthscan 2007) </a:t>
            </a:r>
          </a:p>
          <a:p>
            <a:pPr lvl="1">
              <a:buNone/>
            </a:pPr>
            <a:endParaRPr lang="nl-NL" sz="2000" dirty="0" smtClean="0"/>
          </a:p>
          <a:p>
            <a:r>
              <a:rPr lang="nl-NL" sz="2400" dirty="0" smtClean="0"/>
              <a:t>Schedule</a:t>
            </a:r>
            <a:endParaRPr lang="nl-NL" dirty="0" smtClean="0"/>
          </a:p>
          <a:p>
            <a:pPr lvl="1"/>
            <a:r>
              <a:rPr lang="nl-NL" sz="2000" dirty="0" smtClean="0"/>
              <a:t>Wk6 (</a:t>
            </a:r>
            <a:r>
              <a:rPr lang="nl-NL" sz="2000" dirty="0" err="1" smtClean="0"/>
              <a:t>Tuesday</a:t>
            </a:r>
            <a:r>
              <a:rPr lang="nl-NL" sz="2000" dirty="0" smtClean="0"/>
              <a:t>: </a:t>
            </a:r>
            <a:r>
              <a:rPr lang="nl-NL" sz="2000" dirty="0" err="1" smtClean="0"/>
              <a:t>Pojman</a:t>
            </a:r>
            <a:r>
              <a:rPr lang="nl-NL" sz="2000" dirty="0" smtClean="0"/>
              <a:t> 1 </a:t>
            </a:r>
            <a:r>
              <a:rPr lang="nl-NL" sz="2000" dirty="0" err="1" smtClean="0"/>
              <a:t>and</a:t>
            </a:r>
            <a:r>
              <a:rPr lang="nl-NL" sz="2000" dirty="0" smtClean="0"/>
              <a:t> 2 / </a:t>
            </a:r>
            <a:r>
              <a:rPr lang="nl-NL" sz="2000" dirty="0" err="1" smtClean="0"/>
              <a:t>Thursday</a:t>
            </a:r>
            <a:r>
              <a:rPr lang="nl-NL" sz="2000" dirty="0" smtClean="0"/>
              <a:t>: </a:t>
            </a:r>
            <a:r>
              <a:rPr lang="nl-NL" sz="2000" dirty="0" err="1" smtClean="0"/>
              <a:t>Pojman</a:t>
            </a:r>
            <a:r>
              <a:rPr lang="nl-NL" sz="2000" dirty="0" smtClean="0"/>
              <a:t> </a:t>
            </a:r>
            <a:r>
              <a:rPr lang="nl-NL" sz="2000" dirty="0"/>
              <a:t>3</a:t>
            </a:r>
            <a:r>
              <a:rPr lang="nl-NL" sz="2000" dirty="0" smtClean="0"/>
              <a:t> </a:t>
            </a:r>
            <a:r>
              <a:rPr lang="nl-NL" sz="2000" dirty="0" err="1" smtClean="0"/>
              <a:t>and</a:t>
            </a:r>
            <a:r>
              <a:rPr lang="nl-NL" sz="2000" dirty="0" smtClean="0"/>
              <a:t> </a:t>
            </a:r>
            <a:r>
              <a:rPr lang="nl-NL" sz="2000" dirty="0"/>
              <a:t>4</a:t>
            </a:r>
            <a:r>
              <a:rPr lang="nl-NL" sz="2000" dirty="0" smtClean="0"/>
              <a:t>)</a:t>
            </a:r>
          </a:p>
          <a:p>
            <a:pPr lvl="1"/>
            <a:r>
              <a:rPr lang="nl-NL" sz="2000" dirty="0" smtClean="0"/>
              <a:t>Wk7 (</a:t>
            </a:r>
            <a:r>
              <a:rPr lang="nl-NL" sz="2000" dirty="0" err="1" smtClean="0"/>
              <a:t>Tuesday</a:t>
            </a:r>
            <a:r>
              <a:rPr lang="nl-NL" sz="2000" dirty="0" smtClean="0"/>
              <a:t>: </a:t>
            </a:r>
            <a:r>
              <a:rPr lang="nl-NL" sz="2000" dirty="0" err="1" smtClean="0"/>
              <a:t>Pojman</a:t>
            </a:r>
            <a:r>
              <a:rPr lang="nl-NL" sz="2000" dirty="0" smtClean="0"/>
              <a:t> </a:t>
            </a:r>
            <a:r>
              <a:rPr lang="nl-NL" sz="2000" dirty="0"/>
              <a:t>5</a:t>
            </a:r>
            <a:r>
              <a:rPr lang="nl-NL" sz="2000" dirty="0" smtClean="0"/>
              <a:t> </a:t>
            </a:r>
            <a:r>
              <a:rPr lang="nl-NL" sz="2000" dirty="0" err="1" smtClean="0"/>
              <a:t>and</a:t>
            </a:r>
            <a:r>
              <a:rPr lang="nl-NL" sz="2000" dirty="0" smtClean="0"/>
              <a:t> 10 / </a:t>
            </a:r>
            <a:r>
              <a:rPr lang="nl-NL" sz="2000" dirty="0" err="1" smtClean="0"/>
              <a:t>Thursday</a:t>
            </a:r>
            <a:r>
              <a:rPr lang="nl-NL" sz="2000" dirty="0" smtClean="0"/>
              <a:t>: </a:t>
            </a:r>
            <a:r>
              <a:rPr lang="nl-NL" sz="2000" dirty="0" err="1" smtClean="0"/>
              <a:t>Pojman</a:t>
            </a:r>
            <a:r>
              <a:rPr lang="nl-NL" sz="2000" dirty="0" smtClean="0"/>
              <a:t> 11 </a:t>
            </a:r>
            <a:r>
              <a:rPr lang="nl-NL" sz="2000" dirty="0" err="1" smtClean="0"/>
              <a:t>and</a:t>
            </a:r>
            <a:r>
              <a:rPr lang="nl-NL" sz="2000" dirty="0" smtClean="0"/>
              <a:t> 12)</a:t>
            </a:r>
          </a:p>
          <a:p>
            <a:pPr lvl="1"/>
            <a:r>
              <a:rPr lang="nl-NL" sz="2000" dirty="0" smtClean="0"/>
              <a:t>Wk8 (</a:t>
            </a:r>
            <a:r>
              <a:rPr lang="nl-NL" sz="2000" dirty="0" err="1" smtClean="0"/>
              <a:t>Tuesday</a:t>
            </a:r>
            <a:r>
              <a:rPr lang="nl-NL" sz="2000" dirty="0" smtClean="0"/>
              <a:t>: Reader </a:t>
            </a:r>
            <a:r>
              <a:rPr lang="nl-NL" sz="2000" dirty="0" err="1" smtClean="0"/>
              <a:t>Battaly</a:t>
            </a:r>
            <a:r>
              <a:rPr lang="nl-NL" sz="2000" dirty="0" smtClean="0"/>
              <a:t> / </a:t>
            </a:r>
            <a:r>
              <a:rPr lang="nl-NL" sz="2000" dirty="0" err="1" smtClean="0"/>
              <a:t>Thursday</a:t>
            </a:r>
            <a:r>
              <a:rPr lang="nl-NL" sz="2000" dirty="0" smtClean="0"/>
              <a:t>: Reader </a:t>
            </a:r>
            <a:r>
              <a:rPr lang="nl-NL" sz="2000" dirty="0" err="1" smtClean="0"/>
              <a:t>Baehr</a:t>
            </a:r>
            <a:r>
              <a:rPr lang="nl-NL" sz="2000" dirty="0" smtClean="0"/>
              <a:t>)</a:t>
            </a:r>
          </a:p>
          <a:p>
            <a:pPr lvl="1"/>
            <a:r>
              <a:rPr lang="nl-NL" sz="2000" dirty="0" smtClean="0"/>
              <a:t>Wk9 (</a:t>
            </a:r>
            <a:r>
              <a:rPr lang="nl-NL" sz="2000" dirty="0" err="1" smtClean="0"/>
              <a:t>Tuesday</a:t>
            </a:r>
            <a:r>
              <a:rPr lang="nl-NL" sz="2000" dirty="0" smtClean="0"/>
              <a:t>: Reader De Bruin / </a:t>
            </a:r>
            <a:r>
              <a:rPr lang="nl-NL" sz="2000" dirty="0" err="1" smtClean="0"/>
              <a:t>Thursday</a:t>
            </a:r>
            <a:r>
              <a:rPr lang="nl-NL" sz="2000" dirty="0" smtClean="0"/>
              <a:t>: Student </a:t>
            </a:r>
            <a:r>
              <a:rPr lang="nl-NL" sz="2000" dirty="0" err="1"/>
              <a:t>p</a:t>
            </a:r>
            <a:r>
              <a:rPr lang="nl-NL" sz="2000" dirty="0" err="1" smtClean="0"/>
              <a:t>resentations</a:t>
            </a:r>
            <a:r>
              <a:rPr lang="nl-NL" sz="2000" dirty="0" smtClean="0"/>
              <a:t>)</a:t>
            </a:r>
          </a:p>
          <a:p>
            <a:pPr lvl="1"/>
            <a:r>
              <a:rPr lang="nl-NL" sz="2000" dirty="0" smtClean="0"/>
              <a:t>Wk10 (</a:t>
            </a:r>
            <a:r>
              <a:rPr lang="nl-NL" sz="2000" dirty="0" err="1" smtClean="0"/>
              <a:t>Tuesday</a:t>
            </a:r>
            <a:r>
              <a:rPr lang="nl-NL" sz="2000" dirty="0" smtClean="0"/>
              <a:t>: </a:t>
            </a:r>
            <a:r>
              <a:rPr lang="nl-NL" sz="2000" dirty="0" err="1" smtClean="0"/>
              <a:t>Henriques</a:t>
            </a:r>
            <a:r>
              <a:rPr lang="nl-NL" sz="2000" dirty="0" smtClean="0"/>
              <a:t> 1-4 / </a:t>
            </a:r>
            <a:r>
              <a:rPr lang="nl-NL" sz="2000" dirty="0" err="1" smtClean="0"/>
              <a:t>Thursday</a:t>
            </a:r>
            <a:r>
              <a:rPr lang="nl-NL" sz="2000" dirty="0" smtClean="0"/>
              <a:t>: </a:t>
            </a:r>
            <a:r>
              <a:rPr lang="nl-NL" sz="2000" dirty="0" err="1" smtClean="0"/>
              <a:t>Henriques</a:t>
            </a:r>
            <a:r>
              <a:rPr lang="nl-NL" sz="2000" dirty="0" smtClean="0"/>
              <a:t> 5-7)</a:t>
            </a:r>
          </a:p>
          <a:p>
            <a:pPr lvl="1"/>
            <a:r>
              <a:rPr lang="nl-NL" sz="2000" dirty="0" smtClean="0"/>
              <a:t>Wk11 (</a:t>
            </a:r>
            <a:r>
              <a:rPr lang="nl-NL" sz="2000" dirty="0" err="1" smtClean="0"/>
              <a:t>Tuesday</a:t>
            </a:r>
            <a:r>
              <a:rPr lang="nl-NL" sz="2000" dirty="0" smtClean="0"/>
              <a:t>: </a:t>
            </a:r>
            <a:r>
              <a:rPr lang="nl-NL" sz="2000" dirty="0" err="1" smtClean="0"/>
              <a:t>Henriques</a:t>
            </a:r>
            <a:r>
              <a:rPr lang="nl-NL" sz="2000" dirty="0" smtClean="0"/>
              <a:t> 8-11 / </a:t>
            </a:r>
            <a:r>
              <a:rPr lang="nl-NL" sz="2000" dirty="0" err="1" smtClean="0"/>
              <a:t>Thursday</a:t>
            </a:r>
            <a:r>
              <a:rPr lang="nl-NL" sz="2000" dirty="0" smtClean="0"/>
              <a:t>: </a:t>
            </a:r>
            <a:r>
              <a:rPr lang="nl-NL" sz="2000" dirty="0" err="1" smtClean="0"/>
              <a:t>Henriues</a:t>
            </a:r>
            <a:r>
              <a:rPr lang="nl-NL" sz="2000" dirty="0" smtClean="0"/>
              <a:t> 11-14)</a:t>
            </a:r>
          </a:p>
          <a:p>
            <a:pPr lvl="1"/>
            <a:endParaRPr lang="nl-NL" sz="2000" dirty="0" smtClean="0"/>
          </a:p>
          <a:p>
            <a:pPr lvl="1">
              <a:buNone/>
            </a:pPr>
            <a:endParaRPr lang="nl-NL"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Annex: </a:t>
            </a:r>
            <a:r>
              <a:rPr lang="nl-NL" sz="3200" dirty="0" err="1" smtClean="0"/>
              <a:t>An</a:t>
            </a:r>
            <a:r>
              <a:rPr lang="nl-NL" sz="3200" dirty="0" smtClean="0"/>
              <a:t> </a:t>
            </a:r>
            <a:r>
              <a:rPr lang="nl-NL" sz="3200" dirty="0" err="1" smtClean="0"/>
              <a:t>objection</a:t>
            </a:r>
            <a:r>
              <a:rPr lang="nl-NL" sz="3200" dirty="0" smtClean="0"/>
              <a:t> </a:t>
            </a:r>
            <a:r>
              <a:rPr lang="nl-NL" sz="3200" dirty="0" err="1" smtClean="0"/>
              <a:t>against</a:t>
            </a:r>
            <a:r>
              <a:rPr lang="nl-NL" sz="3200" dirty="0" smtClean="0"/>
              <a:t> </a:t>
            </a:r>
            <a:r>
              <a:rPr lang="nl-NL" sz="3200" dirty="0" err="1" smtClean="0"/>
              <a:t>correspondence</a:t>
            </a:r>
            <a:endParaRPr lang="nl-NL" sz="3200" dirty="0"/>
          </a:p>
        </p:txBody>
      </p:sp>
      <p:sp>
        <p:nvSpPr>
          <p:cNvPr id="3" name="Content Placeholder 2"/>
          <p:cNvSpPr>
            <a:spLocks noGrp="1"/>
          </p:cNvSpPr>
          <p:nvPr>
            <p:ph idx="1"/>
          </p:nvPr>
        </p:nvSpPr>
        <p:spPr>
          <a:xfrm>
            <a:off x="457200" y="1567333"/>
            <a:ext cx="8229600" cy="4525963"/>
          </a:xfrm>
        </p:spPr>
        <p:txBody>
          <a:bodyPr>
            <a:normAutofit fontScale="92500"/>
          </a:bodyPr>
          <a:lstStyle/>
          <a:p>
            <a:r>
              <a:rPr lang="nl-NL" sz="2300" dirty="0" err="1" smtClean="0"/>
              <a:t>Davidson’s</a:t>
            </a:r>
            <a:r>
              <a:rPr lang="nl-NL" sz="2300" dirty="0" smtClean="0"/>
              <a:t> 1969 </a:t>
            </a:r>
            <a:r>
              <a:rPr lang="nl-NL" sz="2300" i="1" dirty="0" err="1" smtClean="0"/>
              <a:t>Slingshot</a:t>
            </a:r>
            <a:r>
              <a:rPr lang="nl-NL" sz="2300" i="1" dirty="0" smtClean="0"/>
              <a:t> argument</a:t>
            </a:r>
            <a:r>
              <a:rPr lang="nl-NL" sz="2300" dirty="0" smtClean="0"/>
              <a:t>. </a:t>
            </a:r>
            <a:r>
              <a:rPr lang="nl-NL" sz="2300" dirty="0" err="1" smtClean="0"/>
              <a:t>It</a:t>
            </a:r>
            <a:r>
              <a:rPr lang="nl-NL" sz="2300" dirty="0" smtClean="0"/>
              <a:t> </a:t>
            </a:r>
            <a:r>
              <a:rPr lang="nl-NL" sz="2300" dirty="0" err="1" smtClean="0"/>
              <a:t>can</a:t>
            </a:r>
            <a:r>
              <a:rPr lang="nl-NL" sz="2300" dirty="0" smtClean="0"/>
              <a:t> </a:t>
            </a:r>
            <a:r>
              <a:rPr lang="nl-NL" sz="2300" dirty="0" err="1" smtClean="0"/>
              <a:t>be</a:t>
            </a:r>
            <a:r>
              <a:rPr lang="nl-NL" sz="2300" dirty="0" smtClean="0"/>
              <a:t> </a:t>
            </a:r>
            <a:r>
              <a:rPr lang="nl-NL" sz="2300" dirty="0" err="1" smtClean="0"/>
              <a:t>presented</a:t>
            </a:r>
            <a:r>
              <a:rPr lang="nl-NL" sz="2300" dirty="0" smtClean="0"/>
              <a:t> as </a:t>
            </a:r>
            <a:r>
              <a:rPr lang="nl-NL" sz="2300" dirty="0" err="1" smtClean="0"/>
              <a:t>follows</a:t>
            </a:r>
            <a:r>
              <a:rPr lang="nl-NL" sz="2600" dirty="0" smtClean="0"/>
              <a:t/>
            </a:r>
            <a:br>
              <a:rPr lang="nl-NL" sz="2600" dirty="0" smtClean="0"/>
            </a:br>
            <a:r>
              <a:rPr lang="nl-NL" sz="2300" dirty="0" smtClean="0"/>
              <a:t/>
            </a:r>
            <a:br>
              <a:rPr lang="nl-NL" sz="2300" dirty="0" smtClean="0"/>
            </a:br>
            <a:r>
              <a:rPr lang="nl-NL" sz="2300" dirty="0" smtClean="0"/>
              <a:t>1. "</a:t>
            </a:r>
            <a:r>
              <a:rPr lang="nl-NL" sz="2300" dirty="0" err="1" smtClean="0"/>
              <a:t>Snow</a:t>
            </a:r>
            <a:r>
              <a:rPr lang="nl-NL" sz="2300" dirty="0" smtClean="0"/>
              <a:t> is white" is </a:t>
            </a:r>
            <a:r>
              <a:rPr lang="nl-NL" sz="2300" dirty="0" err="1" smtClean="0"/>
              <a:t>true</a:t>
            </a:r>
            <a:r>
              <a:rPr lang="nl-NL" sz="2300" dirty="0" smtClean="0"/>
              <a:t/>
            </a:r>
            <a:br>
              <a:rPr lang="nl-NL" sz="2300" dirty="0" smtClean="0"/>
            </a:br>
            <a:r>
              <a:rPr lang="nl-NL" sz="2300" dirty="0" smtClean="0"/>
              <a:t>2. "</a:t>
            </a:r>
            <a:r>
              <a:rPr lang="nl-NL" sz="2300" dirty="0" err="1" smtClean="0"/>
              <a:t>Snow</a:t>
            </a:r>
            <a:r>
              <a:rPr lang="nl-NL" sz="2300" dirty="0" smtClean="0"/>
              <a:t> is white" </a:t>
            </a:r>
            <a:r>
              <a:rPr lang="nl-NL" sz="2300" dirty="0" err="1" smtClean="0"/>
              <a:t>corresponds</a:t>
            </a:r>
            <a:r>
              <a:rPr lang="nl-NL" sz="2300" dirty="0" smtClean="0"/>
              <a:t> to the </a:t>
            </a:r>
            <a:r>
              <a:rPr lang="nl-NL" sz="2300" dirty="0" err="1" smtClean="0"/>
              <a:t>fact</a:t>
            </a:r>
            <a:r>
              <a:rPr lang="nl-NL" sz="2300" dirty="0" smtClean="0"/>
              <a:t> </a:t>
            </a:r>
            <a:r>
              <a:rPr lang="nl-NL" sz="2300" dirty="0" err="1" smtClean="0"/>
              <a:t>that</a:t>
            </a:r>
            <a:r>
              <a:rPr lang="nl-NL" sz="2300" dirty="0" smtClean="0"/>
              <a:t> "</a:t>
            </a:r>
            <a:r>
              <a:rPr lang="nl-NL" sz="2300" dirty="0" err="1" smtClean="0"/>
              <a:t>Snow</a:t>
            </a:r>
            <a:r>
              <a:rPr lang="nl-NL" sz="2300" dirty="0" smtClean="0"/>
              <a:t> is white"</a:t>
            </a:r>
            <a:br>
              <a:rPr lang="nl-NL" sz="2300" dirty="0" smtClean="0"/>
            </a:br>
            <a:r>
              <a:rPr lang="nl-NL" sz="2300" dirty="0" smtClean="0"/>
              <a:t>3. "</a:t>
            </a:r>
            <a:r>
              <a:rPr lang="nl-NL" sz="2300" dirty="0" err="1" smtClean="0"/>
              <a:t>Snow</a:t>
            </a:r>
            <a:r>
              <a:rPr lang="nl-NL" sz="2300" dirty="0" smtClean="0"/>
              <a:t> is white" </a:t>
            </a:r>
            <a:r>
              <a:rPr lang="nl-NL" sz="2300" dirty="0" err="1" smtClean="0"/>
              <a:t>corresponds</a:t>
            </a:r>
            <a:r>
              <a:rPr lang="nl-NL" sz="2300" dirty="0" smtClean="0"/>
              <a:t> to the </a:t>
            </a:r>
            <a:r>
              <a:rPr lang="nl-NL" sz="2300" dirty="0" err="1" smtClean="0"/>
              <a:t>fact</a:t>
            </a:r>
            <a:r>
              <a:rPr lang="nl-NL" sz="2300" dirty="0" smtClean="0"/>
              <a:t> </a:t>
            </a:r>
            <a:r>
              <a:rPr lang="nl-NL" sz="2300" dirty="0" err="1" smtClean="0"/>
              <a:t>that</a:t>
            </a:r>
            <a:r>
              <a:rPr lang="nl-NL" sz="2300" dirty="0" smtClean="0"/>
              <a:t> "(The X </a:t>
            </a:r>
            <a:r>
              <a:rPr lang="nl-NL" sz="2300" dirty="0" err="1" smtClean="0"/>
              <a:t>such</a:t>
            </a:r>
            <a:r>
              <a:rPr lang="nl-NL" sz="2300" dirty="0" smtClean="0"/>
              <a:t> </a:t>
            </a:r>
            <a:r>
              <a:rPr lang="nl-NL" sz="2300" dirty="0" err="1" smtClean="0"/>
              <a:t>that</a:t>
            </a:r>
            <a:r>
              <a:rPr lang="nl-NL" sz="2300" dirty="0" smtClean="0"/>
              <a:t> "X is </a:t>
            </a:r>
            <a:r>
              <a:rPr lang="nl-NL" sz="2300" dirty="0" err="1" smtClean="0"/>
              <a:t>identical</a:t>
            </a:r>
            <a:r>
              <a:rPr lang="nl-NL" sz="2300" dirty="0" smtClean="0"/>
              <a:t> </a:t>
            </a:r>
            <a:r>
              <a:rPr lang="nl-NL" sz="2300" dirty="0" err="1" smtClean="0"/>
              <a:t>with</a:t>
            </a:r>
            <a:r>
              <a:rPr lang="nl-NL" sz="2300" dirty="0" smtClean="0"/>
              <a:t> Plato” and “</a:t>
            </a:r>
            <a:r>
              <a:rPr lang="nl-NL" sz="2300" dirty="0" err="1" smtClean="0"/>
              <a:t>Snow</a:t>
            </a:r>
            <a:r>
              <a:rPr lang="nl-NL" sz="2300" dirty="0" smtClean="0"/>
              <a:t> is white”) is </a:t>
            </a:r>
            <a:r>
              <a:rPr lang="nl-NL" sz="2300" dirty="0" err="1" smtClean="0"/>
              <a:t>identical</a:t>
            </a:r>
            <a:r>
              <a:rPr lang="nl-NL" sz="2300" dirty="0" smtClean="0"/>
              <a:t> </a:t>
            </a:r>
            <a:r>
              <a:rPr lang="nl-NL" sz="2300" dirty="0" err="1" smtClean="0"/>
              <a:t>with</a:t>
            </a:r>
            <a:r>
              <a:rPr lang="nl-NL" sz="2300" dirty="0" smtClean="0"/>
              <a:t> Plato"</a:t>
            </a:r>
            <a:br>
              <a:rPr lang="nl-NL" sz="2300" dirty="0" smtClean="0"/>
            </a:br>
            <a:r>
              <a:rPr lang="nl-NL" sz="2300" dirty="0" smtClean="0"/>
              <a:t>4. "</a:t>
            </a:r>
            <a:r>
              <a:rPr lang="nl-NL" sz="2300" dirty="0" err="1" smtClean="0"/>
              <a:t>Snow</a:t>
            </a:r>
            <a:r>
              <a:rPr lang="nl-NL" sz="2300" dirty="0" smtClean="0"/>
              <a:t> is white" </a:t>
            </a:r>
            <a:r>
              <a:rPr lang="nl-NL" sz="2300" dirty="0" err="1" smtClean="0"/>
              <a:t>corresponds</a:t>
            </a:r>
            <a:r>
              <a:rPr lang="nl-NL" sz="2300" dirty="0" smtClean="0"/>
              <a:t> to the </a:t>
            </a:r>
            <a:r>
              <a:rPr lang="nl-NL" sz="2300" dirty="0" err="1" smtClean="0"/>
              <a:t>fact</a:t>
            </a:r>
            <a:r>
              <a:rPr lang="nl-NL" sz="2300" dirty="0" smtClean="0"/>
              <a:t> </a:t>
            </a:r>
            <a:r>
              <a:rPr lang="nl-NL" sz="2300" dirty="0" err="1" smtClean="0"/>
              <a:t>that</a:t>
            </a:r>
            <a:r>
              <a:rPr lang="nl-NL" sz="2300" dirty="0" smtClean="0"/>
              <a:t> "(The X </a:t>
            </a:r>
            <a:r>
              <a:rPr lang="nl-NL" sz="2300" dirty="0" err="1" smtClean="0"/>
              <a:t>such</a:t>
            </a:r>
            <a:r>
              <a:rPr lang="nl-NL" sz="2300" dirty="0" smtClean="0"/>
              <a:t> </a:t>
            </a:r>
            <a:r>
              <a:rPr lang="nl-NL" sz="2300" dirty="0" err="1" smtClean="0"/>
              <a:t>that</a:t>
            </a:r>
            <a:r>
              <a:rPr lang="nl-NL" sz="2300" dirty="0" smtClean="0"/>
              <a:t> "X is </a:t>
            </a:r>
            <a:r>
              <a:rPr lang="nl-NL" sz="2300" dirty="0" err="1" smtClean="0"/>
              <a:t>identical</a:t>
            </a:r>
            <a:r>
              <a:rPr lang="nl-NL" sz="2300" dirty="0" smtClean="0"/>
              <a:t> </a:t>
            </a:r>
            <a:r>
              <a:rPr lang="nl-NL" sz="2300" dirty="0" err="1" smtClean="0"/>
              <a:t>with</a:t>
            </a:r>
            <a:r>
              <a:rPr lang="nl-NL" sz="2300" dirty="0" smtClean="0"/>
              <a:t> Plato” and “</a:t>
            </a:r>
            <a:r>
              <a:rPr lang="nl-NL" sz="2300" dirty="0" err="1" smtClean="0"/>
              <a:t>Grass</a:t>
            </a:r>
            <a:r>
              <a:rPr lang="nl-NL" sz="2300" dirty="0" smtClean="0"/>
              <a:t> is green”) is </a:t>
            </a:r>
            <a:r>
              <a:rPr lang="nl-NL" sz="2300" dirty="0" err="1" smtClean="0"/>
              <a:t>identical</a:t>
            </a:r>
            <a:r>
              <a:rPr lang="nl-NL" sz="2300" dirty="0" smtClean="0"/>
              <a:t> </a:t>
            </a:r>
            <a:r>
              <a:rPr lang="nl-NL" sz="2300" dirty="0" err="1" smtClean="0"/>
              <a:t>with</a:t>
            </a:r>
            <a:r>
              <a:rPr lang="nl-NL" sz="2300" dirty="0" smtClean="0"/>
              <a:t> Plato" </a:t>
            </a:r>
            <a:br>
              <a:rPr lang="nl-NL" sz="2300" dirty="0" smtClean="0"/>
            </a:br>
            <a:r>
              <a:rPr lang="nl-NL" sz="2300" dirty="0" smtClean="0"/>
              <a:t>5. "</a:t>
            </a:r>
            <a:r>
              <a:rPr lang="nl-NL" sz="2300" dirty="0" err="1" smtClean="0"/>
              <a:t>Snow</a:t>
            </a:r>
            <a:r>
              <a:rPr lang="nl-NL" sz="2300" dirty="0" smtClean="0"/>
              <a:t> is white" </a:t>
            </a:r>
            <a:r>
              <a:rPr lang="nl-NL" sz="2300" dirty="0" err="1" smtClean="0"/>
              <a:t>corresponds</a:t>
            </a:r>
            <a:r>
              <a:rPr lang="nl-NL" sz="2300" dirty="0" smtClean="0"/>
              <a:t> to the </a:t>
            </a:r>
            <a:r>
              <a:rPr lang="nl-NL" sz="2300" dirty="0" err="1" smtClean="0"/>
              <a:t>fact</a:t>
            </a:r>
            <a:r>
              <a:rPr lang="nl-NL" sz="2300" dirty="0" smtClean="0"/>
              <a:t> </a:t>
            </a:r>
            <a:r>
              <a:rPr lang="nl-NL" sz="2300" dirty="0" err="1" smtClean="0"/>
              <a:t>that</a:t>
            </a:r>
            <a:r>
              <a:rPr lang="nl-NL" sz="2300" dirty="0" smtClean="0"/>
              <a:t> “</a:t>
            </a:r>
            <a:r>
              <a:rPr lang="nl-NL" sz="2300" dirty="0" err="1" smtClean="0"/>
              <a:t>Grass</a:t>
            </a:r>
            <a:r>
              <a:rPr lang="nl-NL" sz="2300" dirty="0" smtClean="0"/>
              <a:t> is green“</a:t>
            </a:r>
          </a:p>
          <a:p>
            <a:pPr>
              <a:buNone/>
            </a:pPr>
            <a:r>
              <a:rPr lang="nl-NL" sz="2300" dirty="0" smtClean="0"/>
              <a:t>	6. </a:t>
            </a:r>
            <a:r>
              <a:rPr lang="nl-NL" sz="2300" dirty="0" err="1" smtClean="0"/>
              <a:t>Conclusion</a:t>
            </a:r>
            <a:r>
              <a:rPr lang="nl-NL" sz="2300" dirty="0" smtClean="0"/>
              <a:t> (5) is absurd. </a:t>
            </a:r>
          </a:p>
          <a:p>
            <a:pPr>
              <a:buNone/>
            </a:pPr>
            <a:r>
              <a:rPr lang="nl-NL" sz="2300" dirty="0" smtClean="0"/>
              <a:t>	7. </a:t>
            </a:r>
            <a:r>
              <a:rPr lang="nl-NL" sz="2300" dirty="0" err="1" smtClean="0"/>
              <a:t>Correspondence</a:t>
            </a:r>
            <a:r>
              <a:rPr lang="nl-NL" sz="2300" dirty="0" smtClean="0"/>
              <a:t> </a:t>
            </a:r>
            <a:r>
              <a:rPr lang="nl-NL" sz="2300" dirty="0" err="1" smtClean="0"/>
              <a:t>theory</a:t>
            </a:r>
            <a:r>
              <a:rPr lang="nl-NL" sz="2300" dirty="0" smtClean="0"/>
              <a:t> must </a:t>
            </a:r>
            <a:r>
              <a:rPr lang="nl-NL" sz="2300" dirty="0" err="1" smtClean="0"/>
              <a:t>be</a:t>
            </a:r>
            <a:r>
              <a:rPr lang="nl-NL" sz="2300" dirty="0" smtClean="0"/>
              <a:t> </a:t>
            </a:r>
            <a:r>
              <a:rPr lang="nl-NL" sz="2300" dirty="0" err="1" smtClean="0"/>
              <a:t>false</a:t>
            </a:r>
            <a:endParaRPr lang="nl-NL" sz="2300" dirty="0" smtClean="0"/>
          </a:p>
          <a:p>
            <a:pPr>
              <a:buNone/>
            </a:pPr>
            <a:endParaRPr lang="nl-NL" sz="1200" dirty="0" smtClean="0"/>
          </a:p>
          <a:p>
            <a:pPr>
              <a:buNone/>
            </a:pPr>
            <a:endParaRPr lang="nl-NL" sz="900" dirty="0" smtClean="0"/>
          </a:p>
          <a:p>
            <a:r>
              <a:rPr lang="nl-NL" sz="2300" dirty="0" smtClean="0"/>
              <a:t>Is </a:t>
            </a:r>
            <a:r>
              <a:rPr lang="nl-NL" sz="2300" dirty="0" err="1" smtClean="0"/>
              <a:t>this</a:t>
            </a:r>
            <a:r>
              <a:rPr lang="nl-NL" sz="2300" dirty="0" smtClean="0"/>
              <a:t> argument </a:t>
            </a:r>
            <a:r>
              <a:rPr lang="nl-NL" sz="2300" dirty="0" err="1" smtClean="0"/>
              <a:t>convincing</a:t>
            </a:r>
            <a:r>
              <a:rPr lang="nl-NL" sz="2300" dirty="0" smtClean="0"/>
              <a:t>? </a:t>
            </a:r>
            <a:r>
              <a:rPr lang="nl-NL" sz="2300" dirty="0" err="1" smtClean="0"/>
              <a:t>Or</a:t>
            </a:r>
            <a:r>
              <a:rPr lang="nl-NL" sz="2300" dirty="0" smtClean="0"/>
              <a:t> </a:t>
            </a:r>
            <a:r>
              <a:rPr lang="nl-NL" sz="2300" dirty="0" err="1" smtClean="0"/>
              <a:t>not</a:t>
            </a:r>
            <a:r>
              <a:rPr lang="nl-NL" sz="2300" dirty="0" smtClean="0"/>
              <a:t>?</a:t>
            </a:r>
            <a:endParaRPr lang="nl-N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Some</a:t>
            </a:r>
            <a:r>
              <a:rPr lang="nl-NL" sz="3200" dirty="0" smtClean="0"/>
              <a:t> </a:t>
            </a:r>
            <a:r>
              <a:rPr lang="nl-NL" sz="3200" dirty="0" err="1" smtClean="0"/>
              <a:t>further</a:t>
            </a:r>
            <a:r>
              <a:rPr lang="nl-NL" sz="3200" dirty="0" smtClean="0"/>
              <a:t> </a:t>
            </a:r>
            <a:r>
              <a:rPr lang="nl-NL" sz="3200" dirty="0" err="1" smtClean="0"/>
              <a:t>questions</a:t>
            </a:r>
            <a:r>
              <a:rPr lang="nl-NL" sz="3200" dirty="0" smtClean="0"/>
              <a:t> </a:t>
            </a:r>
            <a:r>
              <a:rPr lang="nl-NL" sz="3200" dirty="0" err="1" smtClean="0"/>
              <a:t>for</a:t>
            </a:r>
            <a:r>
              <a:rPr lang="nl-NL" sz="3200" dirty="0" smtClean="0"/>
              <a:t> </a:t>
            </a:r>
            <a:r>
              <a:rPr lang="nl-NL" sz="3200" dirty="0" err="1" smtClean="0"/>
              <a:t>discussion</a:t>
            </a:r>
            <a:endParaRPr lang="nl-NL" sz="3200" dirty="0"/>
          </a:p>
        </p:txBody>
      </p:sp>
      <p:sp>
        <p:nvSpPr>
          <p:cNvPr id="3" name="Content Placeholder 2"/>
          <p:cNvSpPr>
            <a:spLocks noGrp="1"/>
          </p:cNvSpPr>
          <p:nvPr>
            <p:ph idx="1"/>
          </p:nvPr>
        </p:nvSpPr>
        <p:spPr>
          <a:xfrm>
            <a:off x="179512" y="1600200"/>
            <a:ext cx="9083352" cy="4925144"/>
          </a:xfrm>
        </p:spPr>
        <p:txBody>
          <a:bodyPr>
            <a:normAutofit/>
          </a:bodyPr>
          <a:lstStyle/>
          <a:p>
            <a:r>
              <a:rPr lang="nl-NL" sz="2400" dirty="0" smtClean="0"/>
              <a:t>Are </a:t>
            </a:r>
            <a:r>
              <a:rPr lang="nl-NL" sz="2400" dirty="0" err="1" smtClean="0"/>
              <a:t>there</a:t>
            </a:r>
            <a:r>
              <a:rPr lang="nl-NL" sz="2400" dirty="0" smtClean="0"/>
              <a:t> </a:t>
            </a:r>
            <a:r>
              <a:rPr lang="nl-NL" sz="2400" dirty="0" err="1" smtClean="0"/>
              <a:t>sources</a:t>
            </a:r>
            <a:r>
              <a:rPr lang="nl-NL" sz="2400" dirty="0" smtClean="0"/>
              <a:t> </a:t>
            </a:r>
            <a:r>
              <a:rPr lang="nl-NL" sz="2400" dirty="0" err="1" smtClean="0"/>
              <a:t>for</a:t>
            </a:r>
            <a:r>
              <a:rPr lang="nl-NL" sz="2400" dirty="0" smtClean="0"/>
              <a:t> </a:t>
            </a:r>
            <a:r>
              <a:rPr lang="nl-NL" sz="2400" dirty="0" err="1" smtClean="0"/>
              <a:t>justification</a:t>
            </a:r>
            <a:r>
              <a:rPr lang="nl-NL" sz="2400" dirty="0" smtClean="0"/>
              <a:t> </a:t>
            </a:r>
            <a:r>
              <a:rPr lang="nl-NL" sz="2400" dirty="0" err="1" smtClean="0"/>
              <a:t>other</a:t>
            </a:r>
            <a:r>
              <a:rPr lang="nl-NL" sz="2400" dirty="0" smtClean="0"/>
              <a:t> </a:t>
            </a:r>
            <a:r>
              <a:rPr lang="nl-NL" sz="2400" dirty="0" err="1" smtClean="0"/>
              <a:t>than</a:t>
            </a:r>
            <a:r>
              <a:rPr lang="nl-NL" sz="2400" dirty="0" smtClean="0"/>
              <a:t> </a:t>
            </a:r>
            <a:r>
              <a:rPr lang="nl-NL" sz="2400" dirty="0" err="1" smtClean="0"/>
              <a:t>reason</a:t>
            </a:r>
            <a:r>
              <a:rPr lang="nl-NL" sz="2400" dirty="0" smtClean="0"/>
              <a:t>, and </a:t>
            </a:r>
            <a:r>
              <a:rPr lang="nl-NL" sz="2400" dirty="0" err="1" smtClean="0"/>
              <a:t>senses</a:t>
            </a:r>
            <a:r>
              <a:rPr lang="nl-NL" sz="2400" dirty="0" smtClean="0"/>
              <a:t>?</a:t>
            </a:r>
          </a:p>
          <a:p>
            <a:endParaRPr lang="nl-NL" sz="2400" dirty="0" smtClean="0"/>
          </a:p>
          <a:p>
            <a:r>
              <a:rPr lang="nl-NL" sz="2400" dirty="0" smtClean="0"/>
              <a:t>Is a priori </a:t>
            </a:r>
            <a:r>
              <a:rPr lang="nl-NL" sz="2400" dirty="0" err="1" smtClean="0"/>
              <a:t>knowledge</a:t>
            </a:r>
            <a:r>
              <a:rPr lang="nl-NL" sz="2400" dirty="0" smtClean="0"/>
              <a:t> </a:t>
            </a:r>
            <a:r>
              <a:rPr lang="nl-NL" sz="2400" dirty="0" err="1" smtClean="0"/>
              <a:t>possible</a:t>
            </a:r>
            <a:r>
              <a:rPr lang="nl-NL" sz="2400" dirty="0" smtClean="0"/>
              <a:t> </a:t>
            </a:r>
            <a:r>
              <a:rPr lang="nl-NL" sz="2400" dirty="0" err="1" smtClean="0"/>
              <a:t>if</a:t>
            </a:r>
            <a:r>
              <a:rPr lang="nl-NL" sz="2400" dirty="0" smtClean="0"/>
              <a:t> all </a:t>
            </a:r>
            <a:r>
              <a:rPr lang="nl-NL" sz="2400" dirty="0" err="1" smtClean="0"/>
              <a:t>concepts</a:t>
            </a:r>
            <a:r>
              <a:rPr lang="nl-NL" sz="2400" dirty="0" smtClean="0"/>
              <a:t> </a:t>
            </a:r>
            <a:r>
              <a:rPr lang="nl-NL" sz="2400" dirty="0" err="1" smtClean="0"/>
              <a:t>come</a:t>
            </a:r>
            <a:r>
              <a:rPr lang="nl-NL" sz="2400" dirty="0" smtClean="0"/>
              <a:t> </a:t>
            </a:r>
            <a:r>
              <a:rPr lang="nl-NL" sz="2400" dirty="0" err="1" smtClean="0"/>
              <a:t>from</a:t>
            </a:r>
            <a:r>
              <a:rPr lang="nl-NL" sz="2400" dirty="0" smtClean="0"/>
              <a:t> </a:t>
            </a:r>
            <a:r>
              <a:rPr lang="nl-NL" sz="2400" dirty="0" err="1" smtClean="0"/>
              <a:t>our</a:t>
            </a:r>
            <a:r>
              <a:rPr lang="nl-NL" sz="2400" dirty="0" smtClean="0"/>
              <a:t> </a:t>
            </a:r>
            <a:r>
              <a:rPr lang="nl-NL" sz="2400" dirty="0" err="1" smtClean="0"/>
              <a:t>senses</a:t>
            </a:r>
            <a:r>
              <a:rPr lang="nl-NL" sz="2400" dirty="0" smtClean="0"/>
              <a:t>?</a:t>
            </a:r>
          </a:p>
          <a:p>
            <a:endParaRPr lang="nl-NL" sz="2400" dirty="0" smtClean="0"/>
          </a:p>
          <a:p>
            <a:r>
              <a:rPr lang="nl-NL" sz="2400" dirty="0" err="1" smtClean="0"/>
              <a:t>How</a:t>
            </a:r>
            <a:r>
              <a:rPr lang="nl-NL" sz="2400" dirty="0" smtClean="0"/>
              <a:t> </a:t>
            </a:r>
            <a:r>
              <a:rPr lang="nl-NL" sz="2400" dirty="0" err="1" smtClean="0"/>
              <a:t>could</a:t>
            </a:r>
            <a:r>
              <a:rPr lang="nl-NL" sz="2400" dirty="0" smtClean="0"/>
              <a:t> </a:t>
            </a:r>
            <a:r>
              <a:rPr lang="nl-NL" sz="2400" dirty="0" err="1" smtClean="0"/>
              <a:t>synthetic</a:t>
            </a:r>
            <a:r>
              <a:rPr lang="nl-NL" sz="2400" dirty="0" smtClean="0"/>
              <a:t> a priori </a:t>
            </a:r>
            <a:r>
              <a:rPr lang="nl-NL" sz="2400" dirty="0" err="1" smtClean="0"/>
              <a:t>knowledge</a:t>
            </a:r>
            <a:r>
              <a:rPr lang="nl-NL" sz="2400" dirty="0" smtClean="0"/>
              <a:t> </a:t>
            </a:r>
            <a:r>
              <a:rPr lang="nl-NL" sz="2400" dirty="0" err="1" smtClean="0"/>
              <a:t>be</a:t>
            </a:r>
            <a:r>
              <a:rPr lang="nl-NL" sz="2400" dirty="0" smtClean="0"/>
              <a:t> </a:t>
            </a:r>
            <a:r>
              <a:rPr lang="nl-NL" sz="2400" dirty="0" err="1" smtClean="0"/>
              <a:t>possible</a:t>
            </a:r>
            <a:r>
              <a:rPr lang="nl-NL" sz="2400" dirty="0" smtClean="0"/>
              <a:t>?</a:t>
            </a:r>
          </a:p>
          <a:p>
            <a:pPr>
              <a:buNone/>
            </a:pPr>
            <a:r>
              <a:rPr lang="nl-NL" sz="2400" dirty="0" smtClean="0"/>
              <a:t> </a:t>
            </a:r>
          </a:p>
          <a:p>
            <a:r>
              <a:rPr lang="nl-NL" sz="2400" dirty="0" smtClean="0"/>
              <a:t>Is </a:t>
            </a:r>
            <a:r>
              <a:rPr lang="nl-NL" sz="2400" dirty="0" err="1" smtClean="0"/>
              <a:t>justified</a:t>
            </a:r>
            <a:r>
              <a:rPr lang="nl-NL" sz="2400" dirty="0" smtClean="0"/>
              <a:t> </a:t>
            </a:r>
            <a:r>
              <a:rPr lang="nl-NL" sz="2400" dirty="0" err="1" smtClean="0"/>
              <a:t>true</a:t>
            </a:r>
            <a:r>
              <a:rPr lang="nl-NL" sz="2400" dirty="0" smtClean="0"/>
              <a:t> belief </a:t>
            </a:r>
            <a:r>
              <a:rPr lang="nl-NL" sz="2400" i="1" dirty="0" err="1" smtClean="0"/>
              <a:t>sufficient</a:t>
            </a:r>
            <a:r>
              <a:rPr lang="nl-NL" sz="2400" dirty="0" smtClean="0"/>
              <a:t> </a:t>
            </a:r>
            <a:r>
              <a:rPr lang="nl-NL" sz="2400" dirty="0" err="1" smtClean="0"/>
              <a:t>for</a:t>
            </a:r>
            <a:r>
              <a:rPr lang="nl-NL" sz="2400" dirty="0" smtClean="0"/>
              <a:t> </a:t>
            </a:r>
            <a:r>
              <a:rPr lang="nl-NL" sz="2400" dirty="0" err="1" smtClean="0"/>
              <a:t>propositional</a:t>
            </a:r>
            <a:r>
              <a:rPr lang="nl-NL" sz="2400" dirty="0" smtClean="0"/>
              <a:t> </a:t>
            </a:r>
            <a:r>
              <a:rPr lang="nl-NL" sz="2400" dirty="0" err="1" smtClean="0"/>
              <a:t>knowledge</a:t>
            </a:r>
            <a:r>
              <a:rPr lang="nl-NL" sz="2400" dirty="0" smtClean="0"/>
              <a:t>?</a:t>
            </a:r>
          </a:p>
          <a:p>
            <a:pPr>
              <a:buNone/>
            </a:pPr>
            <a:endParaRPr lang="nl-NL" sz="2400" dirty="0" smtClean="0"/>
          </a:p>
          <a:p>
            <a:r>
              <a:rPr lang="nl-NL" sz="2400" dirty="0" smtClean="0"/>
              <a:t>Are </a:t>
            </a:r>
            <a:r>
              <a:rPr lang="nl-NL" sz="2400" dirty="0" err="1" smtClean="0"/>
              <a:t>there</a:t>
            </a:r>
            <a:r>
              <a:rPr lang="nl-NL" sz="2400" dirty="0" smtClean="0"/>
              <a:t> </a:t>
            </a:r>
            <a:r>
              <a:rPr lang="nl-NL" sz="2400" i="1" dirty="0" err="1" smtClean="0"/>
              <a:t>other</a:t>
            </a:r>
            <a:r>
              <a:rPr lang="nl-NL" sz="2400" dirty="0" smtClean="0"/>
              <a:t> </a:t>
            </a:r>
            <a:r>
              <a:rPr lang="nl-NL" sz="2400" dirty="0" err="1" smtClean="0"/>
              <a:t>notions</a:t>
            </a:r>
            <a:r>
              <a:rPr lang="nl-NL" sz="2400" dirty="0" smtClean="0"/>
              <a:t> of </a:t>
            </a:r>
            <a:r>
              <a:rPr lang="nl-NL" sz="2400" dirty="0" err="1" smtClean="0"/>
              <a:t>truth</a:t>
            </a:r>
            <a:r>
              <a:rPr lang="nl-NL" sz="2400" dirty="0" smtClean="0"/>
              <a:t> in </a:t>
            </a:r>
            <a:r>
              <a:rPr lang="nl-NL" sz="2400" dirty="0" err="1" smtClean="0"/>
              <a:t>addition</a:t>
            </a:r>
            <a:r>
              <a:rPr lang="nl-NL" sz="2400" dirty="0" smtClean="0"/>
              <a:t> to the </a:t>
            </a:r>
            <a:r>
              <a:rPr lang="nl-NL" sz="2400" dirty="0" err="1" smtClean="0"/>
              <a:t>discussed</a:t>
            </a:r>
            <a:r>
              <a:rPr lang="nl-NL" sz="2400" dirty="0" smtClean="0"/>
              <a:t>?</a:t>
            </a:r>
          </a:p>
          <a:p>
            <a:endParaRPr lang="nl-NL" sz="2400" dirty="0" smtClean="0"/>
          </a:p>
          <a:p>
            <a:endParaRPr lang="nl-NL" sz="2400" dirty="0" smtClean="0"/>
          </a:p>
          <a:p>
            <a:endParaRPr lang="nl-NL" sz="2400" dirty="0" smtClean="0"/>
          </a:p>
          <a:p>
            <a:endParaRPr lang="nl-NL" sz="2400" dirty="0" smtClean="0"/>
          </a:p>
          <a:p>
            <a:endParaRPr lang="nl-NL" sz="2400" dirty="0" smtClean="0"/>
          </a:p>
          <a:p>
            <a:endParaRPr lang="nl-NL" sz="2400" dirty="0" smtClean="0"/>
          </a:p>
          <a:p>
            <a:endParaRPr lang="nl-NL" sz="2400" dirty="0" smtClean="0"/>
          </a:p>
          <a:p>
            <a:endParaRPr lang="nl-NL" sz="2000" dirty="0" smtClean="0"/>
          </a:p>
          <a:p>
            <a:pPr lvl="1"/>
            <a:endParaRPr lang="nl-NL" sz="2000" dirty="0" smtClean="0"/>
          </a:p>
          <a:p>
            <a:endParaRPr lang="nl-NL" sz="2400" dirty="0" smtClean="0"/>
          </a:p>
          <a:p>
            <a:endParaRPr lang="nl-NL" sz="2400" dirty="0" smtClean="0"/>
          </a:p>
          <a:p>
            <a:endParaRPr lang="nl-NL" sz="2400" dirty="0" smtClean="0"/>
          </a:p>
          <a:p>
            <a:endParaRPr lang="nl-NL" sz="2400" dirty="0" smtClean="0"/>
          </a:p>
          <a:p>
            <a:endParaRPr lang="nl-NL" sz="2000" dirty="0" smtClean="0"/>
          </a:p>
          <a:p>
            <a:pPr lvl="1"/>
            <a:endParaRPr lang="nl-NL" sz="2000" dirty="0" smtClean="0"/>
          </a:p>
          <a:p>
            <a:pPr lvl="1"/>
            <a:endParaRPr lang="nl-NL" sz="2000" dirty="0" smtClean="0"/>
          </a:p>
          <a:p>
            <a:pPr lvl="1"/>
            <a:endParaRPr lang="nl-NL" sz="1200" dirty="0" smtClean="0"/>
          </a:p>
          <a:p>
            <a:pPr lvl="1"/>
            <a:endParaRPr lang="nl-NL" sz="2000" dirty="0" smtClean="0"/>
          </a:p>
          <a:p>
            <a:endParaRPr lang="nl-NL" sz="2400" dirty="0" smtClean="0"/>
          </a:p>
          <a:p>
            <a:endParaRPr lang="nl-NL" sz="2400" dirty="0" smtClean="0"/>
          </a:p>
          <a:p>
            <a:pPr lvl="1"/>
            <a:endParaRPr lang="nl-NL" sz="2000" dirty="0" smtClean="0"/>
          </a:p>
          <a:p>
            <a:endParaRPr lang="nl-NL" sz="2400" dirty="0" smtClean="0"/>
          </a:p>
          <a:p>
            <a:endParaRPr lang="nl-NL" sz="2400" dirty="0" smtClean="0"/>
          </a:p>
          <a:p>
            <a:endParaRPr lang="nl-NL" sz="2400" dirty="0" smtClean="0"/>
          </a:p>
          <a:p>
            <a:endParaRPr lang="nl-NL" sz="2000" dirty="0" smtClean="0"/>
          </a:p>
          <a:p>
            <a:endParaRPr lang="nl-NL" sz="2400" dirty="0" smtClean="0"/>
          </a:p>
          <a:p>
            <a:endParaRPr lang="nl-NL" sz="2400" dirty="0" smtClean="0"/>
          </a:p>
          <a:p>
            <a:endParaRPr lang="nl-NL" sz="2400" i="1" dirty="0" smtClean="0"/>
          </a:p>
          <a:p>
            <a:endParaRPr lang="nl-NL" sz="2400" i="1" dirty="0" smtClean="0"/>
          </a:p>
          <a:p>
            <a:endParaRPr lang="nl-NL" sz="2000" dirty="0"/>
          </a:p>
          <a:p>
            <a:endParaRPr lang="nl-NL" sz="2400" dirty="0" smtClean="0"/>
          </a:p>
          <a:p>
            <a:pPr lvl="1"/>
            <a:endParaRPr lang="nl-NL" sz="2000" dirty="0"/>
          </a:p>
          <a:p>
            <a:pPr lvl="1"/>
            <a:endParaRPr lang="nl-NL" sz="2000" dirty="0" smtClean="0"/>
          </a:p>
          <a:p>
            <a:pPr lvl="1"/>
            <a:endParaRPr lang="nl-NL" sz="2000" dirty="0" smtClean="0"/>
          </a:p>
          <a:p>
            <a:pPr>
              <a:buNone/>
            </a:pPr>
            <a:endParaRPr lang="nl-NL" sz="1200" dirty="0" smtClean="0"/>
          </a:p>
          <a:p>
            <a:pPr lvl="1">
              <a:buNone/>
            </a:pPr>
            <a:endParaRPr lang="nl-NL" sz="2000" i="1" dirty="0" smtClean="0"/>
          </a:p>
          <a:p>
            <a:pPr lvl="1">
              <a:buNone/>
            </a:pPr>
            <a:endParaRPr lang="nl-NL" sz="2000" i="1" dirty="0" smtClean="0"/>
          </a:p>
          <a:p>
            <a:pPr lvl="1">
              <a:buNone/>
            </a:pPr>
            <a:endParaRPr lang="nl-NL" sz="2000" i="1" dirty="0" smtClean="0"/>
          </a:p>
          <a:p>
            <a:pPr lvl="1"/>
            <a:endParaRPr lang="nl-NL" sz="2000" dirty="0"/>
          </a:p>
          <a:p>
            <a:pPr lvl="1"/>
            <a:endParaRPr lang="nl-NL" sz="2000" dirty="0" smtClean="0"/>
          </a:p>
          <a:p>
            <a:pPr lvl="1"/>
            <a:endParaRPr lang="nl-NL" sz="2000" dirty="0" smtClean="0"/>
          </a:p>
          <a:p>
            <a:endParaRPr lang="nl-NL" sz="2400" dirty="0" smtClean="0"/>
          </a:p>
          <a:p>
            <a:pPr lvl="1"/>
            <a:endParaRPr lang="nl-NL" dirty="0" smtClean="0"/>
          </a:p>
          <a:p>
            <a:pPr lvl="1"/>
            <a:endParaRPr lang="nl-NL" dirty="0"/>
          </a:p>
        </p:txBody>
      </p:sp>
      <p:sp>
        <p:nvSpPr>
          <p:cNvPr id="4" name="TextBox 3"/>
          <p:cNvSpPr txBox="1"/>
          <p:nvPr/>
        </p:nvSpPr>
        <p:spPr>
          <a:xfrm>
            <a:off x="539552" y="1988840"/>
            <a:ext cx="2454775" cy="369332"/>
          </a:xfrm>
          <a:prstGeom prst="rect">
            <a:avLst/>
          </a:prstGeom>
          <a:noFill/>
        </p:spPr>
        <p:txBody>
          <a:bodyPr wrap="none" rtlCol="0">
            <a:spAutoFit/>
          </a:bodyPr>
          <a:lstStyle/>
          <a:p>
            <a:r>
              <a:rPr lang="nl-NL" dirty="0" smtClean="0"/>
              <a:t>E.g., </a:t>
            </a:r>
            <a:r>
              <a:rPr lang="nl-NL" dirty="0" err="1" smtClean="0"/>
              <a:t>memory</a:t>
            </a:r>
            <a:r>
              <a:rPr lang="nl-NL" dirty="0" smtClean="0"/>
              <a:t>, </a:t>
            </a:r>
            <a:r>
              <a:rPr lang="nl-NL" dirty="0" err="1" smtClean="0"/>
              <a:t>testimony</a:t>
            </a:r>
            <a:endParaRPr lang="nl-NL" dirty="0"/>
          </a:p>
        </p:txBody>
      </p:sp>
      <p:sp>
        <p:nvSpPr>
          <p:cNvPr id="5" name="TextBox 4"/>
          <p:cNvSpPr txBox="1"/>
          <p:nvPr/>
        </p:nvSpPr>
        <p:spPr>
          <a:xfrm>
            <a:off x="576064" y="2854677"/>
            <a:ext cx="9324528" cy="523220"/>
          </a:xfrm>
          <a:prstGeom prst="rect">
            <a:avLst/>
          </a:prstGeom>
          <a:noFill/>
        </p:spPr>
        <p:txBody>
          <a:bodyPr wrap="square" rtlCol="0">
            <a:spAutoFit/>
          </a:bodyPr>
          <a:lstStyle/>
          <a:p>
            <a:r>
              <a:rPr lang="nl-NL" sz="1400" dirty="0" err="1" smtClean="0"/>
              <a:t>Yes</a:t>
            </a:r>
            <a:r>
              <a:rPr lang="nl-NL" sz="1400" dirty="0" smtClean="0"/>
              <a:t>, we </a:t>
            </a:r>
            <a:r>
              <a:rPr lang="nl-NL" sz="1400" dirty="0" err="1" smtClean="0"/>
              <a:t>may</a:t>
            </a:r>
            <a:r>
              <a:rPr lang="nl-NL" sz="1400" dirty="0" smtClean="0"/>
              <a:t> </a:t>
            </a:r>
            <a:r>
              <a:rPr lang="nl-NL" sz="1400" dirty="0" err="1" smtClean="0"/>
              <a:t>need</a:t>
            </a:r>
            <a:r>
              <a:rPr lang="nl-NL" sz="1400" dirty="0" smtClean="0"/>
              <a:t> </a:t>
            </a:r>
            <a:r>
              <a:rPr lang="nl-NL" sz="1400" dirty="0" err="1" smtClean="0"/>
              <a:t>our</a:t>
            </a:r>
            <a:r>
              <a:rPr lang="nl-NL" sz="1400" dirty="0" smtClean="0"/>
              <a:t> </a:t>
            </a:r>
            <a:r>
              <a:rPr lang="nl-NL" sz="1400" dirty="0" err="1" smtClean="0"/>
              <a:t>senses</a:t>
            </a:r>
            <a:r>
              <a:rPr lang="nl-NL" sz="1400" dirty="0" smtClean="0"/>
              <a:t> to </a:t>
            </a:r>
            <a:r>
              <a:rPr lang="nl-NL" sz="1400" dirty="0" err="1" smtClean="0"/>
              <a:t>acquire</a:t>
            </a:r>
            <a:r>
              <a:rPr lang="nl-NL" sz="1400" dirty="0" smtClean="0"/>
              <a:t> the </a:t>
            </a:r>
            <a:r>
              <a:rPr lang="nl-NL" sz="1400" dirty="0" err="1" smtClean="0"/>
              <a:t>concepts</a:t>
            </a:r>
            <a:r>
              <a:rPr lang="nl-NL" sz="1400" dirty="0" smtClean="0"/>
              <a:t> </a:t>
            </a:r>
            <a:r>
              <a:rPr lang="nl-NL" sz="1400" dirty="0" err="1" smtClean="0"/>
              <a:t>that</a:t>
            </a:r>
            <a:r>
              <a:rPr lang="nl-NL" sz="1400" dirty="0" smtClean="0"/>
              <a:t> </a:t>
            </a:r>
            <a:r>
              <a:rPr lang="nl-NL" sz="1400" dirty="0" err="1" smtClean="0"/>
              <a:t>figure</a:t>
            </a:r>
            <a:r>
              <a:rPr lang="nl-NL" sz="1400" dirty="0" smtClean="0"/>
              <a:t> in the </a:t>
            </a:r>
            <a:r>
              <a:rPr lang="nl-NL" sz="1400" dirty="0" err="1" smtClean="0"/>
              <a:t>proposition</a:t>
            </a:r>
            <a:r>
              <a:rPr lang="nl-NL" sz="1400" dirty="0" smtClean="0"/>
              <a:t>, </a:t>
            </a:r>
            <a:r>
              <a:rPr lang="nl-NL" sz="1400" dirty="0" err="1" smtClean="0"/>
              <a:t>but</a:t>
            </a:r>
            <a:r>
              <a:rPr lang="nl-NL" sz="1400" dirty="0" smtClean="0"/>
              <a:t> we do </a:t>
            </a:r>
            <a:r>
              <a:rPr lang="nl-NL" sz="1400" dirty="0" err="1" smtClean="0"/>
              <a:t>not</a:t>
            </a:r>
            <a:r>
              <a:rPr lang="nl-NL" sz="1400" dirty="0" smtClean="0"/>
              <a:t> </a:t>
            </a:r>
            <a:r>
              <a:rPr lang="nl-NL" sz="1400" dirty="0" err="1" smtClean="0"/>
              <a:t>need</a:t>
            </a:r>
            <a:r>
              <a:rPr lang="nl-NL" sz="1400" dirty="0" smtClean="0"/>
              <a:t> </a:t>
            </a:r>
            <a:r>
              <a:rPr lang="nl-NL" sz="1400" dirty="0" err="1" smtClean="0"/>
              <a:t>any</a:t>
            </a:r>
            <a:r>
              <a:rPr lang="nl-NL" sz="1400" dirty="0" smtClean="0"/>
              <a:t>                                           </a:t>
            </a:r>
            <a:r>
              <a:rPr lang="nl-NL" sz="1400" dirty="0" err="1" smtClean="0"/>
              <a:t>further</a:t>
            </a:r>
            <a:r>
              <a:rPr lang="nl-NL" sz="1400" dirty="0" smtClean="0"/>
              <a:t> </a:t>
            </a:r>
            <a:r>
              <a:rPr lang="nl-NL" sz="1400" dirty="0" err="1" smtClean="0"/>
              <a:t>appeal</a:t>
            </a:r>
            <a:r>
              <a:rPr lang="nl-NL" sz="1400" dirty="0" smtClean="0"/>
              <a:t> to </a:t>
            </a:r>
            <a:r>
              <a:rPr lang="nl-NL" sz="1400" dirty="0" err="1" smtClean="0"/>
              <a:t>our</a:t>
            </a:r>
            <a:r>
              <a:rPr lang="nl-NL" sz="1400" dirty="0" smtClean="0"/>
              <a:t> </a:t>
            </a:r>
            <a:r>
              <a:rPr lang="nl-NL" sz="1400" dirty="0" err="1" smtClean="0"/>
              <a:t>senses</a:t>
            </a:r>
            <a:r>
              <a:rPr lang="nl-NL" sz="1400" dirty="0" smtClean="0"/>
              <a:t> in order to </a:t>
            </a:r>
            <a:r>
              <a:rPr lang="nl-NL" sz="1400" dirty="0" err="1" smtClean="0"/>
              <a:t>see</a:t>
            </a:r>
            <a:r>
              <a:rPr lang="nl-NL" sz="1400" dirty="0" smtClean="0"/>
              <a:t> </a:t>
            </a:r>
            <a:r>
              <a:rPr lang="nl-NL" sz="1400" dirty="0" err="1" smtClean="0"/>
              <a:t>that</a:t>
            </a:r>
            <a:r>
              <a:rPr lang="nl-NL" sz="1400" dirty="0" smtClean="0"/>
              <a:t> the </a:t>
            </a:r>
            <a:r>
              <a:rPr lang="nl-NL" sz="1400" dirty="0" err="1" smtClean="0"/>
              <a:t>proposition</a:t>
            </a:r>
            <a:r>
              <a:rPr lang="nl-NL" sz="1400" dirty="0" smtClean="0"/>
              <a:t> in </a:t>
            </a:r>
            <a:r>
              <a:rPr lang="nl-NL" sz="1400" dirty="0" err="1" smtClean="0"/>
              <a:t>question</a:t>
            </a:r>
            <a:r>
              <a:rPr lang="nl-NL" sz="1400" dirty="0" smtClean="0"/>
              <a:t> is </a:t>
            </a:r>
            <a:r>
              <a:rPr lang="nl-NL" sz="1400" dirty="0" err="1" smtClean="0"/>
              <a:t>true</a:t>
            </a:r>
            <a:endParaRPr lang="nl-NL" sz="1400" dirty="0"/>
          </a:p>
        </p:txBody>
      </p:sp>
      <p:sp>
        <p:nvSpPr>
          <p:cNvPr id="6" name="TextBox 5"/>
          <p:cNvSpPr txBox="1"/>
          <p:nvPr/>
        </p:nvSpPr>
        <p:spPr>
          <a:xfrm>
            <a:off x="576064" y="3717032"/>
            <a:ext cx="9324528" cy="523220"/>
          </a:xfrm>
          <a:prstGeom prst="rect">
            <a:avLst/>
          </a:prstGeom>
          <a:noFill/>
        </p:spPr>
        <p:txBody>
          <a:bodyPr wrap="square" rtlCol="0">
            <a:spAutoFit/>
          </a:bodyPr>
          <a:lstStyle/>
          <a:p>
            <a:r>
              <a:rPr lang="nl-NL" sz="1400" dirty="0" smtClean="0"/>
              <a:t>E.g., Kant </a:t>
            </a:r>
            <a:r>
              <a:rPr lang="nl-NL" sz="1400" dirty="0" err="1" smtClean="0"/>
              <a:t>would</a:t>
            </a:r>
            <a:r>
              <a:rPr lang="nl-NL" sz="1400" dirty="0" smtClean="0"/>
              <a:t> </a:t>
            </a:r>
            <a:r>
              <a:rPr lang="nl-NL" sz="1400" dirty="0" err="1" smtClean="0"/>
              <a:t>argue</a:t>
            </a:r>
            <a:r>
              <a:rPr lang="nl-NL" sz="1400" dirty="0" smtClean="0"/>
              <a:t> </a:t>
            </a:r>
            <a:r>
              <a:rPr lang="nl-NL" sz="1400" dirty="0" err="1" smtClean="0"/>
              <a:t>that</a:t>
            </a:r>
            <a:r>
              <a:rPr lang="nl-NL" sz="1400" dirty="0" smtClean="0"/>
              <a:t> we </a:t>
            </a:r>
            <a:r>
              <a:rPr lang="nl-NL" sz="1400" dirty="0" err="1" smtClean="0"/>
              <a:t>structure</a:t>
            </a:r>
            <a:r>
              <a:rPr lang="nl-NL" sz="1400" dirty="0" smtClean="0"/>
              <a:t> the </a:t>
            </a:r>
            <a:r>
              <a:rPr lang="nl-NL" sz="1400" dirty="0" err="1" smtClean="0"/>
              <a:t>phenomenal</a:t>
            </a:r>
            <a:r>
              <a:rPr lang="nl-NL" sz="1400" dirty="0" smtClean="0"/>
              <a:t> </a:t>
            </a:r>
            <a:r>
              <a:rPr lang="nl-NL" sz="1400" dirty="0" err="1" smtClean="0"/>
              <a:t>world</a:t>
            </a:r>
            <a:r>
              <a:rPr lang="nl-NL" sz="1400" dirty="0" smtClean="0"/>
              <a:t> </a:t>
            </a:r>
            <a:r>
              <a:rPr lang="nl-NL" sz="1400" i="1" dirty="0" err="1" smtClean="0"/>
              <a:t>according</a:t>
            </a:r>
            <a:r>
              <a:rPr lang="nl-NL" sz="1400" i="1" dirty="0" smtClean="0"/>
              <a:t> to</a:t>
            </a:r>
            <a:r>
              <a:rPr lang="nl-NL" sz="1400" dirty="0" smtClean="0"/>
              <a:t> </a:t>
            </a:r>
            <a:r>
              <a:rPr lang="nl-NL" sz="1400" dirty="0" err="1" smtClean="0"/>
              <a:t>our</a:t>
            </a:r>
            <a:r>
              <a:rPr lang="nl-NL" sz="1400" dirty="0" smtClean="0"/>
              <a:t> </a:t>
            </a:r>
            <a:r>
              <a:rPr lang="nl-NL" sz="1400" dirty="0" err="1" smtClean="0"/>
              <a:t>cognitive</a:t>
            </a:r>
            <a:r>
              <a:rPr lang="nl-NL" sz="1400" dirty="0" smtClean="0"/>
              <a:t> </a:t>
            </a:r>
            <a:r>
              <a:rPr lang="nl-NL" sz="1400" dirty="0" err="1" smtClean="0"/>
              <a:t>faculties</a:t>
            </a:r>
            <a:r>
              <a:rPr lang="nl-NL" sz="1400" dirty="0" smtClean="0"/>
              <a:t> and </a:t>
            </a:r>
            <a:r>
              <a:rPr lang="nl-NL" sz="1400" dirty="0" err="1" smtClean="0"/>
              <a:t>that</a:t>
            </a:r>
            <a:r>
              <a:rPr lang="nl-NL" sz="1400" dirty="0" smtClean="0"/>
              <a:t>                                                     all </a:t>
            </a:r>
            <a:r>
              <a:rPr lang="nl-NL" sz="1400" dirty="0" err="1" smtClean="0"/>
              <a:t>our</a:t>
            </a:r>
            <a:r>
              <a:rPr lang="nl-NL" sz="1400" dirty="0" smtClean="0"/>
              <a:t> </a:t>
            </a:r>
            <a:r>
              <a:rPr lang="nl-NL" sz="1400" dirty="0" err="1" smtClean="0"/>
              <a:t>knowledge</a:t>
            </a:r>
            <a:r>
              <a:rPr lang="nl-NL" sz="1400" dirty="0" smtClean="0"/>
              <a:t> claims are claims </a:t>
            </a:r>
            <a:r>
              <a:rPr lang="nl-NL" sz="1400" dirty="0" err="1" smtClean="0"/>
              <a:t>about</a:t>
            </a:r>
            <a:r>
              <a:rPr lang="nl-NL" sz="1400" dirty="0" smtClean="0"/>
              <a:t> the </a:t>
            </a:r>
            <a:r>
              <a:rPr lang="nl-NL" sz="1400" dirty="0" err="1" smtClean="0"/>
              <a:t>phenomenal</a:t>
            </a:r>
            <a:r>
              <a:rPr lang="nl-NL" sz="1400" dirty="0" smtClean="0"/>
              <a:t> </a:t>
            </a:r>
            <a:r>
              <a:rPr lang="nl-NL" sz="1400" dirty="0" err="1" smtClean="0"/>
              <a:t>world</a:t>
            </a:r>
            <a:r>
              <a:rPr lang="nl-NL" sz="1400" dirty="0" smtClean="0"/>
              <a:t>.</a:t>
            </a:r>
            <a:endParaRPr lang="nl-NL" sz="1400" dirty="0"/>
          </a:p>
        </p:txBody>
      </p:sp>
      <p:sp>
        <p:nvSpPr>
          <p:cNvPr id="7" name="TextBox 6"/>
          <p:cNvSpPr txBox="1"/>
          <p:nvPr/>
        </p:nvSpPr>
        <p:spPr>
          <a:xfrm>
            <a:off x="576064" y="4633972"/>
            <a:ext cx="9324528" cy="307777"/>
          </a:xfrm>
          <a:prstGeom prst="rect">
            <a:avLst/>
          </a:prstGeom>
          <a:noFill/>
        </p:spPr>
        <p:txBody>
          <a:bodyPr wrap="square" rtlCol="0">
            <a:spAutoFit/>
          </a:bodyPr>
          <a:lstStyle/>
          <a:p>
            <a:r>
              <a:rPr lang="nl-NL" sz="1400" dirty="0" smtClean="0"/>
              <a:t>No, </a:t>
            </a:r>
            <a:r>
              <a:rPr lang="nl-NL" sz="1400" dirty="0" err="1" smtClean="0"/>
              <a:t>there</a:t>
            </a:r>
            <a:r>
              <a:rPr lang="nl-NL" sz="1400" dirty="0" smtClean="0"/>
              <a:t> are </a:t>
            </a:r>
            <a:r>
              <a:rPr lang="nl-NL" sz="1400" dirty="0" err="1" smtClean="0"/>
              <a:t>various</a:t>
            </a:r>
            <a:r>
              <a:rPr lang="nl-NL" sz="1400" dirty="0" smtClean="0"/>
              <a:t> </a:t>
            </a:r>
            <a:r>
              <a:rPr lang="nl-NL" sz="1400" dirty="0" err="1" smtClean="0"/>
              <a:t>problems</a:t>
            </a:r>
            <a:r>
              <a:rPr lang="nl-NL" sz="1400" dirty="0" smtClean="0"/>
              <a:t> (e.g., </a:t>
            </a:r>
            <a:r>
              <a:rPr lang="nl-NL" sz="1400" dirty="0" err="1" smtClean="0"/>
              <a:t>Gettier</a:t>
            </a:r>
            <a:r>
              <a:rPr lang="nl-NL" sz="1400" dirty="0" smtClean="0"/>
              <a:t>, </a:t>
            </a:r>
            <a:r>
              <a:rPr lang="nl-NL" sz="1400" dirty="0" err="1" smtClean="0"/>
              <a:t>Lotery</a:t>
            </a:r>
            <a:r>
              <a:rPr lang="nl-NL" sz="1400" dirty="0" smtClean="0"/>
              <a:t>). </a:t>
            </a:r>
            <a:r>
              <a:rPr lang="nl-NL" sz="1400" dirty="0" err="1" smtClean="0"/>
              <a:t>See</a:t>
            </a:r>
            <a:r>
              <a:rPr lang="nl-NL" sz="1400" dirty="0" smtClean="0"/>
              <a:t> </a:t>
            </a:r>
            <a:r>
              <a:rPr lang="nl-NL" sz="1400" dirty="0" err="1" smtClean="0"/>
              <a:t>gjerutten.nl</a:t>
            </a:r>
            <a:r>
              <a:rPr lang="nl-NL" sz="1400" dirty="0" smtClean="0"/>
              <a:t>/</a:t>
            </a:r>
            <a:r>
              <a:rPr lang="nl-NL" sz="1400" dirty="0" err="1" smtClean="0"/>
              <a:t>WatIsKennis.pdf</a:t>
            </a:r>
            <a:endParaRPr lang="nl-NL" sz="1400" dirty="0"/>
          </a:p>
        </p:txBody>
      </p:sp>
      <p:sp>
        <p:nvSpPr>
          <p:cNvPr id="8" name="TextBox 7"/>
          <p:cNvSpPr txBox="1"/>
          <p:nvPr/>
        </p:nvSpPr>
        <p:spPr>
          <a:xfrm>
            <a:off x="539552" y="5517232"/>
            <a:ext cx="9324528" cy="307777"/>
          </a:xfrm>
          <a:prstGeom prst="rect">
            <a:avLst/>
          </a:prstGeom>
          <a:noFill/>
        </p:spPr>
        <p:txBody>
          <a:bodyPr wrap="square" rtlCol="0">
            <a:spAutoFit/>
          </a:bodyPr>
          <a:lstStyle/>
          <a:p>
            <a:r>
              <a:rPr lang="nl-NL" sz="1400" dirty="0" smtClean="0"/>
              <a:t>E.g., </a:t>
            </a:r>
            <a:r>
              <a:rPr lang="nl-NL" sz="1400" dirty="0" err="1" smtClean="0"/>
              <a:t>Identity</a:t>
            </a:r>
            <a:r>
              <a:rPr lang="nl-NL" sz="1400" dirty="0" smtClean="0"/>
              <a:t> </a:t>
            </a:r>
            <a:r>
              <a:rPr lang="nl-NL" sz="1400" dirty="0" err="1" smtClean="0"/>
              <a:t>Theory</a:t>
            </a:r>
            <a:r>
              <a:rPr lang="nl-NL" sz="1400" dirty="0" smtClean="0"/>
              <a:t> of </a:t>
            </a:r>
            <a:r>
              <a:rPr lang="nl-NL" sz="1400" dirty="0" err="1" smtClean="0"/>
              <a:t>Truth</a:t>
            </a:r>
            <a:r>
              <a:rPr lang="nl-NL" sz="1400" dirty="0" smtClean="0"/>
              <a:t>, </a:t>
            </a:r>
            <a:r>
              <a:rPr lang="nl-NL" sz="1400" dirty="0" err="1" smtClean="0"/>
              <a:t>Event</a:t>
            </a:r>
            <a:r>
              <a:rPr lang="nl-NL" sz="1400" dirty="0" smtClean="0"/>
              <a:t> </a:t>
            </a:r>
            <a:r>
              <a:rPr lang="nl-NL" sz="1400" dirty="0" err="1" smtClean="0"/>
              <a:t>Theory</a:t>
            </a:r>
            <a:r>
              <a:rPr lang="nl-NL" sz="1400" dirty="0" smtClean="0"/>
              <a:t> of </a:t>
            </a:r>
            <a:r>
              <a:rPr lang="nl-NL" sz="1400" dirty="0" err="1" smtClean="0"/>
              <a:t>Truth</a:t>
            </a:r>
            <a:endParaRPr lang="nl-NL"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2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fade">
                                      <p:cBhvr>
                                        <p:cTn id="27"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P spid="8" grpId="0"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nl-NL" dirty="0" smtClean="0"/>
              <a:t/>
            </a:r>
            <a:br>
              <a:rPr lang="nl-NL" dirty="0" smtClean="0"/>
            </a:br>
            <a:r>
              <a:rPr lang="nl-NL" dirty="0" smtClean="0"/>
              <a:t/>
            </a:r>
            <a:br>
              <a:rPr lang="nl-NL" dirty="0" smtClean="0"/>
            </a:br>
            <a:r>
              <a:rPr lang="nl-NL" sz="4900" dirty="0" err="1" smtClean="0"/>
              <a:t>Pojman</a:t>
            </a:r>
            <a:r>
              <a:rPr lang="nl-NL" sz="4900" dirty="0" smtClean="0"/>
              <a:t> </a:t>
            </a:r>
            <a:r>
              <a:rPr lang="nl-NL" sz="4900" dirty="0" err="1" smtClean="0"/>
              <a:t>Chapter</a:t>
            </a:r>
            <a:r>
              <a:rPr lang="nl-NL" sz="4900" dirty="0" smtClean="0"/>
              <a:t> 2:                              The </a:t>
            </a:r>
            <a:r>
              <a:rPr lang="nl-NL" sz="4900" dirty="0" err="1" smtClean="0"/>
              <a:t>Skeptical</a:t>
            </a:r>
            <a:r>
              <a:rPr lang="nl-NL" sz="4900" dirty="0" smtClean="0"/>
              <a:t> </a:t>
            </a:r>
            <a:r>
              <a:rPr lang="nl-NL" sz="4900" dirty="0" err="1" smtClean="0"/>
              <a:t>Tradition</a:t>
            </a:r>
            <a:r>
              <a:rPr lang="nl-NL" dirty="0" smtClean="0"/>
              <a:t/>
            </a:r>
            <a:br>
              <a:rPr lang="nl-NL" dirty="0" smtClean="0"/>
            </a:br>
            <a:endParaRPr lang="nl-N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The </a:t>
            </a:r>
            <a:r>
              <a:rPr lang="nl-NL" sz="3200" dirty="0" err="1" smtClean="0"/>
              <a:t>Skeptical</a:t>
            </a:r>
            <a:r>
              <a:rPr lang="nl-NL" sz="3200" dirty="0" smtClean="0"/>
              <a:t> </a:t>
            </a:r>
            <a:r>
              <a:rPr lang="nl-NL" sz="3200" dirty="0" err="1" smtClean="0"/>
              <a:t>Tradition</a:t>
            </a:r>
            <a:endParaRPr lang="nl-NL" sz="3200" dirty="0"/>
          </a:p>
        </p:txBody>
      </p:sp>
      <p:sp>
        <p:nvSpPr>
          <p:cNvPr id="3" name="Content Placeholder 2"/>
          <p:cNvSpPr>
            <a:spLocks noGrp="1"/>
          </p:cNvSpPr>
          <p:nvPr>
            <p:ph idx="1"/>
          </p:nvPr>
        </p:nvSpPr>
        <p:spPr/>
        <p:txBody>
          <a:bodyPr>
            <a:normAutofit/>
          </a:bodyPr>
          <a:lstStyle/>
          <a:p>
            <a:r>
              <a:rPr lang="nl-NL" sz="2400" dirty="0" err="1" smtClean="0"/>
              <a:t>Ancient</a:t>
            </a:r>
            <a:r>
              <a:rPr lang="nl-NL" sz="2400" dirty="0" smtClean="0"/>
              <a:t> </a:t>
            </a:r>
            <a:r>
              <a:rPr lang="nl-NL" sz="2400" dirty="0" err="1" smtClean="0"/>
              <a:t>Skepticism</a:t>
            </a:r>
            <a:endParaRPr lang="nl-NL" sz="2400" dirty="0" smtClean="0"/>
          </a:p>
          <a:p>
            <a:pPr lvl="1"/>
            <a:r>
              <a:rPr lang="nl-NL" sz="2000" dirty="0" err="1" smtClean="0"/>
              <a:t>Socrates</a:t>
            </a:r>
            <a:r>
              <a:rPr lang="nl-NL" sz="2000" dirty="0" smtClean="0"/>
              <a:t>’ </a:t>
            </a:r>
            <a:r>
              <a:rPr lang="nl-NL" sz="2000" dirty="0" err="1" smtClean="0"/>
              <a:t>agnosticism</a:t>
            </a:r>
            <a:r>
              <a:rPr lang="nl-NL" sz="2000" dirty="0" smtClean="0"/>
              <a:t> (</a:t>
            </a:r>
            <a:r>
              <a:rPr lang="nl-NL" sz="2000" dirty="0" err="1" smtClean="0"/>
              <a:t>agnoia</a:t>
            </a:r>
            <a:r>
              <a:rPr lang="nl-NL" sz="2000" dirty="0" smtClean="0"/>
              <a:t>)</a:t>
            </a:r>
          </a:p>
          <a:p>
            <a:pPr lvl="2"/>
            <a:r>
              <a:rPr lang="nl-NL" sz="1600" dirty="0" smtClean="0"/>
              <a:t>“We </a:t>
            </a:r>
            <a:r>
              <a:rPr lang="nl-NL" sz="1600" dirty="0" err="1" smtClean="0"/>
              <a:t>ought</a:t>
            </a:r>
            <a:r>
              <a:rPr lang="nl-NL" sz="1600" dirty="0" smtClean="0"/>
              <a:t> to </a:t>
            </a:r>
            <a:r>
              <a:rPr lang="nl-NL" sz="1600" dirty="0" err="1" smtClean="0"/>
              <a:t>investigate</a:t>
            </a:r>
            <a:r>
              <a:rPr lang="nl-NL" sz="1600" dirty="0" smtClean="0"/>
              <a:t> </a:t>
            </a:r>
            <a:r>
              <a:rPr lang="nl-NL" sz="1600" dirty="0" err="1" smtClean="0"/>
              <a:t>this</a:t>
            </a:r>
            <a:r>
              <a:rPr lang="nl-NL" sz="1600" dirty="0" smtClean="0"/>
              <a:t>” (</a:t>
            </a:r>
            <a:r>
              <a:rPr lang="nl-NL" sz="1600" dirty="0" err="1" smtClean="0"/>
              <a:t>skeptic</a:t>
            </a:r>
            <a:r>
              <a:rPr lang="nl-NL" sz="1600" dirty="0" smtClean="0"/>
              <a:t> </a:t>
            </a:r>
            <a:r>
              <a:rPr lang="nl-NL" sz="1600" dirty="0" err="1" smtClean="0"/>
              <a:t>means</a:t>
            </a:r>
            <a:r>
              <a:rPr lang="nl-NL" sz="1600" dirty="0" smtClean="0"/>
              <a:t> “to </a:t>
            </a:r>
            <a:r>
              <a:rPr lang="nl-NL" sz="1600" dirty="0" err="1" smtClean="0"/>
              <a:t>inquire</a:t>
            </a:r>
            <a:r>
              <a:rPr lang="nl-NL" sz="1600" dirty="0" smtClean="0"/>
              <a:t>”)</a:t>
            </a:r>
          </a:p>
          <a:p>
            <a:pPr lvl="2"/>
            <a:r>
              <a:rPr lang="nl-NL" sz="1600" dirty="0" smtClean="0"/>
              <a:t>“</a:t>
            </a:r>
            <a:r>
              <a:rPr lang="nl-NL" sz="1600" dirty="0" err="1" smtClean="0"/>
              <a:t>There</a:t>
            </a:r>
            <a:r>
              <a:rPr lang="nl-NL" sz="1600" dirty="0" smtClean="0"/>
              <a:t> is </a:t>
            </a:r>
            <a:r>
              <a:rPr lang="nl-NL" sz="1600" dirty="0" err="1" smtClean="0"/>
              <a:t>only</a:t>
            </a:r>
            <a:r>
              <a:rPr lang="nl-NL" sz="1600" dirty="0" smtClean="0"/>
              <a:t> </a:t>
            </a:r>
            <a:r>
              <a:rPr lang="nl-NL" sz="1600" dirty="0" err="1" smtClean="0"/>
              <a:t>one</a:t>
            </a:r>
            <a:r>
              <a:rPr lang="nl-NL" sz="1600" dirty="0" smtClean="0"/>
              <a:t> </a:t>
            </a:r>
            <a:r>
              <a:rPr lang="nl-NL" sz="1600" dirty="0" err="1" smtClean="0"/>
              <a:t>thing</a:t>
            </a:r>
            <a:r>
              <a:rPr lang="nl-NL" sz="1600" dirty="0" smtClean="0"/>
              <a:t> I </a:t>
            </a:r>
            <a:r>
              <a:rPr lang="nl-NL" sz="1600" dirty="0" err="1" smtClean="0"/>
              <a:t>know</a:t>
            </a:r>
            <a:r>
              <a:rPr lang="nl-NL" sz="1600" dirty="0" smtClean="0"/>
              <a:t> and </a:t>
            </a:r>
            <a:r>
              <a:rPr lang="nl-NL" sz="1600" dirty="0" err="1" smtClean="0"/>
              <a:t>that</a:t>
            </a:r>
            <a:r>
              <a:rPr lang="nl-NL" sz="1600" dirty="0" smtClean="0"/>
              <a:t> is </a:t>
            </a:r>
            <a:r>
              <a:rPr lang="nl-NL" sz="1600" dirty="0" err="1" smtClean="0"/>
              <a:t>that</a:t>
            </a:r>
            <a:r>
              <a:rPr lang="nl-NL" sz="1600" dirty="0" smtClean="0"/>
              <a:t> I </a:t>
            </a:r>
            <a:r>
              <a:rPr lang="nl-NL" sz="1600" dirty="0" err="1" smtClean="0"/>
              <a:t>know</a:t>
            </a:r>
            <a:r>
              <a:rPr lang="nl-NL" sz="1600" dirty="0" smtClean="0"/>
              <a:t> </a:t>
            </a:r>
            <a:r>
              <a:rPr lang="nl-NL" sz="1600" dirty="0" err="1" smtClean="0"/>
              <a:t>nothing</a:t>
            </a:r>
            <a:r>
              <a:rPr lang="nl-NL" sz="1600" dirty="0" smtClean="0"/>
              <a:t>”</a:t>
            </a:r>
          </a:p>
          <a:p>
            <a:pPr lvl="1"/>
            <a:r>
              <a:rPr lang="nl-NL" sz="2000" i="1" dirty="0" err="1" smtClean="0"/>
              <a:t>After</a:t>
            </a:r>
            <a:r>
              <a:rPr lang="nl-NL" sz="2000" i="1" dirty="0" smtClean="0"/>
              <a:t> Plato</a:t>
            </a:r>
            <a:r>
              <a:rPr lang="nl-NL" sz="2000" dirty="0" smtClean="0"/>
              <a:t> </a:t>
            </a:r>
            <a:r>
              <a:rPr lang="nl-NL" sz="2000" dirty="0" err="1" smtClean="0"/>
              <a:t>his</a:t>
            </a:r>
            <a:r>
              <a:rPr lang="nl-NL" sz="2000" dirty="0" smtClean="0"/>
              <a:t> </a:t>
            </a:r>
            <a:r>
              <a:rPr lang="nl-NL" sz="2000" dirty="0" err="1" smtClean="0"/>
              <a:t>Academy</a:t>
            </a:r>
            <a:r>
              <a:rPr lang="nl-NL" sz="2000" dirty="0" smtClean="0"/>
              <a:t> </a:t>
            </a:r>
            <a:r>
              <a:rPr lang="nl-NL" sz="2000" dirty="0" err="1" smtClean="0"/>
              <a:t>evolved</a:t>
            </a:r>
            <a:r>
              <a:rPr lang="nl-NL" sz="2000" dirty="0" smtClean="0"/>
              <a:t> </a:t>
            </a:r>
            <a:r>
              <a:rPr lang="nl-NL" sz="2000" dirty="0" err="1" smtClean="0"/>
              <a:t>into</a:t>
            </a:r>
            <a:r>
              <a:rPr lang="nl-NL" sz="2000" dirty="0" smtClean="0"/>
              <a:t> a school of </a:t>
            </a:r>
            <a:r>
              <a:rPr lang="nl-NL" sz="2000" dirty="0" err="1" smtClean="0"/>
              <a:t>Skepticism</a:t>
            </a:r>
            <a:endParaRPr lang="nl-NL" sz="2000" dirty="0" smtClean="0"/>
          </a:p>
          <a:p>
            <a:pPr lvl="2"/>
            <a:r>
              <a:rPr lang="nl-NL" sz="1600" dirty="0" smtClean="0"/>
              <a:t>‘</a:t>
            </a:r>
            <a:r>
              <a:rPr lang="nl-NL" sz="1600" dirty="0" err="1" smtClean="0"/>
              <a:t>Academic</a:t>
            </a:r>
            <a:r>
              <a:rPr lang="nl-NL" sz="1600" dirty="0" smtClean="0"/>
              <a:t> </a:t>
            </a:r>
            <a:r>
              <a:rPr lang="nl-NL" sz="1600" dirty="0" err="1" smtClean="0"/>
              <a:t>Skeptics</a:t>
            </a:r>
            <a:r>
              <a:rPr lang="nl-NL" sz="1600" dirty="0" smtClean="0"/>
              <a:t>’ </a:t>
            </a:r>
            <a:r>
              <a:rPr lang="nl-NL" sz="1600" dirty="0" err="1" smtClean="0"/>
              <a:t>or</a:t>
            </a:r>
            <a:r>
              <a:rPr lang="nl-NL" sz="1600" dirty="0" smtClean="0"/>
              <a:t> ‘</a:t>
            </a:r>
            <a:r>
              <a:rPr lang="nl-NL" sz="1600" dirty="0" err="1" smtClean="0"/>
              <a:t>Academics</a:t>
            </a:r>
            <a:r>
              <a:rPr lang="nl-NL" sz="1600" dirty="0" smtClean="0"/>
              <a:t>’ (e.g., </a:t>
            </a:r>
            <a:r>
              <a:rPr lang="nl-NL" sz="1600" dirty="0" err="1" smtClean="0"/>
              <a:t>Arcesilaus</a:t>
            </a:r>
            <a:r>
              <a:rPr lang="nl-NL" sz="1600" dirty="0" smtClean="0"/>
              <a:t> and </a:t>
            </a:r>
            <a:r>
              <a:rPr lang="nl-NL" sz="1600" dirty="0" err="1" smtClean="0"/>
              <a:t>Carneades</a:t>
            </a:r>
            <a:r>
              <a:rPr lang="nl-NL" sz="1600" dirty="0" smtClean="0"/>
              <a:t>)</a:t>
            </a:r>
          </a:p>
          <a:p>
            <a:pPr lvl="2"/>
            <a:r>
              <a:rPr lang="nl-NL" sz="1600" dirty="0" err="1" smtClean="0"/>
              <a:t>They</a:t>
            </a:r>
            <a:r>
              <a:rPr lang="nl-NL" sz="1600" dirty="0" smtClean="0"/>
              <a:t> </a:t>
            </a:r>
            <a:r>
              <a:rPr lang="nl-NL" sz="1600" dirty="0" err="1" smtClean="0"/>
              <a:t>took</a:t>
            </a:r>
            <a:r>
              <a:rPr lang="nl-NL" sz="1600" dirty="0" smtClean="0"/>
              <a:t> </a:t>
            </a:r>
            <a:r>
              <a:rPr lang="nl-NL" sz="1600" dirty="0" err="1" smtClean="0"/>
              <a:t>Socratic</a:t>
            </a:r>
            <a:r>
              <a:rPr lang="nl-NL" sz="1600" dirty="0" smtClean="0"/>
              <a:t> </a:t>
            </a:r>
            <a:r>
              <a:rPr lang="nl-NL" sz="1600" dirty="0" err="1" smtClean="0"/>
              <a:t>agnoia</a:t>
            </a:r>
            <a:r>
              <a:rPr lang="nl-NL" sz="1600" dirty="0" smtClean="0"/>
              <a:t> as </a:t>
            </a:r>
            <a:r>
              <a:rPr lang="nl-NL" sz="1600" dirty="0" err="1" smtClean="0"/>
              <a:t>their</a:t>
            </a:r>
            <a:r>
              <a:rPr lang="nl-NL" sz="1600" dirty="0" smtClean="0"/>
              <a:t> model</a:t>
            </a:r>
          </a:p>
          <a:p>
            <a:pPr lvl="1"/>
            <a:r>
              <a:rPr lang="nl-NL" sz="2000" dirty="0" smtClean="0"/>
              <a:t>In the </a:t>
            </a:r>
            <a:r>
              <a:rPr lang="nl-NL" sz="2000" dirty="0" err="1" smtClean="0"/>
              <a:t>same</a:t>
            </a:r>
            <a:r>
              <a:rPr lang="nl-NL" sz="2000" dirty="0" smtClean="0"/>
              <a:t> </a:t>
            </a:r>
            <a:r>
              <a:rPr lang="nl-NL" sz="2000" dirty="0" err="1" smtClean="0"/>
              <a:t>century</a:t>
            </a:r>
            <a:r>
              <a:rPr lang="nl-NL" sz="2000" dirty="0" smtClean="0"/>
              <a:t> </a:t>
            </a:r>
            <a:r>
              <a:rPr lang="nl-NL" sz="2000" dirty="0" err="1" smtClean="0"/>
              <a:t>Pyrrho</a:t>
            </a:r>
            <a:r>
              <a:rPr lang="nl-NL" sz="2000" dirty="0" smtClean="0"/>
              <a:t> </a:t>
            </a:r>
            <a:r>
              <a:rPr lang="nl-NL" sz="2000" dirty="0" err="1" smtClean="0"/>
              <a:t>developed</a:t>
            </a:r>
            <a:r>
              <a:rPr lang="nl-NL" sz="2000" dirty="0" smtClean="0"/>
              <a:t> </a:t>
            </a:r>
            <a:r>
              <a:rPr lang="nl-NL" sz="2000" dirty="0" err="1" smtClean="0"/>
              <a:t>an</a:t>
            </a:r>
            <a:r>
              <a:rPr lang="nl-NL" sz="2000" dirty="0" smtClean="0"/>
              <a:t> even more </a:t>
            </a:r>
            <a:r>
              <a:rPr lang="nl-NL" sz="2000" dirty="0" err="1" smtClean="0"/>
              <a:t>radical</a:t>
            </a:r>
            <a:r>
              <a:rPr lang="nl-NL" sz="2000" dirty="0" smtClean="0"/>
              <a:t> </a:t>
            </a:r>
            <a:r>
              <a:rPr lang="nl-NL" sz="2000" dirty="0" err="1" smtClean="0"/>
              <a:t>skepticism</a:t>
            </a:r>
            <a:endParaRPr lang="nl-NL" sz="2000" dirty="0" smtClean="0"/>
          </a:p>
          <a:p>
            <a:pPr lvl="2"/>
            <a:r>
              <a:rPr lang="nl-NL" sz="1600" dirty="0" err="1" smtClean="0"/>
              <a:t>Pyrrho</a:t>
            </a:r>
            <a:r>
              <a:rPr lang="nl-NL" sz="1600" dirty="0" smtClean="0"/>
              <a:t> </a:t>
            </a:r>
            <a:r>
              <a:rPr lang="nl-NL" sz="1600" dirty="0" err="1" smtClean="0"/>
              <a:t>denied</a:t>
            </a:r>
            <a:r>
              <a:rPr lang="nl-NL" sz="1600" dirty="0" smtClean="0"/>
              <a:t> all </a:t>
            </a:r>
            <a:r>
              <a:rPr lang="nl-NL" sz="1600" dirty="0" err="1" smtClean="0"/>
              <a:t>knowledge</a:t>
            </a:r>
            <a:r>
              <a:rPr lang="nl-NL" sz="1600" dirty="0" smtClean="0"/>
              <a:t> claims, even </a:t>
            </a:r>
            <a:r>
              <a:rPr lang="nl-NL" sz="1600" dirty="0" err="1" smtClean="0"/>
              <a:t>that</a:t>
            </a:r>
            <a:r>
              <a:rPr lang="nl-NL" sz="1600" dirty="0" smtClean="0"/>
              <a:t> we </a:t>
            </a:r>
            <a:r>
              <a:rPr lang="nl-NL" sz="1600" dirty="0" err="1" smtClean="0"/>
              <a:t>know</a:t>
            </a:r>
            <a:r>
              <a:rPr lang="nl-NL" sz="1600" dirty="0" smtClean="0"/>
              <a:t> </a:t>
            </a:r>
            <a:r>
              <a:rPr lang="nl-NL" sz="1600" dirty="0" err="1" smtClean="0"/>
              <a:t>that</a:t>
            </a:r>
            <a:r>
              <a:rPr lang="nl-NL" sz="1600" dirty="0" smtClean="0"/>
              <a:t> we </a:t>
            </a:r>
            <a:r>
              <a:rPr lang="nl-NL" sz="1600" dirty="0" err="1" smtClean="0"/>
              <a:t>know</a:t>
            </a:r>
            <a:r>
              <a:rPr lang="nl-NL" sz="1600" dirty="0" smtClean="0"/>
              <a:t> </a:t>
            </a:r>
            <a:r>
              <a:rPr lang="nl-NL" sz="1600" dirty="0" err="1" smtClean="0"/>
              <a:t>nothing</a:t>
            </a:r>
            <a:r>
              <a:rPr lang="nl-NL" sz="1600" dirty="0" smtClean="0"/>
              <a:t>.</a:t>
            </a:r>
          </a:p>
          <a:p>
            <a:pPr lvl="2"/>
            <a:r>
              <a:rPr lang="nl-NL" sz="1600" dirty="0" err="1" smtClean="0"/>
              <a:t>Pyrrhonist</a:t>
            </a:r>
            <a:r>
              <a:rPr lang="nl-NL" sz="1600" dirty="0" smtClean="0"/>
              <a:t> </a:t>
            </a:r>
            <a:r>
              <a:rPr lang="nl-NL" sz="1600" dirty="0" err="1" smtClean="0"/>
              <a:t>Sextus</a:t>
            </a:r>
            <a:r>
              <a:rPr lang="nl-NL" sz="1600" dirty="0" smtClean="0"/>
              <a:t> Empiricus </a:t>
            </a:r>
            <a:r>
              <a:rPr lang="nl-NL" sz="1600" dirty="0" err="1" smtClean="0"/>
              <a:t>called</a:t>
            </a:r>
            <a:r>
              <a:rPr lang="nl-NL" sz="1600" dirty="0" smtClean="0"/>
              <a:t> </a:t>
            </a:r>
            <a:r>
              <a:rPr lang="nl-NL" sz="1600" dirty="0" err="1" smtClean="0"/>
              <a:t>Pyrrhonism</a:t>
            </a:r>
            <a:r>
              <a:rPr lang="nl-NL" sz="1600" dirty="0" smtClean="0"/>
              <a:t> a </a:t>
            </a:r>
            <a:r>
              <a:rPr lang="nl-NL" sz="1600" dirty="0" err="1" smtClean="0"/>
              <a:t>purge</a:t>
            </a:r>
            <a:r>
              <a:rPr lang="nl-NL" sz="1600" dirty="0" smtClean="0"/>
              <a:t> </a:t>
            </a:r>
            <a:r>
              <a:rPr lang="nl-NL" sz="1600" dirty="0" err="1" smtClean="0"/>
              <a:t>that</a:t>
            </a:r>
            <a:r>
              <a:rPr lang="nl-NL" sz="1600" dirty="0" smtClean="0"/>
              <a:t> </a:t>
            </a:r>
            <a:r>
              <a:rPr lang="nl-NL" sz="1600" dirty="0" err="1" smtClean="0"/>
              <a:t>eliminates</a:t>
            </a:r>
            <a:r>
              <a:rPr lang="nl-NL" sz="1600" dirty="0" smtClean="0"/>
              <a:t> </a:t>
            </a:r>
            <a:r>
              <a:rPr lang="nl-NL" sz="1600" dirty="0" err="1" smtClean="0"/>
              <a:t>everything</a:t>
            </a:r>
            <a:endParaRPr lang="nl-NL" sz="1600" dirty="0" smtClean="0"/>
          </a:p>
          <a:p>
            <a:r>
              <a:rPr lang="nl-NL" sz="2400" dirty="0" smtClean="0"/>
              <a:t>Modern </a:t>
            </a:r>
            <a:r>
              <a:rPr lang="nl-NL" sz="2400" dirty="0" err="1" smtClean="0"/>
              <a:t>Skepticism</a:t>
            </a:r>
            <a:endParaRPr lang="nl-NL" sz="2400" dirty="0" smtClean="0"/>
          </a:p>
          <a:p>
            <a:pPr lvl="1"/>
            <a:r>
              <a:rPr lang="nl-NL" sz="2000" dirty="0" err="1" smtClean="0"/>
              <a:t>E.g</a:t>
            </a:r>
            <a:r>
              <a:rPr lang="nl-NL" sz="2000" dirty="0" smtClean="0"/>
              <a:t> David </a:t>
            </a:r>
            <a:r>
              <a:rPr lang="nl-NL" sz="2000" dirty="0" err="1" smtClean="0"/>
              <a:t>Hume</a:t>
            </a:r>
            <a:r>
              <a:rPr lang="nl-NL" sz="2000" dirty="0" smtClean="0"/>
              <a:t> (1711 – 1776)</a:t>
            </a:r>
          </a:p>
          <a:p>
            <a:pPr lvl="1"/>
            <a:endParaRPr lang="nl-NL" sz="2100" i="1" dirty="0" smtClean="0"/>
          </a:p>
          <a:p>
            <a:pPr lvl="2"/>
            <a:endParaRPr lang="nl-NL" dirty="0" smtClean="0"/>
          </a:p>
          <a:p>
            <a:pPr lvl="1"/>
            <a:endParaRPr lang="nl-N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Academic</a:t>
            </a:r>
            <a:r>
              <a:rPr lang="nl-NL" sz="3200" dirty="0" smtClean="0"/>
              <a:t> </a:t>
            </a:r>
            <a:r>
              <a:rPr lang="nl-NL" sz="3200" dirty="0" err="1" smtClean="0"/>
              <a:t>Skepticism</a:t>
            </a:r>
            <a:r>
              <a:rPr lang="nl-NL" sz="3200" dirty="0" smtClean="0"/>
              <a:t> was a response to </a:t>
            </a:r>
            <a:r>
              <a:rPr lang="nl-NL" sz="3200" dirty="0" err="1" smtClean="0"/>
              <a:t>Stoicism</a:t>
            </a:r>
            <a:r>
              <a:rPr lang="nl-NL" sz="3200" dirty="0" smtClean="0"/>
              <a:t> </a:t>
            </a:r>
          </a:p>
        </p:txBody>
      </p:sp>
      <p:sp>
        <p:nvSpPr>
          <p:cNvPr id="3" name="Content Placeholder 2"/>
          <p:cNvSpPr>
            <a:spLocks noGrp="1"/>
          </p:cNvSpPr>
          <p:nvPr>
            <p:ph idx="1"/>
          </p:nvPr>
        </p:nvSpPr>
        <p:spPr>
          <a:xfrm>
            <a:off x="251520" y="1600201"/>
            <a:ext cx="8686800" cy="1900808"/>
          </a:xfrm>
        </p:spPr>
        <p:txBody>
          <a:bodyPr>
            <a:normAutofit/>
          </a:bodyPr>
          <a:lstStyle/>
          <a:p>
            <a:r>
              <a:rPr lang="nl-NL" sz="2000" dirty="0" err="1" smtClean="0"/>
              <a:t>Stoic</a:t>
            </a:r>
            <a:r>
              <a:rPr lang="nl-NL" sz="2000" dirty="0" smtClean="0"/>
              <a:t> </a:t>
            </a:r>
            <a:r>
              <a:rPr lang="nl-NL" sz="2000" dirty="0" err="1" smtClean="0"/>
              <a:t>cosmology</a:t>
            </a:r>
            <a:r>
              <a:rPr lang="nl-NL" sz="2000" dirty="0" smtClean="0"/>
              <a:t> and </a:t>
            </a:r>
            <a:r>
              <a:rPr lang="nl-NL" sz="2000" dirty="0" err="1" smtClean="0"/>
              <a:t>anthropology</a:t>
            </a:r>
            <a:r>
              <a:rPr lang="nl-NL" sz="2000" dirty="0" smtClean="0"/>
              <a:t> </a:t>
            </a:r>
            <a:r>
              <a:rPr lang="nl-NL" sz="1800" dirty="0" smtClean="0"/>
              <a:t>(</a:t>
            </a:r>
            <a:r>
              <a:rPr lang="nl-NL" sz="1800" dirty="0" err="1" smtClean="0">
                <a:solidFill>
                  <a:schemeClr val="tx2">
                    <a:lumMod val="60000"/>
                    <a:lumOff val="40000"/>
                  </a:schemeClr>
                </a:solidFill>
              </a:rPr>
              <a:t>materialistic</a:t>
            </a:r>
            <a:r>
              <a:rPr lang="nl-NL" sz="1800" dirty="0" smtClean="0"/>
              <a:t>, </a:t>
            </a:r>
            <a:r>
              <a:rPr lang="nl-NL" sz="1800" dirty="0" err="1" smtClean="0">
                <a:solidFill>
                  <a:srgbClr val="00B050"/>
                </a:solidFill>
              </a:rPr>
              <a:t>deterministic</a:t>
            </a:r>
            <a:r>
              <a:rPr lang="nl-NL" sz="1800" dirty="0" smtClean="0"/>
              <a:t>)</a:t>
            </a:r>
            <a:endParaRPr lang="nl-NL" sz="2000" dirty="0" smtClean="0"/>
          </a:p>
          <a:p>
            <a:pPr lvl="1"/>
            <a:r>
              <a:rPr lang="en-US" sz="1700" dirty="0" smtClean="0"/>
              <a:t>The cosmos is all there is. It is divided in (1) Logos (Reason, </a:t>
            </a:r>
            <a:r>
              <a:rPr lang="en-US" sz="1700" dirty="0" smtClean="0">
                <a:solidFill>
                  <a:srgbClr val="00B050"/>
                </a:solidFill>
              </a:rPr>
              <a:t>Fate</a:t>
            </a:r>
            <a:r>
              <a:rPr lang="en-US" sz="1700" dirty="0" smtClean="0"/>
              <a:t>) and (2) passive matter</a:t>
            </a:r>
          </a:p>
          <a:p>
            <a:pPr lvl="1"/>
            <a:r>
              <a:rPr lang="en-US" sz="1700" dirty="0" smtClean="0"/>
              <a:t>Logos is the foundation of the cosmos. It is an active intelligent </a:t>
            </a:r>
            <a:r>
              <a:rPr lang="en-US" sz="1700" dirty="0" err="1" smtClean="0"/>
              <a:t>aether</a:t>
            </a:r>
            <a:r>
              <a:rPr lang="en-US" sz="1700" dirty="0" smtClean="0"/>
              <a:t> or primordial </a:t>
            </a:r>
            <a:r>
              <a:rPr lang="en-US" sz="1700" dirty="0" smtClean="0">
                <a:solidFill>
                  <a:schemeClr val="tx2">
                    <a:lumMod val="60000"/>
                    <a:lumOff val="40000"/>
                  </a:schemeClr>
                </a:solidFill>
              </a:rPr>
              <a:t>fire</a:t>
            </a:r>
            <a:r>
              <a:rPr lang="en-US" sz="1700" dirty="0" smtClean="0"/>
              <a:t>, acting on the passive matter. Everything in the cosmos is subject to its laws</a:t>
            </a:r>
          </a:p>
          <a:p>
            <a:pPr lvl="1"/>
            <a:r>
              <a:rPr lang="en-US" sz="1700" dirty="0" smtClean="0"/>
              <a:t>Souls are emanations from the Logos. Goal of life is to live according to the Logos</a:t>
            </a:r>
          </a:p>
          <a:p>
            <a:pPr lvl="1"/>
            <a:endParaRPr lang="en-US" sz="800" dirty="0" smtClean="0"/>
          </a:p>
        </p:txBody>
      </p:sp>
      <p:sp>
        <p:nvSpPr>
          <p:cNvPr id="5" name="Content Placeholder 2"/>
          <p:cNvSpPr txBox="1">
            <a:spLocks/>
          </p:cNvSpPr>
          <p:nvPr/>
        </p:nvSpPr>
        <p:spPr>
          <a:xfrm>
            <a:off x="251520" y="3284985"/>
            <a:ext cx="8229600" cy="2232248"/>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tabLst/>
              <a:defRPr/>
            </a:pPr>
            <a:endParaRPr kumimoji="0" lang="en-US"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Stoic epistemology </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(certain infallible knowledge from reason and perception)</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700" b="0" i="0" u="none" strike="noStrike" kern="1200" cap="none" spc="0" normalizeH="0" baseline="0" noProof="0" dirty="0" smtClean="0">
                <a:ln>
                  <a:noFill/>
                </a:ln>
                <a:solidFill>
                  <a:schemeClr val="tx1"/>
                </a:solidFill>
                <a:effectLst/>
                <a:uLnTx/>
                <a:uFillTx/>
                <a:latin typeface="+mn-lt"/>
                <a:ea typeface="+mn-ea"/>
                <a:cs typeface="+mn-cs"/>
              </a:rPr>
              <a:t>Reason (argumentation and self-evident intuitions) leads us to </a:t>
            </a:r>
            <a:r>
              <a:rPr kumimoji="0" lang="en-US" sz="1700" b="0" i="1" u="none" strike="noStrike" kern="1200" cap="none" spc="0" normalizeH="0" baseline="0" noProof="0" dirty="0" smtClean="0">
                <a:ln>
                  <a:noFill/>
                </a:ln>
                <a:solidFill>
                  <a:schemeClr val="tx1"/>
                </a:solidFill>
                <a:effectLst/>
                <a:uLnTx/>
                <a:uFillTx/>
                <a:latin typeface="+mn-lt"/>
                <a:ea typeface="+mn-ea"/>
                <a:cs typeface="+mn-cs"/>
              </a:rPr>
              <a:t>certain</a:t>
            </a:r>
            <a:r>
              <a:rPr kumimoji="0" lang="en-US" sz="1700" b="0" i="0" u="none" strike="noStrike" kern="1200" cap="none" spc="0" normalizeH="0" baseline="0" noProof="0" dirty="0" smtClean="0">
                <a:ln>
                  <a:noFill/>
                </a:ln>
                <a:solidFill>
                  <a:schemeClr val="tx1"/>
                </a:solidFill>
                <a:effectLst/>
                <a:uLnTx/>
                <a:uFillTx/>
                <a:latin typeface="+mn-lt"/>
                <a:ea typeface="+mn-ea"/>
                <a:cs typeface="+mn-cs"/>
              </a:rPr>
              <a:t> infallible knowledge</a:t>
            </a:r>
            <a:r>
              <a:rPr kumimoji="0" lang="en-US" sz="1700" b="0" i="0" u="none" strike="noStrike" kern="1200" cap="none" spc="0" normalizeH="0" noProof="0" dirty="0" smtClean="0">
                <a:ln>
                  <a:noFill/>
                </a:ln>
                <a:solidFill>
                  <a:schemeClr val="tx1"/>
                </a:solidFill>
                <a:effectLst/>
                <a:uLnTx/>
                <a:uFillTx/>
                <a:latin typeface="+mn-lt"/>
                <a:ea typeface="+mn-ea"/>
                <a:cs typeface="+mn-cs"/>
              </a:rPr>
              <a:t> </a:t>
            </a:r>
            <a:r>
              <a:rPr kumimoji="0" lang="en-US" sz="1700" b="0" i="0" u="none" strike="noStrike" kern="1200" cap="none" spc="0" normalizeH="0" baseline="0" noProof="0" dirty="0" smtClean="0">
                <a:ln>
                  <a:noFill/>
                </a:ln>
                <a:solidFill>
                  <a:schemeClr val="tx1"/>
                </a:solidFill>
                <a:effectLst/>
                <a:uLnTx/>
                <a:uFillTx/>
                <a:latin typeface="+mn-lt"/>
                <a:ea typeface="+mn-ea"/>
                <a:cs typeface="+mn-cs"/>
              </a:rPr>
              <a:t>of metaphysical and moral truths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700" b="0" i="0" u="none" strike="noStrike" kern="1200" cap="none" spc="0" normalizeH="0" baseline="0" noProof="0" dirty="0" smtClean="0">
                <a:ln>
                  <a:noFill/>
                </a:ln>
                <a:solidFill>
                  <a:schemeClr val="tx1"/>
                </a:solidFill>
                <a:effectLst/>
                <a:uLnTx/>
                <a:uFillTx/>
                <a:latin typeface="+mn-lt"/>
                <a:ea typeface="+mn-ea"/>
                <a:cs typeface="+mn-cs"/>
              </a:rPr>
              <a:t>In perception the perceived object (e.g., a tree) communicates itself on our mind like a seal on wax (“</a:t>
            </a:r>
            <a:r>
              <a:rPr kumimoji="0" lang="en-US" sz="1700" b="0" i="1" u="none" strike="noStrike" kern="1200" cap="none" spc="0" normalizeH="0" baseline="0" noProof="0" dirty="0" smtClean="0">
                <a:ln>
                  <a:noFill/>
                </a:ln>
                <a:solidFill>
                  <a:schemeClr val="tx1"/>
                </a:solidFill>
                <a:effectLst/>
                <a:uLnTx/>
                <a:uFillTx/>
                <a:latin typeface="+mn-lt"/>
                <a:ea typeface="+mn-ea"/>
                <a:cs typeface="+mn-cs"/>
              </a:rPr>
              <a:t>Certain</a:t>
            </a:r>
            <a:r>
              <a:rPr kumimoji="0" lang="en-US" sz="1700" b="0" i="0" u="none" strike="noStrike" kern="1200" cap="none" spc="0" normalizeH="0" baseline="0" noProof="0" dirty="0" smtClean="0">
                <a:ln>
                  <a:noFill/>
                </a:ln>
                <a:solidFill>
                  <a:schemeClr val="tx1"/>
                </a:solidFill>
                <a:effectLst/>
                <a:uLnTx/>
                <a:uFillTx/>
                <a:latin typeface="+mn-lt"/>
                <a:ea typeface="+mn-ea"/>
                <a:cs typeface="+mn-cs"/>
              </a:rPr>
              <a:t> infallible representations”)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700" b="0" i="0" u="none" strike="noStrike" kern="1200" cap="none" spc="0" normalizeH="0" baseline="0" noProof="0" dirty="0" smtClean="0">
                <a:ln>
                  <a:noFill/>
                </a:ln>
                <a:solidFill>
                  <a:schemeClr val="tx1"/>
                </a:solidFill>
                <a:effectLst/>
                <a:uLnTx/>
                <a:uFillTx/>
                <a:latin typeface="+mn-lt"/>
                <a:ea typeface="+mn-ea"/>
                <a:cs typeface="+mn-cs"/>
              </a:rPr>
              <a:t>This strong self-confident epistemology </a:t>
            </a:r>
            <a:r>
              <a:rPr kumimoji="0" lang="en-US" sz="1700" b="0" i="1" u="none" strike="noStrike" kern="1200" cap="none" spc="0" normalizeH="0" baseline="0" noProof="0" dirty="0" smtClean="0">
                <a:ln>
                  <a:noFill/>
                </a:ln>
                <a:solidFill>
                  <a:schemeClr val="tx1"/>
                </a:solidFill>
                <a:effectLst/>
                <a:uLnTx/>
                <a:uFillTx/>
                <a:latin typeface="+mn-lt"/>
                <a:ea typeface="+mn-ea"/>
                <a:cs typeface="+mn-cs"/>
              </a:rPr>
              <a:t>confirmed</a:t>
            </a:r>
            <a:r>
              <a:rPr kumimoji="0" lang="en-US" sz="1700" b="0" i="0" u="none" strike="noStrike" kern="1200" cap="none" spc="0" normalizeH="0" baseline="0" noProof="0" dirty="0" smtClean="0">
                <a:ln>
                  <a:noFill/>
                </a:ln>
                <a:solidFill>
                  <a:schemeClr val="tx1"/>
                </a:solidFill>
                <a:effectLst/>
                <a:uLnTx/>
                <a:uFillTx/>
                <a:latin typeface="+mn-lt"/>
                <a:ea typeface="+mn-ea"/>
                <a:cs typeface="+mn-cs"/>
              </a:rPr>
              <a:t> their cosmology</a:t>
            </a: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16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230832" y="5239741"/>
            <a:ext cx="8229600" cy="4525963"/>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The Skeptic response to all this was that we are fallible (we can be mistaken). And in fact, according to them, we know virtually nothing</a:t>
            </a: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16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2000"/>
                                        <p:tgtEl>
                                          <p:spTgt spid="5">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2000"/>
                                        <p:tgtEl>
                                          <p:spTgt spid="5">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fade">
                                      <p:cBhvr>
                                        <p:cTn id="13" dur="2000"/>
                                        <p:tgtEl>
                                          <p:spTgt spid="5">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animEffect transition="in" filter="fade">
                                      <p:cBhvr>
                                        <p:cTn id="16" dur="2000"/>
                                        <p:tgtEl>
                                          <p:spTgt spid="5">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fade">
                                      <p:cBhvr>
                                        <p:cTn id="21"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Pyrrhonian</a:t>
            </a:r>
            <a:r>
              <a:rPr lang="nl-NL" sz="3200" dirty="0" smtClean="0"/>
              <a:t> </a:t>
            </a:r>
            <a:r>
              <a:rPr lang="nl-NL" sz="3200" dirty="0" err="1" smtClean="0"/>
              <a:t>skepticism</a:t>
            </a:r>
            <a:r>
              <a:rPr lang="nl-NL" sz="3200" dirty="0" smtClean="0"/>
              <a:t>: </a:t>
            </a:r>
            <a:r>
              <a:rPr lang="nl-NL" sz="3200" dirty="0" err="1" smtClean="0"/>
              <a:t>considerations</a:t>
            </a:r>
            <a:endParaRPr lang="nl-NL" sz="3200" dirty="0" smtClean="0"/>
          </a:p>
        </p:txBody>
      </p:sp>
      <p:sp>
        <p:nvSpPr>
          <p:cNvPr id="3" name="Content Placeholder 2"/>
          <p:cNvSpPr>
            <a:spLocks noGrp="1"/>
          </p:cNvSpPr>
          <p:nvPr>
            <p:ph idx="1"/>
          </p:nvPr>
        </p:nvSpPr>
        <p:spPr>
          <a:xfrm>
            <a:off x="457200" y="1600201"/>
            <a:ext cx="8435280" cy="820688"/>
          </a:xfrm>
        </p:spPr>
        <p:txBody>
          <a:bodyPr>
            <a:noAutofit/>
          </a:bodyPr>
          <a:lstStyle/>
          <a:p>
            <a:pPr marL="400050" indent="-400050">
              <a:buFont typeface="Wingdings" pitchFamily="2" charset="2"/>
              <a:buChar char="Ø"/>
            </a:pPr>
            <a:r>
              <a:rPr lang="nl-NL" sz="1800" dirty="0" err="1" smtClean="0"/>
              <a:t>Equipollence</a:t>
            </a:r>
            <a:r>
              <a:rPr lang="nl-NL" sz="1800" dirty="0" smtClean="0"/>
              <a:t> </a:t>
            </a:r>
            <a:r>
              <a:rPr lang="nl-NL" sz="1800" dirty="0" err="1" smtClean="0"/>
              <a:t>between</a:t>
            </a:r>
            <a:r>
              <a:rPr lang="nl-NL" sz="1800" dirty="0" smtClean="0"/>
              <a:t> </a:t>
            </a:r>
            <a:r>
              <a:rPr lang="nl-NL" sz="1800" dirty="0" err="1" smtClean="0"/>
              <a:t>sense</a:t>
            </a:r>
            <a:r>
              <a:rPr lang="nl-NL" sz="1800" dirty="0" smtClean="0"/>
              <a:t> </a:t>
            </a:r>
            <a:r>
              <a:rPr lang="nl-NL" sz="1800" dirty="0" err="1" smtClean="0"/>
              <a:t>appearances</a:t>
            </a:r>
            <a:r>
              <a:rPr lang="nl-NL" sz="1800" dirty="0" smtClean="0"/>
              <a:t> and </a:t>
            </a:r>
            <a:r>
              <a:rPr lang="nl-NL" sz="1800" dirty="0" err="1" smtClean="0"/>
              <a:t>rational</a:t>
            </a:r>
            <a:r>
              <a:rPr lang="nl-NL" sz="1800" dirty="0" smtClean="0"/>
              <a:t> </a:t>
            </a:r>
            <a:r>
              <a:rPr lang="nl-NL" sz="1800" dirty="0" err="1" smtClean="0"/>
              <a:t>arguments</a:t>
            </a:r>
            <a:endParaRPr lang="nl-NL" sz="1800" dirty="0" smtClean="0"/>
          </a:p>
          <a:p>
            <a:pPr lvl="1"/>
            <a:r>
              <a:rPr lang="nl-NL" sz="1600" dirty="0" smtClean="0"/>
              <a:t>“</a:t>
            </a:r>
            <a:r>
              <a:rPr lang="nl-NL" sz="1600" dirty="0" err="1" smtClean="0"/>
              <a:t>Appearance</a:t>
            </a:r>
            <a:r>
              <a:rPr lang="nl-NL" sz="1600" dirty="0" smtClean="0"/>
              <a:t> </a:t>
            </a:r>
            <a:r>
              <a:rPr lang="nl-NL" sz="1600" dirty="0" err="1" smtClean="0"/>
              <a:t>indicates</a:t>
            </a:r>
            <a:r>
              <a:rPr lang="nl-NL" sz="1600" dirty="0" smtClean="0"/>
              <a:t> </a:t>
            </a:r>
            <a:r>
              <a:rPr lang="nl-NL" sz="1600" dirty="0" err="1" smtClean="0"/>
              <a:t>that</a:t>
            </a:r>
            <a:r>
              <a:rPr lang="nl-NL" sz="1600" dirty="0" smtClean="0"/>
              <a:t> </a:t>
            </a:r>
            <a:r>
              <a:rPr lang="nl-NL" sz="1600" dirty="0" err="1" smtClean="0"/>
              <a:t>things</a:t>
            </a:r>
            <a:r>
              <a:rPr lang="nl-NL" sz="1600" dirty="0" smtClean="0"/>
              <a:t> move. </a:t>
            </a:r>
            <a:r>
              <a:rPr lang="nl-NL" sz="1600" dirty="0" err="1" smtClean="0"/>
              <a:t>Zeno’s</a:t>
            </a:r>
            <a:r>
              <a:rPr lang="nl-NL" sz="1600" dirty="0" smtClean="0"/>
              <a:t> </a:t>
            </a:r>
            <a:r>
              <a:rPr lang="nl-NL" sz="1600" dirty="0" err="1" smtClean="0"/>
              <a:t>arguments</a:t>
            </a:r>
            <a:r>
              <a:rPr lang="nl-NL" sz="1600" dirty="0" smtClean="0"/>
              <a:t> </a:t>
            </a:r>
            <a:r>
              <a:rPr lang="nl-NL" sz="1600" dirty="0" err="1" smtClean="0"/>
              <a:t>purport</a:t>
            </a:r>
            <a:r>
              <a:rPr lang="nl-NL" sz="1600" dirty="0" smtClean="0"/>
              <a:t> to show </a:t>
            </a:r>
            <a:r>
              <a:rPr lang="nl-NL" sz="1600" dirty="0" err="1" smtClean="0"/>
              <a:t>otherwise</a:t>
            </a:r>
            <a:r>
              <a:rPr lang="nl-NL" sz="1600" dirty="0" smtClean="0"/>
              <a:t>”</a:t>
            </a:r>
          </a:p>
          <a:p>
            <a:pPr lvl="1">
              <a:buNone/>
            </a:pPr>
            <a:endParaRPr lang="nl-NL" sz="1200" dirty="0" smtClean="0"/>
          </a:p>
        </p:txBody>
      </p:sp>
      <p:sp>
        <p:nvSpPr>
          <p:cNvPr id="4" name="Content Placeholder 2"/>
          <p:cNvSpPr txBox="1">
            <a:spLocks/>
          </p:cNvSpPr>
          <p:nvPr/>
        </p:nvSpPr>
        <p:spPr>
          <a:xfrm>
            <a:off x="457200" y="2276873"/>
            <a:ext cx="8435280" cy="1008112"/>
          </a:xfrm>
          <a:prstGeom prst="rect">
            <a:avLst/>
          </a:prstGeom>
        </p:spPr>
        <p:txBody>
          <a:bodyPr vert="horz" lIns="91440" tIns="45720" rIns="91440" bIns="45720" rtlCol="0">
            <a:noAutofit/>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400050" marR="0" lvl="0" indent="-40005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Equipollence</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between</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rational</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arguments</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for</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and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against</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some</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thesis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1600" b="0" i="0" u="none" strike="noStrike" kern="1200" cap="none" spc="0" normalizeH="0" baseline="0" noProof="0" dirty="0" smtClean="0">
                <a:ln>
                  <a:noFill/>
                </a:ln>
                <a:solidFill>
                  <a:schemeClr val="tx1"/>
                </a:solidFill>
                <a:effectLst/>
                <a:uLnTx/>
                <a:uFillTx/>
                <a:latin typeface="+mn-lt"/>
                <a:ea typeface="+mn-ea"/>
                <a:cs typeface="+mn-cs"/>
              </a:rPr>
              <a:t>“</a:t>
            </a:r>
            <a:r>
              <a:rPr lang="nl-NL" sz="1600" dirty="0" err="1" smtClean="0"/>
              <a:t>Rational</a:t>
            </a:r>
            <a:r>
              <a:rPr lang="nl-NL" sz="1600" dirty="0" smtClean="0"/>
              <a:t> a</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rguments</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for</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God’s</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existence</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balance</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arguments</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against</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Gods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existence</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467544" y="3068960"/>
            <a:ext cx="8676456" cy="1080120"/>
          </a:xfrm>
          <a:prstGeom prst="rect">
            <a:avLst/>
          </a:prstGeom>
        </p:spPr>
        <p:txBody>
          <a:bodyPr vert="horz" lIns="91440" tIns="45720" rIns="91440" bIns="45720" rtlCol="0">
            <a:noAutofit/>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400050" marR="0" lvl="0" indent="-40005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Undecidability</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explanations</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for</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states</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affairs</a:t>
            </a:r>
            <a:endParaRPr kumimoji="0" lang="nl-NL" sz="1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1600" b="0" i="0" u="none" strike="noStrike" kern="1200" cap="none" spc="0" normalizeH="0" baseline="0" noProof="0" dirty="0" smtClean="0">
                <a:ln>
                  <a:noFill/>
                </a:ln>
                <a:solidFill>
                  <a:schemeClr val="tx1"/>
                </a:solidFill>
                <a:effectLst/>
                <a:uLnTx/>
                <a:uFillTx/>
                <a:latin typeface="+mn-lt"/>
                <a:ea typeface="+mn-ea"/>
                <a:cs typeface="+mn-cs"/>
              </a:rPr>
              <a:t>“</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There</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are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always</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competing</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explanations</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for</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fact</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We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cannot</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decide</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which</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one</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is correct”</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467544" y="3861048"/>
            <a:ext cx="8435280" cy="3312368"/>
          </a:xfrm>
          <a:prstGeom prst="rect">
            <a:avLst/>
          </a:prstGeom>
        </p:spPr>
        <p:txBody>
          <a:bodyPr vert="horz" lIns="91440" tIns="45720" rIns="91440" bIns="45720" rtlCol="0">
            <a:noAutofit/>
          </a:bodyPr>
          <a:lstStyle/>
          <a:p>
            <a:pPr marL="742950" marR="0" lvl="1" indent="-285750" algn="l" defTabSz="914400" rtl="0" eaLnBrk="1" fontAlgn="auto" latinLnBrk="0" hangingPunct="1">
              <a:lnSpc>
                <a:spcPct val="100000"/>
              </a:lnSpc>
              <a:spcBef>
                <a:spcPct val="20000"/>
              </a:spcBef>
              <a:spcAft>
                <a:spcPts val="0"/>
              </a:spcAft>
              <a:buClrTx/>
              <a:buSzTx/>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400050" marR="0" lvl="0" indent="-40005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Relativity</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beliefs</a:t>
            </a:r>
            <a:endParaRPr kumimoji="0" lang="nl-NL" sz="1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1600" b="0" i="0" u="none" strike="noStrike" kern="1200" cap="none" spc="0" normalizeH="0" baseline="0" noProof="0" dirty="0" smtClean="0">
                <a:ln>
                  <a:noFill/>
                </a:ln>
                <a:solidFill>
                  <a:schemeClr val="tx1"/>
                </a:solidFill>
                <a:effectLst/>
                <a:uLnTx/>
                <a:uFillTx/>
                <a:latin typeface="+mn-lt"/>
                <a:ea typeface="+mn-ea"/>
                <a:cs typeface="+mn-cs"/>
              </a:rPr>
              <a:t>“</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Experiences</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differ</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between</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men”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If</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1" u="none" strike="noStrike" kern="1200" cap="none" spc="0" normalizeH="0" baseline="0" noProof="0" dirty="0" err="1" smtClean="0">
                <a:ln>
                  <a:noFill/>
                </a:ln>
                <a:solidFill>
                  <a:schemeClr val="tx1"/>
                </a:solidFill>
                <a:effectLst/>
                <a:uLnTx/>
                <a:uFillTx/>
                <a:latin typeface="+mn-lt"/>
                <a:ea typeface="+mn-ea"/>
                <a:cs typeface="+mn-cs"/>
              </a:rPr>
              <a:t>being-wise</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means</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the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same</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to all,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why</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600" b="0" i="0" u="none" strike="noStrike" kern="1200" cap="none" spc="0" normalizeH="0" baseline="0" noProof="0" dirty="0" err="1" smtClean="0">
                <a:ln>
                  <a:noFill/>
                </a:ln>
                <a:solidFill>
                  <a:schemeClr val="tx1"/>
                </a:solidFill>
                <a:effectLst/>
                <a:uLnTx/>
                <a:uFillTx/>
                <a:latin typeface="+mn-lt"/>
                <a:ea typeface="+mn-ea"/>
                <a:cs typeface="+mn-cs"/>
              </a:rPr>
              <a:t>dispute</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a:t>
            </a:r>
          </a:p>
        </p:txBody>
      </p:sp>
      <p:sp>
        <p:nvSpPr>
          <p:cNvPr id="8" name="Content Placeholder 2"/>
          <p:cNvSpPr txBox="1">
            <a:spLocks/>
          </p:cNvSpPr>
          <p:nvPr/>
        </p:nvSpPr>
        <p:spPr>
          <a:xfrm>
            <a:off x="457200" y="4653136"/>
            <a:ext cx="8435280" cy="936104"/>
          </a:xfrm>
          <a:prstGeom prst="rect">
            <a:avLst/>
          </a:prstGeom>
        </p:spPr>
        <p:txBody>
          <a:bodyPr vert="horz" lIns="91440" tIns="45720" rIns="91440" bIns="45720" rtlCol="0">
            <a:noAutofit/>
          </a:bodyPr>
          <a:lstStyle/>
          <a:p>
            <a:pPr marL="742950" marR="0" lvl="1" indent="-285750" algn="l" defTabSz="914400" rtl="0" eaLnBrk="1" fontAlgn="auto" latinLnBrk="0" hangingPunct="1">
              <a:lnSpc>
                <a:spcPct val="100000"/>
              </a:lnSpc>
              <a:spcBef>
                <a:spcPct val="20000"/>
              </a:spcBef>
              <a:spcAft>
                <a:spcPts val="0"/>
              </a:spcAft>
              <a:buClrTx/>
              <a:buSzTx/>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400050" marR="0" lvl="0" indent="-40005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Senses</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are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unreliable</a:t>
            </a:r>
            <a:endParaRPr kumimoji="0" lang="nl-NL" sz="16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Content Placeholder 2"/>
          <p:cNvSpPr txBox="1">
            <a:spLocks/>
          </p:cNvSpPr>
          <p:nvPr/>
        </p:nvSpPr>
        <p:spPr>
          <a:xfrm>
            <a:off x="457200" y="5301208"/>
            <a:ext cx="8435280" cy="3312368"/>
          </a:xfrm>
          <a:prstGeom prst="rect">
            <a:avLst/>
          </a:prstGeom>
        </p:spPr>
        <p:txBody>
          <a:bodyPr vert="horz" lIns="91440" tIns="45720" rIns="91440" bIns="45720" rtlCol="0">
            <a:noAutofit/>
          </a:bodyPr>
          <a:lstStyle/>
          <a:p>
            <a:pPr marL="400050" marR="0" lvl="0" indent="-400050" algn="l" defTabSz="914400" rtl="0" eaLnBrk="1" fontAlgn="auto" latinLnBrk="0" hangingPunct="1">
              <a:lnSpc>
                <a:spcPct val="100000"/>
              </a:lnSpc>
              <a:spcBef>
                <a:spcPct val="20000"/>
              </a:spcBef>
              <a:spcAft>
                <a:spcPts val="0"/>
              </a:spcAft>
              <a:buClrTx/>
              <a:buSzTx/>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400050" marR="0" lvl="0" indent="-40005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Reasoning</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is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either</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circulair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or</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involves</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an</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infinite</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regress</a:t>
            </a:r>
            <a:endParaRPr kumimoji="0" lang="nl-NL" sz="1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16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20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2000"/>
                                        <p:tgtEl>
                                          <p:spTgt spid="5">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fade">
                                      <p:cBhvr>
                                        <p:cTn id="18" dur="2000"/>
                                        <p:tgtEl>
                                          <p:spTgt spid="5">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animEffect transition="in" filter="fade">
                                      <p:cBhvr>
                                        <p:cTn id="23" dur="2000"/>
                                        <p:tgtEl>
                                          <p:spTgt spid="6">
                                            <p:txEl>
                                              <p:pRg st="1" end="1"/>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txEl>
                                              <p:pRg st="2" end="2"/>
                                            </p:txEl>
                                          </p:spTgt>
                                        </p:tgtEl>
                                        <p:attrNameLst>
                                          <p:attrName>style.visibility</p:attrName>
                                        </p:attrNameLst>
                                      </p:cBhvr>
                                      <p:to>
                                        <p:strVal val="visible"/>
                                      </p:to>
                                    </p:set>
                                    <p:animEffect transition="in" filter="fade">
                                      <p:cBhvr>
                                        <p:cTn id="26" dur="2000"/>
                                        <p:tgtEl>
                                          <p:spTgt spid="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animEffect transition="in" filter="fade">
                                      <p:cBhvr>
                                        <p:cTn id="31" dur="2000"/>
                                        <p:tgtEl>
                                          <p:spTgt spid="8">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9">
                                            <p:txEl>
                                              <p:pRg st="1" end="1"/>
                                            </p:txEl>
                                          </p:spTgt>
                                        </p:tgtEl>
                                        <p:attrNameLst>
                                          <p:attrName>style.visibility</p:attrName>
                                        </p:attrNameLst>
                                      </p:cBhvr>
                                      <p:to>
                                        <p:strVal val="visible"/>
                                      </p:to>
                                    </p:set>
                                    <p:animEffect transition="in" filter="fade">
                                      <p:cBhvr>
                                        <p:cTn id="36" dur="2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8" grpId="0" build="allAtOnce"/>
      <p:bldP spid="9" grpId="0" build="allAtOnce"/>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Pyrrhonian</a:t>
            </a:r>
            <a:r>
              <a:rPr lang="nl-NL" sz="3200" dirty="0" smtClean="0"/>
              <a:t> </a:t>
            </a:r>
            <a:r>
              <a:rPr lang="nl-NL" sz="3200" dirty="0" err="1" smtClean="0"/>
              <a:t>skepticism</a:t>
            </a:r>
            <a:r>
              <a:rPr lang="nl-NL" sz="3200" dirty="0" smtClean="0"/>
              <a:t>: suspension of </a:t>
            </a:r>
            <a:r>
              <a:rPr lang="nl-NL" sz="3200" dirty="0" err="1" smtClean="0"/>
              <a:t>judgement</a:t>
            </a:r>
            <a:endParaRPr lang="nl-NL" sz="3200" dirty="0" smtClean="0"/>
          </a:p>
        </p:txBody>
      </p:sp>
      <p:sp>
        <p:nvSpPr>
          <p:cNvPr id="3" name="Content Placeholder 2"/>
          <p:cNvSpPr>
            <a:spLocks noGrp="1"/>
          </p:cNvSpPr>
          <p:nvPr>
            <p:ph idx="1"/>
          </p:nvPr>
        </p:nvSpPr>
        <p:spPr>
          <a:xfrm>
            <a:off x="457200" y="1600200"/>
            <a:ext cx="8435280" cy="4525963"/>
          </a:xfrm>
        </p:spPr>
        <p:txBody>
          <a:bodyPr>
            <a:noAutofit/>
          </a:bodyPr>
          <a:lstStyle/>
          <a:p>
            <a:r>
              <a:rPr lang="en-US" sz="2200" dirty="0" smtClean="0"/>
              <a:t>Therefore, we must purposefully withhold assent regarding </a:t>
            </a:r>
            <a:r>
              <a:rPr lang="en-US" sz="2200" i="1" dirty="0" smtClean="0"/>
              <a:t>any</a:t>
            </a:r>
            <a:r>
              <a:rPr lang="en-US" sz="2200" dirty="0" smtClean="0"/>
              <a:t> opinion (</a:t>
            </a:r>
            <a:r>
              <a:rPr lang="en-US" sz="2200" i="1" dirty="0" err="1" smtClean="0"/>
              <a:t>epoche</a:t>
            </a:r>
            <a:r>
              <a:rPr lang="en-US" sz="2200" dirty="0" smtClean="0"/>
              <a:t>). We have to doubt and refuse any opinion. This results in deliberate agnosticism (‘inner silence’ or </a:t>
            </a:r>
            <a:r>
              <a:rPr lang="en-US" sz="2200" i="1" dirty="0" smtClean="0"/>
              <a:t>aphasia</a:t>
            </a:r>
            <a:r>
              <a:rPr lang="en-US" sz="2200" dirty="0" smtClean="0"/>
              <a:t>). </a:t>
            </a:r>
          </a:p>
          <a:p>
            <a:pPr>
              <a:buNone/>
            </a:pPr>
            <a:endParaRPr lang="en-US" sz="1800" dirty="0" smtClean="0"/>
          </a:p>
          <a:p>
            <a:r>
              <a:rPr lang="en-US" sz="2200" dirty="0" smtClean="0"/>
              <a:t>For skeptics doubt is the </a:t>
            </a:r>
            <a:r>
              <a:rPr lang="en-US" sz="2200" i="1" dirty="0" smtClean="0"/>
              <a:t>means</a:t>
            </a:r>
            <a:r>
              <a:rPr lang="en-US" sz="2200" dirty="0" smtClean="0"/>
              <a:t> to the ultimate </a:t>
            </a:r>
            <a:r>
              <a:rPr lang="en-US" sz="2200" i="1" dirty="0" smtClean="0"/>
              <a:t>end</a:t>
            </a:r>
            <a:r>
              <a:rPr lang="en-US" sz="2200" dirty="0" smtClean="0"/>
              <a:t> of happiness</a:t>
            </a:r>
          </a:p>
          <a:p>
            <a:pPr lvl="1"/>
            <a:r>
              <a:rPr lang="en-US" sz="2000" dirty="0" smtClean="0"/>
              <a:t>The skeptical version of happiness is </a:t>
            </a:r>
            <a:r>
              <a:rPr lang="en-US" sz="2000" i="1" dirty="0" err="1" smtClean="0"/>
              <a:t>ataraxia</a:t>
            </a:r>
            <a:r>
              <a:rPr lang="en-US" sz="2000" dirty="0" smtClean="0"/>
              <a:t> (</a:t>
            </a:r>
            <a:r>
              <a:rPr lang="en-US" sz="2000" dirty="0" err="1" smtClean="0"/>
              <a:t>tranquillity</a:t>
            </a:r>
            <a:r>
              <a:rPr lang="en-US" sz="2000" dirty="0" smtClean="0"/>
              <a:t>, calmness, absence of worries)</a:t>
            </a:r>
          </a:p>
          <a:p>
            <a:pPr lvl="1"/>
            <a:r>
              <a:rPr lang="en-US" sz="2000" dirty="0" smtClean="0"/>
              <a:t>By doubt one ceases to worry. </a:t>
            </a:r>
            <a:r>
              <a:rPr lang="en-US" sz="2000" dirty="0" err="1" smtClean="0"/>
              <a:t>Epoche</a:t>
            </a:r>
            <a:r>
              <a:rPr lang="en-US" sz="2000" dirty="0" smtClean="0"/>
              <a:t> liberates us from fear.                        Aphasia leads to </a:t>
            </a:r>
            <a:r>
              <a:rPr lang="en-US" sz="2000" dirty="0" err="1" smtClean="0"/>
              <a:t>ataraxia</a:t>
            </a:r>
            <a:r>
              <a:rPr lang="en-US" sz="2000" dirty="0" smtClean="0"/>
              <a:t>.</a:t>
            </a:r>
          </a:p>
          <a:p>
            <a:pPr lvl="2"/>
            <a:endParaRPr lang="nl-NL" sz="1400" dirty="0" smtClean="0"/>
          </a:p>
          <a:p>
            <a:pPr lvl="2"/>
            <a:endParaRPr lang="nl-NL" sz="2000" dirty="0" smtClean="0"/>
          </a:p>
          <a:p>
            <a:pPr lvl="1">
              <a:buNone/>
            </a:pPr>
            <a:endParaRPr lang="nl-NL"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Does the </a:t>
            </a:r>
            <a:r>
              <a:rPr lang="nl-NL" sz="3200" dirty="0" err="1" smtClean="0"/>
              <a:t>skeptic</a:t>
            </a:r>
            <a:r>
              <a:rPr lang="nl-NL" sz="3200" dirty="0" smtClean="0"/>
              <a:t> have </a:t>
            </a:r>
            <a:r>
              <a:rPr lang="nl-NL" sz="3200" dirty="0" err="1" smtClean="0"/>
              <a:t>beliefs</a:t>
            </a:r>
            <a:r>
              <a:rPr lang="nl-NL" sz="3200" dirty="0" smtClean="0"/>
              <a:t>?</a:t>
            </a:r>
          </a:p>
        </p:txBody>
      </p:sp>
      <p:sp>
        <p:nvSpPr>
          <p:cNvPr id="3" name="Content Placeholder 2"/>
          <p:cNvSpPr>
            <a:spLocks noGrp="1"/>
          </p:cNvSpPr>
          <p:nvPr>
            <p:ph idx="1"/>
          </p:nvPr>
        </p:nvSpPr>
        <p:spPr>
          <a:xfrm>
            <a:off x="457200" y="1600201"/>
            <a:ext cx="8435280" cy="3701008"/>
          </a:xfrm>
        </p:spPr>
        <p:txBody>
          <a:bodyPr>
            <a:noAutofit/>
          </a:bodyPr>
          <a:lstStyle/>
          <a:p>
            <a:r>
              <a:rPr lang="nl-NL" sz="2200" dirty="0" err="1" smtClean="0"/>
              <a:t>Academic</a:t>
            </a:r>
            <a:r>
              <a:rPr lang="nl-NL" sz="2200" dirty="0" smtClean="0"/>
              <a:t> and </a:t>
            </a:r>
            <a:r>
              <a:rPr lang="nl-NL" sz="2200" dirty="0" err="1" smtClean="0"/>
              <a:t>Pyrrhonian</a:t>
            </a:r>
            <a:r>
              <a:rPr lang="nl-NL" sz="2200" dirty="0" smtClean="0"/>
              <a:t> </a:t>
            </a:r>
            <a:r>
              <a:rPr lang="nl-NL" sz="2200" dirty="0" err="1" smtClean="0"/>
              <a:t>skeptics</a:t>
            </a:r>
            <a:r>
              <a:rPr lang="nl-NL" sz="2200" dirty="0" smtClean="0"/>
              <a:t> </a:t>
            </a:r>
            <a:r>
              <a:rPr lang="nl-NL" sz="2200" dirty="0" err="1" smtClean="0"/>
              <a:t>deny</a:t>
            </a:r>
            <a:r>
              <a:rPr lang="nl-NL" sz="2200" dirty="0" smtClean="0"/>
              <a:t> </a:t>
            </a:r>
            <a:r>
              <a:rPr lang="nl-NL" sz="2200" dirty="0" err="1" smtClean="0"/>
              <a:t>knowledge</a:t>
            </a:r>
            <a:r>
              <a:rPr lang="nl-NL" sz="2200" dirty="0" smtClean="0"/>
              <a:t> and </a:t>
            </a:r>
            <a:r>
              <a:rPr lang="nl-NL" sz="2200" dirty="0" err="1" smtClean="0"/>
              <a:t>reject</a:t>
            </a:r>
            <a:r>
              <a:rPr lang="nl-NL" sz="2200" dirty="0" smtClean="0"/>
              <a:t> </a:t>
            </a:r>
            <a:r>
              <a:rPr lang="nl-NL" sz="2200" dirty="0" err="1" smtClean="0"/>
              <a:t>beliefs</a:t>
            </a:r>
            <a:r>
              <a:rPr lang="nl-NL" sz="2200" dirty="0" smtClean="0"/>
              <a:t>.</a:t>
            </a:r>
          </a:p>
          <a:p>
            <a:pPr lvl="1"/>
            <a:r>
              <a:rPr lang="nl-NL" sz="1800" dirty="0" err="1" smtClean="0"/>
              <a:t>Academic’s</a:t>
            </a:r>
            <a:r>
              <a:rPr lang="nl-NL" sz="1800" dirty="0" smtClean="0"/>
              <a:t> are </a:t>
            </a:r>
            <a:r>
              <a:rPr lang="nl-NL" sz="1800" dirty="0" err="1" smtClean="0"/>
              <a:t>less</a:t>
            </a:r>
            <a:r>
              <a:rPr lang="nl-NL" sz="1800" dirty="0" smtClean="0"/>
              <a:t> </a:t>
            </a:r>
            <a:r>
              <a:rPr lang="nl-NL" sz="1800" dirty="0" err="1" smtClean="0"/>
              <a:t>radical</a:t>
            </a:r>
            <a:r>
              <a:rPr lang="nl-NL" sz="1800" dirty="0" smtClean="0"/>
              <a:t> in </a:t>
            </a:r>
            <a:r>
              <a:rPr lang="nl-NL" sz="1800" dirty="0" err="1" smtClean="0"/>
              <a:t>that</a:t>
            </a:r>
            <a:r>
              <a:rPr lang="nl-NL" sz="1800" dirty="0" smtClean="0"/>
              <a:t> </a:t>
            </a:r>
            <a:r>
              <a:rPr lang="nl-NL" sz="1800" dirty="0" err="1" smtClean="0"/>
              <a:t>they</a:t>
            </a:r>
            <a:r>
              <a:rPr lang="nl-NL" sz="1800" dirty="0" smtClean="0"/>
              <a:t> </a:t>
            </a:r>
            <a:r>
              <a:rPr lang="nl-NL" sz="1800" dirty="0" err="1" smtClean="0"/>
              <a:t>affirm</a:t>
            </a:r>
            <a:r>
              <a:rPr lang="nl-NL" sz="1800" dirty="0" smtClean="0"/>
              <a:t> to </a:t>
            </a:r>
            <a:r>
              <a:rPr lang="nl-NL" sz="1800" dirty="0" err="1" smtClean="0"/>
              <a:t>know</a:t>
            </a:r>
            <a:r>
              <a:rPr lang="nl-NL" sz="1800" dirty="0" smtClean="0"/>
              <a:t> </a:t>
            </a:r>
            <a:r>
              <a:rPr lang="nl-NL" sz="1800" dirty="0" err="1" smtClean="0"/>
              <a:t>that</a:t>
            </a:r>
            <a:r>
              <a:rPr lang="nl-NL" sz="1800" dirty="0" smtClean="0"/>
              <a:t> we </a:t>
            </a:r>
            <a:r>
              <a:rPr lang="nl-NL" sz="1800" dirty="0" err="1" smtClean="0"/>
              <a:t>know</a:t>
            </a:r>
            <a:r>
              <a:rPr lang="nl-NL" sz="1800" dirty="0" smtClean="0"/>
              <a:t> </a:t>
            </a:r>
            <a:r>
              <a:rPr lang="nl-NL" sz="1800" dirty="0" err="1" smtClean="0"/>
              <a:t>nothing</a:t>
            </a:r>
            <a:endParaRPr lang="nl-NL" sz="1800" dirty="0" smtClean="0"/>
          </a:p>
          <a:p>
            <a:pPr lvl="1"/>
            <a:endParaRPr lang="nl-NL" sz="1000" dirty="0" smtClean="0"/>
          </a:p>
          <a:p>
            <a:r>
              <a:rPr lang="nl-NL" sz="2200" dirty="0" err="1" smtClean="0"/>
              <a:t>Academic</a:t>
            </a:r>
            <a:r>
              <a:rPr lang="nl-NL" sz="2200" dirty="0" smtClean="0"/>
              <a:t> </a:t>
            </a:r>
            <a:r>
              <a:rPr lang="nl-NL" sz="2200" dirty="0" err="1" smtClean="0"/>
              <a:t>skeptics</a:t>
            </a:r>
            <a:r>
              <a:rPr lang="nl-NL" sz="2200" dirty="0" smtClean="0"/>
              <a:t> accept the </a:t>
            </a:r>
            <a:r>
              <a:rPr lang="nl-NL" sz="2200" dirty="0" err="1" smtClean="0"/>
              <a:t>idea</a:t>
            </a:r>
            <a:r>
              <a:rPr lang="nl-NL" sz="2200" dirty="0" smtClean="0"/>
              <a:t> of </a:t>
            </a:r>
            <a:r>
              <a:rPr lang="nl-NL" sz="2200" dirty="0" err="1" smtClean="0"/>
              <a:t>probability</a:t>
            </a:r>
            <a:r>
              <a:rPr lang="nl-NL" sz="2200" dirty="0" smtClean="0"/>
              <a:t>. </a:t>
            </a:r>
            <a:r>
              <a:rPr lang="nl-NL" sz="2200" dirty="0" err="1" smtClean="0"/>
              <a:t>Certain</a:t>
            </a:r>
            <a:r>
              <a:rPr lang="nl-NL" sz="2200" dirty="0" smtClean="0"/>
              <a:t> </a:t>
            </a:r>
            <a:r>
              <a:rPr lang="nl-NL" sz="2200" dirty="0" err="1" smtClean="0"/>
              <a:t>propositions</a:t>
            </a:r>
            <a:r>
              <a:rPr lang="nl-NL" sz="2200" dirty="0" smtClean="0"/>
              <a:t> are more </a:t>
            </a:r>
            <a:r>
              <a:rPr lang="nl-NL" sz="2200" dirty="0" err="1" smtClean="0"/>
              <a:t>probable</a:t>
            </a:r>
            <a:r>
              <a:rPr lang="nl-NL" sz="2200" dirty="0" smtClean="0"/>
              <a:t> </a:t>
            </a:r>
            <a:r>
              <a:rPr lang="nl-NL" sz="2200" dirty="0" err="1" smtClean="0"/>
              <a:t>than</a:t>
            </a:r>
            <a:r>
              <a:rPr lang="nl-NL" sz="2200" dirty="0" smtClean="0"/>
              <a:t> </a:t>
            </a:r>
            <a:r>
              <a:rPr lang="nl-NL" sz="2200" dirty="0" err="1" smtClean="0"/>
              <a:t>not</a:t>
            </a:r>
            <a:r>
              <a:rPr lang="nl-NL" sz="2200" dirty="0" smtClean="0"/>
              <a:t> and </a:t>
            </a:r>
            <a:r>
              <a:rPr lang="nl-NL" sz="2200" dirty="0" err="1" smtClean="0"/>
              <a:t>therefore</a:t>
            </a:r>
            <a:r>
              <a:rPr lang="nl-NL" sz="2200" dirty="0" smtClean="0"/>
              <a:t> more </a:t>
            </a:r>
            <a:r>
              <a:rPr lang="nl-NL" sz="2200" dirty="0" err="1" smtClean="0"/>
              <a:t>action</a:t>
            </a:r>
            <a:r>
              <a:rPr lang="nl-NL" sz="2200" dirty="0" smtClean="0"/>
              <a:t> </a:t>
            </a:r>
            <a:r>
              <a:rPr lang="nl-NL" sz="2200" dirty="0" err="1" smtClean="0"/>
              <a:t>guiding</a:t>
            </a:r>
            <a:endParaRPr lang="nl-NL" sz="2200" dirty="0" smtClean="0"/>
          </a:p>
          <a:p>
            <a:endParaRPr lang="nl-NL" sz="1000" dirty="0" smtClean="0"/>
          </a:p>
          <a:p>
            <a:r>
              <a:rPr lang="nl-NL" sz="2200" dirty="0" err="1" smtClean="0"/>
              <a:t>Pyrrhonians</a:t>
            </a:r>
            <a:r>
              <a:rPr lang="nl-NL" sz="2200" dirty="0" smtClean="0"/>
              <a:t> </a:t>
            </a:r>
            <a:r>
              <a:rPr lang="nl-NL" sz="2200" dirty="0" err="1" smtClean="0"/>
              <a:t>also</a:t>
            </a:r>
            <a:r>
              <a:rPr lang="nl-NL" sz="2200" dirty="0" smtClean="0"/>
              <a:t> </a:t>
            </a:r>
            <a:r>
              <a:rPr lang="nl-NL" sz="2200" dirty="0" err="1" smtClean="0"/>
              <a:t>reject</a:t>
            </a:r>
            <a:r>
              <a:rPr lang="nl-NL" sz="2200" dirty="0" smtClean="0"/>
              <a:t> the </a:t>
            </a:r>
            <a:r>
              <a:rPr lang="nl-NL" sz="2200" dirty="0" err="1" smtClean="0"/>
              <a:t>idea</a:t>
            </a:r>
            <a:r>
              <a:rPr lang="nl-NL" sz="2200" dirty="0" smtClean="0"/>
              <a:t> of </a:t>
            </a:r>
            <a:r>
              <a:rPr lang="nl-NL" sz="2200" dirty="0" err="1" smtClean="0"/>
              <a:t>probability</a:t>
            </a:r>
            <a:r>
              <a:rPr lang="nl-NL" sz="2200" dirty="0" smtClean="0"/>
              <a:t>. </a:t>
            </a:r>
            <a:r>
              <a:rPr lang="nl-NL" sz="2200" dirty="0" err="1" smtClean="0"/>
              <a:t>They</a:t>
            </a:r>
            <a:r>
              <a:rPr lang="nl-NL" sz="2200" dirty="0" smtClean="0"/>
              <a:t> </a:t>
            </a:r>
            <a:r>
              <a:rPr lang="nl-NL" sz="2200" dirty="0" err="1" smtClean="0"/>
              <a:t>only</a:t>
            </a:r>
            <a:r>
              <a:rPr lang="nl-NL" sz="2200" dirty="0" smtClean="0"/>
              <a:t> accept living “as </a:t>
            </a:r>
            <a:r>
              <a:rPr lang="nl-NL" sz="2200" dirty="0" err="1" smtClean="0"/>
              <a:t>if</a:t>
            </a:r>
            <a:r>
              <a:rPr lang="nl-NL" sz="2200" dirty="0" smtClean="0"/>
              <a:t>” a </a:t>
            </a:r>
            <a:r>
              <a:rPr lang="nl-NL" sz="2200" dirty="0" err="1" smtClean="0"/>
              <a:t>proposition</a:t>
            </a:r>
            <a:r>
              <a:rPr lang="nl-NL" sz="2200" dirty="0" smtClean="0"/>
              <a:t> </a:t>
            </a:r>
            <a:r>
              <a:rPr lang="nl-NL" sz="2200" dirty="0" err="1" smtClean="0"/>
              <a:t>were</a:t>
            </a:r>
            <a:r>
              <a:rPr lang="nl-NL" sz="2200" dirty="0" smtClean="0"/>
              <a:t> </a:t>
            </a:r>
            <a:r>
              <a:rPr lang="nl-NL" sz="2200" dirty="0" err="1" smtClean="0"/>
              <a:t>true</a:t>
            </a:r>
            <a:r>
              <a:rPr lang="nl-NL" sz="2200" dirty="0" smtClean="0"/>
              <a:t> (without </a:t>
            </a:r>
            <a:r>
              <a:rPr lang="nl-NL" sz="2200" dirty="0" err="1" smtClean="0"/>
              <a:t>strong</a:t>
            </a:r>
            <a:r>
              <a:rPr lang="nl-NL" sz="2200" dirty="0" smtClean="0"/>
              <a:t> </a:t>
            </a:r>
            <a:r>
              <a:rPr lang="nl-NL" sz="2200" dirty="0" err="1" smtClean="0"/>
              <a:t>inclination</a:t>
            </a:r>
            <a:r>
              <a:rPr lang="nl-NL" sz="2200" dirty="0" smtClean="0"/>
              <a:t>)</a:t>
            </a:r>
          </a:p>
          <a:p>
            <a:pPr lvl="1"/>
            <a:r>
              <a:rPr lang="nl-NL" sz="1800" dirty="0" err="1" smtClean="0"/>
              <a:t>They</a:t>
            </a:r>
            <a:r>
              <a:rPr lang="nl-NL" sz="1800" dirty="0" smtClean="0"/>
              <a:t> </a:t>
            </a:r>
            <a:r>
              <a:rPr lang="nl-NL" sz="1800" dirty="0" err="1" smtClean="0"/>
              <a:t>reject</a:t>
            </a:r>
            <a:r>
              <a:rPr lang="nl-NL" sz="1800" dirty="0" smtClean="0"/>
              <a:t> </a:t>
            </a:r>
            <a:r>
              <a:rPr lang="nl-NL" sz="1800" dirty="0" err="1" smtClean="0"/>
              <a:t>probabilism</a:t>
            </a:r>
            <a:r>
              <a:rPr lang="nl-NL" sz="1800" dirty="0" smtClean="0"/>
              <a:t> &amp; </a:t>
            </a:r>
            <a:r>
              <a:rPr lang="nl-NL" sz="1800" dirty="0" err="1" smtClean="0"/>
              <a:t>hold</a:t>
            </a:r>
            <a:r>
              <a:rPr lang="nl-NL" sz="1800" dirty="0" smtClean="0"/>
              <a:t> </a:t>
            </a:r>
            <a:r>
              <a:rPr lang="nl-NL" sz="1800" dirty="0" err="1" smtClean="0"/>
              <a:t>that</a:t>
            </a:r>
            <a:r>
              <a:rPr lang="nl-NL" sz="1800" dirty="0" smtClean="0"/>
              <a:t> we </a:t>
            </a:r>
            <a:r>
              <a:rPr lang="nl-NL" sz="1800" dirty="0" err="1" smtClean="0"/>
              <a:t>don’t</a:t>
            </a:r>
            <a:r>
              <a:rPr lang="nl-NL" sz="1800" dirty="0" smtClean="0"/>
              <a:t> even </a:t>
            </a:r>
            <a:r>
              <a:rPr lang="nl-NL" sz="1800" dirty="0" err="1" smtClean="0"/>
              <a:t>know</a:t>
            </a:r>
            <a:r>
              <a:rPr lang="nl-NL" sz="1800" dirty="0" smtClean="0"/>
              <a:t> </a:t>
            </a:r>
            <a:r>
              <a:rPr lang="nl-NL" sz="1800" dirty="0" err="1" smtClean="0"/>
              <a:t>that</a:t>
            </a:r>
            <a:r>
              <a:rPr lang="nl-NL" sz="1800" dirty="0" smtClean="0"/>
              <a:t> we </a:t>
            </a:r>
            <a:r>
              <a:rPr lang="nl-NL" sz="1800" dirty="0" err="1" smtClean="0"/>
              <a:t>know</a:t>
            </a:r>
            <a:r>
              <a:rPr lang="nl-NL" sz="1800" dirty="0" smtClean="0"/>
              <a:t> </a:t>
            </a:r>
            <a:r>
              <a:rPr lang="nl-NL" sz="1800" dirty="0" err="1" smtClean="0"/>
              <a:t>nothing</a:t>
            </a:r>
            <a:endParaRPr lang="nl-NL" sz="1800" dirty="0" smtClean="0"/>
          </a:p>
          <a:p>
            <a:pPr lvl="1"/>
            <a:r>
              <a:rPr lang="nl-NL" sz="1800" dirty="0" smtClean="0"/>
              <a:t>For </a:t>
            </a:r>
            <a:r>
              <a:rPr lang="nl-NL" sz="1800" dirty="0" err="1" smtClean="0"/>
              <a:t>Pyrrhonians</a:t>
            </a:r>
            <a:r>
              <a:rPr lang="nl-NL" sz="1800" dirty="0" smtClean="0"/>
              <a:t> the </a:t>
            </a:r>
            <a:r>
              <a:rPr lang="nl-NL" sz="1800" dirty="0" err="1" smtClean="0"/>
              <a:t>Academic’s</a:t>
            </a:r>
            <a:r>
              <a:rPr lang="nl-NL" sz="1800" dirty="0" smtClean="0"/>
              <a:t> are </a:t>
            </a:r>
            <a:r>
              <a:rPr lang="nl-NL" sz="1800" dirty="0" err="1" smtClean="0"/>
              <a:t>only</a:t>
            </a:r>
            <a:r>
              <a:rPr lang="nl-NL" sz="1800" dirty="0" smtClean="0"/>
              <a:t> </a:t>
            </a:r>
            <a:r>
              <a:rPr lang="nl-NL" sz="1800" dirty="0" err="1" smtClean="0"/>
              <a:t>half-skeptics</a:t>
            </a:r>
            <a:r>
              <a:rPr lang="nl-NL" sz="1800" dirty="0" smtClean="0"/>
              <a:t> (“</a:t>
            </a:r>
            <a:r>
              <a:rPr lang="nl-NL" sz="1800" dirty="0" err="1" smtClean="0"/>
              <a:t>bastarized</a:t>
            </a:r>
            <a:r>
              <a:rPr lang="nl-NL" sz="1800" dirty="0" smtClean="0"/>
              <a:t> </a:t>
            </a:r>
            <a:r>
              <a:rPr lang="nl-NL" sz="1800" dirty="0" err="1" smtClean="0"/>
              <a:t>skepticism</a:t>
            </a:r>
            <a:r>
              <a:rPr lang="nl-NL" sz="1800" dirty="0" smtClean="0"/>
              <a:t>”)</a:t>
            </a:r>
          </a:p>
          <a:p>
            <a:pPr lvl="1"/>
            <a:r>
              <a:rPr lang="nl-NL" sz="1800" dirty="0" err="1" smtClean="0"/>
              <a:t>Nevertheless</a:t>
            </a:r>
            <a:r>
              <a:rPr lang="nl-NL" sz="1800" dirty="0" smtClean="0"/>
              <a:t>, </a:t>
            </a:r>
            <a:r>
              <a:rPr lang="nl-NL" sz="1800" dirty="0" err="1" smtClean="0"/>
              <a:t>Pyrrhonians</a:t>
            </a:r>
            <a:r>
              <a:rPr lang="nl-NL" sz="1800" dirty="0" smtClean="0"/>
              <a:t> </a:t>
            </a:r>
            <a:r>
              <a:rPr lang="nl-NL" sz="1800" dirty="0" err="1" smtClean="0"/>
              <a:t>still</a:t>
            </a:r>
            <a:r>
              <a:rPr lang="nl-NL" sz="1800" dirty="0" smtClean="0"/>
              <a:t> </a:t>
            </a:r>
            <a:r>
              <a:rPr lang="nl-NL" sz="1800" dirty="0" err="1" smtClean="0"/>
              <a:t>accepted</a:t>
            </a:r>
            <a:r>
              <a:rPr lang="nl-NL" sz="1800" dirty="0" smtClean="0"/>
              <a:t> “as </a:t>
            </a:r>
            <a:r>
              <a:rPr lang="nl-NL" sz="1800" dirty="0" err="1" smtClean="0"/>
              <a:t>if’s</a:t>
            </a:r>
            <a:r>
              <a:rPr lang="nl-NL" sz="1800" dirty="0" smtClean="0"/>
              <a:t>” to </a:t>
            </a:r>
            <a:r>
              <a:rPr lang="nl-NL" sz="1800" dirty="0" err="1" smtClean="0"/>
              <a:t>enable</a:t>
            </a:r>
            <a:r>
              <a:rPr lang="nl-NL" sz="1800" dirty="0" smtClean="0"/>
              <a:t> practical living</a:t>
            </a:r>
            <a:endParaRPr lang="nl-NL" sz="2200" dirty="0" smtClean="0"/>
          </a:p>
          <a:p>
            <a:endParaRPr lang="nl-NL" sz="2200" dirty="0" smtClean="0"/>
          </a:p>
          <a:p>
            <a:endParaRPr lang="nl-NL" sz="2200" dirty="0" smtClean="0"/>
          </a:p>
          <a:p>
            <a:endParaRPr lang="nl-NL" sz="1400" dirty="0" smtClean="0"/>
          </a:p>
          <a:p>
            <a:pPr lvl="2"/>
            <a:endParaRPr lang="nl-NL" sz="2000" dirty="0" smtClean="0"/>
          </a:p>
          <a:p>
            <a:pPr lvl="1">
              <a:buNone/>
            </a:pPr>
            <a:endParaRPr lang="nl-NL" sz="2400" dirty="0"/>
          </a:p>
        </p:txBody>
      </p:sp>
      <p:sp>
        <p:nvSpPr>
          <p:cNvPr id="4" name="Content Placeholder 2"/>
          <p:cNvSpPr txBox="1">
            <a:spLocks/>
          </p:cNvSpPr>
          <p:nvPr/>
        </p:nvSpPr>
        <p:spPr>
          <a:xfrm>
            <a:off x="457200" y="5157192"/>
            <a:ext cx="8435280" cy="4525963"/>
          </a:xfrm>
          <a:prstGeom prst="rect">
            <a:avLst/>
          </a:prstGeom>
        </p:spPr>
        <p:txBody>
          <a:bodyPr vert="horz" lIns="91440" tIns="45720" rIns="91440" bIns="45720" rtlCol="0">
            <a:noAutofit/>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200" b="0" i="0" u="none" strike="noStrike" kern="1200" cap="none" spc="0" normalizeH="0" baseline="0" noProof="0" dirty="0" smtClean="0">
                <a:ln>
                  <a:noFill/>
                </a:ln>
                <a:solidFill>
                  <a:schemeClr val="tx1"/>
                </a:solidFill>
                <a:effectLst/>
                <a:uLnTx/>
                <a:uFillTx/>
                <a:latin typeface="+mn-lt"/>
                <a:ea typeface="+mn-ea"/>
                <a:cs typeface="+mn-cs"/>
              </a:rPr>
              <a:t>Modern </a:t>
            </a:r>
            <a:r>
              <a:rPr kumimoji="0" lang="nl-NL" sz="2200" b="0" i="0" u="none" strike="noStrike" kern="1200" cap="none" spc="0" normalizeH="0" baseline="0" noProof="0" dirty="0" err="1" smtClean="0">
                <a:ln>
                  <a:noFill/>
                </a:ln>
                <a:solidFill>
                  <a:schemeClr val="tx1"/>
                </a:solidFill>
                <a:effectLst/>
                <a:uLnTx/>
                <a:uFillTx/>
                <a:latin typeface="+mn-lt"/>
                <a:ea typeface="+mn-ea"/>
                <a:cs typeface="+mn-cs"/>
              </a:rPr>
              <a:t>skeptics</a:t>
            </a:r>
            <a:r>
              <a:rPr kumimoji="0" lang="nl-NL" sz="22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200" b="0" i="0" u="none" strike="noStrike" kern="1200" cap="none" spc="0" normalizeH="0" baseline="0" noProof="0" dirty="0" err="1" smtClean="0">
                <a:ln>
                  <a:noFill/>
                </a:ln>
                <a:solidFill>
                  <a:schemeClr val="tx1"/>
                </a:solidFill>
                <a:effectLst/>
                <a:uLnTx/>
                <a:uFillTx/>
                <a:latin typeface="+mn-lt"/>
                <a:ea typeface="+mn-ea"/>
                <a:cs typeface="+mn-cs"/>
              </a:rPr>
              <a:t>deny</a:t>
            </a:r>
            <a:r>
              <a:rPr kumimoji="0" lang="nl-NL" sz="22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200" b="0" i="0"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22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200" b="0" i="0" u="none" strike="noStrike" kern="1200" cap="none" spc="0" normalizeH="0" baseline="0" noProof="0" dirty="0" err="1" smtClean="0">
                <a:ln>
                  <a:noFill/>
                </a:ln>
                <a:solidFill>
                  <a:schemeClr val="tx1"/>
                </a:solidFill>
                <a:effectLst/>
                <a:uLnTx/>
                <a:uFillTx/>
                <a:latin typeface="+mn-lt"/>
                <a:ea typeface="+mn-ea"/>
                <a:cs typeface="+mn-cs"/>
              </a:rPr>
              <a:t>but</a:t>
            </a:r>
            <a:r>
              <a:rPr kumimoji="0" lang="nl-NL" sz="22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200" b="0" i="0" u="none" strike="noStrike" kern="1200" cap="none" spc="0" normalizeH="0" baseline="0" noProof="0" dirty="0" err="1" smtClean="0">
                <a:ln>
                  <a:noFill/>
                </a:ln>
                <a:solidFill>
                  <a:schemeClr val="tx1"/>
                </a:solidFill>
                <a:effectLst/>
                <a:uLnTx/>
                <a:uFillTx/>
                <a:latin typeface="+mn-lt"/>
                <a:ea typeface="+mn-ea"/>
                <a:cs typeface="+mn-cs"/>
              </a:rPr>
              <a:t>not</a:t>
            </a:r>
            <a:r>
              <a:rPr kumimoji="0" lang="nl-NL" sz="22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200" b="0" i="0" u="none" strike="noStrike" kern="1200" cap="none" spc="0" normalizeH="0" baseline="0" noProof="0" dirty="0" err="1" smtClean="0">
                <a:ln>
                  <a:noFill/>
                </a:ln>
                <a:solidFill>
                  <a:schemeClr val="tx1"/>
                </a:solidFill>
                <a:effectLst/>
                <a:uLnTx/>
                <a:uFillTx/>
                <a:latin typeface="+mn-lt"/>
                <a:ea typeface="+mn-ea"/>
                <a:cs typeface="+mn-cs"/>
              </a:rPr>
              <a:t>beliefs</a:t>
            </a:r>
            <a:r>
              <a:rPr kumimoji="0" lang="nl-NL" sz="22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nl-NL" dirty="0" smtClean="0"/>
              <a:t/>
            </a:r>
            <a:br>
              <a:rPr lang="nl-NL" dirty="0" smtClean="0"/>
            </a:br>
            <a:r>
              <a:rPr lang="nl-NL" dirty="0" smtClean="0"/>
              <a:t/>
            </a:r>
            <a:br>
              <a:rPr lang="nl-NL" dirty="0" smtClean="0"/>
            </a:br>
            <a:r>
              <a:rPr lang="nl-NL" sz="4900" dirty="0" err="1" smtClean="0"/>
              <a:t>Pojman</a:t>
            </a:r>
            <a:r>
              <a:rPr lang="nl-NL" sz="4900" dirty="0" smtClean="0"/>
              <a:t> </a:t>
            </a:r>
            <a:r>
              <a:rPr lang="nl-NL" sz="4900" dirty="0" err="1" smtClean="0"/>
              <a:t>Chapter</a:t>
            </a:r>
            <a:r>
              <a:rPr lang="nl-NL" sz="4900" dirty="0" smtClean="0"/>
              <a:t> 3:                              Modern </a:t>
            </a:r>
            <a:r>
              <a:rPr lang="nl-NL" sz="4900" dirty="0" err="1" smtClean="0"/>
              <a:t>Skepticism</a:t>
            </a:r>
            <a:r>
              <a:rPr lang="nl-NL" dirty="0" smtClean="0"/>
              <a:t/>
            </a:r>
            <a:br>
              <a:rPr lang="nl-NL" dirty="0" smtClean="0"/>
            </a:br>
            <a:endParaRPr lang="nl-NL" dirty="0"/>
          </a:p>
        </p:txBody>
      </p:sp>
    </p:spTree>
    <p:extLst>
      <p:ext uri="{BB962C8B-B14F-4D97-AF65-F5344CB8AC3E}">
        <p14:creationId xmlns:p14="http://schemas.microsoft.com/office/powerpoint/2010/main" val="33715373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Modern </a:t>
            </a:r>
            <a:r>
              <a:rPr lang="nl-NL" sz="2400" dirty="0" err="1" smtClean="0"/>
              <a:t>skepticism</a:t>
            </a:r>
            <a:r>
              <a:rPr lang="nl-NL" sz="2400" dirty="0" smtClean="0"/>
              <a:t>: </a:t>
            </a:r>
            <a:r>
              <a:rPr lang="nl-NL" sz="2400" dirty="0" err="1" smtClean="0"/>
              <a:t>Descartes</a:t>
            </a:r>
            <a:r>
              <a:rPr lang="nl-NL" sz="2400" dirty="0" smtClean="0"/>
              <a:t> experiment of extreme doubt</a:t>
            </a:r>
          </a:p>
        </p:txBody>
      </p:sp>
      <p:sp>
        <p:nvSpPr>
          <p:cNvPr id="3" name="Content Placeholder 2"/>
          <p:cNvSpPr>
            <a:spLocks noGrp="1"/>
          </p:cNvSpPr>
          <p:nvPr>
            <p:ph idx="1"/>
          </p:nvPr>
        </p:nvSpPr>
        <p:spPr>
          <a:xfrm>
            <a:off x="457200" y="1351309"/>
            <a:ext cx="8435280" cy="2005683"/>
          </a:xfrm>
        </p:spPr>
        <p:txBody>
          <a:bodyPr>
            <a:noAutofit/>
          </a:bodyPr>
          <a:lstStyle/>
          <a:p>
            <a:r>
              <a:rPr lang="en-GB" sz="2000" dirty="0" smtClean="0"/>
              <a:t>In his </a:t>
            </a:r>
            <a:r>
              <a:rPr lang="en-GB" sz="2000" i="1" dirty="0" smtClean="0"/>
              <a:t>Meditations</a:t>
            </a:r>
            <a:r>
              <a:rPr lang="en-GB" sz="2000" dirty="0" smtClean="0"/>
              <a:t> Descartes (1596-1650) places all his previous beliefs in doubt in order to build a secure house of knowledge</a:t>
            </a:r>
          </a:p>
          <a:p>
            <a:endParaRPr lang="en-GB" sz="800" dirty="0" smtClean="0"/>
          </a:p>
          <a:p>
            <a:pPr lvl="1"/>
            <a:r>
              <a:rPr lang="en-GB" sz="1800" u="sng" dirty="0" smtClean="0"/>
              <a:t>First</a:t>
            </a:r>
            <a:r>
              <a:rPr lang="en-GB" sz="1800" dirty="0" smtClean="0"/>
              <a:t>, sensory experience has been found to be an unreliable witness, so I can never be sure that it is not presently deceiving me. Therefore, I cannot trust it</a:t>
            </a:r>
          </a:p>
          <a:p>
            <a:pPr lvl="2"/>
            <a:r>
              <a:rPr lang="en-GB" sz="1600" dirty="0" smtClean="0"/>
              <a:t>Yet, it might still be possible to identify </a:t>
            </a:r>
            <a:r>
              <a:rPr lang="en-GB" sz="1600" i="1" dirty="0" smtClean="0"/>
              <a:t>sufficient conditions</a:t>
            </a:r>
            <a:r>
              <a:rPr lang="en-GB" sz="1600" dirty="0" smtClean="0"/>
              <a:t> for trustworthy sense perception.</a:t>
            </a:r>
            <a:endParaRPr lang="en-GB" sz="700" dirty="0" smtClean="0"/>
          </a:p>
          <a:p>
            <a:pPr lvl="1">
              <a:buNone/>
            </a:pPr>
            <a:endParaRPr lang="en-GB" sz="1600" dirty="0" smtClean="0"/>
          </a:p>
          <a:p>
            <a:endParaRPr lang="en-GB" sz="2000" dirty="0" smtClean="0"/>
          </a:p>
          <a:p>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4" name="Content Placeholder 2"/>
          <p:cNvSpPr txBox="1">
            <a:spLocks/>
          </p:cNvSpPr>
          <p:nvPr/>
        </p:nvSpPr>
        <p:spPr>
          <a:xfrm>
            <a:off x="385192" y="3223517"/>
            <a:ext cx="8435280" cy="4525963"/>
          </a:xfrm>
          <a:prstGeom prst="rect">
            <a:avLst/>
          </a:prstGeom>
        </p:spPr>
        <p:txBody>
          <a:bodyPr vert="horz" lIns="91440" tIns="45720" rIns="91440" bIns="45720" rtlCol="0">
            <a:noAutofit/>
          </a:bodyPr>
          <a:lstStyle/>
          <a:p>
            <a:pPr marL="1143000" marR="0" lvl="2" indent="-2286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800" b="0" i="0" u="sng" strike="noStrike" kern="1200" cap="none" spc="0" normalizeH="0" baseline="0" noProof="0" dirty="0" smtClean="0">
                <a:ln>
                  <a:noFill/>
                </a:ln>
                <a:solidFill>
                  <a:schemeClr val="tx1"/>
                </a:solidFill>
                <a:effectLst/>
                <a:uLnTx/>
                <a:uFillTx/>
                <a:latin typeface="+mn-lt"/>
                <a:ea typeface="+mn-ea"/>
                <a:cs typeface="+mn-cs"/>
              </a:rPr>
              <a:t>Second</a:t>
            </a:r>
            <a:r>
              <a:rPr kumimoji="0" lang="en-GB" sz="1800" b="0" i="0" u="none" strike="noStrike" kern="1200" cap="none" spc="0" normalizeH="0" baseline="0" noProof="0" dirty="0" smtClean="0">
                <a:ln>
                  <a:noFill/>
                </a:ln>
                <a:solidFill>
                  <a:schemeClr val="tx1"/>
                </a:solidFill>
                <a:effectLst/>
                <a:uLnTx/>
                <a:uFillTx/>
                <a:latin typeface="+mn-lt"/>
                <a:ea typeface="+mn-ea"/>
                <a:cs typeface="+mn-cs"/>
              </a:rPr>
              <a:t>, I could be dreaming or hallucinating. So I still do not know whether any of my present perceptual beliefs are true.</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But even in that case we seem still to know logical (~</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[p&amp;~p]</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 and mathematical (1+1=2) truths.</a:t>
            </a:r>
            <a:endParaRPr kumimoji="0" lang="en-GB" sz="7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323528" y="4509120"/>
            <a:ext cx="8435280" cy="4525963"/>
          </a:xfrm>
          <a:prstGeom prst="rect">
            <a:avLst/>
          </a:prstGeom>
        </p:spPr>
        <p:txBody>
          <a:bodyPr vert="horz" lIns="91440" tIns="45720" rIns="91440" bIns="45720" rtlCol="0">
            <a:noAutofit/>
          </a:bodyPr>
          <a:lstStyle/>
          <a:p>
            <a:pPr marL="1143000" marR="0" lvl="2" indent="-228600" algn="l" defTabSz="914400" rtl="0" eaLnBrk="1" fontAlgn="auto" latinLnBrk="0" hangingPunct="1">
              <a:lnSpc>
                <a:spcPct val="100000"/>
              </a:lnSpc>
              <a:spcBef>
                <a:spcPct val="20000"/>
              </a:spcBef>
              <a:spcAft>
                <a:spcPts val="0"/>
              </a:spcAft>
              <a:buClrTx/>
              <a:buSzTx/>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800" b="0" i="0" u="sng" strike="noStrike" kern="1200" cap="none" spc="0" normalizeH="0" baseline="0" noProof="0" dirty="0" smtClean="0">
                <a:ln>
                  <a:noFill/>
                </a:ln>
                <a:solidFill>
                  <a:schemeClr val="tx1"/>
                </a:solidFill>
                <a:effectLst/>
                <a:uLnTx/>
                <a:uFillTx/>
                <a:latin typeface="+mn-lt"/>
                <a:ea typeface="+mn-ea"/>
                <a:cs typeface="+mn-cs"/>
              </a:rPr>
              <a:t>Third</a:t>
            </a:r>
            <a:r>
              <a:rPr kumimoji="0" lang="en-GB" sz="1800" b="0" i="0" u="none" strike="noStrike" kern="1200" cap="none" spc="0" normalizeH="0" baseline="0" noProof="0" dirty="0" smtClean="0">
                <a:ln>
                  <a:noFill/>
                </a:ln>
                <a:solidFill>
                  <a:schemeClr val="tx1"/>
                </a:solidFill>
                <a:effectLst/>
                <a:uLnTx/>
                <a:uFillTx/>
                <a:latin typeface="+mn-lt"/>
                <a:ea typeface="+mn-ea"/>
                <a:cs typeface="+mn-cs"/>
              </a:rPr>
              <a:t>, an ‘evil demon’ could deceive me. And if so, I could be wrong not only about my perceptual beliefs, but also about my logical and mathematical beliefs</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7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20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14959"/>
            <a:ext cx="7772400" cy="1470025"/>
          </a:xfrm>
        </p:spPr>
        <p:txBody>
          <a:bodyPr>
            <a:normAutofit fontScale="90000"/>
          </a:bodyPr>
          <a:lstStyle/>
          <a:p>
            <a:r>
              <a:rPr lang="nl-NL" dirty="0" smtClean="0"/>
              <a:t/>
            </a:r>
            <a:br>
              <a:rPr lang="nl-NL" dirty="0" smtClean="0"/>
            </a:br>
            <a:r>
              <a:rPr lang="nl-NL" dirty="0" smtClean="0"/>
              <a:t/>
            </a:r>
            <a:br>
              <a:rPr lang="nl-NL" dirty="0" smtClean="0"/>
            </a:br>
            <a:r>
              <a:rPr lang="nl-NL" dirty="0" err="1" smtClean="0"/>
              <a:t>Pojman</a:t>
            </a:r>
            <a:r>
              <a:rPr lang="nl-NL" dirty="0" smtClean="0"/>
              <a:t> </a:t>
            </a:r>
            <a:r>
              <a:rPr lang="nl-NL" dirty="0" err="1" smtClean="0"/>
              <a:t>Chapter</a:t>
            </a:r>
            <a:r>
              <a:rPr lang="nl-NL" dirty="0" smtClean="0"/>
              <a:t> 1:                                </a:t>
            </a:r>
            <a:r>
              <a:rPr lang="nl-NL" dirty="0" err="1" smtClean="0"/>
              <a:t>What</a:t>
            </a:r>
            <a:r>
              <a:rPr lang="nl-NL" dirty="0" smtClean="0"/>
              <a:t> </a:t>
            </a:r>
            <a:r>
              <a:rPr lang="nl-NL" dirty="0" err="1" smtClean="0"/>
              <a:t>Can</a:t>
            </a:r>
            <a:r>
              <a:rPr lang="nl-NL" dirty="0" smtClean="0"/>
              <a:t> We </a:t>
            </a:r>
            <a:r>
              <a:rPr lang="nl-NL" dirty="0" err="1" smtClean="0"/>
              <a:t>Know</a:t>
            </a:r>
            <a:r>
              <a:rPr lang="nl-NL" dirty="0" smtClean="0"/>
              <a:t>?</a:t>
            </a:r>
            <a:br>
              <a:rPr lang="nl-NL" dirty="0" smtClean="0"/>
            </a:br>
            <a:endParaRPr lang="nl-NL" dirty="0"/>
          </a:p>
        </p:txBody>
      </p:sp>
      <p:sp>
        <p:nvSpPr>
          <p:cNvPr id="3" name="Subtitle 2"/>
          <p:cNvSpPr>
            <a:spLocks noGrp="1"/>
          </p:cNvSpPr>
          <p:nvPr>
            <p:ph type="subTitle" idx="1"/>
          </p:nvPr>
        </p:nvSpPr>
        <p:spPr/>
        <p:txBody>
          <a:bodyPr>
            <a:normAutofit/>
          </a:bodyPr>
          <a:lstStyle/>
          <a:p>
            <a:endParaRPr lang="nl-NL" sz="2400" dirty="0" smtClean="0"/>
          </a:p>
        </p:txBody>
      </p:sp>
    </p:spTree>
    <p:extLst>
      <p:ext uri="{BB962C8B-B14F-4D97-AF65-F5344CB8AC3E}">
        <p14:creationId xmlns:p14="http://schemas.microsoft.com/office/powerpoint/2010/main" val="4008900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Modern </a:t>
            </a:r>
            <a:r>
              <a:rPr lang="nl-NL" sz="2400" dirty="0" err="1" smtClean="0"/>
              <a:t>skepticism</a:t>
            </a:r>
            <a:r>
              <a:rPr lang="nl-NL" sz="2400" dirty="0" smtClean="0"/>
              <a:t>: </a:t>
            </a:r>
            <a:r>
              <a:rPr lang="nl-NL" sz="2400" dirty="0" err="1" smtClean="0"/>
              <a:t>Descartes</a:t>
            </a:r>
            <a:r>
              <a:rPr lang="nl-NL" sz="2400" dirty="0" smtClean="0"/>
              <a:t> experiment of extreme doubt (2)</a:t>
            </a:r>
          </a:p>
        </p:txBody>
      </p:sp>
      <p:sp>
        <p:nvSpPr>
          <p:cNvPr id="3" name="Content Placeholder 2"/>
          <p:cNvSpPr>
            <a:spLocks noGrp="1"/>
          </p:cNvSpPr>
          <p:nvPr>
            <p:ph idx="1"/>
          </p:nvPr>
        </p:nvSpPr>
        <p:spPr>
          <a:xfrm>
            <a:off x="457200" y="1351309"/>
            <a:ext cx="8435280" cy="1141587"/>
          </a:xfrm>
        </p:spPr>
        <p:txBody>
          <a:bodyPr>
            <a:noAutofit/>
          </a:bodyPr>
          <a:lstStyle/>
          <a:p>
            <a:pPr lvl="2"/>
            <a:endParaRPr lang="en-GB" sz="700" dirty="0" smtClean="0"/>
          </a:p>
          <a:p>
            <a:r>
              <a:rPr lang="en-GB" sz="2000" dirty="0" smtClean="0"/>
              <a:t>Descartes thought he could defeat the </a:t>
            </a:r>
            <a:r>
              <a:rPr lang="en-GB" sz="2000" dirty="0" err="1" smtClean="0"/>
              <a:t>skeptic</a:t>
            </a:r>
            <a:r>
              <a:rPr lang="en-GB" sz="2000" dirty="0" smtClean="0"/>
              <a:t>: </a:t>
            </a:r>
            <a:r>
              <a:rPr lang="en-GB" sz="2000" i="1" dirty="0" smtClean="0"/>
              <a:t>Cogito Ergo Sum</a:t>
            </a:r>
            <a:r>
              <a:rPr lang="en-GB" sz="2000" dirty="0" smtClean="0"/>
              <a:t>. I think, therefore I am. I cannot doubt that I exist.  That I exist is certain!</a:t>
            </a:r>
          </a:p>
          <a:p>
            <a:pPr lvl="1">
              <a:buNone/>
            </a:pPr>
            <a:endParaRPr lang="en-GB" sz="1600" dirty="0" smtClean="0"/>
          </a:p>
          <a:p>
            <a:endParaRPr lang="en-GB" sz="2000" dirty="0" smtClean="0"/>
          </a:p>
          <a:p>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4" name="Content Placeholder 2"/>
          <p:cNvSpPr txBox="1">
            <a:spLocks/>
          </p:cNvSpPr>
          <p:nvPr/>
        </p:nvSpPr>
        <p:spPr>
          <a:xfrm>
            <a:off x="457200" y="2060849"/>
            <a:ext cx="8435280" cy="1224136"/>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Descartes argues that God must exist (as being the maximally perfect source of my idea of maximal perfectness) and is good (since maximally perfect). </a:t>
            </a: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457200" y="2996952"/>
            <a:ext cx="8435280" cy="4525963"/>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Therefore God will not deceive me and thus whatever is </a:t>
            </a:r>
            <a:r>
              <a:rPr kumimoji="0" lang="en-GB" sz="2000" b="0" i="1" u="none" strike="noStrike" kern="1200" cap="none" spc="0" normalizeH="0" baseline="0" noProof="0" dirty="0" smtClean="0">
                <a:ln>
                  <a:noFill/>
                </a:ln>
                <a:solidFill>
                  <a:schemeClr val="tx1"/>
                </a:solidFill>
                <a:effectLst/>
                <a:uLnTx/>
                <a:uFillTx/>
                <a:latin typeface="+mn-lt"/>
                <a:ea typeface="+mn-ea"/>
                <a:cs typeface="+mn-cs"/>
              </a:rPr>
              <a:t>clear and distinct                </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is true and cannot be doubted. So </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skepticism</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is (largely) defeated, says Descartes.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Modern </a:t>
            </a:r>
            <a:r>
              <a:rPr lang="nl-NL" sz="2400" dirty="0" err="1" smtClean="0"/>
              <a:t>skepticism</a:t>
            </a:r>
            <a:r>
              <a:rPr lang="nl-NL" sz="2400" dirty="0" smtClean="0"/>
              <a:t>: David </a:t>
            </a:r>
            <a:r>
              <a:rPr lang="nl-NL" sz="2400" dirty="0" err="1" smtClean="0"/>
              <a:t>Hume’s</a:t>
            </a:r>
            <a:r>
              <a:rPr lang="nl-NL" sz="2400" dirty="0" smtClean="0"/>
              <a:t> </a:t>
            </a:r>
            <a:r>
              <a:rPr lang="nl-NL" sz="2400" dirty="0" err="1" smtClean="0"/>
              <a:t>local</a:t>
            </a:r>
            <a:r>
              <a:rPr lang="nl-NL" sz="2400" dirty="0" smtClean="0"/>
              <a:t> </a:t>
            </a:r>
            <a:r>
              <a:rPr lang="nl-NL" sz="2400" dirty="0" err="1" smtClean="0"/>
              <a:t>skepticism</a:t>
            </a:r>
            <a:endParaRPr lang="nl-NL" sz="2400" dirty="0" smtClean="0"/>
          </a:p>
        </p:txBody>
      </p:sp>
      <p:sp>
        <p:nvSpPr>
          <p:cNvPr id="3" name="Content Placeholder 2"/>
          <p:cNvSpPr>
            <a:spLocks noGrp="1"/>
          </p:cNvSpPr>
          <p:nvPr>
            <p:ph idx="1"/>
          </p:nvPr>
        </p:nvSpPr>
        <p:spPr>
          <a:xfrm>
            <a:off x="457200" y="1351309"/>
            <a:ext cx="8435280" cy="4525963"/>
          </a:xfrm>
        </p:spPr>
        <p:txBody>
          <a:bodyPr>
            <a:noAutofit/>
          </a:bodyPr>
          <a:lstStyle/>
          <a:p>
            <a:r>
              <a:rPr lang="en-GB" sz="2000" dirty="0" smtClean="0"/>
              <a:t>Hume’s </a:t>
            </a:r>
            <a:r>
              <a:rPr lang="en-GB" sz="2000" dirty="0" err="1" smtClean="0"/>
              <a:t>skepticism</a:t>
            </a:r>
            <a:r>
              <a:rPr lang="en-GB" sz="2000" dirty="0" smtClean="0"/>
              <a:t> is not global. For he concedes that we can know the truths of mathematics and logic as well as memory reports and reports about our internal and external impressions (passions and perceptions)</a:t>
            </a:r>
          </a:p>
          <a:p>
            <a:pPr lvl="1"/>
            <a:r>
              <a:rPr lang="en-GB" sz="1800" dirty="0" smtClean="0"/>
              <a:t>He does not invoke a possible Cartesian Evil Demon scenario</a:t>
            </a:r>
          </a:p>
          <a:p>
            <a:pPr lvl="1">
              <a:buNone/>
            </a:pPr>
            <a:endParaRPr lang="en-GB" sz="2000" dirty="0" smtClean="0"/>
          </a:p>
          <a:p>
            <a:r>
              <a:rPr lang="en-GB" sz="2000" dirty="0" smtClean="0"/>
              <a:t>He has it that all our beliefs (ideas) are caused by impressions. We can never get behind our impressions to check how the world </a:t>
            </a:r>
            <a:r>
              <a:rPr lang="en-GB" sz="2000" i="1" dirty="0" smtClean="0"/>
              <a:t>really</a:t>
            </a:r>
            <a:r>
              <a:rPr lang="en-GB" sz="2000" dirty="0" smtClean="0"/>
              <a:t> is (if it exists at all)</a:t>
            </a:r>
          </a:p>
          <a:p>
            <a:pPr>
              <a:buNone/>
            </a:pPr>
            <a:endParaRPr lang="en-GB" sz="2000" dirty="0" smtClean="0"/>
          </a:p>
          <a:p>
            <a:r>
              <a:rPr lang="en-GB" sz="2000" dirty="0" smtClean="0"/>
              <a:t>Therefore we do not have any metaphysical knowledge. We cannot ground beliefs in causes, induction, self, God, free will in impressions. </a:t>
            </a:r>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David </a:t>
            </a:r>
            <a:r>
              <a:rPr lang="nl-NL" sz="2400" dirty="0" err="1" smtClean="0"/>
              <a:t>Hume’s</a:t>
            </a:r>
            <a:r>
              <a:rPr lang="nl-NL" sz="2400" dirty="0" smtClean="0"/>
              <a:t> </a:t>
            </a:r>
            <a:r>
              <a:rPr lang="nl-NL" sz="2400" dirty="0" err="1" smtClean="0"/>
              <a:t>local</a:t>
            </a:r>
            <a:r>
              <a:rPr lang="nl-NL" sz="2400" dirty="0" smtClean="0"/>
              <a:t> </a:t>
            </a:r>
            <a:r>
              <a:rPr lang="nl-NL" sz="2400" dirty="0" err="1" smtClean="0"/>
              <a:t>skepticism</a:t>
            </a:r>
            <a:r>
              <a:rPr lang="nl-NL" sz="2400" dirty="0" smtClean="0"/>
              <a:t>: </a:t>
            </a:r>
            <a:r>
              <a:rPr lang="nl-NL" sz="2400" dirty="0" err="1" smtClean="0"/>
              <a:t>causation</a:t>
            </a:r>
            <a:r>
              <a:rPr lang="nl-NL" sz="2400" dirty="0" smtClean="0"/>
              <a:t> &amp; </a:t>
            </a:r>
            <a:r>
              <a:rPr lang="nl-NL" sz="2400" dirty="0" err="1" smtClean="0"/>
              <a:t>induction</a:t>
            </a:r>
            <a:endParaRPr lang="nl-NL" sz="2400" dirty="0" smtClean="0"/>
          </a:p>
        </p:txBody>
      </p:sp>
      <p:sp>
        <p:nvSpPr>
          <p:cNvPr id="3" name="Content Placeholder 2"/>
          <p:cNvSpPr>
            <a:spLocks noGrp="1"/>
          </p:cNvSpPr>
          <p:nvPr>
            <p:ph idx="1"/>
          </p:nvPr>
        </p:nvSpPr>
        <p:spPr>
          <a:xfrm>
            <a:off x="457200" y="1351309"/>
            <a:ext cx="8435280" cy="1573635"/>
          </a:xfrm>
        </p:spPr>
        <p:txBody>
          <a:bodyPr>
            <a:noAutofit/>
          </a:bodyPr>
          <a:lstStyle/>
          <a:p>
            <a:pPr marL="457200" indent="-457200">
              <a:buFont typeface="+mj-lt"/>
              <a:buAutoNum type="arabicParenR"/>
            </a:pPr>
            <a:r>
              <a:rPr lang="en-GB" sz="2000" dirty="0" smtClean="0"/>
              <a:t>Hume attributes our belief in </a:t>
            </a:r>
            <a:r>
              <a:rPr lang="en-GB" sz="2000" u="sng" dirty="0" smtClean="0"/>
              <a:t>causality</a:t>
            </a:r>
            <a:r>
              <a:rPr lang="en-GB" sz="2000" dirty="0" smtClean="0"/>
              <a:t> to our experience of a </a:t>
            </a:r>
            <a:r>
              <a:rPr lang="en-GB" sz="2000" i="1" dirty="0" smtClean="0"/>
              <a:t>regular conjunction</a:t>
            </a:r>
            <a:r>
              <a:rPr lang="en-GB" sz="2000" dirty="0" smtClean="0"/>
              <a:t> of events. Belief in causality is result of a </a:t>
            </a:r>
            <a:r>
              <a:rPr lang="en-GB" sz="2000" i="1" dirty="0" smtClean="0"/>
              <a:t>psychological habit</a:t>
            </a:r>
            <a:endParaRPr lang="en-GB" sz="2000" dirty="0" smtClean="0"/>
          </a:p>
          <a:p>
            <a:pPr lvl="1"/>
            <a:r>
              <a:rPr lang="en-GB" sz="1800" dirty="0" smtClean="0"/>
              <a:t>We do not know whether the same cause will always have a like effect</a:t>
            </a:r>
          </a:p>
          <a:p>
            <a:pPr lvl="1"/>
            <a:r>
              <a:rPr lang="en-GB" sz="1800" dirty="0" smtClean="0"/>
              <a:t>We have no knowledge of a necessary connection between cause and effect</a:t>
            </a:r>
          </a:p>
          <a:p>
            <a:pPr lvl="1">
              <a:buNone/>
            </a:pPr>
            <a:endParaRPr lang="en-GB" sz="1600" dirty="0" smtClean="0"/>
          </a:p>
        </p:txBody>
      </p:sp>
      <p:sp>
        <p:nvSpPr>
          <p:cNvPr id="4" name="Content Placeholder 2"/>
          <p:cNvSpPr txBox="1">
            <a:spLocks/>
          </p:cNvSpPr>
          <p:nvPr/>
        </p:nvSpPr>
        <p:spPr>
          <a:xfrm>
            <a:off x="457200" y="2636913"/>
            <a:ext cx="8686800" cy="2160240"/>
          </a:xfrm>
          <a:prstGeom prst="rect">
            <a:avLst/>
          </a:prstGeom>
        </p:spPr>
        <p:txBody>
          <a:bodyPr vert="horz" lIns="91440" tIns="45720" rIns="91440" bIns="45720" rtlCol="0">
            <a:noAutofit/>
          </a:bodyPr>
          <a:lstStyle/>
          <a:p>
            <a:pPr marL="800100" marR="0" lvl="1" indent="-342900" algn="l" defTabSz="914400" rtl="0" eaLnBrk="1" fontAlgn="auto" latinLnBrk="0" hangingPunct="1">
              <a:lnSpc>
                <a:spcPct val="100000"/>
              </a:lnSpc>
              <a:spcBef>
                <a:spcPct val="20000"/>
              </a:spcBef>
              <a:spcAft>
                <a:spcPts val="0"/>
              </a:spcAft>
              <a:buClrTx/>
              <a:buSzTx/>
              <a:buFont typeface="+mj-lt"/>
              <a:buAutoNum type="arabicParen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buFont typeface="+mj-lt"/>
              <a:buAutoNum type="arabicParenR" startAt="2"/>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Hume argues that we cannot give a rational justification of </a:t>
            </a:r>
            <a:r>
              <a:rPr kumimoji="0" lang="en-GB" sz="2000" b="0" i="0" u="sng" strike="noStrike" kern="1200" cap="none" spc="0" normalizeH="0" baseline="0" noProof="0" dirty="0" smtClean="0">
                <a:ln>
                  <a:noFill/>
                </a:ln>
                <a:solidFill>
                  <a:schemeClr val="tx1"/>
                </a:solidFill>
                <a:effectLst/>
                <a:uLnTx/>
                <a:uFillTx/>
                <a:latin typeface="+mn-lt"/>
                <a:ea typeface="+mn-ea"/>
                <a:cs typeface="+mn-cs"/>
              </a:rPr>
              <a:t>induction</a:t>
            </a:r>
          </a:p>
          <a:p>
            <a:pPr marL="914400" lvl="1" indent="-457200">
              <a:spcBef>
                <a:spcPct val="20000"/>
              </a:spcBef>
            </a:pPr>
            <a:r>
              <a:rPr lang="en-GB" sz="2000" noProof="0" dirty="0" smtClean="0"/>
              <a:t>--   </a:t>
            </a:r>
            <a:r>
              <a:rPr kumimoji="0" lang="en-GB" b="0" i="0" u="none" strike="noStrike" kern="1200" cap="none" spc="0" normalizeH="0" baseline="0" noProof="0" dirty="0" smtClean="0">
                <a:ln>
                  <a:noFill/>
                </a:ln>
                <a:solidFill>
                  <a:schemeClr val="tx1"/>
                </a:solidFill>
                <a:effectLst/>
                <a:uLnTx/>
                <a:uFillTx/>
                <a:latin typeface="+mn-lt"/>
                <a:ea typeface="+mn-ea"/>
                <a:cs typeface="+mn-cs"/>
              </a:rPr>
              <a:t>Induction is inference by extrapolation: “The sun will rise, because it always did”</a:t>
            </a:r>
          </a:p>
          <a:p>
            <a:pPr marL="914400" lvl="1" indent="-457200">
              <a:spcBef>
                <a:spcPct val="20000"/>
              </a:spcBef>
            </a:pPr>
            <a:r>
              <a:rPr lang="en-GB" sz="1800" dirty="0" smtClean="0"/>
              <a:t>--    </a:t>
            </a:r>
            <a:r>
              <a:rPr kumimoji="0" lang="en-GB" sz="1800" b="0" i="0" u="none" strike="noStrike" kern="1200" cap="none" spc="0" normalizeH="0" baseline="0" noProof="0" dirty="0" smtClean="0">
                <a:ln>
                  <a:noFill/>
                </a:ln>
                <a:solidFill>
                  <a:schemeClr val="tx1"/>
                </a:solidFill>
                <a:effectLst/>
                <a:uLnTx/>
                <a:uFillTx/>
                <a:latin typeface="+mn-lt"/>
                <a:ea typeface="+mn-ea"/>
                <a:cs typeface="+mn-cs"/>
              </a:rPr>
              <a:t>Induction cannot be grounded since in order to ground it we need it (circular)</a:t>
            </a:r>
          </a:p>
          <a:p>
            <a:pPr marL="800100" marR="0" lvl="1" indent="-342900" algn="l" defTabSz="914400" rtl="0" eaLnBrk="1" fontAlgn="auto" latinLnBrk="0" hangingPunct="1">
              <a:lnSpc>
                <a:spcPct val="100000"/>
              </a:lnSpc>
              <a:spcBef>
                <a:spcPct val="20000"/>
              </a:spcBef>
              <a:spcAft>
                <a:spcPts val="0"/>
              </a:spcAft>
              <a:buClrTx/>
              <a:buSzTx/>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a:t>
            </a:r>
            <a:r>
              <a:rPr kumimoji="0" lang="en-GB" sz="1800" b="0" i="0" u="none" strike="noStrike" kern="1200" cap="none" spc="0" normalizeH="0" noProof="0" dirty="0" smtClean="0">
                <a:ln>
                  <a:noFill/>
                </a:ln>
                <a:solidFill>
                  <a:schemeClr val="tx1"/>
                </a:solidFill>
                <a:effectLst/>
                <a:uLnTx/>
                <a:uFillTx/>
                <a:latin typeface="+mn-lt"/>
                <a:ea typeface="+mn-ea"/>
                <a:cs typeface="+mn-cs"/>
              </a:rPr>
              <a:t>    </a:t>
            </a:r>
            <a:r>
              <a:rPr kumimoji="0" lang="en-GB" sz="1800" b="0" i="0" u="none" strike="noStrike" kern="1200" cap="none" spc="0" normalizeH="0" baseline="0" noProof="0" dirty="0" smtClean="0">
                <a:ln>
                  <a:noFill/>
                </a:ln>
                <a:solidFill>
                  <a:schemeClr val="tx1"/>
                </a:solidFill>
                <a:effectLst/>
                <a:uLnTx/>
                <a:uFillTx/>
                <a:latin typeface="+mn-lt"/>
                <a:ea typeface="+mn-ea"/>
                <a:cs typeface="+mn-cs"/>
              </a:rPr>
              <a:t>After all, how do we know that we may extrapolate? The implicit assumption is that the laws of nature are uniform. But how do we know this? By extrapolation!</a:t>
            </a:r>
          </a:p>
        </p:txBody>
      </p:sp>
      <p:sp>
        <p:nvSpPr>
          <p:cNvPr id="5" name="TextBox 4"/>
          <p:cNvSpPr txBox="1"/>
          <p:nvPr/>
        </p:nvSpPr>
        <p:spPr>
          <a:xfrm>
            <a:off x="467544" y="4797152"/>
            <a:ext cx="8352928" cy="1643527"/>
          </a:xfrm>
          <a:prstGeom prst="rect">
            <a:avLst/>
          </a:prstGeom>
          <a:noFill/>
        </p:spPr>
        <p:txBody>
          <a:bodyPr wrap="square" rtlCol="0">
            <a:spAutoFit/>
          </a:bodyPr>
          <a:lstStyle/>
          <a:p>
            <a:pPr marL="800100" lvl="1" indent="-342900">
              <a:spcBef>
                <a:spcPct val="20000"/>
              </a:spcBef>
              <a:defRPr/>
            </a:pPr>
            <a:r>
              <a:rPr lang="en-GB" i="1" dirty="0" smtClean="0"/>
              <a:t>Yet, one may respond to (2) that induction “works” and that it is unavoidable in </a:t>
            </a:r>
          </a:p>
          <a:p>
            <a:pPr marL="800100" lvl="1" indent="-342900">
              <a:spcBef>
                <a:spcPct val="20000"/>
              </a:spcBef>
              <a:defRPr/>
            </a:pPr>
            <a:r>
              <a:rPr lang="en-GB" i="1" dirty="0" smtClean="0"/>
              <a:t>most (if not all) our deliberations about the world. There is no alternative. And              </a:t>
            </a:r>
          </a:p>
          <a:p>
            <a:pPr marL="800100" lvl="1" indent="-342900">
              <a:spcBef>
                <a:spcPct val="20000"/>
              </a:spcBef>
              <a:defRPr/>
            </a:pPr>
            <a:r>
              <a:rPr lang="en-GB" i="1" dirty="0" smtClean="0"/>
              <a:t>why would this practical justification of induction not count as an epistemic </a:t>
            </a:r>
          </a:p>
          <a:p>
            <a:pPr marL="800100" lvl="1" indent="-342900">
              <a:spcBef>
                <a:spcPct val="20000"/>
              </a:spcBef>
              <a:defRPr/>
            </a:pPr>
            <a:r>
              <a:rPr lang="en-GB" i="1" dirty="0" smtClean="0"/>
              <a:t>justification?</a:t>
            </a:r>
            <a:r>
              <a:rPr lang="en-GB" dirty="0" smtClean="0"/>
              <a:t>  </a:t>
            </a:r>
            <a:endParaRPr lang="en-GB" sz="2000" dirty="0" smtClean="0"/>
          </a:p>
          <a:p>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2000"/>
                                        <p:tgtEl>
                                          <p:spTgt spid="4">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2000"/>
                                        <p:tgtEl>
                                          <p:spTgt spid="4">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2000"/>
                                        <p:tgtEl>
                                          <p:spTgt spid="4">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2000"/>
                                        <p:tgtEl>
                                          <p:spTgt spid="5">
                                            <p:txEl>
                                              <p:pRg st="0" end="0"/>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Effect transition="in" filter="fade">
                                      <p:cBhvr>
                                        <p:cTn id="24" dur="2000"/>
                                        <p:tgtEl>
                                          <p:spTgt spid="5">
                                            <p:txEl>
                                              <p:pRg st="1" end="1"/>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2000"/>
                                        <p:tgtEl>
                                          <p:spTgt spid="5">
                                            <p:txEl>
                                              <p:pRg st="2" end="2"/>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xEl>
                                              <p:pRg st="3" end="3"/>
                                            </p:txEl>
                                          </p:spTgt>
                                        </p:tgtEl>
                                        <p:attrNameLst>
                                          <p:attrName>style.visibility</p:attrName>
                                        </p:attrNameLst>
                                      </p:cBhvr>
                                      <p:to>
                                        <p:strVal val="visible"/>
                                      </p:to>
                                    </p:set>
                                    <p:animEffect transition="in" filter="fade">
                                      <p:cBhvr>
                                        <p:cTn id="30"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David </a:t>
            </a:r>
            <a:r>
              <a:rPr lang="nl-NL" sz="2400" dirty="0" err="1" smtClean="0"/>
              <a:t>Hume’s</a:t>
            </a:r>
            <a:r>
              <a:rPr lang="nl-NL" sz="2400" dirty="0" smtClean="0"/>
              <a:t> </a:t>
            </a:r>
            <a:r>
              <a:rPr lang="nl-NL" sz="2400" dirty="0" err="1" smtClean="0"/>
              <a:t>local</a:t>
            </a:r>
            <a:r>
              <a:rPr lang="nl-NL" sz="2400" dirty="0" smtClean="0"/>
              <a:t> </a:t>
            </a:r>
            <a:r>
              <a:rPr lang="nl-NL" sz="2400" dirty="0" err="1" smtClean="0"/>
              <a:t>skepticism</a:t>
            </a:r>
            <a:r>
              <a:rPr lang="nl-NL" sz="2400" dirty="0" smtClean="0"/>
              <a:t>: </a:t>
            </a:r>
            <a:r>
              <a:rPr lang="nl-NL" sz="2400" dirty="0" err="1" smtClean="0"/>
              <a:t>Self</a:t>
            </a:r>
            <a:r>
              <a:rPr lang="nl-NL" sz="2400" dirty="0" smtClean="0"/>
              <a:t> &amp; God</a:t>
            </a:r>
          </a:p>
        </p:txBody>
      </p:sp>
      <p:sp>
        <p:nvSpPr>
          <p:cNvPr id="3" name="Content Placeholder 2"/>
          <p:cNvSpPr>
            <a:spLocks noGrp="1"/>
          </p:cNvSpPr>
          <p:nvPr>
            <p:ph idx="1"/>
          </p:nvPr>
        </p:nvSpPr>
        <p:spPr>
          <a:xfrm>
            <a:off x="457200" y="1351309"/>
            <a:ext cx="8435280" cy="4525963"/>
          </a:xfrm>
        </p:spPr>
        <p:txBody>
          <a:bodyPr>
            <a:noAutofit/>
          </a:bodyPr>
          <a:lstStyle/>
          <a:p>
            <a:pPr marL="457200" indent="-457200">
              <a:buFont typeface="+mj-lt"/>
              <a:buAutoNum type="arabicParenR" startAt="3"/>
            </a:pPr>
            <a:r>
              <a:rPr lang="en-GB" sz="2200" dirty="0" smtClean="0"/>
              <a:t>Hume calls the notion of (a persistent) </a:t>
            </a:r>
            <a:r>
              <a:rPr lang="en-GB" sz="2200" u="sng" dirty="0" smtClean="0"/>
              <a:t>self</a:t>
            </a:r>
            <a:r>
              <a:rPr lang="en-GB" sz="2200" dirty="0" smtClean="0"/>
              <a:t> into question</a:t>
            </a:r>
          </a:p>
          <a:p>
            <a:pPr lvl="1"/>
            <a:r>
              <a:rPr lang="en-GB" sz="1800" dirty="0" smtClean="0"/>
              <a:t>If all our knowledge comes through impressions, where is the impression that produces the notion of a self? Moreover, of a self that persists through time?</a:t>
            </a:r>
          </a:p>
          <a:p>
            <a:pPr lvl="1"/>
            <a:r>
              <a:rPr lang="en-GB" sz="1800" dirty="0" smtClean="0"/>
              <a:t>There are impressions of heat, cold, etc., but not of self. There is just a </a:t>
            </a:r>
            <a:r>
              <a:rPr lang="en-GB" sz="1800" i="1" dirty="0" smtClean="0"/>
              <a:t>bundle of impressions</a:t>
            </a:r>
            <a:r>
              <a:rPr lang="en-GB" sz="1800" dirty="0" smtClean="0"/>
              <a:t> that changes through time. No impression is constant and invariable</a:t>
            </a:r>
          </a:p>
        </p:txBody>
      </p:sp>
      <p:sp>
        <p:nvSpPr>
          <p:cNvPr id="4" name="Content Placeholder 2"/>
          <p:cNvSpPr txBox="1">
            <a:spLocks/>
          </p:cNvSpPr>
          <p:nvPr/>
        </p:nvSpPr>
        <p:spPr>
          <a:xfrm>
            <a:off x="467544" y="2924944"/>
            <a:ext cx="8435280" cy="4525963"/>
          </a:xfrm>
          <a:prstGeom prst="rect">
            <a:avLst/>
          </a:prstGeom>
        </p:spPr>
        <p:txBody>
          <a:bodyPr vert="horz" lIns="91440" tIns="45720" rIns="91440" bIns="45720" rtlCol="0">
            <a:noAutofit/>
          </a:bodyPr>
          <a:lstStyle/>
          <a:p>
            <a:pPr marL="742950" marR="0" lvl="1" indent="-285750" algn="l" defTabSz="914400" rtl="0" eaLnBrk="1" fontAlgn="auto" latinLnBrk="0" hangingPunct="1">
              <a:lnSpc>
                <a:spcPct val="100000"/>
              </a:lnSpc>
              <a:spcBef>
                <a:spcPct val="20000"/>
              </a:spcBef>
              <a:spcAft>
                <a:spcPts val="0"/>
              </a:spcAft>
              <a:buClrTx/>
              <a:buSzTx/>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buFont typeface="+mj-lt"/>
              <a:buAutoNum type="arabicParenR" startAt="4"/>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Hume claims that all classical rational arguments for the existence</a:t>
            </a:r>
            <a:r>
              <a:rPr kumimoji="0" lang="en-GB" sz="2000" b="0" i="0" u="none" strike="noStrike" kern="1200" cap="none" spc="0" normalizeH="0" noProof="0" dirty="0" smtClean="0">
                <a:ln>
                  <a:noFill/>
                </a:ln>
                <a:solidFill>
                  <a:schemeClr val="tx1"/>
                </a:solidFill>
                <a:effectLst/>
                <a:uLnTx/>
                <a:uFillTx/>
                <a:latin typeface="+mn-lt"/>
                <a:ea typeface="+mn-ea"/>
                <a:cs typeface="+mn-cs"/>
              </a:rPr>
              <a:t> </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of </a:t>
            </a:r>
            <a:r>
              <a:rPr kumimoji="0" lang="en-GB" sz="2000" b="0" i="0" u="sng" strike="noStrike" kern="1200" cap="none" spc="0" normalizeH="0" baseline="0" noProof="0" dirty="0" smtClean="0">
                <a:ln>
                  <a:noFill/>
                </a:ln>
                <a:solidFill>
                  <a:schemeClr val="tx1"/>
                </a:solidFill>
                <a:effectLst/>
                <a:uLnTx/>
                <a:uFillTx/>
                <a:latin typeface="+mn-lt"/>
                <a:ea typeface="+mn-ea"/>
                <a:cs typeface="+mn-cs"/>
              </a:rPr>
              <a:t>God</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fail. So, the idea of</a:t>
            </a:r>
            <a:r>
              <a:rPr kumimoji="0" lang="en-GB" sz="2000" b="0" i="0" u="none" strike="noStrike" kern="1200" cap="none" spc="0" normalizeH="0" noProof="0" dirty="0" smtClean="0">
                <a:ln>
                  <a:noFill/>
                </a:ln>
                <a:solidFill>
                  <a:schemeClr val="tx1"/>
                </a:solidFill>
                <a:effectLst/>
                <a:uLnTx/>
                <a:uFillTx/>
                <a:latin typeface="+mn-lt"/>
                <a:ea typeface="+mn-ea"/>
                <a:cs typeface="+mn-cs"/>
              </a:rPr>
              <a:t> </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God must be merely an </a:t>
            </a:r>
            <a:r>
              <a:rPr kumimoji="0" lang="en-GB" sz="2000" b="0" i="1" u="none" strike="noStrike" kern="1200" cap="none" spc="0" normalizeH="0" baseline="0" noProof="0" dirty="0" smtClean="0">
                <a:ln>
                  <a:noFill/>
                </a:ln>
                <a:solidFill>
                  <a:schemeClr val="tx1"/>
                </a:solidFill>
                <a:effectLst/>
                <a:uLnTx/>
                <a:uFillTx/>
                <a:latin typeface="+mn-lt"/>
                <a:ea typeface="+mn-ea"/>
                <a:cs typeface="+mn-cs"/>
              </a:rPr>
              <a:t>imaginative</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construction from simple ideas (power, etc.) based on initial basic impressions.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David </a:t>
            </a:r>
            <a:r>
              <a:rPr lang="nl-NL" sz="2400" dirty="0" err="1" smtClean="0"/>
              <a:t>Hume’s</a:t>
            </a:r>
            <a:r>
              <a:rPr lang="nl-NL" sz="2400" dirty="0" smtClean="0"/>
              <a:t> </a:t>
            </a:r>
            <a:r>
              <a:rPr lang="nl-NL" sz="2400" dirty="0" err="1" smtClean="0"/>
              <a:t>local</a:t>
            </a:r>
            <a:r>
              <a:rPr lang="nl-NL" sz="2400" dirty="0" smtClean="0"/>
              <a:t> </a:t>
            </a:r>
            <a:r>
              <a:rPr lang="nl-NL" sz="2400" dirty="0" err="1" smtClean="0"/>
              <a:t>skepticism</a:t>
            </a:r>
            <a:r>
              <a:rPr lang="nl-NL" sz="2400" dirty="0" smtClean="0"/>
              <a:t>: </a:t>
            </a:r>
            <a:r>
              <a:rPr lang="nl-NL" sz="2400" dirty="0" err="1" smtClean="0"/>
              <a:t>Genuine</a:t>
            </a:r>
            <a:r>
              <a:rPr lang="nl-NL" sz="2400" smtClean="0"/>
              <a:t> free </a:t>
            </a:r>
            <a:r>
              <a:rPr lang="nl-NL" sz="2400" dirty="0" err="1" smtClean="0"/>
              <a:t>will</a:t>
            </a:r>
            <a:endParaRPr lang="nl-NL" sz="2400" dirty="0" smtClean="0"/>
          </a:p>
        </p:txBody>
      </p:sp>
      <p:sp>
        <p:nvSpPr>
          <p:cNvPr id="3" name="Content Placeholder 2"/>
          <p:cNvSpPr>
            <a:spLocks noGrp="1"/>
          </p:cNvSpPr>
          <p:nvPr>
            <p:ph idx="1"/>
          </p:nvPr>
        </p:nvSpPr>
        <p:spPr>
          <a:xfrm>
            <a:off x="457200" y="1351309"/>
            <a:ext cx="8435280" cy="2149699"/>
          </a:xfrm>
        </p:spPr>
        <p:txBody>
          <a:bodyPr>
            <a:noAutofit/>
          </a:bodyPr>
          <a:lstStyle/>
          <a:p>
            <a:endParaRPr lang="en-GB" sz="800" dirty="0" smtClean="0"/>
          </a:p>
          <a:p>
            <a:pPr marL="457200" indent="-457200">
              <a:buFont typeface="+mj-lt"/>
              <a:buAutoNum type="arabicParenR" startAt="5"/>
            </a:pPr>
            <a:r>
              <a:rPr lang="en-GB" sz="2000" dirty="0" smtClean="0"/>
              <a:t>When we act we feel that we are in control, that we could have chosen                  to  act otherwise, that is to say, that we have </a:t>
            </a:r>
            <a:r>
              <a:rPr lang="en-GB" sz="2000" u="sng" dirty="0" smtClean="0"/>
              <a:t>genuine free will</a:t>
            </a:r>
          </a:p>
          <a:p>
            <a:pPr lvl="1"/>
            <a:r>
              <a:rPr lang="en-GB" sz="1800" dirty="0" smtClean="0"/>
              <a:t>But according to Hume this feeling is unsupported by critical reflection. </a:t>
            </a:r>
          </a:p>
          <a:p>
            <a:pPr lvl="1"/>
            <a:r>
              <a:rPr lang="en-US" sz="1800" dirty="0" smtClean="0"/>
              <a:t>Human choice is as regular and uniform, involves constant conjunction just as much, as any part of nature. Hence it is caused. There is no genuine free will.</a:t>
            </a:r>
          </a:p>
          <a:p>
            <a:pPr lvl="1"/>
            <a:r>
              <a:rPr lang="en-US" sz="1800" dirty="0" smtClean="0"/>
              <a:t>Thus we do not have genuine free will.</a:t>
            </a:r>
            <a:endParaRPr lang="en-GB" sz="1600" dirty="0" smtClean="0"/>
          </a:p>
          <a:p>
            <a:endParaRPr lang="en-GB" sz="800" dirty="0" smtClean="0"/>
          </a:p>
          <a:p>
            <a:endParaRPr lang="en-GB" sz="2000" dirty="0" smtClean="0"/>
          </a:p>
          <a:p>
            <a:pPr lvl="1">
              <a:buNone/>
            </a:pPr>
            <a:endParaRPr lang="en-GB" sz="2400" dirty="0"/>
          </a:p>
        </p:txBody>
      </p:sp>
      <p:sp>
        <p:nvSpPr>
          <p:cNvPr id="4" name="Content Placeholder 2"/>
          <p:cNvSpPr txBox="1">
            <a:spLocks/>
          </p:cNvSpPr>
          <p:nvPr/>
        </p:nvSpPr>
        <p:spPr>
          <a:xfrm>
            <a:off x="323528" y="4581128"/>
            <a:ext cx="8435280" cy="4525963"/>
          </a:xfrm>
          <a:prstGeom prst="rect">
            <a:avLst/>
          </a:prstGeom>
        </p:spPr>
        <p:txBody>
          <a:bodyPr vert="horz" lIns="91440" tIns="45720" rIns="91440" bIns="45720" rtlCol="0">
            <a:noAutofit/>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2000" b="0" i="0" u="sng" strike="noStrike" kern="1200" cap="none" spc="0" normalizeH="0" baseline="0" noProof="0" dirty="0" smtClean="0">
                <a:ln>
                  <a:noFill/>
                </a:ln>
                <a:solidFill>
                  <a:schemeClr val="tx1"/>
                </a:solidFill>
                <a:effectLst/>
                <a:uLnTx/>
                <a:uFillTx/>
                <a:latin typeface="+mn-lt"/>
                <a:ea typeface="+mn-ea"/>
                <a:cs typeface="+mn-cs"/>
              </a:rPr>
              <a:t>To conclude</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Hume concludes that we know very little indeed. Yet, </a:t>
            </a:r>
            <a:r>
              <a:rPr kumimoji="0" lang="en-GB" sz="2000" b="0" i="1" u="none" strike="noStrike" kern="1200" cap="none" spc="0" normalizeH="0" baseline="0" noProof="0" dirty="0" smtClean="0">
                <a:ln>
                  <a:noFill/>
                </a:ln>
                <a:solidFill>
                  <a:schemeClr val="tx1"/>
                </a:solidFill>
                <a:effectLst/>
                <a:uLnTx/>
                <a:uFillTx/>
                <a:latin typeface="+mn-lt"/>
                <a:ea typeface="+mn-ea"/>
                <a:cs typeface="+mn-cs"/>
              </a:rPr>
              <a:t>a natural    </a:t>
            </a:r>
            <a:br>
              <a:rPr kumimoji="0" lang="en-GB" sz="2000" b="0" i="1" u="none" strike="noStrike" kern="1200" cap="none" spc="0" normalizeH="0" baseline="0" noProof="0" dirty="0" smtClean="0">
                <a:ln>
                  <a:noFill/>
                </a:ln>
                <a:solidFill>
                  <a:schemeClr val="tx1"/>
                </a:solidFill>
                <a:effectLst/>
                <a:uLnTx/>
                <a:uFillTx/>
                <a:latin typeface="+mn-lt"/>
                <a:ea typeface="+mn-ea"/>
                <a:cs typeface="+mn-cs"/>
              </a:rPr>
            </a:br>
            <a:r>
              <a:rPr kumimoji="0" lang="en-GB" sz="2000" b="0" i="1" u="none" strike="noStrike" kern="1200" cap="none" spc="0" normalizeH="0" baseline="0" noProof="0" dirty="0" smtClean="0">
                <a:ln>
                  <a:noFill/>
                </a:ln>
                <a:solidFill>
                  <a:schemeClr val="tx1"/>
                </a:solidFill>
                <a:effectLst/>
                <a:uLnTx/>
                <a:uFillTx/>
                <a:latin typeface="+mn-lt"/>
                <a:ea typeface="+mn-ea"/>
                <a:cs typeface="+mn-cs"/>
              </a:rPr>
              <a:t>      propensity</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prohibits perseverance in </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skepticism</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and forces us to act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457200" y="3284984"/>
            <a:ext cx="8435280" cy="3445843"/>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We have free will in a </a:t>
            </a:r>
            <a:r>
              <a:rPr kumimoji="0" lang="en-US" sz="1800" b="0" i="1" u="none" strike="noStrike" kern="1200" cap="none" spc="0" normalizeH="0" baseline="0" noProof="0" dirty="0" err="1" smtClean="0">
                <a:ln>
                  <a:noFill/>
                </a:ln>
                <a:solidFill>
                  <a:schemeClr val="tx1"/>
                </a:solidFill>
                <a:effectLst/>
                <a:uLnTx/>
                <a:uFillTx/>
                <a:latin typeface="+mn-lt"/>
                <a:ea typeface="+mn-ea"/>
                <a:cs typeface="+mn-cs"/>
              </a:rPr>
              <a:t>compatibilist</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sense. For Hume ‘free will’ means “a power of acting or not acting, according to the determinations of the will”. So I am free if I would have acted otherwise if I had chosen to do otherwise. I can </a:t>
            </a:r>
            <a:r>
              <a:rPr kumimoji="0" lang="en-US" sz="1800" b="0" i="1" u="none" strike="noStrike" kern="1200" cap="none" spc="0" normalizeH="0" baseline="0" noProof="0" dirty="0" smtClean="0">
                <a:ln>
                  <a:noFill/>
                </a:ln>
                <a:solidFill>
                  <a:schemeClr val="tx1"/>
                </a:solidFill>
                <a:effectLst/>
                <a:uLnTx/>
                <a:uFillTx/>
                <a:latin typeface="+mn-lt"/>
                <a:ea typeface="+mn-ea"/>
                <a:cs typeface="+mn-cs"/>
              </a:rPr>
              <a:t>do</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what I want </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(no external constraints)</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but I can’t </a:t>
            </a:r>
            <a:r>
              <a:rPr kumimoji="0" lang="en-US" sz="1800" b="0" i="1" u="none" strike="noStrike" kern="1200" cap="none" spc="0" normalizeH="0" baseline="0" noProof="0" dirty="0" smtClean="0">
                <a:ln>
                  <a:noFill/>
                </a:ln>
                <a:solidFill>
                  <a:schemeClr val="tx1"/>
                </a:solidFill>
                <a:effectLst/>
                <a:uLnTx/>
                <a:uFillTx/>
                <a:latin typeface="+mn-lt"/>
                <a:ea typeface="+mn-ea"/>
                <a:cs typeface="+mn-cs"/>
              </a:rPr>
              <a:t>choose</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what I want </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(causal determinism)</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err="1" smtClean="0"/>
              <a:t>External</a:t>
            </a:r>
            <a:r>
              <a:rPr lang="nl-NL" sz="2400" dirty="0" smtClean="0"/>
              <a:t> World </a:t>
            </a:r>
            <a:r>
              <a:rPr lang="nl-NL" sz="2400" dirty="0" err="1" smtClean="0"/>
              <a:t>Skepticism</a:t>
            </a:r>
            <a:endParaRPr lang="nl-NL" sz="2400" dirty="0" smtClean="0"/>
          </a:p>
        </p:txBody>
      </p:sp>
      <p:sp>
        <p:nvSpPr>
          <p:cNvPr id="3" name="Content Placeholder 2"/>
          <p:cNvSpPr>
            <a:spLocks noGrp="1"/>
          </p:cNvSpPr>
          <p:nvPr>
            <p:ph idx="1"/>
          </p:nvPr>
        </p:nvSpPr>
        <p:spPr>
          <a:xfrm>
            <a:off x="457200" y="1351309"/>
            <a:ext cx="8435280" cy="4525963"/>
          </a:xfrm>
        </p:spPr>
        <p:txBody>
          <a:bodyPr>
            <a:noAutofit/>
          </a:bodyPr>
          <a:lstStyle/>
          <a:p>
            <a:r>
              <a:rPr lang="en-GB" sz="2000" dirty="0" smtClean="0"/>
              <a:t>Take the following </a:t>
            </a:r>
            <a:r>
              <a:rPr lang="en-GB" sz="2000" dirty="0" err="1" smtClean="0"/>
              <a:t>skeptical</a:t>
            </a:r>
            <a:r>
              <a:rPr lang="en-GB" sz="2000" dirty="0" smtClean="0"/>
              <a:t> argument: </a:t>
            </a:r>
            <a:r>
              <a:rPr lang="en-GB" sz="2000" i="1" dirty="0" smtClean="0"/>
              <a:t>(a)</a:t>
            </a:r>
            <a:r>
              <a:rPr lang="en-GB" sz="2000" dirty="0" smtClean="0"/>
              <a:t> If I know that I have an apple in my hand, then I know that I am not hallucinating. </a:t>
            </a:r>
            <a:r>
              <a:rPr lang="en-GB" sz="2000" i="1" dirty="0" smtClean="0"/>
              <a:t>(b)</a:t>
            </a:r>
            <a:r>
              <a:rPr lang="en-GB" sz="2000" dirty="0" smtClean="0"/>
              <a:t> I don’t know that I am not hallucinating. </a:t>
            </a:r>
            <a:r>
              <a:rPr lang="en-GB" sz="2000" i="1" dirty="0" smtClean="0"/>
              <a:t>(c)</a:t>
            </a:r>
            <a:r>
              <a:rPr lang="en-GB" sz="2000" dirty="0" smtClean="0"/>
              <a:t> Therefore, I don’t know that I have an apple in my hand</a:t>
            </a:r>
            <a:endParaRPr lang="nl-NL" sz="2000" dirty="0" smtClean="0"/>
          </a:p>
          <a:p>
            <a:endParaRPr lang="nl-NL" sz="2000" dirty="0" smtClean="0"/>
          </a:p>
          <a:p>
            <a:endParaRPr lang="nl-NL" sz="2000" dirty="0" smtClean="0"/>
          </a:p>
          <a:p>
            <a:endParaRPr lang="en-GB" sz="2000" dirty="0" smtClean="0"/>
          </a:p>
          <a:p>
            <a:endParaRPr lang="en-GB" sz="2000" dirty="0" smtClean="0"/>
          </a:p>
          <a:p>
            <a:endParaRPr lang="en-GB" sz="2000" dirty="0" smtClean="0"/>
          </a:p>
          <a:p>
            <a:pPr>
              <a:buFont typeface="Wingdings" pitchFamily="2" charset="2"/>
              <a:buChar char="v"/>
            </a:pPr>
            <a:endParaRPr lang="en-GB" sz="2000" dirty="0" smtClean="0"/>
          </a:p>
          <a:p>
            <a:endParaRPr lang="en-GB" sz="20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4" name="Content Placeholder 2"/>
          <p:cNvSpPr txBox="1">
            <a:spLocks/>
          </p:cNvSpPr>
          <p:nvPr/>
        </p:nvSpPr>
        <p:spPr>
          <a:xfrm>
            <a:off x="457200" y="2276872"/>
            <a:ext cx="8435280" cy="4525963"/>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The anti-</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skeptic</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might reverse the argument: </a:t>
            </a:r>
            <a:r>
              <a:rPr kumimoji="0" lang="en-GB" sz="2000" b="0" i="1" u="none" strike="noStrike" kern="1200" cap="none" spc="0" normalizeH="0" baseline="0" noProof="0" dirty="0" smtClean="0">
                <a:ln>
                  <a:noFill/>
                </a:ln>
                <a:solidFill>
                  <a:schemeClr val="tx1"/>
                </a:solidFill>
                <a:effectLst/>
                <a:uLnTx/>
                <a:uFillTx/>
                <a:latin typeface="+mn-lt"/>
                <a:ea typeface="+mn-ea"/>
                <a:cs typeface="+mn-cs"/>
              </a:rPr>
              <a:t>(a) </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If I know that I have an apple in my hand, then I know that I am not hallucinating. </a:t>
            </a:r>
            <a:r>
              <a:rPr kumimoji="0" lang="en-GB" sz="2000" b="0" i="1" u="none" strike="noStrike" kern="1200" cap="none" spc="0" normalizeH="0" baseline="0" noProof="0" dirty="0" smtClean="0">
                <a:ln>
                  <a:noFill/>
                </a:ln>
                <a:solidFill>
                  <a:schemeClr val="tx1"/>
                </a:solidFill>
                <a:effectLst/>
                <a:uLnTx/>
                <a:uFillTx/>
                <a:latin typeface="+mn-lt"/>
                <a:ea typeface="+mn-ea"/>
                <a:cs typeface="+mn-cs"/>
              </a:rPr>
              <a:t>(b*) </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I know that I have an apple in my hand</a:t>
            </a:r>
            <a:r>
              <a:rPr kumimoji="0" lang="en-GB" sz="2000" b="0" i="1" u="none" strike="noStrike" kern="1200" cap="none" spc="0" normalizeH="0" baseline="0" noProof="0" dirty="0" smtClean="0">
                <a:ln>
                  <a:noFill/>
                </a:ln>
                <a:solidFill>
                  <a:schemeClr val="tx1"/>
                </a:solidFill>
                <a:effectLst/>
                <a:uLnTx/>
                <a:uFillTx/>
                <a:latin typeface="+mn-lt"/>
                <a:ea typeface="+mn-ea"/>
                <a:cs typeface="+mn-cs"/>
              </a:rPr>
              <a:t>. (c*) </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Therefore, I know that I am not hallucinating</a:t>
            </a: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v"/>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457200" y="3429000"/>
            <a:ext cx="8435280" cy="4525963"/>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GB" sz="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But this is not sufficient to refute the </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skeptic</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After all, the </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skeptic</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may respond that we have arrived at a situation of </a:t>
            </a:r>
            <a:r>
              <a:rPr kumimoji="0" lang="en-GB" sz="2000" b="0" i="1" u="none" strike="noStrike" kern="1200" cap="none" spc="0" normalizeH="0" baseline="0" noProof="0" dirty="0" smtClean="0">
                <a:ln>
                  <a:noFill/>
                </a:ln>
                <a:solidFill>
                  <a:schemeClr val="tx1"/>
                </a:solidFill>
                <a:effectLst/>
                <a:uLnTx/>
                <a:uFillTx/>
                <a:latin typeface="+mn-lt"/>
                <a:ea typeface="+mn-ea"/>
                <a:cs typeface="+mn-cs"/>
              </a:rPr>
              <a:t>equipollence</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We have to suspend judgement. So I still don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know</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 have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an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apple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in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my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hand.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v"/>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err="1" smtClean="0"/>
              <a:t>External</a:t>
            </a:r>
            <a:r>
              <a:rPr lang="nl-NL" sz="2400" dirty="0" smtClean="0"/>
              <a:t> World </a:t>
            </a:r>
            <a:r>
              <a:rPr lang="nl-NL" sz="2400" dirty="0" err="1" smtClean="0"/>
              <a:t>Skepticism</a:t>
            </a:r>
            <a:r>
              <a:rPr lang="nl-NL" sz="2400" dirty="0" smtClean="0"/>
              <a:t> (</a:t>
            </a:r>
            <a:r>
              <a:rPr lang="nl-NL" sz="2400" dirty="0" err="1" smtClean="0"/>
              <a:t>cont</a:t>
            </a:r>
            <a:r>
              <a:rPr lang="nl-NL" sz="2400" dirty="0" smtClean="0"/>
              <a:t>.)</a:t>
            </a:r>
          </a:p>
        </p:txBody>
      </p:sp>
      <p:sp>
        <p:nvSpPr>
          <p:cNvPr id="3" name="Content Placeholder 2"/>
          <p:cNvSpPr>
            <a:spLocks noGrp="1"/>
          </p:cNvSpPr>
          <p:nvPr>
            <p:ph idx="1"/>
          </p:nvPr>
        </p:nvSpPr>
        <p:spPr>
          <a:xfrm>
            <a:off x="457200" y="1351309"/>
            <a:ext cx="8435280" cy="1933675"/>
          </a:xfrm>
        </p:spPr>
        <p:txBody>
          <a:bodyPr>
            <a:noAutofit/>
          </a:bodyPr>
          <a:lstStyle/>
          <a:p>
            <a:pPr>
              <a:buNone/>
            </a:pPr>
            <a:r>
              <a:rPr lang="en-GB" sz="2000" dirty="0" smtClean="0"/>
              <a:t>Let </a:t>
            </a:r>
            <a:r>
              <a:rPr lang="en-GB" sz="2000" b="1" dirty="0" smtClean="0"/>
              <a:t>p</a:t>
            </a:r>
            <a:r>
              <a:rPr lang="en-GB" sz="2000" dirty="0" smtClean="0"/>
              <a:t> </a:t>
            </a:r>
            <a:r>
              <a:rPr lang="nl-NL" sz="2000" dirty="0" smtClean="0"/>
              <a:t>= “I have </a:t>
            </a:r>
            <a:r>
              <a:rPr lang="nl-NL" sz="2000" dirty="0" err="1" smtClean="0"/>
              <a:t>an</a:t>
            </a:r>
            <a:r>
              <a:rPr lang="nl-NL" sz="2000" dirty="0" smtClean="0"/>
              <a:t> </a:t>
            </a:r>
            <a:r>
              <a:rPr lang="nl-NL" sz="2000" dirty="0" err="1" smtClean="0"/>
              <a:t>apple</a:t>
            </a:r>
            <a:r>
              <a:rPr lang="nl-NL" sz="2000" dirty="0" smtClean="0"/>
              <a:t> in </a:t>
            </a:r>
            <a:r>
              <a:rPr lang="nl-NL" sz="2000" dirty="0" err="1" smtClean="0"/>
              <a:t>my</a:t>
            </a:r>
            <a:r>
              <a:rPr lang="nl-NL" sz="2000" dirty="0" smtClean="0"/>
              <a:t> hand” </a:t>
            </a:r>
          </a:p>
          <a:p>
            <a:pPr>
              <a:buNone/>
            </a:pPr>
            <a:r>
              <a:rPr lang="nl-NL" sz="2000" dirty="0" smtClean="0"/>
              <a:t>Let </a:t>
            </a:r>
            <a:r>
              <a:rPr lang="nl-NL" sz="2000" b="1" dirty="0" smtClean="0"/>
              <a:t>q</a:t>
            </a:r>
            <a:r>
              <a:rPr lang="nl-NL" sz="2000" dirty="0" smtClean="0"/>
              <a:t> = “I </a:t>
            </a:r>
            <a:r>
              <a:rPr lang="nl-NL" sz="2000" dirty="0" err="1" smtClean="0"/>
              <a:t>am</a:t>
            </a:r>
            <a:r>
              <a:rPr lang="nl-NL" sz="2000" dirty="0" smtClean="0"/>
              <a:t> </a:t>
            </a:r>
            <a:r>
              <a:rPr lang="nl-NL" sz="2000" dirty="0" err="1" smtClean="0"/>
              <a:t>not</a:t>
            </a:r>
            <a:r>
              <a:rPr lang="nl-NL" sz="2000" dirty="0" smtClean="0"/>
              <a:t> </a:t>
            </a:r>
            <a:r>
              <a:rPr lang="nl-NL" sz="2000" dirty="0" err="1" smtClean="0"/>
              <a:t>hallucinating</a:t>
            </a:r>
            <a:r>
              <a:rPr lang="nl-NL" sz="2000" dirty="0" smtClean="0"/>
              <a:t>”</a:t>
            </a:r>
          </a:p>
          <a:p>
            <a:pPr>
              <a:buNone/>
            </a:pPr>
            <a:r>
              <a:rPr lang="nl-NL" sz="2000" b="1" dirty="0" smtClean="0"/>
              <a:t>K</a:t>
            </a:r>
            <a:r>
              <a:rPr lang="nl-NL" sz="2000" dirty="0" smtClean="0"/>
              <a:t>… = “I </a:t>
            </a:r>
            <a:r>
              <a:rPr lang="nl-NL" sz="2000" dirty="0" err="1" smtClean="0"/>
              <a:t>know</a:t>
            </a:r>
            <a:r>
              <a:rPr lang="nl-NL" sz="2000" dirty="0" smtClean="0"/>
              <a:t> </a:t>
            </a:r>
            <a:r>
              <a:rPr lang="nl-NL" sz="2000" dirty="0" err="1" smtClean="0"/>
              <a:t>that</a:t>
            </a:r>
            <a:r>
              <a:rPr lang="nl-NL" sz="2000" dirty="0" smtClean="0"/>
              <a:t> …”</a:t>
            </a:r>
          </a:p>
          <a:p>
            <a:pPr>
              <a:buNone/>
            </a:pPr>
            <a:r>
              <a:rPr lang="nl-NL" sz="2000" b="1" dirty="0" smtClean="0"/>
              <a:t>-&gt;</a:t>
            </a:r>
            <a:r>
              <a:rPr lang="nl-NL" sz="2000" dirty="0" smtClean="0"/>
              <a:t> = </a:t>
            </a:r>
            <a:r>
              <a:rPr lang="nl-NL" sz="2000" dirty="0" err="1" smtClean="0"/>
              <a:t>logical</a:t>
            </a:r>
            <a:r>
              <a:rPr lang="nl-NL" sz="2000" dirty="0" smtClean="0"/>
              <a:t> </a:t>
            </a:r>
            <a:r>
              <a:rPr lang="nl-NL" sz="2000" dirty="0" err="1" smtClean="0"/>
              <a:t>entailment</a:t>
            </a:r>
            <a:r>
              <a:rPr lang="nl-NL" sz="2000" dirty="0" smtClean="0"/>
              <a:t> (‘</a:t>
            </a:r>
            <a:r>
              <a:rPr lang="nl-NL" sz="2000" dirty="0" err="1" smtClean="0"/>
              <a:t>implies</a:t>
            </a:r>
            <a:r>
              <a:rPr lang="nl-NL" sz="2000" dirty="0" smtClean="0"/>
              <a:t>’)</a:t>
            </a:r>
          </a:p>
          <a:p>
            <a:pPr>
              <a:buNone/>
            </a:pPr>
            <a:r>
              <a:rPr lang="nl-NL" sz="2000" b="1" dirty="0" smtClean="0"/>
              <a:t>&amp;</a:t>
            </a:r>
            <a:r>
              <a:rPr lang="nl-NL" sz="2000" dirty="0" smtClean="0"/>
              <a:t> = </a:t>
            </a:r>
            <a:r>
              <a:rPr lang="nl-NL" sz="2000" dirty="0" err="1" smtClean="0"/>
              <a:t>logical</a:t>
            </a:r>
            <a:r>
              <a:rPr lang="nl-NL" sz="2000" dirty="0" smtClean="0"/>
              <a:t> </a:t>
            </a:r>
            <a:r>
              <a:rPr lang="nl-NL" sz="2000" dirty="0" err="1" smtClean="0"/>
              <a:t>conjunction</a:t>
            </a:r>
            <a:r>
              <a:rPr lang="nl-NL" sz="2000" dirty="0" smtClean="0"/>
              <a:t> (‘and’)</a:t>
            </a:r>
            <a:endParaRPr lang="nl-NL" sz="800" dirty="0" smtClean="0"/>
          </a:p>
          <a:p>
            <a:pPr>
              <a:buNone/>
            </a:pPr>
            <a:endParaRPr lang="nl-NL" sz="2000" dirty="0" smtClean="0"/>
          </a:p>
          <a:p>
            <a:endParaRPr lang="nl-NL" sz="2000" dirty="0" smtClean="0"/>
          </a:p>
          <a:p>
            <a:endParaRPr lang="en-GB" sz="2000" dirty="0" smtClean="0"/>
          </a:p>
          <a:p>
            <a:endParaRPr lang="en-GB" sz="2000" dirty="0" smtClean="0"/>
          </a:p>
          <a:p>
            <a:endParaRPr lang="en-GB" sz="2000" dirty="0" smtClean="0"/>
          </a:p>
          <a:p>
            <a:pPr>
              <a:buNone/>
            </a:pPr>
            <a:endParaRPr lang="en-GB" sz="2000" dirty="0" smtClean="0"/>
          </a:p>
          <a:p>
            <a:endParaRPr lang="en-GB" sz="2000" dirty="0" smtClean="0"/>
          </a:p>
          <a:p>
            <a:pPr>
              <a:buNone/>
            </a:pPr>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grpSp>
        <p:nvGrpSpPr>
          <p:cNvPr id="11" name="Group 10"/>
          <p:cNvGrpSpPr/>
          <p:nvPr/>
        </p:nvGrpSpPr>
        <p:grpSpPr>
          <a:xfrm>
            <a:off x="4644008" y="3501008"/>
            <a:ext cx="3600400" cy="2145724"/>
            <a:chOff x="4644008" y="3501008"/>
            <a:chExt cx="3600400" cy="2145724"/>
          </a:xfrm>
        </p:grpSpPr>
        <p:sp>
          <p:nvSpPr>
            <p:cNvPr id="4" name="TextBox 3"/>
            <p:cNvSpPr txBox="1"/>
            <p:nvPr/>
          </p:nvSpPr>
          <p:spPr>
            <a:xfrm>
              <a:off x="4644008" y="4077072"/>
              <a:ext cx="3600400" cy="1569660"/>
            </a:xfrm>
            <a:prstGeom prst="rect">
              <a:avLst/>
            </a:prstGeom>
            <a:noFill/>
          </p:spPr>
          <p:txBody>
            <a:bodyPr wrap="square" rtlCol="0">
              <a:spAutoFit/>
            </a:bodyPr>
            <a:lstStyle/>
            <a:p>
              <a:r>
                <a:rPr lang="nl-NL" sz="2400" dirty="0" smtClean="0"/>
                <a:t>1. </a:t>
              </a:r>
              <a:r>
                <a:rPr lang="nl-NL" sz="2400" dirty="0" err="1" smtClean="0"/>
                <a:t>Kp</a:t>
              </a:r>
              <a:r>
                <a:rPr lang="nl-NL" sz="2400" dirty="0" smtClean="0"/>
                <a:t> &amp; K(p-&gt;q) -&gt; </a:t>
              </a:r>
              <a:r>
                <a:rPr lang="nl-NL" sz="2400" dirty="0" err="1" smtClean="0"/>
                <a:t>Kq</a:t>
              </a:r>
              <a:endParaRPr lang="nl-NL" sz="2400" dirty="0" smtClean="0"/>
            </a:p>
            <a:p>
              <a:r>
                <a:rPr lang="nl-NL" sz="2400" dirty="0" smtClean="0"/>
                <a:t>2. </a:t>
              </a:r>
              <a:r>
                <a:rPr lang="nl-NL" sz="2400" b="1" dirty="0" err="1" smtClean="0">
                  <a:solidFill>
                    <a:srgbClr val="00B050"/>
                  </a:solidFill>
                </a:rPr>
                <a:t>Kp</a:t>
              </a:r>
              <a:endParaRPr lang="nl-NL" sz="2400" b="1" dirty="0" smtClean="0">
                <a:solidFill>
                  <a:srgbClr val="00B050"/>
                </a:solidFill>
              </a:endParaRPr>
            </a:p>
            <a:p>
              <a:r>
                <a:rPr lang="nl-NL" sz="2400" dirty="0" smtClean="0"/>
                <a:t>3. K(p-&gt;q)</a:t>
              </a:r>
            </a:p>
            <a:p>
              <a:r>
                <a:rPr lang="nl-NL" sz="2400" dirty="0" smtClean="0"/>
                <a:t>4. </a:t>
              </a:r>
              <a:r>
                <a:rPr lang="nl-NL" sz="2400" dirty="0" err="1" smtClean="0"/>
                <a:t>Therefore</a:t>
              </a:r>
              <a:r>
                <a:rPr lang="nl-NL" sz="2400" dirty="0" smtClean="0"/>
                <a:t>, </a:t>
              </a:r>
              <a:r>
                <a:rPr lang="nl-NL" sz="2400" dirty="0" err="1" smtClean="0"/>
                <a:t>Kq</a:t>
              </a:r>
              <a:r>
                <a:rPr lang="nl-NL" sz="2400" dirty="0" smtClean="0"/>
                <a:t> </a:t>
              </a:r>
              <a:endParaRPr lang="nl-NL" sz="2400" dirty="0"/>
            </a:p>
          </p:txBody>
        </p:sp>
        <p:sp>
          <p:nvSpPr>
            <p:cNvPr id="7" name="TextBox 6"/>
            <p:cNvSpPr txBox="1"/>
            <p:nvPr/>
          </p:nvSpPr>
          <p:spPr>
            <a:xfrm>
              <a:off x="4644008" y="3501008"/>
              <a:ext cx="2952328" cy="400110"/>
            </a:xfrm>
            <a:prstGeom prst="rect">
              <a:avLst/>
            </a:prstGeom>
            <a:noFill/>
          </p:spPr>
          <p:txBody>
            <a:bodyPr wrap="square" rtlCol="0">
              <a:spAutoFit/>
            </a:bodyPr>
            <a:lstStyle/>
            <a:p>
              <a:r>
                <a:rPr lang="nl-NL" sz="2000" b="1" i="1" dirty="0" err="1" smtClean="0"/>
                <a:t>Anti-Skeptic</a:t>
              </a:r>
              <a:r>
                <a:rPr lang="nl-NL" sz="2000" b="1" i="1" dirty="0" smtClean="0"/>
                <a:t> </a:t>
              </a:r>
              <a:r>
                <a:rPr lang="nl-NL" sz="2000" b="1" i="1" dirty="0" err="1" smtClean="0"/>
                <a:t>argues</a:t>
              </a:r>
              <a:r>
                <a:rPr lang="nl-NL" sz="2000" b="1" i="1" dirty="0" smtClean="0"/>
                <a:t>…</a:t>
              </a:r>
              <a:endParaRPr lang="nl-NL" sz="2000" b="1" i="1" dirty="0"/>
            </a:p>
          </p:txBody>
        </p:sp>
      </p:grpSp>
      <p:sp>
        <p:nvSpPr>
          <p:cNvPr id="8" name="TextBox 7"/>
          <p:cNvSpPr txBox="1"/>
          <p:nvPr/>
        </p:nvSpPr>
        <p:spPr>
          <a:xfrm>
            <a:off x="1259632" y="5991671"/>
            <a:ext cx="7056784" cy="461665"/>
          </a:xfrm>
          <a:prstGeom prst="rect">
            <a:avLst/>
          </a:prstGeom>
          <a:noFill/>
        </p:spPr>
        <p:txBody>
          <a:bodyPr wrap="square" rtlCol="0">
            <a:spAutoFit/>
          </a:bodyPr>
          <a:lstStyle/>
          <a:p>
            <a:r>
              <a:rPr lang="nl-NL" sz="2400" dirty="0" err="1" smtClean="0"/>
              <a:t>Equipollence</a:t>
            </a:r>
            <a:r>
              <a:rPr lang="nl-NL" sz="2400" dirty="0" smtClean="0"/>
              <a:t>, </a:t>
            </a:r>
            <a:r>
              <a:rPr lang="nl-NL" sz="2400" dirty="0" err="1" smtClean="0"/>
              <a:t>thus</a:t>
            </a:r>
            <a:r>
              <a:rPr lang="nl-NL" sz="2400" dirty="0" smtClean="0"/>
              <a:t> </a:t>
            </a:r>
            <a:r>
              <a:rPr lang="nl-NL" sz="2400" dirty="0" err="1" smtClean="0"/>
              <a:t>Skeptic</a:t>
            </a:r>
            <a:r>
              <a:rPr lang="nl-NL" sz="2400" dirty="0" smtClean="0"/>
              <a:t> “</a:t>
            </a:r>
            <a:r>
              <a:rPr lang="nl-NL" sz="2400" dirty="0" err="1" smtClean="0"/>
              <a:t>wins</a:t>
            </a:r>
            <a:r>
              <a:rPr lang="nl-NL" sz="2400" dirty="0" smtClean="0"/>
              <a:t>”. Is </a:t>
            </a:r>
            <a:r>
              <a:rPr lang="nl-NL" sz="2400" dirty="0" err="1" smtClean="0"/>
              <a:t>there</a:t>
            </a:r>
            <a:r>
              <a:rPr lang="nl-NL" sz="2400" dirty="0" smtClean="0"/>
              <a:t> a </a:t>
            </a:r>
            <a:r>
              <a:rPr lang="nl-NL" sz="2400" dirty="0" err="1" smtClean="0"/>
              <a:t>way</a:t>
            </a:r>
            <a:r>
              <a:rPr lang="nl-NL" sz="2400" dirty="0" smtClean="0"/>
              <a:t> out?</a:t>
            </a:r>
            <a:endParaRPr lang="nl-NL" sz="2400" dirty="0"/>
          </a:p>
        </p:txBody>
      </p:sp>
      <p:grpSp>
        <p:nvGrpSpPr>
          <p:cNvPr id="10" name="Group 9"/>
          <p:cNvGrpSpPr/>
          <p:nvPr/>
        </p:nvGrpSpPr>
        <p:grpSpPr>
          <a:xfrm>
            <a:off x="467544" y="3501008"/>
            <a:ext cx="3600400" cy="2160240"/>
            <a:chOff x="467544" y="3501008"/>
            <a:chExt cx="3600400" cy="2160240"/>
          </a:xfrm>
        </p:grpSpPr>
        <p:sp>
          <p:nvSpPr>
            <p:cNvPr id="5" name="TextBox 4"/>
            <p:cNvSpPr txBox="1"/>
            <p:nvPr/>
          </p:nvSpPr>
          <p:spPr>
            <a:xfrm>
              <a:off x="467544" y="4091588"/>
              <a:ext cx="3600400" cy="1569660"/>
            </a:xfrm>
            <a:prstGeom prst="rect">
              <a:avLst/>
            </a:prstGeom>
            <a:noFill/>
          </p:spPr>
          <p:txBody>
            <a:bodyPr wrap="square" rtlCol="0">
              <a:spAutoFit/>
            </a:bodyPr>
            <a:lstStyle/>
            <a:p>
              <a:r>
                <a:rPr lang="nl-NL" sz="2400" dirty="0" smtClean="0"/>
                <a:t>1. </a:t>
              </a:r>
              <a:r>
                <a:rPr lang="nl-NL" sz="2400" dirty="0" err="1" smtClean="0"/>
                <a:t>Kp</a:t>
              </a:r>
              <a:r>
                <a:rPr lang="nl-NL" sz="2400" dirty="0" smtClean="0"/>
                <a:t> &amp; K(p-&gt;q) -&gt; </a:t>
              </a:r>
              <a:r>
                <a:rPr lang="nl-NL" sz="2400" dirty="0" err="1" smtClean="0"/>
                <a:t>Kq</a:t>
              </a:r>
              <a:endParaRPr lang="nl-NL" sz="2400" dirty="0" smtClean="0"/>
            </a:p>
            <a:p>
              <a:r>
                <a:rPr lang="nl-NL" sz="2400" dirty="0" smtClean="0"/>
                <a:t>2. </a:t>
              </a:r>
              <a:r>
                <a:rPr lang="nl-NL" sz="2400" b="1" dirty="0" err="1" smtClean="0">
                  <a:solidFill>
                    <a:srgbClr val="0070C0"/>
                  </a:solidFill>
                </a:rPr>
                <a:t>Not-Kq</a:t>
              </a:r>
              <a:endParaRPr lang="nl-NL" sz="2400" b="1" dirty="0" smtClean="0">
                <a:solidFill>
                  <a:srgbClr val="0070C0"/>
                </a:solidFill>
              </a:endParaRPr>
            </a:p>
            <a:p>
              <a:r>
                <a:rPr lang="nl-NL" sz="2400" dirty="0" smtClean="0"/>
                <a:t>3. K(p-&gt;q)</a:t>
              </a:r>
            </a:p>
            <a:p>
              <a:r>
                <a:rPr lang="nl-NL" sz="2400" dirty="0" smtClean="0"/>
                <a:t>4. </a:t>
              </a:r>
              <a:r>
                <a:rPr lang="nl-NL" sz="2400" dirty="0" err="1" smtClean="0"/>
                <a:t>Therefore</a:t>
              </a:r>
              <a:r>
                <a:rPr lang="nl-NL" sz="2400" dirty="0" smtClean="0"/>
                <a:t>, </a:t>
              </a:r>
              <a:r>
                <a:rPr lang="nl-NL" sz="2400" dirty="0" err="1" smtClean="0"/>
                <a:t>not-Kp</a:t>
              </a:r>
              <a:r>
                <a:rPr lang="nl-NL" sz="2400" dirty="0" smtClean="0"/>
                <a:t> </a:t>
              </a:r>
              <a:endParaRPr lang="nl-NL" sz="2400" dirty="0"/>
            </a:p>
          </p:txBody>
        </p:sp>
        <p:sp>
          <p:nvSpPr>
            <p:cNvPr id="9" name="TextBox 8"/>
            <p:cNvSpPr txBox="1"/>
            <p:nvPr/>
          </p:nvSpPr>
          <p:spPr>
            <a:xfrm>
              <a:off x="467544" y="3501008"/>
              <a:ext cx="2952328" cy="400110"/>
            </a:xfrm>
            <a:prstGeom prst="rect">
              <a:avLst/>
            </a:prstGeom>
            <a:noFill/>
          </p:spPr>
          <p:txBody>
            <a:bodyPr wrap="square" rtlCol="0">
              <a:spAutoFit/>
            </a:bodyPr>
            <a:lstStyle/>
            <a:p>
              <a:r>
                <a:rPr lang="nl-NL" sz="2000" b="1" i="1" dirty="0" err="1" smtClean="0"/>
                <a:t>Skeptic</a:t>
              </a:r>
              <a:r>
                <a:rPr lang="nl-NL" sz="2000" b="1" i="1" dirty="0" smtClean="0"/>
                <a:t> </a:t>
              </a:r>
              <a:r>
                <a:rPr lang="nl-NL" sz="2000" b="1" i="1" dirty="0" err="1" smtClean="0"/>
                <a:t>argues</a:t>
              </a:r>
              <a:r>
                <a:rPr lang="nl-NL" sz="2000" b="1" i="1" dirty="0" smtClean="0"/>
                <a:t>…</a:t>
              </a:r>
              <a:endParaRPr lang="nl-NL" sz="2000" b="1" i="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29600" cy="1143000"/>
          </a:xfrm>
        </p:spPr>
        <p:txBody>
          <a:bodyPr>
            <a:normAutofit/>
          </a:bodyPr>
          <a:lstStyle/>
          <a:p>
            <a:r>
              <a:rPr lang="nl-NL" sz="2400" dirty="0" err="1" smtClean="0"/>
              <a:t>External</a:t>
            </a:r>
            <a:r>
              <a:rPr lang="nl-NL" sz="2400" dirty="0" smtClean="0"/>
              <a:t> World </a:t>
            </a:r>
            <a:r>
              <a:rPr lang="nl-NL" sz="2400" dirty="0" err="1" smtClean="0"/>
              <a:t>Skepticism</a:t>
            </a:r>
            <a:r>
              <a:rPr lang="nl-NL" sz="2400" dirty="0" smtClean="0"/>
              <a:t> (</a:t>
            </a:r>
            <a:r>
              <a:rPr lang="nl-NL" sz="2400" dirty="0" err="1" smtClean="0"/>
              <a:t>cont</a:t>
            </a:r>
            <a:r>
              <a:rPr lang="nl-NL" sz="2400" dirty="0" smtClean="0"/>
              <a:t>.)</a:t>
            </a:r>
          </a:p>
        </p:txBody>
      </p:sp>
      <p:sp>
        <p:nvSpPr>
          <p:cNvPr id="4" name="TextBox 3"/>
          <p:cNvSpPr txBox="1"/>
          <p:nvPr/>
        </p:nvSpPr>
        <p:spPr>
          <a:xfrm>
            <a:off x="4932040" y="2204864"/>
            <a:ext cx="3600400" cy="1569660"/>
          </a:xfrm>
          <a:prstGeom prst="rect">
            <a:avLst/>
          </a:prstGeom>
          <a:noFill/>
        </p:spPr>
        <p:txBody>
          <a:bodyPr wrap="square" rtlCol="0">
            <a:spAutoFit/>
          </a:bodyPr>
          <a:lstStyle/>
          <a:p>
            <a:r>
              <a:rPr lang="nl-NL" sz="2400" dirty="0" smtClean="0"/>
              <a:t>1. </a:t>
            </a:r>
            <a:r>
              <a:rPr lang="nl-NL" sz="2400" dirty="0" err="1" smtClean="0"/>
              <a:t>Kp</a:t>
            </a:r>
            <a:r>
              <a:rPr lang="nl-NL" sz="2400" dirty="0" smtClean="0"/>
              <a:t> &amp; K(p-&gt;q) -&gt; </a:t>
            </a:r>
            <a:r>
              <a:rPr lang="nl-NL" sz="2400" dirty="0" err="1" smtClean="0"/>
              <a:t>Kq</a:t>
            </a:r>
            <a:endParaRPr lang="nl-NL" sz="2400" dirty="0" smtClean="0"/>
          </a:p>
          <a:p>
            <a:r>
              <a:rPr lang="nl-NL" sz="2400" dirty="0" smtClean="0"/>
              <a:t>2. </a:t>
            </a:r>
            <a:r>
              <a:rPr lang="nl-NL" sz="2400" dirty="0" err="1" smtClean="0"/>
              <a:t>Kp</a:t>
            </a:r>
            <a:endParaRPr lang="nl-NL" sz="2400" dirty="0" smtClean="0"/>
          </a:p>
          <a:p>
            <a:r>
              <a:rPr lang="nl-NL" sz="2400" dirty="0" smtClean="0"/>
              <a:t>3. K(p-&gt;q)</a:t>
            </a:r>
          </a:p>
          <a:p>
            <a:r>
              <a:rPr lang="nl-NL" sz="2400" dirty="0" smtClean="0"/>
              <a:t>4. </a:t>
            </a:r>
            <a:r>
              <a:rPr lang="nl-NL" sz="2400" dirty="0" err="1" smtClean="0"/>
              <a:t>Therefore</a:t>
            </a:r>
            <a:r>
              <a:rPr lang="nl-NL" sz="2400" dirty="0" smtClean="0"/>
              <a:t>, </a:t>
            </a:r>
            <a:r>
              <a:rPr lang="nl-NL" sz="2400" dirty="0" err="1" smtClean="0"/>
              <a:t>Kq</a:t>
            </a:r>
            <a:r>
              <a:rPr lang="nl-NL" sz="2400" dirty="0" smtClean="0"/>
              <a:t> </a:t>
            </a:r>
            <a:endParaRPr lang="nl-NL" sz="2400" dirty="0"/>
          </a:p>
        </p:txBody>
      </p:sp>
      <p:sp>
        <p:nvSpPr>
          <p:cNvPr id="5" name="TextBox 4"/>
          <p:cNvSpPr txBox="1"/>
          <p:nvPr/>
        </p:nvSpPr>
        <p:spPr>
          <a:xfrm>
            <a:off x="827584" y="2219380"/>
            <a:ext cx="3600400" cy="1569660"/>
          </a:xfrm>
          <a:prstGeom prst="rect">
            <a:avLst/>
          </a:prstGeom>
          <a:noFill/>
        </p:spPr>
        <p:txBody>
          <a:bodyPr wrap="square" rtlCol="0">
            <a:spAutoFit/>
          </a:bodyPr>
          <a:lstStyle/>
          <a:p>
            <a:r>
              <a:rPr lang="nl-NL" sz="2400" dirty="0" smtClean="0"/>
              <a:t>1. </a:t>
            </a:r>
            <a:r>
              <a:rPr lang="nl-NL" sz="2400" dirty="0" err="1" smtClean="0"/>
              <a:t>Kp</a:t>
            </a:r>
            <a:r>
              <a:rPr lang="nl-NL" sz="2400" dirty="0" smtClean="0"/>
              <a:t> &amp; K(p-&gt;q) -&gt; </a:t>
            </a:r>
            <a:r>
              <a:rPr lang="nl-NL" sz="2400" dirty="0" err="1" smtClean="0"/>
              <a:t>Kq</a:t>
            </a:r>
            <a:endParaRPr lang="nl-NL" sz="2400" dirty="0" smtClean="0"/>
          </a:p>
          <a:p>
            <a:r>
              <a:rPr lang="nl-NL" sz="2400" dirty="0" smtClean="0"/>
              <a:t>2. </a:t>
            </a:r>
            <a:r>
              <a:rPr lang="nl-NL" sz="2400" dirty="0" err="1" smtClean="0"/>
              <a:t>Not-Kq</a:t>
            </a:r>
            <a:endParaRPr lang="nl-NL" sz="2400" dirty="0" smtClean="0"/>
          </a:p>
          <a:p>
            <a:r>
              <a:rPr lang="nl-NL" sz="2400" dirty="0" smtClean="0"/>
              <a:t>3. K(p-&gt;q)</a:t>
            </a:r>
          </a:p>
          <a:p>
            <a:r>
              <a:rPr lang="nl-NL" sz="2400" dirty="0" smtClean="0"/>
              <a:t>4. </a:t>
            </a:r>
            <a:r>
              <a:rPr lang="nl-NL" sz="2400" dirty="0" err="1" smtClean="0"/>
              <a:t>Therefore</a:t>
            </a:r>
            <a:r>
              <a:rPr lang="nl-NL" sz="2400" dirty="0" smtClean="0"/>
              <a:t>, </a:t>
            </a:r>
            <a:r>
              <a:rPr lang="nl-NL" sz="2400" dirty="0" err="1" smtClean="0"/>
              <a:t>not-Kp</a:t>
            </a:r>
            <a:r>
              <a:rPr lang="nl-NL" sz="2400" dirty="0" smtClean="0"/>
              <a:t> </a:t>
            </a:r>
            <a:endParaRPr lang="nl-NL" sz="2400" dirty="0"/>
          </a:p>
        </p:txBody>
      </p:sp>
      <p:sp>
        <p:nvSpPr>
          <p:cNvPr id="7" name="TextBox 6"/>
          <p:cNvSpPr txBox="1"/>
          <p:nvPr/>
        </p:nvSpPr>
        <p:spPr>
          <a:xfrm>
            <a:off x="4932040" y="1628800"/>
            <a:ext cx="2952328" cy="400110"/>
          </a:xfrm>
          <a:prstGeom prst="rect">
            <a:avLst/>
          </a:prstGeom>
          <a:noFill/>
        </p:spPr>
        <p:txBody>
          <a:bodyPr wrap="square" rtlCol="0">
            <a:spAutoFit/>
          </a:bodyPr>
          <a:lstStyle/>
          <a:p>
            <a:r>
              <a:rPr lang="nl-NL" sz="2000" b="1" i="1" dirty="0" err="1" smtClean="0"/>
              <a:t>Anti-Skeptic</a:t>
            </a:r>
            <a:r>
              <a:rPr lang="nl-NL" sz="2000" b="1" i="1" dirty="0" smtClean="0"/>
              <a:t> </a:t>
            </a:r>
            <a:r>
              <a:rPr lang="nl-NL" sz="2000" b="1" i="1" dirty="0" err="1" smtClean="0"/>
              <a:t>argues</a:t>
            </a:r>
            <a:r>
              <a:rPr lang="nl-NL" sz="2000" b="1" i="1" dirty="0" smtClean="0"/>
              <a:t>…</a:t>
            </a:r>
            <a:endParaRPr lang="nl-NL" sz="2000" b="1" i="1" dirty="0"/>
          </a:p>
        </p:txBody>
      </p:sp>
      <p:sp>
        <p:nvSpPr>
          <p:cNvPr id="9" name="TextBox 8"/>
          <p:cNvSpPr txBox="1"/>
          <p:nvPr/>
        </p:nvSpPr>
        <p:spPr>
          <a:xfrm>
            <a:off x="827584" y="1628800"/>
            <a:ext cx="2952328" cy="400110"/>
          </a:xfrm>
          <a:prstGeom prst="rect">
            <a:avLst/>
          </a:prstGeom>
          <a:noFill/>
        </p:spPr>
        <p:txBody>
          <a:bodyPr wrap="square" rtlCol="0">
            <a:spAutoFit/>
          </a:bodyPr>
          <a:lstStyle/>
          <a:p>
            <a:r>
              <a:rPr lang="nl-NL" sz="2000" b="1" i="1" dirty="0" err="1" smtClean="0"/>
              <a:t>Skeptic</a:t>
            </a:r>
            <a:r>
              <a:rPr lang="nl-NL" sz="2000" b="1" i="1" dirty="0" smtClean="0"/>
              <a:t> </a:t>
            </a:r>
            <a:r>
              <a:rPr lang="nl-NL" sz="2000" b="1" i="1" dirty="0" err="1" smtClean="0"/>
              <a:t>argues</a:t>
            </a:r>
            <a:r>
              <a:rPr lang="nl-NL" sz="2000" b="1" i="1" dirty="0" smtClean="0"/>
              <a:t>…</a:t>
            </a:r>
            <a:endParaRPr lang="nl-NL" sz="2000" b="1" i="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29600" cy="1143000"/>
          </a:xfrm>
        </p:spPr>
        <p:txBody>
          <a:bodyPr>
            <a:normAutofit/>
          </a:bodyPr>
          <a:lstStyle/>
          <a:p>
            <a:r>
              <a:rPr lang="nl-NL" sz="2400" dirty="0" err="1" smtClean="0"/>
              <a:t>External</a:t>
            </a:r>
            <a:r>
              <a:rPr lang="nl-NL" sz="2400" dirty="0" smtClean="0"/>
              <a:t> World </a:t>
            </a:r>
            <a:r>
              <a:rPr lang="nl-NL" sz="2400" dirty="0" err="1" smtClean="0"/>
              <a:t>Skepticism</a:t>
            </a:r>
            <a:r>
              <a:rPr lang="nl-NL" sz="2400" dirty="0" smtClean="0"/>
              <a:t> (</a:t>
            </a:r>
            <a:r>
              <a:rPr lang="nl-NL" sz="2400" dirty="0" err="1" smtClean="0"/>
              <a:t>cont</a:t>
            </a:r>
            <a:r>
              <a:rPr lang="nl-NL" sz="2400" dirty="0" smtClean="0"/>
              <a:t>.)</a:t>
            </a:r>
          </a:p>
        </p:txBody>
      </p:sp>
      <p:sp>
        <p:nvSpPr>
          <p:cNvPr id="4" name="TextBox 3"/>
          <p:cNvSpPr txBox="1"/>
          <p:nvPr/>
        </p:nvSpPr>
        <p:spPr>
          <a:xfrm>
            <a:off x="4932040" y="2204864"/>
            <a:ext cx="3600400" cy="1569660"/>
          </a:xfrm>
          <a:prstGeom prst="rect">
            <a:avLst/>
          </a:prstGeom>
          <a:noFill/>
        </p:spPr>
        <p:txBody>
          <a:bodyPr wrap="square" rtlCol="0">
            <a:spAutoFit/>
          </a:bodyPr>
          <a:lstStyle/>
          <a:p>
            <a:r>
              <a:rPr lang="nl-NL" sz="2400" dirty="0" smtClean="0"/>
              <a:t>1. </a:t>
            </a:r>
            <a:r>
              <a:rPr lang="nl-NL" sz="2400" dirty="0" err="1" smtClean="0">
                <a:solidFill>
                  <a:srgbClr val="FF0000"/>
                </a:solidFill>
              </a:rPr>
              <a:t>Kp</a:t>
            </a:r>
            <a:r>
              <a:rPr lang="nl-NL" sz="2400" dirty="0" smtClean="0">
                <a:solidFill>
                  <a:srgbClr val="FF0000"/>
                </a:solidFill>
              </a:rPr>
              <a:t> &amp; K(p-&gt;q) -&gt; </a:t>
            </a:r>
            <a:r>
              <a:rPr lang="nl-NL" sz="2400" dirty="0" err="1" smtClean="0">
                <a:solidFill>
                  <a:srgbClr val="FF0000"/>
                </a:solidFill>
              </a:rPr>
              <a:t>Kq</a:t>
            </a:r>
            <a:endParaRPr lang="nl-NL" sz="2400" dirty="0" smtClean="0">
              <a:solidFill>
                <a:srgbClr val="FF0000"/>
              </a:solidFill>
            </a:endParaRPr>
          </a:p>
          <a:p>
            <a:r>
              <a:rPr lang="nl-NL" sz="2400" dirty="0" smtClean="0"/>
              <a:t>2. </a:t>
            </a:r>
            <a:r>
              <a:rPr lang="nl-NL" sz="2400" dirty="0" err="1" smtClean="0"/>
              <a:t>Kp</a:t>
            </a:r>
            <a:endParaRPr lang="nl-NL" sz="2400" dirty="0" smtClean="0"/>
          </a:p>
          <a:p>
            <a:r>
              <a:rPr lang="nl-NL" sz="2400" dirty="0" smtClean="0"/>
              <a:t>3. K(p-&gt;q)</a:t>
            </a:r>
          </a:p>
          <a:p>
            <a:r>
              <a:rPr lang="nl-NL" sz="2400" dirty="0" smtClean="0"/>
              <a:t>4. </a:t>
            </a:r>
            <a:r>
              <a:rPr lang="nl-NL" sz="2400" dirty="0" err="1" smtClean="0"/>
              <a:t>Therefore</a:t>
            </a:r>
            <a:r>
              <a:rPr lang="nl-NL" sz="2400" dirty="0" smtClean="0"/>
              <a:t>, </a:t>
            </a:r>
            <a:r>
              <a:rPr lang="nl-NL" sz="2400" dirty="0" err="1" smtClean="0"/>
              <a:t>Kq</a:t>
            </a:r>
            <a:r>
              <a:rPr lang="nl-NL" sz="2400" dirty="0" smtClean="0"/>
              <a:t> </a:t>
            </a:r>
            <a:endParaRPr lang="nl-NL" sz="2400" dirty="0"/>
          </a:p>
        </p:txBody>
      </p:sp>
      <p:sp>
        <p:nvSpPr>
          <p:cNvPr id="5" name="TextBox 4"/>
          <p:cNvSpPr txBox="1"/>
          <p:nvPr/>
        </p:nvSpPr>
        <p:spPr>
          <a:xfrm>
            <a:off x="827584" y="2219380"/>
            <a:ext cx="3600400" cy="1569660"/>
          </a:xfrm>
          <a:prstGeom prst="rect">
            <a:avLst/>
          </a:prstGeom>
          <a:noFill/>
        </p:spPr>
        <p:txBody>
          <a:bodyPr wrap="square" rtlCol="0">
            <a:spAutoFit/>
          </a:bodyPr>
          <a:lstStyle/>
          <a:p>
            <a:r>
              <a:rPr lang="nl-NL" sz="2400" dirty="0" smtClean="0"/>
              <a:t>1. </a:t>
            </a:r>
            <a:r>
              <a:rPr lang="nl-NL" sz="2400" dirty="0" err="1" smtClean="0">
                <a:solidFill>
                  <a:srgbClr val="FF0000"/>
                </a:solidFill>
              </a:rPr>
              <a:t>Kp</a:t>
            </a:r>
            <a:r>
              <a:rPr lang="nl-NL" sz="2400" dirty="0" smtClean="0">
                <a:solidFill>
                  <a:srgbClr val="FF0000"/>
                </a:solidFill>
              </a:rPr>
              <a:t> &amp; K(p-&gt;q) -&gt; </a:t>
            </a:r>
            <a:r>
              <a:rPr lang="nl-NL" sz="2400" dirty="0" err="1" smtClean="0">
                <a:solidFill>
                  <a:srgbClr val="FF0000"/>
                </a:solidFill>
              </a:rPr>
              <a:t>Kq</a:t>
            </a:r>
            <a:endParaRPr lang="nl-NL" sz="2400" dirty="0" smtClean="0">
              <a:solidFill>
                <a:srgbClr val="FF0000"/>
              </a:solidFill>
            </a:endParaRPr>
          </a:p>
          <a:p>
            <a:r>
              <a:rPr lang="nl-NL" sz="2400" dirty="0" smtClean="0"/>
              <a:t>2. </a:t>
            </a:r>
            <a:r>
              <a:rPr lang="nl-NL" sz="2400" dirty="0" err="1" smtClean="0"/>
              <a:t>Not-Kq</a:t>
            </a:r>
            <a:endParaRPr lang="nl-NL" sz="2400" dirty="0" smtClean="0"/>
          </a:p>
          <a:p>
            <a:r>
              <a:rPr lang="nl-NL" sz="2400" dirty="0" smtClean="0"/>
              <a:t>3. K(p-&gt;q)</a:t>
            </a:r>
          </a:p>
          <a:p>
            <a:r>
              <a:rPr lang="nl-NL" sz="2400" dirty="0" smtClean="0"/>
              <a:t>4. </a:t>
            </a:r>
            <a:r>
              <a:rPr lang="nl-NL" sz="2400" dirty="0" err="1" smtClean="0"/>
              <a:t>Therefore</a:t>
            </a:r>
            <a:r>
              <a:rPr lang="nl-NL" sz="2400" dirty="0" smtClean="0"/>
              <a:t>, </a:t>
            </a:r>
            <a:r>
              <a:rPr lang="nl-NL" sz="2400" dirty="0" err="1" smtClean="0"/>
              <a:t>not-Kp</a:t>
            </a:r>
            <a:r>
              <a:rPr lang="nl-NL" sz="2400" dirty="0" smtClean="0"/>
              <a:t> </a:t>
            </a:r>
            <a:endParaRPr lang="nl-NL" sz="2400" dirty="0"/>
          </a:p>
        </p:txBody>
      </p:sp>
      <p:sp>
        <p:nvSpPr>
          <p:cNvPr id="7" name="TextBox 6"/>
          <p:cNvSpPr txBox="1"/>
          <p:nvPr/>
        </p:nvSpPr>
        <p:spPr>
          <a:xfrm>
            <a:off x="4932040" y="1628800"/>
            <a:ext cx="2952328" cy="400110"/>
          </a:xfrm>
          <a:prstGeom prst="rect">
            <a:avLst/>
          </a:prstGeom>
          <a:noFill/>
        </p:spPr>
        <p:txBody>
          <a:bodyPr wrap="square" rtlCol="0">
            <a:spAutoFit/>
          </a:bodyPr>
          <a:lstStyle/>
          <a:p>
            <a:r>
              <a:rPr lang="nl-NL" sz="2000" b="1" i="1" dirty="0" err="1" smtClean="0"/>
              <a:t>Anti-Skeptic</a:t>
            </a:r>
            <a:r>
              <a:rPr lang="nl-NL" sz="2000" b="1" i="1" dirty="0" smtClean="0"/>
              <a:t> </a:t>
            </a:r>
            <a:r>
              <a:rPr lang="nl-NL" sz="2000" b="1" i="1" dirty="0" err="1" smtClean="0"/>
              <a:t>argues</a:t>
            </a:r>
            <a:r>
              <a:rPr lang="nl-NL" sz="2000" b="1" i="1" dirty="0" smtClean="0"/>
              <a:t>…</a:t>
            </a:r>
            <a:endParaRPr lang="nl-NL" sz="2000" b="1" i="1" dirty="0"/>
          </a:p>
        </p:txBody>
      </p:sp>
      <p:sp>
        <p:nvSpPr>
          <p:cNvPr id="8" name="TextBox 7"/>
          <p:cNvSpPr txBox="1"/>
          <p:nvPr/>
        </p:nvSpPr>
        <p:spPr>
          <a:xfrm>
            <a:off x="827584" y="4293097"/>
            <a:ext cx="8316416" cy="2677656"/>
          </a:xfrm>
          <a:prstGeom prst="rect">
            <a:avLst/>
          </a:prstGeom>
          <a:noFill/>
        </p:spPr>
        <p:txBody>
          <a:bodyPr wrap="square" rtlCol="0">
            <a:spAutoFit/>
          </a:bodyPr>
          <a:lstStyle/>
          <a:p>
            <a:r>
              <a:rPr lang="nl-NL" sz="2400" dirty="0" smtClean="0"/>
              <a:t>Robert </a:t>
            </a:r>
            <a:r>
              <a:rPr lang="nl-NL" sz="2400" dirty="0" err="1" smtClean="0"/>
              <a:t>Nozick</a:t>
            </a:r>
            <a:r>
              <a:rPr lang="nl-NL" sz="2400" dirty="0" smtClean="0"/>
              <a:t> </a:t>
            </a:r>
            <a:r>
              <a:rPr lang="nl-NL" sz="2400" dirty="0" err="1" smtClean="0"/>
              <a:t>denies</a:t>
            </a:r>
            <a:r>
              <a:rPr lang="nl-NL" sz="2400" dirty="0" smtClean="0"/>
              <a:t> </a:t>
            </a:r>
            <a:r>
              <a:rPr lang="nl-NL" sz="2400" dirty="0" err="1" smtClean="0"/>
              <a:t>premise</a:t>
            </a:r>
            <a:r>
              <a:rPr lang="nl-NL" sz="2400" dirty="0" smtClean="0"/>
              <a:t> (1): </a:t>
            </a:r>
          </a:p>
          <a:p>
            <a:endParaRPr lang="nl-NL" sz="800" dirty="0" smtClean="0"/>
          </a:p>
          <a:p>
            <a:r>
              <a:rPr lang="nl-NL" sz="2400" i="1" dirty="0" smtClean="0"/>
              <a:t>“</a:t>
            </a:r>
            <a:r>
              <a:rPr lang="nl-NL" sz="2400" i="1" dirty="0" err="1" smtClean="0"/>
              <a:t>It</a:t>
            </a:r>
            <a:r>
              <a:rPr lang="nl-NL" sz="2400" i="1" dirty="0" smtClean="0"/>
              <a:t> is </a:t>
            </a:r>
            <a:r>
              <a:rPr lang="nl-NL" sz="2400" i="1" dirty="0" err="1" smtClean="0"/>
              <a:t>possible</a:t>
            </a:r>
            <a:r>
              <a:rPr lang="nl-NL" sz="2400" i="1" dirty="0" smtClean="0"/>
              <a:t> </a:t>
            </a:r>
            <a:r>
              <a:rPr lang="nl-NL" sz="2400" i="1" dirty="0" err="1" smtClean="0"/>
              <a:t>that</a:t>
            </a:r>
            <a:r>
              <a:rPr lang="nl-NL" sz="2400" i="1" dirty="0" smtClean="0"/>
              <a:t> </a:t>
            </a:r>
            <a:r>
              <a:rPr lang="nl-NL" sz="2400" i="1" dirty="0" err="1" smtClean="0"/>
              <a:t>Kp</a:t>
            </a:r>
            <a:r>
              <a:rPr lang="nl-NL" sz="2400" i="1" dirty="0" smtClean="0"/>
              <a:t>, K(p-&gt;q) and </a:t>
            </a:r>
            <a:r>
              <a:rPr lang="nl-NL" sz="2400" i="1" dirty="0" err="1" smtClean="0"/>
              <a:t>Not-Kq</a:t>
            </a:r>
            <a:r>
              <a:rPr lang="nl-NL" sz="2400" i="1" dirty="0" smtClean="0"/>
              <a:t> is the case”</a:t>
            </a:r>
          </a:p>
          <a:p>
            <a:endParaRPr lang="nl-NL" sz="800" dirty="0" smtClean="0"/>
          </a:p>
          <a:p>
            <a:endParaRPr lang="nl-NL" sz="800" dirty="0" smtClean="0"/>
          </a:p>
          <a:p>
            <a:endParaRPr lang="nl-NL" sz="800" dirty="0" smtClean="0"/>
          </a:p>
          <a:p>
            <a:endParaRPr lang="nl-NL" sz="800" dirty="0" smtClean="0"/>
          </a:p>
          <a:p>
            <a:endParaRPr lang="nl-NL" sz="800" dirty="0" smtClean="0"/>
          </a:p>
          <a:p>
            <a:r>
              <a:rPr lang="nl-NL" sz="2400" dirty="0" err="1" smtClean="0"/>
              <a:t>But</a:t>
            </a:r>
            <a:r>
              <a:rPr lang="nl-NL" sz="2400" dirty="0" smtClean="0"/>
              <a:t> is </a:t>
            </a:r>
            <a:r>
              <a:rPr lang="nl-NL" sz="2400" dirty="0" err="1" smtClean="0"/>
              <a:t>it</a:t>
            </a:r>
            <a:r>
              <a:rPr lang="nl-NL" sz="2400" dirty="0" smtClean="0"/>
              <a:t> </a:t>
            </a:r>
            <a:r>
              <a:rPr lang="nl-NL" sz="2400" dirty="0" err="1" smtClean="0"/>
              <a:t>possible</a:t>
            </a:r>
            <a:r>
              <a:rPr lang="nl-NL" sz="2400" dirty="0" smtClean="0"/>
              <a:t> to </a:t>
            </a:r>
            <a:r>
              <a:rPr lang="nl-NL" sz="2400" dirty="0" err="1" smtClean="0"/>
              <a:t>deny</a:t>
            </a:r>
            <a:r>
              <a:rPr lang="nl-NL" sz="2400" dirty="0" smtClean="0"/>
              <a:t> the </a:t>
            </a:r>
            <a:r>
              <a:rPr lang="nl-NL" sz="2400" dirty="0" err="1" smtClean="0"/>
              <a:t>seemingly</a:t>
            </a:r>
            <a:r>
              <a:rPr lang="nl-NL" sz="2400" dirty="0" smtClean="0"/>
              <a:t> </a:t>
            </a:r>
            <a:r>
              <a:rPr lang="nl-NL" sz="2400" dirty="0" err="1" smtClean="0"/>
              <a:t>obvious</a:t>
            </a:r>
            <a:r>
              <a:rPr lang="nl-NL" sz="2400" dirty="0" smtClean="0"/>
              <a:t> </a:t>
            </a:r>
            <a:r>
              <a:rPr lang="nl-NL" sz="2400" dirty="0" err="1" smtClean="0"/>
              <a:t>premise</a:t>
            </a:r>
            <a:r>
              <a:rPr lang="nl-NL" sz="2400" dirty="0" smtClean="0"/>
              <a:t> (1)?</a:t>
            </a:r>
          </a:p>
          <a:p>
            <a:pPr algn="ctr"/>
            <a:endParaRPr lang="nl-NL" sz="2400" dirty="0" smtClean="0"/>
          </a:p>
          <a:p>
            <a:pPr algn="ctr"/>
            <a:endParaRPr lang="nl-NL" sz="2400" dirty="0"/>
          </a:p>
        </p:txBody>
      </p:sp>
      <p:sp>
        <p:nvSpPr>
          <p:cNvPr id="9" name="TextBox 8"/>
          <p:cNvSpPr txBox="1"/>
          <p:nvPr/>
        </p:nvSpPr>
        <p:spPr>
          <a:xfrm>
            <a:off x="827584" y="1628800"/>
            <a:ext cx="2952328" cy="400110"/>
          </a:xfrm>
          <a:prstGeom prst="rect">
            <a:avLst/>
          </a:prstGeom>
          <a:noFill/>
        </p:spPr>
        <p:txBody>
          <a:bodyPr wrap="square" rtlCol="0">
            <a:spAutoFit/>
          </a:bodyPr>
          <a:lstStyle/>
          <a:p>
            <a:r>
              <a:rPr lang="nl-NL" sz="2000" b="1" i="1" dirty="0" err="1" smtClean="0"/>
              <a:t>Skeptic</a:t>
            </a:r>
            <a:r>
              <a:rPr lang="nl-NL" sz="2000" b="1" i="1" dirty="0" smtClean="0"/>
              <a:t> </a:t>
            </a:r>
            <a:r>
              <a:rPr lang="nl-NL" sz="2000" b="1" i="1" dirty="0" err="1" smtClean="0"/>
              <a:t>argues</a:t>
            </a:r>
            <a:r>
              <a:rPr lang="nl-NL" sz="2000" b="1" i="1" dirty="0" smtClean="0"/>
              <a:t>…</a:t>
            </a:r>
            <a:endParaRPr lang="nl-NL" sz="20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xEl>
                                              <p:pRg st="2" end="2"/>
                                            </p:txEl>
                                          </p:spTgt>
                                        </p:tgtEl>
                                        <p:attrNameLst>
                                          <p:attrName>style.visibility</p:attrName>
                                        </p:attrNameLst>
                                      </p:cBhvr>
                                      <p:to>
                                        <p:strVal val="visible"/>
                                      </p:to>
                                    </p:set>
                                    <p:animEffect transition="in" filter="fade">
                                      <p:cBhvr>
                                        <p:cTn id="10" dur="2000"/>
                                        <p:tgtEl>
                                          <p:spTgt spid="8">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xEl>
                                              <p:pRg st="8" end="8"/>
                                            </p:txEl>
                                          </p:spTgt>
                                        </p:tgtEl>
                                        <p:attrNameLst>
                                          <p:attrName>style.visibility</p:attrName>
                                        </p:attrNameLst>
                                      </p:cBhvr>
                                      <p:to>
                                        <p:strVal val="visible"/>
                                      </p:to>
                                    </p:set>
                                    <p:animEffect transition="in" filter="fade">
                                      <p:cBhvr>
                                        <p:cTn id="13" dur="20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err="1" smtClean="0"/>
              <a:t>External</a:t>
            </a:r>
            <a:r>
              <a:rPr lang="nl-NL" sz="2400" dirty="0" smtClean="0"/>
              <a:t> World </a:t>
            </a:r>
            <a:r>
              <a:rPr lang="nl-NL" sz="2400" dirty="0" err="1" smtClean="0"/>
              <a:t>Skepticism</a:t>
            </a:r>
            <a:r>
              <a:rPr lang="nl-NL" sz="2400" dirty="0" smtClean="0"/>
              <a:t> (</a:t>
            </a:r>
            <a:r>
              <a:rPr lang="nl-NL" sz="2400" dirty="0" err="1" smtClean="0"/>
              <a:t>cont</a:t>
            </a:r>
            <a:r>
              <a:rPr lang="nl-NL" sz="2400" dirty="0" smtClean="0"/>
              <a:t>.)</a:t>
            </a:r>
          </a:p>
        </p:txBody>
      </p:sp>
      <p:sp>
        <p:nvSpPr>
          <p:cNvPr id="3" name="Content Placeholder 2"/>
          <p:cNvSpPr>
            <a:spLocks noGrp="1"/>
          </p:cNvSpPr>
          <p:nvPr>
            <p:ph idx="1"/>
          </p:nvPr>
        </p:nvSpPr>
        <p:spPr>
          <a:xfrm>
            <a:off x="457200" y="1351309"/>
            <a:ext cx="8435280" cy="2293715"/>
          </a:xfrm>
        </p:spPr>
        <p:txBody>
          <a:bodyPr>
            <a:noAutofit/>
          </a:bodyPr>
          <a:lstStyle/>
          <a:p>
            <a:r>
              <a:rPr lang="en-GB" sz="2000" dirty="0" smtClean="0"/>
              <a:t>Let’s revisit a well-known definition of knowledge (“Justified True Belief”)</a:t>
            </a:r>
          </a:p>
          <a:p>
            <a:pPr>
              <a:buNone/>
            </a:pPr>
            <a:r>
              <a:rPr lang="en-GB" sz="2000" dirty="0" smtClean="0"/>
              <a:t>	</a:t>
            </a:r>
          </a:p>
          <a:p>
            <a:pPr>
              <a:buNone/>
            </a:pPr>
            <a:r>
              <a:rPr lang="en-GB" sz="2000" b="1" dirty="0" smtClean="0"/>
              <a:t>	</a:t>
            </a:r>
            <a:r>
              <a:rPr lang="en-GB" sz="2000" b="1" dirty="0" err="1" smtClean="0"/>
              <a:t>Kx</a:t>
            </a:r>
            <a:r>
              <a:rPr lang="en-GB" sz="2000" dirty="0" smtClean="0"/>
              <a:t> if and only if</a:t>
            </a:r>
          </a:p>
          <a:p>
            <a:pPr>
              <a:buNone/>
            </a:pPr>
            <a:r>
              <a:rPr lang="en-GB" sz="2000" dirty="0" smtClean="0"/>
              <a:t>	(I) </a:t>
            </a:r>
            <a:r>
              <a:rPr lang="en-GB" sz="2000" b="1" dirty="0" smtClean="0"/>
              <a:t>x</a:t>
            </a:r>
            <a:r>
              <a:rPr lang="en-GB" sz="2000" dirty="0" smtClean="0"/>
              <a:t> is true</a:t>
            </a:r>
          </a:p>
          <a:p>
            <a:pPr>
              <a:buNone/>
            </a:pPr>
            <a:r>
              <a:rPr lang="en-GB" sz="2000" dirty="0" smtClean="0"/>
              <a:t>	(II) I believe </a:t>
            </a:r>
            <a:r>
              <a:rPr lang="en-GB" sz="2000" b="1" dirty="0" smtClean="0"/>
              <a:t>x</a:t>
            </a:r>
          </a:p>
          <a:p>
            <a:pPr>
              <a:buNone/>
            </a:pPr>
            <a:r>
              <a:rPr lang="en-GB" sz="2000" dirty="0" smtClean="0"/>
              <a:t>	(III) I have a sufficient justification for </a:t>
            </a:r>
            <a:r>
              <a:rPr lang="en-GB" sz="2000" b="1" dirty="0" smtClean="0"/>
              <a:t>x</a:t>
            </a:r>
          </a:p>
          <a:p>
            <a:pPr>
              <a:buNone/>
            </a:pPr>
            <a:r>
              <a:rPr lang="en-GB" sz="2000" dirty="0" smtClean="0"/>
              <a:t>	</a:t>
            </a:r>
            <a:endParaRPr lang="nl-NL" sz="2000" dirty="0" smtClean="0"/>
          </a:p>
          <a:p>
            <a:pPr>
              <a:buNone/>
            </a:pPr>
            <a:endParaRPr lang="en-GB" sz="2000" dirty="0" smtClean="0"/>
          </a:p>
          <a:p>
            <a:pPr>
              <a:buNone/>
            </a:pPr>
            <a:r>
              <a:rPr lang="en-GB" sz="2000" dirty="0" smtClean="0">
                <a:sym typeface="Wingdings" pitchFamily="2" charset="2"/>
              </a:rPr>
              <a:t> </a:t>
            </a:r>
            <a:r>
              <a:rPr lang="en-GB" sz="2000" dirty="0" smtClean="0"/>
              <a:t>Knowledge is “Justified True Belief”</a:t>
            </a:r>
          </a:p>
          <a:p>
            <a:endParaRPr lang="nl-NL" sz="2000" dirty="0" smtClean="0"/>
          </a:p>
          <a:p>
            <a:endParaRPr lang="en-GB" sz="2000" dirty="0" smtClean="0"/>
          </a:p>
          <a:p>
            <a:pPr>
              <a:buFont typeface="Wingdings" pitchFamily="2" charset="2"/>
              <a:buChar char="v"/>
            </a:pPr>
            <a:endParaRPr lang="en-GB" sz="2000" dirty="0" smtClean="0"/>
          </a:p>
          <a:p>
            <a:endParaRPr lang="en-GB" sz="20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Three</a:t>
            </a:r>
            <a:r>
              <a:rPr lang="nl-NL" sz="3200" dirty="0" smtClean="0"/>
              <a:t> different types of </a:t>
            </a:r>
            <a:r>
              <a:rPr lang="nl-NL" sz="3200" dirty="0" err="1" smtClean="0"/>
              <a:t>knowledge</a:t>
            </a:r>
            <a:endParaRPr lang="nl-NL" sz="3200" dirty="0"/>
          </a:p>
        </p:txBody>
      </p:sp>
      <p:sp>
        <p:nvSpPr>
          <p:cNvPr id="3" name="Content Placeholder 2"/>
          <p:cNvSpPr>
            <a:spLocks noGrp="1"/>
          </p:cNvSpPr>
          <p:nvPr>
            <p:ph idx="1"/>
          </p:nvPr>
        </p:nvSpPr>
        <p:spPr>
          <a:xfrm>
            <a:off x="457200" y="1412776"/>
            <a:ext cx="8229600" cy="1684784"/>
          </a:xfrm>
        </p:spPr>
        <p:txBody>
          <a:bodyPr>
            <a:normAutofit/>
          </a:bodyPr>
          <a:lstStyle/>
          <a:p>
            <a:r>
              <a:rPr lang="nl-NL" sz="2400" dirty="0" err="1" smtClean="0"/>
              <a:t>Knowledge</a:t>
            </a:r>
            <a:r>
              <a:rPr lang="nl-NL" sz="2400" dirty="0" smtClean="0"/>
              <a:t> </a:t>
            </a:r>
            <a:r>
              <a:rPr lang="nl-NL" sz="2400" dirty="0" err="1" smtClean="0"/>
              <a:t>by</a:t>
            </a:r>
            <a:r>
              <a:rPr lang="nl-NL" sz="2400" dirty="0" smtClean="0"/>
              <a:t> </a:t>
            </a:r>
            <a:r>
              <a:rPr lang="nl-NL" sz="2400" dirty="0" err="1" smtClean="0"/>
              <a:t>Acquaintance</a:t>
            </a:r>
            <a:endParaRPr lang="nl-NL" sz="2400" dirty="0" smtClean="0"/>
          </a:p>
          <a:p>
            <a:pPr lvl="1"/>
            <a:r>
              <a:rPr lang="nl-NL" sz="2000" dirty="0" err="1" smtClean="0"/>
              <a:t>Having</a:t>
            </a:r>
            <a:r>
              <a:rPr lang="nl-NL" sz="2000" dirty="0" smtClean="0"/>
              <a:t> </a:t>
            </a:r>
            <a:r>
              <a:rPr lang="nl-NL" sz="2000" u="sng" dirty="0" smtClean="0"/>
              <a:t>direct </a:t>
            </a:r>
            <a:r>
              <a:rPr lang="nl-NL" sz="2000" u="sng" dirty="0" err="1" smtClean="0"/>
              <a:t>experiental</a:t>
            </a:r>
            <a:r>
              <a:rPr lang="nl-NL" sz="2000" u="sng" dirty="0" smtClean="0"/>
              <a:t> </a:t>
            </a:r>
            <a:r>
              <a:rPr lang="nl-NL" sz="2000" u="sng" dirty="0" err="1" smtClean="0"/>
              <a:t>access</a:t>
            </a:r>
            <a:r>
              <a:rPr lang="nl-NL" sz="2000" dirty="0" smtClean="0"/>
              <a:t> to </a:t>
            </a:r>
            <a:r>
              <a:rPr lang="nl-NL" sz="2000" dirty="0" err="1" smtClean="0"/>
              <a:t>either</a:t>
            </a:r>
            <a:r>
              <a:rPr lang="nl-NL" sz="2000" dirty="0" smtClean="0"/>
              <a:t> </a:t>
            </a:r>
            <a:r>
              <a:rPr lang="nl-NL" sz="2000" dirty="0" err="1" smtClean="0"/>
              <a:t>an</a:t>
            </a:r>
            <a:r>
              <a:rPr lang="nl-NL" sz="2000" dirty="0" smtClean="0"/>
              <a:t> object </a:t>
            </a:r>
            <a:r>
              <a:rPr lang="nl-NL" sz="2000" dirty="0" err="1" smtClean="0"/>
              <a:t>or</a:t>
            </a:r>
            <a:r>
              <a:rPr lang="nl-NL" sz="2000" dirty="0" smtClean="0"/>
              <a:t> a </a:t>
            </a:r>
            <a:r>
              <a:rPr lang="nl-NL" sz="2000" dirty="0" err="1" smtClean="0"/>
              <a:t>perception</a:t>
            </a:r>
            <a:endParaRPr lang="nl-NL" sz="2000" dirty="0"/>
          </a:p>
          <a:p>
            <a:pPr lvl="2"/>
            <a:r>
              <a:rPr lang="nl-NL" sz="1800" dirty="0" err="1" smtClean="0"/>
              <a:t>Objectual</a:t>
            </a:r>
            <a:r>
              <a:rPr lang="nl-NL" sz="1800" dirty="0" smtClean="0"/>
              <a:t> </a:t>
            </a:r>
            <a:r>
              <a:rPr lang="nl-NL" sz="1800" dirty="0" err="1" smtClean="0"/>
              <a:t>knowledge</a:t>
            </a:r>
            <a:r>
              <a:rPr lang="nl-NL" sz="1800" dirty="0" smtClean="0"/>
              <a:t> </a:t>
            </a:r>
            <a:r>
              <a:rPr lang="nl-NL" sz="1800" dirty="0" err="1" smtClean="0"/>
              <a:t>by</a:t>
            </a:r>
            <a:r>
              <a:rPr lang="nl-NL" sz="1800" dirty="0" smtClean="0"/>
              <a:t> </a:t>
            </a:r>
            <a:r>
              <a:rPr lang="nl-NL" sz="1800" dirty="0" err="1" smtClean="0"/>
              <a:t>Acquaintance</a:t>
            </a:r>
            <a:r>
              <a:rPr lang="nl-NL" sz="1800" dirty="0" smtClean="0"/>
              <a:t> (I </a:t>
            </a:r>
            <a:r>
              <a:rPr lang="nl-NL" sz="1800" dirty="0" err="1" smtClean="0"/>
              <a:t>know</a:t>
            </a:r>
            <a:r>
              <a:rPr lang="nl-NL" sz="1800" dirty="0" smtClean="0"/>
              <a:t> </a:t>
            </a:r>
            <a:r>
              <a:rPr lang="nl-NL" sz="1800" dirty="0" err="1" smtClean="0"/>
              <a:t>that</a:t>
            </a:r>
            <a:r>
              <a:rPr lang="nl-NL" sz="1800" dirty="0" smtClean="0"/>
              <a:t> tree </a:t>
            </a:r>
            <a:r>
              <a:rPr lang="nl-NL" sz="1800" dirty="0" err="1" smtClean="0"/>
              <a:t>across</a:t>
            </a:r>
            <a:r>
              <a:rPr lang="nl-NL" sz="1800" dirty="0" smtClean="0"/>
              <a:t> the </a:t>
            </a:r>
            <a:r>
              <a:rPr lang="nl-NL" sz="1800" dirty="0" err="1" smtClean="0"/>
              <a:t>street</a:t>
            </a:r>
            <a:r>
              <a:rPr lang="nl-NL" sz="1800" dirty="0" smtClean="0"/>
              <a:t>)</a:t>
            </a:r>
          </a:p>
          <a:p>
            <a:pPr lvl="2"/>
            <a:r>
              <a:rPr lang="nl-NL" sz="1800" dirty="0" err="1" smtClean="0"/>
              <a:t>Perceptual</a:t>
            </a:r>
            <a:r>
              <a:rPr lang="nl-NL" sz="1800" dirty="0" smtClean="0"/>
              <a:t> </a:t>
            </a:r>
            <a:r>
              <a:rPr lang="nl-NL" sz="1800" dirty="0" err="1" smtClean="0"/>
              <a:t>knowledge</a:t>
            </a:r>
            <a:r>
              <a:rPr lang="nl-NL" sz="1800" dirty="0" smtClean="0"/>
              <a:t> </a:t>
            </a:r>
            <a:r>
              <a:rPr lang="nl-NL" sz="1800" dirty="0" err="1" smtClean="0"/>
              <a:t>by</a:t>
            </a:r>
            <a:r>
              <a:rPr lang="nl-NL" sz="1800" dirty="0" smtClean="0"/>
              <a:t> </a:t>
            </a:r>
            <a:r>
              <a:rPr lang="nl-NL" sz="1800" dirty="0" err="1" smtClean="0"/>
              <a:t>Acquaintance</a:t>
            </a:r>
            <a:r>
              <a:rPr lang="nl-NL" sz="1800" dirty="0" smtClean="0"/>
              <a:t> (I </a:t>
            </a:r>
            <a:r>
              <a:rPr lang="nl-NL" sz="1800" dirty="0" err="1" smtClean="0"/>
              <a:t>know</a:t>
            </a:r>
            <a:r>
              <a:rPr lang="nl-NL" sz="1800" dirty="0" smtClean="0"/>
              <a:t> </a:t>
            </a:r>
            <a:r>
              <a:rPr lang="nl-NL" sz="1800" dirty="0" err="1" smtClean="0"/>
              <a:t>my</a:t>
            </a:r>
            <a:r>
              <a:rPr lang="nl-NL" sz="1800" dirty="0" smtClean="0"/>
              <a:t> </a:t>
            </a:r>
            <a:r>
              <a:rPr lang="nl-NL" sz="1800" dirty="0" err="1" smtClean="0"/>
              <a:t>perception</a:t>
            </a:r>
            <a:r>
              <a:rPr lang="nl-NL" sz="1800" dirty="0" smtClean="0"/>
              <a:t> of a tree)</a:t>
            </a:r>
          </a:p>
          <a:p>
            <a:endParaRPr lang="nl-NL" sz="800" dirty="0" smtClean="0"/>
          </a:p>
          <a:p>
            <a:pPr lvl="2">
              <a:buNone/>
            </a:pPr>
            <a:endParaRPr lang="nl-NL" dirty="0" smtClean="0"/>
          </a:p>
          <a:p>
            <a:pPr lvl="1"/>
            <a:endParaRPr lang="nl-NL" dirty="0"/>
          </a:p>
        </p:txBody>
      </p:sp>
      <p:sp>
        <p:nvSpPr>
          <p:cNvPr id="4" name="Content Placeholder 2"/>
          <p:cNvSpPr txBox="1">
            <a:spLocks/>
          </p:cNvSpPr>
          <p:nvPr/>
        </p:nvSpPr>
        <p:spPr>
          <a:xfrm>
            <a:off x="446856" y="2924944"/>
            <a:ext cx="8229600" cy="151216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Competence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skill</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tacit</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a:t>
            </a:r>
            <a:r>
              <a:rPr kumimoji="0" lang="nl-NL" sz="2400" b="0" i="0" u="none" strike="noStrike" kern="1200" cap="none" spc="0" normalizeH="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Knowing</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sng" strike="noStrike" kern="1200" cap="none" spc="0" normalizeH="0" baseline="0" noProof="0" dirty="0" err="1" smtClean="0">
                <a:ln>
                  <a:noFill/>
                </a:ln>
                <a:solidFill>
                  <a:schemeClr val="tx1"/>
                </a:solidFill>
                <a:effectLst/>
                <a:uLnTx/>
                <a:uFillTx/>
                <a:latin typeface="+mn-lt"/>
                <a:ea typeface="+mn-ea"/>
                <a:cs typeface="+mn-cs"/>
              </a:rPr>
              <a:t>how</a:t>
            </a:r>
            <a:endParaRPr kumimoji="0" lang="nl-NL" sz="2000" b="0" i="0" u="sng"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Unconscious</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competence</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(I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know</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how</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to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ride</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bicycle</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Conscious</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competence</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knowledge</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(I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know</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1800" b="0" i="0" u="none" strike="noStrike" kern="1200" cap="none" spc="0" normalizeH="0" baseline="0" noProof="0" dirty="0" err="1" smtClean="0">
                <a:ln>
                  <a:noFill/>
                </a:ln>
                <a:solidFill>
                  <a:schemeClr val="tx1"/>
                </a:solidFill>
                <a:effectLst/>
                <a:uLnTx/>
                <a:uFillTx/>
                <a:latin typeface="+mn-lt"/>
                <a:ea typeface="+mn-ea"/>
                <a:cs typeface="+mn-cs"/>
              </a:rPr>
              <a:t>how</a:t>
            </a:r>
            <a:r>
              <a:rPr kumimoji="0" lang="nl-NL" sz="1800" b="0" i="0" u="none" strike="noStrike" kern="1200" cap="none" spc="0" normalizeH="0" baseline="0" noProof="0" dirty="0" smtClean="0">
                <a:ln>
                  <a:noFill/>
                </a:ln>
                <a:solidFill>
                  <a:schemeClr val="tx1"/>
                </a:solidFill>
                <a:effectLst/>
                <a:uLnTx/>
                <a:uFillTx/>
                <a:latin typeface="+mn-lt"/>
                <a:ea typeface="+mn-ea"/>
                <a:cs typeface="+mn-cs"/>
              </a:rPr>
              <a:t> to program a computer)</a:t>
            </a: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Rectangle 4"/>
          <p:cNvSpPr/>
          <p:nvPr/>
        </p:nvSpPr>
        <p:spPr>
          <a:xfrm>
            <a:off x="395536" y="4509120"/>
            <a:ext cx="8352928" cy="1107996"/>
          </a:xfrm>
          <a:prstGeom prst="rect">
            <a:avLst/>
          </a:prstGeom>
        </p:spPr>
        <p:txBody>
          <a:bodyPr wrap="square">
            <a:spAutoFit/>
          </a:bodyPr>
          <a:lstStyle/>
          <a:p>
            <a:pPr marL="342900" lvl="0" indent="-342900">
              <a:spcBef>
                <a:spcPct val="20000"/>
              </a:spcBef>
              <a:buFont typeface="Arial" pitchFamily="34" charset="0"/>
              <a:buChar char="•"/>
              <a:defRPr/>
            </a:pPr>
            <a:r>
              <a:rPr lang="nl-NL" sz="2400" dirty="0" err="1" smtClean="0"/>
              <a:t>Propositional</a:t>
            </a:r>
            <a:r>
              <a:rPr lang="nl-NL" sz="2400" dirty="0" smtClean="0"/>
              <a:t> </a:t>
            </a:r>
            <a:r>
              <a:rPr lang="nl-NL" sz="2400" dirty="0" err="1" smtClean="0"/>
              <a:t>Knowledge</a:t>
            </a:r>
            <a:r>
              <a:rPr lang="nl-NL" sz="2400" dirty="0" smtClean="0"/>
              <a:t> (</a:t>
            </a:r>
            <a:r>
              <a:rPr lang="nl-NL" sz="2400" dirty="0" err="1" smtClean="0"/>
              <a:t>descriptive</a:t>
            </a:r>
            <a:r>
              <a:rPr lang="nl-NL" sz="2400" dirty="0" smtClean="0"/>
              <a:t> </a:t>
            </a:r>
            <a:r>
              <a:rPr lang="nl-NL" sz="2400" dirty="0" err="1" smtClean="0"/>
              <a:t>knowledge</a:t>
            </a:r>
            <a:r>
              <a:rPr lang="nl-NL" sz="2400" dirty="0" smtClean="0"/>
              <a:t>)</a:t>
            </a:r>
          </a:p>
          <a:p>
            <a:pPr marL="742950" lvl="1" indent="-285750">
              <a:spcBef>
                <a:spcPct val="20000"/>
              </a:spcBef>
              <a:buFont typeface="Arial" pitchFamily="34" charset="0"/>
              <a:buChar char="–"/>
              <a:defRPr/>
            </a:pPr>
            <a:r>
              <a:rPr lang="nl-NL" sz="2000" dirty="0" err="1" smtClean="0"/>
              <a:t>Knowing</a:t>
            </a:r>
            <a:r>
              <a:rPr lang="nl-NL" sz="2000" dirty="0" smtClean="0"/>
              <a:t> </a:t>
            </a:r>
            <a:r>
              <a:rPr lang="nl-NL" sz="2000" dirty="0" err="1" smtClean="0"/>
              <a:t>that</a:t>
            </a:r>
            <a:r>
              <a:rPr lang="nl-NL" sz="2000" dirty="0" smtClean="0"/>
              <a:t> </a:t>
            </a:r>
            <a:r>
              <a:rPr lang="nl-NL" sz="2000" u="sng" dirty="0" err="1" smtClean="0"/>
              <a:t>some</a:t>
            </a:r>
            <a:r>
              <a:rPr lang="nl-NL" sz="2000" u="sng" dirty="0" smtClean="0"/>
              <a:t> </a:t>
            </a:r>
            <a:r>
              <a:rPr lang="nl-NL" sz="2000" u="sng" dirty="0" err="1" smtClean="0"/>
              <a:t>proposition</a:t>
            </a:r>
            <a:r>
              <a:rPr lang="nl-NL" sz="2000" u="sng" dirty="0" smtClean="0"/>
              <a:t> is </a:t>
            </a:r>
            <a:r>
              <a:rPr lang="nl-NL" sz="2000" u="sng" dirty="0" err="1" smtClean="0"/>
              <a:t>true</a:t>
            </a:r>
            <a:r>
              <a:rPr lang="nl-NL" dirty="0" smtClean="0"/>
              <a:t> (I </a:t>
            </a:r>
            <a:r>
              <a:rPr lang="nl-NL" dirty="0" err="1" smtClean="0"/>
              <a:t>know</a:t>
            </a:r>
            <a:r>
              <a:rPr lang="nl-NL" dirty="0" smtClean="0"/>
              <a:t> </a:t>
            </a:r>
            <a:r>
              <a:rPr lang="nl-NL" dirty="0" err="1" smtClean="0"/>
              <a:t>that</a:t>
            </a:r>
            <a:r>
              <a:rPr lang="nl-NL" dirty="0" smtClean="0"/>
              <a:t> Paris is the </a:t>
            </a:r>
            <a:r>
              <a:rPr lang="nl-NL" dirty="0" err="1" smtClean="0"/>
              <a:t>capital</a:t>
            </a:r>
            <a:r>
              <a:rPr lang="nl-NL" dirty="0" smtClean="0"/>
              <a:t> of France; I </a:t>
            </a:r>
            <a:r>
              <a:rPr lang="nl-NL" dirty="0" err="1" smtClean="0"/>
              <a:t>know</a:t>
            </a:r>
            <a:r>
              <a:rPr lang="nl-NL" dirty="0" smtClean="0"/>
              <a:t> </a:t>
            </a:r>
            <a:r>
              <a:rPr lang="nl-NL" dirty="0" err="1" smtClean="0"/>
              <a:t>that</a:t>
            </a:r>
            <a:r>
              <a:rPr lang="nl-NL" dirty="0" smtClean="0"/>
              <a:t> </a:t>
            </a:r>
            <a:r>
              <a:rPr lang="nl-NL" dirty="0" err="1" smtClean="0"/>
              <a:t>snow</a:t>
            </a:r>
            <a:r>
              <a:rPr lang="nl-NL" dirty="0" smtClean="0"/>
              <a:t> is white, I </a:t>
            </a:r>
            <a:r>
              <a:rPr lang="nl-NL" dirty="0" err="1" smtClean="0"/>
              <a:t>know</a:t>
            </a:r>
            <a:r>
              <a:rPr lang="nl-NL" dirty="0" smtClean="0"/>
              <a:t> </a:t>
            </a:r>
            <a:r>
              <a:rPr lang="nl-NL" dirty="0" err="1" smtClean="0"/>
              <a:t>that</a:t>
            </a:r>
            <a:r>
              <a:rPr lang="nl-NL" dirty="0" smtClean="0"/>
              <a:t> 2 is a prime </a:t>
            </a:r>
            <a:r>
              <a:rPr lang="nl-NL" dirty="0" err="1" smtClean="0"/>
              <a:t>number</a:t>
            </a:r>
            <a:r>
              <a:rPr lang="nl-NL" dirty="0" smtClean="0"/>
              <a:t>)</a:t>
            </a:r>
          </a:p>
        </p:txBody>
      </p:sp>
      <p:sp>
        <p:nvSpPr>
          <p:cNvPr id="6" name="Rectangle 5"/>
          <p:cNvSpPr/>
          <p:nvPr/>
        </p:nvSpPr>
        <p:spPr>
          <a:xfrm>
            <a:off x="1259632" y="5733256"/>
            <a:ext cx="6552728" cy="646331"/>
          </a:xfrm>
          <a:prstGeom prst="rect">
            <a:avLst/>
          </a:prstGeom>
        </p:spPr>
        <p:txBody>
          <a:bodyPr wrap="square">
            <a:spAutoFit/>
          </a:bodyPr>
          <a:lstStyle/>
          <a:p>
            <a:r>
              <a:rPr lang="nl-NL" i="1" dirty="0" smtClean="0"/>
              <a:t>A </a:t>
            </a:r>
            <a:r>
              <a:rPr lang="nl-NL" i="1" dirty="0" err="1" smtClean="0"/>
              <a:t>proposition</a:t>
            </a:r>
            <a:r>
              <a:rPr lang="nl-NL" i="1" dirty="0" smtClean="0"/>
              <a:t> is the </a:t>
            </a:r>
            <a:r>
              <a:rPr lang="nl-NL" i="1" dirty="0" err="1" smtClean="0"/>
              <a:t>meaning</a:t>
            </a:r>
            <a:r>
              <a:rPr lang="nl-NL" i="1" dirty="0" smtClean="0"/>
              <a:t> of </a:t>
            </a:r>
            <a:r>
              <a:rPr lang="nl-NL" i="1" dirty="0" err="1" smtClean="0"/>
              <a:t>an</a:t>
            </a:r>
            <a:r>
              <a:rPr lang="nl-NL" i="1" dirty="0" smtClean="0"/>
              <a:t> </a:t>
            </a:r>
            <a:r>
              <a:rPr lang="nl-NL" i="1" dirty="0" err="1" smtClean="0"/>
              <a:t>assertoric</a:t>
            </a:r>
            <a:r>
              <a:rPr lang="nl-NL" i="1" dirty="0" smtClean="0"/>
              <a:t> </a:t>
            </a:r>
            <a:r>
              <a:rPr lang="nl-NL" i="1" dirty="0" err="1" smtClean="0"/>
              <a:t>sentence</a:t>
            </a:r>
            <a:r>
              <a:rPr lang="nl-NL" i="1" dirty="0" smtClean="0"/>
              <a:t>. </a:t>
            </a:r>
            <a:r>
              <a:rPr lang="nl-NL" i="1" dirty="0" err="1" smtClean="0"/>
              <a:t>An</a:t>
            </a:r>
            <a:r>
              <a:rPr lang="nl-NL" i="1" dirty="0" smtClean="0"/>
              <a:t> </a:t>
            </a:r>
            <a:r>
              <a:rPr lang="nl-NL" i="1" dirty="0" err="1" smtClean="0"/>
              <a:t>assertoric</a:t>
            </a:r>
            <a:r>
              <a:rPr lang="nl-NL" i="1" dirty="0" smtClean="0"/>
              <a:t> </a:t>
            </a:r>
            <a:r>
              <a:rPr lang="nl-NL" i="1" dirty="0" err="1" smtClean="0"/>
              <a:t>sentence</a:t>
            </a:r>
            <a:r>
              <a:rPr lang="nl-NL" i="1" dirty="0" smtClean="0"/>
              <a:t> is a </a:t>
            </a:r>
            <a:r>
              <a:rPr lang="nl-NL" i="1" dirty="0" err="1" smtClean="0"/>
              <a:t>sentence</a:t>
            </a:r>
            <a:r>
              <a:rPr lang="nl-NL" i="1" dirty="0" smtClean="0"/>
              <a:t> </a:t>
            </a:r>
            <a:r>
              <a:rPr lang="nl-NL" i="1" dirty="0" err="1" smtClean="0"/>
              <a:t>that</a:t>
            </a:r>
            <a:r>
              <a:rPr lang="nl-NL" i="1" dirty="0" smtClean="0"/>
              <a:t> </a:t>
            </a:r>
            <a:r>
              <a:rPr lang="nl-NL" i="1" dirty="0" err="1" smtClean="0"/>
              <a:t>purports</a:t>
            </a:r>
            <a:r>
              <a:rPr lang="nl-NL" i="1" dirty="0" smtClean="0"/>
              <a:t> to </a:t>
            </a:r>
            <a:r>
              <a:rPr lang="nl-NL" i="1" dirty="0" err="1" smtClean="0"/>
              <a:t>assert</a:t>
            </a:r>
            <a:r>
              <a:rPr lang="nl-NL" i="1" dirty="0" smtClean="0"/>
              <a:t> a </a:t>
            </a:r>
            <a:r>
              <a:rPr lang="nl-NL" i="1" dirty="0" err="1" smtClean="0"/>
              <a:t>truth</a:t>
            </a:r>
            <a:r>
              <a:rPr lang="nl-NL" i="1" dirty="0" smtClean="0"/>
              <a:t> (e.g., “</a:t>
            </a:r>
            <a:r>
              <a:rPr lang="nl-NL" i="1" dirty="0" err="1" smtClean="0"/>
              <a:t>It</a:t>
            </a:r>
            <a:r>
              <a:rPr lang="nl-NL" i="1" dirty="0" smtClean="0"/>
              <a:t> </a:t>
            </a:r>
            <a:r>
              <a:rPr lang="nl-NL" i="1" dirty="0" err="1" smtClean="0"/>
              <a:t>rains</a:t>
            </a:r>
            <a:r>
              <a:rPr lang="nl-NL" i="1" dirty="0" smtClean="0"/>
              <a:t>”)</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2000"/>
                                        <p:tgtEl>
                                          <p:spTgt spid="4">
                                            <p:txEl>
                                              <p:pRg st="0" end="0"/>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Effect transition="in" filter="fade">
                                      <p:cBhvr>
                                        <p:cTn id="24" dur="2000"/>
                                        <p:tgtEl>
                                          <p:spTgt spid="4">
                                            <p:txEl>
                                              <p:pRg st="1" end="1"/>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fade">
                                      <p:cBhvr>
                                        <p:cTn id="27" dur="2000"/>
                                        <p:tgtEl>
                                          <p:spTgt spid="4">
                                            <p:txEl>
                                              <p:pRg st="2" end="2"/>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txEl>
                                              <p:pRg st="3" end="3"/>
                                            </p:txEl>
                                          </p:spTgt>
                                        </p:tgtEl>
                                        <p:attrNameLst>
                                          <p:attrName>style.visibility</p:attrName>
                                        </p:attrNameLst>
                                      </p:cBhvr>
                                      <p:to>
                                        <p:strVal val="visible"/>
                                      </p:to>
                                    </p:set>
                                    <p:animEffect transition="in" filter="fade">
                                      <p:cBhvr>
                                        <p:cTn id="30" dur="20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fade">
                                      <p:cBhvr>
                                        <p:cTn id="35" dur="2000"/>
                                        <p:tgtEl>
                                          <p:spTgt spid="5">
                                            <p:txEl>
                                              <p:pRg st="0" end="0"/>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
                                            <p:txEl>
                                              <p:pRg st="1" end="1"/>
                                            </p:txEl>
                                          </p:spTgt>
                                        </p:tgtEl>
                                        <p:attrNameLst>
                                          <p:attrName>style.visibility</p:attrName>
                                        </p:attrNameLst>
                                      </p:cBhvr>
                                      <p:to>
                                        <p:strVal val="visible"/>
                                      </p:to>
                                    </p:set>
                                    <p:animEffect transition="in" filter="fade">
                                      <p:cBhvr>
                                        <p:cTn id="38" dur="2000"/>
                                        <p:tgtEl>
                                          <p:spTgt spid="5">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Effect transition="in" filter="fade">
                                      <p:cBhvr>
                                        <p:cTn id="43"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allAtOnce"/>
      <p:bldP spid="5" grpId="0" build="allAtOnce"/>
      <p:bldP spid="6" grpId="0" build="allAtOnce"/>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The </a:t>
            </a:r>
            <a:r>
              <a:rPr lang="nl-NL" sz="2400" dirty="0" err="1" smtClean="0"/>
              <a:t>truth-tracking</a:t>
            </a:r>
            <a:r>
              <a:rPr lang="nl-NL" sz="2400" dirty="0" smtClean="0"/>
              <a:t> response to </a:t>
            </a:r>
            <a:r>
              <a:rPr lang="nl-NL" sz="2400" dirty="0" err="1" smtClean="0"/>
              <a:t>skepticism</a:t>
            </a:r>
            <a:endParaRPr lang="nl-NL" sz="2400" dirty="0" smtClean="0"/>
          </a:p>
        </p:txBody>
      </p:sp>
      <p:sp>
        <p:nvSpPr>
          <p:cNvPr id="3" name="Content Placeholder 2"/>
          <p:cNvSpPr>
            <a:spLocks noGrp="1"/>
          </p:cNvSpPr>
          <p:nvPr>
            <p:ph idx="1"/>
          </p:nvPr>
        </p:nvSpPr>
        <p:spPr>
          <a:xfrm>
            <a:off x="457200" y="1351309"/>
            <a:ext cx="8435280" cy="2293715"/>
          </a:xfrm>
        </p:spPr>
        <p:txBody>
          <a:bodyPr>
            <a:noAutofit/>
          </a:bodyPr>
          <a:lstStyle/>
          <a:p>
            <a:r>
              <a:rPr lang="en-GB" sz="2000" dirty="0" err="1" smtClean="0"/>
              <a:t>Nozick</a:t>
            </a:r>
            <a:r>
              <a:rPr lang="en-GB" sz="2000" dirty="0" smtClean="0"/>
              <a:t> introduces an </a:t>
            </a:r>
            <a:r>
              <a:rPr lang="en-GB" sz="2000" i="1" dirty="0" smtClean="0"/>
              <a:t>alternative</a:t>
            </a:r>
            <a:r>
              <a:rPr lang="en-GB" sz="2000" dirty="0" smtClean="0"/>
              <a:t> conception of knowledge (“truth tracking”)</a:t>
            </a:r>
          </a:p>
          <a:p>
            <a:pPr>
              <a:buNone/>
            </a:pPr>
            <a:r>
              <a:rPr lang="en-GB" sz="2000" dirty="0" smtClean="0"/>
              <a:t>	</a:t>
            </a:r>
          </a:p>
          <a:p>
            <a:pPr>
              <a:buNone/>
            </a:pPr>
            <a:r>
              <a:rPr lang="en-GB" sz="2000" b="1" dirty="0" smtClean="0"/>
              <a:t>	</a:t>
            </a:r>
            <a:r>
              <a:rPr lang="en-GB" sz="2000" b="1" dirty="0" err="1" smtClean="0"/>
              <a:t>Kx</a:t>
            </a:r>
            <a:r>
              <a:rPr lang="en-GB" sz="2000" dirty="0" smtClean="0"/>
              <a:t> if and only if</a:t>
            </a:r>
          </a:p>
          <a:p>
            <a:pPr>
              <a:buNone/>
            </a:pPr>
            <a:r>
              <a:rPr lang="en-GB" sz="2000" dirty="0" smtClean="0"/>
              <a:t>	(I) </a:t>
            </a:r>
            <a:r>
              <a:rPr lang="en-GB" sz="2000" b="1" dirty="0" smtClean="0"/>
              <a:t>x</a:t>
            </a:r>
            <a:r>
              <a:rPr lang="en-GB" sz="2000" dirty="0" smtClean="0"/>
              <a:t> is true</a:t>
            </a:r>
          </a:p>
          <a:p>
            <a:pPr>
              <a:buNone/>
            </a:pPr>
            <a:r>
              <a:rPr lang="en-GB" sz="2000" dirty="0" smtClean="0"/>
              <a:t>	(II) I believe </a:t>
            </a:r>
            <a:r>
              <a:rPr lang="en-GB" sz="2000" b="1" dirty="0" smtClean="0"/>
              <a:t>x</a:t>
            </a:r>
          </a:p>
          <a:p>
            <a:pPr>
              <a:buNone/>
            </a:pPr>
            <a:r>
              <a:rPr lang="en-GB" sz="2000" dirty="0" smtClean="0"/>
              <a:t>	</a:t>
            </a:r>
            <a:r>
              <a:rPr lang="en-GB" sz="2000" dirty="0" smtClean="0">
                <a:solidFill>
                  <a:schemeClr val="accent6">
                    <a:lumMod val="75000"/>
                  </a:schemeClr>
                </a:solidFill>
              </a:rPr>
              <a:t>(III) If </a:t>
            </a:r>
            <a:r>
              <a:rPr lang="en-GB" sz="2000" b="1" dirty="0" smtClean="0">
                <a:solidFill>
                  <a:schemeClr val="accent6">
                    <a:lumMod val="75000"/>
                  </a:schemeClr>
                </a:solidFill>
              </a:rPr>
              <a:t>x</a:t>
            </a:r>
            <a:r>
              <a:rPr lang="en-GB" sz="2000" dirty="0" smtClean="0">
                <a:solidFill>
                  <a:schemeClr val="accent6">
                    <a:lumMod val="75000"/>
                  </a:schemeClr>
                </a:solidFill>
              </a:rPr>
              <a:t> were not true, I would not believe </a:t>
            </a:r>
            <a:r>
              <a:rPr lang="en-GB" sz="2000" b="1" dirty="0" smtClean="0">
                <a:solidFill>
                  <a:schemeClr val="accent6">
                    <a:lumMod val="75000"/>
                  </a:schemeClr>
                </a:solidFill>
              </a:rPr>
              <a:t>x</a:t>
            </a:r>
          </a:p>
          <a:p>
            <a:pPr>
              <a:buNone/>
            </a:pPr>
            <a:r>
              <a:rPr lang="en-GB" sz="2000" dirty="0" smtClean="0">
                <a:solidFill>
                  <a:schemeClr val="accent6">
                    <a:lumMod val="75000"/>
                  </a:schemeClr>
                </a:solidFill>
              </a:rPr>
              <a:t>	(IV) If </a:t>
            </a:r>
            <a:r>
              <a:rPr lang="en-GB" sz="2000" b="1" dirty="0" smtClean="0">
                <a:solidFill>
                  <a:schemeClr val="accent6">
                    <a:lumMod val="75000"/>
                  </a:schemeClr>
                </a:solidFill>
              </a:rPr>
              <a:t>x</a:t>
            </a:r>
            <a:r>
              <a:rPr lang="en-GB" sz="2000" dirty="0" smtClean="0">
                <a:solidFill>
                  <a:schemeClr val="accent6">
                    <a:lumMod val="75000"/>
                  </a:schemeClr>
                </a:solidFill>
              </a:rPr>
              <a:t> were true in slightly different circumstances, I would still believe </a:t>
            </a:r>
            <a:r>
              <a:rPr lang="en-GB" sz="2000" b="1" dirty="0" smtClean="0">
                <a:solidFill>
                  <a:schemeClr val="accent6">
                    <a:lumMod val="75000"/>
                  </a:schemeClr>
                </a:solidFill>
              </a:rPr>
              <a:t>x</a:t>
            </a:r>
            <a:endParaRPr lang="nl-NL" sz="2000" dirty="0" smtClean="0">
              <a:solidFill>
                <a:schemeClr val="accent6">
                  <a:lumMod val="75000"/>
                </a:schemeClr>
              </a:solidFill>
            </a:endParaRPr>
          </a:p>
          <a:p>
            <a:endParaRPr lang="nl-NL" sz="2000" dirty="0" smtClean="0"/>
          </a:p>
          <a:p>
            <a:pPr>
              <a:buNone/>
            </a:pPr>
            <a:r>
              <a:rPr lang="en-GB" sz="2000" dirty="0" smtClean="0">
                <a:sym typeface="Wingdings" pitchFamily="2" charset="2"/>
              </a:rPr>
              <a:t> </a:t>
            </a:r>
            <a:r>
              <a:rPr lang="en-GB" sz="2000" dirty="0" smtClean="0"/>
              <a:t>Knowledge is “True Belief that Tracks Truth”</a:t>
            </a:r>
          </a:p>
          <a:p>
            <a:endParaRPr lang="en-GB" sz="2000" dirty="0" smtClean="0"/>
          </a:p>
          <a:p>
            <a:endParaRPr lang="en-GB" sz="2000" dirty="0" smtClean="0"/>
          </a:p>
          <a:p>
            <a:pPr>
              <a:buFont typeface="Wingdings" pitchFamily="2" charset="2"/>
              <a:buChar char="v"/>
            </a:pPr>
            <a:endParaRPr lang="en-GB" sz="2000" dirty="0" smtClean="0"/>
          </a:p>
          <a:p>
            <a:endParaRPr lang="en-GB" sz="20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The </a:t>
            </a:r>
            <a:r>
              <a:rPr lang="nl-NL" sz="2400" dirty="0" err="1" smtClean="0"/>
              <a:t>truth-tracking</a:t>
            </a:r>
            <a:r>
              <a:rPr lang="nl-NL" sz="2400" dirty="0" smtClean="0"/>
              <a:t> response to </a:t>
            </a:r>
            <a:r>
              <a:rPr lang="nl-NL" sz="2400" dirty="0" err="1" smtClean="0"/>
              <a:t>skepticism</a:t>
            </a:r>
            <a:r>
              <a:rPr lang="nl-NL" sz="2400" dirty="0" smtClean="0"/>
              <a:t> (</a:t>
            </a:r>
            <a:r>
              <a:rPr lang="nl-NL" sz="2400" dirty="0" err="1" smtClean="0"/>
              <a:t>cont</a:t>
            </a:r>
            <a:r>
              <a:rPr lang="nl-NL" sz="2400" dirty="0" smtClean="0"/>
              <a:t>.)</a:t>
            </a:r>
          </a:p>
        </p:txBody>
      </p:sp>
      <p:sp>
        <p:nvSpPr>
          <p:cNvPr id="3" name="Content Placeholder 2"/>
          <p:cNvSpPr>
            <a:spLocks noGrp="1"/>
          </p:cNvSpPr>
          <p:nvPr>
            <p:ph idx="1"/>
          </p:nvPr>
        </p:nvSpPr>
        <p:spPr>
          <a:xfrm>
            <a:off x="457200" y="1351309"/>
            <a:ext cx="8435280" cy="2797771"/>
          </a:xfrm>
        </p:spPr>
        <p:txBody>
          <a:bodyPr>
            <a:noAutofit/>
          </a:bodyPr>
          <a:lstStyle/>
          <a:p>
            <a:r>
              <a:rPr lang="en-GB" sz="2000" dirty="0" err="1" smtClean="0"/>
              <a:t>Nozick’s</a:t>
            </a:r>
            <a:r>
              <a:rPr lang="en-GB" sz="2000" dirty="0" smtClean="0"/>
              <a:t> “truth tracking” definition of knowledge</a:t>
            </a:r>
          </a:p>
          <a:p>
            <a:pPr>
              <a:buNone/>
            </a:pPr>
            <a:r>
              <a:rPr lang="en-GB" sz="2000" dirty="0" smtClean="0"/>
              <a:t>	</a:t>
            </a:r>
          </a:p>
          <a:p>
            <a:pPr>
              <a:buNone/>
            </a:pPr>
            <a:r>
              <a:rPr lang="en-GB" sz="2000" b="1" dirty="0" smtClean="0"/>
              <a:t>	</a:t>
            </a:r>
            <a:r>
              <a:rPr lang="en-GB" sz="2000" b="1" dirty="0" err="1" smtClean="0"/>
              <a:t>Kx</a:t>
            </a:r>
            <a:r>
              <a:rPr lang="en-GB" sz="2000" dirty="0" smtClean="0"/>
              <a:t> if and only if</a:t>
            </a:r>
          </a:p>
          <a:p>
            <a:pPr>
              <a:buNone/>
            </a:pPr>
            <a:r>
              <a:rPr lang="en-GB" sz="2000" dirty="0" smtClean="0"/>
              <a:t>	(I) </a:t>
            </a:r>
            <a:r>
              <a:rPr lang="en-GB" sz="2000" b="1" dirty="0" smtClean="0"/>
              <a:t>x</a:t>
            </a:r>
            <a:r>
              <a:rPr lang="en-GB" sz="2000" dirty="0" smtClean="0"/>
              <a:t> is true</a:t>
            </a:r>
          </a:p>
          <a:p>
            <a:pPr>
              <a:buNone/>
            </a:pPr>
            <a:r>
              <a:rPr lang="en-GB" sz="2000" dirty="0" smtClean="0"/>
              <a:t>	(II) I believe </a:t>
            </a:r>
            <a:r>
              <a:rPr lang="en-GB" sz="2000" b="1" dirty="0" smtClean="0"/>
              <a:t>x</a:t>
            </a:r>
          </a:p>
          <a:p>
            <a:pPr>
              <a:buNone/>
            </a:pPr>
            <a:r>
              <a:rPr lang="en-GB" sz="2000" dirty="0" smtClean="0"/>
              <a:t>	(III) If </a:t>
            </a:r>
            <a:r>
              <a:rPr lang="en-GB" sz="2000" b="1" dirty="0" smtClean="0"/>
              <a:t>x</a:t>
            </a:r>
            <a:r>
              <a:rPr lang="en-GB" sz="2000" dirty="0" smtClean="0"/>
              <a:t> were not true, I would not believe </a:t>
            </a:r>
            <a:r>
              <a:rPr lang="en-GB" sz="2000" b="1" dirty="0" smtClean="0"/>
              <a:t>x</a:t>
            </a:r>
          </a:p>
          <a:p>
            <a:pPr>
              <a:buNone/>
            </a:pPr>
            <a:r>
              <a:rPr lang="en-GB" sz="2000" dirty="0" smtClean="0"/>
              <a:t>	(IV) If </a:t>
            </a:r>
            <a:r>
              <a:rPr lang="en-GB" sz="2000" b="1" dirty="0" smtClean="0"/>
              <a:t>x</a:t>
            </a:r>
            <a:r>
              <a:rPr lang="en-GB" sz="2000" dirty="0" smtClean="0"/>
              <a:t> were true in slightly different circumstances, I would still believe </a:t>
            </a:r>
            <a:r>
              <a:rPr lang="en-GB" sz="2000" b="1" dirty="0" smtClean="0"/>
              <a:t>x</a:t>
            </a:r>
            <a:endParaRPr lang="nl-NL" sz="2000" dirty="0" smtClean="0"/>
          </a:p>
          <a:p>
            <a:pPr>
              <a:buNone/>
            </a:pPr>
            <a:endParaRPr lang="en-GB" sz="2000" dirty="0" smtClean="0"/>
          </a:p>
          <a:p>
            <a:pPr>
              <a:buNone/>
            </a:pPr>
            <a:endParaRPr lang="en-GB" sz="2000" dirty="0" smtClean="0"/>
          </a:p>
          <a:p>
            <a:pPr>
              <a:buFont typeface="Wingdings" pitchFamily="2" charset="2"/>
              <a:buChar char="v"/>
            </a:pPr>
            <a:endParaRPr lang="en-GB" sz="2000" dirty="0" smtClean="0"/>
          </a:p>
          <a:p>
            <a:endParaRPr lang="en-GB" sz="20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13" name="Content Placeholder 2"/>
          <p:cNvSpPr txBox="1">
            <a:spLocks/>
          </p:cNvSpPr>
          <p:nvPr/>
        </p:nvSpPr>
        <p:spPr>
          <a:xfrm>
            <a:off x="609600" y="4231629"/>
            <a:ext cx="8435280" cy="2797771"/>
          </a:xfrm>
          <a:prstGeom prst="rect">
            <a:avLst/>
          </a:prstGeom>
        </p:spPr>
        <p:txBody>
          <a:bodyPr vert="horz" lIns="91440" tIns="45720" rIns="91440" bIns="45720" rtlCol="0">
            <a:noAutofit/>
          </a:bodyPr>
          <a:lstStyle/>
          <a:p>
            <a:pPr marL="342900" lvl="0" indent="-342900">
              <a:spcBef>
                <a:spcPct val="20000"/>
              </a:spcBef>
            </a:pPr>
            <a:r>
              <a:rPr lang="en-US" sz="2200" dirty="0" smtClean="0"/>
              <a:t>Let </a:t>
            </a:r>
            <a:r>
              <a:rPr lang="en-US" sz="2200" b="1" dirty="0" smtClean="0"/>
              <a:t>p</a:t>
            </a:r>
            <a:r>
              <a:rPr lang="en-US" sz="2200" dirty="0" smtClean="0"/>
              <a:t> = “I have an apple in my hand” </a:t>
            </a:r>
          </a:p>
          <a:p>
            <a:pPr marL="342900" lvl="0" indent="-342900">
              <a:spcBef>
                <a:spcPct val="20000"/>
              </a:spcBef>
            </a:pPr>
            <a:r>
              <a:rPr lang="en-US" sz="2200" dirty="0" smtClean="0"/>
              <a:t>Let </a:t>
            </a:r>
            <a:r>
              <a:rPr lang="en-US" sz="2200" b="1" dirty="0" smtClean="0"/>
              <a:t>q</a:t>
            </a:r>
            <a:r>
              <a:rPr lang="en-US" sz="2200" dirty="0" smtClean="0"/>
              <a:t> = “I am not hallucinating”</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2000"/>
                                        <p:tgtEl>
                                          <p:spTgt spid="1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xEl>
                                              <p:pRg st="1" end="1"/>
                                            </p:txEl>
                                          </p:spTgt>
                                        </p:tgtEl>
                                        <p:attrNameLst>
                                          <p:attrName>style.visibility</p:attrName>
                                        </p:attrNameLst>
                                      </p:cBhvr>
                                      <p:to>
                                        <p:strVal val="visible"/>
                                      </p:to>
                                    </p:set>
                                    <p:animEffect transition="in" filter="fade">
                                      <p:cBhvr>
                                        <p:cTn id="10" dur="20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allAtOnce"/>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The </a:t>
            </a:r>
            <a:r>
              <a:rPr lang="nl-NL" sz="2400" dirty="0" err="1" smtClean="0"/>
              <a:t>truth-tracking</a:t>
            </a:r>
            <a:r>
              <a:rPr lang="nl-NL" sz="2400" dirty="0" smtClean="0"/>
              <a:t> response to </a:t>
            </a:r>
            <a:r>
              <a:rPr lang="nl-NL" sz="2400" dirty="0" err="1" smtClean="0"/>
              <a:t>skepticism</a:t>
            </a:r>
            <a:r>
              <a:rPr lang="nl-NL" sz="2400" dirty="0" smtClean="0"/>
              <a:t> (</a:t>
            </a:r>
            <a:r>
              <a:rPr lang="nl-NL" sz="2400" dirty="0" err="1" smtClean="0"/>
              <a:t>cont</a:t>
            </a:r>
            <a:r>
              <a:rPr lang="nl-NL" sz="2400" dirty="0" smtClean="0"/>
              <a:t>.)</a:t>
            </a:r>
          </a:p>
        </p:txBody>
      </p:sp>
      <p:sp>
        <p:nvSpPr>
          <p:cNvPr id="3" name="Content Placeholder 2"/>
          <p:cNvSpPr>
            <a:spLocks noGrp="1"/>
          </p:cNvSpPr>
          <p:nvPr>
            <p:ph idx="1"/>
          </p:nvPr>
        </p:nvSpPr>
        <p:spPr>
          <a:xfrm>
            <a:off x="457200" y="1351309"/>
            <a:ext cx="8435280" cy="2293715"/>
          </a:xfrm>
        </p:spPr>
        <p:txBody>
          <a:bodyPr>
            <a:noAutofit/>
          </a:bodyPr>
          <a:lstStyle/>
          <a:p>
            <a:r>
              <a:rPr lang="en-GB" sz="2000" dirty="0" err="1" smtClean="0"/>
              <a:t>Nozick’s</a:t>
            </a:r>
            <a:r>
              <a:rPr lang="en-GB" sz="2000" dirty="0" smtClean="0"/>
              <a:t> “truth tracking” definition of knowledge</a:t>
            </a:r>
          </a:p>
          <a:p>
            <a:pPr>
              <a:buNone/>
            </a:pPr>
            <a:r>
              <a:rPr lang="en-GB" sz="2000" dirty="0" smtClean="0"/>
              <a:t>	</a:t>
            </a:r>
          </a:p>
          <a:p>
            <a:pPr>
              <a:buNone/>
            </a:pPr>
            <a:r>
              <a:rPr lang="en-GB" sz="2000" b="1" dirty="0" smtClean="0"/>
              <a:t>	</a:t>
            </a:r>
            <a:r>
              <a:rPr lang="en-GB" sz="2000" b="1" dirty="0" err="1" smtClean="0"/>
              <a:t>Kx</a:t>
            </a:r>
            <a:r>
              <a:rPr lang="en-GB" sz="2000" dirty="0" smtClean="0"/>
              <a:t> if and only if</a:t>
            </a:r>
          </a:p>
          <a:p>
            <a:pPr>
              <a:buNone/>
            </a:pPr>
            <a:r>
              <a:rPr lang="en-GB" sz="2000" dirty="0" smtClean="0"/>
              <a:t>	(I) </a:t>
            </a:r>
            <a:r>
              <a:rPr lang="en-GB" sz="2000" b="1" dirty="0" smtClean="0"/>
              <a:t>x</a:t>
            </a:r>
            <a:r>
              <a:rPr lang="en-GB" sz="2000" dirty="0" smtClean="0"/>
              <a:t> is true</a:t>
            </a:r>
          </a:p>
          <a:p>
            <a:pPr>
              <a:buNone/>
            </a:pPr>
            <a:r>
              <a:rPr lang="en-GB" sz="2000" dirty="0" smtClean="0"/>
              <a:t>	(II) I believe </a:t>
            </a:r>
            <a:r>
              <a:rPr lang="en-GB" sz="2000" b="1" dirty="0" smtClean="0"/>
              <a:t>x</a:t>
            </a:r>
          </a:p>
          <a:p>
            <a:pPr>
              <a:buNone/>
            </a:pPr>
            <a:r>
              <a:rPr lang="en-GB" sz="2000" dirty="0" smtClean="0"/>
              <a:t>	(III) If </a:t>
            </a:r>
            <a:r>
              <a:rPr lang="en-GB" sz="2000" b="1" dirty="0" smtClean="0"/>
              <a:t>x</a:t>
            </a:r>
            <a:r>
              <a:rPr lang="en-GB" sz="2000" dirty="0" smtClean="0"/>
              <a:t> were not true, I would not believe </a:t>
            </a:r>
            <a:r>
              <a:rPr lang="en-GB" sz="2000" b="1" dirty="0" smtClean="0"/>
              <a:t>x</a:t>
            </a:r>
          </a:p>
          <a:p>
            <a:pPr>
              <a:buNone/>
            </a:pPr>
            <a:r>
              <a:rPr lang="en-GB" sz="2000" dirty="0" smtClean="0"/>
              <a:t>	(IV) If </a:t>
            </a:r>
            <a:r>
              <a:rPr lang="en-GB" sz="2000" b="1" dirty="0" smtClean="0"/>
              <a:t>x</a:t>
            </a:r>
            <a:r>
              <a:rPr lang="en-GB" sz="2000" dirty="0" smtClean="0"/>
              <a:t> were true in slightly different circumstances, I would still believe </a:t>
            </a:r>
            <a:r>
              <a:rPr lang="en-GB" sz="2000" b="1" dirty="0" smtClean="0"/>
              <a:t>x</a:t>
            </a:r>
            <a:endParaRPr lang="nl-NL" sz="2000" dirty="0" smtClean="0"/>
          </a:p>
          <a:p>
            <a:endParaRPr lang="nl-NL" sz="2000" dirty="0" smtClean="0"/>
          </a:p>
          <a:p>
            <a:endParaRPr lang="en-GB" sz="2000" dirty="0" smtClean="0"/>
          </a:p>
          <a:p>
            <a:endParaRPr lang="en-GB" sz="2000" dirty="0" smtClean="0"/>
          </a:p>
          <a:p>
            <a:endParaRPr lang="en-GB" sz="2000" dirty="0" smtClean="0"/>
          </a:p>
          <a:p>
            <a:pPr>
              <a:buFont typeface="Wingdings" pitchFamily="2" charset="2"/>
              <a:buChar char="v"/>
            </a:pPr>
            <a:endParaRPr lang="en-GB" sz="2000" dirty="0" smtClean="0"/>
          </a:p>
          <a:p>
            <a:endParaRPr lang="en-GB" sz="20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5" name="Content Placeholder 2"/>
          <p:cNvSpPr txBox="1">
            <a:spLocks/>
          </p:cNvSpPr>
          <p:nvPr/>
        </p:nvSpPr>
        <p:spPr>
          <a:xfrm>
            <a:off x="467544" y="4231629"/>
            <a:ext cx="8435280" cy="4525963"/>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Now, suppose </a:t>
            </a:r>
            <a:r>
              <a:rPr kumimoji="0" lang="en-GB" sz="2000" b="1" i="0" u="none" strike="noStrike" kern="1200" cap="none" spc="0" normalizeH="0" baseline="0" noProof="0" dirty="0" smtClean="0">
                <a:ln>
                  <a:noFill/>
                </a:ln>
                <a:solidFill>
                  <a:schemeClr val="tx1"/>
                </a:solidFill>
                <a:effectLst/>
                <a:uLnTx/>
                <a:uFillTx/>
                <a:latin typeface="+mn-lt"/>
                <a:ea typeface="+mn-ea"/>
                <a:cs typeface="+mn-cs"/>
              </a:rPr>
              <a:t>p</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is true and I believe </a:t>
            </a:r>
            <a:r>
              <a:rPr kumimoji="0" lang="en-GB" sz="2000" b="1" i="0" u="none" strike="noStrike" kern="1200" cap="none" spc="0" normalizeH="0" baseline="0" noProof="0" dirty="0" smtClean="0">
                <a:ln>
                  <a:noFill/>
                </a:ln>
                <a:solidFill>
                  <a:schemeClr val="tx1"/>
                </a:solidFill>
                <a:effectLst/>
                <a:uLnTx/>
                <a:uFillTx/>
                <a:latin typeface="+mn-lt"/>
                <a:ea typeface="+mn-ea"/>
                <a:cs typeface="+mn-cs"/>
              </a:rPr>
              <a:t>p</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It follows that </a:t>
            </a:r>
            <a:r>
              <a:rPr kumimoji="0" lang="en-GB" sz="2000" b="1" i="0" u="none" strike="noStrike" kern="1200" cap="none" spc="0" normalizeH="0" baseline="0" noProof="0" dirty="0" err="1" smtClean="0">
                <a:ln>
                  <a:noFill/>
                </a:ln>
                <a:solidFill>
                  <a:schemeClr val="tx1"/>
                </a:solidFill>
                <a:effectLst/>
                <a:uLnTx/>
                <a:uFillTx/>
                <a:latin typeface="+mn-lt"/>
                <a:ea typeface="+mn-ea"/>
                <a:cs typeface="+mn-cs"/>
              </a:rPr>
              <a:t>Kp</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and </a:t>
            </a:r>
            <a:r>
              <a:rPr kumimoji="0" lang="en-GB" sz="2000" b="1" i="0" u="none" strike="noStrike" kern="1200" cap="none" spc="0" normalizeH="0" baseline="0" noProof="0" dirty="0" smtClean="0">
                <a:ln>
                  <a:noFill/>
                </a:ln>
                <a:solidFill>
                  <a:schemeClr val="tx1"/>
                </a:solidFill>
                <a:effectLst/>
                <a:uLnTx/>
                <a:uFillTx/>
                <a:latin typeface="+mn-lt"/>
                <a:ea typeface="+mn-ea"/>
                <a:cs typeface="+mn-cs"/>
              </a:rPr>
              <a:t>K(p-&gt;q)</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8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So, what about </a:t>
            </a:r>
            <a:r>
              <a:rPr kumimoji="0" lang="en-GB" sz="2000" b="1" i="0" u="none" strike="noStrike" kern="1200" cap="none" spc="0" normalizeH="0" baseline="0" noProof="0" dirty="0" err="1" smtClean="0">
                <a:ln>
                  <a:noFill/>
                </a:ln>
                <a:solidFill>
                  <a:schemeClr val="tx1"/>
                </a:solidFill>
                <a:effectLst/>
                <a:uLnTx/>
                <a:uFillTx/>
                <a:latin typeface="+mn-lt"/>
                <a:ea typeface="+mn-ea"/>
                <a:cs typeface="+mn-cs"/>
              </a:rPr>
              <a:t>Kq</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2000" b="1" i="0" u="none" strike="noStrike" kern="1200" cap="none" spc="0" normalizeH="0" baseline="0" noProof="0" dirty="0" smtClean="0">
                <a:ln>
                  <a:noFill/>
                </a:ln>
                <a:solidFill>
                  <a:schemeClr val="tx1"/>
                </a:solidFill>
                <a:effectLst/>
                <a:uLnTx/>
                <a:uFillTx/>
                <a:latin typeface="+mn-lt"/>
                <a:ea typeface="+mn-ea"/>
                <a:cs typeface="+mn-cs"/>
              </a:rPr>
              <a:t>q</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is true and I believe </a:t>
            </a:r>
            <a:r>
              <a:rPr kumimoji="0" lang="en-GB" sz="2000" b="1" i="0" u="none" strike="noStrike" kern="1200" cap="none" spc="0" normalizeH="0" baseline="0" noProof="0" dirty="0" smtClean="0">
                <a:ln>
                  <a:noFill/>
                </a:ln>
                <a:solidFill>
                  <a:schemeClr val="tx1"/>
                </a:solidFill>
                <a:effectLst/>
                <a:uLnTx/>
                <a:uFillTx/>
                <a:latin typeface="+mn-lt"/>
                <a:ea typeface="+mn-ea"/>
                <a:cs typeface="+mn-cs"/>
              </a:rPr>
              <a:t>q</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If</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1" i="0" u="none" strike="noStrike" kern="1200" cap="none" spc="0" normalizeH="0" baseline="0" noProof="0" dirty="0" smtClean="0">
                <a:ln>
                  <a:noFill/>
                </a:ln>
                <a:solidFill>
                  <a:schemeClr val="tx1"/>
                </a:solidFill>
                <a:effectLst/>
                <a:uLnTx/>
                <a:uFillTx/>
                <a:latin typeface="+mn-lt"/>
                <a:ea typeface="+mn-ea"/>
                <a:cs typeface="+mn-cs"/>
              </a:rPr>
              <a:t>q</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were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not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true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so</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would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hallucinating</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then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it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does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not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follow</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would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not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believe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1" i="0" u="none" strike="noStrike" kern="1200" cap="none" spc="0" normalizeH="0" baseline="0" noProof="0" dirty="0" smtClean="0">
                <a:ln>
                  <a:noFill/>
                </a:ln>
                <a:solidFill>
                  <a:schemeClr val="tx1"/>
                </a:solidFill>
                <a:effectLst/>
                <a:uLnTx/>
                <a:uFillTx/>
                <a:latin typeface="+mn-lt"/>
                <a:ea typeface="+mn-ea"/>
                <a:cs typeface="+mn-cs"/>
              </a:rPr>
              <a:t>q</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For,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if</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am</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hallucinating</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could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very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well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believe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1" i="0" u="none" strike="noStrike" kern="1200" cap="none" spc="0" normalizeH="0" baseline="0" noProof="0" dirty="0" smtClean="0">
                <a:ln>
                  <a:noFill/>
                </a:ln>
                <a:solidFill>
                  <a:schemeClr val="tx1"/>
                </a:solidFill>
                <a:effectLst/>
                <a:uLnTx/>
                <a:uFillTx/>
                <a:latin typeface="+mn-lt"/>
                <a:ea typeface="+mn-ea"/>
                <a:cs typeface="+mn-cs"/>
              </a:rPr>
              <a:t>q</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It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follows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1" i="0" u="none" strike="noStrike" kern="1200" cap="none" spc="0" normalizeH="0" baseline="0" noProof="0" dirty="0" err="1" smtClean="0">
                <a:ln>
                  <a:noFill/>
                </a:ln>
                <a:solidFill>
                  <a:schemeClr val="tx1"/>
                </a:solidFill>
                <a:effectLst/>
                <a:uLnTx/>
                <a:uFillTx/>
                <a:latin typeface="+mn-lt"/>
                <a:ea typeface="+mn-ea"/>
                <a:cs typeface="+mn-cs"/>
              </a:rPr>
              <a:t>not-Kq</a:t>
            </a: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v"/>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467544" y="5661248"/>
            <a:ext cx="8435280" cy="4525963"/>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8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But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then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we must indeed </a:t>
            </a:r>
            <a:r>
              <a:rPr kumimoji="0" lang="nl-NL" sz="2000" b="0" i="0" u="sng" strike="noStrike" kern="1200" cap="none" spc="0" normalizeH="0" baseline="0" noProof="0" dirty="0" err="1" smtClean="0">
                <a:ln>
                  <a:noFill/>
                </a:ln>
                <a:solidFill>
                  <a:schemeClr val="tx1"/>
                </a:solidFill>
                <a:effectLst/>
                <a:uLnTx/>
                <a:uFillTx/>
                <a:latin typeface="+mn-lt"/>
                <a:ea typeface="+mn-ea"/>
                <a:cs typeface="+mn-cs"/>
              </a:rPr>
              <a:t>reject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1" i="0" u="none" strike="noStrike" kern="1200" cap="none" spc="0" normalizeH="0" baseline="0" noProof="0" dirty="0" err="1" smtClean="0">
                <a:ln>
                  <a:noFill/>
                </a:ln>
                <a:solidFill>
                  <a:srgbClr val="FF0000"/>
                </a:solidFill>
                <a:effectLst/>
                <a:uLnTx/>
                <a:uFillTx/>
                <a:latin typeface="+mn-lt"/>
                <a:ea typeface="+mn-ea"/>
                <a:cs typeface="+mn-cs"/>
              </a:rPr>
              <a:t>Kp</a:t>
            </a:r>
            <a:r>
              <a:rPr kumimoji="0" lang="nl-NL" sz="2000" b="1" i="0" u="none" strike="noStrike" kern="1200" cap="none" spc="0" normalizeH="0" baseline="0" noProof="0" dirty="0" smtClean="0">
                <a:ln>
                  <a:noFill/>
                </a:ln>
                <a:solidFill>
                  <a:srgbClr val="FF0000"/>
                </a:solidFill>
                <a:effectLst/>
                <a:uLnTx/>
                <a:uFillTx/>
                <a:latin typeface="+mn-lt"/>
                <a:ea typeface="+mn-ea"/>
                <a:cs typeface="+mn-cs"/>
              </a:rPr>
              <a:t> &amp; K(p-&gt;q) -&gt; </a:t>
            </a:r>
            <a:r>
              <a:rPr kumimoji="0" lang="nl-NL" sz="2000" b="1" i="0" u="none" strike="noStrike" kern="1200" cap="none" spc="0" normalizeH="0" baseline="0" noProof="0" dirty="0" err="1" smtClean="0">
                <a:ln>
                  <a:noFill/>
                </a:ln>
                <a:solidFill>
                  <a:srgbClr val="FF0000"/>
                </a:solidFill>
                <a:effectLst/>
                <a:uLnTx/>
                <a:uFillTx/>
                <a:latin typeface="+mn-lt"/>
                <a:ea typeface="+mn-ea"/>
                <a:cs typeface="+mn-cs"/>
              </a:rPr>
              <a:t>Kq</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a:t>
            </a:r>
            <a:r>
              <a:rPr kumimoji="0" lang="nl-NL" sz="2000" b="1" i="0" u="none" strike="noStrike" kern="1200" cap="none" spc="0" normalizeH="0" baseline="0" noProof="0" dirty="0" smtClean="0">
                <a:ln>
                  <a:noFill/>
                </a:ln>
                <a:solidFill>
                  <a:srgbClr val="FF0000"/>
                </a:solidFill>
                <a:effectLst/>
                <a:uLnTx/>
                <a:uFillTx/>
                <a:latin typeface="+mn-lt"/>
                <a:ea typeface="+mn-ea"/>
                <a:cs typeface="+mn-cs"/>
              </a:rPr>
              <a:t> </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Is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skeptic</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defeated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v"/>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2000"/>
                                        <p:tgtEl>
                                          <p:spTgt spid="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The </a:t>
            </a:r>
            <a:r>
              <a:rPr lang="nl-NL" sz="2400" dirty="0" err="1" smtClean="0"/>
              <a:t>truth-tracking</a:t>
            </a:r>
            <a:r>
              <a:rPr lang="nl-NL" sz="2400" dirty="0" smtClean="0"/>
              <a:t> response to </a:t>
            </a:r>
            <a:r>
              <a:rPr lang="nl-NL" sz="2400" dirty="0" err="1" smtClean="0"/>
              <a:t>skepticism</a:t>
            </a:r>
            <a:r>
              <a:rPr lang="nl-NL" sz="2400" dirty="0" smtClean="0"/>
              <a:t> (</a:t>
            </a:r>
            <a:r>
              <a:rPr lang="nl-NL" sz="2400" dirty="0" err="1" smtClean="0"/>
              <a:t>cont</a:t>
            </a:r>
            <a:r>
              <a:rPr lang="nl-NL" sz="2400" dirty="0" smtClean="0"/>
              <a:t>.)</a:t>
            </a:r>
          </a:p>
        </p:txBody>
      </p:sp>
      <p:sp>
        <p:nvSpPr>
          <p:cNvPr id="3" name="Content Placeholder 2"/>
          <p:cNvSpPr>
            <a:spLocks noGrp="1"/>
          </p:cNvSpPr>
          <p:nvPr>
            <p:ph idx="1"/>
          </p:nvPr>
        </p:nvSpPr>
        <p:spPr>
          <a:xfrm>
            <a:off x="179512" y="1351309"/>
            <a:ext cx="8686800" cy="2653755"/>
          </a:xfrm>
        </p:spPr>
        <p:txBody>
          <a:bodyPr>
            <a:noAutofit/>
          </a:bodyPr>
          <a:lstStyle/>
          <a:p>
            <a:r>
              <a:rPr lang="en-GB" sz="2000" dirty="0" smtClean="0"/>
              <a:t>The answer is ‘no!’. For </a:t>
            </a:r>
            <a:r>
              <a:rPr lang="en-GB" sz="2000" dirty="0" err="1" smtClean="0"/>
              <a:t>Nozick’s</a:t>
            </a:r>
            <a:r>
              <a:rPr lang="en-GB" sz="2000" dirty="0" smtClean="0"/>
              <a:t> conception of knowledge fails. Take the following counter example (</a:t>
            </a:r>
            <a:r>
              <a:rPr lang="nl-NL" sz="2000" dirty="0" smtClean="0"/>
              <a:t>B. </a:t>
            </a:r>
            <a:r>
              <a:rPr lang="nl-NL" sz="2000" dirty="0" err="1" smtClean="0"/>
              <a:t>Garrett</a:t>
            </a:r>
            <a:r>
              <a:rPr lang="en-GB" sz="2000" dirty="0" smtClean="0"/>
              <a:t>).</a:t>
            </a:r>
          </a:p>
          <a:p>
            <a:pPr>
              <a:buNone/>
            </a:pPr>
            <a:r>
              <a:rPr lang="en-GB" sz="2000" dirty="0" smtClean="0"/>
              <a:t>	</a:t>
            </a:r>
          </a:p>
          <a:p>
            <a:pPr>
              <a:buNone/>
            </a:pPr>
            <a:r>
              <a:rPr lang="en-GB" sz="2000" dirty="0" smtClean="0"/>
              <a:t>	</a:t>
            </a:r>
            <a:r>
              <a:rPr lang="en-GB" sz="2000" dirty="0" smtClean="0">
                <a:solidFill>
                  <a:srgbClr val="0070C0"/>
                </a:solidFill>
              </a:rPr>
              <a:t>Suppose Ad and Bart are brothers.</a:t>
            </a:r>
            <a:r>
              <a:rPr lang="en-GB" sz="2000" dirty="0" smtClean="0"/>
              <a:t> </a:t>
            </a:r>
            <a:r>
              <a:rPr lang="en-US" sz="2000" dirty="0" smtClean="0">
                <a:solidFill>
                  <a:srgbClr val="0070C0"/>
                </a:solidFill>
              </a:rPr>
              <a:t>Proposition </a:t>
            </a:r>
            <a:r>
              <a:rPr lang="en-US" sz="2000" b="1" dirty="0" smtClean="0">
                <a:solidFill>
                  <a:srgbClr val="0070C0"/>
                </a:solidFill>
              </a:rPr>
              <a:t>a</a:t>
            </a:r>
            <a:r>
              <a:rPr lang="en-US" sz="2000" dirty="0" smtClean="0">
                <a:solidFill>
                  <a:srgbClr val="0070C0"/>
                </a:solidFill>
              </a:rPr>
              <a:t> is that the father of Ad is a philosopher. Proposition </a:t>
            </a:r>
            <a:r>
              <a:rPr lang="en-US" sz="2000" b="1" dirty="0" smtClean="0">
                <a:solidFill>
                  <a:srgbClr val="0070C0"/>
                </a:solidFill>
              </a:rPr>
              <a:t>b</a:t>
            </a:r>
            <a:r>
              <a:rPr lang="en-US" sz="2000" dirty="0" smtClean="0">
                <a:solidFill>
                  <a:srgbClr val="0070C0"/>
                </a:solidFill>
              </a:rPr>
              <a:t> is that the father of Bart is a philosopher. Suppose I use the unreliable method of believing </a:t>
            </a:r>
            <a:r>
              <a:rPr lang="en-US" sz="2000" b="1" dirty="0" smtClean="0">
                <a:solidFill>
                  <a:srgbClr val="0070C0"/>
                </a:solidFill>
              </a:rPr>
              <a:t>a</a:t>
            </a:r>
            <a:r>
              <a:rPr lang="en-US" sz="2000" dirty="0" smtClean="0">
                <a:solidFill>
                  <a:srgbClr val="0070C0"/>
                </a:solidFill>
              </a:rPr>
              <a:t> if I’m informed that </a:t>
            </a:r>
            <a:r>
              <a:rPr lang="en-US" sz="2000" b="1" dirty="0" smtClean="0">
                <a:solidFill>
                  <a:srgbClr val="0070C0"/>
                </a:solidFill>
              </a:rPr>
              <a:t>b</a:t>
            </a:r>
            <a:r>
              <a:rPr lang="en-US" sz="2000" dirty="0" smtClean="0">
                <a:solidFill>
                  <a:srgbClr val="0070C0"/>
                </a:solidFill>
              </a:rPr>
              <a:t> is true. Suppose that </a:t>
            </a:r>
            <a:r>
              <a:rPr lang="en-US" sz="2000" b="1" dirty="0" smtClean="0">
                <a:solidFill>
                  <a:srgbClr val="0070C0"/>
                </a:solidFill>
              </a:rPr>
              <a:t>b</a:t>
            </a:r>
            <a:r>
              <a:rPr lang="en-US" sz="2000" dirty="0" smtClean="0">
                <a:solidFill>
                  <a:srgbClr val="0070C0"/>
                </a:solidFill>
              </a:rPr>
              <a:t> is true and that I’m informed that </a:t>
            </a:r>
            <a:r>
              <a:rPr lang="en-US" sz="2000" b="1" dirty="0" smtClean="0">
                <a:solidFill>
                  <a:srgbClr val="0070C0"/>
                </a:solidFill>
              </a:rPr>
              <a:t>b</a:t>
            </a:r>
            <a:r>
              <a:rPr lang="en-US" sz="2000" dirty="0" smtClean="0">
                <a:solidFill>
                  <a:srgbClr val="0070C0"/>
                </a:solidFill>
              </a:rPr>
              <a:t> is true. Suppose it is unknown to me that Ad and Bart are brothers, so in fact </a:t>
            </a:r>
            <a:r>
              <a:rPr lang="en-US" sz="2000" b="1" dirty="0" smtClean="0">
                <a:solidFill>
                  <a:srgbClr val="0070C0"/>
                </a:solidFill>
              </a:rPr>
              <a:t>a </a:t>
            </a:r>
            <a:r>
              <a:rPr lang="en-US" sz="2000" dirty="0" smtClean="0">
                <a:solidFill>
                  <a:srgbClr val="0070C0"/>
                </a:solidFill>
              </a:rPr>
              <a:t>is true. Surely I do not </a:t>
            </a:r>
            <a:r>
              <a:rPr lang="en-US" sz="2000" i="1" dirty="0" smtClean="0">
                <a:solidFill>
                  <a:srgbClr val="0070C0"/>
                </a:solidFill>
              </a:rPr>
              <a:t>know</a:t>
            </a:r>
            <a:r>
              <a:rPr lang="en-US" sz="2000" dirty="0" smtClean="0">
                <a:solidFill>
                  <a:srgbClr val="0070C0"/>
                </a:solidFill>
              </a:rPr>
              <a:t> that </a:t>
            </a:r>
            <a:r>
              <a:rPr lang="en-US" sz="2000" b="1" dirty="0" smtClean="0">
                <a:solidFill>
                  <a:srgbClr val="0070C0"/>
                </a:solidFill>
              </a:rPr>
              <a:t>a</a:t>
            </a:r>
            <a:r>
              <a:rPr lang="en-US" sz="2000" dirty="0" smtClean="0">
                <a:solidFill>
                  <a:srgbClr val="0070C0"/>
                </a:solidFill>
              </a:rPr>
              <a:t>!</a:t>
            </a:r>
          </a:p>
          <a:p>
            <a:pPr>
              <a:buNone/>
            </a:pPr>
            <a:endParaRPr lang="nl-NL" sz="2000" dirty="0" smtClean="0"/>
          </a:p>
          <a:p>
            <a:endParaRPr lang="en-GB" sz="2000" dirty="0" smtClean="0"/>
          </a:p>
          <a:p>
            <a:endParaRPr lang="en-GB" sz="2000" dirty="0" smtClean="0"/>
          </a:p>
          <a:p>
            <a:endParaRPr lang="en-GB" sz="2000" dirty="0" smtClean="0"/>
          </a:p>
          <a:p>
            <a:pPr>
              <a:buFont typeface="Wingdings" pitchFamily="2" charset="2"/>
              <a:buChar char="v"/>
            </a:pPr>
            <a:endParaRPr lang="en-GB" sz="2000" dirty="0" smtClean="0"/>
          </a:p>
          <a:p>
            <a:endParaRPr lang="en-GB" sz="20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4" name="Content Placeholder 2"/>
          <p:cNvSpPr txBox="1">
            <a:spLocks/>
          </p:cNvSpPr>
          <p:nvPr/>
        </p:nvSpPr>
        <p:spPr>
          <a:xfrm>
            <a:off x="179512" y="4303637"/>
            <a:ext cx="8435280" cy="4525963"/>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000" b="1" i="0" u="none" strike="noStrike" kern="1200" cap="none" spc="0" normalizeH="0" baseline="0" noProof="0" dirty="0" smtClean="0">
                <a:ln>
                  <a:noFill/>
                </a:ln>
                <a:solidFill>
                  <a:srgbClr val="0070C0"/>
                </a:solidFill>
                <a:effectLst/>
                <a:uLnTx/>
                <a:uFillTx/>
                <a:latin typeface="+mn-lt"/>
                <a:ea typeface="+mn-ea"/>
                <a:cs typeface="+mn-cs"/>
              </a:rPr>
              <a:t>Ka</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holds because (I) – (IV) are all met, but </a:t>
            </a:r>
            <a:r>
              <a:rPr kumimoji="0" lang="en-US" sz="2000" b="1" i="0" u="none" strike="noStrike" kern="1200" cap="none" spc="0" normalizeH="0" baseline="0" noProof="0" dirty="0" smtClean="0">
                <a:ln>
                  <a:noFill/>
                </a:ln>
                <a:solidFill>
                  <a:srgbClr val="0070C0"/>
                </a:solidFill>
                <a:effectLst/>
                <a:uLnTx/>
                <a:uFillTx/>
                <a:latin typeface="+mn-lt"/>
                <a:ea typeface="+mn-ea"/>
                <a:cs typeface="+mn-cs"/>
              </a:rPr>
              <a:t>a</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clearly cannot be knowledge for me because it relied on the random unknown fact of A and B being brothers.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We thus have to reject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Nozick’s</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account of knowledge. The skeptic survives.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v"/>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The relevant </a:t>
            </a:r>
            <a:r>
              <a:rPr lang="nl-NL" sz="2400" dirty="0" err="1" smtClean="0"/>
              <a:t>alternatives</a:t>
            </a:r>
            <a:r>
              <a:rPr lang="nl-NL" sz="2400" dirty="0" smtClean="0"/>
              <a:t> response to </a:t>
            </a:r>
            <a:r>
              <a:rPr lang="nl-NL" sz="2400" dirty="0" err="1" smtClean="0"/>
              <a:t>skepticism</a:t>
            </a:r>
            <a:endParaRPr lang="nl-NL" sz="2400" dirty="0" smtClean="0"/>
          </a:p>
        </p:txBody>
      </p:sp>
      <p:sp>
        <p:nvSpPr>
          <p:cNvPr id="3" name="Content Placeholder 2"/>
          <p:cNvSpPr>
            <a:spLocks noGrp="1"/>
          </p:cNvSpPr>
          <p:nvPr>
            <p:ph idx="1"/>
          </p:nvPr>
        </p:nvSpPr>
        <p:spPr>
          <a:xfrm>
            <a:off x="323528" y="1351309"/>
            <a:ext cx="8820472" cy="2437731"/>
          </a:xfrm>
        </p:spPr>
        <p:txBody>
          <a:bodyPr>
            <a:noAutofit/>
          </a:bodyPr>
          <a:lstStyle/>
          <a:p>
            <a:r>
              <a:rPr lang="en-GB" sz="2400" dirty="0" smtClean="0"/>
              <a:t>One may invoke Fred </a:t>
            </a:r>
            <a:r>
              <a:rPr lang="en-GB" sz="2400" dirty="0" err="1" smtClean="0"/>
              <a:t>Dretske’s</a:t>
            </a:r>
            <a:r>
              <a:rPr lang="en-GB" sz="2400" dirty="0" smtClean="0"/>
              <a:t> </a:t>
            </a:r>
            <a:r>
              <a:rPr lang="en-GB" sz="2400" i="1" dirty="0" smtClean="0"/>
              <a:t>relevant alternatives</a:t>
            </a:r>
            <a:r>
              <a:rPr lang="en-GB" sz="2400" dirty="0" smtClean="0"/>
              <a:t> model to refute </a:t>
            </a:r>
            <a:r>
              <a:rPr lang="en-GB" sz="2400" dirty="0" err="1" smtClean="0"/>
              <a:t>skepticism</a:t>
            </a:r>
            <a:r>
              <a:rPr lang="en-GB" sz="2400" dirty="0" smtClean="0"/>
              <a:t>. This model is a form of </a:t>
            </a:r>
            <a:r>
              <a:rPr lang="en-GB" sz="2400" i="1" dirty="0" err="1" smtClean="0"/>
              <a:t>contextualism</a:t>
            </a:r>
            <a:r>
              <a:rPr lang="en-GB" sz="2400" dirty="0" smtClean="0"/>
              <a:t>.     Whether we know something </a:t>
            </a:r>
            <a:r>
              <a:rPr lang="en-GB" sz="2400" dirty="0" smtClean="0">
                <a:solidFill>
                  <a:schemeClr val="accent6">
                    <a:lumMod val="75000"/>
                  </a:schemeClr>
                </a:solidFill>
              </a:rPr>
              <a:t>depends on the context</a:t>
            </a:r>
            <a:r>
              <a:rPr lang="en-GB" sz="2400" dirty="0" smtClean="0"/>
              <a:t>.</a:t>
            </a:r>
          </a:p>
          <a:p>
            <a:pPr>
              <a:buNone/>
            </a:pPr>
            <a:r>
              <a:rPr lang="en-GB" sz="2400" dirty="0" smtClean="0"/>
              <a:t>	- </a:t>
            </a:r>
            <a:r>
              <a:rPr lang="en-GB" sz="1800" dirty="0" smtClean="0"/>
              <a:t>When I go to the supermarket I know that the apple I picked is an apple</a:t>
            </a:r>
            <a:r>
              <a:rPr lang="en-GB" sz="2400" dirty="0" smtClean="0"/>
              <a:t/>
            </a:r>
            <a:br>
              <a:rPr lang="en-GB" sz="2400" dirty="0" smtClean="0"/>
            </a:br>
            <a:r>
              <a:rPr lang="en-GB" sz="2400" dirty="0" smtClean="0"/>
              <a:t>- </a:t>
            </a:r>
            <a:r>
              <a:rPr lang="en-GB" sz="1800" dirty="0" smtClean="0"/>
              <a:t>When I have been told that some apples are not real apples, I don’t know                                       </a:t>
            </a:r>
            <a:br>
              <a:rPr lang="en-GB" sz="1800" dirty="0" smtClean="0"/>
            </a:br>
            <a:r>
              <a:rPr lang="en-GB" sz="1800" dirty="0" smtClean="0"/>
              <a:t>   that the apple I picked is an apple</a:t>
            </a:r>
            <a:endParaRPr lang="en-GB" sz="2400" dirty="0" smtClean="0"/>
          </a:p>
          <a:p>
            <a:pPr>
              <a:buNone/>
            </a:pPr>
            <a:endParaRPr lang="en-GB" sz="1800" dirty="0" smtClean="0"/>
          </a:p>
          <a:p>
            <a:pPr>
              <a:buNone/>
            </a:pPr>
            <a:endParaRPr lang="en-GB" sz="20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r>
              <a:rPr lang="en-GB" sz="2400" dirty="0" smtClean="0"/>
              <a:t>z</a:t>
            </a:r>
            <a:endParaRPr lang="en-GB" sz="2400" dirty="0"/>
          </a:p>
        </p:txBody>
      </p:sp>
      <p:sp>
        <p:nvSpPr>
          <p:cNvPr id="4" name="Content Placeholder 2"/>
          <p:cNvSpPr txBox="1">
            <a:spLocks/>
          </p:cNvSpPr>
          <p:nvPr/>
        </p:nvSpPr>
        <p:spPr>
          <a:xfrm>
            <a:off x="323528" y="3861048"/>
            <a:ext cx="8820472" cy="4525963"/>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Subject </a:t>
            </a:r>
            <a:r>
              <a:rPr kumimoji="0" lang="en-GB" sz="2400" b="1" i="0" u="none" strike="noStrike" kern="1200" cap="none" spc="0" normalizeH="0" baseline="0" noProof="0" dirty="0" smtClean="0">
                <a:ln>
                  <a:noFill/>
                </a:ln>
                <a:solidFill>
                  <a:schemeClr val="tx1"/>
                </a:solidFill>
                <a:effectLst/>
                <a:uLnTx/>
                <a:uFillTx/>
                <a:latin typeface="+mn-lt"/>
                <a:ea typeface="+mn-ea"/>
                <a:cs typeface="+mn-cs"/>
              </a:rPr>
              <a:t>S</a:t>
            </a:r>
            <a:r>
              <a:rPr kumimoji="0" lang="en-GB" sz="2400" b="0" i="0" u="none" strike="noStrike" kern="1200" cap="none" spc="0" normalizeH="0" baseline="0" noProof="0" dirty="0" smtClean="0">
                <a:ln>
                  <a:noFill/>
                </a:ln>
                <a:solidFill>
                  <a:schemeClr val="tx1"/>
                </a:solidFill>
                <a:effectLst/>
                <a:uLnTx/>
                <a:uFillTx/>
                <a:latin typeface="+mn-lt"/>
                <a:ea typeface="+mn-ea"/>
                <a:cs typeface="+mn-cs"/>
              </a:rPr>
              <a:t> knows proposition </a:t>
            </a:r>
            <a:r>
              <a:rPr kumimoji="0" lang="en-GB" sz="2400" b="1" i="0" u="none" strike="noStrike" kern="1200" cap="none" spc="0" normalizeH="0" baseline="0" noProof="0" dirty="0" smtClean="0">
                <a:ln>
                  <a:noFill/>
                </a:ln>
                <a:solidFill>
                  <a:schemeClr val="tx1"/>
                </a:solidFill>
                <a:effectLst/>
                <a:uLnTx/>
                <a:uFillTx/>
                <a:latin typeface="+mn-lt"/>
                <a:ea typeface="+mn-ea"/>
                <a:cs typeface="+mn-cs"/>
              </a:rPr>
              <a:t>P</a:t>
            </a:r>
            <a:r>
              <a:rPr kumimoji="0" lang="en-GB"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2400" b="1" i="0" u="none" strike="noStrike" kern="1200" cap="none" spc="0" normalizeH="0" baseline="0" noProof="0" dirty="0" smtClean="0">
                <a:ln>
                  <a:noFill/>
                </a:ln>
                <a:solidFill>
                  <a:srgbClr val="0070C0"/>
                </a:solidFill>
                <a:effectLst/>
                <a:uLnTx/>
                <a:uFillTx/>
                <a:latin typeface="+mn-lt"/>
                <a:ea typeface="+mn-ea"/>
                <a:cs typeface="+mn-cs"/>
              </a:rPr>
              <a:t>in context C </a:t>
            </a:r>
            <a:r>
              <a:rPr kumimoji="0" lang="en-GB" sz="2400" b="0" i="0" u="none" strike="noStrike" kern="1200" cap="none" spc="0" normalizeH="0" baseline="0" noProof="0" dirty="0" err="1" smtClean="0">
                <a:ln>
                  <a:noFill/>
                </a:ln>
                <a:solidFill>
                  <a:schemeClr val="tx1"/>
                </a:solidFill>
                <a:effectLst/>
                <a:uLnTx/>
                <a:uFillTx/>
                <a:latin typeface="+mn-lt"/>
                <a:ea typeface="+mn-ea"/>
                <a:cs typeface="+mn-cs"/>
              </a:rPr>
              <a:t>iff</a:t>
            </a:r>
            <a:r>
              <a:rPr kumimoji="0" lang="en-GB"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2400" b="1" i="0" u="none" strike="noStrike" kern="1200" cap="none" spc="0" normalizeH="0" baseline="0" noProof="0" dirty="0" smtClean="0">
                <a:ln>
                  <a:noFill/>
                </a:ln>
                <a:solidFill>
                  <a:schemeClr val="tx1"/>
                </a:solidFill>
                <a:effectLst/>
                <a:uLnTx/>
                <a:uFillTx/>
                <a:latin typeface="+mn-lt"/>
                <a:ea typeface="+mn-ea"/>
                <a:cs typeface="+mn-cs"/>
              </a:rPr>
              <a:t>S</a:t>
            </a:r>
            <a:r>
              <a:rPr kumimoji="0" lang="en-GB" sz="2400" b="0" i="0" u="none" strike="noStrike" kern="1200" cap="none" spc="0" normalizeH="0" baseline="0" noProof="0" dirty="0" smtClean="0">
                <a:ln>
                  <a:noFill/>
                </a:ln>
                <a:solidFill>
                  <a:schemeClr val="tx1"/>
                </a:solidFill>
                <a:effectLst/>
                <a:uLnTx/>
                <a:uFillTx/>
                <a:latin typeface="+mn-lt"/>
                <a:ea typeface="+mn-ea"/>
                <a:cs typeface="+mn-cs"/>
              </a:rPr>
              <a:t> is able to                                eliminate all </a:t>
            </a:r>
            <a:r>
              <a:rPr kumimoji="0" lang="en-GB" sz="2400" b="1" i="0" u="none" strike="noStrike" kern="1200" cap="none" spc="0" normalizeH="0" baseline="0" noProof="0" dirty="0" smtClean="0">
                <a:ln>
                  <a:noFill/>
                </a:ln>
                <a:solidFill>
                  <a:schemeClr val="tx1"/>
                </a:solidFill>
                <a:effectLst/>
                <a:uLnTx/>
                <a:uFillTx/>
                <a:latin typeface="+mn-lt"/>
                <a:ea typeface="+mn-ea"/>
                <a:cs typeface="+mn-cs"/>
              </a:rPr>
              <a:t>non-P</a:t>
            </a:r>
            <a:r>
              <a:rPr kumimoji="0" lang="en-GB" sz="2400" b="0" i="0" u="none" strike="noStrike" kern="1200" cap="none" spc="0" normalizeH="0" baseline="0" noProof="0" dirty="0" smtClean="0">
                <a:ln>
                  <a:noFill/>
                </a:ln>
                <a:solidFill>
                  <a:schemeClr val="tx1"/>
                </a:solidFill>
                <a:effectLst/>
                <a:uLnTx/>
                <a:uFillTx/>
                <a:latin typeface="+mn-lt"/>
                <a:ea typeface="+mn-ea"/>
                <a:cs typeface="+mn-cs"/>
              </a:rPr>
              <a:t> alternatives </a:t>
            </a:r>
            <a:r>
              <a:rPr kumimoji="0" lang="en-GB" sz="2400" b="1" i="0" u="none" strike="noStrike" kern="1200" cap="none" spc="0" normalizeH="0" baseline="0" noProof="0" dirty="0" smtClean="0">
                <a:ln>
                  <a:noFill/>
                </a:ln>
                <a:solidFill>
                  <a:srgbClr val="0070C0"/>
                </a:solidFill>
                <a:effectLst/>
                <a:uLnTx/>
                <a:uFillTx/>
                <a:latin typeface="+mn-lt"/>
                <a:ea typeface="+mn-ea"/>
                <a:cs typeface="+mn-cs"/>
              </a:rPr>
              <a:t>that are relevant in context C</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9" end="9"/>
                                            </p:txEl>
                                          </p:spTgt>
                                        </p:tgtEl>
                                        <p:attrNameLst>
                                          <p:attrName>style.visibility</p:attrName>
                                        </p:attrNameLst>
                                      </p:cBhvr>
                                      <p:to>
                                        <p:strVal val="visible"/>
                                      </p:to>
                                    </p:set>
                                    <p:animEffect transition="in" filter="fade">
                                      <p:cBhvr>
                                        <p:cTn id="10" dur="2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The relevant </a:t>
            </a:r>
            <a:r>
              <a:rPr lang="nl-NL" sz="2400" dirty="0" err="1" smtClean="0"/>
              <a:t>alternatives</a:t>
            </a:r>
            <a:r>
              <a:rPr lang="nl-NL" sz="2400" dirty="0" smtClean="0"/>
              <a:t> response to </a:t>
            </a:r>
            <a:r>
              <a:rPr lang="nl-NL" sz="2400" dirty="0" err="1" smtClean="0"/>
              <a:t>skepticism</a:t>
            </a:r>
            <a:r>
              <a:rPr lang="nl-NL" sz="2400" dirty="0" smtClean="0"/>
              <a:t> (</a:t>
            </a:r>
            <a:r>
              <a:rPr lang="nl-NL" sz="2400" dirty="0" err="1" smtClean="0"/>
              <a:t>cont</a:t>
            </a:r>
            <a:r>
              <a:rPr lang="nl-NL" sz="2400" dirty="0" smtClean="0"/>
              <a:t>.)</a:t>
            </a:r>
          </a:p>
        </p:txBody>
      </p:sp>
      <p:sp>
        <p:nvSpPr>
          <p:cNvPr id="3" name="Content Placeholder 2"/>
          <p:cNvSpPr>
            <a:spLocks noGrp="1"/>
          </p:cNvSpPr>
          <p:nvPr>
            <p:ph idx="1"/>
          </p:nvPr>
        </p:nvSpPr>
        <p:spPr>
          <a:xfrm>
            <a:off x="323528" y="1196753"/>
            <a:ext cx="8820472" cy="3240360"/>
          </a:xfrm>
        </p:spPr>
        <p:txBody>
          <a:bodyPr>
            <a:noAutofit/>
          </a:bodyPr>
          <a:lstStyle/>
          <a:p>
            <a:endParaRPr lang="en-GB" sz="800" dirty="0" smtClean="0"/>
          </a:p>
          <a:p>
            <a:r>
              <a:rPr lang="en-GB" sz="2000" dirty="0" smtClean="0"/>
              <a:t>How does </a:t>
            </a:r>
            <a:r>
              <a:rPr lang="en-GB" sz="2000" dirty="0" err="1" smtClean="0"/>
              <a:t>Dretske’s</a:t>
            </a:r>
            <a:r>
              <a:rPr lang="en-GB" sz="2000" dirty="0" smtClean="0"/>
              <a:t> relevant alternatives </a:t>
            </a:r>
            <a:r>
              <a:rPr lang="en-GB" sz="2000" dirty="0" err="1" smtClean="0"/>
              <a:t>contextualism</a:t>
            </a:r>
            <a:r>
              <a:rPr lang="en-GB" sz="2000" dirty="0" smtClean="0"/>
              <a:t> refute </a:t>
            </a:r>
            <a:r>
              <a:rPr lang="en-GB" sz="2000" dirty="0" err="1" smtClean="0"/>
              <a:t>skepticism</a:t>
            </a:r>
            <a:r>
              <a:rPr lang="en-GB" sz="2000" dirty="0" smtClean="0"/>
              <a:t>?</a:t>
            </a:r>
          </a:p>
          <a:p>
            <a:endParaRPr lang="en-GB" sz="1600" dirty="0" smtClean="0"/>
          </a:p>
          <a:p>
            <a:pPr>
              <a:buNone/>
            </a:pPr>
            <a:r>
              <a:rPr lang="en-GB" sz="2000" dirty="0" smtClean="0"/>
              <a:t>	In </a:t>
            </a:r>
            <a:r>
              <a:rPr lang="en-GB" sz="2000" i="1" dirty="0" smtClean="0"/>
              <a:t>ordinary life context </a:t>
            </a:r>
            <a:r>
              <a:rPr lang="en-GB" sz="2000" u="sng" dirty="0" smtClean="0"/>
              <a:t>we know</a:t>
            </a:r>
            <a:r>
              <a:rPr lang="en-GB" sz="2000" dirty="0" smtClean="0"/>
              <a:t> that we have an apple in our hands. We can exclude all relevant alternatives for this context (no peer, not plastic apple, etc.)</a:t>
            </a:r>
          </a:p>
          <a:p>
            <a:pPr>
              <a:buNone/>
            </a:pPr>
            <a:r>
              <a:rPr lang="en-GB" sz="2000" dirty="0" smtClean="0"/>
              <a:t>	In </a:t>
            </a:r>
            <a:r>
              <a:rPr lang="en-GB" sz="2000" i="1" dirty="0" smtClean="0"/>
              <a:t>remote theoretical context</a:t>
            </a:r>
            <a:r>
              <a:rPr lang="en-GB" sz="2000" dirty="0" smtClean="0"/>
              <a:t> </a:t>
            </a:r>
            <a:r>
              <a:rPr lang="en-GB" sz="2000" u="sng" dirty="0" smtClean="0"/>
              <a:t>we do not know</a:t>
            </a:r>
            <a:r>
              <a:rPr lang="en-GB" sz="2000" dirty="0" smtClean="0"/>
              <a:t> that we have an apple in our hands. We cannot exclude all relevant alternatives for this context (we might                 be hallucinating, there might be an evil demon deceiving us, etc.)</a:t>
            </a:r>
          </a:p>
          <a:p>
            <a:pPr>
              <a:buNone/>
            </a:pPr>
            <a:r>
              <a:rPr lang="nl-NL" sz="1800" dirty="0" smtClean="0"/>
              <a:t>	</a:t>
            </a:r>
          </a:p>
          <a:p>
            <a:r>
              <a:rPr lang="nl-NL" sz="2000" dirty="0" err="1" smtClean="0"/>
              <a:t>So</a:t>
            </a:r>
            <a:r>
              <a:rPr lang="nl-NL" sz="2000" dirty="0" smtClean="0"/>
              <a:t> </a:t>
            </a:r>
            <a:r>
              <a:rPr lang="nl-NL" sz="2000" dirty="0" err="1" smtClean="0"/>
              <a:t>skepticism</a:t>
            </a:r>
            <a:r>
              <a:rPr lang="nl-NL" sz="2000" dirty="0" smtClean="0"/>
              <a:t> does </a:t>
            </a:r>
            <a:r>
              <a:rPr lang="nl-NL" sz="2000" dirty="0" err="1" smtClean="0"/>
              <a:t>not</a:t>
            </a:r>
            <a:r>
              <a:rPr lang="nl-NL" sz="2000" dirty="0" smtClean="0"/>
              <a:t> </a:t>
            </a:r>
            <a:r>
              <a:rPr lang="nl-NL" sz="2000" dirty="0" err="1" smtClean="0"/>
              <a:t>seem</a:t>
            </a:r>
            <a:r>
              <a:rPr lang="nl-NL" sz="2000" dirty="0" smtClean="0"/>
              <a:t> to </a:t>
            </a:r>
            <a:r>
              <a:rPr lang="nl-NL" sz="2000" dirty="0" err="1" smtClean="0"/>
              <a:t>destroy</a:t>
            </a:r>
            <a:r>
              <a:rPr lang="nl-NL" sz="2000" dirty="0" smtClean="0"/>
              <a:t> </a:t>
            </a:r>
            <a:r>
              <a:rPr lang="nl-NL" sz="2000" dirty="0" err="1" smtClean="0"/>
              <a:t>our</a:t>
            </a:r>
            <a:r>
              <a:rPr lang="nl-NL" sz="2000" dirty="0" smtClean="0"/>
              <a:t> </a:t>
            </a:r>
            <a:r>
              <a:rPr lang="nl-NL" sz="2000" dirty="0" err="1" smtClean="0"/>
              <a:t>ordinary</a:t>
            </a:r>
            <a:r>
              <a:rPr lang="nl-NL" sz="2000" dirty="0" smtClean="0"/>
              <a:t> </a:t>
            </a:r>
            <a:r>
              <a:rPr lang="nl-NL" sz="2000" dirty="0" err="1" smtClean="0"/>
              <a:t>life</a:t>
            </a:r>
            <a:r>
              <a:rPr lang="nl-NL" sz="2000" dirty="0" smtClean="0"/>
              <a:t> </a:t>
            </a:r>
            <a:r>
              <a:rPr lang="nl-NL" sz="2000" dirty="0" err="1" smtClean="0"/>
              <a:t>knowledge</a:t>
            </a:r>
            <a:r>
              <a:rPr lang="nl-NL" sz="2000" dirty="0" smtClean="0"/>
              <a:t>.</a:t>
            </a:r>
          </a:p>
          <a:p>
            <a:pPr>
              <a:buNone/>
            </a:pPr>
            <a:endParaRPr lang="en-GB" sz="800" dirty="0" smtClean="0"/>
          </a:p>
          <a:p>
            <a:endParaRPr lang="en-GB" sz="20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r>
              <a:rPr lang="en-GB" sz="2400" dirty="0" smtClean="0"/>
              <a:t>z</a:t>
            </a:r>
            <a:endParaRPr lang="en-GB" sz="2400" dirty="0"/>
          </a:p>
        </p:txBody>
      </p:sp>
      <p:sp>
        <p:nvSpPr>
          <p:cNvPr id="4" name="Content Placeholder 2"/>
          <p:cNvSpPr txBox="1">
            <a:spLocks/>
          </p:cNvSpPr>
          <p:nvPr/>
        </p:nvSpPr>
        <p:spPr>
          <a:xfrm>
            <a:off x="323528" y="4231629"/>
            <a:ext cx="8820472" cy="4525963"/>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Yet, </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Dretske’s</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model has problems: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Within many contexts it is not always clear what the relevant alternatives are </a:t>
            </a: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The more I reflect, the less I know. “Reflection destroys knowledge”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Knowledge becomes extremely unstable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2000"/>
                                        <p:tgtEl>
                                          <p:spTgt spid="4">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2000"/>
                                        <p:tgtEl>
                                          <p:spTgt spid="4">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fade">
                                      <p:cBhvr>
                                        <p:cTn id="13" dur="2000"/>
                                        <p:tgtEl>
                                          <p:spTgt spid="4">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5" end="5"/>
                                            </p:txEl>
                                          </p:spTgt>
                                        </p:tgtEl>
                                        <p:attrNameLst>
                                          <p:attrName>style.visibility</p:attrName>
                                        </p:attrNameLst>
                                      </p:cBhvr>
                                      <p:to>
                                        <p:strVal val="visible"/>
                                      </p:to>
                                    </p:set>
                                    <p:animEffect transition="in" filter="fade">
                                      <p:cBhvr>
                                        <p:cTn id="16" dur="2000"/>
                                        <p:tgtEl>
                                          <p:spTgt spid="4">
                                            <p:txEl>
                                              <p:pRg st="5" end="5"/>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14" end="14"/>
                                            </p:txEl>
                                          </p:spTgt>
                                        </p:tgtEl>
                                        <p:attrNameLst>
                                          <p:attrName>style.visibility</p:attrName>
                                        </p:attrNameLst>
                                      </p:cBhvr>
                                      <p:to>
                                        <p:strVal val="visible"/>
                                      </p:to>
                                    </p:set>
                                    <p:animEffect transition="in" filter="fade">
                                      <p:cBhvr>
                                        <p:cTn id="19" dur="20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The ‘</a:t>
            </a:r>
            <a:r>
              <a:rPr lang="nl-NL" sz="2400" dirty="0" err="1" smtClean="0"/>
              <a:t>commonsense</a:t>
            </a:r>
            <a:r>
              <a:rPr lang="nl-NL" sz="2400" dirty="0" smtClean="0"/>
              <a:t> </a:t>
            </a:r>
            <a:r>
              <a:rPr lang="nl-NL" sz="2400" dirty="0" err="1" smtClean="0"/>
              <a:t>defense</a:t>
            </a:r>
            <a:r>
              <a:rPr lang="nl-NL" sz="2400" dirty="0" smtClean="0"/>
              <a:t>’ </a:t>
            </a:r>
            <a:r>
              <a:rPr lang="nl-NL" sz="2400" dirty="0" err="1" smtClean="0"/>
              <a:t>against</a:t>
            </a:r>
            <a:r>
              <a:rPr lang="nl-NL" sz="2400" dirty="0" smtClean="0"/>
              <a:t> </a:t>
            </a:r>
            <a:r>
              <a:rPr lang="nl-NL" sz="2400" dirty="0" err="1" smtClean="0"/>
              <a:t>skepticism</a:t>
            </a:r>
            <a:endParaRPr lang="nl-NL" sz="2400" dirty="0" smtClean="0"/>
          </a:p>
        </p:txBody>
      </p:sp>
      <p:sp>
        <p:nvSpPr>
          <p:cNvPr id="3" name="Content Placeholder 2"/>
          <p:cNvSpPr>
            <a:spLocks noGrp="1"/>
          </p:cNvSpPr>
          <p:nvPr>
            <p:ph idx="1"/>
          </p:nvPr>
        </p:nvSpPr>
        <p:spPr>
          <a:xfrm>
            <a:off x="323528" y="1351309"/>
            <a:ext cx="8820472" cy="1429619"/>
          </a:xfrm>
        </p:spPr>
        <p:txBody>
          <a:bodyPr>
            <a:noAutofit/>
          </a:bodyPr>
          <a:lstStyle/>
          <a:p>
            <a:r>
              <a:rPr lang="en-GB" sz="2000" dirty="0" smtClean="0"/>
              <a:t>One may refute the </a:t>
            </a:r>
            <a:r>
              <a:rPr lang="en-GB" sz="2000" dirty="0" err="1" smtClean="0"/>
              <a:t>skeptic</a:t>
            </a:r>
            <a:r>
              <a:rPr lang="en-GB" sz="2000" dirty="0" smtClean="0"/>
              <a:t> by shifting the </a:t>
            </a:r>
            <a:r>
              <a:rPr lang="en-GB" sz="2000" i="1" dirty="0" smtClean="0"/>
              <a:t>burden of proof</a:t>
            </a:r>
            <a:r>
              <a:rPr lang="en-GB" sz="2000" dirty="0" smtClean="0"/>
              <a:t> to the </a:t>
            </a:r>
            <a:r>
              <a:rPr lang="en-GB" sz="2000" dirty="0" err="1" smtClean="0"/>
              <a:t>skeptic</a:t>
            </a:r>
            <a:r>
              <a:rPr lang="en-GB" sz="2000" dirty="0" smtClean="0"/>
              <a:t>.                   That is, we may claim to know our commonsense believes unless a                         sufficient </a:t>
            </a:r>
            <a:r>
              <a:rPr lang="en-GB" sz="2000" i="1" dirty="0" smtClean="0"/>
              <a:t>defeater</a:t>
            </a:r>
            <a:r>
              <a:rPr lang="en-GB" sz="2000" dirty="0" smtClean="0"/>
              <a:t> for such a belief is provided.</a:t>
            </a:r>
          </a:p>
          <a:p>
            <a:pPr lvl="1"/>
            <a:r>
              <a:rPr lang="en-GB" sz="1800" dirty="0" smtClean="0"/>
              <a:t>Commonsense is innocent until proven guilty. Commonsense is the </a:t>
            </a:r>
            <a:r>
              <a:rPr lang="en-GB" sz="1800" i="1" dirty="0" smtClean="0"/>
              <a:t>default</a:t>
            </a:r>
            <a:endParaRPr lang="en-GB" sz="2200" dirty="0" smtClean="0"/>
          </a:p>
          <a:p>
            <a:pPr>
              <a:buNone/>
            </a:pPr>
            <a:endParaRPr lang="en-GB" sz="24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r>
              <a:rPr lang="en-GB" sz="2400" dirty="0" smtClean="0"/>
              <a:t>z</a:t>
            </a:r>
            <a:endParaRPr lang="en-GB" sz="2400" dirty="0"/>
          </a:p>
        </p:txBody>
      </p:sp>
      <p:sp>
        <p:nvSpPr>
          <p:cNvPr id="4" name="Content Placeholder 2"/>
          <p:cNvSpPr txBox="1">
            <a:spLocks/>
          </p:cNvSpPr>
          <p:nvPr/>
        </p:nvSpPr>
        <p:spPr>
          <a:xfrm>
            <a:off x="-36512" y="2647453"/>
            <a:ext cx="9180512" cy="1429619"/>
          </a:xfrm>
          <a:prstGeom prst="rect">
            <a:avLst/>
          </a:prstGeom>
        </p:spPr>
        <p:txBody>
          <a:bodyPr vert="horz" lIns="91440" tIns="45720" rIns="91440" bIns="45720" rtlCol="0">
            <a:noAutofit/>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GB" sz="2000" b="0" i="1" u="none" strike="noStrike" kern="1200" cap="none" spc="0" normalizeH="0" baseline="0" noProof="0" dirty="0" smtClean="0">
                <a:ln>
                  <a:noFill/>
                </a:ln>
                <a:solidFill>
                  <a:schemeClr val="tx2">
                    <a:lumMod val="60000"/>
                    <a:lumOff val="40000"/>
                  </a:schemeClr>
                </a:solidFill>
                <a:effectLst/>
                <a:uLnTx/>
                <a:uFillTx/>
                <a:latin typeface="+mn-lt"/>
                <a:ea typeface="+mn-ea"/>
                <a:cs typeface="+mn-cs"/>
              </a:rPr>
              <a:t>	I can know that there is an external world, because I can know that two human hands exist. How? By holding up my two hands, and saying, as I make a certain gesture with the right hand, “Here is one hand”, “and here is another” </a:t>
            </a:r>
            <a:r>
              <a:rPr kumimoji="0" lang="en-GB" sz="2000" b="0" i="0" u="none" strike="noStrike" kern="1200" cap="none" spc="0" normalizeH="0" baseline="0" noProof="0" dirty="0" smtClean="0">
                <a:ln>
                  <a:noFill/>
                </a:ln>
                <a:solidFill>
                  <a:schemeClr val="tx2">
                    <a:lumMod val="60000"/>
                    <a:lumOff val="40000"/>
                  </a:schemeClr>
                </a:solidFill>
                <a:effectLst/>
                <a:uLnTx/>
                <a:uFillTx/>
                <a:latin typeface="+mn-lt"/>
                <a:ea typeface="+mn-ea"/>
                <a:cs typeface="+mn-cs"/>
              </a:rPr>
              <a:t>(G.E.</a:t>
            </a:r>
            <a:r>
              <a:rPr kumimoji="0" lang="en-GB" sz="2000" b="0" i="0" u="none" strike="noStrike" kern="1200" cap="none" spc="0" normalizeH="0" noProof="0" dirty="0" smtClean="0">
                <a:ln>
                  <a:noFill/>
                </a:ln>
                <a:solidFill>
                  <a:schemeClr val="tx2">
                    <a:lumMod val="60000"/>
                    <a:lumOff val="40000"/>
                  </a:schemeClr>
                </a:solidFill>
                <a:effectLst/>
                <a:uLnTx/>
                <a:uFillTx/>
                <a:latin typeface="+mn-lt"/>
                <a:ea typeface="+mn-ea"/>
                <a:cs typeface="+mn-cs"/>
              </a:rPr>
              <a:t> </a:t>
            </a:r>
            <a:r>
              <a:rPr kumimoji="0" lang="en-GB" sz="2000" b="0" i="0" u="none" strike="noStrike" kern="1200" cap="none" spc="0" normalizeH="0" baseline="0" noProof="0" dirty="0" smtClean="0">
                <a:ln>
                  <a:noFill/>
                </a:ln>
                <a:solidFill>
                  <a:schemeClr val="tx2">
                    <a:lumMod val="60000"/>
                    <a:lumOff val="40000"/>
                  </a:schemeClr>
                </a:solidFill>
                <a:effectLst/>
                <a:uLnTx/>
                <a:uFillTx/>
                <a:latin typeface="+mn-lt"/>
                <a:ea typeface="+mn-ea"/>
                <a:cs typeface="+mn-cs"/>
              </a:rPr>
              <a:t>Moore)</a:t>
            </a:r>
          </a:p>
        </p:txBody>
      </p:sp>
      <p:sp>
        <p:nvSpPr>
          <p:cNvPr id="5" name="Content Placeholder 2"/>
          <p:cNvSpPr txBox="1">
            <a:spLocks/>
          </p:cNvSpPr>
          <p:nvPr/>
        </p:nvSpPr>
        <p:spPr>
          <a:xfrm>
            <a:off x="323528" y="3871589"/>
            <a:ext cx="8820472" cy="4525963"/>
          </a:xfrm>
          <a:prstGeom prst="rect">
            <a:avLst/>
          </a:prstGeom>
        </p:spPr>
        <p:txBody>
          <a:bodyPr vert="horz" lIns="91440" tIns="45720" rIns="91440" bIns="45720" rtlCol="0">
            <a:noAutofit/>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Norman Malcolm distinguishes between </a:t>
            </a:r>
            <a:r>
              <a:rPr kumimoji="0" lang="en-GB" sz="2000" b="0" i="1" u="none" strike="noStrike" kern="1200" cap="none" spc="0" normalizeH="0" baseline="0" noProof="0" dirty="0" smtClean="0">
                <a:ln>
                  <a:noFill/>
                </a:ln>
                <a:solidFill>
                  <a:schemeClr val="tx1"/>
                </a:solidFill>
                <a:effectLst/>
                <a:uLnTx/>
                <a:uFillTx/>
                <a:latin typeface="+mn-lt"/>
                <a:ea typeface="+mn-ea"/>
                <a:cs typeface="+mn-cs"/>
              </a:rPr>
              <a:t>weak</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and </a:t>
            </a:r>
            <a:r>
              <a:rPr kumimoji="0" lang="en-GB" sz="2000" b="0" i="1" u="none" strike="noStrike" kern="1200" cap="none" spc="0" normalizeH="0" baseline="0" noProof="0" dirty="0" smtClean="0">
                <a:ln>
                  <a:noFill/>
                </a:ln>
                <a:solidFill>
                  <a:schemeClr val="tx1"/>
                </a:solidFill>
                <a:effectLst/>
                <a:uLnTx/>
                <a:uFillTx/>
                <a:latin typeface="+mn-lt"/>
                <a:ea typeface="+mn-ea"/>
                <a:cs typeface="+mn-cs"/>
              </a:rPr>
              <a:t>strong</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knowledge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Weak knowledge claims: Claims which I admit I could be wrong</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600" noProof="0" dirty="0" smtClean="0"/>
              <a:t>The weak prime conjecture has been solved;</a:t>
            </a:r>
            <a:r>
              <a:rPr lang="en-GB" sz="1600" dirty="0" smtClean="0"/>
              <a:t> </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The cosmos is 13.8 billion years old</a:t>
            </a:r>
            <a:endParaRPr kumimoji="0" lang="en-GB"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Strong knowledge claims: Claims about which we cannot imagine being wrong</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600" b="0" i="0" u="none" strike="noStrike" kern="1200" cap="none" spc="0" normalizeH="0" baseline="0" noProof="0" dirty="0" err="1" smtClean="0">
                <a:ln>
                  <a:noFill/>
                </a:ln>
                <a:solidFill>
                  <a:schemeClr val="tx1"/>
                </a:solidFill>
                <a:effectLst/>
                <a:uLnTx/>
                <a:uFillTx/>
                <a:latin typeface="+mn-lt"/>
                <a:ea typeface="+mn-ea"/>
                <a:cs typeface="+mn-cs"/>
              </a:rPr>
              <a:t>Moorean</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 knowledge claims,</a:t>
            </a:r>
            <a:r>
              <a:rPr kumimoji="0" lang="en-GB" sz="1600" b="0" i="0" u="none" strike="noStrike" kern="1200" cap="none" spc="0" normalizeH="0" noProof="0" dirty="0" smtClean="0">
                <a:ln>
                  <a:noFill/>
                </a:ln>
                <a:solidFill>
                  <a:schemeClr val="tx1"/>
                </a:solidFill>
                <a:effectLst/>
                <a:uLnTx/>
                <a:uFillTx/>
                <a:latin typeface="+mn-lt"/>
                <a:ea typeface="+mn-ea"/>
                <a:cs typeface="+mn-cs"/>
              </a:rPr>
              <a:t> </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such as that I have two hands</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For strong claims burden of proof is on </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skeptic</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Skeptic</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is to provide defeater</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2000"/>
                                        <p:tgtEl>
                                          <p:spTgt spid="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2000"/>
                                        <p:tgtEl>
                                          <p:spTgt spid="5">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2000"/>
                                        <p:tgtEl>
                                          <p:spTgt spid="5">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2000"/>
                                        <p:tgtEl>
                                          <p:spTgt spid="5">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fade">
                                      <p:cBhvr>
                                        <p:cTn id="27" dur="2000"/>
                                        <p:tgtEl>
                                          <p:spTgt spid="5">
                                            <p:txEl>
                                              <p:pRg st="7" end="7"/>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xEl>
                                              <p:pRg st="21" end="21"/>
                                            </p:txEl>
                                          </p:spTgt>
                                        </p:tgtEl>
                                        <p:attrNameLst>
                                          <p:attrName>style.visibility</p:attrName>
                                        </p:attrNameLst>
                                      </p:cBhvr>
                                      <p:to>
                                        <p:strVal val="visible"/>
                                      </p:to>
                                    </p:set>
                                    <p:animEffect transition="in" filter="fade">
                                      <p:cBhvr>
                                        <p:cTn id="30" dur="2000"/>
                                        <p:tgtEl>
                                          <p:spTgt spid="5">
                                            <p:txEl>
                                              <p:pRg st="21" end="2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A </a:t>
            </a:r>
            <a:r>
              <a:rPr lang="nl-NL" sz="3200" dirty="0" err="1" smtClean="0"/>
              <a:t>further</a:t>
            </a:r>
            <a:r>
              <a:rPr lang="nl-NL" sz="3200" dirty="0" smtClean="0"/>
              <a:t> </a:t>
            </a:r>
            <a:r>
              <a:rPr lang="nl-NL" sz="3200" dirty="0" err="1" smtClean="0"/>
              <a:t>question</a:t>
            </a:r>
            <a:r>
              <a:rPr lang="nl-NL" sz="3200" dirty="0" smtClean="0"/>
              <a:t> </a:t>
            </a:r>
            <a:r>
              <a:rPr lang="nl-NL" sz="3200" dirty="0" err="1" smtClean="0"/>
              <a:t>for</a:t>
            </a:r>
            <a:r>
              <a:rPr lang="nl-NL" sz="3200" dirty="0" smtClean="0"/>
              <a:t> </a:t>
            </a:r>
            <a:r>
              <a:rPr lang="nl-NL" sz="3200" dirty="0" err="1" smtClean="0"/>
              <a:t>discussion</a:t>
            </a:r>
            <a:endParaRPr lang="nl-NL" sz="3200" dirty="0"/>
          </a:p>
        </p:txBody>
      </p:sp>
      <p:sp>
        <p:nvSpPr>
          <p:cNvPr id="3" name="Content Placeholder 2"/>
          <p:cNvSpPr>
            <a:spLocks noGrp="1"/>
          </p:cNvSpPr>
          <p:nvPr>
            <p:ph idx="1"/>
          </p:nvPr>
        </p:nvSpPr>
        <p:spPr>
          <a:xfrm>
            <a:off x="179512" y="1600200"/>
            <a:ext cx="9083352" cy="1036712"/>
          </a:xfrm>
        </p:spPr>
        <p:txBody>
          <a:bodyPr>
            <a:normAutofit/>
          </a:bodyPr>
          <a:lstStyle/>
          <a:p>
            <a:r>
              <a:rPr lang="nl-NL" sz="2000" dirty="0" smtClean="0"/>
              <a:t>We have </a:t>
            </a:r>
            <a:r>
              <a:rPr lang="nl-NL" sz="2000" dirty="0" err="1" smtClean="0"/>
              <a:t>seen</a:t>
            </a:r>
            <a:r>
              <a:rPr lang="nl-NL" sz="2000" dirty="0" smtClean="0"/>
              <a:t> </a:t>
            </a:r>
            <a:r>
              <a:rPr lang="nl-NL" sz="2000" dirty="0" err="1" smtClean="0"/>
              <a:t>that</a:t>
            </a:r>
            <a:r>
              <a:rPr lang="nl-NL" sz="2000" dirty="0" smtClean="0"/>
              <a:t> </a:t>
            </a:r>
            <a:r>
              <a:rPr lang="en-GB" sz="2000" dirty="0" err="1" smtClean="0"/>
              <a:t>Nozick’s</a:t>
            </a:r>
            <a:r>
              <a:rPr lang="en-GB" sz="2000" dirty="0" smtClean="0"/>
              <a:t> conception of knowledge faces counterexamples. Earlier we discussed the ‘Knowledge is Justified True Belief (JTB)’ notion of knowledge. </a:t>
            </a:r>
            <a:r>
              <a:rPr lang="nl-NL" sz="2000" dirty="0" smtClean="0"/>
              <a:t>Is JTB </a:t>
            </a:r>
            <a:r>
              <a:rPr lang="nl-NL" sz="2000" dirty="0" err="1" smtClean="0"/>
              <a:t>facing</a:t>
            </a:r>
            <a:r>
              <a:rPr lang="nl-NL" sz="2000" dirty="0" smtClean="0"/>
              <a:t> </a:t>
            </a:r>
            <a:r>
              <a:rPr lang="nl-NL" sz="2000" dirty="0" err="1" smtClean="0"/>
              <a:t>counterexamples</a:t>
            </a:r>
            <a:r>
              <a:rPr lang="nl-NL" sz="2000" dirty="0" smtClean="0"/>
              <a:t> as </a:t>
            </a:r>
            <a:r>
              <a:rPr lang="nl-NL" sz="2000" dirty="0" err="1" smtClean="0"/>
              <a:t>well</a:t>
            </a:r>
            <a:r>
              <a:rPr lang="nl-NL" sz="2000" dirty="0" smtClean="0"/>
              <a:t>? </a:t>
            </a:r>
            <a:r>
              <a:rPr lang="nl-NL" sz="2000" dirty="0" err="1" smtClean="0"/>
              <a:t>Let’s</a:t>
            </a:r>
            <a:r>
              <a:rPr lang="nl-NL" sz="2000" dirty="0" smtClean="0"/>
              <a:t> </a:t>
            </a:r>
            <a:r>
              <a:rPr lang="nl-NL" sz="2000" dirty="0" err="1" smtClean="0"/>
              <a:t>consider</a:t>
            </a:r>
            <a:r>
              <a:rPr lang="nl-NL" sz="2000" dirty="0" smtClean="0"/>
              <a:t> </a:t>
            </a:r>
            <a:r>
              <a:rPr lang="nl-NL" sz="2000" dirty="0" err="1" smtClean="0"/>
              <a:t>two</a:t>
            </a:r>
            <a:r>
              <a:rPr lang="nl-NL" sz="2000" dirty="0" smtClean="0"/>
              <a:t> cases.</a:t>
            </a:r>
          </a:p>
          <a:p>
            <a:endParaRPr lang="nl-NL" sz="2400" dirty="0" smtClean="0"/>
          </a:p>
          <a:p>
            <a:pPr>
              <a:buNone/>
            </a:pPr>
            <a:endParaRPr lang="nl-NL" sz="2400" dirty="0" smtClean="0"/>
          </a:p>
          <a:p>
            <a:endParaRPr lang="nl-NL" sz="2400" dirty="0" smtClean="0"/>
          </a:p>
          <a:p>
            <a:endParaRPr lang="nl-NL" sz="2400" dirty="0" smtClean="0"/>
          </a:p>
          <a:p>
            <a:endParaRPr lang="nl-NL" sz="2400" dirty="0" smtClean="0"/>
          </a:p>
          <a:p>
            <a:endParaRPr lang="nl-NL" sz="2400" dirty="0" smtClean="0"/>
          </a:p>
          <a:p>
            <a:endParaRPr lang="nl-NL" sz="2400" dirty="0" smtClean="0"/>
          </a:p>
          <a:p>
            <a:endParaRPr lang="nl-NL" sz="2400" dirty="0" smtClean="0"/>
          </a:p>
          <a:p>
            <a:endParaRPr lang="nl-NL" sz="2000" dirty="0" smtClean="0"/>
          </a:p>
          <a:p>
            <a:pPr lvl="1"/>
            <a:endParaRPr lang="nl-NL" sz="2000" dirty="0" smtClean="0"/>
          </a:p>
          <a:p>
            <a:endParaRPr lang="nl-NL" sz="2400" dirty="0" smtClean="0"/>
          </a:p>
          <a:p>
            <a:endParaRPr lang="nl-NL" sz="2400" dirty="0" smtClean="0"/>
          </a:p>
          <a:p>
            <a:endParaRPr lang="nl-NL" sz="2400" dirty="0" smtClean="0"/>
          </a:p>
          <a:p>
            <a:endParaRPr lang="nl-NL" sz="2400" dirty="0" smtClean="0"/>
          </a:p>
          <a:p>
            <a:endParaRPr lang="nl-NL" sz="2000" dirty="0" smtClean="0"/>
          </a:p>
          <a:p>
            <a:pPr lvl="1"/>
            <a:endParaRPr lang="nl-NL" sz="2000" dirty="0" smtClean="0"/>
          </a:p>
          <a:p>
            <a:pPr lvl="1"/>
            <a:endParaRPr lang="nl-NL" sz="2000" dirty="0" smtClean="0"/>
          </a:p>
          <a:p>
            <a:pPr lvl="1"/>
            <a:endParaRPr lang="nl-NL" sz="1200" dirty="0" smtClean="0"/>
          </a:p>
          <a:p>
            <a:pPr lvl="1"/>
            <a:endParaRPr lang="nl-NL" sz="2000" dirty="0" smtClean="0"/>
          </a:p>
          <a:p>
            <a:endParaRPr lang="nl-NL" sz="2400" dirty="0" smtClean="0"/>
          </a:p>
          <a:p>
            <a:endParaRPr lang="nl-NL" sz="2400" dirty="0" smtClean="0"/>
          </a:p>
          <a:p>
            <a:pPr lvl="1"/>
            <a:endParaRPr lang="nl-NL" sz="2000" dirty="0" smtClean="0"/>
          </a:p>
          <a:p>
            <a:endParaRPr lang="nl-NL" sz="2400" dirty="0" smtClean="0"/>
          </a:p>
          <a:p>
            <a:endParaRPr lang="nl-NL" sz="2400" dirty="0" smtClean="0"/>
          </a:p>
          <a:p>
            <a:endParaRPr lang="nl-NL" sz="2400" dirty="0" smtClean="0"/>
          </a:p>
          <a:p>
            <a:endParaRPr lang="nl-NL" sz="2000" dirty="0" smtClean="0"/>
          </a:p>
          <a:p>
            <a:endParaRPr lang="nl-NL" sz="2400" dirty="0" smtClean="0"/>
          </a:p>
          <a:p>
            <a:endParaRPr lang="nl-NL" sz="2400" dirty="0" smtClean="0"/>
          </a:p>
          <a:p>
            <a:endParaRPr lang="nl-NL" sz="2400" i="1" dirty="0" smtClean="0"/>
          </a:p>
          <a:p>
            <a:endParaRPr lang="nl-NL" sz="2400" i="1" dirty="0" smtClean="0"/>
          </a:p>
          <a:p>
            <a:endParaRPr lang="nl-NL" sz="2000" dirty="0"/>
          </a:p>
          <a:p>
            <a:endParaRPr lang="nl-NL" sz="2400" dirty="0" smtClean="0"/>
          </a:p>
          <a:p>
            <a:pPr lvl="1"/>
            <a:endParaRPr lang="nl-NL" sz="2000" dirty="0"/>
          </a:p>
          <a:p>
            <a:pPr lvl="1"/>
            <a:endParaRPr lang="nl-NL" sz="2000" dirty="0" smtClean="0"/>
          </a:p>
          <a:p>
            <a:pPr lvl="1"/>
            <a:endParaRPr lang="nl-NL" sz="2000" dirty="0" smtClean="0"/>
          </a:p>
          <a:p>
            <a:pPr>
              <a:buNone/>
            </a:pPr>
            <a:endParaRPr lang="nl-NL" sz="1200" dirty="0" smtClean="0"/>
          </a:p>
          <a:p>
            <a:pPr lvl="1">
              <a:buNone/>
            </a:pPr>
            <a:endParaRPr lang="nl-NL" sz="2000" i="1" dirty="0" smtClean="0"/>
          </a:p>
          <a:p>
            <a:pPr lvl="1">
              <a:buNone/>
            </a:pPr>
            <a:endParaRPr lang="nl-NL" sz="2000" i="1" dirty="0" smtClean="0"/>
          </a:p>
          <a:p>
            <a:pPr lvl="1">
              <a:buNone/>
            </a:pPr>
            <a:endParaRPr lang="nl-NL" sz="2000" i="1" dirty="0" smtClean="0"/>
          </a:p>
          <a:p>
            <a:pPr lvl="1"/>
            <a:endParaRPr lang="nl-NL" sz="2000" dirty="0"/>
          </a:p>
          <a:p>
            <a:pPr lvl="1"/>
            <a:endParaRPr lang="nl-NL" sz="2000" dirty="0" smtClean="0"/>
          </a:p>
          <a:p>
            <a:pPr lvl="1"/>
            <a:endParaRPr lang="nl-NL" sz="2000" dirty="0" smtClean="0"/>
          </a:p>
          <a:p>
            <a:endParaRPr lang="nl-NL" sz="2400" dirty="0" smtClean="0"/>
          </a:p>
          <a:p>
            <a:pPr lvl="1"/>
            <a:endParaRPr lang="nl-NL" dirty="0" smtClean="0"/>
          </a:p>
          <a:p>
            <a:pPr lvl="1"/>
            <a:endParaRPr lang="nl-NL" dirty="0"/>
          </a:p>
        </p:txBody>
      </p:sp>
      <p:sp>
        <p:nvSpPr>
          <p:cNvPr id="4" name="Content Placeholder 2"/>
          <p:cNvSpPr txBox="1">
            <a:spLocks/>
          </p:cNvSpPr>
          <p:nvPr/>
        </p:nvSpPr>
        <p:spPr>
          <a:xfrm>
            <a:off x="169168" y="2824336"/>
            <a:ext cx="9083352" cy="118072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nl-NL" sz="700" b="0" i="0" u="none" strike="noStrike" kern="1200" cap="none" spc="0" normalizeH="0" baseline="0" noProof="0" dirty="0" smtClean="0">
              <a:ln>
                <a:noFill/>
              </a:ln>
              <a:solidFill>
                <a:schemeClr val="tx1"/>
              </a:solidFill>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Mark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perceives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 ‘perfect’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sheep-like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rock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on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hill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and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forms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the belief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there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is a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sheep</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on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hill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Now</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unbeknownst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to Mark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there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is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actually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sheep</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behind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rock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on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hill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a:t>
            </a: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179512" y="4048472"/>
            <a:ext cx="9083352" cy="2764904"/>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endParaRPr kumimoji="0" lang="nl-NL" sz="800" b="0" i="0" u="none" strike="noStrike" kern="1200" cap="none" spc="0" normalizeH="0" baseline="0" noProof="0" dirty="0" smtClean="0">
              <a:ln>
                <a:noFill/>
              </a:ln>
              <a:solidFill>
                <a:schemeClr val="tx1"/>
              </a:solidFill>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startAt="2"/>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Mary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engages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in a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lottery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millions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people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attend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and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will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have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only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one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winner.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Shortly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before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result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lottery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is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published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Mary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forms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the belief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she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will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not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win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lottery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based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on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probability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reasoning</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Now</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shortly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before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she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formed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this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belief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she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did</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in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fact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not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win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lotterly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nl-NL" dirty="0" smtClean="0"/>
              <a:t/>
            </a:r>
            <a:br>
              <a:rPr lang="nl-NL" dirty="0" smtClean="0"/>
            </a:br>
            <a:r>
              <a:rPr lang="nl-NL" dirty="0" smtClean="0"/>
              <a:t/>
            </a:r>
            <a:br>
              <a:rPr lang="nl-NL" dirty="0" smtClean="0"/>
            </a:br>
            <a:r>
              <a:rPr lang="nl-NL" sz="4900" dirty="0" err="1" smtClean="0"/>
              <a:t>Pojman</a:t>
            </a:r>
            <a:r>
              <a:rPr lang="nl-NL" sz="4900" dirty="0" smtClean="0"/>
              <a:t> </a:t>
            </a:r>
            <a:r>
              <a:rPr lang="nl-NL" sz="4900" dirty="0" err="1" smtClean="0"/>
              <a:t>Chapter</a:t>
            </a:r>
            <a:r>
              <a:rPr lang="nl-NL" sz="4900" dirty="0" smtClean="0"/>
              <a:t> 4:</a:t>
            </a:r>
            <a:br>
              <a:rPr lang="nl-NL" sz="4900" dirty="0" smtClean="0"/>
            </a:br>
            <a:r>
              <a:rPr lang="nl-NL" sz="4900" dirty="0" err="1" smtClean="0"/>
              <a:t>Perception</a:t>
            </a:r>
            <a:r>
              <a:rPr lang="nl-NL" dirty="0" smtClean="0"/>
              <a:t/>
            </a:r>
            <a:br>
              <a:rPr lang="nl-NL" dirty="0" smtClean="0"/>
            </a:br>
            <a:endParaRPr lang="nl-NL"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err="1" smtClean="0"/>
              <a:t>Perception</a:t>
            </a:r>
            <a:r>
              <a:rPr lang="nl-NL" sz="2400" dirty="0" smtClean="0"/>
              <a:t> and the </a:t>
            </a:r>
            <a:r>
              <a:rPr lang="nl-NL" sz="2400" dirty="0" err="1" smtClean="0"/>
              <a:t>external</a:t>
            </a:r>
            <a:r>
              <a:rPr lang="nl-NL" sz="2400" dirty="0" smtClean="0"/>
              <a:t> </a:t>
            </a:r>
            <a:r>
              <a:rPr lang="nl-NL" sz="2400" dirty="0" err="1" smtClean="0"/>
              <a:t>world</a:t>
            </a:r>
            <a:endParaRPr lang="nl-NL" sz="2400" dirty="0" smtClean="0"/>
          </a:p>
        </p:txBody>
      </p:sp>
      <p:sp>
        <p:nvSpPr>
          <p:cNvPr id="3" name="Content Placeholder 2"/>
          <p:cNvSpPr>
            <a:spLocks noGrp="1"/>
          </p:cNvSpPr>
          <p:nvPr>
            <p:ph idx="1"/>
          </p:nvPr>
        </p:nvSpPr>
        <p:spPr>
          <a:xfrm>
            <a:off x="323528" y="1351309"/>
            <a:ext cx="8820472" cy="1573635"/>
          </a:xfrm>
        </p:spPr>
        <p:txBody>
          <a:bodyPr>
            <a:noAutofit/>
          </a:bodyPr>
          <a:lstStyle/>
          <a:p>
            <a:r>
              <a:rPr lang="en-GB" sz="2000" dirty="0" smtClean="0"/>
              <a:t>We are confronted daily with many illusory appearances</a:t>
            </a:r>
          </a:p>
          <a:p>
            <a:pPr lvl="1"/>
            <a:r>
              <a:rPr lang="en-GB" sz="1600" dirty="0" smtClean="0"/>
              <a:t>We see parallel railroad tracks as if they converge in the distance</a:t>
            </a:r>
          </a:p>
          <a:p>
            <a:pPr lvl="1"/>
            <a:r>
              <a:rPr lang="en-GB" sz="1600" dirty="0" smtClean="0"/>
              <a:t>A coin looks elliptical when viewed from a certain angle</a:t>
            </a:r>
          </a:p>
          <a:p>
            <a:pPr lvl="1"/>
            <a:r>
              <a:rPr lang="en-GB" sz="1600" dirty="0" smtClean="0"/>
              <a:t>A straight stick placed halfway in water looks bent</a:t>
            </a:r>
          </a:p>
          <a:p>
            <a:pPr lvl="1"/>
            <a:r>
              <a:rPr lang="en-GB" sz="1600" dirty="0" smtClean="0"/>
              <a:t>Stars appear as tiny sparks in the heavens</a:t>
            </a:r>
          </a:p>
          <a:p>
            <a:pPr lvl="1"/>
            <a:endParaRPr lang="en-GB" sz="8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r>
              <a:rPr lang="en-GB" sz="2400" dirty="0" smtClean="0"/>
              <a:t>z</a:t>
            </a:r>
            <a:endParaRPr lang="en-GB" sz="2400" dirty="0"/>
          </a:p>
        </p:txBody>
      </p:sp>
      <p:sp>
        <p:nvSpPr>
          <p:cNvPr id="4" name="Content Placeholder 2"/>
          <p:cNvSpPr txBox="1">
            <a:spLocks/>
          </p:cNvSpPr>
          <p:nvPr/>
        </p:nvSpPr>
        <p:spPr>
          <a:xfrm>
            <a:off x="323528" y="3079501"/>
            <a:ext cx="8820472" cy="565523"/>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So, how do we discriminate between true and false appearances?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323528" y="3727573"/>
            <a:ext cx="8820472" cy="2293715"/>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Aren’t appearances </a:t>
            </a:r>
            <a:r>
              <a:rPr kumimoji="0" lang="en-GB" sz="2000" b="0" i="1" u="none" strike="noStrike" kern="1200" cap="none" spc="0" normalizeH="0" baseline="0" noProof="0" dirty="0" smtClean="0">
                <a:ln>
                  <a:noFill/>
                </a:ln>
                <a:solidFill>
                  <a:schemeClr val="tx1"/>
                </a:solidFill>
                <a:effectLst/>
                <a:uLnTx/>
                <a:uFillTx/>
                <a:latin typeface="+mn-lt"/>
                <a:ea typeface="+mn-ea"/>
                <a:cs typeface="+mn-cs"/>
              </a:rPr>
              <a:t>numerically different </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from external objects?</a:t>
            </a:r>
            <a:endParaRPr kumimoji="0" lang="en-GB"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It seems that in perception, the ‘impression’ (first ‘item’; in the mind) is </a:t>
            </a:r>
            <a:r>
              <a:rPr kumimoji="0" lang="en-GB" sz="1600" b="0" i="1" u="none" strike="noStrike" kern="1200" cap="none" spc="0" normalizeH="0" baseline="0" noProof="0" dirty="0" smtClean="0">
                <a:ln>
                  <a:noFill/>
                </a:ln>
                <a:solidFill>
                  <a:schemeClr val="tx1"/>
                </a:solidFill>
                <a:effectLst/>
                <a:uLnTx/>
                <a:uFillTx/>
                <a:latin typeface="+mn-lt"/>
                <a:ea typeface="+mn-ea"/>
                <a:cs typeface="+mn-cs"/>
              </a:rPr>
              <a:t>to be                        distinguished from</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 the thing itself (second ‘item’; external to the mind)</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But if so, what guarantees that any of our impressions resemble the things themselves?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Further, what guarantees that there is an external world that grounds our impressions at all?</a:t>
            </a: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2" end="12"/>
                                            </p:txEl>
                                          </p:spTgt>
                                        </p:tgtEl>
                                        <p:attrNameLst>
                                          <p:attrName>style.visibility</p:attrName>
                                        </p:attrNameLst>
                                      </p:cBhvr>
                                      <p:to>
                                        <p:strVal val="visible"/>
                                      </p:to>
                                    </p:set>
                                    <p:animEffect transition="in" filter="fade">
                                      <p:cBhvr>
                                        <p:cTn id="10" dur="2000"/>
                                        <p:tgtEl>
                                          <p:spTgt spid="4">
                                            <p:txEl>
                                              <p:pRg st="12" end="1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2000"/>
                                        <p:tgtEl>
                                          <p:spTgt spid="5">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fade">
                                      <p:cBhvr>
                                        <p:cTn id="18" dur="2000"/>
                                        <p:tgtEl>
                                          <p:spTgt spid="5">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2000"/>
                                        <p:tgtEl>
                                          <p:spTgt spid="5">
                                            <p:txEl>
                                              <p:pRg st="2" end="2"/>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fade">
                                      <p:cBhvr>
                                        <p:cTn id="24" dur="2000"/>
                                        <p:tgtEl>
                                          <p:spTgt spid="5">
                                            <p:txEl>
                                              <p:pRg st="3" end="3"/>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xEl>
                                              <p:pRg st="15" end="15"/>
                                            </p:txEl>
                                          </p:spTgt>
                                        </p:tgtEl>
                                        <p:attrNameLst>
                                          <p:attrName>style.visibility</p:attrName>
                                        </p:attrNameLst>
                                      </p:cBhvr>
                                      <p:to>
                                        <p:strVal val="visible"/>
                                      </p:to>
                                    </p:set>
                                    <p:animEffect transition="in" filter="fade">
                                      <p:cBhvr>
                                        <p:cTn id="27" dur="2000"/>
                                        <p:tgtEl>
                                          <p:spTgt spid="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Three</a:t>
            </a:r>
            <a:r>
              <a:rPr lang="nl-NL" sz="3200" dirty="0" smtClean="0"/>
              <a:t> different types of </a:t>
            </a:r>
            <a:r>
              <a:rPr lang="nl-NL" sz="3200" dirty="0" err="1" smtClean="0"/>
              <a:t>knowledge</a:t>
            </a:r>
            <a:r>
              <a:rPr lang="nl-NL" sz="3200" dirty="0" smtClean="0"/>
              <a:t> (</a:t>
            </a:r>
            <a:r>
              <a:rPr lang="nl-NL" sz="3200" dirty="0" err="1" smtClean="0"/>
              <a:t>cont</a:t>
            </a:r>
            <a:r>
              <a:rPr lang="nl-NL" sz="3200" dirty="0" smtClean="0"/>
              <a:t>.)</a:t>
            </a:r>
            <a:endParaRPr lang="nl-NL" sz="3200" dirty="0"/>
          </a:p>
        </p:txBody>
      </p:sp>
      <p:sp>
        <p:nvSpPr>
          <p:cNvPr id="3" name="Content Placeholder 2"/>
          <p:cNvSpPr>
            <a:spLocks noGrp="1"/>
          </p:cNvSpPr>
          <p:nvPr>
            <p:ph idx="1"/>
          </p:nvPr>
        </p:nvSpPr>
        <p:spPr>
          <a:xfrm>
            <a:off x="457200" y="1600201"/>
            <a:ext cx="8229600" cy="964704"/>
          </a:xfrm>
        </p:spPr>
        <p:txBody>
          <a:bodyPr>
            <a:normAutofit/>
          </a:bodyPr>
          <a:lstStyle/>
          <a:p>
            <a:r>
              <a:rPr lang="nl-NL" sz="2400" dirty="0" err="1" smtClean="0"/>
              <a:t>Epistemology</a:t>
            </a:r>
            <a:r>
              <a:rPr lang="nl-NL" sz="2400" dirty="0" smtClean="0"/>
              <a:t> is </a:t>
            </a:r>
            <a:r>
              <a:rPr lang="nl-NL" sz="2400" dirty="0" err="1" smtClean="0"/>
              <a:t>primarily</a:t>
            </a:r>
            <a:r>
              <a:rPr lang="nl-NL" sz="2400" dirty="0" smtClean="0"/>
              <a:t> </a:t>
            </a:r>
            <a:r>
              <a:rPr lang="nl-NL" sz="2400" dirty="0" err="1" smtClean="0"/>
              <a:t>about</a:t>
            </a:r>
            <a:r>
              <a:rPr lang="nl-NL" sz="2400" dirty="0" smtClean="0"/>
              <a:t> </a:t>
            </a:r>
            <a:r>
              <a:rPr lang="nl-NL" sz="2400" dirty="0" err="1" smtClean="0"/>
              <a:t>propositional</a:t>
            </a:r>
            <a:r>
              <a:rPr lang="nl-NL" sz="2400" dirty="0" smtClean="0"/>
              <a:t> </a:t>
            </a:r>
            <a:r>
              <a:rPr lang="nl-NL" sz="2400" dirty="0" err="1" smtClean="0"/>
              <a:t>knowledge</a:t>
            </a:r>
            <a:endParaRPr lang="nl-NL" sz="2400" dirty="0" smtClean="0"/>
          </a:p>
          <a:p>
            <a:r>
              <a:rPr lang="nl-NL" sz="2400" dirty="0" smtClean="0"/>
              <a:t>Is all </a:t>
            </a:r>
            <a:r>
              <a:rPr lang="nl-NL" sz="2400" dirty="0" err="1" smtClean="0"/>
              <a:t>propositional</a:t>
            </a:r>
            <a:r>
              <a:rPr lang="nl-NL" sz="2400" dirty="0" smtClean="0"/>
              <a:t> </a:t>
            </a:r>
            <a:r>
              <a:rPr lang="nl-NL" sz="2400" dirty="0" err="1" smtClean="0"/>
              <a:t>knowledge</a:t>
            </a:r>
            <a:r>
              <a:rPr lang="nl-NL" sz="2400" dirty="0" smtClean="0"/>
              <a:t> </a:t>
            </a:r>
            <a:r>
              <a:rPr lang="nl-NL" sz="2400" dirty="0" err="1" smtClean="0"/>
              <a:t>based</a:t>
            </a:r>
            <a:r>
              <a:rPr lang="nl-NL" sz="2400" dirty="0" smtClean="0"/>
              <a:t> </a:t>
            </a:r>
            <a:r>
              <a:rPr lang="nl-NL" sz="2400" dirty="0" err="1" smtClean="0"/>
              <a:t>on</a:t>
            </a:r>
            <a:r>
              <a:rPr lang="nl-NL" sz="2400" dirty="0" smtClean="0"/>
              <a:t> </a:t>
            </a:r>
            <a:r>
              <a:rPr lang="nl-NL" sz="2400" dirty="0" err="1" smtClean="0"/>
              <a:t>acquaintance</a:t>
            </a:r>
            <a:r>
              <a:rPr lang="nl-NL" sz="2400" dirty="0" smtClean="0"/>
              <a:t>?</a:t>
            </a:r>
            <a:endParaRPr lang="nl-NL" sz="2000" dirty="0" smtClean="0"/>
          </a:p>
          <a:p>
            <a:pPr lvl="1">
              <a:buNone/>
            </a:pPr>
            <a:endParaRPr lang="nl-NL" sz="2000" i="1" dirty="0" smtClean="0"/>
          </a:p>
          <a:p>
            <a:pPr lvl="1">
              <a:buNone/>
            </a:pPr>
            <a:endParaRPr lang="nl-NL" sz="2000" i="1" dirty="0" smtClean="0"/>
          </a:p>
          <a:p>
            <a:pPr lvl="1">
              <a:buNone/>
            </a:pPr>
            <a:endParaRPr lang="nl-NL" sz="2000" i="1" dirty="0" smtClean="0"/>
          </a:p>
          <a:p>
            <a:pPr lvl="1"/>
            <a:endParaRPr lang="nl-NL" sz="2000" dirty="0"/>
          </a:p>
          <a:p>
            <a:pPr lvl="1"/>
            <a:endParaRPr lang="nl-NL" sz="2000" dirty="0" smtClean="0"/>
          </a:p>
          <a:p>
            <a:pPr lvl="1"/>
            <a:endParaRPr lang="nl-NL" sz="2000" dirty="0" smtClean="0"/>
          </a:p>
          <a:p>
            <a:endParaRPr lang="nl-NL" sz="2400" dirty="0" smtClean="0"/>
          </a:p>
          <a:p>
            <a:pPr lvl="1"/>
            <a:endParaRPr lang="nl-NL" dirty="0" smtClean="0"/>
          </a:p>
          <a:p>
            <a:pPr lvl="1"/>
            <a:endParaRPr lang="nl-NL" dirty="0"/>
          </a:p>
        </p:txBody>
      </p:sp>
      <p:sp>
        <p:nvSpPr>
          <p:cNvPr id="4" name="Content Placeholder 2"/>
          <p:cNvSpPr txBox="1">
            <a:spLocks/>
          </p:cNvSpPr>
          <p:nvPr/>
        </p:nvSpPr>
        <p:spPr>
          <a:xfrm>
            <a:off x="467544" y="2708920"/>
            <a:ext cx="8229600" cy="1656184"/>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On</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 the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one</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 hand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this</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seems</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plausibly</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true</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I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know</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the tree in front of me is green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I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know</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 have a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headache</a:t>
            </a: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I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know</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snow</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is white</a:t>
            </a: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Rectangle 4"/>
          <p:cNvSpPr/>
          <p:nvPr/>
        </p:nvSpPr>
        <p:spPr>
          <a:xfrm>
            <a:off x="467544" y="4169112"/>
            <a:ext cx="6246440" cy="1708160"/>
          </a:xfrm>
          <a:prstGeom prst="rect">
            <a:avLst/>
          </a:prstGeom>
        </p:spPr>
        <p:txBody>
          <a:bodyPr wrap="square">
            <a:spAutoFit/>
          </a:bodyPr>
          <a:lstStyle/>
          <a:p>
            <a:pPr marL="742950" lvl="1" indent="-285750">
              <a:spcBef>
                <a:spcPct val="20000"/>
              </a:spcBef>
              <a:defRPr/>
            </a:pPr>
            <a:endParaRPr lang="nl-NL" sz="900" dirty="0" smtClean="0">
              <a:effectLst>
                <a:outerShdw blurRad="38100" dist="38100" dir="2700000" algn="tl">
                  <a:srgbClr val="000000">
                    <a:alpha val="43137"/>
                  </a:srgbClr>
                </a:outerShdw>
              </a:effectLst>
            </a:endParaRPr>
          </a:p>
          <a:p>
            <a:pPr marL="742950" lvl="1" indent="-285750">
              <a:spcBef>
                <a:spcPct val="20000"/>
              </a:spcBef>
              <a:defRPr/>
            </a:pPr>
            <a:r>
              <a:rPr lang="nl-NL" sz="2000" i="1" dirty="0" err="1" smtClean="0"/>
              <a:t>But</a:t>
            </a:r>
            <a:r>
              <a:rPr lang="nl-NL" sz="2000" i="1" dirty="0" smtClean="0"/>
              <a:t> </a:t>
            </a:r>
            <a:r>
              <a:rPr lang="nl-NL" sz="2000" i="1" dirty="0" err="1" smtClean="0"/>
              <a:t>on</a:t>
            </a:r>
            <a:r>
              <a:rPr lang="nl-NL" sz="2000" i="1" dirty="0" smtClean="0"/>
              <a:t> the </a:t>
            </a:r>
            <a:r>
              <a:rPr lang="nl-NL" sz="2000" i="1" dirty="0" err="1" smtClean="0"/>
              <a:t>other</a:t>
            </a:r>
            <a:r>
              <a:rPr lang="nl-NL" sz="2000" i="1" dirty="0" smtClean="0"/>
              <a:t> hand </a:t>
            </a:r>
            <a:r>
              <a:rPr lang="nl-NL" sz="2000" i="1" dirty="0" err="1" smtClean="0"/>
              <a:t>one</a:t>
            </a:r>
            <a:r>
              <a:rPr lang="nl-NL" sz="2000" i="1" dirty="0" smtClean="0"/>
              <a:t> </a:t>
            </a:r>
            <a:r>
              <a:rPr lang="nl-NL" sz="2000" i="1" dirty="0" err="1" smtClean="0"/>
              <a:t>may</a:t>
            </a:r>
            <a:r>
              <a:rPr lang="nl-NL" sz="2000" i="1" dirty="0" smtClean="0"/>
              <a:t> </a:t>
            </a:r>
            <a:r>
              <a:rPr lang="nl-NL" sz="2000" i="1" dirty="0" err="1" smtClean="0"/>
              <a:t>seriously</a:t>
            </a:r>
            <a:r>
              <a:rPr lang="nl-NL" sz="2000" i="1" dirty="0" smtClean="0"/>
              <a:t> doubt </a:t>
            </a:r>
            <a:r>
              <a:rPr lang="nl-NL" sz="2000" i="1" dirty="0" err="1" smtClean="0"/>
              <a:t>this</a:t>
            </a:r>
            <a:r>
              <a:rPr lang="nl-NL" sz="2000" i="1" dirty="0" smtClean="0"/>
              <a:t> …</a:t>
            </a:r>
          </a:p>
          <a:p>
            <a:pPr marL="742950" lvl="1" indent="-285750">
              <a:spcBef>
                <a:spcPct val="20000"/>
              </a:spcBef>
              <a:buFont typeface="Arial" pitchFamily="34" charset="0"/>
              <a:buChar char="–"/>
              <a:defRPr/>
            </a:pPr>
            <a:r>
              <a:rPr lang="nl-NL" sz="2000" dirty="0" smtClean="0"/>
              <a:t>I </a:t>
            </a:r>
            <a:r>
              <a:rPr lang="nl-NL" sz="2000" dirty="0" err="1" smtClean="0"/>
              <a:t>know</a:t>
            </a:r>
            <a:r>
              <a:rPr lang="nl-NL" sz="2000" dirty="0" smtClean="0"/>
              <a:t> </a:t>
            </a:r>
            <a:r>
              <a:rPr lang="nl-NL" sz="2000" dirty="0" err="1" smtClean="0"/>
              <a:t>that</a:t>
            </a:r>
            <a:r>
              <a:rPr lang="nl-NL" sz="2000" dirty="0" smtClean="0"/>
              <a:t> a </a:t>
            </a:r>
            <a:r>
              <a:rPr lang="nl-NL" sz="2000" dirty="0" err="1" smtClean="0"/>
              <a:t>logical</a:t>
            </a:r>
            <a:r>
              <a:rPr lang="nl-NL" sz="2000" dirty="0" smtClean="0"/>
              <a:t> </a:t>
            </a:r>
            <a:r>
              <a:rPr lang="nl-NL" sz="2000" dirty="0" err="1" smtClean="0"/>
              <a:t>contradiction</a:t>
            </a:r>
            <a:r>
              <a:rPr lang="nl-NL" sz="2000" dirty="0" smtClean="0"/>
              <a:t> </a:t>
            </a:r>
            <a:r>
              <a:rPr lang="nl-NL" sz="2000" dirty="0" err="1" smtClean="0"/>
              <a:t>cannot</a:t>
            </a:r>
            <a:r>
              <a:rPr lang="nl-NL" sz="2000" dirty="0" smtClean="0"/>
              <a:t> </a:t>
            </a:r>
            <a:r>
              <a:rPr lang="nl-NL" sz="2000" dirty="0" err="1" smtClean="0"/>
              <a:t>occur</a:t>
            </a:r>
            <a:endParaRPr lang="nl-NL" sz="2000" dirty="0" smtClean="0"/>
          </a:p>
          <a:p>
            <a:pPr marL="742950" lvl="1" indent="-285750">
              <a:spcBef>
                <a:spcPct val="20000"/>
              </a:spcBef>
              <a:buFont typeface="Arial" pitchFamily="34" charset="0"/>
              <a:buChar char="–"/>
              <a:defRPr/>
            </a:pPr>
            <a:r>
              <a:rPr lang="nl-NL" sz="2000" dirty="0" smtClean="0"/>
              <a:t>I </a:t>
            </a:r>
            <a:r>
              <a:rPr lang="nl-NL" sz="2000" dirty="0" err="1" smtClean="0"/>
              <a:t>know</a:t>
            </a:r>
            <a:r>
              <a:rPr lang="nl-NL" sz="2000" dirty="0" smtClean="0"/>
              <a:t> </a:t>
            </a:r>
            <a:r>
              <a:rPr lang="nl-NL" sz="2000" dirty="0" err="1" smtClean="0"/>
              <a:t>that</a:t>
            </a:r>
            <a:r>
              <a:rPr lang="nl-NL" sz="2000" dirty="0" smtClean="0"/>
              <a:t> ‘</a:t>
            </a:r>
            <a:r>
              <a:rPr lang="nl-NL" sz="2000" dirty="0" err="1" smtClean="0"/>
              <a:t>not-P</a:t>
            </a:r>
            <a:r>
              <a:rPr lang="nl-NL" sz="2000" dirty="0" smtClean="0"/>
              <a:t>’ and ‘P </a:t>
            </a:r>
            <a:r>
              <a:rPr lang="nl-NL" sz="2000" dirty="0" err="1" smtClean="0"/>
              <a:t>or</a:t>
            </a:r>
            <a:r>
              <a:rPr lang="nl-NL" sz="2000" dirty="0" smtClean="0"/>
              <a:t> Q’ </a:t>
            </a:r>
            <a:r>
              <a:rPr lang="nl-NL" sz="2000" dirty="0" err="1" smtClean="0"/>
              <a:t>entails</a:t>
            </a:r>
            <a:r>
              <a:rPr lang="nl-NL" sz="2000" dirty="0" smtClean="0"/>
              <a:t> Q</a:t>
            </a:r>
          </a:p>
          <a:p>
            <a:pPr marL="742950" lvl="1" indent="-285750">
              <a:spcBef>
                <a:spcPct val="20000"/>
              </a:spcBef>
              <a:buFont typeface="Arial" pitchFamily="34" charset="0"/>
              <a:buChar char="–"/>
              <a:defRPr/>
            </a:pPr>
            <a:r>
              <a:rPr lang="nl-NL" sz="2000" dirty="0" smtClean="0"/>
              <a:t>I </a:t>
            </a:r>
            <a:r>
              <a:rPr lang="nl-NL" sz="2000" dirty="0" err="1" smtClean="0"/>
              <a:t>know</a:t>
            </a:r>
            <a:r>
              <a:rPr lang="nl-NL" sz="2000" dirty="0" smtClean="0"/>
              <a:t> </a:t>
            </a:r>
            <a:r>
              <a:rPr lang="nl-NL" sz="2000" dirty="0" err="1" smtClean="0"/>
              <a:t>that</a:t>
            </a:r>
            <a:r>
              <a:rPr lang="nl-NL" sz="2000" dirty="0" smtClean="0"/>
              <a:t> 2 is a prime </a:t>
            </a:r>
            <a:r>
              <a:rPr lang="nl-NL" sz="2000" dirty="0" err="1" smtClean="0"/>
              <a:t>number</a:t>
            </a:r>
            <a:endParaRPr lang="nl-NL" sz="2000"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20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20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2000"/>
                                        <p:tgtEl>
                                          <p:spTgt spid="5">
                                            <p:txEl>
                                              <p:pRg st="1" end="1"/>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fade">
                                      <p:cBhvr>
                                        <p:cTn id="24" dur="2000"/>
                                        <p:tgtEl>
                                          <p:spTgt spid="5">
                                            <p:txEl>
                                              <p:pRg st="2" end="2"/>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2000"/>
                                        <p:tgtEl>
                                          <p:spTgt spid="5">
                                            <p:txEl>
                                              <p:pRg st="3" end="3"/>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xEl>
                                              <p:pRg st="4" end="4"/>
                                            </p:txEl>
                                          </p:spTgt>
                                        </p:tgtEl>
                                        <p:attrNameLst>
                                          <p:attrName>style.visibility</p:attrName>
                                        </p:attrNameLst>
                                      </p:cBhvr>
                                      <p:to>
                                        <p:strVal val="visible"/>
                                      </p:to>
                                    </p:set>
                                    <p:animEffect transition="in" filter="fade">
                                      <p:cBhvr>
                                        <p:cTn id="30"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err="1" smtClean="0"/>
              <a:t>Three</a:t>
            </a:r>
            <a:r>
              <a:rPr lang="nl-NL" sz="2400" dirty="0" smtClean="0"/>
              <a:t> </a:t>
            </a:r>
            <a:r>
              <a:rPr lang="nl-NL" sz="2400" dirty="0" err="1" smtClean="0"/>
              <a:t>theories</a:t>
            </a:r>
            <a:r>
              <a:rPr lang="nl-NL" sz="2400" dirty="0" smtClean="0"/>
              <a:t> of </a:t>
            </a:r>
            <a:r>
              <a:rPr lang="nl-NL" sz="2400" dirty="0" err="1" smtClean="0"/>
              <a:t>perception</a:t>
            </a:r>
            <a:endParaRPr lang="nl-NL" sz="2400" dirty="0" smtClean="0"/>
          </a:p>
        </p:txBody>
      </p:sp>
      <p:sp>
        <p:nvSpPr>
          <p:cNvPr id="3" name="Content Placeholder 2"/>
          <p:cNvSpPr>
            <a:spLocks noGrp="1"/>
          </p:cNvSpPr>
          <p:nvPr>
            <p:ph idx="1"/>
          </p:nvPr>
        </p:nvSpPr>
        <p:spPr>
          <a:xfrm>
            <a:off x="323528" y="1351309"/>
            <a:ext cx="8820472" cy="1285603"/>
          </a:xfrm>
        </p:spPr>
        <p:txBody>
          <a:bodyPr>
            <a:noAutofit/>
          </a:bodyPr>
          <a:lstStyle/>
          <a:p>
            <a:r>
              <a:rPr lang="en-GB" sz="2000" dirty="0" smtClean="0"/>
              <a:t>Direct (Naive, Commonsense) Realism</a:t>
            </a:r>
          </a:p>
          <a:p>
            <a:pPr lvl="1"/>
            <a:r>
              <a:rPr lang="en-GB" sz="1600" dirty="0" smtClean="0"/>
              <a:t>The immediate object of perception is a mind-independent object that exists                        independently of our awareness of it. </a:t>
            </a:r>
          </a:p>
          <a:p>
            <a:pPr lvl="1"/>
            <a:r>
              <a:rPr lang="en-GB" sz="1600" dirty="0" smtClean="0"/>
              <a:t>We have </a:t>
            </a:r>
            <a:r>
              <a:rPr lang="en-GB" sz="1600" i="1" dirty="0" smtClean="0"/>
              <a:t>immediate</a:t>
            </a:r>
            <a:r>
              <a:rPr lang="en-GB" sz="1600" dirty="0" smtClean="0"/>
              <a:t> adequate knowledge of the mind-independent external world</a:t>
            </a: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4" name="TextBox 3"/>
          <p:cNvSpPr txBox="1"/>
          <p:nvPr/>
        </p:nvSpPr>
        <p:spPr>
          <a:xfrm>
            <a:off x="755576" y="5766355"/>
            <a:ext cx="7128792" cy="830997"/>
          </a:xfrm>
          <a:prstGeom prst="rect">
            <a:avLst/>
          </a:prstGeom>
          <a:noFill/>
        </p:spPr>
        <p:txBody>
          <a:bodyPr wrap="square" rtlCol="0">
            <a:spAutoFit/>
          </a:bodyPr>
          <a:lstStyle/>
          <a:p>
            <a:r>
              <a:rPr lang="nl-NL" sz="1600" i="1" dirty="0" smtClean="0"/>
              <a:t>Is </a:t>
            </a:r>
            <a:r>
              <a:rPr lang="nl-NL" sz="1600" i="1" dirty="0" err="1" smtClean="0"/>
              <a:t>there</a:t>
            </a:r>
            <a:r>
              <a:rPr lang="nl-NL" sz="1600" i="1" dirty="0" smtClean="0"/>
              <a:t> </a:t>
            </a:r>
            <a:r>
              <a:rPr lang="nl-NL" sz="1600" i="1" dirty="0" err="1" smtClean="0"/>
              <a:t>another</a:t>
            </a:r>
            <a:r>
              <a:rPr lang="nl-NL" sz="1600" i="1" dirty="0" smtClean="0"/>
              <a:t> </a:t>
            </a:r>
            <a:r>
              <a:rPr lang="nl-NL" sz="1600" i="1" dirty="0" err="1" smtClean="0"/>
              <a:t>option</a:t>
            </a:r>
            <a:r>
              <a:rPr lang="nl-NL" sz="1600" i="1" dirty="0" smtClean="0"/>
              <a:t>? </a:t>
            </a:r>
            <a:r>
              <a:rPr lang="nl-NL" sz="1600" i="1" dirty="0" err="1" smtClean="0"/>
              <a:t>Yes</a:t>
            </a:r>
            <a:r>
              <a:rPr lang="nl-NL" sz="1600" i="1" dirty="0" smtClean="0"/>
              <a:t>, the </a:t>
            </a:r>
            <a:r>
              <a:rPr lang="nl-NL" sz="1600" i="1" dirty="0" err="1" smtClean="0"/>
              <a:t>immediate</a:t>
            </a:r>
            <a:r>
              <a:rPr lang="nl-NL" sz="1600" i="1" dirty="0" smtClean="0"/>
              <a:t> </a:t>
            </a:r>
            <a:r>
              <a:rPr lang="nl-NL" sz="1600" i="1" dirty="0" err="1" smtClean="0"/>
              <a:t>objects</a:t>
            </a:r>
            <a:r>
              <a:rPr lang="nl-NL" sz="1600" i="1" dirty="0" smtClean="0"/>
              <a:t> of </a:t>
            </a:r>
            <a:r>
              <a:rPr lang="nl-NL" sz="1600" i="1" dirty="0" err="1" smtClean="0"/>
              <a:t>perception</a:t>
            </a:r>
            <a:r>
              <a:rPr lang="nl-NL" sz="1600" i="1" dirty="0" smtClean="0"/>
              <a:t> are </a:t>
            </a:r>
            <a:r>
              <a:rPr lang="nl-NL" sz="1600" i="1" dirty="0" err="1" smtClean="0"/>
              <a:t>sense</a:t>
            </a:r>
            <a:r>
              <a:rPr lang="nl-NL" sz="1600" i="1" dirty="0" smtClean="0"/>
              <a:t> data, and we </a:t>
            </a:r>
            <a:r>
              <a:rPr lang="nl-NL" sz="1600" i="1" dirty="0" err="1" smtClean="0"/>
              <a:t>simply</a:t>
            </a:r>
            <a:r>
              <a:rPr lang="nl-NL" sz="1600" i="1" dirty="0" smtClean="0"/>
              <a:t> do </a:t>
            </a:r>
            <a:r>
              <a:rPr lang="nl-NL" sz="1600" i="1" dirty="0" err="1" smtClean="0"/>
              <a:t>not</a:t>
            </a:r>
            <a:r>
              <a:rPr lang="nl-NL" sz="1600" i="1" dirty="0" smtClean="0"/>
              <a:t> </a:t>
            </a:r>
            <a:r>
              <a:rPr lang="nl-NL" sz="1600" i="1" dirty="0" err="1" smtClean="0"/>
              <a:t>know</a:t>
            </a:r>
            <a:r>
              <a:rPr lang="nl-NL" sz="1600" i="1" dirty="0" smtClean="0"/>
              <a:t> </a:t>
            </a:r>
            <a:r>
              <a:rPr lang="nl-NL" sz="1600" i="1" dirty="0" err="1" smtClean="0"/>
              <a:t>whether</a:t>
            </a:r>
            <a:r>
              <a:rPr lang="nl-NL" sz="1600" i="1" dirty="0" smtClean="0"/>
              <a:t> </a:t>
            </a:r>
            <a:r>
              <a:rPr lang="nl-NL" sz="1600" i="1" dirty="0" err="1" smtClean="0"/>
              <a:t>there</a:t>
            </a:r>
            <a:r>
              <a:rPr lang="nl-NL" sz="1600" i="1" dirty="0" smtClean="0"/>
              <a:t> is </a:t>
            </a:r>
            <a:r>
              <a:rPr lang="nl-NL" sz="1600" i="1" dirty="0" err="1" smtClean="0"/>
              <a:t>an</a:t>
            </a:r>
            <a:r>
              <a:rPr lang="nl-NL" sz="1600" i="1" dirty="0" smtClean="0"/>
              <a:t> </a:t>
            </a:r>
            <a:r>
              <a:rPr lang="nl-NL" sz="1600" i="1" dirty="0" err="1" smtClean="0"/>
              <a:t>external</a:t>
            </a:r>
            <a:r>
              <a:rPr lang="nl-NL" sz="1600" i="1" dirty="0" smtClean="0"/>
              <a:t> </a:t>
            </a:r>
            <a:r>
              <a:rPr lang="nl-NL" sz="1600" i="1" dirty="0" err="1" smtClean="0"/>
              <a:t>world</a:t>
            </a:r>
            <a:r>
              <a:rPr lang="nl-NL" sz="1600" i="1" dirty="0" smtClean="0"/>
              <a:t> at all, </a:t>
            </a:r>
            <a:r>
              <a:rPr lang="nl-NL" sz="1600" i="1" dirty="0" err="1" smtClean="0"/>
              <a:t>or</a:t>
            </a:r>
            <a:r>
              <a:rPr lang="nl-NL" sz="1600" i="1" dirty="0" smtClean="0"/>
              <a:t> (even </a:t>
            </a:r>
            <a:r>
              <a:rPr lang="nl-NL" sz="1600" i="1" dirty="0" err="1" smtClean="0"/>
              <a:t>if</a:t>
            </a:r>
            <a:r>
              <a:rPr lang="nl-NL" sz="1600" i="1" dirty="0" smtClean="0"/>
              <a:t> </a:t>
            </a:r>
            <a:r>
              <a:rPr lang="nl-NL" sz="1600" i="1" dirty="0" err="1" smtClean="0"/>
              <a:t>there</a:t>
            </a:r>
            <a:r>
              <a:rPr lang="nl-NL" sz="1600" i="1" dirty="0" smtClean="0"/>
              <a:t> is </a:t>
            </a:r>
            <a:r>
              <a:rPr lang="nl-NL" sz="1600" i="1" dirty="0" err="1" smtClean="0"/>
              <a:t>one</a:t>
            </a:r>
            <a:r>
              <a:rPr lang="nl-NL" sz="1600" i="1" dirty="0" smtClean="0"/>
              <a:t>) </a:t>
            </a:r>
            <a:r>
              <a:rPr lang="nl-NL" sz="1600" i="1" dirty="0" err="1" smtClean="0"/>
              <a:t>whether</a:t>
            </a:r>
            <a:r>
              <a:rPr lang="nl-NL" sz="1600" i="1" dirty="0" smtClean="0"/>
              <a:t> </a:t>
            </a:r>
            <a:r>
              <a:rPr lang="nl-NL" sz="1600" i="1" dirty="0" err="1" smtClean="0"/>
              <a:t>our</a:t>
            </a:r>
            <a:r>
              <a:rPr lang="nl-NL" sz="1600" i="1" dirty="0" smtClean="0"/>
              <a:t> </a:t>
            </a:r>
            <a:r>
              <a:rPr lang="nl-NL" sz="1600" i="1" dirty="0" err="1" smtClean="0"/>
              <a:t>impressions</a:t>
            </a:r>
            <a:r>
              <a:rPr lang="nl-NL" sz="1600" i="1" dirty="0" smtClean="0"/>
              <a:t> </a:t>
            </a:r>
            <a:r>
              <a:rPr lang="nl-NL" sz="1600" i="1" dirty="0" err="1" smtClean="0"/>
              <a:t>adequately</a:t>
            </a:r>
            <a:r>
              <a:rPr lang="nl-NL" sz="1600" i="1" dirty="0" smtClean="0"/>
              <a:t> </a:t>
            </a:r>
            <a:r>
              <a:rPr lang="nl-NL" sz="1600" i="1" dirty="0" err="1" smtClean="0"/>
              <a:t>resemble</a:t>
            </a:r>
            <a:r>
              <a:rPr lang="nl-NL" sz="1600" i="1" dirty="0" smtClean="0"/>
              <a:t> </a:t>
            </a:r>
            <a:r>
              <a:rPr lang="nl-NL" sz="1600" i="1" dirty="0" err="1" smtClean="0"/>
              <a:t>it</a:t>
            </a:r>
            <a:r>
              <a:rPr lang="nl-NL" sz="1600" i="1" dirty="0" smtClean="0"/>
              <a:t> </a:t>
            </a:r>
            <a:r>
              <a:rPr lang="nl-NL" sz="1600" i="1" dirty="0" err="1" smtClean="0"/>
              <a:t>or</a:t>
            </a:r>
            <a:r>
              <a:rPr lang="nl-NL" sz="1600" i="1" dirty="0" smtClean="0"/>
              <a:t> </a:t>
            </a:r>
            <a:r>
              <a:rPr lang="nl-NL" sz="1600" i="1" dirty="0" err="1" smtClean="0"/>
              <a:t>not</a:t>
            </a:r>
            <a:r>
              <a:rPr lang="nl-NL" sz="1600" i="1" dirty="0" smtClean="0"/>
              <a:t>. </a:t>
            </a:r>
            <a:endParaRPr lang="nl-NL" sz="1600" i="1" dirty="0"/>
          </a:p>
        </p:txBody>
      </p:sp>
      <p:sp>
        <p:nvSpPr>
          <p:cNvPr id="5" name="Content Placeholder 2"/>
          <p:cNvSpPr txBox="1">
            <a:spLocks/>
          </p:cNvSpPr>
          <p:nvPr/>
        </p:nvSpPr>
        <p:spPr>
          <a:xfrm>
            <a:off x="323528" y="2564904"/>
            <a:ext cx="8820472" cy="1584176"/>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Representationalism</a:t>
            </a: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The immediate object of perception is a sense datum or sense impression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Sense data cannot exist apart from our awareness of it. Reside in our mind (</a:t>
            </a:r>
            <a:r>
              <a:rPr kumimoji="0" lang="en-GB" sz="1600" b="0" i="0" u="none" strike="noStrike" kern="1200" cap="none" spc="0" normalizeH="0" baseline="0" noProof="0" dirty="0" err="1" smtClean="0">
                <a:ln>
                  <a:noFill/>
                </a:ln>
                <a:solidFill>
                  <a:schemeClr val="tx1"/>
                </a:solidFill>
                <a:effectLst/>
                <a:uLnTx/>
                <a:uFillTx/>
                <a:latin typeface="+mn-lt"/>
                <a:ea typeface="+mn-ea"/>
                <a:cs typeface="+mn-cs"/>
              </a:rPr>
              <a:t>colors</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 etc.)</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Sense data are caused by objects that exist independently of our awareness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We have only </a:t>
            </a:r>
            <a:r>
              <a:rPr kumimoji="0" lang="en-GB" sz="1600" b="0" i="1" u="none" strike="noStrike" kern="1200" cap="none" spc="0" normalizeH="0" baseline="0" noProof="0" dirty="0" smtClean="0">
                <a:ln>
                  <a:noFill/>
                </a:ln>
                <a:solidFill>
                  <a:schemeClr val="tx1"/>
                </a:solidFill>
                <a:effectLst/>
                <a:uLnTx/>
                <a:uFillTx/>
                <a:latin typeface="+mn-lt"/>
                <a:ea typeface="+mn-ea"/>
                <a:cs typeface="+mn-cs"/>
              </a:rPr>
              <a:t>mediate</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 (in)adequate knowledge of the mind-independent external world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288032" y="4149080"/>
            <a:ext cx="8820472" cy="1296144"/>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Phenomenalism</a:t>
            </a: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The immediate object of perception is a sense datum or sense impression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Sense data cannot exist apart from our awareness of it. Reside</a:t>
            </a:r>
            <a:r>
              <a:rPr kumimoji="0" lang="en-GB" sz="1600" b="0" i="0" u="none" strike="noStrike" kern="1200" cap="none" spc="0" normalizeH="0" noProof="0" dirty="0" smtClean="0">
                <a:ln>
                  <a:noFill/>
                </a:ln>
                <a:solidFill>
                  <a:schemeClr val="tx1"/>
                </a:solidFill>
                <a:effectLst/>
                <a:uLnTx/>
                <a:uFillTx/>
                <a:latin typeface="+mn-lt"/>
                <a:ea typeface="+mn-ea"/>
                <a:cs typeface="+mn-cs"/>
              </a:rPr>
              <a:t> in our mind (</a:t>
            </a:r>
            <a:r>
              <a:rPr kumimoji="0" lang="en-GB" sz="1600" b="0" i="0" u="none" strike="noStrike" kern="1200" cap="none" spc="0" normalizeH="0" noProof="0" dirty="0" err="1" smtClean="0">
                <a:ln>
                  <a:noFill/>
                </a:ln>
                <a:solidFill>
                  <a:schemeClr val="tx1"/>
                </a:solidFill>
                <a:effectLst/>
                <a:uLnTx/>
                <a:uFillTx/>
                <a:latin typeface="+mn-lt"/>
                <a:ea typeface="+mn-ea"/>
                <a:cs typeface="+mn-cs"/>
              </a:rPr>
              <a:t>colors</a:t>
            </a:r>
            <a:r>
              <a:rPr lang="en-GB" sz="1600" dirty="0" smtClean="0"/>
              <a:t>, etc.)</a:t>
            </a: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600" dirty="0" smtClean="0"/>
              <a:t>O</a:t>
            </a:r>
            <a:r>
              <a:rPr kumimoji="0" lang="en-GB" sz="1600" b="0" i="0" u="none" strike="noStrike" kern="1200" cap="none" spc="0" normalizeH="0" baseline="0" noProof="0" dirty="0" err="1" smtClean="0">
                <a:ln>
                  <a:noFill/>
                </a:ln>
                <a:solidFill>
                  <a:schemeClr val="tx1"/>
                </a:solidFill>
                <a:effectLst/>
                <a:uLnTx/>
                <a:uFillTx/>
                <a:latin typeface="+mn-lt"/>
                <a:ea typeface="+mn-ea"/>
                <a:cs typeface="+mn-cs"/>
              </a:rPr>
              <a:t>bjects</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 are </a:t>
            </a:r>
            <a:r>
              <a:rPr kumimoji="0" lang="en-GB" sz="1600" b="0" i="1" u="none" strike="noStrike" kern="1200" cap="none" spc="0" normalizeH="0" baseline="0" noProof="0" dirty="0" smtClean="0">
                <a:ln>
                  <a:noFill/>
                </a:ln>
                <a:solidFill>
                  <a:schemeClr val="tx1"/>
                </a:solidFill>
                <a:effectLst/>
                <a:uLnTx/>
                <a:uFillTx/>
                <a:latin typeface="+mn-lt"/>
                <a:ea typeface="+mn-ea"/>
                <a:cs typeface="+mn-cs"/>
              </a:rPr>
              <a:t>constructions</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 of sense data.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There is no mind-independent</a:t>
            </a:r>
            <a:r>
              <a:rPr kumimoji="0" lang="en-GB" sz="1600" b="0" i="0" u="none" strike="noStrike" kern="1200" cap="none" spc="0" normalizeH="0" noProof="0" dirty="0" smtClean="0">
                <a:ln>
                  <a:noFill/>
                </a:ln>
                <a:solidFill>
                  <a:schemeClr val="tx1"/>
                </a:solidFill>
                <a:effectLst/>
                <a:uLnTx/>
                <a:uFillTx/>
                <a:latin typeface="+mn-lt"/>
                <a:ea typeface="+mn-ea"/>
                <a:cs typeface="+mn-cs"/>
              </a:rPr>
              <a:t> </a:t>
            </a:r>
            <a:r>
              <a:rPr kumimoji="0" lang="en-GB" sz="1600" b="0" i="0" u="none" strike="noStrike" kern="1200" cap="none" spc="0" normalizeH="0" baseline="0" noProof="0" dirty="0" smtClean="0">
                <a:ln>
                  <a:noFill/>
                </a:ln>
                <a:solidFill>
                  <a:schemeClr val="tx1"/>
                </a:solidFill>
                <a:effectLst/>
                <a:uLnTx/>
                <a:uFillTx/>
                <a:latin typeface="+mn-lt"/>
                <a:ea typeface="+mn-ea"/>
                <a:cs typeface="+mn-cs"/>
              </a:rPr>
              <a:t>external world.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20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2000"/>
                                        <p:tgtEl>
                                          <p:spTgt spid="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2000"/>
                                        <p:tgtEl>
                                          <p:spTgt spid="5">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2000"/>
                                        <p:tgtEl>
                                          <p:spTgt spid="5">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txEl>
                                              <p:pRg st="7" end="7"/>
                                            </p:txEl>
                                          </p:spTgt>
                                        </p:tgtEl>
                                        <p:attrNameLst>
                                          <p:attrName>style.visibility</p:attrName>
                                        </p:attrNameLst>
                                      </p:cBhvr>
                                      <p:to>
                                        <p:strVal val="visible"/>
                                      </p:to>
                                    </p:set>
                                    <p:animEffect transition="in" filter="fade">
                                      <p:cBhvr>
                                        <p:cTn id="22" dur="2000"/>
                                        <p:tgtEl>
                                          <p:spTgt spid="5">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fade">
                                      <p:cBhvr>
                                        <p:cTn id="27" dur="2000"/>
                                        <p:tgtEl>
                                          <p:spTgt spid="6">
                                            <p:txEl>
                                              <p:pRg st="0" end="0"/>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6">
                                            <p:txEl>
                                              <p:pRg st="1" end="1"/>
                                            </p:txEl>
                                          </p:spTgt>
                                        </p:tgtEl>
                                        <p:attrNameLst>
                                          <p:attrName>style.visibility</p:attrName>
                                        </p:attrNameLst>
                                      </p:cBhvr>
                                      <p:to>
                                        <p:strVal val="visible"/>
                                      </p:to>
                                    </p:set>
                                    <p:animEffect transition="in" filter="fade">
                                      <p:cBhvr>
                                        <p:cTn id="30" dur="2000"/>
                                        <p:tgtEl>
                                          <p:spTgt spid="6">
                                            <p:txEl>
                                              <p:pRg st="1" end="1"/>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6">
                                            <p:txEl>
                                              <p:pRg st="2" end="2"/>
                                            </p:txEl>
                                          </p:spTgt>
                                        </p:tgtEl>
                                        <p:attrNameLst>
                                          <p:attrName>style.visibility</p:attrName>
                                        </p:attrNameLst>
                                      </p:cBhvr>
                                      <p:to>
                                        <p:strVal val="visible"/>
                                      </p:to>
                                    </p:set>
                                    <p:animEffect transition="in" filter="fade">
                                      <p:cBhvr>
                                        <p:cTn id="33" dur="2000"/>
                                        <p:tgtEl>
                                          <p:spTgt spid="6">
                                            <p:txEl>
                                              <p:pRg st="2" end="2"/>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6">
                                            <p:txEl>
                                              <p:pRg st="3" end="3"/>
                                            </p:txEl>
                                          </p:spTgt>
                                        </p:tgtEl>
                                        <p:attrNameLst>
                                          <p:attrName>style.visibility</p:attrName>
                                        </p:attrNameLst>
                                      </p:cBhvr>
                                      <p:to>
                                        <p:strVal val="visible"/>
                                      </p:to>
                                    </p:set>
                                    <p:animEffect transition="in" filter="fade">
                                      <p:cBhvr>
                                        <p:cTn id="36" dur="2000"/>
                                        <p:tgtEl>
                                          <p:spTgt spid="6">
                                            <p:txEl>
                                              <p:pRg st="3" end="3"/>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animEffect transition="in" filter="fade">
                                      <p:cBhvr>
                                        <p:cTn id="39" dur="2000"/>
                                        <p:tgtEl>
                                          <p:spTgt spid="6">
                                            <p:txEl>
                                              <p:pRg st="4" end="4"/>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20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0" end="0"/>
                                            </p:txEl>
                                          </p:spTgt>
                                        </p:tgtEl>
                                        <p:attrNameLst>
                                          <p:attrName>style.visibility</p:attrName>
                                        </p:attrNameLst>
                                      </p:cBhvr>
                                      <p:to>
                                        <p:strVal val="visible"/>
                                      </p:to>
                                    </p:set>
                                    <p:animEffect transition="in" filter="fade">
                                      <p:cBhvr>
                                        <p:cTn id="4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John </a:t>
            </a:r>
            <a:r>
              <a:rPr lang="nl-NL" sz="2400" dirty="0" err="1" smtClean="0"/>
              <a:t>Locke’s</a:t>
            </a:r>
            <a:r>
              <a:rPr lang="nl-NL" sz="2400" dirty="0" smtClean="0"/>
              <a:t> </a:t>
            </a:r>
            <a:r>
              <a:rPr lang="nl-NL" sz="2400" dirty="0" err="1" smtClean="0"/>
              <a:t>representationalism</a:t>
            </a:r>
            <a:endParaRPr lang="nl-NL" sz="2400" dirty="0" smtClean="0"/>
          </a:p>
        </p:txBody>
      </p:sp>
      <p:sp>
        <p:nvSpPr>
          <p:cNvPr id="3" name="Content Placeholder 2"/>
          <p:cNvSpPr>
            <a:spLocks noGrp="1"/>
          </p:cNvSpPr>
          <p:nvPr>
            <p:ph idx="1"/>
          </p:nvPr>
        </p:nvSpPr>
        <p:spPr>
          <a:xfrm>
            <a:off x="323528" y="1351309"/>
            <a:ext cx="8820472" cy="2581747"/>
          </a:xfrm>
        </p:spPr>
        <p:txBody>
          <a:bodyPr>
            <a:noAutofit/>
          </a:bodyPr>
          <a:lstStyle/>
          <a:p>
            <a:r>
              <a:rPr lang="en-GB" sz="2000" i="1" dirty="0" smtClean="0"/>
              <a:t>All</a:t>
            </a:r>
            <a:r>
              <a:rPr lang="en-GB" sz="2000" dirty="0" smtClean="0"/>
              <a:t> our knowledge derives ultimately from sense experience</a:t>
            </a:r>
          </a:p>
          <a:p>
            <a:endParaRPr lang="en-GB" sz="800" dirty="0" smtClean="0"/>
          </a:p>
          <a:p>
            <a:r>
              <a:rPr lang="en-GB" sz="2000" dirty="0" smtClean="0"/>
              <a:t>The mind is initially a white sheet (tabula rasa) </a:t>
            </a:r>
            <a:r>
              <a:rPr lang="en-GB" sz="2000" i="1" dirty="0" smtClean="0"/>
              <a:t>without any ideas</a:t>
            </a:r>
            <a:r>
              <a:rPr lang="en-GB" sz="2000" dirty="0" smtClean="0"/>
              <a:t>.</a:t>
            </a:r>
          </a:p>
          <a:p>
            <a:endParaRPr lang="en-GB" sz="800" dirty="0" smtClean="0"/>
          </a:p>
          <a:p>
            <a:r>
              <a:rPr lang="en-GB" sz="2000" dirty="0" smtClean="0"/>
              <a:t>Locke embraces a causal theory of perception</a:t>
            </a:r>
          </a:p>
          <a:p>
            <a:pPr lvl="1"/>
            <a:r>
              <a:rPr lang="en-GB" sz="1600" dirty="0" smtClean="0"/>
              <a:t>Objects in the External World come physically into contact with our sense organs</a:t>
            </a:r>
          </a:p>
          <a:p>
            <a:pPr lvl="1"/>
            <a:r>
              <a:rPr lang="en-GB" sz="1600" dirty="0" smtClean="0"/>
              <a:t>Our physical sense organs send physical signals to our physical brains</a:t>
            </a:r>
          </a:p>
          <a:p>
            <a:pPr lvl="1"/>
            <a:r>
              <a:rPr lang="en-GB" sz="1600" dirty="0" smtClean="0"/>
              <a:t>Our brain transforms these physical signals into non-physical events</a:t>
            </a:r>
          </a:p>
          <a:p>
            <a:pPr lvl="1"/>
            <a:r>
              <a:rPr lang="en-GB" sz="1600" dirty="0" smtClean="0"/>
              <a:t>These non-physical events are perceived as mental ideas in our mind	</a:t>
            </a:r>
            <a:endParaRPr lang="en-GB" sz="2000" dirty="0" smtClean="0"/>
          </a:p>
          <a:p>
            <a:pPr lvl="1"/>
            <a:endParaRPr lang="en-GB" sz="1600" dirty="0" smtClean="0"/>
          </a:p>
          <a:p>
            <a:pPr>
              <a:buNone/>
            </a:pP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r>
              <a:rPr lang="en-GB" sz="2400" dirty="0" smtClean="0"/>
              <a:t>z</a:t>
            </a:r>
            <a:endParaRPr lang="en-GB" sz="2400" dirty="0"/>
          </a:p>
        </p:txBody>
      </p:sp>
      <p:sp>
        <p:nvSpPr>
          <p:cNvPr id="4" name="Content Placeholder 2"/>
          <p:cNvSpPr txBox="1">
            <a:spLocks/>
          </p:cNvSpPr>
          <p:nvPr/>
        </p:nvSpPr>
        <p:spPr>
          <a:xfrm>
            <a:off x="323528" y="4077072"/>
            <a:ext cx="8820472" cy="18002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We aren’t directly aware of the object, only of </a:t>
            </a:r>
            <a:r>
              <a:rPr kumimoji="0" lang="en-GB" sz="2000" b="0" i="1" u="none" strike="noStrike" kern="1200" cap="none" spc="0" normalizeH="0" baseline="0" noProof="0" dirty="0" smtClean="0">
                <a:ln>
                  <a:noFill/>
                </a:ln>
                <a:solidFill>
                  <a:schemeClr val="tx1"/>
                </a:solidFill>
                <a:effectLst/>
                <a:uLnTx/>
                <a:uFillTx/>
                <a:latin typeface="+mn-lt"/>
                <a:ea typeface="+mn-ea"/>
                <a:cs typeface="+mn-cs"/>
              </a:rPr>
              <a:t>representation of </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the object </a:t>
            </a:r>
            <a:r>
              <a:rPr kumimoji="0" lang="en-GB" sz="1800" b="0" i="0" u="none" strike="noStrike" kern="1200" cap="none" spc="0" normalizeH="0" baseline="0" noProof="0" dirty="0" smtClean="0">
                <a:ln>
                  <a:noFill/>
                </a:ln>
                <a:solidFill>
                  <a:schemeClr val="tx1"/>
                </a:solidFill>
                <a:effectLst/>
                <a:uLnTx/>
                <a:uFillTx/>
                <a:latin typeface="+mn-lt"/>
                <a:ea typeface="+mn-ea"/>
                <a:cs typeface="+mn-cs"/>
              </a:rPr>
              <a:t>(idea)</a:t>
            </a: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4" end="4"/>
                                            </p:txEl>
                                          </p:spTgt>
                                        </p:tgtEl>
                                        <p:attrNameLst>
                                          <p:attrName>style.visibility</p:attrName>
                                        </p:attrNameLst>
                                      </p:cBhvr>
                                      <p:to>
                                        <p:strVal val="visible"/>
                                      </p:to>
                                    </p:set>
                                    <p:animEffect transition="in" filter="fade">
                                      <p:cBhvr>
                                        <p:cTn id="10" dur="2000"/>
                                        <p:tgtEl>
                                          <p:spTgt spid="4">
                                            <p:txEl>
                                              <p:pRg st="4" end="4"/>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16" end="16"/>
                                            </p:txEl>
                                          </p:spTgt>
                                        </p:tgtEl>
                                        <p:attrNameLst>
                                          <p:attrName>style.visibility</p:attrName>
                                        </p:attrNameLst>
                                      </p:cBhvr>
                                      <p:to>
                                        <p:strVal val="visible"/>
                                      </p:to>
                                    </p:set>
                                    <p:animEffect transition="in" filter="fade">
                                      <p:cBhvr>
                                        <p:cTn id="13" dur="2000"/>
                                        <p:tgtEl>
                                          <p:spTgt spid="4">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John </a:t>
            </a:r>
            <a:r>
              <a:rPr lang="nl-NL" sz="2400" dirty="0" err="1" smtClean="0"/>
              <a:t>Locke’s</a:t>
            </a:r>
            <a:r>
              <a:rPr lang="nl-NL" sz="2400" dirty="0" smtClean="0"/>
              <a:t> </a:t>
            </a:r>
            <a:r>
              <a:rPr lang="nl-NL" sz="2400" dirty="0" err="1" smtClean="0"/>
              <a:t>representationalism</a:t>
            </a:r>
            <a:r>
              <a:rPr lang="nl-NL" sz="2400" dirty="0" smtClean="0"/>
              <a:t> (</a:t>
            </a:r>
            <a:r>
              <a:rPr lang="nl-NL" sz="2400" dirty="0" err="1" smtClean="0"/>
              <a:t>cont</a:t>
            </a:r>
            <a:r>
              <a:rPr lang="nl-NL" sz="2400" dirty="0" smtClean="0"/>
              <a:t>.)</a:t>
            </a:r>
          </a:p>
        </p:txBody>
      </p:sp>
      <p:sp>
        <p:nvSpPr>
          <p:cNvPr id="3" name="Content Placeholder 2"/>
          <p:cNvSpPr>
            <a:spLocks noGrp="1"/>
          </p:cNvSpPr>
          <p:nvPr>
            <p:ph idx="1"/>
          </p:nvPr>
        </p:nvSpPr>
        <p:spPr>
          <a:xfrm>
            <a:off x="323528" y="1268761"/>
            <a:ext cx="8820472" cy="1656184"/>
          </a:xfrm>
        </p:spPr>
        <p:txBody>
          <a:bodyPr>
            <a:noAutofit/>
          </a:bodyPr>
          <a:lstStyle/>
          <a:p>
            <a:r>
              <a:rPr lang="en-GB" sz="2000" dirty="0" smtClean="0"/>
              <a:t>Locke distinguishes two main types of qualities </a:t>
            </a:r>
          </a:p>
          <a:p>
            <a:pPr lvl="1"/>
            <a:r>
              <a:rPr lang="en-GB" sz="1800" u="sng" dirty="0" smtClean="0"/>
              <a:t>Primary qualities</a:t>
            </a:r>
            <a:r>
              <a:rPr lang="en-GB" sz="1800" dirty="0" smtClean="0"/>
              <a:t> are inseparable from the external objects (e.g., solidity,                   extension, figure, mobility, number). Our ideas of them truly represent the objects</a:t>
            </a:r>
          </a:p>
          <a:p>
            <a:pPr lvl="1"/>
            <a:r>
              <a:rPr lang="en-GB" sz="1800" u="sng" dirty="0" smtClean="0"/>
              <a:t>Secondary qualities</a:t>
            </a:r>
            <a:r>
              <a:rPr lang="en-GB" sz="1800" dirty="0" smtClean="0"/>
              <a:t> are not in the thing, but only ideas in our minds (e.g., colour, taste, sound)</a:t>
            </a:r>
          </a:p>
          <a:p>
            <a:pPr lvl="1">
              <a:buNone/>
            </a:pPr>
            <a:endParaRPr lang="en-GB" sz="800" dirty="0" smtClean="0"/>
          </a:p>
          <a:p>
            <a:endParaRPr lang="en-GB" sz="2000" dirty="0" smtClean="0"/>
          </a:p>
          <a:p>
            <a:pPr lvl="1"/>
            <a:endParaRPr lang="en-GB" sz="1600" dirty="0" smtClean="0"/>
          </a:p>
          <a:p>
            <a:pPr>
              <a:buNone/>
            </a:pP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r>
              <a:rPr lang="en-GB" sz="2400" dirty="0" smtClean="0"/>
              <a:t>z</a:t>
            </a:r>
            <a:endParaRPr lang="en-GB" sz="2400" dirty="0"/>
          </a:p>
        </p:txBody>
      </p:sp>
      <p:sp>
        <p:nvSpPr>
          <p:cNvPr id="4" name="Content Placeholder 2"/>
          <p:cNvSpPr txBox="1">
            <a:spLocks/>
          </p:cNvSpPr>
          <p:nvPr/>
        </p:nvSpPr>
        <p:spPr>
          <a:xfrm>
            <a:off x="323528" y="2924944"/>
            <a:ext cx="8820472" cy="1584176"/>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All there is to objects are their primary qualities.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By virtue of its primary qualities an object has the power to initiate secondary qualities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By virtue of its primary qualities an object has dispositional qualities (actually                           a third type of quality!) such as flammability, fragility and solubility</a:t>
            </a: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323528" y="4653136"/>
            <a:ext cx="8820472" cy="144016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Locke’s </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representationalism</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might lead to </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skepticism</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If Locke is right we never have direct access to the objects themselves, only to representations (ideas) in our mind. So, how do we know if these ideas faithfully represent the external world? In fact, is there an external world at all?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20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5" end="5"/>
                                            </p:txEl>
                                          </p:spTgt>
                                        </p:tgtEl>
                                        <p:attrNameLst>
                                          <p:attrName>style.visibility</p:attrName>
                                        </p:attrNameLst>
                                      </p:cBhvr>
                                      <p:to>
                                        <p:strVal val="visible"/>
                                      </p:to>
                                    </p:set>
                                    <p:animEffect transition="in" filter="fade">
                                      <p:cBhvr>
                                        <p:cTn id="16" dur="2000"/>
                                        <p:tgtEl>
                                          <p:spTgt spid="4">
                                            <p:txEl>
                                              <p:pRg st="5" end="5"/>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17" end="17"/>
                                            </p:txEl>
                                          </p:spTgt>
                                        </p:tgtEl>
                                        <p:attrNameLst>
                                          <p:attrName>style.visibility</p:attrName>
                                        </p:attrNameLst>
                                      </p:cBhvr>
                                      <p:to>
                                        <p:strVal val="visible"/>
                                      </p:to>
                                    </p:set>
                                    <p:animEffect transition="in" filter="fade">
                                      <p:cBhvr>
                                        <p:cTn id="19" dur="2000"/>
                                        <p:tgtEl>
                                          <p:spTgt spid="4">
                                            <p:txEl>
                                              <p:pRg st="17" end="17"/>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Effect transition="in" filter="fade">
                                      <p:cBhvr>
                                        <p:cTn id="24" dur="2000"/>
                                        <p:tgtEl>
                                          <p:spTgt spid="6">
                                            <p:txEl>
                                              <p:pRg st="0" end="0"/>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2000"/>
                                        <p:tgtEl>
                                          <p:spTgt spid="6">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6">
                                            <p:txEl>
                                              <p:pRg st="16" end="16"/>
                                            </p:txEl>
                                          </p:spTgt>
                                        </p:tgtEl>
                                        <p:attrNameLst>
                                          <p:attrName>style.visibility</p:attrName>
                                        </p:attrNameLst>
                                      </p:cBhvr>
                                      <p:to>
                                        <p:strVal val="visible"/>
                                      </p:to>
                                    </p:set>
                                    <p:animEffect transition="in" filter="fade">
                                      <p:cBhvr>
                                        <p:cTn id="30" dur="2000"/>
                                        <p:tgtEl>
                                          <p:spTgt spid="6">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6" grpId="0" build="allAtOnce"/>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err="1" smtClean="0"/>
              <a:t>Berkeley’s</a:t>
            </a:r>
            <a:r>
              <a:rPr lang="nl-NL" sz="2400" dirty="0" smtClean="0"/>
              <a:t> </a:t>
            </a:r>
            <a:r>
              <a:rPr lang="nl-NL" sz="2400" dirty="0" err="1" smtClean="0"/>
              <a:t>attack</a:t>
            </a:r>
            <a:r>
              <a:rPr lang="nl-NL" sz="2400" dirty="0" smtClean="0"/>
              <a:t> </a:t>
            </a:r>
            <a:r>
              <a:rPr lang="nl-NL" sz="2400" dirty="0" err="1" smtClean="0"/>
              <a:t>on</a:t>
            </a:r>
            <a:r>
              <a:rPr lang="nl-NL" sz="2400" dirty="0" smtClean="0"/>
              <a:t> </a:t>
            </a:r>
            <a:r>
              <a:rPr lang="nl-NL" sz="2400" dirty="0" err="1" smtClean="0"/>
              <a:t>Locke’s</a:t>
            </a:r>
            <a:r>
              <a:rPr lang="nl-NL" sz="2400" dirty="0" smtClean="0"/>
              <a:t> </a:t>
            </a:r>
            <a:r>
              <a:rPr lang="nl-NL" sz="2400" dirty="0" err="1" smtClean="0"/>
              <a:t>representationalism</a:t>
            </a:r>
            <a:endParaRPr lang="nl-NL" sz="2400" dirty="0" smtClean="0"/>
          </a:p>
        </p:txBody>
      </p:sp>
      <p:sp>
        <p:nvSpPr>
          <p:cNvPr id="3" name="Content Placeholder 2"/>
          <p:cNvSpPr>
            <a:spLocks noGrp="1"/>
          </p:cNvSpPr>
          <p:nvPr>
            <p:ph idx="1"/>
          </p:nvPr>
        </p:nvSpPr>
        <p:spPr>
          <a:xfrm>
            <a:off x="323528" y="1268761"/>
            <a:ext cx="8820472" cy="1008112"/>
          </a:xfrm>
        </p:spPr>
        <p:txBody>
          <a:bodyPr>
            <a:noAutofit/>
          </a:bodyPr>
          <a:lstStyle/>
          <a:p>
            <a:r>
              <a:rPr lang="en-GB" sz="1800" dirty="0" smtClean="0"/>
              <a:t>According to </a:t>
            </a:r>
            <a:r>
              <a:rPr lang="en-GB" sz="1800" dirty="0" err="1" smtClean="0"/>
              <a:t>Berkely</a:t>
            </a:r>
            <a:r>
              <a:rPr lang="en-GB" sz="1800" dirty="0" smtClean="0"/>
              <a:t> Locke’s primary/secondary qualities distinction is weak. The primary qualities are no more in the objects than the secondary ones. Both types of qualities are mind-dependent. Berkeley raised </a:t>
            </a:r>
            <a:r>
              <a:rPr lang="en-GB" sz="1800" u="sng" dirty="0" smtClean="0"/>
              <a:t>four objections</a:t>
            </a:r>
            <a:r>
              <a:rPr lang="en-GB" sz="1800" dirty="0" smtClean="0"/>
              <a:t> to Locke.</a:t>
            </a:r>
            <a:endParaRPr lang="en-GB" sz="2000" dirty="0" smtClean="0"/>
          </a:p>
          <a:p>
            <a:endParaRPr lang="en-GB" sz="2000" dirty="0" smtClean="0"/>
          </a:p>
          <a:p>
            <a:endParaRPr lang="en-GB" sz="2000" dirty="0" smtClean="0"/>
          </a:p>
          <a:p>
            <a:endParaRPr lang="en-GB" sz="2000" dirty="0" smtClean="0"/>
          </a:p>
          <a:p>
            <a:pPr lvl="1"/>
            <a:endParaRPr lang="en-GB" sz="1600" dirty="0" smtClean="0"/>
          </a:p>
          <a:p>
            <a:pPr>
              <a:buNone/>
            </a:pP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r>
              <a:rPr lang="en-GB" sz="2400" dirty="0" smtClean="0"/>
              <a:t>z</a:t>
            </a:r>
            <a:endParaRPr lang="en-GB" sz="2400" dirty="0"/>
          </a:p>
        </p:txBody>
      </p:sp>
      <p:sp>
        <p:nvSpPr>
          <p:cNvPr id="4" name="Content Placeholder 2"/>
          <p:cNvSpPr txBox="1">
            <a:spLocks/>
          </p:cNvSpPr>
          <p:nvPr/>
        </p:nvSpPr>
        <p:spPr>
          <a:xfrm>
            <a:off x="323528" y="2215405"/>
            <a:ext cx="8820472" cy="1213595"/>
          </a:xfrm>
          <a:prstGeom prst="rect">
            <a:avLst/>
          </a:prstGeom>
        </p:spPr>
        <p:txBody>
          <a:bodyPr vert="horz" lIns="91440" tIns="45720" rIns="91440" bIns="45720" rtlCol="0">
            <a:noAutofit/>
          </a:bodyPr>
          <a:lstStyle/>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“If heat and cold are affections only in the mind, because the same body which appears cold to one hand seems warm to another, why may we then not as well argue that figure is only in the mind, because the same body which appears circular (or small) to one seems elliptical (or large) to another”</a:t>
            </a: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323528" y="3429000"/>
            <a:ext cx="8820472" cy="792088"/>
          </a:xfrm>
          <a:prstGeom prst="rect">
            <a:avLst/>
          </a:prstGeom>
        </p:spPr>
        <p:txBody>
          <a:bodyPr vert="horz" lIns="91440" tIns="45720" rIns="91440" bIns="45720" rtlCol="0">
            <a:no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2.</a:t>
            </a:r>
            <a:r>
              <a:rPr kumimoji="0" lang="en-GB" sz="1800" b="0" i="0" u="none" strike="noStrike" kern="1200" cap="none" spc="0" normalizeH="0" noProof="0" dirty="0" smtClean="0">
                <a:ln>
                  <a:noFill/>
                </a:ln>
                <a:solidFill>
                  <a:schemeClr val="tx1"/>
                </a:solidFill>
                <a:effectLst/>
                <a:uLnTx/>
                <a:uFillTx/>
                <a:latin typeface="+mn-lt"/>
                <a:ea typeface="+mn-ea"/>
                <a:cs typeface="+mn-cs"/>
              </a:rPr>
              <a:t>      </a:t>
            </a:r>
            <a:r>
              <a:rPr kumimoji="0" lang="en-GB" sz="1800" b="0" i="0" u="none" strike="noStrike" kern="1200" cap="none" spc="0" normalizeH="0" baseline="0" noProof="0" dirty="0" smtClean="0">
                <a:ln>
                  <a:noFill/>
                </a:ln>
                <a:solidFill>
                  <a:schemeClr val="tx1"/>
                </a:solidFill>
                <a:effectLst/>
                <a:uLnTx/>
                <a:uFillTx/>
                <a:latin typeface="+mn-lt"/>
                <a:ea typeface="+mn-ea"/>
                <a:cs typeface="+mn-cs"/>
              </a:rPr>
              <a:t>Perceptions cannot resemble physical objects. “An idea</a:t>
            </a:r>
            <a:r>
              <a:rPr kumimoji="0" lang="en-GB" sz="1800" b="0" i="0" u="none" strike="noStrike" kern="1200" cap="none" spc="0" normalizeH="0" noProof="0" dirty="0" smtClean="0">
                <a:ln>
                  <a:noFill/>
                </a:ln>
                <a:solidFill>
                  <a:schemeClr val="tx1"/>
                </a:solidFill>
                <a:effectLst/>
                <a:uLnTx/>
                <a:uFillTx/>
                <a:latin typeface="+mn-lt"/>
                <a:ea typeface="+mn-ea"/>
                <a:cs typeface="+mn-cs"/>
              </a:rPr>
              <a:t> </a:t>
            </a:r>
            <a:r>
              <a:rPr kumimoji="0" lang="en-GB" sz="1800" b="0" i="0" u="none" strike="noStrike" kern="1200" cap="none" spc="0" normalizeH="0" baseline="0" noProof="0" dirty="0" smtClean="0">
                <a:ln>
                  <a:noFill/>
                </a:ln>
                <a:solidFill>
                  <a:schemeClr val="tx1"/>
                </a:solidFill>
                <a:effectLst/>
                <a:uLnTx/>
                <a:uFillTx/>
                <a:latin typeface="+mn-lt"/>
                <a:ea typeface="+mn-ea"/>
                <a:cs typeface="+mn-cs"/>
              </a:rPr>
              <a:t>can be like nothing but an idea” (logical problem)</a:t>
            </a: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323528" y="4149080"/>
            <a:ext cx="8820472" cy="936104"/>
          </a:xfrm>
          <a:prstGeom prst="rect">
            <a:avLst/>
          </a:prstGeom>
        </p:spPr>
        <p:txBody>
          <a:bodyPr vert="horz" lIns="91440" tIns="45720" rIns="91440" bIns="45720" rtlCol="0">
            <a:no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3.	Locke needs the notion of substance (the bearer of primary qualities). But what is the difference between “something I know not what” (Locke’s notion of substance) and nothing at all?</a:t>
            </a: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23528" y="5157192"/>
            <a:ext cx="8820472" cy="720080"/>
          </a:xfrm>
          <a:prstGeom prst="rect">
            <a:avLst/>
          </a:prstGeom>
        </p:spPr>
        <p:txBody>
          <a:bodyPr vert="horz" lIns="91440" tIns="45720" rIns="91440" bIns="45720" rtlCol="0">
            <a:no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GB" dirty="0" smtClean="0"/>
              <a:t>4.	</a:t>
            </a:r>
            <a:r>
              <a:rPr kumimoji="0" lang="en-GB" sz="1800" b="0" i="0" u="none" strike="noStrike" kern="1200" cap="none" spc="0" normalizeH="0" baseline="0" noProof="0" dirty="0" smtClean="0">
                <a:ln>
                  <a:noFill/>
                </a:ln>
                <a:solidFill>
                  <a:schemeClr val="tx1"/>
                </a:solidFill>
                <a:effectLst/>
                <a:uLnTx/>
                <a:uFillTx/>
                <a:latin typeface="+mn-lt"/>
                <a:ea typeface="+mn-ea"/>
                <a:cs typeface="+mn-cs"/>
              </a:rPr>
              <a:t>Locke’s causal theory of perception is an </a:t>
            </a:r>
            <a:r>
              <a:rPr kumimoji="0" lang="en-GB" sz="1800" b="0" i="1" u="none" strike="noStrike" kern="1200" cap="none" spc="0" normalizeH="0" baseline="0" noProof="0" dirty="0" smtClean="0">
                <a:ln>
                  <a:noFill/>
                </a:ln>
                <a:solidFill>
                  <a:schemeClr val="tx1"/>
                </a:solidFill>
                <a:effectLst/>
                <a:uLnTx/>
                <a:uFillTx/>
                <a:latin typeface="+mn-lt"/>
                <a:ea typeface="+mn-ea"/>
                <a:cs typeface="+mn-cs"/>
              </a:rPr>
              <a:t>explanatory failure</a:t>
            </a:r>
            <a:r>
              <a:rPr kumimoji="0" lang="en-GB" sz="1800" b="0" i="0" u="none" strike="noStrike" kern="1200" cap="none" spc="0" normalizeH="0" baseline="0" noProof="0" dirty="0" smtClean="0">
                <a:ln>
                  <a:noFill/>
                </a:ln>
                <a:solidFill>
                  <a:schemeClr val="tx1"/>
                </a:solidFill>
                <a:effectLst/>
                <a:uLnTx/>
                <a:uFillTx/>
                <a:latin typeface="+mn-lt"/>
                <a:ea typeface="+mn-ea"/>
                <a:cs typeface="+mn-cs"/>
              </a:rPr>
              <a:t>. How could physical events produce radically different mental events (e.g., light waves the sensation of redness)?   </a:t>
            </a: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6" end="6"/>
                                            </p:txEl>
                                          </p:spTgt>
                                        </p:tgtEl>
                                        <p:attrNameLst>
                                          <p:attrName>style.visibility</p:attrName>
                                        </p:attrNameLst>
                                      </p:cBhvr>
                                      <p:to>
                                        <p:strVal val="visible"/>
                                      </p:to>
                                    </p:set>
                                    <p:animEffect transition="in" filter="fade">
                                      <p:cBhvr>
                                        <p:cTn id="10" dur="2000"/>
                                        <p:tgtEl>
                                          <p:spTgt spid="4">
                                            <p:txEl>
                                              <p:pRg st="6" end="6"/>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18" end="18"/>
                                            </p:txEl>
                                          </p:spTgt>
                                        </p:tgtEl>
                                        <p:attrNameLst>
                                          <p:attrName>style.visibility</p:attrName>
                                        </p:attrNameLst>
                                      </p:cBhvr>
                                      <p:to>
                                        <p:strVal val="visible"/>
                                      </p:to>
                                    </p:set>
                                    <p:animEffect transition="in" filter="fade">
                                      <p:cBhvr>
                                        <p:cTn id="13" dur="2000"/>
                                        <p:tgtEl>
                                          <p:spTgt spid="4">
                                            <p:txEl>
                                              <p:pRg st="18" end="18"/>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2000"/>
                                        <p:tgtEl>
                                          <p:spTgt spid="5">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8" end="8"/>
                                            </p:txEl>
                                          </p:spTgt>
                                        </p:tgtEl>
                                        <p:attrNameLst>
                                          <p:attrName>style.visibility</p:attrName>
                                        </p:attrNameLst>
                                      </p:cBhvr>
                                      <p:to>
                                        <p:strVal val="visible"/>
                                      </p:to>
                                    </p:set>
                                    <p:animEffect transition="in" filter="fade">
                                      <p:cBhvr>
                                        <p:cTn id="21" dur="2000"/>
                                        <p:tgtEl>
                                          <p:spTgt spid="5">
                                            <p:txEl>
                                              <p:pRg st="8" end="8"/>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20" end="20"/>
                                            </p:txEl>
                                          </p:spTgt>
                                        </p:tgtEl>
                                        <p:attrNameLst>
                                          <p:attrName>style.visibility</p:attrName>
                                        </p:attrNameLst>
                                      </p:cBhvr>
                                      <p:to>
                                        <p:strVal val="visible"/>
                                      </p:to>
                                    </p:set>
                                    <p:animEffect transition="in" filter="fade">
                                      <p:cBhvr>
                                        <p:cTn id="24" dur="2000"/>
                                        <p:tgtEl>
                                          <p:spTgt spid="5">
                                            <p:txEl>
                                              <p:pRg st="20" end="2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Effect transition="in" filter="fade">
                                      <p:cBhvr>
                                        <p:cTn id="29" dur="2000"/>
                                        <p:tgtEl>
                                          <p:spTgt spid="6">
                                            <p:txEl>
                                              <p:pRg st="0" end="0"/>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2000"/>
                                        <p:tgtEl>
                                          <p:spTgt spid="6">
                                            <p:txEl>
                                              <p:pRg st="6" end="6"/>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6">
                                            <p:txEl>
                                              <p:pRg st="18" end="18"/>
                                            </p:txEl>
                                          </p:spTgt>
                                        </p:tgtEl>
                                        <p:attrNameLst>
                                          <p:attrName>style.visibility</p:attrName>
                                        </p:attrNameLst>
                                      </p:cBhvr>
                                      <p:to>
                                        <p:strVal val="visible"/>
                                      </p:to>
                                    </p:set>
                                    <p:animEffect transition="in" filter="fade">
                                      <p:cBhvr>
                                        <p:cTn id="35" dur="2000"/>
                                        <p:tgtEl>
                                          <p:spTgt spid="6">
                                            <p:txEl>
                                              <p:pRg st="18" end="1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7">
                                            <p:txEl>
                                              <p:pRg st="0" end="0"/>
                                            </p:txEl>
                                          </p:spTgt>
                                        </p:tgtEl>
                                        <p:attrNameLst>
                                          <p:attrName>style.visibility</p:attrName>
                                        </p:attrNameLst>
                                      </p:cBhvr>
                                      <p:to>
                                        <p:strVal val="visible"/>
                                      </p:to>
                                    </p:set>
                                    <p:animEffect transition="in" filter="fade">
                                      <p:cBhvr>
                                        <p:cTn id="40" dur="2000"/>
                                        <p:tgtEl>
                                          <p:spTgt spid="7">
                                            <p:txEl>
                                              <p:pRg st="0" end="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7">
                                            <p:txEl>
                                              <p:pRg st="7" end="7"/>
                                            </p:txEl>
                                          </p:spTgt>
                                        </p:tgtEl>
                                        <p:attrNameLst>
                                          <p:attrName>style.visibility</p:attrName>
                                        </p:attrNameLst>
                                      </p:cBhvr>
                                      <p:to>
                                        <p:strVal val="visible"/>
                                      </p:to>
                                    </p:set>
                                    <p:animEffect transition="in" filter="fade">
                                      <p:cBhvr>
                                        <p:cTn id="43" dur="2000"/>
                                        <p:tgtEl>
                                          <p:spTgt spid="7">
                                            <p:txEl>
                                              <p:pRg st="7" end="7"/>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7">
                                            <p:txEl>
                                              <p:pRg st="19" end="19"/>
                                            </p:txEl>
                                          </p:spTgt>
                                        </p:tgtEl>
                                        <p:attrNameLst>
                                          <p:attrName>style.visibility</p:attrName>
                                        </p:attrNameLst>
                                      </p:cBhvr>
                                      <p:to>
                                        <p:strVal val="visible"/>
                                      </p:to>
                                    </p:set>
                                    <p:animEffect transition="in" filter="fade">
                                      <p:cBhvr>
                                        <p:cTn id="46" dur="2000"/>
                                        <p:tgtEl>
                                          <p:spTgt spid="7">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err="1" smtClean="0"/>
              <a:t>Berkeley’s</a:t>
            </a:r>
            <a:r>
              <a:rPr lang="nl-NL" sz="2400" dirty="0" smtClean="0"/>
              <a:t> </a:t>
            </a:r>
            <a:r>
              <a:rPr lang="nl-NL" sz="2400" dirty="0" err="1" smtClean="0"/>
              <a:t>own</a:t>
            </a:r>
            <a:r>
              <a:rPr lang="nl-NL" sz="2400" dirty="0" smtClean="0"/>
              <a:t> </a:t>
            </a:r>
            <a:r>
              <a:rPr lang="nl-NL" sz="2400" dirty="0" err="1" smtClean="0"/>
              <a:t>solution</a:t>
            </a:r>
            <a:r>
              <a:rPr lang="nl-NL" sz="2400" dirty="0" smtClean="0"/>
              <a:t> to </a:t>
            </a:r>
            <a:r>
              <a:rPr lang="nl-NL" sz="2400" dirty="0" err="1" smtClean="0"/>
              <a:t>how</a:t>
            </a:r>
            <a:r>
              <a:rPr lang="nl-NL" sz="2400" dirty="0" smtClean="0"/>
              <a:t> we </a:t>
            </a:r>
            <a:r>
              <a:rPr lang="nl-NL" sz="2400" dirty="0" err="1" smtClean="0"/>
              <a:t>know</a:t>
            </a:r>
            <a:r>
              <a:rPr lang="nl-NL" sz="2400" dirty="0" smtClean="0"/>
              <a:t> the </a:t>
            </a:r>
            <a:r>
              <a:rPr lang="nl-NL" sz="2400" dirty="0" err="1" smtClean="0"/>
              <a:t>external</a:t>
            </a:r>
            <a:r>
              <a:rPr lang="nl-NL" sz="2400" dirty="0" smtClean="0"/>
              <a:t> </a:t>
            </a:r>
            <a:r>
              <a:rPr lang="nl-NL" sz="2400" dirty="0" err="1" smtClean="0"/>
              <a:t>world</a:t>
            </a:r>
            <a:endParaRPr lang="nl-NL" sz="2400" dirty="0" smtClean="0"/>
          </a:p>
        </p:txBody>
      </p:sp>
      <p:sp>
        <p:nvSpPr>
          <p:cNvPr id="3" name="Content Placeholder 2"/>
          <p:cNvSpPr>
            <a:spLocks noGrp="1"/>
          </p:cNvSpPr>
          <p:nvPr>
            <p:ph idx="1"/>
          </p:nvPr>
        </p:nvSpPr>
        <p:spPr>
          <a:xfrm>
            <a:off x="323528" y="1268761"/>
            <a:ext cx="8820472" cy="720080"/>
          </a:xfrm>
        </p:spPr>
        <p:txBody>
          <a:bodyPr>
            <a:noAutofit/>
          </a:bodyPr>
          <a:lstStyle/>
          <a:p>
            <a:r>
              <a:rPr lang="en-GB" sz="1800" dirty="0" smtClean="0"/>
              <a:t>Berkeley denied the existence of matter. Only minds and mental events exist (idealism, classical </a:t>
            </a:r>
            <a:r>
              <a:rPr lang="en-GB" sz="1800" dirty="0" err="1" smtClean="0"/>
              <a:t>phenomenalism</a:t>
            </a:r>
            <a:r>
              <a:rPr lang="en-GB" sz="1800" dirty="0" smtClean="0"/>
              <a:t>). Physical objects are thus simply mental events </a:t>
            </a:r>
          </a:p>
          <a:p>
            <a:endParaRPr lang="en-GB" sz="800" dirty="0" smtClean="0"/>
          </a:p>
          <a:p>
            <a:endParaRPr lang="en-GB" sz="1800" dirty="0" smtClean="0"/>
          </a:p>
          <a:p>
            <a:endParaRPr lang="en-GB" sz="1800" dirty="0" smtClean="0"/>
          </a:p>
          <a:p>
            <a:endParaRPr lang="en-GB" sz="2000" dirty="0" smtClean="0"/>
          </a:p>
          <a:p>
            <a:endParaRPr lang="en-GB" sz="2000" dirty="0" smtClean="0"/>
          </a:p>
          <a:p>
            <a:endParaRPr lang="en-GB" sz="2000" dirty="0" smtClean="0"/>
          </a:p>
          <a:p>
            <a:endParaRPr lang="en-GB" sz="2000" dirty="0" smtClean="0"/>
          </a:p>
          <a:p>
            <a:pPr lvl="1"/>
            <a:endParaRPr lang="en-GB" sz="1600" dirty="0" smtClean="0"/>
          </a:p>
          <a:p>
            <a:pPr>
              <a:buNone/>
            </a:pP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r>
              <a:rPr lang="en-GB" sz="2400" dirty="0" smtClean="0"/>
              <a:t>z</a:t>
            </a:r>
            <a:endParaRPr lang="en-GB" sz="2400" dirty="0"/>
          </a:p>
        </p:txBody>
      </p:sp>
      <p:sp>
        <p:nvSpPr>
          <p:cNvPr id="4" name="Content Placeholder 2"/>
          <p:cNvSpPr txBox="1">
            <a:spLocks/>
          </p:cNvSpPr>
          <p:nvPr/>
        </p:nvSpPr>
        <p:spPr>
          <a:xfrm>
            <a:off x="323528" y="1988841"/>
            <a:ext cx="8820472" cy="648072"/>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Intractable problems disappear: What is substance? How can the physical cause the mental (and vice versa)? How can we have knowledge of the external world?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323528" y="2780929"/>
            <a:ext cx="8820472" cy="72008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800" b="0" i="0" u="sng" strike="noStrike" kern="1200" cap="none" spc="0" normalizeH="0" baseline="0" noProof="0" dirty="0" smtClean="0">
                <a:ln>
                  <a:noFill/>
                </a:ln>
                <a:solidFill>
                  <a:schemeClr val="tx1"/>
                </a:solidFill>
                <a:effectLst/>
                <a:uLnTx/>
                <a:uFillTx/>
                <a:latin typeface="+mn-lt"/>
                <a:ea typeface="+mn-ea"/>
                <a:cs typeface="+mn-cs"/>
              </a:rPr>
              <a:t>All</a:t>
            </a:r>
            <a:r>
              <a:rPr kumimoji="0" lang="en-GB" sz="1800" b="0" i="0" u="none" strike="noStrike" kern="1200" cap="none" spc="0" normalizeH="0" baseline="0" noProof="0" dirty="0" smtClean="0">
                <a:ln>
                  <a:noFill/>
                </a:ln>
                <a:solidFill>
                  <a:schemeClr val="tx1"/>
                </a:solidFill>
                <a:effectLst/>
                <a:uLnTx/>
                <a:uFillTx/>
                <a:latin typeface="+mn-lt"/>
                <a:ea typeface="+mn-ea"/>
                <a:cs typeface="+mn-cs"/>
              </a:rPr>
              <a:t> qualities (shape, colour, etc.) are secondary. They are real </a:t>
            </a:r>
            <a:r>
              <a:rPr kumimoji="0" lang="en-GB" sz="1800" b="0" i="1" u="none" strike="noStrike" kern="1200" cap="none" spc="0" normalizeH="0" baseline="0" noProof="0" dirty="0" smtClean="0">
                <a:ln>
                  <a:noFill/>
                </a:ln>
                <a:solidFill>
                  <a:schemeClr val="tx1"/>
                </a:solidFill>
                <a:effectLst/>
                <a:uLnTx/>
                <a:uFillTx/>
                <a:latin typeface="+mn-lt"/>
                <a:ea typeface="+mn-ea"/>
                <a:cs typeface="+mn-cs"/>
              </a:rPr>
              <a:t>because</a:t>
            </a:r>
            <a:r>
              <a:rPr kumimoji="0" lang="en-GB" sz="1800" b="0" i="0" u="none" strike="noStrike" kern="1200" cap="none" spc="0" normalizeH="0" baseline="0" noProof="0" dirty="0" smtClean="0">
                <a:ln>
                  <a:noFill/>
                </a:ln>
                <a:solidFill>
                  <a:schemeClr val="tx1"/>
                </a:solidFill>
                <a:effectLst/>
                <a:uLnTx/>
                <a:uFillTx/>
                <a:latin typeface="+mn-lt"/>
                <a:ea typeface="+mn-ea"/>
                <a:cs typeface="+mn-cs"/>
              </a:rPr>
              <a:t> they are being perceived: </a:t>
            </a:r>
            <a:r>
              <a:rPr kumimoji="0" lang="en-GB" sz="1800" b="0" i="1" u="none" strike="noStrike" kern="1200" cap="none" spc="0" normalizeH="0" baseline="0" noProof="0" dirty="0" err="1" smtClean="0">
                <a:ln>
                  <a:noFill/>
                </a:ln>
                <a:solidFill>
                  <a:schemeClr val="tx1"/>
                </a:solidFill>
                <a:effectLst/>
                <a:uLnTx/>
                <a:uFillTx/>
                <a:latin typeface="+mn-lt"/>
                <a:ea typeface="+mn-ea"/>
                <a:cs typeface="+mn-cs"/>
              </a:rPr>
              <a:t>esse</a:t>
            </a:r>
            <a:r>
              <a:rPr kumimoji="0" lang="en-GB" sz="1800" b="0" i="1" u="none" strike="noStrike" kern="1200" cap="none" spc="0" normalizeH="0" baseline="0" noProof="0" dirty="0" smtClean="0">
                <a:ln>
                  <a:noFill/>
                </a:ln>
                <a:solidFill>
                  <a:schemeClr val="tx1"/>
                </a:solidFill>
                <a:effectLst/>
                <a:uLnTx/>
                <a:uFillTx/>
                <a:latin typeface="+mn-lt"/>
                <a:ea typeface="+mn-ea"/>
                <a:cs typeface="+mn-cs"/>
              </a:rPr>
              <a:t> </a:t>
            </a:r>
            <a:r>
              <a:rPr kumimoji="0" lang="en-GB" sz="1800" b="0" i="1" u="none" strike="noStrike" kern="1200" cap="none" spc="0" normalizeH="0" baseline="0" noProof="0" dirty="0" err="1" smtClean="0">
                <a:ln>
                  <a:noFill/>
                </a:ln>
                <a:solidFill>
                  <a:schemeClr val="tx1"/>
                </a:solidFill>
                <a:effectLst/>
                <a:uLnTx/>
                <a:uFillTx/>
                <a:latin typeface="+mn-lt"/>
                <a:ea typeface="+mn-ea"/>
                <a:cs typeface="+mn-cs"/>
              </a:rPr>
              <a:t>est</a:t>
            </a:r>
            <a:r>
              <a:rPr kumimoji="0" lang="en-GB" sz="1800" b="0" i="1" u="none" strike="noStrike" kern="1200" cap="none" spc="0" normalizeH="0" baseline="0" noProof="0" dirty="0" smtClean="0">
                <a:ln>
                  <a:noFill/>
                </a:ln>
                <a:solidFill>
                  <a:schemeClr val="tx1"/>
                </a:solidFill>
                <a:effectLst/>
                <a:uLnTx/>
                <a:uFillTx/>
                <a:latin typeface="+mn-lt"/>
                <a:ea typeface="+mn-ea"/>
                <a:cs typeface="+mn-cs"/>
              </a:rPr>
              <a:t> </a:t>
            </a:r>
            <a:r>
              <a:rPr kumimoji="0" lang="en-GB" sz="1800" b="0" i="1" u="none" strike="noStrike" kern="1200" cap="none" spc="0" normalizeH="0" baseline="0" noProof="0" dirty="0" err="1" smtClean="0">
                <a:ln>
                  <a:noFill/>
                </a:ln>
                <a:solidFill>
                  <a:schemeClr val="tx1"/>
                </a:solidFill>
                <a:effectLst/>
                <a:uLnTx/>
                <a:uFillTx/>
                <a:latin typeface="+mn-lt"/>
                <a:ea typeface="+mn-ea"/>
                <a:cs typeface="+mn-cs"/>
              </a:rPr>
              <a:t>percipi</a:t>
            </a: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323528" y="3573017"/>
            <a:ext cx="8820472" cy="72008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Hence, a physical object would cease to exist if not perceived. But what then happens to a tree if it is not perceived </a:t>
            </a:r>
            <a:r>
              <a:rPr kumimoji="0" lang="en-GB" sz="1800" b="0" i="1" u="none" strike="noStrike" kern="1200" cap="none" spc="0" normalizeH="0" baseline="0" noProof="0" dirty="0" smtClean="0">
                <a:ln>
                  <a:noFill/>
                </a:ln>
                <a:solidFill>
                  <a:schemeClr val="tx1"/>
                </a:solidFill>
                <a:effectLst/>
                <a:uLnTx/>
                <a:uFillTx/>
                <a:latin typeface="+mn-lt"/>
                <a:ea typeface="+mn-ea"/>
                <a:cs typeface="+mn-cs"/>
              </a:rPr>
              <a:t>by us human beings</a:t>
            </a:r>
            <a:r>
              <a:rPr kumimoji="0" lang="en-GB" sz="1800" b="0" i="0" u="none" strike="noStrike" kern="1200" cap="none" spc="0" normalizeH="0" baseline="0" noProof="0" dirty="0" smtClean="0">
                <a:ln>
                  <a:noFill/>
                </a:ln>
                <a:solidFill>
                  <a:schemeClr val="tx1"/>
                </a:solidFill>
                <a:effectLst/>
                <a:uLnTx/>
                <a:uFillTx/>
                <a:latin typeface="+mn-lt"/>
                <a:ea typeface="+mn-ea"/>
                <a:cs typeface="+mn-cs"/>
              </a:rPr>
              <a:t>? Does it cease to exist? No, God sees it!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23528" y="4231629"/>
            <a:ext cx="8820472" cy="925563"/>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Locke could not show that God exists necessarily: Lock’s system can be interpreted  purely naturalistically. But in Berkeley’s system God is necessary. God is needed to                keep our world intact.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Content Placeholder 2"/>
          <p:cNvSpPr txBox="1">
            <a:spLocks/>
          </p:cNvSpPr>
          <p:nvPr/>
        </p:nvSpPr>
        <p:spPr>
          <a:xfrm>
            <a:off x="323528" y="5157192"/>
            <a:ext cx="8820472" cy="108012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God communicates directly with our finite minds by the mediation of ideas, thus constituting that what we call the external world (the world of trees, cars, etc.).</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8" end="8"/>
                                            </p:txEl>
                                          </p:spTgt>
                                        </p:tgtEl>
                                        <p:attrNameLst>
                                          <p:attrName>style.visibility</p:attrName>
                                        </p:attrNameLst>
                                      </p:cBhvr>
                                      <p:to>
                                        <p:strVal val="visible"/>
                                      </p:to>
                                    </p:set>
                                    <p:animEffect transition="in" filter="fade">
                                      <p:cBhvr>
                                        <p:cTn id="10" dur="2000"/>
                                        <p:tgtEl>
                                          <p:spTgt spid="4">
                                            <p:txEl>
                                              <p:pRg st="8" end="8"/>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0" end="20"/>
                                            </p:txEl>
                                          </p:spTgt>
                                        </p:tgtEl>
                                        <p:attrNameLst>
                                          <p:attrName>style.visibility</p:attrName>
                                        </p:attrNameLst>
                                      </p:cBhvr>
                                      <p:to>
                                        <p:strVal val="visible"/>
                                      </p:to>
                                    </p:set>
                                    <p:animEffect transition="in" filter="fade">
                                      <p:cBhvr>
                                        <p:cTn id="13" dur="2000"/>
                                        <p:tgtEl>
                                          <p:spTgt spid="4">
                                            <p:txEl>
                                              <p:pRg st="20" end="2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2000"/>
                                        <p:tgtEl>
                                          <p:spTgt spid="5">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8" end="8"/>
                                            </p:txEl>
                                          </p:spTgt>
                                        </p:tgtEl>
                                        <p:attrNameLst>
                                          <p:attrName>style.visibility</p:attrName>
                                        </p:attrNameLst>
                                      </p:cBhvr>
                                      <p:to>
                                        <p:strVal val="visible"/>
                                      </p:to>
                                    </p:set>
                                    <p:animEffect transition="in" filter="fade">
                                      <p:cBhvr>
                                        <p:cTn id="21" dur="2000"/>
                                        <p:tgtEl>
                                          <p:spTgt spid="5">
                                            <p:txEl>
                                              <p:pRg st="8" end="8"/>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20" end="20"/>
                                            </p:txEl>
                                          </p:spTgt>
                                        </p:tgtEl>
                                        <p:attrNameLst>
                                          <p:attrName>style.visibility</p:attrName>
                                        </p:attrNameLst>
                                      </p:cBhvr>
                                      <p:to>
                                        <p:strVal val="visible"/>
                                      </p:to>
                                    </p:set>
                                    <p:animEffect transition="in" filter="fade">
                                      <p:cBhvr>
                                        <p:cTn id="24" dur="2000"/>
                                        <p:tgtEl>
                                          <p:spTgt spid="5">
                                            <p:txEl>
                                              <p:pRg st="20" end="2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Effect transition="in" filter="fade">
                                      <p:cBhvr>
                                        <p:cTn id="29" dur="2000"/>
                                        <p:tgtEl>
                                          <p:spTgt spid="6">
                                            <p:txEl>
                                              <p:pRg st="0" end="0"/>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Effect transition="in" filter="fade">
                                      <p:cBhvr>
                                        <p:cTn id="32" dur="2000"/>
                                        <p:tgtEl>
                                          <p:spTgt spid="6">
                                            <p:txEl>
                                              <p:pRg st="8" end="8"/>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6">
                                            <p:txEl>
                                              <p:pRg st="20" end="20"/>
                                            </p:txEl>
                                          </p:spTgt>
                                        </p:tgtEl>
                                        <p:attrNameLst>
                                          <p:attrName>style.visibility</p:attrName>
                                        </p:attrNameLst>
                                      </p:cBhvr>
                                      <p:to>
                                        <p:strVal val="visible"/>
                                      </p:to>
                                    </p:set>
                                    <p:animEffect transition="in" filter="fade">
                                      <p:cBhvr>
                                        <p:cTn id="35" dur="2000"/>
                                        <p:tgtEl>
                                          <p:spTgt spid="6">
                                            <p:txEl>
                                              <p:pRg st="20" end="2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7">
                                            <p:txEl>
                                              <p:pRg st="0" end="0"/>
                                            </p:txEl>
                                          </p:spTgt>
                                        </p:tgtEl>
                                        <p:attrNameLst>
                                          <p:attrName>style.visibility</p:attrName>
                                        </p:attrNameLst>
                                      </p:cBhvr>
                                      <p:to>
                                        <p:strVal val="visible"/>
                                      </p:to>
                                    </p:set>
                                    <p:animEffect transition="in" filter="fade">
                                      <p:cBhvr>
                                        <p:cTn id="40" dur="2000"/>
                                        <p:tgtEl>
                                          <p:spTgt spid="7">
                                            <p:txEl>
                                              <p:pRg st="0" end="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2000"/>
                                        <p:tgtEl>
                                          <p:spTgt spid="7">
                                            <p:txEl>
                                              <p:pRg st="8" end="8"/>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7">
                                            <p:txEl>
                                              <p:pRg st="20" end="20"/>
                                            </p:txEl>
                                          </p:spTgt>
                                        </p:tgtEl>
                                        <p:attrNameLst>
                                          <p:attrName>style.visibility</p:attrName>
                                        </p:attrNameLst>
                                      </p:cBhvr>
                                      <p:to>
                                        <p:strVal val="visible"/>
                                      </p:to>
                                    </p:set>
                                    <p:animEffect transition="in" filter="fade">
                                      <p:cBhvr>
                                        <p:cTn id="46" dur="2000"/>
                                        <p:tgtEl>
                                          <p:spTgt spid="7">
                                            <p:txEl>
                                              <p:pRg st="20" end="2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8">
                                            <p:txEl>
                                              <p:pRg st="0" end="0"/>
                                            </p:txEl>
                                          </p:spTgt>
                                        </p:tgtEl>
                                        <p:attrNameLst>
                                          <p:attrName>style.visibility</p:attrName>
                                        </p:attrNameLst>
                                      </p:cBhvr>
                                      <p:to>
                                        <p:strVal val="visible"/>
                                      </p:to>
                                    </p:set>
                                    <p:animEffect transition="in" filter="fade">
                                      <p:cBhvr>
                                        <p:cTn id="51" dur="2000"/>
                                        <p:tgtEl>
                                          <p:spTgt spid="8">
                                            <p:txEl>
                                              <p:pRg st="0" end="0"/>
                                            </p:tx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8">
                                            <p:txEl>
                                              <p:pRg st="9" end="9"/>
                                            </p:txEl>
                                          </p:spTgt>
                                        </p:tgtEl>
                                        <p:attrNameLst>
                                          <p:attrName>style.visibility</p:attrName>
                                        </p:attrNameLst>
                                      </p:cBhvr>
                                      <p:to>
                                        <p:strVal val="visible"/>
                                      </p:to>
                                    </p:set>
                                    <p:animEffect transition="in" filter="fade">
                                      <p:cBhvr>
                                        <p:cTn id="54" dur="2000"/>
                                        <p:tgtEl>
                                          <p:spTgt spid="8">
                                            <p:txEl>
                                              <p:pRg st="9" end="9"/>
                                            </p:txEl>
                                          </p:spTgt>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8">
                                            <p:txEl>
                                              <p:pRg st="21" end="21"/>
                                            </p:txEl>
                                          </p:spTgt>
                                        </p:tgtEl>
                                        <p:attrNameLst>
                                          <p:attrName>style.visibility</p:attrName>
                                        </p:attrNameLst>
                                      </p:cBhvr>
                                      <p:to>
                                        <p:strVal val="visible"/>
                                      </p:to>
                                    </p:set>
                                    <p:animEffect transition="in" filter="fade">
                                      <p:cBhvr>
                                        <p:cTn id="57" dur="2000"/>
                                        <p:tgtEl>
                                          <p:spTgt spid="8">
                                            <p:txEl>
                                              <p:pRg st="21" end="2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P spid="8" grpId="0" build="allAtOnce"/>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229600" cy="1143000"/>
          </a:xfrm>
        </p:spPr>
        <p:txBody>
          <a:bodyPr>
            <a:normAutofit/>
          </a:bodyPr>
          <a:lstStyle/>
          <a:p>
            <a:r>
              <a:rPr lang="nl-NL" sz="2400" dirty="0" err="1" smtClean="0"/>
              <a:t>Contemporary</a:t>
            </a:r>
            <a:r>
              <a:rPr lang="nl-NL" sz="2400" dirty="0" smtClean="0"/>
              <a:t> </a:t>
            </a:r>
            <a:r>
              <a:rPr lang="nl-NL" sz="2400" dirty="0" err="1" smtClean="0"/>
              <a:t>phenomenalism</a:t>
            </a:r>
            <a:endParaRPr lang="nl-NL" sz="2400" dirty="0" smtClean="0"/>
          </a:p>
        </p:txBody>
      </p:sp>
      <p:sp>
        <p:nvSpPr>
          <p:cNvPr id="3" name="Content Placeholder 2"/>
          <p:cNvSpPr>
            <a:spLocks noGrp="1"/>
          </p:cNvSpPr>
          <p:nvPr>
            <p:ph idx="1"/>
          </p:nvPr>
        </p:nvSpPr>
        <p:spPr>
          <a:xfrm>
            <a:off x="323528" y="1268761"/>
            <a:ext cx="8820472" cy="2520280"/>
          </a:xfrm>
        </p:spPr>
        <p:txBody>
          <a:bodyPr>
            <a:noAutofit/>
          </a:bodyPr>
          <a:lstStyle/>
          <a:p>
            <a:r>
              <a:rPr lang="en-GB" sz="2000" dirty="0" smtClean="0"/>
              <a:t>Nothing exists except sensations and the minds which perceive them</a:t>
            </a:r>
          </a:p>
          <a:p>
            <a:endParaRPr lang="en-GB" sz="800" dirty="0" smtClean="0"/>
          </a:p>
          <a:p>
            <a:r>
              <a:rPr lang="en-GB" sz="2000" dirty="0" smtClean="0"/>
              <a:t>The physical world is a construct of ideas, it is a mental construction</a:t>
            </a:r>
          </a:p>
          <a:p>
            <a:endParaRPr lang="en-GB" sz="900" dirty="0" smtClean="0"/>
          </a:p>
          <a:p>
            <a:r>
              <a:rPr lang="en-GB" sz="2000" dirty="0" smtClean="0"/>
              <a:t>Differs with Berkeley in that it doesn’t posit God as necessary</a:t>
            </a:r>
          </a:p>
          <a:p>
            <a:endParaRPr lang="en-GB" sz="800" dirty="0" smtClean="0"/>
          </a:p>
          <a:p>
            <a:pPr>
              <a:buNone/>
            </a:pPr>
            <a:r>
              <a:rPr lang="en-GB" sz="1800" dirty="0" smtClean="0"/>
              <a:t>	“</a:t>
            </a:r>
            <a:r>
              <a:rPr lang="en-GB" sz="1800" i="1" dirty="0" smtClean="0"/>
              <a:t>All laws of science, including the law of causation (‘observed regularities’) , apply                        only to the world of sense and not to anything beyond it. The realist view of a                        mind-independent world  behind the perceived world is an unjustified faith” </a:t>
            </a:r>
            <a:r>
              <a:rPr lang="en-GB" sz="1800" dirty="0" smtClean="0"/>
              <a:t>(</a:t>
            </a:r>
            <a:r>
              <a:rPr lang="en-GB" sz="1800" dirty="0" err="1" smtClean="0"/>
              <a:t>Stace</a:t>
            </a:r>
            <a:r>
              <a:rPr lang="en-GB" sz="1800" dirty="0" smtClean="0"/>
              <a:t>)</a:t>
            </a:r>
          </a:p>
          <a:p>
            <a:pPr>
              <a:buNone/>
            </a:pPr>
            <a:endParaRPr lang="en-GB" sz="1800" i="1" dirty="0" smtClean="0"/>
          </a:p>
          <a:p>
            <a:pPr>
              <a:buNone/>
            </a:pPr>
            <a:endParaRPr lang="en-GB" sz="1800" i="1" dirty="0" smtClean="0"/>
          </a:p>
          <a:p>
            <a:endParaRPr lang="en-GB" sz="1800" dirty="0" smtClean="0"/>
          </a:p>
          <a:p>
            <a:endParaRPr lang="en-GB" sz="1800" dirty="0" smtClean="0"/>
          </a:p>
          <a:p>
            <a:endParaRPr lang="en-GB" sz="2000" dirty="0" smtClean="0"/>
          </a:p>
          <a:p>
            <a:endParaRPr lang="en-GB" sz="2000" dirty="0" smtClean="0"/>
          </a:p>
          <a:p>
            <a:endParaRPr lang="en-GB" sz="2000" dirty="0" smtClean="0"/>
          </a:p>
          <a:p>
            <a:endParaRPr lang="en-GB" sz="2000" dirty="0" smtClean="0"/>
          </a:p>
          <a:p>
            <a:pPr lvl="1"/>
            <a:endParaRPr lang="en-GB" sz="1600" dirty="0" smtClean="0"/>
          </a:p>
          <a:p>
            <a:pPr>
              <a:buNone/>
            </a:pP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r>
              <a:rPr lang="en-GB" sz="2400" dirty="0" smtClean="0"/>
              <a:t>z</a:t>
            </a:r>
            <a:endParaRPr lang="en-GB" sz="2400" dirty="0"/>
          </a:p>
        </p:txBody>
      </p:sp>
      <p:sp>
        <p:nvSpPr>
          <p:cNvPr id="4" name="Content Placeholder 2"/>
          <p:cNvSpPr txBox="1">
            <a:spLocks/>
          </p:cNvSpPr>
          <p:nvPr/>
        </p:nvSpPr>
        <p:spPr>
          <a:xfrm>
            <a:off x="323528" y="3871589"/>
            <a:ext cx="8820472" cy="1717651"/>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Bertrand Russell (1872-1970) is a representational realist. Our knowledge of physical objects is </a:t>
            </a:r>
            <a:r>
              <a:rPr kumimoji="0" lang="en-GB" sz="2000" b="0" i="1" u="none" strike="noStrike" kern="1200" cap="none" spc="0" normalizeH="0" baseline="0" noProof="0" dirty="0" smtClean="0">
                <a:ln>
                  <a:noFill/>
                </a:ln>
                <a:solidFill>
                  <a:schemeClr val="tx1"/>
                </a:solidFill>
                <a:effectLst/>
                <a:uLnTx/>
                <a:uFillTx/>
                <a:latin typeface="+mn-lt"/>
                <a:ea typeface="+mn-ea"/>
                <a:cs typeface="+mn-cs"/>
              </a:rPr>
              <a:t>inferred</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from the sense data in our brain.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Why would he not be a </a:t>
            </a:r>
            <a:r>
              <a:rPr kumimoji="0" lang="en-GB" sz="2000" b="0" i="0" u="none" strike="noStrike" kern="1200" cap="none" spc="0" normalizeH="0" baseline="0" noProof="0" dirty="0" err="1" smtClean="0">
                <a:ln>
                  <a:noFill/>
                </a:ln>
                <a:solidFill>
                  <a:schemeClr val="tx1"/>
                </a:solidFill>
                <a:effectLst/>
                <a:uLnTx/>
                <a:uFillTx/>
                <a:latin typeface="+mn-lt"/>
                <a:ea typeface="+mn-ea"/>
                <a:cs typeface="+mn-cs"/>
              </a:rPr>
              <a:t>phenomenalist</a:t>
            </a:r>
            <a:r>
              <a:rPr kumimoji="0" lang="en-GB" sz="20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2000"/>
                                        <p:tgtEl>
                                          <p:spTgt spid="4">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13" end="13"/>
                                            </p:txEl>
                                          </p:spTgt>
                                        </p:tgtEl>
                                        <p:attrNameLst>
                                          <p:attrName>style.visibility</p:attrName>
                                        </p:attrNameLst>
                                      </p:cBhvr>
                                      <p:to>
                                        <p:strVal val="visible"/>
                                      </p:to>
                                    </p:set>
                                    <p:animEffect transition="in" filter="fade">
                                      <p:cBhvr>
                                        <p:cTn id="13" dur="2000"/>
                                        <p:tgtEl>
                                          <p:spTgt spid="4">
                                            <p:txEl>
                                              <p:pRg st="13" end="1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25" end="25"/>
                                            </p:txEl>
                                          </p:spTgt>
                                        </p:tgtEl>
                                        <p:attrNameLst>
                                          <p:attrName>style.visibility</p:attrName>
                                        </p:attrNameLst>
                                      </p:cBhvr>
                                      <p:to>
                                        <p:strVal val="visible"/>
                                      </p:to>
                                    </p:set>
                                    <p:animEffect transition="in" filter="fade">
                                      <p:cBhvr>
                                        <p:cTn id="16" dur="2000"/>
                                        <p:tgtEl>
                                          <p:spTgt spid="4">
                                            <p:txEl>
                                              <p:pRg st="25" end="2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229600" cy="1143000"/>
          </a:xfrm>
        </p:spPr>
        <p:txBody>
          <a:bodyPr>
            <a:normAutofit/>
          </a:bodyPr>
          <a:lstStyle/>
          <a:p>
            <a:r>
              <a:rPr lang="nl-NL" sz="2400" dirty="0" err="1" smtClean="0"/>
              <a:t>Some</a:t>
            </a:r>
            <a:r>
              <a:rPr lang="nl-NL" sz="2400" dirty="0" smtClean="0"/>
              <a:t> </a:t>
            </a:r>
            <a:r>
              <a:rPr lang="nl-NL" sz="2400" dirty="0" err="1" smtClean="0"/>
              <a:t>objections</a:t>
            </a:r>
            <a:r>
              <a:rPr lang="nl-NL" sz="2400" dirty="0" smtClean="0"/>
              <a:t> </a:t>
            </a:r>
            <a:r>
              <a:rPr lang="nl-NL" sz="2400" dirty="0" err="1" smtClean="0"/>
              <a:t>against</a:t>
            </a:r>
            <a:r>
              <a:rPr lang="nl-NL" sz="2400" dirty="0" smtClean="0"/>
              <a:t> </a:t>
            </a:r>
            <a:r>
              <a:rPr lang="nl-NL" sz="2400" dirty="0" err="1" smtClean="0"/>
              <a:t>phenomenalism</a:t>
            </a:r>
            <a:endParaRPr lang="nl-NL" sz="2400" dirty="0" smtClean="0"/>
          </a:p>
        </p:txBody>
      </p:sp>
      <p:sp>
        <p:nvSpPr>
          <p:cNvPr id="3" name="Content Placeholder 2"/>
          <p:cNvSpPr>
            <a:spLocks noGrp="1"/>
          </p:cNvSpPr>
          <p:nvPr>
            <p:ph idx="1"/>
          </p:nvPr>
        </p:nvSpPr>
        <p:spPr>
          <a:xfrm>
            <a:off x="360040" y="1268761"/>
            <a:ext cx="8820472" cy="1368152"/>
          </a:xfrm>
        </p:spPr>
        <p:txBody>
          <a:bodyPr>
            <a:noAutofit/>
          </a:bodyPr>
          <a:lstStyle/>
          <a:p>
            <a:pPr>
              <a:buFont typeface="+mj-lt"/>
              <a:buAutoNum type="arabicParenR"/>
            </a:pPr>
            <a:r>
              <a:rPr lang="en-GB" sz="1800" dirty="0" smtClean="0"/>
              <a:t>The stick in the water appears bent and we all agree that this is an illusion. But the </a:t>
            </a:r>
            <a:r>
              <a:rPr lang="en-GB" sz="1800" dirty="0" err="1" smtClean="0"/>
              <a:t>phenomenalist</a:t>
            </a:r>
            <a:r>
              <a:rPr lang="en-GB" sz="1800" dirty="0" smtClean="0"/>
              <a:t> can admit no difference between appearance and reality. The                                   real-unreal distinction vanish if there are only impressions.</a:t>
            </a:r>
          </a:p>
          <a:p>
            <a:pPr>
              <a:buFont typeface="+mj-lt"/>
              <a:buAutoNum type="arabicParenR"/>
            </a:pPr>
            <a:endParaRPr lang="en-GB" sz="800" dirty="0" smtClean="0"/>
          </a:p>
          <a:p>
            <a:pPr>
              <a:buNone/>
            </a:pPr>
            <a:r>
              <a:rPr lang="en-GB" sz="1800" dirty="0" smtClean="0"/>
              <a:t>	</a:t>
            </a:r>
            <a:r>
              <a:rPr lang="en-GB" sz="1800" i="1" dirty="0" err="1" smtClean="0"/>
              <a:t>Phenomenalist</a:t>
            </a:r>
            <a:r>
              <a:rPr lang="en-GB" sz="1800" i="1" dirty="0" smtClean="0"/>
              <a:t> may respond that she accepts a pragmatic or coherence truth-theory</a:t>
            </a:r>
          </a:p>
          <a:p>
            <a:pPr>
              <a:buNone/>
            </a:pPr>
            <a:endParaRPr lang="en-GB" sz="1800" dirty="0" smtClean="0"/>
          </a:p>
          <a:p>
            <a:pPr>
              <a:buNone/>
            </a:pPr>
            <a:endParaRPr lang="en-GB" sz="1800" i="1" dirty="0" smtClean="0"/>
          </a:p>
          <a:p>
            <a:pPr>
              <a:buNone/>
            </a:pPr>
            <a:endParaRPr lang="en-GB" sz="1800" i="1" dirty="0" smtClean="0"/>
          </a:p>
          <a:p>
            <a:pPr>
              <a:buFont typeface="+mj-lt"/>
              <a:buAutoNum type="arabicParenR" startAt="2"/>
            </a:pPr>
            <a:endParaRPr lang="en-GB" sz="1800" dirty="0" smtClean="0"/>
          </a:p>
          <a:p>
            <a:pPr>
              <a:buFont typeface="+mj-lt"/>
              <a:buAutoNum type="arabicParenR" startAt="2"/>
            </a:pPr>
            <a:endParaRPr lang="en-GB" sz="1800" dirty="0" smtClean="0"/>
          </a:p>
          <a:p>
            <a:pPr>
              <a:buFont typeface="+mj-lt"/>
              <a:buAutoNum type="arabicParenR" startAt="2"/>
            </a:pPr>
            <a:endParaRPr lang="en-GB" sz="1800" dirty="0" smtClean="0"/>
          </a:p>
          <a:p>
            <a:pPr>
              <a:buNone/>
            </a:pPr>
            <a:endParaRPr lang="en-GB" sz="1800" i="1" dirty="0" smtClean="0"/>
          </a:p>
          <a:p>
            <a:endParaRPr lang="en-GB" sz="1800" dirty="0" smtClean="0"/>
          </a:p>
          <a:p>
            <a:endParaRPr lang="en-GB" sz="1800" dirty="0" smtClean="0"/>
          </a:p>
          <a:p>
            <a:endParaRPr lang="en-GB" sz="2000" dirty="0" smtClean="0"/>
          </a:p>
          <a:p>
            <a:endParaRPr lang="en-GB" sz="2000" dirty="0" smtClean="0"/>
          </a:p>
          <a:p>
            <a:endParaRPr lang="en-GB" sz="2000" dirty="0" smtClean="0"/>
          </a:p>
          <a:p>
            <a:endParaRPr lang="en-GB" sz="2000" dirty="0" smtClean="0"/>
          </a:p>
          <a:p>
            <a:pPr lvl="1"/>
            <a:endParaRPr lang="en-GB" sz="1600" dirty="0" smtClean="0"/>
          </a:p>
          <a:p>
            <a:pPr>
              <a:buNone/>
            </a:pP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r>
              <a:rPr lang="en-GB" sz="2400" dirty="0" err="1" smtClean="0"/>
              <a:t>zz</a:t>
            </a:r>
            <a:endParaRPr lang="en-GB" sz="2400" dirty="0"/>
          </a:p>
        </p:txBody>
      </p:sp>
      <p:sp>
        <p:nvSpPr>
          <p:cNvPr id="4" name="Content Placeholder 2"/>
          <p:cNvSpPr txBox="1">
            <a:spLocks/>
          </p:cNvSpPr>
          <p:nvPr/>
        </p:nvSpPr>
        <p:spPr>
          <a:xfrm>
            <a:off x="360040" y="2780928"/>
            <a:ext cx="8820472" cy="1717651"/>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Sensations are flighty but material objects are permanent.</a:t>
            </a:r>
            <a:r>
              <a:rPr kumimoji="0" lang="en-GB" sz="1800" b="0" i="0" u="none" strike="noStrike" kern="1200" cap="none" spc="0" normalizeH="0" noProof="0" dirty="0" smtClean="0">
                <a:ln>
                  <a:noFill/>
                </a:ln>
                <a:solidFill>
                  <a:schemeClr val="tx1"/>
                </a:solidFill>
                <a:effectLst/>
                <a:uLnTx/>
                <a:uFillTx/>
                <a:latin typeface="+mn-lt"/>
                <a:ea typeface="+mn-ea"/>
                <a:cs typeface="+mn-cs"/>
              </a:rPr>
              <a:t> </a:t>
            </a:r>
            <a:r>
              <a:rPr kumimoji="0" lang="en-GB" sz="1800" b="0" i="0" u="none" strike="noStrike" kern="1200" cap="none" spc="0" normalizeH="0" baseline="0" noProof="0" dirty="0" smtClean="0">
                <a:ln>
                  <a:noFill/>
                </a:ln>
                <a:solidFill>
                  <a:schemeClr val="tx1"/>
                </a:solidFill>
                <a:effectLst/>
                <a:uLnTx/>
                <a:uFillTx/>
                <a:latin typeface="+mn-lt"/>
                <a:ea typeface="+mn-ea"/>
                <a:cs typeface="+mn-cs"/>
              </a:rPr>
              <a:t>I don’t annihilate this room and all of you every time I close my eyes</a:t>
            </a: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1" u="none" strike="noStrike" kern="1200" cap="none" spc="0" normalizeH="0" baseline="0" noProof="0" dirty="0" smtClean="0">
                <a:ln>
                  <a:noFill/>
                </a:ln>
                <a:solidFill>
                  <a:schemeClr val="tx1"/>
                </a:solidFill>
                <a:effectLst/>
                <a:uLnTx/>
                <a:uFillTx/>
                <a:latin typeface="+mn-lt"/>
                <a:ea typeface="+mn-ea"/>
                <a:cs typeface="+mn-cs"/>
              </a:rPr>
              <a:t>	</a:t>
            </a:r>
            <a:r>
              <a:rPr kumimoji="0" lang="en-GB" sz="1800" b="0" i="1" u="none" strike="noStrike" kern="1200" cap="none" spc="0" normalizeH="0" baseline="0" noProof="0" dirty="0" err="1" smtClean="0">
                <a:ln>
                  <a:noFill/>
                </a:ln>
                <a:solidFill>
                  <a:schemeClr val="tx1"/>
                </a:solidFill>
                <a:effectLst/>
                <a:uLnTx/>
                <a:uFillTx/>
                <a:latin typeface="+mn-lt"/>
                <a:ea typeface="+mn-ea"/>
                <a:cs typeface="+mn-cs"/>
              </a:rPr>
              <a:t>Phenomenalist</a:t>
            </a:r>
            <a:r>
              <a:rPr kumimoji="0" lang="en-GB" sz="1800" b="0" i="1" u="none" strike="noStrike" kern="1200" cap="none" spc="0" normalizeH="0" baseline="0" noProof="0" dirty="0" smtClean="0">
                <a:ln>
                  <a:noFill/>
                </a:ln>
                <a:solidFill>
                  <a:schemeClr val="tx1"/>
                </a:solidFill>
                <a:effectLst/>
                <a:uLnTx/>
                <a:uFillTx/>
                <a:latin typeface="+mn-lt"/>
                <a:ea typeface="+mn-ea"/>
                <a:cs typeface="+mn-cs"/>
              </a:rPr>
              <a:t> may respond that the </a:t>
            </a:r>
            <a:r>
              <a:rPr kumimoji="0" lang="en-GB" sz="1800" b="0" i="1" u="none" strike="noStrike" kern="1200" cap="none" spc="0" normalizeH="0" baseline="0" noProof="0" dirty="0" err="1" smtClean="0">
                <a:ln>
                  <a:noFill/>
                </a:ln>
                <a:solidFill>
                  <a:schemeClr val="tx1"/>
                </a:solidFill>
                <a:effectLst/>
                <a:uLnTx/>
                <a:uFillTx/>
                <a:latin typeface="+mn-lt"/>
                <a:ea typeface="+mn-ea"/>
                <a:cs typeface="+mn-cs"/>
              </a:rPr>
              <a:t>lacunary</a:t>
            </a:r>
            <a:r>
              <a:rPr kumimoji="0" lang="en-GB" sz="1800" b="0" i="1" u="none" strike="noStrike" kern="1200" cap="none" spc="0" normalizeH="0" baseline="0" noProof="0" dirty="0" smtClean="0">
                <a:ln>
                  <a:noFill/>
                </a:ln>
                <a:solidFill>
                  <a:schemeClr val="tx1"/>
                </a:solidFill>
                <a:effectLst/>
                <a:uLnTx/>
                <a:uFillTx/>
                <a:latin typeface="+mn-lt"/>
                <a:ea typeface="+mn-ea"/>
                <a:cs typeface="+mn-cs"/>
              </a:rPr>
              <a:t> nature of the given is in itself not a problem. A cube is never perceived according to all its faces at once; it always retains something non-given at the heart of </a:t>
            </a:r>
            <a:r>
              <a:rPr kumimoji="0" lang="en-GB" sz="1800" b="0" i="1" u="none" strike="noStrike" kern="1200" cap="none" spc="0" normalizeH="0" baseline="0" noProof="0" dirty="0" err="1" smtClean="0">
                <a:ln>
                  <a:noFill/>
                </a:ln>
                <a:solidFill>
                  <a:schemeClr val="tx1"/>
                </a:solidFill>
                <a:effectLst/>
                <a:uLnTx/>
                <a:uFillTx/>
                <a:latin typeface="+mn-lt"/>
                <a:ea typeface="+mn-ea"/>
                <a:cs typeface="+mn-cs"/>
              </a:rPr>
              <a:t>givenness</a:t>
            </a: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err="1" smtClean="0">
                <a:ln>
                  <a:noFill/>
                </a:ln>
                <a:solidFill>
                  <a:schemeClr val="tx1"/>
                </a:solidFill>
                <a:effectLst/>
                <a:uLnTx/>
                <a:uFillTx/>
                <a:latin typeface="+mn-lt"/>
                <a:ea typeface="+mn-ea"/>
                <a:cs typeface="+mn-cs"/>
              </a:rPr>
              <a:t>zz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360040" y="4653136"/>
            <a:ext cx="8820472" cy="144016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AutoNum type="arabicParenR" startAt="3"/>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Causal interaction seems undermined by </a:t>
            </a:r>
            <a:r>
              <a:rPr kumimoji="0" lang="en-GB" sz="1800" b="0" i="0" u="none" strike="noStrike" kern="1200" cap="none" spc="0" normalizeH="0" baseline="0" noProof="0" dirty="0" err="1" smtClean="0">
                <a:ln>
                  <a:noFill/>
                </a:ln>
                <a:solidFill>
                  <a:schemeClr val="tx1"/>
                </a:solidFill>
                <a:effectLst/>
                <a:uLnTx/>
                <a:uFillTx/>
                <a:latin typeface="+mn-lt"/>
                <a:ea typeface="+mn-ea"/>
                <a:cs typeface="+mn-cs"/>
              </a:rPr>
              <a:t>phenomenalism</a:t>
            </a:r>
            <a:r>
              <a:rPr kumimoji="0" lang="en-GB" sz="1800" b="0" i="0" u="none" strike="noStrike" kern="1200" cap="none" spc="0" normalizeH="0" baseline="0" noProof="0" dirty="0" smtClean="0">
                <a:ln>
                  <a:noFill/>
                </a:ln>
                <a:solidFill>
                  <a:schemeClr val="tx1"/>
                </a:solidFill>
                <a:effectLst/>
                <a:uLnTx/>
                <a:uFillTx/>
                <a:latin typeface="+mn-lt"/>
                <a:ea typeface="+mn-ea"/>
                <a:cs typeface="+mn-cs"/>
              </a:rPr>
              <a:t>. Ideas are inert and can do nothing. A room cannot be warmed by impressions.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AutoNum type="arabicParenR" startAt="3"/>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1800" b="0" i="1" u="none" strike="noStrike" kern="1200" cap="none" spc="0" normalizeH="0" baseline="0" noProof="0" dirty="0" err="1" smtClean="0">
                <a:ln>
                  <a:noFill/>
                </a:ln>
                <a:solidFill>
                  <a:schemeClr val="tx1"/>
                </a:solidFill>
                <a:effectLst/>
                <a:uLnTx/>
                <a:uFillTx/>
                <a:latin typeface="+mn-lt"/>
                <a:ea typeface="+mn-ea"/>
                <a:cs typeface="+mn-cs"/>
              </a:rPr>
              <a:t>Phenomenalist</a:t>
            </a:r>
            <a:r>
              <a:rPr kumimoji="0" lang="en-GB" sz="1800" b="0" i="1" u="none" strike="noStrike" kern="1200" cap="none" spc="0" normalizeH="0" baseline="0" noProof="0" dirty="0" smtClean="0">
                <a:ln>
                  <a:noFill/>
                </a:ln>
                <a:solidFill>
                  <a:schemeClr val="tx1"/>
                </a:solidFill>
                <a:effectLst/>
                <a:uLnTx/>
                <a:uFillTx/>
                <a:latin typeface="+mn-lt"/>
                <a:ea typeface="+mn-ea"/>
                <a:cs typeface="+mn-cs"/>
              </a:rPr>
              <a:t> may respond that we have to redefine causation as ‘regular succession’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err="1" smtClean="0">
                <a:ln>
                  <a:noFill/>
                </a:ln>
                <a:solidFill>
                  <a:schemeClr val="tx1"/>
                </a:solidFill>
                <a:effectLst/>
                <a:uLnTx/>
                <a:uFillTx/>
                <a:latin typeface="+mn-lt"/>
                <a:ea typeface="+mn-ea"/>
                <a:cs typeface="+mn-cs"/>
              </a:rPr>
              <a:t>zz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2000"/>
                                        <p:tgtEl>
                                          <p:spTgt spid="4">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17" end="17"/>
                                            </p:txEl>
                                          </p:spTgt>
                                        </p:tgtEl>
                                        <p:attrNameLst>
                                          <p:attrName>style.visibility</p:attrName>
                                        </p:attrNameLst>
                                      </p:cBhvr>
                                      <p:to>
                                        <p:strVal val="visible"/>
                                      </p:to>
                                    </p:set>
                                    <p:animEffect transition="in" filter="fade">
                                      <p:cBhvr>
                                        <p:cTn id="13" dur="2000"/>
                                        <p:tgtEl>
                                          <p:spTgt spid="4">
                                            <p:txEl>
                                              <p:pRg st="17" end="17"/>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29" end="29"/>
                                            </p:txEl>
                                          </p:spTgt>
                                        </p:tgtEl>
                                        <p:attrNameLst>
                                          <p:attrName>style.visibility</p:attrName>
                                        </p:attrNameLst>
                                      </p:cBhvr>
                                      <p:to>
                                        <p:strVal val="visible"/>
                                      </p:to>
                                    </p:set>
                                    <p:animEffect transition="in" filter="fade">
                                      <p:cBhvr>
                                        <p:cTn id="16" dur="2000"/>
                                        <p:tgtEl>
                                          <p:spTgt spid="4">
                                            <p:txEl>
                                              <p:pRg st="29" end="29"/>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2000"/>
                                        <p:tgtEl>
                                          <p:spTgt spid="5">
                                            <p:txEl>
                                              <p:pRg st="0" end="0"/>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fade">
                                      <p:cBhvr>
                                        <p:cTn id="24" dur="2000"/>
                                        <p:tgtEl>
                                          <p:spTgt spid="5">
                                            <p:txEl>
                                              <p:pRg st="2" end="2"/>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xEl>
                                              <p:pRg st="18" end="18"/>
                                            </p:txEl>
                                          </p:spTgt>
                                        </p:tgtEl>
                                        <p:attrNameLst>
                                          <p:attrName>style.visibility</p:attrName>
                                        </p:attrNameLst>
                                      </p:cBhvr>
                                      <p:to>
                                        <p:strVal val="visible"/>
                                      </p:to>
                                    </p:set>
                                    <p:animEffect transition="in" filter="fade">
                                      <p:cBhvr>
                                        <p:cTn id="27" dur="2000"/>
                                        <p:tgtEl>
                                          <p:spTgt spid="5">
                                            <p:txEl>
                                              <p:pRg st="18" end="18"/>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xEl>
                                              <p:pRg st="30" end="30"/>
                                            </p:txEl>
                                          </p:spTgt>
                                        </p:tgtEl>
                                        <p:attrNameLst>
                                          <p:attrName>style.visibility</p:attrName>
                                        </p:attrNameLst>
                                      </p:cBhvr>
                                      <p:to>
                                        <p:strVal val="visible"/>
                                      </p:to>
                                    </p:set>
                                    <p:animEffect transition="in" filter="fade">
                                      <p:cBhvr>
                                        <p:cTn id="30" dur="2000"/>
                                        <p:tgtEl>
                                          <p:spTgt spid="5">
                                            <p:txEl>
                                              <p:pRg st="30" end="3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229600" cy="1143000"/>
          </a:xfrm>
        </p:spPr>
        <p:txBody>
          <a:bodyPr>
            <a:normAutofit/>
          </a:bodyPr>
          <a:lstStyle/>
          <a:p>
            <a:r>
              <a:rPr lang="nl-NL" sz="3200" dirty="0" smtClean="0"/>
              <a:t>A return to </a:t>
            </a:r>
            <a:r>
              <a:rPr lang="nl-NL" sz="3200" dirty="0" err="1" smtClean="0"/>
              <a:t>realism</a:t>
            </a:r>
            <a:endParaRPr lang="nl-NL" sz="3200" dirty="0" smtClean="0"/>
          </a:p>
        </p:txBody>
      </p:sp>
      <p:sp>
        <p:nvSpPr>
          <p:cNvPr id="3" name="Content Placeholder 2"/>
          <p:cNvSpPr>
            <a:spLocks noGrp="1"/>
          </p:cNvSpPr>
          <p:nvPr>
            <p:ph idx="1"/>
          </p:nvPr>
        </p:nvSpPr>
        <p:spPr>
          <a:xfrm>
            <a:off x="360040" y="1423317"/>
            <a:ext cx="8820472" cy="4525963"/>
          </a:xfrm>
        </p:spPr>
        <p:txBody>
          <a:bodyPr>
            <a:noAutofit/>
          </a:bodyPr>
          <a:lstStyle/>
          <a:p>
            <a:r>
              <a:rPr lang="en-GB" sz="2200" dirty="0" err="1" smtClean="0"/>
              <a:t>Phenomenalism</a:t>
            </a:r>
            <a:r>
              <a:rPr lang="en-GB" sz="2200" dirty="0" smtClean="0"/>
              <a:t> leads to </a:t>
            </a:r>
            <a:r>
              <a:rPr lang="en-GB" sz="2200" i="1" dirty="0" smtClean="0"/>
              <a:t>solipsism</a:t>
            </a:r>
            <a:r>
              <a:rPr lang="en-GB" sz="2200" dirty="0" smtClean="0"/>
              <a:t>. Why are other people not mental constructs as well?</a:t>
            </a:r>
          </a:p>
          <a:p>
            <a:endParaRPr lang="en-GB" sz="800" dirty="0" smtClean="0"/>
          </a:p>
          <a:p>
            <a:r>
              <a:rPr lang="en-GB" sz="2200" dirty="0" smtClean="0"/>
              <a:t>D.M. Armstrong, John Searle and William Alston have returned to realism: In perceiving we </a:t>
            </a:r>
            <a:r>
              <a:rPr lang="en-GB" sz="2200" i="1" dirty="0" smtClean="0"/>
              <a:t>do</a:t>
            </a:r>
            <a:r>
              <a:rPr lang="en-GB" sz="2200" dirty="0" smtClean="0"/>
              <a:t> encounter the world, </a:t>
            </a:r>
            <a:r>
              <a:rPr lang="en-GB" sz="2200" i="1" dirty="0" smtClean="0"/>
              <a:t>though always through the interpretative powers of the mind</a:t>
            </a:r>
            <a:r>
              <a:rPr lang="en-GB" sz="2200" dirty="0" smtClean="0"/>
              <a:t> (so no naive realism!). </a:t>
            </a:r>
          </a:p>
          <a:p>
            <a:endParaRPr lang="en-GB" sz="800" dirty="0" smtClean="0"/>
          </a:p>
          <a:p>
            <a:r>
              <a:rPr lang="en-GB" sz="2200" dirty="0" smtClean="0"/>
              <a:t>Sense data are </a:t>
            </a:r>
            <a:r>
              <a:rPr lang="en-GB" sz="2200" u="sng" dirty="0" smtClean="0"/>
              <a:t>unnecessary</a:t>
            </a:r>
            <a:r>
              <a:rPr lang="en-GB" sz="2200" dirty="0" smtClean="0"/>
              <a:t>: Perception can be understood as                                                 ‘taking in’ objects in the world. </a:t>
            </a:r>
          </a:p>
          <a:p>
            <a:endParaRPr lang="en-GB" sz="800" dirty="0" smtClean="0"/>
          </a:p>
          <a:p>
            <a:r>
              <a:rPr lang="en-GB" sz="2200" dirty="0" smtClean="0"/>
              <a:t>Sense data are </a:t>
            </a:r>
            <a:r>
              <a:rPr lang="en-GB" sz="2200" u="sng" dirty="0" smtClean="0"/>
              <a:t>paradoxical</a:t>
            </a:r>
            <a:r>
              <a:rPr lang="en-GB" sz="2200" dirty="0" smtClean="0"/>
              <a:t>: How are indeterminate sense data                 supposed to represent determinate objects?</a:t>
            </a:r>
          </a:p>
          <a:p>
            <a:endParaRPr lang="en-GB" sz="1800" dirty="0" smtClean="0"/>
          </a:p>
          <a:p>
            <a:endParaRPr lang="en-GB" sz="1800" dirty="0" smtClean="0"/>
          </a:p>
          <a:p>
            <a:endParaRPr lang="en-GB" sz="800" dirty="0" smtClean="0"/>
          </a:p>
          <a:p>
            <a:endParaRPr lang="en-GB" sz="1800" dirty="0" smtClean="0"/>
          </a:p>
          <a:p>
            <a:endParaRPr lang="en-GB" sz="800" dirty="0" smtClean="0"/>
          </a:p>
          <a:p>
            <a:endParaRPr lang="en-GB" sz="1800" dirty="0" smtClean="0"/>
          </a:p>
          <a:p>
            <a:endParaRPr lang="en-GB" sz="800" dirty="0" smtClean="0"/>
          </a:p>
          <a:p>
            <a:endParaRPr lang="en-GB" sz="800" dirty="0" smtClean="0"/>
          </a:p>
          <a:p>
            <a:pPr>
              <a:buNone/>
            </a:pPr>
            <a:endParaRPr lang="en-GB" sz="1800" dirty="0" smtClean="0"/>
          </a:p>
          <a:p>
            <a:pPr>
              <a:buNone/>
            </a:pPr>
            <a:endParaRPr lang="en-GB" sz="1800" i="1" dirty="0" smtClean="0"/>
          </a:p>
          <a:p>
            <a:pPr>
              <a:buNone/>
            </a:pPr>
            <a:endParaRPr lang="en-GB" sz="1800" i="1" dirty="0" smtClean="0"/>
          </a:p>
          <a:p>
            <a:pPr>
              <a:buFont typeface="+mj-lt"/>
              <a:buAutoNum type="arabicParenR" startAt="2"/>
            </a:pPr>
            <a:endParaRPr lang="en-GB" sz="1800" dirty="0" smtClean="0"/>
          </a:p>
          <a:p>
            <a:pPr>
              <a:buFont typeface="+mj-lt"/>
              <a:buAutoNum type="arabicParenR" startAt="2"/>
            </a:pPr>
            <a:endParaRPr lang="en-GB" sz="1800" dirty="0" smtClean="0"/>
          </a:p>
          <a:p>
            <a:pPr>
              <a:buFont typeface="+mj-lt"/>
              <a:buAutoNum type="arabicParenR" startAt="2"/>
            </a:pPr>
            <a:endParaRPr lang="en-GB" sz="1800" dirty="0" smtClean="0"/>
          </a:p>
          <a:p>
            <a:pPr>
              <a:buNone/>
            </a:pPr>
            <a:endParaRPr lang="en-GB" sz="1800" i="1" dirty="0" smtClean="0"/>
          </a:p>
          <a:p>
            <a:endParaRPr lang="en-GB" sz="1800" dirty="0" smtClean="0"/>
          </a:p>
          <a:p>
            <a:endParaRPr lang="en-GB" sz="1800" dirty="0" smtClean="0"/>
          </a:p>
          <a:p>
            <a:endParaRPr lang="en-GB" sz="2000" dirty="0" smtClean="0"/>
          </a:p>
          <a:p>
            <a:endParaRPr lang="en-GB" sz="2000" dirty="0" smtClean="0"/>
          </a:p>
          <a:p>
            <a:endParaRPr lang="en-GB" sz="2000" dirty="0" smtClean="0"/>
          </a:p>
          <a:p>
            <a:endParaRPr lang="en-GB" sz="2000" dirty="0" smtClean="0"/>
          </a:p>
          <a:p>
            <a:pPr lvl="1"/>
            <a:endParaRPr lang="en-GB" sz="1600" dirty="0" smtClean="0"/>
          </a:p>
          <a:p>
            <a:pPr>
              <a:buNone/>
            </a:pP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r>
              <a:rPr lang="en-GB" sz="2400" dirty="0" err="1" smtClean="0"/>
              <a:t>zz</a:t>
            </a:r>
            <a:endParaRPr lang="en-GB" sz="24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229600" cy="1143000"/>
          </a:xfrm>
        </p:spPr>
        <p:txBody>
          <a:bodyPr>
            <a:normAutofit/>
          </a:bodyPr>
          <a:lstStyle/>
          <a:p>
            <a:r>
              <a:rPr lang="nl-NL" sz="2400" dirty="0" smtClean="0"/>
              <a:t>The </a:t>
            </a:r>
            <a:r>
              <a:rPr lang="nl-NL" sz="2400" dirty="0" err="1" smtClean="0"/>
              <a:t>adverbial</a:t>
            </a:r>
            <a:r>
              <a:rPr lang="nl-NL" sz="2400" dirty="0" smtClean="0"/>
              <a:t> </a:t>
            </a:r>
            <a:r>
              <a:rPr lang="nl-NL" sz="2400" dirty="0" err="1" smtClean="0"/>
              <a:t>theory</a:t>
            </a:r>
            <a:r>
              <a:rPr lang="nl-NL" sz="2400" dirty="0" smtClean="0"/>
              <a:t> of </a:t>
            </a:r>
            <a:r>
              <a:rPr lang="nl-NL" sz="2400" dirty="0" err="1" smtClean="0"/>
              <a:t>perception</a:t>
            </a:r>
            <a:r>
              <a:rPr lang="nl-NL" sz="2400" dirty="0" smtClean="0"/>
              <a:t> (</a:t>
            </a:r>
            <a:r>
              <a:rPr lang="nl-NL" sz="2400" dirty="0" err="1" smtClean="0"/>
              <a:t>Chrisholm</a:t>
            </a:r>
            <a:r>
              <a:rPr lang="nl-NL" sz="2400" dirty="0" smtClean="0"/>
              <a:t>, Audi)</a:t>
            </a:r>
            <a:endParaRPr lang="nl-NL" sz="3200" dirty="0" smtClean="0"/>
          </a:p>
        </p:txBody>
      </p:sp>
      <p:sp>
        <p:nvSpPr>
          <p:cNvPr id="3" name="Content Placeholder 2"/>
          <p:cNvSpPr>
            <a:spLocks noGrp="1"/>
          </p:cNvSpPr>
          <p:nvPr>
            <p:ph idx="1"/>
          </p:nvPr>
        </p:nvSpPr>
        <p:spPr>
          <a:xfrm>
            <a:off x="360040" y="1268760"/>
            <a:ext cx="8820472" cy="4525963"/>
          </a:xfrm>
        </p:spPr>
        <p:txBody>
          <a:bodyPr>
            <a:noAutofit/>
          </a:bodyPr>
          <a:lstStyle/>
          <a:p>
            <a:endParaRPr lang="en-GB" sz="1800" dirty="0" smtClean="0"/>
          </a:p>
          <a:p>
            <a:r>
              <a:rPr lang="en-GB" sz="2000" dirty="0" smtClean="0"/>
              <a:t>We experience in certain ways. Experience is a way of being appeared to</a:t>
            </a:r>
          </a:p>
          <a:p>
            <a:pPr lvl="1"/>
            <a:r>
              <a:rPr lang="en-GB" sz="1800" dirty="0" smtClean="0"/>
              <a:t>When I see a red book “I am appeared to </a:t>
            </a:r>
            <a:r>
              <a:rPr lang="en-GB" sz="1800" dirty="0" err="1" smtClean="0"/>
              <a:t>redly</a:t>
            </a:r>
            <a:r>
              <a:rPr lang="en-GB" sz="1800" dirty="0" smtClean="0"/>
              <a:t> and bookishly” </a:t>
            </a:r>
          </a:p>
          <a:p>
            <a:pPr lvl="1"/>
            <a:r>
              <a:rPr lang="en-GB" sz="1800" dirty="0" smtClean="0"/>
              <a:t>When I see a blue ball “I am appeared to bluely and </a:t>
            </a:r>
            <a:r>
              <a:rPr lang="en-GB" sz="1800" dirty="0" err="1" smtClean="0"/>
              <a:t>ballishly</a:t>
            </a:r>
            <a:r>
              <a:rPr lang="en-GB" sz="1800" dirty="0" smtClean="0"/>
              <a:t>”</a:t>
            </a:r>
          </a:p>
          <a:p>
            <a:endParaRPr lang="en-GB" sz="800" dirty="0" smtClean="0"/>
          </a:p>
          <a:p>
            <a:r>
              <a:rPr lang="en-GB" sz="2000" dirty="0" smtClean="0"/>
              <a:t>This theory does not need sense data. It claims direct contact with objects                         in the external world (‘direct realism’)</a:t>
            </a:r>
          </a:p>
          <a:p>
            <a:endParaRPr lang="en-GB" sz="800" dirty="0" smtClean="0"/>
          </a:p>
          <a:p>
            <a:r>
              <a:rPr lang="en-GB" sz="2000" dirty="0" smtClean="0"/>
              <a:t>Still, two problems seem to drive us back to </a:t>
            </a:r>
            <a:r>
              <a:rPr lang="en-GB" sz="2000" dirty="0" err="1" smtClean="0"/>
              <a:t>representationalism</a:t>
            </a:r>
            <a:r>
              <a:rPr lang="en-GB" sz="2000" dirty="0" smtClean="0"/>
              <a:t> or </a:t>
            </a:r>
            <a:r>
              <a:rPr lang="en-GB" sz="2000" dirty="0" err="1" smtClean="0"/>
              <a:t>phenomenalism</a:t>
            </a:r>
            <a:endParaRPr lang="en-GB" sz="2000" dirty="0" smtClean="0"/>
          </a:p>
          <a:p>
            <a:pPr lvl="1"/>
            <a:r>
              <a:rPr lang="en-GB" sz="1800" dirty="0" smtClean="0"/>
              <a:t>The need to distinguish veridical from illusory appearances</a:t>
            </a:r>
          </a:p>
          <a:p>
            <a:pPr lvl="1"/>
            <a:r>
              <a:rPr lang="en-GB" sz="1800" dirty="0" smtClean="0"/>
              <a:t>The fact of light and sound waves taking time to travel to our brains</a:t>
            </a:r>
          </a:p>
          <a:p>
            <a:pPr>
              <a:buNone/>
            </a:pPr>
            <a:endParaRPr lang="en-GB" sz="1800" dirty="0" smtClean="0"/>
          </a:p>
          <a:p>
            <a:endParaRPr lang="en-GB" sz="1800" dirty="0" smtClean="0"/>
          </a:p>
          <a:p>
            <a:endParaRPr lang="en-GB" sz="1800" dirty="0" smtClean="0"/>
          </a:p>
          <a:p>
            <a:endParaRPr lang="en-GB" sz="1800" dirty="0" smtClean="0"/>
          </a:p>
          <a:p>
            <a:endParaRPr lang="en-GB" sz="1800" dirty="0" smtClean="0"/>
          </a:p>
          <a:p>
            <a:endParaRPr lang="en-GB" sz="800" dirty="0" smtClean="0"/>
          </a:p>
          <a:p>
            <a:endParaRPr lang="en-GB" sz="1800" dirty="0" smtClean="0"/>
          </a:p>
          <a:p>
            <a:endParaRPr lang="en-GB" sz="800" dirty="0" smtClean="0"/>
          </a:p>
          <a:p>
            <a:endParaRPr lang="en-GB" sz="1800" dirty="0" smtClean="0"/>
          </a:p>
          <a:p>
            <a:endParaRPr lang="en-GB" sz="800" dirty="0" smtClean="0"/>
          </a:p>
          <a:p>
            <a:endParaRPr lang="en-GB" sz="800" dirty="0" smtClean="0"/>
          </a:p>
          <a:p>
            <a:pPr>
              <a:buNone/>
            </a:pPr>
            <a:endParaRPr lang="en-GB" sz="1800" dirty="0" smtClean="0"/>
          </a:p>
          <a:p>
            <a:pPr>
              <a:buNone/>
            </a:pPr>
            <a:endParaRPr lang="en-GB" sz="1800" i="1" dirty="0" smtClean="0"/>
          </a:p>
          <a:p>
            <a:pPr>
              <a:buNone/>
            </a:pPr>
            <a:endParaRPr lang="en-GB" sz="1800" i="1" dirty="0" smtClean="0"/>
          </a:p>
          <a:p>
            <a:pPr>
              <a:buFont typeface="+mj-lt"/>
              <a:buAutoNum type="arabicParenR" startAt="2"/>
            </a:pPr>
            <a:endParaRPr lang="en-GB" sz="1800" dirty="0" smtClean="0"/>
          </a:p>
          <a:p>
            <a:pPr>
              <a:buFont typeface="+mj-lt"/>
              <a:buAutoNum type="arabicParenR" startAt="2"/>
            </a:pPr>
            <a:endParaRPr lang="en-GB" sz="1800" dirty="0" smtClean="0"/>
          </a:p>
          <a:p>
            <a:pPr>
              <a:buFont typeface="+mj-lt"/>
              <a:buAutoNum type="arabicParenR" startAt="2"/>
            </a:pPr>
            <a:endParaRPr lang="en-GB" sz="1800" dirty="0" smtClean="0"/>
          </a:p>
          <a:p>
            <a:pPr>
              <a:buNone/>
            </a:pPr>
            <a:endParaRPr lang="en-GB" sz="1800" i="1" dirty="0" smtClean="0"/>
          </a:p>
          <a:p>
            <a:endParaRPr lang="en-GB" sz="1800" dirty="0" smtClean="0"/>
          </a:p>
          <a:p>
            <a:endParaRPr lang="en-GB" sz="1800" dirty="0" smtClean="0"/>
          </a:p>
          <a:p>
            <a:endParaRPr lang="en-GB" sz="2000" dirty="0" smtClean="0"/>
          </a:p>
          <a:p>
            <a:endParaRPr lang="en-GB" sz="2000" dirty="0" smtClean="0"/>
          </a:p>
          <a:p>
            <a:endParaRPr lang="en-GB" sz="2000" dirty="0" smtClean="0"/>
          </a:p>
          <a:p>
            <a:endParaRPr lang="en-GB" sz="2000" dirty="0" smtClean="0"/>
          </a:p>
          <a:p>
            <a:pPr lvl="1"/>
            <a:endParaRPr lang="en-GB" sz="1600" dirty="0" smtClean="0"/>
          </a:p>
          <a:p>
            <a:pPr>
              <a:buNone/>
            </a:pP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r>
              <a:rPr lang="en-GB" sz="2400" dirty="0" err="1" smtClean="0"/>
              <a:t>zz</a:t>
            </a:r>
            <a:endParaRPr lang="en-GB" sz="2400"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229600" cy="360040"/>
          </a:xfrm>
        </p:spPr>
        <p:txBody>
          <a:bodyPr>
            <a:normAutofit fontScale="90000"/>
          </a:bodyPr>
          <a:lstStyle/>
          <a:p>
            <a:r>
              <a:rPr lang="nl-NL" sz="2400" dirty="0" smtClean="0"/>
              <a:t>Annex: </a:t>
            </a:r>
            <a:r>
              <a:rPr lang="nl-NL" sz="2400" dirty="0" err="1" smtClean="0"/>
              <a:t>Towards</a:t>
            </a:r>
            <a:r>
              <a:rPr lang="nl-NL" sz="2400" dirty="0" smtClean="0"/>
              <a:t> the </a:t>
            </a:r>
            <a:r>
              <a:rPr lang="nl-NL" sz="2400" dirty="0" err="1" smtClean="0"/>
              <a:t>meta-epistemic</a:t>
            </a:r>
            <a:endParaRPr lang="nl-NL" sz="3200" dirty="0" smtClean="0"/>
          </a:p>
        </p:txBody>
      </p:sp>
      <p:sp>
        <p:nvSpPr>
          <p:cNvPr id="3" name="Content Placeholder 2"/>
          <p:cNvSpPr>
            <a:spLocks noGrp="1"/>
          </p:cNvSpPr>
          <p:nvPr>
            <p:ph idx="1"/>
          </p:nvPr>
        </p:nvSpPr>
        <p:spPr>
          <a:xfrm>
            <a:off x="216024" y="631229"/>
            <a:ext cx="8820472" cy="997571"/>
          </a:xfrm>
        </p:spPr>
        <p:txBody>
          <a:bodyPr>
            <a:noAutofit/>
          </a:bodyPr>
          <a:lstStyle/>
          <a:p>
            <a:endParaRPr lang="en-GB" sz="800" dirty="0" smtClean="0"/>
          </a:p>
          <a:p>
            <a:pPr>
              <a:buNone/>
            </a:pPr>
            <a:r>
              <a:rPr lang="en-GB" sz="1800" b="1" i="1" dirty="0" smtClean="0"/>
              <a:t>	(1) Realism  </a:t>
            </a:r>
            <a:r>
              <a:rPr lang="en-GB" sz="1600" i="1" dirty="0" smtClean="0"/>
              <a:t>{both Direct-Realism and </a:t>
            </a:r>
            <a:r>
              <a:rPr lang="en-GB" sz="1600" i="1" dirty="0" err="1" smtClean="0"/>
              <a:t>Representationalism</a:t>
            </a:r>
            <a:r>
              <a:rPr lang="en-GB" sz="1600" i="1" dirty="0" smtClean="0"/>
              <a:t>}</a:t>
            </a:r>
            <a:r>
              <a:rPr lang="en-GB" sz="1800" b="1" i="1" dirty="0" smtClean="0"/>
              <a:t/>
            </a:r>
            <a:br>
              <a:rPr lang="en-GB" sz="1800" b="1" i="1" dirty="0" smtClean="0"/>
            </a:br>
            <a:r>
              <a:rPr lang="en-GB" sz="1800" dirty="0" smtClean="0"/>
              <a:t>There are minds and mind-independent objects. Minds can know these objects.</a:t>
            </a:r>
          </a:p>
          <a:p>
            <a:endParaRPr lang="en-GB" sz="800" dirty="0" smtClean="0"/>
          </a:p>
          <a:p>
            <a:pPr>
              <a:buNone/>
            </a:pPr>
            <a:r>
              <a:rPr lang="en-GB" sz="1800" dirty="0" smtClean="0"/>
              <a:t>	</a:t>
            </a:r>
          </a:p>
          <a:p>
            <a:endParaRPr lang="en-GB" sz="1800" dirty="0" smtClean="0"/>
          </a:p>
          <a:p>
            <a:endParaRPr lang="en-GB" sz="1800" dirty="0" smtClean="0"/>
          </a:p>
          <a:p>
            <a:endParaRPr lang="en-GB" sz="800" dirty="0" smtClean="0"/>
          </a:p>
          <a:p>
            <a:endParaRPr lang="en-GB" sz="1800" dirty="0" smtClean="0"/>
          </a:p>
          <a:p>
            <a:endParaRPr lang="en-GB" sz="800" dirty="0" smtClean="0"/>
          </a:p>
          <a:p>
            <a:endParaRPr lang="en-GB" sz="1800" dirty="0" smtClean="0"/>
          </a:p>
          <a:p>
            <a:endParaRPr lang="en-GB" sz="800" dirty="0" smtClean="0"/>
          </a:p>
          <a:p>
            <a:endParaRPr lang="en-GB" sz="800" dirty="0" smtClean="0"/>
          </a:p>
          <a:p>
            <a:pPr>
              <a:buNone/>
            </a:pPr>
            <a:endParaRPr lang="en-GB" sz="1800" dirty="0" smtClean="0"/>
          </a:p>
          <a:p>
            <a:pPr>
              <a:buNone/>
            </a:pPr>
            <a:endParaRPr lang="en-GB" sz="1800" i="1" dirty="0" smtClean="0"/>
          </a:p>
          <a:p>
            <a:pPr>
              <a:buNone/>
            </a:pPr>
            <a:endParaRPr lang="en-GB" sz="1800" i="1" dirty="0" smtClean="0"/>
          </a:p>
          <a:p>
            <a:pPr>
              <a:buFont typeface="+mj-lt"/>
              <a:buAutoNum type="arabicParenR" startAt="2"/>
            </a:pPr>
            <a:endParaRPr lang="en-GB" sz="1800" dirty="0" smtClean="0"/>
          </a:p>
          <a:p>
            <a:pPr>
              <a:buFont typeface="+mj-lt"/>
              <a:buAutoNum type="arabicParenR" startAt="2"/>
            </a:pPr>
            <a:endParaRPr lang="en-GB" sz="1800" dirty="0" smtClean="0"/>
          </a:p>
          <a:p>
            <a:pPr>
              <a:buFont typeface="+mj-lt"/>
              <a:buAutoNum type="arabicParenR" startAt="2"/>
            </a:pPr>
            <a:endParaRPr lang="en-GB" sz="1800" dirty="0" smtClean="0"/>
          </a:p>
          <a:p>
            <a:pPr>
              <a:buNone/>
            </a:pPr>
            <a:endParaRPr lang="en-GB" sz="1800" i="1" dirty="0" smtClean="0"/>
          </a:p>
          <a:p>
            <a:endParaRPr lang="en-GB" sz="1800" dirty="0" smtClean="0"/>
          </a:p>
          <a:p>
            <a:endParaRPr lang="en-GB" sz="1800" dirty="0" smtClean="0"/>
          </a:p>
          <a:p>
            <a:endParaRPr lang="en-GB" sz="2000" dirty="0" smtClean="0"/>
          </a:p>
          <a:p>
            <a:endParaRPr lang="en-GB" sz="2000" dirty="0" smtClean="0"/>
          </a:p>
          <a:p>
            <a:endParaRPr lang="en-GB" sz="2000" dirty="0" smtClean="0"/>
          </a:p>
          <a:p>
            <a:endParaRPr lang="en-GB" sz="2000" dirty="0" smtClean="0"/>
          </a:p>
          <a:p>
            <a:pPr lvl="1"/>
            <a:endParaRPr lang="en-GB" sz="1600" dirty="0" smtClean="0"/>
          </a:p>
          <a:p>
            <a:pPr>
              <a:buNone/>
            </a:pP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r>
              <a:rPr lang="en-GB" sz="2400" dirty="0" err="1" smtClean="0"/>
              <a:t>zz</a:t>
            </a:r>
            <a:endParaRPr lang="en-GB" sz="2400" dirty="0"/>
          </a:p>
        </p:txBody>
      </p:sp>
      <p:sp>
        <p:nvSpPr>
          <p:cNvPr id="4" name="Content Placeholder 2"/>
          <p:cNvSpPr txBox="1">
            <a:spLocks/>
          </p:cNvSpPr>
          <p:nvPr/>
        </p:nvSpPr>
        <p:spPr>
          <a:xfrm>
            <a:off x="179512" y="2204864"/>
            <a:ext cx="8820472" cy="648072"/>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1800" b="1" i="1" u="none" strike="noStrike" kern="1200" cap="none" spc="0" normalizeH="0" baseline="0" noProof="0" dirty="0" smtClean="0">
                <a:ln>
                  <a:noFill/>
                </a:ln>
                <a:solidFill>
                  <a:schemeClr val="tx1"/>
                </a:solidFill>
                <a:effectLst/>
                <a:uLnTx/>
                <a:uFillTx/>
                <a:latin typeface="+mn-lt"/>
                <a:ea typeface="+mn-ea"/>
                <a:cs typeface="+mn-cs"/>
              </a:rPr>
              <a:t>(3) </a:t>
            </a:r>
            <a:r>
              <a:rPr kumimoji="0" lang="en-GB" sz="1800" b="1" i="1" u="none" strike="noStrike" kern="1200" cap="none" spc="0" normalizeH="0" noProof="0" dirty="0" smtClean="0">
                <a:ln>
                  <a:noFill/>
                </a:ln>
                <a:solidFill>
                  <a:schemeClr val="tx1"/>
                </a:solidFill>
                <a:effectLst/>
                <a:uLnTx/>
                <a:uFillTx/>
                <a:latin typeface="+mn-lt"/>
                <a:ea typeface="+mn-ea"/>
                <a:cs typeface="+mn-cs"/>
              </a:rPr>
              <a:t>I</a:t>
            </a:r>
            <a:r>
              <a:rPr kumimoji="0" lang="en-GB" sz="1800" b="1" i="1" u="none" strike="noStrike" kern="1200" cap="none" spc="0" normalizeH="0" baseline="0" noProof="0" dirty="0" smtClean="0">
                <a:ln>
                  <a:noFill/>
                </a:ln>
                <a:solidFill>
                  <a:schemeClr val="tx1"/>
                </a:solidFill>
                <a:effectLst/>
                <a:uLnTx/>
                <a:uFillTx/>
                <a:latin typeface="+mn-lt"/>
                <a:ea typeface="+mn-ea"/>
                <a:cs typeface="+mn-cs"/>
              </a:rPr>
              <a:t>dealism  </a:t>
            </a:r>
            <a:r>
              <a:rPr kumimoji="0" lang="en-GB" sz="1600" i="1" u="none" strike="noStrike" kern="1200" cap="none" spc="0" normalizeH="0" baseline="0" noProof="0" dirty="0" smtClean="0">
                <a:ln>
                  <a:noFill/>
                </a:ln>
                <a:solidFill>
                  <a:schemeClr val="tx1"/>
                </a:solidFill>
                <a:effectLst/>
                <a:uLnTx/>
                <a:uFillTx/>
                <a:latin typeface="+mn-lt"/>
                <a:ea typeface="+mn-ea"/>
                <a:cs typeface="+mn-cs"/>
              </a:rPr>
              <a:t>{</a:t>
            </a:r>
            <a:r>
              <a:rPr kumimoji="0" lang="en-GB" sz="1600" i="1" u="none" strike="noStrike" kern="1200" cap="none" spc="0" normalizeH="0" noProof="0" dirty="0" err="1" smtClean="0">
                <a:ln>
                  <a:noFill/>
                </a:ln>
                <a:solidFill>
                  <a:schemeClr val="tx1"/>
                </a:solidFill>
                <a:effectLst/>
                <a:uLnTx/>
                <a:uFillTx/>
                <a:latin typeface="+mn-lt"/>
                <a:ea typeface="+mn-ea"/>
                <a:cs typeface="+mn-cs"/>
              </a:rPr>
              <a:t>Phenomenalism</a:t>
            </a:r>
            <a:r>
              <a:rPr kumimoji="0" lang="en-GB" sz="1600" i="1" u="none" strike="noStrike" kern="1200" cap="none" spc="0" normalizeH="0" noProof="0" dirty="0" smtClean="0">
                <a:ln>
                  <a:noFill/>
                </a:ln>
                <a:solidFill>
                  <a:schemeClr val="tx1"/>
                </a:solidFill>
                <a:effectLst/>
                <a:uLnTx/>
                <a:uFillTx/>
                <a:latin typeface="+mn-lt"/>
                <a:ea typeface="+mn-ea"/>
                <a:cs typeface="+mn-cs"/>
              </a:rPr>
              <a:t>}</a:t>
            </a:r>
            <a:r>
              <a:rPr kumimoji="0" lang="en-GB" sz="1800" b="1" i="1" u="none" strike="noStrike" kern="1200" cap="none" spc="0" normalizeH="0" baseline="0" noProof="0" dirty="0" smtClean="0">
                <a:ln>
                  <a:noFill/>
                </a:ln>
                <a:solidFill>
                  <a:schemeClr val="tx1"/>
                </a:solidFill>
                <a:effectLst/>
                <a:uLnTx/>
                <a:uFillTx/>
                <a:latin typeface="+mn-lt"/>
                <a:ea typeface="+mn-ea"/>
                <a:cs typeface="+mn-cs"/>
              </a:rPr>
              <a:t/>
            </a:r>
            <a:br>
              <a:rPr kumimoji="0" lang="en-GB" sz="1800" b="1" i="1" u="none" strike="noStrike" kern="1200" cap="none" spc="0" normalizeH="0" baseline="0" noProof="0" dirty="0" smtClean="0">
                <a:ln>
                  <a:noFill/>
                </a:ln>
                <a:solidFill>
                  <a:schemeClr val="tx1"/>
                </a:solidFill>
                <a:effectLst/>
                <a:uLnTx/>
                <a:uFillTx/>
                <a:latin typeface="+mn-lt"/>
                <a:ea typeface="+mn-ea"/>
                <a:cs typeface="+mn-cs"/>
              </a:rPr>
            </a:br>
            <a:r>
              <a:rPr kumimoji="0" lang="en-GB" sz="1800" b="0" i="0" u="none" strike="noStrike" kern="1200" cap="none" spc="0" normalizeH="0" baseline="0" noProof="0" dirty="0" smtClean="0">
                <a:ln>
                  <a:noFill/>
                </a:ln>
                <a:solidFill>
                  <a:schemeClr val="tx1"/>
                </a:solidFill>
                <a:effectLst/>
                <a:uLnTx/>
                <a:uFillTx/>
                <a:latin typeface="+mn-lt"/>
                <a:ea typeface="+mn-ea"/>
                <a:cs typeface="+mn-cs"/>
              </a:rPr>
              <a:t>There are only minds. Objects are mind-dependent constructions and known as such.</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800" b="1"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1" i="1" u="none" strike="noStrike" kern="1200" cap="none" spc="0" normalizeH="0" baseline="0" noProof="0" dirty="0" smtClean="0">
                <a:ln>
                  <a:noFill/>
                </a:ln>
                <a:solidFill>
                  <a:schemeClr val="tx1"/>
                </a:solidFill>
                <a:effectLst/>
                <a:uLnTx/>
                <a:uFillTx/>
                <a:latin typeface="+mn-lt"/>
                <a:ea typeface="+mn-ea"/>
                <a:cs typeface="+mn-cs"/>
              </a:rPr>
              <a:t>	</a:t>
            </a: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err="1" smtClean="0">
                <a:ln>
                  <a:noFill/>
                </a:ln>
                <a:solidFill>
                  <a:schemeClr val="tx1"/>
                </a:solidFill>
                <a:effectLst/>
                <a:uLnTx/>
                <a:uFillTx/>
                <a:latin typeface="+mn-lt"/>
                <a:ea typeface="+mn-ea"/>
                <a:cs typeface="+mn-cs"/>
              </a:rPr>
              <a:t>zz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216024" y="2924944"/>
            <a:ext cx="8820472" cy="1224136"/>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1" i="1" u="none" strike="noStrike" kern="1200" cap="none" spc="0" normalizeH="0" baseline="0" noProof="0" dirty="0" smtClean="0">
                <a:ln>
                  <a:noFill/>
                </a:ln>
                <a:solidFill>
                  <a:schemeClr val="tx1"/>
                </a:solidFill>
                <a:effectLst/>
                <a:uLnTx/>
                <a:uFillTx/>
                <a:latin typeface="+mn-lt"/>
                <a:ea typeface="+mn-ea"/>
                <a:cs typeface="+mn-cs"/>
              </a:rPr>
              <a:t>	(4) An epistemic stance</a:t>
            </a:r>
            <a:br>
              <a:rPr kumimoji="0" lang="en-GB" sz="1800" b="1" i="1" u="none" strike="noStrike" kern="1200" cap="none" spc="0" normalizeH="0" baseline="0" noProof="0" dirty="0" smtClean="0">
                <a:ln>
                  <a:noFill/>
                </a:ln>
                <a:solidFill>
                  <a:schemeClr val="tx1"/>
                </a:solidFill>
                <a:effectLst/>
                <a:uLnTx/>
                <a:uFillTx/>
                <a:latin typeface="+mn-lt"/>
                <a:ea typeface="+mn-ea"/>
                <a:cs typeface="+mn-cs"/>
              </a:rPr>
            </a:br>
            <a:r>
              <a:rPr kumimoji="0" lang="en-GB" sz="1800" b="0" i="0" u="none" strike="noStrike" kern="1200" cap="none" spc="0" normalizeH="0" baseline="0" noProof="0" dirty="0" smtClean="0">
                <a:ln>
                  <a:noFill/>
                </a:ln>
                <a:solidFill>
                  <a:schemeClr val="tx1"/>
                </a:solidFill>
                <a:effectLst/>
                <a:uLnTx/>
                <a:uFillTx/>
                <a:latin typeface="+mn-lt"/>
                <a:ea typeface="+mn-ea"/>
                <a:cs typeface="+mn-cs"/>
              </a:rPr>
              <a:t>There are minds. We cannot get “outside” our minds. So we do not know whether there are mind-independent objects. And if there are such objects, we do not know whether we can know them.</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err="1" smtClean="0">
                <a:ln>
                  <a:noFill/>
                </a:ln>
                <a:solidFill>
                  <a:schemeClr val="tx1"/>
                </a:solidFill>
                <a:effectLst/>
                <a:uLnTx/>
                <a:uFillTx/>
                <a:latin typeface="+mn-lt"/>
                <a:ea typeface="+mn-ea"/>
                <a:cs typeface="+mn-cs"/>
              </a:rPr>
              <a:t>zz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251520" y="4221088"/>
            <a:ext cx="8820472" cy="1656184"/>
          </a:xfrm>
          <a:prstGeom prst="rect">
            <a:avLst/>
          </a:prstGeom>
        </p:spPr>
        <p:txBody>
          <a:bodyPr vert="horz" lIns="91440" tIns="45720" rIns="91440" bIns="45720" rtlCol="0">
            <a:noAutofit/>
          </a:bodyPr>
          <a:lstStyle/>
          <a:p>
            <a:pPr marL="342900" lvl="0" indent="-342900">
              <a:spcBef>
                <a:spcPct val="20000"/>
              </a:spcBef>
            </a:pPr>
            <a:r>
              <a:rPr kumimoji="0" lang="en-GB" sz="1800" b="0" i="0" u="none" strike="noStrike" kern="1200" cap="none" spc="0" normalizeH="0" baseline="0" noProof="0" dirty="0" smtClean="0">
                <a:ln>
                  <a:noFill/>
                </a:ln>
                <a:solidFill>
                  <a:srgbClr val="0070C0"/>
                </a:solidFill>
                <a:effectLst/>
                <a:uLnTx/>
                <a:uFillTx/>
                <a:latin typeface="+mn-lt"/>
                <a:ea typeface="+mn-ea"/>
                <a:cs typeface="+mn-cs"/>
              </a:rPr>
              <a:t>	</a:t>
            </a:r>
            <a:r>
              <a:rPr kumimoji="0" lang="en-GB" sz="1800" b="1" i="1" u="none" strike="noStrike" kern="1200" cap="none" spc="0" normalizeH="0" baseline="0" noProof="0" dirty="0" smtClean="0">
                <a:ln>
                  <a:noFill/>
                </a:ln>
                <a:solidFill>
                  <a:srgbClr val="0070C0"/>
                </a:solidFill>
                <a:effectLst/>
                <a:uLnTx/>
                <a:uFillTx/>
                <a:latin typeface="+mn-lt"/>
                <a:ea typeface="+mn-ea"/>
                <a:cs typeface="+mn-cs"/>
              </a:rPr>
              <a:t>(5) A </a:t>
            </a:r>
            <a:r>
              <a:rPr kumimoji="0" lang="en-GB" sz="1800" b="1" i="1" u="none" strike="noStrike" kern="1200" cap="none" spc="0" normalizeH="0" noProof="0" dirty="0" smtClean="0">
                <a:ln>
                  <a:noFill/>
                </a:ln>
                <a:solidFill>
                  <a:srgbClr val="0070C0"/>
                </a:solidFill>
                <a:effectLst/>
                <a:uLnTx/>
                <a:uFillTx/>
                <a:latin typeface="+mn-lt"/>
                <a:ea typeface="+mn-ea"/>
                <a:cs typeface="+mn-cs"/>
              </a:rPr>
              <a:t>m</a:t>
            </a:r>
            <a:r>
              <a:rPr kumimoji="0" lang="en-GB" sz="1800" b="1" i="1" u="none" strike="noStrike" kern="1200" cap="none" spc="0" normalizeH="0" baseline="0" noProof="0" dirty="0" smtClean="0">
                <a:ln>
                  <a:noFill/>
                </a:ln>
                <a:solidFill>
                  <a:srgbClr val="0070C0"/>
                </a:solidFill>
                <a:effectLst/>
                <a:uLnTx/>
                <a:uFillTx/>
                <a:latin typeface="+mn-lt"/>
                <a:ea typeface="+mn-ea"/>
                <a:cs typeface="+mn-cs"/>
              </a:rPr>
              <a:t>eta-epistemic stance</a:t>
            </a:r>
            <a:br>
              <a:rPr kumimoji="0" lang="en-GB" sz="1800" b="1" i="1" u="none" strike="noStrike" kern="1200" cap="none" spc="0" normalizeH="0" baseline="0" noProof="0" dirty="0" smtClean="0">
                <a:ln>
                  <a:noFill/>
                </a:ln>
                <a:solidFill>
                  <a:srgbClr val="0070C0"/>
                </a:solidFill>
                <a:effectLst/>
                <a:uLnTx/>
                <a:uFillTx/>
                <a:latin typeface="+mn-lt"/>
                <a:ea typeface="+mn-ea"/>
                <a:cs typeface="+mn-cs"/>
              </a:rPr>
            </a:br>
            <a:r>
              <a:rPr kumimoji="0" lang="en-GB" sz="1800" b="0" i="0" u="none" strike="noStrike" kern="1200" cap="none" spc="0" normalizeH="0" baseline="0" noProof="0" dirty="0" smtClean="0">
                <a:ln>
                  <a:noFill/>
                </a:ln>
                <a:solidFill>
                  <a:srgbClr val="0070C0"/>
                </a:solidFill>
                <a:effectLst/>
                <a:uLnTx/>
                <a:uFillTx/>
                <a:latin typeface="+mn-lt"/>
                <a:ea typeface="+mn-ea"/>
                <a:cs typeface="+mn-cs"/>
              </a:rPr>
              <a:t>The</a:t>
            </a:r>
            <a:r>
              <a:rPr kumimoji="0" lang="en-GB" sz="1800" b="0" i="0" u="none" strike="noStrike" kern="1200" cap="none" spc="0" normalizeH="0" noProof="0" dirty="0" smtClean="0">
                <a:ln>
                  <a:noFill/>
                </a:ln>
                <a:solidFill>
                  <a:srgbClr val="0070C0"/>
                </a:solidFill>
                <a:effectLst/>
                <a:uLnTx/>
                <a:uFillTx/>
                <a:latin typeface="+mn-lt"/>
                <a:ea typeface="+mn-ea"/>
                <a:cs typeface="+mn-cs"/>
              </a:rPr>
              <a:t> </a:t>
            </a:r>
            <a:r>
              <a:rPr kumimoji="0" lang="en-GB" sz="1800" b="0" i="0" u="none" strike="noStrike" kern="1200" cap="none" spc="0" normalizeH="0" baseline="0" noProof="0" dirty="0" smtClean="0">
                <a:ln>
                  <a:noFill/>
                </a:ln>
                <a:solidFill>
                  <a:srgbClr val="0070C0"/>
                </a:solidFill>
                <a:effectLst/>
                <a:uLnTx/>
                <a:uFillTx/>
                <a:latin typeface="+mn-lt"/>
                <a:ea typeface="+mn-ea"/>
                <a:cs typeface="+mn-cs"/>
              </a:rPr>
              <a:t>distinction between ‘minds’ and ‘mind-independent</a:t>
            </a:r>
            <a:r>
              <a:rPr kumimoji="0" lang="en-GB" sz="1800" b="0" i="0" u="none" strike="noStrike" kern="1200" cap="none" spc="0" normalizeH="0" noProof="0" dirty="0" smtClean="0">
                <a:ln>
                  <a:noFill/>
                </a:ln>
                <a:solidFill>
                  <a:srgbClr val="0070C0"/>
                </a:solidFill>
                <a:effectLst/>
                <a:uLnTx/>
                <a:uFillTx/>
                <a:latin typeface="+mn-lt"/>
                <a:ea typeface="+mn-ea"/>
                <a:cs typeface="+mn-cs"/>
              </a:rPr>
              <a:t> </a:t>
            </a:r>
            <a:r>
              <a:rPr kumimoji="0" lang="en-GB" sz="1800" b="0" i="0" u="none" strike="noStrike" kern="1200" cap="none" spc="0" normalizeH="0" baseline="0" noProof="0" dirty="0" smtClean="0">
                <a:ln>
                  <a:noFill/>
                </a:ln>
                <a:solidFill>
                  <a:srgbClr val="0070C0"/>
                </a:solidFill>
                <a:effectLst/>
                <a:uLnTx/>
                <a:uFillTx/>
                <a:latin typeface="+mn-lt"/>
                <a:ea typeface="+mn-ea"/>
                <a:cs typeface="+mn-cs"/>
              </a:rPr>
              <a:t>objects’, between the ‘inside’ and the ‘outside’, is only justified as a </a:t>
            </a:r>
            <a:r>
              <a:rPr kumimoji="0" lang="en-GB" sz="1800" b="0" strike="noStrike" kern="1200" cap="none" spc="0" normalizeH="0" baseline="0" noProof="0" dirty="0" smtClean="0">
                <a:ln>
                  <a:noFill/>
                </a:ln>
                <a:solidFill>
                  <a:srgbClr val="0070C0"/>
                </a:solidFill>
                <a:effectLst/>
                <a:uLnTx/>
                <a:uFillTx/>
                <a:latin typeface="+mn-lt"/>
                <a:ea typeface="+mn-ea"/>
                <a:cs typeface="+mn-cs"/>
              </a:rPr>
              <a:t>human-relative </a:t>
            </a:r>
            <a:r>
              <a:rPr kumimoji="0" lang="en-GB" sz="1800" b="0" i="0" u="none" strike="noStrike" kern="1200" cap="none" spc="0" normalizeH="0" baseline="0" noProof="0" dirty="0" smtClean="0">
                <a:ln>
                  <a:noFill/>
                </a:ln>
                <a:solidFill>
                  <a:srgbClr val="0070C0"/>
                </a:solidFill>
                <a:effectLst/>
                <a:uLnTx/>
                <a:uFillTx/>
                <a:latin typeface="+mn-lt"/>
                <a:ea typeface="+mn-ea"/>
                <a:cs typeface="+mn-cs"/>
              </a:rPr>
              <a:t>distinction. </a:t>
            </a:r>
            <a:r>
              <a:rPr kumimoji="0" lang="en-GB" sz="1800" b="0" i="0" u="none" strike="noStrike" kern="1200" cap="none" spc="0" normalizeH="0" baseline="0" noProof="0" dirty="0" err="1" smtClean="0">
                <a:ln>
                  <a:noFill/>
                </a:ln>
                <a:solidFill>
                  <a:srgbClr val="0070C0"/>
                </a:solidFill>
                <a:effectLst/>
                <a:uLnTx/>
                <a:uFillTx/>
                <a:latin typeface="+mn-lt"/>
                <a:ea typeface="+mn-ea"/>
                <a:cs typeface="+mn-cs"/>
              </a:rPr>
              <a:t>Th</a:t>
            </a:r>
            <a:r>
              <a:rPr lang="en-GB" dirty="0" smtClean="0">
                <a:solidFill>
                  <a:srgbClr val="0070C0"/>
                </a:solidFill>
              </a:rPr>
              <a:t>e world</a:t>
            </a:r>
            <a:r>
              <a:rPr kumimoji="0" lang="en-GB" sz="1800" b="0" i="0" u="none" strike="noStrike" kern="1200" cap="none" spc="0" normalizeH="0" baseline="0" noProof="0" dirty="0" smtClean="0">
                <a:ln>
                  <a:noFill/>
                </a:ln>
                <a:solidFill>
                  <a:srgbClr val="0070C0"/>
                </a:solidFill>
                <a:effectLst/>
                <a:uLnTx/>
                <a:uFillTx/>
                <a:latin typeface="+mn-lt"/>
                <a:ea typeface="+mn-ea"/>
                <a:cs typeface="+mn-cs"/>
              </a:rPr>
              <a:t>-in-itself</a:t>
            </a:r>
            <a:r>
              <a:rPr kumimoji="0" lang="en-GB" sz="1800" b="0" i="0" u="none" strike="noStrike" kern="1200" cap="none" spc="0" normalizeH="0" noProof="0" dirty="0" smtClean="0">
                <a:ln>
                  <a:noFill/>
                </a:ln>
                <a:solidFill>
                  <a:srgbClr val="0070C0"/>
                </a:solidFill>
                <a:effectLst/>
                <a:uLnTx/>
                <a:uFillTx/>
                <a:latin typeface="+mn-lt"/>
                <a:ea typeface="+mn-ea"/>
                <a:cs typeface="+mn-cs"/>
              </a:rPr>
              <a:t> </a:t>
            </a:r>
            <a:r>
              <a:rPr kumimoji="0" lang="en-GB" sz="1800" b="0" i="0" u="none" strike="noStrike" kern="1200" cap="none" spc="0" normalizeH="0" baseline="0" noProof="0" dirty="0" smtClean="0">
                <a:ln>
                  <a:noFill/>
                </a:ln>
                <a:solidFill>
                  <a:srgbClr val="0070C0"/>
                </a:solidFill>
                <a:effectLst/>
                <a:uLnTx/>
                <a:uFillTx/>
                <a:latin typeface="+mn-lt"/>
                <a:ea typeface="+mn-ea"/>
                <a:cs typeface="+mn-cs"/>
              </a:rPr>
              <a:t>might not even consist of ‘minds ‘and ‘mind-independent objects’. </a:t>
            </a:r>
            <a:r>
              <a:rPr kumimoji="0" lang="en-GB" sz="1800" b="0" i="0" u="none" strike="noStrike" kern="1200" cap="none" spc="0" normalizeH="0" noProof="0" dirty="0" smtClean="0">
                <a:ln>
                  <a:noFill/>
                </a:ln>
                <a:solidFill>
                  <a:srgbClr val="0070C0"/>
                </a:solidFill>
                <a:effectLst/>
                <a:uLnTx/>
                <a:uFillTx/>
                <a:latin typeface="+mn-lt"/>
                <a:ea typeface="+mn-ea"/>
                <a:cs typeface="+mn-cs"/>
              </a:rPr>
              <a:t>The distinction between ‘inside’ and ‘outside’ might not even apply to the-world-in-</a:t>
            </a:r>
            <a:r>
              <a:rPr lang="en-GB" dirty="0" smtClean="0">
                <a:solidFill>
                  <a:srgbClr val="0070C0"/>
                </a:solidFill>
              </a:rPr>
              <a:t>itself.  </a:t>
            </a:r>
            <a:r>
              <a:rPr kumimoji="0" lang="en-GB" sz="1800" b="0" i="0" u="none" strike="noStrike" kern="1200" cap="none" spc="0" normalizeH="0" baseline="0" noProof="0" dirty="0" smtClean="0">
                <a:ln>
                  <a:noFill/>
                </a:ln>
                <a:solidFill>
                  <a:srgbClr val="0070C0"/>
                </a:solidFill>
                <a:effectLst/>
                <a:uLnTx/>
                <a:uFillTx/>
                <a:latin typeface="+mn-lt"/>
                <a:ea typeface="+mn-ea"/>
                <a:cs typeface="+mn-cs"/>
              </a:rPr>
              <a:t>We</a:t>
            </a:r>
            <a:r>
              <a:rPr kumimoji="0" lang="en-GB" sz="1800" b="0" i="0" u="none" strike="noStrike" kern="1200" cap="none" spc="0" normalizeH="0" noProof="0" dirty="0" smtClean="0">
                <a:ln>
                  <a:noFill/>
                </a:ln>
                <a:solidFill>
                  <a:srgbClr val="0070C0"/>
                </a:solidFill>
                <a:effectLst/>
                <a:uLnTx/>
                <a:uFillTx/>
                <a:latin typeface="+mn-lt"/>
                <a:ea typeface="+mn-ea"/>
                <a:cs typeface="+mn-cs"/>
              </a:rPr>
              <a:t> will </a:t>
            </a:r>
            <a:r>
              <a:rPr kumimoji="0" lang="en-GB" sz="1800" b="0" i="0" strike="noStrike" kern="1200" cap="none" spc="0" normalizeH="0" noProof="0" dirty="0" smtClean="0">
                <a:ln>
                  <a:noFill/>
                </a:ln>
                <a:solidFill>
                  <a:srgbClr val="0070C0"/>
                </a:solidFill>
                <a:effectLst/>
                <a:uLnTx/>
                <a:uFillTx/>
                <a:latin typeface="+mn-lt"/>
                <a:ea typeface="+mn-ea"/>
                <a:cs typeface="+mn-cs"/>
              </a:rPr>
              <a:t>never </a:t>
            </a:r>
            <a:r>
              <a:rPr kumimoji="0" lang="en-GB" sz="1800" b="0" i="0" u="none" strike="noStrike" kern="1200" cap="none" spc="0" normalizeH="0" noProof="0" dirty="0" smtClean="0">
                <a:ln>
                  <a:noFill/>
                </a:ln>
                <a:solidFill>
                  <a:srgbClr val="0070C0"/>
                </a:solidFill>
                <a:effectLst/>
                <a:uLnTx/>
                <a:uFillTx/>
                <a:latin typeface="+mn-lt"/>
                <a:ea typeface="+mn-ea"/>
                <a:cs typeface="+mn-cs"/>
              </a:rPr>
              <a:t>be able to</a:t>
            </a:r>
            <a:r>
              <a:rPr lang="en-GB" dirty="0" smtClean="0">
                <a:solidFill>
                  <a:srgbClr val="0070C0"/>
                </a:solidFill>
              </a:rPr>
              <a:t> </a:t>
            </a:r>
            <a:r>
              <a:rPr kumimoji="0" lang="en-GB" sz="1800" b="0" i="0" u="none" strike="noStrike" kern="1200" cap="none" spc="0" normalizeH="0" baseline="0" noProof="0" dirty="0" smtClean="0">
                <a:ln>
                  <a:noFill/>
                </a:ln>
                <a:solidFill>
                  <a:srgbClr val="0070C0"/>
                </a:solidFill>
                <a:effectLst/>
                <a:uLnTx/>
                <a:uFillTx/>
                <a:latin typeface="+mn-lt"/>
                <a:ea typeface="+mn-ea"/>
                <a:cs typeface="+mn-cs"/>
              </a:rPr>
              <a:t>access the</a:t>
            </a:r>
            <a:r>
              <a:rPr kumimoji="0" lang="en-GB" sz="1800" b="0" i="0" u="none" strike="noStrike" kern="1200" cap="none" spc="0" normalizeH="0" noProof="0" dirty="0" smtClean="0">
                <a:ln>
                  <a:noFill/>
                </a:ln>
                <a:solidFill>
                  <a:srgbClr val="0070C0"/>
                </a:solidFill>
                <a:effectLst/>
                <a:uLnTx/>
                <a:uFillTx/>
                <a:latin typeface="+mn-lt"/>
                <a:ea typeface="+mn-ea"/>
                <a:cs typeface="+mn-cs"/>
              </a:rPr>
              <a:t> world-in-itself</a:t>
            </a:r>
            <a:r>
              <a:rPr kumimoji="0" lang="en-GB" sz="1800" b="0" i="0" u="none" strike="noStrike" kern="1200" cap="none" spc="0" normalizeH="0" baseline="0" noProof="0" dirty="0" smtClean="0">
                <a:ln>
                  <a:noFill/>
                </a:ln>
                <a:solidFill>
                  <a:srgbClr val="0070C0"/>
                </a:solidFill>
                <a:effectLst/>
                <a:uLnTx/>
                <a:uFillTx/>
                <a:latin typeface="+mn-lt"/>
                <a:ea typeface="+mn-ea"/>
                <a:cs typeface="+mn-cs"/>
              </a:rPr>
              <a:t>.</a:t>
            </a:r>
            <a:r>
              <a:rPr kumimoji="0" lang="en-GB" sz="1800" b="0" i="0" u="none" strike="noStrike" kern="1200" cap="none" spc="0" normalizeH="0" noProof="0" dirty="0" smtClean="0">
                <a:ln>
                  <a:noFill/>
                </a:ln>
                <a:solidFill>
                  <a:srgbClr val="0070C0"/>
                </a:solidFill>
                <a:effectLst/>
                <a:uLnTx/>
                <a:uFillTx/>
                <a:latin typeface="+mn-lt"/>
                <a:ea typeface="+mn-ea"/>
                <a:cs typeface="+mn-cs"/>
              </a:rPr>
              <a:t> E</a:t>
            </a:r>
            <a:r>
              <a:rPr lang="en-GB" dirty="0" err="1" smtClean="0">
                <a:solidFill>
                  <a:srgbClr val="0070C0"/>
                </a:solidFill>
              </a:rPr>
              <a:t>verything</a:t>
            </a:r>
            <a:r>
              <a:rPr lang="en-GB" dirty="0" smtClean="0">
                <a:solidFill>
                  <a:srgbClr val="0070C0"/>
                </a:solidFill>
              </a:rPr>
              <a:t> we say can only be justified as a claim about the-world-for-us. Even the very distinction between world-for-us and world-in-itself is merely justified within the-world-for-us.</a:t>
            </a:r>
            <a:r>
              <a:rPr lang="en-GB" i="1" dirty="0" smtClean="0">
                <a:solidFill>
                  <a:srgbClr val="0070C0"/>
                </a:solidFill>
              </a:rPr>
              <a:t> ( e.g., http://is.gd/GgH9Ne )</a:t>
            </a:r>
            <a:endParaRPr kumimoji="0" lang="en-GB" sz="1800" i="1" u="none" strike="noStrike" kern="1200" cap="none" spc="0" normalizeH="0" baseline="0" noProof="0" dirty="0" smtClean="0">
              <a:ln>
                <a:noFill/>
              </a:ln>
              <a:solidFill>
                <a:srgbClr val="0070C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err="1" smtClean="0">
                <a:ln>
                  <a:noFill/>
                </a:ln>
                <a:solidFill>
                  <a:schemeClr val="tx1"/>
                </a:solidFill>
                <a:effectLst/>
                <a:uLnTx/>
                <a:uFillTx/>
                <a:latin typeface="+mn-lt"/>
                <a:ea typeface="+mn-ea"/>
                <a:cs typeface="+mn-cs"/>
              </a:rPr>
              <a:t>zz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179512" y="1484784"/>
            <a:ext cx="8820472" cy="648072"/>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1800" b="1" i="1" u="none" strike="noStrike" kern="1200" cap="none" spc="0" normalizeH="0" baseline="0" noProof="0" dirty="0" smtClean="0">
                <a:ln>
                  <a:noFill/>
                </a:ln>
                <a:solidFill>
                  <a:schemeClr val="tx1"/>
                </a:solidFill>
                <a:effectLst/>
                <a:uLnTx/>
                <a:uFillTx/>
                <a:latin typeface="+mn-lt"/>
                <a:ea typeface="+mn-ea"/>
                <a:cs typeface="+mn-cs"/>
              </a:rPr>
              <a:t>(2) Kantianism  </a:t>
            </a:r>
            <a:br>
              <a:rPr kumimoji="0" lang="en-GB" sz="1800" b="1" i="1" u="none" strike="noStrike" kern="1200" cap="none" spc="0" normalizeH="0" baseline="0" noProof="0" dirty="0" smtClean="0">
                <a:ln>
                  <a:noFill/>
                </a:ln>
                <a:solidFill>
                  <a:schemeClr val="tx1"/>
                </a:solidFill>
                <a:effectLst/>
                <a:uLnTx/>
                <a:uFillTx/>
                <a:latin typeface="+mn-lt"/>
                <a:ea typeface="+mn-ea"/>
                <a:cs typeface="+mn-cs"/>
              </a:rPr>
            </a:br>
            <a:r>
              <a:rPr kumimoji="0" lang="en-GB" sz="1800" b="0" i="0" u="none" strike="noStrike" kern="1200" cap="none" spc="0" normalizeH="0" baseline="0" noProof="0" dirty="0" smtClean="0">
                <a:ln>
                  <a:noFill/>
                </a:ln>
                <a:solidFill>
                  <a:schemeClr val="tx1"/>
                </a:solidFill>
                <a:effectLst/>
                <a:uLnTx/>
                <a:uFillTx/>
                <a:latin typeface="+mn-lt"/>
                <a:ea typeface="+mn-ea"/>
                <a:cs typeface="+mn-cs"/>
              </a:rPr>
              <a:t>There are minds</a:t>
            </a:r>
            <a:r>
              <a:rPr kumimoji="0" lang="en-GB" sz="1800" b="0" i="0" u="none" strike="noStrike" kern="1200" cap="none" spc="0" normalizeH="0" noProof="0" dirty="0" smtClean="0">
                <a:ln>
                  <a:noFill/>
                </a:ln>
                <a:solidFill>
                  <a:schemeClr val="tx1"/>
                </a:solidFill>
                <a:effectLst/>
                <a:uLnTx/>
                <a:uFillTx/>
                <a:latin typeface="+mn-lt"/>
                <a:ea typeface="+mn-ea"/>
                <a:cs typeface="+mn-cs"/>
              </a:rPr>
              <a:t> and mind-independent object. Minds cannot know these objects.</a:t>
            </a: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800" b="1"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1" i="1" u="none" strike="noStrike" kern="1200" cap="none" spc="0" normalizeH="0" baseline="0" noProof="0" dirty="0" smtClean="0">
                <a:ln>
                  <a:noFill/>
                </a:ln>
                <a:solidFill>
                  <a:schemeClr val="tx1"/>
                </a:solidFill>
                <a:effectLst/>
                <a:uLnTx/>
                <a:uFillTx/>
                <a:latin typeface="+mn-lt"/>
                <a:ea typeface="+mn-ea"/>
                <a:cs typeface="+mn-cs"/>
              </a:rPr>
              <a:t>	</a:t>
            </a: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mj-lt"/>
              <a:buAutoNum type="arabicParenR" startAt="2"/>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err="1" smtClean="0">
                <a:ln>
                  <a:noFill/>
                </a:ln>
                <a:solidFill>
                  <a:schemeClr val="tx1"/>
                </a:solidFill>
                <a:effectLst/>
                <a:uLnTx/>
                <a:uFillTx/>
                <a:latin typeface="+mn-lt"/>
                <a:ea typeface="+mn-ea"/>
                <a:cs typeface="+mn-cs"/>
              </a:rPr>
              <a:t>zz</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fade">
                                      <p:cBhvr>
                                        <p:cTn id="10" dur="2000"/>
                                        <p:tgtEl>
                                          <p:spTgt spid="7">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xEl>
                                              <p:pRg st="26" end="26"/>
                                            </p:txEl>
                                          </p:spTgt>
                                        </p:tgtEl>
                                        <p:attrNameLst>
                                          <p:attrName>style.visibility</p:attrName>
                                        </p:attrNameLst>
                                      </p:cBhvr>
                                      <p:to>
                                        <p:strVal val="visible"/>
                                      </p:to>
                                    </p:set>
                                    <p:animEffect transition="in" filter="fade">
                                      <p:cBhvr>
                                        <p:cTn id="13" dur="2000"/>
                                        <p:tgtEl>
                                          <p:spTgt spid="7">
                                            <p:txEl>
                                              <p:pRg st="26" end="26"/>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xEl>
                                              <p:pRg st="38" end="38"/>
                                            </p:txEl>
                                          </p:spTgt>
                                        </p:tgtEl>
                                        <p:attrNameLst>
                                          <p:attrName>style.visibility</p:attrName>
                                        </p:attrNameLst>
                                      </p:cBhvr>
                                      <p:to>
                                        <p:strVal val="visible"/>
                                      </p:to>
                                    </p:set>
                                    <p:animEffect transition="in" filter="fade">
                                      <p:cBhvr>
                                        <p:cTn id="16" dur="2000"/>
                                        <p:tgtEl>
                                          <p:spTgt spid="7">
                                            <p:txEl>
                                              <p:pRg st="38" end="38"/>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2000"/>
                                        <p:tgtEl>
                                          <p:spTgt spid="4">
                                            <p:txEl>
                                              <p:pRg st="0" end="0"/>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fade">
                                      <p:cBhvr>
                                        <p:cTn id="24" dur="2000"/>
                                        <p:tgtEl>
                                          <p:spTgt spid="4">
                                            <p:txEl>
                                              <p:pRg st="2" end="2"/>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txEl>
                                              <p:pRg st="26" end="26"/>
                                            </p:txEl>
                                          </p:spTgt>
                                        </p:tgtEl>
                                        <p:attrNameLst>
                                          <p:attrName>style.visibility</p:attrName>
                                        </p:attrNameLst>
                                      </p:cBhvr>
                                      <p:to>
                                        <p:strVal val="visible"/>
                                      </p:to>
                                    </p:set>
                                    <p:animEffect transition="in" filter="fade">
                                      <p:cBhvr>
                                        <p:cTn id="27" dur="2000"/>
                                        <p:tgtEl>
                                          <p:spTgt spid="4">
                                            <p:txEl>
                                              <p:pRg st="26" end="2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txEl>
                                              <p:pRg st="38" end="38"/>
                                            </p:txEl>
                                          </p:spTgt>
                                        </p:tgtEl>
                                        <p:attrNameLst>
                                          <p:attrName>style.visibility</p:attrName>
                                        </p:attrNameLst>
                                      </p:cBhvr>
                                      <p:to>
                                        <p:strVal val="visible"/>
                                      </p:to>
                                    </p:set>
                                    <p:animEffect transition="in" filter="fade">
                                      <p:cBhvr>
                                        <p:cTn id="30" dur="2000"/>
                                        <p:tgtEl>
                                          <p:spTgt spid="4">
                                            <p:txEl>
                                              <p:pRg st="38" end="3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animEffect transition="in" filter="fade">
                                      <p:cBhvr>
                                        <p:cTn id="35" dur="2000"/>
                                        <p:tgtEl>
                                          <p:spTgt spid="5">
                                            <p:txEl>
                                              <p:pRg st="0" end="0"/>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
                                            <p:txEl>
                                              <p:pRg st="24" end="24"/>
                                            </p:txEl>
                                          </p:spTgt>
                                        </p:tgtEl>
                                        <p:attrNameLst>
                                          <p:attrName>style.visibility</p:attrName>
                                        </p:attrNameLst>
                                      </p:cBhvr>
                                      <p:to>
                                        <p:strVal val="visible"/>
                                      </p:to>
                                    </p:set>
                                    <p:animEffect transition="in" filter="fade">
                                      <p:cBhvr>
                                        <p:cTn id="38" dur="2000"/>
                                        <p:tgtEl>
                                          <p:spTgt spid="5">
                                            <p:txEl>
                                              <p:pRg st="24" end="24"/>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
                                            <p:txEl>
                                              <p:pRg st="36" end="36"/>
                                            </p:txEl>
                                          </p:spTgt>
                                        </p:tgtEl>
                                        <p:attrNameLst>
                                          <p:attrName>style.visibility</p:attrName>
                                        </p:attrNameLst>
                                      </p:cBhvr>
                                      <p:to>
                                        <p:strVal val="visible"/>
                                      </p:to>
                                    </p:set>
                                    <p:animEffect transition="in" filter="fade">
                                      <p:cBhvr>
                                        <p:cTn id="41" dur="2000"/>
                                        <p:tgtEl>
                                          <p:spTgt spid="5">
                                            <p:txEl>
                                              <p:pRg st="36" end="3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6">
                                            <p:txEl>
                                              <p:pRg st="0" end="0"/>
                                            </p:txEl>
                                          </p:spTgt>
                                        </p:tgtEl>
                                        <p:attrNameLst>
                                          <p:attrName>style.visibility</p:attrName>
                                        </p:attrNameLst>
                                      </p:cBhvr>
                                      <p:to>
                                        <p:strVal val="visible"/>
                                      </p:to>
                                    </p:set>
                                    <p:animEffect transition="in" filter="fade">
                                      <p:cBhvr>
                                        <p:cTn id="46" dur="2000"/>
                                        <p:tgtEl>
                                          <p:spTgt spid="6">
                                            <p:txEl>
                                              <p:pRg st="0" end="0"/>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6">
                                            <p:txEl>
                                              <p:pRg st="25" end="25"/>
                                            </p:txEl>
                                          </p:spTgt>
                                        </p:tgtEl>
                                        <p:attrNameLst>
                                          <p:attrName>style.visibility</p:attrName>
                                        </p:attrNameLst>
                                      </p:cBhvr>
                                      <p:to>
                                        <p:strVal val="visible"/>
                                      </p:to>
                                    </p:set>
                                    <p:animEffect transition="in" filter="fade">
                                      <p:cBhvr>
                                        <p:cTn id="49" dur="2000"/>
                                        <p:tgtEl>
                                          <p:spTgt spid="6">
                                            <p:txEl>
                                              <p:pRg st="25" end="25"/>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6">
                                            <p:txEl>
                                              <p:pRg st="37" end="37"/>
                                            </p:txEl>
                                          </p:spTgt>
                                        </p:tgtEl>
                                        <p:attrNameLst>
                                          <p:attrName>style.visibility</p:attrName>
                                        </p:attrNameLst>
                                      </p:cBhvr>
                                      <p:to>
                                        <p:strVal val="visible"/>
                                      </p:to>
                                    </p:set>
                                    <p:animEffect transition="in" filter="fade">
                                      <p:cBhvr>
                                        <p:cTn id="52" dur="2000"/>
                                        <p:tgtEl>
                                          <p:spTgt spid="6">
                                            <p:txEl>
                                              <p:pRg st="37" end="3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err="1" smtClean="0"/>
              <a:t>Theories</a:t>
            </a:r>
            <a:r>
              <a:rPr lang="nl-NL" sz="3200" dirty="0" smtClean="0"/>
              <a:t> of </a:t>
            </a:r>
            <a:r>
              <a:rPr lang="nl-NL" sz="3200" dirty="0" err="1" smtClean="0"/>
              <a:t>truth</a:t>
            </a:r>
            <a:endParaRPr lang="nl-NL" sz="3200" dirty="0"/>
          </a:p>
        </p:txBody>
      </p:sp>
      <p:sp>
        <p:nvSpPr>
          <p:cNvPr id="3" name="Content Placeholder 2"/>
          <p:cNvSpPr>
            <a:spLocks noGrp="1"/>
          </p:cNvSpPr>
          <p:nvPr>
            <p:ph idx="1"/>
          </p:nvPr>
        </p:nvSpPr>
        <p:spPr>
          <a:xfrm>
            <a:off x="457200" y="1600200"/>
            <a:ext cx="8291264" cy="4925144"/>
          </a:xfrm>
        </p:spPr>
        <p:txBody>
          <a:bodyPr>
            <a:normAutofit/>
          </a:bodyPr>
          <a:lstStyle/>
          <a:p>
            <a:r>
              <a:rPr lang="nl-NL" sz="2400" dirty="0" err="1" smtClean="0"/>
              <a:t>Clearly</a:t>
            </a:r>
            <a:r>
              <a:rPr lang="nl-NL" sz="2400" dirty="0" smtClean="0"/>
              <a:t>, </a:t>
            </a:r>
            <a:r>
              <a:rPr lang="nl-NL" sz="2400" dirty="0" err="1" smtClean="0"/>
              <a:t>knowledge</a:t>
            </a:r>
            <a:r>
              <a:rPr lang="nl-NL" sz="2400" dirty="0" smtClean="0"/>
              <a:t> </a:t>
            </a:r>
            <a:r>
              <a:rPr lang="nl-NL" sz="2400" u="sng" dirty="0" err="1" smtClean="0"/>
              <a:t>entails</a:t>
            </a:r>
            <a:r>
              <a:rPr lang="nl-NL" sz="2400" dirty="0" smtClean="0"/>
              <a:t> </a:t>
            </a:r>
            <a:r>
              <a:rPr lang="nl-NL" sz="2400" dirty="0" err="1" smtClean="0"/>
              <a:t>truth</a:t>
            </a:r>
            <a:endParaRPr lang="nl-NL" sz="2400" dirty="0"/>
          </a:p>
          <a:p>
            <a:pPr lvl="1"/>
            <a:r>
              <a:rPr lang="nl-NL" sz="2000" dirty="0" err="1" smtClean="0"/>
              <a:t>If</a:t>
            </a:r>
            <a:r>
              <a:rPr lang="nl-NL" sz="2000" dirty="0" smtClean="0"/>
              <a:t> I </a:t>
            </a:r>
            <a:r>
              <a:rPr lang="nl-NL" sz="2000" dirty="0" err="1" smtClean="0"/>
              <a:t>know</a:t>
            </a:r>
            <a:r>
              <a:rPr lang="nl-NL" sz="2000" dirty="0" smtClean="0"/>
              <a:t> </a:t>
            </a:r>
            <a:r>
              <a:rPr lang="nl-NL" sz="2000" dirty="0" err="1" smtClean="0"/>
              <a:t>that</a:t>
            </a:r>
            <a:r>
              <a:rPr lang="nl-NL" sz="2000" dirty="0" smtClean="0"/>
              <a:t> P, </a:t>
            </a:r>
            <a:r>
              <a:rPr lang="nl-NL" sz="2000" dirty="0" err="1" smtClean="0"/>
              <a:t>then</a:t>
            </a:r>
            <a:r>
              <a:rPr lang="nl-NL" sz="2000" dirty="0" smtClean="0"/>
              <a:t> P is </a:t>
            </a:r>
            <a:r>
              <a:rPr lang="nl-NL" sz="2000" dirty="0" err="1" smtClean="0"/>
              <a:t>true</a:t>
            </a:r>
            <a:r>
              <a:rPr lang="nl-NL" sz="2000" dirty="0"/>
              <a:t> </a:t>
            </a:r>
            <a:r>
              <a:rPr lang="nl-NL" sz="2000" dirty="0" smtClean="0"/>
              <a:t>(</a:t>
            </a:r>
            <a:r>
              <a:rPr lang="nl-NL" sz="2000" dirty="0" err="1" smtClean="0"/>
              <a:t>falsehoods</a:t>
            </a:r>
            <a:r>
              <a:rPr lang="nl-NL" sz="2000" dirty="0" smtClean="0"/>
              <a:t> </a:t>
            </a:r>
            <a:r>
              <a:rPr lang="nl-NL" sz="2000" dirty="0" err="1" smtClean="0"/>
              <a:t>cannot</a:t>
            </a:r>
            <a:r>
              <a:rPr lang="nl-NL" sz="2000" dirty="0" smtClean="0"/>
              <a:t> </a:t>
            </a:r>
            <a:r>
              <a:rPr lang="nl-NL" sz="2000" dirty="0" err="1" smtClean="0"/>
              <a:t>be</a:t>
            </a:r>
            <a:r>
              <a:rPr lang="nl-NL" sz="2000" dirty="0" smtClean="0"/>
              <a:t> </a:t>
            </a:r>
            <a:r>
              <a:rPr lang="nl-NL" sz="2000" dirty="0" err="1" smtClean="0"/>
              <a:t>known</a:t>
            </a:r>
            <a:r>
              <a:rPr lang="nl-NL" sz="2000" dirty="0" smtClean="0"/>
              <a:t>)</a:t>
            </a:r>
          </a:p>
          <a:p>
            <a:pPr lvl="1"/>
            <a:r>
              <a:rPr lang="nl-NL" sz="2000" dirty="0" err="1" smtClean="0"/>
              <a:t>Truth</a:t>
            </a:r>
            <a:r>
              <a:rPr lang="nl-NL" sz="2000" dirty="0" smtClean="0"/>
              <a:t> is a </a:t>
            </a:r>
            <a:r>
              <a:rPr lang="nl-NL" sz="2000" i="1" dirty="0" smtClean="0"/>
              <a:t>desideratum</a:t>
            </a:r>
            <a:r>
              <a:rPr lang="nl-NL" sz="2000" dirty="0" smtClean="0"/>
              <a:t> (</a:t>
            </a:r>
            <a:r>
              <a:rPr lang="nl-NL" sz="2000" dirty="0" err="1" smtClean="0"/>
              <a:t>stronger</a:t>
            </a:r>
            <a:r>
              <a:rPr lang="nl-NL" sz="2000" dirty="0" smtClean="0"/>
              <a:t>: the </a:t>
            </a:r>
            <a:r>
              <a:rPr lang="nl-NL" sz="2000" i="1" dirty="0" smtClean="0"/>
              <a:t>goal</a:t>
            </a:r>
            <a:r>
              <a:rPr lang="nl-NL" sz="2000" dirty="0" smtClean="0"/>
              <a:t>) of </a:t>
            </a:r>
            <a:r>
              <a:rPr lang="nl-NL" sz="2000" dirty="0" err="1" smtClean="0"/>
              <a:t>our</a:t>
            </a:r>
            <a:r>
              <a:rPr lang="nl-NL" sz="2000" dirty="0" smtClean="0"/>
              <a:t> </a:t>
            </a:r>
            <a:r>
              <a:rPr lang="nl-NL" sz="2000" dirty="0" err="1" smtClean="0"/>
              <a:t>cognitive</a:t>
            </a:r>
            <a:r>
              <a:rPr lang="nl-NL" sz="2000" dirty="0" smtClean="0"/>
              <a:t> </a:t>
            </a:r>
            <a:r>
              <a:rPr lang="nl-NL" sz="2000" dirty="0" err="1" smtClean="0"/>
              <a:t>processes</a:t>
            </a:r>
            <a:endParaRPr lang="nl-NL" sz="2000" dirty="0" smtClean="0"/>
          </a:p>
          <a:p>
            <a:pPr lvl="1">
              <a:buNone/>
            </a:pPr>
            <a:endParaRPr lang="nl-NL" sz="2000" i="1" dirty="0" smtClean="0"/>
          </a:p>
          <a:p>
            <a:pPr lvl="1">
              <a:buNone/>
            </a:pPr>
            <a:endParaRPr lang="nl-NL" sz="2000" i="1" dirty="0" smtClean="0"/>
          </a:p>
          <a:p>
            <a:pPr lvl="1">
              <a:buNone/>
            </a:pPr>
            <a:endParaRPr lang="nl-NL" sz="2000" i="1" dirty="0" smtClean="0"/>
          </a:p>
          <a:p>
            <a:pPr lvl="1"/>
            <a:endParaRPr lang="nl-NL" sz="2000" dirty="0"/>
          </a:p>
          <a:p>
            <a:pPr lvl="1"/>
            <a:endParaRPr lang="nl-NL" sz="2000" dirty="0" smtClean="0"/>
          </a:p>
          <a:p>
            <a:pPr lvl="1"/>
            <a:endParaRPr lang="nl-NL" sz="2000" dirty="0" smtClean="0"/>
          </a:p>
          <a:p>
            <a:endParaRPr lang="nl-NL" sz="2400" dirty="0" smtClean="0"/>
          </a:p>
          <a:p>
            <a:pPr lvl="1"/>
            <a:endParaRPr lang="nl-NL" dirty="0" smtClean="0"/>
          </a:p>
          <a:p>
            <a:pPr lvl="1"/>
            <a:endParaRPr lang="nl-NL" dirty="0"/>
          </a:p>
        </p:txBody>
      </p:sp>
      <p:sp>
        <p:nvSpPr>
          <p:cNvPr id="4" name="Content Placeholder 2"/>
          <p:cNvSpPr txBox="1">
            <a:spLocks/>
          </p:cNvSpPr>
          <p:nvPr/>
        </p:nvSpPr>
        <p:spPr>
          <a:xfrm>
            <a:off x="467544" y="2852936"/>
            <a:ext cx="8291264" cy="4925144"/>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Three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main</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theories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truth</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in the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history</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philosophy</a:t>
            </a: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Correspondence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Theory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Truth</a:t>
            </a: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Coherence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Theory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Truth</a:t>
            </a: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Pragmatic</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Theory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Truth</a:t>
            </a:r>
            <a:endParaRPr kumimoji="0" lang="nl-NL" sz="16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467544" y="4624536"/>
            <a:ext cx="8291264" cy="4925144"/>
          </a:xfrm>
          <a:prstGeom prst="rect">
            <a:avLst/>
          </a:prstGeom>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Identity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Theory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Truth</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Event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Theory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Truth</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2000"/>
                                        <p:tgtEl>
                                          <p:spTgt spid="4">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2000"/>
                                        <p:tgtEl>
                                          <p:spTgt spid="4">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2000"/>
                                        <p:tgtEl>
                                          <p:spTgt spid="4">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wipe(down)">
                                      <p:cBhvr>
                                        <p:cTn id="21" dur="500"/>
                                        <p:tgtEl>
                                          <p:spTgt spid="7">
                                            <p:txEl>
                                              <p:pRg st="1" end="1"/>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Effect transition="in" filter="wipe(down)">
                                      <p:cBhvr>
                                        <p:cTn id="24"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7" grpId="0" build="allAtOnce"/>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23528" y="260648"/>
            <a:ext cx="8229600" cy="1143000"/>
          </a:xfrm>
        </p:spPr>
        <p:txBody>
          <a:bodyPr>
            <a:normAutofit/>
          </a:bodyPr>
          <a:lstStyle/>
          <a:p>
            <a:r>
              <a:rPr lang="nl-NL" sz="2400" dirty="0" smtClean="0"/>
              <a:t>Annex: </a:t>
            </a:r>
            <a:r>
              <a:rPr lang="nl-NL" sz="2400" dirty="0" err="1" smtClean="0"/>
              <a:t>Towards</a:t>
            </a:r>
            <a:r>
              <a:rPr lang="nl-NL" sz="2400" dirty="0" smtClean="0"/>
              <a:t> the </a:t>
            </a:r>
            <a:r>
              <a:rPr lang="nl-NL" sz="2400" dirty="0" err="1" smtClean="0"/>
              <a:t>meta-epistemic</a:t>
            </a:r>
            <a:r>
              <a:rPr lang="nl-NL" sz="2400" dirty="0" smtClean="0"/>
              <a:t> (</a:t>
            </a:r>
            <a:r>
              <a:rPr lang="nl-NL" sz="2400" dirty="0" err="1" smtClean="0"/>
              <a:t>cont</a:t>
            </a:r>
            <a:r>
              <a:rPr lang="nl-NL" sz="2400" dirty="0" smtClean="0"/>
              <a:t>.)</a:t>
            </a:r>
            <a:endParaRPr lang="nl-NL" sz="3200" dirty="0" smtClean="0"/>
          </a:p>
        </p:txBody>
      </p:sp>
      <p:sp>
        <p:nvSpPr>
          <p:cNvPr id="21" name="Rectangle 20"/>
          <p:cNvSpPr/>
          <p:nvPr/>
        </p:nvSpPr>
        <p:spPr>
          <a:xfrm>
            <a:off x="323528" y="2852936"/>
            <a:ext cx="144016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smtClean="0"/>
              <a:t>Inside</a:t>
            </a:r>
            <a:r>
              <a:rPr lang="nl-NL" dirty="0" smtClean="0"/>
              <a:t> (</a:t>
            </a:r>
            <a:r>
              <a:rPr lang="nl-NL" dirty="0" err="1" smtClean="0"/>
              <a:t>mind</a:t>
            </a:r>
            <a:r>
              <a:rPr lang="nl-NL" dirty="0" smtClean="0"/>
              <a:t>)</a:t>
            </a:r>
            <a:endParaRPr lang="nl-NL" dirty="0"/>
          </a:p>
        </p:txBody>
      </p:sp>
      <p:sp>
        <p:nvSpPr>
          <p:cNvPr id="22" name="Rectangle 21"/>
          <p:cNvSpPr/>
          <p:nvPr/>
        </p:nvSpPr>
        <p:spPr>
          <a:xfrm>
            <a:off x="323528" y="2132856"/>
            <a:ext cx="144016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smtClean="0"/>
              <a:t>Outside</a:t>
            </a:r>
            <a:r>
              <a:rPr lang="nl-NL" dirty="0" smtClean="0"/>
              <a:t> (</a:t>
            </a:r>
            <a:r>
              <a:rPr lang="nl-NL" dirty="0" err="1" smtClean="0"/>
              <a:t>objects</a:t>
            </a:r>
            <a:r>
              <a:rPr lang="nl-NL" dirty="0" smtClean="0"/>
              <a:t>)</a:t>
            </a:r>
            <a:endParaRPr lang="nl-NL" dirty="0"/>
          </a:p>
        </p:txBody>
      </p:sp>
      <p:sp>
        <p:nvSpPr>
          <p:cNvPr id="23" name="Rectangle 22"/>
          <p:cNvSpPr/>
          <p:nvPr/>
        </p:nvSpPr>
        <p:spPr>
          <a:xfrm>
            <a:off x="3059832" y="2852936"/>
            <a:ext cx="144016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smtClean="0"/>
              <a:t>Inside</a:t>
            </a:r>
            <a:r>
              <a:rPr lang="nl-NL" dirty="0" smtClean="0"/>
              <a:t> (</a:t>
            </a:r>
            <a:r>
              <a:rPr lang="nl-NL" dirty="0" err="1" smtClean="0"/>
              <a:t>mind</a:t>
            </a:r>
            <a:r>
              <a:rPr lang="nl-NL" dirty="0" smtClean="0"/>
              <a:t>)</a:t>
            </a:r>
            <a:endParaRPr lang="nl-NL" dirty="0"/>
          </a:p>
        </p:txBody>
      </p:sp>
      <p:sp>
        <p:nvSpPr>
          <p:cNvPr id="25" name="TextBox 24"/>
          <p:cNvSpPr txBox="1"/>
          <p:nvPr/>
        </p:nvSpPr>
        <p:spPr>
          <a:xfrm>
            <a:off x="251520" y="1484784"/>
            <a:ext cx="819455" cy="369332"/>
          </a:xfrm>
          <a:prstGeom prst="rect">
            <a:avLst/>
          </a:prstGeom>
          <a:noFill/>
        </p:spPr>
        <p:txBody>
          <a:bodyPr wrap="none" rtlCol="0">
            <a:spAutoFit/>
          </a:bodyPr>
          <a:lstStyle/>
          <a:p>
            <a:r>
              <a:rPr lang="nl-NL" b="1" i="1" dirty="0" smtClean="0"/>
              <a:t>(1), (2)</a:t>
            </a:r>
            <a:endParaRPr lang="nl-NL" b="1" i="1" dirty="0"/>
          </a:p>
        </p:txBody>
      </p:sp>
      <p:sp>
        <p:nvSpPr>
          <p:cNvPr id="26" name="TextBox 25"/>
          <p:cNvSpPr txBox="1"/>
          <p:nvPr/>
        </p:nvSpPr>
        <p:spPr>
          <a:xfrm>
            <a:off x="2915816" y="1484784"/>
            <a:ext cx="442750" cy="369332"/>
          </a:xfrm>
          <a:prstGeom prst="rect">
            <a:avLst/>
          </a:prstGeom>
          <a:noFill/>
        </p:spPr>
        <p:txBody>
          <a:bodyPr wrap="none" rtlCol="0">
            <a:spAutoFit/>
          </a:bodyPr>
          <a:lstStyle/>
          <a:p>
            <a:r>
              <a:rPr lang="nl-NL" b="1" i="1" dirty="0" smtClean="0"/>
              <a:t>(3)</a:t>
            </a:r>
            <a:endParaRPr lang="nl-NL" b="1" i="1" dirty="0"/>
          </a:p>
        </p:txBody>
      </p:sp>
      <p:sp>
        <p:nvSpPr>
          <p:cNvPr id="27" name="Rectangle 26"/>
          <p:cNvSpPr/>
          <p:nvPr/>
        </p:nvSpPr>
        <p:spPr>
          <a:xfrm>
            <a:off x="6516216" y="2852936"/>
            <a:ext cx="144016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smtClean="0"/>
              <a:t>Inside</a:t>
            </a:r>
            <a:r>
              <a:rPr lang="nl-NL" dirty="0" smtClean="0"/>
              <a:t> (</a:t>
            </a:r>
            <a:r>
              <a:rPr lang="nl-NL" dirty="0" err="1" smtClean="0"/>
              <a:t>mind</a:t>
            </a:r>
            <a:r>
              <a:rPr lang="nl-NL" dirty="0" smtClean="0"/>
              <a:t>)</a:t>
            </a:r>
            <a:endParaRPr lang="nl-NL" dirty="0"/>
          </a:p>
        </p:txBody>
      </p:sp>
      <p:sp>
        <p:nvSpPr>
          <p:cNvPr id="28" name="Rectangle 27"/>
          <p:cNvSpPr/>
          <p:nvPr/>
        </p:nvSpPr>
        <p:spPr>
          <a:xfrm>
            <a:off x="6516216" y="2060848"/>
            <a:ext cx="1440160" cy="648072"/>
          </a:xfrm>
          <a:prstGeom prst="rect">
            <a:avLst/>
          </a:prstGeom>
          <a:solidFill>
            <a:schemeClr val="bg1"/>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smtClean="0">
              <a:solidFill>
                <a:schemeClr val="tx1"/>
              </a:solidFill>
            </a:endParaRPr>
          </a:p>
          <a:p>
            <a:pPr algn="ctr"/>
            <a:r>
              <a:rPr lang="nl-NL" dirty="0" err="1" smtClean="0">
                <a:solidFill>
                  <a:schemeClr val="tx1"/>
                </a:solidFill>
              </a:rPr>
              <a:t>Outside</a:t>
            </a:r>
            <a:r>
              <a:rPr lang="nl-NL" dirty="0" smtClean="0">
                <a:solidFill>
                  <a:schemeClr val="tx1"/>
                </a:solidFill>
              </a:rPr>
              <a:t> (?)</a:t>
            </a:r>
            <a:r>
              <a:rPr lang="nl-NL" dirty="0" smtClean="0"/>
              <a:t> (</a:t>
            </a:r>
            <a:r>
              <a:rPr lang="nl-NL" dirty="0" err="1" smtClean="0"/>
              <a:t>objects</a:t>
            </a:r>
            <a:r>
              <a:rPr lang="nl-NL" dirty="0" smtClean="0"/>
              <a:t>)</a:t>
            </a:r>
            <a:endParaRPr lang="nl-NL" dirty="0"/>
          </a:p>
        </p:txBody>
      </p:sp>
      <p:sp>
        <p:nvSpPr>
          <p:cNvPr id="29" name="TextBox 28"/>
          <p:cNvSpPr txBox="1"/>
          <p:nvPr/>
        </p:nvSpPr>
        <p:spPr>
          <a:xfrm>
            <a:off x="6372200" y="1484784"/>
            <a:ext cx="442750" cy="369332"/>
          </a:xfrm>
          <a:prstGeom prst="rect">
            <a:avLst/>
          </a:prstGeom>
          <a:noFill/>
        </p:spPr>
        <p:txBody>
          <a:bodyPr wrap="none" rtlCol="0">
            <a:spAutoFit/>
          </a:bodyPr>
          <a:lstStyle/>
          <a:p>
            <a:r>
              <a:rPr lang="nl-NL" b="1" i="1" dirty="0" smtClean="0"/>
              <a:t>(4)</a:t>
            </a:r>
            <a:endParaRPr lang="nl-NL" b="1" i="1" dirty="0"/>
          </a:p>
        </p:txBody>
      </p:sp>
      <p:sp>
        <p:nvSpPr>
          <p:cNvPr id="30" name="Rectangle 29"/>
          <p:cNvSpPr/>
          <p:nvPr/>
        </p:nvSpPr>
        <p:spPr>
          <a:xfrm>
            <a:off x="1763688" y="4653136"/>
            <a:ext cx="2304256" cy="165618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2" name="Rectangle 31"/>
          <p:cNvSpPr/>
          <p:nvPr/>
        </p:nvSpPr>
        <p:spPr>
          <a:xfrm>
            <a:off x="2195736" y="5517232"/>
            <a:ext cx="144016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smtClean="0"/>
              <a:t>Inside</a:t>
            </a:r>
            <a:r>
              <a:rPr lang="nl-NL" dirty="0" smtClean="0"/>
              <a:t> (</a:t>
            </a:r>
            <a:r>
              <a:rPr lang="nl-NL" dirty="0" err="1" smtClean="0"/>
              <a:t>mind</a:t>
            </a:r>
            <a:r>
              <a:rPr lang="nl-NL" dirty="0" smtClean="0"/>
              <a:t>)</a:t>
            </a:r>
            <a:endParaRPr lang="nl-NL" dirty="0"/>
          </a:p>
        </p:txBody>
      </p:sp>
      <p:sp>
        <p:nvSpPr>
          <p:cNvPr id="33" name="Rectangle 32"/>
          <p:cNvSpPr/>
          <p:nvPr/>
        </p:nvSpPr>
        <p:spPr>
          <a:xfrm>
            <a:off x="2195736" y="4797152"/>
            <a:ext cx="144016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smtClean="0"/>
              <a:t>Outside</a:t>
            </a:r>
            <a:r>
              <a:rPr lang="nl-NL" dirty="0" smtClean="0"/>
              <a:t> (</a:t>
            </a:r>
            <a:r>
              <a:rPr lang="nl-NL" dirty="0" err="1" smtClean="0"/>
              <a:t>objects</a:t>
            </a:r>
            <a:r>
              <a:rPr lang="nl-NL" dirty="0" smtClean="0"/>
              <a:t>)</a:t>
            </a:r>
            <a:endParaRPr lang="nl-NL" dirty="0"/>
          </a:p>
        </p:txBody>
      </p:sp>
      <p:sp>
        <p:nvSpPr>
          <p:cNvPr id="34" name="Rectangle 33"/>
          <p:cNvSpPr/>
          <p:nvPr/>
        </p:nvSpPr>
        <p:spPr>
          <a:xfrm>
            <a:off x="4211960" y="4653136"/>
            <a:ext cx="2304256" cy="165618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chemeClr val="tx1"/>
                </a:solidFill>
              </a:rPr>
              <a:t>(?)</a:t>
            </a:r>
            <a:endParaRPr lang="nl-NL" dirty="0">
              <a:solidFill>
                <a:schemeClr val="tx1"/>
              </a:solidFill>
            </a:endParaRPr>
          </a:p>
        </p:txBody>
      </p:sp>
      <p:sp>
        <p:nvSpPr>
          <p:cNvPr id="35" name="TextBox 34"/>
          <p:cNvSpPr txBox="1"/>
          <p:nvPr/>
        </p:nvSpPr>
        <p:spPr>
          <a:xfrm>
            <a:off x="2123728" y="6309320"/>
            <a:ext cx="2088232" cy="369332"/>
          </a:xfrm>
          <a:prstGeom prst="rect">
            <a:avLst/>
          </a:prstGeom>
          <a:noFill/>
        </p:spPr>
        <p:txBody>
          <a:bodyPr wrap="square" rtlCol="0">
            <a:spAutoFit/>
          </a:bodyPr>
          <a:lstStyle/>
          <a:p>
            <a:r>
              <a:rPr lang="nl-NL" dirty="0" err="1" smtClean="0"/>
              <a:t>World-for-us</a:t>
            </a:r>
            <a:endParaRPr lang="nl-NL" dirty="0"/>
          </a:p>
        </p:txBody>
      </p:sp>
      <p:sp>
        <p:nvSpPr>
          <p:cNvPr id="36" name="TextBox 35"/>
          <p:cNvSpPr txBox="1"/>
          <p:nvPr/>
        </p:nvSpPr>
        <p:spPr>
          <a:xfrm>
            <a:off x="4499992" y="6300028"/>
            <a:ext cx="2088232" cy="369332"/>
          </a:xfrm>
          <a:prstGeom prst="rect">
            <a:avLst/>
          </a:prstGeom>
          <a:noFill/>
        </p:spPr>
        <p:txBody>
          <a:bodyPr wrap="square" rtlCol="0">
            <a:spAutoFit/>
          </a:bodyPr>
          <a:lstStyle/>
          <a:p>
            <a:r>
              <a:rPr lang="nl-NL" dirty="0" err="1" smtClean="0"/>
              <a:t>World-in-itself</a:t>
            </a:r>
            <a:endParaRPr lang="nl-NL" dirty="0"/>
          </a:p>
        </p:txBody>
      </p:sp>
      <p:sp>
        <p:nvSpPr>
          <p:cNvPr id="37" name="TextBox 36"/>
          <p:cNvSpPr txBox="1"/>
          <p:nvPr/>
        </p:nvSpPr>
        <p:spPr>
          <a:xfrm>
            <a:off x="1608970" y="4077072"/>
            <a:ext cx="442750" cy="369332"/>
          </a:xfrm>
          <a:prstGeom prst="rect">
            <a:avLst/>
          </a:prstGeom>
          <a:noFill/>
        </p:spPr>
        <p:txBody>
          <a:bodyPr wrap="none" rtlCol="0">
            <a:spAutoFit/>
          </a:bodyPr>
          <a:lstStyle/>
          <a:p>
            <a:r>
              <a:rPr lang="nl-NL" b="1" i="1" dirty="0" smtClean="0"/>
              <a:t>(5)</a:t>
            </a:r>
            <a:endParaRPr lang="nl-NL" b="1" i="1"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nl-NL" dirty="0" smtClean="0"/>
              <a:t/>
            </a:r>
            <a:br>
              <a:rPr lang="nl-NL" dirty="0" smtClean="0"/>
            </a:br>
            <a:r>
              <a:rPr lang="nl-NL" dirty="0" smtClean="0"/>
              <a:t/>
            </a:r>
            <a:br>
              <a:rPr lang="nl-NL" dirty="0" smtClean="0"/>
            </a:br>
            <a:r>
              <a:rPr lang="nl-NL" sz="4900" dirty="0" err="1" smtClean="0"/>
              <a:t>Pojman</a:t>
            </a:r>
            <a:r>
              <a:rPr lang="nl-NL" sz="4900" dirty="0" smtClean="0"/>
              <a:t> </a:t>
            </a:r>
            <a:r>
              <a:rPr lang="nl-NL" sz="4900" dirty="0" err="1" smtClean="0"/>
              <a:t>Chapter</a:t>
            </a:r>
            <a:r>
              <a:rPr lang="nl-NL" sz="4900" dirty="0" smtClean="0"/>
              <a:t> 5:</a:t>
            </a:r>
            <a:br>
              <a:rPr lang="nl-NL" sz="4900" dirty="0" smtClean="0"/>
            </a:br>
            <a:r>
              <a:rPr lang="nl-NL" sz="4900" dirty="0" err="1" smtClean="0"/>
              <a:t>What</a:t>
            </a:r>
            <a:r>
              <a:rPr lang="nl-NL" sz="4900" dirty="0" smtClean="0"/>
              <a:t> Is Knowledge? An Analysis</a:t>
            </a:r>
            <a:r>
              <a:rPr lang="nl-NL" dirty="0" smtClean="0"/>
              <a:t/>
            </a:r>
            <a:br>
              <a:rPr lang="nl-NL" dirty="0" smtClean="0"/>
            </a:br>
            <a:endParaRPr lang="nl-NL" dirty="0"/>
          </a:p>
        </p:txBody>
      </p:sp>
    </p:spTree>
    <p:extLst>
      <p:ext uri="{BB962C8B-B14F-4D97-AF65-F5344CB8AC3E}">
        <p14:creationId xmlns:p14="http://schemas.microsoft.com/office/powerpoint/2010/main" val="375670512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Tripartite Analysis</a:t>
            </a:r>
          </a:p>
        </p:txBody>
      </p:sp>
      <p:sp>
        <p:nvSpPr>
          <p:cNvPr id="3" name="Content Placeholder 2"/>
          <p:cNvSpPr>
            <a:spLocks noGrp="1"/>
          </p:cNvSpPr>
          <p:nvPr>
            <p:ph idx="1"/>
          </p:nvPr>
        </p:nvSpPr>
        <p:spPr>
          <a:xfrm>
            <a:off x="323528" y="1268761"/>
            <a:ext cx="8820472" cy="1656184"/>
          </a:xfrm>
        </p:spPr>
        <p:txBody>
          <a:bodyPr>
            <a:noAutofit/>
          </a:bodyPr>
          <a:lstStyle/>
          <a:p>
            <a:r>
              <a:rPr lang="en-GB" sz="2000" dirty="0" smtClean="0"/>
              <a:t>What are the criteria for knowledge? According to the </a:t>
            </a:r>
            <a:r>
              <a:rPr lang="en-GB" sz="2000" u="sng" dirty="0" smtClean="0"/>
              <a:t>tripartite</a:t>
            </a:r>
            <a:r>
              <a:rPr lang="en-GB" sz="2000" dirty="0" smtClean="0"/>
              <a:t> analysis the following </a:t>
            </a:r>
            <a:r>
              <a:rPr lang="en-GB" sz="2000" u="sng" dirty="0" smtClean="0"/>
              <a:t>three</a:t>
            </a:r>
            <a:r>
              <a:rPr lang="en-GB" sz="2000" dirty="0" smtClean="0"/>
              <a:t> criteria are necessary and sufficient for ‘S knows P’</a:t>
            </a:r>
          </a:p>
          <a:p>
            <a:pPr lvl="1"/>
            <a:r>
              <a:rPr lang="en-GB" sz="1800" dirty="0" smtClean="0"/>
              <a:t>S believes that P (</a:t>
            </a:r>
            <a:r>
              <a:rPr lang="en-GB" sz="1800" i="1" dirty="0" smtClean="0"/>
              <a:t>psychological</a:t>
            </a:r>
            <a:r>
              <a:rPr lang="en-GB" sz="1800" dirty="0" smtClean="0"/>
              <a:t> </a:t>
            </a:r>
            <a:r>
              <a:rPr lang="en-GB" sz="1800" dirty="0" err="1" smtClean="0"/>
              <a:t>criterium</a:t>
            </a:r>
            <a:r>
              <a:rPr lang="en-GB" sz="1800" dirty="0" smtClean="0"/>
              <a:t>) </a:t>
            </a:r>
            <a:endParaRPr lang="en-GB" sz="1800" dirty="0"/>
          </a:p>
          <a:p>
            <a:pPr lvl="1"/>
            <a:r>
              <a:rPr lang="en-GB" sz="1800" dirty="0" smtClean="0"/>
              <a:t>P is true (</a:t>
            </a:r>
            <a:r>
              <a:rPr lang="en-GB" sz="1800" i="1" dirty="0" smtClean="0"/>
              <a:t>ontological</a:t>
            </a:r>
            <a:r>
              <a:rPr lang="en-GB" sz="1800" dirty="0" smtClean="0"/>
              <a:t> </a:t>
            </a:r>
            <a:r>
              <a:rPr lang="en-GB" sz="1800" dirty="0" err="1" smtClean="0"/>
              <a:t>criterium</a:t>
            </a:r>
            <a:r>
              <a:rPr lang="en-GB" sz="1800" dirty="0" smtClean="0"/>
              <a:t>)</a:t>
            </a:r>
          </a:p>
          <a:p>
            <a:pPr lvl="1"/>
            <a:r>
              <a:rPr lang="en-GB" sz="1800" dirty="0" smtClean="0"/>
              <a:t>S’s belief that P is justified (</a:t>
            </a:r>
            <a:r>
              <a:rPr lang="en-GB" sz="1800" i="1" dirty="0" smtClean="0"/>
              <a:t>epistemological</a:t>
            </a:r>
            <a:r>
              <a:rPr lang="en-GB" sz="1800" dirty="0" smtClean="0"/>
              <a:t> </a:t>
            </a:r>
            <a:r>
              <a:rPr lang="en-GB" sz="1800" dirty="0" err="1" smtClean="0"/>
              <a:t>criterium</a:t>
            </a:r>
            <a:r>
              <a:rPr lang="en-GB" sz="1800" dirty="0" smtClean="0"/>
              <a:t>)</a:t>
            </a:r>
          </a:p>
          <a:p>
            <a:pPr lvl="1">
              <a:buNone/>
            </a:pPr>
            <a:endParaRPr lang="en-GB" sz="800" dirty="0" smtClean="0"/>
          </a:p>
          <a:p>
            <a:endParaRPr lang="en-GB" sz="2000" dirty="0" smtClean="0"/>
          </a:p>
          <a:p>
            <a:pPr lvl="1"/>
            <a:endParaRPr lang="en-GB" sz="1600" dirty="0" smtClean="0"/>
          </a:p>
          <a:p>
            <a:pPr>
              <a:buNone/>
            </a:pP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4" name="Content Placeholder 2"/>
          <p:cNvSpPr txBox="1">
            <a:spLocks/>
          </p:cNvSpPr>
          <p:nvPr/>
        </p:nvSpPr>
        <p:spPr>
          <a:xfrm>
            <a:off x="323528" y="2996952"/>
            <a:ext cx="8820472" cy="504056"/>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In short, knowledge is justified true</a:t>
            </a:r>
            <a:r>
              <a:rPr kumimoji="0" lang="en-GB" sz="2000" b="0" i="0" u="none" strike="noStrike" kern="1200" cap="none" spc="0" normalizeH="0" noProof="0" dirty="0" smtClean="0">
                <a:ln>
                  <a:noFill/>
                </a:ln>
                <a:solidFill>
                  <a:schemeClr val="tx1"/>
                </a:solidFill>
                <a:effectLst/>
                <a:uLnTx/>
                <a:uFillTx/>
                <a:latin typeface="+mn-lt"/>
                <a:ea typeface="+mn-ea"/>
                <a:cs typeface="+mn-cs"/>
              </a:rPr>
              <a:t> belief (JTB). </a:t>
            </a:r>
            <a:r>
              <a:rPr lang="en-GB" sz="2000" noProof="0" dirty="0" smtClean="0"/>
              <a:t>Already Plato proposed JTB.</a:t>
            </a: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R="0" lvl="2" algn="l" defTabSz="914400" rtl="0" eaLnBrk="1" fontAlgn="auto" latinLnBrk="0" hangingPunct="1">
              <a:lnSpc>
                <a:spcPct val="100000"/>
              </a:lnSpc>
              <a:spcBef>
                <a:spcPct val="20000"/>
              </a:spcBef>
              <a:spcAft>
                <a:spcPts val="0"/>
              </a:spcAft>
              <a:buClrTx/>
              <a:buSzTx/>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323528" y="3429000"/>
            <a:ext cx="8820472" cy="144016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000" dirty="0" smtClean="0"/>
              <a:t>In 1963 </a:t>
            </a:r>
            <a:r>
              <a:rPr lang="en-GB" sz="2000" noProof="0" dirty="0" err="1" smtClean="0"/>
              <a:t>Gettier</a:t>
            </a:r>
            <a:r>
              <a:rPr lang="en-GB" sz="2000" noProof="0" dirty="0" smtClean="0"/>
              <a:t> </a:t>
            </a:r>
            <a:r>
              <a:rPr lang="en-GB" sz="2000" dirty="0" smtClean="0"/>
              <a:t>argued that </a:t>
            </a:r>
            <a:r>
              <a:rPr lang="en-GB" sz="2000" noProof="0" dirty="0" smtClean="0"/>
              <a:t>these three criteria are together not sufficient        for knowledge. </a:t>
            </a:r>
            <a:r>
              <a:rPr lang="en-GB" sz="2000" i="1" dirty="0" err="1" smtClean="0"/>
              <a:t>Gettier</a:t>
            </a:r>
            <a:r>
              <a:rPr lang="en-GB" sz="2000" i="1" dirty="0" smtClean="0"/>
              <a:t> examples</a:t>
            </a:r>
            <a:r>
              <a:rPr lang="en-GB" sz="2000" dirty="0" smtClean="0"/>
              <a:t> show that more is needed for knowledge</a:t>
            </a: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251520" y="4221088"/>
            <a:ext cx="8820472" cy="1440160"/>
          </a:xfrm>
          <a:prstGeom prst="rect">
            <a:avLst/>
          </a:prstGeom>
        </p:spPr>
        <p:txBody>
          <a:bodyPr vert="horz" lIns="91440" tIns="45720" rIns="91440" bIns="45720" rtlCol="0">
            <a:noAutofit/>
          </a:bodyPr>
          <a:lstStyle/>
          <a:p>
            <a:pPr marR="0" lvl="1" algn="l" defTabSz="914400" rtl="0" eaLnBrk="1" fontAlgn="auto" latinLnBrk="0" hangingPunct="1">
              <a:lnSpc>
                <a:spcPct val="100000"/>
              </a:lnSpc>
              <a:spcBef>
                <a:spcPct val="20000"/>
              </a:spcBef>
              <a:spcAft>
                <a:spcPts val="0"/>
              </a:spcAft>
              <a:buClrTx/>
              <a:buSzTx/>
              <a:tabLst/>
              <a:defRPr/>
            </a:pPr>
            <a:r>
              <a:rPr kumimoji="0" lang="en-GB" sz="2000" b="0" i="1" u="none" strike="noStrike" kern="1200" cap="none" spc="0" normalizeH="0" baseline="0" noProof="0" dirty="0" smtClean="0">
                <a:ln>
                  <a:noFill/>
                </a:ln>
                <a:solidFill>
                  <a:schemeClr val="tx1"/>
                </a:solidFill>
                <a:effectLst/>
                <a:uLnTx/>
                <a:uFillTx/>
              </a:rPr>
              <a:t>Smith</a:t>
            </a:r>
            <a:r>
              <a:rPr kumimoji="0" lang="en-GB" sz="2000" b="0" i="1" u="none" strike="noStrike" kern="1200" cap="none" spc="0" normalizeH="0" noProof="0" dirty="0" smtClean="0">
                <a:ln>
                  <a:noFill/>
                </a:ln>
                <a:solidFill>
                  <a:schemeClr val="tx1"/>
                </a:solidFill>
                <a:effectLst/>
                <a:uLnTx/>
                <a:uFillTx/>
              </a:rPr>
              <a:t> and Jones have applied for a job. Smith has strong evidence for his belief “Jones gets the job and Jones has ten coins in his pocket”. This proposition entails “The man who </a:t>
            </a:r>
            <a:r>
              <a:rPr lang="en-GB" sz="2000" i="1" dirty="0" smtClean="0"/>
              <a:t>gets the job has ten coins in his pocket”. Smith believes this as well. Now, unbeknown to Smith, he gets the job and he has ten coins in his pocket. For Smith JTB is satisfied. But he doesn’t know that the man who gets the job has ten coins in his pocket. So JTB fails. More criteria are needed.</a:t>
            </a:r>
            <a:r>
              <a:rPr lang="en-GB" sz="2000" dirty="0" smtClean="0"/>
              <a:t> </a:t>
            </a:r>
            <a:r>
              <a:rPr kumimoji="0" lang="en-GB" sz="2000" b="0" i="0" u="none" strike="noStrike" kern="1200" cap="none" spc="0" normalizeH="0" noProof="0" dirty="0" smtClean="0">
                <a:ln>
                  <a:noFill/>
                </a:ln>
                <a:solidFill>
                  <a:schemeClr val="tx1"/>
                </a:solidFill>
                <a:effectLst/>
                <a:uLnTx/>
                <a:uFillTx/>
                <a:latin typeface="+mn-lt"/>
                <a:ea typeface="+mn-ea"/>
                <a:cs typeface="+mn-cs"/>
              </a:rPr>
              <a:t> </a:t>
            </a: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034965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Tripartite Analysis</a:t>
            </a:r>
          </a:p>
        </p:txBody>
      </p:sp>
      <p:sp>
        <p:nvSpPr>
          <p:cNvPr id="3" name="Content Placeholder 2"/>
          <p:cNvSpPr>
            <a:spLocks noGrp="1"/>
          </p:cNvSpPr>
          <p:nvPr>
            <p:ph idx="1"/>
          </p:nvPr>
        </p:nvSpPr>
        <p:spPr>
          <a:xfrm>
            <a:off x="323528" y="1268761"/>
            <a:ext cx="8820472" cy="1656184"/>
          </a:xfrm>
        </p:spPr>
        <p:txBody>
          <a:bodyPr>
            <a:noAutofit/>
          </a:bodyPr>
          <a:lstStyle/>
          <a:p>
            <a:r>
              <a:rPr lang="en-GB" sz="2000" dirty="0" smtClean="0"/>
              <a:t>What are the criteria for knowledge? According to the </a:t>
            </a:r>
            <a:r>
              <a:rPr lang="en-GB" sz="2000" u="sng" dirty="0" smtClean="0"/>
              <a:t>tripartite</a:t>
            </a:r>
            <a:r>
              <a:rPr lang="en-GB" sz="2000" dirty="0" smtClean="0"/>
              <a:t> analysis the following </a:t>
            </a:r>
            <a:r>
              <a:rPr lang="en-GB" sz="2000" u="sng" dirty="0" smtClean="0"/>
              <a:t>three</a:t>
            </a:r>
            <a:r>
              <a:rPr lang="en-GB" sz="2000" dirty="0" smtClean="0"/>
              <a:t> criteria are necessary and sufficient for ‘S knows P’</a:t>
            </a:r>
          </a:p>
          <a:p>
            <a:pPr lvl="1"/>
            <a:r>
              <a:rPr lang="en-GB" sz="1800" dirty="0" smtClean="0"/>
              <a:t>S believes that P (</a:t>
            </a:r>
            <a:r>
              <a:rPr lang="en-GB" sz="1800" i="1" dirty="0" smtClean="0"/>
              <a:t>psychological</a:t>
            </a:r>
            <a:r>
              <a:rPr lang="en-GB" sz="1800" dirty="0" smtClean="0"/>
              <a:t> </a:t>
            </a:r>
            <a:r>
              <a:rPr lang="en-GB" sz="1800" dirty="0" err="1" smtClean="0"/>
              <a:t>criterium</a:t>
            </a:r>
            <a:r>
              <a:rPr lang="en-GB" sz="1800" dirty="0" smtClean="0"/>
              <a:t>) </a:t>
            </a:r>
            <a:endParaRPr lang="en-GB" sz="1800" dirty="0"/>
          </a:p>
          <a:p>
            <a:pPr lvl="1"/>
            <a:r>
              <a:rPr lang="en-GB" sz="1800" dirty="0" smtClean="0"/>
              <a:t>P is true (</a:t>
            </a:r>
            <a:r>
              <a:rPr lang="en-GB" sz="1800" i="1" dirty="0" smtClean="0"/>
              <a:t>ontological</a:t>
            </a:r>
            <a:r>
              <a:rPr lang="en-GB" sz="1800" dirty="0" smtClean="0"/>
              <a:t> </a:t>
            </a:r>
            <a:r>
              <a:rPr lang="en-GB" sz="1800" dirty="0" err="1" smtClean="0"/>
              <a:t>criterium</a:t>
            </a:r>
            <a:r>
              <a:rPr lang="en-GB" sz="1800" dirty="0" smtClean="0"/>
              <a:t>)</a:t>
            </a:r>
          </a:p>
          <a:p>
            <a:pPr lvl="1"/>
            <a:r>
              <a:rPr lang="en-GB" sz="1800" dirty="0" smtClean="0"/>
              <a:t>S’s belief that P is justified (</a:t>
            </a:r>
            <a:r>
              <a:rPr lang="en-GB" sz="1800" i="1" dirty="0" smtClean="0"/>
              <a:t>epistemological</a:t>
            </a:r>
            <a:r>
              <a:rPr lang="en-GB" sz="1800" dirty="0" smtClean="0"/>
              <a:t> </a:t>
            </a:r>
            <a:r>
              <a:rPr lang="en-GB" sz="1800" dirty="0" err="1" smtClean="0"/>
              <a:t>criterium</a:t>
            </a:r>
            <a:r>
              <a:rPr lang="en-GB" sz="1800" dirty="0" smtClean="0"/>
              <a:t>)</a:t>
            </a:r>
          </a:p>
          <a:p>
            <a:pPr lvl="1">
              <a:buNone/>
            </a:pPr>
            <a:endParaRPr lang="en-GB" sz="800" dirty="0" smtClean="0"/>
          </a:p>
          <a:p>
            <a:endParaRPr lang="en-GB" sz="2000" dirty="0" smtClean="0"/>
          </a:p>
          <a:p>
            <a:pPr lvl="1"/>
            <a:endParaRPr lang="en-GB" sz="1600" dirty="0" smtClean="0"/>
          </a:p>
          <a:p>
            <a:pPr>
              <a:buNone/>
            </a:pP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4" name="Content Placeholder 2"/>
          <p:cNvSpPr txBox="1">
            <a:spLocks/>
          </p:cNvSpPr>
          <p:nvPr/>
        </p:nvSpPr>
        <p:spPr>
          <a:xfrm>
            <a:off x="323528" y="2996952"/>
            <a:ext cx="8820472" cy="504056"/>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In short, knowledge is justified true</a:t>
            </a:r>
            <a:r>
              <a:rPr kumimoji="0" lang="en-GB" sz="2000" b="0" i="0" u="none" strike="noStrike" kern="1200" cap="none" spc="0" normalizeH="0" noProof="0" dirty="0" smtClean="0">
                <a:ln>
                  <a:noFill/>
                </a:ln>
                <a:solidFill>
                  <a:schemeClr val="tx1"/>
                </a:solidFill>
                <a:effectLst/>
                <a:uLnTx/>
                <a:uFillTx/>
                <a:latin typeface="+mn-lt"/>
                <a:ea typeface="+mn-ea"/>
                <a:cs typeface="+mn-cs"/>
              </a:rPr>
              <a:t> belief (JTB). </a:t>
            </a:r>
            <a:r>
              <a:rPr lang="en-GB" sz="2000" noProof="0" dirty="0" smtClean="0"/>
              <a:t>Already Plato proposed JTB.</a:t>
            </a: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R="0" lvl="2" algn="l" defTabSz="914400" rtl="0" eaLnBrk="1" fontAlgn="auto" latinLnBrk="0" hangingPunct="1">
              <a:lnSpc>
                <a:spcPct val="100000"/>
              </a:lnSpc>
              <a:spcBef>
                <a:spcPct val="20000"/>
              </a:spcBef>
              <a:spcAft>
                <a:spcPts val="0"/>
              </a:spcAft>
              <a:buClrTx/>
              <a:buSzTx/>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323528" y="3429000"/>
            <a:ext cx="8820472" cy="144016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000" dirty="0" smtClean="0"/>
              <a:t>In 1963 </a:t>
            </a:r>
            <a:r>
              <a:rPr lang="en-GB" sz="2000" noProof="0" dirty="0" err="1" smtClean="0"/>
              <a:t>Gettier</a:t>
            </a:r>
            <a:r>
              <a:rPr lang="en-GB" sz="2000" noProof="0" dirty="0" smtClean="0"/>
              <a:t> </a:t>
            </a:r>
            <a:r>
              <a:rPr lang="en-GB" sz="2000" dirty="0" smtClean="0"/>
              <a:t>argued that </a:t>
            </a:r>
            <a:r>
              <a:rPr lang="en-GB" sz="2000" noProof="0" dirty="0" smtClean="0"/>
              <a:t>these three criteria are together not sufficient        for knowledge. </a:t>
            </a:r>
            <a:r>
              <a:rPr lang="en-GB" sz="2000" i="1" dirty="0" err="1" smtClean="0"/>
              <a:t>Gettier</a:t>
            </a:r>
            <a:r>
              <a:rPr lang="en-GB" sz="2000" i="1" dirty="0" smtClean="0"/>
              <a:t> examples</a:t>
            </a:r>
            <a:r>
              <a:rPr lang="en-GB" sz="2000" dirty="0" smtClean="0"/>
              <a:t> show that more is needed for knowledge</a:t>
            </a: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251520" y="4221088"/>
            <a:ext cx="8820472" cy="1440160"/>
          </a:xfrm>
          <a:prstGeom prst="rect">
            <a:avLst/>
          </a:prstGeom>
        </p:spPr>
        <p:txBody>
          <a:bodyPr vert="horz" lIns="91440" tIns="45720" rIns="91440" bIns="45720" rtlCol="0">
            <a:noAutofit/>
          </a:bodyPr>
          <a:lstStyle/>
          <a:p>
            <a:pPr marR="0" lvl="1" algn="l" defTabSz="914400" rtl="0" eaLnBrk="1" fontAlgn="auto" latinLnBrk="0" hangingPunct="1">
              <a:lnSpc>
                <a:spcPct val="100000"/>
              </a:lnSpc>
              <a:spcBef>
                <a:spcPct val="20000"/>
              </a:spcBef>
              <a:spcAft>
                <a:spcPts val="0"/>
              </a:spcAft>
              <a:buClrTx/>
              <a:buSzTx/>
              <a:tabLst/>
              <a:defRPr/>
            </a:pPr>
            <a:r>
              <a:rPr lang="en-GB" sz="2000" i="1" dirty="0" smtClean="0"/>
              <a:t>Mr. </a:t>
            </a:r>
            <a:r>
              <a:rPr lang="en-GB" sz="2000" i="1" dirty="0" err="1" smtClean="0"/>
              <a:t>Nogot</a:t>
            </a:r>
            <a:r>
              <a:rPr lang="en-GB" sz="2000" i="1" dirty="0" smtClean="0"/>
              <a:t>, has given S evidence that justifies S in believing “Mr. </a:t>
            </a:r>
            <a:r>
              <a:rPr lang="en-GB" sz="2000" i="1" dirty="0" err="1" smtClean="0"/>
              <a:t>Nogot</a:t>
            </a:r>
            <a:r>
              <a:rPr lang="en-GB" sz="2000" i="1" dirty="0" smtClean="0"/>
              <a:t>, who is in the office, owns a Ford,” from which S concludes: “Someone in the office owns a Ford.” But unsuspected by S, Mr. </a:t>
            </a:r>
            <a:r>
              <a:rPr lang="en-GB" sz="2000" i="1" dirty="0" err="1" smtClean="0"/>
              <a:t>Nogot</a:t>
            </a:r>
            <a:r>
              <a:rPr lang="en-GB" sz="2000" i="1" dirty="0" smtClean="0"/>
              <a:t> has been shamming. “Someone in the office owns a Ford” is only true because another person in the office, Mr. </a:t>
            </a:r>
            <a:r>
              <a:rPr lang="en-GB" sz="2000" i="1" dirty="0" err="1" smtClean="0"/>
              <a:t>Havit</a:t>
            </a:r>
            <a:r>
              <a:rPr lang="en-GB" sz="2000" i="1" dirty="0" smtClean="0"/>
              <a:t>, owns a Ford. Again, for S JTB is satisfied. But S does not know that someone in the office owns a Ford.</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82695497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Quartet </a:t>
            </a:r>
            <a:r>
              <a:rPr lang="nl-NL" sz="2400" dirty="0" err="1" smtClean="0"/>
              <a:t>Solutions</a:t>
            </a:r>
            <a:endParaRPr lang="nl-NL" sz="2400" dirty="0" smtClean="0"/>
          </a:p>
        </p:txBody>
      </p:sp>
      <p:sp>
        <p:nvSpPr>
          <p:cNvPr id="3" name="Content Placeholder 2"/>
          <p:cNvSpPr>
            <a:spLocks noGrp="1"/>
          </p:cNvSpPr>
          <p:nvPr>
            <p:ph idx="1"/>
          </p:nvPr>
        </p:nvSpPr>
        <p:spPr>
          <a:xfrm>
            <a:off x="323528" y="1268761"/>
            <a:ext cx="8820472" cy="1656184"/>
          </a:xfrm>
        </p:spPr>
        <p:txBody>
          <a:bodyPr>
            <a:noAutofit/>
          </a:bodyPr>
          <a:lstStyle/>
          <a:p>
            <a:r>
              <a:rPr lang="en-GB" sz="2000" dirty="0" smtClean="0"/>
              <a:t>Several proposals have been offered for a fourth criterion, so that the four conditions  would be sufficient and necessary for knowledge </a:t>
            </a:r>
            <a:r>
              <a:rPr lang="en-GB" sz="1800" dirty="0" smtClean="0"/>
              <a:t>(Quartet Solutions) </a:t>
            </a:r>
          </a:p>
          <a:p>
            <a:pPr lvl="1"/>
            <a:r>
              <a:rPr lang="en-GB" sz="1800" dirty="0" smtClean="0"/>
              <a:t>the </a:t>
            </a:r>
            <a:r>
              <a:rPr lang="en-GB" sz="1800" i="1" dirty="0" smtClean="0"/>
              <a:t>no false-</a:t>
            </a:r>
            <a:r>
              <a:rPr lang="en-GB" sz="1800" i="1" dirty="0"/>
              <a:t>b</a:t>
            </a:r>
            <a:r>
              <a:rPr lang="en-GB" sz="1800" i="1" dirty="0" smtClean="0"/>
              <a:t>elief </a:t>
            </a:r>
            <a:r>
              <a:rPr lang="en-GB" sz="1800" dirty="0" smtClean="0"/>
              <a:t>condition </a:t>
            </a:r>
            <a:endParaRPr lang="en-GB" sz="1800" dirty="0"/>
          </a:p>
          <a:p>
            <a:pPr lvl="1"/>
            <a:r>
              <a:rPr lang="en-GB" sz="1800" dirty="0"/>
              <a:t>t</a:t>
            </a:r>
            <a:r>
              <a:rPr lang="en-GB" sz="1800" dirty="0" smtClean="0"/>
              <a:t>he </a:t>
            </a:r>
            <a:r>
              <a:rPr lang="en-GB" sz="1800" i="1" dirty="0"/>
              <a:t>c</a:t>
            </a:r>
            <a:r>
              <a:rPr lang="en-GB" sz="1800" i="1" dirty="0" smtClean="0"/>
              <a:t>onclusive reasons </a:t>
            </a:r>
            <a:r>
              <a:rPr lang="en-GB" sz="1800" dirty="0" smtClean="0"/>
              <a:t>condition</a:t>
            </a:r>
            <a:endParaRPr lang="en-GB" sz="1800" dirty="0"/>
          </a:p>
          <a:p>
            <a:pPr lvl="1"/>
            <a:r>
              <a:rPr lang="en-GB" sz="1800" dirty="0"/>
              <a:t>t</a:t>
            </a:r>
            <a:r>
              <a:rPr lang="en-GB" sz="1800" dirty="0" smtClean="0"/>
              <a:t>he </a:t>
            </a:r>
            <a:r>
              <a:rPr lang="en-GB" sz="1800" i="1" dirty="0" smtClean="0"/>
              <a:t>causal</a:t>
            </a:r>
            <a:r>
              <a:rPr lang="en-GB" sz="1800" dirty="0" smtClean="0"/>
              <a:t> condition</a:t>
            </a:r>
          </a:p>
          <a:p>
            <a:pPr lvl="1"/>
            <a:r>
              <a:rPr lang="en-GB" sz="1800" dirty="0"/>
              <a:t>t</a:t>
            </a:r>
            <a:r>
              <a:rPr lang="en-GB" sz="1800" dirty="0" smtClean="0"/>
              <a:t>he </a:t>
            </a:r>
            <a:r>
              <a:rPr lang="en-GB" sz="1800" i="1" dirty="0" smtClean="0"/>
              <a:t>defeasibility</a:t>
            </a:r>
            <a:r>
              <a:rPr lang="en-GB" sz="1800" dirty="0" smtClean="0"/>
              <a:t> condition</a:t>
            </a:r>
            <a:endParaRPr lang="en-GB" sz="800" dirty="0" smtClean="0"/>
          </a:p>
          <a:p>
            <a:endParaRPr lang="en-GB" sz="2000" dirty="0" smtClean="0"/>
          </a:p>
          <a:p>
            <a:pPr lvl="1"/>
            <a:endParaRPr lang="en-GB" sz="1600" dirty="0" smtClean="0"/>
          </a:p>
          <a:p>
            <a:pPr>
              <a:buNone/>
            </a:pP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4" name="Content Placeholder 2"/>
          <p:cNvSpPr txBox="1">
            <a:spLocks/>
          </p:cNvSpPr>
          <p:nvPr/>
        </p:nvSpPr>
        <p:spPr>
          <a:xfrm>
            <a:off x="323528" y="3356992"/>
            <a:ext cx="8820472" cy="504056"/>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On the</a:t>
            </a:r>
            <a:r>
              <a:rPr kumimoji="0" lang="en-GB" sz="2000" b="0" i="0" u="none" strike="noStrike" kern="1200" cap="none" spc="0" normalizeH="0" noProof="0" dirty="0" smtClean="0">
                <a:ln>
                  <a:noFill/>
                </a:ln>
                <a:solidFill>
                  <a:schemeClr val="tx1"/>
                </a:solidFill>
                <a:effectLst/>
                <a:uLnTx/>
                <a:uFillTx/>
                <a:latin typeface="+mn-lt"/>
                <a:ea typeface="+mn-ea"/>
                <a:cs typeface="+mn-cs"/>
              </a:rPr>
              <a:t> </a:t>
            </a:r>
            <a:r>
              <a:rPr kumimoji="0" lang="en-GB" sz="2000" b="0" i="0" u="sng" strike="noStrike" kern="1200" cap="none" spc="0" normalizeH="0" baseline="0" noProof="0" dirty="0" smtClean="0">
                <a:ln>
                  <a:noFill/>
                </a:ln>
                <a:solidFill>
                  <a:schemeClr val="tx1"/>
                </a:solidFill>
                <a:effectLst/>
                <a:uLnTx/>
                <a:uFillTx/>
                <a:latin typeface="+mn-lt"/>
                <a:ea typeface="+mn-ea"/>
                <a:cs typeface="+mn-cs"/>
              </a:rPr>
              <a:t>no</a:t>
            </a:r>
            <a:r>
              <a:rPr kumimoji="0" lang="en-GB" sz="2000" b="0" i="0" u="sng" strike="noStrike" kern="1200" cap="none" spc="0" normalizeH="0" noProof="0" dirty="0" smtClean="0">
                <a:ln>
                  <a:noFill/>
                </a:ln>
                <a:solidFill>
                  <a:schemeClr val="tx1"/>
                </a:solidFill>
                <a:effectLst/>
                <a:uLnTx/>
                <a:uFillTx/>
                <a:latin typeface="+mn-lt"/>
                <a:ea typeface="+mn-ea"/>
                <a:cs typeface="+mn-cs"/>
              </a:rPr>
              <a:t> false-belief condition</a:t>
            </a:r>
            <a:r>
              <a:rPr kumimoji="0" lang="en-GB" sz="2000" b="0" i="0" u="none" strike="noStrike" kern="1200" cap="none" spc="0" normalizeH="0" noProof="0" dirty="0" smtClean="0">
                <a:ln>
                  <a:noFill/>
                </a:ln>
                <a:solidFill>
                  <a:schemeClr val="tx1"/>
                </a:solidFill>
                <a:effectLst/>
                <a:uLnTx/>
                <a:uFillTx/>
                <a:latin typeface="+mn-lt"/>
                <a:ea typeface="+mn-ea"/>
                <a:cs typeface="+mn-cs"/>
              </a:rPr>
              <a:t> the belief of S that P must not be based on a false belief. </a:t>
            </a:r>
          </a:p>
          <a:p>
            <a:pPr marL="800100" lvl="1" indent="-342900">
              <a:spcBef>
                <a:spcPct val="20000"/>
              </a:spcBef>
              <a:buSzPct val="65000"/>
              <a:buFont typeface="Courier New" panose="02070309020205020404" pitchFamily="49" charset="0"/>
              <a:buChar char="o"/>
              <a:defRPr/>
            </a:pPr>
            <a:r>
              <a:rPr kumimoji="0" lang="en-GB" sz="2000" b="0" i="0" u="none" strike="noStrike" kern="1200" cap="none" spc="0" normalizeH="0" noProof="0" dirty="0" smtClean="0">
                <a:ln>
                  <a:noFill/>
                </a:ln>
                <a:solidFill>
                  <a:schemeClr val="tx1"/>
                </a:solidFill>
                <a:effectLst/>
                <a:uLnTx/>
                <a:uFillTx/>
                <a:latin typeface="+mn-lt"/>
                <a:ea typeface="+mn-ea"/>
                <a:cs typeface="+mn-cs"/>
              </a:rPr>
              <a:t>Smith’s belief that P (</a:t>
            </a:r>
            <a:r>
              <a:rPr kumimoji="0" lang="en-GB" sz="2000" b="0" i="0" u="none" strike="noStrike" kern="1200" cap="none" spc="0" normalizeH="0" noProof="0" dirty="0" err="1" smtClean="0">
                <a:ln>
                  <a:noFill/>
                </a:ln>
                <a:solidFill>
                  <a:schemeClr val="tx1"/>
                </a:solidFill>
                <a:effectLst/>
                <a:uLnTx/>
                <a:uFillTx/>
                <a:latin typeface="+mn-lt"/>
                <a:ea typeface="+mn-ea"/>
                <a:cs typeface="+mn-cs"/>
              </a:rPr>
              <a:t>i.e</a:t>
            </a:r>
            <a:r>
              <a:rPr lang="en-GB" sz="2000" dirty="0" smtClean="0"/>
              <a:t>., </a:t>
            </a:r>
            <a:r>
              <a:rPr kumimoji="0" lang="en-GB" sz="2000" b="0" i="0" u="none" strike="noStrike" kern="1200" cap="none" spc="0" normalizeH="0" noProof="0" dirty="0" smtClean="0">
                <a:ln>
                  <a:noFill/>
                </a:ln>
                <a:solidFill>
                  <a:schemeClr val="tx1"/>
                </a:solidFill>
                <a:effectLst/>
                <a:uLnTx/>
                <a:uFillTx/>
                <a:latin typeface="+mn-lt"/>
                <a:ea typeface="+mn-ea"/>
                <a:cs typeface="+mn-cs"/>
              </a:rPr>
              <a:t>“The man who gets the job has ten coins in his pocket”) is based on the false belief “Jones gets the job and has ten coins     in his pocket”. </a:t>
            </a:r>
            <a:r>
              <a:rPr lang="en-GB" sz="2000" dirty="0" smtClean="0"/>
              <a:t>So Smith doesn’t know P. </a:t>
            </a:r>
          </a:p>
          <a:p>
            <a:pPr marL="800100" lvl="1" indent="-342900">
              <a:spcBef>
                <a:spcPct val="20000"/>
              </a:spcBef>
              <a:buSzPct val="65000"/>
              <a:buFont typeface="Courier New" panose="02070309020205020404" pitchFamily="49" charset="0"/>
              <a:buChar char="o"/>
              <a:defRPr/>
            </a:pPr>
            <a:r>
              <a:rPr lang="en-GB" sz="2000" dirty="0" smtClean="0"/>
              <a:t>S’s belief that P (i.e., “Someone in the office owns a Ford”) is based on      the false belief “Mr. </a:t>
            </a:r>
            <a:r>
              <a:rPr lang="en-GB" sz="2000" dirty="0" err="1" smtClean="0"/>
              <a:t>Nogot</a:t>
            </a:r>
            <a:r>
              <a:rPr lang="en-GB" sz="2000" dirty="0" smtClean="0"/>
              <a:t>, who is in the office, owns a Ford”). So S    doesn’t know P</a:t>
            </a:r>
            <a:endParaRPr kumimoji="0" lang="en-GB"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R="0" lvl="2" algn="l" defTabSz="914400" rtl="0" eaLnBrk="1" fontAlgn="auto" latinLnBrk="0" hangingPunct="1">
              <a:lnSpc>
                <a:spcPct val="100000"/>
              </a:lnSpc>
              <a:spcBef>
                <a:spcPct val="20000"/>
              </a:spcBef>
              <a:spcAft>
                <a:spcPts val="0"/>
              </a:spcAft>
              <a:buClrTx/>
              <a:buSzTx/>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555558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No </a:t>
            </a:r>
            <a:r>
              <a:rPr lang="nl-NL" sz="2400" dirty="0" err="1" smtClean="0"/>
              <a:t>False</a:t>
            </a:r>
            <a:r>
              <a:rPr lang="nl-NL" sz="2400" dirty="0" smtClean="0"/>
              <a:t>-Belief </a:t>
            </a:r>
            <a:r>
              <a:rPr lang="nl-NL" sz="2400" dirty="0" err="1" smtClean="0"/>
              <a:t>Condition</a:t>
            </a:r>
            <a:r>
              <a:rPr lang="nl-NL" sz="2400" dirty="0" smtClean="0"/>
              <a:t> (</a:t>
            </a:r>
            <a:r>
              <a:rPr lang="nl-NL" sz="2400" dirty="0" err="1" smtClean="0"/>
              <a:t>cont</a:t>
            </a:r>
            <a:r>
              <a:rPr lang="nl-NL" sz="2400" dirty="0" smtClean="0"/>
              <a:t>.)</a:t>
            </a:r>
          </a:p>
        </p:txBody>
      </p:sp>
      <p:sp>
        <p:nvSpPr>
          <p:cNvPr id="3" name="Content Placeholder 2"/>
          <p:cNvSpPr>
            <a:spLocks noGrp="1"/>
          </p:cNvSpPr>
          <p:nvPr>
            <p:ph idx="1"/>
          </p:nvPr>
        </p:nvSpPr>
        <p:spPr>
          <a:xfrm>
            <a:off x="323528" y="1268761"/>
            <a:ext cx="8820472" cy="432047"/>
          </a:xfrm>
        </p:spPr>
        <p:txBody>
          <a:bodyPr>
            <a:noAutofit/>
          </a:bodyPr>
          <a:lstStyle/>
          <a:p>
            <a:r>
              <a:rPr lang="en-GB" sz="2000" dirty="0" smtClean="0"/>
              <a:t>But the No False-Belief Condition is not necessary. </a:t>
            </a:r>
            <a:endParaRPr lang="en-GB" sz="1600" dirty="0" smtClean="0"/>
          </a:p>
          <a:p>
            <a:pPr>
              <a:buNone/>
            </a:pP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4" name="Content Placeholder 2"/>
          <p:cNvSpPr txBox="1">
            <a:spLocks/>
          </p:cNvSpPr>
          <p:nvPr/>
        </p:nvSpPr>
        <p:spPr>
          <a:xfrm>
            <a:off x="323528" y="3140968"/>
            <a:ext cx="8820472" cy="504056"/>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The four criteria together are not sufficient either</a:t>
            </a:r>
            <a:endParaRPr kumimoji="0" lang="en-GB" sz="2000" b="0" i="0" u="none" strike="noStrike" kern="1200" cap="none" spc="0" normalizeH="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R="0" lvl="2" algn="l" defTabSz="914400" rtl="0" eaLnBrk="1" fontAlgn="auto" latinLnBrk="0" hangingPunct="1">
              <a:lnSpc>
                <a:spcPct val="100000"/>
              </a:lnSpc>
              <a:spcBef>
                <a:spcPct val="20000"/>
              </a:spcBef>
              <a:spcAft>
                <a:spcPts val="0"/>
              </a:spcAft>
              <a:buClrTx/>
              <a:buSzTx/>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179512" y="1700808"/>
            <a:ext cx="8820472" cy="1440160"/>
          </a:xfrm>
          <a:prstGeom prst="rect">
            <a:avLst/>
          </a:prstGeom>
        </p:spPr>
        <p:txBody>
          <a:bodyPr vert="horz" lIns="91440" tIns="45720" rIns="91440" bIns="45720" rtlCol="0">
            <a:noAutofit/>
          </a:bodyPr>
          <a:lstStyle/>
          <a:p>
            <a:pPr marR="0" lvl="1" algn="l" defTabSz="914400" rtl="0" eaLnBrk="1" fontAlgn="auto" latinLnBrk="0" hangingPunct="1">
              <a:lnSpc>
                <a:spcPct val="100000"/>
              </a:lnSpc>
              <a:spcBef>
                <a:spcPct val="20000"/>
              </a:spcBef>
              <a:spcAft>
                <a:spcPts val="0"/>
              </a:spcAft>
              <a:buClrTx/>
              <a:buSzTx/>
              <a:tabLst/>
              <a:defRPr/>
            </a:pPr>
            <a:r>
              <a:rPr lang="en-GB" sz="2000" i="1" noProof="0" dirty="0" smtClean="0"/>
              <a:t>Suppose my belief that h is based on my justified belief that a, b and </a:t>
            </a:r>
            <a:r>
              <a:rPr lang="en-GB" sz="2000" i="1" dirty="0" smtClean="0"/>
              <a:t>c are true. </a:t>
            </a:r>
            <a:r>
              <a:rPr lang="en-GB" sz="2000" i="1" noProof="0" dirty="0" smtClean="0"/>
              <a:t>Suppose that any combination of two already entails h. Suppose that a is false and b and c are true. In that case my belief that h is based on the false belief     ‘a and b and c’. But still I know h. </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179512" y="3573016"/>
            <a:ext cx="8820472" cy="1440160"/>
          </a:xfrm>
          <a:prstGeom prst="rect">
            <a:avLst/>
          </a:prstGeom>
        </p:spPr>
        <p:txBody>
          <a:bodyPr vert="horz" lIns="91440" tIns="45720" rIns="91440" bIns="45720" rtlCol="0">
            <a:noAutofit/>
          </a:bodyPr>
          <a:lstStyle/>
          <a:p>
            <a:pPr lvl="1">
              <a:spcBef>
                <a:spcPct val="20000"/>
              </a:spcBef>
              <a:defRPr/>
            </a:pPr>
            <a:r>
              <a:rPr lang="en-GB" sz="2000" i="1" noProof="0" dirty="0" smtClean="0"/>
              <a:t>Henry is driving in the country and correctly identifies a red barn in the distance. Unknown to him, someone has set up a series of indistinguishable    red barn facades in this vicinity. Now, JTB is satisfied and his belief </a:t>
            </a:r>
            <a:r>
              <a:rPr lang="en-GB" sz="2000" i="1" dirty="0" smtClean="0"/>
              <a:t>that he is seeing a red barn is not based on a false belief. So, </a:t>
            </a:r>
            <a:r>
              <a:rPr lang="en-GB" sz="2000" i="1" noProof="0" dirty="0" smtClean="0"/>
              <a:t>all four conditions are satisfied. </a:t>
            </a:r>
            <a:r>
              <a:rPr lang="en-GB" sz="2000" i="1" dirty="0" smtClean="0"/>
              <a:t>Still</a:t>
            </a:r>
            <a:r>
              <a:rPr lang="en-GB" sz="2000" i="1" noProof="0" dirty="0" smtClean="0"/>
              <a:t>, </a:t>
            </a:r>
            <a:r>
              <a:rPr lang="en-GB" sz="2000" i="1" dirty="0" smtClean="0"/>
              <a:t>Henry </a:t>
            </a:r>
            <a:r>
              <a:rPr lang="en-GB" sz="2000" i="1" dirty="0"/>
              <a:t>cannot be said to know that he is seeing a red barn. </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644346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err="1" smtClean="0"/>
              <a:t>Conclusive</a:t>
            </a:r>
            <a:r>
              <a:rPr lang="nl-NL" sz="2400" dirty="0" smtClean="0"/>
              <a:t> </a:t>
            </a:r>
            <a:r>
              <a:rPr lang="nl-NL" sz="2400" dirty="0" err="1" smtClean="0"/>
              <a:t>Reasons</a:t>
            </a:r>
            <a:r>
              <a:rPr lang="nl-NL" sz="2400" dirty="0" smtClean="0"/>
              <a:t> </a:t>
            </a:r>
            <a:r>
              <a:rPr lang="nl-NL" sz="2400" dirty="0" err="1" smtClean="0"/>
              <a:t>Condition</a:t>
            </a:r>
            <a:endParaRPr lang="nl-NL" sz="2400" dirty="0" smtClean="0"/>
          </a:p>
        </p:txBody>
      </p:sp>
      <p:sp>
        <p:nvSpPr>
          <p:cNvPr id="3" name="Content Placeholder 2"/>
          <p:cNvSpPr>
            <a:spLocks noGrp="1"/>
          </p:cNvSpPr>
          <p:nvPr>
            <p:ph idx="1"/>
          </p:nvPr>
        </p:nvSpPr>
        <p:spPr>
          <a:xfrm>
            <a:off x="323528" y="1268761"/>
            <a:ext cx="8820472" cy="432047"/>
          </a:xfrm>
        </p:spPr>
        <p:txBody>
          <a:bodyPr>
            <a:noAutofit/>
          </a:bodyPr>
          <a:lstStyle/>
          <a:p>
            <a:r>
              <a:rPr lang="en-GB" sz="2000" dirty="0" smtClean="0"/>
              <a:t>On the </a:t>
            </a:r>
            <a:r>
              <a:rPr lang="en-GB" sz="2000" u="sng" dirty="0" smtClean="0"/>
              <a:t>conclusive </a:t>
            </a:r>
            <a:r>
              <a:rPr lang="en-GB" sz="2000" u="sng" dirty="0"/>
              <a:t>r</a:t>
            </a:r>
            <a:r>
              <a:rPr lang="en-GB" sz="2000" u="sng" dirty="0" smtClean="0"/>
              <a:t>easons </a:t>
            </a:r>
            <a:r>
              <a:rPr lang="en-GB" sz="2000" u="sng" dirty="0"/>
              <a:t>c</a:t>
            </a:r>
            <a:r>
              <a:rPr lang="en-GB" sz="2000" u="sng" dirty="0" smtClean="0"/>
              <a:t>ondition</a:t>
            </a:r>
            <a:r>
              <a:rPr lang="en-GB" sz="2000" dirty="0" smtClean="0"/>
              <a:t> the belief of S that P must be based            on a conclusive reason R for P, that is, if P were false, S would not have R.</a:t>
            </a:r>
          </a:p>
          <a:p>
            <a:pPr lvl="1">
              <a:buSzPct val="65000"/>
              <a:buFont typeface="Courier New" panose="02070309020205020404" pitchFamily="49" charset="0"/>
              <a:buChar char="o"/>
            </a:pPr>
            <a:r>
              <a:rPr lang="en-GB" sz="2000" dirty="0" smtClean="0"/>
              <a:t>Smith’s belief that P (i.e., “the man who gets the job has ten coins in           his pocket”) is not based on a conclusive reason. He would still have           the same reason even if he didn’t have ten coins in his pocket</a:t>
            </a:r>
          </a:p>
          <a:p>
            <a:pPr lvl="1">
              <a:buSzPct val="65000"/>
              <a:buFont typeface="Courier New" panose="02070309020205020404" pitchFamily="49" charset="0"/>
              <a:buChar char="o"/>
            </a:pPr>
            <a:r>
              <a:rPr lang="en-GB" sz="2000" dirty="0" smtClean="0"/>
              <a:t>S’ belief that P (i.e., </a:t>
            </a:r>
            <a:r>
              <a:rPr lang="en-GB" sz="2000" dirty="0"/>
              <a:t>“Someone in the office owns a Ford</a:t>
            </a:r>
            <a:r>
              <a:rPr lang="en-GB" sz="2000" dirty="0" smtClean="0"/>
              <a:t>”) is not based         on a conclusive reason. For if P is false, S still has the same reason for P   </a:t>
            </a:r>
          </a:p>
          <a:p>
            <a:pPr lvl="1">
              <a:buSzPct val="65000"/>
              <a:buFont typeface="Courier New" panose="02070309020205020404" pitchFamily="49" charset="0"/>
              <a:buChar char="o"/>
            </a:pPr>
            <a:endParaRPr lang="en-GB" sz="2000" dirty="0" smtClean="0"/>
          </a:p>
          <a:p>
            <a:pPr>
              <a:buNone/>
            </a:pP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4" name="Content Placeholder 2"/>
          <p:cNvSpPr txBox="1">
            <a:spLocks/>
          </p:cNvSpPr>
          <p:nvPr/>
        </p:nvSpPr>
        <p:spPr>
          <a:xfrm>
            <a:off x="323528" y="3645024"/>
            <a:ext cx="6552728" cy="504056"/>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But the conclusive reasons condition is</a:t>
            </a:r>
            <a:r>
              <a:rPr kumimoji="0" lang="en-GB" sz="2000" b="0" i="0" u="none" strike="noStrike" kern="1200" cap="none" spc="0" normalizeH="0" noProof="0" dirty="0" smtClean="0">
                <a:ln>
                  <a:noFill/>
                </a:ln>
                <a:solidFill>
                  <a:schemeClr val="tx1"/>
                </a:solidFill>
                <a:effectLst/>
                <a:uLnTx/>
                <a:uFillTx/>
                <a:latin typeface="+mn-lt"/>
                <a:ea typeface="+mn-ea"/>
                <a:cs typeface="+mn-cs"/>
              </a:rPr>
              <a:t> not necessary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R="0" lvl="2" algn="l" defTabSz="914400" rtl="0" eaLnBrk="1" fontAlgn="auto" latinLnBrk="0" hangingPunct="1">
              <a:lnSpc>
                <a:spcPct val="100000"/>
              </a:lnSpc>
              <a:spcBef>
                <a:spcPct val="20000"/>
              </a:spcBef>
              <a:spcAft>
                <a:spcPts val="0"/>
              </a:spcAft>
              <a:buClrTx/>
              <a:buSzTx/>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179512" y="4077072"/>
            <a:ext cx="8820472" cy="1440160"/>
          </a:xfrm>
          <a:prstGeom prst="rect">
            <a:avLst/>
          </a:prstGeom>
        </p:spPr>
        <p:txBody>
          <a:bodyPr vert="horz" lIns="91440" tIns="45720" rIns="91440" bIns="45720" rtlCol="0">
            <a:noAutofit/>
          </a:bodyPr>
          <a:lstStyle/>
          <a:p>
            <a:pPr lvl="1">
              <a:spcBef>
                <a:spcPct val="20000"/>
              </a:spcBef>
              <a:defRPr/>
            </a:pPr>
            <a:r>
              <a:rPr lang="en-GB" sz="2000" i="1" noProof="0" dirty="0" smtClean="0"/>
              <a:t>We often apply knowledge ascriptions to situations where we may not have conclusive reasons, such as ‘I had a cheese sandwich as breakfast yesterday’. The condition is thus too strong. It “plays safe” and thus leaves </a:t>
            </a:r>
            <a:r>
              <a:rPr lang="en-GB" sz="2000" i="1" dirty="0" smtClean="0"/>
              <a:t>out too much.</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23528" y="5157192"/>
            <a:ext cx="8820472" cy="504056"/>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The four criteria together are not sufficient either</a:t>
            </a:r>
            <a:endParaRPr kumimoji="0" lang="en-GB" sz="2000" b="0" i="0" u="none" strike="noStrike" kern="1200" cap="none" spc="0" normalizeH="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R="0" lvl="2" algn="l" defTabSz="914400" rtl="0" eaLnBrk="1" fontAlgn="auto" latinLnBrk="0" hangingPunct="1">
              <a:lnSpc>
                <a:spcPct val="100000"/>
              </a:lnSpc>
              <a:spcBef>
                <a:spcPct val="20000"/>
              </a:spcBef>
              <a:spcAft>
                <a:spcPts val="0"/>
              </a:spcAft>
              <a:buClrTx/>
              <a:buSzTx/>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txBox="1">
            <a:spLocks/>
          </p:cNvSpPr>
          <p:nvPr/>
        </p:nvSpPr>
        <p:spPr>
          <a:xfrm>
            <a:off x="179512" y="5589240"/>
            <a:ext cx="8820472" cy="1008112"/>
          </a:xfrm>
          <a:prstGeom prst="rect">
            <a:avLst/>
          </a:prstGeom>
        </p:spPr>
        <p:txBody>
          <a:bodyPr vert="horz" lIns="91440" tIns="45720" rIns="91440" bIns="45720" rtlCol="0">
            <a:noAutofit/>
          </a:bodyPr>
          <a:lstStyle/>
          <a:p>
            <a:pPr lvl="1">
              <a:spcBef>
                <a:spcPct val="20000"/>
              </a:spcBef>
              <a:defRPr/>
            </a:pPr>
            <a:r>
              <a:rPr lang="en-GB" sz="2000" i="1" dirty="0" smtClean="0"/>
              <a:t>S looks at a table on which there is a cup. S believes that there is a cup on the table. Unknown to S what he sees isn’t the cup, but a hologram caused by rays given off by the cup. JTB and fourth criterion are justified. But S doesn’t know.  </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712570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err="1" smtClean="0"/>
              <a:t>Causal</a:t>
            </a:r>
            <a:r>
              <a:rPr lang="nl-NL" sz="2400" dirty="0" smtClean="0"/>
              <a:t> </a:t>
            </a:r>
            <a:r>
              <a:rPr lang="nl-NL" sz="2400" dirty="0" err="1" smtClean="0"/>
              <a:t>Condition</a:t>
            </a:r>
            <a:endParaRPr lang="nl-NL" sz="2400" dirty="0" smtClean="0"/>
          </a:p>
        </p:txBody>
      </p:sp>
      <p:sp>
        <p:nvSpPr>
          <p:cNvPr id="3" name="Content Placeholder 2"/>
          <p:cNvSpPr>
            <a:spLocks noGrp="1"/>
          </p:cNvSpPr>
          <p:nvPr>
            <p:ph idx="1"/>
          </p:nvPr>
        </p:nvSpPr>
        <p:spPr>
          <a:xfrm>
            <a:off x="323528" y="1268761"/>
            <a:ext cx="8820472" cy="432047"/>
          </a:xfrm>
        </p:spPr>
        <p:txBody>
          <a:bodyPr>
            <a:noAutofit/>
          </a:bodyPr>
          <a:lstStyle/>
          <a:p>
            <a:r>
              <a:rPr lang="en-GB" sz="2000" dirty="0" smtClean="0"/>
              <a:t>On the </a:t>
            </a:r>
            <a:r>
              <a:rPr lang="en-GB" sz="2000" u="sng" dirty="0" smtClean="0"/>
              <a:t>causal </a:t>
            </a:r>
            <a:r>
              <a:rPr lang="en-GB" sz="2000" u="sng" dirty="0"/>
              <a:t>c</a:t>
            </a:r>
            <a:r>
              <a:rPr lang="en-GB" sz="2000" u="sng" dirty="0" smtClean="0"/>
              <a:t>ondition</a:t>
            </a:r>
            <a:r>
              <a:rPr lang="en-GB" sz="2000" dirty="0" smtClean="0"/>
              <a:t> the belief of S that P must be caused by the state of affairs corresponding to P. There must be a proper connection between the    fact P and the belief that P, i.e. a causal chain from P to S’s belief that P </a:t>
            </a:r>
          </a:p>
          <a:p>
            <a:pPr lvl="1">
              <a:buSzPct val="65000"/>
              <a:buFont typeface="Courier New" panose="02070309020205020404" pitchFamily="49" charset="0"/>
              <a:buChar char="o"/>
            </a:pPr>
            <a:r>
              <a:rPr lang="en-GB" sz="2000" dirty="0" smtClean="0"/>
              <a:t>Smith’s belief that P (i.e., “the man who gets the job has ten coins in           his pocket”) is not caused in the right way. So Smith doesn’t know P</a:t>
            </a:r>
          </a:p>
          <a:p>
            <a:pPr lvl="1">
              <a:buSzPct val="65000"/>
              <a:buFont typeface="Courier New" panose="02070309020205020404" pitchFamily="49" charset="0"/>
              <a:buChar char="o"/>
            </a:pPr>
            <a:r>
              <a:rPr lang="en-GB" sz="2000" dirty="0" smtClean="0"/>
              <a:t>S’ belief that P (i.e., </a:t>
            </a:r>
            <a:r>
              <a:rPr lang="en-GB" sz="2000" dirty="0"/>
              <a:t>“Someone in the office owns a Ford</a:t>
            </a:r>
            <a:r>
              <a:rPr lang="en-GB" sz="2000" dirty="0" smtClean="0"/>
              <a:t>”) is not caused         in the right way either. So S doesn’t know that P</a:t>
            </a:r>
          </a:p>
          <a:p>
            <a:pPr lvl="1">
              <a:buSzPct val="65000"/>
              <a:buFont typeface="Courier New" panose="02070309020205020404" pitchFamily="49" charset="0"/>
              <a:buChar char="o"/>
            </a:pPr>
            <a:endParaRPr lang="en-GB" sz="2000" dirty="0" smtClean="0"/>
          </a:p>
          <a:p>
            <a:pPr>
              <a:buNone/>
            </a:pP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4" name="Content Placeholder 2"/>
          <p:cNvSpPr txBox="1">
            <a:spLocks/>
          </p:cNvSpPr>
          <p:nvPr/>
        </p:nvSpPr>
        <p:spPr>
          <a:xfrm>
            <a:off x="323528" y="3645024"/>
            <a:ext cx="8568952" cy="504056"/>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Suppose that you see a glass on the table before</a:t>
            </a:r>
            <a:r>
              <a:rPr kumimoji="0" lang="en-GB" sz="2000" b="0" i="0" u="none" strike="noStrike" kern="1200" cap="none" spc="0" normalizeH="0" noProof="0" dirty="0" smtClean="0">
                <a:ln>
                  <a:noFill/>
                </a:ln>
                <a:solidFill>
                  <a:schemeClr val="tx1"/>
                </a:solidFill>
                <a:effectLst/>
                <a:uLnTx/>
                <a:uFillTx/>
                <a:latin typeface="+mn-lt"/>
                <a:ea typeface="+mn-ea"/>
                <a:cs typeface="+mn-cs"/>
              </a:rPr>
              <a:t> you. </a:t>
            </a:r>
            <a:r>
              <a:rPr lang="en-GB" sz="2000" dirty="0" smtClean="0"/>
              <a:t>This causes you to belief that there is a glass on the table before you. Do you know this? On this quartet solution you do. For, JTB is satisfied and your belief is properly caused</a:t>
            </a:r>
            <a:endParaRPr kumimoji="0" lang="en-GB" sz="2000" b="0" i="0" u="none" strike="noStrike" kern="1200" cap="none" spc="0" normalizeH="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R="0" lvl="2" algn="l" defTabSz="914400" rtl="0" eaLnBrk="1" fontAlgn="auto" latinLnBrk="0" hangingPunct="1">
              <a:lnSpc>
                <a:spcPct val="100000"/>
              </a:lnSpc>
              <a:spcBef>
                <a:spcPct val="20000"/>
              </a:spcBef>
              <a:spcAft>
                <a:spcPts val="0"/>
              </a:spcAft>
              <a:buClrTx/>
              <a:buSzTx/>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23528" y="4653136"/>
            <a:ext cx="8820472" cy="504056"/>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000" dirty="0" smtClean="0"/>
              <a:t>But the causal condition is not necessary</a:t>
            </a:r>
            <a:endParaRPr kumimoji="0" lang="en-GB" sz="2000" b="0" i="0" u="none" strike="noStrike" kern="1200" cap="none" spc="0" normalizeH="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R="0" lvl="2" algn="l" defTabSz="914400" rtl="0" eaLnBrk="1" fontAlgn="auto" latinLnBrk="0" hangingPunct="1">
              <a:lnSpc>
                <a:spcPct val="100000"/>
              </a:lnSpc>
              <a:spcBef>
                <a:spcPct val="20000"/>
              </a:spcBef>
              <a:spcAft>
                <a:spcPts val="0"/>
              </a:spcAft>
              <a:buClrTx/>
              <a:buSzTx/>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txBox="1">
            <a:spLocks/>
          </p:cNvSpPr>
          <p:nvPr/>
        </p:nvSpPr>
        <p:spPr>
          <a:xfrm>
            <a:off x="179512" y="5013176"/>
            <a:ext cx="8820472" cy="1008112"/>
          </a:xfrm>
          <a:prstGeom prst="rect">
            <a:avLst/>
          </a:prstGeom>
        </p:spPr>
        <p:txBody>
          <a:bodyPr vert="horz" lIns="91440" tIns="45720" rIns="91440" bIns="45720" rtlCol="0">
            <a:noAutofit/>
          </a:bodyPr>
          <a:lstStyle/>
          <a:p>
            <a:pPr lvl="1">
              <a:spcBef>
                <a:spcPct val="20000"/>
              </a:spcBef>
              <a:defRPr/>
            </a:pPr>
            <a:r>
              <a:rPr lang="en-GB" sz="2000" i="1" noProof="0" dirty="0" smtClean="0"/>
              <a:t>Suppose you have brought 1 of 1 billion lottery tickets and do not win. I believe that you will loss solely on a chance calculation. Given the remote possibility I knew you would lose. But my belief is not caused by the fact of you losing. It’s my knowledge of probability theory that caused my belief, and not you losing.</a:t>
            </a:r>
          </a:p>
          <a:p>
            <a:pPr lvl="1">
              <a:spcBef>
                <a:spcPct val="20000"/>
              </a:spcBef>
              <a:defRPr/>
            </a:pPr>
            <a:r>
              <a:rPr lang="en-GB" sz="2000" i="1" noProof="0" dirty="0" smtClean="0"/>
              <a:t>  </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Content Placeholder 2"/>
          <p:cNvSpPr txBox="1">
            <a:spLocks/>
          </p:cNvSpPr>
          <p:nvPr/>
        </p:nvSpPr>
        <p:spPr>
          <a:xfrm>
            <a:off x="179512" y="6381328"/>
            <a:ext cx="8820472" cy="1008112"/>
          </a:xfrm>
          <a:prstGeom prst="rect">
            <a:avLst/>
          </a:prstGeom>
        </p:spPr>
        <p:txBody>
          <a:bodyPr vert="horz" lIns="91440" tIns="45720" rIns="91440" bIns="45720" rtlCol="0">
            <a:noAutofit/>
          </a:bodyPr>
          <a:lstStyle/>
          <a:p>
            <a:pPr lvl="1">
              <a:spcBef>
                <a:spcPct val="20000"/>
              </a:spcBef>
              <a:defRPr/>
            </a:pPr>
            <a:r>
              <a:rPr lang="en-GB" sz="2000" i="1" noProof="0" dirty="0" smtClean="0"/>
              <a:t>Or, I know that 2+3=5. But is the fact that 2+3=5 causing my belief? Seems not.</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486386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9"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1143000"/>
          </a:xfrm>
        </p:spPr>
        <p:txBody>
          <a:bodyPr>
            <a:normAutofit/>
          </a:bodyPr>
          <a:lstStyle/>
          <a:p>
            <a:r>
              <a:rPr lang="nl-NL" sz="2400" dirty="0" err="1" smtClean="0"/>
              <a:t>Defeasibility</a:t>
            </a:r>
            <a:r>
              <a:rPr lang="nl-NL" sz="2400" dirty="0" smtClean="0"/>
              <a:t> </a:t>
            </a:r>
            <a:r>
              <a:rPr lang="nl-NL" sz="2400" dirty="0" err="1" smtClean="0"/>
              <a:t>Condition</a:t>
            </a:r>
            <a:endParaRPr lang="nl-NL" sz="2400" dirty="0" smtClean="0"/>
          </a:p>
        </p:txBody>
      </p:sp>
      <p:sp>
        <p:nvSpPr>
          <p:cNvPr id="3" name="Content Placeholder 2"/>
          <p:cNvSpPr>
            <a:spLocks noGrp="1"/>
          </p:cNvSpPr>
          <p:nvPr>
            <p:ph idx="1"/>
          </p:nvPr>
        </p:nvSpPr>
        <p:spPr>
          <a:xfrm>
            <a:off x="323528" y="1268761"/>
            <a:ext cx="8820472" cy="432047"/>
          </a:xfrm>
        </p:spPr>
        <p:txBody>
          <a:bodyPr>
            <a:noAutofit/>
          </a:bodyPr>
          <a:lstStyle/>
          <a:p>
            <a:r>
              <a:rPr lang="en-GB" sz="2000" dirty="0" smtClean="0"/>
              <a:t>On the </a:t>
            </a:r>
            <a:r>
              <a:rPr lang="en-GB" sz="2000" u="sng" dirty="0" smtClean="0"/>
              <a:t>defeasibility </a:t>
            </a:r>
            <a:r>
              <a:rPr lang="en-GB" sz="2000" u="sng" dirty="0"/>
              <a:t>c</a:t>
            </a:r>
            <a:r>
              <a:rPr lang="en-GB" sz="2000" u="sng" dirty="0" smtClean="0"/>
              <a:t>ondition</a:t>
            </a:r>
            <a:r>
              <a:rPr lang="en-GB" sz="2000" dirty="0" smtClean="0"/>
              <a:t> for S to know P there is no truth </a:t>
            </a:r>
            <a:r>
              <a:rPr lang="en-GB" sz="2000" dirty="0"/>
              <a:t>Q</a:t>
            </a:r>
            <a:r>
              <a:rPr lang="en-GB" sz="2000" dirty="0" smtClean="0"/>
              <a:t>, such that      S’s believing Q would have destroyed (‘defeated’) his justification for P</a:t>
            </a:r>
          </a:p>
          <a:p>
            <a:pPr lvl="1">
              <a:buSzPct val="65000"/>
              <a:buFont typeface="Courier New" panose="02070309020205020404" pitchFamily="49" charset="0"/>
              <a:buChar char="o"/>
            </a:pPr>
            <a:r>
              <a:rPr lang="en-GB" sz="2000" dirty="0" smtClean="0"/>
              <a:t>Smith’s belief that P (i.e., “the man who gets the job has ten coins in           his pocket”) is not knowledge. For “Smith gets the job” is a truth that destroys his justification for P</a:t>
            </a:r>
          </a:p>
          <a:p>
            <a:pPr lvl="1">
              <a:buSzPct val="65000"/>
              <a:buFont typeface="Courier New" panose="02070309020205020404" pitchFamily="49" charset="0"/>
              <a:buChar char="o"/>
            </a:pPr>
            <a:r>
              <a:rPr lang="en-GB" sz="2000" dirty="0" smtClean="0"/>
              <a:t>S’ belief that P (“Someone </a:t>
            </a:r>
            <a:r>
              <a:rPr lang="en-GB" sz="2000" dirty="0"/>
              <a:t>in the office owns a Ford</a:t>
            </a:r>
            <a:r>
              <a:rPr lang="en-GB" sz="2000" dirty="0" smtClean="0"/>
              <a:t>”) is not knowledge. For “Mr. </a:t>
            </a:r>
            <a:r>
              <a:rPr lang="en-GB" sz="2000" dirty="0" err="1" smtClean="0"/>
              <a:t>Nogot</a:t>
            </a:r>
            <a:r>
              <a:rPr lang="en-GB" sz="2000" dirty="0" smtClean="0"/>
              <a:t> doesn’t have a Ford” is a truth that destroys his justification for P</a:t>
            </a:r>
          </a:p>
          <a:p>
            <a:pPr lvl="1">
              <a:buSzPct val="65000"/>
              <a:buFont typeface="Courier New" panose="02070309020205020404" pitchFamily="49" charset="0"/>
              <a:buChar char="o"/>
            </a:pPr>
            <a:endParaRPr lang="en-GB" sz="2000" dirty="0" smtClean="0"/>
          </a:p>
          <a:p>
            <a:pPr>
              <a:buNone/>
            </a:pP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4" name="Content Placeholder 2"/>
          <p:cNvSpPr txBox="1">
            <a:spLocks/>
          </p:cNvSpPr>
          <p:nvPr/>
        </p:nvSpPr>
        <p:spPr>
          <a:xfrm>
            <a:off x="323528" y="3645024"/>
            <a:ext cx="8568952" cy="504056"/>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But the </a:t>
            </a:r>
            <a:r>
              <a:rPr lang="en-GB" sz="2000" dirty="0" smtClean="0"/>
              <a:t>defeasibility criterion (‘no defeaters’) is not necessary</a:t>
            </a:r>
            <a:endParaRPr kumimoji="0" lang="en-GB" sz="2000" b="0" i="0" u="none" strike="noStrike" kern="1200" cap="none" spc="0" normalizeH="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R="0" lvl="2" algn="l" defTabSz="914400" rtl="0" eaLnBrk="1" fontAlgn="auto" latinLnBrk="0" hangingPunct="1">
              <a:lnSpc>
                <a:spcPct val="100000"/>
              </a:lnSpc>
              <a:spcBef>
                <a:spcPct val="20000"/>
              </a:spcBef>
              <a:spcAft>
                <a:spcPts val="0"/>
              </a:spcAft>
              <a:buClrTx/>
              <a:buSzTx/>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txBox="1">
            <a:spLocks/>
          </p:cNvSpPr>
          <p:nvPr/>
        </p:nvSpPr>
        <p:spPr>
          <a:xfrm>
            <a:off x="179512" y="4149080"/>
            <a:ext cx="8820472" cy="1008112"/>
          </a:xfrm>
          <a:prstGeom prst="rect">
            <a:avLst/>
          </a:prstGeom>
        </p:spPr>
        <p:txBody>
          <a:bodyPr vert="horz" lIns="91440" tIns="45720" rIns="91440" bIns="45720" rtlCol="0">
            <a:noAutofit/>
          </a:bodyPr>
          <a:lstStyle/>
          <a:p>
            <a:pPr lvl="1">
              <a:spcBef>
                <a:spcPct val="20000"/>
              </a:spcBef>
              <a:defRPr/>
            </a:pPr>
            <a:r>
              <a:rPr lang="en-US" sz="2000" i="1" dirty="0"/>
              <a:t>A</a:t>
            </a:r>
            <a:r>
              <a:rPr lang="en-US" sz="2000" i="1" dirty="0" smtClean="0"/>
              <a:t>t </a:t>
            </a:r>
            <a:r>
              <a:rPr lang="en-US" sz="2000" i="1" dirty="0"/>
              <a:t>the library, I see </a:t>
            </a:r>
            <a:r>
              <a:rPr lang="en-US" sz="2000" i="1" dirty="0" smtClean="0"/>
              <a:t>Tom </a:t>
            </a:r>
            <a:r>
              <a:rPr lang="en-US" sz="2000" i="1" dirty="0" err="1" smtClean="0"/>
              <a:t>Grabit</a:t>
            </a:r>
            <a:r>
              <a:rPr lang="en-US" sz="2000" i="1" dirty="0" smtClean="0"/>
              <a:t> and form the belief that he is there. Suppose my justified belief is true. Unbeknownst to me, Tom’s delusional demented mother says that Tom </a:t>
            </a:r>
            <a:r>
              <a:rPr lang="en-US" sz="2000" i="1" dirty="0" err="1" smtClean="0"/>
              <a:t>Grabit</a:t>
            </a:r>
            <a:r>
              <a:rPr lang="en-US" sz="2000" i="1" dirty="0" smtClean="0"/>
              <a:t> lives in France and has a twin brother living close to the library”. This truth entails the truth “Tom </a:t>
            </a:r>
            <a:r>
              <a:rPr lang="en-US" sz="2000" i="1" dirty="0" err="1" smtClean="0"/>
              <a:t>Grabit’s</a:t>
            </a:r>
            <a:r>
              <a:rPr lang="en-US" sz="2000" i="1" dirty="0" smtClean="0"/>
              <a:t> mother says Tom </a:t>
            </a:r>
            <a:r>
              <a:rPr lang="en-US" sz="2000" i="1" dirty="0" err="1" smtClean="0"/>
              <a:t>Grabit</a:t>
            </a:r>
            <a:r>
              <a:rPr lang="en-US" sz="2000" i="1" dirty="0" smtClean="0"/>
              <a:t> lives in France and has a twin brother living close to the library”, which is a defeater for my justified true belief that Tom </a:t>
            </a:r>
            <a:r>
              <a:rPr lang="en-US" sz="2000" i="1" dirty="0" err="1" smtClean="0"/>
              <a:t>Grabit</a:t>
            </a:r>
            <a:r>
              <a:rPr lang="en-US" sz="2000" i="1" dirty="0" smtClean="0"/>
              <a:t> was in the library. So I don’t know   he was there. But that seems mistaken. Delusional claims of a demented mind should not result in a defeater for my justification for the belief Tom was there.</a:t>
            </a:r>
            <a:endParaRPr kumimoji="0" lang="en-GB" sz="2400" b="0" i="1" u="none" strike="noStrike" kern="1200" cap="none" spc="0" normalizeH="0" baseline="0" noProof="0" dirty="0">
              <a:ln>
                <a:noFill/>
              </a:ln>
              <a:solidFill>
                <a:schemeClr val="tx1"/>
              </a:solidFill>
              <a:effectLst/>
              <a:uLnTx/>
              <a:uFillTx/>
            </a:endParaRPr>
          </a:p>
        </p:txBody>
      </p:sp>
      <p:sp>
        <p:nvSpPr>
          <p:cNvPr id="9" name="Content Placeholder 2"/>
          <p:cNvSpPr txBox="1">
            <a:spLocks/>
          </p:cNvSpPr>
          <p:nvPr/>
        </p:nvSpPr>
        <p:spPr>
          <a:xfrm>
            <a:off x="179512" y="6381328"/>
            <a:ext cx="8820472" cy="1008112"/>
          </a:xfrm>
          <a:prstGeom prst="rect">
            <a:avLst/>
          </a:prstGeom>
        </p:spPr>
        <p:txBody>
          <a:bodyPr vert="horz" lIns="91440" tIns="45720" rIns="91440" bIns="45720" rtlCol="0">
            <a:noAutofit/>
          </a:bodyPr>
          <a:lstStyle/>
          <a:p>
            <a:pPr lvl="1">
              <a:spcBef>
                <a:spcPct val="20000"/>
              </a:spcBef>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426537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1143000"/>
          </a:xfrm>
        </p:spPr>
        <p:txBody>
          <a:bodyPr>
            <a:normAutofit/>
          </a:bodyPr>
          <a:lstStyle/>
          <a:p>
            <a:r>
              <a:rPr lang="nl-NL" sz="2400" dirty="0" err="1" smtClean="0"/>
              <a:t>Other</a:t>
            </a:r>
            <a:r>
              <a:rPr lang="nl-NL" sz="2400" dirty="0" smtClean="0"/>
              <a:t> </a:t>
            </a:r>
            <a:r>
              <a:rPr lang="nl-NL" sz="2400" dirty="0" err="1" smtClean="0"/>
              <a:t>Attempts</a:t>
            </a:r>
            <a:r>
              <a:rPr lang="nl-NL" sz="2400" dirty="0" smtClean="0"/>
              <a:t> </a:t>
            </a:r>
            <a:r>
              <a:rPr lang="nl-NL" sz="2400" dirty="0" err="1" smtClean="0"/>
              <a:t>to</a:t>
            </a:r>
            <a:r>
              <a:rPr lang="nl-NL" sz="2400" dirty="0" smtClean="0"/>
              <a:t> </a:t>
            </a:r>
            <a:r>
              <a:rPr lang="nl-NL" sz="2400" dirty="0" err="1" smtClean="0"/>
              <a:t>Solve</a:t>
            </a:r>
            <a:r>
              <a:rPr lang="nl-NL" sz="2400" dirty="0" smtClean="0"/>
              <a:t> the </a:t>
            </a:r>
            <a:r>
              <a:rPr lang="nl-NL" sz="2400" dirty="0" err="1" smtClean="0"/>
              <a:t>Gettier</a:t>
            </a:r>
            <a:r>
              <a:rPr lang="nl-NL" sz="2400" dirty="0" smtClean="0"/>
              <a:t> </a:t>
            </a:r>
            <a:r>
              <a:rPr lang="nl-NL" sz="2400" dirty="0" err="1" smtClean="0"/>
              <a:t>Problem</a:t>
            </a:r>
            <a:endParaRPr lang="nl-NL" sz="2400" dirty="0" smtClean="0"/>
          </a:p>
        </p:txBody>
      </p:sp>
      <p:sp>
        <p:nvSpPr>
          <p:cNvPr id="3" name="Content Placeholder 2"/>
          <p:cNvSpPr>
            <a:spLocks noGrp="1"/>
          </p:cNvSpPr>
          <p:nvPr>
            <p:ph idx="1"/>
          </p:nvPr>
        </p:nvSpPr>
        <p:spPr>
          <a:xfrm>
            <a:off x="323528" y="1124744"/>
            <a:ext cx="8820472" cy="432047"/>
          </a:xfrm>
        </p:spPr>
        <p:txBody>
          <a:bodyPr>
            <a:noAutofit/>
          </a:bodyPr>
          <a:lstStyle/>
          <a:p>
            <a:r>
              <a:rPr lang="en-GB" sz="2000" dirty="0" smtClean="0"/>
              <a:t>All quartet solutions have problems. That is why solutions to the </a:t>
            </a:r>
            <a:r>
              <a:rPr lang="en-GB" sz="2000" dirty="0" err="1" smtClean="0"/>
              <a:t>Gettier</a:t>
            </a:r>
            <a:r>
              <a:rPr lang="en-GB" sz="2000" dirty="0" smtClean="0"/>
              <a:t> problem have been tried that do not merely add a fourth condition to JTB</a:t>
            </a:r>
          </a:p>
          <a:p>
            <a:pPr lvl="1"/>
            <a:r>
              <a:rPr lang="en-GB" sz="1800" dirty="0" err="1" smtClean="0"/>
              <a:t>Contextualism</a:t>
            </a:r>
            <a:endParaRPr lang="en-GB" sz="1800" dirty="0" smtClean="0"/>
          </a:p>
          <a:p>
            <a:pPr lvl="1"/>
            <a:r>
              <a:rPr lang="en-GB" sz="1800" dirty="0" err="1" smtClean="0"/>
              <a:t>Reliabalism</a:t>
            </a:r>
            <a:endParaRPr lang="en-GB" sz="1800" dirty="0" smtClean="0"/>
          </a:p>
          <a:p>
            <a:pPr lvl="1"/>
            <a:r>
              <a:rPr lang="en-GB" sz="1800" dirty="0" smtClean="0"/>
              <a:t>Pluralism</a:t>
            </a: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4" name="Content Placeholder 2"/>
          <p:cNvSpPr txBox="1">
            <a:spLocks/>
          </p:cNvSpPr>
          <p:nvPr/>
        </p:nvSpPr>
        <p:spPr>
          <a:xfrm>
            <a:off x="323528" y="2852936"/>
            <a:ext cx="8568952" cy="504056"/>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On </a:t>
            </a:r>
            <a:r>
              <a:rPr kumimoji="0" lang="en-GB" sz="2000" b="0" i="0" u="sng" strike="noStrike" kern="1200" cap="none" spc="0" normalizeH="0" baseline="0" noProof="0" dirty="0" err="1" smtClean="0">
                <a:ln>
                  <a:noFill/>
                </a:ln>
                <a:solidFill>
                  <a:schemeClr val="tx1"/>
                </a:solidFill>
                <a:effectLst/>
                <a:uLnTx/>
                <a:uFillTx/>
                <a:latin typeface="+mn-lt"/>
                <a:ea typeface="+mn-ea"/>
                <a:cs typeface="+mn-cs"/>
              </a:rPr>
              <a:t>contextualism</a:t>
            </a:r>
            <a:r>
              <a:rPr kumimoji="0" lang="en-GB" sz="2000" b="0" i="0" u="none" strike="noStrike" kern="1200" cap="none" spc="0" normalizeH="0" noProof="0" dirty="0" smtClean="0">
                <a:ln>
                  <a:noFill/>
                </a:ln>
                <a:solidFill>
                  <a:schemeClr val="tx1"/>
                </a:solidFill>
                <a:effectLst/>
                <a:uLnTx/>
                <a:uFillTx/>
                <a:latin typeface="+mn-lt"/>
                <a:ea typeface="+mn-ea"/>
                <a:cs typeface="+mn-cs"/>
              </a:rPr>
              <a:t> S knows P </a:t>
            </a:r>
            <a:r>
              <a:rPr kumimoji="0" lang="en-GB" sz="2000" b="1" i="0" u="none" strike="noStrike" kern="1200" cap="none" spc="0" normalizeH="0" noProof="0" dirty="0" smtClean="0">
                <a:ln>
                  <a:noFill/>
                </a:ln>
                <a:solidFill>
                  <a:schemeClr val="accent1">
                    <a:lumMod val="75000"/>
                  </a:schemeClr>
                </a:solidFill>
                <a:effectLst/>
                <a:uLnTx/>
                <a:uFillTx/>
                <a:latin typeface="+mn-lt"/>
                <a:ea typeface="+mn-ea"/>
                <a:cs typeface="+mn-cs"/>
              </a:rPr>
              <a:t>in context C</a:t>
            </a:r>
            <a:r>
              <a:rPr kumimoji="0" lang="en-GB" sz="2000" b="0" i="0" u="none" strike="noStrike" kern="1200" cap="none" spc="0" normalizeH="0" noProof="0" dirty="0" smtClean="0">
                <a:ln>
                  <a:noFill/>
                </a:ln>
                <a:solidFill>
                  <a:schemeClr val="tx1"/>
                </a:solidFill>
                <a:effectLst/>
                <a:uLnTx/>
                <a:uFillTx/>
                <a:latin typeface="+mn-lt"/>
                <a:ea typeface="+mn-ea"/>
                <a:cs typeface="+mn-cs"/>
              </a:rPr>
              <a:t> if and only if the evidence E of S can </a:t>
            </a:r>
            <a:r>
              <a:rPr kumimoji="0" lang="en-GB" sz="2000" b="0" i="1" strike="noStrike" kern="1200" cap="none" spc="0" normalizeH="0" noProof="0" dirty="0" smtClean="0">
                <a:ln>
                  <a:noFill/>
                </a:ln>
                <a:solidFill>
                  <a:schemeClr val="tx1"/>
                </a:solidFill>
                <a:effectLst/>
                <a:uLnTx/>
                <a:uFillTx/>
                <a:latin typeface="+mn-lt"/>
                <a:ea typeface="+mn-ea"/>
                <a:cs typeface="+mn-cs"/>
              </a:rPr>
              <a:t>eliminate</a:t>
            </a:r>
            <a:r>
              <a:rPr kumimoji="0" lang="en-GB" sz="2000" b="0" i="0" u="none" strike="noStrike" kern="1200" cap="none" spc="0" normalizeH="0" noProof="0" dirty="0" smtClean="0">
                <a:ln>
                  <a:noFill/>
                </a:ln>
                <a:solidFill>
                  <a:schemeClr val="tx1"/>
                </a:solidFill>
                <a:effectLst/>
                <a:uLnTx/>
                <a:uFillTx/>
                <a:latin typeface="+mn-lt"/>
                <a:ea typeface="+mn-ea"/>
                <a:cs typeface="+mn-cs"/>
              </a:rPr>
              <a:t> all relevant non-P alternatives </a:t>
            </a:r>
            <a:r>
              <a:rPr kumimoji="0" lang="en-GB" sz="2000" b="1" i="0" u="none" strike="noStrike" kern="1200" cap="none" spc="0" normalizeH="0" noProof="0" dirty="0" smtClean="0">
                <a:ln>
                  <a:noFill/>
                </a:ln>
                <a:solidFill>
                  <a:schemeClr val="accent1">
                    <a:lumMod val="75000"/>
                  </a:schemeClr>
                </a:solidFill>
                <a:effectLst/>
                <a:uLnTx/>
                <a:uFillTx/>
                <a:latin typeface="+mn-lt"/>
                <a:ea typeface="+mn-ea"/>
                <a:cs typeface="+mn-cs"/>
              </a:rPr>
              <a:t>in context C</a:t>
            </a:r>
            <a:r>
              <a:rPr kumimoji="0" lang="en-GB" sz="2000" b="0" i="0" u="none" strike="noStrike" kern="1200" cap="none" spc="0" normalizeH="0" noProof="0" dirty="0" smtClean="0">
                <a:ln>
                  <a:noFill/>
                </a:ln>
                <a:solidFill>
                  <a:schemeClr val="tx1"/>
                </a:solidFill>
                <a:effectLst/>
                <a:uLnTx/>
                <a:uFillTx/>
                <a:latin typeface="+mn-lt"/>
                <a:ea typeface="+mn-ea"/>
                <a:cs typeface="+mn-cs"/>
              </a:rPr>
              <a:t> </a:t>
            </a:r>
            <a:r>
              <a:rPr kumimoji="0" lang="en-GB" sz="2000" b="0" i="1" u="none" strike="noStrike" kern="1200" cap="none" spc="0" normalizeH="0" noProof="0" dirty="0" smtClean="0">
                <a:ln>
                  <a:noFill/>
                </a:ln>
                <a:solidFill>
                  <a:schemeClr val="tx1"/>
                </a:solidFill>
                <a:effectLst/>
                <a:uLnTx/>
                <a:uFillTx/>
                <a:latin typeface="+mn-lt"/>
                <a:ea typeface="+mn-ea"/>
                <a:cs typeface="+mn-cs"/>
              </a:rPr>
              <a:t>(context dependence)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smtClean="0">
                <a:ln>
                  <a:noFill/>
                </a:ln>
                <a:solidFill>
                  <a:schemeClr val="tx1"/>
                </a:solidFill>
                <a:effectLst/>
                <a:uLnTx/>
                <a:uFillTx/>
                <a:latin typeface="+mn-lt"/>
                <a:ea typeface="+mn-ea"/>
                <a:cs typeface="+mn-cs"/>
              </a:rPr>
              <a:t> </a:t>
            </a:r>
            <a:endParaRPr kumimoji="0" lang="en-GB" sz="1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R="0" lvl="2" algn="l" defTabSz="914400" rtl="0" eaLnBrk="1" fontAlgn="auto" latinLnBrk="0" hangingPunct="1">
              <a:lnSpc>
                <a:spcPct val="100000"/>
              </a:lnSpc>
              <a:spcBef>
                <a:spcPct val="20000"/>
              </a:spcBef>
              <a:spcAft>
                <a:spcPts val="0"/>
              </a:spcAft>
              <a:buClrTx/>
              <a:buSzTx/>
              <a:tabLst/>
              <a:defRPr/>
            </a:pPr>
            <a:endParaRPr kumimoji="0" lang="en-GB"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txBox="1">
            <a:spLocks/>
          </p:cNvSpPr>
          <p:nvPr/>
        </p:nvSpPr>
        <p:spPr>
          <a:xfrm>
            <a:off x="355212" y="3789040"/>
            <a:ext cx="8820472" cy="1008112"/>
          </a:xfrm>
          <a:prstGeom prst="rect">
            <a:avLst/>
          </a:prstGeom>
        </p:spPr>
        <p:txBody>
          <a:bodyPr vert="horz" lIns="91440" tIns="45720" rIns="91440" bIns="45720" rtlCol="0">
            <a:noAutofit/>
          </a:bodyPr>
          <a:lstStyle/>
          <a:p>
            <a:pPr lvl="1">
              <a:spcBef>
                <a:spcPct val="20000"/>
              </a:spcBef>
              <a:defRPr/>
            </a:pPr>
            <a:endParaRPr kumimoji="0" lang="en-GB" sz="2400" b="0" i="1" u="none" strike="noStrike" kern="1200" cap="none" spc="0" normalizeH="0" baseline="0" noProof="0" dirty="0">
              <a:ln>
                <a:noFill/>
              </a:ln>
              <a:solidFill>
                <a:schemeClr val="tx1"/>
              </a:solidFill>
              <a:effectLst/>
              <a:uLnTx/>
              <a:uFillTx/>
            </a:endParaRPr>
          </a:p>
        </p:txBody>
      </p:sp>
      <p:sp>
        <p:nvSpPr>
          <p:cNvPr id="9" name="Content Placeholder 2"/>
          <p:cNvSpPr txBox="1">
            <a:spLocks/>
          </p:cNvSpPr>
          <p:nvPr/>
        </p:nvSpPr>
        <p:spPr>
          <a:xfrm>
            <a:off x="179512" y="6381328"/>
            <a:ext cx="8820472" cy="1008112"/>
          </a:xfrm>
          <a:prstGeom prst="rect">
            <a:avLst/>
          </a:prstGeom>
        </p:spPr>
        <p:txBody>
          <a:bodyPr vert="horz" lIns="91440" tIns="45720" rIns="91440" bIns="45720" rtlCol="0">
            <a:noAutofit/>
          </a:bodyPr>
          <a:lstStyle/>
          <a:p>
            <a:pPr lvl="1">
              <a:spcBef>
                <a:spcPct val="20000"/>
              </a:spcBef>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Content Placeholder 2"/>
          <p:cNvSpPr txBox="1">
            <a:spLocks/>
          </p:cNvSpPr>
          <p:nvPr/>
        </p:nvSpPr>
        <p:spPr>
          <a:xfrm>
            <a:off x="144016" y="3573016"/>
            <a:ext cx="8820472" cy="1008112"/>
          </a:xfrm>
          <a:prstGeom prst="rect">
            <a:avLst/>
          </a:prstGeom>
        </p:spPr>
        <p:txBody>
          <a:bodyPr vert="horz" lIns="91440" tIns="45720" rIns="91440" bIns="45720" rtlCol="0">
            <a:noAutofit/>
          </a:bodyPr>
          <a:lstStyle/>
          <a:p>
            <a:pPr lvl="1">
              <a:spcBef>
                <a:spcPct val="20000"/>
              </a:spcBef>
              <a:defRPr/>
            </a:pPr>
            <a:r>
              <a:rPr lang="en-US" sz="2000" i="1" dirty="0" smtClean="0"/>
              <a:t>Henry and his son see a Zebra at the zoo. In this context Henry knows that      the animal he is looking at is a Zebra. His evidence rules out all relevant         not-Zebra alternatives. But now his son asks him whether the animal could       be a mule painted with stripes. The context has changed. Suppose Henry   cannot distinguish zebra’s from striped mules. There is now a relevant non-Zebra alternative Henry’s evidence cannot rule out. In this context Henry doesn’t know that the animal he is looking at is a Zebra  </a:t>
            </a:r>
            <a:endParaRPr kumimoji="0" lang="en-GB" sz="2400" b="0" i="1" u="none" strike="noStrike" kern="1200" cap="none" spc="0" normalizeH="0" baseline="0" noProof="0" dirty="0">
              <a:ln>
                <a:noFill/>
              </a:ln>
              <a:solidFill>
                <a:schemeClr val="tx1"/>
              </a:solidFill>
              <a:effectLst/>
              <a:uLnTx/>
              <a:uFillTx/>
            </a:endParaRPr>
          </a:p>
        </p:txBody>
      </p:sp>
      <p:sp>
        <p:nvSpPr>
          <p:cNvPr id="12" name="Content Placeholder 2"/>
          <p:cNvSpPr txBox="1">
            <a:spLocks/>
          </p:cNvSpPr>
          <p:nvPr/>
        </p:nvSpPr>
        <p:spPr>
          <a:xfrm>
            <a:off x="107504" y="5805264"/>
            <a:ext cx="8820472" cy="1008112"/>
          </a:xfrm>
          <a:prstGeom prst="rect">
            <a:avLst/>
          </a:prstGeom>
        </p:spPr>
        <p:txBody>
          <a:bodyPr vert="horz" lIns="91440" tIns="45720" rIns="91440" bIns="45720" rtlCol="0">
            <a:noAutofit/>
          </a:bodyPr>
          <a:lstStyle/>
          <a:p>
            <a:pPr lvl="1">
              <a:spcBef>
                <a:spcPct val="20000"/>
              </a:spcBef>
              <a:defRPr/>
            </a:pPr>
            <a:r>
              <a:rPr lang="en-US" sz="2000" i="1" dirty="0" smtClean="0"/>
              <a:t>Or, in normal contexts you know that you have two hands. But in the context of philosophical skepticism (brains in a vat, etc.) </a:t>
            </a:r>
            <a:r>
              <a:rPr lang="en-US" sz="2000" i="1" smtClean="0"/>
              <a:t>you loose </a:t>
            </a:r>
            <a:r>
              <a:rPr lang="en-US" sz="2000" i="1" dirty="0" smtClean="0"/>
              <a:t>that knowledge if you cannot eliminate the new relevant skeptical alternatives. </a:t>
            </a:r>
            <a:endParaRPr kumimoji="0" lang="en-GB" sz="2400" b="0" i="1" u="none" strike="noStrike" kern="1200" cap="none" spc="0" normalizeH="0" baseline="0" noProof="0" dirty="0">
              <a:ln>
                <a:noFill/>
              </a:ln>
              <a:solidFill>
                <a:schemeClr val="tx1"/>
              </a:solidFill>
              <a:effectLst/>
              <a:uLnTx/>
              <a:uFillTx/>
            </a:endParaRPr>
          </a:p>
        </p:txBody>
      </p:sp>
    </p:spTree>
    <p:extLst>
      <p:ext uri="{BB962C8B-B14F-4D97-AF65-F5344CB8AC3E}">
        <p14:creationId xmlns:p14="http://schemas.microsoft.com/office/powerpoint/2010/main" val="1689724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The </a:t>
            </a:r>
            <a:r>
              <a:rPr lang="nl-NL" sz="3200" dirty="0" err="1" smtClean="0"/>
              <a:t>Correspondence</a:t>
            </a:r>
            <a:r>
              <a:rPr lang="nl-NL" sz="3200" dirty="0" smtClean="0"/>
              <a:t> </a:t>
            </a:r>
            <a:r>
              <a:rPr lang="nl-NL" sz="3200" dirty="0" err="1" smtClean="0"/>
              <a:t>Theory</a:t>
            </a:r>
            <a:r>
              <a:rPr lang="nl-NL" sz="3200" dirty="0" smtClean="0"/>
              <a:t> of </a:t>
            </a:r>
            <a:r>
              <a:rPr lang="nl-NL" sz="3200" dirty="0" err="1" smtClean="0"/>
              <a:t>Truth</a:t>
            </a:r>
            <a:endParaRPr lang="nl-NL" sz="3200" dirty="0"/>
          </a:p>
        </p:txBody>
      </p:sp>
      <p:sp>
        <p:nvSpPr>
          <p:cNvPr id="3" name="Content Placeholder 2"/>
          <p:cNvSpPr>
            <a:spLocks noGrp="1"/>
          </p:cNvSpPr>
          <p:nvPr>
            <p:ph idx="1"/>
          </p:nvPr>
        </p:nvSpPr>
        <p:spPr>
          <a:xfrm>
            <a:off x="457200" y="1600200"/>
            <a:ext cx="8686800" cy="4925144"/>
          </a:xfrm>
        </p:spPr>
        <p:txBody>
          <a:bodyPr>
            <a:normAutofit/>
          </a:bodyPr>
          <a:lstStyle/>
          <a:p>
            <a:r>
              <a:rPr lang="nl-NL" sz="2400" dirty="0" smtClean="0"/>
              <a:t>A </a:t>
            </a:r>
            <a:r>
              <a:rPr lang="nl-NL" sz="2400" dirty="0" err="1" smtClean="0"/>
              <a:t>proposition</a:t>
            </a:r>
            <a:r>
              <a:rPr lang="nl-NL" sz="2400" dirty="0" smtClean="0"/>
              <a:t> is </a:t>
            </a:r>
            <a:r>
              <a:rPr lang="nl-NL" sz="2400" dirty="0" err="1" smtClean="0"/>
              <a:t>true</a:t>
            </a:r>
            <a:r>
              <a:rPr lang="nl-NL" sz="2400" dirty="0" smtClean="0"/>
              <a:t> </a:t>
            </a:r>
            <a:r>
              <a:rPr lang="nl-NL" sz="2400" i="1" dirty="0" err="1" smtClean="0"/>
              <a:t>if</a:t>
            </a:r>
            <a:r>
              <a:rPr lang="nl-NL" sz="2400" i="1" dirty="0" smtClean="0"/>
              <a:t> and </a:t>
            </a:r>
            <a:r>
              <a:rPr lang="nl-NL" sz="2400" i="1" dirty="0" err="1" smtClean="0"/>
              <a:t>only</a:t>
            </a:r>
            <a:r>
              <a:rPr lang="nl-NL" sz="2400" i="1" dirty="0" smtClean="0"/>
              <a:t> </a:t>
            </a:r>
            <a:r>
              <a:rPr lang="nl-NL" sz="2400" i="1" dirty="0" err="1" smtClean="0"/>
              <a:t>if</a:t>
            </a:r>
            <a:r>
              <a:rPr lang="nl-NL" sz="2400" dirty="0" smtClean="0"/>
              <a:t> </a:t>
            </a:r>
            <a:r>
              <a:rPr lang="nl-NL" sz="2400" dirty="0" err="1" smtClean="0"/>
              <a:t>it</a:t>
            </a:r>
            <a:r>
              <a:rPr lang="nl-NL" sz="2400" dirty="0" smtClean="0"/>
              <a:t> </a:t>
            </a:r>
            <a:r>
              <a:rPr lang="nl-NL" sz="2400" dirty="0" err="1" smtClean="0"/>
              <a:t>corresponds</a:t>
            </a:r>
            <a:r>
              <a:rPr lang="nl-NL" sz="2400" dirty="0" smtClean="0"/>
              <a:t> to the </a:t>
            </a:r>
            <a:r>
              <a:rPr lang="nl-NL" sz="2400" dirty="0" err="1" smtClean="0"/>
              <a:t>facts</a:t>
            </a:r>
            <a:endParaRPr lang="nl-NL" sz="800" dirty="0"/>
          </a:p>
          <a:p>
            <a:r>
              <a:rPr lang="nl-NL" sz="2400" dirty="0" smtClean="0"/>
              <a:t>The </a:t>
            </a:r>
            <a:r>
              <a:rPr lang="nl-NL" sz="2400" dirty="0" err="1" smtClean="0"/>
              <a:t>fact</a:t>
            </a:r>
            <a:r>
              <a:rPr lang="nl-NL" sz="2400" dirty="0" smtClean="0"/>
              <a:t> is the </a:t>
            </a:r>
            <a:r>
              <a:rPr lang="nl-NL" sz="2400" i="1" dirty="0" err="1" smtClean="0"/>
              <a:t>truth-maker</a:t>
            </a:r>
            <a:r>
              <a:rPr lang="nl-NL" sz="2400" dirty="0" smtClean="0"/>
              <a:t> of the </a:t>
            </a:r>
            <a:r>
              <a:rPr lang="nl-NL" sz="2400" dirty="0" err="1" smtClean="0"/>
              <a:t>proposition</a:t>
            </a:r>
            <a:r>
              <a:rPr lang="nl-NL" sz="2400" dirty="0" smtClean="0"/>
              <a:t>. </a:t>
            </a:r>
            <a:r>
              <a:rPr lang="nl-NL" sz="2400" dirty="0" err="1" smtClean="0"/>
              <a:t>It</a:t>
            </a:r>
            <a:r>
              <a:rPr lang="nl-NL" sz="2400" dirty="0" smtClean="0"/>
              <a:t> </a:t>
            </a:r>
            <a:r>
              <a:rPr lang="nl-NL" sz="2400" i="1" dirty="0" err="1" smtClean="0"/>
              <a:t>verifies</a:t>
            </a:r>
            <a:r>
              <a:rPr lang="nl-NL" sz="2400" dirty="0" smtClean="0"/>
              <a:t> </a:t>
            </a:r>
            <a:r>
              <a:rPr lang="nl-NL" sz="2400" dirty="0" err="1" smtClean="0"/>
              <a:t>or</a:t>
            </a:r>
            <a:r>
              <a:rPr lang="nl-NL" sz="2400" dirty="0" smtClean="0"/>
              <a:t> </a:t>
            </a:r>
            <a:r>
              <a:rPr lang="nl-NL" sz="2400" i="1" dirty="0" err="1" smtClean="0"/>
              <a:t>confirms</a:t>
            </a:r>
            <a:r>
              <a:rPr lang="nl-NL" sz="2400" dirty="0" smtClean="0"/>
              <a:t> the </a:t>
            </a:r>
            <a:r>
              <a:rPr lang="nl-NL" sz="2400" dirty="0" err="1" smtClean="0"/>
              <a:t>proposition</a:t>
            </a:r>
            <a:r>
              <a:rPr lang="nl-NL" sz="2400" dirty="0" smtClean="0"/>
              <a:t>. The </a:t>
            </a:r>
            <a:r>
              <a:rPr lang="nl-NL" sz="2400" dirty="0" err="1" smtClean="0"/>
              <a:t>proposition</a:t>
            </a:r>
            <a:r>
              <a:rPr lang="nl-NL" sz="2400" dirty="0"/>
              <a:t> </a:t>
            </a:r>
            <a:r>
              <a:rPr lang="nl-NL" sz="2400" dirty="0" smtClean="0"/>
              <a:t>is a </a:t>
            </a:r>
            <a:r>
              <a:rPr lang="nl-NL" sz="2400" i="1" dirty="0" smtClean="0"/>
              <a:t>picture </a:t>
            </a:r>
            <a:r>
              <a:rPr lang="nl-NL" sz="2400" dirty="0" smtClean="0"/>
              <a:t>of the </a:t>
            </a:r>
            <a:r>
              <a:rPr lang="nl-NL" sz="2400" dirty="0" err="1" smtClean="0"/>
              <a:t>fact</a:t>
            </a:r>
            <a:r>
              <a:rPr lang="nl-NL" sz="2400" dirty="0" smtClean="0"/>
              <a:t>.</a:t>
            </a:r>
            <a:endParaRPr lang="nl-NL" sz="2000" dirty="0"/>
          </a:p>
          <a:p>
            <a:pPr lvl="1"/>
            <a:endParaRPr lang="nl-NL" sz="2000" dirty="0" smtClean="0"/>
          </a:p>
          <a:p>
            <a:pPr lvl="1"/>
            <a:endParaRPr lang="nl-NL" sz="2000" dirty="0" smtClean="0"/>
          </a:p>
          <a:p>
            <a:endParaRPr lang="nl-NL" sz="2400" dirty="0" smtClean="0"/>
          </a:p>
          <a:p>
            <a:pPr lvl="1"/>
            <a:endParaRPr lang="nl-NL" dirty="0" smtClean="0"/>
          </a:p>
          <a:p>
            <a:pPr lvl="1"/>
            <a:endParaRPr lang="nl-NL" dirty="0"/>
          </a:p>
        </p:txBody>
      </p:sp>
      <p:sp>
        <p:nvSpPr>
          <p:cNvPr id="5" name="Content Placeholder 2"/>
          <p:cNvSpPr txBox="1">
            <a:spLocks/>
          </p:cNvSpPr>
          <p:nvPr/>
        </p:nvSpPr>
        <p:spPr>
          <a:xfrm>
            <a:off x="467544" y="4077072"/>
            <a:ext cx="8686800" cy="237626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Correspondence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is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vague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lang="nl-NL" sz="2400" noProof="0" dirty="0" err="1" smtClean="0"/>
              <a:t>s</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imilarity</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resemblance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a:t>
            </a:r>
            <a:r>
              <a:rPr lang="nl-NL" sz="2400" dirty="0" smtClean="0"/>
              <a:t> </a:t>
            </a:r>
            <a:r>
              <a:rPr kumimoji="0" lang="nl-NL" sz="2400" b="0" i="0" u="none" strike="noStrike" kern="1200" cap="none" spc="0" normalizeH="0" noProof="0" dirty="0" err="1" smtClean="0">
                <a:ln>
                  <a:noFill/>
                </a:ln>
                <a:solidFill>
                  <a:schemeClr val="tx1"/>
                </a:solidFill>
                <a:effectLst/>
                <a:uLnTx/>
                <a:uFillTx/>
                <a:latin typeface="+mn-lt"/>
                <a:ea typeface="+mn-ea"/>
                <a:cs typeface="+mn-cs"/>
              </a:rPr>
              <a:t>isomorphic</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smtClean="0">
                <a:ln>
                  <a:noFill/>
                </a:ln>
                <a:solidFill>
                  <a:schemeClr val="tx1"/>
                </a:solidFill>
                <a:effectLst/>
                <a:uLnTx/>
                <a:uFillTx/>
                <a:latin typeface="+mn-lt"/>
                <a:ea typeface="+mn-ea"/>
                <a:cs typeface="+mn-cs"/>
              </a:rPr>
              <a:t>To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avoid</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vagueness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use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this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schema: </a:t>
            </a:r>
            <a:r>
              <a:rPr kumimoji="0" lang="nl-NL" sz="2400" b="0" i="0" u="sng" strike="noStrike" kern="1200" cap="none" spc="0" normalizeH="0" baseline="0" noProof="0" dirty="0" err="1" smtClean="0">
                <a:ln>
                  <a:noFill/>
                </a:ln>
                <a:solidFill>
                  <a:schemeClr val="tx1"/>
                </a:solidFill>
                <a:effectLst/>
                <a:uLnTx/>
                <a:uFillTx/>
                <a:latin typeface="+mn-lt"/>
                <a:ea typeface="+mn-ea"/>
                <a:cs typeface="+mn-cs"/>
              </a:rPr>
              <a:t>Proposition</a:t>
            </a:r>
            <a:r>
              <a:rPr kumimoji="0" lang="nl-NL" sz="2400" b="0" i="0" u="sng" strike="noStrike" kern="1200" cap="none" spc="0" normalizeH="0" baseline="0" noProof="0" dirty="0" smtClean="0">
                <a:ln>
                  <a:noFill/>
                </a:ln>
                <a:solidFill>
                  <a:schemeClr val="tx1"/>
                </a:solidFill>
                <a:effectLst/>
                <a:uLnTx/>
                <a:uFillTx/>
                <a:latin typeface="+mn-lt"/>
                <a:ea typeface="+mn-ea"/>
                <a:cs typeface="+mn-cs"/>
              </a:rPr>
              <a:t> P is </a:t>
            </a:r>
            <a:r>
              <a:rPr kumimoji="0" lang="nl-NL" sz="2400" b="0" i="0" u="sng" strike="noStrike" kern="1200" cap="none" spc="0" normalizeH="0" baseline="0" noProof="0" dirty="0" err="1" smtClean="0">
                <a:ln>
                  <a:noFill/>
                </a:ln>
                <a:solidFill>
                  <a:schemeClr val="tx1"/>
                </a:solidFill>
                <a:effectLst/>
                <a:uLnTx/>
                <a:uFillTx/>
                <a:latin typeface="+mn-lt"/>
                <a:ea typeface="+mn-ea"/>
                <a:cs typeface="+mn-cs"/>
              </a:rPr>
              <a:t>true</a:t>
            </a:r>
            <a:r>
              <a:rPr kumimoji="0" lang="nl-NL" sz="2400" b="0" i="0" u="sng" strike="noStrike" kern="1200" cap="none" spc="0" normalizeH="0" baseline="0" noProof="0" dirty="0" smtClean="0">
                <a:ln>
                  <a:noFill/>
                </a:ln>
                <a:solidFill>
                  <a:schemeClr val="tx1"/>
                </a:solidFill>
                <a:effectLst/>
                <a:uLnTx/>
                <a:uFillTx/>
                <a:latin typeface="+mn-lt"/>
                <a:ea typeface="+mn-ea"/>
                <a:cs typeface="+mn-cs"/>
              </a:rPr>
              <a:t> </a:t>
            </a:r>
            <a:r>
              <a:rPr kumimoji="0" lang="nl-NL" sz="2400" b="0" i="1" u="sng" strike="noStrike" kern="1200" cap="none" spc="0" normalizeH="0" baseline="0" noProof="0" dirty="0" err="1" smtClean="0">
                <a:ln>
                  <a:noFill/>
                </a:ln>
                <a:solidFill>
                  <a:schemeClr val="tx1"/>
                </a:solidFill>
                <a:effectLst/>
                <a:uLnTx/>
                <a:uFillTx/>
                <a:latin typeface="+mn-lt"/>
                <a:ea typeface="+mn-ea"/>
                <a:cs typeface="+mn-cs"/>
              </a:rPr>
              <a:t>iff</a:t>
            </a:r>
            <a:r>
              <a:rPr kumimoji="0" lang="nl-NL" sz="2400" b="0" i="0" u="sng" strike="noStrike" kern="1200" cap="none" spc="0" normalizeH="0" baseline="0" noProof="0" dirty="0" smtClean="0">
                <a:ln>
                  <a:noFill/>
                </a:ln>
                <a:solidFill>
                  <a:schemeClr val="tx1"/>
                </a:solidFill>
                <a:effectLst/>
                <a:uLnTx/>
                <a:uFillTx/>
                <a:latin typeface="+mn-lt"/>
                <a:ea typeface="+mn-ea"/>
                <a:cs typeface="+mn-cs"/>
              </a:rPr>
              <a:t> P</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It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rains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is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true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iff</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it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rains</a:t>
            </a: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“Paris is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capital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France” is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true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iff</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Paris is the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capital</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France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smtClean="0">
                <a:ln>
                  <a:noFill/>
                </a:ln>
                <a:solidFill>
                  <a:schemeClr val="tx1"/>
                </a:solidFill>
                <a:effectLst/>
                <a:uLnTx/>
                <a:uFillTx/>
                <a:latin typeface="+mn-lt"/>
                <a:ea typeface="+mn-ea"/>
                <a:cs typeface="+mn-cs"/>
              </a:rPr>
              <a:t>“</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Mark’s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car</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is blue” is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true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1" u="none" strike="noStrike" kern="1200" cap="none" spc="0" normalizeH="0" baseline="0" noProof="0" dirty="0" err="1" smtClean="0">
                <a:ln>
                  <a:noFill/>
                </a:ln>
                <a:solidFill>
                  <a:schemeClr val="tx1"/>
                </a:solidFill>
                <a:effectLst/>
                <a:uLnTx/>
                <a:uFillTx/>
                <a:latin typeface="+mn-lt"/>
                <a:ea typeface="+mn-ea"/>
                <a:cs typeface="+mn-cs"/>
              </a:rPr>
              <a:t>iff</a:t>
            </a:r>
            <a:r>
              <a:rPr kumimoji="0" lang="nl-NL" sz="2000" b="0" i="1"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Mark’s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car</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is blue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1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nl-NL" sz="2000" b="0" i="1"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467544" y="2852936"/>
            <a:ext cx="8686800" cy="492514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There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is a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profound</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difference</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between</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propositions</a:t>
            </a:r>
            <a:r>
              <a:rPr kumimoji="0" lang="nl-NL" sz="2400" b="0" i="0" u="none" strike="noStrike" kern="1200" cap="none" spc="0" normalizeH="0" baseline="0" noProof="0" dirty="0" smtClean="0">
                <a:ln>
                  <a:noFill/>
                </a:ln>
                <a:solidFill>
                  <a:schemeClr val="tx1"/>
                </a:solidFill>
                <a:effectLst/>
                <a:uLnTx/>
                <a:uFillTx/>
                <a:latin typeface="+mn-lt"/>
                <a:ea typeface="+mn-ea"/>
                <a:cs typeface="+mn-cs"/>
              </a:rPr>
              <a:t> and </a:t>
            </a:r>
            <a:r>
              <a:rPr kumimoji="0" lang="nl-NL" sz="2400" b="0" i="0" u="none" strike="noStrike" kern="1200" cap="none" spc="0" normalizeH="0" baseline="0" noProof="0" dirty="0" err="1" smtClean="0">
                <a:ln>
                  <a:noFill/>
                </a:ln>
                <a:solidFill>
                  <a:schemeClr val="tx1"/>
                </a:solidFill>
                <a:effectLst/>
                <a:uLnTx/>
                <a:uFillTx/>
                <a:latin typeface="+mn-lt"/>
                <a:ea typeface="+mn-ea"/>
                <a:cs typeface="+mn-cs"/>
              </a:rPr>
              <a:t>facts</a:t>
            </a: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Proposition</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are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bearers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truth</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They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are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either</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true</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or</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false</a:t>
            </a: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Facts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states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of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affairs</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do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not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have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truth</a:t>
            </a:r>
            <a:r>
              <a:rPr kumimoji="0" lang="nl-NL" sz="2000" b="0" i="0" u="none" strike="noStrike" kern="1200" cap="none" spc="0" normalizeH="0" noProof="0" dirty="0" smtClean="0">
                <a:ln>
                  <a:noFill/>
                </a:ln>
                <a:solidFill>
                  <a:schemeClr val="tx1"/>
                </a:solidFill>
                <a:effectLst/>
                <a:uLnTx/>
                <a:uFillTx/>
                <a:latin typeface="+mn-lt"/>
                <a:ea typeface="+mn-ea"/>
                <a:cs typeface="+mn-cs"/>
              </a:rPr>
              <a:t> </a:t>
            </a:r>
            <a:r>
              <a:rPr kumimoji="0" lang="nl-NL" sz="2000" b="0" i="0" u="none" strike="noStrike" kern="1200" cap="none" spc="0" normalizeH="0" noProof="0" dirty="0" err="1" smtClean="0">
                <a:ln>
                  <a:noFill/>
                </a:ln>
                <a:solidFill>
                  <a:schemeClr val="tx1"/>
                </a:solidFill>
                <a:effectLst/>
                <a:uLnTx/>
                <a:uFillTx/>
                <a:latin typeface="+mn-lt"/>
                <a:ea typeface="+mn-ea"/>
                <a:cs typeface="+mn-cs"/>
              </a:rPr>
              <a:t>values</a:t>
            </a:r>
            <a:r>
              <a:rPr kumimoji="0" lang="nl-NL" sz="2000" b="0" i="0" u="none" strike="noStrike" kern="1200" cap="none" spc="0" normalizeH="0" noProof="0" dirty="0" smtClean="0">
                <a:ln>
                  <a:noFill/>
                </a:ln>
                <a:solidFill>
                  <a:schemeClr val="tx1"/>
                </a:solidFill>
                <a:effectLst/>
                <a:uLnTx/>
                <a:uFillTx/>
                <a:latin typeface="+mn-lt"/>
                <a:ea typeface="+mn-ea"/>
                <a:cs typeface="+mn-cs"/>
              </a:rPr>
              <a:t> (</a:t>
            </a:r>
            <a:r>
              <a:rPr kumimoji="0" lang="nl-NL" sz="2000" b="0" i="0" u="none" strike="noStrike" kern="1200" cap="none" spc="0" normalizeH="0" noProof="0" dirty="0" err="1" smtClean="0">
                <a:ln>
                  <a:noFill/>
                </a:ln>
                <a:solidFill>
                  <a:schemeClr val="tx1"/>
                </a:solidFill>
                <a:effectLst/>
                <a:uLnTx/>
                <a:uFillTx/>
                <a:latin typeface="+mn-lt"/>
                <a:ea typeface="+mn-ea"/>
                <a:cs typeface="+mn-cs"/>
              </a:rPr>
              <a:t>true</a:t>
            </a:r>
            <a:r>
              <a:rPr lang="nl-NL" sz="2000" dirty="0" smtClean="0"/>
              <a:t>, </a:t>
            </a:r>
            <a:r>
              <a:rPr lang="nl-NL" sz="2000" dirty="0" err="1" smtClean="0"/>
              <a:t>false</a:t>
            </a:r>
            <a:r>
              <a:rPr lang="nl-NL" sz="2000" dirty="0" smtClean="0"/>
              <a: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They</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t>
            </a:r>
            <a:r>
              <a:rPr kumimoji="0" lang="nl-NL" sz="2000" b="0" i="0" u="none" strike="noStrike" kern="1200" cap="none" spc="0" normalizeH="0" baseline="0" noProof="0" dirty="0" err="1" smtClean="0">
                <a:ln>
                  <a:noFill/>
                </a:ln>
                <a:solidFill>
                  <a:schemeClr val="tx1"/>
                </a:solidFill>
                <a:effectLst/>
                <a:uLnTx/>
                <a:uFillTx/>
                <a:latin typeface="+mn-lt"/>
                <a:ea typeface="+mn-ea"/>
                <a:cs typeface="+mn-cs"/>
              </a:rPr>
              <a:t>just</a:t>
            </a:r>
            <a:r>
              <a:rPr kumimoji="0" lang="nl-NL" sz="2000" b="0" i="0" u="none" strike="noStrike" kern="1200" cap="none" spc="0" normalizeH="0" baseline="0" noProof="0" dirty="0" smtClean="0">
                <a:ln>
                  <a:noFill/>
                </a:ln>
                <a:solidFill>
                  <a:schemeClr val="tx1"/>
                </a:solidFill>
                <a:effectLst/>
                <a:uLnTx/>
                <a:uFillTx/>
                <a:latin typeface="+mn-lt"/>
                <a:ea typeface="+mn-ea"/>
                <a:cs typeface="+mn-cs"/>
              </a:rPr>
              <a:t> are</a:t>
            </a:r>
            <a:r>
              <a:rPr kumimoji="0" lang="nl-NL" sz="1600" b="0" i="0" u="none" strike="noStrike" kern="1200" cap="none" spc="0" normalizeH="0" baseline="0" noProof="0" dirty="0" smtClean="0">
                <a:ln>
                  <a:noFill/>
                </a:ln>
                <a:solidFill>
                  <a:schemeClr val="tx1"/>
                </a:solidFill>
                <a:effectLst/>
                <a:uLnTx/>
                <a:uFillTx/>
                <a:latin typeface="+mn-lt"/>
                <a:ea typeface="+mn-ea"/>
                <a:cs typeface="+mn-cs"/>
              </a:rPr>
              <a:t>.</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2000"/>
                                        <p:tgtEl>
                                          <p:spTgt spid="6">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20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2000"/>
                                        <p:tgtEl>
                                          <p:spTgt spid="5">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2000"/>
                                        <p:tgtEl>
                                          <p:spTgt spid="5">
                                            <p:txEl>
                                              <p:pRg st="1" end="1"/>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fade">
                                      <p:cBhvr>
                                        <p:cTn id="24" dur="2000"/>
                                        <p:tgtEl>
                                          <p:spTgt spid="5">
                                            <p:txEl>
                                              <p:pRg st="3" end="3"/>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2000"/>
                                        <p:tgtEl>
                                          <p:spTgt spid="5">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Effect transition="in" filter="fade">
                                      <p:cBhvr>
                                        <p:cTn id="30"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1143000"/>
          </a:xfrm>
        </p:spPr>
        <p:txBody>
          <a:bodyPr>
            <a:normAutofit/>
          </a:bodyPr>
          <a:lstStyle/>
          <a:p>
            <a:r>
              <a:rPr lang="nl-NL" sz="2400" dirty="0" err="1" smtClean="0"/>
              <a:t>Contextualism</a:t>
            </a:r>
            <a:r>
              <a:rPr lang="nl-NL" sz="2400" dirty="0" smtClean="0"/>
              <a:t> (</a:t>
            </a:r>
            <a:r>
              <a:rPr lang="nl-NL" sz="2400" dirty="0" err="1" smtClean="0"/>
              <a:t>cont</a:t>
            </a:r>
            <a:r>
              <a:rPr lang="nl-NL" sz="2400" dirty="0" smtClean="0"/>
              <a:t>.)</a:t>
            </a:r>
          </a:p>
        </p:txBody>
      </p:sp>
      <p:sp>
        <p:nvSpPr>
          <p:cNvPr id="3" name="Content Placeholder 2"/>
          <p:cNvSpPr>
            <a:spLocks noGrp="1"/>
          </p:cNvSpPr>
          <p:nvPr>
            <p:ph idx="1"/>
          </p:nvPr>
        </p:nvSpPr>
        <p:spPr>
          <a:xfrm>
            <a:off x="323528" y="1268761"/>
            <a:ext cx="8820472" cy="432047"/>
          </a:xfrm>
        </p:spPr>
        <p:txBody>
          <a:bodyPr>
            <a:noAutofit/>
          </a:bodyPr>
          <a:lstStyle/>
          <a:p>
            <a:r>
              <a:rPr lang="en-GB" sz="2000" dirty="0" err="1" smtClean="0"/>
              <a:t>Contextualism</a:t>
            </a:r>
            <a:r>
              <a:rPr lang="en-GB" sz="2000" dirty="0" smtClean="0"/>
              <a:t> seems to be able to handle the </a:t>
            </a:r>
            <a:r>
              <a:rPr lang="en-GB" sz="2000" dirty="0" err="1" smtClean="0"/>
              <a:t>Gettier</a:t>
            </a:r>
            <a:r>
              <a:rPr lang="en-GB" sz="2000" dirty="0" smtClean="0"/>
              <a:t> examples</a:t>
            </a:r>
          </a:p>
          <a:p>
            <a:pPr lvl="1">
              <a:buSzPct val="65000"/>
              <a:buFont typeface="Courier New" panose="02070309020205020404" pitchFamily="49" charset="0"/>
              <a:buChar char="o"/>
            </a:pPr>
            <a:endParaRPr lang="en-GB" sz="2000" dirty="0" smtClean="0"/>
          </a:p>
          <a:p>
            <a:pPr>
              <a:buNone/>
            </a:pP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8" name="Content Placeholder 2"/>
          <p:cNvSpPr txBox="1">
            <a:spLocks/>
          </p:cNvSpPr>
          <p:nvPr/>
        </p:nvSpPr>
        <p:spPr>
          <a:xfrm>
            <a:off x="179512" y="1700808"/>
            <a:ext cx="8820472" cy="1008112"/>
          </a:xfrm>
          <a:prstGeom prst="rect">
            <a:avLst/>
          </a:prstGeom>
        </p:spPr>
        <p:txBody>
          <a:bodyPr vert="horz" lIns="91440" tIns="45720" rIns="91440" bIns="45720" rtlCol="0">
            <a:noAutofit/>
          </a:bodyPr>
          <a:lstStyle/>
          <a:p>
            <a:pPr lvl="1">
              <a:spcBef>
                <a:spcPct val="20000"/>
              </a:spcBef>
              <a:defRPr/>
            </a:pPr>
            <a:r>
              <a:rPr lang="en-GB" sz="2000" i="1" dirty="0"/>
              <a:t>Henry is driving in the country and correctly identifies a red barn in the distance. Unknown to him, someone has set up a series of indistinguishable    red barn facades in this vicinity. I</a:t>
            </a:r>
            <a:r>
              <a:rPr lang="en-GB" sz="2000" i="1" dirty="0" smtClean="0"/>
              <a:t>n this context there is a relevant alternative that Henry’s evidence cannot rule out, namely that the barn he is looking at is    a barn façade. So, indeed, he doesn’t know that he is seeing a red barn. In another case, without façade barns, that alternative is not relevant.     Therefore, in </a:t>
            </a:r>
            <a:r>
              <a:rPr lang="en-GB" sz="2000" i="1" smtClean="0"/>
              <a:t>that case, </a:t>
            </a:r>
            <a:r>
              <a:rPr lang="en-GB" sz="2000" i="1" dirty="0" smtClean="0"/>
              <a:t>he does know that he is seeing a red barn.</a:t>
            </a:r>
            <a:endParaRPr lang="en-GB" sz="2400" dirty="0"/>
          </a:p>
        </p:txBody>
      </p:sp>
      <p:sp>
        <p:nvSpPr>
          <p:cNvPr id="9" name="Content Placeholder 2"/>
          <p:cNvSpPr txBox="1">
            <a:spLocks/>
          </p:cNvSpPr>
          <p:nvPr/>
        </p:nvSpPr>
        <p:spPr>
          <a:xfrm>
            <a:off x="179512" y="6381328"/>
            <a:ext cx="8820472" cy="1008112"/>
          </a:xfrm>
          <a:prstGeom prst="rect">
            <a:avLst/>
          </a:prstGeom>
        </p:spPr>
        <p:txBody>
          <a:bodyPr vert="horz" lIns="91440" tIns="45720" rIns="91440" bIns="45720" rtlCol="0">
            <a:noAutofit/>
          </a:bodyPr>
          <a:lstStyle/>
          <a:p>
            <a:pPr lvl="1">
              <a:spcBef>
                <a:spcPct val="20000"/>
              </a:spcBef>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23528" y="400506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However, </a:t>
            </a:r>
            <a:r>
              <a:rPr lang="en-GB" sz="2000" dirty="0" err="1" smtClean="0"/>
              <a:t>contextualism</a:t>
            </a:r>
            <a:r>
              <a:rPr lang="en-GB" sz="2000" dirty="0" smtClean="0"/>
              <a:t> still allows for cases where we mistakenly attribute knowledge to someone in a </a:t>
            </a:r>
            <a:r>
              <a:rPr lang="en-GB" sz="2000" dirty="0" err="1" smtClean="0"/>
              <a:t>Gettier</a:t>
            </a:r>
            <a:r>
              <a:rPr lang="en-GB" sz="2000" dirty="0" smtClean="0"/>
              <a:t> situation. It thus does not seem to work </a:t>
            </a:r>
          </a:p>
          <a:p>
            <a:pPr lvl="1">
              <a:buSzPct val="65000"/>
              <a:buFont typeface="Courier New" panose="02070309020205020404" pitchFamily="49" charset="0"/>
              <a:buChar char="o"/>
            </a:pPr>
            <a:endParaRPr lang="en-GB" sz="2000" dirty="0" smtClean="0"/>
          </a:p>
          <a:p>
            <a:pPr>
              <a:buFont typeface="Arial" pitchFamily="34" charset="0"/>
              <a:buNone/>
            </a:pPr>
            <a:endParaRPr lang="en-GB" sz="2000" dirty="0" smtClean="0"/>
          </a:p>
          <a:p>
            <a:pPr>
              <a:buFont typeface="Arial" pitchFamily="34" charset="0"/>
              <a:buNone/>
            </a:pPr>
            <a:r>
              <a:rPr lang="en-GB" sz="1600" dirty="0" smtClean="0"/>
              <a:t> </a:t>
            </a:r>
            <a:endParaRPr lang="en-GB" sz="1000" dirty="0" smtClean="0"/>
          </a:p>
          <a:p>
            <a:pPr>
              <a:buFont typeface="Arial" pitchFamily="34" charset="0"/>
              <a:buNone/>
            </a:pPr>
            <a:endParaRPr lang="en-GB" sz="2400" dirty="0" smtClean="0"/>
          </a:p>
          <a:p>
            <a:endParaRPr lang="en-GB" sz="2400" dirty="0" smtClean="0"/>
          </a:p>
          <a:p>
            <a:endParaRPr lang="en-GB" sz="2400" dirty="0" smtClean="0"/>
          </a:p>
          <a:p>
            <a:endParaRPr lang="en-GB" sz="2400" dirty="0" smtClean="0"/>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10" name="Content Placeholder 2"/>
          <p:cNvSpPr txBox="1">
            <a:spLocks/>
          </p:cNvSpPr>
          <p:nvPr/>
        </p:nvSpPr>
        <p:spPr>
          <a:xfrm>
            <a:off x="179512" y="4725144"/>
            <a:ext cx="8820472" cy="1008112"/>
          </a:xfrm>
          <a:prstGeom prst="rect">
            <a:avLst/>
          </a:prstGeom>
        </p:spPr>
        <p:txBody>
          <a:bodyPr vert="horz" lIns="91440" tIns="45720" rIns="91440" bIns="45720" rtlCol="0">
            <a:noAutofit/>
          </a:bodyPr>
          <a:lstStyle/>
          <a:p>
            <a:pPr lvl="1">
              <a:spcBef>
                <a:spcPct val="20000"/>
              </a:spcBef>
              <a:defRPr/>
            </a:pPr>
            <a:r>
              <a:rPr lang="en-GB" sz="2000" i="1" dirty="0" smtClean="0"/>
              <a:t>John looks at a hill in the distance. On that hill there is a rock looking perfectly like a sheep. Behind the rock there is a sheep. John looks at the rock and forms the true belief that there is a sheep on the hill. Mark stands next to John. John tells Mark that he sees a sheep on the hill. Mark happens to know that this is true. Mark is unaware of the sheep-like rock. In this case Mark mistakenly </a:t>
            </a:r>
            <a:r>
              <a:rPr lang="en-GB" sz="2000" i="1" dirty="0" err="1" smtClean="0"/>
              <a:t>attri-butes</a:t>
            </a:r>
            <a:r>
              <a:rPr lang="en-GB" sz="2000" i="1" dirty="0" smtClean="0"/>
              <a:t> knowledge to John, since a sheep-like rock isn’t a relevant alternative. </a:t>
            </a:r>
          </a:p>
        </p:txBody>
      </p:sp>
    </p:spTree>
    <p:extLst>
      <p:ext uri="{BB962C8B-B14F-4D97-AF65-F5344CB8AC3E}">
        <p14:creationId xmlns:p14="http://schemas.microsoft.com/office/powerpoint/2010/main" val="3642480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P spid="10"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1143000"/>
          </a:xfrm>
        </p:spPr>
        <p:txBody>
          <a:bodyPr>
            <a:normAutofit/>
          </a:bodyPr>
          <a:lstStyle/>
          <a:p>
            <a:r>
              <a:rPr lang="nl-NL" sz="2400" dirty="0" err="1" smtClean="0"/>
              <a:t>Contextualism</a:t>
            </a:r>
            <a:r>
              <a:rPr lang="nl-NL" sz="2400" dirty="0" smtClean="0"/>
              <a:t> (</a:t>
            </a:r>
            <a:r>
              <a:rPr lang="nl-NL" sz="2400" dirty="0" err="1" smtClean="0"/>
              <a:t>cont</a:t>
            </a:r>
            <a:r>
              <a:rPr lang="nl-NL" sz="2400" dirty="0" smtClean="0"/>
              <a:t>.), </a:t>
            </a:r>
            <a:r>
              <a:rPr lang="nl-NL" sz="2400" dirty="0" err="1" smtClean="0"/>
              <a:t>reliabilism</a:t>
            </a:r>
            <a:r>
              <a:rPr lang="nl-NL" sz="2400" dirty="0" smtClean="0"/>
              <a:t> </a:t>
            </a:r>
            <a:r>
              <a:rPr lang="nl-NL" sz="2400" dirty="0" err="1" smtClean="0"/>
              <a:t>and</a:t>
            </a:r>
            <a:r>
              <a:rPr lang="nl-NL" sz="2400" dirty="0" smtClean="0"/>
              <a:t> </a:t>
            </a:r>
            <a:r>
              <a:rPr lang="nl-NL" sz="2400" dirty="0" err="1" smtClean="0"/>
              <a:t>pluralism</a:t>
            </a:r>
            <a:endParaRPr lang="nl-NL" sz="2400" dirty="0" smtClean="0"/>
          </a:p>
        </p:txBody>
      </p:sp>
      <p:sp>
        <p:nvSpPr>
          <p:cNvPr id="3" name="Content Placeholder 2"/>
          <p:cNvSpPr>
            <a:spLocks noGrp="1"/>
          </p:cNvSpPr>
          <p:nvPr>
            <p:ph idx="1"/>
          </p:nvPr>
        </p:nvSpPr>
        <p:spPr>
          <a:xfrm>
            <a:off x="323528" y="1268761"/>
            <a:ext cx="8820472" cy="432047"/>
          </a:xfrm>
        </p:spPr>
        <p:txBody>
          <a:bodyPr>
            <a:noAutofit/>
          </a:bodyPr>
          <a:lstStyle/>
          <a:p>
            <a:r>
              <a:rPr lang="en-GB" sz="2000" dirty="0" smtClean="0"/>
              <a:t>Note that </a:t>
            </a:r>
            <a:r>
              <a:rPr lang="en-GB" sz="2000" b="1" i="1" dirty="0" smtClean="0"/>
              <a:t>we</a:t>
            </a:r>
            <a:r>
              <a:rPr lang="en-GB" sz="2000" dirty="0" smtClean="0"/>
              <a:t> would correctly </a:t>
            </a:r>
            <a:r>
              <a:rPr lang="en-GB" sz="2000" u="sng" dirty="0" smtClean="0"/>
              <a:t>not</a:t>
            </a:r>
            <a:r>
              <a:rPr lang="en-GB" sz="2000" dirty="0" smtClean="0"/>
              <a:t> attribute knowledge to John. For the no-sheep alternative of a sheep-less hill with a sheep-like rock cannot be ruled out by the evidence of John. And for </a:t>
            </a:r>
            <a:r>
              <a:rPr lang="en-GB" sz="2000" b="1" i="1" dirty="0" smtClean="0"/>
              <a:t>us</a:t>
            </a:r>
            <a:r>
              <a:rPr lang="en-GB" sz="2000" dirty="0" smtClean="0"/>
              <a:t> (not </a:t>
            </a:r>
            <a:r>
              <a:rPr lang="en-GB" sz="2000" b="1" i="1" dirty="0" smtClean="0"/>
              <a:t>Mark</a:t>
            </a:r>
            <a:r>
              <a:rPr lang="en-GB" sz="2000" dirty="0" smtClean="0"/>
              <a:t>) this alternative is surely relevant.</a:t>
            </a:r>
          </a:p>
          <a:p>
            <a:pPr lvl="1">
              <a:buSzPct val="65000"/>
              <a:buFont typeface="Courier New" panose="02070309020205020404" pitchFamily="49" charset="0"/>
              <a:buChar char="o"/>
            </a:pPr>
            <a:endParaRPr lang="en-GB" sz="2000" dirty="0" smtClean="0"/>
          </a:p>
          <a:p>
            <a:pPr>
              <a:buNone/>
            </a:pP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9" name="Content Placeholder 2"/>
          <p:cNvSpPr txBox="1">
            <a:spLocks/>
          </p:cNvSpPr>
          <p:nvPr/>
        </p:nvSpPr>
        <p:spPr>
          <a:xfrm>
            <a:off x="179512" y="6381328"/>
            <a:ext cx="8820472" cy="1008112"/>
          </a:xfrm>
          <a:prstGeom prst="rect">
            <a:avLst/>
          </a:prstGeom>
        </p:spPr>
        <p:txBody>
          <a:bodyPr vert="horz" lIns="91440" tIns="45720" rIns="91440" bIns="45720" rtlCol="0">
            <a:noAutofit/>
          </a:bodyPr>
          <a:lstStyle/>
          <a:p>
            <a:pPr lvl="1">
              <a:spcBef>
                <a:spcPct val="20000"/>
              </a:spcBef>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23528" y="234888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Another problem for </a:t>
            </a:r>
            <a:r>
              <a:rPr lang="en-GB" sz="2000" dirty="0" err="1" smtClean="0"/>
              <a:t>contextualism</a:t>
            </a:r>
            <a:r>
              <a:rPr lang="en-GB" sz="2000" dirty="0"/>
              <a:t> </a:t>
            </a:r>
            <a:r>
              <a:rPr lang="en-GB" sz="2000" dirty="0" smtClean="0"/>
              <a:t>is that it is often not sufficient clear what the relevant alternatives for a given context precisely are (</a:t>
            </a:r>
            <a:r>
              <a:rPr lang="en-GB" sz="2000" i="1" dirty="0" smtClean="0"/>
              <a:t>too vague</a:t>
            </a:r>
            <a:r>
              <a:rPr lang="en-GB" sz="2000" dirty="0" smtClean="0"/>
              <a:t>). </a:t>
            </a:r>
          </a:p>
          <a:p>
            <a:pPr>
              <a:buFont typeface="Arial" pitchFamily="34" charset="0"/>
              <a:buNone/>
            </a:pPr>
            <a:endParaRPr lang="en-GB" sz="2000" dirty="0" smtClean="0"/>
          </a:p>
          <a:p>
            <a:pPr>
              <a:buFont typeface="Arial" pitchFamily="34" charset="0"/>
              <a:buNone/>
            </a:pPr>
            <a:r>
              <a:rPr lang="en-GB" sz="1600" dirty="0" smtClean="0"/>
              <a:t> </a:t>
            </a:r>
            <a:endParaRPr lang="en-GB" sz="1000" dirty="0" smtClean="0"/>
          </a:p>
          <a:p>
            <a:pPr>
              <a:buFont typeface="Arial" pitchFamily="34" charset="0"/>
              <a:buNone/>
            </a:pPr>
            <a:endParaRPr lang="en-GB" sz="2400" dirty="0" smtClean="0"/>
          </a:p>
          <a:p>
            <a:endParaRPr lang="en-GB" sz="2400" dirty="0" smtClean="0"/>
          </a:p>
          <a:p>
            <a:endParaRPr lang="en-GB" sz="2400" dirty="0"/>
          </a:p>
          <a:p>
            <a:endParaRPr lang="en-GB" sz="2400" dirty="0" smtClean="0"/>
          </a:p>
          <a:p>
            <a:endParaRPr lang="en-GB" sz="2400" dirty="0" smtClean="0"/>
          </a:p>
          <a:p>
            <a:endParaRPr lang="en-GB" sz="2400" dirty="0" smtClean="0"/>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11" name="Content Placeholder 2"/>
          <p:cNvSpPr txBox="1">
            <a:spLocks/>
          </p:cNvSpPr>
          <p:nvPr/>
        </p:nvSpPr>
        <p:spPr>
          <a:xfrm>
            <a:off x="288032" y="306896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On </a:t>
            </a:r>
            <a:r>
              <a:rPr lang="en-GB" sz="2000" u="sng" dirty="0" err="1" smtClean="0"/>
              <a:t>reliabilism</a:t>
            </a:r>
            <a:r>
              <a:rPr lang="en-GB" sz="2000" dirty="0"/>
              <a:t> </a:t>
            </a:r>
            <a:r>
              <a:rPr lang="en-GB" sz="2000" dirty="0" smtClean="0"/>
              <a:t>knowledge is no longer made dependent on the reasons one    has for a given true belief. It is a form of ‘externalism’.</a:t>
            </a:r>
          </a:p>
          <a:p>
            <a:pPr lvl="1"/>
            <a:r>
              <a:rPr lang="en-GB" sz="1800" dirty="0" smtClean="0"/>
              <a:t>S knows P if and only if S’s true belief that P has been produced by a reliable </a:t>
            </a:r>
            <a:r>
              <a:rPr lang="en-GB" sz="1800" dirty="0"/>
              <a:t> </a:t>
            </a:r>
            <a:r>
              <a:rPr lang="en-GB" sz="1800" dirty="0" smtClean="0"/>
              <a:t>process. That is, S comes to belief that P via the ‘right kind of procedure’</a:t>
            </a:r>
            <a:r>
              <a:rPr lang="en-GB" sz="1800" dirty="0"/>
              <a:t>.</a:t>
            </a:r>
            <a:r>
              <a:rPr lang="en-GB" sz="1800" dirty="0" smtClean="0"/>
              <a:t> </a:t>
            </a:r>
          </a:p>
          <a:p>
            <a:pPr>
              <a:buFont typeface="Arial" pitchFamily="34" charset="0"/>
              <a:buNone/>
            </a:pPr>
            <a:r>
              <a:rPr lang="en-GB" sz="1800" dirty="0" smtClean="0"/>
              <a:t> </a:t>
            </a:r>
            <a:endParaRPr lang="en-GB" sz="2400" dirty="0" smtClean="0"/>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8" name="Content Placeholder 2"/>
          <p:cNvSpPr txBox="1">
            <a:spLocks/>
          </p:cNvSpPr>
          <p:nvPr/>
        </p:nvSpPr>
        <p:spPr>
          <a:xfrm>
            <a:off x="323528" y="436510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In the ‘sheep on a hill’ case the belief has not been produced reliably, and therefore John indeed doesn’t know that there is a sheep on the hill</a:t>
            </a:r>
          </a:p>
          <a:p>
            <a:pPr>
              <a:buFont typeface="Arial" pitchFamily="34" charset="0"/>
              <a:buNone/>
            </a:pPr>
            <a:endParaRPr lang="en-GB" sz="2000" dirty="0" smtClean="0"/>
          </a:p>
          <a:p>
            <a:pPr>
              <a:buFont typeface="Arial" pitchFamily="34" charset="0"/>
              <a:buNone/>
            </a:pPr>
            <a:r>
              <a:rPr lang="en-GB" sz="1600" dirty="0" smtClean="0"/>
              <a:t> </a:t>
            </a:r>
            <a:endParaRPr lang="en-GB" sz="1000" dirty="0" smtClean="0"/>
          </a:p>
          <a:p>
            <a:pPr>
              <a:buFont typeface="Arial" pitchFamily="34" charset="0"/>
              <a:buNone/>
            </a:pPr>
            <a:endParaRPr lang="en-GB" sz="2400" dirty="0" smtClean="0"/>
          </a:p>
          <a:p>
            <a:endParaRPr lang="en-GB" sz="2400" dirty="0" smtClean="0"/>
          </a:p>
          <a:p>
            <a:endParaRPr lang="en-GB" sz="2400" dirty="0"/>
          </a:p>
          <a:p>
            <a:endParaRPr lang="en-GB" sz="2400" dirty="0" smtClean="0"/>
          </a:p>
          <a:p>
            <a:endParaRPr lang="en-GB" sz="2400" dirty="0" smtClean="0"/>
          </a:p>
          <a:p>
            <a:endParaRPr lang="en-GB" sz="2400" dirty="0" smtClean="0"/>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10" name="Content Placeholder 2"/>
          <p:cNvSpPr txBox="1">
            <a:spLocks/>
          </p:cNvSpPr>
          <p:nvPr/>
        </p:nvSpPr>
        <p:spPr>
          <a:xfrm>
            <a:off x="323528" y="515719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On </a:t>
            </a:r>
            <a:r>
              <a:rPr lang="en-GB" sz="2000" u="sng" dirty="0" smtClean="0"/>
              <a:t>pluralism</a:t>
            </a:r>
            <a:r>
              <a:rPr lang="en-GB" sz="2000" dirty="0" smtClean="0"/>
              <a:t> there is no single set of sufficient and necessary conditions for knowledge. Knowledge is multifaceted. There is a core meaning that aims to capture paradigm cases – though there will borderline cases and cases that       do not fit. Instead of a single characterization different tripartite or quartet characterizations of knowledge may apply to different types of cases. </a:t>
            </a:r>
            <a:endParaRPr lang="en-GB" sz="1000" dirty="0" smtClean="0"/>
          </a:p>
          <a:p>
            <a:pPr>
              <a:buFont typeface="Arial" pitchFamily="34" charset="0"/>
              <a:buNone/>
            </a:pPr>
            <a:endParaRPr lang="en-GB" sz="2400" dirty="0" smtClean="0"/>
          </a:p>
          <a:p>
            <a:endParaRPr lang="en-GB" sz="2400" dirty="0" smtClean="0"/>
          </a:p>
          <a:p>
            <a:endParaRPr lang="en-GB" sz="2400" dirty="0"/>
          </a:p>
          <a:p>
            <a:endParaRPr lang="en-GB" sz="2400" dirty="0" smtClean="0"/>
          </a:p>
          <a:p>
            <a:endParaRPr lang="en-GB" sz="2400" dirty="0" smtClean="0"/>
          </a:p>
          <a:p>
            <a:endParaRPr lang="en-GB" sz="2400" dirty="0" smtClean="0"/>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Tree>
    <p:extLst>
      <p:ext uri="{BB962C8B-B14F-4D97-AF65-F5344CB8AC3E}">
        <p14:creationId xmlns:p14="http://schemas.microsoft.com/office/powerpoint/2010/main" val="3355871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8" grpId="0"/>
      <p:bldP spid="10"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nl-NL" dirty="0" smtClean="0"/>
              <a:t/>
            </a:r>
            <a:br>
              <a:rPr lang="nl-NL" dirty="0" smtClean="0"/>
            </a:br>
            <a:r>
              <a:rPr lang="nl-NL" dirty="0" smtClean="0"/>
              <a:t/>
            </a:r>
            <a:br>
              <a:rPr lang="nl-NL" dirty="0" smtClean="0"/>
            </a:br>
            <a:r>
              <a:rPr lang="nl-NL" sz="4900" dirty="0" smtClean="0"/>
              <a:t>Intermezzo:</a:t>
            </a:r>
            <a:br>
              <a:rPr lang="nl-NL" sz="4900" dirty="0" smtClean="0"/>
            </a:br>
            <a:r>
              <a:rPr lang="nl-NL" sz="4900" dirty="0" err="1" smtClean="0"/>
              <a:t>Internalism</a:t>
            </a:r>
            <a:r>
              <a:rPr lang="nl-NL" sz="4900" dirty="0" smtClean="0"/>
              <a:t> vs. </a:t>
            </a:r>
            <a:r>
              <a:rPr lang="nl-NL" sz="4900" dirty="0" err="1" smtClean="0"/>
              <a:t>Externalism</a:t>
            </a:r>
            <a:r>
              <a:rPr lang="nl-NL" dirty="0" smtClean="0"/>
              <a:t/>
            </a:r>
            <a:br>
              <a:rPr lang="nl-NL" dirty="0" smtClean="0"/>
            </a:br>
            <a:endParaRPr lang="nl-NL" dirty="0"/>
          </a:p>
        </p:txBody>
      </p:sp>
    </p:spTree>
    <p:extLst>
      <p:ext uri="{BB962C8B-B14F-4D97-AF65-F5344CB8AC3E}">
        <p14:creationId xmlns:p14="http://schemas.microsoft.com/office/powerpoint/2010/main" val="375830641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1143000"/>
          </a:xfrm>
        </p:spPr>
        <p:txBody>
          <a:bodyPr>
            <a:normAutofit/>
          </a:bodyPr>
          <a:lstStyle/>
          <a:p>
            <a:r>
              <a:rPr lang="nl-NL" sz="2400" dirty="0" err="1" smtClean="0"/>
              <a:t>Internalism</a:t>
            </a:r>
            <a:r>
              <a:rPr lang="nl-NL" sz="2400" dirty="0" smtClean="0"/>
              <a:t> vs. </a:t>
            </a:r>
            <a:r>
              <a:rPr lang="nl-NL" sz="2400" dirty="0" err="1" smtClean="0"/>
              <a:t>Externalism</a:t>
            </a:r>
            <a:endParaRPr lang="nl-NL" sz="2400" dirty="0" smtClean="0"/>
          </a:p>
        </p:txBody>
      </p:sp>
      <p:sp>
        <p:nvSpPr>
          <p:cNvPr id="3" name="Content Placeholder 2"/>
          <p:cNvSpPr>
            <a:spLocks noGrp="1"/>
          </p:cNvSpPr>
          <p:nvPr>
            <p:ph idx="1"/>
          </p:nvPr>
        </p:nvSpPr>
        <p:spPr>
          <a:xfrm>
            <a:off x="323528" y="1124745"/>
            <a:ext cx="8820472" cy="432047"/>
          </a:xfrm>
        </p:spPr>
        <p:txBody>
          <a:bodyPr>
            <a:noAutofit/>
          </a:bodyPr>
          <a:lstStyle/>
          <a:p>
            <a:r>
              <a:rPr lang="en-GB" sz="2000" dirty="0" err="1" smtClean="0"/>
              <a:t>Internalism</a:t>
            </a:r>
            <a:r>
              <a:rPr lang="en-GB" sz="2000" dirty="0" smtClean="0"/>
              <a:t> is a thesis about the basis of either knowledge or justified belief. Externalism is simply the negation of </a:t>
            </a:r>
            <a:r>
              <a:rPr lang="en-GB" sz="2000" dirty="0" err="1" smtClean="0"/>
              <a:t>internalism</a:t>
            </a:r>
            <a:r>
              <a:rPr lang="en-GB" sz="2000" dirty="0" smtClean="0"/>
              <a:t>. </a:t>
            </a:r>
            <a:r>
              <a:rPr lang="en-GB" sz="2000" dirty="0" err="1" smtClean="0"/>
              <a:t>Internalists</a:t>
            </a:r>
            <a:r>
              <a:rPr lang="en-GB" sz="2000" dirty="0" smtClean="0"/>
              <a:t> focus on the </a:t>
            </a:r>
            <a:r>
              <a:rPr lang="en-GB" sz="2000" i="1" dirty="0" smtClean="0"/>
              <a:t>first person</a:t>
            </a:r>
            <a:r>
              <a:rPr lang="en-GB" sz="2000" dirty="0" smtClean="0"/>
              <a:t> point of view. Externalists focus on the </a:t>
            </a:r>
            <a:r>
              <a:rPr lang="en-GB" sz="2000" i="1" dirty="0" smtClean="0"/>
              <a:t>third person</a:t>
            </a:r>
            <a:r>
              <a:rPr lang="en-GB" sz="2000" dirty="0" smtClean="0"/>
              <a:t> point of view</a:t>
            </a:r>
            <a:br>
              <a:rPr lang="en-GB" sz="2000" dirty="0" smtClean="0"/>
            </a:br>
            <a:r>
              <a:rPr lang="en-GB" sz="2000" dirty="0" smtClean="0"/>
              <a:t> </a:t>
            </a:r>
          </a:p>
          <a:p>
            <a:pPr>
              <a:buNone/>
            </a:pP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7" name="Content Placeholder 2"/>
          <p:cNvSpPr txBox="1">
            <a:spLocks/>
          </p:cNvSpPr>
          <p:nvPr/>
        </p:nvSpPr>
        <p:spPr>
          <a:xfrm>
            <a:off x="323528" y="2636912"/>
            <a:ext cx="8640960" cy="187220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lphaUcPeriod"/>
            </a:pPr>
            <a:r>
              <a:rPr lang="en-GB" sz="2000" dirty="0" smtClean="0"/>
              <a:t>The first type actually consists of two types: A person either </a:t>
            </a:r>
            <a:r>
              <a:rPr lang="en-GB" sz="2000" i="1" dirty="0" smtClean="0"/>
              <a:t>does have</a:t>
            </a:r>
            <a:r>
              <a:rPr lang="en-GB" sz="2000" dirty="0" smtClean="0"/>
              <a:t> (A1) or </a:t>
            </a:r>
            <a:r>
              <a:rPr lang="en-GB" sz="2000" i="1" dirty="0" smtClean="0"/>
              <a:t>can have by reflection</a:t>
            </a:r>
            <a:r>
              <a:rPr lang="en-GB" sz="2000" dirty="0" smtClean="0"/>
              <a:t> (A2) a form of </a:t>
            </a:r>
            <a:r>
              <a:rPr lang="en-GB" sz="2000" i="1" dirty="0" smtClean="0"/>
              <a:t>access</a:t>
            </a:r>
            <a:r>
              <a:rPr lang="en-GB" sz="2000" dirty="0" smtClean="0"/>
              <a:t> to the basis for knowledge or justified belief. The person is</a:t>
            </a:r>
            <a:r>
              <a:rPr lang="en-GB" sz="2000" i="1" dirty="0" smtClean="0"/>
              <a:t> aware</a:t>
            </a:r>
            <a:r>
              <a:rPr lang="en-GB" sz="2000" dirty="0" smtClean="0"/>
              <a:t> of this basis. There are two types of A2: </a:t>
            </a:r>
          </a:p>
          <a:p>
            <a:pPr lvl="1"/>
            <a:r>
              <a:rPr lang="en-GB" sz="1600" dirty="0" smtClean="0"/>
              <a:t>Weak form van A2: One knows P (or is justified to believe P) if one can become aware by reflection of what is in fact one’s knowledge basis (or its set of justifiers) for P</a:t>
            </a:r>
          </a:p>
          <a:p>
            <a:pPr lvl="1"/>
            <a:r>
              <a:rPr lang="en-GB" sz="1600" dirty="0" smtClean="0"/>
              <a:t>Strong form van A2: One knows P (or is justified to believe P) if one can become aware by reflection that some item is one’s knowledge basis (or in its set of justifiers) for P </a:t>
            </a:r>
          </a:p>
          <a:p>
            <a:pPr>
              <a:buFont typeface="Arial" pitchFamily="34" charset="0"/>
              <a:buNone/>
            </a:pPr>
            <a:endParaRPr lang="en-GB" sz="2000" dirty="0" smtClean="0"/>
          </a:p>
          <a:p>
            <a:pPr>
              <a:buFont typeface="Arial" pitchFamily="34" charset="0"/>
              <a:buNone/>
            </a:pPr>
            <a:r>
              <a:rPr lang="en-GB" sz="1600" dirty="0" smtClean="0"/>
              <a:t> </a:t>
            </a:r>
            <a:endParaRPr lang="en-GB" sz="1000" dirty="0" smtClean="0"/>
          </a:p>
          <a:p>
            <a:pPr>
              <a:buFont typeface="Arial" pitchFamily="34" charset="0"/>
              <a:buNone/>
            </a:pPr>
            <a:endParaRPr lang="en-GB" sz="2400" dirty="0" smtClean="0"/>
          </a:p>
          <a:p>
            <a:endParaRPr lang="en-GB" sz="2400" dirty="0" smtClean="0"/>
          </a:p>
          <a:p>
            <a:endParaRPr lang="en-GB" sz="2400" dirty="0"/>
          </a:p>
          <a:p>
            <a:endParaRPr lang="en-GB" sz="2400" dirty="0" smtClean="0"/>
          </a:p>
          <a:p>
            <a:endParaRPr lang="en-GB" sz="2400" dirty="0" smtClean="0"/>
          </a:p>
          <a:p>
            <a:endParaRPr lang="en-GB" sz="2400" dirty="0" smtClean="0"/>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8" name="Content Placeholder 2"/>
          <p:cNvSpPr txBox="1">
            <a:spLocks/>
          </p:cNvSpPr>
          <p:nvPr/>
        </p:nvSpPr>
        <p:spPr>
          <a:xfrm>
            <a:off x="323528" y="213285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Three different types of </a:t>
            </a:r>
            <a:r>
              <a:rPr lang="en-GB" sz="2000" dirty="0" err="1" smtClean="0"/>
              <a:t>internalism</a:t>
            </a:r>
            <a:r>
              <a:rPr lang="en-GB" sz="2000" dirty="0" smtClean="0"/>
              <a:t> (and thus externalism) can be identified </a:t>
            </a:r>
          </a:p>
          <a:p>
            <a:pPr>
              <a:buFont typeface="Arial" pitchFamily="34" charset="0"/>
              <a:buNone/>
            </a:pPr>
            <a:endParaRPr lang="en-GB" sz="2000" dirty="0" smtClean="0"/>
          </a:p>
          <a:p>
            <a:pPr>
              <a:buFont typeface="Arial" pitchFamily="34" charset="0"/>
              <a:buNone/>
            </a:pPr>
            <a:r>
              <a:rPr lang="en-GB" sz="1600" dirty="0" smtClean="0"/>
              <a:t> </a:t>
            </a:r>
            <a:endParaRPr lang="en-GB" sz="1000" dirty="0" smtClean="0"/>
          </a:p>
          <a:p>
            <a:endParaRPr lang="en-GB" sz="2400" dirty="0" smtClean="0"/>
          </a:p>
          <a:p>
            <a:pPr>
              <a:buFont typeface="Arial" pitchFamily="34" charset="0"/>
              <a:buNone/>
            </a:pPr>
            <a:endParaRPr lang="en-GB" sz="2000" dirty="0" smtClean="0"/>
          </a:p>
          <a:p>
            <a:endParaRPr lang="en-GB" sz="2000" dirty="0" smtClean="0"/>
          </a:p>
          <a:p>
            <a:pPr lvl="1">
              <a:buFont typeface="Arial" pitchFamily="34" charset="0"/>
              <a:buNone/>
            </a:pPr>
            <a:endParaRPr lang="en-GB" sz="2400" dirty="0"/>
          </a:p>
        </p:txBody>
      </p:sp>
      <p:sp>
        <p:nvSpPr>
          <p:cNvPr id="4" name="TextBox 3"/>
          <p:cNvSpPr txBox="1"/>
          <p:nvPr/>
        </p:nvSpPr>
        <p:spPr>
          <a:xfrm>
            <a:off x="323528" y="5301208"/>
            <a:ext cx="9289032" cy="1323439"/>
          </a:xfrm>
          <a:prstGeom prst="rect">
            <a:avLst/>
          </a:prstGeom>
          <a:noFill/>
        </p:spPr>
        <p:txBody>
          <a:bodyPr wrap="square" rtlCol="0">
            <a:spAutoFit/>
          </a:bodyPr>
          <a:lstStyle/>
          <a:p>
            <a:pPr marL="342900" indent="-342900">
              <a:buFont typeface="Arial" panose="020B0604020202020204" pitchFamily="34" charset="0"/>
              <a:buChar char="•"/>
            </a:pPr>
            <a:r>
              <a:rPr lang="nl-NL" sz="2000" dirty="0" smtClean="0"/>
              <a:t>A </a:t>
            </a:r>
            <a:r>
              <a:rPr lang="nl-NL" sz="2000" dirty="0" err="1" smtClean="0"/>
              <a:t>problem</a:t>
            </a:r>
            <a:r>
              <a:rPr lang="nl-NL" sz="2000" dirty="0" smtClean="0"/>
              <a:t> </a:t>
            </a:r>
            <a:r>
              <a:rPr lang="nl-NL" sz="2000" dirty="0" err="1" smtClean="0"/>
              <a:t>for</a:t>
            </a:r>
            <a:r>
              <a:rPr lang="nl-NL" sz="2000" dirty="0" smtClean="0"/>
              <a:t> A1 is </a:t>
            </a:r>
            <a:r>
              <a:rPr lang="nl-NL" sz="2000" dirty="0" err="1" smtClean="0"/>
              <a:t>that</a:t>
            </a:r>
            <a:r>
              <a:rPr lang="nl-NL" sz="2000" dirty="0" smtClean="0"/>
              <a:t> </a:t>
            </a:r>
            <a:r>
              <a:rPr lang="nl-NL" sz="2000" dirty="0" err="1" smtClean="0"/>
              <a:t>often</a:t>
            </a:r>
            <a:r>
              <a:rPr lang="nl-NL" sz="2000" dirty="0" smtClean="0"/>
              <a:t> we do </a:t>
            </a:r>
            <a:r>
              <a:rPr lang="nl-NL" sz="2000" dirty="0" err="1" smtClean="0"/>
              <a:t>not</a:t>
            </a:r>
            <a:r>
              <a:rPr lang="nl-NL" sz="2000" dirty="0" smtClean="0"/>
              <a:t> </a:t>
            </a:r>
            <a:r>
              <a:rPr lang="nl-NL" sz="2000" dirty="0" err="1" smtClean="0"/>
              <a:t>actually</a:t>
            </a:r>
            <a:r>
              <a:rPr lang="nl-NL" sz="2000" dirty="0" smtClean="0"/>
              <a:t> have access </a:t>
            </a:r>
            <a:r>
              <a:rPr lang="nl-NL" sz="2000" dirty="0" err="1" smtClean="0"/>
              <a:t>to</a:t>
            </a:r>
            <a:r>
              <a:rPr lang="nl-NL" sz="2000" dirty="0" smtClean="0"/>
              <a:t> </a:t>
            </a:r>
            <a:r>
              <a:rPr lang="nl-NL" sz="2000" dirty="0" err="1" smtClean="0"/>
              <a:t>our</a:t>
            </a:r>
            <a:r>
              <a:rPr lang="nl-NL" sz="2000" dirty="0" smtClean="0"/>
              <a:t> </a:t>
            </a:r>
            <a:r>
              <a:rPr lang="nl-NL" sz="2000" dirty="0" err="1" smtClean="0"/>
              <a:t>knowledge</a:t>
            </a:r>
            <a:r>
              <a:rPr lang="nl-NL" sz="2000" dirty="0" smtClean="0"/>
              <a:t>   base or set of </a:t>
            </a:r>
            <a:r>
              <a:rPr lang="nl-NL" sz="2000" dirty="0" err="1" smtClean="0"/>
              <a:t>justifiers</a:t>
            </a:r>
            <a:r>
              <a:rPr lang="nl-NL" sz="2000" dirty="0" smtClean="0"/>
              <a:t>. An </a:t>
            </a:r>
            <a:r>
              <a:rPr lang="nl-NL" sz="2000" dirty="0" err="1" smtClean="0"/>
              <a:t>example</a:t>
            </a:r>
            <a:r>
              <a:rPr lang="nl-NL" sz="2000" dirty="0" smtClean="0"/>
              <a:t> </a:t>
            </a:r>
            <a:r>
              <a:rPr lang="nl-NL" sz="2000" dirty="0" err="1" smtClean="0"/>
              <a:t>includes</a:t>
            </a:r>
            <a:r>
              <a:rPr lang="nl-NL" sz="2000" dirty="0" smtClean="0"/>
              <a:t> </a:t>
            </a:r>
            <a:r>
              <a:rPr lang="nl-NL" sz="2000" dirty="0" err="1" smtClean="0"/>
              <a:t>our</a:t>
            </a:r>
            <a:r>
              <a:rPr lang="nl-NL" sz="2000" dirty="0" smtClean="0"/>
              <a:t> </a:t>
            </a:r>
            <a:r>
              <a:rPr lang="nl-NL" sz="2000" dirty="0" err="1" smtClean="0"/>
              <a:t>knowledge</a:t>
            </a:r>
            <a:r>
              <a:rPr lang="nl-NL" sz="2000" dirty="0" smtClean="0"/>
              <a:t> of </a:t>
            </a:r>
            <a:r>
              <a:rPr lang="nl-NL" sz="2000" dirty="0" err="1" smtClean="0"/>
              <a:t>our</a:t>
            </a:r>
            <a:r>
              <a:rPr lang="nl-NL" sz="2000" dirty="0" smtClean="0"/>
              <a:t> past or of        </a:t>
            </a:r>
            <a:r>
              <a:rPr lang="nl-NL" sz="2000" dirty="0" err="1" smtClean="0"/>
              <a:t>facts</a:t>
            </a:r>
            <a:r>
              <a:rPr lang="nl-NL" sz="2000" dirty="0" smtClean="0"/>
              <a:t> we </a:t>
            </a:r>
            <a:r>
              <a:rPr lang="nl-NL" sz="2000" dirty="0" err="1" smtClean="0"/>
              <a:t>learned</a:t>
            </a:r>
            <a:r>
              <a:rPr lang="nl-NL" sz="2000" dirty="0" smtClean="0"/>
              <a:t> at school. In </a:t>
            </a:r>
            <a:r>
              <a:rPr lang="nl-NL" sz="2000" dirty="0" err="1" smtClean="0"/>
              <a:t>many</a:t>
            </a:r>
            <a:r>
              <a:rPr lang="nl-NL" sz="2000" dirty="0" smtClean="0"/>
              <a:t> cases we </a:t>
            </a:r>
            <a:r>
              <a:rPr lang="nl-NL" sz="2000" dirty="0" err="1" smtClean="0"/>
              <a:t>simply</a:t>
            </a:r>
            <a:r>
              <a:rPr lang="nl-NL" sz="2000" dirty="0" smtClean="0"/>
              <a:t> </a:t>
            </a:r>
            <a:r>
              <a:rPr lang="nl-NL" sz="2000" dirty="0" err="1" smtClean="0"/>
              <a:t>forgot</a:t>
            </a:r>
            <a:r>
              <a:rPr lang="nl-NL" sz="2000" dirty="0" smtClean="0"/>
              <a:t> the </a:t>
            </a:r>
            <a:r>
              <a:rPr lang="nl-NL" sz="2000" dirty="0" err="1" smtClean="0"/>
              <a:t>knowledge</a:t>
            </a:r>
            <a:r>
              <a:rPr lang="nl-NL" sz="2000" dirty="0"/>
              <a:t> </a:t>
            </a:r>
            <a:r>
              <a:rPr lang="nl-NL" sz="2000" dirty="0" smtClean="0"/>
              <a:t>base                     or </a:t>
            </a:r>
            <a:r>
              <a:rPr lang="nl-NL" sz="2000" dirty="0" err="1" smtClean="0"/>
              <a:t>justifier</a:t>
            </a:r>
            <a:r>
              <a:rPr lang="nl-NL" sz="2000" dirty="0" smtClean="0"/>
              <a:t>, but we </a:t>
            </a:r>
            <a:r>
              <a:rPr lang="nl-NL" sz="2000" dirty="0" err="1" smtClean="0"/>
              <a:t>can</a:t>
            </a:r>
            <a:r>
              <a:rPr lang="nl-NL" sz="2000" dirty="0" smtClean="0"/>
              <a:t> </a:t>
            </a:r>
            <a:r>
              <a:rPr lang="nl-NL" sz="2000" dirty="0" err="1" smtClean="0"/>
              <a:t>still</a:t>
            </a:r>
            <a:r>
              <a:rPr lang="nl-NL" sz="2000" dirty="0" smtClean="0"/>
              <a:t> </a:t>
            </a:r>
            <a:r>
              <a:rPr lang="nl-NL" sz="2000" dirty="0" err="1" smtClean="0"/>
              <a:t>to</a:t>
            </a:r>
            <a:r>
              <a:rPr lang="nl-NL" sz="2000" dirty="0" smtClean="0"/>
              <a:t> </a:t>
            </a:r>
            <a:r>
              <a:rPr lang="nl-NL" sz="2000" dirty="0" err="1" smtClean="0"/>
              <a:t>be</a:t>
            </a:r>
            <a:r>
              <a:rPr lang="nl-NL" sz="2000" dirty="0" smtClean="0"/>
              <a:t> </a:t>
            </a:r>
            <a:r>
              <a:rPr lang="nl-NL" sz="2000" dirty="0" err="1" smtClean="0"/>
              <a:t>said</a:t>
            </a:r>
            <a:r>
              <a:rPr lang="nl-NL" sz="2000" dirty="0" smtClean="0"/>
              <a:t> </a:t>
            </a:r>
            <a:r>
              <a:rPr lang="nl-NL" sz="2000" dirty="0" err="1" smtClean="0"/>
              <a:t>to</a:t>
            </a:r>
            <a:r>
              <a:rPr lang="nl-NL" sz="2000" dirty="0" smtClean="0"/>
              <a:t> have </a:t>
            </a:r>
            <a:r>
              <a:rPr lang="nl-NL" sz="2000" dirty="0" err="1" smtClean="0"/>
              <a:t>knowledge</a:t>
            </a:r>
            <a:r>
              <a:rPr lang="nl-NL" sz="2000" dirty="0" smtClean="0"/>
              <a:t> or </a:t>
            </a:r>
            <a:r>
              <a:rPr lang="nl-NL" sz="2000" dirty="0" err="1" smtClean="0"/>
              <a:t>justified</a:t>
            </a:r>
            <a:r>
              <a:rPr lang="nl-NL" sz="2000" dirty="0" smtClean="0"/>
              <a:t> </a:t>
            </a:r>
            <a:r>
              <a:rPr lang="nl-NL" sz="2000" dirty="0" err="1" smtClean="0"/>
              <a:t>beliefs</a:t>
            </a:r>
            <a:r>
              <a:rPr lang="nl-NL" sz="2000" dirty="0" smtClean="0"/>
              <a:t>. </a:t>
            </a:r>
          </a:p>
        </p:txBody>
      </p:sp>
      <p:sp>
        <p:nvSpPr>
          <p:cNvPr id="11" name="Content Placeholder 2"/>
          <p:cNvSpPr txBox="1">
            <a:spLocks/>
          </p:cNvSpPr>
          <p:nvPr/>
        </p:nvSpPr>
        <p:spPr>
          <a:xfrm>
            <a:off x="323528" y="486916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A1 is called </a:t>
            </a:r>
            <a:r>
              <a:rPr lang="en-GB" sz="2000" i="1" dirty="0" smtClean="0"/>
              <a:t>direct access</a:t>
            </a:r>
            <a:r>
              <a:rPr lang="en-GB" sz="2000" dirty="0" smtClean="0"/>
              <a:t> </a:t>
            </a:r>
            <a:r>
              <a:rPr lang="en-GB" sz="2000" dirty="0" err="1" smtClean="0"/>
              <a:t>internalism</a:t>
            </a:r>
            <a:r>
              <a:rPr lang="en-GB" sz="2000" dirty="0" smtClean="0"/>
              <a:t>. A2 is called </a:t>
            </a:r>
            <a:r>
              <a:rPr lang="en-GB" sz="2000" i="1" dirty="0" smtClean="0"/>
              <a:t>accessibility</a:t>
            </a:r>
            <a:r>
              <a:rPr lang="en-GB" sz="2000" dirty="0" smtClean="0"/>
              <a:t> </a:t>
            </a:r>
            <a:r>
              <a:rPr lang="en-GB" sz="2000" dirty="0" err="1" smtClean="0"/>
              <a:t>internalism</a:t>
            </a:r>
            <a:endParaRPr lang="en-GB" sz="2000" dirty="0" smtClean="0"/>
          </a:p>
          <a:p>
            <a:pPr>
              <a:buFont typeface="Arial" pitchFamily="34" charset="0"/>
              <a:buNone/>
            </a:pPr>
            <a:r>
              <a:rPr lang="en-GB" sz="1600" dirty="0" smtClean="0"/>
              <a:t> </a:t>
            </a:r>
            <a:endParaRPr lang="en-GB" sz="1000" dirty="0" smtClean="0"/>
          </a:p>
          <a:p>
            <a:endParaRPr lang="en-GB" sz="2400" dirty="0" smtClean="0"/>
          </a:p>
          <a:p>
            <a:pPr>
              <a:buFont typeface="Arial" pitchFamily="34" charset="0"/>
              <a:buNone/>
            </a:pPr>
            <a:endParaRPr lang="en-GB" sz="2000" dirty="0" smtClean="0"/>
          </a:p>
          <a:p>
            <a:endParaRPr lang="en-GB" sz="2000" dirty="0" smtClean="0"/>
          </a:p>
          <a:p>
            <a:pPr lvl="1">
              <a:buFont typeface="Arial" pitchFamily="34" charset="0"/>
              <a:buNone/>
            </a:pPr>
            <a:endParaRPr lang="en-GB" sz="2400" dirty="0"/>
          </a:p>
        </p:txBody>
      </p:sp>
    </p:spTree>
    <p:extLst>
      <p:ext uri="{BB962C8B-B14F-4D97-AF65-F5344CB8AC3E}">
        <p14:creationId xmlns:p14="http://schemas.microsoft.com/office/powerpoint/2010/main" val="997528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4" grpId="0"/>
      <p:bldP spid="11"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1143000"/>
          </a:xfrm>
        </p:spPr>
        <p:txBody>
          <a:bodyPr>
            <a:normAutofit/>
          </a:bodyPr>
          <a:lstStyle/>
          <a:p>
            <a:r>
              <a:rPr lang="nl-NL" sz="2400" dirty="0" err="1" smtClean="0"/>
              <a:t>Internalism</a:t>
            </a:r>
            <a:r>
              <a:rPr lang="nl-NL" sz="2400" dirty="0" smtClean="0"/>
              <a:t> vs. </a:t>
            </a:r>
            <a:r>
              <a:rPr lang="nl-NL" sz="2400" dirty="0" err="1" smtClean="0"/>
              <a:t>Externalism</a:t>
            </a:r>
            <a:endParaRPr lang="nl-NL" sz="2400" dirty="0" smtClean="0"/>
          </a:p>
        </p:txBody>
      </p:sp>
      <p:sp>
        <p:nvSpPr>
          <p:cNvPr id="12" name="Content Placeholder 2"/>
          <p:cNvSpPr txBox="1">
            <a:spLocks/>
          </p:cNvSpPr>
          <p:nvPr/>
        </p:nvSpPr>
        <p:spPr>
          <a:xfrm>
            <a:off x="323528" y="141277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lphaUcPeriod" startAt="2"/>
            </a:pPr>
            <a:r>
              <a:rPr lang="en-GB" sz="2000" dirty="0" smtClean="0"/>
              <a:t>Second form is about the </a:t>
            </a:r>
            <a:r>
              <a:rPr lang="en-GB" sz="2000" i="1" dirty="0" smtClean="0"/>
              <a:t>nature</a:t>
            </a:r>
            <a:r>
              <a:rPr lang="en-GB" sz="2000" dirty="0" smtClean="0"/>
              <a:t> of the knowledge basis of the agent (in the case of knowledge) or the set of justifiers of the agent (in the case of justified belief). On mentalism the knowledge base (or the set of justifiers) have to be mental states of the agent, such as experience or other beliefs the agent has</a:t>
            </a:r>
            <a:endParaRPr lang="en-GB" sz="200" dirty="0" smtClean="0"/>
          </a:p>
          <a:p>
            <a:pPr marL="457200" indent="-457200">
              <a:buFont typeface="+mj-lt"/>
              <a:buAutoNum type="alphaUcPeriod" startAt="2"/>
            </a:pPr>
            <a:endParaRPr lang="en-GB" sz="2400" dirty="0" smtClean="0"/>
          </a:p>
          <a:p>
            <a:pPr marL="457200" indent="-457200">
              <a:buFont typeface="+mj-lt"/>
              <a:buAutoNum type="alphaUcPeriod" startAt="2"/>
            </a:pPr>
            <a:endParaRPr lang="en-GB" sz="2400" dirty="0" smtClean="0"/>
          </a:p>
          <a:p>
            <a:pPr marL="457200" indent="-457200">
              <a:buFont typeface="+mj-lt"/>
              <a:buAutoNum type="alphaUcPeriod" startAt="2"/>
            </a:pPr>
            <a:endParaRPr lang="en-GB" sz="2400" dirty="0"/>
          </a:p>
          <a:p>
            <a:pPr marL="457200" indent="-457200">
              <a:buFont typeface="+mj-lt"/>
              <a:buAutoNum type="alphaUcPeriod" startAt="2"/>
            </a:pPr>
            <a:endParaRPr lang="en-GB" sz="2400" dirty="0" smtClean="0"/>
          </a:p>
          <a:p>
            <a:pPr marL="457200" indent="-457200">
              <a:buFont typeface="+mj-lt"/>
              <a:buAutoNum type="alphaUcPeriod" startAt="2"/>
            </a:pPr>
            <a:endParaRPr lang="en-GB" sz="2400" dirty="0" smtClean="0"/>
          </a:p>
          <a:p>
            <a:pPr marL="457200" indent="-457200">
              <a:buFont typeface="+mj-lt"/>
              <a:buAutoNum type="alphaUcPeriod" startAt="2"/>
            </a:pPr>
            <a:endParaRPr lang="en-GB" sz="2400" dirty="0" smtClean="0"/>
          </a:p>
          <a:p>
            <a:pPr marL="457200" indent="-457200">
              <a:buFont typeface="+mj-lt"/>
              <a:buAutoNum type="alphaUcPeriod" startAt="2"/>
            </a:pPr>
            <a:endParaRPr lang="en-GB" sz="2000" dirty="0" smtClean="0"/>
          </a:p>
          <a:p>
            <a:pPr marL="457200" indent="-457200">
              <a:buFont typeface="+mj-lt"/>
              <a:buAutoNum type="alphaUcPeriod" startAt="2"/>
            </a:pPr>
            <a:endParaRPr lang="en-GB" sz="2000" dirty="0" smtClean="0"/>
          </a:p>
          <a:p>
            <a:pPr marL="457200" indent="-457200">
              <a:buFont typeface="+mj-lt"/>
              <a:buAutoNum type="alphaUcPeriod" startAt="2"/>
            </a:pPr>
            <a:endParaRPr lang="en-GB" sz="2200" dirty="0" smtClean="0"/>
          </a:p>
          <a:p>
            <a:pPr marL="457200" indent="-457200">
              <a:buFont typeface="+mj-lt"/>
              <a:buAutoNum type="alphaUcPeriod" startAt="2"/>
            </a:pPr>
            <a:endParaRPr lang="en-GB" sz="2200" dirty="0" smtClean="0"/>
          </a:p>
          <a:p>
            <a:pPr marL="457200" indent="-457200">
              <a:buFont typeface="+mj-lt"/>
              <a:buAutoNum type="alphaUcPeriod" startAt="2"/>
            </a:pPr>
            <a:endParaRPr lang="en-GB" sz="2200" dirty="0" smtClean="0"/>
          </a:p>
          <a:p>
            <a:pPr>
              <a:buFont typeface="+mj-lt"/>
              <a:buAutoNum type="alphaUcPeriod" startAt="2"/>
            </a:pPr>
            <a:endParaRPr lang="en-GB" sz="1400" dirty="0" smtClean="0"/>
          </a:p>
          <a:p>
            <a:pPr marL="1371600" lvl="2" indent="-457200">
              <a:buFont typeface="+mj-lt"/>
              <a:buAutoNum type="alphaUcPeriod" startAt="2"/>
            </a:pPr>
            <a:endParaRPr lang="en-GB" sz="2000" dirty="0" smtClean="0"/>
          </a:p>
          <a:p>
            <a:pPr marL="914400" lvl="1" indent="-457200">
              <a:buFont typeface="+mj-lt"/>
              <a:buAutoNum type="alphaUcPeriod" startAt="2"/>
            </a:pPr>
            <a:endParaRPr lang="en-GB" sz="2400" dirty="0"/>
          </a:p>
        </p:txBody>
      </p:sp>
      <p:sp>
        <p:nvSpPr>
          <p:cNvPr id="13" name="Content Placeholder 2"/>
          <p:cNvSpPr txBox="1">
            <a:spLocks/>
          </p:cNvSpPr>
          <p:nvPr/>
        </p:nvSpPr>
        <p:spPr>
          <a:xfrm>
            <a:off x="288032" y="2780929"/>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lphaUcPeriod" startAt="3"/>
            </a:pPr>
            <a:r>
              <a:rPr lang="en-GB" sz="2000" dirty="0" smtClean="0"/>
              <a:t>Third form concerns </a:t>
            </a:r>
            <a:r>
              <a:rPr lang="en-GB" sz="2000" i="1" dirty="0" smtClean="0"/>
              <a:t>the concept of justification itself</a:t>
            </a:r>
            <a:r>
              <a:rPr lang="en-GB" sz="2000" dirty="0" smtClean="0"/>
              <a:t>, rather then access to or the nature of the knowledge base or set of justifiers. </a:t>
            </a:r>
            <a:r>
              <a:rPr lang="en-GB" sz="2000" dirty="0"/>
              <a:t>T</a:t>
            </a:r>
            <a:r>
              <a:rPr lang="en-GB" sz="2000" dirty="0" smtClean="0"/>
              <a:t>he requirement is that the concept of justification is </a:t>
            </a:r>
            <a:r>
              <a:rPr lang="en-GB" sz="2000" i="1" dirty="0" smtClean="0"/>
              <a:t>deontological</a:t>
            </a:r>
            <a:r>
              <a:rPr lang="en-GB" sz="2000" dirty="0" smtClean="0"/>
              <a:t>. Justification needs to be analysed in terms of fulfilling one’s intellectual duties and responsibilities.</a:t>
            </a:r>
            <a:endParaRPr lang="en-GB" sz="2400" dirty="0" smtClean="0"/>
          </a:p>
          <a:p>
            <a:endParaRPr lang="en-GB" sz="2400" dirty="0" smtClean="0"/>
          </a:p>
          <a:p>
            <a:endParaRPr lang="en-GB" sz="2400" dirty="0"/>
          </a:p>
          <a:p>
            <a:endParaRPr lang="en-GB" sz="2400" dirty="0" smtClean="0"/>
          </a:p>
          <a:p>
            <a:endParaRPr lang="en-GB" sz="2400" dirty="0" smtClean="0"/>
          </a:p>
          <a:p>
            <a:endParaRPr lang="en-GB" sz="2400" dirty="0" smtClean="0"/>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Tree>
    <p:extLst>
      <p:ext uri="{BB962C8B-B14F-4D97-AF65-F5344CB8AC3E}">
        <p14:creationId xmlns:p14="http://schemas.microsoft.com/office/powerpoint/2010/main" val="153739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562074"/>
          </a:xfrm>
        </p:spPr>
        <p:txBody>
          <a:bodyPr>
            <a:normAutofit/>
          </a:bodyPr>
          <a:lstStyle/>
          <a:p>
            <a:r>
              <a:rPr lang="nl-NL" sz="2400" dirty="0" smtClean="0"/>
              <a:t>Accessibility </a:t>
            </a:r>
            <a:r>
              <a:rPr lang="nl-NL" sz="2400" dirty="0" err="1" smtClean="0"/>
              <a:t>Internalism</a:t>
            </a:r>
            <a:r>
              <a:rPr lang="nl-NL" sz="2400" dirty="0" smtClean="0"/>
              <a:t> (A2)</a:t>
            </a:r>
          </a:p>
        </p:txBody>
      </p:sp>
      <p:sp>
        <p:nvSpPr>
          <p:cNvPr id="3" name="Content Placeholder 2"/>
          <p:cNvSpPr>
            <a:spLocks noGrp="1"/>
          </p:cNvSpPr>
          <p:nvPr>
            <p:ph idx="1"/>
          </p:nvPr>
        </p:nvSpPr>
        <p:spPr>
          <a:xfrm>
            <a:off x="323528" y="836712"/>
            <a:ext cx="8820472" cy="432047"/>
          </a:xfrm>
        </p:spPr>
        <p:txBody>
          <a:bodyPr>
            <a:noAutofit/>
          </a:bodyPr>
          <a:lstStyle/>
          <a:p>
            <a:r>
              <a:rPr lang="en-GB" sz="2000" dirty="0" smtClean="0"/>
              <a:t>It would be much to stringent a requirement to insist that a person must be capable of becoming aware by reflection of </a:t>
            </a:r>
            <a:r>
              <a:rPr lang="en-GB" sz="2000" i="1" dirty="0" smtClean="0"/>
              <a:t>all</a:t>
            </a:r>
            <a:r>
              <a:rPr lang="en-GB" sz="2000" dirty="0" smtClean="0"/>
              <a:t> of her knowledge grounds or justifiers. Hence the two forms of accessibility </a:t>
            </a:r>
            <a:r>
              <a:rPr lang="en-GB" sz="2000" dirty="0" err="1" smtClean="0"/>
              <a:t>internalism</a:t>
            </a:r>
            <a:r>
              <a:rPr lang="en-GB" sz="2000" dirty="0" smtClean="0"/>
              <a:t> need adjustment</a:t>
            </a:r>
          </a:p>
          <a:p>
            <a:pPr lvl="1"/>
            <a:r>
              <a:rPr lang="en-GB" sz="1600" dirty="0" smtClean="0"/>
              <a:t>Weak form of A2: One knows P (or is justified to believe P) only if one can become aware by reflection of what is in fact some essential part of one’s knowledge basis (or set of justifiers)   for P</a:t>
            </a:r>
          </a:p>
          <a:p>
            <a:pPr lvl="1"/>
            <a:r>
              <a:rPr lang="en-GB" sz="1600" dirty="0" smtClean="0"/>
              <a:t>Strong form of A2: One knows P (or is justified to believe P) only if one can become aware by reflection that some item K is some essential part of one’s knowledge basis (or set of justifiers) for P </a:t>
            </a:r>
          </a:p>
          <a:p>
            <a:pPr>
              <a:buNone/>
            </a:pP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8" name="Content Placeholder 2"/>
          <p:cNvSpPr txBox="1">
            <a:spLocks/>
          </p:cNvSpPr>
          <p:nvPr/>
        </p:nvSpPr>
        <p:spPr>
          <a:xfrm>
            <a:off x="323528" y="342900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a:t>W</a:t>
            </a:r>
            <a:r>
              <a:rPr lang="en-GB" sz="2000" dirty="0" smtClean="0"/>
              <a:t>e need to distinguish </a:t>
            </a:r>
            <a:r>
              <a:rPr lang="en-GB" sz="2000" i="1" dirty="0"/>
              <a:t>j</a:t>
            </a:r>
            <a:r>
              <a:rPr lang="en-GB" sz="2000" i="1" dirty="0" smtClean="0"/>
              <a:t>ustification </a:t>
            </a:r>
            <a:r>
              <a:rPr lang="en-GB" sz="2000" i="1" dirty="0" err="1" smtClean="0"/>
              <a:t>internalism</a:t>
            </a:r>
            <a:r>
              <a:rPr lang="en-GB" sz="2000" dirty="0" smtClean="0"/>
              <a:t> (applicable to A,B and C) from </a:t>
            </a:r>
            <a:r>
              <a:rPr lang="en-GB" sz="2000" i="1" dirty="0" smtClean="0"/>
              <a:t>knowledge </a:t>
            </a:r>
            <a:r>
              <a:rPr lang="en-GB" sz="2000" i="1" dirty="0" err="1" smtClean="0"/>
              <a:t>internalism</a:t>
            </a:r>
            <a:r>
              <a:rPr lang="en-GB" sz="2000" dirty="0" smtClean="0"/>
              <a:t> (applicable to A and B). The first is about justified belief and the second is about knowledge. Clearly only C cannot be about knowledge</a:t>
            </a:r>
            <a:endParaRPr lang="en-GB" sz="2400" dirty="0" smtClean="0"/>
          </a:p>
          <a:p>
            <a:endParaRPr lang="en-GB" sz="2400" dirty="0" smtClean="0"/>
          </a:p>
          <a:p>
            <a:endParaRPr lang="en-GB" sz="2400" dirty="0" smtClean="0"/>
          </a:p>
          <a:p>
            <a:endParaRPr lang="en-GB" sz="2400" dirty="0" smtClean="0"/>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9" name="Content Placeholder 2"/>
          <p:cNvSpPr txBox="1">
            <a:spLocks/>
          </p:cNvSpPr>
          <p:nvPr/>
        </p:nvSpPr>
        <p:spPr>
          <a:xfrm>
            <a:off x="323528" y="4941169"/>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sz="2400" dirty="0" smtClean="0"/>
          </a:p>
          <a:p>
            <a:endParaRPr lang="en-GB" sz="2400" dirty="0" smtClean="0"/>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10" name="Content Placeholder 2"/>
          <p:cNvSpPr txBox="1">
            <a:spLocks/>
          </p:cNvSpPr>
          <p:nvPr/>
        </p:nvSpPr>
        <p:spPr>
          <a:xfrm>
            <a:off x="323528" y="450912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Why is C </a:t>
            </a:r>
            <a:r>
              <a:rPr lang="en-GB" sz="2000" dirty="0" err="1" smtClean="0"/>
              <a:t>internalism</a:t>
            </a:r>
            <a:r>
              <a:rPr lang="en-GB" sz="2000" dirty="0" smtClean="0"/>
              <a:t>? That the justification of a belief is a matter of living up to one’s intellectual duties, has no obvious link to accessibility to the justifiers for any given belief. Nor to any special view as to the nature of those justifiers. </a:t>
            </a:r>
          </a:p>
          <a:p>
            <a:pPr lvl="1"/>
            <a:r>
              <a:rPr lang="en-GB" sz="1600" dirty="0" smtClean="0"/>
              <a:t>Still, it could be said to be </a:t>
            </a:r>
            <a:r>
              <a:rPr lang="en-GB" sz="1600" dirty="0" err="1" smtClean="0"/>
              <a:t>internalistic</a:t>
            </a:r>
            <a:r>
              <a:rPr lang="en-GB" sz="1600" dirty="0"/>
              <a:t> </a:t>
            </a:r>
            <a:r>
              <a:rPr lang="en-GB" sz="1600" dirty="0" smtClean="0"/>
              <a:t>since it seems related to a kind of control over beliefs that the agent has. After all, “ought” implies “can”. If you ought to believe P,  you should have internal control to start believing P.  So there seems to be a kind of “internal Ingredient” to the deontological conception of justification. However, a critique to this would be that fulfilling duties can be understood entirely in third person behavioural (and thus </a:t>
            </a:r>
            <a:r>
              <a:rPr lang="en-GB" sz="1600" dirty="0" err="1" smtClean="0"/>
              <a:t>externalistic</a:t>
            </a:r>
            <a:r>
              <a:rPr lang="en-GB" sz="1600" dirty="0" smtClean="0"/>
              <a:t>) terms </a:t>
            </a:r>
            <a:endParaRPr lang="en-GB" sz="2000" dirty="0" smtClean="0"/>
          </a:p>
          <a:p>
            <a:endParaRPr lang="en-GB" sz="2400" dirty="0" smtClean="0"/>
          </a:p>
          <a:p>
            <a:endParaRPr lang="en-GB" sz="2400" dirty="0" smtClean="0"/>
          </a:p>
          <a:p>
            <a:endParaRPr lang="en-GB" sz="2400" dirty="0" smtClean="0"/>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Tree>
    <p:extLst>
      <p:ext uri="{BB962C8B-B14F-4D97-AF65-F5344CB8AC3E}">
        <p14:creationId xmlns:p14="http://schemas.microsoft.com/office/powerpoint/2010/main" val="3131301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1143000"/>
          </a:xfrm>
        </p:spPr>
        <p:txBody>
          <a:bodyPr>
            <a:normAutofit/>
          </a:bodyPr>
          <a:lstStyle/>
          <a:p>
            <a:r>
              <a:rPr lang="nl-NL" sz="2400" dirty="0" err="1" smtClean="0"/>
              <a:t>Interconnections</a:t>
            </a:r>
            <a:r>
              <a:rPr lang="nl-NL" sz="2400" dirty="0" smtClean="0"/>
              <a:t> </a:t>
            </a:r>
            <a:r>
              <a:rPr lang="nl-NL" sz="2400" dirty="0" err="1" smtClean="0"/>
              <a:t>between</a:t>
            </a:r>
            <a:r>
              <a:rPr lang="nl-NL" sz="2400" dirty="0" smtClean="0"/>
              <a:t> the </a:t>
            </a:r>
            <a:r>
              <a:rPr lang="nl-NL" sz="2400" dirty="0" err="1" smtClean="0"/>
              <a:t>three</a:t>
            </a:r>
            <a:r>
              <a:rPr lang="nl-NL" sz="2400" dirty="0" smtClean="0"/>
              <a:t> types of </a:t>
            </a:r>
            <a:r>
              <a:rPr lang="nl-NL" sz="2400" dirty="0" err="1" smtClean="0"/>
              <a:t>internalism</a:t>
            </a:r>
            <a:endParaRPr lang="nl-NL" sz="2400" dirty="0" smtClean="0"/>
          </a:p>
        </p:txBody>
      </p:sp>
      <p:sp>
        <p:nvSpPr>
          <p:cNvPr id="3" name="Content Placeholder 2"/>
          <p:cNvSpPr>
            <a:spLocks noGrp="1"/>
          </p:cNvSpPr>
          <p:nvPr>
            <p:ph idx="1"/>
          </p:nvPr>
        </p:nvSpPr>
        <p:spPr>
          <a:xfrm>
            <a:off x="323528" y="1124744"/>
            <a:ext cx="8820472" cy="432047"/>
          </a:xfrm>
        </p:spPr>
        <p:txBody>
          <a:bodyPr>
            <a:noAutofit/>
          </a:bodyPr>
          <a:lstStyle/>
          <a:p>
            <a:r>
              <a:rPr lang="en-GB" sz="2000" dirty="0" smtClean="0"/>
              <a:t>Accessibility </a:t>
            </a:r>
            <a:r>
              <a:rPr lang="en-GB" sz="2000" dirty="0" err="1" smtClean="0"/>
              <a:t>internalism</a:t>
            </a:r>
            <a:r>
              <a:rPr lang="en-GB" sz="2000" dirty="0" smtClean="0"/>
              <a:t> (A) seems to point to mentalism (B). For what else than one’s mental states could qualify as accessible by reflection? However, although </a:t>
            </a:r>
            <a:r>
              <a:rPr lang="en-GB" sz="2000" i="1" dirty="0" err="1" smtClean="0"/>
              <a:t>representationalists</a:t>
            </a:r>
            <a:r>
              <a:rPr lang="en-GB" sz="2000" dirty="0" smtClean="0"/>
              <a:t> would certainly agree, </a:t>
            </a:r>
            <a:r>
              <a:rPr lang="en-GB" sz="2000" i="1" dirty="0" smtClean="0"/>
              <a:t>direct realists</a:t>
            </a:r>
            <a:r>
              <a:rPr lang="en-GB" sz="2000" dirty="0" smtClean="0"/>
              <a:t> may disagree. For they take it that we can have access to non-mental states as well.</a:t>
            </a:r>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8" name="Content Placeholder 2"/>
          <p:cNvSpPr txBox="1">
            <a:spLocks/>
          </p:cNvSpPr>
          <p:nvPr/>
        </p:nvSpPr>
        <p:spPr>
          <a:xfrm>
            <a:off x="323528" y="249289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Does mentalism entail accessibility </a:t>
            </a:r>
            <a:r>
              <a:rPr lang="en-GB" sz="2000" dirty="0" err="1" smtClean="0"/>
              <a:t>internalism</a:t>
            </a:r>
            <a:r>
              <a:rPr lang="en-GB" sz="2000" dirty="0" smtClean="0"/>
              <a:t>? No, for some mental states are not accessible. Some mental states are only brought to consciousness by long medical or psychological procedures. And other mental states may never be accessible to the agent</a:t>
            </a:r>
            <a:endParaRPr lang="en-GB" sz="2400" dirty="0" smtClean="0"/>
          </a:p>
          <a:p>
            <a:endParaRPr lang="en-GB" sz="2400" dirty="0" smtClean="0"/>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9" name="Content Placeholder 2"/>
          <p:cNvSpPr txBox="1">
            <a:spLocks/>
          </p:cNvSpPr>
          <p:nvPr/>
        </p:nvSpPr>
        <p:spPr>
          <a:xfrm>
            <a:off x="323528" y="450912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sz="2400" dirty="0" smtClean="0"/>
          </a:p>
          <a:p>
            <a:endParaRPr lang="en-GB" sz="2400" dirty="0" smtClean="0"/>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10" name="Content Placeholder 2"/>
          <p:cNvSpPr txBox="1">
            <a:spLocks/>
          </p:cNvSpPr>
          <p:nvPr/>
        </p:nvSpPr>
        <p:spPr>
          <a:xfrm>
            <a:off x="323528" y="3861048"/>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The deontological concept (C) of justification can be conjoined with either accessibility </a:t>
            </a:r>
            <a:r>
              <a:rPr lang="en-GB" sz="2000" dirty="0" err="1" smtClean="0"/>
              <a:t>internalism</a:t>
            </a:r>
            <a:r>
              <a:rPr lang="en-GB" sz="2000" dirty="0" smtClean="0"/>
              <a:t> or with mentalism. </a:t>
            </a:r>
          </a:p>
          <a:p>
            <a:pPr lvl="1"/>
            <a:r>
              <a:rPr lang="en-GB" sz="2000" dirty="0" smtClean="0"/>
              <a:t>Advocates of the deontological concept of justification are defending a thesis concerning the meaning of the term ‘justified’. By itself this thesis concerning the meaning of the term has no implications for what the nature of the </a:t>
            </a:r>
            <a:r>
              <a:rPr lang="en-GB" sz="2000" dirty="0"/>
              <a:t> </a:t>
            </a:r>
            <a:r>
              <a:rPr lang="en-GB" sz="2000" dirty="0" smtClean="0"/>
              <a:t>justifiers may turn out to be and whether we have access to them.</a:t>
            </a:r>
          </a:p>
          <a:p>
            <a:pPr lvl="1"/>
            <a:r>
              <a:rPr lang="en-GB" sz="2000" dirty="0" smtClean="0"/>
              <a:t>Still, if one accepts the aforementioned (“ought” implies “can” and thus “control”) C seems at least to point to A. And if A at least points somewhat to B, it follows that C seems at least to point somewhat to B as well</a:t>
            </a:r>
          </a:p>
          <a:p>
            <a:endParaRPr lang="en-GB" sz="2400" dirty="0" smtClean="0"/>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Tree>
    <p:extLst>
      <p:ext uri="{BB962C8B-B14F-4D97-AF65-F5344CB8AC3E}">
        <p14:creationId xmlns:p14="http://schemas.microsoft.com/office/powerpoint/2010/main" val="3944641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706090"/>
          </a:xfrm>
        </p:spPr>
        <p:txBody>
          <a:bodyPr>
            <a:normAutofit/>
          </a:bodyPr>
          <a:lstStyle/>
          <a:p>
            <a:r>
              <a:rPr lang="nl-NL" sz="2400" dirty="0" err="1" smtClean="0"/>
              <a:t>Arguments</a:t>
            </a:r>
            <a:r>
              <a:rPr lang="nl-NL" sz="2400" dirty="0" smtClean="0"/>
              <a:t> </a:t>
            </a:r>
            <a:r>
              <a:rPr lang="nl-NL" sz="2400" dirty="0" err="1" smtClean="0"/>
              <a:t>for</a:t>
            </a:r>
            <a:r>
              <a:rPr lang="nl-NL" sz="2400" dirty="0" smtClean="0"/>
              <a:t> </a:t>
            </a:r>
            <a:r>
              <a:rPr lang="nl-NL" sz="2400" dirty="0" err="1" smtClean="0"/>
              <a:t>internalism</a:t>
            </a:r>
            <a:endParaRPr lang="nl-NL" sz="2400" dirty="0" smtClean="0"/>
          </a:p>
        </p:txBody>
      </p:sp>
      <p:sp>
        <p:nvSpPr>
          <p:cNvPr id="3" name="Content Placeholder 2"/>
          <p:cNvSpPr>
            <a:spLocks noGrp="1"/>
          </p:cNvSpPr>
          <p:nvPr>
            <p:ph idx="1"/>
          </p:nvPr>
        </p:nvSpPr>
        <p:spPr>
          <a:xfrm>
            <a:off x="323528" y="980729"/>
            <a:ext cx="8820472" cy="432047"/>
          </a:xfrm>
        </p:spPr>
        <p:txBody>
          <a:bodyPr>
            <a:noAutofit/>
          </a:bodyPr>
          <a:lstStyle/>
          <a:p>
            <a:r>
              <a:rPr lang="en-GB" sz="1800" b="1" dirty="0" smtClean="0"/>
              <a:t>First argument</a:t>
            </a:r>
            <a:r>
              <a:rPr lang="en-GB" sz="1800" dirty="0" smtClean="0"/>
              <a:t>: One is justified in believing P only if one has actually actively justified the belief that P. And this is an activity in which the agent itself needs to be actively engaged. But then the agent must be aware of grounds, justifiers, etc.</a:t>
            </a:r>
          </a:p>
          <a:p>
            <a:pPr lvl="1"/>
            <a:r>
              <a:rPr lang="en-GB" sz="1800" dirty="0" smtClean="0"/>
              <a:t>Problem for this argument: Knowledge acquisition is often not an active but just a passive process. And in that case the agent is not actively engaged in justifying P</a:t>
            </a:r>
          </a:p>
          <a:p>
            <a:endParaRPr lang="en-GB" sz="2000" dirty="0" smtClean="0"/>
          </a:p>
          <a:p>
            <a:endParaRPr lang="en-GB" sz="2000" dirty="0" smtClean="0"/>
          </a:p>
          <a:p>
            <a:endParaRPr lang="en-GB" sz="2000" dirty="0" smtClean="0"/>
          </a:p>
          <a:p>
            <a:pPr>
              <a:buNone/>
            </a:pPr>
            <a:endParaRPr lang="en-GB" sz="1800" dirty="0" smtClean="0"/>
          </a:p>
          <a:p>
            <a:endParaRPr lang="en-GB" sz="1800" dirty="0" smtClean="0"/>
          </a:p>
          <a:p>
            <a:pPr>
              <a:buNone/>
            </a:pPr>
            <a:endParaRPr lang="en-GB" sz="2000" dirty="0" smtClean="0"/>
          </a:p>
          <a:p>
            <a:endParaRPr lang="en-GB" sz="2000" dirty="0" smtClean="0"/>
          </a:p>
          <a:p>
            <a:endParaRPr lang="en-GB" sz="2000" dirty="0" smtClean="0"/>
          </a:p>
          <a:p>
            <a:endParaRPr lang="en-GB" sz="1200" dirty="0" smtClean="0"/>
          </a:p>
          <a:p>
            <a:pPr lvl="2"/>
            <a:endParaRPr lang="en-GB" sz="1800" dirty="0" smtClean="0"/>
          </a:p>
          <a:p>
            <a:pPr lvl="1">
              <a:buNone/>
            </a:pPr>
            <a:endParaRPr lang="en-GB" sz="2000" dirty="0"/>
          </a:p>
        </p:txBody>
      </p:sp>
      <p:sp>
        <p:nvSpPr>
          <p:cNvPr id="8" name="Content Placeholder 2"/>
          <p:cNvSpPr txBox="1">
            <a:spLocks/>
          </p:cNvSpPr>
          <p:nvPr/>
        </p:nvSpPr>
        <p:spPr>
          <a:xfrm>
            <a:off x="288032" y="256490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800" b="1" dirty="0" smtClean="0"/>
              <a:t>Second argument</a:t>
            </a:r>
            <a:r>
              <a:rPr lang="en-GB" sz="1800" dirty="0" smtClean="0"/>
              <a:t>: One ought to guide the formation of one’s beliefs by the amount and strength of the evidence (not  to be confused with C!). But then justification becomes a purely internal affair</a:t>
            </a:r>
          </a:p>
          <a:p>
            <a:pPr lvl="1"/>
            <a:r>
              <a:rPr lang="en-GB" sz="1800" dirty="0" smtClean="0"/>
              <a:t>Problem for this argument: </a:t>
            </a:r>
            <a:r>
              <a:rPr lang="en-GB" sz="1800" i="1" dirty="0" err="1" smtClean="0"/>
              <a:t>Evidentialism</a:t>
            </a:r>
            <a:r>
              <a:rPr lang="en-GB" sz="1800" dirty="0" smtClean="0"/>
              <a:t> is assumed here. But why should we accept </a:t>
            </a:r>
            <a:r>
              <a:rPr lang="en-GB" sz="1800" dirty="0" err="1" smtClean="0"/>
              <a:t>evidentialism</a:t>
            </a:r>
            <a:r>
              <a:rPr lang="en-GB" sz="1800" dirty="0" smtClean="0"/>
              <a:t>? Why shouldn’t we for example accept </a:t>
            </a:r>
            <a:r>
              <a:rPr lang="en-GB" sz="1800" dirty="0" err="1" smtClean="0"/>
              <a:t>Stenmark’s</a:t>
            </a:r>
            <a:r>
              <a:rPr lang="en-GB" sz="1800" dirty="0" smtClean="0"/>
              <a:t> </a:t>
            </a:r>
            <a:r>
              <a:rPr lang="en-GB" sz="1800" i="1" dirty="0" err="1" smtClean="0"/>
              <a:t>Presumptionism</a:t>
            </a:r>
            <a:r>
              <a:rPr lang="en-GB" sz="1800" dirty="0" smtClean="0"/>
              <a:t> (Agent S is justified to belief P in the absence of counter-evidence for P)?</a:t>
            </a:r>
          </a:p>
          <a:p>
            <a:pPr lvl="1"/>
            <a:endParaRPr lang="en-GB" sz="1800" dirty="0" smtClean="0"/>
          </a:p>
          <a:p>
            <a:endParaRPr lang="en-GB" sz="2000" dirty="0" smtClean="0"/>
          </a:p>
          <a:p>
            <a:pPr>
              <a:buFont typeface="Arial" pitchFamily="34" charset="0"/>
              <a:buNone/>
            </a:pPr>
            <a:endParaRPr lang="en-GB" sz="1800" dirty="0" smtClean="0"/>
          </a:p>
          <a:p>
            <a:endParaRPr lang="en-GB" sz="1800" dirty="0" smtClean="0"/>
          </a:p>
          <a:p>
            <a:pPr>
              <a:buFont typeface="Arial" pitchFamily="34" charset="0"/>
              <a:buNone/>
            </a:pPr>
            <a:endParaRPr lang="en-GB" sz="2000" dirty="0" smtClean="0"/>
          </a:p>
          <a:p>
            <a:endParaRPr lang="en-GB" sz="2000" dirty="0" smtClean="0"/>
          </a:p>
          <a:p>
            <a:endParaRPr lang="en-GB" sz="2000" dirty="0" smtClean="0"/>
          </a:p>
          <a:p>
            <a:endParaRPr lang="en-GB" sz="1200" dirty="0" smtClean="0"/>
          </a:p>
          <a:p>
            <a:pPr lvl="2"/>
            <a:endParaRPr lang="en-GB" sz="1800" dirty="0" smtClean="0"/>
          </a:p>
          <a:p>
            <a:pPr lvl="1">
              <a:buFont typeface="Arial" pitchFamily="34" charset="0"/>
              <a:buNone/>
            </a:pPr>
            <a:endParaRPr lang="en-GB" sz="2000" dirty="0"/>
          </a:p>
        </p:txBody>
      </p:sp>
      <p:sp>
        <p:nvSpPr>
          <p:cNvPr id="9" name="Content Placeholder 2"/>
          <p:cNvSpPr txBox="1">
            <a:spLocks/>
          </p:cNvSpPr>
          <p:nvPr/>
        </p:nvSpPr>
        <p:spPr>
          <a:xfrm>
            <a:off x="323528" y="450912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sz="2400" dirty="0" smtClean="0"/>
          </a:p>
          <a:p>
            <a:endParaRPr lang="en-GB" sz="2400" dirty="0" smtClean="0"/>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10" name="Content Placeholder 2"/>
          <p:cNvSpPr txBox="1">
            <a:spLocks/>
          </p:cNvSpPr>
          <p:nvPr/>
        </p:nvSpPr>
        <p:spPr>
          <a:xfrm>
            <a:off x="323528" y="443711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800" dirty="0" smtClean="0"/>
              <a:t>Is </a:t>
            </a:r>
            <a:r>
              <a:rPr lang="en-GB" sz="1800" dirty="0" err="1" smtClean="0"/>
              <a:t>contextualism</a:t>
            </a:r>
            <a:r>
              <a:rPr lang="en-GB" sz="1800" dirty="0" smtClean="0"/>
              <a:t> </a:t>
            </a:r>
            <a:r>
              <a:rPr lang="en-GB" sz="1800" dirty="0" err="1" smtClean="0"/>
              <a:t>internalism</a:t>
            </a:r>
            <a:r>
              <a:rPr lang="en-GB" sz="1800" dirty="0" smtClean="0"/>
              <a:t> or externalism?</a:t>
            </a:r>
          </a:p>
          <a:p>
            <a:pPr lvl="1"/>
            <a:r>
              <a:rPr lang="en-GB" sz="1800" dirty="0" smtClean="0"/>
              <a:t>Both options are possible</a:t>
            </a:r>
            <a:r>
              <a:rPr lang="en-GB" sz="1800" dirty="0"/>
              <a:t>!</a:t>
            </a:r>
            <a:endParaRPr lang="en-GB" sz="1800" dirty="0" smtClean="0"/>
          </a:p>
          <a:p>
            <a:pPr lvl="1"/>
            <a:r>
              <a:rPr lang="en-GB" sz="1800" dirty="0" smtClean="0"/>
              <a:t>Example of </a:t>
            </a:r>
            <a:r>
              <a:rPr lang="en-GB" sz="1800" dirty="0" err="1" smtClean="0"/>
              <a:t>internalistic</a:t>
            </a:r>
            <a:r>
              <a:rPr lang="en-GB" sz="1800" dirty="0" smtClean="0"/>
              <a:t> </a:t>
            </a:r>
            <a:r>
              <a:rPr lang="en-GB" sz="1800" dirty="0" err="1" smtClean="0"/>
              <a:t>contextualism</a:t>
            </a:r>
            <a:r>
              <a:rPr lang="en-GB" sz="1800" dirty="0" smtClean="0"/>
              <a:t>: S </a:t>
            </a:r>
            <a:r>
              <a:rPr lang="en-GB" sz="1800" dirty="0"/>
              <a:t>knows P </a:t>
            </a:r>
            <a:r>
              <a:rPr lang="en-GB" sz="1800" b="1" dirty="0">
                <a:solidFill>
                  <a:schemeClr val="accent1">
                    <a:lumMod val="75000"/>
                  </a:schemeClr>
                </a:solidFill>
              </a:rPr>
              <a:t>in context C</a:t>
            </a:r>
            <a:r>
              <a:rPr lang="en-GB" sz="1800" dirty="0"/>
              <a:t> if and only if the evidence E of S can eliminate all relevant non-P alternatives </a:t>
            </a:r>
            <a:r>
              <a:rPr lang="en-GB" sz="1800" b="1" dirty="0">
                <a:solidFill>
                  <a:schemeClr val="accent1">
                    <a:lumMod val="75000"/>
                  </a:schemeClr>
                </a:solidFill>
              </a:rPr>
              <a:t>in context </a:t>
            </a:r>
            <a:r>
              <a:rPr lang="en-GB" sz="1800" b="1" dirty="0" smtClean="0">
                <a:solidFill>
                  <a:schemeClr val="accent1">
                    <a:lumMod val="75000"/>
                  </a:schemeClr>
                </a:solidFill>
              </a:rPr>
              <a:t>C</a:t>
            </a:r>
            <a:endParaRPr lang="en-GB" sz="1800" i="1" dirty="0" smtClean="0"/>
          </a:p>
          <a:p>
            <a:pPr lvl="1"/>
            <a:r>
              <a:rPr lang="en-GB" sz="1800" dirty="0" smtClean="0"/>
              <a:t>Example of </a:t>
            </a:r>
            <a:r>
              <a:rPr lang="en-GB" sz="1800" dirty="0" err="1" smtClean="0"/>
              <a:t>externalistic</a:t>
            </a:r>
            <a:r>
              <a:rPr lang="en-GB" sz="1800" dirty="0" smtClean="0"/>
              <a:t> </a:t>
            </a:r>
            <a:r>
              <a:rPr lang="en-GB" sz="1800" dirty="0" err="1"/>
              <a:t>contextualism</a:t>
            </a:r>
            <a:r>
              <a:rPr lang="en-GB" sz="1800" dirty="0"/>
              <a:t>: </a:t>
            </a:r>
            <a:r>
              <a:rPr lang="en-GB" sz="1800" dirty="0" smtClean="0"/>
              <a:t>S </a:t>
            </a:r>
            <a:r>
              <a:rPr lang="en-GB" sz="1800" dirty="0"/>
              <a:t>knows P </a:t>
            </a:r>
            <a:r>
              <a:rPr lang="en-GB" sz="1800" b="1" dirty="0">
                <a:solidFill>
                  <a:schemeClr val="accent1">
                    <a:lumMod val="75000"/>
                  </a:schemeClr>
                </a:solidFill>
              </a:rPr>
              <a:t>in context C</a:t>
            </a:r>
            <a:r>
              <a:rPr lang="en-GB" sz="1800" dirty="0"/>
              <a:t> if and only if </a:t>
            </a:r>
            <a:r>
              <a:rPr lang="en-GB" sz="1800" dirty="0" smtClean="0"/>
              <a:t>P is true and S’s belief that P has been formed by a reliable cognitive process for context C</a:t>
            </a:r>
            <a:endParaRPr lang="en-GB" sz="1800" i="1" dirty="0"/>
          </a:p>
          <a:p>
            <a:pPr lvl="1"/>
            <a:endParaRPr lang="en-GB" sz="1100" dirty="0" smtClean="0"/>
          </a:p>
          <a:p>
            <a:endParaRPr lang="en-GB" sz="2000" dirty="0" smtClean="0"/>
          </a:p>
          <a:p>
            <a:pPr>
              <a:buFont typeface="Arial" pitchFamily="34" charset="0"/>
              <a:buNone/>
            </a:pPr>
            <a:endParaRPr lang="en-GB" sz="1800" dirty="0" smtClean="0"/>
          </a:p>
          <a:p>
            <a:endParaRPr lang="en-GB" sz="1800" dirty="0" smtClean="0"/>
          </a:p>
          <a:p>
            <a:pPr>
              <a:buFont typeface="Arial" pitchFamily="34" charset="0"/>
              <a:buNone/>
            </a:pPr>
            <a:endParaRPr lang="en-GB" sz="2000" dirty="0" smtClean="0"/>
          </a:p>
          <a:p>
            <a:endParaRPr lang="en-GB" sz="2000" dirty="0" smtClean="0"/>
          </a:p>
          <a:p>
            <a:endParaRPr lang="en-GB" sz="2000" dirty="0" smtClean="0"/>
          </a:p>
          <a:p>
            <a:endParaRPr lang="en-GB" sz="1200" dirty="0" smtClean="0"/>
          </a:p>
          <a:p>
            <a:pPr lvl="2"/>
            <a:endParaRPr lang="en-GB" sz="1800" dirty="0" smtClean="0"/>
          </a:p>
          <a:p>
            <a:pPr lvl="1">
              <a:buFont typeface="Arial" pitchFamily="34" charset="0"/>
              <a:buNone/>
            </a:pPr>
            <a:endParaRPr lang="en-GB" sz="2000" dirty="0"/>
          </a:p>
        </p:txBody>
      </p:sp>
    </p:spTree>
    <p:extLst>
      <p:ext uri="{BB962C8B-B14F-4D97-AF65-F5344CB8AC3E}">
        <p14:creationId xmlns:p14="http://schemas.microsoft.com/office/powerpoint/2010/main" val="4021322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nl-NL" dirty="0" smtClean="0"/>
              <a:t/>
            </a:r>
            <a:br>
              <a:rPr lang="nl-NL" dirty="0" smtClean="0"/>
            </a:br>
            <a:r>
              <a:rPr lang="nl-NL" dirty="0" smtClean="0"/>
              <a:t/>
            </a:r>
            <a:br>
              <a:rPr lang="nl-NL" dirty="0" smtClean="0"/>
            </a:br>
            <a:r>
              <a:rPr lang="nl-NL" sz="4900" dirty="0" err="1" smtClean="0"/>
              <a:t>Pojman</a:t>
            </a:r>
            <a:r>
              <a:rPr lang="nl-NL" sz="4900" dirty="0" smtClean="0"/>
              <a:t> </a:t>
            </a:r>
            <a:r>
              <a:rPr lang="nl-NL" sz="4900" dirty="0" err="1" smtClean="0"/>
              <a:t>Chapter</a:t>
            </a:r>
            <a:r>
              <a:rPr lang="nl-NL" sz="4900" dirty="0" smtClean="0"/>
              <a:t> 10:</a:t>
            </a:r>
            <a:br>
              <a:rPr lang="nl-NL" sz="4900" dirty="0" smtClean="0"/>
            </a:br>
            <a:r>
              <a:rPr lang="nl-NL" sz="4900" dirty="0" err="1" smtClean="0"/>
              <a:t>Naturalized</a:t>
            </a:r>
            <a:r>
              <a:rPr lang="nl-NL" sz="4900" dirty="0" smtClean="0"/>
              <a:t> </a:t>
            </a:r>
            <a:r>
              <a:rPr lang="nl-NL" sz="4900" dirty="0" err="1" smtClean="0"/>
              <a:t>Epistemology</a:t>
            </a:r>
            <a:r>
              <a:rPr lang="nl-NL" dirty="0" smtClean="0"/>
              <a:t/>
            </a:r>
            <a:br>
              <a:rPr lang="nl-NL" dirty="0" smtClean="0"/>
            </a:br>
            <a:endParaRPr lang="nl-NL" dirty="0"/>
          </a:p>
        </p:txBody>
      </p:sp>
    </p:spTree>
    <p:extLst>
      <p:ext uri="{BB962C8B-B14F-4D97-AF65-F5344CB8AC3E}">
        <p14:creationId xmlns:p14="http://schemas.microsoft.com/office/powerpoint/2010/main" val="190603259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1143000"/>
          </a:xfrm>
        </p:spPr>
        <p:txBody>
          <a:bodyPr>
            <a:normAutofit/>
          </a:bodyPr>
          <a:lstStyle/>
          <a:p>
            <a:r>
              <a:rPr lang="nl-NL" sz="2400" dirty="0" err="1" smtClean="0"/>
              <a:t>Quine’s</a:t>
            </a:r>
            <a:r>
              <a:rPr lang="nl-NL" sz="2400" dirty="0" smtClean="0"/>
              <a:t> </a:t>
            </a:r>
            <a:r>
              <a:rPr lang="nl-NL" sz="2400" dirty="0" err="1" smtClean="0"/>
              <a:t>Naturalism</a:t>
            </a:r>
            <a:endParaRPr lang="nl-NL" sz="2400" dirty="0" smtClean="0"/>
          </a:p>
        </p:txBody>
      </p:sp>
      <p:sp>
        <p:nvSpPr>
          <p:cNvPr id="3" name="Content Placeholder 2"/>
          <p:cNvSpPr>
            <a:spLocks noGrp="1"/>
          </p:cNvSpPr>
          <p:nvPr>
            <p:ph idx="1"/>
          </p:nvPr>
        </p:nvSpPr>
        <p:spPr>
          <a:xfrm>
            <a:off x="323528" y="1268761"/>
            <a:ext cx="8820472" cy="432047"/>
          </a:xfrm>
        </p:spPr>
        <p:txBody>
          <a:bodyPr>
            <a:noAutofit/>
          </a:bodyPr>
          <a:lstStyle/>
          <a:p>
            <a:r>
              <a:rPr lang="en-GB" sz="2000" dirty="0" smtClean="0"/>
              <a:t>In 1968 Quine gave a lecture ‘Epistemology Naturalized’ in which he sounded the death of classical epistemology. We must give up the method of looking    for conceptual criteria for knowledge. We should go for </a:t>
            </a:r>
            <a:r>
              <a:rPr lang="en-GB" sz="2000" i="1" dirty="0" smtClean="0"/>
              <a:t>empirical</a:t>
            </a:r>
            <a:r>
              <a:rPr lang="en-GB" sz="2000" dirty="0" smtClean="0"/>
              <a:t> psychology </a:t>
            </a:r>
          </a:p>
          <a:p>
            <a:pPr>
              <a:buNone/>
            </a:pPr>
            <a:endParaRPr lang="en-GB" sz="2000" dirty="0" smtClean="0"/>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9" name="Content Placeholder 2"/>
          <p:cNvSpPr txBox="1">
            <a:spLocks/>
          </p:cNvSpPr>
          <p:nvPr/>
        </p:nvSpPr>
        <p:spPr>
          <a:xfrm>
            <a:off x="179512" y="6381328"/>
            <a:ext cx="8820472" cy="1008112"/>
          </a:xfrm>
          <a:prstGeom prst="rect">
            <a:avLst/>
          </a:prstGeom>
        </p:spPr>
        <p:txBody>
          <a:bodyPr vert="horz" lIns="91440" tIns="45720" rIns="91440" bIns="45720" rtlCol="0">
            <a:noAutofit/>
          </a:bodyPr>
          <a:lstStyle/>
          <a:p>
            <a:pPr lvl="1">
              <a:spcBef>
                <a:spcPct val="20000"/>
              </a:spcBef>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23528" y="227687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Epistemology should become a chapter of empirical science. As </a:t>
            </a:r>
            <a:r>
              <a:rPr lang="en-GB" sz="2000" i="1" dirty="0" smtClean="0"/>
              <a:t>cognitive psychology</a:t>
            </a:r>
            <a:r>
              <a:rPr lang="en-GB" sz="2000" dirty="0" smtClean="0"/>
              <a:t> it should aim to </a:t>
            </a:r>
            <a:r>
              <a:rPr lang="en-GB" sz="2000" i="1" dirty="0" smtClean="0"/>
              <a:t>describe</a:t>
            </a:r>
            <a:r>
              <a:rPr lang="en-GB" sz="2000" dirty="0" smtClean="0"/>
              <a:t> the relation between sensory input          and cognitive output (‘our picture of the world’’)</a:t>
            </a:r>
          </a:p>
          <a:p>
            <a:pPr>
              <a:buFont typeface="Arial" pitchFamily="34" charset="0"/>
              <a:buNone/>
            </a:pPr>
            <a:r>
              <a:rPr lang="en-GB" sz="1600" dirty="0" smtClean="0"/>
              <a:t> </a:t>
            </a:r>
            <a:endParaRPr lang="en-GB" sz="1000" dirty="0" smtClean="0"/>
          </a:p>
          <a:p>
            <a:pPr>
              <a:buFont typeface="Arial" pitchFamily="34" charset="0"/>
              <a:buNone/>
            </a:pPr>
            <a:endParaRPr lang="en-GB" sz="2400" dirty="0" smtClean="0"/>
          </a:p>
          <a:p>
            <a:endParaRPr lang="en-GB" sz="2400" dirty="0" smtClean="0"/>
          </a:p>
          <a:p>
            <a:endParaRPr lang="en-GB" sz="2400" dirty="0"/>
          </a:p>
          <a:p>
            <a:endParaRPr lang="en-GB" sz="2400" dirty="0" smtClean="0"/>
          </a:p>
          <a:p>
            <a:endParaRPr lang="en-GB" sz="2400" dirty="0" smtClean="0"/>
          </a:p>
          <a:p>
            <a:endParaRPr lang="en-GB" sz="2400" dirty="0" smtClean="0"/>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8" name="Content Placeholder 2"/>
          <p:cNvSpPr txBox="1">
            <a:spLocks/>
          </p:cNvSpPr>
          <p:nvPr/>
        </p:nvSpPr>
        <p:spPr>
          <a:xfrm>
            <a:off x="323528" y="328498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Thus epistemology should become</a:t>
            </a:r>
            <a:r>
              <a:rPr lang="en-GB" sz="2000" dirty="0"/>
              <a:t> </a:t>
            </a:r>
            <a:r>
              <a:rPr lang="en-GB" sz="2000" dirty="0" smtClean="0"/>
              <a:t>a </a:t>
            </a:r>
            <a:r>
              <a:rPr lang="en-GB" sz="2000" i="1" dirty="0" smtClean="0"/>
              <a:t>pragmatic</a:t>
            </a:r>
            <a:r>
              <a:rPr lang="en-GB" sz="2000" dirty="0" smtClean="0"/>
              <a:t> wholly </a:t>
            </a:r>
            <a:r>
              <a:rPr lang="en-GB" sz="2000" i="1" dirty="0" smtClean="0"/>
              <a:t>empirical</a:t>
            </a:r>
            <a:r>
              <a:rPr lang="en-GB" sz="2000" dirty="0" smtClean="0"/>
              <a:t> enterprise           within the </a:t>
            </a:r>
            <a:r>
              <a:rPr lang="en-GB" sz="2000" i="1" dirty="0" smtClean="0"/>
              <a:t>natural sciences</a:t>
            </a:r>
            <a:r>
              <a:rPr lang="en-GB" sz="2000" dirty="0" smtClean="0"/>
              <a:t>. It </a:t>
            </a:r>
            <a:r>
              <a:rPr lang="en-GB" sz="2000" dirty="0"/>
              <a:t>s</a:t>
            </a:r>
            <a:r>
              <a:rPr lang="en-GB" sz="2000" dirty="0" smtClean="0"/>
              <a:t>hould according to Quine be ‘naturalized’.</a:t>
            </a:r>
          </a:p>
          <a:p>
            <a:pPr lvl="1"/>
            <a:r>
              <a:rPr lang="en-GB" sz="1800" dirty="0" smtClean="0"/>
              <a:t>Empirical science is our </a:t>
            </a:r>
            <a:r>
              <a:rPr lang="en-GB" sz="1800" i="1" dirty="0" smtClean="0"/>
              <a:t>only</a:t>
            </a:r>
            <a:r>
              <a:rPr lang="en-GB" sz="1800" dirty="0" smtClean="0"/>
              <a:t> guide to truth. Epistemology to be subsumed under it</a:t>
            </a:r>
          </a:p>
          <a:p>
            <a:pPr>
              <a:buFont typeface="Arial" pitchFamily="34" charset="0"/>
              <a:buNone/>
            </a:pPr>
            <a:r>
              <a:rPr lang="en-GB" sz="1600" dirty="0" smtClean="0"/>
              <a:t> </a:t>
            </a:r>
            <a:endParaRPr lang="en-GB" sz="1000" dirty="0" smtClean="0"/>
          </a:p>
          <a:p>
            <a:pPr>
              <a:buFont typeface="Arial" pitchFamily="34" charset="0"/>
              <a:buNone/>
            </a:pPr>
            <a:endParaRPr lang="en-GB" sz="2400" dirty="0" smtClean="0"/>
          </a:p>
          <a:p>
            <a:endParaRPr lang="en-GB" sz="2400" dirty="0" smtClean="0"/>
          </a:p>
          <a:p>
            <a:endParaRPr lang="en-GB" sz="2400" dirty="0"/>
          </a:p>
          <a:p>
            <a:endParaRPr lang="en-GB" sz="2400" dirty="0" smtClean="0"/>
          </a:p>
          <a:p>
            <a:endParaRPr lang="en-GB" sz="2400" dirty="0" smtClean="0"/>
          </a:p>
          <a:p>
            <a:endParaRPr lang="en-GB" sz="2400" dirty="0" smtClean="0"/>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12" name="Content Placeholder 2"/>
          <p:cNvSpPr txBox="1">
            <a:spLocks/>
          </p:cNvSpPr>
          <p:nvPr/>
        </p:nvSpPr>
        <p:spPr>
          <a:xfrm>
            <a:off x="323528" y="436510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Quine sees one of the main problems of classical epistemology, namely </a:t>
            </a:r>
            <a:r>
              <a:rPr lang="en-GB" sz="2000" dirty="0" err="1" smtClean="0"/>
              <a:t>skepticism</a:t>
            </a:r>
            <a:r>
              <a:rPr lang="en-GB" sz="2000" dirty="0" smtClean="0"/>
              <a:t>, as an irrelevant pseudo-problem. He is a </a:t>
            </a:r>
            <a:r>
              <a:rPr lang="en-GB" sz="2000" i="1" dirty="0" smtClean="0"/>
              <a:t>pragmatist</a:t>
            </a:r>
            <a:r>
              <a:rPr lang="en-GB" sz="2000" dirty="0" smtClean="0"/>
              <a:t> and only concerned with empirical prediction and verification. (‘hard science’)</a:t>
            </a:r>
            <a:endParaRPr lang="en-GB" sz="1800" dirty="0" smtClean="0"/>
          </a:p>
          <a:p>
            <a:pPr>
              <a:buFont typeface="Arial" pitchFamily="34" charset="0"/>
              <a:buNone/>
            </a:pPr>
            <a:r>
              <a:rPr lang="en-GB" sz="1600" dirty="0" smtClean="0"/>
              <a:t> </a:t>
            </a:r>
            <a:endParaRPr lang="en-GB" sz="1000" dirty="0" smtClean="0"/>
          </a:p>
          <a:p>
            <a:pPr>
              <a:buFont typeface="Arial" pitchFamily="34" charset="0"/>
              <a:buNone/>
            </a:pPr>
            <a:endParaRPr lang="en-GB" sz="2400" dirty="0" smtClean="0"/>
          </a:p>
          <a:p>
            <a:endParaRPr lang="en-GB" sz="2400" dirty="0" smtClean="0"/>
          </a:p>
          <a:p>
            <a:endParaRPr lang="en-GB" sz="2400" dirty="0"/>
          </a:p>
          <a:p>
            <a:endParaRPr lang="en-GB" sz="2400" dirty="0" smtClean="0"/>
          </a:p>
          <a:p>
            <a:endParaRPr lang="en-GB" sz="2400" dirty="0" smtClean="0"/>
          </a:p>
          <a:p>
            <a:endParaRPr lang="en-GB" sz="2400" dirty="0" smtClean="0"/>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13" name="Content Placeholder 2"/>
          <p:cNvSpPr txBox="1">
            <a:spLocks/>
          </p:cNvSpPr>
          <p:nvPr/>
        </p:nvSpPr>
        <p:spPr>
          <a:xfrm>
            <a:off x="288032" y="544522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Quine bases his faith on science in its predictive success. It is the “only game       in town”. Yet, in replacing classical </a:t>
            </a:r>
            <a:r>
              <a:rPr lang="en-GB" sz="2000" b="1" dirty="0" smtClean="0"/>
              <a:t>normative</a:t>
            </a:r>
            <a:r>
              <a:rPr lang="en-GB" sz="2000" dirty="0" smtClean="0"/>
              <a:t> epistemology with </a:t>
            </a:r>
            <a:r>
              <a:rPr lang="en-GB" sz="2000" b="1" dirty="0" smtClean="0"/>
              <a:t>descriptive</a:t>
            </a:r>
            <a:r>
              <a:rPr lang="en-GB" sz="2000" dirty="0" smtClean="0"/>
              <a:t> psychology (and biology) he in fact merely changed the subject. Quine himself though objects: “The normative becomes descriptive: efficacy for prediction”</a:t>
            </a:r>
            <a:endParaRPr lang="en-GB" sz="2400" dirty="0" smtClean="0"/>
          </a:p>
          <a:p>
            <a:endParaRPr lang="en-GB" sz="2400" dirty="0" smtClean="0"/>
          </a:p>
          <a:p>
            <a:endParaRPr lang="en-GB" sz="2400" dirty="0"/>
          </a:p>
          <a:p>
            <a:endParaRPr lang="en-GB" sz="2400" dirty="0" smtClean="0"/>
          </a:p>
          <a:p>
            <a:endParaRPr lang="en-GB" sz="2400" dirty="0" smtClean="0"/>
          </a:p>
          <a:p>
            <a:endParaRPr lang="en-GB" sz="2400" dirty="0" smtClean="0"/>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Tree>
    <p:extLst>
      <p:ext uri="{BB962C8B-B14F-4D97-AF65-F5344CB8AC3E}">
        <p14:creationId xmlns:p14="http://schemas.microsoft.com/office/powerpoint/2010/main" val="997072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The </a:t>
            </a:r>
            <a:r>
              <a:rPr lang="nl-NL" sz="3200" dirty="0" err="1" smtClean="0"/>
              <a:t>Correspondence</a:t>
            </a:r>
            <a:r>
              <a:rPr lang="nl-NL" sz="3200" dirty="0" smtClean="0"/>
              <a:t> </a:t>
            </a:r>
            <a:r>
              <a:rPr lang="nl-NL" sz="3200" dirty="0" err="1"/>
              <a:t>T</a:t>
            </a:r>
            <a:r>
              <a:rPr lang="nl-NL" sz="3200" dirty="0" err="1" smtClean="0"/>
              <a:t>heory</a:t>
            </a:r>
            <a:r>
              <a:rPr lang="nl-NL" sz="3200" dirty="0" smtClean="0"/>
              <a:t> of </a:t>
            </a:r>
            <a:r>
              <a:rPr lang="nl-NL" sz="3200" dirty="0" err="1" smtClean="0"/>
              <a:t>Truth</a:t>
            </a:r>
            <a:r>
              <a:rPr lang="nl-NL" sz="3200" dirty="0" smtClean="0"/>
              <a:t> (</a:t>
            </a:r>
            <a:r>
              <a:rPr lang="nl-NL" sz="3200" dirty="0" err="1" smtClean="0"/>
              <a:t>cont</a:t>
            </a:r>
            <a:r>
              <a:rPr lang="nl-NL" sz="3200" dirty="0" smtClean="0"/>
              <a:t>.) </a:t>
            </a:r>
            <a:endParaRPr lang="nl-NL" sz="3200" dirty="0"/>
          </a:p>
        </p:txBody>
      </p:sp>
      <p:sp>
        <p:nvSpPr>
          <p:cNvPr id="7" name="TextBox 6"/>
          <p:cNvSpPr txBox="1"/>
          <p:nvPr/>
        </p:nvSpPr>
        <p:spPr>
          <a:xfrm>
            <a:off x="1403648" y="3284984"/>
            <a:ext cx="2304256" cy="923330"/>
          </a:xfrm>
          <a:prstGeom prst="rect">
            <a:avLst/>
          </a:prstGeom>
          <a:noFill/>
        </p:spPr>
        <p:txBody>
          <a:bodyPr wrap="square" rtlCol="0">
            <a:spAutoFit/>
          </a:bodyPr>
          <a:lstStyle/>
          <a:p>
            <a:r>
              <a:rPr lang="nl-NL" b="1" i="1" dirty="0" smtClean="0">
                <a:solidFill>
                  <a:srgbClr val="0070C0"/>
                </a:solidFill>
              </a:rPr>
              <a:t>“Het regent”</a:t>
            </a:r>
          </a:p>
          <a:p>
            <a:r>
              <a:rPr lang="nl-NL" b="1" i="1" dirty="0" smtClean="0">
                <a:solidFill>
                  <a:srgbClr val="0070C0"/>
                </a:solidFill>
              </a:rPr>
              <a:t>(“</a:t>
            </a:r>
            <a:r>
              <a:rPr lang="nl-NL" b="1" i="1" dirty="0" err="1" smtClean="0">
                <a:solidFill>
                  <a:srgbClr val="0070C0"/>
                </a:solidFill>
              </a:rPr>
              <a:t>il</a:t>
            </a:r>
            <a:r>
              <a:rPr lang="nl-NL" b="1" i="1" dirty="0" smtClean="0">
                <a:solidFill>
                  <a:srgbClr val="0070C0"/>
                </a:solidFill>
              </a:rPr>
              <a:t> </a:t>
            </a:r>
            <a:r>
              <a:rPr lang="nl-NL" b="1" i="1" dirty="0" err="1" smtClean="0">
                <a:solidFill>
                  <a:srgbClr val="0070C0"/>
                </a:solidFill>
              </a:rPr>
              <a:t>pleut</a:t>
            </a:r>
            <a:r>
              <a:rPr lang="nl-NL" b="1" i="1" dirty="0" smtClean="0">
                <a:solidFill>
                  <a:srgbClr val="0070C0"/>
                </a:solidFill>
              </a:rPr>
              <a:t>”, “es </a:t>
            </a:r>
            <a:r>
              <a:rPr lang="nl-NL" b="1" i="1" dirty="0" err="1" smtClean="0">
                <a:solidFill>
                  <a:srgbClr val="0070C0"/>
                </a:solidFill>
              </a:rPr>
              <a:t>regnet</a:t>
            </a:r>
            <a:r>
              <a:rPr lang="nl-NL" b="1" i="1" dirty="0" smtClean="0">
                <a:solidFill>
                  <a:srgbClr val="0070C0"/>
                </a:solidFill>
              </a:rPr>
              <a:t>”)</a:t>
            </a:r>
            <a:endParaRPr lang="nl-NL" b="1" i="1" dirty="0">
              <a:solidFill>
                <a:srgbClr val="0070C0"/>
              </a:solidFill>
            </a:endParaRPr>
          </a:p>
        </p:txBody>
      </p:sp>
      <p:sp>
        <p:nvSpPr>
          <p:cNvPr id="8" name="TextBox 7"/>
          <p:cNvSpPr txBox="1"/>
          <p:nvPr/>
        </p:nvSpPr>
        <p:spPr>
          <a:xfrm>
            <a:off x="1547664" y="2865130"/>
            <a:ext cx="2448272" cy="400110"/>
          </a:xfrm>
          <a:prstGeom prst="rect">
            <a:avLst/>
          </a:prstGeom>
          <a:noFill/>
        </p:spPr>
        <p:txBody>
          <a:bodyPr wrap="square" rtlCol="0">
            <a:spAutoFit/>
          </a:bodyPr>
          <a:lstStyle/>
          <a:p>
            <a:r>
              <a:rPr lang="nl-NL" sz="2000" b="1" dirty="0" err="1" smtClean="0">
                <a:solidFill>
                  <a:srgbClr val="002060"/>
                </a:solidFill>
              </a:rPr>
              <a:t>Sentence</a:t>
            </a:r>
            <a:endParaRPr lang="nl-NL" sz="2000" b="1" dirty="0">
              <a:solidFill>
                <a:srgbClr val="002060"/>
              </a:solidFill>
            </a:endParaRPr>
          </a:p>
        </p:txBody>
      </p:sp>
      <p:sp>
        <p:nvSpPr>
          <p:cNvPr id="9" name="TextBox 8"/>
          <p:cNvSpPr txBox="1"/>
          <p:nvPr/>
        </p:nvSpPr>
        <p:spPr>
          <a:xfrm>
            <a:off x="5724128" y="1475492"/>
            <a:ext cx="2448272" cy="400110"/>
          </a:xfrm>
          <a:prstGeom prst="rect">
            <a:avLst/>
          </a:prstGeom>
          <a:noFill/>
        </p:spPr>
        <p:txBody>
          <a:bodyPr wrap="square" rtlCol="0">
            <a:spAutoFit/>
          </a:bodyPr>
          <a:lstStyle/>
          <a:p>
            <a:r>
              <a:rPr lang="nl-NL" sz="2000" b="1" dirty="0" err="1" smtClean="0">
                <a:solidFill>
                  <a:srgbClr val="002060"/>
                </a:solidFill>
              </a:rPr>
              <a:t>Truth-bearer</a:t>
            </a:r>
            <a:endParaRPr lang="nl-NL" sz="2000" b="1" dirty="0">
              <a:solidFill>
                <a:srgbClr val="002060"/>
              </a:solidFill>
            </a:endParaRPr>
          </a:p>
        </p:txBody>
      </p:sp>
      <p:sp>
        <p:nvSpPr>
          <p:cNvPr id="10" name="TextBox 9"/>
          <p:cNvSpPr txBox="1"/>
          <p:nvPr/>
        </p:nvSpPr>
        <p:spPr>
          <a:xfrm>
            <a:off x="3347864" y="4149080"/>
            <a:ext cx="2448272" cy="400110"/>
          </a:xfrm>
          <a:prstGeom prst="rect">
            <a:avLst/>
          </a:prstGeom>
          <a:noFill/>
        </p:spPr>
        <p:txBody>
          <a:bodyPr wrap="square" rtlCol="0">
            <a:spAutoFit/>
          </a:bodyPr>
          <a:lstStyle/>
          <a:p>
            <a:r>
              <a:rPr lang="nl-NL" sz="2000" b="1" dirty="0" err="1" smtClean="0"/>
              <a:t>Truth-maker</a:t>
            </a:r>
            <a:endParaRPr lang="nl-NL" sz="2000" b="1" dirty="0"/>
          </a:p>
        </p:txBody>
      </p:sp>
      <p:sp>
        <p:nvSpPr>
          <p:cNvPr id="11" name="TextBox 10"/>
          <p:cNvSpPr txBox="1"/>
          <p:nvPr/>
        </p:nvSpPr>
        <p:spPr>
          <a:xfrm>
            <a:off x="3419872" y="1700808"/>
            <a:ext cx="2448272" cy="400110"/>
          </a:xfrm>
          <a:prstGeom prst="rect">
            <a:avLst/>
          </a:prstGeom>
          <a:noFill/>
        </p:spPr>
        <p:txBody>
          <a:bodyPr wrap="square" rtlCol="0">
            <a:spAutoFit/>
          </a:bodyPr>
          <a:lstStyle/>
          <a:p>
            <a:r>
              <a:rPr lang="nl-NL" sz="2000" b="1" dirty="0" err="1" smtClean="0">
                <a:solidFill>
                  <a:srgbClr val="002060"/>
                </a:solidFill>
              </a:rPr>
              <a:t>Proposition</a:t>
            </a:r>
            <a:endParaRPr lang="nl-NL" sz="2000" b="1" dirty="0">
              <a:solidFill>
                <a:srgbClr val="002060"/>
              </a:solidFill>
            </a:endParaRPr>
          </a:p>
        </p:txBody>
      </p:sp>
      <p:sp>
        <p:nvSpPr>
          <p:cNvPr id="12" name="TextBox 11"/>
          <p:cNvSpPr txBox="1"/>
          <p:nvPr/>
        </p:nvSpPr>
        <p:spPr>
          <a:xfrm>
            <a:off x="3635896" y="1403484"/>
            <a:ext cx="1800200" cy="369332"/>
          </a:xfrm>
          <a:prstGeom prst="rect">
            <a:avLst/>
          </a:prstGeom>
          <a:noFill/>
        </p:spPr>
        <p:txBody>
          <a:bodyPr wrap="square" rtlCol="0">
            <a:spAutoFit/>
          </a:bodyPr>
          <a:lstStyle/>
          <a:p>
            <a:r>
              <a:rPr lang="nl-NL" b="1" i="1" dirty="0" err="1" smtClean="0">
                <a:solidFill>
                  <a:srgbClr val="0070C0"/>
                </a:solidFill>
              </a:rPr>
              <a:t>It</a:t>
            </a:r>
            <a:r>
              <a:rPr lang="nl-NL" b="1" i="1" dirty="0" smtClean="0">
                <a:solidFill>
                  <a:srgbClr val="0070C0"/>
                </a:solidFill>
              </a:rPr>
              <a:t> </a:t>
            </a:r>
            <a:r>
              <a:rPr lang="nl-NL" b="1" i="1" dirty="0" err="1" smtClean="0">
                <a:solidFill>
                  <a:srgbClr val="0070C0"/>
                </a:solidFill>
              </a:rPr>
              <a:t>rains</a:t>
            </a:r>
            <a:endParaRPr lang="nl-NL" b="1" i="1" dirty="0">
              <a:solidFill>
                <a:srgbClr val="0070C0"/>
              </a:solidFill>
            </a:endParaRPr>
          </a:p>
        </p:txBody>
      </p:sp>
      <p:sp>
        <p:nvSpPr>
          <p:cNvPr id="13" name="TextBox 12"/>
          <p:cNvSpPr txBox="1"/>
          <p:nvPr/>
        </p:nvSpPr>
        <p:spPr>
          <a:xfrm>
            <a:off x="5724128" y="2267580"/>
            <a:ext cx="2448272" cy="400110"/>
          </a:xfrm>
          <a:prstGeom prst="rect">
            <a:avLst/>
          </a:prstGeom>
          <a:noFill/>
        </p:spPr>
        <p:txBody>
          <a:bodyPr wrap="square" rtlCol="0">
            <a:spAutoFit/>
          </a:bodyPr>
          <a:lstStyle/>
          <a:p>
            <a:r>
              <a:rPr lang="nl-NL" sz="2000" b="1" dirty="0" err="1" smtClean="0">
                <a:solidFill>
                  <a:srgbClr val="002060"/>
                </a:solidFill>
              </a:rPr>
              <a:t>Truth-value</a:t>
            </a:r>
            <a:endParaRPr lang="nl-NL" sz="2000" b="1" dirty="0">
              <a:solidFill>
                <a:srgbClr val="002060"/>
              </a:solidFill>
            </a:endParaRPr>
          </a:p>
        </p:txBody>
      </p:sp>
      <p:sp>
        <p:nvSpPr>
          <p:cNvPr id="14" name="TextBox 13"/>
          <p:cNvSpPr txBox="1"/>
          <p:nvPr/>
        </p:nvSpPr>
        <p:spPr>
          <a:xfrm>
            <a:off x="6084168" y="2564904"/>
            <a:ext cx="1800200" cy="369332"/>
          </a:xfrm>
          <a:prstGeom prst="rect">
            <a:avLst/>
          </a:prstGeom>
          <a:noFill/>
        </p:spPr>
        <p:txBody>
          <a:bodyPr wrap="square" rtlCol="0">
            <a:spAutoFit/>
          </a:bodyPr>
          <a:lstStyle/>
          <a:p>
            <a:r>
              <a:rPr lang="nl-NL" b="1" i="1" dirty="0" err="1" smtClean="0">
                <a:solidFill>
                  <a:srgbClr val="0070C0"/>
                </a:solidFill>
              </a:rPr>
              <a:t>True</a:t>
            </a:r>
            <a:r>
              <a:rPr lang="nl-NL" b="1" i="1" dirty="0" smtClean="0">
                <a:solidFill>
                  <a:srgbClr val="0070C0"/>
                </a:solidFill>
              </a:rPr>
              <a:t> (</a:t>
            </a:r>
            <a:r>
              <a:rPr lang="nl-NL" b="1" i="1" dirty="0" err="1" smtClean="0">
                <a:solidFill>
                  <a:srgbClr val="0070C0"/>
                </a:solidFill>
              </a:rPr>
              <a:t>False</a:t>
            </a:r>
            <a:r>
              <a:rPr lang="nl-NL" b="1" i="1" dirty="0" smtClean="0">
                <a:solidFill>
                  <a:srgbClr val="0070C0"/>
                </a:solidFill>
              </a:rPr>
              <a:t>)</a:t>
            </a:r>
            <a:endParaRPr lang="nl-NL" b="1" i="1" dirty="0">
              <a:solidFill>
                <a:srgbClr val="0070C0"/>
              </a:solidFill>
            </a:endParaRPr>
          </a:p>
        </p:txBody>
      </p:sp>
      <p:cxnSp>
        <p:nvCxnSpPr>
          <p:cNvPr id="17" name="Straight Connector 16"/>
          <p:cNvCxnSpPr/>
          <p:nvPr/>
        </p:nvCxnSpPr>
        <p:spPr>
          <a:xfrm flipV="1">
            <a:off x="4788024" y="1691516"/>
            <a:ext cx="936104" cy="216024"/>
          </a:xfrm>
          <a:prstGeom prst="line">
            <a:avLst/>
          </a:prstGeom>
          <a:ln>
            <a:tailEnd type="triangle"/>
          </a:ln>
        </p:spPr>
        <p:style>
          <a:lnRef idx="2">
            <a:schemeClr val="dk1"/>
          </a:lnRef>
          <a:fillRef idx="0">
            <a:schemeClr val="dk1"/>
          </a:fillRef>
          <a:effectRef idx="1">
            <a:schemeClr val="dk1"/>
          </a:effectRef>
          <a:fontRef idx="minor">
            <a:schemeClr val="tx1"/>
          </a:fontRef>
        </p:style>
      </p:cxnSp>
      <p:sp>
        <p:nvSpPr>
          <p:cNvPr id="18" name="TextBox 17"/>
          <p:cNvSpPr txBox="1"/>
          <p:nvPr/>
        </p:nvSpPr>
        <p:spPr>
          <a:xfrm>
            <a:off x="4932040" y="1537047"/>
            <a:ext cx="576064" cy="307777"/>
          </a:xfrm>
          <a:prstGeom prst="rect">
            <a:avLst/>
          </a:prstGeom>
          <a:noFill/>
        </p:spPr>
        <p:txBody>
          <a:bodyPr wrap="square" rtlCol="0">
            <a:spAutoFit/>
          </a:bodyPr>
          <a:lstStyle/>
          <a:p>
            <a:r>
              <a:rPr lang="nl-NL" sz="1400" dirty="0" smtClean="0">
                <a:solidFill>
                  <a:srgbClr val="FF0000"/>
                </a:solidFill>
              </a:rPr>
              <a:t>IS</a:t>
            </a:r>
            <a:endParaRPr lang="nl-NL" sz="1400" dirty="0">
              <a:solidFill>
                <a:srgbClr val="FF0000"/>
              </a:solidFill>
            </a:endParaRPr>
          </a:p>
        </p:txBody>
      </p:sp>
      <p:cxnSp>
        <p:nvCxnSpPr>
          <p:cNvPr id="20" name="Straight Connector 19"/>
          <p:cNvCxnSpPr>
            <a:endCxn id="13" idx="1"/>
          </p:cNvCxnSpPr>
          <p:nvPr/>
        </p:nvCxnSpPr>
        <p:spPr>
          <a:xfrm>
            <a:off x="4788024" y="1907540"/>
            <a:ext cx="936104" cy="560095"/>
          </a:xfrm>
          <a:prstGeom prst="line">
            <a:avLst/>
          </a:prstGeom>
          <a:ln>
            <a:tailEnd type="triangle"/>
          </a:ln>
        </p:spPr>
        <p:style>
          <a:lnRef idx="2">
            <a:schemeClr val="dk1"/>
          </a:lnRef>
          <a:fillRef idx="0">
            <a:schemeClr val="dk1"/>
          </a:fillRef>
          <a:effectRef idx="1">
            <a:schemeClr val="dk1"/>
          </a:effectRef>
          <a:fontRef idx="minor">
            <a:schemeClr val="tx1"/>
          </a:fontRef>
        </p:style>
      </p:cxnSp>
      <p:sp>
        <p:nvSpPr>
          <p:cNvPr id="21" name="TextBox 20"/>
          <p:cNvSpPr txBox="1"/>
          <p:nvPr/>
        </p:nvSpPr>
        <p:spPr>
          <a:xfrm>
            <a:off x="4860032" y="2185119"/>
            <a:ext cx="576064" cy="307777"/>
          </a:xfrm>
          <a:prstGeom prst="rect">
            <a:avLst/>
          </a:prstGeom>
          <a:noFill/>
        </p:spPr>
        <p:txBody>
          <a:bodyPr wrap="square" rtlCol="0">
            <a:spAutoFit/>
          </a:bodyPr>
          <a:lstStyle/>
          <a:p>
            <a:r>
              <a:rPr lang="nl-NL" sz="1400" dirty="0" smtClean="0">
                <a:solidFill>
                  <a:srgbClr val="FF0000"/>
                </a:solidFill>
              </a:rPr>
              <a:t>HAS</a:t>
            </a:r>
            <a:endParaRPr lang="nl-NL" sz="1400" dirty="0">
              <a:solidFill>
                <a:srgbClr val="FF0000"/>
              </a:solidFill>
            </a:endParaRPr>
          </a:p>
        </p:txBody>
      </p:sp>
      <p:cxnSp>
        <p:nvCxnSpPr>
          <p:cNvPr id="24" name="Straight Connector 23"/>
          <p:cNvCxnSpPr/>
          <p:nvPr/>
        </p:nvCxnSpPr>
        <p:spPr>
          <a:xfrm flipV="1">
            <a:off x="2267744" y="1988840"/>
            <a:ext cx="1152128" cy="864096"/>
          </a:xfrm>
          <a:prstGeom prst="line">
            <a:avLst/>
          </a:prstGeom>
          <a:ln>
            <a:tailEnd type="triangle"/>
          </a:ln>
        </p:spPr>
        <p:style>
          <a:lnRef idx="2">
            <a:schemeClr val="dk1"/>
          </a:lnRef>
          <a:fillRef idx="0">
            <a:schemeClr val="dk1"/>
          </a:fillRef>
          <a:effectRef idx="1">
            <a:schemeClr val="dk1"/>
          </a:effectRef>
          <a:fontRef idx="minor">
            <a:schemeClr val="tx1"/>
          </a:fontRef>
        </p:style>
      </p:cxnSp>
      <p:sp>
        <p:nvSpPr>
          <p:cNvPr id="25" name="TextBox 24"/>
          <p:cNvSpPr txBox="1"/>
          <p:nvPr/>
        </p:nvSpPr>
        <p:spPr>
          <a:xfrm>
            <a:off x="1907704" y="2132856"/>
            <a:ext cx="1728192" cy="307777"/>
          </a:xfrm>
          <a:prstGeom prst="rect">
            <a:avLst/>
          </a:prstGeom>
          <a:noFill/>
        </p:spPr>
        <p:txBody>
          <a:bodyPr wrap="square" rtlCol="0">
            <a:spAutoFit/>
          </a:bodyPr>
          <a:lstStyle/>
          <a:p>
            <a:r>
              <a:rPr lang="nl-NL" sz="1400" dirty="0" smtClean="0">
                <a:solidFill>
                  <a:srgbClr val="FF0000"/>
                </a:solidFill>
              </a:rPr>
              <a:t>EXPRESSES</a:t>
            </a:r>
            <a:endParaRPr lang="nl-NL" sz="1400" dirty="0">
              <a:solidFill>
                <a:srgbClr val="FF0000"/>
              </a:solidFill>
            </a:endParaRPr>
          </a:p>
        </p:txBody>
      </p:sp>
      <p:cxnSp>
        <p:nvCxnSpPr>
          <p:cNvPr id="29" name="Straight Connector 28"/>
          <p:cNvCxnSpPr/>
          <p:nvPr/>
        </p:nvCxnSpPr>
        <p:spPr>
          <a:xfrm flipV="1">
            <a:off x="3995936" y="2204864"/>
            <a:ext cx="0" cy="1944216"/>
          </a:xfrm>
          <a:prstGeom prst="line">
            <a:avLst/>
          </a:prstGeom>
          <a:ln>
            <a:tailEnd type="triangle"/>
          </a:ln>
        </p:spPr>
        <p:style>
          <a:lnRef idx="2">
            <a:schemeClr val="dk1"/>
          </a:lnRef>
          <a:fillRef idx="0">
            <a:schemeClr val="dk1"/>
          </a:fillRef>
          <a:effectRef idx="1">
            <a:schemeClr val="dk1"/>
          </a:effectRef>
          <a:fontRef idx="minor">
            <a:schemeClr val="tx1"/>
          </a:fontRef>
        </p:style>
      </p:cxnSp>
      <p:sp>
        <p:nvSpPr>
          <p:cNvPr id="30" name="TextBox 29"/>
          <p:cNvSpPr txBox="1"/>
          <p:nvPr/>
        </p:nvSpPr>
        <p:spPr>
          <a:xfrm>
            <a:off x="3995936" y="3068960"/>
            <a:ext cx="2088232" cy="307777"/>
          </a:xfrm>
          <a:prstGeom prst="rect">
            <a:avLst/>
          </a:prstGeom>
          <a:noFill/>
        </p:spPr>
        <p:txBody>
          <a:bodyPr wrap="square" rtlCol="0">
            <a:spAutoFit/>
          </a:bodyPr>
          <a:lstStyle/>
          <a:p>
            <a:r>
              <a:rPr lang="nl-NL" sz="1400" dirty="0" smtClean="0">
                <a:solidFill>
                  <a:srgbClr val="FF0000"/>
                </a:solidFill>
              </a:rPr>
              <a:t>MAKES TRUE</a:t>
            </a:r>
            <a:endParaRPr lang="nl-NL" sz="1400" dirty="0">
              <a:solidFill>
                <a:srgbClr val="FF0000"/>
              </a:solidFill>
            </a:endParaRPr>
          </a:p>
        </p:txBody>
      </p:sp>
      <p:pic>
        <p:nvPicPr>
          <p:cNvPr id="31" name="Picture 30" descr="rain.bmp"/>
          <p:cNvPicPr>
            <a:picLocks noChangeAspect="1"/>
          </p:cNvPicPr>
          <p:nvPr/>
        </p:nvPicPr>
        <p:blipFill>
          <a:blip r:embed="rId2" cstate="print"/>
          <a:stretch>
            <a:fillRect/>
          </a:stretch>
        </p:blipFill>
        <p:spPr>
          <a:xfrm>
            <a:off x="2915816" y="4638471"/>
            <a:ext cx="2619048" cy="1742857"/>
          </a:xfrm>
          <a:prstGeom prst="rect">
            <a:avLst/>
          </a:prstGeom>
        </p:spPr>
      </p:pic>
      <p:cxnSp>
        <p:nvCxnSpPr>
          <p:cNvPr id="32" name="Straight Connector 31"/>
          <p:cNvCxnSpPr/>
          <p:nvPr/>
        </p:nvCxnSpPr>
        <p:spPr>
          <a:xfrm>
            <a:off x="4860032" y="4365104"/>
            <a:ext cx="2016224" cy="0"/>
          </a:xfrm>
          <a:prstGeom prst="line">
            <a:avLst/>
          </a:prstGeom>
          <a:ln>
            <a:tailEnd type="triangle"/>
          </a:ln>
        </p:spPr>
        <p:style>
          <a:lnRef idx="2">
            <a:schemeClr val="dk1"/>
          </a:lnRef>
          <a:fillRef idx="0">
            <a:schemeClr val="dk1"/>
          </a:fillRef>
          <a:effectRef idx="1">
            <a:schemeClr val="dk1"/>
          </a:effectRef>
          <a:fontRef idx="minor">
            <a:schemeClr val="tx1"/>
          </a:fontRef>
        </p:style>
      </p:cxnSp>
      <p:sp>
        <p:nvSpPr>
          <p:cNvPr id="34" name="TextBox 33"/>
          <p:cNvSpPr txBox="1"/>
          <p:nvPr/>
        </p:nvSpPr>
        <p:spPr>
          <a:xfrm>
            <a:off x="6948264" y="4109010"/>
            <a:ext cx="2448272" cy="400110"/>
          </a:xfrm>
          <a:prstGeom prst="rect">
            <a:avLst/>
          </a:prstGeom>
          <a:noFill/>
        </p:spPr>
        <p:txBody>
          <a:bodyPr wrap="square" rtlCol="0">
            <a:spAutoFit/>
          </a:bodyPr>
          <a:lstStyle/>
          <a:p>
            <a:r>
              <a:rPr lang="nl-NL" sz="2000" b="1" dirty="0" err="1" smtClean="0">
                <a:solidFill>
                  <a:srgbClr val="002060"/>
                </a:solidFill>
              </a:rPr>
              <a:t>Fact</a:t>
            </a:r>
            <a:endParaRPr lang="nl-NL" sz="2000" b="1" dirty="0">
              <a:solidFill>
                <a:srgbClr val="002060"/>
              </a:solidFill>
            </a:endParaRPr>
          </a:p>
        </p:txBody>
      </p:sp>
      <p:sp>
        <p:nvSpPr>
          <p:cNvPr id="35" name="TextBox 34"/>
          <p:cNvSpPr txBox="1"/>
          <p:nvPr/>
        </p:nvSpPr>
        <p:spPr>
          <a:xfrm>
            <a:off x="5580112" y="4005064"/>
            <a:ext cx="576064" cy="307777"/>
          </a:xfrm>
          <a:prstGeom prst="rect">
            <a:avLst/>
          </a:prstGeom>
          <a:noFill/>
        </p:spPr>
        <p:txBody>
          <a:bodyPr wrap="square" rtlCol="0">
            <a:spAutoFit/>
          </a:bodyPr>
          <a:lstStyle/>
          <a:p>
            <a:r>
              <a:rPr lang="nl-NL" sz="1400" dirty="0" smtClean="0">
                <a:solidFill>
                  <a:srgbClr val="FF0000"/>
                </a:solidFill>
              </a:rPr>
              <a:t>IS</a:t>
            </a:r>
            <a:endParaRPr lang="nl-NL" sz="1400" dirty="0">
              <a:solidFill>
                <a:srgbClr val="FF0000"/>
              </a:solidFill>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1143000"/>
          </a:xfrm>
        </p:spPr>
        <p:txBody>
          <a:bodyPr>
            <a:normAutofit/>
          </a:bodyPr>
          <a:lstStyle/>
          <a:p>
            <a:r>
              <a:rPr lang="nl-NL" sz="2400" dirty="0" smtClean="0"/>
              <a:t>Analysis of </a:t>
            </a:r>
            <a:r>
              <a:rPr lang="nl-NL" sz="2400" dirty="0" err="1" smtClean="0"/>
              <a:t>Quine’s</a:t>
            </a:r>
            <a:r>
              <a:rPr lang="nl-NL" sz="2400" dirty="0" smtClean="0"/>
              <a:t> </a:t>
            </a:r>
            <a:r>
              <a:rPr lang="nl-NL" sz="2400" dirty="0" err="1" smtClean="0"/>
              <a:t>Naturalism</a:t>
            </a:r>
            <a:endParaRPr lang="nl-NL" sz="2400" dirty="0" smtClean="0"/>
          </a:p>
        </p:txBody>
      </p:sp>
      <p:sp>
        <p:nvSpPr>
          <p:cNvPr id="3" name="Content Placeholder 2"/>
          <p:cNvSpPr>
            <a:spLocks noGrp="1"/>
          </p:cNvSpPr>
          <p:nvPr>
            <p:ph idx="1"/>
          </p:nvPr>
        </p:nvSpPr>
        <p:spPr>
          <a:xfrm>
            <a:off x="323528" y="1268761"/>
            <a:ext cx="8820472" cy="432047"/>
          </a:xfrm>
        </p:spPr>
        <p:txBody>
          <a:bodyPr>
            <a:noAutofit/>
          </a:bodyPr>
          <a:lstStyle/>
          <a:p>
            <a:r>
              <a:rPr lang="en-GB" sz="2000" dirty="0" smtClean="0"/>
              <a:t>It is not entirely clear exactly how Quine relates normativity to the        descriptive role of science. There seem to be two interpretations:</a:t>
            </a:r>
          </a:p>
          <a:p>
            <a:pPr>
              <a:buNone/>
            </a:pPr>
            <a:r>
              <a:rPr lang="en-GB" sz="1600" dirty="0" smtClean="0"/>
              <a:t> </a:t>
            </a:r>
            <a:endParaRPr lang="en-GB" sz="1000" dirty="0" smtClean="0"/>
          </a:p>
          <a:p>
            <a:pPr>
              <a:buNone/>
            </a:pPr>
            <a:endParaRPr lang="en-GB" sz="2400" dirty="0" smtClean="0"/>
          </a:p>
          <a:p>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10" name="Content Placeholder 2"/>
          <p:cNvSpPr txBox="1">
            <a:spLocks/>
          </p:cNvSpPr>
          <p:nvPr/>
        </p:nvSpPr>
        <p:spPr>
          <a:xfrm>
            <a:off x="576064" y="198884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2000" dirty="0" smtClean="0"/>
              <a:t>Quine may be advocating a kind of </a:t>
            </a:r>
            <a:r>
              <a:rPr lang="en-GB" sz="2000" i="1" dirty="0" err="1" smtClean="0"/>
              <a:t>reliabilism</a:t>
            </a:r>
            <a:r>
              <a:rPr lang="en-GB" sz="2000" dirty="0" smtClean="0"/>
              <a:t>. But then the conceptual           analysis of classical epistemology is still required, namely conceptual         analysis that characterizes knowledge as </a:t>
            </a:r>
            <a:r>
              <a:rPr lang="en-GB" sz="2000" i="1" dirty="0" smtClean="0"/>
              <a:t>reliably produced true belief</a:t>
            </a:r>
            <a:r>
              <a:rPr lang="en-GB" sz="2000" dirty="0" smtClean="0"/>
              <a:t>.          Quine might respond that he didn’t eliminate but dethrone such analysis   </a:t>
            </a:r>
          </a:p>
          <a:p>
            <a:pPr>
              <a:buSzPct val="65000"/>
              <a:buFont typeface="Courier New" panose="02070309020205020404" pitchFamily="49" charset="0"/>
              <a:buChar char="o"/>
            </a:pPr>
            <a:endParaRPr lang="en-GB" sz="2200" dirty="0" smtClean="0"/>
          </a:p>
          <a:p>
            <a:pPr>
              <a:buSzPct val="65000"/>
              <a:buFont typeface="Courier New" panose="02070309020205020404" pitchFamily="49" charset="0"/>
              <a:buChar char="o"/>
            </a:pPr>
            <a:endParaRPr lang="en-GB" sz="2200" dirty="0" smtClean="0"/>
          </a:p>
          <a:p>
            <a:pPr>
              <a:buSzPct val="65000"/>
              <a:buFont typeface="Courier New" panose="02070309020205020404" pitchFamily="49" charset="0"/>
              <a:buChar char="o"/>
            </a:pPr>
            <a:endParaRPr lang="en-GB" sz="2200" dirty="0" smtClean="0"/>
          </a:p>
          <a:p>
            <a:pPr>
              <a:buSzPct val="65000"/>
              <a:buFont typeface="Courier New" panose="02070309020205020404" pitchFamily="49" charset="0"/>
              <a:buChar char="o"/>
            </a:pPr>
            <a:endParaRPr lang="en-GB" sz="1400" dirty="0" smtClean="0"/>
          </a:p>
          <a:p>
            <a:pPr lvl="2">
              <a:buSzPct val="65000"/>
              <a:buFont typeface="Courier New" panose="02070309020205020404" pitchFamily="49" charset="0"/>
              <a:buChar char="o"/>
            </a:pPr>
            <a:endParaRPr lang="en-GB" sz="2000" dirty="0" smtClean="0"/>
          </a:p>
          <a:p>
            <a:pPr lvl="1">
              <a:buSzPct val="65000"/>
              <a:buFont typeface="Courier New" panose="02070309020205020404" pitchFamily="49" charset="0"/>
              <a:buChar char="o"/>
            </a:pPr>
            <a:endParaRPr lang="en-GB" sz="2400" dirty="0"/>
          </a:p>
        </p:txBody>
      </p:sp>
      <p:sp>
        <p:nvSpPr>
          <p:cNvPr id="11" name="Content Placeholder 2"/>
          <p:cNvSpPr txBox="1">
            <a:spLocks/>
          </p:cNvSpPr>
          <p:nvPr/>
        </p:nvSpPr>
        <p:spPr>
          <a:xfrm>
            <a:off x="539552" y="335699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2000" dirty="0" smtClean="0"/>
              <a:t>Quine may accept a </a:t>
            </a:r>
            <a:r>
              <a:rPr lang="en-GB" sz="2000" i="1" dirty="0" smtClean="0"/>
              <a:t>pragmatic hypothetical</a:t>
            </a:r>
            <a:r>
              <a:rPr lang="en-GB" sz="2000" dirty="0" smtClean="0"/>
              <a:t> rather than a categorical        normativity. Normativity would have merely the form: </a:t>
            </a:r>
            <a:r>
              <a:rPr lang="en-GB" sz="2000" u="sng" dirty="0" smtClean="0"/>
              <a:t>If</a:t>
            </a:r>
            <a:r>
              <a:rPr lang="en-GB" sz="2000" dirty="0" smtClean="0"/>
              <a:t> you want to achieve         human goal X (e.g., survive, predict successfully, etc.), </a:t>
            </a:r>
            <a:r>
              <a:rPr lang="en-GB" sz="2000" u="sng" dirty="0" smtClean="0"/>
              <a:t>then</a:t>
            </a:r>
            <a:r>
              <a:rPr lang="en-GB" sz="2000" dirty="0" smtClean="0"/>
              <a:t> you should do Y</a:t>
            </a:r>
            <a:endParaRPr lang="en-GB" sz="2200" dirty="0" smtClean="0"/>
          </a:p>
          <a:p>
            <a:pPr>
              <a:buSzPct val="65000"/>
              <a:buFont typeface="Courier New" panose="02070309020205020404" pitchFamily="49" charset="0"/>
              <a:buChar char="o"/>
            </a:pPr>
            <a:endParaRPr lang="en-GB" sz="2200" dirty="0" smtClean="0"/>
          </a:p>
          <a:p>
            <a:pPr>
              <a:buSzPct val="65000"/>
              <a:buFont typeface="Courier New" panose="02070309020205020404" pitchFamily="49" charset="0"/>
              <a:buChar char="o"/>
            </a:pPr>
            <a:endParaRPr lang="en-GB" sz="2200" dirty="0" smtClean="0"/>
          </a:p>
          <a:p>
            <a:pPr>
              <a:buSzPct val="65000"/>
              <a:buFont typeface="Courier New" panose="02070309020205020404" pitchFamily="49" charset="0"/>
              <a:buChar char="o"/>
            </a:pPr>
            <a:endParaRPr lang="en-GB" sz="1400" dirty="0" smtClean="0"/>
          </a:p>
          <a:p>
            <a:pPr lvl="2">
              <a:buSzPct val="65000"/>
              <a:buFont typeface="Courier New" panose="02070309020205020404" pitchFamily="49" charset="0"/>
              <a:buChar char="o"/>
            </a:pPr>
            <a:endParaRPr lang="en-GB" sz="2000" dirty="0" smtClean="0"/>
          </a:p>
          <a:p>
            <a:pPr lvl="1">
              <a:buSzPct val="65000"/>
              <a:buFont typeface="Courier New" panose="02070309020205020404" pitchFamily="49" charset="0"/>
              <a:buChar char="o"/>
            </a:pPr>
            <a:endParaRPr lang="en-GB" sz="2400" dirty="0"/>
          </a:p>
        </p:txBody>
      </p:sp>
      <p:sp>
        <p:nvSpPr>
          <p:cNvPr id="6" name="Content Placeholder 2"/>
          <p:cNvSpPr txBox="1">
            <a:spLocks/>
          </p:cNvSpPr>
          <p:nvPr/>
        </p:nvSpPr>
        <p:spPr>
          <a:xfrm>
            <a:off x="323528" y="443711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Both interpretations can be combined: A process can be reliable relative to    one of our many human interests (e.g., successfully predicting observations)</a:t>
            </a:r>
          </a:p>
          <a:p>
            <a:pPr>
              <a:buFont typeface="Arial" pitchFamily="34" charset="0"/>
              <a:buNone/>
            </a:pPr>
            <a:r>
              <a:rPr lang="en-GB" sz="1600" dirty="0" smtClean="0"/>
              <a:t> </a:t>
            </a:r>
            <a:endParaRPr lang="en-GB" sz="1000" dirty="0" smtClean="0"/>
          </a:p>
          <a:p>
            <a:pPr>
              <a:buFont typeface="Arial" pitchFamily="34" charset="0"/>
              <a:buNone/>
            </a:pPr>
            <a:endParaRPr lang="en-GB" sz="2400" dirty="0" smtClean="0"/>
          </a:p>
          <a:p>
            <a:endParaRPr lang="en-GB" sz="2400" dirty="0" smtClean="0"/>
          </a:p>
          <a:p>
            <a:endParaRPr lang="en-GB" sz="2400" dirty="0" smtClean="0"/>
          </a:p>
          <a:p>
            <a:endParaRPr lang="en-GB" sz="2400" dirty="0" smtClean="0"/>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Tree>
    <p:extLst>
      <p:ext uri="{BB962C8B-B14F-4D97-AF65-F5344CB8AC3E}">
        <p14:creationId xmlns:p14="http://schemas.microsoft.com/office/powerpoint/2010/main" val="1287334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6"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1143000"/>
          </a:xfrm>
        </p:spPr>
        <p:txBody>
          <a:bodyPr>
            <a:normAutofit/>
          </a:bodyPr>
          <a:lstStyle/>
          <a:p>
            <a:r>
              <a:rPr lang="nl-NL" sz="2400" dirty="0" smtClean="0"/>
              <a:t>Analysis of </a:t>
            </a:r>
            <a:r>
              <a:rPr lang="nl-NL" sz="2400" dirty="0" err="1" smtClean="0"/>
              <a:t>Quine’s</a:t>
            </a:r>
            <a:r>
              <a:rPr lang="nl-NL" sz="2400" dirty="0" smtClean="0"/>
              <a:t> </a:t>
            </a:r>
            <a:r>
              <a:rPr lang="nl-NL" sz="2400" dirty="0" err="1" smtClean="0"/>
              <a:t>Naturalism</a:t>
            </a:r>
            <a:r>
              <a:rPr lang="nl-NL" sz="2400" dirty="0" smtClean="0"/>
              <a:t> (</a:t>
            </a:r>
            <a:r>
              <a:rPr lang="nl-NL" sz="2400" dirty="0" err="1" smtClean="0"/>
              <a:t>cont</a:t>
            </a:r>
            <a:r>
              <a:rPr lang="nl-NL" sz="2400" dirty="0" smtClean="0"/>
              <a:t>.)</a:t>
            </a:r>
          </a:p>
        </p:txBody>
      </p:sp>
      <p:sp>
        <p:nvSpPr>
          <p:cNvPr id="3" name="Content Placeholder 2"/>
          <p:cNvSpPr>
            <a:spLocks noGrp="1"/>
          </p:cNvSpPr>
          <p:nvPr>
            <p:ph idx="1"/>
          </p:nvPr>
        </p:nvSpPr>
        <p:spPr>
          <a:xfrm>
            <a:off x="323528" y="1268761"/>
            <a:ext cx="8820472" cy="432047"/>
          </a:xfrm>
        </p:spPr>
        <p:txBody>
          <a:bodyPr>
            <a:noAutofit/>
          </a:bodyPr>
          <a:lstStyle/>
          <a:p>
            <a:r>
              <a:rPr lang="en-GB" sz="2000" dirty="0" smtClean="0"/>
              <a:t>Quine holds that </a:t>
            </a:r>
            <a:r>
              <a:rPr lang="en-GB" sz="2000" dirty="0" err="1" smtClean="0"/>
              <a:t>skepticism</a:t>
            </a:r>
            <a:r>
              <a:rPr lang="en-GB" sz="2000" dirty="0" smtClean="0"/>
              <a:t>, which motivated traditional epistemology, is a </a:t>
            </a:r>
            <a:r>
              <a:rPr lang="en-GB" sz="2000" dirty="0" err="1" smtClean="0"/>
              <a:t>pseudoproblem</a:t>
            </a:r>
            <a:r>
              <a:rPr lang="en-GB" sz="2000" dirty="0" smtClean="0"/>
              <a:t>. Besides, he holds that the only place where the question ‘Is knowledge possible?’ may legitimately arise, is within science. The methods     of science are the only resources available to answer it. Hence, a defeat of         the </a:t>
            </a:r>
            <a:r>
              <a:rPr lang="en-GB" sz="2000" dirty="0" err="1" smtClean="0"/>
              <a:t>skeptic</a:t>
            </a:r>
            <a:r>
              <a:rPr lang="en-GB" sz="2000" dirty="0" smtClean="0"/>
              <a:t> is a defeat of the hegemony of traditional epistemology.</a:t>
            </a:r>
            <a:endParaRPr lang="en-GB" sz="1000" dirty="0" smtClean="0"/>
          </a:p>
          <a:p>
            <a:pPr>
              <a:buNone/>
            </a:pPr>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7" name="Content Placeholder 2"/>
          <p:cNvSpPr txBox="1">
            <a:spLocks/>
          </p:cNvSpPr>
          <p:nvPr/>
        </p:nvSpPr>
        <p:spPr>
          <a:xfrm>
            <a:off x="251520" y="299695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Still, he admits that </a:t>
            </a:r>
            <a:r>
              <a:rPr lang="en-GB" sz="2000" i="1" dirty="0" smtClean="0"/>
              <a:t>Hume’s undermining of inductive knowledge </a:t>
            </a:r>
            <a:r>
              <a:rPr lang="en-GB" sz="2000" dirty="0" smtClean="0"/>
              <a:t>leaves us     with uncertainty. </a:t>
            </a:r>
            <a:r>
              <a:rPr lang="en-GB" sz="2000" dirty="0"/>
              <a:t>I</a:t>
            </a:r>
            <a:r>
              <a:rPr lang="en-GB" sz="2000" dirty="0" smtClean="0"/>
              <a:t>n response to the </a:t>
            </a:r>
            <a:r>
              <a:rPr lang="en-GB" sz="2000" dirty="0" err="1" smtClean="0"/>
              <a:t>skeptic</a:t>
            </a:r>
            <a:r>
              <a:rPr lang="en-GB" sz="2000" dirty="0" smtClean="0"/>
              <a:t> he main point seems to be to         put our faith in the </a:t>
            </a:r>
            <a:r>
              <a:rPr lang="en-GB" sz="2000" dirty="0" err="1" smtClean="0"/>
              <a:t>scientifc</a:t>
            </a:r>
            <a:r>
              <a:rPr lang="en-GB" sz="2000" dirty="0" smtClean="0"/>
              <a:t> method.</a:t>
            </a:r>
            <a:endParaRPr lang="en-GB" sz="1000" dirty="0" smtClean="0"/>
          </a:p>
          <a:p>
            <a:pPr>
              <a:buFont typeface="Arial" pitchFamily="34" charset="0"/>
              <a:buNone/>
            </a:pPr>
            <a:endParaRPr lang="en-GB" sz="2400" dirty="0" smtClean="0"/>
          </a:p>
          <a:p>
            <a:endParaRPr lang="en-GB" sz="2400" dirty="0" smtClean="0"/>
          </a:p>
          <a:p>
            <a:endParaRPr lang="en-GB" sz="2400" dirty="0" smtClean="0"/>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8" name="Content Placeholder 2"/>
          <p:cNvSpPr txBox="1">
            <a:spLocks/>
          </p:cNvSpPr>
          <p:nvPr/>
        </p:nvSpPr>
        <p:spPr>
          <a:xfrm>
            <a:off x="251520" y="407707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Quine addresses the matter of </a:t>
            </a:r>
            <a:r>
              <a:rPr lang="en-GB" sz="2000" dirty="0" err="1" smtClean="0"/>
              <a:t>skepticism</a:t>
            </a:r>
            <a:r>
              <a:rPr lang="en-GB" sz="2000" dirty="0" smtClean="0"/>
              <a:t> via </a:t>
            </a:r>
            <a:r>
              <a:rPr lang="en-GB" sz="2000" i="1" dirty="0" smtClean="0"/>
              <a:t>evolutionary theory</a:t>
            </a:r>
            <a:r>
              <a:rPr lang="en-GB" sz="2000" dirty="0" smtClean="0"/>
              <a:t>. Darwin’s theory answers the </a:t>
            </a:r>
            <a:r>
              <a:rPr lang="en-GB" sz="2000" dirty="0" err="1" smtClean="0"/>
              <a:t>skeptic</a:t>
            </a:r>
            <a:r>
              <a:rPr lang="en-GB" sz="2000" dirty="0" smtClean="0"/>
              <a:t>: “Creatures inveterately wrong in their inductions have a pathetic but praiseworthy tendency to die before reproducing their kind”</a:t>
            </a:r>
          </a:p>
          <a:p>
            <a:pPr lvl="1"/>
            <a:r>
              <a:rPr lang="en-GB" sz="2000" dirty="0" smtClean="0"/>
              <a:t>So, if most of our beliefs were not true, we probably would not be here</a:t>
            </a:r>
          </a:p>
          <a:p>
            <a:endParaRPr lang="en-GB" sz="2400" dirty="0" smtClean="0"/>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9" name="Content Placeholder 2"/>
          <p:cNvSpPr txBox="1">
            <a:spLocks/>
          </p:cNvSpPr>
          <p:nvPr/>
        </p:nvSpPr>
        <p:spPr>
          <a:xfrm>
            <a:off x="251520" y="544522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i="1" dirty="0" smtClean="0"/>
              <a:t>The argument</a:t>
            </a:r>
            <a:r>
              <a:rPr lang="en-GB" sz="2000" dirty="0" smtClean="0"/>
              <a:t> goes as follows: If Nature does not cause us to have mostly true beliefs, we will not survive. We have survived natural selection. Therefore, Nature has caused us to have mostly true beliefs. </a:t>
            </a:r>
            <a:endParaRPr lang="en-GB" sz="2400" dirty="0" smtClean="0"/>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Tree>
    <p:extLst>
      <p:ext uri="{BB962C8B-B14F-4D97-AF65-F5344CB8AC3E}">
        <p14:creationId xmlns:p14="http://schemas.microsoft.com/office/powerpoint/2010/main" val="272550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1143000"/>
          </a:xfrm>
        </p:spPr>
        <p:txBody>
          <a:bodyPr>
            <a:normAutofit/>
          </a:bodyPr>
          <a:lstStyle/>
          <a:p>
            <a:r>
              <a:rPr lang="nl-NL" sz="2400" dirty="0" smtClean="0"/>
              <a:t>Analysis of </a:t>
            </a:r>
            <a:r>
              <a:rPr lang="nl-NL" sz="2400" dirty="0" err="1" smtClean="0"/>
              <a:t>Quine’s</a:t>
            </a:r>
            <a:r>
              <a:rPr lang="nl-NL" sz="2400" dirty="0" smtClean="0"/>
              <a:t> </a:t>
            </a:r>
            <a:r>
              <a:rPr lang="nl-NL" sz="2400" dirty="0" err="1" smtClean="0"/>
              <a:t>Naturalism</a:t>
            </a:r>
            <a:r>
              <a:rPr lang="nl-NL" sz="2400" dirty="0" smtClean="0"/>
              <a:t> (</a:t>
            </a:r>
            <a:r>
              <a:rPr lang="nl-NL" sz="2400" dirty="0" err="1" smtClean="0"/>
              <a:t>cont</a:t>
            </a:r>
            <a:r>
              <a:rPr lang="nl-NL" sz="2400" dirty="0" smtClean="0"/>
              <a:t>.)</a:t>
            </a:r>
          </a:p>
        </p:txBody>
      </p:sp>
      <p:sp>
        <p:nvSpPr>
          <p:cNvPr id="3" name="Content Placeholder 2"/>
          <p:cNvSpPr>
            <a:spLocks noGrp="1"/>
          </p:cNvSpPr>
          <p:nvPr>
            <p:ph idx="1"/>
          </p:nvPr>
        </p:nvSpPr>
        <p:spPr>
          <a:xfrm>
            <a:off x="323528" y="1268761"/>
            <a:ext cx="8820472" cy="432047"/>
          </a:xfrm>
        </p:spPr>
        <p:txBody>
          <a:bodyPr>
            <a:noAutofit/>
          </a:bodyPr>
          <a:lstStyle/>
          <a:p>
            <a:r>
              <a:rPr lang="en-GB" sz="2000" dirty="0" smtClean="0"/>
              <a:t>There are problems with this argument. Survival might well have little to do   with true beliefs, but much with behaviour that has survival value. It could be that most of our beliefs are false, but adequate for survival</a:t>
            </a:r>
          </a:p>
          <a:p>
            <a:pPr lvl="1"/>
            <a:r>
              <a:rPr lang="en-GB" sz="1800" dirty="0" smtClean="0"/>
              <a:t>Examples include misplaced optimism,  etc. </a:t>
            </a:r>
            <a:r>
              <a:rPr lang="en-GB" sz="1600" dirty="0" smtClean="0"/>
              <a:t> </a:t>
            </a:r>
            <a:endParaRPr lang="en-GB" sz="600" dirty="0" smtClean="0"/>
          </a:p>
          <a:p>
            <a:pPr>
              <a:buNone/>
            </a:pPr>
            <a:endParaRPr lang="en-GB" sz="24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7" name="Content Placeholder 2"/>
          <p:cNvSpPr txBox="1">
            <a:spLocks/>
          </p:cNvSpPr>
          <p:nvPr/>
        </p:nvSpPr>
        <p:spPr>
          <a:xfrm>
            <a:off x="251520" y="263691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As Pat </a:t>
            </a:r>
            <a:r>
              <a:rPr lang="en-GB" sz="2000" dirty="0" err="1" smtClean="0"/>
              <a:t>Churchland</a:t>
            </a:r>
            <a:r>
              <a:rPr lang="en-GB" sz="2000" dirty="0" smtClean="0"/>
              <a:t> says: ‘Boiled down to essentials, a nervous system enables the organism to succeed in feeding, fleeing, fighting, and reproducing… truth, whatever that is, definitely takes the hindmost’.</a:t>
            </a:r>
            <a:endParaRPr lang="en-GB" sz="1000" dirty="0" smtClean="0"/>
          </a:p>
          <a:p>
            <a:pPr>
              <a:buFont typeface="Arial" pitchFamily="34" charset="0"/>
              <a:buNone/>
            </a:pPr>
            <a:endParaRPr lang="en-GB" sz="2400" dirty="0" smtClean="0"/>
          </a:p>
          <a:p>
            <a:endParaRPr lang="en-GB" sz="2400" dirty="0" smtClean="0"/>
          </a:p>
          <a:p>
            <a:endParaRPr lang="en-GB" sz="2400" dirty="0" smtClean="0"/>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8" name="Content Placeholder 2"/>
          <p:cNvSpPr txBox="1">
            <a:spLocks/>
          </p:cNvSpPr>
          <p:nvPr/>
        </p:nvSpPr>
        <p:spPr>
          <a:xfrm>
            <a:off x="251520" y="371703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Or take </a:t>
            </a:r>
            <a:r>
              <a:rPr lang="en-GB" sz="2000" dirty="0" err="1" smtClean="0"/>
              <a:t>Dawin’s</a:t>
            </a:r>
            <a:r>
              <a:rPr lang="en-GB" sz="2000" dirty="0" smtClean="0"/>
              <a:t> own doubt about the relation of true beliefs to survival:    ‘Would anyone trust in the conviction of a monkey’s mind, if there are any convictions in such a mind?’</a:t>
            </a:r>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9" name="Content Placeholder 2"/>
          <p:cNvSpPr txBox="1">
            <a:spLocks/>
          </p:cNvSpPr>
          <p:nvPr/>
        </p:nvSpPr>
        <p:spPr>
          <a:xfrm>
            <a:off x="251520" y="472514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So Quine must build a better case to convince us that evolution solves the problem of </a:t>
            </a:r>
            <a:r>
              <a:rPr lang="en-GB" sz="2000" dirty="0" err="1" smtClean="0"/>
              <a:t>skepticism</a:t>
            </a:r>
            <a:r>
              <a:rPr lang="en-GB" sz="2000" dirty="0" smtClean="0"/>
              <a:t>. In fact, he purports to reject </a:t>
            </a:r>
            <a:r>
              <a:rPr lang="en-GB" sz="2000" dirty="0" err="1" smtClean="0"/>
              <a:t>skepticism</a:t>
            </a:r>
            <a:r>
              <a:rPr lang="en-GB" sz="2000" dirty="0" smtClean="0"/>
              <a:t> in </a:t>
            </a:r>
            <a:r>
              <a:rPr lang="en-GB" sz="2000" dirty="0" err="1" smtClean="0"/>
              <a:t>favor</a:t>
            </a:r>
            <a:r>
              <a:rPr lang="en-GB" sz="2000" dirty="0" smtClean="0"/>
              <a:t> of science, but actually he offers an even more potent disturbing </a:t>
            </a:r>
            <a:r>
              <a:rPr lang="en-GB" sz="2000" dirty="0" err="1" smtClean="0"/>
              <a:t>skepticism</a:t>
            </a:r>
            <a:r>
              <a:rPr lang="en-GB" sz="2000" dirty="0"/>
              <a:t>:</a:t>
            </a:r>
            <a:endParaRPr lang="en-GB" sz="2000" dirty="0" smtClean="0"/>
          </a:p>
          <a:p>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10" name="Content Placeholder 2"/>
          <p:cNvSpPr txBox="1">
            <a:spLocks/>
          </p:cNvSpPr>
          <p:nvPr/>
        </p:nvSpPr>
        <p:spPr>
          <a:xfrm>
            <a:off x="179512" y="5733256"/>
            <a:ext cx="8892480" cy="1008112"/>
          </a:xfrm>
          <a:prstGeom prst="rect">
            <a:avLst/>
          </a:prstGeom>
        </p:spPr>
        <p:txBody>
          <a:bodyPr vert="horz" lIns="91440" tIns="45720" rIns="91440" bIns="45720" rtlCol="0">
            <a:noAutofit/>
          </a:bodyPr>
          <a:lstStyle/>
          <a:p>
            <a:pPr lvl="1">
              <a:spcBef>
                <a:spcPct val="20000"/>
              </a:spcBef>
              <a:defRPr/>
            </a:pPr>
            <a:r>
              <a:rPr lang="en-GB" sz="2000" i="1" dirty="0" smtClean="0"/>
              <a:t>What does science claim about the world? Only that it’s somehow so structured that our empirical stimuli/response predictions work. But for the rest science says </a:t>
            </a:r>
            <a:r>
              <a:rPr lang="en-GB" sz="2000" i="1" u="sng" dirty="0" smtClean="0"/>
              <a:t>nothing</a:t>
            </a:r>
            <a:r>
              <a:rPr lang="en-GB" sz="2000" i="1" dirty="0" smtClean="0"/>
              <a:t> about the world in itself. What we call ‘reality’ is internal to science</a:t>
            </a:r>
          </a:p>
        </p:txBody>
      </p:sp>
    </p:spTree>
    <p:extLst>
      <p:ext uri="{BB962C8B-B14F-4D97-AF65-F5344CB8AC3E}">
        <p14:creationId xmlns:p14="http://schemas.microsoft.com/office/powerpoint/2010/main" val="2864649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nl-NL" dirty="0" smtClean="0"/>
              <a:t/>
            </a:r>
            <a:br>
              <a:rPr lang="nl-NL" dirty="0" smtClean="0"/>
            </a:br>
            <a:r>
              <a:rPr lang="nl-NL" dirty="0" smtClean="0"/>
              <a:t/>
            </a:r>
            <a:br>
              <a:rPr lang="nl-NL" dirty="0" smtClean="0"/>
            </a:br>
            <a:r>
              <a:rPr lang="nl-NL" sz="4900" dirty="0" err="1" smtClean="0"/>
              <a:t>Pojman</a:t>
            </a:r>
            <a:r>
              <a:rPr lang="nl-NL" sz="4900" dirty="0" smtClean="0"/>
              <a:t> </a:t>
            </a:r>
            <a:r>
              <a:rPr lang="nl-NL" sz="4900" dirty="0" err="1" smtClean="0"/>
              <a:t>Chapter</a:t>
            </a:r>
            <a:r>
              <a:rPr lang="nl-NL" sz="4900" dirty="0" smtClean="0"/>
              <a:t> 11:</a:t>
            </a:r>
            <a:br>
              <a:rPr lang="nl-NL" sz="4900" dirty="0" smtClean="0"/>
            </a:br>
            <a:r>
              <a:rPr lang="nl-NL" sz="4900" dirty="0" err="1" smtClean="0"/>
              <a:t>Virtue</a:t>
            </a:r>
            <a:r>
              <a:rPr lang="nl-NL" sz="4900" dirty="0" smtClean="0"/>
              <a:t> </a:t>
            </a:r>
            <a:r>
              <a:rPr lang="nl-NL" sz="4900" dirty="0" err="1" smtClean="0"/>
              <a:t>Epistemology</a:t>
            </a:r>
            <a:r>
              <a:rPr lang="nl-NL" dirty="0" smtClean="0"/>
              <a:t/>
            </a:r>
            <a:br>
              <a:rPr lang="nl-NL" dirty="0" smtClean="0"/>
            </a:br>
            <a:endParaRPr lang="nl-NL" dirty="0"/>
          </a:p>
        </p:txBody>
      </p:sp>
    </p:spTree>
    <p:extLst>
      <p:ext uri="{BB962C8B-B14F-4D97-AF65-F5344CB8AC3E}">
        <p14:creationId xmlns:p14="http://schemas.microsoft.com/office/powerpoint/2010/main" val="127534431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1143000"/>
          </a:xfrm>
        </p:spPr>
        <p:txBody>
          <a:bodyPr>
            <a:normAutofit/>
          </a:bodyPr>
          <a:lstStyle/>
          <a:p>
            <a:r>
              <a:rPr lang="nl-NL" sz="2400" dirty="0" err="1" smtClean="0"/>
              <a:t>Virtue</a:t>
            </a:r>
            <a:r>
              <a:rPr lang="nl-NL" sz="2400" dirty="0" smtClean="0"/>
              <a:t> </a:t>
            </a:r>
            <a:r>
              <a:rPr lang="nl-NL" sz="2400" dirty="0" err="1" smtClean="0"/>
              <a:t>Epistemology</a:t>
            </a:r>
            <a:endParaRPr lang="nl-NL" sz="2400" dirty="0" smtClean="0"/>
          </a:p>
        </p:txBody>
      </p:sp>
      <p:sp>
        <p:nvSpPr>
          <p:cNvPr id="3" name="Content Placeholder 2"/>
          <p:cNvSpPr>
            <a:spLocks noGrp="1"/>
          </p:cNvSpPr>
          <p:nvPr>
            <p:ph idx="1"/>
          </p:nvPr>
        </p:nvSpPr>
        <p:spPr>
          <a:xfrm>
            <a:off x="323528" y="1268761"/>
            <a:ext cx="8820472" cy="432047"/>
          </a:xfrm>
        </p:spPr>
        <p:txBody>
          <a:bodyPr>
            <a:noAutofit/>
          </a:bodyPr>
          <a:lstStyle/>
          <a:p>
            <a:r>
              <a:rPr lang="en-GB" sz="2000" dirty="0" smtClean="0"/>
              <a:t>Virtue Epistemology makes epistemic character traits, rather than epistemic principles or duties, the centre of epistemology</a:t>
            </a:r>
          </a:p>
          <a:p>
            <a:pPr lvl="1"/>
            <a:r>
              <a:rPr lang="en-GB" sz="1800" dirty="0" smtClean="0"/>
              <a:t>Just as virtue ethics makes proper character traits, rather than moral principles or duties, the centre of morality</a:t>
            </a:r>
            <a:r>
              <a:rPr lang="en-GB" sz="1600" dirty="0" smtClean="0"/>
              <a:t> </a:t>
            </a:r>
            <a:endParaRPr lang="en-GB" sz="2000" dirty="0" smtClean="0"/>
          </a:p>
          <a:p>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7" name="Content Placeholder 2"/>
          <p:cNvSpPr txBox="1">
            <a:spLocks/>
          </p:cNvSpPr>
          <p:nvPr/>
        </p:nvSpPr>
        <p:spPr>
          <a:xfrm>
            <a:off x="288032" y="263691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The virtue epistemologist may highlight stable dispositions likely to produce    the highest aggregate of truths. These dispositions are justified. They are epistemic virtues. A particular belief is justified if it is formed by virtues.</a:t>
            </a:r>
            <a:endParaRPr lang="en-GB" sz="2400" dirty="0" smtClean="0"/>
          </a:p>
          <a:p>
            <a:endParaRPr lang="en-GB" sz="2400" dirty="0" smtClean="0"/>
          </a:p>
          <a:p>
            <a:endParaRPr lang="en-GB" sz="2400" dirty="0" smtClean="0"/>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8" name="Content Placeholder 2"/>
          <p:cNvSpPr txBox="1">
            <a:spLocks/>
          </p:cNvSpPr>
          <p:nvPr/>
        </p:nvSpPr>
        <p:spPr>
          <a:xfrm>
            <a:off x="251520" y="371703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Epistemic virtues are the good ways, or habits, of forming and sustaining   beliefs. They are truth conductive. They enable us to obtain and sustain          true beliefs and avoid false beliefs. Vices are the bad ways or habits </a:t>
            </a:r>
            <a:endParaRPr lang="en-GB" sz="2400" dirty="0" smtClean="0"/>
          </a:p>
          <a:p>
            <a:pPr marL="0" indent="0">
              <a:buNone/>
            </a:pPr>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10" name="Content Placeholder 2"/>
          <p:cNvSpPr txBox="1">
            <a:spLocks/>
          </p:cNvSpPr>
          <p:nvPr/>
        </p:nvSpPr>
        <p:spPr>
          <a:xfrm>
            <a:off x="251520" y="479715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Virtuous traits include proper perception, good memory, clear reasoning,   critical thinking, open-mindedness, impartiality, paying attention to evidence, intellectual courage (willingness to conceive and examine minority views) </a:t>
            </a:r>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11" name="Content Placeholder 2"/>
          <p:cNvSpPr txBox="1">
            <a:spLocks/>
          </p:cNvSpPr>
          <p:nvPr/>
        </p:nvSpPr>
        <p:spPr>
          <a:xfrm>
            <a:off x="216024" y="587727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Vicious traits include guessing, hasty generalization and wishful thinking</a:t>
            </a:r>
            <a:endParaRPr lang="en-GB" sz="1400" dirty="0" smtClean="0"/>
          </a:p>
          <a:p>
            <a:pPr lvl="2"/>
            <a:endParaRPr lang="en-GB" sz="2000" dirty="0" smtClean="0"/>
          </a:p>
          <a:p>
            <a:pPr lvl="1">
              <a:buFont typeface="Arial" pitchFamily="34" charset="0"/>
              <a:buNone/>
            </a:pPr>
            <a:endParaRPr lang="en-GB" sz="2400" dirty="0"/>
          </a:p>
        </p:txBody>
      </p:sp>
    </p:spTree>
    <p:extLst>
      <p:ext uri="{BB962C8B-B14F-4D97-AF65-F5344CB8AC3E}">
        <p14:creationId xmlns:p14="http://schemas.microsoft.com/office/powerpoint/2010/main" val="1235169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1"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1143000"/>
          </a:xfrm>
        </p:spPr>
        <p:txBody>
          <a:bodyPr>
            <a:normAutofit/>
          </a:bodyPr>
          <a:lstStyle/>
          <a:p>
            <a:r>
              <a:rPr lang="nl-NL" sz="2400" dirty="0" err="1" smtClean="0"/>
              <a:t>Virtue</a:t>
            </a:r>
            <a:r>
              <a:rPr lang="nl-NL" sz="2400" dirty="0" smtClean="0"/>
              <a:t> </a:t>
            </a:r>
            <a:r>
              <a:rPr lang="nl-NL" sz="2400" dirty="0" err="1" smtClean="0"/>
              <a:t>Epistemology</a:t>
            </a:r>
            <a:r>
              <a:rPr lang="nl-NL" sz="2400" dirty="0" smtClean="0"/>
              <a:t> (</a:t>
            </a:r>
            <a:r>
              <a:rPr lang="nl-NL" sz="2400" dirty="0" err="1" smtClean="0"/>
              <a:t>cont</a:t>
            </a:r>
            <a:r>
              <a:rPr lang="nl-NL" sz="2400" dirty="0" smtClean="0"/>
              <a:t>.)</a:t>
            </a:r>
          </a:p>
        </p:txBody>
      </p:sp>
      <p:sp>
        <p:nvSpPr>
          <p:cNvPr id="3" name="Content Placeholder 2"/>
          <p:cNvSpPr>
            <a:spLocks noGrp="1"/>
          </p:cNvSpPr>
          <p:nvPr>
            <p:ph idx="1"/>
          </p:nvPr>
        </p:nvSpPr>
        <p:spPr>
          <a:xfrm>
            <a:off x="107504" y="1268761"/>
            <a:ext cx="8820472" cy="432047"/>
          </a:xfrm>
        </p:spPr>
        <p:txBody>
          <a:bodyPr>
            <a:noAutofit/>
          </a:bodyPr>
          <a:lstStyle/>
          <a:p>
            <a:r>
              <a:rPr lang="en-GB" sz="2000" dirty="0" smtClean="0"/>
              <a:t>Epistemic virtues are dispositions that dispose us to certain states, such as objective review of the evidence and critical review of our own beliefs </a:t>
            </a:r>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7" name="Content Placeholder 2"/>
          <p:cNvSpPr txBox="1">
            <a:spLocks/>
          </p:cNvSpPr>
          <p:nvPr/>
        </p:nvSpPr>
        <p:spPr>
          <a:xfrm>
            <a:off x="107504" y="2060848"/>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a:t>I</a:t>
            </a:r>
            <a:r>
              <a:rPr lang="en-GB" sz="2000" dirty="0" smtClean="0"/>
              <a:t>f one has many epistemic virtues, one is </a:t>
            </a:r>
            <a:r>
              <a:rPr lang="en-GB" sz="2000" dirty="0" err="1" smtClean="0"/>
              <a:t>disposted</a:t>
            </a:r>
            <a:r>
              <a:rPr lang="en-GB" sz="2000" dirty="0" smtClean="0"/>
              <a:t> to seek the truth. But      even with the best motivation one may fail to find truth (due to bad luck)  </a:t>
            </a:r>
            <a:endParaRPr lang="en-GB" sz="2400" dirty="0" smtClean="0"/>
          </a:p>
          <a:p>
            <a:endParaRPr lang="en-GB" sz="2400" dirty="0" smtClean="0"/>
          </a:p>
          <a:p>
            <a:endParaRPr lang="en-GB" sz="2400" dirty="0" smtClean="0"/>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8" name="Content Placeholder 2"/>
          <p:cNvSpPr txBox="1">
            <a:spLocks/>
          </p:cNvSpPr>
          <p:nvPr/>
        </p:nvSpPr>
        <p:spPr>
          <a:xfrm>
            <a:off x="107504" y="2780929"/>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a:t>A</a:t>
            </a:r>
            <a:r>
              <a:rPr lang="en-GB" sz="2000" dirty="0" smtClean="0"/>
              <a:t>n epistemic virtue can more precisely be defined as follows</a:t>
            </a:r>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9" name="Content Placeholder 2"/>
          <p:cNvSpPr txBox="1">
            <a:spLocks/>
          </p:cNvSpPr>
          <p:nvPr/>
        </p:nvSpPr>
        <p:spPr>
          <a:xfrm>
            <a:off x="0" y="3212976"/>
            <a:ext cx="8892480" cy="1008112"/>
          </a:xfrm>
          <a:prstGeom prst="rect">
            <a:avLst/>
          </a:prstGeom>
        </p:spPr>
        <p:txBody>
          <a:bodyPr vert="horz" lIns="91440" tIns="45720" rIns="91440" bIns="45720" rtlCol="0">
            <a:noAutofit/>
          </a:bodyPr>
          <a:lstStyle/>
          <a:p>
            <a:pPr lvl="1">
              <a:spcBef>
                <a:spcPct val="20000"/>
              </a:spcBef>
              <a:defRPr/>
            </a:pPr>
            <a:r>
              <a:rPr lang="en-GB" sz="2000" i="1" dirty="0" smtClean="0"/>
              <a:t>A stable intellectual disposition that disposes one to mostly attain the truth    and avoid error in a certain field, when being in certain conditions. </a:t>
            </a:r>
          </a:p>
        </p:txBody>
      </p:sp>
      <p:sp>
        <p:nvSpPr>
          <p:cNvPr id="12" name="Content Placeholder 2"/>
          <p:cNvSpPr txBox="1">
            <a:spLocks/>
          </p:cNvSpPr>
          <p:nvPr/>
        </p:nvSpPr>
        <p:spPr>
          <a:xfrm>
            <a:off x="0" y="4365104"/>
            <a:ext cx="8892480" cy="1008112"/>
          </a:xfrm>
          <a:prstGeom prst="rect">
            <a:avLst/>
          </a:prstGeom>
        </p:spPr>
        <p:txBody>
          <a:bodyPr vert="horz" lIns="91440" tIns="45720" rIns="91440" bIns="45720" rtlCol="0">
            <a:noAutofit/>
          </a:bodyPr>
          <a:lstStyle/>
          <a:p>
            <a:pPr lvl="1">
              <a:spcBef>
                <a:spcPct val="20000"/>
              </a:spcBef>
              <a:defRPr/>
            </a:pPr>
            <a:r>
              <a:rPr lang="en-GB" sz="2000" i="1" dirty="0" smtClean="0"/>
              <a:t>S is justified to belief P only if there is a field F and conditions C, such that (a) P is in F, (b) S is in C with respect to P, (c) S would most likely be right if S believed a proposition X in field F when in conditions C with respect to X.</a:t>
            </a:r>
          </a:p>
        </p:txBody>
      </p:sp>
      <p:sp>
        <p:nvSpPr>
          <p:cNvPr id="13" name="Content Placeholder 2"/>
          <p:cNvSpPr txBox="1">
            <a:spLocks/>
          </p:cNvSpPr>
          <p:nvPr/>
        </p:nvSpPr>
        <p:spPr>
          <a:xfrm>
            <a:off x="144016" y="393305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A</a:t>
            </a:r>
            <a:r>
              <a:rPr lang="en-GB" sz="2000" dirty="0"/>
              <a:t> </a:t>
            </a:r>
            <a:r>
              <a:rPr lang="en-GB" sz="2000" dirty="0" smtClean="0"/>
              <a:t>belief is justified on virtue epistemology if it’s produced by an epistemic virtue</a:t>
            </a:r>
            <a:endParaRPr lang="en-GB" sz="2200" dirty="0" smtClean="0"/>
          </a:p>
          <a:p>
            <a:pPr marL="0" indent="0">
              <a:buNone/>
            </a:pPr>
            <a:endParaRPr lang="en-GB" sz="1400" dirty="0" smtClean="0"/>
          </a:p>
          <a:p>
            <a:pPr lvl="2"/>
            <a:endParaRPr lang="en-GB" sz="2000" dirty="0" smtClean="0"/>
          </a:p>
          <a:p>
            <a:pPr lvl="1">
              <a:buFont typeface="Arial" pitchFamily="34" charset="0"/>
              <a:buNone/>
            </a:pPr>
            <a:endParaRPr lang="en-GB" sz="2400" dirty="0"/>
          </a:p>
        </p:txBody>
      </p:sp>
    </p:spTree>
    <p:extLst>
      <p:ext uri="{BB962C8B-B14F-4D97-AF65-F5344CB8AC3E}">
        <p14:creationId xmlns:p14="http://schemas.microsoft.com/office/powerpoint/2010/main" val="4054776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2" grpId="0"/>
      <p:bldP spid="13"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1143000"/>
          </a:xfrm>
        </p:spPr>
        <p:txBody>
          <a:bodyPr>
            <a:normAutofit/>
          </a:bodyPr>
          <a:lstStyle/>
          <a:p>
            <a:r>
              <a:rPr lang="nl-NL" sz="2400" dirty="0" err="1" smtClean="0"/>
              <a:t>Problems</a:t>
            </a:r>
            <a:r>
              <a:rPr lang="nl-NL" sz="2400" dirty="0" smtClean="0"/>
              <a:t> </a:t>
            </a:r>
            <a:r>
              <a:rPr lang="nl-NL" sz="2400" dirty="0" err="1" smtClean="0"/>
              <a:t>with</a:t>
            </a:r>
            <a:r>
              <a:rPr lang="nl-NL" sz="2400" dirty="0" smtClean="0"/>
              <a:t> </a:t>
            </a:r>
            <a:r>
              <a:rPr lang="nl-NL" sz="2400" dirty="0" err="1" smtClean="0"/>
              <a:t>Virtue</a:t>
            </a:r>
            <a:r>
              <a:rPr lang="nl-NL" sz="2400" dirty="0" smtClean="0"/>
              <a:t> </a:t>
            </a:r>
            <a:r>
              <a:rPr lang="nl-NL" sz="2400" dirty="0" err="1" smtClean="0"/>
              <a:t>Epistemology</a:t>
            </a:r>
            <a:endParaRPr lang="nl-NL" sz="2400" dirty="0" smtClean="0"/>
          </a:p>
        </p:txBody>
      </p:sp>
      <p:sp>
        <p:nvSpPr>
          <p:cNvPr id="3" name="Content Placeholder 2"/>
          <p:cNvSpPr>
            <a:spLocks noGrp="1"/>
          </p:cNvSpPr>
          <p:nvPr>
            <p:ph idx="1"/>
          </p:nvPr>
        </p:nvSpPr>
        <p:spPr>
          <a:xfrm>
            <a:off x="107504" y="1268761"/>
            <a:ext cx="8820472" cy="432047"/>
          </a:xfrm>
        </p:spPr>
        <p:txBody>
          <a:bodyPr>
            <a:noAutofit/>
          </a:bodyPr>
          <a:lstStyle/>
          <a:p>
            <a:r>
              <a:rPr lang="en-GB" sz="2000" dirty="0" smtClean="0"/>
              <a:t>Epistemic virtues seem to depend on good epistemic principles (duties) for    their validity: </a:t>
            </a:r>
            <a:r>
              <a:rPr lang="en-GB" sz="2000" i="1" dirty="0" smtClean="0"/>
              <a:t>on ought to</a:t>
            </a:r>
            <a:r>
              <a:rPr lang="en-GB" sz="2000" dirty="0" smtClean="0"/>
              <a:t> pay attention, </a:t>
            </a:r>
            <a:r>
              <a:rPr lang="en-GB" sz="2000" i="1" dirty="0" smtClean="0"/>
              <a:t>on ought to</a:t>
            </a:r>
            <a:r>
              <a:rPr lang="en-GB" sz="2000" dirty="0" smtClean="0"/>
              <a:t> reason carefully, etc. </a:t>
            </a:r>
            <a:endParaRPr lang="en-GB" sz="2400" dirty="0" smtClean="0"/>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7" name="Content Placeholder 2"/>
          <p:cNvSpPr txBox="1">
            <a:spLocks/>
          </p:cNvSpPr>
          <p:nvPr/>
        </p:nvSpPr>
        <p:spPr>
          <a:xfrm>
            <a:off x="107504" y="2060848"/>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One may say that epistemic virtues are the traits that make it more likely that we will carry out our epistemic duties. But then the duties are logically prior</a:t>
            </a:r>
            <a:endParaRPr lang="en-GB" sz="2400" dirty="0" smtClean="0"/>
          </a:p>
          <a:p>
            <a:endParaRPr lang="en-GB" sz="2400" dirty="0" smtClean="0"/>
          </a:p>
          <a:p>
            <a:endParaRPr lang="en-GB" sz="2400" dirty="0" smtClean="0"/>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8" name="Content Placeholder 2"/>
          <p:cNvSpPr txBox="1">
            <a:spLocks/>
          </p:cNvSpPr>
          <p:nvPr/>
        </p:nvSpPr>
        <p:spPr>
          <a:xfrm>
            <a:off x="107504" y="2780929"/>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Another question is how to determine exactly which intellectual character traits are epistemic virtues. And to what degree must one possess a trait before we can say it is an epistemic virtue? Must a virtue be global or context relative?</a:t>
            </a:r>
          </a:p>
          <a:p>
            <a:pPr lvl="1"/>
            <a:r>
              <a:rPr lang="en-GB" sz="1800" dirty="0" smtClean="0"/>
              <a:t>Virtues are not merely powers or capacities. Not </a:t>
            </a:r>
            <a:r>
              <a:rPr lang="en-GB" sz="1800" i="1" dirty="0" smtClean="0"/>
              <a:t>sight</a:t>
            </a:r>
            <a:r>
              <a:rPr lang="en-GB" sz="1800" dirty="0" smtClean="0"/>
              <a:t>, but </a:t>
            </a:r>
            <a:r>
              <a:rPr lang="en-GB" sz="1800" i="1" dirty="0" smtClean="0"/>
              <a:t>good vision</a:t>
            </a:r>
            <a:r>
              <a:rPr lang="en-GB" sz="1800" dirty="0" smtClean="0"/>
              <a:t> is a virtue. </a:t>
            </a:r>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13" name="Content Placeholder 2"/>
          <p:cNvSpPr txBox="1">
            <a:spLocks/>
          </p:cNvSpPr>
          <p:nvPr/>
        </p:nvSpPr>
        <p:spPr>
          <a:xfrm>
            <a:off x="107504" y="3861049"/>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sz="1400" dirty="0" smtClean="0"/>
          </a:p>
          <a:p>
            <a:pPr lvl="2"/>
            <a:endParaRPr lang="en-GB" sz="2000" dirty="0" smtClean="0"/>
          </a:p>
          <a:p>
            <a:pPr lvl="1">
              <a:buFont typeface="Arial" pitchFamily="34" charset="0"/>
              <a:buNone/>
            </a:pPr>
            <a:endParaRPr lang="en-GB" sz="2400" dirty="0"/>
          </a:p>
        </p:txBody>
      </p:sp>
      <p:sp>
        <p:nvSpPr>
          <p:cNvPr id="10" name="Content Placeholder 2"/>
          <p:cNvSpPr txBox="1">
            <a:spLocks/>
          </p:cNvSpPr>
          <p:nvPr/>
        </p:nvSpPr>
        <p:spPr>
          <a:xfrm>
            <a:off x="35496" y="4221089"/>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11" name="Content Placeholder 2"/>
          <p:cNvSpPr txBox="1">
            <a:spLocks/>
          </p:cNvSpPr>
          <p:nvPr/>
        </p:nvSpPr>
        <p:spPr>
          <a:xfrm>
            <a:off x="107504" y="414908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If epistemic virtues were not emphasized in traditional epistemology, it may be because they were taken for granted. What is anti-traditional is the attempt to put the epistemic virtues at the centre of epistemology, replacing or reducing evidential norms and modes of justification to a theory of epistemic virtues. </a:t>
            </a:r>
          </a:p>
          <a:p>
            <a:pPr lvl="1">
              <a:buFont typeface="Arial" pitchFamily="34" charset="0"/>
              <a:buNone/>
            </a:pPr>
            <a:endParaRPr lang="en-GB" sz="2400" dirty="0"/>
          </a:p>
        </p:txBody>
      </p:sp>
    </p:spTree>
    <p:extLst>
      <p:ext uri="{BB962C8B-B14F-4D97-AF65-F5344CB8AC3E}">
        <p14:creationId xmlns:p14="http://schemas.microsoft.com/office/powerpoint/2010/main" val="1023149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3" grpId="0"/>
      <p:bldP spid="10" grpId="0"/>
      <p:bldP spid="11"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nl-NL" dirty="0" smtClean="0"/>
              <a:t/>
            </a:r>
            <a:br>
              <a:rPr lang="nl-NL" dirty="0" smtClean="0"/>
            </a:br>
            <a:r>
              <a:rPr lang="nl-NL" dirty="0" smtClean="0"/>
              <a:t/>
            </a:r>
            <a:br>
              <a:rPr lang="nl-NL" dirty="0" smtClean="0"/>
            </a:br>
            <a:r>
              <a:rPr lang="nl-NL" sz="4900" dirty="0" err="1" smtClean="0"/>
              <a:t>Pojman</a:t>
            </a:r>
            <a:r>
              <a:rPr lang="nl-NL" sz="4900" dirty="0" smtClean="0"/>
              <a:t> </a:t>
            </a:r>
            <a:r>
              <a:rPr lang="nl-NL" sz="4900" dirty="0" err="1" smtClean="0"/>
              <a:t>Chapter</a:t>
            </a:r>
            <a:r>
              <a:rPr lang="nl-NL" sz="4900" dirty="0" smtClean="0"/>
              <a:t> 12:</a:t>
            </a:r>
            <a:br>
              <a:rPr lang="nl-NL" sz="4900" dirty="0" smtClean="0"/>
            </a:br>
            <a:r>
              <a:rPr lang="nl-NL" sz="4900" dirty="0" smtClean="0"/>
              <a:t>A Priori Knowledge</a:t>
            </a:r>
            <a:r>
              <a:rPr lang="nl-NL" dirty="0" smtClean="0"/>
              <a:t/>
            </a:r>
            <a:br>
              <a:rPr lang="nl-NL" dirty="0" smtClean="0"/>
            </a:br>
            <a:endParaRPr lang="nl-NL" dirty="0"/>
          </a:p>
        </p:txBody>
      </p:sp>
    </p:spTree>
    <p:extLst>
      <p:ext uri="{BB962C8B-B14F-4D97-AF65-F5344CB8AC3E}">
        <p14:creationId xmlns:p14="http://schemas.microsoft.com/office/powerpoint/2010/main" val="54248042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1143000"/>
          </a:xfrm>
        </p:spPr>
        <p:txBody>
          <a:bodyPr>
            <a:normAutofit/>
          </a:bodyPr>
          <a:lstStyle/>
          <a:p>
            <a:r>
              <a:rPr lang="nl-NL" sz="2400" dirty="0" smtClean="0"/>
              <a:t>The </a:t>
            </a:r>
            <a:r>
              <a:rPr lang="nl-NL" sz="2400" dirty="0" err="1" smtClean="0"/>
              <a:t>Historical</a:t>
            </a:r>
            <a:r>
              <a:rPr lang="nl-NL" sz="2400" dirty="0" smtClean="0"/>
              <a:t> </a:t>
            </a:r>
            <a:r>
              <a:rPr lang="nl-NL" sz="2400" dirty="0" err="1" smtClean="0"/>
              <a:t>Debate</a:t>
            </a:r>
            <a:endParaRPr lang="nl-NL" sz="2400" dirty="0" smtClean="0"/>
          </a:p>
        </p:txBody>
      </p:sp>
      <p:sp>
        <p:nvSpPr>
          <p:cNvPr id="3" name="Content Placeholder 2"/>
          <p:cNvSpPr>
            <a:spLocks noGrp="1"/>
          </p:cNvSpPr>
          <p:nvPr>
            <p:ph idx="1"/>
          </p:nvPr>
        </p:nvSpPr>
        <p:spPr>
          <a:xfrm>
            <a:off x="216024" y="1268761"/>
            <a:ext cx="8820472" cy="432047"/>
          </a:xfrm>
        </p:spPr>
        <p:txBody>
          <a:bodyPr>
            <a:noAutofit/>
          </a:bodyPr>
          <a:lstStyle/>
          <a:p>
            <a:r>
              <a:rPr lang="en-GB" sz="2000" dirty="0" smtClean="0"/>
              <a:t>Much of our knowledge depends on perceptual or empirical experience. But are there also types of knowledge not dependent on our experience of the world?</a:t>
            </a:r>
          </a:p>
          <a:p>
            <a:pPr lvl="1"/>
            <a:r>
              <a:rPr lang="en-GB" sz="2000" dirty="0" smtClean="0"/>
              <a:t>Do we have innate knowledge? Intuitions or insights prior to experience? </a:t>
            </a:r>
          </a:p>
          <a:p>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7" name="Content Placeholder 2"/>
          <p:cNvSpPr txBox="1">
            <a:spLocks/>
          </p:cNvSpPr>
          <p:nvPr/>
        </p:nvSpPr>
        <p:spPr>
          <a:xfrm>
            <a:off x="216024" y="2420888"/>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Plato thought we have knowledge apart from observation. He thought that  people know things from within (‘innate ideas’) by remembering what we learned in a previous existence. To learn is to recall what one has forgotten.</a:t>
            </a:r>
            <a:r>
              <a:rPr lang="en-GB" sz="1600" dirty="0" smtClean="0"/>
              <a:t> </a:t>
            </a:r>
            <a:endParaRPr lang="en-GB" sz="2000" dirty="0" smtClean="0"/>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8" name="Content Placeholder 2"/>
          <p:cNvSpPr txBox="1">
            <a:spLocks/>
          </p:cNvSpPr>
          <p:nvPr/>
        </p:nvSpPr>
        <p:spPr>
          <a:xfrm>
            <a:off x="216024" y="357301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A priori knowledge is knowledge gained independent of empirical observation. Some philosophers think that logical and mathematical knowledge is a priori. You do not need to appeal to experience in order to see that a=a or 2+3=5. </a:t>
            </a:r>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10" name="Content Placeholder 2"/>
          <p:cNvSpPr txBox="1">
            <a:spLocks/>
          </p:cNvSpPr>
          <p:nvPr/>
        </p:nvSpPr>
        <p:spPr>
          <a:xfrm>
            <a:off x="216024" y="465313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Descartes didn’t believe in a previous existence. He rejected Plato’s theory of knowledge as recollection. But he believed in a priori knowledge. The ‘natural light of reason’ yields a priori knowledge to those who their reason correctly. Still, he believed that we are born with some essential truths.</a:t>
            </a:r>
            <a:endParaRPr lang="en-GB" sz="1400" dirty="0" smtClean="0"/>
          </a:p>
          <a:p>
            <a:pPr lvl="2"/>
            <a:endParaRPr lang="en-GB" sz="2000" dirty="0" smtClean="0"/>
          </a:p>
          <a:p>
            <a:pPr lvl="1">
              <a:buFont typeface="Arial" pitchFamily="34" charset="0"/>
              <a:buNone/>
            </a:pPr>
            <a:endParaRPr lang="en-GB" sz="2400" dirty="0"/>
          </a:p>
        </p:txBody>
      </p:sp>
      <p:sp>
        <p:nvSpPr>
          <p:cNvPr id="11" name="Content Placeholder 2"/>
          <p:cNvSpPr txBox="1">
            <a:spLocks/>
          </p:cNvSpPr>
          <p:nvPr/>
        </p:nvSpPr>
        <p:spPr>
          <a:xfrm>
            <a:off x="251520" y="573325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sz="2000" dirty="0" smtClean="0"/>
          </a:p>
          <a:p>
            <a:pPr lvl="1">
              <a:buFont typeface="Arial" pitchFamily="34" charset="0"/>
              <a:buNone/>
            </a:pPr>
            <a:endParaRPr lang="en-GB" sz="2400" dirty="0"/>
          </a:p>
        </p:txBody>
      </p:sp>
      <p:sp>
        <p:nvSpPr>
          <p:cNvPr id="9" name="Content Placeholder 2"/>
          <p:cNvSpPr txBox="1">
            <a:spLocks/>
          </p:cNvSpPr>
          <p:nvPr/>
        </p:nvSpPr>
        <p:spPr>
          <a:xfrm>
            <a:off x="-684584" y="6021288"/>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2"/>
            <a:r>
              <a:rPr lang="en-GB" sz="2000" dirty="0" smtClean="0"/>
              <a:t>Locke rejected any suggested innate idea. For there is simply nothing that is universally believed amongst all humans. We are a ‘tabula rasa’.</a:t>
            </a:r>
          </a:p>
          <a:p>
            <a:pPr lvl="1">
              <a:buFont typeface="Arial" pitchFamily="34" charset="0"/>
              <a:buNone/>
            </a:pPr>
            <a:endParaRPr lang="en-GB" sz="2400" dirty="0"/>
          </a:p>
        </p:txBody>
      </p:sp>
    </p:spTree>
    <p:extLst>
      <p:ext uri="{BB962C8B-B14F-4D97-AF65-F5344CB8AC3E}">
        <p14:creationId xmlns:p14="http://schemas.microsoft.com/office/powerpoint/2010/main" val="4112255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1" grpId="0"/>
      <p:bldP spid="9"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1143000"/>
          </a:xfrm>
        </p:spPr>
        <p:txBody>
          <a:bodyPr>
            <a:normAutofit/>
          </a:bodyPr>
          <a:lstStyle/>
          <a:p>
            <a:r>
              <a:rPr lang="nl-NL" sz="2400" dirty="0" smtClean="0"/>
              <a:t>The </a:t>
            </a:r>
            <a:r>
              <a:rPr lang="nl-NL" sz="2400" dirty="0" err="1" smtClean="0"/>
              <a:t>Historical</a:t>
            </a:r>
            <a:r>
              <a:rPr lang="nl-NL" sz="2400" dirty="0" smtClean="0"/>
              <a:t> </a:t>
            </a:r>
            <a:r>
              <a:rPr lang="nl-NL" sz="2400" dirty="0" err="1" smtClean="0"/>
              <a:t>Debate</a:t>
            </a:r>
            <a:r>
              <a:rPr lang="nl-NL" sz="2400" dirty="0" smtClean="0"/>
              <a:t> (</a:t>
            </a:r>
            <a:r>
              <a:rPr lang="nl-NL" sz="2400" dirty="0" err="1" smtClean="0"/>
              <a:t>cont</a:t>
            </a:r>
            <a:r>
              <a:rPr lang="nl-NL" sz="2400" dirty="0" smtClean="0"/>
              <a:t>.)</a:t>
            </a:r>
          </a:p>
        </p:txBody>
      </p:sp>
      <p:sp>
        <p:nvSpPr>
          <p:cNvPr id="3" name="Content Placeholder 2"/>
          <p:cNvSpPr>
            <a:spLocks noGrp="1"/>
          </p:cNvSpPr>
          <p:nvPr>
            <p:ph idx="1"/>
          </p:nvPr>
        </p:nvSpPr>
        <p:spPr>
          <a:xfrm>
            <a:off x="216024" y="1268761"/>
            <a:ext cx="8820472" cy="432047"/>
          </a:xfrm>
        </p:spPr>
        <p:txBody>
          <a:bodyPr>
            <a:noAutofit/>
          </a:bodyPr>
          <a:lstStyle/>
          <a:p>
            <a:r>
              <a:rPr lang="en-GB" sz="2000" dirty="0" smtClean="0"/>
              <a:t>For Lock all knowledge is acquired through empirical observation, that is, all knowledge is a posteriori. We form simple ideas from perceptions. From these simple ideas we build more complex ideas. </a:t>
            </a:r>
            <a:endParaRPr lang="en-GB" sz="2400"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7" name="Content Placeholder 2"/>
          <p:cNvSpPr txBox="1">
            <a:spLocks/>
          </p:cNvSpPr>
          <p:nvPr/>
        </p:nvSpPr>
        <p:spPr>
          <a:xfrm>
            <a:off x="216024" y="2420888"/>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Locke inaugurated the empiricist tradition that eschews innate ideas.  </a:t>
            </a:r>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8" name="Content Placeholder 2"/>
          <p:cNvSpPr txBox="1">
            <a:spLocks/>
          </p:cNvSpPr>
          <p:nvPr/>
        </p:nvSpPr>
        <p:spPr>
          <a:xfrm>
            <a:off x="216024" y="292494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There is an </a:t>
            </a:r>
            <a:r>
              <a:rPr lang="en-GB" sz="2000" i="1" dirty="0" smtClean="0"/>
              <a:t>epistemic distinction</a:t>
            </a:r>
            <a:r>
              <a:rPr lang="en-GB" sz="2000" dirty="0" smtClean="0"/>
              <a:t> between a priori knowledge (does not depend on evidence from sense experience) and a posteriori knowledge (depends on evidence from sense experience)</a:t>
            </a:r>
            <a:endParaRPr lang="en-GB" sz="1400" dirty="0" smtClean="0"/>
          </a:p>
          <a:p>
            <a:pPr lvl="2"/>
            <a:endParaRPr lang="en-GB" sz="2000" dirty="0" smtClean="0"/>
          </a:p>
          <a:p>
            <a:pPr lvl="1">
              <a:buFont typeface="Arial" pitchFamily="34" charset="0"/>
              <a:buNone/>
            </a:pPr>
            <a:endParaRPr lang="en-GB" sz="2400" dirty="0"/>
          </a:p>
        </p:txBody>
      </p:sp>
      <p:sp>
        <p:nvSpPr>
          <p:cNvPr id="10" name="Content Placeholder 2"/>
          <p:cNvSpPr txBox="1">
            <a:spLocks/>
          </p:cNvSpPr>
          <p:nvPr/>
        </p:nvSpPr>
        <p:spPr>
          <a:xfrm>
            <a:off x="179512" y="393305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There is a </a:t>
            </a:r>
            <a:r>
              <a:rPr lang="en-GB" sz="2000" i="1" dirty="0" smtClean="0"/>
              <a:t>semantic distinction</a:t>
            </a:r>
            <a:r>
              <a:rPr lang="en-GB" sz="2000" dirty="0" smtClean="0"/>
              <a:t> between analytic statements (true or false by    virtue of logic and the meaning of terms alone) and synthetic statements        (not analytic)</a:t>
            </a:r>
          </a:p>
          <a:p>
            <a:pPr lvl="1"/>
            <a:r>
              <a:rPr lang="en-GB" sz="1800" dirty="0" smtClean="0"/>
              <a:t>All mothers are women is analytic (true by virtue of logic and meaning alone)</a:t>
            </a:r>
          </a:p>
          <a:p>
            <a:pPr lvl="1"/>
            <a:r>
              <a:rPr lang="en-GB" sz="1800" dirty="0" smtClean="0"/>
              <a:t>All fathers are women is analytic (false by virtue of logic and meaning alone)</a:t>
            </a:r>
          </a:p>
          <a:p>
            <a:pPr lvl="1"/>
            <a:r>
              <a:rPr lang="en-GB" sz="1800" dirty="0" smtClean="0"/>
              <a:t>Mary is a women is synthetic (and true)</a:t>
            </a:r>
          </a:p>
          <a:p>
            <a:pPr lvl="1"/>
            <a:r>
              <a:rPr lang="en-GB" sz="1800" dirty="0" smtClean="0"/>
              <a:t>John is a women is synthetic (and false)</a:t>
            </a:r>
            <a:endParaRPr lang="en-GB" sz="2000" dirty="0"/>
          </a:p>
        </p:txBody>
      </p:sp>
      <p:sp>
        <p:nvSpPr>
          <p:cNvPr id="11" name="Content Placeholder 2"/>
          <p:cNvSpPr txBox="1">
            <a:spLocks/>
          </p:cNvSpPr>
          <p:nvPr/>
        </p:nvSpPr>
        <p:spPr>
          <a:xfrm>
            <a:off x="251520" y="573325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sz="2000" dirty="0" smtClean="0"/>
          </a:p>
          <a:p>
            <a:pPr lvl="1">
              <a:buFont typeface="Arial" pitchFamily="34" charset="0"/>
              <a:buNone/>
            </a:pPr>
            <a:endParaRPr lang="en-GB" sz="2400" dirty="0"/>
          </a:p>
        </p:txBody>
      </p:sp>
    </p:spTree>
    <p:extLst>
      <p:ext uri="{BB962C8B-B14F-4D97-AF65-F5344CB8AC3E}">
        <p14:creationId xmlns:p14="http://schemas.microsoft.com/office/powerpoint/2010/main" val="681106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dirty="0" smtClean="0"/>
              <a:t>The </a:t>
            </a:r>
            <a:r>
              <a:rPr lang="nl-NL" sz="3200" dirty="0" err="1" smtClean="0"/>
              <a:t>Correspondence</a:t>
            </a:r>
            <a:r>
              <a:rPr lang="nl-NL" sz="3200" dirty="0" smtClean="0"/>
              <a:t> </a:t>
            </a:r>
            <a:r>
              <a:rPr lang="nl-NL" sz="3200" dirty="0" err="1"/>
              <a:t>T</a:t>
            </a:r>
            <a:r>
              <a:rPr lang="nl-NL" sz="3200" dirty="0" err="1" smtClean="0"/>
              <a:t>heory</a:t>
            </a:r>
            <a:r>
              <a:rPr lang="nl-NL" sz="3200" dirty="0" smtClean="0"/>
              <a:t> of </a:t>
            </a:r>
            <a:r>
              <a:rPr lang="nl-NL" sz="3200" dirty="0" err="1" smtClean="0"/>
              <a:t>Truth</a:t>
            </a:r>
            <a:r>
              <a:rPr lang="nl-NL" sz="3200" dirty="0" smtClean="0"/>
              <a:t> (</a:t>
            </a:r>
            <a:r>
              <a:rPr lang="nl-NL" sz="3200" dirty="0" err="1" smtClean="0"/>
              <a:t>cont</a:t>
            </a:r>
            <a:r>
              <a:rPr lang="nl-NL" sz="3200" dirty="0" smtClean="0"/>
              <a:t>.) </a:t>
            </a:r>
            <a:endParaRPr lang="nl-NL" sz="3200" dirty="0"/>
          </a:p>
        </p:txBody>
      </p:sp>
      <p:sp>
        <p:nvSpPr>
          <p:cNvPr id="7" name="TextBox 6"/>
          <p:cNvSpPr txBox="1"/>
          <p:nvPr/>
        </p:nvSpPr>
        <p:spPr>
          <a:xfrm>
            <a:off x="1475656" y="3502749"/>
            <a:ext cx="2304256" cy="923330"/>
          </a:xfrm>
          <a:prstGeom prst="rect">
            <a:avLst/>
          </a:prstGeom>
          <a:noFill/>
        </p:spPr>
        <p:txBody>
          <a:bodyPr wrap="square" rtlCol="0">
            <a:spAutoFit/>
          </a:bodyPr>
          <a:lstStyle/>
          <a:p>
            <a:r>
              <a:rPr lang="nl-NL" b="1" i="1" dirty="0" smtClean="0">
                <a:solidFill>
                  <a:srgbClr val="0070C0"/>
                </a:solidFill>
              </a:rPr>
              <a:t>“Het regent”</a:t>
            </a:r>
          </a:p>
          <a:p>
            <a:r>
              <a:rPr lang="nl-NL" b="1" i="1" dirty="0" smtClean="0">
                <a:solidFill>
                  <a:srgbClr val="0070C0"/>
                </a:solidFill>
              </a:rPr>
              <a:t>(“</a:t>
            </a:r>
            <a:r>
              <a:rPr lang="nl-NL" b="1" i="1" dirty="0" err="1" smtClean="0">
                <a:solidFill>
                  <a:srgbClr val="0070C0"/>
                </a:solidFill>
              </a:rPr>
              <a:t>il</a:t>
            </a:r>
            <a:r>
              <a:rPr lang="nl-NL" b="1" i="1" dirty="0" smtClean="0">
                <a:solidFill>
                  <a:srgbClr val="0070C0"/>
                </a:solidFill>
              </a:rPr>
              <a:t> </a:t>
            </a:r>
            <a:r>
              <a:rPr lang="nl-NL" b="1" i="1" dirty="0" err="1" smtClean="0">
                <a:solidFill>
                  <a:srgbClr val="0070C0"/>
                </a:solidFill>
              </a:rPr>
              <a:t>pleut</a:t>
            </a:r>
            <a:r>
              <a:rPr lang="nl-NL" b="1" i="1" dirty="0" smtClean="0">
                <a:solidFill>
                  <a:srgbClr val="0070C0"/>
                </a:solidFill>
              </a:rPr>
              <a:t>”, “es </a:t>
            </a:r>
            <a:r>
              <a:rPr lang="nl-NL" b="1" i="1" dirty="0" err="1" smtClean="0">
                <a:solidFill>
                  <a:srgbClr val="0070C0"/>
                </a:solidFill>
              </a:rPr>
              <a:t>regnet</a:t>
            </a:r>
            <a:r>
              <a:rPr lang="nl-NL" b="1" i="1" dirty="0" smtClean="0">
                <a:solidFill>
                  <a:srgbClr val="0070C0"/>
                </a:solidFill>
              </a:rPr>
              <a:t>”)</a:t>
            </a:r>
            <a:endParaRPr lang="nl-NL" b="1" i="1" dirty="0">
              <a:solidFill>
                <a:srgbClr val="0070C0"/>
              </a:solidFill>
            </a:endParaRPr>
          </a:p>
        </p:txBody>
      </p:sp>
      <p:sp>
        <p:nvSpPr>
          <p:cNvPr id="8" name="TextBox 7"/>
          <p:cNvSpPr txBox="1"/>
          <p:nvPr/>
        </p:nvSpPr>
        <p:spPr>
          <a:xfrm>
            <a:off x="1547664" y="2865130"/>
            <a:ext cx="2448272" cy="707886"/>
          </a:xfrm>
          <a:prstGeom prst="rect">
            <a:avLst/>
          </a:prstGeom>
          <a:noFill/>
        </p:spPr>
        <p:txBody>
          <a:bodyPr wrap="square" rtlCol="0">
            <a:spAutoFit/>
          </a:bodyPr>
          <a:lstStyle/>
          <a:p>
            <a:r>
              <a:rPr lang="nl-NL" sz="2000" b="1" dirty="0" err="1" smtClean="0">
                <a:solidFill>
                  <a:srgbClr val="002060"/>
                </a:solidFill>
              </a:rPr>
              <a:t>Sentence</a:t>
            </a:r>
            <a:r>
              <a:rPr lang="nl-NL" sz="2000" b="1" dirty="0" smtClean="0">
                <a:solidFill>
                  <a:srgbClr val="002060"/>
                </a:solidFill>
              </a:rPr>
              <a:t> </a:t>
            </a:r>
            <a:r>
              <a:rPr lang="nl-NL" sz="2000" b="1" dirty="0" smtClean="0">
                <a:solidFill>
                  <a:srgbClr val="00B050"/>
                </a:solidFill>
              </a:rPr>
              <a:t>(Statement)</a:t>
            </a:r>
            <a:endParaRPr lang="nl-NL" sz="2000" b="1" dirty="0">
              <a:solidFill>
                <a:srgbClr val="00B050"/>
              </a:solidFill>
            </a:endParaRPr>
          </a:p>
        </p:txBody>
      </p:sp>
      <p:sp>
        <p:nvSpPr>
          <p:cNvPr id="9" name="TextBox 8"/>
          <p:cNvSpPr txBox="1"/>
          <p:nvPr/>
        </p:nvSpPr>
        <p:spPr>
          <a:xfrm>
            <a:off x="5724128" y="1475492"/>
            <a:ext cx="2448272" cy="400110"/>
          </a:xfrm>
          <a:prstGeom prst="rect">
            <a:avLst/>
          </a:prstGeom>
          <a:noFill/>
        </p:spPr>
        <p:txBody>
          <a:bodyPr wrap="square" rtlCol="0">
            <a:spAutoFit/>
          </a:bodyPr>
          <a:lstStyle/>
          <a:p>
            <a:r>
              <a:rPr lang="nl-NL" sz="2000" b="1" dirty="0" err="1" smtClean="0">
                <a:solidFill>
                  <a:srgbClr val="002060"/>
                </a:solidFill>
              </a:rPr>
              <a:t>Truth-bearer</a:t>
            </a:r>
            <a:endParaRPr lang="nl-NL" sz="2000" b="1" dirty="0">
              <a:solidFill>
                <a:srgbClr val="002060"/>
              </a:solidFill>
            </a:endParaRPr>
          </a:p>
        </p:txBody>
      </p:sp>
      <p:sp>
        <p:nvSpPr>
          <p:cNvPr id="10" name="TextBox 9"/>
          <p:cNvSpPr txBox="1"/>
          <p:nvPr/>
        </p:nvSpPr>
        <p:spPr>
          <a:xfrm>
            <a:off x="3347864" y="4149080"/>
            <a:ext cx="2448272" cy="400110"/>
          </a:xfrm>
          <a:prstGeom prst="rect">
            <a:avLst/>
          </a:prstGeom>
          <a:noFill/>
        </p:spPr>
        <p:txBody>
          <a:bodyPr wrap="square" rtlCol="0">
            <a:spAutoFit/>
          </a:bodyPr>
          <a:lstStyle/>
          <a:p>
            <a:r>
              <a:rPr lang="nl-NL" sz="2000" b="1" dirty="0" err="1" smtClean="0"/>
              <a:t>Truth-maker</a:t>
            </a:r>
            <a:endParaRPr lang="nl-NL" sz="2000" b="1" dirty="0"/>
          </a:p>
        </p:txBody>
      </p:sp>
      <p:sp>
        <p:nvSpPr>
          <p:cNvPr id="11" name="TextBox 10"/>
          <p:cNvSpPr txBox="1"/>
          <p:nvPr/>
        </p:nvSpPr>
        <p:spPr>
          <a:xfrm>
            <a:off x="3419872" y="1700808"/>
            <a:ext cx="2448272" cy="400110"/>
          </a:xfrm>
          <a:prstGeom prst="rect">
            <a:avLst/>
          </a:prstGeom>
          <a:noFill/>
        </p:spPr>
        <p:txBody>
          <a:bodyPr wrap="square" rtlCol="0">
            <a:spAutoFit/>
          </a:bodyPr>
          <a:lstStyle/>
          <a:p>
            <a:r>
              <a:rPr lang="nl-NL" sz="2000" b="1" dirty="0" err="1" smtClean="0">
                <a:solidFill>
                  <a:srgbClr val="002060"/>
                </a:solidFill>
              </a:rPr>
              <a:t>Proposition</a:t>
            </a:r>
            <a:endParaRPr lang="nl-NL" sz="2000" b="1" dirty="0">
              <a:solidFill>
                <a:srgbClr val="002060"/>
              </a:solidFill>
            </a:endParaRPr>
          </a:p>
        </p:txBody>
      </p:sp>
      <p:sp>
        <p:nvSpPr>
          <p:cNvPr id="12" name="TextBox 11"/>
          <p:cNvSpPr txBox="1"/>
          <p:nvPr/>
        </p:nvSpPr>
        <p:spPr>
          <a:xfrm>
            <a:off x="3635896" y="1403484"/>
            <a:ext cx="1800200" cy="369332"/>
          </a:xfrm>
          <a:prstGeom prst="rect">
            <a:avLst/>
          </a:prstGeom>
          <a:noFill/>
        </p:spPr>
        <p:txBody>
          <a:bodyPr wrap="square" rtlCol="0">
            <a:spAutoFit/>
          </a:bodyPr>
          <a:lstStyle/>
          <a:p>
            <a:r>
              <a:rPr lang="nl-NL" b="1" i="1" dirty="0" err="1" smtClean="0">
                <a:solidFill>
                  <a:srgbClr val="0070C0"/>
                </a:solidFill>
              </a:rPr>
              <a:t>It</a:t>
            </a:r>
            <a:r>
              <a:rPr lang="nl-NL" b="1" i="1" dirty="0" smtClean="0">
                <a:solidFill>
                  <a:srgbClr val="0070C0"/>
                </a:solidFill>
              </a:rPr>
              <a:t> </a:t>
            </a:r>
            <a:r>
              <a:rPr lang="nl-NL" b="1" i="1" dirty="0" err="1" smtClean="0">
                <a:solidFill>
                  <a:srgbClr val="0070C0"/>
                </a:solidFill>
              </a:rPr>
              <a:t>rains</a:t>
            </a:r>
            <a:endParaRPr lang="nl-NL" b="1" i="1" dirty="0">
              <a:solidFill>
                <a:srgbClr val="0070C0"/>
              </a:solidFill>
            </a:endParaRPr>
          </a:p>
        </p:txBody>
      </p:sp>
      <p:sp>
        <p:nvSpPr>
          <p:cNvPr id="13" name="TextBox 12"/>
          <p:cNvSpPr txBox="1"/>
          <p:nvPr/>
        </p:nvSpPr>
        <p:spPr>
          <a:xfrm>
            <a:off x="5724128" y="2267580"/>
            <a:ext cx="2448272" cy="400110"/>
          </a:xfrm>
          <a:prstGeom prst="rect">
            <a:avLst/>
          </a:prstGeom>
          <a:noFill/>
        </p:spPr>
        <p:txBody>
          <a:bodyPr wrap="square" rtlCol="0">
            <a:spAutoFit/>
          </a:bodyPr>
          <a:lstStyle/>
          <a:p>
            <a:r>
              <a:rPr lang="nl-NL" sz="2000" b="1" dirty="0" err="1" smtClean="0">
                <a:solidFill>
                  <a:srgbClr val="002060"/>
                </a:solidFill>
              </a:rPr>
              <a:t>Truth-value</a:t>
            </a:r>
            <a:endParaRPr lang="nl-NL" sz="2000" b="1" dirty="0">
              <a:solidFill>
                <a:srgbClr val="002060"/>
              </a:solidFill>
            </a:endParaRPr>
          </a:p>
        </p:txBody>
      </p:sp>
      <p:sp>
        <p:nvSpPr>
          <p:cNvPr id="14" name="TextBox 13"/>
          <p:cNvSpPr txBox="1"/>
          <p:nvPr/>
        </p:nvSpPr>
        <p:spPr>
          <a:xfrm>
            <a:off x="6084168" y="2564904"/>
            <a:ext cx="1800200" cy="369332"/>
          </a:xfrm>
          <a:prstGeom prst="rect">
            <a:avLst/>
          </a:prstGeom>
          <a:noFill/>
        </p:spPr>
        <p:txBody>
          <a:bodyPr wrap="square" rtlCol="0">
            <a:spAutoFit/>
          </a:bodyPr>
          <a:lstStyle/>
          <a:p>
            <a:r>
              <a:rPr lang="nl-NL" b="1" i="1" dirty="0" err="1" smtClean="0">
                <a:solidFill>
                  <a:srgbClr val="0070C0"/>
                </a:solidFill>
              </a:rPr>
              <a:t>True</a:t>
            </a:r>
            <a:r>
              <a:rPr lang="nl-NL" b="1" i="1" dirty="0" smtClean="0">
                <a:solidFill>
                  <a:srgbClr val="0070C0"/>
                </a:solidFill>
              </a:rPr>
              <a:t> (</a:t>
            </a:r>
            <a:r>
              <a:rPr lang="nl-NL" b="1" i="1" dirty="0" err="1" smtClean="0">
                <a:solidFill>
                  <a:srgbClr val="0070C0"/>
                </a:solidFill>
              </a:rPr>
              <a:t>False</a:t>
            </a:r>
            <a:r>
              <a:rPr lang="nl-NL" b="1" i="1" dirty="0" smtClean="0">
                <a:solidFill>
                  <a:srgbClr val="0070C0"/>
                </a:solidFill>
              </a:rPr>
              <a:t>)</a:t>
            </a:r>
            <a:endParaRPr lang="nl-NL" b="1" i="1" dirty="0">
              <a:solidFill>
                <a:srgbClr val="0070C0"/>
              </a:solidFill>
            </a:endParaRPr>
          </a:p>
        </p:txBody>
      </p:sp>
      <p:cxnSp>
        <p:nvCxnSpPr>
          <p:cNvPr id="17" name="Straight Connector 16"/>
          <p:cNvCxnSpPr/>
          <p:nvPr/>
        </p:nvCxnSpPr>
        <p:spPr>
          <a:xfrm flipV="1">
            <a:off x="4788024" y="1691516"/>
            <a:ext cx="936104" cy="216024"/>
          </a:xfrm>
          <a:prstGeom prst="line">
            <a:avLst/>
          </a:prstGeom>
          <a:ln>
            <a:tailEnd type="triangle"/>
          </a:ln>
        </p:spPr>
        <p:style>
          <a:lnRef idx="2">
            <a:schemeClr val="dk1"/>
          </a:lnRef>
          <a:fillRef idx="0">
            <a:schemeClr val="dk1"/>
          </a:fillRef>
          <a:effectRef idx="1">
            <a:schemeClr val="dk1"/>
          </a:effectRef>
          <a:fontRef idx="minor">
            <a:schemeClr val="tx1"/>
          </a:fontRef>
        </p:style>
      </p:cxnSp>
      <p:sp>
        <p:nvSpPr>
          <p:cNvPr id="18" name="TextBox 17"/>
          <p:cNvSpPr txBox="1"/>
          <p:nvPr/>
        </p:nvSpPr>
        <p:spPr>
          <a:xfrm>
            <a:off x="4932040" y="1537047"/>
            <a:ext cx="576064" cy="307777"/>
          </a:xfrm>
          <a:prstGeom prst="rect">
            <a:avLst/>
          </a:prstGeom>
          <a:noFill/>
        </p:spPr>
        <p:txBody>
          <a:bodyPr wrap="square" rtlCol="0">
            <a:spAutoFit/>
          </a:bodyPr>
          <a:lstStyle/>
          <a:p>
            <a:r>
              <a:rPr lang="nl-NL" sz="1400" dirty="0" smtClean="0">
                <a:solidFill>
                  <a:srgbClr val="FF0000"/>
                </a:solidFill>
              </a:rPr>
              <a:t>IS</a:t>
            </a:r>
            <a:endParaRPr lang="nl-NL" sz="1400" dirty="0">
              <a:solidFill>
                <a:srgbClr val="FF0000"/>
              </a:solidFill>
            </a:endParaRPr>
          </a:p>
        </p:txBody>
      </p:sp>
      <p:cxnSp>
        <p:nvCxnSpPr>
          <p:cNvPr id="20" name="Straight Connector 19"/>
          <p:cNvCxnSpPr>
            <a:endCxn id="13" idx="1"/>
          </p:cNvCxnSpPr>
          <p:nvPr/>
        </p:nvCxnSpPr>
        <p:spPr>
          <a:xfrm>
            <a:off x="4788024" y="1907540"/>
            <a:ext cx="936104" cy="560095"/>
          </a:xfrm>
          <a:prstGeom prst="line">
            <a:avLst/>
          </a:prstGeom>
          <a:ln>
            <a:tailEnd type="triangle"/>
          </a:ln>
        </p:spPr>
        <p:style>
          <a:lnRef idx="2">
            <a:schemeClr val="dk1"/>
          </a:lnRef>
          <a:fillRef idx="0">
            <a:schemeClr val="dk1"/>
          </a:fillRef>
          <a:effectRef idx="1">
            <a:schemeClr val="dk1"/>
          </a:effectRef>
          <a:fontRef idx="minor">
            <a:schemeClr val="tx1"/>
          </a:fontRef>
        </p:style>
      </p:cxnSp>
      <p:sp>
        <p:nvSpPr>
          <p:cNvPr id="21" name="TextBox 20"/>
          <p:cNvSpPr txBox="1"/>
          <p:nvPr/>
        </p:nvSpPr>
        <p:spPr>
          <a:xfrm>
            <a:off x="4860032" y="2185119"/>
            <a:ext cx="576064" cy="307777"/>
          </a:xfrm>
          <a:prstGeom prst="rect">
            <a:avLst/>
          </a:prstGeom>
          <a:noFill/>
        </p:spPr>
        <p:txBody>
          <a:bodyPr wrap="square" rtlCol="0">
            <a:spAutoFit/>
          </a:bodyPr>
          <a:lstStyle/>
          <a:p>
            <a:r>
              <a:rPr lang="nl-NL" sz="1400" dirty="0" smtClean="0">
                <a:solidFill>
                  <a:srgbClr val="FF0000"/>
                </a:solidFill>
              </a:rPr>
              <a:t>HAS</a:t>
            </a:r>
            <a:endParaRPr lang="nl-NL" sz="1400" dirty="0">
              <a:solidFill>
                <a:srgbClr val="FF0000"/>
              </a:solidFill>
            </a:endParaRPr>
          </a:p>
        </p:txBody>
      </p:sp>
      <p:cxnSp>
        <p:nvCxnSpPr>
          <p:cNvPr id="24" name="Straight Connector 23"/>
          <p:cNvCxnSpPr/>
          <p:nvPr/>
        </p:nvCxnSpPr>
        <p:spPr>
          <a:xfrm flipV="1">
            <a:off x="2267744" y="1988840"/>
            <a:ext cx="1152128" cy="864096"/>
          </a:xfrm>
          <a:prstGeom prst="line">
            <a:avLst/>
          </a:prstGeom>
          <a:ln>
            <a:tailEnd type="triangle"/>
          </a:ln>
        </p:spPr>
        <p:style>
          <a:lnRef idx="2">
            <a:schemeClr val="dk1"/>
          </a:lnRef>
          <a:fillRef idx="0">
            <a:schemeClr val="dk1"/>
          </a:fillRef>
          <a:effectRef idx="1">
            <a:schemeClr val="dk1"/>
          </a:effectRef>
          <a:fontRef idx="minor">
            <a:schemeClr val="tx1"/>
          </a:fontRef>
        </p:style>
      </p:cxnSp>
      <p:sp>
        <p:nvSpPr>
          <p:cNvPr id="25" name="TextBox 24"/>
          <p:cNvSpPr txBox="1"/>
          <p:nvPr/>
        </p:nvSpPr>
        <p:spPr>
          <a:xfrm>
            <a:off x="1907704" y="2132856"/>
            <a:ext cx="1728192" cy="307777"/>
          </a:xfrm>
          <a:prstGeom prst="rect">
            <a:avLst/>
          </a:prstGeom>
          <a:noFill/>
        </p:spPr>
        <p:txBody>
          <a:bodyPr wrap="square" rtlCol="0">
            <a:spAutoFit/>
          </a:bodyPr>
          <a:lstStyle/>
          <a:p>
            <a:r>
              <a:rPr lang="nl-NL" sz="1400" dirty="0" smtClean="0">
                <a:solidFill>
                  <a:srgbClr val="FF0000"/>
                </a:solidFill>
              </a:rPr>
              <a:t>EXPRESSES</a:t>
            </a:r>
            <a:endParaRPr lang="nl-NL" sz="1400" dirty="0">
              <a:solidFill>
                <a:srgbClr val="FF0000"/>
              </a:solidFill>
            </a:endParaRPr>
          </a:p>
        </p:txBody>
      </p:sp>
      <p:cxnSp>
        <p:nvCxnSpPr>
          <p:cNvPr id="29" name="Straight Connector 28"/>
          <p:cNvCxnSpPr/>
          <p:nvPr/>
        </p:nvCxnSpPr>
        <p:spPr>
          <a:xfrm flipV="1">
            <a:off x="3995936" y="2636912"/>
            <a:ext cx="0" cy="1512168"/>
          </a:xfrm>
          <a:prstGeom prst="line">
            <a:avLst/>
          </a:prstGeom>
          <a:ln>
            <a:tailEnd type="triangle"/>
          </a:ln>
        </p:spPr>
        <p:style>
          <a:lnRef idx="2">
            <a:schemeClr val="dk1"/>
          </a:lnRef>
          <a:fillRef idx="0">
            <a:schemeClr val="dk1"/>
          </a:fillRef>
          <a:effectRef idx="1">
            <a:schemeClr val="dk1"/>
          </a:effectRef>
          <a:fontRef idx="minor">
            <a:schemeClr val="tx1"/>
          </a:fontRef>
        </p:style>
      </p:cxnSp>
      <p:sp>
        <p:nvSpPr>
          <p:cNvPr id="30" name="TextBox 29"/>
          <p:cNvSpPr txBox="1"/>
          <p:nvPr/>
        </p:nvSpPr>
        <p:spPr>
          <a:xfrm>
            <a:off x="3995936" y="3068960"/>
            <a:ext cx="2088232" cy="307777"/>
          </a:xfrm>
          <a:prstGeom prst="rect">
            <a:avLst/>
          </a:prstGeom>
          <a:noFill/>
        </p:spPr>
        <p:txBody>
          <a:bodyPr wrap="square" rtlCol="0">
            <a:spAutoFit/>
          </a:bodyPr>
          <a:lstStyle/>
          <a:p>
            <a:r>
              <a:rPr lang="nl-NL" sz="1400" dirty="0" smtClean="0">
                <a:solidFill>
                  <a:srgbClr val="FF0000"/>
                </a:solidFill>
              </a:rPr>
              <a:t>MAKES TRUE</a:t>
            </a:r>
            <a:endParaRPr lang="nl-NL" sz="1400" dirty="0">
              <a:solidFill>
                <a:srgbClr val="FF0000"/>
              </a:solidFill>
            </a:endParaRPr>
          </a:p>
        </p:txBody>
      </p:sp>
      <p:pic>
        <p:nvPicPr>
          <p:cNvPr id="31" name="Picture 30" descr="rain.bmp"/>
          <p:cNvPicPr>
            <a:picLocks noChangeAspect="1"/>
          </p:cNvPicPr>
          <p:nvPr/>
        </p:nvPicPr>
        <p:blipFill>
          <a:blip r:embed="rId2" cstate="print"/>
          <a:stretch>
            <a:fillRect/>
          </a:stretch>
        </p:blipFill>
        <p:spPr>
          <a:xfrm>
            <a:off x="2915816" y="4638471"/>
            <a:ext cx="2619048" cy="1742857"/>
          </a:xfrm>
          <a:prstGeom prst="rect">
            <a:avLst/>
          </a:prstGeom>
        </p:spPr>
      </p:pic>
      <p:cxnSp>
        <p:nvCxnSpPr>
          <p:cNvPr id="32" name="Straight Connector 31"/>
          <p:cNvCxnSpPr/>
          <p:nvPr/>
        </p:nvCxnSpPr>
        <p:spPr>
          <a:xfrm>
            <a:off x="4860032" y="4365104"/>
            <a:ext cx="2016224" cy="0"/>
          </a:xfrm>
          <a:prstGeom prst="line">
            <a:avLst/>
          </a:prstGeom>
          <a:ln>
            <a:tailEnd type="triangle"/>
          </a:ln>
        </p:spPr>
        <p:style>
          <a:lnRef idx="2">
            <a:schemeClr val="dk1"/>
          </a:lnRef>
          <a:fillRef idx="0">
            <a:schemeClr val="dk1"/>
          </a:fillRef>
          <a:effectRef idx="1">
            <a:schemeClr val="dk1"/>
          </a:effectRef>
          <a:fontRef idx="minor">
            <a:schemeClr val="tx1"/>
          </a:fontRef>
        </p:style>
      </p:cxnSp>
      <p:sp>
        <p:nvSpPr>
          <p:cNvPr id="34" name="TextBox 33"/>
          <p:cNvSpPr txBox="1"/>
          <p:nvPr/>
        </p:nvSpPr>
        <p:spPr>
          <a:xfrm>
            <a:off x="6948264" y="4109010"/>
            <a:ext cx="2448272" cy="400110"/>
          </a:xfrm>
          <a:prstGeom prst="rect">
            <a:avLst/>
          </a:prstGeom>
          <a:noFill/>
        </p:spPr>
        <p:txBody>
          <a:bodyPr wrap="square" rtlCol="0">
            <a:spAutoFit/>
          </a:bodyPr>
          <a:lstStyle/>
          <a:p>
            <a:r>
              <a:rPr lang="nl-NL" sz="2000" b="1" dirty="0" err="1" smtClean="0">
                <a:solidFill>
                  <a:srgbClr val="002060"/>
                </a:solidFill>
              </a:rPr>
              <a:t>Fact</a:t>
            </a:r>
            <a:endParaRPr lang="nl-NL" sz="2000" b="1" dirty="0">
              <a:solidFill>
                <a:srgbClr val="002060"/>
              </a:solidFill>
            </a:endParaRPr>
          </a:p>
        </p:txBody>
      </p:sp>
      <p:sp>
        <p:nvSpPr>
          <p:cNvPr id="35" name="TextBox 34"/>
          <p:cNvSpPr txBox="1"/>
          <p:nvPr/>
        </p:nvSpPr>
        <p:spPr>
          <a:xfrm>
            <a:off x="5580112" y="4005064"/>
            <a:ext cx="576064" cy="307777"/>
          </a:xfrm>
          <a:prstGeom prst="rect">
            <a:avLst/>
          </a:prstGeom>
          <a:noFill/>
        </p:spPr>
        <p:txBody>
          <a:bodyPr wrap="square" rtlCol="0">
            <a:spAutoFit/>
          </a:bodyPr>
          <a:lstStyle/>
          <a:p>
            <a:r>
              <a:rPr lang="nl-NL" sz="1400" dirty="0" smtClean="0">
                <a:solidFill>
                  <a:srgbClr val="FF0000"/>
                </a:solidFill>
              </a:rPr>
              <a:t>IS</a:t>
            </a:r>
            <a:endParaRPr lang="nl-NL" sz="1400" dirty="0">
              <a:solidFill>
                <a:srgbClr val="FF0000"/>
              </a:solidFill>
            </a:endParaRPr>
          </a:p>
        </p:txBody>
      </p:sp>
      <p:sp>
        <p:nvSpPr>
          <p:cNvPr id="36" name="TextBox 35"/>
          <p:cNvSpPr txBox="1"/>
          <p:nvPr/>
        </p:nvSpPr>
        <p:spPr>
          <a:xfrm>
            <a:off x="6948264" y="4397042"/>
            <a:ext cx="2448272" cy="400110"/>
          </a:xfrm>
          <a:prstGeom prst="rect">
            <a:avLst/>
          </a:prstGeom>
          <a:noFill/>
        </p:spPr>
        <p:txBody>
          <a:bodyPr wrap="square" rtlCol="0">
            <a:spAutoFit/>
          </a:bodyPr>
          <a:lstStyle/>
          <a:p>
            <a:r>
              <a:rPr lang="nl-NL" sz="2000" b="1" dirty="0" smtClean="0">
                <a:solidFill>
                  <a:srgbClr val="00B050"/>
                </a:solidFill>
              </a:rPr>
              <a:t>(</a:t>
            </a:r>
            <a:r>
              <a:rPr lang="nl-NL" sz="2000" b="1" dirty="0" err="1" smtClean="0">
                <a:solidFill>
                  <a:srgbClr val="00B050"/>
                </a:solidFill>
              </a:rPr>
              <a:t>event</a:t>
            </a:r>
            <a:r>
              <a:rPr lang="nl-NL" sz="2000" b="1" dirty="0" smtClean="0">
                <a:solidFill>
                  <a:srgbClr val="00B050"/>
                </a:solidFill>
              </a:rPr>
              <a:t>, object)</a:t>
            </a:r>
            <a:endParaRPr lang="nl-NL" sz="2000" b="1" dirty="0">
              <a:solidFill>
                <a:srgbClr val="00B050"/>
              </a:solidFill>
            </a:endParaRPr>
          </a:p>
        </p:txBody>
      </p:sp>
      <p:sp>
        <p:nvSpPr>
          <p:cNvPr id="38" name="TextBox 37"/>
          <p:cNvSpPr txBox="1"/>
          <p:nvPr/>
        </p:nvSpPr>
        <p:spPr>
          <a:xfrm>
            <a:off x="3563888" y="1988840"/>
            <a:ext cx="2448272" cy="707886"/>
          </a:xfrm>
          <a:prstGeom prst="rect">
            <a:avLst/>
          </a:prstGeom>
          <a:noFill/>
        </p:spPr>
        <p:txBody>
          <a:bodyPr wrap="square" rtlCol="0">
            <a:spAutoFit/>
          </a:bodyPr>
          <a:lstStyle/>
          <a:p>
            <a:r>
              <a:rPr lang="nl-NL" sz="2000" b="1" dirty="0" smtClean="0">
                <a:solidFill>
                  <a:srgbClr val="00B050"/>
                </a:solidFill>
              </a:rPr>
              <a:t>(</a:t>
            </a:r>
            <a:r>
              <a:rPr lang="nl-NL" sz="2000" b="1" dirty="0" err="1" smtClean="0">
                <a:solidFill>
                  <a:srgbClr val="00B050"/>
                </a:solidFill>
              </a:rPr>
              <a:t>thought</a:t>
            </a:r>
            <a:r>
              <a:rPr lang="nl-NL" sz="2000" b="1" dirty="0" smtClean="0">
                <a:solidFill>
                  <a:srgbClr val="00B050"/>
                </a:solidFill>
              </a:rPr>
              <a:t>, </a:t>
            </a:r>
          </a:p>
          <a:p>
            <a:r>
              <a:rPr lang="nl-NL" sz="2000" b="1" dirty="0" smtClean="0">
                <a:solidFill>
                  <a:srgbClr val="00B050"/>
                </a:solidFill>
              </a:rPr>
              <a:t>belief)</a:t>
            </a:r>
            <a:endParaRPr lang="nl-NL" sz="2000" b="1" dirty="0">
              <a:solidFill>
                <a:srgbClr val="00B050"/>
              </a:solidFill>
            </a:endParaRPr>
          </a:p>
        </p:txBody>
      </p:sp>
      <p:sp>
        <p:nvSpPr>
          <p:cNvPr id="39" name="TextBox 38"/>
          <p:cNvSpPr txBox="1"/>
          <p:nvPr/>
        </p:nvSpPr>
        <p:spPr>
          <a:xfrm>
            <a:off x="216024" y="5518973"/>
            <a:ext cx="2411760" cy="923330"/>
          </a:xfrm>
          <a:prstGeom prst="rect">
            <a:avLst/>
          </a:prstGeom>
          <a:noFill/>
        </p:spPr>
        <p:txBody>
          <a:bodyPr wrap="square" rtlCol="0">
            <a:spAutoFit/>
          </a:bodyPr>
          <a:lstStyle/>
          <a:p>
            <a:r>
              <a:rPr lang="nl-NL" u="sng" dirty="0" err="1" smtClean="0">
                <a:solidFill>
                  <a:srgbClr val="00B050"/>
                </a:solidFill>
              </a:rPr>
              <a:t>Note</a:t>
            </a:r>
            <a:r>
              <a:rPr lang="nl-NL" dirty="0" smtClean="0">
                <a:solidFill>
                  <a:srgbClr val="00B050"/>
                </a:solidFill>
              </a:rPr>
              <a:t>: Items </a:t>
            </a:r>
            <a:r>
              <a:rPr lang="nl-NL" dirty="0" err="1" smtClean="0">
                <a:solidFill>
                  <a:srgbClr val="00B050"/>
                </a:solidFill>
              </a:rPr>
              <a:t>between</a:t>
            </a:r>
            <a:r>
              <a:rPr lang="nl-NL" dirty="0" smtClean="0">
                <a:solidFill>
                  <a:srgbClr val="00B050"/>
                </a:solidFill>
              </a:rPr>
              <a:t> </a:t>
            </a:r>
            <a:r>
              <a:rPr lang="nl-NL" dirty="0" err="1" smtClean="0">
                <a:solidFill>
                  <a:srgbClr val="00B050"/>
                </a:solidFill>
              </a:rPr>
              <a:t>brackets</a:t>
            </a:r>
            <a:r>
              <a:rPr lang="nl-NL" dirty="0" smtClean="0">
                <a:solidFill>
                  <a:srgbClr val="00B050"/>
                </a:solidFill>
              </a:rPr>
              <a:t> </a:t>
            </a:r>
            <a:r>
              <a:rPr lang="nl-NL" dirty="0" err="1" smtClean="0">
                <a:solidFill>
                  <a:srgbClr val="00B050"/>
                </a:solidFill>
              </a:rPr>
              <a:t>indicate</a:t>
            </a:r>
            <a:r>
              <a:rPr lang="nl-NL" dirty="0" smtClean="0">
                <a:solidFill>
                  <a:srgbClr val="00B050"/>
                </a:solidFill>
              </a:rPr>
              <a:t> </a:t>
            </a:r>
            <a:r>
              <a:rPr lang="nl-NL" dirty="0" err="1" smtClean="0">
                <a:solidFill>
                  <a:srgbClr val="00B050"/>
                </a:solidFill>
              </a:rPr>
              <a:t>alternatives</a:t>
            </a:r>
            <a:endParaRPr lang="nl-NL" dirty="0">
              <a:solidFill>
                <a:srgbClr val="00B050"/>
              </a:solidFill>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1143000"/>
          </a:xfrm>
        </p:spPr>
        <p:txBody>
          <a:bodyPr>
            <a:normAutofit/>
          </a:bodyPr>
          <a:lstStyle/>
          <a:p>
            <a:r>
              <a:rPr lang="nl-NL" sz="2400" dirty="0" smtClean="0"/>
              <a:t>The </a:t>
            </a:r>
            <a:r>
              <a:rPr lang="nl-NL" sz="2400" dirty="0" err="1" smtClean="0"/>
              <a:t>Historical</a:t>
            </a:r>
            <a:r>
              <a:rPr lang="nl-NL" sz="2400" dirty="0" smtClean="0"/>
              <a:t> </a:t>
            </a:r>
            <a:r>
              <a:rPr lang="nl-NL" sz="2400" dirty="0" err="1" smtClean="0"/>
              <a:t>Debate</a:t>
            </a:r>
            <a:r>
              <a:rPr lang="nl-NL" sz="2400" dirty="0" smtClean="0"/>
              <a:t> (</a:t>
            </a:r>
            <a:r>
              <a:rPr lang="nl-NL" sz="2400" dirty="0" err="1" smtClean="0"/>
              <a:t>cont</a:t>
            </a:r>
            <a:r>
              <a:rPr lang="nl-NL" sz="2400" dirty="0" smtClean="0"/>
              <a:t>.)</a:t>
            </a:r>
          </a:p>
        </p:txBody>
      </p:sp>
      <p:sp>
        <p:nvSpPr>
          <p:cNvPr id="3" name="Content Placeholder 2"/>
          <p:cNvSpPr>
            <a:spLocks noGrp="1"/>
          </p:cNvSpPr>
          <p:nvPr>
            <p:ph idx="1"/>
          </p:nvPr>
        </p:nvSpPr>
        <p:spPr>
          <a:xfrm>
            <a:off x="216024" y="1268761"/>
            <a:ext cx="8820472" cy="432047"/>
          </a:xfrm>
        </p:spPr>
        <p:txBody>
          <a:bodyPr>
            <a:noAutofit/>
          </a:bodyPr>
          <a:lstStyle/>
          <a:p>
            <a:r>
              <a:rPr lang="en-GB" sz="2000" dirty="0" smtClean="0"/>
              <a:t>According to philosophers in the empirical tradition (e.g. Hume) all our knowledge is either a </a:t>
            </a:r>
            <a:r>
              <a:rPr lang="en-GB" sz="2000" i="1" dirty="0" smtClean="0"/>
              <a:t>posteriori synthetic</a:t>
            </a:r>
            <a:r>
              <a:rPr lang="en-GB" sz="2000" dirty="0" smtClean="0"/>
              <a:t> or </a:t>
            </a:r>
            <a:r>
              <a:rPr lang="en-GB" sz="2000" i="1" dirty="0" smtClean="0"/>
              <a:t>a priori analytic</a:t>
            </a:r>
          </a:p>
          <a:p>
            <a:pPr lvl="1"/>
            <a:r>
              <a:rPr lang="en-GB" sz="1800" dirty="0" smtClean="0"/>
              <a:t>‘2+3=5’ is a priori analytic knowledge</a:t>
            </a:r>
          </a:p>
          <a:p>
            <a:pPr lvl="1"/>
            <a:r>
              <a:rPr lang="en-GB" sz="1800" dirty="0" smtClean="0"/>
              <a:t>‘Barack Obama is the president of the United States’ is a posteriori synthetic</a:t>
            </a:r>
          </a:p>
          <a:p>
            <a:pPr lvl="1"/>
            <a:endParaRPr lang="en-GB" sz="2000" i="1"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8" name="Content Placeholder 2"/>
          <p:cNvSpPr txBox="1">
            <a:spLocks/>
          </p:cNvSpPr>
          <p:nvPr/>
        </p:nvSpPr>
        <p:spPr>
          <a:xfrm>
            <a:off x="216024" y="270892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Kant argued that we also have </a:t>
            </a:r>
            <a:r>
              <a:rPr lang="en-GB" sz="2000" i="1" dirty="0" smtClean="0"/>
              <a:t>a priori synthetic knowledge</a:t>
            </a:r>
          </a:p>
          <a:p>
            <a:pPr lvl="1"/>
            <a:r>
              <a:rPr lang="en-GB" sz="1800" dirty="0" smtClean="0"/>
              <a:t>All knowledge begins with experience. But it doesn’t follow that it all arises out of experience. Not all judgement rest on empirical evidence</a:t>
            </a:r>
          </a:p>
          <a:p>
            <a:pPr lvl="1"/>
            <a:r>
              <a:rPr lang="en-GB" sz="1800" dirty="0" smtClean="0"/>
              <a:t>The mind grasps a priori synthetic knowledge without relying on empirical evidence</a:t>
            </a:r>
          </a:p>
          <a:p>
            <a:pPr lvl="1"/>
            <a:r>
              <a:rPr lang="en-GB" sz="1800" dirty="0"/>
              <a:t>All knowledge is knowledge of objects given in experience though</a:t>
            </a:r>
          </a:p>
          <a:p>
            <a:pPr lvl="1"/>
            <a:endParaRPr lang="en-GB" sz="2000" dirty="0"/>
          </a:p>
        </p:txBody>
      </p:sp>
      <p:sp>
        <p:nvSpPr>
          <p:cNvPr id="10" name="Content Placeholder 2"/>
          <p:cNvSpPr txBox="1">
            <a:spLocks/>
          </p:cNvSpPr>
          <p:nvPr/>
        </p:nvSpPr>
        <p:spPr>
          <a:xfrm>
            <a:off x="179512" y="450912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Kantian examples of a priori synthetic knowledge include ‘The shortest distance between two points is a straight line’, ‘events have causes’, ‘everything occurs in                  time and space’, ‘space exists independently from matter’ </a:t>
            </a:r>
            <a:r>
              <a:rPr lang="en-GB" sz="2000" i="1" dirty="0" smtClean="0"/>
              <a:t>and ‘2+3=5’</a:t>
            </a:r>
            <a:r>
              <a:rPr lang="en-GB" sz="2000" dirty="0" smtClean="0"/>
              <a:t> </a:t>
            </a:r>
            <a:endParaRPr lang="en-GB" sz="2000" dirty="0"/>
          </a:p>
        </p:txBody>
      </p:sp>
      <p:sp>
        <p:nvSpPr>
          <p:cNvPr id="11" name="Content Placeholder 2"/>
          <p:cNvSpPr txBox="1">
            <a:spLocks/>
          </p:cNvSpPr>
          <p:nvPr/>
        </p:nvSpPr>
        <p:spPr>
          <a:xfrm>
            <a:off x="251520" y="659735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sz="2000" dirty="0" smtClean="0"/>
          </a:p>
          <a:p>
            <a:pPr lvl="1">
              <a:buFont typeface="Arial" pitchFamily="34" charset="0"/>
              <a:buNone/>
            </a:pPr>
            <a:endParaRPr lang="en-GB" sz="2400" dirty="0"/>
          </a:p>
        </p:txBody>
      </p:sp>
      <p:sp>
        <p:nvSpPr>
          <p:cNvPr id="9" name="Content Placeholder 2"/>
          <p:cNvSpPr txBox="1">
            <a:spLocks/>
          </p:cNvSpPr>
          <p:nvPr/>
        </p:nvSpPr>
        <p:spPr>
          <a:xfrm>
            <a:off x="179512" y="558924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Kant takes all a priori knowledge to be necessarily true. He believed that the necessary laws of mathematics, such as 1+1=2, are a priori </a:t>
            </a:r>
            <a:r>
              <a:rPr lang="en-GB" sz="2000" i="1" dirty="0" smtClean="0"/>
              <a:t>synthetic</a:t>
            </a:r>
            <a:r>
              <a:rPr lang="en-GB" sz="2000" dirty="0" smtClean="0"/>
              <a:t> because  the concept of 1+1 is not the same as the concept of 2. </a:t>
            </a:r>
            <a:endParaRPr lang="en-GB" sz="2000" dirty="0"/>
          </a:p>
        </p:txBody>
      </p:sp>
    </p:spTree>
    <p:extLst>
      <p:ext uri="{BB962C8B-B14F-4D97-AF65-F5344CB8AC3E}">
        <p14:creationId xmlns:p14="http://schemas.microsoft.com/office/powerpoint/2010/main" val="475497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9"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1143000"/>
          </a:xfrm>
        </p:spPr>
        <p:txBody>
          <a:bodyPr>
            <a:normAutofit/>
          </a:bodyPr>
          <a:lstStyle/>
          <a:p>
            <a:r>
              <a:rPr lang="nl-NL" sz="2400" dirty="0" smtClean="0"/>
              <a:t>The </a:t>
            </a:r>
            <a:r>
              <a:rPr lang="nl-NL" sz="2400" dirty="0" err="1" smtClean="0"/>
              <a:t>Historical</a:t>
            </a:r>
            <a:r>
              <a:rPr lang="nl-NL" sz="2400" dirty="0" smtClean="0"/>
              <a:t> </a:t>
            </a:r>
            <a:r>
              <a:rPr lang="nl-NL" sz="2400" dirty="0" err="1" smtClean="0"/>
              <a:t>Debate</a:t>
            </a:r>
            <a:r>
              <a:rPr lang="nl-NL" sz="2400" dirty="0" smtClean="0"/>
              <a:t> (</a:t>
            </a:r>
            <a:r>
              <a:rPr lang="nl-NL" sz="2400" dirty="0" err="1" smtClean="0"/>
              <a:t>cont</a:t>
            </a:r>
            <a:r>
              <a:rPr lang="nl-NL" sz="2400" dirty="0" smtClean="0"/>
              <a:t>.)</a:t>
            </a:r>
          </a:p>
        </p:txBody>
      </p:sp>
      <p:sp>
        <p:nvSpPr>
          <p:cNvPr id="3" name="Content Placeholder 2"/>
          <p:cNvSpPr>
            <a:spLocks noGrp="1"/>
          </p:cNvSpPr>
          <p:nvPr>
            <p:ph idx="1"/>
          </p:nvPr>
        </p:nvSpPr>
        <p:spPr>
          <a:xfrm>
            <a:off x="216024" y="1268761"/>
            <a:ext cx="8820472" cy="432047"/>
          </a:xfrm>
        </p:spPr>
        <p:txBody>
          <a:bodyPr>
            <a:noAutofit/>
          </a:bodyPr>
          <a:lstStyle/>
          <a:p>
            <a:r>
              <a:rPr lang="en-GB" sz="2000" dirty="0" smtClean="0"/>
              <a:t>In general empiricists believe that all our synthetic knowledge is a posteriori. </a:t>
            </a:r>
            <a:r>
              <a:rPr lang="en-GB" sz="2000" dirty="0"/>
              <a:t>A</a:t>
            </a:r>
            <a:r>
              <a:rPr lang="en-GB" sz="2000" dirty="0" smtClean="0"/>
              <a:t> priori knowledge consists merely of analytical truths (</a:t>
            </a:r>
            <a:r>
              <a:rPr lang="en-GB" sz="2000" dirty="0" err="1" smtClean="0"/>
              <a:t>i.e</a:t>
            </a:r>
            <a:r>
              <a:rPr lang="en-GB" sz="2000" dirty="0" smtClean="0"/>
              <a:t>, conceptual truths).  </a:t>
            </a:r>
            <a:endParaRPr lang="en-GB" sz="1800" dirty="0" smtClean="0"/>
          </a:p>
          <a:p>
            <a:pPr lvl="1"/>
            <a:endParaRPr lang="en-GB" sz="2000" i="1"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11" name="Content Placeholder 2"/>
          <p:cNvSpPr txBox="1">
            <a:spLocks/>
          </p:cNvSpPr>
          <p:nvPr/>
        </p:nvSpPr>
        <p:spPr>
          <a:xfrm>
            <a:off x="251520" y="659735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sz="2000" dirty="0" smtClean="0"/>
          </a:p>
          <a:p>
            <a:pPr lvl="1">
              <a:buFont typeface="Arial" pitchFamily="34" charset="0"/>
              <a:buNone/>
            </a:pPr>
            <a:endParaRPr lang="en-GB" sz="2400" dirty="0"/>
          </a:p>
        </p:txBody>
      </p:sp>
      <p:sp>
        <p:nvSpPr>
          <p:cNvPr id="12" name="Content Placeholder 2"/>
          <p:cNvSpPr txBox="1">
            <a:spLocks/>
          </p:cNvSpPr>
          <p:nvPr/>
        </p:nvSpPr>
        <p:spPr>
          <a:xfrm>
            <a:off x="216024" y="191683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Rationalists assert the existence of synthetic a priori knowledge. It can be discovered by reason alone without observational evidence.</a:t>
            </a:r>
            <a:endParaRPr lang="en-GB" sz="1800" dirty="0" smtClean="0"/>
          </a:p>
          <a:p>
            <a:pPr lvl="1"/>
            <a:endParaRPr lang="en-GB" sz="2000" i="1" dirty="0" smtClean="0"/>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
        <p:nvSpPr>
          <p:cNvPr id="13" name="Title 1"/>
          <p:cNvSpPr txBox="1">
            <a:spLocks/>
          </p:cNvSpPr>
          <p:nvPr/>
        </p:nvSpPr>
        <p:spPr>
          <a:xfrm>
            <a:off x="323528" y="278092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smtClean="0"/>
              <a:t>Is </a:t>
            </a:r>
            <a:r>
              <a:rPr lang="nl-NL" sz="2400" dirty="0" err="1" smtClean="0"/>
              <a:t>There</a:t>
            </a:r>
            <a:r>
              <a:rPr lang="nl-NL" sz="2400" dirty="0" smtClean="0"/>
              <a:t> A Priori Knowledge?</a:t>
            </a:r>
          </a:p>
        </p:txBody>
      </p:sp>
      <p:sp>
        <p:nvSpPr>
          <p:cNvPr id="14" name="Content Placeholder 2"/>
          <p:cNvSpPr txBox="1">
            <a:spLocks/>
          </p:cNvSpPr>
          <p:nvPr/>
        </p:nvSpPr>
        <p:spPr>
          <a:xfrm>
            <a:off x="216024" y="378904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Consider </a:t>
            </a:r>
            <a:r>
              <a:rPr lang="en-GB" sz="2000" dirty="0" smtClean="0">
                <a:solidFill>
                  <a:schemeClr val="accent1">
                    <a:lumMod val="75000"/>
                  </a:schemeClr>
                </a:solidFill>
              </a:rPr>
              <a:t>“If John is taller than Mary and Mary is taller than Tom, then John is taller than Tom”</a:t>
            </a:r>
            <a:r>
              <a:rPr lang="en-GB" sz="2000" dirty="0" smtClean="0"/>
              <a:t>. To believe it, one need only to consider it. We just “see” that it is </a:t>
            </a:r>
            <a:r>
              <a:rPr lang="en-GB" sz="2000" i="1" dirty="0" smtClean="0"/>
              <a:t>and must</a:t>
            </a:r>
            <a:r>
              <a:rPr lang="en-GB" sz="2000" dirty="0" smtClean="0"/>
              <a:t> be true. No empirical evidence (perception, testimony, memory, or introspection) is needed. We only need experience to understand the concepts</a:t>
            </a:r>
            <a:endParaRPr lang="en-GB" sz="1800" dirty="0" smtClean="0"/>
          </a:p>
          <a:p>
            <a:pPr lvl="1"/>
            <a:r>
              <a:rPr lang="en-GB" sz="1800" dirty="0" smtClean="0"/>
              <a:t>But then this proposition seems to be known </a:t>
            </a:r>
            <a:r>
              <a:rPr lang="en-GB" sz="1800" i="1" dirty="0" smtClean="0"/>
              <a:t>a priori</a:t>
            </a:r>
            <a:r>
              <a:rPr lang="en-GB" sz="1800" dirty="0" smtClean="0"/>
              <a:t> by us.</a:t>
            </a:r>
            <a:r>
              <a:rPr lang="en-GB" sz="1600" dirty="0" smtClean="0"/>
              <a:t> </a:t>
            </a:r>
            <a:endParaRPr lang="en-GB" sz="1400" dirty="0" smtClean="0"/>
          </a:p>
          <a:p>
            <a:pPr lvl="1"/>
            <a:endParaRPr lang="en-GB" sz="2000" i="1" dirty="0" smtClean="0"/>
          </a:p>
          <a:p>
            <a:pPr>
              <a:buFont typeface="Arial" pitchFamily="34" charset="0"/>
              <a:buNone/>
            </a:pPr>
            <a:endParaRPr lang="en-GB" sz="2000" dirty="0" smtClean="0"/>
          </a:p>
          <a:p>
            <a:endParaRPr lang="en-GB" sz="2000" dirty="0" smtClean="0"/>
          </a:p>
          <a:p>
            <a:pPr>
              <a:buFont typeface="Arial" pitchFamily="34" charset="0"/>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Font typeface="Arial" pitchFamily="34" charset="0"/>
              <a:buNone/>
            </a:pPr>
            <a:endParaRPr lang="en-GB" sz="2400" dirty="0"/>
          </a:p>
        </p:txBody>
      </p:sp>
    </p:spTree>
    <p:extLst>
      <p:ext uri="{BB962C8B-B14F-4D97-AF65-F5344CB8AC3E}">
        <p14:creationId xmlns:p14="http://schemas.microsoft.com/office/powerpoint/2010/main" val="3296046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0"/>
      <p:bldP spid="13" grpId="0"/>
      <p:bldP spid="14"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1143000"/>
          </a:xfrm>
        </p:spPr>
        <p:txBody>
          <a:bodyPr>
            <a:normAutofit/>
          </a:bodyPr>
          <a:lstStyle/>
          <a:p>
            <a:r>
              <a:rPr lang="nl-NL" sz="2400" dirty="0" smtClean="0"/>
              <a:t>Is </a:t>
            </a:r>
            <a:r>
              <a:rPr lang="nl-NL" sz="2400" dirty="0" err="1" smtClean="0"/>
              <a:t>There</a:t>
            </a:r>
            <a:r>
              <a:rPr lang="nl-NL" sz="2400" dirty="0" smtClean="0"/>
              <a:t> A Priori Knowledge? (</a:t>
            </a:r>
            <a:r>
              <a:rPr lang="nl-NL" sz="2400" dirty="0" err="1" smtClean="0"/>
              <a:t>cont</a:t>
            </a:r>
            <a:r>
              <a:rPr lang="nl-NL" sz="2400" dirty="0" smtClean="0"/>
              <a:t>.)</a:t>
            </a:r>
          </a:p>
        </p:txBody>
      </p:sp>
      <p:sp>
        <p:nvSpPr>
          <p:cNvPr id="3" name="Content Placeholder 2"/>
          <p:cNvSpPr>
            <a:spLocks noGrp="1"/>
          </p:cNvSpPr>
          <p:nvPr>
            <p:ph idx="1"/>
          </p:nvPr>
        </p:nvSpPr>
        <p:spPr>
          <a:xfrm>
            <a:off x="216024" y="1124744"/>
            <a:ext cx="8820472" cy="432047"/>
          </a:xfrm>
        </p:spPr>
        <p:txBody>
          <a:bodyPr>
            <a:noAutofit/>
          </a:bodyPr>
          <a:lstStyle/>
          <a:p>
            <a:r>
              <a:rPr lang="en-GB" sz="2000" dirty="0" err="1" smtClean="0"/>
              <a:t>Plantinga</a:t>
            </a:r>
            <a:r>
              <a:rPr lang="en-GB" sz="2000" dirty="0" smtClean="0"/>
              <a:t> holds that a priori knowledge must </a:t>
            </a:r>
            <a:r>
              <a:rPr lang="en-GB" sz="2000" dirty="0" err="1" smtClean="0"/>
              <a:t>fulfill</a:t>
            </a:r>
            <a:r>
              <a:rPr lang="en-GB" sz="2000" dirty="0" smtClean="0"/>
              <a:t> five conditions</a:t>
            </a:r>
            <a:endParaRPr lang="en-GB" sz="2000" i="1" dirty="0" smtClean="0"/>
          </a:p>
          <a:p>
            <a:pPr marL="457200" lvl="1" indent="0">
              <a:buNone/>
            </a:pPr>
            <a:endParaRPr lang="en-GB" sz="2000" i="1"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8" name="Content Placeholder 2"/>
          <p:cNvSpPr txBox="1">
            <a:spLocks/>
          </p:cNvSpPr>
          <p:nvPr/>
        </p:nvSpPr>
        <p:spPr>
          <a:xfrm>
            <a:off x="504056" y="148478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2000" dirty="0" smtClean="0"/>
              <a:t>It must be true</a:t>
            </a:r>
            <a:endParaRPr lang="en-GB" sz="2000" dirty="0"/>
          </a:p>
        </p:txBody>
      </p:sp>
      <p:sp>
        <p:nvSpPr>
          <p:cNvPr id="10" name="Content Placeholder 2"/>
          <p:cNvSpPr txBox="1">
            <a:spLocks/>
          </p:cNvSpPr>
          <p:nvPr/>
        </p:nvSpPr>
        <p:spPr>
          <a:xfrm>
            <a:off x="179512" y="328498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Examples include </a:t>
            </a:r>
          </a:p>
          <a:p>
            <a:pPr lvl="1"/>
            <a:r>
              <a:rPr lang="en-GB" sz="1800" dirty="0" smtClean="0"/>
              <a:t>No surface is both wholly green and wholly red</a:t>
            </a:r>
          </a:p>
          <a:p>
            <a:pPr lvl="1"/>
            <a:r>
              <a:rPr lang="en-GB" sz="1800" dirty="0" smtClean="0"/>
              <a:t>It is wrong to harm people just for the fun of it</a:t>
            </a:r>
            <a:endParaRPr lang="en-GB" sz="1800" dirty="0"/>
          </a:p>
        </p:txBody>
      </p:sp>
      <p:sp>
        <p:nvSpPr>
          <p:cNvPr id="11" name="Content Placeholder 2"/>
          <p:cNvSpPr txBox="1">
            <a:spLocks/>
          </p:cNvSpPr>
          <p:nvPr/>
        </p:nvSpPr>
        <p:spPr>
          <a:xfrm>
            <a:off x="251520" y="659735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sz="2000" dirty="0" smtClean="0"/>
          </a:p>
          <a:p>
            <a:pPr lvl="1">
              <a:buFont typeface="Arial" pitchFamily="34" charset="0"/>
              <a:buNone/>
            </a:pPr>
            <a:endParaRPr lang="en-GB" sz="2400" dirty="0"/>
          </a:p>
        </p:txBody>
      </p:sp>
      <p:sp>
        <p:nvSpPr>
          <p:cNvPr id="9" name="Content Placeholder 2"/>
          <p:cNvSpPr txBox="1">
            <a:spLocks/>
          </p:cNvSpPr>
          <p:nvPr/>
        </p:nvSpPr>
        <p:spPr>
          <a:xfrm>
            <a:off x="179512" y="429309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Most rationalists are </a:t>
            </a:r>
            <a:r>
              <a:rPr lang="en-GB" sz="2000" dirty="0" err="1" smtClean="0"/>
              <a:t>fallibilists</a:t>
            </a:r>
            <a:r>
              <a:rPr lang="en-GB" sz="2000" dirty="0" smtClean="0"/>
              <a:t>. We could be a priori justified to believe that P while P is in fact false. Before Einstein one was a priori justified to believe that time and space are absolute. Yet, since Einstein this is taken to be false. </a:t>
            </a:r>
            <a:endParaRPr lang="en-GB" sz="2000" dirty="0"/>
          </a:p>
        </p:txBody>
      </p:sp>
      <p:sp>
        <p:nvSpPr>
          <p:cNvPr id="12" name="Content Placeholder 2"/>
          <p:cNvSpPr txBox="1">
            <a:spLocks/>
          </p:cNvSpPr>
          <p:nvPr/>
        </p:nvSpPr>
        <p:spPr>
          <a:xfrm>
            <a:off x="504056" y="184482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2000" dirty="0" smtClean="0"/>
              <a:t>It must be believed and believed to be necessarily true</a:t>
            </a:r>
            <a:endParaRPr lang="en-GB" sz="2000" dirty="0"/>
          </a:p>
        </p:txBody>
      </p:sp>
      <p:sp>
        <p:nvSpPr>
          <p:cNvPr id="13" name="Content Placeholder 2"/>
          <p:cNvSpPr txBox="1">
            <a:spLocks/>
          </p:cNvSpPr>
          <p:nvPr/>
        </p:nvSpPr>
        <p:spPr>
          <a:xfrm>
            <a:off x="504056" y="220486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2000" dirty="0" smtClean="0"/>
              <a:t>You must be able to form the belief immediately upon understanding it</a:t>
            </a:r>
            <a:endParaRPr lang="en-GB" sz="2000" dirty="0"/>
          </a:p>
        </p:txBody>
      </p:sp>
      <p:sp>
        <p:nvSpPr>
          <p:cNvPr id="14" name="Content Placeholder 2"/>
          <p:cNvSpPr txBox="1">
            <a:spLocks/>
          </p:cNvSpPr>
          <p:nvPr/>
        </p:nvSpPr>
        <p:spPr>
          <a:xfrm>
            <a:off x="504056" y="256490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2000" dirty="0" smtClean="0"/>
              <a:t>It must not be believed on the basis of perception, memory or testimony</a:t>
            </a:r>
            <a:endParaRPr lang="en-GB" sz="2000" dirty="0"/>
          </a:p>
        </p:txBody>
      </p:sp>
      <p:sp>
        <p:nvSpPr>
          <p:cNvPr id="15" name="Content Placeholder 2"/>
          <p:cNvSpPr txBox="1">
            <a:spLocks/>
          </p:cNvSpPr>
          <p:nvPr/>
        </p:nvSpPr>
        <p:spPr>
          <a:xfrm>
            <a:off x="504056" y="292494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2000" dirty="0" smtClean="0"/>
              <a:t>The belief must be accompanied with a certain phenomenal feel (intuition)</a:t>
            </a:r>
            <a:endParaRPr lang="en-GB" sz="2000" dirty="0"/>
          </a:p>
        </p:txBody>
      </p:sp>
      <p:sp>
        <p:nvSpPr>
          <p:cNvPr id="16" name="Content Placeholder 2"/>
          <p:cNvSpPr txBox="1">
            <a:spLocks/>
          </p:cNvSpPr>
          <p:nvPr/>
        </p:nvSpPr>
        <p:spPr>
          <a:xfrm>
            <a:off x="179512" y="522920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a:t>O</a:t>
            </a:r>
            <a:r>
              <a:rPr lang="en-GB" sz="2000" dirty="0" smtClean="0"/>
              <a:t>ur a priori justification may be weak, but still a case of a priori knowledge. In other words: A priori justification does not require absolute certainty!</a:t>
            </a:r>
            <a:endParaRPr lang="en-GB" sz="2000" dirty="0"/>
          </a:p>
        </p:txBody>
      </p:sp>
      <p:sp>
        <p:nvSpPr>
          <p:cNvPr id="18" name="Content Placeholder 2"/>
          <p:cNvSpPr txBox="1">
            <a:spLocks/>
          </p:cNvSpPr>
          <p:nvPr/>
        </p:nvSpPr>
        <p:spPr>
          <a:xfrm>
            <a:off x="179512" y="587727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Kant and </a:t>
            </a:r>
            <a:r>
              <a:rPr lang="en-GB" sz="2000" dirty="0" err="1" smtClean="0"/>
              <a:t>Plantinga</a:t>
            </a:r>
            <a:r>
              <a:rPr lang="en-GB" sz="2000" dirty="0" smtClean="0"/>
              <a:t> assert that all a priori knowledge is of necessary truths. But </a:t>
            </a:r>
            <a:r>
              <a:rPr lang="en-GB" sz="2000" dirty="0" err="1" smtClean="0"/>
              <a:t>Kripke</a:t>
            </a:r>
            <a:r>
              <a:rPr lang="en-GB" sz="2000" dirty="0" smtClean="0"/>
              <a:t> argued that this is false (e.g., “The standard meter in Paris is one meter” and “Water is H2O”. First is a priori contingent. </a:t>
            </a:r>
            <a:r>
              <a:rPr lang="en-GB" sz="2000" smtClean="0"/>
              <a:t>Second is a </a:t>
            </a:r>
            <a:r>
              <a:rPr lang="en-GB" sz="2000" dirty="0" smtClean="0"/>
              <a:t>posteriori necessary)</a:t>
            </a:r>
            <a:endParaRPr lang="en-GB" sz="2000" dirty="0"/>
          </a:p>
        </p:txBody>
      </p:sp>
    </p:spTree>
    <p:extLst>
      <p:ext uri="{BB962C8B-B14F-4D97-AF65-F5344CB8AC3E}">
        <p14:creationId xmlns:p14="http://schemas.microsoft.com/office/powerpoint/2010/main" val="910159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9" grpId="0"/>
      <p:bldP spid="12" grpId="0"/>
      <p:bldP spid="13" grpId="0"/>
      <p:bldP spid="14" grpId="0"/>
      <p:bldP spid="15" grpId="0"/>
      <p:bldP spid="16" grpId="0"/>
      <p:bldP spid="18"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1143000"/>
          </a:xfrm>
        </p:spPr>
        <p:txBody>
          <a:bodyPr>
            <a:normAutofit/>
          </a:bodyPr>
          <a:lstStyle/>
          <a:p>
            <a:r>
              <a:rPr lang="nl-NL" sz="2400" dirty="0" smtClean="0"/>
              <a:t>Is </a:t>
            </a:r>
            <a:r>
              <a:rPr lang="nl-NL" sz="2400" dirty="0" err="1" smtClean="0"/>
              <a:t>There</a:t>
            </a:r>
            <a:r>
              <a:rPr lang="nl-NL" sz="2400" dirty="0" smtClean="0"/>
              <a:t> A Priori Knowledge? (</a:t>
            </a:r>
            <a:r>
              <a:rPr lang="nl-NL" sz="2400" dirty="0" err="1" smtClean="0"/>
              <a:t>cont</a:t>
            </a:r>
            <a:r>
              <a:rPr lang="nl-NL" sz="2400" dirty="0" smtClean="0"/>
              <a:t>.)</a:t>
            </a:r>
          </a:p>
        </p:txBody>
      </p:sp>
      <p:sp>
        <p:nvSpPr>
          <p:cNvPr id="3" name="Content Placeholder 2"/>
          <p:cNvSpPr>
            <a:spLocks noGrp="1"/>
          </p:cNvSpPr>
          <p:nvPr>
            <p:ph idx="1"/>
          </p:nvPr>
        </p:nvSpPr>
        <p:spPr>
          <a:xfrm>
            <a:off x="107504" y="1196752"/>
            <a:ext cx="8820472" cy="432047"/>
          </a:xfrm>
        </p:spPr>
        <p:txBody>
          <a:bodyPr>
            <a:noAutofit/>
          </a:bodyPr>
          <a:lstStyle/>
          <a:p>
            <a:r>
              <a:rPr lang="en-GB" sz="2000" dirty="0" smtClean="0"/>
              <a:t>Empiricists hold that all a priori knowledge is knowledge of analytic truths</a:t>
            </a:r>
            <a:endParaRPr lang="en-GB" sz="2000" i="1" dirty="0" smtClean="0"/>
          </a:p>
          <a:p>
            <a:pPr marL="457200" lvl="1" indent="0">
              <a:buNone/>
            </a:pPr>
            <a:endParaRPr lang="en-GB" sz="2000" i="1"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10" name="Content Placeholder 2"/>
          <p:cNvSpPr txBox="1">
            <a:spLocks/>
          </p:cNvSpPr>
          <p:nvPr/>
        </p:nvSpPr>
        <p:spPr>
          <a:xfrm>
            <a:off x="107504" y="162880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Examples of analytic truths include </a:t>
            </a:r>
          </a:p>
          <a:p>
            <a:pPr lvl="1"/>
            <a:r>
              <a:rPr lang="en-GB" sz="1800" dirty="0" smtClean="0"/>
              <a:t>All bachelors are unmarried</a:t>
            </a:r>
          </a:p>
          <a:p>
            <a:pPr lvl="1"/>
            <a:r>
              <a:rPr lang="en-GB" sz="1800" dirty="0" smtClean="0"/>
              <a:t>If P entails Q, and P, then Q</a:t>
            </a:r>
            <a:endParaRPr lang="en-GB" sz="1800" dirty="0"/>
          </a:p>
        </p:txBody>
      </p:sp>
      <p:sp>
        <p:nvSpPr>
          <p:cNvPr id="11" name="Content Placeholder 2"/>
          <p:cNvSpPr txBox="1">
            <a:spLocks/>
          </p:cNvSpPr>
          <p:nvPr/>
        </p:nvSpPr>
        <p:spPr>
          <a:xfrm>
            <a:off x="251520" y="659735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sz="2000" dirty="0" smtClean="0"/>
          </a:p>
          <a:p>
            <a:pPr lvl="1">
              <a:buFont typeface="Arial" pitchFamily="34" charset="0"/>
              <a:buNone/>
            </a:pPr>
            <a:endParaRPr lang="en-GB" sz="2400" dirty="0"/>
          </a:p>
        </p:txBody>
      </p:sp>
      <p:sp>
        <p:nvSpPr>
          <p:cNvPr id="16" name="Content Placeholder 2"/>
          <p:cNvSpPr txBox="1">
            <a:spLocks/>
          </p:cNvSpPr>
          <p:nvPr/>
        </p:nvSpPr>
        <p:spPr>
          <a:xfrm>
            <a:off x="179512" y="587727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But if all a priori knowledge is knowledge of analytic truths, there not being </a:t>
            </a:r>
            <a:r>
              <a:rPr lang="en-GB" sz="2000" i="1" dirty="0" smtClean="0"/>
              <a:t>analytic</a:t>
            </a:r>
            <a:r>
              <a:rPr lang="en-GB" sz="2000" dirty="0" smtClean="0"/>
              <a:t> truths entails that there is no a priori knowledge.  </a:t>
            </a:r>
            <a:endParaRPr lang="en-GB" sz="2000" dirty="0"/>
          </a:p>
        </p:txBody>
      </p:sp>
      <p:sp>
        <p:nvSpPr>
          <p:cNvPr id="18" name="Content Placeholder 2"/>
          <p:cNvSpPr txBox="1">
            <a:spLocks/>
          </p:cNvSpPr>
          <p:nvPr/>
        </p:nvSpPr>
        <p:spPr>
          <a:xfrm>
            <a:off x="144016" y="450912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Harman argues that the various candidates for analyticity are so varied that they have nothing in common at all </a:t>
            </a:r>
            <a:r>
              <a:rPr lang="en-GB" sz="1800" i="1" dirty="0" smtClean="0"/>
              <a:t>(except that they seemed analytic for someone who believed in the analytic-synthetic distinction)</a:t>
            </a:r>
            <a:endParaRPr lang="en-GB" sz="2000" i="1" dirty="0" smtClean="0"/>
          </a:p>
          <a:p>
            <a:pPr lvl="1"/>
            <a:r>
              <a:rPr lang="en-GB" sz="1800" dirty="0" smtClean="0"/>
              <a:t>‘A brother is  male sibling’, ‘Red is a colour’, ‘5+7=12’, ‘If x&gt;y and y&gt;z, then x&gt;z’</a:t>
            </a:r>
            <a:r>
              <a:rPr lang="en-GB" sz="1600" dirty="0" smtClean="0"/>
              <a:t> </a:t>
            </a:r>
            <a:endParaRPr lang="en-GB" sz="1600" dirty="0"/>
          </a:p>
        </p:txBody>
      </p:sp>
      <p:sp>
        <p:nvSpPr>
          <p:cNvPr id="17" name="Content Placeholder 2"/>
          <p:cNvSpPr txBox="1">
            <a:spLocks/>
          </p:cNvSpPr>
          <p:nvPr/>
        </p:nvSpPr>
        <p:spPr>
          <a:xfrm>
            <a:off x="144016" y="342900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Quine though rejects the analytic-synthetic distinction. </a:t>
            </a:r>
            <a:r>
              <a:rPr lang="en-GB" sz="2000" u="sng" dirty="0" smtClean="0"/>
              <a:t>Any</a:t>
            </a:r>
            <a:r>
              <a:rPr lang="en-GB" sz="2000" dirty="0" smtClean="0"/>
              <a:t> statement is subject to revision or rejection based on new observations, as long as you are willing to make enough revisions elsewhere in your ‘web of belief’</a:t>
            </a:r>
            <a:endParaRPr lang="en-GB" sz="2000" dirty="0"/>
          </a:p>
        </p:txBody>
      </p:sp>
      <p:sp>
        <p:nvSpPr>
          <p:cNvPr id="19" name="Content Placeholder 2"/>
          <p:cNvSpPr txBox="1">
            <a:spLocks/>
          </p:cNvSpPr>
          <p:nvPr/>
        </p:nvSpPr>
        <p:spPr>
          <a:xfrm>
            <a:off x="107504" y="270892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Analytical truths are “conceptual truths”. They are true merely by virtue of the laws of logic and the meaning of the terms. Experience cannot refute them.</a:t>
            </a:r>
            <a:endParaRPr lang="en-GB" sz="2000" dirty="0"/>
          </a:p>
        </p:txBody>
      </p:sp>
    </p:spTree>
    <p:extLst>
      <p:ext uri="{BB962C8B-B14F-4D97-AF65-F5344CB8AC3E}">
        <p14:creationId xmlns:p14="http://schemas.microsoft.com/office/powerpoint/2010/main" val="4003668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6" grpId="0"/>
      <p:bldP spid="18" grpId="0"/>
      <p:bldP spid="17" grpId="0"/>
      <p:bldP spid="19"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1143000"/>
          </a:xfrm>
        </p:spPr>
        <p:txBody>
          <a:bodyPr>
            <a:normAutofit/>
          </a:bodyPr>
          <a:lstStyle/>
          <a:p>
            <a:r>
              <a:rPr lang="nl-NL" sz="2400" dirty="0" err="1" smtClean="0"/>
              <a:t>Innate</a:t>
            </a:r>
            <a:r>
              <a:rPr lang="nl-NL" sz="2400" dirty="0" smtClean="0"/>
              <a:t> </a:t>
            </a:r>
            <a:r>
              <a:rPr lang="nl-NL" sz="2400" dirty="0" err="1" smtClean="0"/>
              <a:t>Ideas</a:t>
            </a:r>
            <a:r>
              <a:rPr lang="nl-NL" sz="2400" dirty="0" smtClean="0"/>
              <a:t> (</a:t>
            </a:r>
            <a:r>
              <a:rPr lang="nl-NL" sz="2400" dirty="0" err="1" smtClean="0"/>
              <a:t>Again</a:t>
            </a:r>
            <a:r>
              <a:rPr lang="nl-NL" sz="2400" dirty="0" smtClean="0"/>
              <a:t>)</a:t>
            </a:r>
          </a:p>
        </p:txBody>
      </p:sp>
      <p:sp>
        <p:nvSpPr>
          <p:cNvPr id="3" name="Content Placeholder 2"/>
          <p:cNvSpPr>
            <a:spLocks noGrp="1"/>
          </p:cNvSpPr>
          <p:nvPr>
            <p:ph idx="1"/>
          </p:nvPr>
        </p:nvSpPr>
        <p:spPr>
          <a:xfrm>
            <a:off x="107504" y="1124744"/>
            <a:ext cx="8820472" cy="432047"/>
          </a:xfrm>
        </p:spPr>
        <p:txBody>
          <a:bodyPr>
            <a:noAutofit/>
          </a:bodyPr>
          <a:lstStyle/>
          <a:p>
            <a:r>
              <a:rPr lang="en-GB" sz="2000" dirty="0" smtClean="0"/>
              <a:t>Locke’s two arguments against innate ideas (i.e., ‘no idea is universally held’ and ‘there are no ideas present from birth’) seem too narrow.</a:t>
            </a:r>
            <a:endParaRPr lang="en-GB" sz="2000" i="1" dirty="0" smtClean="0"/>
          </a:p>
          <a:p>
            <a:pPr marL="457200" lvl="1" indent="0">
              <a:buNone/>
            </a:pPr>
            <a:endParaRPr lang="en-GB" sz="2000" i="1"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11" name="Content Placeholder 2"/>
          <p:cNvSpPr txBox="1">
            <a:spLocks/>
          </p:cNvSpPr>
          <p:nvPr/>
        </p:nvSpPr>
        <p:spPr>
          <a:xfrm>
            <a:off x="251520" y="659735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sz="2000" dirty="0" smtClean="0"/>
          </a:p>
          <a:p>
            <a:pPr lvl="1">
              <a:buFont typeface="Arial" pitchFamily="34" charset="0"/>
              <a:buNone/>
            </a:pPr>
            <a:endParaRPr lang="en-GB" sz="2400" dirty="0"/>
          </a:p>
        </p:txBody>
      </p:sp>
      <p:sp>
        <p:nvSpPr>
          <p:cNvPr id="16" name="Content Placeholder 2"/>
          <p:cNvSpPr txBox="1">
            <a:spLocks/>
          </p:cNvSpPr>
          <p:nvPr/>
        </p:nvSpPr>
        <p:spPr>
          <a:xfrm>
            <a:off x="107504" y="508518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Another suggestion is that natural evolution has programmed us with innate information useful for our survival (e.g., ‘flee predators’, ‘Drink when thirsty’, ‘there are other minds’ and ‘pre-</a:t>
            </a:r>
            <a:r>
              <a:rPr lang="en-GB" sz="2000" dirty="0" err="1" smtClean="0"/>
              <a:t>Humean</a:t>
            </a:r>
            <a:r>
              <a:rPr lang="en-GB" sz="2000" dirty="0" smtClean="0"/>
              <a:t> induction’) </a:t>
            </a:r>
            <a:endParaRPr lang="en-GB" sz="2000" dirty="0"/>
          </a:p>
        </p:txBody>
      </p:sp>
      <p:sp>
        <p:nvSpPr>
          <p:cNvPr id="18" name="Content Placeholder 2"/>
          <p:cNvSpPr txBox="1">
            <a:spLocks/>
          </p:cNvSpPr>
          <p:nvPr/>
        </p:nvSpPr>
        <p:spPr>
          <a:xfrm>
            <a:off x="144016" y="371703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But innate ideas remain controversial. The idea of non-conscious knowledge is problematic. It is ambiguous between (1) information one doesn’t realize one has, and (2) the disposition to learn things. Only (1) would support rationalists against empiricists.  </a:t>
            </a:r>
            <a:endParaRPr lang="en-GB" sz="1600" dirty="0"/>
          </a:p>
        </p:txBody>
      </p:sp>
      <p:sp>
        <p:nvSpPr>
          <p:cNvPr id="17" name="Content Placeholder 2"/>
          <p:cNvSpPr txBox="1">
            <a:spLocks/>
          </p:cNvSpPr>
          <p:nvPr/>
        </p:nvSpPr>
        <p:spPr>
          <a:xfrm>
            <a:off x="144016" y="292494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Chomsky and </a:t>
            </a:r>
            <a:r>
              <a:rPr lang="en-GB" sz="2000" dirty="0" err="1" smtClean="0"/>
              <a:t>Fodor</a:t>
            </a:r>
            <a:r>
              <a:rPr lang="en-GB" sz="2000" dirty="0" smtClean="0"/>
              <a:t> have proposed that we are born with a basic repertoire of ideas about grammar, syntactical rules and language.</a:t>
            </a:r>
            <a:endParaRPr lang="en-GB" sz="2000" dirty="0"/>
          </a:p>
        </p:txBody>
      </p:sp>
      <p:sp>
        <p:nvSpPr>
          <p:cNvPr id="19" name="Content Placeholder 2"/>
          <p:cNvSpPr txBox="1">
            <a:spLocks/>
          </p:cNvSpPr>
          <p:nvPr/>
        </p:nvSpPr>
        <p:spPr>
          <a:xfrm>
            <a:off x="107504" y="1844825"/>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It could still be that all humans were born with innate ideas but that they are latent, needing the appropriate conditions to activate them. </a:t>
            </a:r>
          </a:p>
          <a:p>
            <a:pPr lvl="1"/>
            <a:r>
              <a:rPr lang="en-GB" sz="1800" dirty="0" smtClean="0"/>
              <a:t>They may be dispositions that manifest themselves only after education and training</a:t>
            </a:r>
            <a:endParaRPr lang="en-GB" sz="1800" dirty="0"/>
          </a:p>
        </p:txBody>
      </p:sp>
      <p:sp>
        <p:nvSpPr>
          <p:cNvPr id="12" name="Content Placeholder 2"/>
          <p:cNvSpPr txBox="1">
            <a:spLocks/>
          </p:cNvSpPr>
          <p:nvPr/>
        </p:nvSpPr>
        <p:spPr>
          <a:xfrm>
            <a:off x="107504" y="609329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But maybe these “innate ideas” are merely biological dispositions. Still, </a:t>
            </a:r>
            <a:r>
              <a:rPr lang="en-GB" sz="2000" dirty="0" err="1" smtClean="0"/>
              <a:t>Foder</a:t>
            </a:r>
            <a:r>
              <a:rPr lang="en-GB" sz="2000" dirty="0" smtClean="0"/>
              <a:t> etc. </a:t>
            </a:r>
            <a:r>
              <a:rPr lang="en-GB" sz="2000" smtClean="0"/>
              <a:t>might </a:t>
            </a:r>
            <a:r>
              <a:rPr lang="en-GB" sz="2000" dirty="0" smtClean="0"/>
              <a:t>have hit on something amazing</a:t>
            </a:r>
            <a:r>
              <a:rPr lang="en-GB" sz="2000" smtClean="0"/>
              <a:t>: ‘the </a:t>
            </a:r>
            <a:r>
              <a:rPr lang="en-GB" sz="2000" dirty="0" smtClean="0"/>
              <a:t>mind possesses </a:t>
            </a:r>
            <a:r>
              <a:rPr lang="en-GB" sz="2000" smtClean="0"/>
              <a:t>innate ideas’</a:t>
            </a:r>
            <a:endParaRPr lang="en-GB" sz="2000" dirty="0"/>
          </a:p>
        </p:txBody>
      </p:sp>
    </p:spTree>
    <p:extLst>
      <p:ext uri="{BB962C8B-B14F-4D97-AF65-F5344CB8AC3E}">
        <p14:creationId xmlns:p14="http://schemas.microsoft.com/office/powerpoint/2010/main" val="2633152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P spid="17" grpId="0"/>
      <p:bldP spid="19" grpId="0"/>
      <p:bldP spid="12"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nl-NL" sz="4900" dirty="0" smtClean="0"/>
              <a:t/>
            </a:r>
            <a:br>
              <a:rPr lang="nl-NL" sz="4900" dirty="0" smtClean="0"/>
            </a:br>
            <a:r>
              <a:rPr lang="nl-NL" sz="4900" dirty="0" err="1" smtClean="0"/>
              <a:t>Virtue</a:t>
            </a:r>
            <a:r>
              <a:rPr lang="nl-NL" sz="4900" dirty="0" smtClean="0"/>
              <a:t> </a:t>
            </a:r>
            <a:r>
              <a:rPr lang="nl-NL" sz="4900" dirty="0" err="1" smtClean="0"/>
              <a:t>Epistemology</a:t>
            </a:r>
            <a:r>
              <a:rPr lang="nl-NL" sz="4900" dirty="0" smtClean="0"/>
              <a:t/>
            </a:r>
            <a:br>
              <a:rPr lang="nl-NL" sz="4900" dirty="0" smtClean="0"/>
            </a:br>
            <a:r>
              <a:rPr lang="nl-NL" sz="4000" dirty="0" smtClean="0"/>
              <a:t>Heather </a:t>
            </a:r>
            <a:r>
              <a:rPr lang="nl-NL" sz="4000" dirty="0" err="1" smtClean="0"/>
              <a:t>Battaly</a:t>
            </a:r>
            <a:r>
              <a:rPr lang="nl-NL" dirty="0" smtClean="0"/>
              <a:t/>
            </a:r>
            <a:br>
              <a:rPr lang="nl-NL" dirty="0" smtClean="0"/>
            </a:br>
            <a:endParaRPr lang="nl-NL" dirty="0"/>
          </a:p>
        </p:txBody>
      </p:sp>
    </p:spTree>
    <p:extLst>
      <p:ext uri="{BB962C8B-B14F-4D97-AF65-F5344CB8AC3E}">
        <p14:creationId xmlns:p14="http://schemas.microsoft.com/office/powerpoint/2010/main" val="88557604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1143000"/>
          </a:xfrm>
        </p:spPr>
        <p:txBody>
          <a:bodyPr>
            <a:normAutofit/>
          </a:bodyPr>
          <a:lstStyle/>
          <a:p>
            <a:r>
              <a:rPr lang="nl-NL" sz="2400" dirty="0" smtClean="0"/>
              <a:t>The Rise of </a:t>
            </a:r>
            <a:r>
              <a:rPr lang="nl-NL" sz="2400" dirty="0" err="1" smtClean="0"/>
              <a:t>Virtue</a:t>
            </a:r>
            <a:r>
              <a:rPr lang="nl-NL" sz="2400" dirty="0" smtClean="0"/>
              <a:t> </a:t>
            </a:r>
            <a:r>
              <a:rPr lang="nl-NL" sz="2400" dirty="0" err="1" smtClean="0"/>
              <a:t>Epistemology</a:t>
            </a:r>
            <a:endParaRPr lang="nl-NL" sz="2400" dirty="0" smtClean="0"/>
          </a:p>
        </p:txBody>
      </p:sp>
      <p:sp>
        <p:nvSpPr>
          <p:cNvPr id="3" name="Content Placeholder 2"/>
          <p:cNvSpPr>
            <a:spLocks noGrp="1"/>
          </p:cNvSpPr>
          <p:nvPr>
            <p:ph idx="1"/>
          </p:nvPr>
        </p:nvSpPr>
        <p:spPr>
          <a:xfrm>
            <a:off x="216024" y="1268761"/>
            <a:ext cx="8820472" cy="432047"/>
          </a:xfrm>
        </p:spPr>
        <p:txBody>
          <a:bodyPr>
            <a:noAutofit/>
          </a:bodyPr>
          <a:lstStyle/>
          <a:p>
            <a:r>
              <a:rPr lang="en-GB" sz="2000" dirty="0" smtClean="0"/>
              <a:t>In the 80’s</a:t>
            </a:r>
            <a:r>
              <a:rPr lang="en-GB" sz="2000" dirty="0"/>
              <a:t> </a:t>
            </a:r>
            <a:r>
              <a:rPr lang="en-GB" sz="2000" dirty="0" smtClean="0"/>
              <a:t>analytic epistemology focussed on different analyses of knowledge to solve the </a:t>
            </a:r>
            <a:r>
              <a:rPr lang="en-GB" sz="2000" dirty="0" err="1" smtClean="0"/>
              <a:t>Gettier</a:t>
            </a:r>
            <a:r>
              <a:rPr lang="en-GB" sz="2000" dirty="0" smtClean="0"/>
              <a:t> problem. Then Sosa introduced a whole new approach, virtue epistemology, to resolve the debates within classical analytic epistemology</a:t>
            </a:r>
            <a:endParaRPr lang="en-GB" sz="2000" i="1" dirty="0" smtClean="0"/>
          </a:p>
          <a:p>
            <a:pPr marL="457200" lvl="1" indent="0">
              <a:buNone/>
            </a:pPr>
            <a:endParaRPr lang="en-GB" sz="2000" i="1"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10" name="Content Placeholder 2"/>
          <p:cNvSpPr txBox="1">
            <a:spLocks/>
          </p:cNvSpPr>
          <p:nvPr/>
        </p:nvSpPr>
        <p:spPr>
          <a:xfrm>
            <a:off x="179512" y="227687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Virtue epistemology has to be contrasted with the </a:t>
            </a:r>
            <a:r>
              <a:rPr lang="en-GB" sz="2000" i="1" dirty="0" smtClean="0"/>
              <a:t>belief-based</a:t>
            </a:r>
            <a:r>
              <a:rPr lang="en-GB" sz="2000" dirty="0" smtClean="0"/>
              <a:t> epistemology    of classic analytic epistemology </a:t>
            </a:r>
          </a:p>
        </p:txBody>
      </p:sp>
      <p:sp>
        <p:nvSpPr>
          <p:cNvPr id="11" name="Content Placeholder 2"/>
          <p:cNvSpPr txBox="1">
            <a:spLocks/>
          </p:cNvSpPr>
          <p:nvPr/>
        </p:nvSpPr>
        <p:spPr>
          <a:xfrm>
            <a:off x="251520" y="659735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sz="2000" dirty="0" smtClean="0"/>
          </a:p>
          <a:p>
            <a:pPr lvl="1">
              <a:buFont typeface="Arial" pitchFamily="34" charset="0"/>
              <a:buNone/>
            </a:pPr>
            <a:endParaRPr lang="en-GB" sz="2400" dirty="0"/>
          </a:p>
        </p:txBody>
      </p:sp>
      <p:sp>
        <p:nvSpPr>
          <p:cNvPr id="9" name="Content Placeholder 2"/>
          <p:cNvSpPr txBox="1">
            <a:spLocks/>
          </p:cNvSpPr>
          <p:nvPr/>
        </p:nvSpPr>
        <p:spPr>
          <a:xfrm>
            <a:off x="179512" y="2996952"/>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Traditional belief-based analytic epistemology analyses </a:t>
            </a:r>
            <a:r>
              <a:rPr lang="en-GB" sz="2000" i="1" dirty="0" smtClean="0"/>
              <a:t>knowledge</a:t>
            </a:r>
            <a:r>
              <a:rPr lang="en-GB" sz="2000" dirty="0" smtClean="0"/>
              <a:t> and </a:t>
            </a:r>
            <a:r>
              <a:rPr lang="en-GB" sz="2000" i="1" dirty="0" smtClean="0"/>
              <a:t>epistemic justification</a:t>
            </a:r>
            <a:r>
              <a:rPr lang="en-GB" sz="2000" dirty="0" smtClean="0"/>
              <a:t>. Different analyses of both have been proposed</a:t>
            </a:r>
          </a:p>
          <a:p>
            <a:pPr lvl="1"/>
            <a:r>
              <a:rPr lang="en-GB" sz="1800" dirty="0" smtClean="0"/>
              <a:t>A belief is </a:t>
            </a:r>
            <a:r>
              <a:rPr lang="en-GB" sz="1800" i="1" dirty="0" smtClean="0"/>
              <a:t>justified</a:t>
            </a:r>
            <a:r>
              <a:rPr lang="en-GB" sz="1800" dirty="0" smtClean="0"/>
              <a:t> if it’s supported by evidence / produced by reliable process / in accordance with one’s epistemic obligations / etc.</a:t>
            </a:r>
          </a:p>
          <a:p>
            <a:pPr lvl="1"/>
            <a:r>
              <a:rPr lang="en-GB" sz="1800" dirty="0" smtClean="0"/>
              <a:t>A belief is </a:t>
            </a:r>
            <a:r>
              <a:rPr lang="en-GB" sz="1800" i="1" dirty="0" smtClean="0"/>
              <a:t>knowledge</a:t>
            </a:r>
            <a:r>
              <a:rPr lang="en-GB" sz="1800" dirty="0" smtClean="0"/>
              <a:t> if it’s undefeated justified true belief / tracks the truth / etc.  </a:t>
            </a:r>
            <a:endParaRPr lang="en-GB" sz="1800" dirty="0"/>
          </a:p>
        </p:txBody>
      </p:sp>
      <p:sp>
        <p:nvSpPr>
          <p:cNvPr id="16" name="Content Placeholder 2"/>
          <p:cNvSpPr txBox="1">
            <a:spLocks/>
          </p:cNvSpPr>
          <p:nvPr/>
        </p:nvSpPr>
        <p:spPr>
          <a:xfrm>
            <a:off x="179512" y="465313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a:t>K</a:t>
            </a:r>
            <a:r>
              <a:rPr lang="en-GB" sz="2000" dirty="0" smtClean="0"/>
              <a:t>nowledge and justification are evaluation </a:t>
            </a:r>
            <a:r>
              <a:rPr lang="en-GB" sz="2000" i="1" dirty="0" smtClean="0"/>
              <a:t>of beliefs</a:t>
            </a:r>
            <a:r>
              <a:rPr lang="en-GB" sz="2000" dirty="0" smtClean="0"/>
              <a:t>. In virtue epistemology agents rather than beliefs are the primary objects of epistemic evaluation.</a:t>
            </a:r>
          </a:p>
          <a:p>
            <a:pPr lvl="1"/>
            <a:r>
              <a:rPr lang="en-GB" sz="1800" dirty="0" smtClean="0"/>
              <a:t>The fundamental notions are epistemic virtues &amp; vices (being evaluations </a:t>
            </a:r>
            <a:r>
              <a:rPr lang="en-GB" sz="1800" i="1" dirty="0" smtClean="0"/>
              <a:t>of agents</a:t>
            </a:r>
            <a:r>
              <a:rPr lang="en-GB" sz="1800" dirty="0" smtClean="0"/>
              <a:t>)</a:t>
            </a:r>
            <a:r>
              <a:rPr lang="en-GB" sz="1600" dirty="0" smtClean="0"/>
              <a:t>  </a:t>
            </a:r>
            <a:endParaRPr lang="en-GB" sz="1600" dirty="0"/>
          </a:p>
        </p:txBody>
      </p:sp>
      <p:sp>
        <p:nvSpPr>
          <p:cNvPr id="18" name="Content Placeholder 2"/>
          <p:cNvSpPr txBox="1">
            <a:spLocks/>
          </p:cNvSpPr>
          <p:nvPr/>
        </p:nvSpPr>
        <p:spPr>
          <a:xfrm>
            <a:off x="144016" y="5661249"/>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i="1" dirty="0"/>
              <a:t>B</a:t>
            </a:r>
            <a:r>
              <a:rPr lang="en-GB" sz="2000" i="1" dirty="0" smtClean="0"/>
              <a:t>elief-based</a:t>
            </a:r>
            <a:r>
              <a:rPr lang="en-GB" sz="2000" dirty="0" smtClean="0"/>
              <a:t> epistemologists may define virtues as dispositions to attain know-ledge or justified beliefs. Virtues are explained in terms of knowledge and </a:t>
            </a:r>
            <a:r>
              <a:rPr lang="en-GB" sz="2000" dirty="0" err="1" smtClean="0"/>
              <a:t>justifi-cation</a:t>
            </a:r>
            <a:r>
              <a:rPr lang="en-GB" sz="2000" dirty="0" smtClean="0"/>
              <a:t>. For them belief evaluation is more fundamental than agent evaluation  </a:t>
            </a:r>
            <a:endParaRPr lang="en-GB" sz="2000" dirty="0"/>
          </a:p>
        </p:txBody>
      </p:sp>
    </p:spTree>
    <p:extLst>
      <p:ext uri="{BB962C8B-B14F-4D97-AF65-F5344CB8AC3E}">
        <p14:creationId xmlns:p14="http://schemas.microsoft.com/office/powerpoint/2010/main" val="683662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9" grpId="0"/>
      <p:bldP spid="16" grpId="0"/>
      <p:bldP spid="18" grpId="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1143000"/>
          </a:xfrm>
        </p:spPr>
        <p:txBody>
          <a:bodyPr>
            <a:normAutofit/>
          </a:bodyPr>
          <a:lstStyle/>
          <a:p>
            <a:r>
              <a:rPr lang="nl-NL" sz="2400" dirty="0" err="1" smtClean="0"/>
              <a:t>Virtue</a:t>
            </a:r>
            <a:r>
              <a:rPr lang="nl-NL" sz="2400" dirty="0" smtClean="0"/>
              <a:t> </a:t>
            </a:r>
            <a:r>
              <a:rPr lang="nl-NL" sz="2400" dirty="0" err="1" smtClean="0"/>
              <a:t>theorists</a:t>
            </a:r>
            <a:r>
              <a:rPr lang="nl-NL" sz="2400" dirty="0" smtClean="0"/>
              <a:t> </a:t>
            </a:r>
            <a:r>
              <a:rPr lang="nl-NL" sz="2400" dirty="0" err="1" smtClean="0"/>
              <a:t>and</a:t>
            </a:r>
            <a:r>
              <a:rPr lang="nl-NL" sz="2400" dirty="0" smtClean="0"/>
              <a:t> </a:t>
            </a:r>
            <a:r>
              <a:rPr lang="nl-NL" sz="2400" dirty="0" err="1" smtClean="0"/>
              <a:t>Virtue</a:t>
            </a:r>
            <a:r>
              <a:rPr lang="nl-NL" sz="2400" dirty="0" smtClean="0"/>
              <a:t> anti-</a:t>
            </a:r>
            <a:r>
              <a:rPr lang="nl-NL" sz="2400" dirty="0" err="1" smtClean="0"/>
              <a:t>theorists</a:t>
            </a:r>
            <a:endParaRPr lang="nl-NL" sz="2400" dirty="0" smtClean="0"/>
          </a:p>
        </p:txBody>
      </p:sp>
      <p:sp>
        <p:nvSpPr>
          <p:cNvPr id="3" name="Content Placeholder 2"/>
          <p:cNvSpPr>
            <a:spLocks noGrp="1"/>
          </p:cNvSpPr>
          <p:nvPr>
            <p:ph idx="1"/>
          </p:nvPr>
        </p:nvSpPr>
        <p:spPr>
          <a:xfrm>
            <a:off x="216024" y="1268761"/>
            <a:ext cx="8820472" cy="432047"/>
          </a:xfrm>
        </p:spPr>
        <p:txBody>
          <a:bodyPr>
            <a:noAutofit/>
          </a:bodyPr>
          <a:lstStyle/>
          <a:p>
            <a:r>
              <a:rPr lang="en-GB" sz="2000" dirty="0" smtClean="0"/>
              <a:t>There are two different ways in which virtue epistemologists take the virtues     to be more fundamental than knowledge and justified belief. </a:t>
            </a:r>
            <a:endParaRPr lang="en-GB" sz="2000" i="1" dirty="0" smtClean="0"/>
          </a:p>
          <a:p>
            <a:pPr marL="457200" lvl="1" indent="0">
              <a:buNone/>
            </a:pPr>
            <a:endParaRPr lang="en-GB" sz="2000" i="1"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11" name="Content Placeholder 2"/>
          <p:cNvSpPr txBox="1">
            <a:spLocks/>
          </p:cNvSpPr>
          <p:nvPr/>
        </p:nvSpPr>
        <p:spPr>
          <a:xfrm>
            <a:off x="251520" y="7101409"/>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sz="2000" dirty="0" smtClean="0"/>
          </a:p>
          <a:p>
            <a:pPr lvl="1">
              <a:buFont typeface="Arial" pitchFamily="34" charset="0"/>
              <a:buNone/>
            </a:pPr>
            <a:endParaRPr lang="en-GB" sz="2400" dirty="0"/>
          </a:p>
        </p:txBody>
      </p:sp>
      <p:sp>
        <p:nvSpPr>
          <p:cNvPr id="9" name="Content Placeholder 2"/>
          <p:cNvSpPr txBox="1">
            <a:spLocks/>
          </p:cNvSpPr>
          <p:nvPr/>
        </p:nvSpPr>
        <p:spPr>
          <a:xfrm>
            <a:off x="216024" y="393305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Sosa and </a:t>
            </a:r>
            <a:r>
              <a:rPr lang="en-GB" sz="2000" dirty="0" err="1" smtClean="0"/>
              <a:t>Zagzebski</a:t>
            </a:r>
            <a:r>
              <a:rPr lang="en-GB" sz="2000" dirty="0" smtClean="0"/>
              <a:t> are the two most prominent virtue theorists</a:t>
            </a:r>
          </a:p>
        </p:txBody>
      </p:sp>
      <p:sp>
        <p:nvSpPr>
          <p:cNvPr id="12" name="Content Placeholder 2"/>
          <p:cNvSpPr txBox="1">
            <a:spLocks/>
          </p:cNvSpPr>
          <p:nvPr/>
        </p:nvSpPr>
        <p:spPr>
          <a:xfrm>
            <a:off x="539552" y="1988840"/>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2000" dirty="0" smtClean="0"/>
              <a:t>Some construct </a:t>
            </a:r>
            <a:r>
              <a:rPr lang="en-GB" sz="2000" i="1" dirty="0" smtClean="0"/>
              <a:t>theories</a:t>
            </a:r>
            <a:r>
              <a:rPr lang="en-GB" sz="2000" dirty="0" smtClean="0"/>
              <a:t> which define or ground knowledge and justified     belief in terms of the intellectual or epistemic virtues (hereafter: virtues)</a:t>
            </a:r>
          </a:p>
          <a:p>
            <a:pPr marL="457200" lvl="1" indent="0">
              <a:buSzPct val="65000"/>
              <a:buNone/>
            </a:pPr>
            <a:r>
              <a:rPr lang="en-GB" sz="1800" dirty="0" smtClean="0"/>
              <a:t>- Some theorists argue that high-grade knowledge requires virtue possession</a:t>
            </a:r>
          </a:p>
          <a:p>
            <a:pPr lvl="1">
              <a:buSzPct val="65000"/>
              <a:buFont typeface="Courier New" panose="02070309020205020404" pitchFamily="49" charset="0"/>
              <a:buChar char="o"/>
            </a:pPr>
            <a:endParaRPr lang="en-GB" sz="1600" dirty="0"/>
          </a:p>
        </p:txBody>
      </p:sp>
      <p:sp>
        <p:nvSpPr>
          <p:cNvPr id="13" name="Content Placeholder 2"/>
          <p:cNvSpPr txBox="1">
            <a:spLocks/>
          </p:cNvSpPr>
          <p:nvPr/>
        </p:nvSpPr>
        <p:spPr>
          <a:xfrm>
            <a:off x="539552" y="306896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2000" i="1" dirty="0" smtClean="0"/>
              <a:t>Anti-theorists</a:t>
            </a:r>
            <a:r>
              <a:rPr lang="en-GB" sz="2000" dirty="0" smtClean="0"/>
              <a:t> argue that virtues are central and the most important project in epistemology. Knowledge &amp; justification cannot be defined in terms of virtues </a:t>
            </a:r>
            <a:endParaRPr lang="en-GB" sz="2000" dirty="0"/>
          </a:p>
        </p:txBody>
      </p:sp>
      <p:sp>
        <p:nvSpPr>
          <p:cNvPr id="14" name="Content Placeholder 2"/>
          <p:cNvSpPr txBox="1">
            <a:spLocks/>
          </p:cNvSpPr>
          <p:nvPr/>
        </p:nvSpPr>
        <p:spPr>
          <a:xfrm>
            <a:off x="216024" y="522920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Advocates of virtue theory have argued that it can resolve the </a:t>
            </a:r>
            <a:r>
              <a:rPr lang="en-GB" sz="2000" dirty="0" err="1" smtClean="0"/>
              <a:t>Gettier</a:t>
            </a:r>
            <a:r>
              <a:rPr lang="en-GB" sz="2000" dirty="0" smtClean="0"/>
              <a:t> problem and many other debates in traditional analytic epistemology</a:t>
            </a:r>
            <a:endParaRPr lang="en-GB" sz="1600" dirty="0"/>
          </a:p>
        </p:txBody>
      </p:sp>
      <p:sp>
        <p:nvSpPr>
          <p:cNvPr id="17" name="Content Placeholder 2"/>
          <p:cNvSpPr txBox="1">
            <a:spLocks/>
          </p:cNvSpPr>
          <p:nvPr/>
        </p:nvSpPr>
        <p:spPr>
          <a:xfrm>
            <a:off x="504056" y="4293098"/>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2000" dirty="0" smtClean="0"/>
              <a:t>Sosa argues that knowledge requires true belief that is produced by a virtue</a:t>
            </a:r>
            <a:endParaRPr lang="en-GB" sz="2000" dirty="0"/>
          </a:p>
        </p:txBody>
      </p:sp>
      <p:sp>
        <p:nvSpPr>
          <p:cNvPr id="19" name="Content Placeholder 2"/>
          <p:cNvSpPr txBox="1">
            <a:spLocks/>
          </p:cNvSpPr>
          <p:nvPr/>
        </p:nvSpPr>
        <p:spPr>
          <a:xfrm>
            <a:off x="504056" y="465313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2000" dirty="0" err="1" smtClean="0"/>
              <a:t>Zagzebski</a:t>
            </a:r>
            <a:r>
              <a:rPr lang="en-GB" sz="2000" dirty="0" smtClean="0"/>
              <a:t> argues that a justified belief is what a virtuous person would believe</a:t>
            </a:r>
            <a:endParaRPr lang="en-GB" sz="2000" dirty="0"/>
          </a:p>
        </p:txBody>
      </p:sp>
    </p:spTree>
    <p:extLst>
      <p:ext uri="{BB962C8B-B14F-4D97-AF65-F5344CB8AC3E}">
        <p14:creationId xmlns:p14="http://schemas.microsoft.com/office/powerpoint/2010/main" val="495475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3" grpId="0"/>
      <p:bldP spid="14" grpId="0"/>
      <p:bldP spid="17" grpId="0"/>
      <p:bldP spid="19"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1143000"/>
          </a:xfrm>
        </p:spPr>
        <p:txBody>
          <a:bodyPr>
            <a:normAutofit/>
          </a:bodyPr>
          <a:lstStyle/>
          <a:p>
            <a:r>
              <a:rPr lang="nl-NL" sz="2400" dirty="0" err="1" smtClean="0"/>
              <a:t>Virtue</a:t>
            </a:r>
            <a:r>
              <a:rPr lang="nl-NL" sz="2400" dirty="0" smtClean="0"/>
              <a:t> </a:t>
            </a:r>
            <a:r>
              <a:rPr lang="nl-NL" sz="2400" dirty="0" err="1" smtClean="0"/>
              <a:t>theorists</a:t>
            </a:r>
            <a:r>
              <a:rPr lang="nl-NL" sz="2400" dirty="0" smtClean="0"/>
              <a:t> </a:t>
            </a:r>
            <a:r>
              <a:rPr lang="nl-NL" sz="2400" dirty="0" err="1" smtClean="0"/>
              <a:t>and</a:t>
            </a:r>
            <a:r>
              <a:rPr lang="nl-NL" sz="2400" dirty="0" smtClean="0"/>
              <a:t> </a:t>
            </a:r>
            <a:r>
              <a:rPr lang="nl-NL" sz="2400" dirty="0" err="1" smtClean="0"/>
              <a:t>Virtue</a:t>
            </a:r>
            <a:r>
              <a:rPr lang="nl-NL" sz="2400" dirty="0" smtClean="0"/>
              <a:t> anti-</a:t>
            </a:r>
            <a:r>
              <a:rPr lang="nl-NL" sz="2400" dirty="0" err="1" smtClean="0"/>
              <a:t>theorists</a:t>
            </a:r>
            <a:endParaRPr lang="nl-NL" sz="2400" dirty="0" smtClean="0"/>
          </a:p>
        </p:txBody>
      </p:sp>
      <p:sp>
        <p:nvSpPr>
          <p:cNvPr id="11" name="Content Placeholder 2"/>
          <p:cNvSpPr txBox="1">
            <a:spLocks/>
          </p:cNvSpPr>
          <p:nvPr/>
        </p:nvSpPr>
        <p:spPr>
          <a:xfrm>
            <a:off x="251520" y="5157193"/>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sz="2000" dirty="0" smtClean="0"/>
          </a:p>
          <a:p>
            <a:pPr lvl="1">
              <a:buFont typeface="Arial" pitchFamily="34" charset="0"/>
              <a:buNone/>
            </a:pPr>
            <a:endParaRPr lang="en-GB" sz="2400" dirty="0"/>
          </a:p>
        </p:txBody>
      </p:sp>
      <p:sp>
        <p:nvSpPr>
          <p:cNvPr id="9" name="Content Placeholder 2"/>
          <p:cNvSpPr txBox="1">
            <a:spLocks/>
          </p:cNvSpPr>
          <p:nvPr/>
        </p:nvSpPr>
        <p:spPr>
          <a:xfrm>
            <a:off x="216024" y="1412776"/>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smtClean="0"/>
              <a:t>There are two main types of virtue </a:t>
            </a:r>
            <a:r>
              <a:rPr lang="en-GB" sz="2000" i="1" dirty="0" smtClean="0"/>
              <a:t>anti-theory</a:t>
            </a:r>
            <a:r>
              <a:rPr lang="en-GB" sz="2000" dirty="0" smtClean="0"/>
              <a:t> in virtue epistemology</a:t>
            </a:r>
          </a:p>
        </p:txBody>
      </p:sp>
      <p:sp>
        <p:nvSpPr>
          <p:cNvPr id="14" name="Content Placeholder 2"/>
          <p:cNvSpPr txBox="1">
            <a:spLocks/>
          </p:cNvSpPr>
          <p:nvPr/>
        </p:nvSpPr>
        <p:spPr>
          <a:xfrm>
            <a:off x="216024" y="3501008"/>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000" dirty="0" err="1" smtClean="0"/>
              <a:t>Ficker</a:t>
            </a:r>
            <a:r>
              <a:rPr lang="en-GB" sz="2000" dirty="0" smtClean="0"/>
              <a:t> argues that there are connections between the virtue of testimonial justice </a:t>
            </a:r>
            <a:r>
              <a:rPr lang="en-GB" sz="1800" dirty="0" smtClean="0"/>
              <a:t>(a disposition to neutralize one’s prejudicial perception of speakers)</a:t>
            </a:r>
            <a:r>
              <a:rPr lang="en-GB" sz="2000" dirty="0"/>
              <a:t> </a:t>
            </a:r>
            <a:r>
              <a:rPr lang="en-GB" sz="2000" dirty="0" smtClean="0"/>
              <a:t>and testimonial knowledge, but thinks that these connections aren’t systematic</a:t>
            </a:r>
          </a:p>
          <a:p>
            <a:pPr lvl="1"/>
            <a:r>
              <a:rPr lang="en-GB" sz="1800" dirty="0" smtClean="0"/>
              <a:t>How would we classify </a:t>
            </a:r>
            <a:r>
              <a:rPr lang="en-GB" sz="1800" dirty="0" err="1" smtClean="0"/>
              <a:t>Ficker</a:t>
            </a:r>
            <a:r>
              <a:rPr lang="en-GB" sz="1800" dirty="0" smtClean="0"/>
              <a:t> project in virtue epistemology?</a:t>
            </a:r>
            <a:r>
              <a:rPr lang="en-GB" sz="1600" dirty="0" smtClean="0"/>
              <a:t> </a:t>
            </a:r>
            <a:endParaRPr lang="en-GB" sz="1600" dirty="0"/>
          </a:p>
        </p:txBody>
      </p:sp>
      <p:sp>
        <p:nvSpPr>
          <p:cNvPr id="17" name="Content Placeholder 2"/>
          <p:cNvSpPr txBox="1">
            <a:spLocks/>
          </p:cNvSpPr>
          <p:nvPr/>
        </p:nvSpPr>
        <p:spPr>
          <a:xfrm>
            <a:off x="504056" y="198884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2000" i="1" dirty="0" smtClean="0"/>
              <a:t>Virtue-</a:t>
            </a:r>
            <a:r>
              <a:rPr lang="en-GB" sz="2000" i="1" dirty="0" err="1" smtClean="0"/>
              <a:t>eliminativism</a:t>
            </a:r>
            <a:r>
              <a:rPr lang="en-GB" sz="2000" dirty="0"/>
              <a:t> </a:t>
            </a:r>
            <a:r>
              <a:rPr lang="en-GB" sz="2000" dirty="0" smtClean="0"/>
              <a:t>argues that epistemic projects other than exploring the virtues are to be eliminated: Abandon discussions of knowledge &amp; justification</a:t>
            </a:r>
            <a:endParaRPr lang="en-GB" sz="2000" dirty="0"/>
          </a:p>
        </p:txBody>
      </p:sp>
      <p:sp>
        <p:nvSpPr>
          <p:cNvPr id="19" name="Content Placeholder 2"/>
          <p:cNvSpPr txBox="1">
            <a:spLocks/>
          </p:cNvSpPr>
          <p:nvPr/>
        </p:nvSpPr>
        <p:spPr>
          <a:xfrm>
            <a:off x="504056" y="270892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2000" i="1" dirty="0" smtClean="0"/>
              <a:t>Virtue-expansionism </a:t>
            </a:r>
            <a:r>
              <a:rPr lang="en-GB" sz="2000" dirty="0" smtClean="0"/>
              <a:t>argues that there is room for analyses of the virtues </a:t>
            </a:r>
            <a:r>
              <a:rPr lang="en-GB" sz="2000" i="1" dirty="0" smtClean="0"/>
              <a:t>and</a:t>
            </a:r>
            <a:r>
              <a:rPr lang="en-GB" sz="2000" dirty="0" smtClean="0"/>
              <a:t> knowledge &amp; justification, even though both cannot be systematically linked </a:t>
            </a:r>
            <a:endParaRPr lang="en-GB" sz="2000" dirty="0"/>
          </a:p>
        </p:txBody>
      </p:sp>
    </p:spTree>
    <p:extLst>
      <p:ext uri="{BB962C8B-B14F-4D97-AF65-F5344CB8AC3E}">
        <p14:creationId xmlns:p14="http://schemas.microsoft.com/office/powerpoint/2010/main" val="1725752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P spid="17" grpId="0"/>
      <p:bldP spid="19" grpId="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274638"/>
            <a:ext cx="8229600" cy="1143000"/>
          </a:xfrm>
        </p:spPr>
        <p:txBody>
          <a:bodyPr>
            <a:normAutofit/>
          </a:bodyPr>
          <a:lstStyle/>
          <a:p>
            <a:r>
              <a:rPr lang="nl-NL" sz="2400" dirty="0" smtClean="0"/>
              <a:t>A </a:t>
            </a:r>
            <a:r>
              <a:rPr lang="nl-NL" sz="2400" dirty="0" err="1" smtClean="0"/>
              <a:t>problem</a:t>
            </a:r>
            <a:r>
              <a:rPr lang="nl-NL" sz="2400" dirty="0" smtClean="0"/>
              <a:t> </a:t>
            </a:r>
            <a:r>
              <a:rPr lang="nl-NL" sz="2400" dirty="0" err="1" smtClean="0"/>
              <a:t>for</a:t>
            </a:r>
            <a:r>
              <a:rPr lang="nl-NL" sz="2400" dirty="0" smtClean="0"/>
              <a:t> </a:t>
            </a:r>
            <a:r>
              <a:rPr lang="nl-NL" sz="2400" dirty="0" err="1" smtClean="0"/>
              <a:t>Virtue-eliminativism</a:t>
            </a:r>
            <a:endParaRPr lang="nl-NL" sz="2400" dirty="0" smtClean="0"/>
          </a:p>
        </p:txBody>
      </p:sp>
      <p:sp>
        <p:nvSpPr>
          <p:cNvPr id="11" name="Content Placeholder 2"/>
          <p:cNvSpPr txBox="1">
            <a:spLocks/>
          </p:cNvSpPr>
          <p:nvPr/>
        </p:nvSpPr>
        <p:spPr>
          <a:xfrm>
            <a:off x="251520" y="7029401"/>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sz="2000" dirty="0" smtClean="0"/>
          </a:p>
          <a:p>
            <a:pPr lvl="1">
              <a:buFont typeface="Arial" pitchFamily="34" charset="0"/>
              <a:buNone/>
            </a:pPr>
            <a:endParaRPr lang="en-GB" sz="2400" dirty="0"/>
          </a:p>
        </p:txBody>
      </p:sp>
      <p:sp>
        <p:nvSpPr>
          <p:cNvPr id="14" name="Content Placeholder 2"/>
          <p:cNvSpPr txBox="1">
            <a:spLocks/>
          </p:cNvSpPr>
          <p:nvPr/>
        </p:nvSpPr>
        <p:spPr>
          <a:xfrm>
            <a:off x="251520" y="1340768"/>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sz="2000" dirty="0" err="1" smtClean="0"/>
              <a:t>Virtue</a:t>
            </a:r>
            <a:r>
              <a:rPr lang="nl-NL" sz="2000" dirty="0" smtClean="0"/>
              <a:t> </a:t>
            </a:r>
            <a:r>
              <a:rPr lang="nl-NL" sz="2000" dirty="0" err="1" smtClean="0"/>
              <a:t>eliminativism</a:t>
            </a:r>
            <a:r>
              <a:rPr lang="nl-NL" sz="2000" dirty="0"/>
              <a:t> </a:t>
            </a:r>
            <a:r>
              <a:rPr lang="en-US" sz="2000" dirty="0" smtClean="0"/>
              <a:t>would </a:t>
            </a:r>
            <a:r>
              <a:rPr lang="en-US" sz="2000" dirty="0"/>
              <a:t>have to show that the project of analyzing </a:t>
            </a:r>
            <a:r>
              <a:rPr lang="en-US" sz="2000" dirty="0" err="1" smtClean="0"/>
              <a:t>proposi-tional</a:t>
            </a:r>
            <a:r>
              <a:rPr lang="en-US" sz="2000" dirty="0" smtClean="0"/>
              <a:t> knowledge </a:t>
            </a:r>
            <a:r>
              <a:rPr lang="en-US" sz="2000" dirty="0"/>
              <a:t>is bankrupt. This just doesn’t seem to be in the offing, for </a:t>
            </a:r>
            <a:r>
              <a:rPr lang="en-US" sz="2000" dirty="0" smtClean="0"/>
              <a:t>we appear </a:t>
            </a:r>
            <a:r>
              <a:rPr lang="en-US" sz="2000" dirty="0"/>
              <a:t>to have low-grade perceptual knowledge; and even if we </a:t>
            </a:r>
            <a:r>
              <a:rPr lang="en-US" sz="2000" dirty="0" smtClean="0"/>
              <a:t>ultimately lack </a:t>
            </a:r>
            <a:r>
              <a:rPr lang="en-US" sz="2000" dirty="0"/>
              <a:t>such knowledge, it would be worthwhile to find out why we </a:t>
            </a:r>
            <a:r>
              <a:rPr lang="en-US" sz="2000" dirty="0" smtClean="0"/>
              <a:t>lack </a:t>
            </a:r>
            <a:r>
              <a:rPr lang="nl-NL" sz="2000" dirty="0" smtClean="0"/>
              <a:t>it</a:t>
            </a:r>
            <a:r>
              <a:rPr lang="nl-NL" sz="2000" dirty="0"/>
              <a:t>.</a:t>
            </a:r>
            <a:endParaRPr lang="en-GB" sz="1600" dirty="0"/>
          </a:p>
        </p:txBody>
      </p:sp>
      <p:sp>
        <p:nvSpPr>
          <p:cNvPr id="15" name="Title 1"/>
          <p:cNvSpPr txBox="1">
            <a:spLocks/>
          </p:cNvSpPr>
          <p:nvPr/>
        </p:nvSpPr>
        <p:spPr>
          <a:xfrm>
            <a:off x="395536" y="263691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2400" dirty="0" err="1" smtClean="0"/>
              <a:t>What</a:t>
            </a:r>
            <a:r>
              <a:rPr lang="nl-NL" sz="2400" dirty="0" smtClean="0"/>
              <a:t> are the </a:t>
            </a:r>
            <a:r>
              <a:rPr lang="nl-NL" sz="2400" dirty="0" err="1" smtClean="0"/>
              <a:t>epistemic</a:t>
            </a:r>
            <a:r>
              <a:rPr lang="nl-NL" sz="2400" dirty="0" smtClean="0"/>
              <a:t> </a:t>
            </a:r>
            <a:r>
              <a:rPr lang="nl-NL" sz="2400" dirty="0" err="1" smtClean="0"/>
              <a:t>virtues</a:t>
            </a:r>
            <a:r>
              <a:rPr lang="nl-NL" sz="2400" dirty="0" smtClean="0"/>
              <a:t>?</a:t>
            </a:r>
          </a:p>
        </p:txBody>
      </p:sp>
      <p:sp>
        <p:nvSpPr>
          <p:cNvPr id="16" name="Content Placeholder 2"/>
          <p:cNvSpPr>
            <a:spLocks noGrp="1"/>
          </p:cNvSpPr>
          <p:nvPr>
            <p:ph idx="1"/>
          </p:nvPr>
        </p:nvSpPr>
        <p:spPr>
          <a:xfrm>
            <a:off x="251520" y="3645025"/>
            <a:ext cx="8820472" cy="432047"/>
          </a:xfrm>
        </p:spPr>
        <p:txBody>
          <a:bodyPr>
            <a:noAutofit/>
          </a:bodyPr>
          <a:lstStyle/>
          <a:p>
            <a:r>
              <a:rPr lang="en-GB" sz="2000" dirty="0" smtClean="0"/>
              <a:t>Virtue epistemologists all agree that the virtues are cognitive excellences, but disagree about what sort of cognitive excellences they are </a:t>
            </a:r>
            <a:endParaRPr lang="en-GB" sz="2000" i="1" dirty="0" smtClean="0"/>
          </a:p>
          <a:p>
            <a:pPr marL="457200" lvl="1" indent="0">
              <a:buNone/>
            </a:pPr>
            <a:endParaRPr lang="en-GB" sz="2000" i="1" dirty="0" smtClean="0"/>
          </a:p>
          <a:p>
            <a:pPr>
              <a:buNone/>
            </a:pPr>
            <a:endParaRPr lang="en-GB" sz="2000" dirty="0" smtClean="0"/>
          </a:p>
          <a:p>
            <a:endParaRPr lang="en-GB" sz="2000" dirty="0" smtClean="0"/>
          </a:p>
          <a:p>
            <a:pPr>
              <a:buNone/>
            </a:pPr>
            <a:endParaRPr lang="en-GB" sz="2200" dirty="0" smtClean="0"/>
          </a:p>
          <a:p>
            <a:endParaRPr lang="en-GB" sz="2200" dirty="0" smtClean="0"/>
          </a:p>
          <a:p>
            <a:endParaRPr lang="en-GB" sz="2200" dirty="0" smtClean="0"/>
          </a:p>
          <a:p>
            <a:endParaRPr lang="en-GB" sz="1400" dirty="0" smtClean="0"/>
          </a:p>
          <a:p>
            <a:pPr lvl="2"/>
            <a:endParaRPr lang="en-GB" sz="2000" dirty="0" smtClean="0"/>
          </a:p>
          <a:p>
            <a:pPr lvl="1">
              <a:buNone/>
            </a:pPr>
            <a:endParaRPr lang="en-GB" sz="2400" dirty="0"/>
          </a:p>
        </p:txBody>
      </p:sp>
      <p:sp>
        <p:nvSpPr>
          <p:cNvPr id="18" name="Content Placeholder 2"/>
          <p:cNvSpPr txBox="1">
            <a:spLocks/>
          </p:cNvSpPr>
          <p:nvPr/>
        </p:nvSpPr>
        <p:spPr>
          <a:xfrm>
            <a:off x="467544" y="4365104"/>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2000" i="1" dirty="0" smtClean="0"/>
              <a:t>Virtue-</a:t>
            </a:r>
            <a:r>
              <a:rPr lang="en-GB" sz="2000" i="1" dirty="0" err="1" smtClean="0"/>
              <a:t>reliabilists</a:t>
            </a:r>
            <a:r>
              <a:rPr lang="en-GB" sz="2000" dirty="0" smtClean="0"/>
              <a:t> argue that virtues are reliable </a:t>
            </a:r>
            <a:r>
              <a:rPr lang="en-GB" sz="2000" i="1" dirty="0" smtClean="0"/>
              <a:t>faculties</a:t>
            </a:r>
            <a:r>
              <a:rPr lang="en-GB" sz="2000" dirty="0" smtClean="0"/>
              <a:t>, such as sense per-</a:t>
            </a:r>
            <a:r>
              <a:rPr lang="en-GB" sz="2000" dirty="0" err="1" smtClean="0"/>
              <a:t>ception</a:t>
            </a:r>
            <a:r>
              <a:rPr lang="en-GB" sz="2000" dirty="0" smtClean="0"/>
              <a:t>, induction, deduction, and memory. Thus, virtues are </a:t>
            </a:r>
            <a:r>
              <a:rPr lang="en-GB" sz="2000" dirty="0" smtClean="0">
                <a:solidFill>
                  <a:srgbClr val="0070C0"/>
                </a:solidFill>
              </a:rPr>
              <a:t>raw</a:t>
            </a:r>
            <a:r>
              <a:rPr lang="en-GB" sz="2000" dirty="0" smtClean="0"/>
              <a:t> qualities of humans that enable them to perform a </a:t>
            </a:r>
            <a:r>
              <a:rPr lang="en-GB" sz="2000" i="1" dirty="0" smtClean="0"/>
              <a:t>function</a:t>
            </a:r>
            <a:r>
              <a:rPr lang="en-GB" sz="2000" dirty="0" smtClean="0"/>
              <a:t> well, i.e. </a:t>
            </a:r>
            <a:r>
              <a:rPr lang="en-GB" sz="2000" i="1" dirty="0" smtClean="0"/>
              <a:t>attaining truth</a:t>
            </a:r>
            <a:r>
              <a:rPr lang="en-GB" sz="2000" dirty="0" smtClean="0"/>
              <a:t>  </a:t>
            </a:r>
            <a:endParaRPr lang="en-GB" sz="1600" dirty="0"/>
          </a:p>
        </p:txBody>
      </p:sp>
      <p:sp>
        <p:nvSpPr>
          <p:cNvPr id="20" name="Content Placeholder 2"/>
          <p:cNvSpPr txBox="1">
            <a:spLocks/>
          </p:cNvSpPr>
          <p:nvPr/>
        </p:nvSpPr>
        <p:spPr>
          <a:xfrm>
            <a:off x="432048" y="5373217"/>
            <a:ext cx="8820472" cy="43204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SzPct val="65000"/>
              <a:buFont typeface="Courier New" panose="02070309020205020404" pitchFamily="49" charset="0"/>
              <a:buChar char="o"/>
            </a:pPr>
            <a:r>
              <a:rPr lang="en-GB" sz="2000" i="1" dirty="0" smtClean="0"/>
              <a:t>Virtue-</a:t>
            </a:r>
            <a:r>
              <a:rPr lang="en-GB" sz="2000" i="1" dirty="0" err="1" smtClean="0"/>
              <a:t>responsibilists</a:t>
            </a:r>
            <a:r>
              <a:rPr lang="en-GB" sz="2000" dirty="0" smtClean="0"/>
              <a:t> argue that virtues are acquired character traits or </a:t>
            </a:r>
            <a:r>
              <a:rPr lang="en-GB" sz="2000" dirty="0" smtClean="0">
                <a:solidFill>
                  <a:srgbClr val="0070C0"/>
                </a:solidFill>
              </a:rPr>
              <a:t>deep</a:t>
            </a:r>
            <a:r>
              <a:rPr lang="en-GB" sz="2000" dirty="0" smtClean="0"/>
              <a:t> qualities, closely identified with selfhood, and for which we are to some     degree responsible. Examples are open-mindedness, courage, autonomy.</a:t>
            </a:r>
          </a:p>
          <a:p>
            <a:pPr marL="457200" lvl="1" indent="0">
              <a:buSzPct val="65000"/>
              <a:buNone/>
            </a:pPr>
            <a:r>
              <a:rPr lang="en-GB" sz="1600" dirty="0" smtClean="0"/>
              <a:t>- </a:t>
            </a:r>
            <a:r>
              <a:rPr lang="en-GB" sz="1800" dirty="0" smtClean="0"/>
              <a:t>Akin to Aristotle’s analysis of the moral virtues</a:t>
            </a:r>
            <a:r>
              <a:rPr lang="en-GB" sz="1600" dirty="0" smtClean="0"/>
              <a:t> </a:t>
            </a:r>
            <a:endParaRPr lang="en-GB" sz="1200" dirty="0"/>
          </a:p>
        </p:txBody>
      </p:sp>
    </p:spTree>
    <p:extLst>
      <p:ext uri="{BB962C8B-B14F-4D97-AF65-F5344CB8AC3E}">
        <p14:creationId xmlns:p14="http://schemas.microsoft.com/office/powerpoint/2010/main" val="230993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build="p"/>
      <p:bldP spid="18" grpId="0"/>
      <p:bldP spid="2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4780</TotalTime>
  <Words>21890</Words>
  <Application>Microsoft Office PowerPoint</Application>
  <PresentationFormat>On-screen Show (4:3)</PresentationFormat>
  <Paragraphs>3930</Paragraphs>
  <Slides>153</Slides>
  <Notes>58</Notes>
  <HiddenSlides>0</HiddenSlides>
  <MMClips>0</MMClips>
  <ScaleCrop>false</ScaleCrop>
  <HeadingPairs>
    <vt:vector size="4" baseType="variant">
      <vt:variant>
        <vt:lpstr>Theme</vt:lpstr>
      </vt:variant>
      <vt:variant>
        <vt:i4>1</vt:i4>
      </vt:variant>
      <vt:variant>
        <vt:lpstr>Slide Titles</vt:lpstr>
      </vt:variant>
      <vt:variant>
        <vt:i4>153</vt:i4>
      </vt:variant>
    </vt:vector>
  </HeadingPairs>
  <TitlesOfParts>
    <vt:vector size="154" baseType="lpstr">
      <vt:lpstr>Office Theme</vt:lpstr>
      <vt:lpstr>  Epistemological Aspects of Management and Organization </vt:lpstr>
      <vt:lpstr>Literature and Schedule</vt:lpstr>
      <vt:lpstr>  Pojman Chapter 1:                                What Can We Know? </vt:lpstr>
      <vt:lpstr>Three different types of knowledge</vt:lpstr>
      <vt:lpstr>Three different types of knowledge (cont.)</vt:lpstr>
      <vt:lpstr>Theories of truth</vt:lpstr>
      <vt:lpstr>The Correspondence Theory of Truth</vt:lpstr>
      <vt:lpstr>The Correspondence Theory of Truth (cont.) </vt:lpstr>
      <vt:lpstr>The Correspondence Theory of Truth (cont.) </vt:lpstr>
      <vt:lpstr>The Correspondence Theory of Truth (cont.)</vt:lpstr>
      <vt:lpstr>The Coherence Theory of Truth</vt:lpstr>
      <vt:lpstr>The Pragmatic Theory of Truth</vt:lpstr>
      <vt:lpstr>The Pragmatic Theory of Truth (cont.)</vt:lpstr>
      <vt:lpstr>Relationship between ‘knowledge’ and ‘belief’</vt:lpstr>
      <vt:lpstr>Can we know anything at all?</vt:lpstr>
      <vt:lpstr>How do we obtain knowledge?</vt:lpstr>
      <vt:lpstr>The A priori/A posteriori distinction  (for knowledge!)</vt:lpstr>
      <vt:lpstr>The analytic-synthetic distinction  (for propositions!)</vt:lpstr>
      <vt:lpstr>Combining both distinctions</vt:lpstr>
      <vt:lpstr>Annex: An objection against correspondence</vt:lpstr>
      <vt:lpstr>Some further questions for discussion</vt:lpstr>
      <vt:lpstr>  Pojman Chapter 2:                              The Skeptical Tradition </vt:lpstr>
      <vt:lpstr>The Skeptical Tradition</vt:lpstr>
      <vt:lpstr>Academic Skepticism was a response to Stoicism </vt:lpstr>
      <vt:lpstr>Pyrrhonian skepticism: considerations</vt:lpstr>
      <vt:lpstr>Pyrrhonian skepticism: suspension of judgement</vt:lpstr>
      <vt:lpstr>Does the skeptic have beliefs?</vt:lpstr>
      <vt:lpstr>  Pojman Chapter 3:                              Modern Skepticism </vt:lpstr>
      <vt:lpstr>Modern skepticism: Descartes experiment of extreme doubt</vt:lpstr>
      <vt:lpstr>Modern skepticism: Descartes experiment of extreme doubt (2)</vt:lpstr>
      <vt:lpstr>Modern skepticism: David Hume’s local skepticism</vt:lpstr>
      <vt:lpstr>David Hume’s local skepticism: causation &amp; induction</vt:lpstr>
      <vt:lpstr>David Hume’s local skepticism: Self &amp; God</vt:lpstr>
      <vt:lpstr>David Hume’s local skepticism: Genuine free will</vt:lpstr>
      <vt:lpstr>External World Skepticism</vt:lpstr>
      <vt:lpstr>External World Skepticism (cont.)</vt:lpstr>
      <vt:lpstr>External World Skepticism (cont.)</vt:lpstr>
      <vt:lpstr>External World Skepticism (cont.)</vt:lpstr>
      <vt:lpstr>External World Skepticism (cont.)</vt:lpstr>
      <vt:lpstr>The truth-tracking response to skepticism</vt:lpstr>
      <vt:lpstr>The truth-tracking response to skepticism (cont.)</vt:lpstr>
      <vt:lpstr>The truth-tracking response to skepticism (cont.)</vt:lpstr>
      <vt:lpstr>The truth-tracking response to skepticism (cont.)</vt:lpstr>
      <vt:lpstr>The relevant alternatives response to skepticism</vt:lpstr>
      <vt:lpstr>The relevant alternatives response to skepticism (cont.)</vt:lpstr>
      <vt:lpstr>The ‘commonsense defense’ against skepticism</vt:lpstr>
      <vt:lpstr>A further question for discussion</vt:lpstr>
      <vt:lpstr>  Pojman Chapter 4: Perception </vt:lpstr>
      <vt:lpstr>Perception and the external world</vt:lpstr>
      <vt:lpstr>Three theories of perception</vt:lpstr>
      <vt:lpstr>John Locke’s representationalism</vt:lpstr>
      <vt:lpstr>John Locke’s representationalism (cont.)</vt:lpstr>
      <vt:lpstr>Berkeley’s attack on Locke’s representationalism</vt:lpstr>
      <vt:lpstr>Berkeley’s own solution to how we know the external world</vt:lpstr>
      <vt:lpstr>Contemporary phenomenalism</vt:lpstr>
      <vt:lpstr>Some objections against phenomenalism</vt:lpstr>
      <vt:lpstr>A return to realism</vt:lpstr>
      <vt:lpstr>The adverbial theory of perception (Chrisholm, Audi)</vt:lpstr>
      <vt:lpstr>Annex: Towards the meta-epistemic</vt:lpstr>
      <vt:lpstr>Annex: Towards the meta-epistemic (cont.)</vt:lpstr>
      <vt:lpstr>  Pojman Chapter 5: What Is Knowledge? An Analysis </vt:lpstr>
      <vt:lpstr>Tripartite Analysis</vt:lpstr>
      <vt:lpstr>Tripartite Analysis</vt:lpstr>
      <vt:lpstr>Quartet Solutions</vt:lpstr>
      <vt:lpstr>No False-Belief Condition (cont.)</vt:lpstr>
      <vt:lpstr>Conclusive Reasons Condition</vt:lpstr>
      <vt:lpstr>Causal Condition</vt:lpstr>
      <vt:lpstr>Defeasibility Condition</vt:lpstr>
      <vt:lpstr>Other Attempts to Solve the Gettier Problem</vt:lpstr>
      <vt:lpstr>Contextualism (cont.)</vt:lpstr>
      <vt:lpstr>Contextualism (cont.), reliabilism and pluralism</vt:lpstr>
      <vt:lpstr>  Intermezzo: Internalism vs. Externalism </vt:lpstr>
      <vt:lpstr>Internalism vs. Externalism</vt:lpstr>
      <vt:lpstr>Internalism vs. Externalism</vt:lpstr>
      <vt:lpstr>Accessibility Internalism (A2)</vt:lpstr>
      <vt:lpstr>Interconnections between the three types of internalism</vt:lpstr>
      <vt:lpstr>Arguments for internalism</vt:lpstr>
      <vt:lpstr>  Pojman Chapter 10: Naturalized Epistemology </vt:lpstr>
      <vt:lpstr>Quine’s Naturalism</vt:lpstr>
      <vt:lpstr>Analysis of Quine’s Naturalism</vt:lpstr>
      <vt:lpstr>Analysis of Quine’s Naturalism (cont.)</vt:lpstr>
      <vt:lpstr>Analysis of Quine’s Naturalism (cont.)</vt:lpstr>
      <vt:lpstr>  Pojman Chapter 11: Virtue Epistemology </vt:lpstr>
      <vt:lpstr>Virtue Epistemology</vt:lpstr>
      <vt:lpstr>Virtue Epistemology (cont.)</vt:lpstr>
      <vt:lpstr>Problems with Virtue Epistemology</vt:lpstr>
      <vt:lpstr>  Pojman Chapter 12: A Priori Knowledge </vt:lpstr>
      <vt:lpstr>The Historical Debate</vt:lpstr>
      <vt:lpstr>The Historical Debate (cont.)</vt:lpstr>
      <vt:lpstr>The Historical Debate (cont.)</vt:lpstr>
      <vt:lpstr>The Historical Debate (cont.)</vt:lpstr>
      <vt:lpstr>Is There A Priori Knowledge? (cont.)</vt:lpstr>
      <vt:lpstr>Is There A Priori Knowledge? (cont.)</vt:lpstr>
      <vt:lpstr>Innate Ideas (Again)</vt:lpstr>
      <vt:lpstr> Virtue Epistemology Heather Battaly </vt:lpstr>
      <vt:lpstr>The Rise of Virtue Epistemology</vt:lpstr>
      <vt:lpstr>Virtue theorists and Virtue anti-theorists</vt:lpstr>
      <vt:lpstr>Virtue theorists and Virtue anti-theorists</vt:lpstr>
      <vt:lpstr>A problem for Virtue-eliminativism</vt:lpstr>
      <vt:lpstr>Six different virtue epistemological positions</vt:lpstr>
      <vt:lpstr>Five primary questions for any virtue analyses</vt:lpstr>
      <vt:lpstr>Virtue Reliabilism</vt:lpstr>
      <vt:lpstr>Virtue Reliabilism (cont.)</vt:lpstr>
      <vt:lpstr>Virtue Responsibilism (cont.)</vt:lpstr>
      <vt:lpstr>Virtue Responsibilism (cont.)</vt:lpstr>
      <vt:lpstr>Progress and Problems</vt:lpstr>
      <vt:lpstr>PowerPoint Presentation</vt:lpstr>
      <vt:lpstr>PowerPoint Presentation</vt:lpstr>
      <vt:lpstr> Epistemic Virtues in Business Boudewijn de Bruin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In Search of Virtue: The Role of Virtues, Values and Character Strengths in Ethical Decision Making  Mary Crossan, Daina Mazutis, Gerard Seijts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LeasePlan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Epistemology</dc:title>
  <dc:creator>rutte</dc:creator>
  <cp:lastModifiedBy>Emanuel Rutten</cp:lastModifiedBy>
  <cp:revision>504</cp:revision>
  <dcterms:created xsi:type="dcterms:W3CDTF">2013-05-04T19:13:18Z</dcterms:created>
  <dcterms:modified xsi:type="dcterms:W3CDTF">2015-03-12T22:07:22Z</dcterms:modified>
</cp:coreProperties>
</file>