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4"/>
  </p:notesMasterIdLst>
  <p:sldIdLst>
    <p:sldId id="256" r:id="rId2"/>
    <p:sldId id="257" r:id="rId3"/>
    <p:sldId id="318" r:id="rId4"/>
    <p:sldId id="260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2" r:id="rId17"/>
    <p:sldId id="333" r:id="rId18"/>
    <p:sldId id="334" r:id="rId19"/>
    <p:sldId id="335" r:id="rId20"/>
    <p:sldId id="337" r:id="rId21"/>
    <p:sldId id="336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  <p:sldId id="361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380" r:id="rId65"/>
    <p:sldId id="381" r:id="rId66"/>
    <p:sldId id="382" r:id="rId67"/>
    <p:sldId id="383" r:id="rId68"/>
    <p:sldId id="384" r:id="rId69"/>
    <p:sldId id="385" r:id="rId70"/>
    <p:sldId id="386" r:id="rId71"/>
    <p:sldId id="387" r:id="rId72"/>
    <p:sldId id="388" r:id="rId73"/>
    <p:sldId id="389" r:id="rId74"/>
    <p:sldId id="390" r:id="rId75"/>
    <p:sldId id="391" r:id="rId76"/>
    <p:sldId id="392" r:id="rId77"/>
    <p:sldId id="393" r:id="rId78"/>
    <p:sldId id="394" r:id="rId79"/>
    <p:sldId id="395" r:id="rId80"/>
    <p:sldId id="396" r:id="rId81"/>
    <p:sldId id="397" r:id="rId82"/>
    <p:sldId id="398" r:id="rId83"/>
    <p:sldId id="399" r:id="rId84"/>
    <p:sldId id="400" r:id="rId85"/>
    <p:sldId id="401" r:id="rId86"/>
    <p:sldId id="402" r:id="rId87"/>
    <p:sldId id="403" r:id="rId88"/>
    <p:sldId id="404" r:id="rId89"/>
    <p:sldId id="405" r:id="rId90"/>
    <p:sldId id="406" r:id="rId91"/>
    <p:sldId id="407" r:id="rId92"/>
    <p:sldId id="408" r:id="rId93"/>
    <p:sldId id="409" r:id="rId94"/>
    <p:sldId id="410" r:id="rId95"/>
    <p:sldId id="411" r:id="rId96"/>
    <p:sldId id="412" r:id="rId97"/>
    <p:sldId id="413" r:id="rId98"/>
    <p:sldId id="414" r:id="rId99"/>
    <p:sldId id="415" r:id="rId100"/>
    <p:sldId id="416" r:id="rId101"/>
    <p:sldId id="417" r:id="rId102"/>
    <p:sldId id="418" r:id="rId103"/>
    <p:sldId id="419" r:id="rId104"/>
    <p:sldId id="420" r:id="rId105"/>
    <p:sldId id="421" r:id="rId106"/>
    <p:sldId id="422" r:id="rId107"/>
    <p:sldId id="423" r:id="rId108"/>
    <p:sldId id="424" r:id="rId109"/>
    <p:sldId id="425" r:id="rId110"/>
    <p:sldId id="426" r:id="rId111"/>
    <p:sldId id="427" r:id="rId112"/>
    <p:sldId id="428" r:id="rId113"/>
    <p:sldId id="429" r:id="rId114"/>
    <p:sldId id="430" r:id="rId115"/>
    <p:sldId id="431" r:id="rId116"/>
    <p:sldId id="432" r:id="rId117"/>
    <p:sldId id="433" r:id="rId118"/>
    <p:sldId id="434" r:id="rId119"/>
    <p:sldId id="435" r:id="rId120"/>
    <p:sldId id="436" r:id="rId121"/>
    <p:sldId id="437" r:id="rId122"/>
    <p:sldId id="438" r:id="rId123"/>
    <p:sldId id="439" r:id="rId124"/>
    <p:sldId id="440" r:id="rId125"/>
    <p:sldId id="441" r:id="rId126"/>
    <p:sldId id="442" r:id="rId127"/>
    <p:sldId id="443" r:id="rId128"/>
    <p:sldId id="444" r:id="rId129"/>
    <p:sldId id="445" r:id="rId130"/>
    <p:sldId id="446" r:id="rId131"/>
    <p:sldId id="447" r:id="rId132"/>
    <p:sldId id="448" r:id="rId133"/>
    <p:sldId id="449" r:id="rId134"/>
    <p:sldId id="450" r:id="rId135"/>
    <p:sldId id="451" r:id="rId136"/>
    <p:sldId id="452" r:id="rId137"/>
    <p:sldId id="453" r:id="rId138"/>
    <p:sldId id="454" r:id="rId139"/>
    <p:sldId id="455" r:id="rId140"/>
    <p:sldId id="456" r:id="rId141"/>
    <p:sldId id="457" r:id="rId142"/>
    <p:sldId id="458" r:id="rId14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3" autoAdjust="0"/>
    <p:restoredTop sz="95041" autoAdjust="0"/>
  </p:normalViewPr>
  <p:slideViewPr>
    <p:cSldViewPr>
      <p:cViewPr>
        <p:scale>
          <a:sx n="80" d="100"/>
          <a:sy n="80" d="100"/>
        </p:scale>
        <p:origin x="-846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A7A6B-85B6-4118-B0C3-9E7DA5495290}" type="datetimeFigureOut">
              <a:rPr lang="en-IE" smtClean="0"/>
              <a:pPr/>
              <a:t>01/12/2014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5F479-D4D7-43D0-B6B3-36333F0500D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9272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34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43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45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46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47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48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49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50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52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53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35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54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55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56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57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58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59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60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61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62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63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36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65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66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67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68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69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70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71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72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73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74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37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75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77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78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79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80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81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82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83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84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85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38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86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88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89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90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91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106</a:t>
            </a:fld>
            <a:endParaRPr lang="en-I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107</a:t>
            </a:fld>
            <a:endParaRPr lang="en-I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108</a:t>
            </a:fld>
            <a:endParaRPr lang="en-IE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109</a:t>
            </a:fld>
            <a:endParaRPr lang="en-I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110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39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111</a:t>
            </a:fld>
            <a:endParaRPr lang="en-IE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112</a:t>
            </a:fld>
            <a:endParaRPr lang="en-IE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113</a:t>
            </a:fld>
            <a:endParaRPr lang="en-IE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115</a:t>
            </a:fld>
            <a:endParaRPr lang="en-IE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116</a:t>
            </a:fld>
            <a:endParaRPr lang="en-IE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117</a:t>
            </a:fld>
            <a:endParaRPr lang="en-IE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118</a:t>
            </a:fld>
            <a:endParaRPr lang="en-IE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119</a:t>
            </a:fld>
            <a:endParaRPr lang="en-IE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120</a:t>
            </a:fld>
            <a:endParaRPr lang="en-IE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121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40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122</a:t>
            </a:fld>
            <a:endParaRPr lang="en-IE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123</a:t>
            </a:fld>
            <a:endParaRPr lang="en-IE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124</a:t>
            </a:fld>
            <a:endParaRPr lang="en-IE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125</a:t>
            </a:fld>
            <a:endParaRPr lang="en-IE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127</a:t>
            </a:fld>
            <a:endParaRPr lang="en-IE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128</a:t>
            </a:fld>
            <a:endParaRPr lang="en-IE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129</a:t>
            </a:fld>
            <a:endParaRPr lang="en-IE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130</a:t>
            </a:fld>
            <a:endParaRPr lang="en-IE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131</a:t>
            </a:fld>
            <a:endParaRPr lang="en-IE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132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41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133</a:t>
            </a:fld>
            <a:endParaRPr lang="en-IE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134</a:t>
            </a:fld>
            <a:endParaRPr lang="en-IE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135</a:t>
            </a:fld>
            <a:endParaRPr lang="en-IE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136</a:t>
            </a:fld>
            <a:endParaRPr lang="en-IE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137</a:t>
            </a:fld>
            <a:endParaRPr lang="en-IE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138</a:t>
            </a:fld>
            <a:endParaRPr lang="en-IE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139</a:t>
            </a:fld>
            <a:endParaRPr lang="en-IE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140</a:t>
            </a:fld>
            <a:endParaRPr lang="en-IE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141</a:t>
            </a:fld>
            <a:endParaRPr lang="en-IE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142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5F479-D4D7-43D0-B6B3-36333F0500DA}" type="slidenum">
              <a:rPr lang="en-IE" smtClean="0"/>
              <a:pPr/>
              <a:t>42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59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1-12-2014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1-12-2014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1-12-2014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1-12-2014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1-12-2014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1-12-2014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1-12-2014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1-12-2014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1-12-2014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1-12-2014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1-12-2014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0AEB-7E23-4A29-AE8C-DEF0EC2E5D97}" type="datetimeFigureOut">
              <a:rPr lang="nl-NL" smtClean="0"/>
              <a:pPr/>
              <a:t>1-12-2014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err="1" smtClean="0"/>
              <a:t>Rationality</a:t>
            </a:r>
            <a:r>
              <a:rPr lang="nl-NL" sz="4000" dirty="0" smtClean="0"/>
              <a:t> in </a:t>
            </a:r>
            <a:r>
              <a:rPr lang="nl-NL" sz="4000" dirty="0" err="1" smtClean="0"/>
              <a:t>Science</a:t>
            </a:r>
            <a:r>
              <a:rPr lang="nl-NL" sz="4000" dirty="0" smtClean="0"/>
              <a:t>, </a:t>
            </a:r>
            <a:r>
              <a:rPr lang="nl-NL" sz="4000" dirty="0" err="1" smtClean="0"/>
              <a:t>Religion</a:t>
            </a:r>
            <a:r>
              <a:rPr lang="nl-NL" sz="4000" dirty="0" smtClean="0"/>
              <a:t>,                                  </a:t>
            </a:r>
            <a:r>
              <a:rPr lang="nl-NL" sz="4000" dirty="0" err="1" smtClean="0"/>
              <a:t>and</a:t>
            </a:r>
            <a:r>
              <a:rPr lang="nl-NL" sz="4000" dirty="0" smtClean="0"/>
              <a:t> </a:t>
            </a:r>
            <a:r>
              <a:rPr lang="nl-NL" sz="4000" dirty="0" err="1" smtClean="0"/>
              <a:t>Everyday</a:t>
            </a:r>
            <a:r>
              <a:rPr lang="nl-NL" sz="4000" dirty="0" smtClean="0"/>
              <a:t> Life</a:t>
            </a:r>
            <a:r>
              <a:rPr lang="nl-NL" sz="4900" dirty="0" smtClean="0"/>
              <a:t/>
            </a:r>
            <a:br>
              <a:rPr lang="nl-NL" sz="4900" dirty="0" smtClean="0"/>
            </a:b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328664"/>
          </a:xfrm>
        </p:spPr>
        <p:txBody>
          <a:bodyPr>
            <a:normAutofit/>
          </a:bodyPr>
          <a:lstStyle/>
          <a:p>
            <a:r>
              <a:rPr lang="nl-NL" sz="2800" dirty="0" smtClean="0"/>
              <a:t>Part </a:t>
            </a:r>
            <a:r>
              <a:rPr lang="nl-NL" sz="2800" dirty="0" err="1" smtClean="0"/>
              <a:t>three</a:t>
            </a:r>
            <a:r>
              <a:rPr lang="nl-NL" sz="2800" dirty="0" smtClean="0"/>
              <a:t> of MA Course </a:t>
            </a:r>
            <a:r>
              <a:rPr lang="nl-NL" sz="2800" i="1" dirty="0" smtClean="0"/>
              <a:t>Knowledge, </a:t>
            </a:r>
            <a:r>
              <a:rPr lang="nl-NL" sz="2800" i="1" dirty="0" err="1" smtClean="0"/>
              <a:t>Rationality</a:t>
            </a:r>
            <a:r>
              <a:rPr lang="nl-NL" sz="2800" i="1" dirty="0" smtClean="0"/>
              <a:t>, </a:t>
            </a:r>
            <a:r>
              <a:rPr lang="nl-NL" sz="2800" i="1" dirty="0" err="1" smtClean="0"/>
              <a:t>and</a:t>
            </a:r>
            <a:r>
              <a:rPr lang="nl-NL" sz="2800" i="1" dirty="0" smtClean="0"/>
              <a:t> Society</a:t>
            </a:r>
          </a:p>
          <a:p>
            <a:endParaRPr lang="nl-NL" sz="2400" dirty="0" smtClean="0"/>
          </a:p>
          <a:p>
            <a:r>
              <a:rPr lang="nl-NL" sz="2400" dirty="0" smtClean="0">
                <a:solidFill>
                  <a:srgbClr val="0070C0"/>
                </a:solidFill>
              </a:rPr>
              <a:t>Emanuel </a:t>
            </a:r>
            <a:r>
              <a:rPr lang="nl-NL" sz="2400" dirty="0">
                <a:solidFill>
                  <a:srgbClr val="0070C0"/>
                </a:solidFill>
              </a:rPr>
              <a:t>R</a:t>
            </a:r>
            <a:r>
              <a:rPr lang="nl-NL" sz="2400" dirty="0" smtClean="0">
                <a:solidFill>
                  <a:srgbClr val="0070C0"/>
                </a:solidFill>
              </a:rPr>
              <a:t>utten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contextual</a:t>
            </a:r>
            <a:r>
              <a:rPr lang="nl-NL" sz="3200" dirty="0" smtClean="0"/>
              <a:t> approach </a:t>
            </a:r>
            <a:r>
              <a:rPr lang="nl-NL" sz="2800" dirty="0" smtClean="0"/>
              <a:t>(</a:t>
            </a:r>
            <a:r>
              <a:rPr lang="nl-NL" sz="2800" dirty="0" err="1" smtClean="0"/>
              <a:t>purely</a:t>
            </a:r>
            <a:r>
              <a:rPr lang="nl-NL" sz="2800" dirty="0" smtClean="0"/>
              <a:t> </a:t>
            </a:r>
            <a:r>
              <a:rPr lang="nl-NL" sz="2800" dirty="0" err="1" smtClean="0"/>
              <a:t>empirical</a:t>
            </a:r>
            <a:r>
              <a:rPr lang="nl-NL" sz="2800" dirty="0" smtClean="0"/>
              <a:t>)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/>
          </a:bodyPr>
          <a:lstStyle/>
          <a:p>
            <a:pPr lvl="1"/>
            <a:endParaRPr lang="nl-NL" sz="1600" dirty="0" smtClean="0"/>
          </a:p>
          <a:p>
            <a:endParaRPr lang="nl-NL" sz="700" dirty="0" smtClean="0"/>
          </a:p>
          <a:p>
            <a:pPr lvl="2"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56517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Formulation</a:t>
            </a:r>
            <a:r>
              <a:rPr lang="nl-NL" sz="2000" dirty="0" smtClean="0"/>
              <a:t> of a model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is </a:t>
            </a:r>
            <a:r>
              <a:rPr lang="nl-NL" sz="2000" i="1" dirty="0" err="1" smtClean="0"/>
              <a:t>totally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dependent</a:t>
            </a:r>
            <a:r>
              <a:rPr lang="nl-NL" sz="2000" i="1" dirty="0" smtClean="0"/>
              <a:t> on the </a:t>
            </a:r>
            <a:r>
              <a:rPr lang="nl-NL" sz="2000" i="1" dirty="0" err="1" smtClean="0"/>
              <a:t>actual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practices</a:t>
            </a:r>
            <a:r>
              <a:rPr lang="nl-NL" sz="2000" dirty="0" smtClean="0"/>
              <a:t>. </a:t>
            </a:r>
            <a:r>
              <a:rPr lang="nl-NL" sz="2000" dirty="0" err="1" smtClean="0"/>
              <a:t>Only</a:t>
            </a:r>
            <a:r>
              <a:rPr lang="nl-NL" sz="2000" dirty="0" smtClean="0"/>
              <a:t> </a:t>
            </a:r>
            <a:r>
              <a:rPr lang="nl-NL" sz="2000" dirty="0" err="1" smtClean="0"/>
              <a:t>an</a:t>
            </a:r>
            <a:r>
              <a:rPr lang="nl-NL" sz="2000" dirty="0" smtClean="0"/>
              <a:t> examination of these </a:t>
            </a:r>
            <a:r>
              <a:rPr lang="nl-NL" sz="2000" dirty="0" err="1" smtClean="0"/>
              <a:t>practices</a:t>
            </a:r>
            <a:r>
              <a:rPr lang="nl-NL" sz="2000" dirty="0" smtClean="0"/>
              <a:t> is </a:t>
            </a:r>
            <a:r>
              <a:rPr lang="nl-NL" sz="2000" dirty="0" err="1" smtClean="0"/>
              <a:t>needed</a:t>
            </a:r>
            <a:r>
              <a:rPr lang="nl-NL" sz="2000" dirty="0" smtClean="0"/>
              <a:t>. </a:t>
            </a:r>
            <a:r>
              <a:rPr lang="nl-NL" sz="2000" dirty="0" err="1" smtClean="0"/>
              <a:t>Nothing</a:t>
            </a:r>
            <a:r>
              <a:rPr lang="nl-NL" sz="2000" dirty="0" smtClean="0"/>
              <a:t> </a:t>
            </a:r>
            <a:r>
              <a:rPr lang="nl-NL" sz="2000" dirty="0" err="1" smtClean="0"/>
              <a:t>else</a:t>
            </a:r>
            <a:endParaRPr lang="nl-NL" sz="2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11560" y="2420888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The </a:t>
            </a:r>
            <a:r>
              <a:rPr lang="nl-NL" sz="2000" dirty="0" err="1" smtClean="0"/>
              <a:t>actual</a:t>
            </a:r>
            <a:r>
              <a:rPr lang="nl-NL" sz="2000" dirty="0" smtClean="0"/>
              <a:t> </a:t>
            </a:r>
            <a:r>
              <a:rPr lang="nl-NL" sz="2000" dirty="0" err="1" smtClean="0"/>
              <a:t>practices</a:t>
            </a:r>
            <a:r>
              <a:rPr lang="nl-NL" sz="2000" dirty="0" smtClean="0"/>
              <a:t> </a:t>
            </a:r>
            <a:r>
              <a:rPr lang="nl-NL" sz="2000" dirty="0" err="1" smtClean="0"/>
              <a:t>constitute</a:t>
            </a:r>
            <a:r>
              <a:rPr lang="nl-NL" sz="2000" dirty="0" smtClean="0"/>
              <a:t> </a:t>
            </a:r>
            <a:r>
              <a:rPr lang="nl-NL" sz="2000" dirty="0" err="1" smtClean="0"/>
              <a:t>themselves</a:t>
            </a:r>
            <a:r>
              <a:rPr lang="nl-NL" sz="2000" dirty="0" smtClean="0"/>
              <a:t> the </a:t>
            </a:r>
            <a:r>
              <a:rPr lang="nl-NL" sz="2000" dirty="0" err="1" smtClean="0"/>
              <a:t>only</a:t>
            </a:r>
            <a:r>
              <a:rPr lang="nl-NL" sz="2000" dirty="0" smtClean="0"/>
              <a:t> </a:t>
            </a:r>
            <a:r>
              <a:rPr lang="nl-NL" sz="2000" dirty="0" err="1" smtClean="0"/>
              <a:t>justification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what</a:t>
            </a:r>
            <a:r>
              <a:rPr lang="nl-NL" sz="2000" dirty="0" smtClean="0"/>
              <a:t>    is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what</a:t>
            </a:r>
            <a:r>
              <a:rPr lang="nl-NL" sz="2000" dirty="0" smtClean="0"/>
              <a:t> </a:t>
            </a:r>
            <a:r>
              <a:rPr lang="nl-NL" sz="2000" dirty="0" err="1" smtClean="0"/>
              <a:t>isn’t</a:t>
            </a:r>
            <a:r>
              <a:rPr lang="nl-NL" sz="2000" dirty="0" smtClean="0"/>
              <a:t> </a:t>
            </a:r>
            <a:r>
              <a:rPr lang="nl-NL" sz="2000" dirty="0" err="1" smtClean="0"/>
              <a:t>rational</a:t>
            </a:r>
            <a:r>
              <a:rPr lang="nl-NL" sz="2000" dirty="0" smtClean="0"/>
              <a:t> </a:t>
            </a:r>
            <a:r>
              <a:rPr lang="nl-NL" sz="2000" dirty="0" err="1" smtClean="0"/>
              <a:t>within</a:t>
            </a:r>
            <a:r>
              <a:rPr lang="nl-NL" sz="2000" dirty="0" smtClean="0"/>
              <a:t> </a:t>
            </a:r>
            <a:r>
              <a:rPr lang="nl-NL" sz="2000" dirty="0" err="1" smtClean="0"/>
              <a:t>them</a:t>
            </a:r>
            <a:r>
              <a:rPr lang="nl-NL" sz="2000" dirty="0" smtClean="0"/>
              <a:t>. </a:t>
            </a:r>
            <a:r>
              <a:rPr lang="nl-NL" sz="2000" dirty="0" err="1" smtClean="0"/>
              <a:t>External</a:t>
            </a:r>
            <a:r>
              <a:rPr lang="nl-NL" sz="2000" dirty="0" smtClean="0"/>
              <a:t> criteria are </a:t>
            </a:r>
            <a:r>
              <a:rPr lang="nl-NL" sz="2000" dirty="0" err="1" smtClean="0"/>
              <a:t>wholly</a:t>
            </a:r>
            <a:r>
              <a:rPr lang="nl-NL" sz="2000" dirty="0" smtClean="0"/>
              <a:t> </a:t>
            </a:r>
            <a:r>
              <a:rPr lang="nl-NL" sz="2000" dirty="0" err="1" smtClean="0"/>
              <a:t>rejected</a:t>
            </a:r>
            <a:endParaRPr lang="nl-NL" sz="20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11560" y="3251076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Contextualists</a:t>
            </a:r>
            <a:r>
              <a:rPr lang="nl-NL" sz="2000" dirty="0" smtClean="0"/>
              <a:t> </a:t>
            </a:r>
            <a:r>
              <a:rPr lang="nl-NL" sz="2000" dirty="0" err="1" smtClean="0"/>
              <a:t>merely</a:t>
            </a:r>
            <a:r>
              <a:rPr lang="nl-NL" sz="2000" dirty="0" smtClean="0"/>
              <a:t> </a:t>
            </a:r>
            <a:r>
              <a:rPr lang="nl-NL" sz="2000" dirty="0" err="1" smtClean="0"/>
              <a:t>explicate</a:t>
            </a:r>
            <a:r>
              <a:rPr lang="nl-NL" sz="2000" dirty="0" smtClean="0"/>
              <a:t> the </a:t>
            </a:r>
            <a:r>
              <a:rPr lang="nl-NL" sz="2000" dirty="0" err="1" smtClean="0"/>
              <a:t>standards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</a:t>
            </a:r>
            <a:r>
              <a:rPr lang="nl-NL" sz="2000" dirty="0" err="1" smtClean="0"/>
              <a:t>that</a:t>
            </a:r>
            <a:r>
              <a:rPr lang="nl-NL" sz="2000" dirty="0" smtClean="0"/>
              <a:t> are </a:t>
            </a:r>
            <a:r>
              <a:rPr lang="nl-NL" sz="2000" dirty="0" err="1" smtClean="0"/>
              <a:t>already</a:t>
            </a:r>
            <a:r>
              <a:rPr lang="nl-NL" sz="2000" dirty="0" smtClean="0"/>
              <a:t> </a:t>
            </a:r>
            <a:r>
              <a:rPr lang="nl-NL" sz="2000" dirty="0" err="1" smtClean="0"/>
              <a:t>given</a:t>
            </a:r>
            <a:r>
              <a:rPr lang="nl-NL" sz="2000" dirty="0" smtClean="0"/>
              <a:t> </a:t>
            </a:r>
            <a:r>
              <a:rPr lang="nl-NL" sz="2000" dirty="0" err="1" smtClean="0"/>
              <a:t>within</a:t>
            </a:r>
            <a:r>
              <a:rPr lang="nl-NL" sz="2000" dirty="0" smtClean="0"/>
              <a:t> the </a:t>
            </a:r>
            <a:r>
              <a:rPr lang="nl-NL" sz="2000" dirty="0" err="1" smtClean="0"/>
              <a:t>actual</a:t>
            </a:r>
            <a:r>
              <a:rPr lang="nl-NL" sz="2000" dirty="0" smtClean="0"/>
              <a:t> </a:t>
            </a:r>
            <a:r>
              <a:rPr lang="nl-NL" sz="2000" dirty="0" err="1" smtClean="0"/>
              <a:t>practices</a:t>
            </a:r>
            <a:r>
              <a:rPr lang="nl-NL" sz="2000" dirty="0" smtClean="0"/>
              <a:t>. </a:t>
            </a:r>
            <a:r>
              <a:rPr lang="nl-NL" sz="2000" dirty="0" err="1" smtClean="0"/>
              <a:t>They</a:t>
            </a:r>
            <a:r>
              <a:rPr lang="nl-NL" sz="2000" dirty="0" smtClean="0"/>
              <a:t> are </a:t>
            </a:r>
            <a:r>
              <a:rPr lang="nl-NL" sz="2000" dirty="0" err="1" smtClean="0"/>
              <a:t>their</a:t>
            </a:r>
            <a:r>
              <a:rPr lang="nl-NL" sz="2000" dirty="0" smtClean="0"/>
              <a:t> </a:t>
            </a:r>
            <a:r>
              <a:rPr lang="nl-NL" sz="2000" dirty="0" err="1" smtClean="0"/>
              <a:t>own</a:t>
            </a:r>
            <a:r>
              <a:rPr lang="nl-NL" sz="2000" dirty="0" smtClean="0"/>
              <a:t> ultimate </a:t>
            </a:r>
            <a:r>
              <a:rPr lang="nl-NL" sz="2000" dirty="0" err="1" smtClean="0"/>
              <a:t>authority</a:t>
            </a:r>
            <a:endParaRPr lang="nl-NL" sz="2000" dirty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411517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The </a:t>
            </a:r>
            <a:r>
              <a:rPr lang="nl-NL" sz="2000" dirty="0" err="1" smtClean="0"/>
              <a:t>standards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are </a:t>
            </a:r>
            <a:r>
              <a:rPr lang="nl-NL" sz="2000" dirty="0" err="1" smtClean="0"/>
              <a:t>thus</a:t>
            </a:r>
            <a:r>
              <a:rPr lang="nl-NL" sz="2000" dirty="0" smtClean="0"/>
              <a:t> </a:t>
            </a:r>
            <a:r>
              <a:rPr lang="nl-NL" sz="2000" dirty="0" err="1" smtClean="0"/>
              <a:t>wholly</a:t>
            </a:r>
            <a:r>
              <a:rPr lang="nl-NL" sz="2000" dirty="0" smtClean="0"/>
              <a:t> </a:t>
            </a:r>
            <a:r>
              <a:rPr lang="nl-NL" sz="2000" i="1" dirty="0" err="1" smtClean="0"/>
              <a:t>internal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the </a:t>
            </a:r>
            <a:r>
              <a:rPr lang="nl-NL" sz="2000" dirty="0" err="1" smtClean="0"/>
              <a:t>actual</a:t>
            </a:r>
            <a:r>
              <a:rPr lang="nl-NL" sz="2000" dirty="0" smtClean="0"/>
              <a:t>   </a:t>
            </a:r>
            <a:r>
              <a:rPr lang="nl-NL" sz="2000" dirty="0" err="1" smtClean="0"/>
              <a:t>practices</a:t>
            </a:r>
            <a:r>
              <a:rPr lang="nl-NL" sz="2000" dirty="0" smtClean="0"/>
              <a:t>. </a:t>
            </a:r>
            <a:r>
              <a:rPr lang="nl-NL" sz="2000" dirty="0" err="1" smtClean="0"/>
              <a:t>They</a:t>
            </a:r>
            <a:r>
              <a:rPr lang="nl-NL" sz="2000" dirty="0" smtClean="0"/>
              <a:t> are in </a:t>
            </a:r>
            <a:r>
              <a:rPr lang="nl-NL" sz="2000" dirty="0" err="1" smtClean="0"/>
              <a:t>other</a:t>
            </a:r>
            <a:r>
              <a:rPr lang="nl-NL" sz="2000" dirty="0" smtClean="0"/>
              <a:t> </a:t>
            </a:r>
            <a:r>
              <a:rPr lang="nl-NL" sz="2000" dirty="0" err="1" smtClean="0"/>
              <a:t>words</a:t>
            </a:r>
            <a:r>
              <a:rPr lang="nl-NL" sz="2000" dirty="0" smtClean="0"/>
              <a:t> </a:t>
            </a:r>
            <a:r>
              <a:rPr lang="nl-NL" sz="2000" i="1" dirty="0" err="1" smtClean="0"/>
              <a:t>practice-determined</a:t>
            </a:r>
            <a:endParaRPr lang="nl-NL" sz="2000" i="1" dirty="0" smtClean="0"/>
          </a:p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11560" y="4725144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11560" y="4941168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The </a:t>
            </a:r>
            <a:r>
              <a:rPr lang="nl-NL" sz="2000" i="1" dirty="0" err="1" smtClean="0"/>
              <a:t>standards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</a:t>
            </a:r>
            <a:r>
              <a:rPr lang="nl-NL" sz="2000" dirty="0" err="1" smtClean="0"/>
              <a:t>can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do in </a:t>
            </a:r>
            <a:r>
              <a:rPr lang="nl-NL" sz="2000" dirty="0" err="1" smtClean="0"/>
              <a:t>fact</a:t>
            </a:r>
            <a:r>
              <a:rPr lang="nl-NL" sz="2000" dirty="0" smtClean="0"/>
              <a:t> </a:t>
            </a:r>
            <a:r>
              <a:rPr lang="nl-NL" sz="2000" i="1" dirty="0" err="1" smtClean="0"/>
              <a:t>significantly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differ</a:t>
            </a:r>
            <a:r>
              <a:rPr lang="nl-NL" sz="2000" i="1" dirty="0" smtClean="0"/>
              <a:t> </a:t>
            </a:r>
            <a:r>
              <a:rPr lang="nl-NL" sz="2000" dirty="0" err="1" smtClean="0"/>
              <a:t>between</a:t>
            </a:r>
            <a:r>
              <a:rPr lang="nl-NL" sz="2000" dirty="0"/>
              <a:t> </a:t>
            </a:r>
            <a:r>
              <a:rPr lang="nl-NL" sz="2000" dirty="0" smtClean="0"/>
              <a:t>the </a:t>
            </a:r>
            <a:r>
              <a:rPr lang="nl-NL" sz="2000" dirty="0" err="1" smtClean="0"/>
              <a:t>various</a:t>
            </a:r>
            <a:r>
              <a:rPr lang="nl-NL" sz="2000" dirty="0" smtClean="0"/>
              <a:t> </a:t>
            </a:r>
            <a:r>
              <a:rPr lang="nl-NL" sz="2000" dirty="0" err="1" smtClean="0"/>
              <a:t>actual</a:t>
            </a:r>
            <a:r>
              <a:rPr lang="nl-NL" sz="2000" dirty="0" smtClean="0"/>
              <a:t> </a:t>
            </a:r>
            <a:r>
              <a:rPr lang="nl-NL" sz="2000" dirty="0" err="1" smtClean="0"/>
              <a:t>practices</a:t>
            </a:r>
            <a:r>
              <a:rPr lang="nl-NL" sz="2000" dirty="0" smtClean="0"/>
              <a:t> (</a:t>
            </a:r>
            <a:r>
              <a:rPr lang="nl-NL" sz="2000" dirty="0" err="1" smtClean="0"/>
              <a:t>such</a:t>
            </a:r>
            <a:r>
              <a:rPr lang="nl-NL" sz="2000" dirty="0" smtClean="0"/>
              <a:t> as </a:t>
            </a:r>
            <a:r>
              <a:rPr lang="nl-NL" sz="2000" dirty="0" err="1" smtClean="0"/>
              <a:t>between</a:t>
            </a:r>
            <a:r>
              <a:rPr lang="nl-NL" sz="2000" dirty="0" smtClean="0"/>
              <a:t> </a:t>
            </a:r>
            <a:r>
              <a:rPr lang="nl-NL" sz="2000" dirty="0" err="1" smtClean="0"/>
              <a:t>science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religion</a:t>
            </a:r>
            <a:r>
              <a:rPr lang="nl-NL" sz="2000" dirty="0" smtClean="0"/>
              <a:t>)</a:t>
            </a:r>
            <a:endParaRPr lang="nl-NL" sz="2000" i="1" dirty="0" smtClean="0"/>
          </a:p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11560" y="5805264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/>
              <a:t>E</a:t>
            </a:r>
            <a:r>
              <a:rPr lang="nl-NL" sz="2000" dirty="0" smtClean="0"/>
              <a:t>ven the </a:t>
            </a:r>
            <a:r>
              <a:rPr lang="nl-NL" sz="2000" i="1" dirty="0" err="1" smtClean="0"/>
              <a:t>nature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/>
              <a:t> </a:t>
            </a:r>
            <a:r>
              <a:rPr lang="nl-NL" sz="2000" dirty="0" smtClean="0"/>
              <a:t>(the </a:t>
            </a:r>
            <a:r>
              <a:rPr lang="nl-NL" sz="2000" dirty="0" err="1" smtClean="0"/>
              <a:t>very</a:t>
            </a:r>
            <a:r>
              <a:rPr lang="nl-NL" sz="2000" dirty="0" smtClean="0"/>
              <a:t> </a:t>
            </a:r>
            <a:r>
              <a:rPr lang="nl-NL" sz="2000" dirty="0" err="1" smtClean="0"/>
              <a:t>meaning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)</a:t>
            </a:r>
            <a:r>
              <a:rPr lang="nl-NL" sz="2000" dirty="0"/>
              <a:t> </a:t>
            </a:r>
            <a:r>
              <a:rPr lang="nl-NL" sz="2000" dirty="0" err="1" smtClean="0"/>
              <a:t>likely</a:t>
            </a:r>
            <a:r>
              <a:rPr lang="nl-NL" sz="2000" dirty="0" smtClean="0"/>
              <a:t> </a:t>
            </a:r>
            <a:r>
              <a:rPr lang="nl-NL" sz="2000" i="1" dirty="0" err="1" smtClean="0"/>
              <a:t>differs</a:t>
            </a:r>
            <a:r>
              <a:rPr lang="nl-NL" sz="2000" dirty="0"/>
              <a:t> </a:t>
            </a:r>
            <a:r>
              <a:rPr lang="nl-NL" sz="2000" dirty="0" err="1" smtClean="0"/>
              <a:t>between</a:t>
            </a:r>
            <a:r>
              <a:rPr lang="nl-NL" sz="2000" dirty="0" smtClean="0"/>
              <a:t> </a:t>
            </a:r>
            <a:r>
              <a:rPr lang="nl-NL" sz="2000" dirty="0" err="1" smtClean="0"/>
              <a:t>practices</a:t>
            </a:r>
            <a:r>
              <a:rPr lang="nl-NL" sz="2000" dirty="0" smtClean="0"/>
              <a:t>.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</a:t>
            </a:r>
            <a:r>
              <a:rPr lang="nl-NL" sz="2000" dirty="0" err="1" smtClean="0"/>
              <a:t>just</a:t>
            </a:r>
            <a:r>
              <a:rPr lang="nl-NL" sz="2000" dirty="0" smtClean="0"/>
              <a:t> </a:t>
            </a:r>
            <a:r>
              <a:rPr lang="nl-NL" sz="2000" i="1" dirty="0" smtClean="0"/>
              <a:t>is</a:t>
            </a:r>
            <a:r>
              <a:rPr lang="nl-NL" sz="2000" dirty="0" smtClean="0"/>
              <a:t> </a:t>
            </a:r>
            <a:r>
              <a:rPr lang="nl-NL" sz="2000" dirty="0" err="1" smtClean="0"/>
              <a:t>not</a:t>
            </a:r>
            <a:r>
              <a:rPr lang="nl-NL" sz="2000" dirty="0" smtClean="0"/>
              <a:t> the </a:t>
            </a:r>
            <a:r>
              <a:rPr lang="nl-NL" sz="2000" dirty="0" err="1" smtClean="0"/>
              <a:t>same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all</a:t>
            </a:r>
            <a:r>
              <a:rPr lang="nl-NL" sz="2000" dirty="0" smtClean="0"/>
              <a:t> </a:t>
            </a:r>
            <a:r>
              <a:rPr lang="nl-NL" sz="2000" dirty="0" err="1" smtClean="0"/>
              <a:t>actual</a:t>
            </a:r>
            <a:r>
              <a:rPr lang="nl-NL" sz="2000" dirty="0" smtClean="0"/>
              <a:t> </a:t>
            </a:r>
            <a:r>
              <a:rPr lang="nl-NL" sz="2000" dirty="0" err="1" smtClean="0"/>
              <a:t>practices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184742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2" grpId="0"/>
      <p:bldP spid="13" grpId="0"/>
      <p:bldP spid="15" grpId="0"/>
      <p:bldP spid="16" grpId="0"/>
      <p:bldP spid="11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0527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person-</a:t>
            </a:r>
            <a:r>
              <a:rPr lang="nl-NL" sz="2000" i="1" dirty="0" err="1" smtClean="0">
                <a:solidFill>
                  <a:prstClr val="black"/>
                </a:solidFill>
              </a:rPr>
              <a:t>related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person- or kind-</a:t>
            </a:r>
            <a:r>
              <a:rPr lang="nl-NL" sz="2000" i="1" dirty="0" err="1" smtClean="0">
                <a:solidFill>
                  <a:prstClr val="black"/>
                </a:solidFill>
              </a:rPr>
              <a:t>relative</a:t>
            </a:r>
            <a:r>
              <a:rPr lang="nl-NL" sz="2000" dirty="0" smtClean="0">
                <a:solidFill>
                  <a:prstClr val="black"/>
                </a:solidFill>
              </a:rPr>
              <a:t>. At </a:t>
            </a:r>
            <a:r>
              <a:rPr lang="nl-NL" sz="2000" dirty="0" err="1" smtClean="0">
                <a:solidFill>
                  <a:prstClr val="black"/>
                </a:solidFill>
              </a:rPr>
              <a:t>least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standards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(kinds of) persons</a:t>
            </a:r>
          </a:p>
          <a:p>
            <a:pPr lvl="1"/>
            <a:r>
              <a:rPr lang="nl-NL" sz="1800" dirty="0">
                <a:solidFill>
                  <a:prstClr val="black"/>
                </a:solidFill>
              </a:rPr>
              <a:t>F</a:t>
            </a:r>
            <a:r>
              <a:rPr lang="nl-NL" sz="1800" dirty="0" smtClean="0">
                <a:solidFill>
                  <a:prstClr val="black"/>
                </a:solidFill>
              </a:rPr>
              <a:t>or </a:t>
            </a:r>
            <a:r>
              <a:rPr lang="nl-NL" sz="1800" dirty="0" err="1" smtClean="0">
                <a:solidFill>
                  <a:prstClr val="black"/>
                </a:solidFill>
              </a:rPr>
              <a:t>us</a:t>
            </a:r>
            <a:r>
              <a:rPr lang="nl-NL" sz="1800" dirty="0" smtClean="0">
                <a:solidFill>
                  <a:prstClr val="black"/>
                </a:solidFill>
              </a:rPr>
              <a:t> (but </a:t>
            </a:r>
            <a:r>
              <a:rPr lang="nl-NL" sz="1800" dirty="0" err="1" smtClean="0">
                <a:solidFill>
                  <a:prstClr val="black"/>
                </a:solidFill>
              </a:rPr>
              <a:t>perhaps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other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beings</a:t>
            </a:r>
            <a:r>
              <a:rPr lang="nl-NL" sz="1800" dirty="0" smtClean="0">
                <a:solidFill>
                  <a:prstClr val="black"/>
                </a:solidFill>
              </a:rPr>
              <a:t>) </a:t>
            </a:r>
            <a:r>
              <a:rPr lang="nl-NL" sz="1800" dirty="0" err="1" smtClean="0">
                <a:solidFill>
                  <a:prstClr val="black"/>
                </a:solidFill>
              </a:rPr>
              <a:t>evidentialism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too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demanding</a:t>
            </a:r>
            <a:r>
              <a:rPr lang="nl-NL" sz="1800" dirty="0" smtClean="0">
                <a:solidFill>
                  <a:prstClr val="black"/>
                </a:solidFill>
              </a:rPr>
              <a:t> in </a:t>
            </a:r>
            <a:r>
              <a:rPr lang="nl-NL" sz="1800" dirty="0" err="1" smtClean="0">
                <a:solidFill>
                  <a:prstClr val="black"/>
                </a:solidFill>
              </a:rPr>
              <a:t>daily</a:t>
            </a:r>
            <a:r>
              <a:rPr lang="nl-NL" sz="1800" dirty="0" smtClean="0">
                <a:solidFill>
                  <a:prstClr val="black"/>
                </a:solidFill>
              </a:rPr>
              <a:t> life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Presumptionism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220905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crucial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whose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we talk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when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know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the concrete agent is,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assess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endParaRPr lang="nl-NL" sz="1600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8608" y="4653136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We focus on </a:t>
            </a:r>
            <a:r>
              <a:rPr lang="nl-NL" sz="2000" i="1" dirty="0" smtClean="0">
                <a:solidFill>
                  <a:prstClr val="black"/>
                </a:solidFill>
              </a:rPr>
              <a:t>human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for</a:t>
            </a:r>
            <a:r>
              <a:rPr lang="nl-NL" sz="2000" i="1" dirty="0" smtClean="0">
                <a:solidFill>
                  <a:prstClr val="black"/>
                </a:solidFill>
              </a:rPr>
              <a:t> a human </a:t>
            </a:r>
            <a:r>
              <a:rPr lang="nl-NL" sz="2000" i="1" dirty="0" err="1" smtClean="0">
                <a:solidFill>
                  <a:prstClr val="black"/>
                </a:solidFill>
              </a:rPr>
              <a:t>being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belief? For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smtClean="0">
                <a:solidFill>
                  <a:prstClr val="black"/>
                </a:solidFill>
              </a:rPr>
              <a:t> 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resources</a:t>
            </a:r>
            <a:r>
              <a:rPr lang="nl-NL" sz="2000" dirty="0" smtClean="0">
                <a:solidFill>
                  <a:prstClr val="black"/>
                </a:solidFill>
              </a:rPr>
              <a:t> we have,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use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limitations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cultural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situations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9552" y="386524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Presumptionism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can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be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general</a:t>
            </a:r>
            <a:r>
              <a:rPr lang="nl-NL" sz="2000" dirty="0">
                <a:solidFill>
                  <a:prstClr val="black"/>
                </a:solidFill>
              </a:rPr>
              <a:t> in the sense </a:t>
            </a:r>
            <a:r>
              <a:rPr lang="nl-NL" sz="2000" dirty="0" err="1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beings</a:t>
            </a:r>
            <a:r>
              <a:rPr lang="nl-NL" sz="2000" dirty="0">
                <a:solidFill>
                  <a:prstClr val="black"/>
                </a:solidFill>
              </a:rPr>
              <a:t> of the </a:t>
            </a:r>
            <a:r>
              <a:rPr lang="nl-NL" sz="2000" dirty="0" err="1">
                <a:solidFill>
                  <a:prstClr val="black"/>
                </a:solidFill>
              </a:rPr>
              <a:t>same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kind    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>
                <a:solidFill>
                  <a:prstClr val="black"/>
                </a:solidFill>
              </a:rPr>
              <a:t>in the </a:t>
            </a:r>
            <a:r>
              <a:rPr lang="nl-NL" sz="2000" dirty="0" err="1">
                <a:solidFill>
                  <a:prstClr val="black"/>
                </a:solidFill>
              </a:rPr>
              <a:t>same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situation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face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standards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15619" y="307315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Next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agent’s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constitution</a:t>
            </a:r>
            <a:r>
              <a:rPr lang="nl-NL" sz="2000" dirty="0" smtClean="0">
                <a:solidFill>
                  <a:prstClr val="black"/>
                </a:solidFill>
              </a:rPr>
              <a:t> or resources (‘the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’)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  take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circumstances</a:t>
            </a:r>
            <a:r>
              <a:rPr lang="nl-NL" sz="2000" dirty="0" smtClean="0">
                <a:solidFill>
                  <a:prstClr val="black"/>
                </a:solidFill>
              </a:rPr>
              <a:t> (‘the </a:t>
            </a:r>
            <a:r>
              <a:rPr lang="nl-NL" sz="2000" dirty="0" err="1" smtClean="0">
                <a:solidFill>
                  <a:prstClr val="black"/>
                </a:solidFill>
              </a:rPr>
              <a:t>where</a:t>
            </a:r>
            <a:r>
              <a:rPr lang="nl-NL" sz="2000" dirty="0" smtClean="0">
                <a:solidFill>
                  <a:prstClr val="black"/>
                </a:solidFill>
              </a:rPr>
              <a:t>’)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5805264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addition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abilities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situations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as a </a:t>
            </a:r>
            <a:r>
              <a:rPr lang="nl-NL" sz="2000" i="1" dirty="0" err="1" smtClean="0">
                <a:solidFill>
                  <a:prstClr val="black"/>
                </a:solidFill>
              </a:rPr>
              <a:t>realistic</a:t>
            </a:r>
            <a:r>
              <a:rPr lang="nl-NL" sz="2000" dirty="0" smtClean="0">
                <a:solidFill>
                  <a:prstClr val="black"/>
                </a:solidFill>
              </a:rPr>
              <a:t> model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our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aims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those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situations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4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20" grpId="0"/>
      <p:bldP spid="9" grpId="0"/>
      <p:bldP spid="10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2584" y="98072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accept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  adequate model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must </a:t>
            </a:r>
            <a:r>
              <a:rPr lang="nl-NL" sz="2000" i="1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endParaRPr lang="nl-NL" sz="2000" dirty="0">
              <a:solidFill>
                <a:prstClr val="black"/>
              </a:solidFill>
            </a:endParaRPr>
          </a:p>
          <a:p>
            <a:pPr lvl="1"/>
            <a:r>
              <a:rPr lang="nl-NL" sz="1800" dirty="0" err="1">
                <a:solidFill>
                  <a:prstClr val="black"/>
                </a:solidFill>
              </a:rPr>
              <a:t>T</a:t>
            </a:r>
            <a:r>
              <a:rPr lang="nl-NL" sz="1800" dirty="0" err="1" smtClean="0">
                <a:solidFill>
                  <a:prstClr val="black"/>
                </a:solidFill>
              </a:rPr>
              <a:t>hat</a:t>
            </a:r>
            <a:r>
              <a:rPr lang="nl-NL" sz="1800" dirty="0" smtClean="0">
                <a:solidFill>
                  <a:prstClr val="black"/>
                </a:solidFill>
              </a:rPr>
              <a:t> is a major </a:t>
            </a:r>
            <a:r>
              <a:rPr lang="nl-NL" sz="1800" dirty="0" err="1" smtClean="0">
                <a:solidFill>
                  <a:prstClr val="black"/>
                </a:solidFill>
              </a:rPr>
              <a:t>reason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why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social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evidentialists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reject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formal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evidentialism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endParaRPr lang="nl-NL" sz="1600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Presumptionism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2584" y="206504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contrary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don’t</a:t>
            </a:r>
            <a:r>
              <a:rPr lang="nl-NL" sz="2000" dirty="0" smtClean="0">
                <a:solidFill>
                  <a:prstClr val="black"/>
                </a:solidFill>
              </a:rPr>
              <a:t> accept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meet the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  <a:endParaRPr lang="nl-NL" sz="1600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1640" y="4293096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reason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rejecting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tough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model is the norm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,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condition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Such</a:t>
            </a:r>
            <a:r>
              <a:rPr lang="nl-NL" sz="1800" dirty="0" smtClean="0">
                <a:solidFill>
                  <a:prstClr val="black"/>
                </a:solidFill>
              </a:rPr>
              <a:t> a </a:t>
            </a:r>
            <a:r>
              <a:rPr lang="nl-NL" sz="1800" dirty="0" err="1" smtClean="0">
                <a:solidFill>
                  <a:prstClr val="black"/>
                </a:solidFill>
              </a:rPr>
              <a:t>conception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rationality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still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idealized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apply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the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whole</a:t>
            </a:r>
            <a:r>
              <a:rPr lang="nl-NL" sz="1800" dirty="0" smtClean="0">
                <a:solidFill>
                  <a:prstClr val="black"/>
                </a:solidFill>
              </a:rPr>
              <a:t> of life</a:t>
            </a:r>
            <a:endParaRPr lang="nl-NL" sz="1600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22584" y="350100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“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case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” means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best </a:t>
            </a:r>
            <a:r>
              <a:rPr lang="nl-NL" sz="2000" dirty="0" err="1" smtClean="0">
                <a:solidFill>
                  <a:prstClr val="black"/>
                </a:solidFill>
              </a:rPr>
              <a:t>example</a:t>
            </a:r>
            <a:r>
              <a:rPr lang="nl-NL" sz="2000" dirty="0" smtClean="0">
                <a:solidFill>
                  <a:prstClr val="black"/>
                </a:solidFill>
              </a:rPr>
              <a:t> of a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considered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98651" y="278092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“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case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” means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model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the norm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none </a:t>
            </a:r>
            <a:r>
              <a:rPr lang="nl-NL" sz="2000" dirty="0" err="1" smtClean="0">
                <a:solidFill>
                  <a:prstClr val="black"/>
                </a:solidFill>
              </a:rPr>
              <a:t>meets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?)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2584" y="5373216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we focus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best </a:t>
            </a:r>
            <a:r>
              <a:rPr lang="nl-NL" sz="2000" dirty="0" err="1" smtClean="0">
                <a:solidFill>
                  <a:prstClr val="black"/>
                </a:solidFill>
              </a:rPr>
              <a:t>example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, we get a </a:t>
            </a:r>
            <a:r>
              <a:rPr lang="nl-NL" sz="2000" dirty="0" err="1" smtClean="0">
                <a:solidFill>
                  <a:prstClr val="black"/>
                </a:solidFill>
              </a:rPr>
              <a:t>distorted</a:t>
            </a:r>
            <a:r>
              <a:rPr lang="nl-NL" sz="2000" dirty="0" smtClean="0">
                <a:solidFill>
                  <a:prstClr val="black"/>
                </a:solidFill>
              </a:rPr>
              <a:t> view of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in </a:t>
            </a:r>
            <a:r>
              <a:rPr lang="nl-NL" sz="2000" i="1" dirty="0" err="1" smtClean="0">
                <a:solidFill>
                  <a:prstClr val="black"/>
                </a:solidFill>
              </a:rPr>
              <a:t>general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What’s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least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do?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2584" y="6093296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Everyday</a:t>
            </a:r>
            <a:r>
              <a:rPr lang="nl-NL" sz="2000" dirty="0" smtClean="0">
                <a:solidFill>
                  <a:prstClr val="black"/>
                </a:solidFill>
              </a:rPr>
              <a:t> life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(real life) is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important control case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061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20" grpId="0"/>
      <p:bldP spid="9" grpId="0"/>
      <p:bldP spid="10" grpId="0"/>
      <p:bldP spid="12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0527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Everyday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case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the best but the </a:t>
            </a:r>
            <a:r>
              <a:rPr lang="nl-NL" sz="2000" i="1" dirty="0" smtClean="0">
                <a:solidFill>
                  <a:prstClr val="black"/>
                </a:solidFill>
              </a:rPr>
              <a:t>most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humans</a:t>
            </a:r>
            <a:r>
              <a:rPr lang="nl-NL" sz="2000" dirty="0" smtClean="0">
                <a:solidFill>
                  <a:prstClr val="black"/>
                </a:solidFill>
              </a:rPr>
              <a:t> do. Daily life </a:t>
            </a:r>
            <a:r>
              <a:rPr lang="nl-NL" sz="2000" dirty="0" err="1" smtClean="0">
                <a:solidFill>
                  <a:prstClr val="black"/>
                </a:solidFill>
              </a:rPr>
              <a:t>constitutes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largest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belief domain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nobody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can</a:t>
            </a:r>
            <a:r>
              <a:rPr lang="nl-NL" sz="2000" i="1" dirty="0" smtClean="0">
                <a:solidFill>
                  <a:prstClr val="black"/>
                </a:solidFill>
              </a:rPr>
              <a:t> do without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indispensable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lives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Everyday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2209056"/>
            <a:ext cx="8641904" cy="787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Hence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adequate 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 model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make sense out of </a:t>
            </a:r>
            <a:r>
              <a:rPr lang="nl-NL" sz="2000" dirty="0" err="1" smtClean="0">
                <a:solidFill>
                  <a:prstClr val="black"/>
                </a:solidFill>
              </a:rPr>
              <a:t>everyday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formation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regulation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render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  <a:endParaRPr lang="nl-NL" sz="1600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9552" y="378904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(“perfect”)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(“</a:t>
            </a:r>
            <a:r>
              <a:rPr lang="nl-NL" sz="2000" dirty="0" err="1" smtClean="0">
                <a:solidFill>
                  <a:prstClr val="black"/>
                </a:solidFill>
              </a:rPr>
              <a:t>very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”)    </a:t>
            </a:r>
            <a:r>
              <a:rPr lang="nl-NL" sz="2000" dirty="0" err="1" smtClean="0">
                <a:solidFill>
                  <a:prstClr val="black"/>
                </a:solidFill>
              </a:rPr>
              <a:t>shouldn’t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models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render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daily</a:t>
            </a:r>
            <a:r>
              <a:rPr lang="nl-NL" sz="2000" dirty="0" smtClean="0">
                <a:solidFill>
                  <a:prstClr val="black"/>
                </a:solidFill>
              </a:rPr>
              <a:t> life </a:t>
            </a:r>
            <a:r>
              <a:rPr lang="nl-NL" sz="2000" dirty="0" err="1" smtClean="0">
                <a:solidFill>
                  <a:prstClr val="black"/>
                </a:solidFill>
              </a:rPr>
              <a:t>irrationa</a:t>
            </a:r>
            <a:r>
              <a:rPr lang="nl-NL" sz="2000" dirty="0" err="1">
                <a:solidFill>
                  <a:prstClr val="black"/>
                </a:solidFill>
              </a:rPr>
              <a:t>l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15619" y="299695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question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we are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daily</a:t>
            </a:r>
            <a:r>
              <a:rPr lang="nl-NL" sz="2000" dirty="0" smtClean="0">
                <a:solidFill>
                  <a:prstClr val="black"/>
                </a:solidFill>
              </a:rPr>
              <a:t> life or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extent</a:t>
            </a:r>
            <a:r>
              <a:rPr lang="nl-NL" sz="2000" dirty="0" smtClean="0">
                <a:solidFill>
                  <a:prstClr val="black"/>
                </a:solidFill>
              </a:rPr>
              <a:t> we are. We </a:t>
            </a:r>
            <a:r>
              <a:rPr lang="nl-NL" sz="2000" dirty="0" err="1" smtClean="0">
                <a:solidFill>
                  <a:prstClr val="black"/>
                </a:solidFill>
              </a:rPr>
              <a:t>require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minimal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else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we’re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8608" y="4581128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(“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enough</a:t>
            </a:r>
            <a:r>
              <a:rPr lang="nl-NL" sz="2000" dirty="0" smtClean="0">
                <a:solidFill>
                  <a:prstClr val="black"/>
                </a:solidFill>
              </a:rPr>
              <a:t>”) </a:t>
            </a:r>
            <a:r>
              <a:rPr lang="nl-NL" sz="2000" dirty="0" err="1" smtClean="0">
                <a:solidFill>
                  <a:prstClr val="black"/>
                </a:solidFill>
              </a:rPr>
              <a:t>renders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most </a:t>
            </a:r>
            <a:r>
              <a:rPr lang="nl-NL" sz="2000" dirty="0" err="1" smtClean="0">
                <a:solidFill>
                  <a:prstClr val="black"/>
                </a:solidFill>
              </a:rPr>
              <a:t>daily</a:t>
            </a:r>
            <a:r>
              <a:rPr lang="nl-NL" sz="2000" dirty="0" smtClean="0">
                <a:solidFill>
                  <a:prstClr val="black"/>
                </a:solidFill>
              </a:rPr>
              <a:t> life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5157192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These claims are </a:t>
            </a:r>
            <a:r>
              <a:rPr lang="nl-NL" sz="2000" dirty="0" err="1" smtClean="0">
                <a:solidFill>
                  <a:prstClr val="black"/>
                </a:solidFill>
              </a:rPr>
              <a:t>premised</a:t>
            </a:r>
            <a:r>
              <a:rPr lang="nl-NL" sz="2000" dirty="0" smtClean="0">
                <a:solidFill>
                  <a:prstClr val="black"/>
                </a:solidFill>
              </a:rPr>
              <a:t> on claims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finite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resources</a:t>
            </a:r>
          </a:p>
        </p:txBody>
      </p:sp>
    </p:spTree>
    <p:extLst>
      <p:ext uri="{BB962C8B-B14F-4D97-AF65-F5344CB8AC3E}">
        <p14:creationId xmlns:p14="http://schemas.microsoft.com/office/powerpoint/2010/main" val="19490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20" grpId="0"/>
      <p:bldP spid="9" grpId="0"/>
      <p:bldP spid="10" grpId="0"/>
      <p:bldP spid="12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2584" y="10527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Human </a:t>
            </a:r>
            <a:r>
              <a:rPr lang="nl-NL" sz="2000" i="1" dirty="0" smtClean="0">
                <a:solidFill>
                  <a:prstClr val="black"/>
                </a:solidFill>
              </a:rPr>
              <a:t>memory</a:t>
            </a:r>
            <a:r>
              <a:rPr lang="nl-NL" sz="2000" dirty="0" smtClean="0">
                <a:solidFill>
                  <a:prstClr val="black"/>
                </a:solidFill>
              </a:rPr>
              <a:t> is a </a:t>
            </a:r>
            <a:r>
              <a:rPr lang="nl-NL" sz="2000" dirty="0" err="1" smtClean="0">
                <a:solidFill>
                  <a:prstClr val="black"/>
                </a:solidFill>
              </a:rPr>
              <a:t>crucial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capacity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It </a:t>
            </a:r>
            <a:r>
              <a:rPr lang="nl-NL" sz="2000" dirty="0" err="1" smtClean="0">
                <a:solidFill>
                  <a:prstClr val="black"/>
                </a:solidFill>
              </a:rPr>
              <a:t>consists</a:t>
            </a:r>
            <a:r>
              <a:rPr lang="nl-NL" sz="2000" dirty="0" smtClean="0">
                <a:solidFill>
                  <a:prstClr val="black"/>
                </a:solidFill>
              </a:rPr>
              <a:t> of     </a:t>
            </a:r>
            <a:r>
              <a:rPr lang="nl-NL" sz="2000" dirty="0" err="1" smtClean="0">
                <a:solidFill>
                  <a:prstClr val="black"/>
                </a:solidFill>
              </a:rPr>
              <a:t>two</a:t>
            </a:r>
            <a:r>
              <a:rPr lang="nl-NL" sz="2000" dirty="0" smtClean="0">
                <a:solidFill>
                  <a:prstClr val="black"/>
                </a:solidFill>
              </a:rPr>
              <a:t> units: a small </a:t>
            </a:r>
            <a:r>
              <a:rPr lang="nl-NL" sz="2000" dirty="0" err="1" smtClean="0">
                <a:solidFill>
                  <a:prstClr val="black"/>
                </a:solidFill>
              </a:rPr>
              <a:t>active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short-term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a large </a:t>
            </a:r>
            <a:r>
              <a:rPr lang="nl-NL" sz="2000" dirty="0" err="1" smtClean="0">
                <a:solidFill>
                  <a:prstClr val="black"/>
                </a:solidFill>
              </a:rPr>
              <a:t>passive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long-term</a:t>
            </a:r>
            <a:r>
              <a:rPr lang="nl-NL" sz="2000" dirty="0" smtClean="0">
                <a:solidFill>
                  <a:prstClr val="black"/>
                </a:solidFill>
              </a:rPr>
              <a:t> memory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Internal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2584" y="1844824"/>
            <a:ext cx="8641904" cy="787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think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at a moment is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in short-term memory. But we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recall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long-term memory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copying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short-term</a:t>
            </a:r>
            <a:endParaRPr lang="nl-NL" sz="1600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22584" y="343319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deductive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closure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(“</a:t>
            </a:r>
            <a:r>
              <a:rPr lang="nl-NL" sz="1800" dirty="0" err="1" smtClean="0">
                <a:solidFill>
                  <a:prstClr val="black"/>
                </a:solidFill>
              </a:rPr>
              <a:t>Believe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all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implications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your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”)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unreasonable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>
                <a:solidFill>
                  <a:prstClr val="black"/>
                </a:solidFill>
              </a:rPr>
              <a:t>w</a:t>
            </a:r>
            <a:r>
              <a:rPr lang="nl-NL" sz="2000" dirty="0" smtClean="0">
                <a:solidFill>
                  <a:prstClr val="black"/>
                </a:solidFill>
              </a:rPr>
              <a:t>e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oversee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implications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in short-term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98651" y="263691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enormously</a:t>
            </a:r>
            <a:r>
              <a:rPr lang="nl-NL" sz="2000" dirty="0" smtClean="0">
                <a:solidFill>
                  <a:prstClr val="black"/>
                </a:solidFill>
              </a:rPr>
              <a:t> large belief systems are </a:t>
            </a:r>
            <a:r>
              <a:rPr lang="nl-NL" sz="2000" dirty="0" err="1" smtClean="0">
                <a:solidFill>
                  <a:prstClr val="black"/>
                </a:solidFill>
              </a:rPr>
              <a:t>almost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entirely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passive</a:t>
            </a:r>
            <a:r>
              <a:rPr lang="nl-NL" sz="2000" dirty="0" smtClean="0">
                <a:solidFill>
                  <a:prstClr val="black"/>
                </a:solidFill>
              </a:rPr>
              <a:t> long-term memory. </a:t>
            </a:r>
            <a:r>
              <a:rPr lang="nl-NL" sz="2000" dirty="0" err="1" smtClean="0">
                <a:solidFill>
                  <a:prstClr val="black"/>
                </a:solidFill>
              </a:rPr>
              <a:t>Hence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consider</a:t>
            </a:r>
            <a:r>
              <a:rPr lang="nl-NL" sz="2000" dirty="0" smtClean="0">
                <a:solidFill>
                  <a:prstClr val="black"/>
                </a:solidFill>
              </a:rPr>
              <a:t> (the </a:t>
            </a:r>
            <a:r>
              <a:rPr lang="nl-NL" sz="2000" dirty="0" err="1" smtClean="0">
                <a:solidFill>
                  <a:prstClr val="black"/>
                </a:solidFill>
              </a:rPr>
              <a:t>implications</a:t>
            </a:r>
            <a:r>
              <a:rPr lang="nl-NL" sz="2000" dirty="0" smtClean="0">
                <a:solidFill>
                  <a:prstClr val="black"/>
                </a:solidFill>
              </a:rPr>
              <a:t> of)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 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1640" y="4221088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We </a:t>
            </a:r>
            <a:r>
              <a:rPr lang="nl-NL" sz="2000" dirty="0" err="1" smtClean="0">
                <a:solidFill>
                  <a:prstClr val="black"/>
                </a:solidFill>
              </a:rPr>
              <a:t>likely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notice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inconsistencies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short-term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i="1" dirty="0" err="1">
                <a:solidFill>
                  <a:prstClr val="black"/>
                </a:solidFill>
              </a:rPr>
              <a:t>C</a:t>
            </a:r>
            <a:r>
              <a:rPr lang="nl-NL" sz="2000" i="1" dirty="0" err="1" smtClean="0">
                <a:solidFill>
                  <a:prstClr val="black"/>
                </a:solidFill>
              </a:rPr>
              <a:t>onsistency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(“Total belief system must </a:t>
            </a:r>
            <a:r>
              <a:rPr lang="nl-NL" sz="1800" dirty="0" err="1" smtClean="0">
                <a:solidFill>
                  <a:prstClr val="black"/>
                </a:solidFill>
              </a:rPr>
              <a:t>be</a:t>
            </a:r>
            <a:r>
              <a:rPr lang="nl-NL" sz="1800" dirty="0" smtClean="0">
                <a:solidFill>
                  <a:prstClr val="black"/>
                </a:solidFill>
              </a:rPr>
              <a:t> consistent”)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unreasonable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2584" y="5013176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limited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ability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detect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implications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eliminate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inconsistencies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reasonably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expect</a:t>
            </a:r>
            <a:r>
              <a:rPr lang="nl-NL" sz="2000" dirty="0" smtClean="0">
                <a:solidFill>
                  <a:prstClr val="black"/>
                </a:solidFill>
              </a:rPr>
              <a:t>? It is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wholly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use</a:t>
            </a:r>
            <a:r>
              <a:rPr lang="nl-NL" sz="2000" dirty="0" smtClean="0">
                <a:solidFill>
                  <a:prstClr val="black"/>
                </a:solidFill>
              </a:rPr>
              <a:t> sub-</a:t>
            </a:r>
            <a:r>
              <a:rPr lang="nl-NL" sz="2000" dirty="0" err="1" smtClean="0">
                <a:solidFill>
                  <a:prstClr val="black"/>
                </a:solidFill>
              </a:rPr>
              <a:t>optimal</a:t>
            </a:r>
            <a:r>
              <a:rPr lang="nl-NL" sz="2000" dirty="0" smtClean="0">
                <a:solidFill>
                  <a:prstClr val="black"/>
                </a:solidFill>
              </a:rPr>
              <a:t> heuristics 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2584" y="5805264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short-term memory </a:t>
            </a:r>
            <a:r>
              <a:rPr lang="nl-NL" sz="2000" dirty="0" err="1" smtClean="0">
                <a:solidFill>
                  <a:prstClr val="black"/>
                </a:solidFill>
              </a:rPr>
              <a:t>limitations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computing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deductions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full </a:t>
            </a:r>
            <a:r>
              <a:rPr lang="nl-NL" sz="2000" dirty="0" err="1" smtClean="0">
                <a:solidFill>
                  <a:prstClr val="black"/>
                </a:solidFill>
              </a:rPr>
              <a:t>consistency</a:t>
            </a:r>
            <a:r>
              <a:rPr lang="nl-NL" sz="2000" dirty="0" smtClean="0">
                <a:solidFill>
                  <a:prstClr val="black"/>
                </a:solidFill>
              </a:rPr>
              <a:t> check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take </a:t>
            </a:r>
            <a:r>
              <a:rPr lang="nl-NL" sz="2000" dirty="0" err="1" smtClean="0">
                <a:solidFill>
                  <a:prstClr val="black"/>
                </a:solidFill>
              </a:rPr>
              <a:t>too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much</a:t>
            </a:r>
            <a:r>
              <a:rPr lang="nl-NL" sz="2000" dirty="0" smtClean="0">
                <a:solidFill>
                  <a:prstClr val="black"/>
                </a:solidFill>
              </a:rPr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317937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20" grpId="0"/>
      <p:bldP spid="9" grpId="0"/>
      <p:bldP spid="10" grpId="0"/>
      <p:bldP spid="12" grpId="0"/>
      <p:bldP spid="14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2464" y="10527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respond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deductive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closure</a:t>
            </a:r>
            <a:r>
              <a:rPr lang="nl-NL" sz="2000" dirty="0" smtClean="0">
                <a:solidFill>
                  <a:prstClr val="black"/>
                </a:solidFill>
              </a:rPr>
              <a:t> and </a:t>
            </a:r>
            <a:r>
              <a:rPr lang="nl-NL" sz="2000" dirty="0" err="1" smtClean="0">
                <a:solidFill>
                  <a:prstClr val="black"/>
                </a:solidFill>
              </a:rPr>
              <a:t>consistency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ideals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i="1" dirty="0" err="1" smtClean="0">
                <a:solidFill>
                  <a:prstClr val="black"/>
                </a:solidFill>
              </a:rPr>
              <a:t>strive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reach</a:t>
            </a:r>
            <a:r>
              <a:rPr lang="nl-NL" sz="2000" dirty="0" smtClean="0">
                <a:solidFill>
                  <a:prstClr val="black"/>
                </a:solidFill>
              </a:rPr>
              <a:t>. We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at </a:t>
            </a:r>
            <a:r>
              <a:rPr lang="nl-NL" sz="2000" dirty="0" err="1" smtClean="0">
                <a:solidFill>
                  <a:prstClr val="black"/>
                </a:solidFill>
              </a:rPr>
              <a:t>least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do </a:t>
            </a:r>
            <a:r>
              <a:rPr lang="nl-NL" sz="2000" i="1" dirty="0" err="1" smtClean="0">
                <a:solidFill>
                  <a:prstClr val="black"/>
                </a:solidFill>
              </a:rPr>
              <a:t>our</a:t>
            </a:r>
            <a:r>
              <a:rPr lang="nl-NL" sz="2000" i="1" dirty="0" smtClean="0">
                <a:solidFill>
                  <a:prstClr val="black"/>
                </a:solidFill>
              </a:rPr>
              <a:t> best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we?  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Internal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52464" y="1844824"/>
            <a:ext cx="8821416" cy="787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much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inferences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use-less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prevent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limited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abilities</a:t>
            </a:r>
            <a:r>
              <a:rPr lang="nl-NL" sz="2000" dirty="0" smtClean="0">
                <a:solidFill>
                  <a:prstClr val="black"/>
                </a:solidFill>
              </a:rPr>
              <a:t> to do more urgent </a:t>
            </a:r>
            <a:r>
              <a:rPr lang="nl-NL" sz="2000" dirty="0" err="1" smtClean="0">
                <a:solidFill>
                  <a:prstClr val="black"/>
                </a:solidFill>
              </a:rPr>
              <a:t>things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It</a:t>
            </a:r>
            <a:r>
              <a:rPr lang="nl-NL" sz="1800" dirty="0" smtClean="0">
                <a:solidFill>
                  <a:prstClr val="black"/>
                </a:solidFill>
              </a:rPr>
              <a:t> is a waste of time to </a:t>
            </a:r>
            <a:r>
              <a:rPr lang="nl-NL" sz="1800" dirty="0" err="1" smtClean="0">
                <a:solidFill>
                  <a:prstClr val="black"/>
                </a:solidFill>
              </a:rPr>
              <a:t>continuously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trace</a:t>
            </a:r>
            <a:r>
              <a:rPr lang="nl-NL" sz="1800" dirty="0" smtClean="0">
                <a:solidFill>
                  <a:prstClr val="black"/>
                </a:solidFill>
              </a:rPr>
              <a:t> irrelevant </a:t>
            </a:r>
            <a:r>
              <a:rPr lang="nl-NL" sz="1800" dirty="0" err="1" smtClean="0">
                <a:solidFill>
                  <a:prstClr val="black"/>
                </a:solidFill>
              </a:rPr>
              <a:t>inferences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from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our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52464" y="2924944"/>
            <a:ext cx="8856912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internal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take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logic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validity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feasibility</a:t>
            </a:r>
            <a:r>
              <a:rPr lang="nl-NL" sz="2000" dirty="0" smtClean="0">
                <a:solidFill>
                  <a:prstClr val="black"/>
                </a:solidFill>
              </a:rPr>
              <a:t> and </a:t>
            </a:r>
            <a:r>
              <a:rPr lang="nl-NL" sz="2000" i="1" dirty="0" err="1" smtClean="0">
                <a:solidFill>
                  <a:prstClr val="black"/>
                </a:solidFill>
              </a:rPr>
              <a:t>usefulness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in a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51520" y="3789040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err="1" smtClean="0">
                <a:solidFill>
                  <a:prstClr val="black"/>
                </a:solidFill>
              </a:rPr>
              <a:t>Presumptionistic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deductive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closure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make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inferences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sound and </a:t>
            </a:r>
            <a:r>
              <a:rPr lang="nl-NL" sz="2000" dirty="0" err="1" smtClean="0">
                <a:solidFill>
                  <a:prstClr val="black"/>
                </a:solidFill>
              </a:rPr>
              <a:t>useful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current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 –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inferences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derivable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in (</a:t>
            </a:r>
            <a:r>
              <a:rPr lang="nl-NL" sz="2000" dirty="0" err="1" smtClean="0">
                <a:solidFill>
                  <a:prstClr val="black"/>
                </a:solidFill>
              </a:rPr>
              <a:t>or</a:t>
            </a:r>
            <a:r>
              <a:rPr lang="nl-NL" sz="2000" dirty="0" smtClean="0">
                <a:solidFill>
                  <a:prstClr val="black"/>
                </a:solidFill>
              </a:rPr>
              <a:t> close to)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short-term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memory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51520" y="4869160"/>
            <a:ext cx="889248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err="1" smtClean="0">
                <a:solidFill>
                  <a:prstClr val="black"/>
                </a:solidFill>
              </a:rPr>
              <a:t>Presumptionistic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consistency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eliminate</a:t>
            </a:r>
            <a:r>
              <a:rPr lang="nl-NL" sz="2000" dirty="0" smtClean="0">
                <a:solidFill>
                  <a:prstClr val="black"/>
                </a:solidFill>
              </a:rPr>
              <a:t> inconsistent  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elimination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feasible</a:t>
            </a:r>
            <a:r>
              <a:rPr lang="nl-NL" sz="2000" dirty="0" smtClean="0">
                <a:solidFill>
                  <a:prstClr val="black"/>
                </a:solidFill>
              </a:rPr>
              <a:t> and </a:t>
            </a:r>
            <a:r>
              <a:rPr lang="nl-NL" sz="2000" dirty="0" err="1" smtClean="0">
                <a:solidFill>
                  <a:prstClr val="black"/>
                </a:solidFill>
              </a:rPr>
              <a:t>useful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current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  –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inconsistencies</a:t>
            </a:r>
            <a:r>
              <a:rPr lang="nl-NL" sz="2000" dirty="0" smtClean="0">
                <a:solidFill>
                  <a:prstClr val="black"/>
                </a:solidFill>
              </a:rPr>
              <a:t> are in (</a:t>
            </a:r>
            <a:r>
              <a:rPr lang="nl-NL" sz="2000" dirty="0" err="1" smtClean="0">
                <a:solidFill>
                  <a:prstClr val="black"/>
                </a:solidFill>
              </a:rPr>
              <a:t>or</a:t>
            </a:r>
            <a:r>
              <a:rPr lang="nl-NL" sz="2000" dirty="0" smtClean="0">
                <a:solidFill>
                  <a:prstClr val="black"/>
                </a:solidFill>
              </a:rPr>
              <a:t> close to)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short-term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memory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51520" y="5949280"/>
            <a:ext cx="889248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Internation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settled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logical</a:t>
            </a:r>
            <a:r>
              <a:rPr lang="nl-NL" sz="2000" dirty="0" smtClean="0">
                <a:solidFill>
                  <a:prstClr val="black"/>
                </a:solidFill>
              </a:rPr>
              <a:t> features of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alone</a:t>
            </a:r>
            <a:r>
              <a:rPr lang="nl-NL" sz="2000" dirty="0" smtClean="0">
                <a:solidFill>
                  <a:prstClr val="black"/>
                </a:solidFill>
              </a:rPr>
              <a:t>. We 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take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resources and concrete </a:t>
            </a:r>
            <a:r>
              <a:rPr lang="nl-NL" sz="2000" dirty="0" err="1" smtClean="0">
                <a:solidFill>
                  <a:prstClr val="black"/>
                </a:solidFill>
              </a:rPr>
              <a:t>situations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7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20" grpId="0"/>
      <p:bldP spid="10" grpId="0"/>
      <p:bldP spid="15" grpId="0"/>
      <p:bldP spid="16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4472" y="1052736"/>
            <a:ext cx="864190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are the </a:t>
            </a:r>
            <a:r>
              <a:rPr lang="nl-NL" sz="2000" dirty="0" err="1" smtClean="0">
                <a:solidFill>
                  <a:prstClr val="black"/>
                </a:solidFill>
              </a:rPr>
              <a:t>consequences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external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? 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External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3528" y="155679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we must have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We have 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intellectual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duty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hold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we have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endParaRPr lang="nl-NL" sz="1600" i="1" dirty="0" smtClean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24472" y="292494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4472" y="234888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we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always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all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Are we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all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reject</a:t>
            </a:r>
            <a:r>
              <a:rPr lang="nl-NL" sz="2000" dirty="0" smtClean="0">
                <a:solidFill>
                  <a:prstClr val="black"/>
                </a:solidFill>
              </a:rPr>
              <a:t> the vast </a:t>
            </a:r>
            <a:r>
              <a:rPr lang="nl-NL" sz="2000" dirty="0" err="1" smtClean="0">
                <a:solidFill>
                  <a:prstClr val="black"/>
                </a:solidFill>
              </a:rPr>
              <a:t>majority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? 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4472" y="314516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take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seriously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longer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function</a:t>
            </a:r>
            <a:r>
              <a:rPr lang="nl-NL" sz="2000" dirty="0" smtClean="0">
                <a:solidFill>
                  <a:prstClr val="black"/>
                </a:solidFill>
              </a:rPr>
              <a:t>  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human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beings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. We </a:t>
            </a:r>
            <a:r>
              <a:rPr lang="nl-NL" sz="2000" dirty="0" err="1" smtClean="0">
                <a:solidFill>
                  <a:prstClr val="black"/>
                </a:solidFill>
              </a:rPr>
              <a:t>simply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short </a:t>
            </a:r>
            <a:r>
              <a:rPr lang="nl-NL" sz="2000" dirty="0" err="1" smtClean="0">
                <a:solidFill>
                  <a:prstClr val="black"/>
                </a:solidFill>
              </a:rPr>
              <a:t>lifetime</a:t>
            </a:r>
            <a:r>
              <a:rPr lang="nl-NL" sz="2000" dirty="0" smtClean="0">
                <a:solidFill>
                  <a:prstClr val="black"/>
                </a:solidFill>
              </a:rPr>
              <a:t> search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(and </a:t>
            </a:r>
            <a:r>
              <a:rPr lang="nl-NL" sz="2000" dirty="0" err="1" smtClean="0">
                <a:solidFill>
                  <a:prstClr val="black"/>
                </a:solidFill>
              </a:rPr>
              <a:t>think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through</a:t>
            </a:r>
            <a:r>
              <a:rPr lang="nl-NL" sz="2000" dirty="0" smtClean="0">
                <a:solidFill>
                  <a:prstClr val="black"/>
                </a:solidFill>
              </a:rPr>
              <a:t>) the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all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Constantly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searching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for</a:t>
            </a:r>
            <a:r>
              <a:rPr lang="nl-NL" sz="1800" dirty="0" smtClean="0">
                <a:solidFill>
                  <a:prstClr val="black"/>
                </a:solidFill>
              </a:rPr>
              <a:t> proper </a:t>
            </a:r>
            <a:r>
              <a:rPr lang="nl-NL" sz="1800" dirty="0" err="1" smtClean="0">
                <a:solidFill>
                  <a:prstClr val="black"/>
                </a:solidFill>
              </a:rPr>
              <a:t>evidence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wastes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our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limited</a:t>
            </a:r>
            <a:r>
              <a:rPr lang="nl-NL" sz="1800" dirty="0" smtClean="0">
                <a:solidFill>
                  <a:prstClr val="black"/>
                </a:solidFill>
              </a:rPr>
              <a:t> resources and time</a:t>
            </a:r>
            <a:r>
              <a:rPr lang="nl-NL" sz="1600" dirty="0" smtClean="0">
                <a:solidFill>
                  <a:prstClr val="black"/>
                </a:solidFill>
              </a:rPr>
              <a:t>  </a:t>
            </a:r>
            <a:endParaRPr lang="nl-NL" sz="1400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23528" y="458532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violates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axiom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demand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        a </a:t>
            </a:r>
            <a:r>
              <a:rPr lang="nl-NL" sz="2000" i="1" dirty="0" err="1" smtClean="0">
                <a:solidFill>
                  <a:prstClr val="black"/>
                </a:solidFill>
              </a:rPr>
              <a:t>realistic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external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We </a:t>
            </a:r>
            <a:r>
              <a:rPr lang="nl-NL" sz="2000" dirty="0" err="1" smtClean="0">
                <a:solidFill>
                  <a:prstClr val="black"/>
                </a:solidFill>
              </a:rPr>
              <a:t>often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must</a:t>
            </a:r>
            <a:r>
              <a:rPr lang="nl-NL" sz="2000" dirty="0" smtClean="0">
                <a:solidFill>
                  <a:prstClr val="black"/>
                </a:solidFill>
              </a:rPr>
              <a:t> act out of </a:t>
            </a:r>
            <a:r>
              <a:rPr lang="nl-NL" sz="2000" i="1" dirty="0" err="1" smtClean="0">
                <a:solidFill>
                  <a:prstClr val="black"/>
                </a:solidFill>
              </a:rPr>
              <a:t>habit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4472" y="508518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3528" y="537740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aren’t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usefull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enough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spend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costly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validation-time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4472" y="588146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restrict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i="1" dirty="0" smtClean="0">
                <a:solidFill>
                  <a:prstClr val="black"/>
                </a:solidFill>
              </a:rPr>
              <a:t>important </a:t>
            </a:r>
            <a:r>
              <a:rPr lang="nl-NL" sz="2000" i="1" dirty="0" err="1" smtClean="0">
                <a:solidFill>
                  <a:prstClr val="black"/>
                </a:solidFill>
              </a:rPr>
              <a:t>beliefs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even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. We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ground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 all. For we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never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get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around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life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9" grpId="0"/>
      <p:bldP spid="20" grpId="0"/>
      <p:bldP spid="11" grpId="0"/>
      <p:bldP spid="10" grpId="0"/>
      <p:bldP spid="12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4472" y="908720"/>
            <a:ext cx="864190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Instead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modifying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reject</a:t>
            </a:r>
            <a:r>
              <a:rPr lang="nl-NL" sz="2000" dirty="0" smtClean="0">
                <a:solidFill>
                  <a:prstClr val="black"/>
                </a:solidFill>
              </a:rPr>
              <a:t> it. For    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argue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get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things</a:t>
            </a:r>
            <a:r>
              <a:rPr lang="nl-NL" sz="2000" dirty="0" smtClean="0">
                <a:solidFill>
                  <a:prstClr val="black"/>
                </a:solidFill>
              </a:rPr>
              <a:t> the wrong </a:t>
            </a:r>
            <a:r>
              <a:rPr lang="nl-NL" sz="2000" dirty="0" err="1" smtClean="0">
                <a:solidFill>
                  <a:prstClr val="black"/>
                </a:solidFill>
              </a:rPr>
              <a:t>way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the start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Principle</a:t>
            </a:r>
            <a:r>
              <a:rPr lang="nl-NL" sz="3200" dirty="0" smtClean="0"/>
              <a:t> of </a:t>
            </a:r>
            <a:r>
              <a:rPr lang="nl-NL" sz="3200" dirty="0" err="1" smtClean="0"/>
              <a:t>Presumption</a:t>
            </a:r>
            <a:endParaRPr lang="nl-NL" sz="32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3528" y="170500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start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high </a:t>
            </a:r>
            <a:r>
              <a:rPr lang="nl-NL" sz="2000" i="1" dirty="0" err="1" smtClean="0">
                <a:solidFill>
                  <a:prstClr val="black"/>
                </a:solidFill>
              </a:rPr>
              <a:t>suspicion</a:t>
            </a:r>
            <a:r>
              <a:rPr lang="nl-NL" sz="2000" dirty="0" smtClean="0">
                <a:solidFill>
                  <a:prstClr val="black"/>
                </a:solidFill>
              </a:rPr>
              <a:t>. We are </a:t>
            </a:r>
            <a:r>
              <a:rPr lang="nl-NL" sz="2000" i="1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allowed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some-thing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until</a:t>
            </a:r>
            <a:r>
              <a:rPr lang="nl-NL" sz="2000" dirty="0" smtClean="0">
                <a:solidFill>
                  <a:prstClr val="black"/>
                </a:solidFill>
              </a:rPr>
              <a:t> we have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it.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guilty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until</a:t>
            </a:r>
            <a:r>
              <a:rPr lang="nl-NL" sz="2000" i="1" dirty="0" smtClean="0">
                <a:solidFill>
                  <a:prstClr val="black"/>
                </a:solidFill>
              </a:rPr>
              <a:t> proven innocent</a:t>
            </a:r>
            <a:endParaRPr lang="nl-NL" sz="16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23528" y="242508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according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a constant </a:t>
            </a:r>
            <a:r>
              <a:rPr lang="nl-NL" sz="2000" dirty="0" err="1" smtClean="0">
                <a:solidFill>
                  <a:prstClr val="black"/>
                </a:solidFill>
              </a:rPr>
              <a:t>questioning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is 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wastes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much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limited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resources</a:t>
            </a:r>
            <a:endParaRPr lang="nl-NL" sz="2000" i="1" dirty="0" smtClean="0">
              <a:solidFill>
                <a:prstClr val="black"/>
              </a:solidFill>
            </a:endParaRPr>
          </a:p>
          <a:p>
            <a:endParaRPr lang="nl-NL" sz="1600" i="1" dirty="0" smtClean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314516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claim </a:t>
            </a:r>
            <a:r>
              <a:rPr lang="nl-NL" sz="2000" dirty="0" err="1" smtClean="0">
                <a:solidFill>
                  <a:prstClr val="black"/>
                </a:solidFill>
              </a:rPr>
              <a:t>instead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initial</a:t>
            </a:r>
            <a:r>
              <a:rPr lang="nl-NL" sz="2000" dirty="0" smtClean="0">
                <a:solidFill>
                  <a:prstClr val="black"/>
                </a:solidFill>
              </a:rPr>
              <a:t> attitude </a:t>
            </a:r>
            <a:r>
              <a:rPr lang="nl-NL" sz="2000" dirty="0" err="1" smtClean="0">
                <a:solidFill>
                  <a:prstClr val="black"/>
                </a:solidFill>
              </a:rPr>
              <a:t>towards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smtClean="0">
                <a:solidFill>
                  <a:prstClr val="black"/>
                </a:solidFill>
              </a:rPr>
              <a:t>trust</a:t>
            </a:r>
            <a:r>
              <a:rPr lang="nl-NL" sz="2000" dirty="0" smtClean="0">
                <a:solidFill>
                  <a:prstClr val="black"/>
                </a:solidFill>
              </a:rPr>
              <a:t> and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distrust.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smtClean="0">
                <a:solidFill>
                  <a:prstClr val="black"/>
                </a:solidFill>
              </a:rPr>
              <a:t>innocent </a:t>
            </a:r>
            <a:r>
              <a:rPr lang="nl-NL" sz="2000" i="1" dirty="0" err="1" smtClean="0">
                <a:solidFill>
                  <a:prstClr val="black"/>
                </a:solidFill>
              </a:rPr>
              <a:t>until</a:t>
            </a:r>
            <a:r>
              <a:rPr lang="nl-NL" sz="2000" i="1" dirty="0" smtClean="0">
                <a:solidFill>
                  <a:prstClr val="black"/>
                </a:solidFill>
              </a:rPr>
              <a:t> proven </a:t>
            </a:r>
            <a:r>
              <a:rPr lang="nl-NL" sz="2000" i="1" dirty="0" err="1" smtClean="0">
                <a:solidFill>
                  <a:prstClr val="black"/>
                </a:solidFill>
              </a:rPr>
              <a:t>guilty</a:t>
            </a:r>
            <a:endParaRPr lang="nl-NL" sz="2000" i="1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Evidence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i="1" dirty="0" err="1" smtClean="0">
                <a:solidFill>
                  <a:prstClr val="black"/>
                </a:solidFill>
              </a:rPr>
              <a:t>first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negative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700" dirty="0" smtClean="0">
                <a:solidFill>
                  <a:prstClr val="black"/>
                </a:solidFill>
              </a:rPr>
              <a:t>(</a:t>
            </a:r>
            <a:r>
              <a:rPr lang="nl-NL" sz="1700" dirty="0" err="1" smtClean="0">
                <a:solidFill>
                  <a:prstClr val="black"/>
                </a:solidFill>
              </a:rPr>
              <a:t>rationality-removing</a:t>
            </a:r>
            <a:r>
              <a:rPr lang="nl-NL" sz="1700" dirty="0" smtClean="0">
                <a:solidFill>
                  <a:prstClr val="black"/>
                </a:solidFill>
              </a:rPr>
              <a:t>);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positive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700" dirty="0" smtClean="0">
                <a:solidFill>
                  <a:prstClr val="black"/>
                </a:solidFill>
              </a:rPr>
              <a:t>(</a:t>
            </a:r>
            <a:r>
              <a:rPr lang="nl-NL" sz="1700" dirty="0" err="1" smtClean="0">
                <a:solidFill>
                  <a:prstClr val="black"/>
                </a:solidFill>
              </a:rPr>
              <a:t>rationality-establishing</a:t>
            </a:r>
            <a:r>
              <a:rPr lang="nl-NL" sz="1700" dirty="0" smtClean="0">
                <a:solidFill>
                  <a:prstClr val="black"/>
                </a:solidFill>
              </a:rPr>
              <a:t>)</a:t>
            </a:r>
          </a:p>
          <a:p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2584" y="4225280"/>
            <a:ext cx="8821416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presumption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permitted</a:t>
            </a:r>
            <a:r>
              <a:rPr lang="nl-NL" sz="2000" dirty="0" smtClean="0">
                <a:solidFill>
                  <a:prstClr val="black"/>
                </a:solidFill>
              </a:rPr>
              <a:t> to accept a belief </a:t>
            </a:r>
            <a:r>
              <a:rPr lang="nl-NL" sz="2000" i="1" dirty="0" err="1" smtClean="0">
                <a:solidFill>
                  <a:prstClr val="black"/>
                </a:solidFill>
              </a:rPr>
              <a:t>unless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thinking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</a:t>
            </a:r>
            <a:r>
              <a:rPr lang="nl-NL" sz="1800" dirty="0" err="1" smtClean="0">
                <a:solidFill>
                  <a:prstClr val="black"/>
                </a:solidFill>
              </a:rPr>
              <a:t>sufficient</a:t>
            </a:r>
            <a:r>
              <a:rPr lang="nl-NL" sz="1800" dirty="0" smtClean="0">
                <a:solidFill>
                  <a:prstClr val="black"/>
                </a:solidFill>
              </a:rPr>
              <a:t> counter </a:t>
            </a:r>
            <a:r>
              <a:rPr lang="nl-NL" sz="1800" dirty="0" err="1" smtClean="0">
                <a:solidFill>
                  <a:prstClr val="black"/>
                </a:solidFill>
              </a:rPr>
              <a:t>evidence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  <a:endParaRPr lang="nl-NL" sz="2000" i="1" dirty="0" smtClean="0">
              <a:solidFill>
                <a:prstClr val="black"/>
              </a:solidFill>
            </a:endParaRPr>
          </a:p>
          <a:p>
            <a:endParaRPr lang="nl-NL" sz="1600" i="1" dirty="0" smtClean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4945360"/>
            <a:ext cx="8821416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, in the absence of </a:t>
            </a:r>
            <a:r>
              <a:rPr lang="nl-NL" sz="2000" dirty="0" err="1" smtClean="0">
                <a:solidFill>
                  <a:prstClr val="black"/>
                </a:solidFill>
              </a:rPr>
              <a:t>defeaters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have to provide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since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belief-formation</a:t>
            </a:r>
            <a:r>
              <a:rPr lang="nl-NL" sz="2000" i="1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presumed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reliable</a:t>
            </a:r>
            <a:endParaRPr lang="nl-NL" sz="2000" i="1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We have </a:t>
            </a:r>
            <a:r>
              <a:rPr lang="nl-NL" sz="1800" dirty="0" err="1" smtClean="0">
                <a:solidFill>
                  <a:prstClr val="black"/>
                </a:solidFill>
              </a:rPr>
              <a:t>epistemic</a:t>
            </a:r>
            <a:r>
              <a:rPr lang="nl-NL" sz="1800" dirty="0" smtClean="0">
                <a:solidFill>
                  <a:prstClr val="black"/>
                </a:solidFill>
              </a:rPr>
              <a:t> right to </a:t>
            </a:r>
            <a:r>
              <a:rPr lang="nl-NL" sz="1800" dirty="0" err="1" smtClean="0">
                <a:solidFill>
                  <a:prstClr val="black"/>
                </a:solidFill>
              </a:rPr>
              <a:t>initially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rely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our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cognitive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equipment</a:t>
            </a:r>
            <a:r>
              <a:rPr lang="nl-NL" sz="1800" dirty="0" smtClean="0">
                <a:solidFill>
                  <a:prstClr val="black"/>
                </a:solidFill>
              </a:rPr>
              <a:t> and </a:t>
            </a:r>
            <a:r>
              <a:rPr lang="nl-NL" sz="1800" dirty="0" err="1" smtClean="0">
                <a:solidFill>
                  <a:prstClr val="black"/>
                </a:solidFill>
              </a:rPr>
              <a:t>processes</a:t>
            </a:r>
            <a:endParaRPr lang="nl-NL" sz="14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3528" y="6025480"/>
            <a:ext cx="8821416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presumption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smtClean="0">
                <a:solidFill>
                  <a:prstClr val="black"/>
                </a:solidFill>
              </a:rPr>
              <a:t>more </a:t>
            </a:r>
            <a:r>
              <a:rPr lang="nl-NL" sz="2000" i="1" dirty="0" err="1" smtClean="0">
                <a:solidFill>
                  <a:prstClr val="black"/>
                </a:solidFill>
              </a:rPr>
              <a:t>realistic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does 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waste </a:t>
            </a:r>
            <a:r>
              <a:rPr lang="nl-NL" sz="2000" dirty="0" err="1" smtClean="0">
                <a:solidFill>
                  <a:prstClr val="black"/>
                </a:solidFill>
              </a:rPr>
              <a:t>limited</a:t>
            </a:r>
            <a:r>
              <a:rPr lang="nl-NL" sz="2000" dirty="0" smtClean="0">
                <a:solidFill>
                  <a:prstClr val="black"/>
                </a:solidFill>
              </a:rPr>
              <a:t> time and resources, and </a:t>
            </a:r>
            <a:r>
              <a:rPr lang="nl-NL" sz="2000" dirty="0" err="1" smtClean="0">
                <a:solidFill>
                  <a:prstClr val="black"/>
                </a:solidFill>
              </a:rPr>
              <a:t>meets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to start </a:t>
            </a:r>
            <a:r>
              <a:rPr lang="nl-NL" sz="2000" dirty="0" err="1" smtClean="0">
                <a:solidFill>
                  <a:prstClr val="black"/>
                </a:solidFill>
              </a:rPr>
              <a:t>somewhere</a:t>
            </a:r>
            <a:endParaRPr lang="nl-NL" sz="16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7" grpId="0"/>
      <p:bldP spid="6" grpId="0"/>
      <p:bldP spid="7" grpId="0"/>
      <p:bldP spid="8" grpId="0"/>
      <p:bldP spid="10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4472" y="1052736"/>
            <a:ext cx="864190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fideism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former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a belief, </a:t>
            </a:r>
            <a:r>
              <a:rPr lang="nl-NL" sz="2000" dirty="0" err="1" smtClean="0">
                <a:solidFill>
                  <a:prstClr val="black"/>
                </a:solidFill>
              </a:rPr>
              <a:t>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a belief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Principle</a:t>
            </a:r>
            <a:r>
              <a:rPr lang="nl-NL" sz="3200" dirty="0" smtClean="0"/>
              <a:t> of </a:t>
            </a:r>
            <a:r>
              <a:rPr lang="nl-NL" sz="3200" dirty="0" err="1" smtClean="0"/>
              <a:t>Presumption</a:t>
            </a:r>
            <a:endParaRPr lang="nl-NL" sz="32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3528" y="177281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Like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rejects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proportionality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  <a:endParaRPr lang="nl-NL" sz="16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23528" y="220486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“</a:t>
            </a:r>
            <a:r>
              <a:rPr lang="nl-NL" sz="2000" dirty="0" err="1" smtClean="0">
                <a:solidFill>
                  <a:prstClr val="black"/>
                </a:solidFill>
              </a:rPr>
              <a:t>situations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resistance</a:t>
            </a:r>
            <a:r>
              <a:rPr lang="nl-NL" sz="2000" dirty="0" smtClean="0">
                <a:solidFill>
                  <a:prstClr val="black"/>
                </a:solidFill>
              </a:rPr>
              <a:t>” are </a:t>
            </a:r>
            <a:r>
              <a:rPr lang="nl-NL" sz="2000" dirty="0" err="1" smtClean="0">
                <a:solidFill>
                  <a:prstClr val="black"/>
                </a:solidFill>
              </a:rPr>
              <a:t>counter-evidence</a:t>
            </a:r>
            <a:r>
              <a:rPr lang="nl-NL" sz="2000" dirty="0" smtClean="0">
                <a:solidFill>
                  <a:prstClr val="black"/>
                </a:solidFill>
              </a:rPr>
              <a:t>. We </a:t>
            </a:r>
            <a:r>
              <a:rPr lang="nl-NL" sz="2000" dirty="0" err="1" smtClean="0">
                <a:solidFill>
                  <a:prstClr val="black"/>
                </a:solidFill>
              </a:rPr>
              <a:t>reject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i="1" dirty="0" err="1" smtClean="0">
                <a:solidFill>
                  <a:prstClr val="black"/>
                </a:solidFill>
              </a:rPr>
              <a:t>or</a:t>
            </a:r>
            <a:r>
              <a:rPr lang="nl-NL" sz="2000" i="1" dirty="0" smtClean="0">
                <a:solidFill>
                  <a:prstClr val="black"/>
                </a:solidFill>
              </a:rPr>
              <a:t> we </a:t>
            </a:r>
            <a:r>
              <a:rPr lang="nl-NL" sz="2000" i="1" dirty="0" err="1" smtClean="0">
                <a:solidFill>
                  <a:prstClr val="black"/>
                </a:solidFill>
              </a:rPr>
              <a:t>justify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arguing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that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counter-evidence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isn’t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strong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enough</a:t>
            </a:r>
            <a:endParaRPr lang="nl-NL" sz="1600" i="1" dirty="0" smtClean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2924944"/>
            <a:ext cx="864096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Do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allow</a:t>
            </a:r>
            <a:r>
              <a:rPr lang="nl-NL" sz="2000" dirty="0" smtClean="0">
                <a:solidFill>
                  <a:prstClr val="black"/>
                </a:solidFill>
              </a:rPr>
              <a:t> more as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r>
              <a:rPr lang="nl-NL" sz="2000" dirty="0" err="1" smtClean="0">
                <a:solidFill>
                  <a:prstClr val="black"/>
                </a:solidFill>
              </a:rPr>
              <a:t>Take</a:t>
            </a:r>
            <a:r>
              <a:rPr lang="nl-NL" sz="2000" dirty="0" smtClean="0">
                <a:solidFill>
                  <a:prstClr val="black"/>
                </a:solidFill>
              </a:rPr>
              <a:t> John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decides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a parallel </a:t>
            </a:r>
            <a:r>
              <a:rPr lang="nl-NL" sz="2000" dirty="0" err="1" smtClean="0">
                <a:solidFill>
                  <a:prstClr val="black"/>
                </a:solidFill>
              </a:rPr>
              <a:t>wholly</a:t>
            </a:r>
            <a:r>
              <a:rPr lang="nl-NL" sz="2000" dirty="0" smtClean="0">
                <a:solidFill>
                  <a:prstClr val="black"/>
                </a:solidFill>
              </a:rPr>
              <a:t> blue </a:t>
            </a:r>
            <a:r>
              <a:rPr lang="nl-NL" sz="2000" dirty="0" err="1" smtClean="0">
                <a:solidFill>
                  <a:prstClr val="black"/>
                </a:solidFill>
              </a:rPr>
              <a:t>universe</a:t>
            </a:r>
            <a:r>
              <a:rPr lang="nl-NL" sz="2000" dirty="0" smtClean="0">
                <a:solidFill>
                  <a:prstClr val="black"/>
                </a:solidFill>
              </a:rPr>
              <a:t>. Is </a:t>
            </a:r>
            <a:r>
              <a:rPr lang="nl-NL" sz="2000" dirty="0" err="1" smtClean="0">
                <a:solidFill>
                  <a:prstClr val="black"/>
                </a:solidFill>
              </a:rPr>
              <a:t>he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3528" y="3721224"/>
            <a:ext cx="8820472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i="1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imply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John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. He </a:t>
            </a:r>
            <a:r>
              <a:rPr lang="nl-NL" sz="2000" dirty="0" err="1" smtClean="0">
                <a:solidFill>
                  <a:prstClr val="black"/>
                </a:solidFill>
              </a:rPr>
              <a:t>knows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way</a:t>
            </a:r>
            <a:r>
              <a:rPr lang="nl-NL" sz="2000" dirty="0" smtClean="0">
                <a:solidFill>
                  <a:prstClr val="black"/>
                </a:solidFill>
              </a:rPr>
              <a:t>    </a:t>
            </a:r>
            <a:r>
              <a:rPr lang="nl-NL" sz="2000" dirty="0" err="1" smtClean="0">
                <a:solidFill>
                  <a:prstClr val="black"/>
                </a:solidFill>
              </a:rPr>
              <a:t>he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arrived</a:t>
            </a:r>
            <a:r>
              <a:rPr lang="nl-NL" sz="2000" dirty="0" smtClean="0">
                <a:solidFill>
                  <a:prstClr val="black"/>
                </a:solidFill>
              </a:rPr>
              <a:t> at </a:t>
            </a:r>
            <a:r>
              <a:rPr lang="nl-NL" sz="2000" dirty="0" err="1" smtClean="0">
                <a:solidFill>
                  <a:prstClr val="black"/>
                </a:solidFill>
              </a:rPr>
              <a:t>his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unreliable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Hence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he</a:t>
            </a:r>
            <a:r>
              <a:rPr lang="nl-NL" sz="2000" dirty="0" smtClean="0">
                <a:solidFill>
                  <a:prstClr val="black"/>
                </a:solidFill>
              </a:rPr>
              <a:t> has a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give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up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3528" y="4513312"/>
            <a:ext cx="8820472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reject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social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     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do accept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judgment</a:t>
            </a:r>
            <a:r>
              <a:rPr lang="nl-NL" sz="2000" dirty="0" smtClean="0">
                <a:solidFill>
                  <a:prstClr val="black"/>
                </a:solidFill>
              </a:rPr>
              <a:t> and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primary</a:t>
            </a:r>
            <a:r>
              <a:rPr lang="nl-NL" sz="2000" dirty="0" smtClean="0">
                <a:solidFill>
                  <a:prstClr val="black"/>
                </a:solidFill>
              </a:rPr>
              <a:t> mode of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23528" y="5305400"/>
            <a:ext cx="8820472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accept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locus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persons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7" grpId="0"/>
      <p:bldP spid="6" grpId="0"/>
      <p:bldP spid="11" grpId="0"/>
      <p:bldP spid="12" grpId="0"/>
      <p:bldP spid="15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4472" y="836712"/>
            <a:ext cx="864190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turns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knowledge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accounts      of </a:t>
            </a:r>
            <a:r>
              <a:rPr lang="nl-NL" sz="2000" dirty="0" err="1" smtClean="0">
                <a:solidFill>
                  <a:prstClr val="black"/>
                </a:solidFill>
              </a:rPr>
              <a:t>knowledge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smtClean="0">
                <a:solidFill>
                  <a:prstClr val="black"/>
                </a:solidFill>
              </a:rPr>
              <a:t>at </a:t>
            </a:r>
            <a:r>
              <a:rPr lang="nl-NL" sz="2000" i="1" dirty="0" err="1" smtClean="0">
                <a:solidFill>
                  <a:prstClr val="black"/>
                </a:solidFill>
              </a:rPr>
              <a:t>least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objective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 of the belief in </a:t>
            </a:r>
            <a:r>
              <a:rPr lang="nl-NL" sz="2000" dirty="0" err="1" smtClean="0">
                <a:solidFill>
                  <a:prstClr val="black"/>
                </a:solidFill>
              </a:rPr>
              <a:t>question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Rationality</a:t>
            </a:r>
            <a:r>
              <a:rPr lang="nl-NL" sz="3200" dirty="0" smtClean="0"/>
              <a:t>, </a:t>
            </a:r>
            <a:r>
              <a:rPr lang="nl-NL" sz="3200" dirty="0" err="1" smtClean="0"/>
              <a:t>knowledge</a:t>
            </a:r>
            <a:r>
              <a:rPr lang="nl-NL" sz="3200" dirty="0" smtClean="0"/>
              <a:t> and </a:t>
            </a:r>
            <a:r>
              <a:rPr lang="nl-NL" sz="3200" dirty="0" err="1" smtClean="0"/>
              <a:t>truth</a:t>
            </a:r>
            <a:endParaRPr lang="nl-NL" sz="32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23528" y="155679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has to do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subjective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pole</a:t>
            </a:r>
            <a:r>
              <a:rPr lang="nl-NL" sz="2000" dirty="0" smtClean="0">
                <a:solidFill>
                  <a:prstClr val="black"/>
                </a:solidFill>
              </a:rPr>
              <a:t>, i.e. the subject and her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processes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Knowledge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refers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i="1" dirty="0" err="1" smtClean="0">
                <a:solidFill>
                  <a:prstClr val="black"/>
                </a:solidFill>
              </a:rPr>
              <a:t>objective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endParaRPr lang="nl-NL" sz="1600" i="1" dirty="0" smtClean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2276872"/>
            <a:ext cx="864096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rightly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demanded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expected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respect to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And ‘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’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of these </a:t>
            </a:r>
            <a:r>
              <a:rPr lang="nl-NL" sz="2000" dirty="0" err="1" smtClean="0">
                <a:solidFill>
                  <a:prstClr val="black"/>
                </a:solidFill>
              </a:rPr>
              <a:t>demands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3528" y="3145160"/>
            <a:ext cx="8820472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2996952"/>
            <a:ext cx="864096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subtle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distinction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made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and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3568" y="343319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Rational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justification</a:t>
            </a:r>
            <a:r>
              <a:rPr lang="nl-NL" sz="1800" dirty="0" smtClean="0"/>
              <a:t> has to do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when</a:t>
            </a:r>
            <a:r>
              <a:rPr lang="nl-NL" sz="1800" dirty="0" smtClean="0"/>
              <a:t> (</a:t>
            </a:r>
            <a:r>
              <a:rPr lang="nl-NL" sz="1800" dirty="0" err="1" smtClean="0"/>
              <a:t>under</a:t>
            </a:r>
            <a:r>
              <a:rPr lang="nl-NL" sz="1800" dirty="0" smtClean="0"/>
              <a:t> </a:t>
            </a:r>
            <a:r>
              <a:rPr lang="nl-NL" sz="1800" dirty="0" err="1" smtClean="0"/>
              <a:t>what</a:t>
            </a:r>
            <a:r>
              <a:rPr lang="nl-NL" sz="1800" dirty="0" smtClean="0"/>
              <a:t> </a:t>
            </a:r>
            <a:r>
              <a:rPr lang="nl-NL" sz="1800" dirty="0" err="1" smtClean="0"/>
              <a:t>circumstances</a:t>
            </a:r>
            <a:r>
              <a:rPr lang="nl-NL" sz="1800" dirty="0" smtClean="0"/>
              <a:t>)                       a </a:t>
            </a:r>
            <a:r>
              <a:rPr lang="nl-NL" sz="1800" dirty="0" err="1" smtClean="0"/>
              <a:t>person</a:t>
            </a:r>
            <a:r>
              <a:rPr lang="nl-NL" sz="1800" dirty="0" smtClean="0"/>
              <a:t> is </a:t>
            </a:r>
            <a:r>
              <a:rPr lang="nl-NL" sz="1800" dirty="0" err="1" smtClean="0"/>
              <a:t>entitled</a:t>
            </a:r>
            <a:r>
              <a:rPr lang="nl-NL" sz="1800" dirty="0" smtClean="0"/>
              <a:t> – has the </a:t>
            </a:r>
            <a:r>
              <a:rPr lang="nl-NL" sz="1800" dirty="0" err="1" smtClean="0"/>
              <a:t>intellectual</a:t>
            </a:r>
            <a:r>
              <a:rPr lang="nl-NL" sz="1800" dirty="0" smtClean="0"/>
              <a:t> right – to </a:t>
            </a:r>
            <a:r>
              <a:rPr lang="nl-NL" sz="1800" dirty="0" err="1" smtClean="0"/>
              <a:t>believe</a:t>
            </a:r>
            <a:r>
              <a:rPr lang="nl-NL" sz="1800" dirty="0" smtClean="0"/>
              <a:t> </a:t>
            </a:r>
            <a:r>
              <a:rPr lang="nl-NL" sz="1800" dirty="0" err="1" smtClean="0"/>
              <a:t>what</a:t>
            </a:r>
            <a:r>
              <a:rPr lang="nl-NL" sz="1800" dirty="0" smtClean="0"/>
              <a:t> </a:t>
            </a:r>
            <a:r>
              <a:rPr lang="nl-NL" sz="1800" dirty="0" err="1" smtClean="0"/>
              <a:t>she</a:t>
            </a:r>
            <a:r>
              <a:rPr lang="nl-NL" sz="1800" dirty="0" smtClean="0"/>
              <a:t> </a:t>
            </a:r>
            <a:r>
              <a:rPr lang="nl-NL" sz="1800" dirty="0" err="1" smtClean="0"/>
              <a:t>believes</a:t>
            </a:r>
            <a:endParaRPr lang="nl-NL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3568" y="407707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Epistemic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justification</a:t>
            </a:r>
            <a:r>
              <a:rPr lang="nl-NL" sz="1800" dirty="0" smtClean="0"/>
              <a:t> is </a:t>
            </a:r>
            <a:r>
              <a:rPr lang="nl-NL" sz="1800" dirty="0" err="1" smtClean="0"/>
              <a:t>much</a:t>
            </a:r>
            <a:r>
              <a:rPr lang="nl-NL" sz="1800" dirty="0" smtClean="0"/>
              <a:t> </a:t>
            </a:r>
            <a:r>
              <a:rPr lang="nl-NL" sz="1800" dirty="0" err="1" smtClean="0"/>
              <a:t>stronger</a:t>
            </a:r>
            <a:r>
              <a:rPr lang="nl-NL" sz="1800" dirty="0" smtClean="0"/>
              <a:t>. </a:t>
            </a:r>
            <a:r>
              <a:rPr lang="nl-NL" sz="1800" dirty="0" err="1" smtClean="0"/>
              <a:t>It</a:t>
            </a:r>
            <a:r>
              <a:rPr lang="nl-NL" sz="1800" dirty="0" smtClean="0"/>
              <a:t> has to do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when</a:t>
            </a:r>
            <a:r>
              <a:rPr lang="nl-NL" sz="1800" dirty="0" smtClean="0"/>
              <a:t> a </a:t>
            </a:r>
            <a:r>
              <a:rPr lang="nl-NL" sz="1800" dirty="0" err="1" smtClean="0"/>
              <a:t>person</a:t>
            </a:r>
            <a:r>
              <a:rPr lang="nl-NL" sz="1800" dirty="0" smtClean="0"/>
              <a:t> has </a:t>
            </a:r>
            <a:r>
              <a:rPr lang="nl-NL" sz="1800" dirty="0" err="1" smtClean="0"/>
              <a:t>provided</a:t>
            </a:r>
            <a:r>
              <a:rPr lang="nl-NL" sz="1800" dirty="0" smtClean="0"/>
              <a:t> </a:t>
            </a:r>
            <a:r>
              <a:rPr lang="nl-NL" sz="1800" dirty="0" err="1" smtClean="0"/>
              <a:t>sufficient</a:t>
            </a:r>
            <a:r>
              <a:rPr lang="nl-NL" sz="1800" dirty="0" smtClean="0"/>
              <a:t> </a:t>
            </a:r>
            <a:r>
              <a:rPr lang="nl-NL" sz="1800" dirty="0" err="1" smtClean="0"/>
              <a:t>grounds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a belief to </a:t>
            </a:r>
            <a:r>
              <a:rPr lang="nl-NL" sz="1800" dirty="0" err="1" smtClean="0"/>
              <a:t>render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</a:t>
            </a:r>
            <a:r>
              <a:rPr lang="nl-NL" sz="1800" dirty="0" err="1" smtClean="0"/>
              <a:t>generally</a:t>
            </a:r>
            <a:r>
              <a:rPr lang="nl-NL" sz="1800" dirty="0" smtClean="0"/>
              <a:t> </a:t>
            </a:r>
            <a:r>
              <a:rPr lang="nl-NL" sz="1800" dirty="0" err="1" smtClean="0"/>
              <a:t>acceptable</a:t>
            </a:r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3528" y="4801344"/>
            <a:ext cx="864096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qualifies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 belief,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the JTB account of </a:t>
            </a:r>
            <a:r>
              <a:rPr lang="nl-NL" sz="2000" dirty="0" err="1" smtClean="0">
                <a:solidFill>
                  <a:prstClr val="black"/>
                </a:solidFill>
              </a:rPr>
              <a:t>knowledge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’ is </a:t>
            </a:r>
            <a:r>
              <a:rPr lang="nl-NL" sz="2000" dirty="0" err="1" smtClean="0">
                <a:solidFill>
                  <a:prstClr val="black"/>
                </a:solidFill>
              </a:rPr>
              <a:t>needed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knowledge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23528" y="5521424"/>
            <a:ext cx="864096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needed</a:t>
            </a:r>
            <a:r>
              <a:rPr lang="nl-NL" sz="2000" dirty="0" smtClean="0">
                <a:solidFill>
                  <a:prstClr val="black"/>
                </a:solidFill>
              </a:rPr>
              <a:t> to turn the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know-ledge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plus </a:t>
            </a:r>
            <a:r>
              <a:rPr lang="nl-NL" sz="2000" i="1" dirty="0" err="1" smtClean="0">
                <a:solidFill>
                  <a:prstClr val="black"/>
                </a:solidFill>
              </a:rPr>
              <a:t>what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turns</a:t>
            </a:r>
            <a:r>
              <a:rPr lang="nl-NL" sz="2000" i="1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into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justification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3528" y="6241504"/>
            <a:ext cx="936104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smtClean="0">
                <a:solidFill>
                  <a:prstClr val="black"/>
                </a:solidFill>
              </a:rPr>
              <a:t>Warrant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turns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knowledge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JTB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‘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justification</a:t>
            </a:r>
            <a:r>
              <a:rPr lang="nl-NL" sz="2000" dirty="0" smtClean="0">
                <a:solidFill>
                  <a:prstClr val="black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068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6" grpId="0"/>
      <p:bldP spid="11" grpId="0"/>
      <p:bldP spid="8" grpId="0"/>
      <p:bldP spid="9" grpId="0"/>
      <p:bldP spid="10" grpId="0"/>
      <p:bldP spid="12" grpId="0"/>
      <p:bldP spid="15" grpId="0"/>
      <p:bldP spid="16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44960" y="836712"/>
            <a:ext cx="864190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aforementioned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distinguish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two</a:t>
            </a:r>
            <a:r>
              <a:rPr lang="nl-NL" sz="2000" i="1" dirty="0" smtClean="0">
                <a:solidFill>
                  <a:prstClr val="black"/>
                </a:solidFill>
              </a:rPr>
              <a:t> different </a:t>
            </a:r>
            <a:r>
              <a:rPr lang="nl-NL" sz="2000" i="1" dirty="0" err="1" smtClean="0">
                <a:solidFill>
                  <a:prstClr val="black"/>
                </a:solidFill>
              </a:rPr>
              <a:t>ambitions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Rationality</a:t>
            </a:r>
            <a:r>
              <a:rPr lang="nl-NL" sz="3200" dirty="0" smtClean="0"/>
              <a:t>, </a:t>
            </a:r>
            <a:r>
              <a:rPr lang="nl-NL" sz="3200" dirty="0" err="1" smtClean="0"/>
              <a:t>knowledge</a:t>
            </a:r>
            <a:r>
              <a:rPr lang="nl-NL" sz="3200" dirty="0" smtClean="0"/>
              <a:t> and </a:t>
            </a:r>
            <a:r>
              <a:rPr lang="nl-NL" sz="3200" dirty="0" err="1" smtClean="0"/>
              <a:t>truth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4016" y="1340768"/>
            <a:ext cx="8820472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4056" y="1268760"/>
            <a:ext cx="8604448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None/>
            </a:pPr>
            <a:r>
              <a:rPr lang="nl-NL" sz="1800" dirty="0" smtClean="0"/>
              <a:t>(a)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</a:t>
            </a:r>
            <a:r>
              <a:rPr lang="nl-NL" sz="1800" dirty="0" err="1" smtClean="0"/>
              <a:t>ambition</a:t>
            </a:r>
            <a:r>
              <a:rPr lang="nl-NL" sz="1800" dirty="0" smtClean="0"/>
              <a:t> – Are we in </a:t>
            </a:r>
            <a:r>
              <a:rPr lang="nl-NL" sz="1800" dirty="0" err="1" smtClean="0"/>
              <a:t>our</a:t>
            </a:r>
            <a:r>
              <a:rPr lang="nl-NL" sz="1800" dirty="0" smtClean="0"/>
              <a:t> </a:t>
            </a:r>
            <a:r>
              <a:rPr lang="nl-NL" sz="1800" dirty="0" err="1" smtClean="0"/>
              <a:t>intellectual</a:t>
            </a:r>
            <a:r>
              <a:rPr lang="nl-NL" sz="1800" dirty="0" smtClean="0"/>
              <a:t> </a:t>
            </a:r>
            <a:r>
              <a:rPr lang="nl-NL" sz="1800" dirty="0" err="1" smtClean="0"/>
              <a:t>rights</a:t>
            </a:r>
            <a:r>
              <a:rPr lang="nl-NL" sz="1800" dirty="0" smtClean="0"/>
              <a:t> in </a:t>
            </a:r>
            <a:r>
              <a:rPr lang="nl-NL" sz="1800" dirty="0" err="1" smtClean="0"/>
              <a:t>believing</a:t>
            </a:r>
            <a:r>
              <a:rPr lang="nl-NL" sz="1800" dirty="0" smtClean="0"/>
              <a:t> a </a:t>
            </a:r>
            <a:r>
              <a:rPr lang="nl-NL" sz="1800" dirty="0" err="1" smtClean="0"/>
              <a:t>particular</a:t>
            </a:r>
            <a:r>
              <a:rPr lang="nl-NL" sz="1800" dirty="0" smtClean="0"/>
              <a:t> belief?</a:t>
            </a:r>
            <a:endParaRPr lang="nl-NL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4056" y="1628800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None/>
            </a:pPr>
            <a:r>
              <a:rPr lang="nl-NL" sz="1800" dirty="0" smtClean="0"/>
              <a:t>(b) </a:t>
            </a:r>
            <a:r>
              <a:rPr lang="nl-NL" sz="1800" dirty="0" err="1" smtClean="0"/>
              <a:t>Knowledge</a:t>
            </a:r>
            <a:r>
              <a:rPr lang="nl-NL" sz="1800" dirty="0" smtClean="0"/>
              <a:t> </a:t>
            </a:r>
            <a:r>
              <a:rPr lang="nl-NL" sz="1800" dirty="0" err="1" smtClean="0"/>
              <a:t>or</a:t>
            </a:r>
            <a:r>
              <a:rPr lang="nl-NL" sz="1800" dirty="0" smtClean="0"/>
              <a:t> </a:t>
            </a:r>
            <a:r>
              <a:rPr lang="nl-NL" sz="1800" dirty="0" err="1" smtClean="0"/>
              <a:t>truth</a:t>
            </a:r>
            <a:r>
              <a:rPr lang="nl-NL" sz="1800" dirty="0" smtClean="0"/>
              <a:t> </a:t>
            </a:r>
            <a:r>
              <a:rPr lang="nl-NL" sz="1800" dirty="0" err="1" smtClean="0"/>
              <a:t>ambition</a:t>
            </a:r>
            <a:r>
              <a:rPr lang="nl-NL" sz="1800" dirty="0" smtClean="0"/>
              <a:t> – Is a </a:t>
            </a:r>
            <a:r>
              <a:rPr lang="nl-NL" sz="1800" dirty="0" err="1" smtClean="0"/>
              <a:t>particular</a:t>
            </a:r>
            <a:r>
              <a:rPr lang="nl-NL" sz="1800" dirty="0" smtClean="0"/>
              <a:t> belief a </a:t>
            </a:r>
            <a:r>
              <a:rPr lang="nl-NL" sz="1800" dirty="0" err="1" smtClean="0"/>
              <a:t>piece</a:t>
            </a:r>
            <a:r>
              <a:rPr lang="nl-NL" sz="1800" dirty="0" smtClean="0"/>
              <a:t> of </a:t>
            </a:r>
            <a:r>
              <a:rPr lang="nl-NL" sz="1800" dirty="0" err="1" smtClean="0"/>
              <a:t>knowledge</a:t>
            </a:r>
            <a:r>
              <a:rPr lang="nl-NL" sz="1800" dirty="0" smtClean="0"/>
              <a:t> </a:t>
            </a:r>
            <a:r>
              <a:rPr lang="nl-NL" sz="1800" dirty="0" err="1" smtClean="0"/>
              <a:t>or</a:t>
            </a:r>
            <a:r>
              <a:rPr lang="nl-NL" sz="1800" dirty="0" smtClean="0"/>
              <a:t> </a:t>
            </a:r>
            <a:r>
              <a:rPr lang="nl-NL" sz="1800" dirty="0" err="1" smtClean="0"/>
              <a:t>true</a:t>
            </a:r>
            <a:r>
              <a:rPr lang="nl-NL" sz="1800" dirty="0" smtClean="0"/>
              <a:t>?</a:t>
            </a:r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44016" y="2132856"/>
            <a:ext cx="864096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(a)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</a:t>
            </a:r>
            <a:r>
              <a:rPr lang="nl-NL" sz="2000" dirty="0" smtClean="0">
                <a:solidFill>
                  <a:prstClr val="black"/>
                </a:solidFill>
              </a:rPr>
              <a:t> (b). For Ed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the case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John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believes</a:t>
            </a:r>
            <a:r>
              <a:rPr lang="nl-NL" sz="2000" dirty="0" smtClean="0">
                <a:solidFill>
                  <a:prstClr val="black"/>
                </a:solidFill>
              </a:rPr>
              <a:t> P and Mary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not-P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44016" y="3645024"/>
            <a:ext cx="864096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Contrary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rests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the best </a:t>
            </a:r>
            <a:r>
              <a:rPr lang="nl-NL" sz="2000" dirty="0" err="1" smtClean="0">
                <a:solidFill>
                  <a:prstClr val="black"/>
                </a:solidFill>
              </a:rPr>
              <a:t>available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r>
              <a:rPr lang="nl-NL" sz="2000" dirty="0" smtClean="0">
                <a:solidFill>
                  <a:prstClr val="black"/>
                </a:solidFill>
              </a:rPr>
              <a:t> and </a:t>
            </a:r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the best </a:t>
            </a:r>
            <a:r>
              <a:rPr lang="nl-NL" sz="2000" dirty="0" err="1" smtClean="0">
                <a:solidFill>
                  <a:prstClr val="black"/>
                </a:solidFill>
              </a:rPr>
              <a:t>available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44016" y="2852936"/>
            <a:ext cx="8964488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example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latter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decide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4016" y="4369296"/>
            <a:ext cx="8964488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Ed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entitled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something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experts </a:t>
            </a:r>
            <a:r>
              <a:rPr lang="nl-NL" sz="2000" dirty="0" err="1" smtClean="0">
                <a:solidFill>
                  <a:prstClr val="black"/>
                </a:solidFill>
              </a:rPr>
              <a:t>reject</a:t>
            </a:r>
            <a:r>
              <a:rPr lang="nl-NL" sz="2000" dirty="0" smtClean="0">
                <a:solidFill>
                  <a:prstClr val="black"/>
                </a:solidFill>
              </a:rPr>
              <a:t>. The experts </a:t>
            </a:r>
            <a:r>
              <a:rPr lang="nl-NL" sz="2000" dirty="0" err="1" smtClean="0">
                <a:solidFill>
                  <a:prstClr val="black"/>
                </a:solidFill>
              </a:rPr>
              <a:t>aren’t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entitled</a:t>
            </a:r>
            <a:r>
              <a:rPr lang="nl-NL" sz="2000" dirty="0" smtClean="0">
                <a:solidFill>
                  <a:prstClr val="black"/>
                </a:solidFill>
              </a:rPr>
              <a:t> to it. For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counter-evidence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44016" y="5161384"/>
            <a:ext cx="8964488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Yet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strong</a:t>
            </a:r>
            <a:r>
              <a:rPr lang="nl-NL" sz="2000" dirty="0" smtClean="0">
                <a:solidFill>
                  <a:prstClr val="black"/>
                </a:solidFill>
              </a:rPr>
              <a:t> link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Take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  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accept a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argued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all </a:t>
            </a:r>
            <a:r>
              <a:rPr lang="nl-NL" sz="2000" dirty="0" err="1" smtClean="0">
                <a:solidFill>
                  <a:prstClr val="black"/>
                </a:solidFill>
              </a:rPr>
              <a:t>proposed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defeaters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fail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44016" y="5949280"/>
            <a:ext cx="8964488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weak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strong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depends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the context, i.e.     the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resources, the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 (and the </a:t>
            </a:r>
            <a:r>
              <a:rPr lang="nl-NL" sz="2000" dirty="0" err="1" smtClean="0">
                <a:solidFill>
                  <a:prstClr val="black"/>
                </a:solidFill>
              </a:rPr>
              <a:t>aim</a:t>
            </a:r>
            <a:r>
              <a:rPr lang="nl-NL" sz="2000" dirty="0" smtClean="0">
                <a:solidFill>
                  <a:prstClr val="black"/>
                </a:solidFill>
              </a:rPr>
              <a:t>) of the </a:t>
            </a:r>
            <a:r>
              <a:rPr lang="nl-NL" sz="2000" dirty="0" err="1" smtClean="0">
                <a:solidFill>
                  <a:prstClr val="black"/>
                </a:solidFill>
              </a:rPr>
              <a:t>person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question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9" grpId="0" build="allAtOnce"/>
      <p:bldP spid="10" grpId="0" build="allAtOnce"/>
      <p:bldP spid="12" grpId="0" build="allAtOnce"/>
      <p:bldP spid="15" grpId="0" build="allAtOnce"/>
      <p:bldP spid="14" grpId="0" build="allAtOnce"/>
      <p:bldP spid="18" grpId="0" build="allAtOnce"/>
      <p:bldP spid="16" grpId="0" build="allAtOnce"/>
      <p:bldP spid="1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practice-oriented</a:t>
            </a:r>
            <a:r>
              <a:rPr lang="nl-NL" sz="3200" dirty="0" smtClean="0"/>
              <a:t> approach </a:t>
            </a:r>
            <a:r>
              <a:rPr lang="nl-NL" sz="2800" dirty="0" smtClean="0"/>
              <a:t>(</a:t>
            </a:r>
            <a:r>
              <a:rPr lang="nl-NL" sz="2800" dirty="0" err="1" smtClean="0"/>
              <a:t>both</a:t>
            </a:r>
            <a:r>
              <a:rPr lang="nl-NL" sz="2800" dirty="0" smtClean="0"/>
              <a:t>)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/>
          </a:bodyPr>
          <a:lstStyle/>
          <a:p>
            <a:pPr lvl="1"/>
            <a:endParaRPr lang="nl-NL" sz="1600" dirty="0" smtClean="0"/>
          </a:p>
          <a:p>
            <a:endParaRPr lang="nl-NL" sz="700" dirty="0" smtClean="0"/>
          </a:p>
          <a:p>
            <a:pPr lvl="2"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56517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There</a:t>
            </a:r>
            <a:r>
              <a:rPr lang="nl-NL" sz="2000" dirty="0" smtClean="0"/>
              <a:t> is a basis independent of </a:t>
            </a:r>
            <a:r>
              <a:rPr lang="nl-NL" sz="2000" dirty="0" err="1" smtClean="0"/>
              <a:t>each</a:t>
            </a:r>
            <a:r>
              <a:rPr lang="nl-NL" sz="2000" dirty="0" smtClean="0"/>
              <a:t> </a:t>
            </a:r>
            <a:r>
              <a:rPr lang="nl-NL" sz="2000" dirty="0" err="1" smtClean="0"/>
              <a:t>practice</a:t>
            </a:r>
            <a:r>
              <a:rPr lang="nl-NL" sz="2000" dirty="0" smtClean="0"/>
              <a:t> </a:t>
            </a:r>
            <a:r>
              <a:rPr lang="nl-NL" sz="2000" dirty="0" err="1" smtClean="0"/>
              <a:t>from</a:t>
            </a:r>
            <a:r>
              <a:rPr lang="nl-NL" sz="2000" dirty="0" smtClean="0"/>
              <a:t> </a:t>
            </a:r>
            <a:r>
              <a:rPr lang="nl-NL" sz="2000" dirty="0" err="1" smtClean="0"/>
              <a:t>which</a:t>
            </a:r>
            <a:r>
              <a:rPr lang="nl-NL" sz="2000" dirty="0" smtClean="0"/>
              <a:t> we </a:t>
            </a:r>
            <a:r>
              <a:rPr lang="nl-NL" sz="2000" dirty="0" err="1" smtClean="0"/>
              <a:t>can</a:t>
            </a:r>
            <a:r>
              <a:rPr lang="nl-NL" sz="2000" dirty="0"/>
              <a:t> </a:t>
            </a:r>
            <a:r>
              <a:rPr lang="nl-NL" sz="2000" dirty="0" err="1" smtClean="0"/>
              <a:t>assess</a:t>
            </a:r>
            <a:r>
              <a:rPr lang="nl-NL" sz="2000" dirty="0" smtClean="0"/>
              <a:t> </a:t>
            </a:r>
            <a:r>
              <a:rPr lang="nl-NL" sz="2000" dirty="0" err="1" smtClean="0"/>
              <a:t>its</a:t>
            </a:r>
            <a:r>
              <a:rPr lang="nl-NL" sz="2000" dirty="0" smtClean="0"/>
              <a:t>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propose</a:t>
            </a:r>
            <a:r>
              <a:rPr lang="nl-NL" sz="2000" dirty="0" smtClean="0"/>
              <a:t>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criteria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it</a:t>
            </a:r>
            <a:r>
              <a:rPr lang="nl-NL" sz="2000" dirty="0" smtClean="0"/>
              <a:t> </a:t>
            </a:r>
            <a:r>
              <a:rPr lang="nl-NL" sz="2000" i="1" dirty="0" smtClean="0"/>
              <a:t>(contra </a:t>
            </a:r>
            <a:r>
              <a:rPr lang="nl-NL" sz="2000" i="1" dirty="0" err="1" smtClean="0"/>
              <a:t>contextualism</a:t>
            </a:r>
            <a:r>
              <a:rPr lang="nl-NL" sz="2000" i="1" dirty="0" smtClean="0"/>
              <a:t>)</a:t>
            </a:r>
            <a:endParaRPr lang="nl-NL" sz="2000" i="1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11560" y="3284984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Yet</a:t>
            </a:r>
            <a:r>
              <a:rPr lang="nl-NL" sz="2000" dirty="0" smtClean="0"/>
              <a:t>, </a:t>
            </a:r>
            <a:r>
              <a:rPr lang="nl-NL" sz="2000" dirty="0" err="1" smtClean="0"/>
              <a:t>it</a:t>
            </a:r>
            <a:r>
              <a:rPr lang="nl-NL" sz="2000" dirty="0" smtClean="0"/>
              <a:t> is </a:t>
            </a:r>
            <a:r>
              <a:rPr lang="nl-NL" sz="2000" dirty="0" err="1" smtClean="0"/>
              <a:t>required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have </a:t>
            </a:r>
            <a:r>
              <a:rPr lang="nl-NL" sz="2000" i="1" dirty="0" err="1" smtClean="0"/>
              <a:t>substantial</a:t>
            </a:r>
            <a:r>
              <a:rPr lang="nl-NL" sz="2000" i="1" dirty="0" smtClean="0"/>
              <a:t> contact </a:t>
            </a:r>
            <a:r>
              <a:rPr lang="nl-NL" sz="2000" dirty="0" err="1" smtClean="0"/>
              <a:t>with</a:t>
            </a:r>
            <a:r>
              <a:rPr lang="nl-NL" sz="2000" dirty="0" smtClean="0"/>
              <a:t> </a:t>
            </a:r>
            <a:r>
              <a:rPr lang="nl-NL" sz="2000" dirty="0" err="1" smtClean="0"/>
              <a:t>each</a:t>
            </a:r>
            <a:r>
              <a:rPr lang="nl-NL" sz="2000" dirty="0" smtClean="0"/>
              <a:t> of the </a:t>
            </a:r>
            <a:r>
              <a:rPr lang="nl-NL" sz="2000" dirty="0" err="1" smtClean="0"/>
              <a:t>practices</a:t>
            </a:r>
            <a:r>
              <a:rPr lang="nl-NL" sz="2000" dirty="0" smtClean="0"/>
              <a:t>. We must take </a:t>
            </a:r>
            <a:r>
              <a:rPr lang="nl-NL" sz="2000" dirty="0" err="1" smtClean="0"/>
              <a:t>into</a:t>
            </a:r>
            <a:r>
              <a:rPr lang="nl-NL" sz="2000" dirty="0" smtClean="0"/>
              <a:t> account </a:t>
            </a:r>
            <a:r>
              <a:rPr lang="nl-NL" sz="2000" dirty="0" err="1" smtClean="0"/>
              <a:t>its</a:t>
            </a:r>
            <a:r>
              <a:rPr lang="nl-NL" sz="2000" dirty="0" smtClean="0"/>
              <a:t> </a:t>
            </a:r>
            <a:r>
              <a:rPr lang="nl-NL" sz="2000" dirty="0" err="1" smtClean="0"/>
              <a:t>aims</a:t>
            </a:r>
            <a:r>
              <a:rPr lang="nl-NL" sz="2000" dirty="0" smtClean="0"/>
              <a:t>, </a:t>
            </a:r>
            <a:r>
              <a:rPr lang="nl-NL" sz="2000" dirty="0" err="1" smtClean="0"/>
              <a:t>activities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situation</a:t>
            </a:r>
            <a:r>
              <a:rPr lang="nl-NL" sz="2000" dirty="0" smtClean="0"/>
              <a:t> </a:t>
            </a:r>
            <a:r>
              <a:rPr lang="nl-NL" sz="2000" i="1" dirty="0" smtClean="0"/>
              <a:t>(contra </a:t>
            </a:r>
            <a:r>
              <a:rPr lang="nl-NL" sz="2000" i="1" dirty="0" err="1" smtClean="0"/>
              <a:t>formalism</a:t>
            </a:r>
            <a:r>
              <a:rPr lang="nl-NL" sz="2000" i="1" dirty="0" smtClean="0"/>
              <a:t>)</a:t>
            </a:r>
            <a:endParaRPr lang="nl-NL" sz="2000" i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11560" y="411517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The </a:t>
            </a:r>
            <a:r>
              <a:rPr lang="nl-NL" sz="2000" dirty="0" err="1" smtClean="0"/>
              <a:t>proposed</a:t>
            </a:r>
            <a:r>
              <a:rPr lang="nl-NL" sz="2000" dirty="0" smtClean="0"/>
              <a:t> model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a </a:t>
            </a:r>
            <a:r>
              <a:rPr lang="nl-NL" sz="2000" dirty="0" err="1" smtClean="0"/>
              <a:t>practice</a:t>
            </a:r>
            <a:r>
              <a:rPr lang="nl-NL" sz="2000" dirty="0" smtClean="0"/>
              <a:t> </a:t>
            </a:r>
            <a:r>
              <a:rPr lang="nl-NL" sz="2000" dirty="0" err="1" smtClean="0"/>
              <a:t>can</a:t>
            </a:r>
            <a:r>
              <a:rPr lang="nl-NL" sz="2000" dirty="0" smtClean="0"/>
              <a:t> </a:t>
            </a:r>
            <a:r>
              <a:rPr lang="nl-NL" sz="2000" dirty="0" err="1" smtClean="0"/>
              <a:t>only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r>
              <a:rPr lang="nl-NL" sz="2000" dirty="0" smtClean="0"/>
              <a:t> relevant </a:t>
            </a:r>
            <a:r>
              <a:rPr lang="nl-NL" sz="2000" dirty="0" err="1" smtClean="0"/>
              <a:t>for</a:t>
            </a:r>
            <a:r>
              <a:rPr lang="nl-NL" sz="2000" dirty="0" smtClean="0"/>
              <a:t>       a </a:t>
            </a:r>
            <a:r>
              <a:rPr lang="nl-NL" sz="2000" dirty="0" err="1" smtClean="0"/>
              <a:t>practice</a:t>
            </a:r>
            <a:r>
              <a:rPr lang="nl-NL" sz="2000" dirty="0" smtClean="0"/>
              <a:t> </a:t>
            </a:r>
            <a:r>
              <a:rPr lang="nl-NL" sz="2000" dirty="0" err="1" smtClean="0"/>
              <a:t>if</a:t>
            </a:r>
            <a:r>
              <a:rPr lang="nl-NL" sz="2000" dirty="0" smtClean="0"/>
              <a:t> we </a:t>
            </a:r>
            <a:r>
              <a:rPr lang="nl-NL" sz="2000" dirty="0" err="1" smtClean="0"/>
              <a:t>understand</a:t>
            </a:r>
            <a:r>
              <a:rPr lang="nl-NL" sz="2000" dirty="0" smtClean="0"/>
              <a:t> </a:t>
            </a:r>
            <a:r>
              <a:rPr lang="nl-NL" sz="2000" dirty="0" err="1" smtClean="0"/>
              <a:t>its</a:t>
            </a:r>
            <a:r>
              <a:rPr lang="nl-NL" sz="2000" dirty="0" smtClean="0"/>
              <a:t> means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ends</a:t>
            </a:r>
            <a:r>
              <a:rPr lang="nl-NL" sz="2000" dirty="0" smtClean="0"/>
              <a:t>. </a:t>
            </a:r>
            <a:r>
              <a:rPr lang="nl-NL" sz="2000" dirty="0" err="1" smtClean="0"/>
              <a:t>Its</a:t>
            </a:r>
            <a:r>
              <a:rPr lang="nl-NL" sz="2000" dirty="0" smtClean="0"/>
              <a:t> </a:t>
            </a:r>
            <a:r>
              <a:rPr lang="nl-NL" sz="2000" dirty="0" err="1" smtClean="0"/>
              <a:t>function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nature</a:t>
            </a:r>
            <a:endParaRPr lang="nl-NL" sz="2000" dirty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4979268"/>
            <a:ext cx="8532440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We must </a:t>
            </a:r>
            <a:r>
              <a:rPr lang="nl-NL" sz="2000" dirty="0" err="1" smtClean="0"/>
              <a:t>be</a:t>
            </a:r>
            <a:r>
              <a:rPr lang="nl-NL" sz="2000" dirty="0" smtClean="0"/>
              <a:t> </a:t>
            </a:r>
            <a:r>
              <a:rPr lang="nl-NL" sz="2000" dirty="0" err="1" smtClean="0"/>
              <a:t>sensitive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what</a:t>
            </a:r>
            <a:r>
              <a:rPr lang="nl-NL" sz="2000" dirty="0"/>
              <a:t> </a:t>
            </a:r>
            <a:r>
              <a:rPr lang="nl-NL" sz="2000" dirty="0" smtClean="0"/>
              <a:t>is </a:t>
            </a:r>
            <a:r>
              <a:rPr lang="nl-NL" sz="2000" dirty="0" err="1" smtClean="0"/>
              <a:t>going</a:t>
            </a:r>
            <a:r>
              <a:rPr lang="nl-NL" sz="2000" dirty="0" smtClean="0"/>
              <a:t> on in a </a:t>
            </a:r>
            <a:r>
              <a:rPr lang="nl-NL" sz="2000" dirty="0" err="1" smtClean="0"/>
              <a:t>practice</a:t>
            </a:r>
            <a:r>
              <a:rPr lang="nl-NL" sz="2000" dirty="0" smtClean="0"/>
              <a:t>, </a:t>
            </a:r>
            <a:r>
              <a:rPr lang="nl-NL" sz="2000" dirty="0" err="1" smtClean="0"/>
              <a:t>what</a:t>
            </a:r>
            <a:r>
              <a:rPr lang="nl-NL" sz="2000" dirty="0" smtClean="0"/>
              <a:t> </a:t>
            </a:r>
            <a:r>
              <a:rPr lang="nl-NL" sz="2000" dirty="0" err="1" smtClean="0"/>
              <a:t>one</a:t>
            </a:r>
            <a:r>
              <a:rPr lang="nl-NL" sz="2000" dirty="0" smtClean="0"/>
              <a:t> </a:t>
            </a:r>
            <a:r>
              <a:rPr lang="nl-NL" sz="2000" dirty="0" err="1" smtClean="0"/>
              <a:t>tries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achieve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what</a:t>
            </a:r>
            <a:r>
              <a:rPr lang="nl-NL" sz="2000" dirty="0" smtClean="0"/>
              <a:t> is </a:t>
            </a:r>
            <a:r>
              <a:rPr lang="nl-NL" sz="2000" dirty="0" err="1" smtClean="0"/>
              <a:t>achievable</a:t>
            </a:r>
            <a:r>
              <a:rPr lang="nl-NL" sz="2000" dirty="0" smtClean="0"/>
              <a:t>. </a:t>
            </a:r>
            <a:r>
              <a:rPr lang="nl-NL" sz="2000" dirty="0" err="1" smtClean="0"/>
              <a:t>This</a:t>
            </a:r>
            <a:r>
              <a:rPr lang="nl-NL" sz="2000" dirty="0" smtClean="0"/>
              <a:t> </a:t>
            </a:r>
            <a:r>
              <a:rPr lang="nl-NL" sz="2000" dirty="0" err="1" smtClean="0"/>
              <a:t>places</a:t>
            </a:r>
            <a:r>
              <a:rPr lang="nl-NL" sz="2000" dirty="0" smtClean="0"/>
              <a:t> </a:t>
            </a:r>
            <a:r>
              <a:rPr lang="nl-NL" sz="2000" i="1" dirty="0" err="1" smtClean="0"/>
              <a:t>constraints</a:t>
            </a:r>
            <a:r>
              <a:rPr lang="nl-NL" sz="2000" dirty="0" smtClean="0"/>
              <a:t> on </a:t>
            </a:r>
            <a:r>
              <a:rPr lang="nl-NL" sz="2000" dirty="0" err="1" smtClean="0"/>
              <a:t>proposed</a:t>
            </a:r>
            <a:r>
              <a:rPr lang="nl-NL" sz="2000" dirty="0" smtClean="0"/>
              <a:t> </a:t>
            </a:r>
            <a:r>
              <a:rPr lang="nl-NL" sz="2000" dirty="0" err="1" smtClean="0"/>
              <a:t>models</a:t>
            </a:r>
            <a:endParaRPr lang="nl-NL" sz="2000" i="1" dirty="0" smtClean="0"/>
          </a:p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11560" y="5589240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11560" y="5843364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/>
              <a:t>T</a:t>
            </a:r>
            <a:r>
              <a:rPr lang="nl-NL" sz="2000" dirty="0" smtClean="0"/>
              <a:t>he </a:t>
            </a:r>
            <a:r>
              <a:rPr lang="nl-NL" sz="2000" dirty="0" err="1" smtClean="0"/>
              <a:t>proposed</a:t>
            </a:r>
            <a:r>
              <a:rPr lang="nl-NL" sz="2000" dirty="0" smtClean="0"/>
              <a:t> </a:t>
            </a:r>
            <a:r>
              <a:rPr lang="nl-NL" sz="2000" i="1" dirty="0" err="1" smtClean="0"/>
              <a:t>standards</a:t>
            </a:r>
            <a:r>
              <a:rPr lang="nl-NL" sz="2000" dirty="0" smtClean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rationality</a:t>
            </a:r>
            <a:r>
              <a:rPr lang="nl-NL" sz="2000" dirty="0"/>
              <a:t> </a:t>
            </a:r>
            <a:r>
              <a:rPr lang="nl-NL" sz="2000" dirty="0" err="1"/>
              <a:t>can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do in </a:t>
            </a:r>
            <a:r>
              <a:rPr lang="nl-NL" sz="2000" dirty="0" err="1"/>
              <a:t>fact</a:t>
            </a:r>
            <a:r>
              <a:rPr lang="nl-NL" sz="2000" dirty="0"/>
              <a:t> </a:t>
            </a:r>
            <a:r>
              <a:rPr lang="nl-NL" sz="2000" dirty="0" err="1" smtClean="0"/>
              <a:t>differ</a:t>
            </a:r>
            <a:r>
              <a:rPr lang="nl-NL" sz="2000" dirty="0" smtClean="0"/>
              <a:t> </a:t>
            </a:r>
            <a:r>
              <a:rPr lang="nl-NL" sz="2000" dirty="0" err="1"/>
              <a:t>between</a:t>
            </a:r>
            <a:r>
              <a:rPr lang="nl-NL" sz="2000" dirty="0"/>
              <a:t> </a:t>
            </a:r>
            <a:r>
              <a:rPr lang="nl-NL" sz="2000" dirty="0" err="1" smtClean="0"/>
              <a:t>various</a:t>
            </a:r>
            <a:r>
              <a:rPr lang="nl-NL" sz="2000" dirty="0" smtClean="0"/>
              <a:t> </a:t>
            </a:r>
            <a:r>
              <a:rPr lang="nl-NL" sz="2000" dirty="0" err="1"/>
              <a:t>actual</a:t>
            </a:r>
            <a:r>
              <a:rPr lang="nl-NL" sz="2000" dirty="0"/>
              <a:t> </a:t>
            </a:r>
            <a:r>
              <a:rPr lang="nl-NL" sz="2000" dirty="0" err="1" smtClean="0"/>
              <a:t>practices</a:t>
            </a:r>
            <a:r>
              <a:rPr lang="nl-NL" sz="2000" dirty="0" smtClean="0"/>
              <a:t>. </a:t>
            </a:r>
            <a:r>
              <a:rPr lang="nl-NL" sz="2000" dirty="0" err="1" smtClean="0"/>
              <a:t>Yet</a:t>
            </a:r>
            <a:r>
              <a:rPr lang="nl-NL" sz="2000" dirty="0" smtClean="0"/>
              <a:t>, </a:t>
            </a:r>
            <a:r>
              <a:rPr lang="nl-NL" sz="2000" dirty="0" err="1" smtClean="0"/>
              <a:t>its</a:t>
            </a:r>
            <a:r>
              <a:rPr lang="nl-NL" sz="2000" dirty="0" smtClean="0"/>
              <a:t> </a:t>
            </a:r>
            <a:r>
              <a:rPr lang="nl-NL" sz="2000" dirty="0" err="1" smtClean="0"/>
              <a:t>very</a:t>
            </a:r>
            <a:r>
              <a:rPr lang="nl-NL" sz="2000" dirty="0" smtClean="0"/>
              <a:t> </a:t>
            </a:r>
            <a:r>
              <a:rPr lang="nl-NL" sz="2000" i="1" dirty="0" err="1" smtClean="0"/>
              <a:t>nature</a:t>
            </a:r>
            <a:r>
              <a:rPr lang="nl-NL" sz="2000" dirty="0" smtClean="0"/>
              <a:t> or </a:t>
            </a:r>
            <a:r>
              <a:rPr lang="nl-NL" sz="2000" dirty="0" err="1" smtClean="0"/>
              <a:t>meaning</a:t>
            </a:r>
            <a:r>
              <a:rPr lang="nl-NL" sz="2000" dirty="0" smtClean="0"/>
              <a:t> is </a:t>
            </a:r>
            <a:r>
              <a:rPr lang="nl-NL" sz="2000" dirty="0" err="1" smtClean="0"/>
              <a:t>likely</a:t>
            </a:r>
            <a:r>
              <a:rPr lang="nl-NL" sz="2000" dirty="0" smtClean="0"/>
              <a:t> </a:t>
            </a:r>
            <a:r>
              <a:rPr lang="nl-NL" sz="2000" dirty="0" err="1" smtClean="0"/>
              <a:t>universal</a:t>
            </a:r>
            <a:endParaRPr lang="nl-NL" sz="2000" i="1" dirty="0"/>
          </a:p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46112" y="242088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It is </a:t>
            </a:r>
            <a:r>
              <a:rPr lang="nl-NL" sz="2000" dirty="0" err="1" smtClean="0"/>
              <a:t>possible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critically</a:t>
            </a:r>
            <a:r>
              <a:rPr lang="nl-NL" sz="2000" dirty="0" smtClean="0"/>
              <a:t> </a:t>
            </a:r>
            <a:r>
              <a:rPr lang="nl-NL" sz="2000" dirty="0" err="1" smtClean="0"/>
              <a:t>establish</a:t>
            </a:r>
            <a:r>
              <a:rPr lang="nl-NL" sz="2000" dirty="0" smtClean="0"/>
              <a:t> </a:t>
            </a:r>
            <a:r>
              <a:rPr lang="nl-NL" sz="2000" dirty="0" err="1" smtClean="0"/>
              <a:t>from</a:t>
            </a:r>
            <a:r>
              <a:rPr lang="nl-NL" sz="2000" dirty="0" smtClean="0"/>
              <a:t> a </a:t>
            </a:r>
            <a:r>
              <a:rPr lang="nl-NL" sz="2000" dirty="0" err="1" smtClean="0"/>
              <a:t>purely</a:t>
            </a:r>
            <a:r>
              <a:rPr lang="nl-NL" sz="2000" dirty="0" smtClean="0"/>
              <a:t> </a:t>
            </a:r>
            <a:r>
              <a:rPr lang="nl-NL" sz="2000" dirty="0" err="1" smtClean="0"/>
              <a:t>philosophical</a:t>
            </a:r>
            <a:r>
              <a:rPr lang="nl-NL" sz="2000" dirty="0" smtClean="0"/>
              <a:t> point of view, </a:t>
            </a:r>
            <a:r>
              <a:rPr lang="nl-NL" sz="2000" dirty="0" err="1" smtClean="0"/>
              <a:t>from</a:t>
            </a:r>
            <a:r>
              <a:rPr lang="nl-NL" sz="2000" dirty="0" smtClean="0"/>
              <a:t> the “</a:t>
            </a:r>
            <a:r>
              <a:rPr lang="nl-NL" sz="2000" dirty="0" err="1" smtClean="0"/>
              <a:t>outside</a:t>
            </a:r>
            <a:r>
              <a:rPr lang="nl-NL" sz="2000" dirty="0" smtClean="0"/>
              <a:t>” of a </a:t>
            </a:r>
            <a:r>
              <a:rPr lang="nl-NL" sz="2000" dirty="0" err="1" smtClean="0"/>
              <a:t>practice</a:t>
            </a:r>
            <a:r>
              <a:rPr lang="nl-NL" sz="2000" dirty="0" smtClean="0"/>
              <a:t>, </a:t>
            </a:r>
            <a:r>
              <a:rPr lang="nl-NL" sz="2000" dirty="0" err="1" smtClean="0"/>
              <a:t>standards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that</a:t>
            </a:r>
            <a:r>
              <a:rPr lang="nl-NL" sz="2000" dirty="0" smtClean="0"/>
              <a:t> </a:t>
            </a:r>
            <a:r>
              <a:rPr lang="nl-NL" sz="2000" dirty="0" err="1" smtClean="0"/>
              <a:t>practice</a:t>
            </a:r>
            <a:r>
              <a:rPr lang="nl-NL" sz="2000" dirty="0" smtClean="0"/>
              <a:t> 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25743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2" grpId="0"/>
      <p:bldP spid="13" grpId="0"/>
      <p:bldP spid="11" grpId="0"/>
      <p:bldP spid="17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44960" y="836712"/>
            <a:ext cx="864190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	</a:t>
            </a:r>
            <a:r>
              <a:rPr lang="nl-NL" sz="2000" i="1" dirty="0" err="1" smtClean="0">
                <a:solidFill>
                  <a:prstClr val="black"/>
                </a:solidFill>
              </a:rPr>
              <a:t>Consider</a:t>
            </a:r>
            <a:r>
              <a:rPr lang="nl-NL" sz="2000" i="1" dirty="0" smtClean="0">
                <a:solidFill>
                  <a:prstClr val="black"/>
                </a:solidFill>
              </a:rPr>
              <a:t> Brigitte. </a:t>
            </a:r>
            <a:r>
              <a:rPr lang="nl-NL" sz="2000" i="1" dirty="0" err="1" smtClean="0">
                <a:solidFill>
                  <a:prstClr val="black"/>
                </a:solidFill>
              </a:rPr>
              <a:t>She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believes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something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that</a:t>
            </a:r>
            <a:r>
              <a:rPr lang="nl-NL" sz="2000" i="1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quite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normal</a:t>
            </a:r>
            <a:r>
              <a:rPr lang="nl-NL" sz="2000" i="1" dirty="0" smtClean="0">
                <a:solidFill>
                  <a:prstClr val="black"/>
                </a:solidFill>
              </a:rPr>
              <a:t> to </a:t>
            </a:r>
            <a:r>
              <a:rPr lang="nl-NL" sz="2000" i="1" dirty="0" err="1" smtClean="0">
                <a:solidFill>
                  <a:prstClr val="black"/>
                </a:solidFill>
              </a:rPr>
              <a:t>believe</a:t>
            </a:r>
            <a:r>
              <a:rPr lang="nl-NL" sz="2000" i="1" dirty="0" smtClean="0">
                <a:solidFill>
                  <a:prstClr val="black"/>
                </a:solidFill>
              </a:rPr>
              <a:t>. </a:t>
            </a:r>
            <a:r>
              <a:rPr lang="nl-NL" sz="2000" i="1" dirty="0" err="1" smtClean="0">
                <a:solidFill>
                  <a:prstClr val="black"/>
                </a:solidFill>
              </a:rPr>
              <a:t>But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she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deliberately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avoids</a:t>
            </a:r>
            <a:r>
              <a:rPr lang="nl-NL" sz="2000" i="1" dirty="0" smtClean="0">
                <a:solidFill>
                  <a:prstClr val="black"/>
                </a:solidFill>
              </a:rPr>
              <a:t> all </a:t>
            </a:r>
            <a:r>
              <a:rPr lang="nl-NL" sz="2000" i="1" dirty="0" err="1" smtClean="0">
                <a:solidFill>
                  <a:prstClr val="black"/>
                </a:solidFill>
              </a:rPr>
              <a:t>situations</a:t>
            </a:r>
            <a:r>
              <a:rPr lang="nl-NL" sz="2000" i="1" dirty="0" smtClean="0">
                <a:solidFill>
                  <a:prstClr val="black"/>
                </a:solidFill>
              </a:rPr>
              <a:t> in </a:t>
            </a:r>
            <a:r>
              <a:rPr lang="nl-NL" sz="2000" i="1" dirty="0" err="1" smtClean="0">
                <a:solidFill>
                  <a:prstClr val="black"/>
                </a:solidFill>
              </a:rPr>
              <a:t>which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she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could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confronted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with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counter-evidence</a:t>
            </a:r>
            <a:r>
              <a:rPr lang="nl-NL" sz="2000" i="1" dirty="0" smtClean="0">
                <a:solidFill>
                  <a:prstClr val="black"/>
                </a:solidFill>
              </a:rPr>
              <a:t> to her belief. </a:t>
            </a:r>
            <a:r>
              <a:rPr lang="nl-NL" sz="2000" i="1" dirty="0" err="1" smtClean="0">
                <a:solidFill>
                  <a:prstClr val="black"/>
                </a:solidFill>
              </a:rPr>
              <a:t>She</a:t>
            </a:r>
            <a:r>
              <a:rPr lang="nl-NL" sz="2000" i="1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clearly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not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behaving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rationally</a:t>
            </a:r>
            <a:r>
              <a:rPr lang="nl-NL" sz="2000" i="1" dirty="0" smtClean="0">
                <a:solidFill>
                  <a:prstClr val="black"/>
                </a:solidFill>
              </a:rPr>
              <a:t>. </a:t>
            </a:r>
            <a:r>
              <a:rPr lang="nl-NL" sz="2000" i="1" dirty="0" err="1" smtClean="0">
                <a:solidFill>
                  <a:prstClr val="black"/>
                </a:solidFill>
              </a:rPr>
              <a:t>But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on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i="1" dirty="0" smtClean="0">
                <a:solidFill>
                  <a:prstClr val="black"/>
                </a:solidFill>
              </a:rPr>
              <a:t> her belief </a:t>
            </a:r>
            <a:r>
              <a:rPr lang="nl-NL" sz="2000" i="1" dirty="0" err="1" smtClean="0">
                <a:solidFill>
                  <a:prstClr val="black"/>
                </a:solidFill>
              </a:rPr>
              <a:t>would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still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</a:t>
            </a:r>
            <a:r>
              <a:rPr lang="nl-NL" sz="2000" i="1" dirty="0" smtClean="0">
                <a:solidFill>
                  <a:prstClr val="black"/>
                </a:solidFill>
              </a:rPr>
              <a:t>. </a:t>
            </a:r>
            <a:r>
              <a:rPr lang="nl-NL" sz="2000" i="1" dirty="0" err="1" smtClean="0">
                <a:solidFill>
                  <a:prstClr val="black"/>
                </a:solidFill>
              </a:rPr>
              <a:t>Thus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fails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Another</a:t>
            </a:r>
            <a:r>
              <a:rPr lang="nl-NL" sz="3200" dirty="0" smtClean="0"/>
              <a:t> </a:t>
            </a:r>
            <a:r>
              <a:rPr lang="nl-NL" sz="3200" dirty="0" err="1" smtClean="0"/>
              <a:t>objection</a:t>
            </a:r>
            <a:r>
              <a:rPr lang="nl-NL" sz="3200" dirty="0" smtClean="0"/>
              <a:t> to </a:t>
            </a:r>
            <a:r>
              <a:rPr lang="nl-NL" sz="3200" dirty="0" err="1" smtClean="0"/>
              <a:t>presumptionism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4016" y="1340768"/>
            <a:ext cx="8820472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88032" y="2276872"/>
            <a:ext cx="896448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objection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leads</a:t>
            </a:r>
            <a:r>
              <a:rPr lang="nl-NL" sz="2000" dirty="0" smtClean="0">
                <a:solidFill>
                  <a:prstClr val="black"/>
                </a:solidFill>
              </a:rPr>
              <a:t> to a </a:t>
            </a:r>
            <a:r>
              <a:rPr lang="nl-NL" sz="2000" dirty="0" err="1" smtClean="0">
                <a:solidFill>
                  <a:prstClr val="black"/>
                </a:solidFill>
              </a:rPr>
              <a:t>revised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version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presumption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          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to accept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important belief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tries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find</a:t>
            </a:r>
            <a:r>
              <a:rPr lang="nl-NL" sz="2000" dirty="0" smtClean="0">
                <a:solidFill>
                  <a:prstClr val="black"/>
                </a:solidFill>
              </a:rPr>
              <a:t>           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think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otherwise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is 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unable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find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any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88032" y="2780928"/>
            <a:ext cx="896448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88032" y="3284984"/>
            <a:ext cx="896448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we have to </a:t>
            </a:r>
            <a:r>
              <a:rPr lang="nl-NL" sz="2000" dirty="0" err="1" smtClean="0">
                <a:solidFill>
                  <a:prstClr val="black"/>
                </a:solidFill>
              </a:rPr>
              <a:t>actively</a:t>
            </a:r>
            <a:r>
              <a:rPr lang="nl-NL" sz="2000" dirty="0" smtClean="0">
                <a:solidFill>
                  <a:prstClr val="black"/>
                </a:solidFill>
              </a:rPr>
              <a:t> put </a:t>
            </a:r>
            <a:r>
              <a:rPr lang="nl-NL" sz="2000" dirty="0" err="1" smtClean="0">
                <a:solidFill>
                  <a:prstClr val="black"/>
                </a:solidFill>
              </a:rPr>
              <a:t>ourselves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situations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where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resistance</a:t>
            </a:r>
            <a:r>
              <a:rPr lang="nl-NL" sz="2000" dirty="0" smtClean="0">
                <a:solidFill>
                  <a:prstClr val="black"/>
                </a:solidFill>
              </a:rPr>
              <a:t>. We have to </a:t>
            </a:r>
            <a:r>
              <a:rPr lang="nl-NL" sz="2000" dirty="0" err="1" smtClean="0">
                <a:solidFill>
                  <a:prstClr val="black"/>
                </a:solidFill>
              </a:rPr>
              <a:t>actively</a:t>
            </a:r>
            <a:r>
              <a:rPr lang="nl-NL" sz="2000" dirty="0" smtClean="0">
                <a:solidFill>
                  <a:prstClr val="black"/>
                </a:solidFill>
              </a:rPr>
              <a:t> test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important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opponents</a:t>
            </a:r>
            <a:r>
              <a:rPr lang="nl-NL" sz="2000" dirty="0" smtClean="0">
                <a:solidFill>
                  <a:prstClr val="black"/>
                </a:solidFill>
              </a:rPr>
              <a:t>  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88032" y="4005064"/>
            <a:ext cx="896448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revision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required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r>
              <a:rPr lang="nl-NL" sz="2000" dirty="0" err="1" smtClean="0">
                <a:solidFill>
                  <a:prstClr val="black"/>
                </a:solidFill>
              </a:rPr>
              <a:t>Aren’t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confusing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ambition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ambition</a:t>
            </a:r>
            <a:r>
              <a:rPr lang="nl-NL" sz="2000" dirty="0" smtClean="0">
                <a:solidFill>
                  <a:prstClr val="black"/>
                </a:solidFill>
              </a:rPr>
              <a:t>? The </a:t>
            </a:r>
            <a:r>
              <a:rPr lang="nl-NL" sz="2000" dirty="0" err="1" smtClean="0">
                <a:solidFill>
                  <a:prstClr val="black"/>
                </a:solidFill>
              </a:rPr>
              <a:t>objection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argument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the claim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i="1" dirty="0" smtClean="0">
                <a:solidFill>
                  <a:prstClr val="black"/>
                </a:solidFill>
              </a:rPr>
              <a:t>must do more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we want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 and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clear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9" grpId="0" build="allAtOnce"/>
      <p:bldP spid="20" grpId="0" build="allAtOnce"/>
      <p:bldP spid="21" grpId="0" build="allAtOnce"/>
      <p:bldP spid="22" grpId="0" build="allAtOnce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4472" y="980728"/>
            <a:ext cx="864190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main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more </a:t>
            </a:r>
            <a:r>
              <a:rPr lang="nl-NL" sz="2000" dirty="0" err="1" smtClean="0">
                <a:solidFill>
                  <a:prstClr val="black"/>
                </a:solidFill>
              </a:rPr>
              <a:t>economical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we accept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in cases </a:t>
            </a:r>
            <a:r>
              <a:rPr lang="nl-NL" sz="2000" dirty="0" err="1" smtClean="0">
                <a:solidFill>
                  <a:prstClr val="black"/>
                </a:solidFill>
              </a:rPr>
              <a:t>where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(i)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worth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spending</a:t>
            </a:r>
            <a:r>
              <a:rPr lang="nl-NL" sz="2000" dirty="0" smtClean="0">
                <a:solidFill>
                  <a:prstClr val="black"/>
                </a:solidFill>
              </a:rPr>
              <a:t> more of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resources, </a:t>
            </a:r>
            <a:r>
              <a:rPr lang="nl-NL" sz="2000" dirty="0" err="1" smtClean="0">
                <a:solidFill>
                  <a:prstClr val="black"/>
                </a:solidFill>
              </a:rPr>
              <a:t>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(</a:t>
            </a:r>
            <a:r>
              <a:rPr lang="nl-NL" sz="2000" i="1" dirty="0" err="1" smtClean="0">
                <a:solidFill>
                  <a:prstClr val="black"/>
                </a:solidFill>
              </a:rPr>
              <a:t>ii</a:t>
            </a:r>
            <a:r>
              <a:rPr lang="nl-NL" sz="2000" i="1" dirty="0" smtClean="0">
                <a:solidFill>
                  <a:prstClr val="black"/>
                </a:solidFill>
              </a:rPr>
              <a:t>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where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costs</a:t>
            </a:r>
            <a:r>
              <a:rPr lang="nl-NL" sz="2000" dirty="0" smtClean="0">
                <a:solidFill>
                  <a:prstClr val="black"/>
                </a:solidFill>
              </a:rPr>
              <a:t> are low?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Presumptionism</a:t>
            </a:r>
            <a:r>
              <a:rPr lang="nl-NL" sz="3200" dirty="0" smtClean="0"/>
              <a:t> as a </a:t>
            </a:r>
            <a:r>
              <a:rPr lang="nl-NL" sz="3200" i="1" dirty="0" err="1" smtClean="0"/>
              <a:t>general</a:t>
            </a:r>
            <a:r>
              <a:rPr lang="nl-NL" sz="3200" dirty="0" smtClean="0"/>
              <a:t> </a:t>
            </a:r>
            <a:r>
              <a:rPr lang="nl-NL" sz="3200" dirty="0" err="1" smtClean="0"/>
              <a:t>principle</a:t>
            </a:r>
            <a:r>
              <a:rPr lang="nl-NL" sz="3200" dirty="0" smtClean="0"/>
              <a:t>?</a:t>
            </a:r>
            <a:endParaRPr lang="nl-NL" sz="32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23528" y="198884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short,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a belief is important and the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costs</a:t>
            </a:r>
            <a:r>
              <a:rPr lang="nl-NL" sz="2000" dirty="0" smtClean="0">
                <a:solidFill>
                  <a:prstClr val="black"/>
                </a:solidFill>
              </a:rPr>
              <a:t> low,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needed</a:t>
            </a:r>
            <a:endParaRPr lang="nl-NL" sz="1600" i="1" dirty="0" smtClean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2420888"/>
            <a:ext cx="864096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Take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example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i="1" dirty="0" err="1" smtClean="0">
                <a:solidFill>
                  <a:prstClr val="black"/>
                </a:solidFill>
              </a:rPr>
              <a:t>Suppose</a:t>
            </a:r>
            <a:r>
              <a:rPr lang="nl-NL" sz="2000" i="1" dirty="0" smtClean="0">
                <a:solidFill>
                  <a:prstClr val="black"/>
                </a:solidFill>
              </a:rPr>
              <a:t> we are </a:t>
            </a:r>
            <a:r>
              <a:rPr lang="nl-NL" sz="2000" i="1" dirty="0" err="1" smtClean="0">
                <a:solidFill>
                  <a:prstClr val="black"/>
                </a:solidFill>
              </a:rPr>
              <a:t>mountain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climbing</a:t>
            </a:r>
            <a:r>
              <a:rPr lang="nl-NL" sz="2000" i="1" dirty="0" smtClean="0">
                <a:solidFill>
                  <a:prstClr val="black"/>
                </a:solidFill>
              </a:rPr>
              <a:t> and I set the anchor </a:t>
            </a:r>
            <a:r>
              <a:rPr lang="nl-NL" sz="2000" i="1" dirty="0" err="1" smtClean="0">
                <a:solidFill>
                  <a:prstClr val="black"/>
                </a:solidFill>
              </a:rPr>
              <a:t>for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our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life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line</a:t>
            </a:r>
            <a:r>
              <a:rPr lang="nl-NL" sz="2000" i="1" dirty="0" smtClean="0">
                <a:solidFill>
                  <a:prstClr val="black"/>
                </a:solidFill>
              </a:rPr>
              <a:t>, and I </a:t>
            </a:r>
            <a:r>
              <a:rPr lang="nl-NL" sz="2000" i="1" dirty="0" err="1" smtClean="0">
                <a:solidFill>
                  <a:prstClr val="black"/>
                </a:solidFill>
              </a:rPr>
              <a:t>form</a:t>
            </a:r>
            <a:r>
              <a:rPr lang="nl-NL" sz="2000" i="1" dirty="0" smtClean="0">
                <a:solidFill>
                  <a:prstClr val="black"/>
                </a:solidFill>
              </a:rPr>
              <a:t> the belief </a:t>
            </a:r>
            <a:r>
              <a:rPr lang="nl-NL" sz="2000" i="1" dirty="0" err="1" smtClean="0">
                <a:solidFill>
                  <a:prstClr val="black"/>
                </a:solidFill>
              </a:rPr>
              <a:t>that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this</a:t>
            </a:r>
            <a:r>
              <a:rPr lang="nl-NL" sz="2000" i="1" dirty="0" smtClean="0">
                <a:solidFill>
                  <a:prstClr val="black"/>
                </a:solidFill>
              </a:rPr>
              <a:t> anchor point is </a:t>
            </a:r>
            <a:r>
              <a:rPr lang="nl-NL" sz="2000" i="1" dirty="0" err="1" smtClean="0">
                <a:solidFill>
                  <a:prstClr val="black"/>
                </a:solidFill>
              </a:rPr>
              <a:t>solid</a:t>
            </a:r>
            <a:r>
              <a:rPr lang="nl-NL" sz="2000" i="1" dirty="0" smtClean="0">
                <a:solidFill>
                  <a:prstClr val="black"/>
                </a:solidFill>
              </a:rPr>
              <a:t>. In </a:t>
            </a:r>
            <a:r>
              <a:rPr lang="nl-NL" sz="2000" i="1" dirty="0" err="1" smtClean="0">
                <a:solidFill>
                  <a:prstClr val="black"/>
                </a:solidFill>
              </a:rPr>
              <a:t>this</a:t>
            </a:r>
            <a:r>
              <a:rPr lang="nl-NL" sz="2000" i="1" dirty="0" smtClean="0">
                <a:solidFill>
                  <a:prstClr val="black"/>
                </a:solidFill>
              </a:rPr>
              <a:t> case I have </a:t>
            </a:r>
            <a:r>
              <a:rPr lang="nl-NL" sz="2000" i="1" dirty="0" err="1" smtClean="0">
                <a:solidFill>
                  <a:prstClr val="black"/>
                </a:solidFill>
              </a:rPr>
              <a:t>an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intellectual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duty</a:t>
            </a:r>
            <a:r>
              <a:rPr lang="nl-NL" sz="2000" i="1" dirty="0" smtClean="0">
                <a:solidFill>
                  <a:prstClr val="black"/>
                </a:solidFill>
              </a:rPr>
              <a:t> to test </a:t>
            </a:r>
            <a:r>
              <a:rPr lang="nl-NL" sz="2000" i="1" dirty="0" err="1" smtClean="0">
                <a:solidFill>
                  <a:prstClr val="black"/>
                </a:solidFill>
              </a:rPr>
              <a:t>my</a:t>
            </a:r>
            <a:r>
              <a:rPr lang="nl-NL" sz="2000" i="1" dirty="0" smtClean="0">
                <a:solidFill>
                  <a:prstClr val="black"/>
                </a:solidFill>
              </a:rPr>
              <a:t> belief, to </a:t>
            </a:r>
            <a:r>
              <a:rPr lang="nl-NL" sz="2000" i="1" dirty="0" err="1" smtClean="0">
                <a:solidFill>
                  <a:prstClr val="black"/>
                </a:solidFill>
              </a:rPr>
              <a:t>obtain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evidence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for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it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3528" y="3429000"/>
            <a:ext cx="8820472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Yet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examples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as these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as a 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is,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normally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proceed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shows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i="1" dirty="0" err="1" smtClean="0">
                <a:solidFill>
                  <a:prstClr val="black"/>
                </a:solidFill>
              </a:rPr>
              <a:t>some</a:t>
            </a:r>
            <a:r>
              <a:rPr lang="nl-NL" sz="2000" i="1" dirty="0" smtClean="0">
                <a:solidFill>
                  <a:prstClr val="black"/>
                </a:solidFill>
              </a:rPr>
              <a:t> cases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spend</a:t>
            </a:r>
            <a:r>
              <a:rPr lang="nl-NL" sz="2000" dirty="0" smtClean="0">
                <a:solidFill>
                  <a:prstClr val="black"/>
                </a:solidFill>
              </a:rPr>
              <a:t> more of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resources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usual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517232"/>
            <a:ext cx="136815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700" dirty="0" err="1" smtClean="0">
                <a:solidFill>
                  <a:schemeClr val="tx1"/>
                </a:solidFill>
              </a:rPr>
              <a:t>Presump-tionism</a:t>
            </a:r>
            <a:endParaRPr lang="nl-NL" sz="17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9992" y="5517232"/>
            <a:ext cx="136815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700" dirty="0" err="1" smtClean="0">
                <a:solidFill>
                  <a:schemeClr val="tx1"/>
                </a:solidFill>
              </a:rPr>
              <a:t>Presump-tionism</a:t>
            </a:r>
            <a:endParaRPr lang="nl-NL" sz="17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31840" y="4581128"/>
            <a:ext cx="136815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700" dirty="0" err="1" smtClean="0">
                <a:solidFill>
                  <a:schemeClr val="tx1"/>
                </a:solidFill>
              </a:rPr>
              <a:t>Evidentialism</a:t>
            </a:r>
            <a:endParaRPr lang="nl-NL" sz="17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99992" y="4581128"/>
            <a:ext cx="136815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700" dirty="0" err="1" smtClean="0">
                <a:solidFill>
                  <a:schemeClr val="tx1"/>
                </a:solidFill>
              </a:rPr>
              <a:t>Presump-tionism</a:t>
            </a:r>
            <a:endParaRPr lang="nl-NL" sz="17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1680" y="4798893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i="1" dirty="0" smtClean="0"/>
              <a:t>Important belief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75656" y="558924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i="1" dirty="0" err="1" smtClean="0"/>
              <a:t>Unimportant</a:t>
            </a:r>
            <a:r>
              <a:rPr lang="nl-NL" i="1" dirty="0" smtClean="0"/>
              <a:t> belief</a:t>
            </a:r>
            <a:endParaRPr lang="nl-NL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75856" y="64533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Low </a:t>
            </a:r>
            <a:r>
              <a:rPr lang="nl-NL" i="1" dirty="0" err="1" smtClean="0"/>
              <a:t>costs</a:t>
            </a:r>
            <a:endParaRPr lang="nl-NL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64533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High </a:t>
            </a:r>
            <a:r>
              <a:rPr lang="nl-NL" i="1" dirty="0" err="1" smtClean="0"/>
              <a:t>costs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068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6" grpId="0"/>
      <p:bldP spid="11" grpId="0"/>
      <p:bldP spid="10" grpId="0" build="allAtOnce" animBg="1"/>
      <p:bldP spid="16" grpId="0" build="allAtOnce" animBg="1"/>
      <p:bldP spid="18" grpId="0" build="allAtOnce" animBg="1"/>
      <p:bldP spid="19" grpId="0" build="allAtOnce" animBg="1"/>
      <p:bldP spid="20" grpId="0" build="allAtOnce"/>
      <p:bldP spid="21" grpId="0" build="allAtOnce"/>
      <p:bldP spid="22" grpId="0" build="allAtOnce"/>
      <p:bldP spid="23" grpId="0" build="allAtOnce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0527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	</a:t>
            </a:r>
            <a:r>
              <a:rPr lang="nl-NL" sz="2000" i="1" dirty="0" err="1" smtClean="0">
                <a:solidFill>
                  <a:prstClr val="black"/>
                </a:solidFill>
              </a:rPr>
              <a:t>Take</a:t>
            </a:r>
            <a:r>
              <a:rPr lang="nl-NL" sz="2000" i="1" dirty="0" smtClean="0">
                <a:solidFill>
                  <a:prstClr val="black"/>
                </a:solidFill>
              </a:rPr>
              <a:t> Mike. </a:t>
            </a:r>
            <a:r>
              <a:rPr lang="nl-NL" sz="2000" i="1" dirty="0" err="1" smtClean="0">
                <a:solidFill>
                  <a:prstClr val="black"/>
                </a:solidFill>
              </a:rPr>
              <a:t>His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cognitive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equipment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malfunctions</a:t>
            </a:r>
            <a:r>
              <a:rPr lang="nl-NL" sz="2000" i="1" dirty="0" smtClean="0">
                <a:solidFill>
                  <a:prstClr val="black"/>
                </a:solidFill>
              </a:rPr>
              <a:t>. He </a:t>
            </a:r>
            <a:r>
              <a:rPr lang="nl-NL" sz="2000" i="1" dirty="0" err="1" smtClean="0">
                <a:solidFill>
                  <a:prstClr val="black"/>
                </a:solidFill>
              </a:rPr>
              <a:t>forms</a:t>
            </a:r>
            <a:r>
              <a:rPr lang="nl-NL" sz="2000" i="1" dirty="0" smtClean="0">
                <a:solidFill>
                  <a:prstClr val="black"/>
                </a:solidFill>
              </a:rPr>
              <a:t> the belief </a:t>
            </a:r>
            <a:r>
              <a:rPr lang="nl-NL" sz="2000" i="1" dirty="0" err="1" smtClean="0">
                <a:solidFill>
                  <a:prstClr val="black"/>
                </a:solidFill>
              </a:rPr>
              <a:t>that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people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who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smile</a:t>
            </a:r>
            <a:r>
              <a:rPr lang="nl-NL" sz="2000" i="1" dirty="0" smtClean="0">
                <a:solidFill>
                  <a:prstClr val="black"/>
                </a:solidFill>
              </a:rPr>
              <a:t> at </a:t>
            </a:r>
            <a:r>
              <a:rPr lang="nl-NL" sz="2000" i="1" dirty="0" err="1" smtClean="0">
                <a:solidFill>
                  <a:prstClr val="black"/>
                </a:solidFill>
              </a:rPr>
              <a:t>him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hate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him</a:t>
            </a:r>
            <a:r>
              <a:rPr lang="nl-NL" sz="2000" i="1" dirty="0" smtClean="0">
                <a:solidFill>
                  <a:prstClr val="black"/>
                </a:solidFill>
              </a:rPr>
              <a:t>. He </a:t>
            </a:r>
            <a:r>
              <a:rPr lang="nl-NL" sz="2000" i="1" dirty="0" err="1" smtClean="0">
                <a:solidFill>
                  <a:prstClr val="black"/>
                </a:solidFill>
              </a:rPr>
              <a:t>isn’t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able</a:t>
            </a:r>
            <a:r>
              <a:rPr lang="nl-NL" sz="2000" i="1" dirty="0" smtClean="0">
                <a:solidFill>
                  <a:prstClr val="black"/>
                </a:solidFill>
              </a:rPr>
              <a:t> to </a:t>
            </a:r>
            <a:r>
              <a:rPr lang="nl-NL" sz="2000" i="1" dirty="0" err="1" smtClean="0">
                <a:solidFill>
                  <a:prstClr val="black"/>
                </a:solidFill>
              </a:rPr>
              <a:t>grasp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counter-evidence</a:t>
            </a:r>
            <a:r>
              <a:rPr lang="nl-NL" sz="2000" i="1" dirty="0" smtClean="0">
                <a:solidFill>
                  <a:prstClr val="black"/>
                </a:solidFill>
              </a:rPr>
              <a:t>, even </a:t>
            </a:r>
            <a:r>
              <a:rPr lang="nl-NL" sz="2000" i="1" dirty="0" err="1" smtClean="0">
                <a:solidFill>
                  <a:prstClr val="black"/>
                </a:solidFill>
              </a:rPr>
              <a:t>if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presented</a:t>
            </a:r>
            <a:r>
              <a:rPr lang="nl-NL" sz="2000" i="1" dirty="0" smtClean="0">
                <a:solidFill>
                  <a:prstClr val="black"/>
                </a:solidFill>
              </a:rPr>
              <a:t>. </a:t>
            </a:r>
            <a:r>
              <a:rPr lang="nl-NL" sz="2000" i="1" dirty="0" err="1" smtClean="0">
                <a:solidFill>
                  <a:prstClr val="black"/>
                </a:solidFill>
              </a:rPr>
              <a:t>On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he</a:t>
            </a:r>
            <a:r>
              <a:rPr lang="nl-NL" sz="2000" i="1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</a:t>
            </a:r>
            <a:r>
              <a:rPr lang="nl-NL" sz="2000" i="1" dirty="0" smtClean="0">
                <a:solidFill>
                  <a:prstClr val="black"/>
                </a:solidFill>
              </a:rPr>
              <a:t>. </a:t>
            </a:r>
            <a:r>
              <a:rPr lang="nl-NL" sz="2000" i="1" dirty="0" err="1" smtClean="0">
                <a:solidFill>
                  <a:prstClr val="black"/>
                </a:solidFill>
              </a:rPr>
              <a:t>But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that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seems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false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Further</a:t>
            </a:r>
            <a:r>
              <a:rPr lang="nl-NL" sz="3200" dirty="0" smtClean="0"/>
              <a:t> </a:t>
            </a:r>
            <a:r>
              <a:rPr lang="nl-NL" sz="3200" dirty="0" err="1" smtClean="0"/>
              <a:t>objections</a:t>
            </a:r>
            <a:r>
              <a:rPr lang="nl-NL" sz="3200" dirty="0" smtClean="0"/>
              <a:t> </a:t>
            </a:r>
            <a:r>
              <a:rPr lang="nl-NL" sz="3200" dirty="0" err="1" smtClean="0"/>
              <a:t>against</a:t>
            </a:r>
            <a:r>
              <a:rPr lang="nl-NL" sz="3200" dirty="0" smtClean="0"/>
              <a:t> </a:t>
            </a:r>
            <a:r>
              <a:rPr lang="nl-NL" sz="3200" dirty="0" err="1" smtClean="0"/>
              <a:t>presumptionism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3528" y="2209056"/>
            <a:ext cx="8641904" cy="787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Objection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fails</a:t>
            </a:r>
            <a:r>
              <a:rPr lang="nl-NL" sz="2000" dirty="0" smtClean="0">
                <a:solidFill>
                  <a:prstClr val="black"/>
                </a:solidFill>
              </a:rPr>
              <a:t>. For Mike </a:t>
            </a:r>
            <a:r>
              <a:rPr lang="nl-NL" sz="2000" dirty="0" err="1" smtClean="0">
                <a:solidFill>
                  <a:prstClr val="black"/>
                </a:solidFill>
              </a:rPr>
              <a:t>hasn’t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generic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(‘</a:t>
            </a:r>
            <a:r>
              <a:rPr lang="nl-NL" sz="1800" dirty="0" err="1" smtClean="0">
                <a:solidFill>
                  <a:prstClr val="black"/>
                </a:solidFill>
              </a:rPr>
              <a:t>having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capacity</a:t>
            </a:r>
            <a:r>
              <a:rPr lang="nl-NL" sz="1800" dirty="0" smtClean="0">
                <a:solidFill>
                  <a:prstClr val="black"/>
                </a:solidFill>
              </a:rPr>
              <a:t> to </a:t>
            </a:r>
            <a:r>
              <a:rPr lang="nl-NL" sz="1800" dirty="0" err="1" smtClean="0">
                <a:solidFill>
                  <a:prstClr val="black"/>
                </a:solidFill>
              </a:rPr>
              <a:t>reason</a:t>
            </a:r>
            <a:r>
              <a:rPr lang="nl-NL" sz="1800" dirty="0" smtClean="0">
                <a:solidFill>
                  <a:prstClr val="black"/>
                </a:solidFill>
              </a:rPr>
              <a:t>’)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is a </a:t>
            </a:r>
            <a:r>
              <a:rPr lang="nl-NL" sz="2000" i="1" dirty="0" err="1" smtClean="0">
                <a:solidFill>
                  <a:prstClr val="black"/>
                </a:solidFill>
              </a:rPr>
              <a:t>necessary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condition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normative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(‘</a:t>
            </a:r>
            <a:r>
              <a:rPr lang="nl-NL" sz="1800" dirty="0" err="1" smtClean="0">
                <a:solidFill>
                  <a:prstClr val="black"/>
                </a:solidFill>
              </a:rPr>
              <a:t>reasoning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properly</a:t>
            </a:r>
            <a:r>
              <a:rPr lang="nl-NL" sz="1800" dirty="0" smtClean="0">
                <a:solidFill>
                  <a:prstClr val="black"/>
                </a:solidFill>
              </a:rPr>
              <a:t>’)</a:t>
            </a:r>
            <a:endParaRPr lang="nl-NL" sz="1400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23528" y="350520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is a model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normative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generic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a </a:t>
            </a:r>
            <a:r>
              <a:rPr lang="nl-NL" sz="2000" i="1" dirty="0" err="1" smtClean="0">
                <a:solidFill>
                  <a:prstClr val="black"/>
                </a:solidFill>
              </a:rPr>
              <a:t>precondition</a:t>
            </a:r>
            <a:r>
              <a:rPr lang="nl-NL" sz="2000" dirty="0" smtClean="0">
                <a:solidFill>
                  <a:prstClr val="black"/>
                </a:solidFill>
              </a:rPr>
              <a:t>. The model </a:t>
            </a:r>
            <a:r>
              <a:rPr lang="nl-NL" sz="2000" i="1" dirty="0" err="1" smtClean="0">
                <a:solidFill>
                  <a:prstClr val="black"/>
                </a:solidFill>
              </a:rPr>
              <a:t>assumes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equipment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broken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2584" y="2996952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Mike is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generic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sense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he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normative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sense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3528" y="4365104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what</a:t>
            </a:r>
            <a:r>
              <a:rPr lang="nl-NL" sz="2000" i="1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</a:t>
            </a:r>
            <a:r>
              <a:rPr lang="nl-NL" sz="2000" i="1" dirty="0" smtClean="0">
                <a:solidFill>
                  <a:prstClr val="black"/>
                </a:solidFill>
              </a:rPr>
              <a:t> to </a:t>
            </a:r>
            <a:r>
              <a:rPr lang="nl-NL" sz="2000" i="1" dirty="0" err="1" smtClean="0">
                <a:solidFill>
                  <a:prstClr val="black"/>
                </a:solidFill>
              </a:rPr>
              <a:t>believe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obviously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(“</a:t>
            </a:r>
            <a:r>
              <a:rPr lang="nl-NL" sz="1800" dirty="0" err="1" smtClean="0">
                <a:solidFill>
                  <a:prstClr val="black"/>
                </a:solidFill>
              </a:rPr>
              <a:t>Believing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that</a:t>
            </a:r>
            <a:r>
              <a:rPr lang="nl-NL" sz="1800" dirty="0" smtClean="0">
                <a:solidFill>
                  <a:prstClr val="black"/>
                </a:solidFill>
              </a:rPr>
              <a:t> P </a:t>
            </a:r>
            <a:r>
              <a:rPr lang="nl-NL" sz="1800" dirty="0" err="1" smtClean="0">
                <a:solidFill>
                  <a:prstClr val="black"/>
                </a:solidFill>
              </a:rPr>
              <a:t>might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rational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for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you</a:t>
            </a:r>
            <a:r>
              <a:rPr lang="nl-NL" sz="1800" dirty="0" smtClean="0">
                <a:solidFill>
                  <a:prstClr val="black"/>
                </a:solidFill>
              </a:rPr>
              <a:t> in </a:t>
            </a:r>
            <a:r>
              <a:rPr lang="nl-NL" sz="1800" dirty="0" err="1" smtClean="0">
                <a:solidFill>
                  <a:prstClr val="black"/>
                </a:solidFill>
              </a:rPr>
              <a:t>situation</a:t>
            </a:r>
            <a:r>
              <a:rPr lang="nl-NL" sz="1800" dirty="0" smtClean="0">
                <a:solidFill>
                  <a:prstClr val="black"/>
                </a:solidFill>
              </a:rPr>
              <a:t> S1 </a:t>
            </a:r>
            <a:r>
              <a:rPr lang="nl-NL" sz="1800" dirty="0" err="1" smtClean="0">
                <a:solidFill>
                  <a:prstClr val="black"/>
                </a:solidFill>
              </a:rPr>
              <a:t>but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in S2”)</a:t>
            </a:r>
          </a:p>
          <a:p>
            <a:endParaRPr lang="nl-NL" sz="2000" dirty="0" smtClean="0">
              <a:solidFill>
                <a:prstClr val="black"/>
              </a:solidFill>
            </a:endParaRPr>
          </a:p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2584" y="5157192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doesn’t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follow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standards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rationality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(e.g., </a:t>
            </a:r>
            <a:r>
              <a:rPr lang="nl-NL" sz="1800" dirty="0" err="1" smtClean="0">
                <a:solidFill>
                  <a:prstClr val="black"/>
                </a:solidFill>
              </a:rPr>
              <a:t>principle</a:t>
            </a:r>
            <a:r>
              <a:rPr lang="nl-NL" sz="1800" dirty="0" smtClean="0">
                <a:solidFill>
                  <a:prstClr val="black"/>
                </a:solidFill>
              </a:rPr>
              <a:t>    of </a:t>
            </a:r>
            <a:r>
              <a:rPr lang="nl-NL" sz="1800" dirty="0" err="1" smtClean="0">
                <a:solidFill>
                  <a:prstClr val="black"/>
                </a:solidFill>
              </a:rPr>
              <a:t>presumption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relative</a:t>
            </a:r>
            <a:r>
              <a:rPr lang="nl-NL" sz="2000" dirty="0" smtClean="0">
                <a:solidFill>
                  <a:prstClr val="black"/>
                </a:solidFill>
              </a:rPr>
              <a:t>. Let </a:t>
            </a:r>
            <a:r>
              <a:rPr lang="nl-NL" sz="2000" dirty="0" err="1" smtClean="0">
                <a:solidFill>
                  <a:prstClr val="black"/>
                </a:solidFill>
              </a:rPr>
              <a:t>alone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rationality’s</a:t>
            </a:r>
            <a:r>
              <a:rPr lang="nl-NL" sz="2000" i="1" dirty="0" smtClean="0">
                <a:solidFill>
                  <a:prstClr val="black"/>
                </a:solidFill>
              </a:rPr>
              <a:t> nature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</a:t>
            </a:r>
            <a:r>
              <a:rPr lang="nl-NL" sz="1800" dirty="0" err="1" smtClean="0">
                <a:solidFill>
                  <a:prstClr val="black"/>
                </a:solidFill>
              </a:rPr>
              <a:t>duty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  <a:endParaRPr lang="nl-NL" sz="2000" dirty="0" smtClean="0">
              <a:solidFill>
                <a:prstClr val="black"/>
              </a:solidFill>
            </a:endParaRPr>
          </a:p>
          <a:p>
            <a:endParaRPr lang="nl-NL" sz="2000" dirty="0" smtClean="0">
              <a:solidFill>
                <a:prstClr val="black"/>
              </a:solidFill>
            </a:endParaRPr>
          </a:p>
          <a:p>
            <a:endParaRPr lang="nl-NL" sz="2000" dirty="0" smtClean="0">
              <a:solidFill>
                <a:prstClr val="black"/>
              </a:solidFill>
            </a:endParaRPr>
          </a:p>
          <a:p>
            <a:endParaRPr lang="nl-NL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1" grpId="0" build="allAtOnce"/>
      <p:bldP spid="20" grpId="0" build="allAtOnce"/>
      <p:bldP spid="10" grpId="0" build="allAtOnce"/>
      <p:bldP spid="12" grpId="0" build="allAtOnce"/>
      <p:bldP spid="14" grpId="0" build="allAtOnce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Science</a:t>
            </a:r>
            <a:r>
              <a:rPr lang="nl-NL" sz="3200" dirty="0" smtClean="0"/>
              <a:t> and </a:t>
            </a:r>
            <a:r>
              <a:rPr lang="nl-NL" sz="3200" dirty="0" err="1" smtClean="0"/>
              <a:t>Presumptionism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52464" y="980728"/>
            <a:ext cx="8641904" cy="787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argue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is      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the adequate model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everyday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life</a:t>
            </a:r>
            <a:r>
              <a:rPr lang="nl-NL" sz="2000" dirty="0" smtClean="0">
                <a:solidFill>
                  <a:prstClr val="black"/>
                </a:solidFill>
              </a:rPr>
              <a:t> – </a:t>
            </a:r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even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itself</a:t>
            </a:r>
            <a:endParaRPr lang="nl-NL" sz="1400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52464" y="177700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For the </a:t>
            </a:r>
            <a:r>
              <a:rPr lang="nl-NL" sz="2000" dirty="0" err="1" smtClean="0">
                <a:solidFill>
                  <a:prstClr val="black"/>
                </a:solidFill>
              </a:rPr>
              <a:t>demands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justifi-cation</a:t>
            </a:r>
            <a:r>
              <a:rPr lang="nl-NL" sz="2000" dirty="0" smtClean="0">
                <a:solidFill>
                  <a:prstClr val="black"/>
                </a:solidFill>
              </a:rPr>
              <a:t> – </a:t>
            </a:r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necessarily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justification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After</a:t>
            </a:r>
            <a:r>
              <a:rPr lang="nl-NL" sz="2000" dirty="0" smtClean="0">
                <a:solidFill>
                  <a:prstClr val="black"/>
                </a:solidFill>
              </a:rPr>
              <a:t> all, </a:t>
            </a:r>
            <a:r>
              <a:rPr lang="nl-NL" sz="2000" dirty="0" err="1" smtClean="0">
                <a:solidFill>
                  <a:prstClr val="black"/>
                </a:solidFill>
              </a:rPr>
              <a:t>fulfillment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presumption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scientifically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2464" y="2852936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Indeed,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makes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sense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justification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       is all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a belief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generally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community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51520" y="3645024"/>
            <a:ext cx="8821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But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contrary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doesn’t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make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sense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justification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I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I’m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alone</a:t>
            </a:r>
            <a:r>
              <a:rPr lang="nl-NL" sz="2000" dirty="0" smtClean="0">
                <a:solidFill>
                  <a:prstClr val="black"/>
                </a:solidFill>
              </a:rPr>
              <a:t> –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utterly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implausible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87088" y="4437112"/>
            <a:ext cx="8821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Besides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as a </a:t>
            </a:r>
            <a:r>
              <a:rPr lang="nl-NL" sz="2000" dirty="0" err="1" smtClean="0">
                <a:solidFill>
                  <a:prstClr val="black"/>
                </a:solidFill>
              </a:rPr>
              <a:t>standard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wastes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much</a:t>
            </a:r>
            <a:r>
              <a:rPr lang="nl-NL" sz="2000" dirty="0" smtClean="0">
                <a:solidFill>
                  <a:prstClr val="black"/>
                </a:solidFill>
              </a:rPr>
              <a:t>   of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limited</a:t>
            </a:r>
            <a:r>
              <a:rPr lang="nl-NL" sz="2000" dirty="0" smtClean="0">
                <a:solidFill>
                  <a:prstClr val="black"/>
                </a:solidFill>
              </a:rPr>
              <a:t> time and resources. Do I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peer </a:t>
            </a:r>
            <a:r>
              <a:rPr lang="nl-NL" sz="2000" dirty="0" err="1" smtClean="0">
                <a:solidFill>
                  <a:prstClr val="black"/>
                </a:solidFill>
              </a:rPr>
              <a:t>review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entitled</a:t>
            </a:r>
            <a:r>
              <a:rPr lang="nl-NL" sz="2000" dirty="0" smtClean="0">
                <a:solidFill>
                  <a:prstClr val="black"/>
                </a:solidFill>
              </a:rPr>
              <a:t> to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I’m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tyred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Brigitte lives in Amsterdam? </a:t>
            </a:r>
            <a:r>
              <a:rPr lang="nl-NL" sz="2000" dirty="0" err="1" smtClean="0">
                <a:solidFill>
                  <a:prstClr val="black"/>
                </a:solidFill>
              </a:rPr>
              <a:t>Clearly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52464" y="5373216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800" dirty="0" smtClean="0">
              <a:solidFill>
                <a:prstClr val="black"/>
              </a:solidFill>
            </a:endParaRPr>
          </a:p>
          <a:p>
            <a:endParaRPr lang="nl-NL" sz="2000" dirty="0" smtClean="0">
              <a:solidFill>
                <a:prstClr val="black"/>
              </a:solidFill>
            </a:endParaRPr>
          </a:p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51520" y="5517232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appears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the best </a:t>
            </a:r>
            <a:r>
              <a:rPr lang="nl-NL" sz="2000" dirty="0" err="1" smtClean="0">
                <a:solidFill>
                  <a:prstClr val="black"/>
                </a:solidFill>
              </a:rPr>
              <a:t>generic</a:t>
            </a:r>
            <a:r>
              <a:rPr lang="nl-NL" sz="2000" dirty="0" smtClean="0">
                <a:solidFill>
                  <a:prstClr val="black"/>
                </a:solidFill>
              </a:rPr>
              <a:t> model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   For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two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cases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everyday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life</a:t>
            </a:r>
            <a:r>
              <a:rPr lang="nl-NL" sz="2000" dirty="0" smtClean="0">
                <a:solidFill>
                  <a:prstClr val="black"/>
                </a:solidFill>
              </a:rPr>
              <a:t> and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2464" y="6309320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suspect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the most adequate model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too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20" grpId="0" build="allAtOnce"/>
      <p:bldP spid="9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err="1" smtClean="0"/>
              <a:t>Chapter</a:t>
            </a:r>
            <a:r>
              <a:rPr lang="nl-NL" sz="4000" dirty="0" smtClean="0"/>
              <a:t> </a:t>
            </a:r>
            <a:r>
              <a:rPr lang="nl-NL" sz="4000" dirty="0"/>
              <a:t>9</a:t>
            </a:r>
            <a:r>
              <a:rPr lang="nl-NL" sz="4000" dirty="0" smtClean="0"/>
              <a:t>: The Nature </a:t>
            </a:r>
            <a:r>
              <a:rPr lang="nl-NL" sz="4000" dirty="0" err="1" smtClean="0"/>
              <a:t>and</a:t>
            </a:r>
            <a:r>
              <a:rPr lang="nl-NL" sz="4000" dirty="0" smtClean="0"/>
              <a:t>                           </a:t>
            </a:r>
            <a:r>
              <a:rPr lang="nl-NL" sz="4000" dirty="0" err="1" smtClean="0"/>
              <a:t>Function</a:t>
            </a:r>
            <a:r>
              <a:rPr lang="nl-NL" sz="4000" dirty="0" smtClean="0"/>
              <a:t> of </a:t>
            </a:r>
            <a:r>
              <a:rPr lang="nl-NL" sz="4000" dirty="0" err="1" smtClean="0"/>
              <a:t>Religious</a:t>
            </a:r>
            <a:r>
              <a:rPr lang="nl-NL" sz="4000" dirty="0" smtClean="0"/>
              <a:t> Belief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3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Nature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/>
              <a:t>f</a:t>
            </a:r>
            <a:r>
              <a:rPr lang="nl-NL" sz="3200" dirty="0" err="1" smtClean="0"/>
              <a:t>unction</a:t>
            </a:r>
            <a:r>
              <a:rPr lang="nl-NL" sz="3200" dirty="0" smtClean="0"/>
              <a:t> of </a:t>
            </a:r>
            <a:r>
              <a:rPr lang="nl-NL" sz="3200" dirty="0" err="1"/>
              <a:t>r</a:t>
            </a:r>
            <a:r>
              <a:rPr lang="nl-NL" sz="3200" dirty="0" err="1" smtClean="0"/>
              <a:t>eligious</a:t>
            </a:r>
            <a:r>
              <a:rPr lang="nl-NL" sz="3200" dirty="0" smtClean="0"/>
              <a:t> </a:t>
            </a:r>
            <a:r>
              <a:rPr lang="nl-NL" sz="3200" dirty="0"/>
              <a:t>b</a:t>
            </a:r>
            <a:r>
              <a:rPr lang="nl-NL" sz="3200" dirty="0" smtClean="0"/>
              <a:t>elief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26876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order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 the question of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, we   must first </a:t>
            </a:r>
            <a:r>
              <a:rPr lang="nl-NL" sz="2000" dirty="0" err="1" smtClean="0">
                <a:solidFill>
                  <a:prstClr val="black"/>
                </a:solidFill>
              </a:rPr>
              <a:t>clarify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account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80456" y="2060848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understood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realistically</a:t>
            </a:r>
            <a:r>
              <a:rPr lang="nl-NL" sz="2000" dirty="0" smtClean="0">
                <a:solidFill>
                  <a:prstClr val="black"/>
                </a:solidFill>
              </a:rPr>
              <a:t>. It has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a         person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expected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do,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his or her </a:t>
            </a:r>
            <a:r>
              <a:rPr lang="nl-NL" sz="2000" i="1" dirty="0" smtClean="0">
                <a:solidFill>
                  <a:prstClr val="black"/>
                </a:solidFill>
              </a:rPr>
              <a:t>resources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situation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79512" y="2852936"/>
            <a:ext cx="8821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has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take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the </a:t>
            </a:r>
            <a:r>
              <a:rPr lang="nl-NL" sz="2000" i="1" dirty="0" err="1" smtClean="0">
                <a:solidFill>
                  <a:prstClr val="black"/>
                </a:solidFill>
              </a:rPr>
              <a:t>character</a:t>
            </a:r>
            <a:r>
              <a:rPr lang="nl-NL" sz="2000" dirty="0" smtClean="0">
                <a:solidFill>
                  <a:prstClr val="black"/>
                </a:solidFill>
              </a:rPr>
              <a:t> (of the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) of the       </a:t>
            </a:r>
            <a:r>
              <a:rPr lang="nl-NL" sz="2000" i="1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in question. </a:t>
            </a:r>
            <a:r>
              <a:rPr lang="nl-NL" sz="2000" dirty="0" err="1" smtClean="0">
                <a:solidFill>
                  <a:prstClr val="black"/>
                </a:solidFill>
              </a:rPr>
              <a:t>What’s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nature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function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fulfill</a:t>
            </a:r>
            <a:r>
              <a:rPr lang="nl-NL" sz="2000" dirty="0">
                <a:solidFill>
                  <a:prstClr val="black"/>
                </a:solidFill>
              </a:rPr>
              <a:t>?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15080" y="3645024"/>
            <a:ext cx="8821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80456" y="4864968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800" dirty="0" smtClean="0">
              <a:solidFill>
                <a:prstClr val="black"/>
              </a:solidFill>
            </a:endParaRPr>
          </a:p>
          <a:p>
            <a:endParaRPr lang="nl-NL" sz="2000" dirty="0" smtClean="0">
              <a:solidFill>
                <a:prstClr val="black"/>
              </a:solidFill>
            </a:endParaRPr>
          </a:p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9512" y="3645024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person-</a:t>
            </a:r>
            <a:r>
              <a:rPr lang="nl-NL" sz="2000" i="1" dirty="0" err="1" smtClean="0">
                <a:solidFill>
                  <a:prstClr val="black"/>
                </a:solidFill>
              </a:rPr>
              <a:t>relative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practice-relative</a:t>
            </a:r>
            <a:r>
              <a:rPr lang="nl-NL" sz="2000" i="1" dirty="0" smtClean="0">
                <a:solidFill>
                  <a:prstClr val="black"/>
                </a:solidFill>
              </a:rPr>
              <a:t>. </a:t>
            </a:r>
            <a:r>
              <a:rPr lang="nl-NL" sz="2000" dirty="0" smtClean="0">
                <a:solidFill>
                  <a:prstClr val="black"/>
                </a:solidFill>
              </a:rPr>
              <a:t>We must focus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on the </a:t>
            </a:r>
            <a:r>
              <a:rPr lang="nl-NL" sz="2000" i="1" dirty="0" smtClean="0">
                <a:solidFill>
                  <a:prstClr val="black"/>
                </a:solidFill>
              </a:rPr>
              <a:t>kind of </a:t>
            </a:r>
            <a:r>
              <a:rPr lang="nl-NL" sz="2000" i="1" dirty="0" err="1" smtClean="0">
                <a:solidFill>
                  <a:prstClr val="black"/>
                </a:solidFill>
              </a:rPr>
              <a:t>agents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smtClean="0">
                <a:solidFill>
                  <a:prstClr val="black"/>
                </a:solidFill>
              </a:rPr>
              <a:t>kind of (</a:t>
            </a:r>
            <a:r>
              <a:rPr lang="nl-NL" sz="2000" i="1" dirty="0" err="1" smtClean="0">
                <a:solidFill>
                  <a:prstClr val="black"/>
                </a:solidFill>
              </a:rPr>
              <a:t>beliefs</a:t>
            </a:r>
            <a:r>
              <a:rPr lang="nl-NL" sz="2000" i="1" dirty="0" smtClean="0">
                <a:solidFill>
                  <a:prstClr val="black"/>
                </a:solidFill>
              </a:rPr>
              <a:t> of the) </a:t>
            </a:r>
            <a:r>
              <a:rPr lang="nl-NL" sz="2000" i="1" dirty="0" err="1" smtClean="0">
                <a:solidFill>
                  <a:prstClr val="black"/>
                </a:solidFill>
              </a:rPr>
              <a:t>practices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80456" y="4437112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Hence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identify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the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standards</a:t>
            </a:r>
            <a:r>
              <a:rPr lang="nl-NL" sz="2000" i="1" dirty="0" smtClean="0">
                <a:solidFill>
                  <a:prstClr val="black"/>
                </a:solidFill>
              </a:rPr>
              <a:t> of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evaluating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belief, we must </a:t>
            </a:r>
            <a:r>
              <a:rPr lang="nl-NL" sz="2000" dirty="0" err="1" smtClean="0">
                <a:solidFill>
                  <a:prstClr val="black"/>
                </a:solidFill>
              </a:rPr>
              <a:t>discover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distinctive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>
                <a:solidFill>
                  <a:prstClr val="black"/>
                </a:solidFill>
              </a:rPr>
              <a:t>.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nature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function</a:t>
            </a:r>
            <a:r>
              <a:rPr lang="nl-NL" sz="2000" dirty="0" smtClean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512" y="5229200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characteristic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believing</a:t>
            </a:r>
            <a:r>
              <a:rPr lang="nl-NL" sz="2000" smtClean="0">
                <a:solidFill>
                  <a:prstClr val="black"/>
                </a:solidFill>
              </a:rPr>
              <a:t>?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3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  <p:bldP spid="9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12" grpId="0" build="allAtOnce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/>
              <a:t>f</a:t>
            </a:r>
            <a:r>
              <a:rPr lang="nl-NL" sz="3200" dirty="0" err="1" smtClean="0"/>
              <a:t>unction</a:t>
            </a:r>
            <a:r>
              <a:rPr lang="nl-NL" sz="3200" dirty="0" smtClean="0"/>
              <a:t> of </a:t>
            </a:r>
            <a:r>
              <a:rPr lang="nl-NL" sz="3200" dirty="0" err="1"/>
              <a:t>r</a:t>
            </a:r>
            <a:r>
              <a:rPr lang="nl-NL" sz="3200" dirty="0" err="1" smtClean="0"/>
              <a:t>eligion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268760"/>
            <a:ext cx="8820472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formed</a:t>
            </a:r>
            <a:r>
              <a:rPr lang="nl-NL" sz="2000" dirty="0" smtClean="0">
                <a:solidFill>
                  <a:prstClr val="black"/>
                </a:solidFill>
              </a:rPr>
              <a:t> as a response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experiences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79512" y="2132856"/>
            <a:ext cx="8821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15080" y="3645024"/>
            <a:ext cx="8821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8568" y="2852936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As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smtClean="0">
                <a:solidFill>
                  <a:prstClr val="black"/>
                </a:solidFill>
              </a:rPr>
              <a:t>life-</a:t>
            </a:r>
            <a:r>
              <a:rPr lang="nl-NL" sz="2000" i="1" dirty="0" err="1" smtClean="0">
                <a:solidFill>
                  <a:prstClr val="black"/>
                </a:solidFill>
              </a:rPr>
              <a:t>orienting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deeply</a:t>
            </a:r>
            <a:r>
              <a:rPr lang="nl-NL" sz="2000" dirty="0" smtClean="0">
                <a:solidFill>
                  <a:prstClr val="black"/>
                </a:solidFill>
              </a:rPr>
              <a:t> affect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we live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understand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lives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largely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determine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direction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79512" y="2060848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broadly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speaking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concerned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the human search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meaning</a:t>
            </a:r>
            <a:r>
              <a:rPr lang="nl-NL" sz="2000" dirty="0" smtClean="0">
                <a:solidFill>
                  <a:prstClr val="black"/>
                </a:solidFill>
              </a:rPr>
              <a:t>. It deals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concerns, </a:t>
            </a:r>
            <a:r>
              <a:rPr lang="nl-NL" sz="2000" dirty="0" err="1" smtClean="0">
                <a:solidFill>
                  <a:prstClr val="black"/>
                </a:solidFill>
              </a:rPr>
              <a:t>constraints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longings</a:t>
            </a:r>
            <a:r>
              <a:rPr lang="nl-NL" sz="2000" dirty="0" smtClean="0">
                <a:solidFill>
                  <a:prstClr val="black"/>
                </a:solidFill>
              </a:rPr>
              <a:t> as human </a:t>
            </a:r>
            <a:r>
              <a:rPr lang="nl-NL" sz="2000" dirty="0" err="1" smtClean="0">
                <a:solidFill>
                  <a:prstClr val="black"/>
                </a:solidFill>
              </a:rPr>
              <a:t>beings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512" y="3645024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Human </a:t>
            </a:r>
            <a:r>
              <a:rPr lang="nl-NL" sz="2000" dirty="0" err="1" smtClean="0">
                <a:solidFill>
                  <a:prstClr val="black"/>
                </a:solidFill>
              </a:rPr>
              <a:t>beings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avoid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sometimes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raising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responding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either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explicitly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>
                <a:solidFill>
                  <a:prstClr val="black"/>
                </a:solidFill>
              </a:rPr>
              <a:t>i</a:t>
            </a:r>
            <a:r>
              <a:rPr lang="nl-NL" sz="2000" dirty="0" err="1" smtClean="0">
                <a:solidFill>
                  <a:prstClr val="black"/>
                </a:solidFill>
              </a:rPr>
              <a:t>mplicitly</a:t>
            </a:r>
            <a:r>
              <a:rPr lang="nl-NL" sz="2000" dirty="0" smtClean="0">
                <a:solidFill>
                  <a:prstClr val="black"/>
                </a:solidFill>
              </a:rPr>
              <a:t> in the way we </a:t>
            </a:r>
            <a:r>
              <a:rPr lang="nl-NL" sz="2000" dirty="0" err="1" smtClean="0">
                <a:solidFill>
                  <a:prstClr val="black"/>
                </a:solidFill>
              </a:rPr>
              <a:t>choose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live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lives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512" y="4437112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consider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existential</a:t>
            </a:r>
            <a:r>
              <a:rPr lang="nl-NL" sz="2000" i="1" dirty="0" smtClean="0">
                <a:solidFill>
                  <a:prstClr val="black"/>
                </a:solidFill>
              </a:rPr>
              <a:t> stance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a Marxist or a Materialist is  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a Christian or a </a:t>
            </a:r>
            <a:r>
              <a:rPr lang="nl-NL" sz="2000" dirty="0" err="1" smtClean="0">
                <a:solidFill>
                  <a:prstClr val="black"/>
                </a:solidFill>
              </a:rPr>
              <a:t>Hindu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have life-</a:t>
            </a:r>
            <a:r>
              <a:rPr lang="nl-NL" sz="2000" dirty="0" err="1" smtClean="0">
                <a:solidFill>
                  <a:prstClr val="black"/>
                </a:solidFill>
              </a:rPr>
              <a:t>orienting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79512" y="5229200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Humans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develop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smtClean="0">
                <a:solidFill>
                  <a:prstClr val="black"/>
                </a:solidFill>
              </a:rPr>
              <a:t>view of life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i="1" dirty="0" err="1" smtClean="0">
                <a:solidFill>
                  <a:prstClr val="black"/>
                </a:solidFill>
              </a:rPr>
              <a:t>world</a:t>
            </a:r>
            <a:r>
              <a:rPr lang="nl-NL" sz="2000" i="1" dirty="0" smtClean="0">
                <a:solidFill>
                  <a:prstClr val="black"/>
                </a:solidFill>
              </a:rPr>
              <a:t> view</a:t>
            </a:r>
            <a:r>
              <a:rPr lang="nl-NL" sz="2000" dirty="0" smtClean="0">
                <a:solidFill>
                  <a:prstClr val="black"/>
                </a:solidFill>
              </a:rPr>
              <a:t> in response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  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experiences</a:t>
            </a:r>
            <a:r>
              <a:rPr lang="nl-NL" sz="2000" dirty="0" smtClean="0">
                <a:solidFill>
                  <a:prstClr val="black"/>
                </a:solidFill>
              </a:rPr>
              <a:t>.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Now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instead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considering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views of life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,  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seems</a:t>
            </a:r>
            <a:r>
              <a:rPr lang="nl-NL" sz="2000" dirty="0" smtClean="0">
                <a:solidFill>
                  <a:prstClr val="black"/>
                </a:solidFill>
              </a:rPr>
              <a:t> more adequate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distinguish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views of life</a:t>
            </a:r>
          </a:p>
        </p:txBody>
      </p:sp>
    </p:spTree>
    <p:extLst>
      <p:ext uri="{BB962C8B-B14F-4D97-AF65-F5344CB8AC3E}">
        <p14:creationId xmlns:p14="http://schemas.microsoft.com/office/powerpoint/2010/main" val="101115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8" grpId="0"/>
      <p:bldP spid="19" grpId="0"/>
      <p:bldP spid="12" grpId="0"/>
      <p:bldP spid="10" grpId="0"/>
      <p:bldP spid="11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A view of life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268760"/>
            <a:ext cx="8820472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responses </a:t>
            </a:r>
            <a:r>
              <a:rPr lang="nl-NL" sz="2000" dirty="0" err="1" smtClean="0">
                <a:solidFill>
                  <a:prstClr val="black"/>
                </a:solidFill>
              </a:rPr>
              <a:t>don’t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explicit, complete, </a:t>
            </a:r>
            <a:r>
              <a:rPr lang="nl-NL" sz="2000" dirty="0" err="1" smtClean="0">
                <a:solidFill>
                  <a:prstClr val="black"/>
                </a:solidFill>
              </a:rPr>
              <a:t>integrated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unified</a:t>
            </a:r>
            <a:r>
              <a:rPr lang="nl-NL" sz="2000" dirty="0" smtClean="0">
                <a:solidFill>
                  <a:prstClr val="black"/>
                </a:solidFill>
              </a:rPr>
              <a:t>. Life views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partially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implicit</a:t>
            </a:r>
            <a:r>
              <a:rPr lang="nl-NL" sz="2000" dirty="0" smtClean="0">
                <a:solidFill>
                  <a:prstClr val="black"/>
                </a:solidFill>
              </a:rPr>
              <a:t>, incomplete, </a:t>
            </a:r>
            <a:r>
              <a:rPr lang="nl-NL" sz="2000" dirty="0" err="1" smtClean="0">
                <a:solidFill>
                  <a:prstClr val="black"/>
                </a:solidFill>
              </a:rPr>
              <a:t>fragmented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plural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79512" y="2132856"/>
            <a:ext cx="8821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15080" y="3645024"/>
            <a:ext cx="8821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8568" y="2852936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As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any</a:t>
            </a:r>
            <a:r>
              <a:rPr lang="nl-NL" sz="2000" dirty="0" smtClean="0">
                <a:solidFill>
                  <a:prstClr val="black"/>
                </a:solidFill>
              </a:rPr>
              <a:t> view of life, the </a:t>
            </a:r>
            <a:r>
              <a:rPr lang="nl-NL" sz="2000" dirty="0" err="1" smtClean="0">
                <a:solidFill>
                  <a:prstClr val="black"/>
                </a:solidFill>
              </a:rPr>
              <a:t>choice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fragmented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plural</a:t>
            </a:r>
            <a:r>
              <a:rPr lang="nl-NL" sz="2000" dirty="0" smtClean="0">
                <a:solidFill>
                  <a:prstClr val="black"/>
                </a:solidFill>
              </a:rPr>
              <a:t> view of life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either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conscious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deliberate</a:t>
            </a:r>
            <a:r>
              <a:rPr lang="nl-NL" sz="2000" dirty="0" smtClean="0">
                <a:solidFill>
                  <a:prstClr val="black"/>
                </a:solidFill>
              </a:rPr>
              <a:t>) or </a:t>
            </a:r>
            <a:r>
              <a:rPr lang="nl-NL" sz="2000" i="1" dirty="0" err="1" smtClean="0">
                <a:solidFill>
                  <a:prstClr val="black"/>
                </a:solidFill>
              </a:rPr>
              <a:t>unconscious</a:t>
            </a:r>
            <a:r>
              <a:rPr lang="nl-NL" sz="2000" dirty="0" smtClean="0">
                <a:solidFill>
                  <a:prstClr val="black"/>
                </a:solidFill>
              </a:rPr>
              <a:t> (without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aware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79512" y="2060848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better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talk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smtClean="0">
                <a:solidFill>
                  <a:prstClr val="black"/>
                </a:solidFill>
              </a:rPr>
              <a:t>view of life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world</a:t>
            </a:r>
            <a:r>
              <a:rPr lang="nl-NL" sz="2000" dirty="0" smtClean="0">
                <a:solidFill>
                  <a:prstClr val="black"/>
                </a:solidFill>
              </a:rPr>
              <a:t> view,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world</a:t>
            </a:r>
            <a:r>
              <a:rPr lang="nl-NL" sz="2000" dirty="0" smtClean="0">
                <a:solidFill>
                  <a:prstClr val="black"/>
                </a:solidFill>
              </a:rPr>
              <a:t> view’ has the </a:t>
            </a:r>
            <a:r>
              <a:rPr lang="nl-NL" sz="2000" dirty="0" err="1" smtClean="0">
                <a:solidFill>
                  <a:prstClr val="black"/>
                </a:solidFill>
              </a:rPr>
              <a:t>connotation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inclusive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comprehensive</a:t>
            </a:r>
            <a:r>
              <a:rPr lang="nl-NL" sz="2000" dirty="0" smtClean="0">
                <a:solidFill>
                  <a:prstClr val="black"/>
                </a:solidFill>
              </a:rPr>
              <a:t> picture of the </a:t>
            </a:r>
            <a:r>
              <a:rPr lang="nl-NL" sz="2000" dirty="0" err="1" smtClean="0">
                <a:solidFill>
                  <a:prstClr val="black"/>
                </a:solidFill>
              </a:rPr>
              <a:t>world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512" y="3645024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aforementioned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every</a:t>
            </a:r>
            <a:r>
              <a:rPr lang="nl-NL" sz="2000" dirty="0" smtClean="0">
                <a:solidFill>
                  <a:prstClr val="black"/>
                </a:solidFill>
              </a:rPr>
              <a:t> human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has a view of life, </a:t>
            </a:r>
            <a:r>
              <a:rPr lang="nl-NL" sz="2000" dirty="0" err="1" smtClean="0">
                <a:solidFill>
                  <a:prstClr val="black"/>
                </a:solidFill>
              </a:rPr>
              <a:t>though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humans</a:t>
            </a:r>
            <a:r>
              <a:rPr lang="nl-NL" sz="2000" dirty="0" smtClean="0">
                <a:solidFill>
                  <a:prstClr val="black"/>
                </a:solidFill>
              </a:rPr>
              <a:t> have a </a:t>
            </a:r>
            <a:r>
              <a:rPr lang="nl-NL" sz="2000" dirty="0" err="1" smtClean="0">
                <a:solidFill>
                  <a:prstClr val="black"/>
                </a:solidFill>
              </a:rPr>
              <a:t>world</a:t>
            </a:r>
            <a:r>
              <a:rPr lang="nl-NL" sz="2000" dirty="0" smtClean="0">
                <a:solidFill>
                  <a:prstClr val="black"/>
                </a:solidFill>
              </a:rPr>
              <a:t> view.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having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world</a:t>
            </a:r>
            <a:r>
              <a:rPr lang="nl-NL" sz="2000" dirty="0" smtClean="0">
                <a:solidFill>
                  <a:prstClr val="black"/>
                </a:solidFill>
              </a:rPr>
              <a:t> view </a:t>
            </a:r>
            <a:r>
              <a:rPr lang="nl-NL" sz="2000" dirty="0" err="1" smtClean="0">
                <a:solidFill>
                  <a:prstClr val="black"/>
                </a:solidFill>
              </a:rPr>
              <a:t>entails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having</a:t>
            </a:r>
            <a:r>
              <a:rPr lang="nl-NL" sz="2000" dirty="0" smtClean="0">
                <a:solidFill>
                  <a:prstClr val="black"/>
                </a:solidFill>
              </a:rPr>
              <a:t> a view of life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512" y="4437112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Hence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>
                <a:solidFill>
                  <a:prstClr val="black"/>
                </a:solidFill>
              </a:rPr>
              <a:t>o</a:t>
            </a:r>
            <a:r>
              <a:rPr lang="nl-NL" sz="2000" dirty="0" err="1" smtClean="0">
                <a:solidFill>
                  <a:prstClr val="black"/>
                </a:solidFill>
              </a:rPr>
              <a:t>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existential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choice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having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or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view   of life. </a:t>
            </a:r>
            <a:r>
              <a:rPr lang="nl-NL" sz="2000" dirty="0" err="1" smtClean="0">
                <a:solidFill>
                  <a:prstClr val="black"/>
                </a:solidFill>
              </a:rPr>
              <a:t>Moreover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types of life views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either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unified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fragmented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16968" y="5229200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important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the question of the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believing</a:t>
            </a:r>
            <a:r>
              <a:rPr lang="nl-NL" sz="2000" dirty="0" smtClean="0">
                <a:solidFill>
                  <a:prstClr val="black"/>
                </a:solidFill>
              </a:rPr>
              <a:t>, is  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choice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having</a:t>
            </a:r>
            <a:r>
              <a:rPr lang="nl-NL" sz="2000" dirty="0" smtClean="0">
                <a:solidFill>
                  <a:prstClr val="black"/>
                </a:solidFill>
              </a:rPr>
              <a:t> a view of life or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65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8" grpId="0"/>
      <p:bldP spid="19" grpId="0"/>
      <p:bldP spid="12" grpId="0"/>
      <p:bldP spid="10" grpId="0"/>
      <p:bldP spid="14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A view of life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268760"/>
            <a:ext cx="8820472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Jeffner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a view of life </a:t>
            </a:r>
            <a:r>
              <a:rPr lang="nl-NL" sz="2000" dirty="0" err="1" smtClean="0">
                <a:solidFill>
                  <a:prstClr val="black"/>
                </a:solidFill>
              </a:rPr>
              <a:t>consists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three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elements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79512" y="2132856"/>
            <a:ext cx="8821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15080" y="3645024"/>
            <a:ext cx="8821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512" y="3861048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 smtClean="0">
                <a:solidFill>
                  <a:prstClr val="black"/>
                </a:solidFill>
              </a:rPr>
              <a:t> object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Jeffner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fragmented</a:t>
            </a:r>
            <a:r>
              <a:rPr lang="nl-NL" sz="2000" dirty="0" smtClean="0">
                <a:solidFill>
                  <a:prstClr val="black"/>
                </a:solidFill>
              </a:rPr>
              <a:t> views of life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include</a:t>
            </a:r>
            <a:r>
              <a:rPr lang="nl-NL" sz="2000" dirty="0" smtClean="0">
                <a:solidFill>
                  <a:prstClr val="black"/>
                </a:solidFill>
              </a:rPr>
              <a:t>    a </a:t>
            </a:r>
            <a:r>
              <a:rPr lang="nl-NL" sz="2000" i="1" dirty="0" err="1" smtClean="0">
                <a:solidFill>
                  <a:prstClr val="black"/>
                </a:solidFill>
              </a:rPr>
              <a:t>comprehensive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picture of the </a:t>
            </a:r>
            <a:r>
              <a:rPr lang="nl-NL" sz="2000" dirty="0" err="1" smtClean="0">
                <a:solidFill>
                  <a:prstClr val="black"/>
                </a:solidFill>
              </a:rPr>
              <a:t>nature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humans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reality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interrelation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512" y="4653136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Moreover</a:t>
            </a:r>
            <a:r>
              <a:rPr lang="nl-NL" sz="2000" dirty="0" smtClean="0">
                <a:solidFill>
                  <a:prstClr val="black"/>
                </a:solidFill>
              </a:rPr>
              <a:t>, the first element is </a:t>
            </a:r>
            <a:r>
              <a:rPr lang="nl-NL" sz="2000" dirty="0" err="1" smtClean="0">
                <a:solidFill>
                  <a:prstClr val="black"/>
                </a:solidFill>
              </a:rPr>
              <a:t>called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exclude</a:t>
            </a:r>
            <a:r>
              <a:rPr lang="nl-NL" sz="2000" dirty="0" smtClean="0">
                <a:solidFill>
                  <a:prstClr val="black"/>
                </a:solidFill>
              </a:rPr>
              <a:t> without warrant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accounts of </a:t>
            </a:r>
            <a:r>
              <a:rPr lang="nl-NL" sz="2000" dirty="0" err="1" smtClean="0">
                <a:solidFill>
                  <a:prstClr val="black"/>
                </a:solidFill>
              </a:rPr>
              <a:t>value</a:t>
            </a:r>
            <a:r>
              <a:rPr lang="nl-NL" sz="2000" dirty="0" smtClean="0">
                <a:solidFill>
                  <a:prstClr val="black"/>
                </a:solidFill>
              </a:rPr>
              <a:t>. It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better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called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doxastic</a:t>
            </a:r>
            <a:r>
              <a:rPr lang="nl-NL" sz="2000" dirty="0" smtClean="0">
                <a:solidFill>
                  <a:prstClr val="black"/>
                </a:solidFill>
              </a:rPr>
              <a:t> element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3568" y="177281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/>
              <a:t>C</a:t>
            </a:r>
            <a:r>
              <a:rPr lang="nl-NL" sz="1800" i="1" dirty="0" err="1" smtClean="0"/>
              <a:t>ognitive</a:t>
            </a:r>
            <a:r>
              <a:rPr lang="nl-NL" sz="1800" i="1" dirty="0" smtClean="0"/>
              <a:t> element</a:t>
            </a:r>
            <a:r>
              <a:rPr lang="nl-NL" sz="1800" dirty="0" smtClean="0"/>
              <a:t> – A </a:t>
            </a:r>
            <a:r>
              <a:rPr lang="nl-NL" sz="1800" dirty="0" err="1" smtClean="0"/>
              <a:t>person’s</a:t>
            </a:r>
            <a:r>
              <a:rPr lang="nl-NL" sz="1800" dirty="0" smtClean="0"/>
              <a:t> </a:t>
            </a:r>
            <a:r>
              <a:rPr lang="nl-NL" sz="1800" dirty="0" err="1" smtClean="0"/>
              <a:t>comprehensive</a:t>
            </a:r>
            <a:r>
              <a:rPr lang="nl-NL" sz="1800" dirty="0" smtClean="0"/>
              <a:t> view </a:t>
            </a:r>
            <a:r>
              <a:rPr lang="nl-NL" sz="1800" dirty="0" err="1" smtClean="0"/>
              <a:t>about</a:t>
            </a:r>
            <a:r>
              <a:rPr lang="nl-NL" sz="1800" dirty="0" smtClean="0"/>
              <a:t> the </a:t>
            </a:r>
            <a:r>
              <a:rPr lang="nl-NL" sz="1800" dirty="0" err="1" smtClean="0"/>
              <a:t>nature</a:t>
            </a:r>
            <a:r>
              <a:rPr lang="nl-NL" sz="1800" dirty="0" smtClean="0"/>
              <a:t> of </a:t>
            </a:r>
            <a:r>
              <a:rPr lang="nl-NL" sz="1800" dirty="0" err="1" smtClean="0"/>
              <a:t>humans</a:t>
            </a:r>
            <a:r>
              <a:rPr lang="nl-NL" sz="1800" dirty="0" smtClean="0"/>
              <a:t>, the </a:t>
            </a:r>
            <a:r>
              <a:rPr lang="nl-NL" sz="1800" dirty="0" err="1" smtClean="0"/>
              <a:t>world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/>
              <a:t> </a:t>
            </a:r>
            <a:r>
              <a:rPr lang="nl-NL" sz="1800" dirty="0" smtClean="0"/>
              <a:t>the </a:t>
            </a:r>
            <a:r>
              <a:rPr lang="nl-NL" sz="1800" dirty="0" err="1" smtClean="0"/>
              <a:t>relation</a:t>
            </a:r>
            <a:r>
              <a:rPr lang="nl-NL" sz="1800" dirty="0" smtClean="0"/>
              <a:t> </a:t>
            </a:r>
            <a:r>
              <a:rPr lang="nl-NL" sz="1800" dirty="0" err="1" smtClean="0"/>
              <a:t>between</a:t>
            </a:r>
            <a:r>
              <a:rPr lang="nl-NL" sz="1800" dirty="0" smtClean="0"/>
              <a:t> </a:t>
            </a:r>
            <a:r>
              <a:rPr lang="nl-NL" sz="1800" dirty="0" err="1" smtClean="0"/>
              <a:t>humans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world</a:t>
            </a:r>
            <a:r>
              <a:rPr lang="nl-NL" sz="1800" dirty="0" smtClean="0"/>
              <a:t> (</a:t>
            </a:r>
            <a:r>
              <a:rPr lang="nl-NL" sz="1800" dirty="0" err="1" smtClean="0"/>
              <a:t>our</a:t>
            </a:r>
            <a:r>
              <a:rPr lang="nl-NL" sz="1800" dirty="0" smtClean="0"/>
              <a:t> </a:t>
            </a:r>
            <a:r>
              <a:rPr lang="nl-NL" sz="1800" dirty="0" err="1" smtClean="0"/>
              <a:t>place</a:t>
            </a:r>
            <a:r>
              <a:rPr lang="nl-NL" sz="1800" dirty="0" smtClean="0"/>
              <a:t> in the </a:t>
            </a:r>
            <a:r>
              <a:rPr lang="nl-NL" sz="1800" dirty="0" err="1" smtClean="0"/>
              <a:t>world</a:t>
            </a:r>
            <a:r>
              <a:rPr lang="nl-NL" sz="1800" dirty="0" smtClean="0"/>
              <a:t>)</a:t>
            </a:r>
            <a:endParaRPr lang="nl-NL" sz="1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83568" y="2497088"/>
            <a:ext cx="8352928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/>
              <a:t>E</a:t>
            </a:r>
            <a:r>
              <a:rPr lang="nl-NL" sz="1800" i="1" dirty="0" err="1" smtClean="0"/>
              <a:t>valuative</a:t>
            </a:r>
            <a:r>
              <a:rPr lang="nl-NL" sz="1800" i="1" dirty="0" smtClean="0"/>
              <a:t> element</a:t>
            </a:r>
            <a:r>
              <a:rPr lang="nl-NL" sz="1800" dirty="0" smtClean="0"/>
              <a:t> – A </a:t>
            </a:r>
            <a:r>
              <a:rPr lang="nl-NL" sz="1800" dirty="0" err="1" smtClean="0"/>
              <a:t>person’s</a:t>
            </a:r>
            <a:r>
              <a:rPr lang="nl-NL" sz="1800" dirty="0" smtClean="0"/>
              <a:t> </a:t>
            </a:r>
            <a:r>
              <a:rPr lang="nl-NL" sz="1800" dirty="0" err="1" smtClean="0"/>
              <a:t>central</a:t>
            </a:r>
            <a:r>
              <a:rPr lang="nl-NL" sz="1800" dirty="0" smtClean="0"/>
              <a:t> </a:t>
            </a:r>
            <a:r>
              <a:rPr lang="nl-NL" sz="1800" dirty="0" err="1" smtClean="0"/>
              <a:t>values</a:t>
            </a:r>
            <a:r>
              <a:rPr lang="nl-NL" sz="1800" dirty="0"/>
              <a:t> </a:t>
            </a:r>
            <a:r>
              <a:rPr lang="nl-NL" sz="1800" dirty="0" smtClean="0"/>
              <a:t>(his or her view of ‘the </a:t>
            </a:r>
            <a:r>
              <a:rPr lang="nl-NL" sz="1800" dirty="0" err="1" smtClean="0"/>
              <a:t>good</a:t>
            </a:r>
            <a:r>
              <a:rPr lang="nl-NL" sz="1800" dirty="0" smtClean="0"/>
              <a:t> life’)</a:t>
            </a:r>
            <a:endParaRPr lang="nl-NL" sz="18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83568" y="3001144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/>
              <a:t>A</a:t>
            </a:r>
            <a:r>
              <a:rPr lang="nl-NL" sz="1800" i="1" dirty="0" err="1" smtClean="0"/>
              <a:t>ffective</a:t>
            </a:r>
            <a:r>
              <a:rPr lang="nl-NL" sz="1800" i="1" dirty="0" smtClean="0"/>
              <a:t> element</a:t>
            </a:r>
            <a:r>
              <a:rPr lang="nl-NL" sz="1800" dirty="0" smtClean="0"/>
              <a:t> – A </a:t>
            </a:r>
            <a:r>
              <a:rPr lang="nl-NL" sz="1800" dirty="0" err="1" smtClean="0"/>
              <a:t>person’s</a:t>
            </a:r>
            <a:r>
              <a:rPr lang="nl-NL" sz="1800" dirty="0" smtClean="0"/>
              <a:t> basic </a:t>
            </a:r>
            <a:r>
              <a:rPr lang="nl-NL" sz="1800" dirty="0" err="1" smtClean="0"/>
              <a:t>mood</a:t>
            </a:r>
            <a:r>
              <a:rPr lang="nl-NL" sz="1800" dirty="0" smtClean="0"/>
              <a:t> or attitude (the ‘feeling’ </a:t>
            </a:r>
            <a:r>
              <a:rPr lang="nl-NL" sz="1800" dirty="0" err="1" smtClean="0"/>
              <a:t>towards</a:t>
            </a:r>
            <a:r>
              <a:rPr lang="nl-NL" sz="1800" dirty="0" smtClean="0"/>
              <a:t> life     – e.g. </a:t>
            </a:r>
            <a:r>
              <a:rPr lang="nl-NL" sz="1800" dirty="0" err="1" smtClean="0"/>
              <a:t>fear</a:t>
            </a:r>
            <a:r>
              <a:rPr lang="nl-NL" sz="1800" dirty="0" smtClean="0"/>
              <a:t>, </a:t>
            </a:r>
            <a:r>
              <a:rPr lang="nl-NL" sz="1800" dirty="0" err="1" smtClean="0"/>
              <a:t>despair</a:t>
            </a:r>
            <a:r>
              <a:rPr lang="nl-NL" sz="1800" dirty="0" smtClean="0"/>
              <a:t>, trust or hope – </a:t>
            </a:r>
            <a:r>
              <a:rPr lang="nl-NL" sz="1800" dirty="0" err="1" smtClean="0"/>
              <a:t>which</a:t>
            </a:r>
            <a:r>
              <a:rPr lang="nl-NL" sz="1800" dirty="0" smtClean="0"/>
              <a:t> </a:t>
            </a:r>
            <a:r>
              <a:rPr lang="nl-NL" sz="1800" dirty="0" err="1" smtClean="0"/>
              <a:t>gives</a:t>
            </a:r>
            <a:r>
              <a:rPr lang="nl-NL" sz="1800" dirty="0" smtClean="0"/>
              <a:t> </a:t>
            </a:r>
            <a:r>
              <a:rPr lang="nl-NL" sz="1800" dirty="0" err="1" smtClean="0"/>
              <a:t>an</a:t>
            </a:r>
            <a:r>
              <a:rPr lang="nl-NL" sz="1800" dirty="0" smtClean="0"/>
              <a:t> </a:t>
            </a:r>
            <a:r>
              <a:rPr lang="nl-NL" sz="1800" dirty="0" err="1" smtClean="0"/>
              <a:t>emotional</a:t>
            </a:r>
            <a:r>
              <a:rPr lang="nl-NL" sz="1800" dirty="0" smtClean="0"/>
              <a:t> </a:t>
            </a:r>
            <a:r>
              <a:rPr lang="nl-NL" sz="1800" dirty="0" err="1" smtClean="0"/>
              <a:t>color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experiences</a:t>
            </a:r>
            <a:r>
              <a:rPr lang="nl-NL" sz="1800" dirty="0" smtClean="0"/>
              <a:t>) </a:t>
            </a:r>
            <a:endParaRPr lang="nl-NL" sz="18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734888" y="551723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Doxastic</a:t>
            </a:r>
            <a:r>
              <a:rPr lang="nl-NL" sz="1800" i="1" dirty="0" smtClean="0"/>
              <a:t> element</a:t>
            </a:r>
            <a:r>
              <a:rPr lang="nl-NL" sz="1800" dirty="0" smtClean="0"/>
              <a:t> – A </a:t>
            </a:r>
            <a:r>
              <a:rPr lang="nl-NL" sz="1800" dirty="0" err="1" smtClean="0"/>
              <a:t>person’s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are of </a:t>
            </a:r>
            <a:r>
              <a:rPr lang="nl-NL" sz="1800" dirty="0" err="1" smtClean="0"/>
              <a:t>crucial</a:t>
            </a:r>
            <a:r>
              <a:rPr lang="nl-NL" sz="1800" dirty="0" smtClean="0"/>
              <a:t> </a:t>
            </a:r>
            <a:r>
              <a:rPr lang="nl-NL" sz="1800" dirty="0" err="1" smtClean="0"/>
              <a:t>importance</a:t>
            </a:r>
            <a:r>
              <a:rPr lang="nl-NL" sz="1800" dirty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what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means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exist</a:t>
            </a:r>
            <a:r>
              <a:rPr lang="nl-NL" sz="1800" dirty="0" smtClean="0"/>
              <a:t> in the </a:t>
            </a:r>
            <a:r>
              <a:rPr lang="nl-NL" sz="1800" dirty="0" err="1" smtClean="0"/>
              <a:t>world</a:t>
            </a:r>
            <a:r>
              <a:rPr lang="nl-NL" sz="1800" dirty="0" smtClean="0"/>
              <a:t> as a human </a:t>
            </a:r>
            <a:r>
              <a:rPr lang="nl-NL" sz="1800" dirty="0" err="1" smtClean="0"/>
              <a:t>being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86724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4" grpId="0"/>
      <p:bldP spid="11" grpId="0"/>
      <p:bldP spid="17" grpId="0"/>
      <p:bldP spid="21" grpId="0"/>
      <p:bldP spid="22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A view of life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268760"/>
            <a:ext cx="89626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Another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problem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Jeffner’s</a:t>
            </a:r>
            <a:r>
              <a:rPr lang="nl-NL" sz="2000" dirty="0" smtClean="0">
                <a:solidFill>
                  <a:prstClr val="black"/>
                </a:solidFill>
              </a:rPr>
              <a:t> account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it’s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rather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theoretical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notion</a:t>
            </a:r>
            <a:r>
              <a:rPr lang="nl-NL" sz="2000" dirty="0" smtClean="0">
                <a:solidFill>
                  <a:prstClr val="black"/>
                </a:solidFill>
              </a:rPr>
              <a:t> of   a view of life. It’s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emotionally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colored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conceptual</a:t>
            </a:r>
            <a:r>
              <a:rPr lang="nl-NL" sz="2000" i="1" dirty="0" smtClean="0">
                <a:solidFill>
                  <a:prstClr val="black"/>
                </a:solidFill>
              </a:rPr>
              <a:t> system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values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15080" y="3645024"/>
            <a:ext cx="8821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512" y="2132856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a view of life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merely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vision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of</a:t>
            </a:r>
            <a:r>
              <a:rPr lang="nl-NL" sz="2000" dirty="0" smtClean="0">
                <a:solidFill>
                  <a:prstClr val="black"/>
                </a:solidFill>
              </a:rPr>
              <a:t> life,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always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vision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life. It </a:t>
            </a:r>
            <a:r>
              <a:rPr lang="nl-NL" sz="2000" i="1" dirty="0" smtClean="0">
                <a:solidFill>
                  <a:prstClr val="black"/>
                </a:solidFill>
              </a:rPr>
              <a:t>leads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 in a </a:t>
            </a:r>
            <a:r>
              <a:rPr lang="nl-NL" sz="2000" dirty="0" err="1" smtClean="0">
                <a:solidFill>
                  <a:prstClr val="black"/>
                </a:solidFill>
              </a:rPr>
              <a:t>particular</a:t>
            </a:r>
            <a:r>
              <a:rPr lang="nl-NL" sz="2000" dirty="0" smtClean="0">
                <a:solidFill>
                  <a:prstClr val="black"/>
                </a:solidFill>
              </a:rPr>
              <a:t> way. It </a:t>
            </a:r>
            <a:r>
              <a:rPr lang="nl-NL" sz="2000" i="1" dirty="0" err="1" smtClean="0">
                <a:solidFill>
                  <a:prstClr val="black"/>
                </a:solidFill>
              </a:rPr>
              <a:t>regulates</a:t>
            </a:r>
            <a:r>
              <a:rPr lang="nl-NL" sz="2000" dirty="0" smtClean="0">
                <a:solidFill>
                  <a:prstClr val="black"/>
                </a:solidFill>
              </a:rPr>
              <a:t> the way we live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lives</a:t>
            </a:r>
            <a:r>
              <a:rPr lang="nl-NL" sz="2000" dirty="0" smtClean="0">
                <a:solidFill>
                  <a:prstClr val="black"/>
                </a:solidFill>
              </a:rPr>
              <a:t>. It guides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i="1" dirty="0" smtClean="0">
                <a:solidFill>
                  <a:prstClr val="black"/>
                </a:solidFill>
              </a:rPr>
              <a:t>do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512" y="2996952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Every</a:t>
            </a:r>
            <a:r>
              <a:rPr lang="nl-NL" sz="2000" dirty="0" smtClean="0">
                <a:solidFill>
                  <a:prstClr val="black"/>
                </a:solidFill>
              </a:rPr>
              <a:t> view of life is </a:t>
            </a:r>
            <a:r>
              <a:rPr lang="nl-NL" sz="2000" i="1" dirty="0" smtClean="0">
                <a:solidFill>
                  <a:prstClr val="black"/>
                </a:solidFill>
              </a:rPr>
              <a:t>practical</a:t>
            </a:r>
            <a:r>
              <a:rPr lang="nl-NL" sz="2000" dirty="0" smtClean="0">
                <a:solidFill>
                  <a:prstClr val="black"/>
                </a:solidFill>
              </a:rPr>
              <a:t> in the sense of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actually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lived</a:t>
            </a:r>
            <a:r>
              <a:rPr lang="nl-NL" sz="2000" dirty="0" smtClean="0">
                <a:solidFill>
                  <a:prstClr val="black"/>
                </a:solidFill>
              </a:rPr>
              <a:t>. It </a:t>
            </a:r>
            <a:r>
              <a:rPr lang="nl-NL" sz="2000" dirty="0" err="1" smtClean="0">
                <a:solidFill>
                  <a:prstClr val="black"/>
                </a:solidFill>
              </a:rPr>
              <a:t>ultimately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way of life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adopts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of life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9512" y="3789040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79512" y="3861048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Views of life are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exhausted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conceptual</a:t>
            </a:r>
            <a:r>
              <a:rPr lang="nl-NL" sz="2000" dirty="0" smtClean="0">
                <a:solidFill>
                  <a:prstClr val="black"/>
                </a:solidFill>
              </a:rPr>
              <a:t> systems. </a:t>
            </a:r>
            <a:r>
              <a:rPr lang="nl-NL" sz="2000" dirty="0" err="1" smtClean="0">
                <a:solidFill>
                  <a:prstClr val="black"/>
                </a:solidFill>
              </a:rPr>
              <a:t>Rather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conceptual</a:t>
            </a:r>
            <a:r>
              <a:rPr lang="nl-NL" sz="2000" dirty="0" smtClean="0">
                <a:solidFill>
                  <a:prstClr val="black"/>
                </a:solidFill>
              </a:rPr>
              <a:t> systems are </a:t>
            </a:r>
            <a:r>
              <a:rPr lang="nl-NL" sz="2000" dirty="0" err="1" smtClean="0">
                <a:solidFill>
                  <a:prstClr val="black"/>
                </a:solidFill>
              </a:rPr>
              <a:t>derived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a view of life.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express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intellectual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dimension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44960" y="4653136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we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add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fourth</a:t>
            </a:r>
            <a:r>
              <a:rPr lang="nl-NL" sz="2000" dirty="0" smtClean="0">
                <a:solidFill>
                  <a:prstClr val="black"/>
                </a:solidFill>
              </a:rPr>
              <a:t> element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Jeffner’s</a:t>
            </a:r>
            <a:r>
              <a:rPr lang="nl-NL" sz="2000" dirty="0" smtClean="0">
                <a:solidFill>
                  <a:prstClr val="black"/>
                </a:solidFill>
              </a:rPr>
              <a:t> account.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element     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capture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smtClean="0">
                <a:solidFill>
                  <a:prstClr val="black"/>
                </a:solidFill>
              </a:rPr>
              <a:t>life-</a:t>
            </a:r>
            <a:r>
              <a:rPr lang="nl-NL" sz="2000" i="1" dirty="0" err="1" smtClean="0">
                <a:solidFill>
                  <a:prstClr val="black"/>
                </a:solidFill>
              </a:rPr>
              <a:t>directing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character</a:t>
            </a:r>
            <a:r>
              <a:rPr lang="nl-NL" sz="2000" dirty="0" smtClean="0">
                <a:solidFill>
                  <a:prstClr val="black"/>
                </a:solidFill>
              </a:rPr>
              <a:t> of a view of life.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disposition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act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734888" y="5521424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Regulative</a:t>
            </a:r>
            <a:r>
              <a:rPr lang="nl-NL" sz="1800" i="1" dirty="0" smtClean="0"/>
              <a:t> element</a:t>
            </a:r>
            <a:r>
              <a:rPr lang="nl-NL" sz="1800" dirty="0" smtClean="0"/>
              <a:t> – A </a:t>
            </a:r>
            <a:r>
              <a:rPr lang="nl-NL" sz="1800" dirty="0" err="1" smtClean="0"/>
              <a:t>person’s</a:t>
            </a:r>
            <a:r>
              <a:rPr lang="nl-NL" sz="1800" dirty="0" smtClean="0"/>
              <a:t> </a:t>
            </a:r>
            <a:r>
              <a:rPr lang="nl-NL" sz="1800" dirty="0" err="1" smtClean="0"/>
              <a:t>volitional</a:t>
            </a:r>
            <a:r>
              <a:rPr lang="nl-NL" sz="1800" dirty="0" smtClean="0"/>
              <a:t> </a:t>
            </a:r>
            <a:r>
              <a:rPr lang="nl-NL" sz="1800" dirty="0" err="1" smtClean="0"/>
              <a:t>affirmation</a:t>
            </a:r>
            <a:r>
              <a:rPr lang="nl-NL" sz="1800" dirty="0" smtClean="0"/>
              <a:t> of the practical </a:t>
            </a:r>
            <a:r>
              <a:rPr lang="nl-NL" sz="1800" dirty="0" err="1" smtClean="0"/>
              <a:t>consequences</a:t>
            </a:r>
            <a:r>
              <a:rPr lang="nl-NL" sz="1800" dirty="0" smtClean="0"/>
              <a:t> (action) of the </a:t>
            </a:r>
            <a:r>
              <a:rPr lang="nl-NL" sz="1800" dirty="0" err="1" smtClean="0"/>
              <a:t>doxastic</a:t>
            </a:r>
            <a:r>
              <a:rPr lang="nl-NL" sz="1800" dirty="0" smtClean="0"/>
              <a:t>, </a:t>
            </a:r>
            <a:r>
              <a:rPr lang="nl-NL" sz="1800" dirty="0" err="1" smtClean="0"/>
              <a:t>evaluative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affective</a:t>
            </a:r>
            <a:r>
              <a:rPr lang="nl-NL" sz="1800" dirty="0" smtClean="0"/>
              <a:t> </a:t>
            </a:r>
            <a:r>
              <a:rPr lang="nl-NL" sz="1800" dirty="0" err="1" smtClean="0"/>
              <a:t>elements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34702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4" grpId="0"/>
      <p:bldP spid="18" grpId="0"/>
      <p:bldP spid="19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Rationality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religion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/>
          </a:bodyPr>
          <a:lstStyle/>
          <a:p>
            <a:pPr lvl="1"/>
            <a:endParaRPr lang="nl-NL" sz="1600" dirty="0" smtClean="0"/>
          </a:p>
          <a:p>
            <a:endParaRPr lang="nl-NL" sz="700" dirty="0" smtClean="0"/>
          </a:p>
          <a:p>
            <a:pPr lvl="2"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27295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A </a:t>
            </a:r>
            <a:r>
              <a:rPr lang="nl-NL" sz="2000" dirty="0" err="1" smtClean="0"/>
              <a:t>key</a:t>
            </a:r>
            <a:r>
              <a:rPr lang="nl-NL" sz="2000" dirty="0" smtClean="0"/>
              <a:t> issue is the </a:t>
            </a:r>
            <a:r>
              <a:rPr lang="nl-NL" sz="2000" dirty="0" err="1" smtClean="0"/>
              <a:t>applicability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religion</a:t>
            </a:r>
            <a:r>
              <a:rPr lang="nl-NL" sz="2000" dirty="0" smtClean="0"/>
              <a:t>. In order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address</a:t>
            </a:r>
            <a:r>
              <a:rPr lang="nl-NL" sz="2000" dirty="0" smtClean="0"/>
              <a:t> </a:t>
            </a:r>
            <a:r>
              <a:rPr lang="nl-NL" sz="2000" dirty="0" err="1" smtClean="0"/>
              <a:t>this</a:t>
            </a:r>
            <a:r>
              <a:rPr lang="nl-NL" sz="2000" dirty="0" smtClean="0"/>
              <a:t> topic </a:t>
            </a:r>
            <a:r>
              <a:rPr lang="nl-NL" sz="2000" dirty="0" err="1" smtClean="0"/>
              <a:t>properly</a:t>
            </a:r>
            <a:r>
              <a:rPr lang="nl-NL" sz="2000" dirty="0" smtClean="0"/>
              <a:t> we </a:t>
            </a:r>
            <a:r>
              <a:rPr lang="nl-NL" sz="2000" dirty="0" err="1" smtClean="0"/>
              <a:t>need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i="1" dirty="0" err="1" smtClean="0"/>
              <a:t>extend</a:t>
            </a:r>
            <a:r>
              <a:rPr lang="nl-NL" sz="2000" i="1" dirty="0" smtClean="0"/>
              <a:t> the scope</a:t>
            </a:r>
            <a:r>
              <a:rPr lang="nl-NL" sz="2000" dirty="0" smtClean="0"/>
              <a:t>, </a:t>
            </a:r>
            <a:r>
              <a:rPr lang="nl-NL" sz="2000" dirty="0" err="1" smtClean="0"/>
              <a:t>namely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the </a:t>
            </a:r>
            <a:r>
              <a:rPr lang="nl-NL" sz="2000" dirty="0" err="1" smtClean="0"/>
              <a:t>applicability</a:t>
            </a:r>
            <a:r>
              <a:rPr lang="nl-NL" sz="2000" dirty="0" smtClean="0"/>
              <a:t>    of </a:t>
            </a:r>
            <a:r>
              <a:rPr lang="nl-NL" sz="2000" dirty="0" err="1" smtClean="0"/>
              <a:t>standards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both</a:t>
            </a:r>
            <a:r>
              <a:rPr lang="nl-NL" sz="2000" dirty="0" smtClean="0"/>
              <a:t> </a:t>
            </a:r>
            <a:r>
              <a:rPr lang="nl-NL" sz="2000" dirty="0" err="1" smtClean="0"/>
              <a:t>religious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secular</a:t>
            </a:r>
            <a:r>
              <a:rPr lang="nl-NL" sz="2000" dirty="0" smtClean="0"/>
              <a:t> </a:t>
            </a:r>
            <a:r>
              <a:rPr lang="nl-NL" sz="2000" i="1" dirty="0" smtClean="0"/>
              <a:t>views of life</a:t>
            </a:r>
            <a:endParaRPr lang="nl-NL" sz="2000" i="1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2314972"/>
            <a:ext cx="8532440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The </a:t>
            </a:r>
            <a:r>
              <a:rPr lang="nl-NL" sz="2000" dirty="0" err="1" smtClean="0"/>
              <a:t>discussion</a:t>
            </a:r>
            <a:r>
              <a:rPr lang="nl-NL" sz="2000" dirty="0" smtClean="0"/>
              <a:t> of the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of </a:t>
            </a:r>
            <a:r>
              <a:rPr lang="nl-NL" sz="2000" dirty="0" err="1" smtClean="0"/>
              <a:t>religious</a:t>
            </a:r>
            <a:r>
              <a:rPr lang="nl-NL" sz="2000" dirty="0" smtClean="0"/>
              <a:t> belief is </a:t>
            </a:r>
            <a:r>
              <a:rPr lang="nl-NL" sz="2000" dirty="0" err="1" smtClean="0"/>
              <a:t>not</a:t>
            </a:r>
            <a:r>
              <a:rPr lang="nl-NL" sz="2000" dirty="0" smtClean="0"/>
              <a:t> </a:t>
            </a:r>
            <a:r>
              <a:rPr lang="nl-NL" sz="2000" dirty="0" err="1" smtClean="0"/>
              <a:t>only</a:t>
            </a:r>
            <a:r>
              <a:rPr lang="nl-NL" sz="2000" dirty="0" smtClean="0"/>
              <a:t> </a:t>
            </a:r>
            <a:r>
              <a:rPr lang="nl-NL" sz="2000" dirty="0" err="1" smtClean="0"/>
              <a:t>about</a:t>
            </a:r>
            <a:r>
              <a:rPr lang="nl-NL" sz="2000" dirty="0" smtClean="0"/>
              <a:t> </a:t>
            </a:r>
            <a:r>
              <a:rPr lang="nl-NL" sz="2000" dirty="0" err="1" smtClean="0"/>
              <a:t>whether</a:t>
            </a:r>
            <a:r>
              <a:rPr lang="nl-NL" sz="2000" dirty="0" smtClean="0"/>
              <a:t> </a:t>
            </a:r>
            <a:r>
              <a:rPr lang="nl-NL" sz="2000" dirty="0" err="1" smtClean="0"/>
              <a:t>religious</a:t>
            </a:r>
            <a:r>
              <a:rPr lang="nl-NL" sz="2000" dirty="0" smtClean="0"/>
              <a:t> belief </a:t>
            </a:r>
            <a:r>
              <a:rPr lang="nl-NL" sz="2000" dirty="0" err="1" smtClean="0"/>
              <a:t>meets</a:t>
            </a:r>
            <a:r>
              <a:rPr lang="nl-NL" sz="2000" dirty="0" smtClean="0"/>
              <a:t> the criteria or </a:t>
            </a:r>
            <a:r>
              <a:rPr lang="nl-NL" sz="2000" dirty="0" err="1" smtClean="0"/>
              <a:t>standards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, but </a:t>
            </a:r>
            <a:r>
              <a:rPr lang="nl-NL" sz="2000" dirty="0" err="1" smtClean="0"/>
              <a:t>also</a:t>
            </a:r>
            <a:r>
              <a:rPr lang="nl-NL" sz="2000" dirty="0" smtClean="0"/>
              <a:t> </a:t>
            </a:r>
            <a:r>
              <a:rPr lang="nl-NL" sz="2000" dirty="0" err="1" smtClean="0"/>
              <a:t>about</a:t>
            </a:r>
            <a:r>
              <a:rPr lang="nl-NL" sz="2000" dirty="0" smtClean="0"/>
              <a:t> </a:t>
            </a:r>
            <a:r>
              <a:rPr lang="nl-NL" sz="2000" dirty="0" err="1" smtClean="0"/>
              <a:t>what</a:t>
            </a:r>
            <a:r>
              <a:rPr lang="nl-NL" sz="2000" dirty="0" smtClean="0"/>
              <a:t> </a:t>
            </a:r>
            <a:r>
              <a:rPr lang="nl-NL" sz="2000" dirty="0" err="1" smtClean="0"/>
              <a:t>standards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are the </a:t>
            </a:r>
            <a:r>
              <a:rPr lang="nl-NL" sz="2000" dirty="0" err="1" smtClean="0"/>
              <a:t>approprate</a:t>
            </a:r>
            <a:r>
              <a:rPr lang="nl-NL" sz="2000" dirty="0" smtClean="0"/>
              <a:t> </a:t>
            </a:r>
            <a:r>
              <a:rPr lang="nl-NL" sz="2000" dirty="0" err="1" smtClean="0"/>
              <a:t>ones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use</a:t>
            </a:r>
            <a:r>
              <a:rPr lang="nl-NL" sz="2000" dirty="0" smtClean="0"/>
              <a:t> in </a:t>
            </a:r>
            <a:r>
              <a:rPr lang="nl-NL" sz="2000" dirty="0" err="1" smtClean="0"/>
              <a:t>this</a:t>
            </a:r>
            <a:r>
              <a:rPr lang="nl-NL" sz="2000" dirty="0" smtClean="0"/>
              <a:t> context</a:t>
            </a:r>
            <a:endParaRPr lang="nl-NL" sz="2000" i="1" dirty="0" smtClean="0"/>
          </a:p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11560" y="5085184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One</a:t>
            </a:r>
            <a:r>
              <a:rPr lang="nl-NL" sz="2000" dirty="0" smtClean="0"/>
              <a:t> option is the </a:t>
            </a:r>
            <a:r>
              <a:rPr lang="nl-NL" sz="2000" i="1" dirty="0" err="1" smtClean="0"/>
              <a:t>scientific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challenge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to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religious</a:t>
            </a:r>
            <a:r>
              <a:rPr lang="nl-NL" sz="2000" i="1" dirty="0" smtClean="0"/>
              <a:t> belief</a:t>
            </a:r>
            <a:r>
              <a:rPr lang="nl-NL" sz="2000" dirty="0" smtClean="0"/>
              <a:t>. It has </a:t>
            </a:r>
            <a:r>
              <a:rPr lang="nl-NL" sz="2000" dirty="0" err="1" smtClean="0"/>
              <a:t>it</a:t>
            </a:r>
            <a:r>
              <a:rPr lang="nl-NL" sz="2000" dirty="0" smtClean="0"/>
              <a:t> </a:t>
            </a:r>
            <a:r>
              <a:rPr lang="nl-NL" sz="2000" dirty="0" err="1" smtClean="0"/>
              <a:t>that</a:t>
            </a:r>
            <a:r>
              <a:rPr lang="nl-NL" sz="2000" dirty="0"/>
              <a:t> </a:t>
            </a:r>
            <a:r>
              <a:rPr lang="nl-NL" sz="2000" dirty="0" err="1" smtClean="0"/>
              <a:t>all</a:t>
            </a:r>
            <a:r>
              <a:rPr lang="nl-NL" sz="2000" dirty="0" smtClean="0"/>
              <a:t> </a:t>
            </a:r>
            <a:r>
              <a:rPr lang="nl-NL" sz="2000" dirty="0" err="1" smtClean="0"/>
              <a:t>religious</a:t>
            </a:r>
            <a:r>
              <a:rPr lang="nl-NL" sz="2000" dirty="0" smtClean="0"/>
              <a:t> </a:t>
            </a:r>
            <a:r>
              <a:rPr lang="nl-NL" sz="2000" dirty="0" err="1" smtClean="0"/>
              <a:t>beliefs</a:t>
            </a:r>
            <a:r>
              <a:rPr lang="nl-NL" sz="2000" dirty="0" smtClean="0"/>
              <a:t> must conform </a:t>
            </a:r>
            <a:r>
              <a:rPr lang="nl-NL" sz="2000" dirty="0" err="1" smtClean="0"/>
              <a:t>to</a:t>
            </a:r>
            <a:r>
              <a:rPr lang="nl-NL" sz="2000" dirty="0" smtClean="0"/>
              <a:t> the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</a:t>
            </a:r>
            <a:r>
              <a:rPr lang="nl-NL" sz="2000" dirty="0" err="1" smtClean="0"/>
              <a:t>standards</a:t>
            </a:r>
            <a:r>
              <a:rPr lang="nl-NL" sz="2000" dirty="0" smtClean="0"/>
              <a:t> of </a:t>
            </a:r>
            <a:r>
              <a:rPr lang="nl-NL" sz="2000" dirty="0" err="1" smtClean="0"/>
              <a:t>science</a:t>
            </a:r>
            <a:endParaRPr lang="nl-NL" sz="2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11560" y="4043164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Various</a:t>
            </a:r>
            <a:r>
              <a:rPr lang="nl-NL" sz="2000" dirty="0"/>
              <a:t> </a:t>
            </a:r>
            <a:r>
              <a:rPr lang="nl-NL" sz="2000" dirty="0" err="1" smtClean="0"/>
              <a:t>models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are </a:t>
            </a:r>
            <a:r>
              <a:rPr lang="nl-NL" sz="2000" dirty="0" err="1" smtClean="0"/>
              <a:t>investigated</a:t>
            </a:r>
            <a:r>
              <a:rPr lang="nl-NL" sz="2000" dirty="0" smtClean="0"/>
              <a:t> in order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assess</a:t>
            </a:r>
            <a:r>
              <a:rPr lang="nl-NL" sz="2000" dirty="0" smtClean="0"/>
              <a:t> </a:t>
            </a:r>
            <a:r>
              <a:rPr lang="nl-NL" sz="2000" dirty="0" err="1" smtClean="0"/>
              <a:t>which</a:t>
            </a:r>
            <a:r>
              <a:rPr lang="nl-NL" sz="2000" dirty="0"/>
              <a:t> </a:t>
            </a:r>
            <a:r>
              <a:rPr lang="nl-NL" sz="2000" dirty="0" smtClean="0"/>
              <a:t>of </a:t>
            </a:r>
            <a:r>
              <a:rPr lang="nl-NL" sz="2000" dirty="0" err="1" smtClean="0"/>
              <a:t>them</a:t>
            </a:r>
            <a:r>
              <a:rPr lang="nl-NL" sz="2000" dirty="0" smtClean="0"/>
              <a:t> is the most </a:t>
            </a:r>
            <a:r>
              <a:rPr lang="nl-NL" sz="2000" dirty="0" err="1" smtClean="0"/>
              <a:t>appropriate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use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religious</a:t>
            </a:r>
            <a:r>
              <a:rPr lang="nl-NL" sz="2000" dirty="0" smtClean="0"/>
              <a:t> belief. We </a:t>
            </a:r>
            <a:r>
              <a:rPr lang="nl-NL" sz="2000" dirty="0" err="1" smtClean="0"/>
              <a:t>thus</a:t>
            </a:r>
            <a:r>
              <a:rPr lang="nl-NL" sz="2000" dirty="0" smtClean="0"/>
              <a:t> </a:t>
            </a:r>
            <a:r>
              <a:rPr lang="nl-NL" sz="2000" dirty="0" err="1" smtClean="0"/>
              <a:t>examine</a:t>
            </a:r>
            <a:r>
              <a:rPr lang="nl-NL" sz="2000" dirty="0" smtClean="0"/>
              <a:t> the </a:t>
            </a:r>
            <a:r>
              <a:rPr lang="nl-NL" sz="2000" i="1" dirty="0" err="1" smtClean="0"/>
              <a:t>conditions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a </a:t>
            </a:r>
            <a:r>
              <a:rPr lang="nl-NL" sz="2000" dirty="0" err="1" smtClean="0"/>
              <a:t>discussion</a:t>
            </a:r>
            <a:r>
              <a:rPr lang="nl-NL" sz="2000" dirty="0" smtClean="0"/>
              <a:t> on the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of </a:t>
            </a:r>
            <a:r>
              <a:rPr lang="nl-NL" sz="2000" dirty="0" err="1" smtClean="0"/>
              <a:t>religious</a:t>
            </a:r>
            <a:r>
              <a:rPr lang="nl-NL" sz="2000" dirty="0" smtClean="0"/>
              <a:t> belief</a:t>
            </a:r>
            <a:endParaRPr lang="nl-NL" sz="2000" dirty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11560" y="335699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The goal </a:t>
            </a:r>
            <a:r>
              <a:rPr lang="nl-NL" sz="2000" dirty="0" err="1" smtClean="0"/>
              <a:t>here</a:t>
            </a:r>
            <a:r>
              <a:rPr lang="nl-NL" sz="2000" dirty="0" smtClean="0"/>
              <a:t> is </a:t>
            </a:r>
            <a:r>
              <a:rPr lang="nl-NL" sz="2000" dirty="0" err="1" smtClean="0"/>
              <a:t>not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establish</a:t>
            </a:r>
            <a:r>
              <a:rPr lang="nl-NL" sz="2000" dirty="0" smtClean="0"/>
              <a:t> </a:t>
            </a:r>
            <a:r>
              <a:rPr lang="nl-NL" sz="2000" dirty="0" err="1" smtClean="0"/>
              <a:t>whether</a:t>
            </a:r>
            <a:r>
              <a:rPr lang="nl-NL" sz="2000" dirty="0" smtClean="0"/>
              <a:t> </a:t>
            </a:r>
            <a:r>
              <a:rPr lang="nl-NL" sz="2000" dirty="0" err="1" smtClean="0"/>
              <a:t>some</a:t>
            </a:r>
            <a:r>
              <a:rPr lang="nl-NL" sz="2000" dirty="0" smtClean="0"/>
              <a:t> view of life is </a:t>
            </a:r>
            <a:r>
              <a:rPr lang="nl-NL" sz="2000" dirty="0" err="1" smtClean="0"/>
              <a:t>rational</a:t>
            </a:r>
            <a:r>
              <a:rPr lang="nl-NL" sz="2000" dirty="0" smtClean="0"/>
              <a:t>, but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identify</a:t>
            </a:r>
            <a:r>
              <a:rPr lang="nl-NL" sz="2000" dirty="0" smtClean="0"/>
              <a:t> the proper </a:t>
            </a:r>
            <a:r>
              <a:rPr lang="nl-NL" sz="2000" i="1" dirty="0" err="1" smtClean="0"/>
              <a:t>standards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assessing</a:t>
            </a:r>
            <a:r>
              <a:rPr lang="nl-NL" sz="2000" dirty="0" smtClean="0"/>
              <a:t> the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of views of life</a:t>
            </a:r>
            <a:endParaRPr lang="nl-NL" sz="2000" i="1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11560" y="5805264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A </a:t>
            </a:r>
            <a:r>
              <a:rPr lang="nl-NL" sz="2000" dirty="0" err="1" smtClean="0"/>
              <a:t>related</a:t>
            </a:r>
            <a:r>
              <a:rPr lang="nl-NL" sz="2000" dirty="0" smtClean="0"/>
              <a:t> </a:t>
            </a:r>
            <a:r>
              <a:rPr lang="nl-NL" sz="2000" dirty="0" err="1" smtClean="0"/>
              <a:t>challenge</a:t>
            </a:r>
            <a:r>
              <a:rPr lang="nl-NL" sz="2000" dirty="0"/>
              <a:t> </a:t>
            </a:r>
            <a:r>
              <a:rPr lang="nl-NL" sz="2000" dirty="0" smtClean="0"/>
              <a:t>is </a:t>
            </a:r>
            <a:r>
              <a:rPr lang="nl-NL" sz="2000" i="1" dirty="0" err="1" smtClean="0"/>
              <a:t>evidentialism</a:t>
            </a:r>
            <a:r>
              <a:rPr lang="nl-NL" sz="2000" dirty="0" smtClean="0"/>
              <a:t>. It has </a:t>
            </a:r>
            <a:r>
              <a:rPr lang="nl-NL" sz="2000" dirty="0" err="1" smtClean="0"/>
              <a:t>it</a:t>
            </a:r>
            <a:r>
              <a:rPr lang="nl-NL" sz="2000" dirty="0" smtClean="0"/>
              <a:t> </a:t>
            </a:r>
            <a:r>
              <a:rPr lang="nl-NL" sz="2000" dirty="0" err="1" smtClean="0"/>
              <a:t>that</a:t>
            </a:r>
            <a:r>
              <a:rPr lang="nl-NL" sz="2000" dirty="0" smtClean="0"/>
              <a:t> </a:t>
            </a:r>
            <a:r>
              <a:rPr lang="nl-NL" sz="2000" dirty="0" err="1" smtClean="0"/>
              <a:t>religious</a:t>
            </a:r>
            <a:r>
              <a:rPr lang="nl-NL" sz="2000" dirty="0" smtClean="0"/>
              <a:t> </a:t>
            </a:r>
            <a:r>
              <a:rPr lang="nl-NL" sz="2000" dirty="0" err="1" smtClean="0"/>
              <a:t>beliefs</a:t>
            </a:r>
            <a:r>
              <a:rPr lang="nl-NL" sz="2000" dirty="0" smtClean="0"/>
              <a:t> are </a:t>
            </a:r>
            <a:r>
              <a:rPr lang="nl-NL" sz="2000" dirty="0" err="1" smtClean="0"/>
              <a:t>rational</a:t>
            </a:r>
            <a:r>
              <a:rPr lang="nl-NL" sz="2000" dirty="0" smtClean="0"/>
              <a:t> </a:t>
            </a:r>
            <a:r>
              <a:rPr lang="nl-NL" sz="2000" dirty="0" err="1" smtClean="0"/>
              <a:t>only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the </a:t>
            </a:r>
            <a:r>
              <a:rPr lang="nl-NL" sz="2000" dirty="0" err="1" smtClean="0"/>
              <a:t>extend</a:t>
            </a:r>
            <a:r>
              <a:rPr lang="nl-NL" sz="2000" dirty="0" smtClean="0"/>
              <a:t> </a:t>
            </a:r>
            <a:r>
              <a:rPr lang="nl-NL" sz="2000" dirty="0" err="1" smtClean="0"/>
              <a:t>that</a:t>
            </a:r>
            <a:r>
              <a:rPr lang="nl-NL" sz="2000" dirty="0" smtClean="0"/>
              <a:t> </a:t>
            </a:r>
            <a:r>
              <a:rPr lang="nl-NL" sz="2000" dirty="0" err="1" smtClean="0"/>
              <a:t>there</a:t>
            </a:r>
            <a:r>
              <a:rPr lang="nl-NL" sz="2000" dirty="0" smtClean="0"/>
              <a:t> is </a:t>
            </a:r>
            <a:r>
              <a:rPr lang="nl-NL" sz="2000" dirty="0" err="1" smtClean="0"/>
              <a:t>sufficient</a:t>
            </a:r>
            <a:r>
              <a:rPr lang="nl-NL" sz="2000" dirty="0" smtClean="0"/>
              <a:t> </a:t>
            </a:r>
            <a:r>
              <a:rPr lang="nl-NL" sz="2000" dirty="0" err="1" smtClean="0"/>
              <a:t>evidence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them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328867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1" grpId="0"/>
      <p:bldP spid="16" grpId="0"/>
      <p:bldP spid="18" grpId="0"/>
      <p:bldP spid="19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A view of life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980728"/>
            <a:ext cx="89626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combining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elements</a:t>
            </a:r>
            <a:r>
              <a:rPr lang="nl-NL" sz="2000" dirty="0" smtClean="0">
                <a:solidFill>
                  <a:prstClr val="black"/>
                </a:solidFill>
              </a:rPr>
              <a:t> we get the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definition</a:t>
            </a:r>
            <a:r>
              <a:rPr lang="nl-NL" sz="2000" dirty="0" smtClean="0">
                <a:solidFill>
                  <a:prstClr val="black"/>
                </a:solidFill>
              </a:rPr>
              <a:t> of a view of life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15080" y="3356992"/>
            <a:ext cx="8821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95536" y="1484784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i="1" dirty="0" smtClean="0">
                <a:solidFill>
                  <a:prstClr val="black"/>
                </a:solidFill>
              </a:rPr>
              <a:t>A view of life </a:t>
            </a:r>
            <a:r>
              <a:rPr lang="nl-NL" sz="2000" i="1" dirty="0" err="1" smtClean="0">
                <a:solidFill>
                  <a:prstClr val="black"/>
                </a:solidFill>
              </a:rPr>
              <a:t>consists</a:t>
            </a:r>
            <a:r>
              <a:rPr lang="nl-NL" sz="2000" i="1" dirty="0" smtClean="0">
                <a:solidFill>
                  <a:prstClr val="black"/>
                </a:solidFill>
              </a:rPr>
              <a:t> of the </a:t>
            </a:r>
            <a:r>
              <a:rPr lang="nl-NL" sz="2000" i="1" dirty="0" err="1" smtClean="0">
                <a:solidFill>
                  <a:prstClr val="black"/>
                </a:solidFill>
              </a:rPr>
              <a:t>assumptions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that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constitute</a:t>
            </a:r>
            <a:r>
              <a:rPr lang="nl-NL" sz="2000" i="1" dirty="0" smtClean="0">
                <a:solidFill>
                  <a:prstClr val="black"/>
                </a:solidFill>
              </a:rPr>
              <a:t> or have a </a:t>
            </a:r>
            <a:r>
              <a:rPr lang="nl-NL" sz="2000" i="1" dirty="0" err="1" smtClean="0">
                <a:solidFill>
                  <a:prstClr val="black"/>
                </a:solidFill>
              </a:rPr>
              <a:t>decisive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impor-tance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for</a:t>
            </a:r>
            <a:r>
              <a:rPr lang="nl-NL" sz="2000" i="1" dirty="0" smtClean="0">
                <a:solidFill>
                  <a:prstClr val="black"/>
                </a:solidFill>
              </a:rPr>
              <a:t> a picture of human </a:t>
            </a:r>
            <a:r>
              <a:rPr lang="nl-NL" sz="2000" i="1" dirty="0" err="1" smtClean="0">
                <a:solidFill>
                  <a:prstClr val="black"/>
                </a:solidFill>
              </a:rPr>
              <a:t>beings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and</a:t>
            </a:r>
            <a:r>
              <a:rPr lang="nl-NL" sz="2000" i="1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world</a:t>
            </a:r>
            <a:r>
              <a:rPr lang="nl-NL" sz="2000" i="1" dirty="0" smtClean="0">
                <a:solidFill>
                  <a:prstClr val="black"/>
                </a:solidFill>
              </a:rPr>
              <a:t>, </a:t>
            </a:r>
            <a:r>
              <a:rPr lang="nl-NL" sz="2000" i="1" dirty="0" err="1" smtClean="0">
                <a:solidFill>
                  <a:prstClr val="black"/>
                </a:solidFill>
              </a:rPr>
              <a:t>that</a:t>
            </a:r>
            <a:r>
              <a:rPr lang="nl-NL" sz="2000" i="1" dirty="0" smtClean="0">
                <a:solidFill>
                  <a:prstClr val="black"/>
                </a:solidFill>
              </a:rPr>
              <a:t> form a </a:t>
            </a:r>
            <a:r>
              <a:rPr lang="nl-NL" sz="2000" i="1" dirty="0" err="1" smtClean="0">
                <a:solidFill>
                  <a:prstClr val="black"/>
                </a:solidFill>
              </a:rPr>
              <a:t>central</a:t>
            </a:r>
            <a:r>
              <a:rPr lang="nl-NL" sz="2000" i="1" dirty="0" smtClean="0">
                <a:solidFill>
                  <a:prstClr val="black"/>
                </a:solidFill>
              </a:rPr>
              <a:t> system of </a:t>
            </a:r>
            <a:r>
              <a:rPr lang="nl-NL" sz="2000" i="1" dirty="0" err="1" smtClean="0">
                <a:solidFill>
                  <a:prstClr val="black"/>
                </a:solidFill>
              </a:rPr>
              <a:t>values</a:t>
            </a:r>
            <a:r>
              <a:rPr lang="nl-NL" sz="2000" i="1" dirty="0" smtClean="0">
                <a:solidFill>
                  <a:prstClr val="black"/>
                </a:solidFill>
              </a:rPr>
              <a:t>, </a:t>
            </a:r>
            <a:r>
              <a:rPr lang="nl-NL" sz="2000" i="1" dirty="0" err="1" smtClean="0">
                <a:solidFill>
                  <a:prstClr val="black"/>
                </a:solidFill>
              </a:rPr>
              <a:t>that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express</a:t>
            </a:r>
            <a:r>
              <a:rPr lang="nl-NL" sz="2000" i="1" dirty="0" smtClean="0">
                <a:solidFill>
                  <a:prstClr val="black"/>
                </a:solidFill>
              </a:rPr>
              <a:t> a basic </a:t>
            </a:r>
            <a:r>
              <a:rPr lang="nl-NL" sz="2000" i="1" dirty="0" err="1" smtClean="0">
                <a:solidFill>
                  <a:prstClr val="black"/>
                </a:solidFill>
              </a:rPr>
              <a:t>mood</a:t>
            </a:r>
            <a:r>
              <a:rPr lang="nl-NL" sz="2000" i="1" dirty="0" smtClean="0">
                <a:solidFill>
                  <a:prstClr val="black"/>
                </a:solidFill>
              </a:rPr>
              <a:t>, </a:t>
            </a:r>
            <a:r>
              <a:rPr lang="nl-NL" sz="2000" i="1" dirty="0" err="1" smtClean="0">
                <a:solidFill>
                  <a:prstClr val="black"/>
                </a:solidFill>
              </a:rPr>
              <a:t>and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that</a:t>
            </a:r>
            <a:r>
              <a:rPr lang="nl-NL" sz="2000" i="1" dirty="0" smtClean="0">
                <a:solidFill>
                  <a:prstClr val="black"/>
                </a:solidFill>
              </a:rPr>
              <a:t> have a </a:t>
            </a:r>
            <a:r>
              <a:rPr lang="nl-NL" sz="2000" i="1" dirty="0" err="1" smtClean="0">
                <a:solidFill>
                  <a:prstClr val="black"/>
                </a:solidFill>
              </a:rPr>
              <a:t>regulative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function</a:t>
            </a:r>
            <a:r>
              <a:rPr lang="nl-NL" sz="2000" i="1" dirty="0" smtClean="0">
                <a:solidFill>
                  <a:prstClr val="black"/>
                </a:solidFill>
              </a:rPr>
              <a:t> in </a:t>
            </a:r>
            <a:r>
              <a:rPr lang="nl-NL" sz="2000" i="1" dirty="0" err="1" smtClean="0">
                <a:solidFill>
                  <a:prstClr val="black"/>
                </a:solidFill>
              </a:rPr>
              <a:t>our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lives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512" y="2636912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follows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every</a:t>
            </a:r>
            <a:r>
              <a:rPr lang="nl-NL" sz="2000" dirty="0" smtClean="0">
                <a:solidFill>
                  <a:prstClr val="black"/>
                </a:solidFill>
              </a:rPr>
              <a:t> view of life has a </a:t>
            </a:r>
            <a:r>
              <a:rPr lang="nl-NL" sz="2000" dirty="0" err="1" smtClean="0">
                <a:solidFill>
                  <a:prstClr val="black"/>
                </a:solidFill>
              </a:rPr>
              <a:t>twofold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function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9512" y="3501008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67544" y="314096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smtClean="0"/>
              <a:t>A </a:t>
            </a:r>
            <a:r>
              <a:rPr lang="nl-NL" sz="1800" i="1" dirty="0" err="1"/>
              <a:t>t</a:t>
            </a:r>
            <a:r>
              <a:rPr lang="nl-NL" sz="1800" i="1" dirty="0" err="1" smtClean="0"/>
              <a:t>heoretical</a:t>
            </a:r>
            <a:r>
              <a:rPr lang="nl-NL" sz="1800" i="1" dirty="0" smtClean="0"/>
              <a:t> or </a:t>
            </a:r>
            <a:r>
              <a:rPr lang="nl-NL" sz="1800" i="1" dirty="0" err="1"/>
              <a:t>p</a:t>
            </a:r>
            <a:r>
              <a:rPr lang="nl-NL" sz="1800" i="1" dirty="0" err="1" smtClean="0"/>
              <a:t>erceptual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function</a:t>
            </a:r>
            <a:r>
              <a:rPr lang="nl-NL" sz="1800" dirty="0" smtClean="0"/>
              <a:t> – It </a:t>
            </a:r>
            <a:r>
              <a:rPr lang="nl-NL" sz="1800" dirty="0" err="1" smtClean="0"/>
              <a:t>structures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makes</a:t>
            </a:r>
            <a:r>
              <a:rPr lang="nl-NL" sz="1800" dirty="0" smtClean="0"/>
              <a:t> </a:t>
            </a:r>
            <a:r>
              <a:rPr lang="nl-NL" sz="1800" dirty="0" err="1" smtClean="0"/>
              <a:t>reality</a:t>
            </a:r>
            <a:r>
              <a:rPr lang="nl-NL" sz="1800" dirty="0" smtClean="0"/>
              <a:t> </a:t>
            </a:r>
            <a:r>
              <a:rPr lang="nl-NL" sz="1800" dirty="0" err="1" smtClean="0"/>
              <a:t>intelligibly</a:t>
            </a:r>
            <a:r>
              <a:rPr lang="nl-NL" sz="1800" dirty="0" smtClean="0"/>
              <a:t>. It </a:t>
            </a:r>
            <a:r>
              <a:rPr lang="nl-NL" sz="1800" dirty="0" err="1" smtClean="0"/>
              <a:t>determines</a:t>
            </a:r>
            <a:r>
              <a:rPr lang="nl-NL" sz="1800" dirty="0" smtClean="0"/>
              <a:t> the </a:t>
            </a:r>
            <a:r>
              <a:rPr lang="nl-NL" sz="1800" dirty="0" err="1" smtClean="0"/>
              <a:t>place</a:t>
            </a:r>
            <a:r>
              <a:rPr lang="nl-NL" sz="1800" dirty="0" smtClean="0"/>
              <a:t> of human </a:t>
            </a:r>
            <a:r>
              <a:rPr lang="nl-NL" sz="1800" dirty="0" err="1" smtClean="0"/>
              <a:t>beings</a:t>
            </a:r>
            <a:r>
              <a:rPr lang="nl-NL" sz="1800" dirty="0" smtClean="0"/>
              <a:t> in it. It </a:t>
            </a:r>
            <a:r>
              <a:rPr lang="nl-NL" sz="1800" dirty="0" err="1" smtClean="0"/>
              <a:t>also</a:t>
            </a:r>
            <a:r>
              <a:rPr lang="nl-NL" sz="1800" dirty="0" smtClean="0"/>
              <a:t> </a:t>
            </a:r>
            <a:r>
              <a:rPr lang="nl-NL" sz="1800" dirty="0" err="1" smtClean="0"/>
              <a:t>states</a:t>
            </a:r>
            <a:r>
              <a:rPr lang="nl-NL" sz="1800" dirty="0" smtClean="0"/>
              <a:t> </a:t>
            </a:r>
            <a:r>
              <a:rPr lang="nl-NL" sz="1800" dirty="0" err="1" smtClean="0"/>
              <a:t>what</a:t>
            </a:r>
            <a:r>
              <a:rPr lang="nl-NL" sz="1800" dirty="0" smtClean="0"/>
              <a:t> is </a:t>
            </a:r>
            <a:r>
              <a:rPr lang="nl-NL" sz="1800" dirty="0" err="1" smtClean="0"/>
              <a:t>worthwhile</a:t>
            </a:r>
            <a:r>
              <a:rPr lang="nl-NL" sz="1800" dirty="0" smtClean="0"/>
              <a:t> in life  </a:t>
            </a:r>
            <a:endParaRPr lang="nl-NL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7544" y="386104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smtClean="0"/>
              <a:t>A practical or </a:t>
            </a:r>
            <a:r>
              <a:rPr lang="nl-NL" sz="1800" i="1" dirty="0" err="1" smtClean="0"/>
              <a:t>regulative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function</a:t>
            </a:r>
            <a:r>
              <a:rPr lang="nl-NL" sz="1800" i="1" dirty="0" smtClean="0"/>
              <a:t> </a:t>
            </a:r>
            <a:r>
              <a:rPr lang="nl-NL" sz="1800" dirty="0" smtClean="0"/>
              <a:t>– It guides the adherents in </a:t>
            </a:r>
            <a:r>
              <a:rPr lang="nl-NL" sz="1800" dirty="0" err="1" smtClean="0"/>
              <a:t>their</a:t>
            </a:r>
            <a:r>
              <a:rPr lang="nl-NL" sz="1800" dirty="0" smtClean="0"/>
              <a:t> concrete </a:t>
            </a:r>
            <a:r>
              <a:rPr lang="nl-NL" sz="1800" dirty="0" err="1" smtClean="0"/>
              <a:t>lives</a:t>
            </a:r>
            <a:r>
              <a:rPr lang="nl-NL" sz="1800" dirty="0" smtClean="0"/>
              <a:t>.   It leads </a:t>
            </a:r>
            <a:r>
              <a:rPr lang="nl-NL" sz="1800" dirty="0" err="1" smtClean="0"/>
              <a:t>people</a:t>
            </a:r>
            <a:r>
              <a:rPr lang="nl-NL" sz="1800" dirty="0" smtClean="0"/>
              <a:t> in </a:t>
            </a:r>
            <a:r>
              <a:rPr lang="nl-NL" sz="1800" dirty="0" err="1" smtClean="0"/>
              <a:t>how</a:t>
            </a:r>
            <a:r>
              <a:rPr lang="nl-NL" sz="1800" dirty="0" smtClean="0"/>
              <a:t> </a:t>
            </a:r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should</a:t>
            </a:r>
            <a:r>
              <a:rPr lang="nl-NL" sz="1800" dirty="0" smtClean="0"/>
              <a:t> live </a:t>
            </a:r>
            <a:r>
              <a:rPr lang="nl-NL" sz="1800" dirty="0" err="1" smtClean="0"/>
              <a:t>their</a:t>
            </a:r>
            <a:r>
              <a:rPr lang="nl-NL" sz="1800" dirty="0" smtClean="0"/>
              <a:t> </a:t>
            </a:r>
            <a:r>
              <a:rPr lang="nl-NL" sz="1800" dirty="0" err="1" smtClean="0"/>
              <a:t>lives</a:t>
            </a:r>
            <a:r>
              <a:rPr lang="nl-NL" sz="1800" dirty="0" smtClean="0"/>
              <a:t>. It is </a:t>
            </a:r>
            <a:r>
              <a:rPr lang="nl-NL" sz="1800" dirty="0" err="1" smtClean="0"/>
              <a:t>directing</a:t>
            </a:r>
            <a:r>
              <a:rPr lang="nl-NL" sz="1800" dirty="0" smtClean="0"/>
              <a:t> or life-</a:t>
            </a:r>
            <a:r>
              <a:rPr lang="nl-NL" sz="1800" dirty="0" err="1" smtClean="0"/>
              <a:t>orienting</a:t>
            </a:r>
            <a:r>
              <a:rPr lang="nl-NL" sz="1800" dirty="0" smtClean="0"/>
              <a:t> </a:t>
            </a:r>
            <a:endParaRPr lang="nl-NL" sz="18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16968" y="5805264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V</a:t>
            </a:r>
            <a:r>
              <a:rPr lang="nl-NL" sz="2000" dirty="0" smtClean="0">
                <a:solidFill>
                  <a:prstClr val="black"/>
                </a:solidFill>
              </a:rPr>
              <a:t>iews of life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reduced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metaphysics</a:t>
            </a:r>
            <a:r>
              <a:rPr lang="nl-NL" sz="2000" dirty="0" smtClean="0">
                <a:solidFill>
                  <a:prstClr val="black"/>
                </a:solidFill>
              </a:rPr>
              <a:t>. But the </a:t>
            </a:r>
            <a:r>
              <a:rPr lang="nl-NL" sz="2000" dirty="0" err="1" smtClean="0">
                <a:solidFill>
                  <a:prstClr val="black"/>
                </a:solidFill>
              </a:rPr>
              <a:t>intellectual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evaluative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dimension</a:t>
            </a:r>
            <a:r>
              <a:rPr lang="nl-NL" sz="2000" dirty="0" smtClean="0">
                <a:solidFill>
                  <a:prstClr val="black"/>
                </a:solidFill>
              </a:rPr>
              <a:t> of a view of life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called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metaphysical</a:t>
            </a:r>
            <a:r>
              <a:rPr lang="nl-NL" sz="2000" i="1" dirty="0" smtClean="0">
                <a:solidFill>
                  <a:prstClr val="black"/>
                </a:solidFill>
              </a:rPr>
              <a:t> picture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16968" y="4653136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Views of life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merely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intellectual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–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most of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 – practical </a:t>
            </a:r>
            <a:r>
              <a:rPr lang="nl-NL" sz="2000" dirty="0" err="1" smtClean="0">
                <a:solidFill>
                  <a:prstClr val="black"/>
                </a:solidFill>
              </a:rPr>
              <a:t>answers</a:t>
            </a:r>
            <a:r>
              <a:rPr lang="nl-NL" sz="2000" dirty="0" smtClean="0">
                <a:solidFill>
                  <a:prstClr val="black"/>
                </a:solidFill>
              </a:rPr>
              <a:t> or responses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concerns, </a:t>
            </a:r>
            <a:r>
              <a:rPr lang="nl-NL" sz="2000" dirty="0" err="1" smtClean="0">
                <a:solidFill>
                  <a:prstClr val="black"/>
                </a:solidFill>
              </a:rPr>
              <a:t>constraints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longings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Existential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questions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require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such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answers</a:t>
            </a:r>
            <a:r>
              <a:rPr lang="nl-NL" sz="1800" dirty="0" smtClean="0">
                <a:solidFill>
                  <a:prstClr val="black"/>
                </a:solidFill>
              </a:rPr>
              <a:t>. For </a:t>
            </a:r>
            <a:r>
              <a:rPr lang="nl-NL" sz="1800" dirty="0" err="1" smtClean="0">
                <a:solidFill>
                  <a:prstClr val="black"/>
                </a:solidFill>
              </a:rPr>
              <a:t>else</a:t>
            </a:r>
            <a:r>
              <a:rPr lang="nl-NL" sz="1800" dirty="0" smtClean="0">
                <a:solidFill>
                  <a:prstClr val="black"/>
                </a:solidFill>
              </a:rPr>
              <a:t> the question is </a:t>
            </a:r>
            <a:r>
              <a:rPr lang="nl-NL" sz="1800" dirty="0" err="1" smtClean="0">
                <a:solidFill>
                  <a:prstClr val="black"/>
                </a:solidFill>
              </a:rPr>
              <a:t>misunderstood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04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4" grpId="0"/>
      <p:bldP spid="18" grpId="0"/>
      <p:bldP spid="24" grpId="0"/>
      <p:bldP spid="11" grpId="0"/>
      <p:bldP spid="15" grpId="0"/>
      <p:bldP spid="17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conception</a:t>
            </a:r>
            <a:r>
              <a:rPr lang="nl-NL" sz="3200" dirty="0" smtClean="0"/>
              <a:t> of </a:t>
            </a:r>
            <a:r>
              <a:rPr lang="nl-NL" sz="3200" dirty="0" err="1" smtClean="0"/>
              <a:t>religion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052736"/>
            <a:ext cx="89626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It is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think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everyone</a:t>
            </a:r>
            <a:r>
              <a:rPr lang="nl-NL" sz="2000" dirty="0" smtClean="0">
                <a:solidFill>
                  <a:prstClr val="black"/>
                </a:solidFill>
              </a:rPr>
              <a:t> has a view of life. But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the </a:t>
            </a:r>
            <a:r>
              <a:rPr lang="nl-NL" sz="2000" dirty="0" err="1" smtClean="0">
                <a:solidFill>
                  <a:prstClr val="black"/>
                </a:solidFill>
              </a:rPr>
              <a:t>main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difference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view of life?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512" y="1840632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Holte “</a:t>
            </a:r>
            <a:r>
              <a:rPr lang="nl-NL" sz="2000" dirty="0" err="1">
                <a:solidFill>
                  <a:prstClr val="black"/>
                </a:solidFill>
              </a:rPr>
              <a:t>r</a:t>
            </a:r>
            <a:r>
              <a:rPr lang="nl-NL" sz="2000" dirty="0" err="1" smtClean="0">
                <a:solidFill>
                  <a:prstClr val="black"/>
                </a:solidFill>
              </a:rPr>
              <a:t>eligion</a:t>
            </a:r>
            <a:r>
              <a:rPr lang="nl-NL" sz="2000" dirty="0" smtClean="0">
                <a:solidFill>
                  <a:prstClr val="black"/>
                </a:solidFill>
              </a:rPr>
              <a:t> is a view of life </a:t>
            </a:r>
            <a:r>
              <a:rPr lang="nl-NL" sz="2000" dirty="0" err="1" smtClean="0">
                <a:solidFill>
                  <a:prstClr val="black"/>
                </a:solidFill>
              </a:rPr>
              <a:t>marked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a trust in </a:t>
            </a:r>
            <a:r>
              <a:rPr lang="nl-NL" sz="2000" dirty="0" err="1" smtClean="0">
                <a:solidFill>
                  <a:prstClr val="black"/>
                </a:solidFill>
              </a:rPr>
              <a:t>divine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(s), </a:t>
            </a:r>
            <a:r>
              <a:rPr lang="nl-NL" sz="2000" dirty="0" err="1" smtClean="0">
                <a:solidFill>
                  <a:prstClr val="black"/>
                </a:solidFill>
              </a:rPr>
              <a:t>together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ritual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behavior</a:t>
            </a:r>
            <a:r>
              <a:rPr lang="nl-NL" sz="2000" dirty="0" smtClean="0">
                <a:solidFill>
                  <a:prstClr val="black"/>
                </a:solidFill>
              </a:rPr>
              <a:t>”. But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too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narrow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(e.g., </a:t>
            </a:r>
            <a:r>
              <a:rPr lang="nl-NL" sz="1800" dirty="0" err="1" smtClean="0">
                <a:solidFill>
                  <a:prstClr val="black"/>
                </a:solidFill>
              </a:rPr>
              <a:t>versions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Buddhism</a:t>
            </a:r>
            <a:r>
              <a:rPr lang="nl-NL" sz="1800" dirty="0">
                <a:solidFill>
                  <a:prstClr val="black"/>
                </a:solidFill>
              </a:rPr>
              <a:t>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16968" y="3424808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add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element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a view of life we have a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9512" y="2632720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characteristic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convinced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provides</a:t>
            </a:r>
            <a:r>
              <a:rPr lang="nl-NL" sz="2000" dirty="0" smtClean="0">
                <a:solidFill>
                  <a:prstClr val="black"/>
                </a:solidFill>
              </a:rPr>
              <a:t> a way of </a:t>
            </a:r>
            <a:r>
              <a:rPr lang="nl-NL" sz="2000" dirty="0" err="1" smtClean="0">
                <a:solidFill>
                  <a:prstClr val="black"/>
                </a:solidFill>
              </a:rPr>
              <a:t>solving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problems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7544" y="393305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smtClean="0"/>
              <a:t>Transcendent Element</a:t>
            </a:r>
            <a:r>
              <a:rPr lang="nl-NL" sz="1800" dirty="0" smtClean="0"/>
              <a:t> – A </a:t>
            </a:r>
            <a:r>
              <a:rPr lang="nl-NL" sz="1800" dirty="0" err="1" smtClean="0"/>
              <a:t>person’s</a:t>
            </a:r>
            <a:r>
              <a:rPr lang="nl-NL" sz="1800" dirty="0" smtClean="0"/>
              <a:t> </a:t>
            </a:r>
            <a:r>
              <a:rPr lang="nl-NL" sz="1800" dirty="0" err="1" smtClean="0"/>
              <a:t>consciousness</a:t>
            </a:r>
            <a:r>
              <a:rPr lang="nl-NL" sz="1800" dirty="0" smtClean="0"/>
              <a:t> of </a:t>
            </a:r>
            <a:r>
              <a:rPr lang="nl-NL" sz="1800" dirty="0" err="1" smtClean="0"/>
              <a:t>and</a:t>
            </a:r>
            <a:r>
              <a:rPr lang="nl-NL" sz="1800" dirty="0" smtClean="0"/>
              <a:t> trust in the </a:t>
            </a:r>
            <a:r>
              <a:rPr lang="nl-NL" sz="1800" dirty="0" err="1" smtClean="0"/>
              <a:t>sacred</a:t>
            </a:r>
            <a:endParaRPr lang="nl-NL" sz="1800" dirty="0" smtClean="0"/>
          </a:p>
          <a:p>
            <a:pPr marL="0" indent="0">
              <a:buSzPct val="60000"/>
              <a:buNone/>
            </a:pPr>
            <a:endParaRPr lang="nl-NL" sz="18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16968" y="4432920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holy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transcends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smtClean="0">
                <a:solidFill>
                  <a:prstClr val="black"/>
                </a:solidFill>
              </a:rPr>
              <a:t>profane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ordinary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reality</a:t>
            </a:r>
            <a:r>
              <a:rPr lang="nl-NL" sz="2000" dirty="0" smtClean="0">
                <a:solidFill>
                  <a:prstClr val="black"/>
                </a:solidFill>
              </a:rPr>
              <a:t>. It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refer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 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goes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beyond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universe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depth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something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else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16968" y="5225008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Moreover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conceived</a:t>
            </a:r>
            <a:r>
              <a:rPr lang="nl-NL" sz="2000" dirty="0" smtClean="0">
                <a:solidFill>
                  <a:prstClr val="black"/>
                </a:solidFill>
              </a:rPr>
              <a:t> of as </a:t>
            </a:r>
            <a:r>
              <a:rPr lang="nl-NL" sz="2000" dirty="0" err="1" smtClean="0">
                <a:solidFill>
                  <a:prstClr val="black"/>
                </a:solidFill>
              </a:rPr>
              <a:t>unity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diversity</a:t>
            </a:r>
            <a:r>
              <a:rPr lang="nl-NL" sz="2000" dirty="0" smtClean="0">
                <a:solidFill>
                  <a:prstClr val="black"/>
                </a:solidFill>
              </a:rPr>
              <a:t>, as personal or </a:t>
            </a:r>
            <a:r>
              <a:rPr lang="nl-NL" sz="2000" dirty="0" err="1" smtClean="0">
                <a:solidFill>
                  <a:prstClr val="black"/>
                </a:solidFill>
              </a:rPr>
              <a:t>impersonal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on. Different </a:t>
            </a:r>
            <a:r>
              <a:rPr lang="nl-NL" sz="2000" dirty="0" err="1" smtClean="0">
                <a:solidFill>
                  <a:prstClr val="black"/>
                </a:solidFill>
              </a:rPr>
              <a:t>religions</a:t>
            </a:r>
            <a:r>
              <a:rPr lang="nl-NL" sz="2000" dirty="0" smtClean="0">
                <a:solidFill>
                  <a:prstClr val="black"/>
                </a:solidFill>
              </a:rPr>
              <a:t> have different </a:t>
            </a:r>
            <a:r>
              <a:rPr lang="nl-NL" sz="2000" dirty="0" err="1" smtClean="0">
                <a:solidFill>
                  <a:prstClr val="black"/>
                </a:solidFill>
              </a:rPr>
              <a:t>notions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16968" y="6017096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felt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viewed</a:t>
            </a:r>
            <a:r>
              <a:rPr lang="nl-NL" sz="2000" dirty="0" smtClean="0">
                <a:solidFill>
                  <a:prstClr val="black"/>
                </a:solidFill>
              </a:rPr>
              <a:t> as a </a:t>
            </a:r>
            <a:r>
              <a:rPr lang="nl-NL" sz="2000" i="1" dirty="0" err="1" smtClean="0">
                <a:solidFill>
                  <a:prstClr val="black"/>
                </a:solidFill>
              </a:rPr>
              <a:t>mystery</a:t>
            </a:r>
            <a:r>
              <a:rPr lang="nl-NL" sz="2000" dirty="0" smtClean="0">
                <a:solidFill>
                  <a:prstClr val="black"/>
                </a:solidFill>
              </a:rPr>
              <a:t>. It </a:t>
            </a:r>
            <a:r>
              <a:rPr lang="nl-NL" sz="2000" dirty="0" err="1" smtClean="0">
                <a:solidFill>
                  <a:prstClr val="black"/>
                </a:solidFill>
              </a:rPr>
              <a:t>goes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beyond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understanding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2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5" grpId="0"/>
      <p:bldP spid="17" grpId="0"/>
      <p:bldP spid="19" grpId="0"/>
      <p:bldP spid="21" grpId="0"/>
      <p:bldP spid="22" grpId="0"/>
      <p:bldP spid="23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conception</a:t>
            </a:r>
            <a:r>
              <a:rPr lang="nl-NL" sz="3200" dirty="0" smtClean="0"/>
              <a:t> of </a:t>
            </a:r>
            <a:r>
              <a:rPr lang="nl-NL" sz="3200" dirty="0" err="1" smtClean="0"/>
              <a:t>religion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It </a:t>
            </a:r>
            <a:r>
              <a:rPr lang="nl-NL" sz="2000" dirty="0" err="1">
                <a:solidFill>
                  <a:prstClr val="black"/>
                </a:solidFill>
              </a:rPr>
              <a:t>gives</a:t>
            </a:r>
            <a:r>
              <a:rPr lang="nl-NL" sz="2000" dirty="0">
                <a:solidFill>
                  <a:prstClr val="black"/>
                </a:solidFill>
              </a:rPr>
              <a:t> the </a:t>
            </a:r>
            <a:r>
              <a:rPr lang="nl-NL" sz="2000" dirty="0" err="1">
                <a:solidFill>
                  <a:prstClr val="black"/>
                </a:solidFill>
              </a:rPr>
              <a:t>lives</a:t>
            </a:r>
            <a:r>
              <a:rPr lang="nl-NL" sz="2000" dirty="0">
                <a:solidFill>
                  <a:prstClr val="black"/>
                </a:solidFill>
              </a:rPr>
              <a:t> of </a:t>
            </a:r>
            <a:r>
              <a:rPr lang="nl-NL" sz="2000" dirty="0" err="1">
                <a:solidFill>
                  <a:prstClr val="black"/>
                </a:solidFill>
              </a:rPr>
              <a:t>religious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believers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substance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meaning</a:t>
            </a:r>
            <a:r>
              <a:rPr lang="nl-NL" sz="2000" dirty="0" smtClean="0">
                <a:solidFill>
                  <a:prstClr val="black"/>
                </a:solidFill>
              </a:rPr>
              <a:t>. It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strength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and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wisdom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deal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experiences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constraints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512" y="1984648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evokes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feelings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joy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grace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awe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fascination</a:t>
            </a:r>
            <a:r>
              <a:rPr lang="nl-NL" sz="2000" dirty="0" smtClean="0">
                <a:solidFill>
                  <a:prstClr val="black"/>
                </a:solidFill>
              </a:rPr>
              <a:t>. But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experience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majesty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holy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tremble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i="1" dirty="0" smtClean="0">
                <a:solidFill>
                  <a:prstClr val="black"/>
                </a:solidFill>
              </a:rPr>
              <a:t>tremor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16968" y="3568824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Contra Holte,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includes</a:t>
            </a:r>
            <a:r>
              <a:rPr lang="nl-NL" sz="2000" dirty="0" smtClean="0">
                <a:solidFill>
                  <a:prstClr val="black"/>
                </a:solidFill>
              </a:rPr>
              <a:t> views of life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intuitively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consider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narrow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enough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exclude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views of life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9512" y="2776736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his </a:t>
            </a:r>
            <a:r>
              <a:rPr lang="nl-NL" sz="2000" dirty="0" err="1" smtClean="0">
                <a:solidFill>
                  <a:prstClr val="black"/>
                </a:solidFill>
              </a:rPr>
              <a:t>book</a:t>
            </a:r>
            <a:r>
              <a:rPr lang="nl-NL" sz="2000" dirty="0" smtClean="0">
                <a:solidFill>
                  <a:prstClr val="black"/>
                </a:solidFill>
              </a:rPr>
              <a:t> ‘The </a:t>
            </a:r>
            <a:r>
              <a:rPr lang="nl-NL" sz="2000" dirty="0" err="1" smtClean="0">
                <a:solidFill>
                  <a:prstClr val="black"/>
                </a:solidFill>
              </a:rPr>
              <a:t>Holy</a:t>
            </a:r>
            <a:r>
              <a:rPr lang="nl-NL" sz="2000" dirty="0" smtClean="0">
                <a:solidFill>
                  <a:prstClr val="black"/>
                </a:solidFill>
              </a:rPr>
              <a:t>’ Rudolf Otto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characterizes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adequately</a:t>
            </a:r>
            <a:r>
              <a:rPr lang="nl-NL" sz="2000" dirty="0" smtClean="0">
                <a:solidFill>
                  <a:prstClr val="black"/>
                </a:solidFill>
              </a:rPr>
              <a:t>         as </a:t>
            </a:r>
            <a:r>
              <a:rPr lang="nl-NL" sz="2000" i="1" dirty="0" err="1" smtClean="0">
                <a:solidFill>
                  <a:prstClr val="black"/>
                </a:solidFill>
              </a:rPr>
              <a:t>mysterium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tremendum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i="1" dirty="0" err="1"/>
              <a:t>mysterium</a:t>
            </a:r>
            <a:r>
              <a:rPr lang="nl-NL" sz="2000" i="1" dirty="0"/>
              <a:t> </a:t>
            </a:r>
            <a:r>
              <a:rPr lang="nl-NL" sz="2000" i="1" dirty="0" err="1"/>
              <a:t>tremenda</a:t>
            </a:r>
            <a:r>
              <a:rPr lang="nl-NL" sz="2000" i="1" dirty="0"/>
              <a:t> </a:t>
            </a:r>
            <a:r>
              <a:rPr lang="nl-NL" sz="2000" i="1" dirty="0" err="1"/>
              <a:t>majestas</a:t>
            </a:r>
            <a:r>
              <a:rPr lang="nl-NL" sz="2000" i="1" dirty="0"/>
              <a:t> et </a:t>
            </a:r>
            <a:r>
              <a:rPr lang="nl-NL" sz="2000" i="1" dirty="0" err="1" smtClean="0"/>
              <a:t>fascinans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16968" y="4365104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oriented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towards</a:t>
            </a:r>
            <a:r>
              <a:rPr lang="nl-NL" sz="2000" dirty="0" smtClean="0">
                <a:solidFill>
                  <a:prstClr val="black"/>
                </a:solidFill>
              </a:rPr>
              <a:t> (is </a:t>
            </a:r>
            <a:r>
              <a:rPr lang="nl-NL" sz="2000" dirty="0" err="1" smtClean="0">
                <a:solidFill>
                  <a:prstClr val="black"/>
                </a:solidFill>
              </a:rPr>
              <a:t>experience</a:t>
            </a:r>
            <a:r>
              <a:rPr lang="nl-NL" sz="2000" dirty="0" smtClean="0">
                <a:solidFill>
                  <a:prstClr val="black"/>
                </a:solidFill>
              </a:rPr>
              <a:t> of) 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or the </a:t>
            </a:r>
            <a:r>
              <a:rPr lang="nl-NL" sz="2000" i="1" dirty="0" err="1" smtClean="0">
                <a:solidFill>
                  <a:prstClr val="black"/>
                </a:solidFill>
              </a:rPr>
              <a:t>numinous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   is compatible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monotheïsm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Buddhism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/>
              <a:t>Hinduism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religions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16968" y="5157192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is a view of life,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reduced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a set of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As    a view of life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smtClean="0">
                <a:solidFill>
                  <a:prstClr val="black"/>
                </a:solidFill>
              </a:rPr>
              <a:t>life-</a:t>
            </a:r>
            <a:r>
              <a:rPr lang="nl-NL" sz="2000" i="1" dirty="0" err="1" smtClean="0">
                <a:solidFill>
                  <a:prstClr val="black"/>
                </a:solidFill>
              </a:rPr>
              <a:t>directing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has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lived</a:t>
            </a:r>
            <a:r>
              <a:rPr lang="nl-NL" sz="2000" dirty="0" smtClean="0">
                <a:solidFill>
                  <a:prstClr val="black"/>
                </a:solidFill>
              </a:rPr>
              <a:t>. It is a </a:t>
            </a:r>
            <a:r>
              <a:rPr lang="nl-NL" sz="2000" i="1" dirty="0" smtClean="0">
                <a:solidFill>
                  <a:prstClr val="black"/>
                </a:solidFill>
              </a:rPr>
              <a:t>way of life</a:t>
            </a:r>
          </a:p>
        </p:txBody>
      </p:sp>
    </p:spTree>
    <p:extLst>
      <p:ext uri="{BB962C8B-B14F-4D97-AF65-F5344CB8AC3E}">
        <p14:creationId xmlns:p14="http://schemas.microsoft.com/office/powerpoint/2010/main" val="259084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5" grpId="0"/>
      <p:bldP spid="17" grpId="0"/>
      <p:bldP spid="21" grpId="0"/>
      <p:bldP spid="22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Existential</a:t>
            </a:r>
            <a:r>
              <a:rPr lang="nl-NL" sz="3200" dirty="0" smtClean="0"/>
              <a:t> </a:t>
            </a:r>
            <a:r>
              <a:rPr lang="nl-NL" sz="3200" dirty="0" err="1"/>
              <a:t>q</a:t>
            </a:r>
            <a:r>
              <a:rPr lang="nl-NL" sz="3200" dirty="0" err="1" smtClean="0"/>
              <a:t>uestions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five different </a:t>
            </a:r>
            <a:r>
              <a:rPr lang="nl-NL" sz="2000" dirty="0" err="1" smtClean="0">
                <a:solidFill>
                  <a:prstClr val="black"/>
                </a:solidFill>
              </a:rPr>
              <a:t>sorts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170080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smtClean="0"/>
              <a:t>Practical </a:t>
            </a:r>
            <a:r>
              <a:rPr lang="nl-NL" sz="1800" i="1" dirty="0" err="1" smtClean="0"/>
              <a:t>questions</a:t>
            </a:r>
            <a:r>
              <a:rPr lang="nl-NL" sz="1800" dirty="0" smtClean="0"/>
              <a:t> – </a:t>
            </a:r>
            <a:r>
              <a:rPr lang="nl-NL" sz="1800" dirty="0" err="1" smtClean="0"/>
              <a:t>Questions</a:t>
            </a:r>
            <a:r>
              <a:rPr lang="nl-NL" sz="1800" dirty="0" smtClean="0"/>
              <a:t> on </a:t>
            </a:r>
            <a:r>
              <a:rPr lang="nl-NL" sz="1800" dirty="0" err="1" smtClean="0"/>
              <a:t>how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do </a:t>
            </a:r>
            <a:r>
              <a:rPr lang="nl-NL" sz="1800" dirty="0" err="1" smtClean="0"/>
              <a:t>certain</a:t>
            </a:r>
            <a:r>
              <a:rPr lang="nl-NL" sz="1800" dirty="0" smtClean="0"/>
              <a:t> </a:t>
            </a:r>
            <a:r>
              <a:rPr lang="nl-NL" sz="1800" dirty="0" err="1" smtClean="0"/>
              <a:t>things</a:t>
            </a:r>
            <a:r>
              <a:rPr lang="nl-NL" sz="1800" dirty="0" smtClean="0"/>
              <a:t> (How </a:t>
            </a:r>
            <a:r>
              <a:rPr lang="nl-NL" sz="1800" dirty="0" err="1" smtClean="0"/>
              <a:t>to</a:t>
            </a:r>
            <a:r>
              <a:rPr lang="nl-NL" sz="1800" dirty="0" smtClean="0"/>
              <a:t> rent a </a:t>
            </a:r>
            <a:r>
              <a:rPr lang="nl-NL" sz="1800" dirty="0" err="1" smtClean="0"/>
              <a:t>car</a:t>
            </a:r>
            <a:r>
              <a:rPr lang="nl-NL" sz="1800" dirty="0" smtClean="0"/>
              <a:t>?)</a:t>
            </a:r>
          </a:p>
          <a:p>
            <a:pPr marL="0" indent="0">
              <a:buSzPct val="60000"/>
              <a:buNone/>
            </a:pPr>
            <a:endParaRPr lang="nl-NL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3528" y="220905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Factual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questions</a:t>
            </a:r>
            <a:r>
              <a:rPr lang="nl-NL" sz="1800" dirty="0" smtClean="0"/>
              <a:t> – </a:t>
            </a:r>
            <a:r>
              <a:rPr lang="nl-NL" sz="1800" dirty="0" err="1" smtClean="0"/>
              <a:t>Questions</a:t>
            </a:r>
            <a:r>
              <a:rPr lang="nl-NL" sz="1800" dirty="0" smtClean="0"/>
              <a:t> on </a:t>
            </a:r>
            <a:r>
              <a:rPr lang="nl-NL" sz="1800" dirty="0" err="1" smtClean="0"/>
              <a:t>what</a:t>
            </a:r>
            <a:r>
              <a:rPr lang="nl-NL" sz="1800" dirty="0" smtClean="0"/>
              <a:t> is the case (Do </a:t>
            </a:r>
            <a:r>
              <a:rPr lang="nl-NL" sz="1800" dirty="0" err="1" smtClean="0"/>
              <a:t>electrons</a:t>
            </a:r>
            <a:r>
              <a:rPr lang="nl-NL" sz="1800" dirty="0" smtClean="0"/>
              <a:t> </a:t>
            </a:r>
            <a:r>
              <a:rPr lang="nl-NL" sz="1800" dirty="0" err="1" smtClean="0"/>
              <a:t>exist</a:t>
            </a:r>
            <a:r>
              <a:rPr lang="nl-NL" sz="1800" dirty="0" smtClean="0"/>
              <a:t>?)</a:t>
            </a:r>
          </a:p>
          <a:p>
            <a:pPr marL="0" indent="0">
              <a:buSzPct val="60000"/>
              <a:buNone/>
            </a:pPr>
            <a:endParaRPr lang="nl-NL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3528" y="271311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Evaluative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questions</a:t>
            </a:r>
            <a:r>
              <a:rPr lang="nl-NL" sz="1800" dirty="0" smtClean="0"/>
              <a:t> – </a:t>
            </a:r>
            <a:r>
              <a:rPr lang="nl-NL" sz="1800" dirty="0" err="1" smtClean="0"/>
              <a:t>Questions</a:t>
            </a:r>
            <a:r>
              <a:rPr lang="nl-NL" sz="1800" dirty="0" smtClean="0"/>
              <a:t> on </a:t>
            </a:r>
            <a:r>
              <a:rPr lang="nl-NL" sz="1800" dirty="0" err="1" smtClean="0"/>
              <a:t>what</a:t>
            </a:r>
            <a:r>
              <a:rPr lang="nl-NL" sz="1800" dirty="0" smtClean="0"/>
              <a:t> is </a:t>
            </a:r>
            <a:r>
              <a:rPr lang="nl-NL" sz="1800" dirty="0" err="1" smtClean="0"/>
              <a:t>good</a:t>
            </a:r>
            <a:r>
              <a:rPr lang="nl-NL" sz="1800" dirty="0" smtClean="0"/>
              <a:t> or right (Is </a:t>
            </a:r>
            <a:r>
              <a:rPr lang="nl-NL" sz="1800" dirty="0" err="1" smtClean="0"/>
              <a:t>torture</a:t>
            </a:r>
            <a:r>
              <a:rPr lang="nl-NL" sz="1800" dirty="0" smtClean="0"/>
              <a:t> wrong?)</a:t>
            </a:r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3528" y="3217168"/>
            <a:ext cx="8712968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Conceptual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questions</a:t>
            </a:r>
            <a:r>
              <a:rPr lang="nl-NL" sz="1800" dirty="0" smtClean="0"/>
              <a:t> – </a:t>
            </a:r>
            <a:r>
              <a:rPr lang="nl-NL" sz="1800" dirty="0" err="1" smtClean="0"/>
              <a:t>Questions</a:t>
            </a:r>
            <a:r>
              <a:rPr lang="nl-NL" sz="1800" dirty="0" smtClean="0"/>
              <a:t> on the </a:t>
            </a:r>
            <a:r>
              <a:rPr lang="nl-NL" sz="1800" dirty="0" err="1" smtClean="0"/>
              <a:t>meaning</a:t>
            </a:r>
            <a:r>
              <a:rPr lang="nl-NL" sz="1800" dirty="0" smtClean="0"/>
              <a:t> of </a:t>
            </a:r>
            <a:r>
              <a:rPr lang="nl-NL" sz="1800" dirty="0" err="1" smtClean="0"/>
              <a:t>concepts</a:t>
            </a:r>
            <a:r>
              <a:rPr lang="nl-NL" sz="1800" dirty="0" smtClean="0"/>
              <a:t> (</a:t>
            </a:r>
            <a:r>
              <a:rPr lang="nl-NL" sz="1800" dirty="0" err="1" smtClean="0"/>
              <a:t>What</a:t>
            </a:r>
            <a:r>
              <a:rPr lang="nl-NL" sz="1800" dirty="0" smtClean="0"/>
              <a:t> means ‘</a:t>
            </a:r>
            <a:r>
              <a:rPr lang="nl-NL" sz="1800" dirty="0" err="1" smtClean="0"/>
              <a:t>factual</a:t>
            </a:r>
            <a:r>
              <a:rPr lang="nl-NL" sz="1800" dirty="0" smtClean="0"/>
              <a:t>’?) </a:t>
            </a:r>
            <a:endParaRPr lang="nl-NL" sz="1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3528" y="3721224"/>
            <a:ext cx="8712968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Existential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questions</a:t>
            </a:r>
            <a:r>
              <a:rPr lang="nl-NL" sz="1800" dirty="0" smtClean="0"/>
              <a:t> – </a:t>
            </a:r>
            <a:r>
              <a:rPr lang="nl-NL" sz="1800" dirty="0" err="1" smtClean="0"/>
              <a:t>Questions</a:t>
            </a:r>
            <a:r>
              <a:rPr lang="nl-NL" sz="1800" dirty="0" smtClean="0"/>
              <a:t> on the </a:t>
            </a:r>
            <a:r>
              <a:rPr lang="nl-NL" sz="1800" dirty="0" err="1" smtClean="0"/>
              <a:t>meaning</a:t>
            </a:r>
            <a:r>
              <a:rPr lang="nl-NL" sz="1800" dirty="0" smtClean="0"/>
              <a:t> of life (</a:t>
            </a:r>
            <a:r>
              <a:rPr lang="nl-NL" sz="1800" dirty="0" err="1" smtClean="0"/>
              <a:t>Why</a:t>
            </a:r>
            <a:r>
              <a:rPr lang="nl-NL" sz="1800" dirty="0" smtClean="0"/>
              <a:t> </a:t>
            </a:r>
            <a:r>
              <a:rPr lang="nl-NL" sz="1800" dirty="0" err="1" smtClean="0"/>
              <a:t>suffering</a:t>
            </a:r>
            <a:r>
              <a:rPr lang="nl-NL" sz="1800" dirty="0" smtClean="0"/>
              <a:t>? Is </a:t>
            </a:r>
            <a:r>
              <a:rPr lang="nl-NL" sz="1800" dirty="0" err="1" smtClean="0"/>
              <a:t>there</a:t>
            </a:r>
            <a:r>
              <a:rPr lang="nl-NL" sz="1800" dirty="0" smtClean="0"/>
              <a:t> hope?)</a:t>
            </a:r>
            <a:endParaRPr lang="nl-NL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9512" y="4293096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life view is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characteristics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79512" y="47971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These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arise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of the kind of </a:t>
            </a:r>
            <a:r>
              <a:rPr lang="nl-NL" sz="2000" dirty="0" err="1" smtClean="0">
                <a:solidFill>
                  <a:prstClr val="black"/>
                </a:solidFill>
              </a:rPr>
              <a:t>beings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humans</a:t>
            </a:r>
            <a:r>
              <a:rPr lang="nl-NL" sz="2000" dirty="0" smtClean="0">
                <a:solidFill>
                  <a:prstClr val="black"/>
                </a:solidFill>
              </a:rPr>
              <a:t> are. We are </a:t>
            </a:r>
            <a:r>
              <a:rPr lang="nl-NL" sz="2000" i="1" dirty="0" err="1" smtClean="0">
                <a:solidFill>
                  <a:prstClr val="black"/>
                </a:solidFill>
              </a:rPr>
              <a:t>self-reflective</a:t>
            </a:r>
            <a:r>
              <a:rPr lang="nl-NL" sz="2000" dirty="0" smtClean="0">
                <a:solidFill>
                  <a:prstClr val="black"/>
                </a:solidFill>
              </a:rPr>
              <a:t>. We are </a:t>
            </a:r>
            <a:r>
              <a:rPr lang="nl-NL" sz="2000" dirty="0" err="1" smtClean="0">
                <a:solidFill>
                  <a:prstClr val="black"/>
                </a:solidFill>
              </a:rPr>
              <a:t>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reflect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existence</a:t>
            </a:r>
            <a:r>
              <a:rPr lang="nl-NL" sz="2000" dirty="0" smtClean="0">
                <a:solidFill>
                  <a:prstClr val="black"/>
                </a:solidFill>
              </a:rPr>
              <a:t>. We take a stance </a:t>
            </a:r>
            <a:r>
              <a:rPr lang="nl-NL" sz="2000" dirty="0" err="1" smtClean="0">
                <a:solidFill>
                  <a:prstClr val="black"/>
                </a:solidFill>
              </a:rPr>
              <a:t>towards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   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45904" y="558924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These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 have a practical component.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asked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agents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prepared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act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want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participate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what’s</a:t>
            </a:r>
            <a:r>
              <a:rPr lang="nl-NL" sz="2000" dirty="0" smtClean="0">
                <a:solidFill>
                  <a:prstClr val="black"/>
                </a:solidFill>
              </a:rPr>
              <a:t> happening. “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I do?” </a:t>
            </a:r>
            <a:endParaRPr lang="nl-NL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29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0" grpId="0"/>
      <p:bldP spid="11" grpId="0"/>
      <p:bldP spid="12" grpId="0"/>
      <p:bldP spid="16" grpId="0"/>
      <p:bldP spid="18" grpId="0"/>
      <p:bldP spid="19" grpId="0"/>
      <p:bldP spid="23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Existential</a:t>
            </a:r>
            <a:r>
              <a:rPr lang="nl-NL" sz="3200" dirty="0" smtClean="0"/>
              <a:t> </a:t>
            </a:r>
            <a:r>
              <a:rPr lang="nl-NL" sz="3200" dirty="0" err="1"/>
              <a:t>q</a:t>
            </a:r>
            <a:r>
              <a:rPr lang="nl-NL" sz="3200" dirty="0" err="1" smtClean="0"/>
              <a:t>uestions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79512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These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i="1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do.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include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normative</a:t>
            </a:r>
            <a:r>
              <a:rPr lang="nl-NL" sz="2000" dirty="0" smtClean="0">
                <a:solidFill>
                  <a:prstClr val="black"/>
                </a:solidFill>
              </a:rPr>
              <a:t> component. “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sort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posture</a:t>
            </a:r>
            <a:r>
              <a:rPr lang="nl-NL" sz="2000" dirty="0" smtClean="0">
                <a:solidFill>
                  <a:prstClr val="black"/>
                </a:solidFill>
              </a:rPr>
              <a:t> do I </a:t>
            </a:r>
            <a:r>
              <a:rPr lang="nl-NL" sz="2000" i="1" dirty="0" err="1" smtClean="0">
                <a:solidFill>
                  <a:prstClr val="black"/>
                </a:solidFill>
              </a:rPr>
              <a:t>ought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adopt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myself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life?”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45904" y="2060848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These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urgent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smtClean="0">
                <a:solidFill>
                  <a:prstClr val="black"/>
                </a:solidFill>
              </a:rPr>
              <a:t>action-</a:t>
            </a:r>
            <a:r>
              <a:rPr lang="nl-NL" sz="2000" i="1" dirty="0" err="1" smtClean="0">
                <a:solidFill>
                  <a:prstClr val="black"/>
                </a:solidFill>
              </a:rPr>
              <a:t>obligatory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i="1" dirty="0" smtClean="0">
                <a:solidFill>
                  <a:prstClr val="black"/>
                </a:solidFill>
              </a:rPr>
              <a:t>time-</a:t>
            </a:r>
            <a:r>
              <a:rPr lang="nl-NL" sz="2000" i="1" dirty="0" err="1" smtClean="0">
                <a:solidFill>
                  <a:prstClr val="black"/>
                </a:solidFill>
              </a:rPr>
              <a:t>bound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irrevocable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concern </a:t>
            </a:r>
            <a:r>
              <a:rPr lang="nl-NL" sz="2000" dirty="0" err="1" smtClean="0">
                <a:solidFill>
                  <a:prstClr val="black"/>
                </a:solidFill>
              </a:rPr>
              <a:t>problems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withdraw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>
                <a:solidFill>
                  <a:prstClr val="black"/>
                </a:solidFill>
              </a:rPr>
              <a:t>I</a:t>
            </a:r>
            <a:r>
              <a:rPr lang="nl-NL" sz="1800" dirty="0" err="1" smtClean="0">
                <a:solidFill>
                  <a:prstClr val="black"/>
                </a:solidFill>
              </a:rPr>
              <a:t>f</a:t>
            </a:r>
            <a:r>
              <a:rPr lang="nl-NL" sz="1800" dirty="0" smtClean="0">
                <a:solidFill>
                  <a:prstClr val="black"/>
                </a:solidFill>
              </a:rPr>
              <a:t> we </a:t>
            </a:r>
            <a:r>
              <a:rPr lang="nl-NL" sz="1800" dirty="0" err="1" smtClean="0">
                <a:solidFill>
                  <a:prstClr val="black"/>
                </a:solidFill>
              </a:rPr>
              <a:t>neglect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act, we </a:t>
            </a:r>
            <a:r>
              <a:rPr lang="nl-NL" sz="1800" dirty="0" err="1" smtClean="0">
                <a:solidFill>
                  <a:prstClr val="black"/>
                </a:solidFill>
              </a:rPr>
              <a:t>also</a:t>
            </a:r>
            <a:r>
              <a:rPr lang="nl-NL" sz="1800" dirty="0" smtClean="0">
                <a:solidFill>
                  <a:prstClr val="black"/>
                </a:solidFill>
              </a:rPr>
              <a:t> act. We must do </a:t>
            </a:r>
            <a:r>
              <a:rPr lang="nl-NL" sz="1800" dirty="0" err="1" smtClean="0">
                <a:solidFill>
                  <a:prstClr val="black"/>
                </a:solidFill>
              </a:rPr>
              <a:t>something</a:t>
            </a:r>
            <a:r>
              <a:rPr lang="nl-NL" sz="1800" dirty="0" smtClean="0">
                <a:solidFill>
                  <a:prstClr val="black"/>
                </a:solidFill>
              </a:rPr>
              <a:t>. We </a:t>
            </a:r>
            <a:r>
              <a:rPr lang="nl-NL" sz="1800" dirty="0" err="1" smtClean="0">
                <a:solidFill>
                  <a:prstClr val="black"/>
                </a:solidFill>
              </a:rPr>
              <a:t>can’t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withold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judgment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45904" y="3212976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These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utmost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importance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deeply</a:t>
            </a:r>
            <a:r>
              <a:rPr lang="nl-NL" sz="2000" dirty="0" smtClean="0">
                <a:solidFill>
                  <a:prstClr val="black"/>
                </a:solidFill>
              </a:rPr>
              <a:t> affect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  we </a:t>
            </a:r>
            <a:r>
              <a:rPr lang="nl-NL" sz="2000" dirty="0" err="1" smtClean="0">
                <a:solidFill>
                  <a:prstClr val="black"/>
                </a:solidFill>
              </a:rPr>
              <a:t>understand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ourselves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world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inhabit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we live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5904" y="407707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T</a:t>
            </a:r>
            <a:r>
              <a:rPr lang="nl-NL" sz="2000" dirty="0" smtClean="0">
                <a:solidFill>
                  <a:prstClr val="black"/>
                </a:solidFill>
              </a:rPr>
              <a:t>he </a:t>
            </a:r>
            <a:r>
              <a:rPr lang="nl-NL" sz="2000" dirty="0" err="1" smtClean="0">
                <a:solidFill>
                  <a:prstClr val="black"/>
                </a:solidFill>
              </a:rPr>
              <a:t>normative</a:t>
            </a:r>
            <a:r>
              <a:rPr lang="nl-NL" sz="2000" dirty="0" smtClean="0">
                <a:solidFill>
                  <a:prstClr val="black"/>
                </a:solidFill>
              </a:rPr>
              <a:t> component of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(“</a:t>
            </a:r>
            <a:r>
              <a:rPr lang="nl-NL" sz="2000" dirty="0" err="1">
                <a:solidFill>
                  <a:prstClr val="black"/>
                </a:solidFill>
              </a:rPr>
              <a:t>W</a:t>
            </a:r>
            <a:r>
              <a:rPr lang="nl-NL" sz="2000" dirty="0" err="1" smtClean="0">
                <a:solidFill>
                  <a:prstClr val="black"/>
                </a:solidFill>
              </a:rPr>
              <a:t>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I do?”)    </a:t>
            </a:r>
            <a:r>
              <a:rPr lang="nl-NL" sz="2000" dirty="0" err="1" smtClean="0">
                <a:solidFill>
                  <a:prstClr val="black"/>
                </a:solidFill>
              </a:rPr>
              <a:t>implies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purely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theoretical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i="1" dirty="0" smtClean="0">
                <a:solidFill>
                  <a:prstClr val="black"/>
                </a:solidFill>
              </a:rPr>
              <a:t>life-</a:t>
            </a:r>
            <a:r>
              <a:rPr lang="nl-NL" sz="2000" i="1" dirty="0" err="1" smtClean="0">
                <a:solidFill>
                  <a:prstClr val="black"/>
                </a:solidFill>
              </a:rPr>
              <a:t>orienting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86916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expressive</a:t>
            </a:r>
            <a:r>
              <a:rPr lang="nl-NL" sz="2000" dirty="0" smtClean="0">
                <a:solidFill>
                  <a:prstClr val="black"/>
                </a:solidFill>
              </a:rPr>
              <a:t> or non-</a:t>
            </a:r>
            <a:r>
              <a:rPr lang="nl-NL" sz="2000" dirty="0" err="1" smtClean="0">
                <a:solidFill>
                  <a:prstClr val="black"/>
                </a:solidFill>
              </a:rPr>
              <a:t>factual</a:t>
            </a:r>
            <a:r>
              <a:rPr lang="nl-NL" sz="2000" dirty="0" smtClean="0">
                <a:solidFill>
                  <a:prstClr val="black"/>
                </a:solidFill>
              </a:rPr>
              <a:t>. An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contain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a practical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theoretical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dimension</a:t>
            </a:r>
            <a:endParaRPr lang="nl-N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2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14" grpId="0"/>
      <p:bldP spid="6" grpId="0"/>
      <p:bldP spid="7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Existential</a:t>
            </a:r>
            <a:r>
              <a:rPr lang="nl-NL" sz="3200" dirty="0" smtClean="0"/>
              <a:t> </a:t>
            </a:r>
            <a:r>
              <a:rPr lang="nl-NL" sz="3200" dirty="0" err="1"/>
              <a:t>q</a:t>
            </a:r>
            <a:r>
              <a:rPr lang="nl-NL" sz="3200" dirty="0" err="1" smtClean="0"/>
              <a:t>uestions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07504" y="1124744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subject as </a:t>
            </a:r>
            <a:r>
              <a:rPr lang="nl-NL" sz="2000" dirty="0" err="1" smtClean="0">
                <a:solidFill>
                  <a:prstClr val="black"/>
                </a:solidFill>
              </a:rPr>
              <a:t>factual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evaluative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former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must </a:t>
            </a:r>
            <a:r>
              <a:rPr lang="nl-NL" sz="2000" dirty="0" err="1" smtClean="0">
                <a:solidFill>
                  <a:prstClr val="black"/>
                </a:solidFill>
              </a:rPr>
              <a:t>include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the agent has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do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07504" y="191683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A</a:t>
            </a:r>
            <a:r>
              <a:rPr lang="nl-NL" sz="2000" dirty="0" smtClean="0">
                <a:solidFill>
                  <a:prstClr val="black"/>
                </a:solidFill>
              </a:rPr>
              <a:t>n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question is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respond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constraints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experiences</a:t>
            </a:r>
            <a:r>
              <a:rPr lang="nl-NL" sz="2000" dirty="0" smtClean="0">
                <a:solidFill>
                  <a:prstClr val="black"/>
                </a:solidFill>
              </a:rPr>
              <a:t>. The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way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respond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let 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(the </a:t>
            </a:r>
            <a:r>
              <a:rPr lang="nl-NL" sz="2000" dirty="0" err="1" smtClean="0">
                <a:solidFill>
                  <a:prstClr val="black"/>
                </a:solidFill>
              </a:rPr>
              <a:t>transcendental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dimension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reality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i="1" dirty="0" err="1" smtClean="0">
                <a:solidFill>
                  <a:prstClr val="black"/>
                </a:solidFill>
              </a:rPr>
              <a:t>transform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lives</a:t>
            </a:r>
            <a:endParaRPr lang="nl-NL" sz="1600" i="1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7504" y="29969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For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is of </a:t>
            </a:r>
            <a:r>
              <a:rPr lang="nl-NL" sz="2000" i="1" dirty="0" smtClean="0">
                <a:solidFill>
                  <a:prstClr val="black"/>
                </a:solidFill>
              </a:rPr>
              <a:t>ultimate concern</a:t>
            </a:r>
            <a:r>
              <a:rPr lang="nl-NL" sz="2000" dirty="0" smtClean="0">
                <a:solidFill>
                  <a:prstClr val="black"/>
                </a:solidFill>
              </a:rPr>
              <a:t> (Paul </a:t>
            </a:r>
            <a:r>
              <a:rPr lang="nl-NL" sz="2000" dirty="0" err="1" smtClean="0">
                <a:solidFill>
                  <a:prstClr val="black"/>
                </a:solidFill>
              </a:rPr>
              <a:t>Tillich</a:t>
            </a:r>
            <a:r>
              <a:rPr lang="nl-NL" sz="2000" dirty="0" smtClean="0">
                <a:solidFill>
                  <a:prstClr val="black"/>
                </a:solidFill>
              </a:rPr>
              <a:t>). The </a:t>
            </a:r>
            <a:r>
              <a:rPr lang="nl-NL" sz="2000" dirty="0" err="1" smtClean="0">
                <a:solidFill>
                  <a:prstClr val="black"/>
                </a:solidFill>
              </a:rPr>
              <a:t>holy</a:t>
            </a:r>
            <a:r>
              <a:rPr lang="nl-NL" sz="2000" dirty="0" smtClean="0">
                <a:solidFill>
                  <a:prstClr val="black"/>
                </a:solidFill>
              </a:rPr>
              <a:t> is more real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of more </a:t>
            </a:r>
            <a:r>
              <a:rPr lang="nl-NL" sz="2000" dirty="0" err="1" smtClean="0">
                <a:solidFill>
                  <a:prstClr val="black"/>
                </a:solidFill>
              </a:rPr>
              <a:t>value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anything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else</a:t>
            </a:r>
            <a:r>
              <a:rPr lang="nl-NL" sz="2000" dirty="0" smtClean="0">
                <a:solidFill>
                  <a:prstClr val="black"/>
                </a:solidFill>
              </a:rPr>
              <a:t>. It’s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care most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It </a:t>
            </a:r>
            <a:r>
              <a:rPr lang="nl-NL" sz="1800" dirty="0" err="1" smtClean="0">
                <a:solidFill>
                  <a:prstClr val="black"/>
                </a:solidFill>
              </a:rPr>
              <a:t>often</a:t>
            </a:r>
            <a:r>
              <a:rPr lang="nl-NL" sz="1800" dirty="0" smtClean="0">
                <a:solidFill>
                  <a:prstClr val="black"/>
                </a:solidFill>
              </a:rPr>
              <a:t> takes the form of </a:t>
            </a:r>
            <a:r>
              <a:rPr lang="nl-NL" sz="1800" dirty="0" err="1" smtClean="0">
                <a:solidFill>
                  <a:prstClr val="black"/>
                </a:solidFill>
              </a:rPr>
              <a:t>worship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then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involves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praise</a:t>
            </a:r>
            <a:r>
              <a:rPr lang="nl-NL" sz="1800" dirty="0" smtClean="0">
                <a:solidFill>
                  <a:prstClr val="black"/>
                </a:solidFill>
              </a:rPr>
              <a:t>, love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gratitude</a:t>
            </a:r>
            <a:r>
              <a:rPr lang="nl-NL" sz="1600" dirty="0" smtClean="0">
                <a:solidFill>
                  <a:prstClr val="black"/>
                </a:solidFill>
              </a:rPr>
              <a:t> 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414908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For </a:t>
            </a:r>
            <a:r>
              <a:rPr lang="nl-NL" sz="2000" dirty="0" err="1" smtClean="0">
                <a:solidFill>
                  <a:prstClr val="black"/>
                </a:solidFill>
              </a:rPr>
              <a:t>something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completely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appropriate</a:t>
            </a:r>
            <a:r>
              <a:rPr lang="nl-NL" sz="2000" dirty="0" smtClean="0">
                <a:solidFill>
                  <a:prstClr val="black"/>
                </a:solidFill>
              </a:rPr>
              <a:t> object of ultimate concern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worthy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worship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greatest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reality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Anselmus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nl-NL" sz="1800" dirty="0">
                <a:solidFill>
                  <a:prstClr val="black"/>
                </a:solidFill>
              </a:rPr>
              <a:t>T</a:t>
            </a:r>
            <a:r>
              <a:rPr lang="nl-NL" sz="1800" dirty="0" smtClean="0">
                <a:solidFill>
                  <a:prstClr val="black"/>
                </a:solidFill>
              </a:rPr>
              <a:t>he </a:t>
            </a:r>
            <a:r>
              <a:rPr lang="nl-NL" sz="1800" dirty="0" err="1" smtClean="0">
                <a:solidFill>
                  <a:prstClr val="black"/>
                </a:solidFill>
              </a:rPr>
              <a:t>sacred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is </a:t>
            </a:r>
            <a:r>
              <a:rPr lang="nl-NL" sz="1800" dirty="0" err="1" smtClean="0">
                <a:solidFill>
                  <a:prstClr val="black"/>
                </a:solidFill>
              </a:rPr>
              <a:t>thus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very</a:t>
            </a:r>
            <a:r>
              <a:rPr lang="nl-NL" sz="1800" dirty="0" smtClean="0">
                <a:solidFill>
                  <a:prstClr val="black"/>
                </a:solidFill>
              </a:rPr>
              <a:t> different </a:t>
            </a:r>
            <a:r>
              <a:rPr lang="nl-NL" sz="1800" dirty="0" err="1" smtClean="0">
                <a:solidFill>
                  <a:prstClr val="black"/>
                </a:solidFill>
              </a:rPr>
              <a:t>from</a:t>
            </a:r>
            <a:r>
              <a:rPr lang="nl-NL" sz="1800" smtClean="0">
                <a:solidFill>
                  <a:prstClr val="black"/>
                </a:solidFill>
              </a:rPr>
              <a:t> the objects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scientific</a:t>
            </a:r>
            <a:r>
              <a:rPr lang="nl-NL" sz="1800" dirty="0" smtClean="0">
                <a:solidFill>
                  <a:prstClr val="black"/>
                </a:solidFill>
              </a:rPr>
              <a:t> or </a:t>
            </a:r>
            <a:r>
              <a:rPr lang="nl-NL" sz="1800" dirty="0" err="1" smtClean="0">
                <a:solidFill>
                  <a:prstClr val="black"/>
                </a:solidFill>
              </a:rPr>
              <a:t>everyday</a:t>
            </a:r>
            <a:r>
              <a:rPr lang="nl-NL" sz="1800" dirty="0" smtClean="0">
                <a:solidFill>
                  <a:prstClr val="black"/>
                </a:solidFill>
              </a:rPr>
              <a:t> belief. </a:t>
            </a:r>
            <a:r>
              <a:rPr lang="nl-NL" sz="1800" dirty="0" err="1" smtClean="0">
                <a:solidFill>
                  <a:prstClr val="black"/>
                </a:solidFill>
              </a:rPr>
              <a:t>This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</a:t>
            </a:r>
            <a:r>
              <a:rPr lang="nl-NL" sz="1800" dirty="0" smtClean="0">
                <a:solidFill>
                  <a:prstClr val="black"/>
                </a:solidFill>
              </a:rPr>
              <a:t> taken </a:t>
            </a:r>
            <a:r>
              <a:rPr lang="nl-NL" sz="1800" dirty="0" err="1" smtClean="0">
                <a:solidFill>
                  <a:prstClr val="black"/>
                </a:solidFill>
              </a:rPr>
              <a:t>into</a:t>
            </a:r>
            <a:r>
              <a:rPr lang="nl-NL" sz="1800" dirty="0" smtClean="0">
                <a:solidFill>
                  <a:prstClr val="black"/>
                </a:solidFill>
              </a:rPr>
              <a:t> account </a:t>
            </a:r>
            <a:r>
              <a:rPr lang="nl-NL" sz="1800" dirty="0" err="1" smtClean="0">
                <a:solidFill>
                  <a:prstClr val="black"/>
                </a:solidFill>
              </a:rPr>
              <a:t>when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proposing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standards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rationality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for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believing</a:t>
            </a:r>
            <a:r>
              <a:rPr lang="nl-NL" sz="1800" dirty="0" smtClean="0">
                <a:solidFill>
                  <a:prstClr val="black"/>
                </a:solidFill>
              </a:rPr>
              <a:t> in </a:t>
            </a:r>
            <a:r>
              <a:rPr lang="nl-NL" sz="1800" dirty="0" err="1" smtClean="0">
                <a:solidFill>
                  <a:prstClr val="black"/>
                </a:solidFill>
              </a:rPr>
              <a:t>it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515719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7504" y="5517232"/>
            <a:ext cx="921702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choice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a view of life is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unavoidable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choice</a:t>
            </a:r>
            <a:r>
              <a:rPr lang="nl-NL" sz="2000" dirty="0" smtClean="0">
                <a:solidFill>
                  <a:prstClr val="black"/>
                </a:solidFill>
              </a:rPr>
              <a:t>. It’s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purely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theo-retical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. It’s a </a:t>
            </a:r>
            <a:r>
              <a:rPr lang="nl-NL" sz="2000" dirty="0" err="1" smtClean="0">
                <a:solidFill>
                  <a:prstClr val="black"/>
                </a:solidFill>
              </a:rPr>
              <a:t>choice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what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to</a:t>
            </a:r>
            <a:r>
              <a:rPr lang="nl-NL" sz="2000" i="1" dirty="0" smtClean="0">
                <a:solidFill>
                  <a:prstClr val="black"/>
                </a:solidFill>
              </a:rPr>
              <a:t> live </a:t>
            </a:r>
            <a:r>
              <a:rPr lang="nl-NL" sz="2000" i="1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. It’s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choice</a:t>
            </a:r>
            <a:r>
              <a:rPr lang="nl-NL" sz="2000" dirty="0" smtClean="0">
                <a:solidFill>
                  <a:prstClr val="black"/>
                </a:solidFill>
              </a:rPr>
              <a:t> of a </a:t>
            </a:r>
            <a:r>
              <a:rPr lang="nl-NL" sz="2000" dirty="0" err="1" smtClean="0">
                <a:solidFill>
                  <a:prstClr val="black"/>
                </a:solidFill>
              </a:rPr>
              <a:t>vision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of</a:t>
            </a:r>
            <a:r>
              <a:rPr lang="nl-NL" sz="2000" dirty="0" smtClean="0">
                <a:solidFill>
                  <a:prstClr val="black"/>
                </a:solidFill>
              </a:rPr>
              <a:t> life but a </a:t>
            </a:r>
            <a:r>
              <a:rPr lang="nl-NL" sz="2000" dirty="0" err="1" smtClean="0">
                <a:solidFill>
                  <a:prstClr val="black"/>
                </a:solidFill>
              </a:rPr>
              <a:t>vision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life </a:t>
            </a:r>
            <a:r>
              <a:rPr lang="nl-NL" sz="1800" dirty="0" smtClean="0">
                <a:solidFill>
                  <a:prstClr val="black"/>
                </a:solidFill>
              </a:rPr>
              <a:t>(</a:t>
            </a:r>
            <a:r>
              <a:rPr lang="nl-NL" sz="1800" dirty="0" err="1" smtClean="0">
                <a:solidFill>
                  <a:prstClr val="black"/>
                </a:solidFill>
              </a:rPr>
              <a:t>regulative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  <a:r>
              <a:rPr lang="nl-NL" sz="2000" dirty="0" smtClean="0">
                <a:solidFill>
                  <a:prstClr val="black"/>
                </a:solidFill>
              </a:rPr>
              <a:t>. Is </a:t>
            </a:r>
            <a:r>
              <a:rPr lang="nl-NL" sz="2000" i="1" dirty="0" err="1" smtClean="0">
                <a:solidFill>
                  <a:prstClr val="black"/>
                </a:solidFill>
              </a:rPr>
              <a:t>that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kind of </a:t>
            </a:r>
            <a:r>
              <a:rPr lang="nl-NL" sz="2000" dirty="0" err="1" smtClean="0">
                <a:solidFill>
                  <a:prstClr val="black"/>
                </a:solidFill>
              </a:rPr>
              <a:t>choice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?</a:t>
            </a:r>
            <a:endParaRPr lang="nl-NL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4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14" grpId="0"/>
      <p:bldP spid="6" grpId="0"/>
      <p:bldP spid="7" grpId="0"/>
      <p:bldP spid="8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err="1" smtClean="0"/>
              <a:t>Chapter</a:t>
            </a:r>
            <a:r>
              <a:rPr lang="nl-NL" sz="4000" dirty="0" smtClean="0"/>
              <a:t> 10: </a:t>
            </a:r>
            <a:r>
              <a:rPr lang="nl-NL" sz="4000" dirty="0" err="1" smtClean="0"/>
              <a:t>Religious</a:t>
            </a:r>
            <a:r>
              <a:rPr lang="nl-NL" sz="4000" dirty="0" smtClean="0"/>
              <a:t> </a:t>
            </a:r>
            <a:r>
              <a:rPr lang="nl-NL" sz="4000" dirty="0" err="1" smtClean="0"/>
              <a:t>Rationality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47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Religious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Standards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relative</a:t>
            </a:r>
            <a:r>
              <a:rPr lang="nl-NL" sz="2000" dirty="0" smtClean="0">
                <a:solidFill>
                  <a:prstClr val="black"/>
                </a:solidFill>
              </a:rPr>
              <a:t>. The question is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person N, in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 S, in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i="1" dirty="0" smtClean="0">
                <a:solidFill>
                  <a:prstClr val="black"/>
                </a:solidFill>
              </a:rPr>
              <a:t>mode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smtClean="0">
                <a:solidFill>
                  <a:prstClr val="black"/>
                </a:solidFill>
              </a:rPr>
              <a:t>form</a:t>
            </a:r>
            <a:r>
              <a:rPr lang="nl-NL" sz="2000" dirty="0" smtClean="0">
                <a:solidFill>
                  <a:prstClr val="black"/>
                </a:solidFill>
              </a:rPr>
              <a:t> of life) P, </a:t>
            </a:r>
            <a:r>
              <a:rPr lang="nl-NL" sz="2000" dirty="0" err="1" smtClean="0">
                <a:solidFill>
                  <a:prstClr val="black"/>
                </a:solidFill>
              </a:rPr>
              <a:t>having</a:t>
            </a:r>
            <a:r>
              <a:rPr lang="nl-NL" sz="2000" dirty="0" smtClean="0">
                <a:solidFill>
                  <a:prstClr val="black"/>
                </a:solidFill>
              </a:rPr>
              <a:t> goal G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512" y="1984648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For </a:t>
            </a:r>
            <a:r>
              <a:rPr lang="nl-NL" sz="2000" dirty="0" err="1" smtClean="0">
                <a:solidFill>
                  <a:prstClr val="black"/>
                </a:solidFill>
              </a:rPr>
              <a:t>determining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important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consider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aim</a:t>
            </a:r>
            <a:r>
              <a:rPr lang="nl-NL" sz="2000" i="1" dirty="0" smtClean="0">
                <a:solidFill>
                  <a:prstClr val="black"/>
                </a:solidFill>
              </a:rPr>
              <a:t> of a </a:t>
            </a:r>
            <a:r>
              <a:rPr lang="nl-NL" sz="2000" i="1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.                  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the </a:t>
            </a:r>
            <a:r>
              <a:rPr lang="nl-NL" sz="2000" i="1" dirty="0" err="1" smtClean="0">
                <a:solidFill>
                  <a:prstClr val="black"/>
                </a:solidFill>
              </a:rPr>
              <a:t>aim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differ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daily</a:t>
            </a:r>
            <a:r>
              <a:rPr lang="nl-NL" sz="2000" dirty="0" smtClean="0">
                <a:solidFill>
                  <a:prstClr val="black"/>
                </a:solidFill>
              </a:rPr>
              <a:t> life? 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16968" y="3568824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we are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affects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aims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reasonably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have</a:t>
            </a: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We are </a:t>
            </a:r>
            <a:r>
              <a:rPr lang="nl-NL" sz="1800" dirty="0" err="1" smtClean="0">
                <a:solidFill>
                  <a:prstClr val="black"/>
                </a:solidFill>
              </a:rPr>
              <a:t>finite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beings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with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limited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cognitive</a:t>
            </a:r>
            <a:r>
              <a:rPr lang="nl-NL" sz="1800" dirty="0" smtClean="0">
                <a:solidFill>
                  <a:prstClr val="black"/>
                </a:solidFill>
              </a:rPr>
              <a:t> resources</a:t>
            </a: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We are </a:t>
            </a:r>
            <a:r>
              <a:rPr lang="nl-NL" sz="1800" dirty="0" err="1" smtClean="0">
                <a:solidFill>
                  <a:prstClr val="black"/>
                </a:solidFill>
              </a:rPr>
              <a:t>situated</a:t>
            </a:r>
            <a:r>
              <a:rPr lang="nl-NL" sz="1800" dirty="0" smtClean="0">
                <a:solidFill>
                  <a:prstClr val="black"/>
                </a:solidFill>
              </a:rPr>
              <a:t> in </a:t>
            </a:r>
            <a:r>
              <a:rPr lang="nl-NL" sz="1800" dirty="0" err="1" smtClean="0">
                <a:solidFill>
                  <a:prstClr val="black"/>
                </a:solidFill>
              </a:rPr>
              <a:t>an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already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existing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world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dirty="0" err="1" smtClean="0">
                <a:solidFill>
                  <a:prstClr val="black"/>
                </a:solidFill>
              </a:rPr>
              <a:t>with</a:t>
            </a:r>
            <a:r>
              <a:rPr lang="nl-NL" sz="1800" dirty="0" smtClean="0">
                <a:solidFill>
                  <a:prstClr val="black"/>
                </a:solidFill>
              </a:rPr>
              <a:t> a </a:t>
            </a:r>
            <a:r>
              <a:rPr lang="nl-NL" sz="1800" dirty="0" err="1" smtClean="0">
                <a:solidFill>
                  <a:prstClr val="black"/>
                </a:solidFill>
              </a:rPr>
              <a:t>certain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structure</a:t>
            </a:r>
            <a:endParaRPr lang="nl-NL" sz="18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We have </a:t>
            </a:r>
            <a:r>
              <a:rPr lang="nl-NL" sz="1800" dirty="0" err="1" smtClean="0">
                <a:solidFill>
                  <a:prstClr val="black"/>
                </a:solidFill>
              </a:rPr>
              <a:t>needs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that</a:t>
            </a:r>
            <a:r>
              <a:rPr lang="nl-NL" sz="1800" dirty="0" smtClean="0">
                <a:solidFill>
                  <a:prstClr val="black"/>
                </a:solidFill>
              </a:rPr>
              <a:t> we </a:t>
            </a:r>
            <a:r>
              <a:rPr lang="nl-NL" sz="1800" dirty="0" err="1" smtClean="0">
                <a:solidFill>
                  <a:prstClr val="black"/>
                </a:solidFill>
              </a:rPr>
              <a:t>cannot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avoid</a:t>
            </a:r>
            <a:r>
              <a:rPr lang="nl-NL" sz="1800" dirty="0" smtClean="0">
                <a:solidFill>
                  <a:prstClr val="black"/>
                </a:solidFill>
              </a:rPr>
              <a:t> (e.g., </a:t>
            </a:r>
            <a:r>
              <a:rPr lang="nl-NL" sz="1800" dirty="0" err="1" smtClean="0">
                <a:solidFill>
                  <a:prstClr val="black"/>
                </a:solidFill>
              </a:rPr>
              <a:t>daily</a:t>
            </a:r>
            <a:r>
              <a:rPr lang="nl-NL" sz="1800" dirty="0" smtClean="0">
                <a:solidFill>
                  <a:prstClr val="black"/>
                </a:solidFill>
              </a:rPr>
              <a:t> life </a:t>
            </a:r>
            <a:r>
              <a:rPr lang="nl-NL" sz="1800" dirty="0" err="1" smtClean="0">
                <a:solidFill>
                  <a:prstClr val="black"/>
                </a:solidFill>
              </a:rPr>
              <a:t>needs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existential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needs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9512" y="2776736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We must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consider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axiological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dimension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kinds            of </a:t>
            </a:r>
            <a:r>
              <a:rPr lang="nl-NL" sz="2000" dirty="0" err="1" smtClean="0">
                <a:solidFill>
                  <a:prstClr val="black"/>
                </a:solidFill>
              </a:rPr>
              <a:t>aims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life?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value</a:t>
            </a:r>
            <a:r>
              <a:rPr lang="nl-NL" sz="2000" dirty="0" smtClean="0">
                <a:solidFill>
                  <a:prstClr val="black"/>
                </a:solidFill>
              </a:rPr>
              <a:t>?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16968" y="5013176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Surely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everything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desire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desire</a:t>
            </a:r>
            <a:r>
              <a:rPr lang="nl-NL" sz="2000" dirty="0" smtClean="0">
                <a:solidFill>
                  <a:prstClr val="black"/>
                </a:solidFill>
              </a:rPr>
              <a:t>      </a:t>
            </a:r>
            <a:r>
              <a:rPr lang="nl-NL" sz="2000" dirty="0" err="1" smtClean="0">
                <a:solidFill>
                  <a:prstClr val="black"/>
                </a:solidFill>
              </a:rPr>
              <a:t>everything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. A </a:t>
            </a:r>
            <a:r>
              <a:rPr lang="nl-NL" sz="2000" i="1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important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human </a:t>
            </a:r>
            <a:r>
              <a:rPr lang="nl-NL" sz="2000" i="1" dirty="0" err="1" smtClean="0">
                <a:solidFill>
                  <a:prstClr val="black"/>
                </a:solidFill>
              </a:rPr>
              <a:t>flourishing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9512" y="5733256"/>
            <a:ext cx="89635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kind of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we are </a:t>
            </a:r>
            <a:r>
              <a:rPr lang="nl-NL" sz="2000" i="1" dirty="0" err="1" smtClean="0">
                <a:solidFill>
                  <a:prstClr val="black"/>
                </a:solidFill>
              </a:rPr>
              <a:t>determines</a:t>
            </a:r>
            <a:r>
              <a:rPr lang="nl-NL" sz="2000" dirty="0" smtClean="0">
                <a:solidFill>
                  <a:prstClr val="black"/>
                </a:solidFill>
              </a:rPr>
              <a:t> a range of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in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interest,   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 (e.g., </a:t>
            </a:r>
            <a:r>
              <a:rPr lang="nl-NL" sz="2000" dirty="0" err="1" smtClean="0">
                <a:solidFill>
                  <a:prstClr val="black"/>
                </a:solidFill>
              </a:rPr>
              <a:t>nourishment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protection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freedom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friendship</a:t>
            </a:r>
            <a:r>
              <a:rPr lang="nl-NL" sz="2000" dirty="0" smtClean="0">
                <a:solidFill>
                  <a:prstClr val="black"/>
                </a:solidFill>
              </a:rPr>
              <a:t>, love)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74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5" grpId="0"/>
      <p:bldP spid="17" grpId="0"/>
      <p:bldP spid="22" grpId="0"/>
      <p:bldP spid="9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Religious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</a:t>
            </a:r>
            <a:r>
              <a:rPr lang="nl-NL" sz="2000" i="1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truly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person is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takes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her   </a:t>
            </a:r>
            <a:r>
              <a:rPr lang="nl-NL" sz="2000" dirty="0" err="1" smtClean="0">
                <a:solidFill>
                  <a:prstClr val="black"/>
                </a:solidFill>
              </a:rPr>
              <a:t>own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limitations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real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interests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deciding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belief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512" y="1984648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We are </a:t>
            </a:r>
            <a:r>
              <a:rPr lang="nl-NL" sz="2000" i="1" dirty="0" smtClean="0">
                <a:solidFill>
                  <a:prstClr val="black"/>
                </a:solidFill>
              </a:rPr>
              <a:t>in-the-</a:t>
            </a:r>
            <a:r>
              <a:rPr lang="nl-NL" sz="2000" i="1" dirty="0" err="1" smtClean="0">
                <a:solidFill>
                  <a:prstClr val="black"/>
                </a:solidFill>
              </a:rPr>
              <a:t>world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activities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certain</a:t>
            </a:r>
            <a:r>
              <a:rPr lang="nl-NL" sz="2000" dirty="0" smtClean="0">
                <a:solidFill>
                  <a:prstClr val="black"/>
                </a:solidFill>
              </a:rPr>
              <a:t> jobs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      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. In </a:t>
            </a:r>
            <a:r>
              <a:rPr lang="nl-NL" sz="2000" i="1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predict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control, in </a:t>
            </a:r>
            <a:r>
              <a:rPr lang="nl-NL" sz="2000" i="1" dirty="0" smtClean="0">
                <a:solidFill>
                  <a:prstClr val="black"/>
                </a:solidFill>
              </a:rPr>
              <a:t>views of life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respond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demands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daily</a:t>
            </a:r>
            <a:r>
              <a:rPr lang="nl-NL" sz="2000" dirty="0" smtClean="0">
                <a:solidFill>
                  <a:prstClr val="black"/>
                </a:solidFill>
              </a:rPr>
              <a:t> life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function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properly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(survival, well-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, etc.)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3068960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incorrect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claim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appropriate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believing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are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form of </a:t>
            </a:r>
            <a:r>
              <a:rPr lang="nl-NL" sz="2000" dirty="0" err="1" smtClean="0">
                <a:solidFill>
                  <a:prstClr val="black"/>
                </a:solidFill>
              </a:rPr>
              <a:t>theoretical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3861048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dirty="0" err="1" smtClean="0">
                <a:solidFill>
                  <a:prstClr val="black"/>
                </a:solidFill>
              </a:rPr>
              <a:t>aim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acquire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inclusing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useless</a:t>
            </a:r>
            <a:r>
              <a:rPr lang="nl-NL" sz="2000" dirty="0" smtClean="0">
                <a:solidFill>
                  <a:prstClr val="black"/>
                </a:solidFill>
              </a:rPr>
              <a:t>   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as the </a:t>
            </a:r>
            <a:r>
              <a:rPr lang="nl-NL" sz="2000" dirty="0" err="1" smtClean="0">
                <a:solidFill>
                  <a:prstClr val="black"/>
                </a:solidFill>
              </a:rPr>
              <a:t>number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grains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sand</a:t>
            </a:r>
            <a:r>
              <a:rPr lang="nl-NL" sz="2000" dirty="0" smtClean="0">
                <a:solidFill>
                  <a:prstClr val="black"/>
                </a:solidFill>
              </a:rPr>
              <a:t>, is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predicament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4653136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Even in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goals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goals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usefulness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predictive</a:t>
            </a:r>
            <a:r>
              <a:rPr lang="nl-NL" sz="2000" dirty="0" smtClean="0">
                <a:solidFill>
                  <a:prstClr val="black"/>
                </a:solidFill>
              </a:rPr>
              <a:t> power, etc.</a:t>
            </a:r>
          </a:p>
        </p:txBody>
      </p:sp>
    </p:spTree>
    <p:extLst>
      <p:ext uri="{BB962C8B-B14F-4D97-AF65-F5344CB8AC3E}">
        <p14:creationId xmlns:p14="http://schemas.microsoft.com/office/powerpoint/2010/main" val="359922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5" grpId="0"/>
      <p:bldP spid="6" grpId="0"/>
      <p:bldP spid="7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Contemporary</a:t>
            </a:r>
            <a:r>
              <a:rPr lang="nl-NL" sz="3200" dirty="0" smtClean="0"/>
              <a:t> </a:t>
            </a:r>
            <a:r>
              <a:rPr lang="nl-NL" sz="3200" dirty="0" err="1" smtClean="0"/>
              <a:t>Philosophy</a:t>
            </a:r>
            <a:r>
              <a:rPr lang="nl-NL" sz="3200" dirty="0" smtClean="0"/>
              <a:t> of </a:t>
            </a:r>
            <a:r>
              <a:rPr lang="nl-NL" sz="3200" dirty="0" err="1" smtClean="0"/>
              <a:t>Religion</a:t>
            </a:r>
            <a:r>
              <a:rPr lang="nl-NL" sz="3200" dirty="0" smtClean="0"/>
              <a:t> </a:t>
            </a:r>
            <a:r>
              <a:rPr lang="nl-NL" sz="3200" dirty="0" err="1" smtClean="0"/>
              <a:t>Debate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An inadequate </a:t>
            </a:r>
            <a:r>
              <a:rPr lang="nl-NL" sz="2000" dirty="0" err="1" smtClean="0">
                <a:solidFill>
                  <a:prstClr val="black"/>
                </a:solidFill>
              </a:rPr>
              <a:t>reduction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often</a:t>
            </a:r>
            <a:r>
              <a:rPr lang="nl-NL" sz="2000" dirty="0" smtClean="0">
                <a:solidFill>
                  <a:prstClr val="black"/>
                </a:solidFill>
              </a:rPr>
              <a:t> made   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respect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often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considered</a:t>
            </a:r>
            <a:r>
              <a:rPr lang="nl-NL" sz="2000" dirty="0" smtClean="0">
                <a:solidFill>
                  <a:prstClr val="black"/>
                </a:solidFill>
              </a:rPr>
              <a:t> relevant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91683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5904" y="198884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198884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i="1" dirty="0" smtClean="0">
                <a:solidFill>
                  <a:prstClr val="black"/>
                </a:solidFill>
              </a:rPr>
              <a:t>real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fictive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abstract pure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agents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 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evaluate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epistemically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Humans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have non-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interests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A </a:t>
            </a:r>
            <a:r>
              <a:rPr lang="nl-NL" sz="1800" dirty="0" err="1" smtClean="0">
                <a:solidFill>
                  <a:prstClr val="black"/>
                </a:solidFill>
              </a:rPr>
              <a:t>choice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religion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purely</a:t>
            </a:r>
            <a:r>
              <a:rPr lang="nl-NL" sz="1800" dirty="0" smtClean="0">
                <a:solidFill>
                  <a:prstClr val="black"/>
                </a:solidFill>
              </a:rPr>
              <a:t> a </a:t>
            </a:r>
            <a:r>
              <a:rPr lang="nl-NL" sz="1800" dirty="0" err="1" smtClean="0">
                <a:solidFill>
                  <a:prstClr val="black"/>
                </a:solidFill>
              </a:rPr>
              <a:t>theoretical-epistemic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choice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3140968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purely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approach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religiously</a:t>
            </a:r>
            <a:r>
              <a:rPr lang="nl-NL" sz="2000" dirty="0" smtClean="0">
                <a:solidFill>
                  <a:prstClr val="black"/>
                </a:solidFill>
              </a:rPr>
              <a:t> relevant. It </a:t>
            </a:r>
            <a:r>
              <a:rPr lang="nl-NL" sz="2000" dirty="0" err="1" smtClean="0">
                <a:solidFill>
                  <a:prstClr val="black"/>
                </a:solidFill>
              </a:rPr>
              <a:t>fails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like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approaches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take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the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512" y="3933056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Acceptance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yet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choice</a:t>
            </a:r>
            <a:r>
              <a:rPr lang="nl-NL" sz="2000" dirty="0" smtClean="0">
                <a:solidFill>
                  <a:prstClr val="black"/>
                </a:solidFill>
              </a:rPr>
              <a:t>. It is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chosing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particular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view of life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living </a:t>
            </a:r>
            <a:r>
              <a:rPr lang="nl-NL" sz="2000" dirty="0" err="1" smtClean="0">
                <a:solidFill>
                  <a:prstClr val="black"/>
                </a:solidFill>
              </a:rPr>
              <a:t>one´s</a:t>
            </a:r>
            <a:r>
              <a:rPr lang="nl-NL" sz="2000" dirty="0" smtClean="0">
                <a:solidFill>
                  <a:prstClr val="black"/>
                </a:solidFill>
              </a:rPr>
              <a:t> life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9512" y="4725144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treats</a:t>
            </a:r>
            <a:r>
              <a:rPr lang="nl-NL" sz="2000" dirty="0" smtClean="0">
                <a:solidFill>
                  <a:prstClr val="black"/>
                </a:solidFill>
              </a:rPr>
              <a:t> the matter </a:t>
            </a:r>
            <a:r>
              <a:rPr lang="nl-NL" sz="2000" dirty="0" err="1" smtClean="0">
                <a:solidFill>
                  <a:prstClr val="black"/>
                </a:solidFill>
              </a:rPr>
              <a:t>purely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theoretically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u="sng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take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choose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smtClean="0">
                <a:solidFill>
                  <a:prstClr val="black"/>
                </a:solidFill>
              </a:rPr>
              <a:t>way of life</a:t>
            </a:r>
            <a:r>
              <a:rPr lang="nl-NL" sz="2000" dirty="0" smtClean="0">
                <a:solidFill>
                  <a:prstClr val="black"/>
                </a:solidFill>
              </a:rPr>
              <a:t>, is inadequate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512" y="5445224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Contrary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idealized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agents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human </a:t>
            </a:r>
            <a:r>
              <a:rPr lang="nl-NL" sz="2000" dirty="0" err="1" smtClean="0">
                <a:solidFill>
                  <a:prstClr val="black"/>
                </a:solidFill>
              </a:rPr>
              <a:t>agents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postpone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choice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a view of life </a:t>
            </a:r>
            <a:r>
              <a:rPr lang="nl-NL" sz="2000" dirty="0" err="1" smtClean="0">
                <a:solidFill>
                  <a:prstClr val="black"/>
                </a:solidFill>
              </a:rPr>
              <a:t>until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smtClean="0">
                <a:solidFill>
                  <a:prstClr val="black"/>
                </a:solidFill>
              </a:rPr>
              <a:t>has </a:t>
            </a:r>
            <a:r>
              <a:rPr lang="nl-NL" sz="2000" dirty="0" smtClean="0">
                <a:solidFill>
                  <a:prstClr val="black"/>
                </a:solidFill>
              </a:rPr>
              <a:t>been </a:t>
            </a:r>
            <a:r>
              <a:rPr lang="nl-NL" sz="2000" dirty="0" err="1" smtClean="0">
                <a:solidFill>
                  <a:prstClr val="black"/>
                </a:solidFill>
              </a:rPr>
              <a:t>gathered</a:t>
            </a:r>
            <a:r>
              <a:rPr lang="nl-NL" sz="2000" dirty="0" smtClean="0">
                <a:solidFill>
                  <a:prstClr val="black"/>
                </a:solidFill>
              </a:rPr>
              <a:t>. We must live </a:t>
            </a:r>
            <a:r>
              <a:rPr lang="nl-NL" sz="2000" dirty="0" err="1" smtClean="0">
                <a:solidFill>
                  <a:prstClr val="black"/>
                </a:solidFill>
              </a:rPr>
              <a:t>now</a:t>
            </a:r>
            <a:endParaRPr lang="nl-N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92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Models</a:t>
            </a:r>
            <a:r>
              <a:rPr lang="nl-NL" sz="3200" dirty="0" smtClean="0"/>
              <a:t> of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/>
          </a:bodyPr>
          <a:lstStyle/>
          <a:p>
            <a:pPr lvl="1"/>
            <a:endParaRPr lang="nl-NL" sz="1600" dirty="0" smtClean="0"/>
          </a:p>
          <a:p>
            <a:endParaRPr lang="nl-NL" sz="700" dirty="0" smtClean="0"/>
          </a:p>
          <a:p>
            <a:pPr lvl="2"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27295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A model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</a:t>
            </a:r>
            <a:r>
              <a:rPr lang="nl-NL" sz="2000" dirty="0" err="1" smtClean="0"/>
              <a:t>consists</a:t>
            </a:r>
            <a:r>
              <a:rPr lang="nl-NL" sz="2000" dirty="0" smtClean="0"/>
              <a:t> of [i] </a:t>
            </a:r>
            <a:r>
              <a:rPr lang="nl-NL" sz="2000" dirty="0" err="1" smtClean="0"/>
              <a:t>an</a:t>
            </a:r>
            <a:r>
              <a:rPr lang="nl-NL" sz="2000" dirty="0" smtClean="0"/>
              <a:t> account of the </a:t>
            </a:r>
            <a:r>
              <a:rPr lang="nl-NL" sz="2000" i="1" dirty="0" err="1" smtClean="0"/>
              <a:t>nature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</a:t>
            </a:r>
            <a:r>
              <a:rPr lang="nl-NL" sz="2000" dirty="0" err="1" smtClean="0"/>
              <a:t>together</a:t>
            </a:r>
            <a:r>
              <a:rPr lang="nl-NL" sz="2000" dirty="0" smtClean="0"/>
              <a:t> </a:t>
            </a:r>
            <a:r>
              <a:rPr lang="nl-NL" sz="2000" dirty="0" err="1" smtClean="0"/>
              <a:t>with</a:t>
            </a:r>
            <a:r>
              <a:rPr lang="nl-NL" sz="2000" dirty="0" smtClean="0"/>
              <a:t> [ii] </a:t>
            </a:r>
            <a:r>
              <a:rPr lang="nl-NL" sz="2000" dirty="0" err="1" smtClean="0"/>
              <a:t>an</a:t>
            </a:r>
            <a:r>
              <a:rPr lang="nl-NL" sz="2000" dirty="0" smtClean="0"/>
              <a:t> account </a:t>
            </a:r>
            <a:r>
              <a:rPr lang="nl-NL" sz="2000" dirty="0" err="1" smtClean="0"/>
              <a:t>under</a:t>
            </a:r>
            <a:r>
              <a:rPr lang="nl-NL" sz="2000" dirty="0" smtClean="0"/>
              <a:t> </a:t>
            </a:r>
            <a:r>
              <a:rPr lang="nl-NL" sz="2000" dirty="0" err="1" smtClean="0"/>
              <a:t>what</a:t>
            </a:r>
            <a:r>
              <a:rPr lang="nl-NL" sz="2000" dirty="0" smtClean="0"/>
              <a:t> </a:t>
            </a:r>
            <a:r>
              <a:rPr lang="nl-NL" sz="2000" i="1" dirty="0" err="1" smtClean="0"/>
              <a:t>conditions</a:t>
            </a:r>
            <a:r>
              <a:rPr lang="nl-NL" sz="2000" dirty="0" smtClean="0"/>
              <a:t> </a:t>
            </a:r>
            <a:r>
              <a:rPr lang="nl-NL" sz="2000" dirty="0" err="1" smtClean="0"/>
              <a:t>something</a:t>
            </a:r>
            <a:r>
              <a:rPr lang="nl-NL" sz="2000" dirty="0" smtClean="0"/>
              <a:t> is </a:t>
            </a:r>
            <a:r>
              <a:rPr lang="nl-NL" sz="2000" dirty="0" err="1" smtClean="0"/>
              <a:t>rational</a:t>
            </a:r>
            <a:r>
              <a:rPr lang="nl-NL" sz="2000" dirty="0" smtClean="0"/>
              <a:t>    (the </a:t>
            </a:r>
            <a:r>
              <a:rPr lang="nl-NL" sz="2000" dirty="0" err="1" smtClean="0"/>
              <a:t>standards</a:t>
            </a:r>
            <a:r>
              <a:rPr lang="nl-NL" sz="2000" dirty="0" smtClean="0"/>
              <a:t> or criteria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)</a:t>
            </a:r>
            <a:endParaRPr lang="nl-NL" sz="2000" i="1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74104" y="2497088"/>
            <a:ext cx="8534400" cy="537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The </a:t>
            </a:r>
            <a:r>
              <a:rPr lang="nl-NL" sz="2000" dirty="0" err="1" smtClean="0"/>
              <a:t>following</a:t>
            </a:r>
            <a:r>
              <a:rPr lang="nl-NL" sz="2000" dirty="0" smtClean="0"/>
              <a:t> </a:t>
            </a:r>
            <a:r>
              <a:rPr lang="nl-NL" sz="2000" dirty="0" err="1" smtClean="0"/>
              <a:t>models</a:t>
            </a:r>
            <a:r>
              <a:rPr lang="nl-NL" sz="2000" dirty="0" smtClean="0"/>
              <a:t> </a:t>
            </a:r>
            <a:r>
              <a:rPr lang="nl-NL" sz="2000" dirty="0" err="1" smtClean="0"/>
              <a:t>can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r>
              <a:rPr lang="nl-NL" sz="2000" dirty="0" smtClean="0"/>
              <a:t> </a:t>
            </a:r>
            <a:r>
              <a:rPr lang="nl-NL" sz="2000" dirty="0" err="1" smtClean="0"/>
              <a:t>distinguished</a:t>
            </a:r>
            <a:endParaRPr lang="nl-NL" sz="2000" i="1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99592" y="3050958"/>
            <a:ext cx="8229600" cy="73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Formal</a:t>
            </a:r>
            <a:r>
              <a:rPr lang="nl-NL" sz="1800" i="1" dirty="0" smtClean="0"/>
              <a:t> </a:t>
            </a:r>
            <a:r>
              <a:rPr lang="nl-NL" sz="1800" i="1" dirty="0" err="1"/>
              <a:t>e</a:t>
            </a:r>
            <a:r>
              <a:rPr lang="nl-NL" sz="1800" i="1" dirty="0" err="1" smtClean="0"/>
              <a:t>videntialism</a:t>
            </a:r>
            <a:r>
              <a:rPr lang="nl-NL" sz="1800" i="1" dirty="0" smtClean="0"/>
              <a:t> </a:t>
            </a:r>
            <a:r>
              <a:rPr lang="nl-NL" sz="1800" dirty="0" smtClean="0"/>
              <a:t>– </a:t>
            </a:r>
            <a:r>
              <a:rPr lang="nl-NL" sz="1800" dirty="0" err="1" smtClean="0"/>
              <a:t>There</a:t>
            </a:r>
            <a:r>
              <a:rPr lang="nl-NL" sz="1800" dirty="0" smtClean="0"/>
              <a:t> is </a:t>
            </a:r>
            <a:r>
              <a:rPr lang="nl-NL" sz="1800" dirty="0" err="1" smtClean="0"/>
              <a:t>one</a:t>
            </a:r>
            <a:r>
              <a:rPr lang="nl-NL" sz="1800" dirty="0" smtClean="0"/>
              <a:t> </a:t>
            </a:r>
            <a:r>
              <a:rPr lang="nl-NL" sz="1800" dirty="0" err="1" smtClean="0"/>
              <a:t>nature</a:t>
            </a:r>
            <a:r>
              <a:rPr lang="nl-NL" sz="1800" dirty="0" smtClean="0"/>
              <a:t> of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one</a:t>
            </a:r>
            <a:r>
              <a:rPr lang="nl-NL" sz="1800" dirty="0" smtClean="0"/>
              <a:t> set of      </a:t>
            </a:r>
            <a:r>
              <a:rPr lang="nl-NL" sz="1800" dirty="0" err="1" smtClean="0"/>
              <a:t>standards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/>
              <a:t>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. </a:t>
            </a:r>
            <a:r>
              <a:rPr lang="nl-NL" sz="1800" dirty="0" err="1" smtClean="0"/>
              <a:t>This</a:t>
            </a:r>
            <a:r>
              <a:rPr lang="nl-NL" sz="1800" dirty="0" smtClean="0"/>
              <a:t> model is </a:t>
            </a:r>
            <a:r>
              <a:rPr lang="nl-NL" sz="1800" dirty="0" err="1" smtClean="0"/>
              <a:t>related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i="1" dirty="0" err="1" smtClean="0"/>
              <a:t>formal</a:t>
            </a:r>
            <a:r>
              <a:rPr lang="nl-NL" sz="1800" i="1" dirty="0" smtClean="0"/>
              <a:t> approach</a:t>
            </a:r>
            <a:endParaRPr lang="nl-NL" sz="1600" i="1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99592" y="3789040"/>
            <a:ext cx="8229600" cy="765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Social</a:t>
            </a:r>
            <a:r>
              <a:rPr lang="nl-NL" sz="1800" i="1" dirty="0" smtClean="0"/>
              <a:t> </a:t>
            </a:r>
            <a:r>
              <a:rPr lang="nl-NL" sz="1800" i="1" dirty="0" err="1"/>
              <a:t>e</a:t>
            </a:r>
            <a:r>
              <a:rPr lang="nl-NL" sz="1800" i="1" dirty="0" err="1" smtClean="0"/>
              <a:t>videntialism</a:t>
            </a:r>
            <a:r>
              <a:rPr lang="nl-NL" sz="1800" i="1" dirty="0" smtClean="0"/>
              <a:t> </a:t>
            </a:r>
            <a:r>
              <a:rPr lang="nl-NL" sz="1800" dirty="0" smtClean="0"/>
              <a:t>– </a:t>
            </a:r>
            <a:r>
              <a:rPr lang="nl-NL" sz="1800" dirty="0" err="1" smtClean="0"/>
              <a:t>There</a:t>
            </a:r>
            <a:r>
              <a:rPr lang="nl-NL" sz="1800" dirty="0" smtClean="0"/>
              <a:t> is </a:t>
            </a:r>
            <a:r>
              <a:rPr lang="nl-NL" sz="1800" dirty="0" err="1" smtClean="0"/>
              <a:t>one</a:t>
            </a:r>
            <a:r>
              <a:rPr lang="nl-NL" sz="1800" dirty="0" smtClean="0"/>
              <a:t> </a:t>
            </a:r>
            <a:r>
              <a:rPr lang="nl-NL" sz="1800" dirty="0" err="1" smtClean="0"/>
              <a:t>nature</a:t>
            </a:r>
            <a:r>
              <a:rPr lang="nl-NL" sz="1800" dirty="0" smtClean="0"/>
              <a:t> of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but different </a:t>
            </a:r>
            <a:r>
              <a:rPr lang="nl-NL" sz="1800" dirty="0" err="1" smtClean="0"/>
              <a:t>standards</a:t>
            </a:r>
            <a:r>
              <a:rPr lang="nl-NL" sz="1800" dirty="0"/>
              <a:t> </a:t>
            </a:r>
            <a:r>
              <a:rPr lang="nl-NL" sz="1800" dirty="0" smtClean="0"/>
              <a:t>   </a:t>
            </a:r>
            <a:r>
              <a:rPr lang="nl-NL" sz="1800" dirty="0" err="1" smtClean="0"/>
              <a:t>for</a:t>
            </a:r>
            <a:r>
              <a:rPr lang="nl-NL" sz="1800" dirty="0" smtClean="0"/>
              <a:t> different </a:t>
            </a:r>
            <a:r>
              <a:rPr lang="nl-NL" sz="1800" dirty="0" err="1" smtClean="0"/>
              <a:t>practices</a:t>
            </a:r>
            <a:r>
              <a:rPr lang="nl-NL" sz="1800" dirty="0" smtClean="0"/>
              <a:t>. </a:t>
            </a:r>
            <a:r>
              <a:rPr lang="nl-NL" sz="1800" dirty="0" err="1" smtClean="0"/>
              <a:t>This</a:t>
            </a:r>
            <a:r>
              <a:rPr lang="nl-NL" sz="1800" dirty="0" smtClean="0"/>
              <a:t> model is </a:t>
            </a:r>
            <a:r>
              <a:rPr lang="nl-NL" sz="1800" dirty="0" err="1" smtClean="0"/>
              <a:t>related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i="1" dirty="0" err="1" smtClean="0"/>
              <a:t>practice-oriented</a:t>
            </a:r>
            <a:r>
              <a:rPr lang="nl-NL" sz="1800" i="1" dirty="0" smtClean="0"/>
              <a:t> approach</a:t>
            </a:r>
            <a:endParaRPr lang="nl-NL" sz="1600" i="1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99592" y="4509120"/>
            <a:ext cx="8229600" cy="765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Presumptionism</a:t>
            </a:r>
            <a:r>
              <a:rPr lang="nl-NL" sz="1800" dirty="0" smtClean="0"/>
              <a:t> – </a:t>
            </a:r>
            <a:r>
              <a:rPr lang="nl-NL" sz="1800" dirty="0" err="1" smtClean="0"/>
              <a:t>There</a:t>
            </a:r>
            <a:r>
              <a:rPr lang="nl-NL" sz="1800" dirty="0" smtClean="0"/>
              <a:t> is </a:t>
            </a:r>
            <a:r>
              <a:rPr lang="nl-NL" sz="1800" dirty="0" err="1" smtClean="0"/>
              <a:t>one</a:t>
            </a:r>
            <a:r>
              <a:rPr lang="nl-NL" sz="1800" dirty="0" smtClean="0"/>
              <a:t> </a:t>
            </a:r>
            <a:r>
              <a:rPr lang="nl-NL" sz="1800" dirty="0" err="1" smtClean="0"/>
              <a:t>nature</a:t>
            </a:r>
            <a:r>
              <a:rPr lang="nl-NL" sz="1800" dirty="0" smtClean="0"/>
              <a:t> of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but different</a:t>
            </a:r>
            <a:r>
              <a:rPr lang="nl-NL" sz="1800" dirty="0"/>
              <a:t> </a:t>
            </a:r>
            <a:r>
              <a:rPr lang="nl-NL" sz="1800" dirty="0" err="1" smtClean="0"/>
              <a:t>standards</a:t>
            </a:r>
            <a:r>
              <a:rPr lang="nl-NL" sz="1800" dirty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different </a:t>
            </a:r>
            <a:r>
              <a:rPr lang="nl-NL" sz="1800" dirty="0" err="1" smtClean="0"/>
              <a:t>practices</a:t>
            </a:r>
            <a:r>
              <a:rPr lang="nl-NL" sz="1800" dirty="0" smtClean="0"/>
              <a:t>. </a:t>
            </a:r>
            <a:r>
              <a:rPr lang="nl-NL" sz="1800" dirty="0" err="1" smtClean="0"/>
              <a:t>This</a:t>
            </a:r>
            <a:r>
              <a:rPr lang="nl-NL" sz="1800" dirty="0" smtClean="0"/>
              <a:t> model is </a:t>
            </a:r>
            <a:r>
              <a:rPr lang="nl-NL" sz="1800" dirty="0" err="1" smtClean="0"/>
              <a:t>related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i="1" dirty="0" err="1" smtClean="0"/>
              <a:t>practice-oriented</a:t>
            </a:r>
            <a:r>
              <a:rPr lang="nl-NL" sz="1800" i="1" dirty="0" smtClean="0"/>
              <a:t> approach</a:t>
            </a:r>
            <a:endParaRPr lang="nl-NL" sz="1600" i="1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99592" y="5211198"/>
            <a:ext cx="8229600" cy="666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Contextualism</a:t>
            </a:r>
            <a:r>
              <a:rPr lang="nl-NL" sz="1800" dirty="0" smtClean="0"/>
              <a:t> – </a:t>
            </a:r>
            <a:r>
              <a:rPr lang="nl-NL" sz="1800" dirty="0" err="1" smtClean="0"/>
              <a:t>There</a:t>
            </a:r>
            <a:r>
              <a:rPr lang="nl-NL" sz="1800" dirty="0" smtClean="0"/>
              <a:t> are different </a:t>
            </a:r>
            <a:r>
              <a:rPr lang="nl-NL" sz="1800" dirty="0" err="1" smtClean="0"/>
              <a:t>natures</a:t>
            </a:r>
            <a:r>
              <a:rPr lang="nl-NL" sz="1800" dirty="0" smtClean="0"/>
              <a:t> of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different </a:t>
            </a:r>
            <a:r>
              <a:rPr lang="nl-NL" sz="1800" dirty="0" err="1" smtClean="0"/>
              <a:t>standards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different </a:t>
            </a:r>
            <a:r>
              <a:rPr lang="nl-NL" sz="1800" dirty="0" err="1" smtClean="0"/>
              <a:t>practices</a:t>
            </a:r>
            <a:r>
              <a:rPr lang="nl-NL" sz="1800" dirty="0" smtClean="0"/>
              <a:t>. </a:t>
            </a:r>
            <a:r>
              <a:rPr lang="nl-NL" sz="1800" dirty="0" err="1" smtClean="0"/>
              <a:t>This</a:t>
            </a:r>
            <a:r>
              <a:rPr lang="nl-NL" sz="1800" dirty="0" smtClean="0"/>
              <a:t> model is </a:t>
            </a:r>
            <a:r>
              <a:rPr lang="nl-NL" sz="1800" dirty="0" err="1" smtClean="0"/>
              <a:t>related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i="1" dirty="0" err="1" smtClean="0"/>
              <a:t>contextualist</a:t>
            </a:r>
            <a:r>
              <a:rPr lang="nl-NL" sz="1800" i="1" dirty="0" smtClean="0"/>
              <a:t> approach</a:t>
            </a:r>
            <a:endParaRPr lang="nl-NL" sz="1600" i="1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11560" y="5987380"/>
            <a:ext cx="8534400" cy="917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For </a:t>
            </a:r>
            <a:r>
              <a:rPr lang="nl-NL" sz="2000" i="1" dirty="0" err="1" smtClean="0"/>
              <a:t>social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evidentialism</a:t>
            </a:r>
            <a:r>
              <a:rPr lang="nl-NL" sz="2000" i="1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i="1" dirty="0" err="1" smtClean="0"/>
              <a:t>presumptionism</a:t>
            </a:r>
            <a:r>
              <a:rPr lang="nl-NL" sz="2000" dirty="0" smtClean="0"/>
              <a:t> </a:t>
            </a:r>
            <a:r>
              <a:rPr lang="nl-NL" sz="2000" dirty="0" err="1" smtClean="0"/>
              <a:t>one</a:t>
            </a:r>
            <a:r>
              <a:rPr lang="nl-NL" sz="2000" dirty="0" smtClean="0"/>
              <a:t> </a:t>
            </a:r>
            <a:r>
              <a:rPr lang="nl-NL" sz="2000" dirty="0" err="1" smtClean="0"/>
              <a:t>sometimes</a:t>
            </a:r>
            <a:r>
              <a:rPr lang="nl-NL" sz="2000" dirty="0" smtClean="0"/>
              <a:t> </a:t>
            </a:r>
            <a:r>
              <a:rPr lang="nl-NL" sz="2000" dirty="0" err="1" smtClean="0"/>
              <a:t>says</a:t>
            </a:r>
            <a:r>
              <a:rPr lang="nl-NL" sz="2000" dirty="0" smtClean="0"/>
              <a:t> </a:t>
            </a:r>
            <a:r>
              <a:rPr lang="nl-NL" sz="2000" dirty="0" err="1" smtClean="0"/>
              <a:t>that</a:t>
            </a:r>
            <a:r>
              <a:rPr lang="nl-NL" sz="2000" dirty="0" smtClean="0"/>
              <a:t> </a:t>
            </a:r>
            <a:r>
              <a:rPr lang="nl-NL" sz="2000" dirty="0" err="1" smtClean="0"/>
              <a:t>there</a:t>
            </a:r>
            <a:r>
              <a:rPr lang="nl-NL" sz="2000" dirty="0" smtClean="0"/>
              <a:t>  is </a:t>
            </a:r>
            <a:r>
              <a:rPr lang="nl-NL" sz="2000" dirty="0" err="1" smtClean="0"/>
              <a:t>one</a:t>
            </a:r>
            <a:r>
              <a:rPr lang="nl-NL" sz="2000" dirty="0" smtClean="0"/>
              <a:t> set of </a:t>
            </a:r>
            <a:r>
              <a:rPr lang="nl-NL" sz="2000" dirty="0" err="1" smtClean="0"/>
              <a:t>standards</a:t>
            </a:r>
            <a:r>
              <a:rPr lang="nl-NL" sz="2000" dirty="0" smtClean="0"/>
              <a:t> (</a:t>
            </a:r>
            <a:r>
              <a:rPr lang="nl-NL" sz="2000" dirty="0" err="1" smtClean="0"/>
              <a:t>because</a:t>
            </a:r>
            <a:r>
              <a:rPr lang="nl-NL" sz="2000" dirty="0" smtClean="0"/>
              <a:t> </a:t>
            </a:r>
            <a:r>
              <a:rPr lang="nl-NL" sz="2000" dirty="0" err="1" smtClean="0"/>
              <a:t>standards</a:t>
            </a:r>
            <a:r>
              <a:rPr lang="nl-NL" sz="2000" dirty="0" smtClean="0"/>
              <a:t> </a:t>
            </a:r>
            <a:r>
              <a:rPr lang="nl-NL" sz="2000" dirty="0" err="1" smtClean="0"/>
              <a:t>here</a:t>
            </a:r>
            <a:r>
              <a:rPr lang="nl-NL" sz="2000" dirty="0" smtClean="0"/>
              <a:t> are </a:t>
            </a:r>
            <a:r>
              <a:rPr lang="nl-NL" sz="2000" dirty="0" err="1" smtClean="0"/>
              <a:t>still</a:t>
            </a:r>
            <a:r>
              <a:rPr lang="nl-NL" sz="2000" dirty="0" smtClean="0"/>
              <a:t> </a:t>
            </a:r>
            <a:r>
              <a:rPr lang="nl-NL" sz="2000" i="1" dirty="0" err="1" smtClean="0"/>
              <a:t>structurally</a:t>
            </a:r>
            <a:r>
              <a:rPr lang="nl-NL" sz="2000" dirty="0" smtClean="0"/>
              <a:t> </a:t>
            </a:r>
            <a:r>
              <a:rPr lang="nl-NL" sz="2000" dirty="0" err="1" smtClean="0"/>
              <a:t>similar</a:t>
            </a:r>
            <a:r>
              <a:rPr lang="nl-NL" sz="2000" dirty="0" smtClean="0"/>
              <a:t>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13394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7" grpId="0"/>
      <p:bldP spid="21" grpId="0"/>
      <p:bldP spid="22" grpId="0"/>
      <p:bldP spid="23" grpId="0"/>
      <p:bldP spid="29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Contemporary</a:t>
            </a:r>
            <a:r>
              <a:rPr lang="nl-NL" sz="3200" dirty="0" smtClean="0"/>
              <a:t> </a:t>
            </a:r>
            <a:r>
              <a:rPr lang="nl-NL" sz="3200" dirty="0" err="1" smtClean="0"/>
              <a:t>Philosophy</a:t>
            </a:r>
            <a:r>
              <a:rPr lang="nl-NL" sz="3200" dirty="0" smtClean="0"/>
              <a:t> of </a:t>
            </a:r>
            <a:r>
              <a:rPr lang="nl-NL" sz="3200" dirty="0" err="1" smtClean="0"/>
              <a:t>Religion</a:t>
            </a:r>
            <a:r>
              <a:rPr lang="nl-NL" sz="3200" dirty="0" smtClean="0"/>
              <a:t> </a:t>
            </a:r>
            <a:r>
              <a:rPr lang="nl-NL" sz="3200" dirty="0" err="1" smtClean="0"/>
              <a:t>Debate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052736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is the </a:t>
            </a:r>
            <a:r>
              <a:rPr lang="nl-NL" sz="2000" dirty="0" err="1" smtClean="0">
                <a:solidFill>
                  <a:prstClr val="black"/>
                </a:solidFill>
              </a:rPr>
              <a:t>aim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? Views of life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aim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make    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theoretically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intelligible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primarily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existentially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intelligible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91683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5904" y="198884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1844824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Views of life make sense out of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experiences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help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                          </a:t>
            </a:r>
            <a:r>
              <a:rPr lang="nl-NL" sz="2000" dirty="0" err="1" smtClean="0">
                <a:solidFill>
                  <a:prstClr val="black"/>
                </a:solidFill>
              </a:rPr>
              <a:t>find</a:t>
            </a:r>
            <a:r>
              <a:rPr lang="nl-NL" sz="2000" dirty="0" smtClean="0">
                <a:solidFill>
                  <a:prstClr val="black"/>
                </a:solidFill>
              </a:rPr>
              <a:t> a way </a:t>
            </a:r>
            <a:r>
              <a:rPr lang="nl-NL" sz="2000" dirty="0" err="1" smtClean="0">
                <a:solidFill>
                  <a:prstClr val="black"/>
                </a:solidFill>
              </a:rPr>
              <a:t>through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constraints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fulfill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263691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end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based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intrinsic</a:t>
            </a:r>
            <a:r>
              <a:rPr lang="nl-NL" sz="2000" dirty="0" smtClean="0">
                <a:solidFill>
                  <a:prstClr val="black"/>
                </a:solidFill>
              </a:rPr>
              <a:t> human </a:t>
            </a:r>
            <a:r>
              <a:rPr lang="nl-NL" sz="2000" dirty="0" err="1" smtClean="0">
                <a:solidFill>
                  <a:prstClr val="black"/>
                </a:solidFill>
              </a:rPr>
              <a:t>needs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respect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evaluated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</a:t>
            </a:r>
            <a:r>
              <a:rPr lang="nl-NL" sz="1800" dirty="0" err="1" smtClean="0">
                <a:solidFill>
                  <a:prstClr val="black"/>
                </a:solidFill>
              </a:rPr>
              <a:t>by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evidentialists</a:t>
            </a:r>
            <a:r>
              <a:rPr lang="nl-NL" sz="1800" dirty="0" smtClean="0">
                <a:solidFill>
                  <a:prstClr val="black"/>
                </a:solidFill>
              </a:rPr>
              <a:t> or </a:t>
            </a:r>
            <a:r>
              <a:rPr lang="nl-NL" sz="1800" dirty="0" err="1" smtClean="0">
                <a:solidFill>
                  <a:prstClr val="black"/>
                </a:solidFill>
              </a:rPr>
              <a:t>presumptionists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512" y="342900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T</a:t>
            </a:r>
            <a:r>
              <a:rPr lang="nl-NL" sz="2000" dirty="0" err="1" smtClean="0">
                <a:solidFill>
                  <a:prstClr val="black"/>
                </a:solidFill>
              </a:rPr>
              <a:t>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avoid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purely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interpretation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principles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reformulated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512" y="5301208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B</a:t>
            </a:r>
            <a:r>
              <a:rPr lang="nl-NL" sz="2000" dirty="0" smtClean="0">
                <a:solidFill>
                  <a:prstClr val="black"/>
                </a:solidFill>
              </a:rPr>
              <a:t>oth </a:t>
            </a:r>
            <a:r>
              <a:rPr lang="nl-NL" sz="2000" dirty="0" err="1" smtClean="0">
                <a:solidFill>
                  <a:prstClr val="black"/>
                </a:solidFill>
              </a:rPr>
              <a:t>principles</a:t>
            </a:r>
            <a:r>
              <a:rPr lang="nl-NL" sz="2000" dirty="0" smtClean="0">
                <a:solidFill>
                  <a:prstClr val="black"/>
                </a:solidFill>
              </a:rPr>
              <a:t> are open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goals. </a:t>
            </a:r>
            <a:r>
              <a:rPr lang="nl-NL" sz="2000" dirty="0">
                <a:solidFill>
                  <a:prstClr val="black"/>
                </a:solidFill>
              </a:rPr>
              <a:t>I</a:t>
            </a:r>
            <a:r>
              <a:rPr lang="nl-NL" sz="2000" dirty="0" smtClean="0">
                <a:solidFill>
                  <a:prstClr val="black"/>
                </a:solidFill>
              </a:rPr>
              <a:t>n the case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: making </a:t>
            </a:r>
            <a:r>
              <a:rPr lang="nl-NL" sz="2000" dirty="0" err="1" smtClean="0">
                <a:solidFill>
                  <a:prstClr val="black"/>
                </a:solidFill>
              </a:rPr>
              <a:t>reality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intelligible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and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guiding</a:t>
            </a:r>
            <a:r>
              <a:rPr lang="nl-NL" sz="2000" dirty="0" smtClean="0">
                <a:solidFill>
                  <a:prstClr val="black"/>
                </a:solidFill>
              </a:rPr>
              <a:t> adherents in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concrete </a:t>
            </a:r>
            <a:r>
              <a:rPr lang="nl-NL" sz="2000" dirty="0" err="1" smtClean="0">
                <a:solidFill>
                  <a:prstClr val="black"/>
                </a:solidFill>
              </a:rPr>
              <a:t>lives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7544" y="393305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smtClean="0"/>
              <a:t>The </a:t>
            </a:r>
            <a:r>
              <a:rPr lang="nl-NL" sz="1800" i="1" dirty="0" err="1" smtClean="0"/>
              <a:t>revised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evidential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principle</a:t>
            </a:r>
            <a:r>
              <a:rPr lang="nl-NL" sz="1800" i="1" dirty="0"/>
              <a:t> </a:t>
            </a:r>
            <a:r>
              <a:rPr lang="nl-NL" sz="1800" dirty="0" smtClean="0"/>
              <a:t>– It is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accept a non-basic belief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there</a:t>
            </a:r>
            <a:r>
              <a:rPr lang="nl-NL" sz="1800" dirty="0" smtClean="0"/>
              <a:t> are </a:t>
            </a:r>
            <a:r>
              <a:rPr lang="nl-NL" sz="1800" dirty="0" err="1" smtClean="0"/>
              <a:t>good</a:t>
            </a:r>
            <a:r>
              <a:rPr lang="nl-NL" sz="1800" dirty="0" smtClean="0"/>
              <a:t> </a:t>
            </a:r>
            <a:r>
              <a:rPr lang="nl-NL" sz="1800" dirty="0" err="1" smtClean="0"/>
              <a:t>reasons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458112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smtClean="0"/>
              <a:t>The </a:t>
            </a:r>
            <a:r>
              <a:rPr lang="nl-NL" sz="1800" i="1" dirty="0" err="1" smtClean="0"/>
              <a:t>revised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principle</a:t>
            </a:r>
            <a:r>
              <a:rPr lang="nl-NL" sz="1800" i="1" dirty="0" smtClean="0"/>
              <a:t> of </a:t>
            </a:r>
            <a:r>
              <a:rPr lang="nl-NL" sz="1800" i="1" dirty="0" err="1" smtClean="0"/>
              <a:t>presumption</a:t>
            </a:r>
            <a:r>
              <a:rPr lang="nl-NL" sz="1800" i="1" dirty="0" smtClean="0"/>
              <a:t> </a:t>
            </a:r>
            <a:r>
              <a:rPr lang="nl-NL" sz="1800" dirty="0" smtClean="0"/>
              <a:t>– It is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accept a belief </a:t>
            </a:r>
            <a:r>
              <a:rPr lang="nl-NL" sz="1800" dirty="0" err="1" smtClean="0"/>
              <a:t>unless</a:t>
            </a:r>
            <a:r>
              <a:rPr lang="nl-NL" sz="1800" dirty="0" smtClean="0"/>
              <a:t> </a:t>
            </a:r>
            <a:r>
              <a:rPr lang="nl-NL" sz="1800" dirty="0" err="1" smtClean="0"/>
              <a:t>there</a:t>
            </a:r>
            <a:r>
              <a:rPr lang="nl-NL" sz="1800" dirty="0" smtClean="0"/>
              <a:t> are </a:t>
            </a:r>
            <a:r>
              <a:rPr lang="nl-NL" sz="1800" dirty="0" err="1" smtClean="0"/>
              <a:t>good</a:t>
            </a:r>
            <a:r>
              <a:rPr lang="nl-NL" sz="1800" dirty="0" smtClean="0"/>
              <a:t> </a:t>
            </a:r>
            <a:r>
              <a:rPr lang="nl-NL" sz="1800" dirty="0" err="1" smtClean="0"/>
              <a:t>reasons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cease</a:t>
            </a:r>
            <a:r>
              <a:rPr lang="nl-NL" sz="1800" dirty="0" smtClean="0"/>
              <a:t> </a:t>
            </a:r>
            <a:r>
              <a:rPr lang="nl-NL" sz="1800" dirty="0" err="1" smtClean="0"/>
              <a:t>from</a:t>
            </a:r>
            <a:r>
              <a:rPr lang="nl-NL" sz="1800" dirty="0" smtClean="0"/>
              <a:t> holding </a:t>
            </a:r>
            <a:r>
              <a:rPr lang="nl-NL" sz="1800" dirty="0" err="1" smtClean="0"/>
              <a:t>it</a:t>
            </a:r>
            <a:endParaRPr lang="nl-NL" sz="1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512" y="6093296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smtClean="0">
                <a:solidFill>
                  <a:prstClr val="black"/>
                </a:solidFill>
              </a:rPr>
              <a:t>life-view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take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the </a:t>
            </a:r>
            <a:r>
              <a:rPr lang="nl-NL" sz="2000" i="1" dirty="0" err="1" smtClean="0">
                <a:solidFill>
                  <a:prstClr val="black"/>
                </a:solidFill>
              </a:rPr>
              <a:t>twofold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function</a:t>
            </a:r>
            <a:r>
              <a:rPr lang="nl-NL" sz="2000" i="1" dirty="0" smtClean="0">
                <a:solidFill>
                  <a:prstClr val="black"/>
                </a:solidFill>
              </a:rPr>
              <a:t> of views of life 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dirty="0" err="1" smtClean="0">
                <a:solidFill>
                  <a:prstClr val="black"/>
                </a:solidFill>
              </a:rPr>
              <a:t>theoretical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existential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adequate</a:t>
            </a:r>
            <a:endParaRPr lang="nl-N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8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4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Do </a:t>
            </a:r>
            <a:r>
              <a:rPr lang="nl-NL" sz="3200" dirty="0" err="1" smtClean="0"/>
              <a:t>Science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Religion</a:t>
            </a:r>
            <a:r>
              <a:rPr lang="nl-NL" sz="3200" dirty="0" smtClean="0"/>
              <a:t> have different </a:t>
            </a:r>
            <a:r>
              <a:rPr lang="nl-NL" sz="3200" dirty="0" err="1" smtClean="0"/>
              <a:t>rationalities</a:t>
            </a:r>
            <a:r>
              <a:rPr lang="nl-NL" sz="3200" dirty="0" smtClean="0"/>
              <a:t>?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have different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. But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      have different </a:t>
            </a:r>
            <a:r>
              <a:rPr lang="nl-NL" sz="2000" dirty="0" err="1" smtClean="0">
                <a:solidFill>
                  <a:prstClr val="black"/>
                </a:solidFill>
              </a:rPr>
              <a:t>conceptions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(the </a:t>
            </a:r>
            <a:r>
              <a:rPr lang="nl-NL" sz="2000" i="1" dirty="0" err="1" smtClean="0">
                <a:solidFill>
                  <a:prstClr val="black"/>
                </a:solidFill>
              </a:rPr>
              <a:t>nature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512" y="1984648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having</a:t>
            </a:r>
            <a:r>
              <a:rPr lang="nl-NL" sz="2000" dirty="0" smtClean="0">
                <a:solidFill>
                  <a:prstClr val="black"/>
                </a:solidFill>
              </a:rPr>
              <a:t> different </a:t>
            </a:r>
            <a:r>
              <a:rPr lang="nl-NL" sz="2000" dirty="0" err="1" smtClean="0">
                <a:solidFill>
                  <a:prstClr val="black"/>
                </a:solidFill>
              </a:rPr>
              <a:t>aims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have different </a:t>
            </a:r>
            <a:r>
              <a:rPr lang="nl-NL" sz="2000" i="1" dirty="0" err="1" smtClean="0">
                <a:solidFill>
                  <a:prstClr val="black"/>
                </a:solidFill>
              </a:rPr>
              <a:t>generic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2780928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detailed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are different.       For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count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depends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the end in question is</a:t>
            </a:r>
            <a:endParaRPr lang="nl-NL" sz="18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“No </a:t>
            </a:r>
            <a:r>
              <a:rPr lang="nl-NL" sz="1800" dirty="0" err="1" smtClean="0">
                <a:solidFill>
                  <a:prstClr val="black"/>
                </a:solidFill>
              </a:rPr>
              <a:t>predictive</a:t>
            </a:r>
            <a:r>
              <a:rPr lang="nl-NL" sz="1800" dirty="0" smtClean="0">
                <a:solidFill>
                  <a:prstClr val="black"/>
                </a:solidFill>
              </a:rPr>
              <a:t> power” </a:t>
            </a:r>
            <a:r>
              <a:rPr lang="nl-NL" sz="1800" dirty="0" err="1" smtClean="0">
                <a:solidFill>
                  <a:prstClr val="black"/>
                </a:solidFill>
              </a:rPr>
              <a:t>counts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against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scientific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theory</a:t>
            </a:r>
            <a:r>
              <a:rPr lang="nl-NL" sz="1800" dirty="0" smtClean="0">
                <a:solidFill>
                  <a:prstClr val="black"/>
                </a:solidFill>
              </a:rPr>
              <a:t> – but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against</a:t>
            </a:r>
            <a:r>
              <a:rPr lang="nl-NL" sz="1800" dirty="0" smtClean="0">
                <a:solidFill>
                  <a:prstClr val="black"/>
                </a:solidFill>
              </a:rPr>
              <a:t> view of life</a:t>
            </a: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“No </a:t>
            </a:r>
            <a:r>
              <a:rPr lang="nl-NL" sz="1800" dirty="0" err="1" smtClean="0">
                <a:solidFill>
                  <a:prstClr val="black"/>
                </a:solidFill>
              </a:rPr>
              <a:t>moral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insights</a:t>
            </a:r>
            <a:r>
              <a:rPr lang="nl-NL" sz="1800" dirty="0" smtClean="0">
                <a:solidFill>
                  <a:prstClr val="black"/>
                </a:solidFill>
              </a:rPr>
              <a:t>” </a:t>
            </a:r>
            <a:r>
              <a:rPr lang="nl-NL" sz="1800" dirty="0" err="1" smtClean="0">
                <a:solidFill>
                  <a:prstClr val="black"/>
                </a:solidFill>
              </a:rPr>
              <a:t>counts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against</a:t>
            </a:r>
            <a:r>
              <a:rPr lang="nl-NL" sz="1800" dirty="0" smtClean="0">
                <a:solidFill>
                  <a:prstClr val="black"/>
                </a:solidFill>
              </a:rPr>
              <a:t> view of life – but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against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scientific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theory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3573016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4725144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We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distinguish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relevant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i="1" dirty="0" smtClean="0">
                <a:solidFill>
                  <a:prstClr val="black"/>
                </a:solidFill>
              </a:rPr>
              <a:t>basic </a:t>
            </a:r>
            <a:r>
              <a:rPr lang="nl-NL" sz="2000" i="1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dependent</a:t>
            </a:r>
            <a:r>
              <a:rPr lang="nl-NL" sz="2000" dirty="0" smtClean="0">
                <a:solidFill>
                  <a:prstClr val="black"/>
                </a:solidFill>
              </a:rPr>
              <a:t> on a </a:t>
            </a:r>
            <a:r>
              <a:rPr lang="nl-NL" sz="2000" dirty="0" err="1" smtClean="0">
                <a:solidFill>
                  <a:prstClr val="black"/>
                </a:solidFill>
              </a:rPr>
              <a:t>specific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i="1" dirty="0" err="1" smtClean="0">
                <a:solidFill>
                  <a:prstClr val="black"/>
                </a:solidFill>
              </a:rPr>
              <a:t>derived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512" y="4221088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some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are relevant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(e.g., </a:t>
            </a:r>
            <a:r>
              <a:rPr lang="nl-NL" sz="2000" dirty="0" err="1" smtClean="0">
                <a:solidFill>
                  <a:prstClr val="black"/>
                </a:solidFill>
              </a:rPr>
              <a:t>consistency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8217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5" grpId="0"/>
      <p:bldP spid="6" grpId="0"/>
      <p:bldP spid="7" grpId="0"/>
      <p:bldP spid="8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Good</a:t>
            </a:r>
            <a:r>
              <a:rPr lang="nl-NL" sz="3200" dirty="0" smtClean="0"/>
              <a:t> </a:t>
            </a:r>
            <a:r>
              <a:rPr lang="nl-NL" sz="3200" dirty="0" err="1" smtClean="0"/>
              <a:t>reasons</a:t>
            </a:r>
            <a:r>
              <a:rPr lang="nl-NL" sz="3200" dirty="0" smtClean="0"/>
              <a:t> in </a:t>
            </a:r>
            <a:r>
              <a:rPr lang="nl-NL" sz="3200" dirty="0" err="1" smtClean="0"/>
              <a:t>science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89920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(or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) the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acceptance</a:t>
            </a:r>
            <a:r>
              <a:rPr lang="nl-NL" sz="2000" dirty="0" smtClean="0">
                <a:solidFill>
                  <a:prstClr val="black"/>
                </a:solidFill>
              </a:rPr>
              <a:t> of a set of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170080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(1) It is </a:t>
            </a:r>
            <a:r>
              <a:rPr lang="nl-NL" sz="1800" dirty="0" err="1" smtClean="0"/>
              <a:t>logically</a:t>
            </a:r>
            <a:r>
              <a:rPr lang="nl-NL" sz="1800" dirty="0" smtClean="0"/>
              <a:t> consistent, </a:t>
            </a:r>
            <a:r>
              <a:rPr lang="nl-NL" sz="1800" dirty="0" err="1" smtClean="0"/>
              <a:t>that</a:t>
            </a:r>
            <a:r>
              <a:rPr lang="nl-NL" sz="1800" dirty="0" smtClean="0"/>
              <a:t> is, </a:t>
            </a:r>
            <a:r>
              <a:rPr lang="nl-NL" sz="1800" dirty="0" err="1" smtClean="0"/>
              <a:t>it</a:t>
            </a:r>
            <a:r>
              <a:rPr lang="nl-NL" sz="1800" dirty="0" smtClean="0"/>
              <a:t> </a:t>
            </a:r>
            <a:r>
              <a:rPr lang="nl-NL" sz="1800" dirty="0" err="1" smtClean="0"/>
              <a:t>avoids</a:t>
            </a:r>
            <a:r>
              <a:rPr lang="nl-NL" sz="1800" dirty="0" smtClean="0"/>
              <a:t> </a:t>
            </a:r>
            <a:r>
              <a:rPr lang="nl-NL" sz="1800" dirty="0" err="1" smtClean="0"/>
              <a:t>self-contradiction</a:t>
            </a:r>
            <a:endParaRPr lang="nl-NL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213704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(2) It is consistent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other</a:t>
            </a:r>
            <a:r>
              <a:rPr lang="nl-NL" sz="1800" dirty="0" smtClean="0"/>
              <a:t> </a:t>
            </a:r>
            <a:r>
              <a:rPr lang="nl-NL" sz="1800" dirty="0" err="1" smtClean="0"/>
              <a:t>already</a:t>
            </a:r>
            <a:r>
              <a:rPr lang="nl-NL" sz="1800" dirty="0" smtClean="0"/>
              <a:t> </a:t>
            </a:r>
            <a:r>
              <a:rPr lang="nl-NL" sz="1800" dirty="0" err="1" smtClean="0"/>
              <a:t>accepted</a:t>
            </a:r>
            <a:r>
              <a:rPr lang="nl-NL" sz="1800" dirty="0" smtClean="0"/>
              <a:t> sets of </a:t>
            </a:r>
            <a:r>
              <a:rPr lang="nl-NL" sz="1800" dirty="0" err="1" smtClean="0"/>
              <a:t>beliefs</a:t>
            </a:r>
            <a:endParaRPr lang="nl-NL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7544" y="2564904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(3) It is coherent, </a:t>
            </a:r>
            <a:r>
              <a:rPr lang="nl-NL" sz="1800" dirty="0" err="1" smtClean="0"/>
              <a:t>that</a:t>
            </a:r>
            <a:r>
              <a:rPr lang="nl-NL" sz="1800" dirty="0" smtClean="0"/>
              <a:t> is, </a:t>
            </a:r>
            <a:r>
              <a:rPr lang="nl-NL" sz="1800" dirty="0" err="1" smtClean="0"/>
              <a:t>its</a:t>
            </a:r>
            <a:r>
              <a:rPr lang="nl-NL" sz="1800" dirty="0" smtClean="0"/>
              <a:t> </a:t>
            </a:r>
            <a:r>
              <a:rPr lang="nl-NL" sz="1800" dirty="0" err="1" smtClean="0"/>
              <a:t>components</a:t>
            </a:r>
            <a:r>
              <a:rPr lang="nl-NL" sz="1800" dirty="0" smtClean="0"/>
              <a:t> hang </a:t>
            </a:r>
            <a:r>
              <a:rPr lang="nl-NL" sz="1800" dirty="0" err="1" smtClean="0"/>
              <a:t>together</a:t>
            </a:r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299695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(4) It is coherent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other</a:t>
            </a:r>
            <a:r>
              <a:rPr lang="nl-NL" sz="1800" dirty="0" smtClean="0"/>
              <a:t> </a:t>
            </a:r>
            <a:r>
              <a:rPr lang="nl-NL" sz="1800" dirty="0" err="1" smtClean="0"/>
              <a:t>theories</a:t>
            </a:r>
            <a:endParaRPr lang="nl-NL" sz="18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67544" y="343319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(5) It is </a:t>
            </a:r>
            <a:r>
              <a:rPr lang="nl-NL" sz="1800" dirty="0" err="1" smtClean="0"/>
              <a:t>less</a:t>
            </a:r>
            <a:r>
              <a:rPr lang="nl-NL" sz="1800" dirty="0" smtClean="0"/>
              <a:t> complex </a:t>
            </a:r>
            <a:r>
              <a:rPr lang="nl-NL" sz="1800" dirty="0" err="1" smtClean="0"/>
              <a:t>than</a:t>
            </a:r>
            <a:r>
              <a:rPr lang="nl-NL" sz="1800" dirty="0" smtClean="0"/>
              <a:t> </a:t>
            </a:r>
            <a:r>
              <a:rPr lang="nl-NL" sz="1800" dirty="0" err="1" smtClean="0"/>
              <a:t>rival</a:t>
            </a:r>
            <a:r>
              <a:rPr lang="nl-NL" sz="1800" dirty="0" smtClean="0"/>
              <a:t> </a:t>
            </a:r>
            <a:r>
              <a:rPr lang="nl-NL" sz="1800" dirty="0" err="1" smtClean="0"/>
              <a:t>theories</a:t>
            </a:r>
            <a:endParaRPr lang="nl-NL" sz="1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67544" y="386104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(6) It </a:t>
            </a:r>
            <a:r>
              <a:rPr lang="nl-NL" sz="1800" dirty="0" err="1" smtClean="0"/>
              <a:t>makes</a:t>
            </a:r>
            <a:r>
              <a:rPr lang="nl-NL" sz="1800" dirty="0" smtClean="0"/>
              <a:t> </a:t>
            </a:r>
            <a:r>
              <a:rPr lang="nl-NL" sz="1800" dirty="0" err="1" smtClean="0"/>
              <a:t>possible</a:t>
            </a:r>
            <a:r>
              <a:rPr lang="nl-NL" sz="1800" dirty="0" smtClean="0"/>
              <a:t> the </a:t>
            </a:r>
            <a:r>
              <a:rPr lang="nl-NL" sz="1800" dirty="0" err="1" smtClean="0"/>
              <a:t>prediction</a:t>
            </a:r>
            <a:r>
              <a:rPr lang="nl-NL" sz="1800" dirty="0" smtClean="0"/>
              <a:t> of new </a:t>
            </a:r>
            <a:r>
              <a:rPr lang="nl-NL" sz="1800" dirty="0" err="1" smtClean="0"/>
              <a:t>phenomena</a:t>
            </a:r>
            <a:endParaRPr lang="nl-NL" sz="1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7544" y="429309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(7) It </a:t>
            </a:r>
            <a:r>
              <a:rPr lang="nl-NL" sz="1800" dirty="0" err="1" smtClean="0"/>
              <a:t>provides</a:t>
            </a:r>
            <a:r>
              <a:rPr lang="nl-NL" sz="1800" dirty="0" smtClean="0"/>
              <a:t> </a:t>
            </a:r>
            <a:r>
              <a:rPr lang="nl-NL" sz="1800" dirty="0" err="1" smtClean="0"/>
              <a:t>illuminating</a:t>
            </a:r>
            <a:r>
              <a:rPr lang="nl-NL" sz="1800" dirty="0" smtClean="0"/>
              <a:t> </a:t>
            </a:r>
            <a:r>
              <a:rPr lang="nl-NL" sz="1800" dirty="0" err="1" smtClean="0"/>
              <a:t>explanations</a:t>
            </a:r>
            <a:r>
              <a:rPr lang="nl-NL" sz="1800" dirty="0" smtClean="0"/>
              <a:t> of </a:t>
            </a:r>
            <a:r>
              <a:rPr lang="nl-NL" sz="1800" dirty="0" err="1" smtClean="0"/>
              <a:t>puzzling</a:t>
            </a:r>
            <a:r>
              <a:rPr lang="nl-NL" sz="1800" dirty="0" smtClean="0"/>
              <a:t> </a:t>
            </a:r>
            <a:r>
              <a:rPr lang="nl-NL" sz="1800" dirty="0" err="1" smtClean="0"/>
              <a:t>phenomena</a:t>
            </a:r>
            <a:r>
              <a:rPr lang="nl-NL" sz="1800" dirty="0" smtClean="0"/>
              <a:t> </a:t>
            </a:r>
            <a:endParaRPr lang="nl-NL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67544" y="472933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(8) It is more </a:t>
            </a:r>
            <a:r>
              <a:rPr lang="nl-NL" sz="1800" dirty="0" err="1" smtClean="0"/>
              <a:t>comprehensive</a:t>
            </a:r>
            <a:r>
              <a:rPr lang="nl-NL" sz="1800" dirty="0" smtClean="0"/>
              <a:t> </a:t>
            </a:r>
            <a:r>
              <a:rPr lang="nl-NL" sz="1800" dirty="0" err="1" smtClean="0"/>
              <a:t>than</a:t>
            </a:r>
            <a:r>
              <a:rPr lang="nl-NL" sz="1800" dirty="0" smtClean="0"/>
              <a:t> </a:t>
            </a:r>
            <a:r>
              <a:rPr lang="nl-NL" sz="1800" dirty="0" err="1" smtClean="0"/>
              <a:t>other</a:t>
            </a:r>
            <a:r>
              <a:rPr lang="nl-NL" sz="1800" dirty="0" smtClean="0"/>
              <a:t> </a:t>
            </a:r>
            <a:r>
              <a:rPr lang="nl-NL" sz="1800" dirty="0" err="1" smtClean="0"/>
              <a:t>rival</a:t>
            </a:r>
            <a:r>
              <a:rPr lang="nl-NL" sz="1800" dirty="0" smtClean="0"/>
              <a:t> </a:t>
            </a:r>
            <a:r>
              <a:rPr lang="nl-NL" sz="1800" dirty="0" err="1" smtClean="0"/>
              <a:t>theories</a:t>
            </a:r>
            <a:endParaRPr lang="nl-NL" sz="18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7544" y="515719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(9) It is </a:t>
            </a:r>
            <a:r>
              <a:rPr lang="nl-NL" sz="1800" dirty="0" err="1" smtClean="0"/>
              <a:t>easier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apply</a:t>
            </a:r>
            <a:r>
              <a:rPr lang="nl-NL" sz="1800" dirty="0" smtClean="0"/>
              <a:t> </a:t>
            </a:r>
            <a:r>
              <a:rPr lang="nl-NL" sz="1800" dirty="0" err="1" smtClean="0"/>
              <a:t>than</a:t>
            </a:r>
            <a:r>
              <a:rPr lang="nl-NL" sz="1800" dirty="0" smtClean="0"/>
              <a:t> </a:t>
            </a:r>
            <a:r>
              <a:rPr lang="nl-NL" sz="1800" dirty="0" err="1" smtClean="0"/>
              <a:t>its</a:t>
            </a:r>
            <a:r>
              <a:rPr lang="nl-NL" sz="1800" dirty="0" smtClean="0"/>
              <a:t> </a:t>
            </a:r>
            <a:r>
              <a:rPr lang="nl-NL" sz="1800" dirty="0" err="1" smtClean="0"/>
              <a:t>rivals</a:t>
            </a:r>
            <a:r>
              <a:rPr lang="nl-NL" sz="1800" dirty="0" smtClean="0"/>
              <a:t>, </a:t>
            </a:r>
            <a:r>
              <a:rPr lang="nl-NL" sz="1800" dirty="0" err="1" smtClean="0"/>
              <a:t>that</a:t>
            </a:r>
            <a:r>
              <a:rPr lang="nl-NL" sz="1800" dirty="0" smtClean="0"/>
              <a:t> is, </a:t>
            </a:r>
            <a:r>
              <a:rPr lang="nl-NL" sz="1800" dirty="0" err="1" smtClean="0"/>
              <a:t>it</a:t>
            </a:r>
            <a:r>
              <a:rPr lang="nl-NL" sz="1800" dirty="0" smtClean="0"/>
              <a:t> is </a:t>
            </a:r>
            <a:r>
              <a:rPr lang="nl-NL" sz="1800" dirty="0" err="1" smtClean="0"/>
              <a:t>practically</a:t>
            </a:r>
            <a:r>
              <a:rPr lang="nl-NL" sz="1800" dirty="0" smtClean="0"/>
              <a:t> more </a:t>
            </a:r>
            <a:r>
              <a:rPr lang="nl-NL" sz="1800" dirty="0" err="1" smtClean="0"/>
              <a:t>useful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2841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Good</a:t>
            </a:r>
            <a:r>
              <a:rPr lang="nl-NL" sz="3200" dirty="0" smtClean="0"/>
              <a:t> </a:t>
            </a:r>
            <a:r>
              <a:rPr lang="nl-NL" sz="3200" dirty="0" err="1" smtClean="0"/>
              <a:t>reasons</a:t>
            </a:r>
            <a:r>
              <a:rPr lang="nl-NL" sz="3200" dirty="0" smtClean="0"/>
              <a:t> in </a:t>
            </a:r>
            <a:r>
              <a:rPr lang="nl-NL" sz="3200" dirty="0" err="1" smtClean="0"/>
              <a:t>science</a:t>
            </a:r>
            <a:r>
              <a:rPr lang="nl-NL" sz="3200" dirty="0" smtClean="0"/>
              <a:t> </a:t>
            </a:r>
            <a:r>
              <a:rPr lang="nl-NL" sz="3200" i="1" dirty="0" err="1" smtClean="0"/>
              <a:t>and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religion</a:t>
            </a:r>
            <a:endParaRPr lang="nl-NL" sz="3200" i="1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89920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(or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) the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acceptance</a:t>
            </a:r>
            <a:r>
              <a:rPr lang="nl-NL" sz="2000" dirty="0" smtClean="0">
                <a:solidFill>
                  <a:prstClr val="black"/>
                </a:solidFill>
              </a:rPr>
              <a:t> of a set of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170080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(1) It is </a:t>
            </a:r>
            <a:r>
              <a:rPr lang="nl-NL" sz="1800" dirty="0" err="1" smtClean="0"/>
              <a:t>logically</a:t>
            </a:r>
            <a:r>
              <a:rPr lang="nl-NL" sz="1800" dirty="0" smtClean="0"/>
              <a:t> consistent, </a:t>
            </a:r>
            <a:r>
              <a:rPr lang="nl-NL" sz="1800" dirty="0" err="1" smtClean="0"/>
              <a:t>that</a:t>
            </a:r>
            <a:r>
              <a:rPr lang="nl-NL" sz="1800" dirty="0" smtClean="0"/>
              <a:t> is, </a:t>
            </a:r>
            <a:r>
              <a:rPr lang="nl-NL" sz="1800" dirty="0" err="1" smtClean="0"/>
              <a:t>it</a:t>
            </a:r>
            <a:r>
              <a:rPr lang="nl-NL" sz="1800" dirty="0" smtClean="0"/>
              <a:t> </a:t>
            </a:r>
            <a:r>
              <a:rPr lang="nl-NL" sz="1800" dirty="0" err="1" smtClean="0"/>
              <a:t>avoids</a:t>
            </a:r>
            <a:r>
              <a:rPr lang="nl-NL" sz="1800" dirty="0" smtClean="0"/>
              <a:t> </a:t>
            </a:r>
            <a:r>
              <a:rPr lang="nl-NL" sz="1800" dirty="0" err="1" smtClean="0"/>
              <a:t>self-contradiction</a:t>
            </a:r>
            <a:endParaRPr lang="nl-NL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213704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(2) It is consistent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other</a:t>
            </a:r>
            <a:r>
              <a:rPr lang="nl-NL" sz="1800" dirty="0" smtClean="0"/>
              <a:t> </a:t>
            </a:r>
            <a:r>
              <a:rPr lang="nl-NL" sz="1800" dirty="0" err="1" smtClean="0"/>
              <a:t>already</a:t>
            </a:r>
            <a:r>
              <a:rPr lang="nl-NL" sz="1800" dirty="0" smtClean="0"/>
              <a:t> </a:t>
            </a:r>
            <a:r>
              <a:rPr lang="nl-NL" sz="1800" dirty="0" err="1" smtClean="0"/>
              <a:t>accepted</a:t>
            </a:r>
            <a:r>
              <a:rPr lang="nl-NL" sz="1800" dirty="0" smtClean="0"/>
              <a:t> sets of </a:t>
            </a:r>
            <a:r>
              <a:rPr lang="nl-NL" sz="1800" dirty="0" err="1" smtClean="0"/>
              <a:t>beliefs</a:t>
            </a:r>
            <a:endParaRPr lang="nl-NL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7544" y="2564904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(3) It is coherent, </a:t>
            </a:r>
            <a:r>
              <a:rPr lang="nl-NL" sz="1800" dirty="0" err="1" smtClean="0"/>
              <a:t>that</a:t>
            </a:r>
            <a:r>
              <a:rPr lang="nl-NL" sz="1800" dirty="0" smtClean="0"/>
              <a:t> is, </a:t>
            </a:r>
            <a:r>
              <a:rPr lang="nl-NL" sz="1800" dirty="0" err="1" smtClean="0"/>
              <a:t>its</a:t>
            </a:r>
            <a:r>
              <a:rPr lang="nl-NL" sz="1800" dirty="0" smtClean="0"/>
              <a:t> </a:t>
            </a:r>
            <a:r>
              <a:rPr lang="nl-NL" sz="1800" dirty="0" err="1" smtClean="0"/>
              <a:t>components</a:t>
            </a:r>
            <a:r>
              <a:rPr lang="nl-NL" sz="1800" dirty="0" smtClean="0"/>
              <a:t> hang </a:t>
            </a:r>
            <a:r>
              <a:rPr lang="nl-NL" sz="1800" dirty="0" err="1" smtClean="0"/>
              <a:t>together</a:t>
            </a:r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299695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(4) It is coherent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other</a:t>
            </a:r>
            <a:r>
              <a:rPr lang="nl-NL" sz="1800" dirty="0" smtClean="0"/>
              <a:t> </a:t>
            </a:r>
            <a:r>
              <a:rPr lang="nl-NL" sz="1800" dirty="0" err="1" smtClean="0"/>
              <a:t>theories</a:t>
            </a:r>
            <a:endParaRPr lang="nl-NL" sz="18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67544" y="343319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(5) It is </a:t>
            </a:r>
            <a:r>
              <a:rPr lang="nl-NL" sz="1800" dirty="0" err="1" smtClean="0"/>
              <a:t>less</a:t>
            </a:r>
            <a:r>
              <a:rPr lang="nl-NL" sz="1800" dirty="0" smtClean="0"/>
              <a:t> complex </a:t>
            </a:r>
            <a:r>
              <a:rPr lang="nl-NL" sz="1800" dirty="0" err="1" smtClean="0"/>
              <a:t>than</a:t>
            </a:r>
            <a:r>
              <a:rPr lang="nl-NL" sz="1800" dirty="0" smtClean="0"/>
              <a:t> </a:t>
            </a:r>
            <a:r>
              <a:rPr lang="nl-NL" sz="1800" dirty="0" err="1" smtClean="0"/>
              <a:t>rival</a:t>
            </a:r>
            <a:r>
              <a:rPr lang="nl-NL" sz="1800" dirty="0" smtClean="0"/>
              <a:t> </a:t>
            </a:r>
            <a:r>
              <a:rPr lang="nl-NL" sz="1800" dirty="0" err="1" smtClean="0"/>
              <a:t>theories</a:t>
            </a:r>
            <a:endParaRPr lang="nl-NL" sz="1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67544" y="386104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(6) It </a:t>
            </a:r>
            <a:r>
              <a:rPr lang="nl-NL" sz="1800" dirty="0" err="1" smtClean="0"/>
              <a:t>makes</a:t>
            </a:r>
            <a:r>
              <a:rPr lang="nl-NL" sz="1800" dirty="0" smtClean="0"/>
              <a:t> </a:t>
            </a:r>
            <a:r>
              <a:rPr lang="nl-NL" sz="1800" dirty="0" err="1" smtClean="0"/>
              <a:t>possible</a:t>
            </a:r>
            <a:r>
              <a:rPr lang="nl-NL" sz="1800" dirty="0" smtClean="0"/>
              <a:t> the </a:t>
            </a:r>
            <a:r>
              <a:rPr lang="nl-NL" sz="1800" dirty="0" err="1" smtClean="0"/>
              <a:t>prediction</a:t>
            </a:r>
            <a:r>
              <a:rPr lang="nl-NL" sz="1800" dirty="0" smtClean="0"/>
              <a:t> of new </a:t>
            </a:r>
            <a:r>
              <a:rPr lang="nl-NL" sz="1800" dirty="0" err="1" smtClean="0"/>
              <a:t>phenomena</a:t>
            </a:r>
            <a:endParaRPr lang="nl-NL" sz="1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7544" y="429309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(7) It </a:t>
            </a:r>
            <a:r>
              <a:rPr lang="nl-NL" sz="1800" dirty="0" err="1" smtClean="0"/>
              <a:t>provides</a:t>
            </a:r>
            <a:r>
              <a:rPr lang="nl-NL" sz="1800" dirty="0" smtClean="0"/>
              <a:t> </a:t>
            </a:r>
            <a:r>
              <a:rPr lang="nl-NL" sz="1800" dirty="0" err="1" smtClean="0"/>
              <a:t>illuminating</a:t>
            </a:r>
            <a:r>
              <a:rPr lang="nl-NL" sz="1800" dirty="0" smtClean="0"/>
              <a:t> </a:t>
            </a:r>
            <a:r>
              <a:rPr lang="nl-NL" sz="1800" dirty="0" err="1" smtClean="0"/>
              <a:t>explanations</a:t>
            </a:r>
            <a:r>
              <a:rPr lang="nl-NL" sz="1800" dirty="0" smtClean="0"/>
              <a:t> of </a:t>
            </a:r>
            <a:r>
              <a:rPr lang="nl-NL" sz="1800" dirty="0" err="1" smtClean="0"/>
              <a:t>puzzling</a:t>
            </a:r>
            <a:r>
              <a:rPr lang="nl-NL" sz="1800" dirty="0" smtClean="0"/>
              <a:t> </a:t>
            </a:r>
            <a:r>
              <a:rPr lang="nl-NL" sz="1800" dirty="0" err="1" smtClean="0"/>
              <a:t>phenomena</a:t>
            </a:r>
            <a:r>
              <a:rPr lang="nl-NL" sz="1800" dirty="0" smtClean="0"/>
              <a:t> </a:t>
            </a:r>
            <a:endParaRPr lang="nl-NL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67544" y="472933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(8) It is more </a:t>
            </a:r>
            <a:r>
              <a:rPr lang="nl-NL" sz="1800" dirty="0" err="1" smtClean="0"/>
              <a:t>comprehensive</a:t>
            </a:r>
            <a:r>
              <a:rPr lang="nl-NL" sz="1800" dirty="0" smtClean="0"/>
              <a:t> </a:t>
            </a:r>
            <a:r>
              <a:rPr lang="nl-NL" sz="1800" dirty="0" err="1" smtClean="0"/>
              <a:t>than</a:t>
            </a:r>
            <a:r>
              <a:rPr lang="nl-NL" sz="1800" dirty="0" smtClean="0"/>
              <a:t> </a:t>
            </a:r>
            <a:r>
              <a:rPr lang="nl-NL" sz="1800" dirty="0" err="1" smtClean="0"/>
              <a:t>other</a:t>
            </a:r>
            <a:r>
              <a:rPr lang="nl-NL" sz="1800" dirty="0" smtClean="0"/>
              <a:t> </a:t>
            </a:r>
            <a:r>
              <a:rPr lang="nl-NL" sz="1800" dirty="0" err="1" smtClean="0"/>
              <a:t>rival</a:t>
            </a:r>
            <a:r>
              <a:rPr lang="nl-NL" sz="1800" dirty="0" smtClean="0"/>
              <a:t> </a:t>
            </a:r>
            <a:r>
              <a:rPr lang="nl-NL" sz="1800" dirty="0" err="1" smtClean="0"/>
              <a:t>theories</a:t>
            </a:r>
            <a:endParaRPr lang="nl-NL" sz="18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7544" y="515719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(9) It is </a:t>
            </a:r>
            <a:r>
              <a:rPr lang="nl-NL" sz="1800" dirty="0" err="1" smtClean="0"/>
              <a:t>easier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apply</a:t>
            </a:r>
            <a:r>
              <a:rPr lang="nl-NL" sz="1800" dirty="0" smtClean="0"/>
              <a:t> </a:t>
            </a:r>
            <a:r>
              <a:rPr lang="nl-NL" sz="1800" dirty="0" err="1" smtClean="0"/>
              <a:t>than</a:t>
            </a:r>
            <a:r>
              <a:rPr lang="nl-NL" sz="1800" dirty="0" smtClean="0"/>
              <a:t> </a:t>
            </a:r>
            <a:r>
              <a:rPr lang="nl-NL" sz="1800" dirty="0" err="1" smtClean="0"/>
              <a:t>its</a:t>
            </a:r>
            <a:r>
              <a:rPr lang="nl-NL" sz="1800" dirty="0" smtClean="0"/>
              <a:t> </a:t>
            </a:r>
            <a:r>
              <a:rPr lang="nl-NL" sz="1800" dirty="0" err="1" smtClean="0"/>
              <a:t>rivals</a:t>
            </a:r>
            <a:r>
              <a:rPr lang="nl-NL" sz="1800" dirty="0" smtClean="0"/>
              <a:t>, </a:t>
            </a:r>
            <a:r>
              <a:rPr lang="nl-NL" sz="1800" dirty="0" err="1" smtClean="0"/>
              <a:t>that</a:t>
            </a:r>
            <a:r>
              <a:rPr lang="nl-NL" sz="1800" dirty="0" smtClean="0"/>
              <a:t> is, </a:t>
            </a:r>
            <a:r>
              <a:rPr lang="nl-NL" sz="1800" dirty="0" err="1" smtClean="0"/>
              <a:t>it</a:t>
            </a:r>
            <a:r>
              <a:rPr lang="nl-NL" sz="1800" dirty="0" smtClean="0"/>
              <a:t> is </a:t>
            </a:r>
            <a:r>
              <a:rPr lang="nl-NL" sz="1800" dirty="0" err="1" smtClean="0"/>
              <a:t>practically</a:t>
            </a:r>
            <a:r>
              <a:rPr lang="nl-NL" sz="1800" dirty="0" smtClean="0"/>
              <a:t> more </a:t>
            </a:r>
            <a:r>
              <a:rPr lang="nl-NL" sz="1800" dirty="0" err="1" smtClean="0"/>
              <a:t>useful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8176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Good</a:t>
            </a:r>
            <a:r>
              <a:rPr lang="nl-NL" sz="3200" dirty="0" smtClean="0"/>
              <a:t> </a:t>
            </a:r>
            <a:r>
              <a:rPr lang="nl-NL" sz="3200" dirty="0" err="1" smtClean="0"/>
              <a:t>reasons</a:t>
            </a:r>
            <a:r>
              <a:rPr lang="nl-NL" sz="3200" dirty="0" smtClean="0"/>
              <a:t> in </a:t>
            </a:r>
            <a:r>
              <a:rPr lang="nl-NL" sz="3200" dirty="0" err="1" smtClean="0"/>
              <a:t>science</a:t>
            </a:r>
            <a:r>
              <a:rPr lang="nl-NL" sz="3200" dirty="0" smtClean="0"/>
              <a:t> </a:t>
            </a:r>
            <a:r>
              <a:rPr lang="nl-NL" sz="3200" i="1" dirty="0" err="1" smtClean="0"/>
              <a:t>and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religion</a:t>
            </a:r>
            <a:endParaRPr lang="nl-NL" sz="3200" i="1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89920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(or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) the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acceptance</a:t>
            </a:r>
            <a:r>
              <a:rPr lang="nl-NL" sz="2000" dirty="0" smtClean="0">
                <a:solidFill>
                  <a:prstClr val="black"/>
                </a:solidFill>
              </a:rPr>
              <a:t> of a set of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170080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(1) It is </a:t>
            </a:r>
            <a:r>
              <a:rPr lang="nl-NL" sz="1800" dirty="0" err="1" smtClean="0"/>
              <a:t>logically</a:t>
            </a:r>
            <a:r>
              <a:rPr lang="nl-NL" sz="1800" dirty="0" smtClean="0"/>
              <a:t> consistent, </a:t>
            </a:r>
            <a:r>
              <a:rPr lang="nl-NL" sz="1800" dirty="0" err="1" smtClean="0"/>
              <a:t>that</a:t>
            </a:r>
            <a:r>
              <a:rPr lang="nl-NL" sz="1800" dirty="0" smtClean="0"/>
              <a:t> is, </a:t>
            </a:r>
            <a:r>
              <a:rPr lang="nl-NL" sz="1800" dirty="0" err="1" smtClean="0"/>
              <a:t>it</a:t>
            </a:r>
            <a:r>
              <a:rPr lang="nl-NL" sz="1800" dirty="0" smtClean="0"/>
              <a:t> </a:t>
            </a:r>
            <a:r>
              <a:rPr lang="nl-NL" sz="1800" dirty="0" err="1" smtClean="0"/>
              <a:t>avoids</a:t>
            </a:r>
            <a:r>
              <a:rPr lang="nl-NL" sz="1800" dirty="0" smtClean="0"/>
              <a:t> </a:t>
            </a:r>
            <a:r>
              <a:rPr lang="nl-NL" sz="1800" dirty="0" err="1" smtClean="0"/>
              <a:t>self-contradiction</a:t>
            </a:r>
            <a:endParaRPr lang="nl-NL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213704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(2) It is consistent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other</a:t>
            </a:r>
            <a:r>
              <a:rPr lang="nl-NL" sz="1800" dirty="0" smtClean="0"/>
              <a:t> </a:t>
            </a:r>
            <a:r>
              <a:rPr lang="nl-NL" sz="1800" dirty="0" err="1" smtClean="0"/>
              <a:t>already</a:t>
            </a:r>
            <a:r>
              <a:rPr lang="nl-NL" sz="1800" dirty="0" smtClean="0"/>
              <a:t> </a:t>
            </a:r>
            <a:r>
              <a:rPr lang="nl-NL" sz="1800" dirty="0" err="1" smtClean="0"/>
              <a:t>accepted</a:t>
            </a:r>
            <a:r>
              <a:rPr lang="nl-NL" sz="1800" dirty="0" smtClean="0"/>
              <a:t> sets of </a:t>
            </a:r>
            <a:r>
              <a:rPr lang="nl-NL" sz="1800" dirty="0" err="1" smtClean="0"/>
              <a:t>beliefs</a:t>
            </a:r>
            <a:endParaRPr lang="nl-NL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7544" y="2564904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(3) It is coherent, </a:t>
            </a:r>
            <a:r>
              <a:rPr lang="nl-NL" sz="1800" dirty="0" err="1" smtClean="0"/>
              <a:t>that</a:t>
            </a:r>
            <a:r>
              <a:rPr lang="nl-NL" sz="1800" dirty="0" smtClean="0"/>
              <a:t> is, </a:t>
            </a:r>
            <a:r>
              <a:rPr lang="nl-NL" sz="1800" dirty="0" err="1" smtClean="0"/>
              <a:t>its</a:t>
            </a:r>
            <a:r>
              <a:rPr lang="nl-NL" sz="1800" dirty="0" smtClean="0"/>
              <a:t> </a:t>
            </a:r>
            <a:r>
              <a:rPr lang="nl-NL" sz="1800" dirty="0" err="1" smtClean="0"/>
              <a:t>components</a:t>
            </a:r>
            <a:r>
              <a:rPr lang="nl-NL" sz="1800" dirty="0" smtClean="0"/>
              <a:t> hang </a:t>
            </a:r>
            <a:r>
              <a:rPr lang="nl-NL" sz="1800" dirty="0" err="1" smtClean="0"/>
              <a:t>together</a:t>
            </a:r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299695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(4) It is coherent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other</a:t>
            </a:r>
            <a:r>
              <a:rPr lang="nl-NL" sz="1800" dirty="0" smtClean="0"/>
              <a:t> </a:t>
            </a:r>
            <a:r>
              <a:rPr lang="nl-NL" sz="1800" dirty="0" err="1" smtClean="0"/>
              <a:t>theories</a:t>
            </a:r>
            <a:endParaRPr lang="nl-NL" sz="18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67544" y="343319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(5) It is </a:t>
            </a:r>
            <a:r>
              <a:rPr lang="nl-NL" sz="1800" dirty="0" err="1" smtClean="0"/>
              <a:t>less</a:t>
            </a:r>
            <a:r>
              <a:rPr lang="nl-NL" sz="1800" dirty="0" smtClean="0"/>
              <a:t> complex </a:t>
            </a:r>
            <a:r>
              <a:rPr lang="nl-NL" sz="1800" dirty="0" err="1" smtClean="0"/>
              <a:t>than</a:t>
            </a:r>
            <a:r>
              <a:rPr lang="nl-NL" sz="1800" dirty="0" smtClean="0"/>
              <a:t> </a:t>
            </a:r>
            <a:r>
              <a:rPr lang="nl-NL" sz="1800" dirty="0" err="1" smtClean="0"/>
              <a:t>rival</a:t>
            </a:r>
            <a:r>
              <a:rPr lang="nl-NL" sz="1800" dirty="0" smtClean="0"/>
              <a:t> </a:t>
            </a:r>
            <a:r>
              <a:rPr lang="nl-NL" sz="1800" dirty="0" err="1" smtClean="0"/>
              <a:t>theories</a:t>
            </a:r>
            <a:endParaRPr lang="nl-NL" sz="1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67544" y="386104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(6) It </a:t>
            </a:r>
            <a:r>
              <a:rPr lang="nl-NL" sz="1800" dirty="0" err="1" smtClean="0"/>
              <a:t>makes</a:t>
            </a:r>
            <a:r>
              <a:rPr lang="nl-NL" sz="1800" dirty="0" smtClean="0"/>
              <a:t> </a:t>
            </a:r>
            <a:r>
              <a:rPr lang="nl-NL" sz="1800" dirty="0" err="1" smtClean="0"/>
              <a:t>possible</a:t>
            </a:r>
            <a:r>
              <a:rPr lang="nl-NL" sz="1800" dirty="0" smtClean="0"/>
              <a:t> the </a:t>
            </a:r>
            <a:r>
              <a:rPr lang="nl-NL" sz="1800" dirty="0" err="1" smtClean="0"/>
              <a:t>prediction</a:t>
            </a:r>
            <a:r>
              <a:rPr lang="nl-NL" sz="1800" dirty="0" smtClean="0"/>
              <a:t> of new </a:t>
            </a:r>
            <a:r>
              <a:rPr lang="nl-NL" sz="1800" dirty="0" err="1" smtClean="0"/>
              <a:t>phenomena</a:t>
            </a:r>
            <a:endParaRPr lang="nl-NL" sz="1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7544" y="429309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(7) It </a:t>
            </a:r>
            <a:r>
              <a:rPr lang="nl-NL" sz="1800" dirty="0" err="1" smtClean="0"/>
              <a:t>provides</a:t>
            </a:r>
            <a:r>
              <a:rPr lang="nl-NL" sz="1800" dirty="0" smtClean="0"/>
              <a:t> </a:t>
            </a:r>
            <a:r>
              <a:rPr lang="nl-NL" sz="1800" dirty="0" err="1" smtClean="0"/>
              <a:t>illuminating</a:t>
            </a:r>
            <a:r>
              <a:rPr lang="nl-NL" sz="1800" dirty="0" smtClean="0"/>
              <a:t> </a:t>
            </a:r>
            <a:r>
              <a:rPr lang="nl-NL" sz="1800" dirty="0" err="1" smtClean="0"/>
              <a:t>explanations</a:t>
            </a:r>
            <a:r>
              <a:rPr lang="nl-NL" sz="1800" dirty="0" smtClean="0"/>
              <a:t> of </a:t>
            </a:r>
            <a:r>
              <a:rPr lang="nl-NL" sz="1800" dirty="0" err="1" smtClean="0"/>
              <a:t>puzzling</a:t>
            </a:r>
            <a:r>
              <a:rPr lang="nl-NL" sz="1800" dirty="0" smtClean="0"/>
              <a:t> </a:t>
            </a:r>
            <a:r>
              <a:rPr lang="nl-NL" sz="1800" dirty="0" err="1" smtClean="0"/>
              <a:t>phenomena</a:t>
            </a:r>
            <a:r>
              <a:rPr lang="nl-NL" sz="1800" dirty="0" smtClean="0"/>
              <a:t> </a:t>
            </a:r>
            <a:endParaRPr lang="nl-NL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67544" y="472933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(8) It is more </a:t>
            </a:r>
            <a:r>
              <a:rPr lang="nl-NL" sz="1800" dirty="0" err="1" smtClean="0"/>
              <a:t>comprehensive</a:t>
            </a:r>
            <a:r>
              <a:rPr lang="nl-NL" sz="1800" dirty="0" smtClean="0"/>
              <a:t> </a:t>
            </a:r>
            <a:r>
              <a:rPr lang="nl-NL" sz="1800" dirty="0" err="1" smtClean="0"/>
              <a:t>than</a:t>
            </a:r>
            <a:r>
              <a:rPr lang="nl-NL" sz="1800" dirty="0" smtClean="0"/>
              <a:t> </a:t>
            </a:r>
            <a:r>
              <a:rPr lang="nl-NL" sz="1800" dirty="0" err="1" smtClean="0"/>
              <a:t>other</a:t>
            </a:r>
            <a:r>
              <a:rPr lang="nl-NL" sz="1800" dirty="0" smtClean="0"/>
              <a:t> </a:t>
            </a:r>
            <a:r>
              <a:rPr lang="nl-NL" sz="1800" dirty="0" err="1" smtClean="0"/>
              <a:t>rival</a:t>
            </a:r>
            <a:r>
              <a:rPr lang="nl-NL" sz="1800" dirty="0" smtClean="0"/>
              <a:t> </a:t>
            </a:r>
            <a:r>
              <a:rPr lang="nl-NL" sz="1800" dirty="0" err="1" smtClean="0"/>
              <a:t>theories</a:t>
            </a:r>
            <a:endParaRPr lang="nl-NL" sz="18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7544" y="515719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(9) It is </a:t>
            </a:r>
            <a:r>
              <a:rPr lang="nl-NL" sz="1800" dirty="0" err="1" smtClean="0"/>
              <a:t>easier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apply</a:t>
            </a:r>
            <a:r>
              <a:rPr lang="nl-NL" sz="1800" dirty="0" smtClean="0"/>
              <a:t> </a:t>
            </a:r>
            <a:r>
              <a:rPr lang="nl-NL" sz="1800" dirty="0" err="1" smtClean="0"/>
              <a:t>than</a:t>
            </a:r>
            <a:r>
              <a:rPr lang="nl-NL" sz="1800" dirty="0" smtClean="0"/>
              <a:t> </a:t>
            </a:r>
            <a:r>
              <a:rPr lang="nl-NL" sz="1800" dirty="0" err="1" smtClean="0"/>
              <a:t>its</a:t>
            </a:r>
            <a:r>
              <a:rPr lang="nl-NL" sz="1800" dirty="0" smtClean="0"/>
              <a:t> </a:t>
            </a:r>
            <a:r>
              <a:rPr lang="nl-NL" sz="1800" dirty="0" err="1" smtClean="0"/>
              <a:t>rivals</a:t>
            </a:r>
            <a:r>
              <a:rPr lang="nl-NL" sz="1800" dirty="0" smtClean="0"/>
              <a:t>, </a:t>
            </a:r>
            <a:r>
              <a:rPr lang="nl-NL" sz="1800" dirty="0" err="1" smtClean="0"/>
              <a:t>that</a:t>
            </a:r>
            <a:r>
              <a:rPr lang="nl-NL" sz="1800" dirty="0" smtClean="0"/>
              <a:t> is, </a:t>
            </a:r>
            <a:r>
              <a:rPr lang="nl-NL" sz="1800" dirty="0" err="1" smtClean="0"/>
              <a:t>it</a:t>
            </a:r>
            <a:r>
              <a:rPr lang="nl-NL" sz="1800" dirty="0" smtClean="0"/>
              <a:t> is </a:t>
            </a:r>
            <a:r>
              <a:rPr lang="nl-NL" sz="1800" dirty="0" err="1" smtClean="0"/>
              <a:t>practically</a:t>
            </a:r>
            <a:r>
              <a:rPr lang="nl-NL" sz="1800" dirty="0" smtClean="0"/>
              <a:t> more </a:t>
            </a:r>
            <a:r>
              <a:rPr lang="nl-NL" sz="1800" dirty="0" err="1" smtClean="0"/>
              <a:t>useful</a:t>
            </a:r>
            <a:endParaRPr lang="nl-NL" sz="1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67544" y="559343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(10) It </a:t>
            </a:r>
            <a:r>
              <a:rPr lang="nl-NL" sz="1800" dirty="0" err="1" smtClean="0"/>
              <a:t>helps</a:t>
            </a:r>
            <a:r>
              <a:rPr lang="nl-NL" sz="1800" dirty="0" smtClean="0"/>
              <a:t> </a:t>
            </a:r>
            <a:r>
              <a:rPr lang="nl-NL" sz="1800" dirty="0" err="1" smtClean="0"/>
              <a:t>satisfy</a:t>
            </a:r>
            <a:r>
              <a:rPr lang="nl-NL" sz="1800" dirty="0" smtClean="0"/>
              <a:t> </a:t>
            </a:r>
            <a:r>
              <a:rPr lang="nl-NL" sz="1800" dirty="0" err="1" smtClean="0"/>
              <a:t>intrinsic</a:t>
            </a:r>
            <a:r>
              <a:rPr lang="nl-NL" sz="1800" dirty="0" smtClean="0"/>
              <a:t> human </a:t>
            </a:r>
            <a:r>
              <a:rPr lang="nl-NL" sz="1800" dirty="0" err="1" smtClean="0"/>
              <a:t>needs</a:t>
            </a:r>
            <a:r>
              <a:rPr lang="nl-NL" sz="1800" dirty="0" smtClean="0"/>
              <a:t>, </a:t>
            </a:r>
            <a:r>
              <a:rPr lang="nl-NL" sz="1800" dirty="0" err="1" smtClean="0"/>
              <a:t>that</a:t>
            </a:r>
            <a:r>
              <a:rPr lang="nl-NL" sz="1800" dirty="0" smtClean="0"/>
              <a:t> is, </a:t>
            </a:r>
            <a:r>
              <a:rPr lang="nl-NL" sz="1800" dirty="0" err="1" smtClean="0"/>
              <a:t>it</a:t>
            </a:r>
            <a:r>
              <a:rPr lang="nl-NL" sz="1800" dirty="0" smtClean="0"/>
              <a:t> is adequate </a:t>
            </a:r>
            <a:r>
              <a:rPr lang="nl-NL" sz="1800" dirty="0" err="1" smtClean="0"/>
              <a:t>for</a:t>
            </a:r>
            <a:r>
              <a:rPr lang="nl-NL" sz="1800" dirty="0" smtClean="0"/>
              <a:t> human </a:t>
            </a:r>
            <a:r>
              <a:rPr lang="nl-NL" sz="1800" dirty="0" err="1" smtClean="0"/>
              <a:t>lives</a:t>
            </a:r>
            <a:endParaRPr lang="nl-NL" sz="18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67544" y="6025480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(11) It </a:t>
            </a:r>
            <a:r>
              <a:rPr lang="nl-NL" sz="1800" dirty="0" err="1" smtClean="0"/>
              <a:t>answers</a:t>
            </a:r>
            <a:r>
              <a:rPr lang="nl-NL" sz="1800" dirty="0" smtClean="0"/>
              <a:t> or </a:t>
            </a:r>
            <a:r>
              <a:rPr lang="nl-NL" sz="1800" dirty="0" err="1" smtClean="0"/>
              <a:t>helps</a:t>
            </a:r>
            <a:r>
              <a:rPr lang="nl-NL" sz="1800" dirty="0" smtClean="0"/>
              <a:t> deal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existential</a:t>
            </a:r>
            <a:r>
              <a:rPr lang="nl-NL" sz="1800" dirty="0" smtClean="0"/>
              <a:t> </a:t>
            </a:r>
            <a:r>
              <a:rPr lang="nl-NL" sz="1800" dirty="0" err="1" smtClean="0"/>
              <a:t>matters</a:t>
            </a:r>
            <a:r>
              <a:rPr lang="nl-NL" sz="1800" dirty="0" smtClean="0"/>
              <a:t> </a:t>
            </a:r>
            <a:r>
              <a:rPr lang="nl-NL" sz="1800" dirty="0" err="1" smtClean="0"/>
              <a:t>better</a:t>
            </a:r>
            <a:r>
              <a:rPr lang="nl-NL" sz="1800" dirty="0" smtClean="0"/>
              <a:t> </a:t>
            </a:r>
            <a:r>
              <a:rPr lang="nl-NL" sz="1800" dirty="0" err="1" smtClean="0"/>
              <a:t>than</a:t>
            </a:r>
            <a:r>
              <a:rPr lang="nl-NL" sz="1800" dirty="0" smtClean="0"/>
              <a:t> </a:t>
            </a:r>
            <a:r>
              <a:rPr lang="nl-NL" sz="1800" dirty="0" err="1" smtClean="0"/>
              <a:t>other</a:t>
            </a:r>
            <a:r>
              <a:rPr lang="nl-NL" sz="1800" dirty="0" smtClean="0"/>
              <a:t> accounts</a:t>
            </a:r>
            <a:endParaRPr lang="nl-NL" sz="18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67544" y="645752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(12) It </a:t>
            </a:r>
            <a:r>
              <a:rPr lang="nl-NL" sz="1800" dirty="0" err="1" smtClean="0"/>
              <a:t>helps</a:t>
            </a:r>
            <a:r>
              <a:rPr lang="nl-NL" sz="1800" dirty="0" smtClean="0"/>
              <a:t> </a:t>
            </a:r>
            <a:r>
              <a:rPr lang="nl-NL" sz="1800" dirty="0" err="1" smtClean="0"/>
              <a:t>people</a:t>
            </a:r>
            <a:r>
              <a:rPr lang="nl-NL" sz="1800" dirty="0" smtClean="0"/>
              <a:t> </a:t>
            </a:r>
            <a:r>
              <a:rPr lang="nl-NL" sz="1800" dirty="0" err="1" smtClean="0"/>
              <a:t>better</a:t>
            </a:r>
            <a:r>
              <a:rPr lang="nl-NL" sz="1800" dirty="0" smtClean="0"/>
              <a:t> </a:t>
            </a:r>
            <a:r>
              <a:rPr lang="nl-NL" sz="1800" dirty="0" err="1" smtClean="0"/>
              <a:t>than</a:t>
            </a:r>
            <a:r>
              <a:rPr lang="nl-NL" sz="1800" dirty="0" smtClean="0"/>
              <a:t> </a:t>
            </a:r>
            <a:r>
              <a:rPr lang="nl-NL" sz="1800" dirty="0" err="1" smtClean="0"/>
              <a:t>other</a:t>
            </a:r>
            <a:r>
              <a:rPr lang="nl-NL" sz="1800" dirty="0" smtClean="0"/>
              <a:t> accounts </a:t>
            </a:r>
            <a:r>
              <a:rPr lang="nl-NL" sz="1800" dirty="0" err="1" smtClean="0"/>
              <a:t>to</a:t>
            </a:r>
            <a:r>
              <a:rPr lang="nl-NL" sz="1800" dirty="0" smtClean="0"/>
              <a:t> life a </a:t>
            </a:r>
            <a:r>
              <a:rPr lang="nl-NL" sz="1800" dirty="0" err="1" smtClean="0"/>
              <a:t>morally</a:t>
            </a:r>
            <a:r>
              <a:rPr lang="nl-NL" sz="1800" dirty="0" smtClean="0"/>
              <a:t> </a:t>
            </a:r>
            <a:r>
              <a:rPr lang="nl-NL" sz="1800" dirty="0" err="1" smtClean="0"/>
              <a:t>good</a:t>
            </a:r>
            <a:r>
              <a:rPr lang="nl-NL" sz="1800" dirty="0" smtClean="0"/>
              <a:t> life or the </a:t>
            </a:r>
            <a:r>
              <a:rPr lang="nl-NL" sz="1800" dirty="0" err="1" smtClean="0"/>
              <a:t>like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15597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scientific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reconsidered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scientific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                       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meet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512" y="1984648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succeeds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succeeds</a:t>
            </a:r>
            <a:r>
              <a:rPr lang="nl-NL" sz="2000" dirty="0" smtClean="0">
                <a:solidFill>
                  <a:prstClr val="black"/>
                </a:solidFill>
              </a:rPr>
              <a:t> as well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2420888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      (1)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views of life must </a:t>
            </a:r>
            <a:r>
              <a:rPr lang="nl-NL" sz="2000" dirty="0" err="1" smtClean="0">
                <a:solidFill>
                  <a:prstClr val="black"/>
                </a:solidFill>
              </a:rPr>
              <a:t>fulfill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3573016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4797152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Advocates of the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respond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follows</a:t>
            </a:r>
            <a:r>
              <a:rPr lang="nl-NL" sz="2000" dirty="0" smtClean="0">
                <a:solidFill>
                  <a:prstClr val="black"/>
                </a:solidFill>
              </a:rPr>
              <a:t>. It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necessary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   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choose</a:t>
            </a:r>
            <a:r>
              <a:rPr lang="nl-NL" sz="2000" dirty="0" smtClean="0">
                <a:solidFill>
                  <a:prstClr val="black"/>
                </a:solidFill>
              </a:rPr>
              <a:t> a view of life, but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has </a:t>
            </a:r>
            <a:r>
              <a:rPr lang="nl-NL" sz="2000" dirty="0" err="1" smtClean="0">
                <a:solidFill>
                  <a:prstClr val="black"/>
                </a:solidFill>
              </a:rPr>
              <a:t>nothing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It is </a:t>
            </a:r>
            <a:r>
              <a:rPr lang="nl-NL" sz="2000" dirty="0" err="1" smtClean="0">
                <a:solidFill>
                  <a:prstClr val="black"/>
                </a:solidFill>
              </a:rPr>
              <a:t>merely</a:t>
            </a:r>
            <a:r>
              <a:rPr lang="nl-NL" sz="2000" dirty="0" smtClean="0">
                <a:solidFill>
                  <a:prstClr val="black"/>
                </a:solidFill>
              </a:rPr>
              <a:t> a matter of </a:t>
            </a:r>
            <a:r>
              <a:rPr lang="nl-NL" sz="2000" i="1" dirty="0" smtClean="0">
                <a:solidFill>
                  <a:prstClr val="black"/>
                </a:solidFill>
              </a:rPr>
              <a:t>taste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just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some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like</a:t>
            </a:r>
            <a:r>
              <a:rPr lang="nl-NL" sz="2000" dirty="0" smtClean="0">
                <a:solidFill>
                  <a:prstClr val="black"/>
                </a:solidFill>
              </a:rPr>
              <a:t> pizza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a-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512" y="3789040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follow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views of life are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. But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every</a:t>
            </a:r>
            <a:r>
              <a:rPr lang="nl-NL" sz="2000" dirty="0" smtClean="0">
                <a:solidFill>
                  <a:prstClr val="black"/>
                </a:solidFill>
              </a:rPr>
              <a:t> human   </a:t>
            </a:r>
            <a:r>
              <a:rPr lang="nl-NL" sz="2000" dirty="0" err="1" smtClean="0">
                <a:solidFill>
                  <a:prstClr val="black"/>
                </a:solidFill>
              </a:rPr>
              <a:t>necessarily</a:t>
            </a:r>
            <a:r>
              <a:rPr lang="nl-NL" sz="2000" dirty="0" smtClean="0">
                <a:solidFill>
                  <a:prstClr val="black"/>
                </a:solidFill>
              </a:rPr>
              <a:t> has </a:t>
            </a:r>
            <a:r>
              <a:rPr lang="nl-NL" sz="2000" dirty="0" err="1" smtClean="0">
                <a:solidFill>
                  <a:prstClr val="black"/>
                </a:solidFill>
              </a:rPr>
              <a:t>some</a:t>
            </a:r>
            <a:r>
              <a:rPr lang="nl-NL" sz="2000" dirty="0" smtClean="0">
                <a:solidFill>
                  <a:prstClr val="black"/>
                </a:solidFill>
              </a:rPr>
              <a:t> life view (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function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meet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existenial</a:t>
            </a:r>
            <a:r>
              <a:rPr lang="nl-NL" sz="2000" dirty="0" smtClean="0">
                <a:solidFill>
                  <a:prstClr val="black"/>
                </a:solidFill>
              </a:rPr>
              <a:t> concerns)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follows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humans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–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is absurd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9512" y="2852936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      (2)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views of life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fulfull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512" y="3284984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      (3)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views of life are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79512" y="5805264"/>
            <a:ext cx="90730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life views are </a:t>
            </a:r>
            <a:r>
              <a:rPr lang="nl-NL" sz="2000" i="1" dirty="0" err="1" smtClean="0">
                <a:solidFill>
                  <a:prstClr val="black"/>
                </a:solidFill>
              </a:rPr>
              <a:t>sufficiently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similar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everyday</a:t>
            </a:r>
            <a:r>
              <a:rPr lang="nl-NL" sz="2000" dirty="0" smtClean="0">
                <a:solidFill>
                  <a:prstClr val="black"/>
                </a:solidFill>
              </a:rPr>
              <a:t> life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compare</a:t>
            </a:r>
            <a:r>
              <a:rPr lang="nl-NL" sz="2000" dirty="0" smtClean="0">
                <a:solidFill>
                  <a:prstClr val="black"/>
                </a:solidFill>
              </a:rPr>
              <a:t> life views, </a:t>
            </a:r>
            <a:r>
              <a:rPr lang="nl-NL" sz="2000" dirty="0" err="1" smtClean="0">
                <a:solidFill>
                  <a:prstClr val="black"/>
                </a:solidFill>
              </a:rPr>
              <a:t>although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differ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somewhat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1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scientific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reconsidered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i="1" dirty="0" smtClean="0">
                <a:solidFill>
                  <a:prstClr val="black"/>
                </a:solidFill>
              </a:rPr>
              <a:t>have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choose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some</a:t>
            </a:r>
            <a:r>
              <a:rPr lang="nl-NL" sz="2000" dirty="0" smtClean="0">
                <a:solidFill>
                  <a:prstClr val="black"/>
                </a:solidFill>
              </a:rPr>
              <a:t> view of life, the </a:t>
            </a:r>
            <a:r>
              <a:rPr lang="nl-NL" sz="2000" dirty="0" err="1" smtClean="0">
                <a:solidFill>
                  <a:prstClr val="black"/>
                </a:solidFill>
              </a:rPr>
              <a:t>crucial</a:t>
            </a:r>
            <a:r>
              <a:rPr lang="nl-NL" sz="2000" dirty="0" smtClean="0">
                <a:solidFill>
                  <a:prstClr val="black"/>
                </a:solidFill>
              </a:rPr>
              <a:t> question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is or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acceptable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life views are or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life views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5904" y="234888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For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important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r>
              <a:rPr lang="nl-NL" sz="2000" dirty="0" smtClean="0">
                <a:solidFill>
                  <a:prstClr val="black"/>
                </a:solidFill>
              </a:rPr>
              <a:t> of views of life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two</a:t>
            </a:r>
            <a:r>
              <a:rPr lang="nl-NL" sz="2000" i="1" dirty="0" smtClean="0">
                <a:solidFill>
                  <a:prstClr val="black"/>
                </a:solidFill>
              </a:rPr>
              <a:t>-way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confrontation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a view of life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. It       is at </a:t>
            </a:r>
            <a:r>
              <a:rPr lang="nl-NL" sz="2000" dirty="0" err="1" smtClean="0">
                <a:solidFill>
                  <a:prstClr val="black"/>
                </a:solidFill>
              </a:rPr>
              <a:t>least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three</a:t>
            </a:r>
            <a:r>
              <a:rPr lang="nl-NL" sz="2000" i="1" dirty="0" smtClean="0">
                <a:solidFill>
                  <a:prstClr val="black"/>
                </a:solidFill>
              </a:rPr>
              <a:t>-way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confrontation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rival</a:t>
            </a:r>
            <a:r>
              <a:rPr lang="nl-NL" sz="2000" dirty="0" smtClean="0">
                <a:solidFill>
                  <a:prstClr val="black"/>
                </a:solidFill>
              </a:rPr>
              <a:t> views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342900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G</a:t>
            </a:r>
            <a:r>
              <a:rPr lang="nl-NL" sz="2000" dirty="0" err="1" smtClean="0">
                <a:solidFill>
                  <a:prstClr val="black"/>
                </a:solidFill>
              </a:rPr>
              <a:t>iven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withhold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r>
              <a:rPr lang="nl-NL" sz="2000" dirty="0" smtClean="0">
                <a:solidFill>
                  <a:prstClr val="black"/>
                </a:solidFill>
              </a:rPr>
              <a:t>, a view of life </a:t>
            </a:r>
            <a:r>
              <a:rPr lang="nl-NL" sz="2000" dirty="0" err="1" smtClean="0">
                <a:solidFill>
                  <a:prstClr val="black"/>
                </a:solidFill>
              </a:rPr>
              <a:t>shouldn’t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abandoned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i="1" dirty="0" smtClean="0">
                <a:solidFill>
                  <a:prstClr val="black"/>
                </a:solidFill>
              </a:rPr>
              <a:t>even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except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favor</a:t>
            </a:r>
            <a:r>
              <a:rPr lang="nl-NL" sz="2000" dirty="0" smtClean="0">
                <a:solidFill>
                  <a:prstClr val="black"/>
                </a:solidFill>
              </a:rPr>
              <a:t> of a </a:t>
            </a:r>
            <a:r>
              <a:rPr lang="nl-NL" sz="2000" dirty="0" err="1" smtClean="0">
                <a:solidFill>
                  <a:prstClr val="black"/>
                </a:solidFill>
              </a:rPr>
              <a:t>better</a:t>
            </a:r>
            <a:r>
              <a:rPr lang="nl-NL" sz="2000" dirty="0" smtClean="0">
                <a:solidFill>
                  <a:prstClr val="black"/>
                </a:solidFill>
              </a:rPr>
              <a:t> view of life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4221088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assess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of life-views, the focus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arguments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existence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</a:t>
            </a:r>
            <a:r>
              <a:rPr lang="nl-NL" sz="1800" dirty="0" err="1" smtClean="0">
                <a:solidFill>
                  <a:prstClr val="black"/>
                </a:solidFill>
              </a:rPr>
              <a:t>propositions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  <a:r>
              <a:rPr lang="nl-NL" sz="2000" dirty="0" smtClean="0">
                <a:solidFill>
                  <a:prstClr val="black"/>
                </a:solidFill>
              </a:rPr>
              <a:t>, but on </a:t>
            </a:r>
            <a:r>
              <a:rPr lang="nl-NL" sz="2000" dirty="0" err="1" smtClean="0">
                <a:solidFill>
                  <a:prstClr val="black"/>
                </a:solidFill>
              </a:rPr>
              <a:t>arguments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rationality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believing</a:t>
            </a:r>
            <a:r>
              <a:rPr lang="nl-NL" sz="2000" i="1" dirty="0" smtClean="0">
                <a:solidFill>
                  <a:prstClr val="black"/>
                </a:solidFill>
              </a:rPr>
              <a:t> in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existence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(real </a:t>
            </a:r>
            <a:r>
              <a:rPr lang="nl-NL" sz="1800" dirty="0" err="1" smtClean="0">
                <a:solidFill>
                  <a:prstClr val="black"/>
                </a:solidFill>
              </a:rPr>
              <a:t>people</a:t>
            </a:r>
            <a:r>
              <a:rPr lang="nl-NL" sz="1800" dirty="0" smtClean="0">
                <a:solidFill>
                  <a:prstClr val="black"/>
                </a:solidFill>
              </a:rPr>
              <a:t> in </a:t>
            </a:r>
            <a:r>
              <a:rPr lang="nl-NL" sz="1800" dirty="0" err="1" smtClean="0">
                <a:solidFill>
                  <a:prstClr val="black"/>
                </a:solidFill>
              </a:rPr>
              <a:t>situations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  <a:endParaRPr lang="nl-NL" sz="2000" i="1" dirty="0">
              <a:solidFill>
                <a:prstClr val="black"/>
              </a:solidFill>
            </a:endParaRPr>
          </a:p>
          <a:p>
            <a:pPr lvl="1"/>
            <a:r>
              <a:rPr lang="nl-NL" sz="1800" dirty="0">
                <a:solidFill>
                  <a:prstClr val="black"/>
                </a:solidFill>
              </a:rPr>
              <a:t>“</a:t>
            </a:r>
            <a:r>
              <a:rPr lang="nl-NL" sz="1800" dirty="0" err="1">
                <a:solidFill>
                  <a:prstClr val="black"/>
                </a:solidFill>
              </a:rPr>
              <a:t>When</a:t>
            </a:r>
            <a:r>
              <a:rPr lang="nl-NL" sz="1800" dirty="0">
                <a:solidFill>
                  <a:prstClr val="black"/>
                </a:solidFill>
              </a:rPr>
              <a:t> is a belief </a:t>
            </a:r>
            <a:r>
              <a:rPr lang="nl-NL" sz="1800" dirty="0" smtClean="0">
                <a:solidFill>
                  <a:prstClr val="black"/>
                </a:solidFill>
              </a:rPr>
              <a:t>P </a:t>
            </a:r>
            <a:r>
              <a:rPr lang="nl-NL" sz="1800" dirty="0" err="1" smtClean="0">
                <a:solidFill>
                  <a:prstClr val="black"/>
                </a:solidFill>
              </a:rPr>
              <a:t>rational</a:t>
            </a:r>
            <a:r>
              <a:rPr lang="nl-NL" sz="1800" dirty="0">
                <a:solidFill>
                  <a:prstClr val="black"/>
                </a:solidFill>
              </a:rPr>
              <a:t>?” </a:t>
            </a:r>
            <a:r>
              <a:rPr lang="nl-NL" sz="1800" dirty="0" err="1">
                <a:solidFill>
                  <a:prstClr val="black"/>
                </a:solidFill>
              </a:rPr>
              <a:t>differs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err="1">
                <a:solidFill>
                  <a:prstClr val="black"/>
                </a:solidFill>
              </a:rPr>
              <a:t>from</a:t>
            </a:r>
            <a:r>
              <a:rPr lang="nl-NL" sz="1800" dirty="0">
                <a:solidFill>
                  <a:prstClr val="black"/>
                </a:solidFill>
              </a:rPr>
              <a:t> “</a:t>
            </a:r>
            <a:r>
              <a:rPr lang="nl-NL" sz="1800" dirty="0" err="1">
                <a:solidFill>
                  <a:prstClr val="black"/>
                </a:solidFill>
              </a:rPr>
              <a:t>When</a:t>
            </a:r>
            <a:r>
              <a:rPr lang="nl-NL" sz="1800" dirty="0">
                <a:solidFill>
                  <a:prstClr val="black"/>
                </a:solidFill>
              </a:rPr>
              <a:t> is </a:t>
            </a:r>
            <a:r>
              <a:rPr lang="nl-NL" sz="1800" dirty="0" err="1">
                <a:solidFill>
                  <a:prstClr val="black"/>
                </a:solidFill>
              </a:rPr>
              <a:t>an</a:t>
            </a:r>
            <a:r>
              <a:rPr lang="nl-NL" sz="1800" dirty="0">
                <a:solidFill>
                  <a:prstClr val="black"/>
                </a:solidFill>
              </a:rPr>
              <a:t> agent </a:t>
            </a:r>
            <a:r>
              <a:rPr lang="nl-NL" sz="1800" dirty="0" err="1">
                <a:solidFill>
                  <a:prstClr val="black"/>
                </a:solidFill>
              </a:rPr>
              <a:t>rational</a:t>
            </a:r>
            <a:r>
              <a:rPr lang="nl-NL" sz="1800" dirty="0">
                <a:solidFill>
                  <a:prstClr val="black"/>
                </a:solidFill>
              </a:rPr>
              <a:t> in </a:t>
            </a:r>
            <a:r>
              <a:rPr lang="nl-NL" sz="1800" dirty="0" err="1">
                <a:solidFill>
                  <a:prstClr val="black"/>
                </a:solidFill>
              </a:rPr>
              <a:t>believing</a:t>
            </a:r>
            <a:r>
              <a:rPr lang="nl-NL" sz="1800" dirty="0">
                <a:solidFill>
                  <a:prstClr val="black"/>
                </a:solidFill>
              </a:rPr>
              <a:t> P?”</a:t>
            </a:r>
            <a:endParaRPr lang="nl-NL" sz="1800" i="1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nl-NL" sz="1400" dirty="0" smtClean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5661248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former</a:t>
            </a:r>
            <a:r>
              <a:rPr lang="nl-NL" sz="2000" dirty="0" smtClean="0">
                <a:solidFill>
                  <a:prstClr val="black"/>
                </a:solidFill>
              </a:rPr>
              <a:t> has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the belief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epistemically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. The </a:t>
            </a:r>
            <a:r>
              <a:rPr lang="nl-NL" sz="2000" dirty="0" err="1" smtClean="0">
                <a:solidFill>
                  <a:prstClr val="black"/>
                </a:solidFill>
              </a:rPr>
              <a:t>latter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specific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in   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concrete </a:t>
            </a:r>
            <a:r>
              <a:rPr lang="nl-NL" sz="2000" dirty="0" err="1" smtClean="0">
                <a:solidFill>
                  <a:prstClr val="black"/>
                </a:solidFill>
              </a:rPr>
              <a:t>situations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in the </a:t>
            </a:r>
            <a:r>
              <a:rPr lang="nl-NL" sz="2000" dirty="0" err="1" smtClean="0">
                <a:solidFill>
                  <a:prstClr val="black"/>
                </a:solidFill>
              </a:rPr>
              <a:t>existence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endParaRPr lang="nl-NL" sz="1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61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  <p:bldP spid="6" grpId="0"/>
      <p:bldP spid="7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evidentialist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reconsidered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, most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base these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on adequate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5904" y="2060848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suceeds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suceeds</a:t>
            </a:r>
            <a:r>
              <a:rPr lang="nl-NL" sz="2000" dirty="0" smtClean="0">
                <a:solidFill>
                  <a:prstClr val="black"/>
                </a:solidFill>
              </a:rPr>
              <a:t>: “Most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life-views </a:t>
            </a:r>
            <a:r>
              <a:rPr lang="nl-NL" sz="1800" dirty="0" smtClean="0">
                <a:solidFill>
                  <a:prstClr val="black"/>
                </a:solidFill>
              </a:rPr>
              <a:t>(e.g., “man is the </a:t>
            </a:r>
            <a:r>
              <a:rPr lang="nl-NL" sz="1800" dirty="0" err="1" smtClean="0">
                <a:solidFill>
                  <a:prstClr val="black"/>
                </a:solidFill>
              </a:rPr>
              <a:t>measure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all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things</a:t>
            </a:r>
            <a:r>
              <a:rPr lang="nl-NL" sz="1800" dirty="0" smtClean="0">
                <a:solidFill>
                  <a:prstClr val="black"/>
                </a:solidFill>
              </a:rPr>
              <a:t>”, “</a:t>
            </a:r>
            <a:r>
              <a:rPr lang="nl-NL" sz="1800" dirty="0" err="1" smtClean="0">
                <a:solidFill>
                  <a:prstClr val="black"/>
                </a:solidFill>
              </a:rPr>
              <a:t>reality</a:t>
            </a:r>
            <a:r>
              <a:rPr lang="nl-NL" sz="1800" dirty="0" smtClean="0">
                <a:solidFill>
                  <a:prstClr val="black"/>
                </a:solidFill>
              </a:rPr>
              <a:t>      is </a:t>
            </a:r>
            <a:r>
              <a:rPr lang="nl-NL" sz="1800" dirty="0" err="1" smtClean="0">
                <a:solidFill>
                  <a:prstClr val="black"/>
                </a:solidFill>
              </a:rPr>
              <a:t>ultimately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impersonal</a:t>
            </a:r>
            <a:r>
              <a:rPr lang="nl-NL" sz="1800" dirty="0" smtClean="0">
                <a:solidFill>
                  <a:prstClr val="black"/>
                </a:solidFill>
              </a:rPr>
              <a:t>”, etc.)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base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on proper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3140968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Thus</a:t>
            </a:r>
            <a:r>
              <a:rPr lang="nl-NL" sz="2000" dirty="0">
                <a:solidFill>
                  <a:prstClr val="black"/>
                </a:solidFill>
              </a:rPr>
              <a:t>, </a:t>
            </a:r>
            <a:r>
              <a:rPr lang="nl-NL" sz="2000" dirty="0" smtClean="0">
                <a:solidFill>
                  <a:prstClr val="black"/>
                </a:solidFill>
              </a:rPr>
              <a:t>most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is absurd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371703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problematic</a:t>
            </a:r>
            <a:r>
              <a:rPr lang="nl-NL" sz="2000" dirty="0" smtClean="0">
                <a:solidFill>
                  <a:prstClr val="black"/>
                </a:solidFill>
              </a:rPr>
              <a:t>. Indeed, even in </a:t>
            </a:r>
            <a:r>
              <a:rPr lang="nl-NL" sz="2000" dirty="0" err="1" smtClean="0">
                <a:solidFill>
                  <a:prstClr val="black"/>
                </a:solidFill>
              </a:rPr>
              <a:t>daily</a:t>
            </a:r>
            <a:r>
              <a:rPr lang="nl-NL" sz="2000" dirty="0" smtClean="0">
                <a:solidFill>
                  <a:prstClr val="black"/>
                </a:solidFill>
              </a:rPr>
              <a:t> life most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follow it. It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limited</a:t>
            </a:r>
            <a:r>
              <a:rPr lang="nl-NL" sz="2000" dirty="0" smtClean="0">
                <a:solidFill>
                  <a:prstClr val="black"/>
                </a:solidFill>
              </a:rPr>
              <a:t> time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resources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50912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turns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tables</a:t>
            </a:r>
            <a:r>
              <a:rPr lang="nl-NL" sz="2000" dirty="0" smtClean="0">
                <a:solidFill>
                  <a:prstClr val="black"/>
                </a:solidFill>
              </a:rPr>
              <a:t>’. It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trust the </a:t>
            </a:r>
            <a:r>
              <a:rPr lang="nl-NL" sz="2000" dirty="0" err="1" smtClean="0">
                <a:solidFill>
                  <a:prstClr val="black"/>
                </a:solidFill>
              </a:rPr>
              <a:t>deliver-ances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resources as long as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no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counter-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endParaRPr lang="nl-NL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6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  <p:bldP spid="6" grpId="0"/>
      <p:bldP spid="7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Evidence</a:t>
            </a:r>
            <a:r>
              <a:rPr lang="nl-NL" sz="3200" dirty="0" smtClean="0"/>
              <a:t>, </a:t>
            </a:r>
            <a:r>
              <a:rPr lang="nl-NL" sz="3200" dirty="0" err="1" smtClean="0"/>
              <a:t>grounds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skepticism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say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needs</a:t>
            </a:r>
            <a:r>
              <a:rPr lang="nl-NL" sz="2000" dirty="0" smtClean="0">
                <a:solidFill>
                  <a:prstClr val="black"/>
                </a:solidFill>
              </a:rPr>
              <a:t> no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 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groundless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grounded</a:t>
            </a:r>
            <a:r>
              <a:rPr lang="nl-NL" sz="2000" dirty="0" smtClean="0">
                <a:solidFill>
                  <a:prstClr val="black"/>
                </a:solidFill>
              </a:rPr>
              <a:t> in the </a:t>
            </a:r>
            <a:r>
              <a:rPr lang="nl-NL" sz="2000" i="1" dirty="0" smtClean="0">
                <a:solidFill>
                  <a:prstClr val="black"/>
                </a:solidFill>
              </a:rPr>
              <a:t>source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arise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5904" y="2060848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merely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argues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we have the right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initially</a:t>
            </a:r>
            <a:r>
              <a:rPr lang="nl-NL" sz="2000" dirty="0" smtClean="0">
                <a:solidFill>
                  <a:prstClr val="black"/>
                </a:solidFill>
              </a:rPr>
              <a:t> trust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faculties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deliverances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natural</a:t>
            </a:r>
            <a:r>
              <a:rPr lang="nl-NL" sz="2000" dirty="0" smtClean="0">
                <a:solidFill>
                  <a:prstClr val="black"/>
                </a:solidFill>
              </a:rPr>
              <a:t> belief-</a:t>
            </a:r>
            <a:r>
              <a:rPr lang="nl-NL" sz="2000" dirty="0" err="1" smtClean="0">
                <a:solidFill>
                  <a:prstClr val="black"/>
                </a:solidFill>
              </a:rPr>
              <a:t>forming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processes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2852936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We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initially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rely</a:t>
            </a:r>
            <a:r>
              <a:rPr lang="nl-NL" sz="2000" dirty="0" smtClean="0">
                <a:solidFill>
                  <a:prstClr val="black"/>
                </a:solidFill>
              </a:rPr>
              <a:t> on the </a:t>
            </a:r>
            <a:r>
              <a:rPr lang="nl-NL" sz="2000" dirty="0" err="1" smtClean="0">
                <a:solidFill>
                  <a:prstClr val="black"/>
                </a:solidFill>
              </a:rPr>
              <a:t>deliverances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belief-</a:t>
            </a:r>
            <a:r>
              <a:rPr lang="nl-NL" sz="2000" dirty="0" err="1" smtClean="0">
                <a:solidFill>
                  <a:prstClr val="black"/>
                </a:solidFill>
              </a:rPr>
              <a:t>producing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mechanisms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unless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we </a:t>
            </a:r>
            <a:r>
              <a:rPr lang="nl-NL" sz="2000" dirty="0" err="1" smtClean="0">
                <a:solidFill>
                  <a:prstClr val="black"/>
                </a:solidFill>
              </a:rPr>
              <a:t>obtain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think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deliverances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reliable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What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else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can</a:t>
            </a:r>
            <a:r>
              <a:rPr lang="nl-NL" sz="1800" dirty="0" smtClean="0">
                <a:solidFill>
                  <a:prstClr val="black"/>
                </a:solidFill>
              </a:rPr>
              <a:t> we </a:t>
            </a:r>
            <a:r>
              <a:rPr lang="nl-NL" sz="1800" dirty="0" err="1" smtClean="0">
                <a:solidFill>
                  <a:prstClr val="black"/>
                </a:solidFill>
              </a:rPr>
              <a:t>rationally</a:t>
            </a:r>
            <a:r>
              <a:rPr lang="nl-NL" sz="1800" dirty="0" smtClean="0">
                <a:solidFill>
                  <a:prstClr val="black"/>
                </a:solidFill>
              </a:rPr>
              <a:t> do </a:t>
            </a:r>
            <a:r>
              <a:rPr lang="nl-NL" sz="1800" dirty="0" err="1" smtClean="0">
                <a:solidFill>
                  <a:prstClr val="black"/>
                </a:solidFill>
              </a:rPr>
              <a:t>except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initially</a:t>
            </a:r>
            <a:r>
              <a:rPr lang="nl-NL" sz="1800" dirty="0" smtClean="0">
                <a:solidFill>
                  <a:prstClr val="black"/>
                </a:solidFill>
              </a:rPr>
              <a:t> trust the </a:t>
            </a:r>
            <a:r>
              <a:rPr lang="nl-NL" sz="1800" dirty="0" err="1" smtClean="0">
                <a:solidFill>
                  <a:prstClr val="black"/>
                </a:solidFill>
              </a:rPr>
              <a:t>only</a:t>
            </a:r>
            <a:r>
              <a:rPr lang="nl-NL" sz="1800" dirty="0" smtClean="0">
                <a:solidFill>
                  <a:prstClr val="black"/>
                </a:solidFill>
              </a:rPr>
              <a:t> light we have?</a:t>
            </a:r>
            <a:r>
              <a:rPr lang="nl-NL" sz="1600" i="1" dirty="0" smtClean="0">
                <a:solidFill>
                  <a:prstClr val="black"/>
                </a:solidFill>
              </a:rPr>
              <a:t> </a:t>
            </a:r>
            <a:endParaRPr lang="nl-NL" sz="1600" i="1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4005064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even </a:t>
            </a:r>
            <a:r>
              <a:rPr lang="nl-NL" sz="2000" dirty="0" err="1" smtClean="0">
                <a:solidFill>
                  <a:prstClr val="black"/>
                </a:solidFill>
              </a:rPr>
              <a:t>give</a:t>
            </a:r>
            <a:r>
              <a:rPr lang="nl-NL" sz="2000" dirty="0" smtClean="0">
                <a:solidFill>
                  <a:prstClr val="black"/>
                </a:solidFill>
              </a:rPr>
              <a:t> adequate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the (</a:t>
            </a:r>
            <a:r>
              <a:rPr lang="nl-NL" sz="2000" dirty="0" err="1" smtClean="0">
                <a:solidFill>
                  <a:prstClr val="black"/>
                </a:solidFill>
              </a:rPr>
              <a:t>un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  <a:r>
              <a:rPr lang="nl-NL" sz="2000" dirty="0" err="1" smtClean="0">
                <a:solidFill>
                  <a:prstClr val="black"/>
                </a:solidFill>
              </a:rPr>
              <a:t>reliability</a:t>
            </a:r>
            <a:r>
              <a:rPr lang="nl-NL" sz="2000" dirty="0" smtClean="0">
                <a:solidFill>
                  <a:prstClr val="black"/>
                </a:solidFill>
              </a:rPr>
              <a:t> of  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belief-</a:t>
            </a:r>
            <a:r>
              <a:rPr lang="nl-NL" sz="2000" dirty="0" err="1" smtClean="0">
                <a:solidFill>
                  <a:prstClr val="black"/>
                </a:solidFill>
              </a:rPr>
              <a:t>forming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processes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any</a:t>
            </a:r>
            <a:r>
              <a:rPr lang="nl-NL" sz="2000" dirty="0" smtClean="0">
                <a:solidFill>
                  <a:prstClr val="black"/>
                </a:solidFill>
              </a:rPr>
              <a:t> argument </a:t>
            </a:r>
            <a:r>
              <a:rPr lang="nl-NL" sz="2000" dirty="0" err="1" smtClean="0">
                <a:solidFill>
                  <a:prstClr val="black"/>
                </a:solidFill>
              </a:rPr>
              <a:t>relies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faculties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7971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</a:t>
            </a:r>
            <a:r>
              <a:rPr lang="nl-NL" sz="2000" dirty="0" smtClean="0">
                <a:solidFill>
                  <a:prstClr val="black"/>
                </a:solidFill>
              </a:rPr>
              <a:t> claims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we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justify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processes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believing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. We trust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until</a:t>
            </a:r>
            <a:r>
              <a:rPr lang="nl-NL" sz="2000" dirty="0" smtClean="0">
                <a:solidFill>
                  <a:prstClr val="black"/>
                </a:solidFill>
              </a:rPr>
              <a:t> counter-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emerges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7504" y="558924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Of course </a:t>
            </a:r>
            <a:r>
              <a:rPr lang="nl-NL" sz="2000" i="1" dirty="0" err="1" smtClean="0">
                <a:solidFill>
                  <a:prstClr val="black"/>
                </a:solidFill>
              </a:rPr>
              <a:t>foundational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partially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agree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namely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respect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     the </a:t>
            </a:r>
            <a:r>
              <a:rPr lang="nl-NL" sz="2000" i="1" dirty="0" smtClean="0">
                <a:solidFill>
                  <a:prstClr val="black"/>
                </a:solidFill>
              </a:rPr>
              <a:t>proper basic </a:t>
            </a:r>
            <a:r>
              <a:rPr lang="nl-NL" sz="2000" i="1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But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class is </a:t>
            </a:r>
            <a:r>
              <a:rPr lang="nl-NL" sz="2000" dirty="0" err="1" smtClean="0">
                <a:solidFill>
                  <a:prstClr val="black"/>
                </a:solidFill>
              </a:rPr>
              <a:t>typically</a:t>
            </a:r>
            <a:r>
              <a:rPr lang="nl-NL" sz="2000" dirty="0" smtClean="0">
                <a:solidFill>
                  <a:prstClr val="black"/>
                </a:solidFill>
              </a:rPr>
              <a:t> taken as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very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limited</a:t>
            </a:r>
            <a:endParaRPr lang="nl-NL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23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  <p:bldP spid="6" grpId="0"/>
      <p:bldP spid="7" grpId="0"/>
      <p:bldP spid="8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Evidence</a:t>
            </a:r>
            <a:r>
              <a:rPr lang="nl-NL" sz="3200" dirty="0" smtClean="0"/>
              <a:t>, </a:t>
            </a:r>
            <a:r>
              <a:rPr lang="nl-NL" sz="3200" dirty="0" err="1" smtClean="0"/>
              <a:t>grounds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skepticism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claim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first in </a:t>
            </a:r>
            <a:r>
              <a:rPr lang="nl-NL" sz="2000" i="1" dirty="0" err="1" smtClean="0">
                <a:solidFill>
                  <a:prstClr val="black"/>
                </a:solidFill>
              </a:rPr>
              <a:t>situations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resistance</a:t>
            </a:r>
            <a:r>
              <a:rPr lang="nl-NL" sz="2000" dirty="0" smtClean="0">
                <a:solidFill>
                  <a:prstClr val="black"/>
                </a:solidFill>
              </a:rPr>
              <a:t> (‘</a:t>
            </a:r>
            <a:r>
              <a:rPr lang="nl-NL" sz="2000" dirty="0" err="1" smtClean="0">
                <a:solidFill>
                  <a:prstClr val="black"/>
                </a:solidFill>
              </a:rPr>
              <a:t>defeaters</a:t>
            </a:r>
            <a:r>
              <a:rPr lang="nl-NL" sz="2000" dirty="0" smtClean="0">
                <a:solidFill>
                  <a:prstClr val="black"/>
                </a:solidFill>
              </a:rPr>
              <a:t>’)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     a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person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start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his or her </a:t>
            </a:r>
            <a:r>
              <a:rPr lang="nl-NL" sz="2000" dirty="0" err="1" smtClean="0">
                <a:solidFill>
                  <a:prstClr val="black"/>
                </a:solidFill>
              </a:rPr>
              <a:t>initial</a:t>
            </a:r>
            <a:r>
              <a:rPr lang="nl-NL" sz="2000" dirty="0" smtClean="0">
                <a:solidFill>
                  <a:prstClr val="black"/>
                </a:solidFill>
              </a:rPr>
              <a:t> trust –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9512" y="198884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512" y="198884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treat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naturally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basic,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out  of </a:t>
            </a:r>
            <a:r>
              <a:rPr lang="nl-NL" sz="2000" dirty="0" err="1" smtClean="0">
                <a:solidFill>
                  <a:prstClr val="black"/>
                </a:solidFill>
              </a:rPr>
              <a:t>laziness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realistic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time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resources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2780928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fails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take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</a:t>
            </a:r>
            <a:r>
              <a:rPr lang="nl-NL" sz="2000" dirty="0" err="1" smtClean="0">
                <a:solidFill>
                  <a:prstClr val="black"/>
                </a:solidFill>
              </a:rPr>
              <a:t>things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ones</a:t>
            </a:r>
            <a:r>
              <a:rPr lang="nl-NL" sz="2000" dirty="0" smtClean="0">
                <a:solidFill>
                  <a:prstClr val="black"/>
                </a:solidFill>
              </a:rPr>
              <a:t> view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7912" y="3573016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More </a:t>
            </a:r>
            <a:r>
              <a:rPr lang="nl-NL" sz="2000" dirty="0" err="1" smtClean="0">
                <a:solidFill>
                  <a:prstClr val="black"/>
                </a:solidFill>
              </a:rPr>
              <a:t>specifically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in respect of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, means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endParaRPr lang="nl-NL" sz="2000" dirty="0" smtClean="0">
              <a:solidFill>
                <a:prstClr val="black"/>
              </a:solidFill>
            </a:endParaRPr>
          </a:p>
          <a:p>
            <a:endParaRPr lang="nl-NL" sz="2000" i="1" dirty="0">
              <a:solidFill>
                <a:prstClr val="black"/>
              </a:solidFill>
            </a:endParaRPr>
          </a:p>
          <a:p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4077072"/>
            <a:ext cx="8568952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With</a:t>
            </a:r>
            <a:r>
              <a:rPr lang="nl-NL" sz="1800" i="1" dirty="0" smtClean="0"/>
              <a:t> respect </a:t>
            </a:r>
            <a:r>
              <a:rPr lang="nl-NL" sz="1800" i="1" dirty="0" err="1" smtClean="0"/>
              <a:t>to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situation</a:t>
            </a:r>
            <a:r>
              <a:rPr lang="nl-NL" sz="1800" dirty="0" smtClean="0"/>
              <a:t> –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</a:t>
            </a:r>
            <a:r>
              <a:rPr lang="nl-NL" sz="1800" dirty="0" err="1" smtClean="0"/>
              <a:t>individuals</a:t>
            </a:r>
            <a:r>
              <a:rPr lang="nl-NL" sz="1800" dirty="0" smtClean="0"/>
              <a:t> must take </a:t>
            </a:r>
            <a:r>
              <a:rPr lang="nl-NL" sz="1800" dirty="0" err="1" smtClean="0"/>
              <a:t>into</a:t>
            </a:r>
            <a:r>
              <a:rPr lang="nl-NL" sz="1800" dirty="0" smtClean="0"/>
              <a:t> account </a:t>
            </a:r>
            <a:r>
              <a:rPr lang="nl-NL" sz="1800" dirty="0" err="1" smtClean="0"/>
              <a:t>their</a:t>
            </a:r>
            <a:r>
              <a:rPr lang="nl-NL" sz="1800" dirty="0" smtClean="0"/>
              <a:t> resources </a:t>
            </a:r>
            <a:r>
              <a:rPr lang="nl-NL" sz="1800" dirty="0" err="1" smtClean="0"/>
              <a:t>and</a:t>
            </a:r>
            <a:r>
              <a:rPr lang="nl-NL" sz="1800" dirty="0" smtClean="0"/>
              <a:t> the environment </a:t>
            </a:r>
            <a:r>
              <a:rPr lang="nl-NL" sz="1800" dirty="0" err="1" smtClean="0"/>
              <a:t>they</a:t>
            </a:r>
            <a:r>
              <a:rPr lang="nl-NL" sz="1800" dirty="0" smtClean="0"/>
              <a:t> live in. “Be </a:t>
            </a:r>
            <a:r>
              <a:rPr lang="nl-NL" sz="1800" dirty="0" err="1" smtClean="0"/>
              <a:t>realistic</a:t>
            </a:r>
            <a:r>
              <a:rPr lang="nl-NL" sz="1800" dirty="0" smtClean="0"/>
              <a:t>. Do </a:t>
            </a:r>
            <a:r>
              <a:rPr lang="nl-NL" sz="1800" dirty="0" err="1" smtClean="0"/>
              <a:t>not</a:t>
            </a:r>
            <a:r>
              <a:rPr lang="nl-NL" sz="1800" dirty="0" smtClean="0"/>
              <a:t> </a:t>
            </a:r>
            <a:r>
              <a:rPr lang="nl-NL" sz="1800" dirty="0" err="1" smtClean="0"/>
              <a:t>overestimate</a:t>
            </a:r>
            <a:r>
              <a:rPr lang="nl-NL" sz="1800" dirty="0" smtClean="0"/>
              <a:t> time or </a:t>
            </a:r>
            <a:r>
              <a:rPr lang="nl-NL" sz="1800" dirty="0" err="1" smtClean="0"/>
              <a:t>abilities</a:t>
            </a:r>
            <a:r>
              <a:rPr lang="nl-NL" sz="1800" dirty="0" smtClean="0"/>
              <a:t>”  </a:t>
            </a:r>
          </a:p>
          <a:p>
            <a:pPr marL="0" indent="0">
              <a:buSzPct val="60000"/>
              <a:buNone/>
            </a:pPr>
            <a:endParaRPr lang="nl-NL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3528" y="4725144"/>
            <a:ext cx="8568952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With</a:t>
            </a:r>
            <a:r>
              <a:rPr lang="nl-NL" sz="1800" i="1" dirty="0" smtClean="0"/>
              <a:t> respect </a:t>
            </a:r>
            <a:r>
              <a:rPr lang="nl-NL" sz="1800" i="1" dirty="0" err="1" smtClean="0"/>
              <a:t>to</a:t>
            </a:r>
            <a:r>
              <a:rPr lang="nl-NL" sz="1800" i="1" dirty="0" smtClean="0"/>
              <a:t> means</a:t>
            </a:r>
            <a:r>
              <a:rPr lang="nl-NL" sz="1800" dirty="0" smtClean="0"/>
              <a:t> –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</a:t>
            </a:r>
            <a:r>
              <a:rPr lang="nl-NL" sz="1800" dirty="0" err="1" smtClean="0"/>
              <a:t>individuals</a:t>
            </a:r>
            <a:r>
              <a:rPr lang="nl-NL" sz="1800" dirty="0" smtClean="0"/>
              <a:t> must select means </a:t>
            </a:r>
            <a:r>
              <a:rPr lang="nl-NL" sz="1800" dirty="0" err="1" smtClean="0"/>
              <a:t>that</a:t>
            </a:r>
            <a:r>
              <a:rPr lang="nl-NL" sz="1800" dirty="0" smtClean="0"/>
              <a:t> are </a:t>
            </a:r>
            <a:r>
              <a:rPr lang="nl-NL" sz="1800" dirty="0" err="1" smtClean="0"/>
              <a:t>sufficient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appropriate</a:t>
            </a:r>
            <a:r>
              <a:rPr lang="nl-NL" sz="1800" dirty="0" smtClean="0"/>
              <a:t>. “Do </a:t>
            </a:r>
            <a:r>
              <a:rPr lang="nl-NL" sz="1800" dirty="0" err="1" smtClean="0"/>
              <a:t>not</a:t>
            </a:r>
            <a:r>
              <a:rPr lang="nl-NL" sz="1800" dirty="0" smtClean="0"/>
              <a:t> select means </a:t>
            </a:r>
            <a:r>
              <a:rPr lang="nl-NL" sz="1800" dirty="0" err="1" smtClean="0"/>
              <a:t>that</a:t>
            </a:r>
            <a:r>
              <a:rPr lang="nl-NL" sz="1800" dirty="0" smtClean="0"/>
              <a:t> do </a:t>
            </a:r>
            <a:r>
              <a:rPr lang="nl-NL" sz="1800" dirty="0" err="1" smtClean="0"/>
              <a:t>not</a:t>
            </a:r>
            <a:r>
              <a:rPr lang="nl-NL" sz="1800" dirty="0" smtClean="0"/>
              <a:t> </a:t>
            </a:r>
            <a:r>
              <a:rPr lang="nl-NL" sz="1800" dirty="0" err="1" smtClean="0"/>
              <a:t>satisfy</a:t>
            </a:r>
            <a:r>
              <a:rPr lang="nl-NL" sz="1800" dirty="0" smtClean="0"/>
              <a:t> </a:t>
            </a:r>
            <a:r>
              <a:rPr lang="nl-NL" sz="1800" dirty="0" err="1" smtClean="0"/>
              <a:t>your</a:t>
            </a:r>
            <a:r>
              <a:rPr lang="nl-NL" sz="1800" dirty="0" smtClean="0"/>
              <a:t> </a:t>
            </a:r>
            <a:r>
              <a:rPr lang="nl-NL" sz="1800" dirty="0" err="1" smtClean="0"/>
              <a:t>ends</a:t>
            </a:r>
            <a:r>
              <a:rPr lang="nl-NL" sz="1800" dirty="0" smtClean="0"/>
              <a:t> or are </a:t>
            </a:r>
            <a:r>
              <a:rPr lang="nl-NL" sz="1800" dirty="0" err="1" smtClean="0"/>
              <a:t>destructive</a:t>
            </a:r>
            <a:r>
              <a:rPr lang="nl-NL" sz="1800" dirty="0" smtClean="0"/>
              <a:t>”  </a:t>
            </a:r>
          </a:p>
          <a:p>
            <a:pPr marL="0" indent="0">
              <a:buSzPct val="60000"/>
              <a:buNone/>
            </a:pPr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3528" y="5377408"/>
            <a:ext cx="8568952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With</a:t>
            </a:r>
            <a:r>
              <a:rPr lang="nl-NL" sz="1800" i="1" dirty="0" smtClean="0"/>
              <a:t> respect </a:t>
            </a:r>
            <a:r>
              <a:rPr lang="nl-NL" sz="1800" i="1" dirty="0" err="1" smtClean="0"/>
              <a:t>to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ends</a:t>
            </a:r>
            <a:r>
              <a:rPr lang="nl-NL" sz="1800" dirty="0" smtClean="0"/>
              <a:t> –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</a:t>
            </a:r>
            <a:r>
              <a:rPr lang="nl-NL" sz="1800" dirty="0" err="1" smtClean="0"/>
              <a:t>individuals</a:t>
            </a:r>
            <a:r>
              <a:rPr lang="nl-NL" sz="1800" dirty="0" smtClean="0"/>
              <a:t> must select </a:t>
            </a:r>
            <a:r>
              <a:rPr lang="nl-NL" sz="1800" dirty="0" err="1" smtClean="0"/>
              <a:t>ends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do </a:t>
            </a:r>
            <a:r>
              <a:rPr lang="nl-NL" sz="1800" dirty="0" err="1" smtClean="0"/>
              <a:t>not</a:t>
            </a:r>
            <a:r>
              <a:rPr lang="nl-NL" sz="1800" dirty="0" smtClean="0"/>
              <a:t> go </a:t>
            </a:r>
            <a:r>
              <a:rPr lang="nl-NL" sz="1800" dirty="0" err="1" smtClean="0"/>
              <a:t>against</a:t>
            </a:r>
            <a:r>
              <a:rPr lang="nl-NL" sz="1800" dirty="0" smtClean="0"/>
              <a:t> </a:t>
            </a:r>
            <a:r>
              <a:rPr lang="nl-NL" sz="1800" dirty="0" err="1" smtClean="0"/>
              <a:t>their</a:t>
            </a:r>
            <a:r>
              <a:rPr lang="nl-NL" sz="1800" dirty="0" smtClean="0"/>
              <a:t> real (</a:t>
            </a:r>
            <a:r>
              <a:rPr lang="nl-NL" sz="1800" dirty="0" err="1" smtClean="0"/>
              <a:t>daily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existential</a:t>
            </a:r>
            <a:r>
              <a:rPr lang="nl-NL" sz="1800" dirty="0" smtClean="0"/>
              <a:t>) human </a:t>
            </a:r>
            <a:r>
              <a:rPr lang="nl-NL" sz="1800" dirty="0" err="1" smtClean="0"/>
              <a:t>interests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38020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0" grpId="0"/>
      <p:bldP spid="6" grpId="0"/>
      <p:bldP spid="7" grpId="0"/>
      <p:bldP spid="8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err="1" smtClean="0"/>
              <a:t>Chapter</a:t>
            </a:r>
            <a:r>
              <a:rPr lang="nl-NL" sz="4000" dirty="0" smtClean="0"/>
              <a:t> </a:t>
            </a:r>
            <a:r>
              <a:rPr lang="nl-NL" sz="4000" dirty="0"/>
              <a:t>2</a:t>
            </a:r>
            <a:r>
              <a:rPr lang="nl-NL" sz="4000" dirty="0" smtClean="0"/>
              <a:t>: The Nature of </a:t>
            </a:r>
            <a:r>
              <a:rPr lang="nl-NL" sz="4000" dirty="0" err="1" smtClean="0"/>
              <a:t>Rationality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52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Presumptionist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</a:t>
            </a:r>
            <a:r>
              <a:rPr lang="nl-NL" sz="3200" dirty="0" err="1" smtClean="0"/>
              <a:t>believing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accept a life-view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no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</a:t>
            </a:r>
            <a:r>
              <a:rPr lang="nl-NL" sz="1800" dirty="0" err="1" smtClean="0">
                <a:solidFill>
                  <a:prstClr val="black"/>
                </a:solidFill>
              </a:rPr>
              <a:t>such</a:t>
            </a:r>
            <a:r>
              <a:rPr lang="nl-NL" sz="1800" dirty="0" smtClean="0">
                <a:solidFill>
                  <a:prstClr val="black"/>
                </a:solidFill>
              </a:rPr>
              <a:t> as </a:t>
            </a:r>
            <a:r>
              <a:rPr lang="nl-NL" sz="1800" dirty="0" err="1" smtClean="0">
                <a:solidFill>
                  <a:prstClr val="black"/>
                </a:solidFill>
              </a:rPr>
              <a:t>there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being</a:t>
            </a:r>
            <a:r>
              <a:rPr lang="nl-NL" sz="1800" dirty="0" smtClean="0">
                <a:solidFill>
                  <a:prstClr val="black"/>
                </a:solidFill>
              </a:rPr>
              <a:t> a </a:t>
            </a:r>
            <a:r>
              <a:rPr lang="nl-NL" sz="1800" dirty="0" err="1" smtClean="0">
                <a:solidFill>
                  <a:prstClr val="black"/>
                </a:solidFill>
              </a:rPr>
              <a:t>rival</a:t>
            </a:r>
            <a:r>
              <a:rPr lang="nl-NL" sz="1800" dirty="0" smtClean="0">
                <a:solidFill>
                  <a:prstClr val="black"/>
                </a:solidFill>
              </a:rPr>
              <a:t> life-view </a:t>
            </a:r>
            <a:r>
              <a:rPr lang="nl-NL" sz="1800" dirty="0" err="1" smtClean="0">
                <a:solidFill>
                  <a:prstClr val="black"/>
                </a:solidFill>
              </a:rPr>
              <a:t>one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better</a:t>
            </a:r>
            <a:r>
              <a:rPr lang="nl-NL" sz="1800" dirty="0" smtClean="0">
                <a:solidFill>
                  <a:prstClr val="black"/>
                </a:solidFill>
              </a:rPr>
              <a:t> off </a:t>
            </a:r>
            <a:r>
              <a:rPr lang="nl-NL" sz="1800" dirty="0" err="1" smtClean="0">
                <a:solidFill>
                  <a:prstClr val="black"/>
                </a:solidFill>
              </a:rPr>
              <a:t>believing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9512" y="198884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512" y="198884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A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aware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her belief, (‘</a:t>
            </a:r>
            <a:r>
              <a:rPr lang="nl-NL" sz="2000" dirty="0" err="1" smtClean="0">
                <a:solidFill>
                  <a:prstClr val="black"/>
                </a:solidFill>
              </a:rPr>
              <a:t>defeaters</a:t>
            </a:r>
            <a:r>
              <a:rPr lang="nl-NL" sz="2000" dirty="0" smtClean="0">
                <a:solidFill>
                  <a:prstClr val="black"/>
                </a:solidFill>
              </a:rPr>
              <a:t>’) or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open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defeaters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accessible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her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2780928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amounts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in the end the </a:t>
            </a:r>
            <a:r>
              <a:rPr lang="nl-NL" sz="2000" dirty="0" err="1" smtClean="0">
                <a:solidFill>
                  <a:prstClr val="black"/>
                </a:solidFill>
              </a:rPr>
              <a:t>unfriendly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</a:t>
            </a:r>
            <a:r>
              <a:rPr lang="nl-NL" sz="2000" dirty="0" smtClean="0">
                <a:solidFill>
                  <a:prstClr val="black"/>
                </a:solidFill>
              </a:rPr>
              <a:t> (“No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adopt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life-view”)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unfriendly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</a:t>
            </a:r>
            <a:r>
              <a:rPr lang="nl-NL" sz="2000" dirty="0" smtClean="0">
                <a:solidFill>
                  <a:prstClr val="black"/>
                </a:solidFill>
              </a:rPr>
              <a:t> (“No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adopt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life-view”) are wrong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378904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most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adopt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either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friendly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</a:t>
            </a:r>
            <a:r>
              <a:rPr lang="nl-NL" sz="2000" dirty="0" smtClean="0">
                <a:solidFill>
                  <a:prstClr val="black"/>
                </a:solidFill>
              </a:rPr>
              <a:t> (“</a:t>
            </a:r>
            <a:r>
              <a:rPr lang="nl-NL" sz="2000" dirty="0" err="1" smtClean="0">
                <a:solidFill>
                  <a:prstClr val="black"/>
                </a:solidFill>
              </a:rPr>
              <a:t>some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life view”) or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friendly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</a:t>
            </a:r>
            <a:r>
              <a:rPr lang="nl-NL" sz="2000" dirty="0" smtClean="0">
                <a:solidFill>
                  <a:prstClr val="black"/>
                </a:solidFill>
              </a:rPr>
              <a:t> (“</a:t>
            </a:r>
            <a:r>
              <a:rPr lang="nl-NL" sz="2000" dirty="0" err="1" smtClean="0">
                <a:solidFill>
                  <a:prstClr val="black"/>
                </a:solidFill>
              </a:rPr>
              <a:t>some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life view”)</a:t>
            </a:r>
            <a:endParaRPr lang="nl-NL" sz="18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Since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rational</a:t>
            </a:r>
            <a:r>
              <a:rPr lang="nl-NL" sz="1800" dirty="0" smtClean="0">
                <a:solidFill>
                  <a:prstClr val="black"/>
                </a:solidFill>
              </a:rPr>
              <a:t> belief does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entail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true</a:t>
            </a:r>
            <a:r>
              <a:rPr lang="nl-NL" sz="1800" dirty="0" smtClean="0">
                <a:solidFill>
                  <a:prstClr val="black"/>
                </a:solidFill>
              </a:rPr>
              <a:t> belief, </a:t>
            </a:r>
            <a:r>
              <a:rPr lang="nl-NL" sz="1800" dirty="0" err="1" smtClean="0">
                <a:solidFill>
                  <a:prstClr val="black"/>
                </a:solidFill>
              </a:rPr>
              <a:t>friendly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believers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aren’t</a:t>
            </a:r>
            <a:r>
              <a:rPr lang="nl-NL" sz="1800" dirty="0" smtClean="0">
                <a:solidFill>
                  <a:prstClr val="black"/>
                </a:solidFill>
              </a:rPr>
              <a:t> inconsistent</a:t>
            </a:r>
            <a:r>
              <a:rPr lang="nl-NL" sz="1600" dirty="0" smtClean="0">
                <a:solidFill>
                  <a:prstClr val="black"/>
                </a:solidFill>
              </a:rPr>
              <a:t> </a:t>
            </a:r>
            <a:endParaRPr lang="nl-NL" sz="1600" i="1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512" y="522920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79512" y="522920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traditional issue </a:t>
            </a:r>
            <a:r>
              <a:rPr lang="nl-NL" sz="2000" dirty="0" err="1" smtClean="0">
                <a:solidFill>
                  <a:prstClr val="black"/>
                </a:solidFill>
              </a:rPr>
              <a:t>concerning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has </a:t>
            </a:r>
            <a:r>
              <a:rPr lang="nl-NL" sz="2000" dirty="0" err="1" smtClean="0">
                <a:solidFill>
                  <a:prstClr val="black"/>
                </a:solidFill>
              </a:rPr>
              <a:t>come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end. But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entitled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accept a belief, </a:t>
            </a:r>
            <a:r>
              <a:rPr lang="nl-NL" sz="2000" dirty="0" err="1" smtClean="0">
                <a:solidFill>
                  <a:prstClr val="black"/>
                </a:solidFill>
              </a:rPr>
              <a:t>quite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entitled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with</a:t>
            </a:r>
            <a:r>
              <a:rPr lang="nl-NL" sz="2000" i="1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particular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strength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  <a:endParaRPr lang="nl-NL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4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0" grpId="0"/>
      <p:bldP spid="6" grpId="0"/>
      <p:bldP spid="7" grpId="0"/>
      <p:bldP spid="8" grpId="0"/>
      <p:bldP spid="11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Religious</a:t>
            </a:r>
            <a:r>
              <a:rPr lang="nl-NL" sz="3200" dirty="0" smtClean="0"/>
              <a:t> commitment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addition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(the content)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(the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) we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look at     </a:t>
            </a:r>
            <a:r>
              <a:rPr lang="nl-NL" sz="2000" i="1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believes</a:t>
            </a:r>
            <a:r>
              <a:rPr lang="nl-NL" sz="2000" dirty="0" smtClean="0">
                <a:solidFill>
                  <a:prstClr val="black"/>
                </a:solidFill>
              </a:rPr>
              <a:t> (‘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strength</a:t>
            </a:r>
            <a:r>
              <a:rPr lang="nl-NL" sz="2000" dirty="0" smtClean="0">
                <a:solidFill>
                  <a:prstClr val="black"/>
                </a:solidFill>
              </a:rPr>
              <a:t> or the </a:t>
            </a:r>
            <a:r>
              <a:rPr lang="nl-NL" sz="2000" dirty="0" err="1" smtClean="0">
                <a:solidFill>
                  <a:prstClr val="black"/>
                </a:solidFill>
              </a:rPr>
              <a:t>degree</a:t>
            </a:r>
            <a:r>
              <a:rPr lang="nl-NL" sz="2000" dirty="0" smtClean="0">
                <a:solidFill>
                  <a:prstClr val="black"/>
                </a:solidFill>
              </a:rPr>
              <a:t> of commitment’)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98884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bothers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typically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     in the </a:t>
            </a:r>
            <a:r>
              <a:rPr lang="nl-NL" sz="2000" dirty="0" err="1" smtClean="0">
                <a:solidFill>
                  <a:prstClr val="black"/>
                </a:solidFill>
              </a:rPr>
              <a:t>sacred</a:t>
            </a:r>
            <a:r>
              <a:rPr lang="nl-NL" sz="2000" dirty="0" smtClean="0">
                <a:solidFill>
                  <a:prstClr val="black"/>
                </a:solidFill>
              </a:rPr>
              <a:t> “no matter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happens</a:t>
            </a:r>
            <a:r>
              <a:rPr lang="nl-NL" sz="2000" dirty="0" smtClean="0">
                <a:solidFill>
                  <a:prstClr val="black"/>
                </a:solidFill>
              </a:rPr>
              <a:t>”. </a:t>
            </a:r>
            <a:r>
              <a:rPr lang="nl-NL" sz="2000" dirty="0" err="1" smtClean="0">
                <a:solidFill>
                  <a:prstClr val="black"/>
                </a:solidFill>
              </a:rPr>
              <a:t>Here</a:t>
            </a:r>
            <a:r>
              <a:rPr lang="nl-NL" sz="2000" dirty="0" smtClean="0">
                <a:solidFill>
                  <a:prstClr val="black"/>
                </a:solidFill>
              </a:rPr>
              <a:t> lies a real </a:t>
            </a:r>
            <a:r>
              <a:rPr lang="nl-NL" sz="2000" dirty="0" err="1" smtClean="0">
                <a:solidFill>
                  <a:prstClr val="black"/>
                </a:solidFill>
              </a:rPr>
              <a:t>problem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270892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T</a:t>
            </a:r>
            <a:r>
              <a:rPr lang="nl-NL" sz="2000" dirty="0" smtClean="0">
                <a:solidFill>
                  <a:prstClr val="black"/>
                </a:solidFill>
              </a:rPr>
              <a:t>he </a:t>
            </a:r>
            <a:r>
              <a:rPr lang="nl-NL" sz="2000" i="1" dirty="0" err="1" smtClean="0">
                <a:solidFill>
                  <a:prstClr val="black"/>
                </a:solidFill>
              </a:rPr>
              <a:t>tentative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challenge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to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religious</a:t>
            </a:r>
            <a:r>
              <a:rPr lang="nl-NL" sz="2000" i="1" dirty="0">
                <a:solidFill>
                  <a:prstClr val="black"/>
                </a:solidFill>
              </a:rPr>
              <a:t> belief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held </a:t>
            </a:r>
            <a:r>
              <a:rPr lang="nl-NL" sz="2000" i="1" dirty="0" smtClean="0">
                <a:solidFill>
                  <a:prstClr val="black"/>
                </a:solidFill>
              </a:rPr>
              <a:t>as </a:t>
            </a:r>
            <a:r>
              <a:rPr lang="nl-NL" sz="2000" i="1" dirty="0" err="1" smtClean="0">
                <a:solidFill>
                  <a:prstClr val="black"/>
                </a:solidFill>
              </a:rPr>
              <a:t>firmly</a:t>
            </a:r>
            <a:r>
              <a:rPr lang="nl-NL" sz="2000" dirty="0" smtClean="0">
                <a:solidFill>
                  <a:prstClr val="black"/>
                </a:solidFill>
              </a:rPr>
              <a:t> as is </a:t>
            </a:r>
            <a:r>
              <a:rPr lang="nl-NL" sz="2000" dirty="0" err="1" smtClean="0">
                <a:solidFill>
                  <a:prstClr val="black"/>
                </a:solidFill>
              </a:rPr>
              <a:t>normally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done</a:t>
            </a:r>
            <a:r>
              <a:rPr lang="nl-NL" sz="2000" dirty="0" smtClean="0">
                <a:solidFill>
                  <a:prstClr val="black"/>
                </a:solidFill>
              </a:rPr>
              <a:t>. The </a:t>
            </a:r>
            <a:r>
              <a:rPr lang="nl-NL" sz="2000" dirty="0" err="1" smtClean="0">
                <a:solidFill>
                  <a:prstClr val="black"/>
                </a:solidFill>
              </a:rPr>
              <a:t>assent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interim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decisive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342900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the case of interim </a:t>
            </a:r>
            <a:r>
              <a:rPr lang="nl-NL" sz="2000" dirty="0" err="1" smtClean="0">
                <a:solidFill>
                  <a:prstClr val="black"/>
                </a:solidFill>
              </a:rPr>
              <a:t>assent</a:t>
            </a:r>
            <a:r>
              <a:rPr lang="nl-NL" sz="2000" dirty="0" smtClean="0">
                <a:solidFill>
                  <a:prstClr val="black"/>
                </a:solidFill>
              </a:rPr>
              <a:t> a belief is </a:t>
            </a:r>
            <a:r>
              <a:rPr lang="nl-NL" sz="2000" dirty="0" err="1" smtClean="0">
                <a:solidFill>
                  <a:prstClr val="black"/>
                </a:solidFill>
              </a:rPr>
              <a:t>tentatively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    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say,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but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thinks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a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investigate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further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5904" y="414908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the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tentativity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tentatively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. No    belief is </a:t>
            </a:r>
            <a:r>
              <a:rPr lang="nl-NL" sz="2000" dirty="0" err="1" smtClean="0">
                <a:solidFill>
                  <a:prstClr val="black"/>
                </a:solidFill>
              </a:rPr>
              <a:t>beyond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doubt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always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open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defeaters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5904" y="486916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tentative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has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holding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tentatively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, but holding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in a </a:t>
            </a:r>
            <a:r>
              <a:rPr lang="nl-NL" sz="2000" i="1" dirty="0" err="1" smtClean="0">
                <a:solidFill>
                  <a:prstClr val="black"/>
                </a:solidFill>
              </a:rPr>
              <a:t>religious</a:t>
            </a:r>
            <a:r>
              <a:rPr lang="nl-NL" sz="2000" i="1" dirty="0" smtClean="0">
                <a:solidFill>
                  <a:prstClr val="black"/>
                </a:solidFill>
              </a:rPr>
              <a:t> way</a:t>
            </a:r>
            <a:r>
              <a:rPr lang="nl-NL" sz="2000" dirty="0" smtClean="0">
                <a:solidFill>
                  <a:prstClr val="black"/>
                </a:solidFill>
              </a:rPr>
              <a:t> (“</a:t>
            </a:r>
            <a:r>
              <a:rPr lang="nl-NL" sz="2000" dirty="0" err="1" smtClean="0">
                <a:solidFill>
                  <a:prstClr val="black"/>
                </a:solidFill>
              </a:rPr>
              <a:t>fully</a:t>
            </a:r>
            <a:r>
              <a:rPr lang="nl-NL" sz="2000" dirty="0" smtClean="0">
                <a:solidFill>
                  <a:prstClr val="black"/>
                </a:solidFill>
              </a:rPr>
              <a:t>”)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5904" y="5661248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the </a:t>
            </a:r>
            <a:r>
              <a:rPr lang="nl-NL" sz="2000" dirty="0" err="1" smtClean="0">
                <a:solidFill>
                  <a:prstClr val="black"/>
                </a:solidFill>
              </a:rPr>
              <a:t>tentative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version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tentative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i="1" dirty="0" err="1" smtClean="0">
                <a:solidFill>
                  <a:prstClr val="black"/>
                </a:solidFill>
              </a:rPr>
              <a:t>tentatively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accepting</a:t>
            </a:r>
            <a:r>
              <a:rPr lang="nl-NL" sz="2000" dirty="0" smtClean="0">
                <a:solidFill>
                  <a:prstClr val="black"/>
                </a:solidFill>
              </a:rPr>
              <a:t> a belief      </a:t>
            </a:r>
            <a:r>
              <a:rPr lang="nl-NL" sz="2000" dirty="0" err="1" smtClean="0">
                <a:solidFill>
                  <a:prstClr val="black"/>
                </a:solidFill>
              </a:rPr>
              <a:t>unless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cease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endParaRPr lang="nl-NL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8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In </a:t>
            </a:r>
            <a:r>
              <a:rPr lang="nl-NL" sz="3200" dirty="0" err="1" smtClean="0"/>
              <a:t>defense</a:t>
            </a:r>
            <a:r>
              <a:rPr lang="nl-NL" sz="3200" dirty="0" smtClean="0"/>
              <a:t> of full </a:t>
            </a:r>
            <a:r>
              <a:rPr lang="nl-NL" sz="3200" dirty="0" err="1" smtClean="0"/>
              <a:t>presumptionism</a:t>
            </a:r>
            <a:endParaRPr lang="nl-NL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0456" y="1196752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full </a:t>
            </a:r>
            <a:r>
              <a:rPr lang="nl-NL" sz="2000" i="1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is 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i="1" dirty="0" err="1" smtClean="0">
                <a:solidFill>
                  <a:prstClr val="black"/>
                </a:solidFill>
              </a:rPr>
              <a:t>fully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accepting</a:t>
            </a:r>
            <a:r>
              <a:rPr lang="nl-NL" sz="2000" dirty="0" smtClean="0">
                <a:solidFill>
                  <a:prstClr val="black"/>
                </a:solidFill>
              </a:rPr>
              <a:t>                 a belief </a:t>
            </a:r>
            <a:r>
              <a:rPr lang="nl-NL" sz="2000" dirty="0" err="1" smtClean="0">
                <a:solidFill>
                  <a:prstClr val="black"/>
                </a:solidFill>
              </a:rPr>
              <a:t>unless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cease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fully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988840"/>
            <a:ext cx="8962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Stenmark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defends</a:t>
            </a:r>
            <a:r>
              <a:rPr lang="nl-NL" sz="2000" dirty="0" smtClean="0">
                <a:solidFill>
                  <a:prstClr val="black"/>
                </a:solidFill>
              </a:rPr>
              <a:t> full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tentative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2492896"/>
            <a:ext cx="907300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Tentative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acceptance</a:t>
            </a:r>
            <a:r>
              <a:rPr lang="nl-NL" sz="2000" dirty="0" smtClean="0">
                <a:solidFill>
                  <a:prstClr val="black"/>
                </a:solidFill>
              </a:rPr>
              <a:t> is hard.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costs</a:t>
            </a:r>
            <a:r>
              <a:rPr lang="nl-NL" sz="2000" dirty="0" smtClean="0">
                <a:solidFill>
                  <a:prstClr val="black"/>
                </a:solidFill>
              </a:rPr>
              <a:t> are high.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must keep a detail-      </a:t>
            </a:r>
            <a:r>
              <a:rPr lang="nl-NL" sz="2000" dirty="0" err="1" smtClean="0">
                <a:solidFill>
                  <a:prstClr val="black"/>
                </a:solidFill>
              </a:rPr>
              <a:t>ed</a:t>
            </a:r>
            <a:r>
              <a:rPr lang="nl-NL" sz="2000" dirty="0" smtClean="0">
                <a:solidFill>
                  <a:prstClr val="black"/>
                </a:solidFill>
              </a:rPr>
              <a:t> record of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tentatively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justifies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entailment</a:t>
            </a:r>
            <a:r>
              <a:rPr lang="nl-NL" sz="2000" dirty="0" smtClean="0">
                <a:solidFill>
                  <a:prstClr val="black"/>
                </a:solidFill>
              </a:rPr>
              <a:t> relations</a:t>
            </a:r>
          </a:p>
          <a:p>
            <a:pPr lvl="1"/>
            <a:r>
              <a:rPr lang="nl-NL" sz="1800" dirty="0">
                <a:solidFill>
                  <a:prstClr val="black"/>
                </a:solidFill>
              </a:rPr>
              <a:t>C</a:t>
            </a:r>
            <a:r>
              <a:rPr lang="nl-NL" sz="1800" dirty="0" smtClean="0">
                <a:solidFill>
                  <a:prstClr val="black"/>
                </a:solidFill>
              </a:rPr>
              <a:t>onstant </a:t>
            </a:r>
            <a:r>
              <a:rPr lang="nl-NL" sz="1800" dirty="0" err="1" smtClean="0">
                <a:solidFill>
                  <a:prstClr val="black"/>
                </a:solidFill>
              </a:rPr>
              <a:t>questioning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rational</a:t>
            </a:r>
            <a:r>
              <a:rPr lang="nl-NL" sz="1800" dirty="0" smtClean="0">
                <a:solidFill>
                  <a:prstClr val="black"/>
                </a:solidFill>
              </a:rPr>
              <a:t>. It </a:t>
            </a:r>
            <a:r>
              <a:rPr lang="nl-NL" sz="1800" dirty="0" err="1" smtClean="0">
                <a:solidFill>
                  <a:prstClr val="black"/>
                </a:solidFill>
              </a:rPr>
              <a:t>wastes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much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our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resources</a:t>
            </a:r>
            <a:endParaRPr lang="nl-NL" sz="1800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3645024"/>
            <a:ext cx="907300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examples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where</a:t>
            </a:r>
            <a:r>
              <a:rPr lang="nl-NL" sz="2000" dirty="0" smtClean="0">
                <a:solidFill>
                  <a:prstClr val="black"/>
                </a:solidFill>
              </a:rPr>
              <a:t> full </a:t>
            </a:r>
            <a:r>
              <a:rPr lang="nl-NL" sz="2000" dirty="0" err="1" smtClean="0">
                <a:solidFill>
                  <a:prstClr val="black"/>
                </a:solidFill>
              </a:rPr>
              <a:t>acceptance</a:t>
            </a:r>
            <a:r>
              <a:rPr lang="nl-NL" sz="2000" dirty="0" smtClean="0">
                <a:solidFill>
                  <a:prstClr val="black"/>
                </a:solidFill>
              </a:rPr>
              <a:t> fits well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, e.g</a:t>
            </a:r>
            <a:r>
              <a:rPr lang="nl-NL" sz="2000" dirty="0">
                <a:solidFill>
                  <a:prstClr val="black"/>
                </a:solidFill>
              </a:rPr>
              <a:t>.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asking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direction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train station or </a:t>
            </a:r>
            <a:r>
              <a:rPr lang="nl-NL" sz="2000" dirty="0" err="1" smtClean="0">
                <a:solidFill>
                  <a:prstClr val="black"/>
                </a:solidFill>
              </a:rPr>
              <a:t>believing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your</a:t>
            </a:r>
            <a:r>
              <a:rPr lang="nl-NL" sz="2000" dirty="0" smtClean="0">
                <a:solidFill>
                  <a:prstClr val="black"/>
                </a:solidFill>
              </a:rPr>
              <a:t> partner </a:t>
            </a:r>
            <a:r>
              <a:rPr lang="nl-NL" sz="2000" dirty="0" err="1" smtClean="0">
                <a:solidFill>
                  <a:prstClr val="black"/>
                </a:solidFill>
              </a:rPr>
              <a:t>loves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you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It is </a:t>
            </a:r>
            <a:r>
              <a:rPr lang="nl-NL" sz="1800" dirty="0" err="1" smtClean="0">
                <a:solidFill>
                  <a:prstClr val="black"/>
                </a:solidFill>
              </a:rPr>
              <a:t>irrational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constantly</a:t>
            </a:r>
            <a:r>
              <a:rPr lang="nl-NL" sz="1800" dirty="0" smtClean="0">
                <a:solidFill>
                  <a:prstClr val="black"/>
                </a:solidFill>
              </a:rPr>
              <a:t> question </a:t>
            </a:r>
            <a:r>
              <a:rPr lang="nl-NL" sz="1800" dirty="0" err="1" smtClean="0">
                <a:solidFill>
                  <a:prstClr val="black"/>
                </a:solidFill>
              </a:rPr>
              <a:t>whether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she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loves</a:t>
            </a:r>
            <a:r>
              <a:rPr lang="nl-NL" sz="1800" dirty="0" smtClean="0">
                <a:solidFill>
                  <a:prstClr val="black"/>
                </a:solidFill>
              </a:rPr>
              <a:t> me. It is even </a:t>
            </a:r>
            <a:r>
              <a:rPr lang="nl-NL" sz="1800" dirty="0" err="1" smtClean="0">
                <a:solidFill>
                  <a:prstClr val="black"/>
                </a:solidFill>
              </a:rPr>
              <a:t>destructive</a:t>
            </a:r>
            <a:endParaRPr lang="nl-NL" sz="1800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512" y="4797152"/>
            <a:ext cx="907300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smtClean="0">
                <a:solidFill>
                  <a:prstClr val="black"/>
                </a:solidFill>
              </a:rPr>
              <a:t>Full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acceptance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i="1" dirty="0" err="1" smtClean="0">
                <a:solidFill>
                  <a:prstClr val="black"/>
                </a:solidFill>
              </a:rPr>
              <a:t>dogmatic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acceptance</a:t>
            </a:r>
            <a:r>
              <a:rPr lang="nl-NL" sz="2000" dirty="0" smtClean="0">
                <a:solidFill>
                  <a:prstClr val="black"/>
                </a:solidFill>
              </a:rPr>
              <a:t>. For the belief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no </a:t>
            </a:r>
            <a:r>
              <a:rPr lang="nl-NL" sz="2000" dirty="0" err="1" smtClean="0">
                <a:solidFill>
                  <a:prstClr val="black"/>
                </a:solidFill>
              </a:rPr>
              <a:t>further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inquiry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needed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i="1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disregard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future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defeaters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Full </a:t>
            </a:r>
            <a:r>
              <a:rPr lang="nl-NL" sz="1800" dirty="0" err="1" smtClean="0">
                <a:solidFill>
                  <a:prstClr val="black"/>
                </a:solidFill>
              </a:rPr>
              <a:t>acceptance</a:t>
            </a:r>
            <a:r>
              <a:rPr lang="nl-NL" sz="1800" dirty="0" smtClean="0">
                <a:solidFill>
                  <a:prstClr val="black"/>
                </a:solidFill>
              </a:rPr>
              <a:t> of P is </a:t>
            </a:r>
            <a:r>
              <a:rPr lang="nl-NL" sz="1800" i="1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the </a:t>
            </a:r>
            <a:r>
              <a:rPr lang="nl-NL" sz="1800" dirty="0" err="1" smtClean="0">
                <a:solidFill>
                  <a:prstClr val="black"/>
                </a:solidFill>
              </a:rPr>
              <a:t>same</a:t>
            </a:r>
            <a:r>
              <a:rPr lang="nl-NL" sz="1800" dirty="0" smtClean="0">
                <a:solidFill>
                  <a:prstClr val="black"/>
                </a:solidFill>
              </a:rPr>
              <a:t> as </a:t>
            </a:r>
            <a:r>
              <a:rPr lang="nl-NL" sz="1800" dirty="0" err="1" smtClean="0">
                <a:solidFill>
                  <a:prstClr val="black"/>
                </a:solidFill>
              </a:rPr>
              <a:t>dogmatically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believing</a:t>
            </a:r>
            <a:r>
              <a:rPr lang="nl-NL" sz="1800" dirty="0" smtClean="0">
                <a:solidFill>
                  <a:prstClr val="black"/>
                </a:solidFill>
              </a:rPr>
              <a:t> in P no matter </a:t>
            </a:r>
            <a:r>
              <a:rPr lang="nl-NL" sz="1800" dirty="0" err="1" smtClean="0">
                <a:solidFill>
                  <a:prstClr val="black"/>
                </a:solidFill>
              </a:rPr>
              <a:t>what</a:t>
            </a:r>
            <a:endParaRPr lang="nl-NL" sz="1800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9512" y="5877272"/>
            <a:ext cx="907300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function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end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, full belief (trust) is more adequate    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tentative</a:t>
            </a:r>
            <a:r>
              <a:rPr lang="nl-NL" sz="2000" dirty="0" smtClean="0">
                <a:solidFill>
                  <a:prstClr val="black"/>
                </a:solidFill>
              </a:rPr>
              <a:t> belief. </a:t>
            </a:r>
            <a:r>
              <a:rPr lang="nl-NL" sz="2000" dirty="0" err="1" smtClean="0">
                <a:solidFill>
                  <a:prstClr val="black"/>
                </a:solidFill>
              </a:rPr>
              <a:t>Although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necessary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tentative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55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Nature of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/>
          </a:bodyPr>
          <a:lstStyle/>
          <a:p>
            <a:pPr lvl="1"/>
            <a:endParaRPr lang="nl-NL" sz="1600" dirty="0" smtClean="0"/>
          </a:p>
          <a:p>
            <a:endParaRPr lang="nl-NL" sz="700" dirty="0" smtClean="0"/>
          </a:p>
          <a:p>
            <a:pPr lvl="2"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27295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Wat </a:t>
            </a:r>
            <a:r>
              <a:rPr lang="nl-NL" sz="2000" i="1" dirty="0" smtClean="0">
                <a:solidFill>
                  <a:prstClr val="black"/>
                </a:solidFill>
              </a:rPr>
              <a:t>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mean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say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something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?          Is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provide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general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characterization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>
                <a:solidFill>
                  <a:prstClr val="black"/>
                </a:solidFill>
              </a:rPr>
              <a:t>rationality</a:t>
            </a:r>
            <a:r>
              <a:rPr lang="nl-NL" sz="2000" dirty="0">
                <a:solidFill>
                  <a:prstClr val="black"/>
                </a:solidFill>
              </a:rPr>
              <a:t>?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74104" y="2132856"/>
            <a:ext cx="8534400" cy="91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Without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question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difficult</a:t>
            </a:r>
            <a:r>
              <a:rPr lang="nl-NL" sz="2000" dirty="0" smtClean="0">
                <a:solidFill>
                  <a:prstClr val="black"/>
                </a:solidFill>
              </a:rPr>
              <a:t> or even </a:t>
            </a:r>
            <a:r>
              <a:rPr lang="nl-NL" sz="2000" dirty="0" err="1" smtClean="0">
                <a:solidFill>
                  <a:prstClr val="black"/>
                </a:solidFill>
              </a:rPr>
              <a:t>impossible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identify</a:t>
            </a:r>
            <a:r>
              <a:rPr lang="nl-NL" sz="2000" dirty="0" smtClean="0">
                <a:solidFill>
                  <a:prstClr val="black"/>
                </a:solidFill>
              </a:rPr>
              <a:t> proper </a:t>
            </a:r>
            <a:r>
              <a:rPr lang="nl-NL" sz="2000" i="1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(criteria, </a:t>
            </a:r>
            <a:r>
              <a:rPr lang="nl-NL" sz="2000" dirty="0" err="1" smtClean="0">
                <a:solidFill>
                  <a:prstClr val="black"/>
                </a:solidFill>
              </a:rPr>
              <a:t>conditions</a:t>
            </a:r>
            <a:r>
              <a:rPr lang="nl-NL" sz="2000" dirty="0">
                <a:solidFill>
                  <a:prstClr val="black"/>
                </a:solidFill>
              </a:rPr>
              <a:t>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when</a:t>
            </a:r>
            <a:r>
              <a:rPr lang="nl-NL" sz="2000" dirty="0" smtClean="0">
                <a:solidFill>
                  <a:prstClr val="black"/>
                </a:solidFill>
              </a:rPr>
              <a:t> a belief or action     </a:t>
            </a:r>
            <a:r>
              <a:rPr lang="nl-NL" sz="2000" dirty="0" err="1" smtClean="0">
                <a:solidFill>
                  <a:prstClr val="black"/>
                </a:solidFill>
              </a:rPr>
              <a:t>within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certain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74104" y="3302986"/>
            <a:ext cx="8534400" cy="918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is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 single </a:t>
            </a:r>
            <a:r>
              <a:rPr lang="nl-NL" sz="2000" dirty="0" err="1" smtClean="0">
                <a:solidFill>
                  <a:prstClr val="black"/>
                </a:solidFill>
              </a:rPr>
              <a:t>meaning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r>
              <a:rPr lang="nl-NL" sz="2000" dirty="0" err="1" smtClean="0">
                <a:solidFill>
                  <a:prstClr val="black"/>
                </a:solidFill>
              </a:rPr>
              <a:t>Perhaps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has    different </a:t>
            </a:r>
            <a:r>
              <a:rPr lang="nl-NL" sz="2000" dirty="0" err="1" smtClean="0">
                <a:solidFill>
                  <a:prstClr val="black"/>
                </a:solidFill>
              </a:rPr>
              <a:t>meanings</a:t>
            </a:r>
            <a:r>
              <a:rPr lang="nl-NL" sz="2000" dirty="0" smtClean="0">
                <a:solidFill>
                  <a:prstClr val="black"/>
                </a:solidFill>
              </a:rPr>
              <a:t> in different </a:t>
            </a:r>
            <a:r>
              <a:rPr lang="nl-NL" sz="2000" dirty="0" err="1" smtClean="0">
                <a:solidFill>
                  <a:prstClr val="black"/>
                </a:solidFill>
              </a:rPr>
              <a:t>domains</a:t>
            </a:r>
            <a:r>
              <a:rPr lang="nl-NL" sz="2000" dirty="0" smtClean="0">
                <a:solidFill>
                  <a:prstClr val="black"/>
                </a:solidFill>
              </a:rPr>
              <a:t>? In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case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univocal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99592" y="4131078"/>
            <a:ext cx="8229600" cy="73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Descriptive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incommensurability</a:t>
            </a:r>
            <a:r>
              <a:rPr lang="nl-NL" sz="1800" i="1" dirty="0" smtClean="0"/>
              <a:t> thesis </a:t>
            </a:r>
            <a:r>
              <a:rPr lang="nl-NL" sz="1800" dirty="0" smtClean="0"/>
              <a:t>– 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</a:t>
            </a:r>
            <a:r>
              <a:rPr lang="nl-NL" sz="1800" u="sng" dirty="0" smtClean="0"/>
              <a:t>has</a:t>
            </a:r>
            <a:r>
              <a:rPr lang="nl-NL" sz="1800" dirty="0" smtClean="0"/>
              <a:t> different </a:t>
            </a:r>
            <a:r>
              <a:rPr lang="nl-NL" sz="1800" dirty="0" err="1" smtClean="0"/>
              <a:t>meanings</a:t>
            </a:r>
            <a:r>
              <a:rPr lang="nl-NL" sz="1800" dirty="0" smtClean="0"/>
              <a:t>            in different </a:t>
            </a:r>
            <a:r>
              <a:rPr lang="nl-NL" sz="1800" dirty="0" err="1" smtClean="0"/>
              <a:t>domains</a:t>
            </a:r>
            <a:endParaRPr lang="nl-NL" sz="1600" i="1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99592" y="4779150"/>
            <a:ext cx="8229600" cy="73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Normative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incommensurability</a:t>
            </a:r>
            <a:r>
              <a:rPr lang="nl-NL" sz="1800" i="1" dirty="0" smtClean="0"/>
              <a:t> thesis </a:t>
            </a:r>
            <a:r>
              <a:rPr lang="nl-NL" sz="1800" dirty="0" smtClean="0"/>
              <a:t>– 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</a:t>
            </a:r>
            <a:r>
              <a:rPr lang="nl-NL" sz="1800" u="sng" dirty="0" err="1" smtClean="0"/>
              <a:t>should</a:t>
            </a:r>
            <a:r>
              <a:rPr lang="nl-NL" sz="1800" u="sng" dirty="0" smtClean="0"/>
              <a:t> have</a:t>
            </a:r>
            <a:r>
              <a:rPr lang="nl-NL" sz="1800" dirty="0" smtClean="0"/>
              <a:t> different   </a:t>
            </a:r>
            <a:r>
              <a:rPr lang="nl-NL" sz="1800" dirty="0" err="1" smtClean="0"/>
              <a:t>meanings</a:t>
            </a:r>
            <a:r>
              <a:rPr lang="nl-NL" sz="1800" dirty="0" smtClean="0"/>
              <a:t> in different </a:t>
            </a:r>
            <a:r>
              <a:rPr lang="nl-NL" sz="1800" dirty="0" err="1" smtClean="0"/>
              <a:t>domains</a:t>
            </a:r>
            <a:endParaRPr lang="nl-NL" sz="1600" i="1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21447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3" grpId="0"/>
      <p:bldP spid="16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Four</a:t>
            </a:r>
            <a:r>
              <a:rPr lang="nl-NL" sz="3200" dirty="0" smtClean="0"/>
              <a:t> different </a:t>
            </a:r>
            <a:r>
              <a:rPr lang="nl-NL" sz="3200" dirty="0" err="1" smtClean="0"/>
              <a:t>aspects</a:t>
            </a:r>
            <a:r>
              <a:rPr lang="nl-NL" sz="3200" dirty="0" smtClean="0"/>
              <a:t> of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/>
          </a:bodyPr>
          <a:lstStyle/>
          <a:p>
            <a:pPr lvl="1"/>
            <a:endParaRPr lang="nl-NL" sz="1600" dirty="0" smtClean="0"/>
          </a:p>
          <a:p>
            <a:endParaRPr lang="nl-NL" sz="700" dirty="0" smtClean="0"/>
          </a:p>
          <a:p>
            <a:pPr lvl="2"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27295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W</a:t>
            </a:r>
            <a:r>
              <a:rPr lang="nl-NL" sz="2000" dirty="0" smtClean="0">
                <a:solidFill>
                  <a:prstClr val="black"/>
                </a:solidFill>
              </a:rPr>
              <a:t>e </a:t>
            </a:r>
            <a:r>
              <a:rPr lang="nl-NL" sz="2000" dirty="0" err="1" smtClean="0">
                <a:solidFill>
                  <a:prstClr val="black"/>
                </a:solidFill>
              </a:rPr>
              <a:t>mentioned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nature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. But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four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aspects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99592" y="1754814"/>
            <a:ext cx="8229600" cy="73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i="1" dirty="0" err="1" smtClean="0"/>
              <a:t>nature</a:t>
            </a:r>
            <a:r>
              <a:rPr lang="nl-NL" sz="1800" dirty="0" smtClean="0"/>
              <a:t> of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–  </a:t>
            </a:r>
            <a:r>
              <a:rPr lang="nl-NL" sz="1800" dirty="0" err="1" smtClean="0"/>
              <a:t>What</a:t>
            </a:r>
            <a:r>
              <a:rPr lang="nl-NL" sz="1800" dirty="0" smtClean="0"/>
              <a:t> is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? </a:t>
            </a:r>
            <a:r>
              <a:rPr lang="nl-NL" sz="1800" dirty="0" err="1" smtClean="0"/>
              <a:t>What</a:t>
            </a:r>
            <a:r>
              <a:rPr lang="nl-NL" sz="1800" dirty="0" smtClean="0"/>
              <a:t> is </a:t>
            </a:r>
            <a:r>
              <a:rPr lang="nl-NL" sz="1800" dirty="0" err="1" smtClean="0"/>
              <a:t>its</a:t>
            </a:r>
            <a:r>
              <a:rPr lang="nl-NL" sz="1800" dirty="0" smtClean="0"/>
              <a:t> </a:t>
            </a:r>
            <a:r>
              <a:rPr lang="nl-NL" sz="1800" dirty="0" err="1" smtClean="0"/>
              <a:t>meaning</a:t>
            </a:r>
            <a:r>
              <a:rPr lang="nl-NL" sz="1800" dirty="0" smtClean="0"/>
              <a:t>?</a:t>
            </a:r>
            <a:endParaRPr lang="nl-NL" sz="1600" i="1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99592" y="2186862"/>
            <a:ext cx="8229600" cy="73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standards</a:t>
            </a:r>
            <a:r>
              <a:rPr lang="nl-NL" sz="1800" i="1" dirty="0" smtClean="0"/>
              <a:t> </a:t>
            </a:r>
            <a:r>
              <a:rPr lang="nl-NL" sz="1800" dirty="0" smtClean="0"/>
              <a:t>of </a:t>
            </a:r>
            <a:r>
              <a:rPr lang="nl-NL" sz="1800" dirty="0" err="1" smtClean="0"/>
              <a:t>rationality</a:t>
            </a:r>
            <a:r>
              <a:rPr lang="nl-NL" sz="1800" i="1" dirty="0" smtClean="0"/>
              <a:t> </a:t>
            </a:r>
            <a:r>
              <a:rPr lang="nl-NL" sz="1800" dirty="0" smtClean="0"/>
              <a:t>–  </a:t>
            </a:r>
            <a:r>
              <a:rPr lang="nl-NL" sz="1800" dirty="0" err="1" smtClean="0"/>
              <a:t>What</a:t>
            </a:r>
            <a:r>
              <a:rPr lang="nl-NL" sz="1800" dirty="0" smtClean="0"/>
              <a:t> are the </a:t>
            </a:r>
            <a:r>
              <a:rPr lang="nl-NL" sz="1800" dirty="0" err="1" smtClean="0"/>
              <a:t>conditions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being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?</a:t>
            </a:r>
            <a:endParaRPr lang="nl-NL" sz="1600" i="1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99592" y="2636912"/>
            <a:ext cx="8229600" cy="73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reasons</a:t>
            </a:r>
            <a:r>
              <a:rPr lang="nl-NL" sz="1800" i="1" dirty="0" smtClean="0"/>
              <a:t> </a:t>
            </a:r>
            <a:r>
              <a:rPr lang="nl-NL" sz="1800" dirty="0" smtClean="0"/>
              <a:t>of </a:t>
            </a:r>
            <a:r>
              <a:rPr lang="nl-NL" sz="1800" dirty="0" err="1" smtClean="0"/>
              <a:t>rationality</a:t>
            </a:r>
            <a:r>
              <a:rPr lang="nl-NL" sz="1800" i="1" dirty="0" smtClean="0"/>
              <a:t> </a:t>
            </a:r>
            <a:r>
              <a:rPr lang="nl-NL" sz="1800" dirty="0" smtClean="0"/>
              <a:t>–  </a:t>
            </a:r>
            <a:r>
              <a:rPr lang="nl-NL" sz="1800" dirty="0" err="1" smtClean="0"/>
              <a:t>What</a:t>
            </a:r>
            <a:r>
              <a:rPr lang="nl-NL" sz="1800" dirty="0" smtClean="0"/>
              <a:t> </a:t>
            </a:r>
            <a:r>
              <a:rPr lang="nl-NL" sz="1800" dirty="0" err="1" smtClean="0"/>
              <a:t>may</a:t>
            </a:r>
            <a:r>
              <a:rPr lang="nl-NL" sz="1800" dirty="0" smtClean="0"/>
              <a:t> </a:t>
            </a:r>
            <a:r>
              <a:rPr lang="nl-NL" sz="1800" dirty="0" err="1" smtClean="0"/>
              <a:t>count</a:t>
            </a:r>
            <a:r>
              <a:rPr lang="nl-NL" sz="1800" dirty="0" smtClean="0"/>
              <a:t> as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</a:t>
            </a:r>
            <a:r>
              <a:rPr lang="nl-NL" sz="1800" dirty="0" err="1" smtClean="0"/>
              <a:t>evidence</a:t>
            </a:r>
            <a:r>
              <a:rPr lang="nl-NL" sz="1800" dirty="0" smtClean="0"/>
              <a:t>?</a:t>
            </a:r>
            <a:endParaRPr lang="nl-NL" sz="1600" i="1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99592" y="3122966"/>
            <a:ext cx="8229600" cy="73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aims</a:t>
            </a:r>
            <a:r>
              <a:rPr lang="nl-NL" sz="1800" i="1" dirty="0" smtClean="0"/>
              <a:t> </a:t>
            </a:r>
            <a:r>
              <a:rPr lang="nl-NL" sz="1800" dirty="0" smtClean="0"/>
              <a:t>of </a:t>
            </a:r>
            <a:r>
              <a:rPr lang="nl-NL" sz="1800" dirty="0" err="1" smtClean="0"/>
              <a:t>rationality</a:t>
            </a:r>
            <a:r>
              <a:rPr lang="nl-NL" sz="1800" i="1" dirty="0" smtClean="0"/>
              <a:t> </a:t>
            </a:r>
            <a:r>
              <a:rPr lang="nl-NL" sz="1800" dirty="0" smtClean="0"/>
              <a:t>–  </a:t>
            </a:r>
            <a:r>
              <a:rPr lang="nl-NL" sz="1800" dirty="0" err="1" smtClean="0"/>
              <a:t>What</a:t>
            </a:r>
            <a:r>
              <a:rPr lang="nl-NL" sz="1800" dirty="0" smtClean="0"/>
              <a:t> are the </a:t>
            </a:r>
            <a:r>
              <a:rPr lang="nl-NL" sz="1800" dirty="0" err="1" smtClean="0"/>
              <a:t>ends</a:t>
            </a:r>
            <a:r>
              <a:rPr lang="nl-NL" sz="1800" dirty="0" smtClean="0"/>
              <a:t> or goals of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?</a:t>
            </a:r>
            <a:endParaRPr lang="nl-NL" sz="1600" i="1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11560" y="372122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>
                <a:solidFill>
                  <a:prstClr val="black"/>
                </a:solidFill>
              </a:rPr>
              <a:t>d</a:t>
            </a:r>
            <a:r>
              <a:rPr lang="nl-NL" sz="2000" dirty="0" err="1" smtClean="0">
                <a:solidFill>
                  <a:prstClr val="black"/>
                </a:solidFill>
              </a:rPr>
              <a:t>ifference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understood</a:t>
            </a:r>
            <a:r>
              <a:rPr lang="nl-NL" sz="2000" dirty="0" smtClean="0">
                <a:solidFill>
                  <a:prstClr val="black"/>
                </a:solidFill>
              </a:rPr>
              <a:t> as a </a:t>
            </a:r>
            <a:r>
              <a:rPr lang="nl-NL" sz="2000" dirty="0" err="1" smtClean="0">
                <a:solidFill>
                  <a:prstClr val="black"/>
                </a:solidFill>
              </a:rPr>
              <a:t>difference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generic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detailed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practice-oriented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philosopher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change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, he or       </a:t>
            </a:r>
            <a:r>
              <a:rPr lang="nl-NL" sz="2000" dirty="0" err="1" smtClean="0">
                <a:solidFill>
                  <a:prstClr val="black"/>
                </a:solidFill>
              </a:rPr>
              <a:t>she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acutally</a:t>
            </a:r>
            <a:r>
              <a:rPr lang="nl-NL" sz="2000" dirty="0" smtClean="0">
                <a:solidFill>
                  <a:prstClr val="black"/>
                </a:solidFill>
              </a:rPr>
              <a:t> means the </a:t>
            </a:r>
            <a:r>
              <a:rPr lang="nl-NL" sz="2000" i="1" dirty="0" err="1" smtClean="0">
                <a:solidFill>
                  <a:prstClr val="black"/>
                </a:solidFill>
              </a:rPr>
              <a:t>detailed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generic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11560" y="5157192"/>
            <a:ext cx="853440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Examples</a:t>
            </a:r>
            <a:r>
              <a:rPr lang="nl-NL" sz="2000" dirty="0" smtClean="0">
                <a:solidFill>
                  <a:prstClr val="black"/>
                </a:solidFill>
              </a:rPr>
              <a:t> of (</a:t>
            </a:r>
            <a:r>
              <a:rPr lang="nl-NL" sz="2000" dirty="0" err="1" smtClean="0">
                <a:solidFill>
                  <a:prstClr val="black"/>
                </a:solidFill>
              </a:rPr>
              <a:t>generic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50912" y="5589240"/>
            <a:ext cx="8229600" cy="369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One</a:t>
            </a:r>
            <a:r>
              <a:rPr lang="nl-NL" sz="1800" dirty="0" smtClean="0"/>
              <a:t> must </a:t>
            </a:r>
            <a:r>
              <a:rPr lang="nl-NL" sz="1800" dirty="0" err="1" smtClean="0"/>
              <a:t>always</a:t>
            </a:r>
            <a:r>
              <a:rPr lang="nl-NL" sz="1800" dirty="0" smtClean="0"/>
              <a:t> have </a:t>
            </a:r>
            <a:r>
              <a:rPr lang="nl-NL" sz="1800" dirty="0" err="1" smtClean="0"/>
              <a:t>sufficient</a:t>
            </a:r>
            <a:r>
              <a:rPr lang="nl-NL" sz="1800" dirty="0" smtClean="0"/>
              <a:t> </a:t>
            </a:r>
            <a:r>
              <a:rPr lang="nl-NL" sz="1800" dirty="0" err="1" smtClean="0"/>
              <a:t>evidence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one’s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r>
              <a:rPr lang="nl-NL" sz="1600" dirty="0" smtClean="0"/>
              <a:t>(</a:t>
            </a:r>
            <a:r>
              <a:rPr lang="nl-NL" sz="1600" dirty="0" err="1" smtClean="0"/>
              <a:t>evidentialism</a:t>
            </a:r>
            <a:r>
              <a:rPr lang="nl-NL" sz="1600" dirty="0" smtClean="0"/>
              <a:t>) </a:t>
            </a: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50912" y="6012287"/>
            <a:ext cx="8229600" cy="369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One</a:t>
            </a:r>
            <a:r>
              <a:rPr lang="nl-NL" sz="1800" dirty="0" smtClean="0"/>
              <a:t> </a:t>
            </a:r>
            <a:r>
              <a:rPr lang="nl-NL" sz="1800" dirty="0" err="1" smtClean="0"/>
              <a:t>may</a:t>
            </a:r>
            <a:r>
              <a:rPr lang="nl-NL" sz="1800" dirty="0" smtClean="0"/>
              <a:t> </a:t>
            </a:r>
            <a:r>
              <a:rPr lang="nl-NL" sz="1800" dirty="0" err="1" smtClean="0"/>
              <a:t>hold</a:t>
            </a:r>
            <a:r>
              <a:rPr lang="nl-NL" sz="1800" dirty="0"/>
              <a:t>-</a:t>
            </a:r>
            <a:r>
              <a:rPr lang="nl-NL" sz="1800" dirty="0" smtClean="0"/>
              <a:t>on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one’s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as long as </a:t>
            </a:r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aren’t</a:t>
            </a:r>
            <a:r>
              <a:rPr lang="nl-NL" sz="1800" dirty="0" smtClean="0"/>
              <a:t> </a:t>
            </a:r>
            <a:r>
              <a:rPr lang="nl-NL" sz="1800" dirty="0" err="1" smtClean="0"/>
              <a:t>refuted</a:t>
            </a:r>
            <a:r>
              <a:rPr lang="nl-NL" sz="1800" dirty="0" smtClean="0"/>
              <a:t> </a:t>
            </a:r>
            <a:r>
              <a:rPr lang="nl-NL" sz="1600" dirty="0" smtClean="0"/>
              <a:t>(</a:t>
            </a:r>
            <a:r>
              <a:rPr lang="nl-NL" sz="1600" dirty="0" err="1" smtClean="0"/>
              <a:t>presumptionism</a:t>
            </a:r>
            <a:r>
              <a:rPr lang="nl-NL" sz="1600" dirty="0" smtClean="0"/>
              <a:t>)</a:t>
            </a:r>
            <a:endParaRPr lang="nl-NL" sz="1800" dirty="0" smtClean="0"/>
          </a:p>
          <a:p>
            <a:pPr lvl="1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79386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8" grpId="0"/>
      <p:bldP spid="11" grpId="0"/>
      <p:bldP spid="12" grpId="0"/>
      <p:bldP spid="17" grpId="0"/>
      <p:bldP spid="19" grpId="0"/>
      <p:bldP spid="2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Four</a:t>
            </a:r>
            <a:r>
              <a:rPr lang="nl-NL" sz="3200" dirty="0" smtClean="0"/>
              <a:t> different </a:t>
            </a:r>
            <a:r>
              <a:rPr lang="nl-NL" sz="3200" dirty="0" err="1" smtClean="0"/>
              <a:t>aspects</a:t>
            </a:r>
            <a:r>
              <a:rPr lang="nl-NL" sz="3200" dirty="0" smtClean="0"/>
              <a:t> of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counts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(e.g.,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count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another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(e.g.,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have different </a:t>
            </a:r>
            <a:r>
              <a:rPr lang="nl-NL" sz="2000" i="1" dirty="0" err="1" smtClean="0">
                <a:solidFill>
                  <a:prstClr val="black"/>
                </a:solidFill>
              </a:rPr>
              <a:t>aims</a:t>
            </a:r>
            <a:r>
              <a:rPr lang="nl-NL" sz="2000" dirty="0" smtClean="0">
                <a:solidFill>
                  <a:prstClr val="black"/>
                </a:solidFill>
              </a:rPr>
              <a:t>. (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fourth</a:t>
            </a:r>
            <a:r>
              <a:rPr lang="nl-NL" sz="2000" dirty="0" smtClean="0">
                <a:solidFill>
                  <a:prstClr val="black"/>
                </a:solidFill>
              </a:rPr>
              <a:t> aspect is </a:t>
            </a:r>
            <a:r>
              <a:rPr lang="nl-NL" sz="2000" dirty="0" err="1" smtClean="0">
                <a:solidFill>
                  <a:prstClr val="black"/>
                </a:solidFill>
              </a:rPr>
              <a:t>actually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74104" y="242088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Moreover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differences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always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differences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i="1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differences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always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differences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i="1" dirty="0" err="1" smtClean="0">
                <a:solidFill>
                  <a:prstClr val="black"/>
                </a:solidFill>
              </a:rPr>
              <a:t>nature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74104" y="357301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When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ask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nature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aims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, we </a:t>
            </a:r>
            <a:r>
              <a:rPr lang="nl-NL" sz="2000" dirty="0" err="1" smtClean="0">
                <a:solidFill>
                  <a:prstClr val="black"/>
                </a:solidFill>
              </a:rPr>
              <a:t>refer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solely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normative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generic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99592" y="443711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Generic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rationality</a:t>
            </a:r>
            <a:r>
              <a:rPr lang="nl-NL" sz="1800" dirty="0"/>
              <a:t> </a:t>
            </a:r>
            <a:r>
              <a:rPr lang="nl-NL" sz="1800" dirty="0" smtClean="0"/>
              <a:t>– </a:t>
            </a:r>
            <a:r>
              <a:rPr lang="nl-NL" sz="1800" dirty="0" err="1" smtClean="0"/>
              <a:t>refers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dirty="0" err="1" smtClean="0"/>
              <a:t>capacity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reasoning</a:t>
            </a:r>
            <a:r>
              <a:rPr lang="nl-NL" sz="1800" dirty="0" smtClean="0"/>
              <a:t>. An agent has </a:t>
            </a:r>
            <a:r>
              <a:rPr lang="nl-NL" sz="1800" dirty="0" err="1" smtClean="0"/>
              <a:t>generic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has the resources of </a:t>
            </a:r>
            <a:r>
              <a:rPr lang="nl-NL" sz="1800" dirty="0" err="1" smtClean="0"/>
              <a:t>reason</a:t>
            </a:r>
            <a:r>
              <a:rPr lang="nl-NL" sz="1800" dirty="0" smtClean="0"/>
              <a:t>. It </a:t>
            </a:r>
            <a:r>
              <a:rPr lang="nl-NL" sz="1800" dirty="0" err="1" smtClean="0"/>
              <a:t>thus</a:t>
            </a:r>
            <a:r>
              <a:rPr lang="nl-NL" sz="1800" dirty="0" smtClean="0"/>
              <a:t> </a:t>
            </a:r>
            <a:r>
              <a:rPr lang="nl-NL" sz="1800" dirty="0" err="1" smtClean="0"/>
              <a:t>can</a:t>
            </a:r>
            <a:r>
              <a:rPr lang="nl-NL" sz="1800" dirty="0" smtClean="0"/>
              <a:t>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or </a:t>
            </a:r>
            <a:r>
              <a:rPr lang="nl-NL" sz="1800" dirty="0" err="1" smtClean="0"/>
              <a:t>irrational</a:t>
            </a:r>
            <a:r>
              <a:rPr lang="nl-NL" sz="1800" dirty="0" smtClean="0"/>
              <a:t>. An </a:t>
            </a:r>
            <a:r>
              <a:rPr lang="nl-NL" sz="1800" dirty="0" err="1" smtClean="0"/>
              <a:t>entity</a:t>
            </a:r>
            <a:r>
              <a:rPr lang="nl-NL" sz="1800" dirty="0" smtClean="0"/>
              <a:t> without </a:t>
            </a:r>
            <a:r>
              <a:rPr lang="nl-NL" sz="1800" dirty="0" err="1" smtClean="0"/>
              <a:t>generic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is a-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. It </a:t>
            </a:r>
            <a:r>
              <a:rPr lang="nl-NL" sz="1800" dirty="0" err="1" smtClean="0"/>
              <a:t>cannot</a:t>
            </a:r>
            <a:r>
              <a:rPr lang="nl-NL" sz="1800" dirty="0" smtClean="0"/>
              <a:t>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or </a:t>
            </a:r>
            <a:r>
              <a:rPr lang="nl-NL" sz="1800" dirty="0" err="1" smtClean="0"/>
              <a:t>irrational</a:t>
            </a: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78904" y="544522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Normative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rationality</a:t>
            </a:r>
            <a:r>
              <a:rPr lang="nl-NL" sz="1800" dirty="0"/>
              <a:t> </a:t>
            </a:r>
            <a:r>
              <a:rPr lang="nl-NL" sz="1800" dirty="0" smtClean="0"/>
              <a:t>– An agent </a:t>
            </a:r>
            <a:r>
              <a:rPr lang="nl-NL" sz="1800" dirty="0" err="1" smtClean="0"/>
              <a:t>having</a:t>
            </a:r>
            <a:r>
              <a:rPr lang="nl-NL" sz="1800" dirty="0" smtClean="0"/>
              <a:t> </a:t>
            </a:r>
            <a:r>
              <a:rPr lang="nl-NL" sz="1800" dirty="0" err="1" smtClean="0"/>
              <a:t>generic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is </a:t>
            </a:r>
            <a:r>
              <a:rPr lang="nl-NL" sz="1800" dirty="0" err="1" smtClean="0"/>
              <a:t>normatively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(</a:t>
            </a:r>
            <a:r>
              <a:rPr lang="nl-NL" sz="1800" dirty="0" err="1" smtClean="0"/>
              <a:t>hereafter</a:t>
            </a:r>
            <a:r>
              <a:rPr lang="nl-NL" sz="1800" dirty="0" smtClean="0"/>
              <a:t>: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) </a:t>
            </a:r>
            <a:r>
              <a:rPr lang="nl-NL" sz="1800" dirty="0" err="1" smtClean="0"/>
              <a:t>just</a:t>
            </a:r>
            <a:r>
              <a:rPr lang="nl-NL" sz="1800" dirty="0" smtClean="0"/>
              <a:t> in case </a:t>
            </a:r>
            <a:r>
              <a:rPr lang="nl-NL" sz="1800" dirty="0" err="1" smtClean="0"/>
              <a:t>it</a:t>
            </a:r>
            <a:r>
              <a:rPr lang="nl-NL" sz="1800" dirty="0" smtClean="0"/>
              <a:t> </a:t>
            </a:r>
            <a:r>
              <a:rPr lang="nl-NL" sz="1800" dirty="0" err="1" smtClean="0"/>
              <a:t>excercises</a:t>
            </a:r>
            <a:r>
              <a:rPr lang="nl-NL" sz="1800" dirty="0" smtClean="0"/>
              <a:t> </a:t>
            </a:r>
            <a:r>
              <a:rPr lang="nl-NL" sz="1800" dirty="0" err="1" smtClean="0"/>
              <a:t>its</a:t>
            </a:r>
            <a:r>
              <a:rPr lang="nl-NL" sz="1800" dirty="0" smtClean="0"/>
              <a:t> </a:t>
            </a:r>
            <a:r>
              <a:rPr lang="nl-NL" sz="1800" dirty="0" err="1" smtClean="0"/>
              <a:t>reason</a:t>
            </a:r>
            <a:r>
              <a:rPr lang="nl-NL" sz="1800" dirty="0" smtClean="0"/>
              <a:t> </a:t>
            </a:r>
            <a:r>
              <a:rPr lang="nl-NL" sz="1800" dirty="0" err="1" smtClean="0"/>
              <a:t>properly</a:t>
            </a:r>
            <a:r>
              <a:rPr lang="nl-NL" sz="1800" dirty="0"/>
              <a:t> </a:t>
            </a:r>
            <a:r>
              <a:rPr lang="nl-NL" sz="1800" dirty="0" smtClean="0"/>
              <a:t>or </a:t>
            </a:r>
            <a:r>
              <a:rPr lang="nl-NL" sz="1800" dirty="0" err="1" smtClean="0"/>
              <a:t>responsibly</a:t>
            </a:r>
            <a:r>
              <a:rPr lang="nl-NL" sz="1800" dirty="0" smtClean="0"/>
              <a:t>. A belief or action is </a:t>
            </a:r>
            <a:r>
              <a:rPr lang="nl-NL" sz="1800" dirty="0" err="1" smtClean="0"/>
              <a:t>normatively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if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>
                <a:solidFill>
                  <a:prstClr val="black"/>
                </a:solidFill>
              </a:rPr>
              <a:t>and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err="1">
                <a:solidFill>
                  <a:prstClr val="black"/>
                </a:solidFill>
              </a:rPr>
              <a:t>only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err="1">
                <a:solidFill>
                  <a:prstClr val="black"/>
                </a:solidFill>
              </a:rPr>
              <a:t>if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err="1">
                <a:solidFill>
                  <a:prstClr val="black"/>
                </a:solidFill>
              </a:rPr>
              <a:t>it</a:t>
            </a:r>
            <a:r>
              <a:rPr lang="nl-NL" sz="1800" dirty="0">
                <a:solidFill>
                  <a:prstClr val="black"/>
                </a:solidFill>
              </a:rPr>
              <a:t> is or </a:t>
            </a:r>
            <a:r>
              <a:rPr lang="nl-NL" sz="1800" dirty="0" err="1">
                <a:solidFill>
                  <a:prstClr val="black"/>
                </a:solidFill>
              </a:rPr>
              <a:t>can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err="1">
                <a:solidFill>
                  <a:prstClr val="black"/>
                </a:solidFill>
              </a:rPr>
              <a:t>be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i="1" dirty="0" err="1">
                <a:solidFill>
                  <a:prstClr val="black"/>
                </a:solidFill>
              </a:rPr>
              <a:t>justified</a:t>
            </a:r>
            <a:endParaRPr lang="nl-NL" sz="1800" i="1" dirty="0">
              <a:solidFill>
                <a:prstClr val="black"/>
              </a:solidFill>
            </a:endParaRPr>
          </a:p>
          <a:p>
            <a:pPr>
              <a:buSzPct val="60000"/>
              <a:buFont typeface="Courier New" panose="02070309020205020404" pitchFamily="49" charset="0"/>
              <a:buChar char="o"/>
            </a:pPr>
            <a:endParaRPr lang="nl-NL" sz="1800" dirty="0" smtClean="0"/>
          </a:p>
          <a:p>
            <a:pPr lvl="1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97246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9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Deontological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characterization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nature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take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a </a:t>
            </a:r>
            <a:r>
              <a:rPr lang="nl-NL" sz="2000" dirty="0" err="1" smtClean="0">
                <a:solidFill>
                  <a:prstClr val="black"/>
                </a:solidFill>
              </a:rPr>
              <a:t>normative</a:t>
            </a:r>
            <a:r>
              <a:rPr lang="nl-NL" sz="2000" dirty="0" smtClean="0">
                <a:solidFill>
                  <a:prstClr val="black"/>
                </a:solidFill>
              </a:rPr>
              <a:t> concept (‘</a:t>
            </a:r>
            <a:r>
              <a:rPr lang="nl-NL" sz="2000" dirty="0" err="1" smtClean="0">
                <a:solidFill>
                  <a:prstClr val="black"/>
                </a:solidFill>
              </a:rPr>
              <a:t>ought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’)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a term of </a:t>
            </a:r>
            <a:r>
              <a:rPr lang="nl-NL" sz="2000" dirty="0" err="1" smtClean="0">
                <a:solidFill>
                  <a:prstClr val="black"/>
                </a:solidFill>
              </a:rPr>
              <a:t>appraisal</a:t>
            </a:r>
            <a:r>
              <a:rPr lang="nl-NL" sz="2000" dirty="0" smtClean="0">
                <a:solidFill>
                  <a:prstClr val="black"/>
                </a:solidFill>
              </a:rPr>
              <a:t> (‘</a:t>
            </a:r>
            <a:r>
              <a:rPr lang="nl-NL" sz="2000" dirty="0" err="1" smtClean="0">
                <a:solidFill>
                  <a:prstClr val="black"/>
                </a:solidFill>
              </a:rPr>
              <a:t>positive</a:t>
            </a:r>
            <a:r>
              <a:rPr lang="nl-NL" sz="2000" dirty="0" smtClean="0">
                <a:solidFill>
                  <a:prstClr val="black"/>
                </a:solidFill>
              </a:rPr>
              <a:t> attitude, </a:t>
            </a:r>
            <a:r>
              <a:rPr lang="nl-NL" sz="2000" dirty="0" err="1" smtClean="0">
                <a:solidFill>
                  <a:prstClr val="black"/>
                </a:solidFill>
              </a:rPr>
              <a:t>approval</a:t>
            </a:r>
            <a:r>
              <a:rPr lang="nl-NL" sz="2000" dirty="0" smtClean="0">
                <a:solidFill>
                  <a:prstClr val="black"/>
                </a:solidFill>
              </a:rPr>
              <a:t>’).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way of </a:t>
            </a:r>
            <a:r>
              <a:rPr lang="nl-NL" sz="2000" dirty="0" err="1" smtClean="0">
                <a:solidFill>
                  <a:prstClr val="black"/>
                </a:solidFill>
              </a:rPr>
              <a:t>characterizing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deontological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74104" y="242088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deontological</a:t>
            </a:r>
            <a:r>
              <a:rPr lang="nl-NL" sz="2000" i="1" dirty="0" smtClean="0">
                <a:solidFill>
                  <a:prstClr val="black"/>
                </a:solidFill>
              </a:rPr>
              <a:t> account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consists</a:t>
            </a:r>
            <a:r>
              <a:rPr lang="nl-NL" sz="2000" dirty="0" smtClean="0">
                <a:solidFill>
                  <a:prstClr val="black"/>
                </a:solidFill>
              </a:rPr>
              <a:t> in the </a:t>
            </a:r>
            <a:r>
              <a:rPr lang="nl-NL" sz="2000" dirty="0" err="1" smtClean="0">
                <a:solidFill>
                  <a:prstClr val="black"/>
                </a:solidFill>
              </a:rPr>
              <a:t>fulfillment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certain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duties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responsibilities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obligations</a:t>
            </a:r>
            <a:r>
              <a:rPr lang="nl-NL" sz="2000" dirty="0" smtClean="0">
                <a:solidFill>
                  <a:prstClr val="black"/>
                </a:solidFill>
              </a:rPr>
              <a:t>) in respect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doing</a:t>
            </a:r>
            <a:r>
              <a:rPr lang="nl-NL" sz="2000" dirty="0" smtClean="0">
                <a:solidFill>
                  <a:prstClr val="black"/>
                </a:solidFill>
              </a:rPr>
              <a:t> (e.g., </a:t>
            </a:r>
            <a:r>
              <a:rPr lang="nl-NL" sz="2000" dirty="0" err="1" smtClean="0">
                <a:solidFill>
                  <a:prstClr val="black"/>
                </a:solidFill>
              </a:rPr>
              <a:t>believing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acting</a:t>
            </a:r>
            <a:r>
              <a:rPr lang="nl-NL" sz="2000" dirty="0" smtClean="0">
                <a:solidFill>
                  <a:prstClr val="black"/>
                </a:solidFill>
              </a:rPr>
              <a:t>). 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4104" y="350100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the context of belief (‘</a:t>
            </a:r>
            <a:r>
              <a:rPr lang="nl-NL" sz="2000" dirty="0" err="1" smtClean="0">
                <a:solidFill>
                  <a:prstClr val="black"/>
                </a:solidFill>
              </a:rPr>
              <a:t>theoretical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’) these </a:t>
            </a:r>
            <a:r>
              <a:rPr lang="nl-NL" sz="2000" dirty="0" err="1" smtClean="0">
                <a:solidFill>
                  <a:prstClr val="black"/>
                </a:solidFill>
              </a:rPr>
              <a:t>responsibilities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called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responsibilities</a:t>
            </a:r>
            <a:r>
              <a:rPr lang="nl-NL" sz="2000" dirty="0" smtClean="0">
                <a:solidFill>
                  <a:prstClr val="black"/>
                </a:solidFill>
              </a:rPr>
              <a:t>. It leads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ethics</a:t>
            </a:r>
            <a:r>
              <a:rPr lang="nl-NL" sz="2000" i="1" dirty="0" smtClean="0">
                <a:solidFill>
                  <a:prstClr val="black"/>
                </a:solidFill>
              </a:rPr>
              <a:t> of belief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4104" y="515719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i="1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do these </a:t>
            </a:r>
            <a:r>
              <a:rPr lang="nl-NL" sz="2000" dirty="0" err="1" smtClean="0">
                <a:solidFill>
                  <a:prstClr val="black"/>
                </a:solidFill>
              </a:rPr>
              <a:t>duties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consist</a:t>
            </a:r>
            <a:r>
              <a:rPr lang="nl-NL" sz="2000" dirty="0" smtClean="0">
                <a:solidFill>
                  <a:prstClr val="black"/>
                </a:solidFill>
              </a:rPr>
              <a:t> in?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brings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 back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level of (</a:t>
            </a:r>
            <a:r>
              <a:rPr lang="nl-NL" sz="2000" dirty="0" err="1" smtClean="0">
                <a:solidFill>
                  <a:prstClr val="black"/>
                </a:solidFill>
              </a:rPr>
              <a:t>generic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Examples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include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(never belief </a:t>
            </a:r>
            <a:r>
              <a:rPr lang="nl-NL" sz="2000" dirty="0" err="1" smtClean="0">
                <a:solidFill>
                  <a:prstClr val="black"/>
                </a:solidFill>
              </a:rPr>
              <a:t>things</a:t>
            </a:r>
            <a:r>
              <a:rPr lang="nl-NL" sz="2000" dirty="0" smtClean="0">
                <a:solidFill>
                  <a:prstClr val="black"/>
                </a:solidFill>
              </a:rPr>
              <a:t> without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) or </a:t>
            </a:r>
            <a:r>
              <a:rPr lang="nl-NL" sz="2000" i="1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</a:t>
            </a:r>
            <a:r>
              <a:rPr lang="nl-NL" sz="2000" dirty="0" smtClean="0">
                <a:solidFill>
                  <a:prstClr val="black"/>
                </a:solidFill>
              </a:rPr>
              <a:t>-on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provided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counter-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74104" y="436510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duties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smtClean="0">
                <a:solidFill>
                  <a:prstClr val="black"/>
                </a:solidFill>
              </a:rPr>
              <a:t>prima facie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ultima</a:t>
            </a:r>
            <a:r>
              <a:rPr lang="nl-NL" sz="2000" i="1" dirty="0" smtClean="0">
                <a:solidFill>
                  <a:prstClr val="black"/>
                </a:solidFill>
              </a:rPr>
              <a:t> facie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overridden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duties</a:t>
            </a:r>
            <a:r>
              <a:rPr lang="nl-NL" sz="2000" dirty="0" smtClean="0">
                <a:solidFill>
                  <a:prstClr val="black"/>
                </a:solidFill>
              </a:rPr>
              <a:t> in special </a:t>
            </a:r>
            <a:r>
              <a:rPr lang="nl-NL" sz="2000" dirty="0" err="1" smtClean="0">
                <a:solidFill>
                  <a:prstClr val="black"/>
                </a:solidFill>
              </a:rPr>
              <a:t>circumstances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5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Means-End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Another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characterization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nature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smtClean="0">
                <a:solidFill>
                  <a:prstClr val="black"/>
                </a:solidFill>
              </a:rPr>
              <a:t>means-end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consists</a:t>
            </a:r>
            <a:r>
              <a:rPr lang="nl-NL" sz="2000" dirty="0" smtClean="0">
                <a:solidFill>
                  <a:prstClr val="black"/>
                </a:solidFill>
              </a:rPr>
              <a:t> in the </a:t>
            </a:r>
            <a:r>
              <a:rPr lang="nl-NL" sz="2000" dirty="0" err="1" smtClean="0">
                <a:solidFill>
                  <a:prstClr val="black"/>
                </a:solidFill>
              </a:rPr>
              <a:t>efficient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pursuit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per se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always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goal-</a:t>
            </a:r>
            <a:r>
              <a:rPr lang="nl-NL" sz="2000" i="1" dirty="0" err="1" smtClean="0">
                <a:solidFill>
                  <a:prstClr val="black"/>
                </a:solidFill>
              </a:rPr>
              <a:t>relative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74104" y="242088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achieve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aims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efficient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. It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tell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aims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. It is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means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4104" y="328917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assess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certain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decision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, we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know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people’s</a:t>
            </a:r>
            <a:r>
              <a:rPr lang="nl-NL" sz="2000" dirty="0" smtClean="0">
                <a:solidFill>
                  <a:prstClr val="black"/>
                </a:solidFill>
              </a:rPr>
              <a:t> goals, but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resources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 (r-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s-</a:t>
            </a:r>
            <a:r>
              <a:rPr lang="nl-NL" sz="2000" dirty="0" err="1" smtClean="0">
                <a:solidFill>
                  <a:prstClr val="black"/>
                </a:solidFill>
              </a:rPr>
              <a:t>relativity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  <a:endParaRPr lang="nl-NL" sz="1800" i="1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74104" y="407707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objective</a:t>
            </a:r>
            <a:r>
              <a:rPr lang="nl-NL" sz="2000" i="1" dirty="0" smtClean="0">
                <a:solidFill>
                  <a:prstClr val="black"/>
                </a:solidFill>
              </a:rPr>
              <a:t> account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we do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                     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goals in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manner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74104" y="487335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subjective</a:t>
            </a:r>
            <a:r>
              <a:rPr lang="nl-NL" sz="2000" i="1" dirty="0" smtClean="0">
                <a:solidFill>
                  <a:prstClr val="black"/>
                </a:solidFill>
              </a:rPr>
              <a:t> account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we do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                     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seems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appears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to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goals </a:t>
            </a:r>
            <a:r>
              <a:rPr lang="nl-NL" sz="2000" dirty="0" err="1" smtClean="0">
                <a:solidFill>
                  <a:prstClr val="black"/>
                </a:solidFill>
              </a:rPr>
              <a:t>efficiently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In </a:t>
            </a:r>
            <a:r>
              <a:rPr lang="nl-NL" sz="1800" dirty="0" err="1" smtClean="0">
                <a:solidFill>
                  <a:prstClr val="black"/>
                </a:solidFill>
              </a:rPr>
              <a:t>that</a:t>
            </a:r>
            <a:r>
              <a:rPr lang="nl-NL" sz="1800" dirty="0" smtClean="0">
                <a:solidFill>
                  <a:prstClr val="black"/>
                </a:solidFill>
              </a:rPr>
              <a:t> case </a:t>
            </a:r>
            <a:r>
              <a:rPr lang="nl-NL" sz="1800" dirty="0" err="1" smtClean="0">
                <a:solidFill>
                  <a:prstClr val="black"/>
                </a:solidFill>
              </a:rPr>
              <a:t>rationality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becomes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also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relative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the information had </a:t>
            </a:r>
            <a:r>
              <a:rPr lang="nl-NL" sz="1800" dirty="0" err="1" smtClean="0">
                <a:solidFill>
                  <a:prstClr val="black"/>
                </a:solidFill>
              </a:rPr>
              <a:t>by</a:t>
            </a:r>
            <a:r>
              <a:rPr lang="nl-NL" sz="1800" dirty="0" smtClean="0">
                <a:solidFill>
                  <a:prstClr val="black"/>
                </a:solidFill>
              </a:rPr>
              <a:t> the agent</a:t>
            </a:r>
            <a:endParaRPr lang="nl-N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9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0" grpId="0"/>
      <p:bldP spid="12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Literature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Schedule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err="1" smtClean="0"/>
              <a:t>Literature</a:t>
            </a:r>
            <a:r>
              <a:rPr lang="nl-NL" sz="2400" dirty="0" smtClean="0"/>
              <a:t> </a:t>
            </a:r>
          </a:p>
          <a:p>
            <a:pPr lvl="1"/>
            <a:r>
              <a:rPr lang="nl-NL" sz="2000" dirty="0" err="1" smtClean="0"/>
              <a:t>Mikael</a:t>
            </a:r>
            <a:r>
              <a:rPr lang="nl-NL" sz="2000" dirty="0" smtClean="0"/>
              <a:t> </a:t>
            </a:r>
            <a:r>
              <a:rPr lang="nl-NL" sz="2000" dirty="0" err="1" smtClean="0"/>
              <a:t>Stenmark</a:t>
            </a:r>
            <a:r>
              <a:rPr lang="nl-NL" sz="2000" dirty="0" smtClean="0"/>
              <a:t>, </a:t>
            </a:r>
            <a:r>
              <a:rPr lang="nl-NL" sz="2000" i="1" dirty="0" err="1" smtClean="0"/>
              <a:t>Rationality</a:t>
            </a:r>
            <a:r>
              <a:rPr lang="nl-NL" sz="2000" i="1" dirty="0" smtClean="0"/>
              <a:t> in </a:t>
            </a:r>
            <a:r>
              <a:rPr lang="nl-NL" sz="2000" i="1" dirty="0" err="1" smtClean="0"/>
              <a:t>Science</a:t>
            </a:r>
            <a:r>
              <a:rPr lang="nl-NL" sz="2000" i="1" dirty="0" smtClean="0"/>
              <a:t>, </a:t>
            </a:r>
            <a:r>
              <a:rPr lang="nl-NL" sz="2000" i="1" dirty="0" err="1" smtClean="0"/>
              <a:t>Religion</a:t>
            </a:r>
            <a:r>
              <a:rPr lang="nl-NL" sz="2000" i="1" dirty="0" smtClean="0"/>
              <a:t>, </a:t>
            </a:r>
            <a:r>
              <a:rPr lang="nl-NL" sz="2000" i="1" dirty="0" err="1" smtClean="0"/>
              <a:t>and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Everyday</a:t>
            </a:r>
            <a:r>
              <a:rPr lang="nl-NL" sz="2000" i="1" dirty="0" smtClean="0"/>
              <a:t> Life</a:t>
            </a:r>
            <a:r>
              <a:rPr lang="nl-NL" sz="2000" i="1" dirty="0"/>
              <a:t> </a:t>
            </a:r>
            <a:r>
              <a:rPr lang="nl-NL" sz="2000" dirty="0" smtClean="0"/>
              <a:t>(University of </a:t>
            </a:r>
            <a:r>
              <a:rPr lang="nl-NL" sz="2000" dirty="0" err="1" smtClean="0"/>
              <a:t>Notre</a:t>
            </a:r>
            <a:r>
              <a:rPr lang="nl-NL" sz="2000" dirty="0" smtClean="0"/>
              <a:t> Dame Press: Indiana 1995), </a:t>
            </a:r>
            <a:r>
              <a:rPr lang="nl-NL" sz="2000" dirty="0" err="1" smtClean="0"/>
              <a:t>Chs</a:t>
            </a:r>
            <a:r>
              <a:rPr lang="nl-NL" sz="2000" dirty="0" smtClean="0"/>
              <a:t>. 1-10 </a:t>
            </a:r>
          </a:p>
          <a:p>
            <a:pPr lvl="1">
              <a:buNone/>
            </a:pPr>
            <a:endParaRPr lang="nl-NL" sz="2000" dirty="0" smtClean="0"/>
          </a:p>
          <a:p>
            <a:r>
              <a:rPr lang="nl-NL" sz="2400" dirty="0" smtClean="0"/>
              <a:t>Schedule</a:t>
            </a:r>
            <a:endParaRPr lang="nl-NL" dirty="0" smtClean="0"/>
          </a:p>
          <a:p>
            <a:pPr lvl="1"/>
            <a:r>
              <a:rPr lang="nl-NL" sz="2000" dirty="0" err="1" smtClean="0"/>
              <a:t>Tue</a:t>
            </a:r>
            <a:r>
              <a:rPr lang="nl-NL" sz="2000" dirty="0" smtClean="0"/>
              <a:t> Nov </a:t>
            </a:r>
            <a:r>
              <a:rPr lang="nl-NL" sz="2000" dirty="0"/>
              <a:t>25: </a:t>
            </a:r>
            <a:r>
              <a:rPr lang="nl-NL" sz="2000" dirty="0" err="1" smtClean="0"/>
              <a:t>Chs</a:t>
            </a:r>
            <a:r>
              <a:rPr lang="nl-NL" sz="2000" dirty="0"/>
              <a:t>. 1-3</a:t>
            </a:r>
          </a:p>
          <a:p>
            <a:pPr lvl="1"/>
            <a:r>
              <a:rPr lang="nl-NL" sz="2000" dirty="0" err="1" smtClean="0"/>
              <a:t>Thu</a:t>
            </a:r>
            <a:r>
              <a:rPr lang="nl-NL" sz="2000" dirty="0" smtClean="0"/>
              <a:t> Nov </a:t>
            </a:r>
            <a:r>
              <a:rPr lang="nl-NL" sz="2000" dirty="0"/>
              <a:t>27: </a:t>
            </a:r>
            <a:r>
              <a:rPr lang="nl-NL" sz="2000" dirty="0" err="1" smtClean="0"/>
              <a:t>Chs</a:t>
            </a:r>
            <a:r>
              <a:rPr lang="nl-NL" sz="2000" dirty="0"/>
              <a:t>. 4-5</a:t>
            </a:r>
          </a:p>
          <a:p>
            <a:pPr lvl="1"/>
            <a:r>
              <a:rPr lang="nl-NL" sz="2000" dirty="0" err="1" smtClean="0"/>
              <a:t>Tue</a:t>
            </a:r>
            <a:r>
              <a:rPr lang="nl-NL" sz="2000" dirty="0" smtClean="0"/>
              <a:t> Dec </a:t>
            </a:r>
            <a:r>
              <a:rPr lang="nl-NL" sz="2000" dirty="0"/>
              <a:t>2: </a:t>
            </a:r>
            <a:r>
              <a:rPr lang="nl-NL" sz="2000" dirty="0" err="1" smtClean="0"/>
              <a:t>Chs</a:t>
            </a:r>
            <a:r>
              <a:rPr lang="nl-NL" sz="2000" dirty="0"/>
              <a:t>. 6-8</a:t>
            </a:r>
          </a:p>
          <a:p>
            <a:pPr lvl="1"/>
            <a:r>
              <a:rPr lang="nl-NL" sz="2000" dirty="0" err="1" smtClean="0"/>
              <a:t>Thu</a:t>
            </a:r>
            <a:r>
              <a:rPr lang="nl-NL" sz="2000" dirty="0" smtClean="0"/>
              <a:t> Dec </a:t>
            </a:r>
            <a:r>
              <a:rPr lang="nl-NL" sz="2000" dirty="0"/>
              <a:t>4: </a:t>
            </a:r>
            <a:r>
              <a:rPr lang="nl-NL" sz="2000" dirty="0" err="1" smtClean="0"/>
              <a:t>Chs</a:t>
            </a:r>
            <a:r>
              <a:rPr lang="nl-NL" sz="2000" dirty="0"/>
              <a:t>. 9-10</a:t>
            </a:r>
          </a:p>
          <a:p>
            <a:pPr lvl="1"/>
            <a:endParaRPr lang="nl-NL" sz="2000" dirty="0" smtClean="0"/>
          </a:p>
          <a:p>
            <a:r>
              <a:rPr lang="nl-NL" sz="2400" dirty="0" smtClean="0"/>
              <a:t>Links </a:t>
            </a:r>
            <a:r>
              <a:rPr lang="nl-NL" sz="2400" dirty="0" err="1" smtClean="0"/>
              <a:t>to</a:t>
            </a:r>
            <a:r>
              <a:rPr lang="nl-NL" sz="2400" dirty="0" smtClean="0"/>
              <a:t> Slides &amp; </a:t>
            </a:r>
            <a:r>
              <a:rPr lang="nl-NL" sz="2400" dirty="0" err="1" smtClean="0"/>
              <a:t>Questions</a:t>
            </a:r>
            <a:endParaRPr lang="nl-NL" sz="2400" dirty="0" smtClean="0"/>
          </a:p>
          <a:p>
            <a:pPr lvl="1"/>
            <a:r>
              <a:rPr lang="nl-NL" sz="2000" dirty="0" err="1" smtClean="0"/>
              <a:t>Twitter</a:t>
            </a:r>
            <a:r>
              <a:rPr lang="nl-NL" sz="2000" dirty="0" smtClean="0"/>
              <a:t>: </a:t>
            </a:r>
            <a:r>
              <a:rPr lang="nl-NL" sz="2000" dirty="0" smtClean="0">
                <a:solidFill>
                  <a:srgbClr val="0070C0"/>
                </a:solidFill>
              </a:rPr>
              <a:t>@</a:t>
            </a:r>
            <a:r>
              <a:rPr lang="nl-NL" sz="2000" dirty="0" err="1" smtClean="0">
                <a:solidFill>
                  <a:srgbClr val="0070C0"/>
                </a:solidFill>
              </a:rPr>
              <a:t>emanuelrutten</a:t>
            </a:r>
            <a:endParaRPr lang="nl-NL" sz="2000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 </a:t>
            </a:r>
            <a:r>
              <a:rPr lang="nl-NL" sz="3200" dirty="0" err="1" smtClean="0"/>
              <a:t>puzzle</a:t>
            </a:r>
            <a:r>
              <a:rPr lang="nl-NL" sz="3200" dirty="0" smtClean="0"/>
              <a:t> </a:t>
            </a:r>
            <a:r>
              <a:rPr lang="nl-NL" sz="3200" dirty="0" err="1" smtClean="0"/>
              <a:t>concerning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23528" y="163299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2000" dirty="0" smtClean="0"/>
              <a:t>John has </a:t>
            </a:r>
            <a:r>
              <a:rPr lang="en-IE" sz="2000" dirty="0"/>
              <a:t>been in a state </a:t>
            </a:r>
            <a:r>
              <a:rPr lang="en-IE" sz="2000" dirty="0" smtClean="0"/>
              <a:t>of severe anxiety </a:t>
            </a:r>
            <a:r>
              <a:rPr lang="en-IE" sz="2000" dirty="0"/>
              <a:t>for years now. Recently </a:t>
            </a:r>
            <a:r>
              <a:rPr lang="en-IE" sz="2000" dirty="0" smtClean="0"/>
              <a:t>he obtained strong evidence </a:t>
            </a:r>
            <a:r>
              <a:rPr lang="en-IE" sz="2000" dirty="0"/>
              <a:t>that </a:t>
            </a:r>
            <a:r>
              <a:rPr lang="en-IE" sz="2000" dirty="0" smtClean="0"/>
              <a:t>he </a:t>
            </a:r>
            <a:r>
              <a:rPr lang="en-IE" sz="2000" dirty="0"/>
              <a:t>is going to die if he does not get rid of his anxiety. </a:t>
            </a:r>
            <a:endParaRPr lang="en-IE" sz="2000" dirty="0" smtClean="0"/>
          </a:p>
          <a:p>
            <a:pPr marL="0" indent="0">
              <a:buNone/>
            </a:pPr>
            <a:endParaRPr lang="en-IE" sz="800" dirty="0" smtClean="0"/>
          </a:p>
          <a:p>
            <a:pPr marL="0" indent="0">
              <a:buNone/>
            </a:pPr>
            <a:r>
              <a:rPr lang="en-IE" sz="2000" dirty="0" smtClean="0"/>
              <a:t>He </a:t>
            </a:r>
            <a:r>
              <a:rPr lang="en-IE" sz="2000" dirty="0"/>
              <a:t>also has </a:t>
            </a:r>
            <a:r>
              <a:rPr lang="en-IE" sz="2000" dirty="0" smtClean="0"/>
              <a:t>strong </a:t>
            </a:r>
            <a:r>
              <a:rPr lang="en-IE" sz="2000" dirty="0"/>
              <a:t>evidence that the only way for him to acquire peace of mind is to believe that </a:t>
            </a:r>
            <a:r>
              <a:rPr lang="en-IE" sz="2000" dirty="0" smtClean="0"/>
              <a:t>the universe will exist forever. </a:t>
            </a:r>
          </a:p>
          <a:p>
            <a:pPr marL="0" indent="0">
              <a:buNone/>
            </a:pPr>
            <a:endParaRPr lang="en-IE" sz="800" dirty="0" smtClean="0"/>
          </a:p>
          <a:p>
            <a:pPr marL="0" indent="0">
              <a:buNone/>
            </a:pPr>
            <a:r>
              <a:rPr lang="en-IE" sz="2000" dirty="0"/>
              <a:t>S</a:t>
            </a:r>
            <a:r>
              <a:rPr lang="en-IE" sz="2000" dirty="0" smtClean="0"/>
              <a:t>uppose that John has sufficient evidence </a:t>
            </a:r>
            <a:r>
              <a:rPr lang="en-IE" sz="2000" dirty="0"/>
              <a:t>for </a:t>
            </a:r>
            <a:r>
              <a:rPr lang="en-IE" sz="2000" dirty="0" smtClean="0"/>
              <a:t>the claim that the universe will not exist forever. Still, in </a:t>
            </a:r>
            <a:r>
              <a:rPr lang="en-IE" sz="2000" dirty="0"/>
              <a:t>an ultimate attempt to save his life he </a:t>
            </a:r>
            <a:r>
              <a:rPr lang="en-IE" sz="2000" dirty="0" smtClean="0"/>
              <a:t>starts </a:t>
            </a:r>
            <a:r>
              <a:rPr lang="en-IE" sz="2000" dirty="0"/>
              <a:t>to try to force himself psychologically to believe - contrary to the evidence - that </a:t>
            </a:r>
            <a:r>
              <a:rPr lang="en-IE" sz="2000" dirty="0" smtClean="0"/>
              <a:t>the universe will exist forever. </a:t>
            </a:r>
          </a:p>
          <a:p>
            <a:pPr marL="0" indent="0">
              <a:buNone/>
            </a:pPr>
            <a:endParaRPr lang="en-IE" sz="800" dirty="0" smtClean="0"/>
          </a:p>
          <a:p>
            <a:pPr marL="0" indent="0">
              <a:buNone/>
            </a:pPr>
            <a:r>
              <a:rPr lang="en-IE" sz="2000" dirty="0" smtClean="0"/>
              <a:t>After </a:t>
            </a:r>
            <a:r>
              <a:rPr lang="en-IE" sz="2000" dirty="0"/>
              <a:t>two weeks he finds himself in a state of believing that </a:t>
            </a:r>
            <a:r>
              <a:rPr lang="en-IE" sz="2000" dirty="0" smtClean="0"/>
              <a:t>the universe will exist forever. As </a:t>
            </a:r>
            <a:r>
              <a:rPr lang="en-IE" sz="2000" dirty="0"/>
              <a:t>a result he obtains the desired peace of mind and thus loses </a:t>
            </a:r>
            <a:r>
              <a:rPr lang="en-IE" sz="2000" dirty="0" smtClean="0"/>
              <a:t>    his </a:t>
            </a:r>
            <a:r>
              <a:rPr lang="en-IE" sz="2000" dirty="0"/>
              <a:t>anxiety. In this way he manages to save his life. </a:t>
            </a:r>
            <a:r>
              <a:rPr lang="en-IE" sz="2000" b="1" dirty="0"/>
              <a:t/>
            </a:r>
            <a:br>
              <a:rPr lang="en-IE" sz="2000" b="1" dirty="0"/>
            </a:br>
            <a:endParaRPr lang="nl-NL" sz="2000" b="1" i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5589240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2000" b="1" dirty="0"/>
          </a:p>
          <a:p>
            <a:r>
              <a:rPr lang="en-IE" sz="2000" b="1" dirty="0"/>
              <a:t>Now, is John's belief that the universe will exist forever rational?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76251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Can</a:t>
            </a:r>
            <a:r>
              <a:rPr lang="nl-NL" sz="3200" dirty="0" smtClean="0"/>
              <a:t> </a:t>
            </a:r>
            <a:r>
              <a:rPr lang="nl-NL" sz="3200" dirty="0" err="1" smtClean="0"/>
              <a:t>both</a:t>
            </a:r>
            <a:r>
              <a:rPr lang="nl-NL" sz="3200" dirty="0" smtClean="0"/>
              <a:t> </a:t>
            </a:r>
            <a:r>
              <a:rPr lang="nl-NL" sz="3200" dirty="0" err="1" smtClean="0"/>
              <a:t>characterizations</a:t>
            </a:r>
            <a:r>
              <a:rPr lang="nl-NL" sz="3200" dirty="0" smtClean="0"/>
              <a:t> </a:t>
            </a:r>
            <a:r>
              <a:rPr lang="nl-NL" sz="3200" dirty="0" err="1" smtClean="0"/>
              <a:t>be</a:t>
            </a:r>
            <a:r>
              <a:rPr lang="nl-NL" sz="3200" dirty="0" smtClean="0"/>
              <a:t> </a:t>
            </a:r>
            <a:r>
              <a:rPr lang="nl-NL" sz="3200" dirty="0" err="1" smtClean="0"/>
              <a:t>combined</a:t>
            </a:r>
            <a:r>
              <a:rPr lang="nl-NL" sz="3200" dirty="0" smtClean="0"/>
              <a:t>?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characterization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theoretical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duty</a:t>
            </a:r>
            <a:r>
              <a:rPr lang="nl-NL" sz="2000" dirty="0" smtClean="0">
                <a:solidFill>
                  <a:prstClr val="black"/>
                </a:solidFill>
              </a:rPr>
              <a:t> does 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assume</a:t>
            </a:r>
            <a:r>
              <a:rPr lang="nl-NL" sz="2000" dirty="0" smtClean="0">
                <a:solidFill>
                  <a:prstClr val="black"/>
                </a:solidFill>
              </a:rPr>
              <a:t> a goal: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eliminate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falsehoods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11560" y="2065040"/>
            <a:ext cx="8534400" cy="427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deontological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characterization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theoretical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  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reprashed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follows</a:t>
            </a:r>
            <a:r>
              <a:rPr lang="nl-NL" sz="2000" dirty="0" smtClean="0">
                <a:solidFill>
                  <a:prstClr val="black"/>
                </a:solidFill>
              </a:rPr>
              <a:t>. People have the </a:t>
            </a:r>
            <a:r>
              <a:rPr lang="nl-NL" sz="2000" dirty="0" err="1" smtClean="0">
                <a:solidFill>
                  <a:prstClr val="black"/>
                </a:solidFill>
              </a:rPr>
              <a:t>responsibility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pursue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efficient</a:t>
            </a:r>
            <a:r>
              <a:rPr lang="nl-NL" sz="2000" dirty="0" smtClean="0">
                <a:solidFill>
                  <a:prstClr val="black"/>
                </a:solidFill>
              </a:rPr>
              <a:t> means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goals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1560" y="31451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addition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goals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goals (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as well-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survival). 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rationality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involves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        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non-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rationality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involves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epsitemic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Are </a:t>
            </a:r>
            <a:r>
              <a:rPr lang="nl-NL" sz="1800" dirty="0" err="1">
                <a:solidFill>
                  <a:prstClr val="black"/>
                </a:solidFill>
              </a:rPr>
              <a:t>u</a:t>
            </a:r>
            <a:r>
              <a:rPr lang="nl-NL" sz="1800" dirty="0" err="1" smtClean="0">
                <a:solidFill>
                  <a:prstClr val="black"/>
                </a:solidFill>
              </a:rPr>
              <a:t>sefulness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dirty="0" err="1">
                <a:solidFill>
                  <a:prstClr val="black"/>
                </a:solidFill>
              </a:rPr>
              <a:t>s</a:t>
            </a:r>
            <a:r>
              <a:rPr lang="nl-NL" sz="1800" dirty="0" err="1" smtClean="0">
                <a:solidFill>
                  <a:prstClr val="black"/>
                </a:solidFill>
              </a:rPr>
              <a:t>implicity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predictability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epistemic</a:t>
            </a:r>
            <a:r>
              <a:rPr lang="nl-NL" sz="1800" dirty="0" smtClean="0">
                <a:solidFill>
                  <a:prstClr val="black"/>
                </a:solidFill>
              </a:rPr>
              <a:t> goals or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?</a:t>
            </a:r>
            <a:r>
              <a:rPr lang="nl-NL" sz="1600" dirty="0" smtClean="0">
                <a:solidFill>
                  <a:prstClr val="black"/>
                </a:solidFill>
              </a:rPr>
              <a:t> </a:t>
            </a:r>
            <a:endParaRPr lang="nl-NL" sz="14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1560" y="400506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11560" y="544941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deontological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means-end </a:t>
            </a:r>
            <a:r>
              <a:rPr lang="nl-NL" sz="2000" dirty="0" err="1" smtClean="0">
                <a:solidFill>
                  <a:prstClr val="black"/>
                </a:solidFill>
              </a:rPr>
              <a:t>notions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combined</a:t>
            </a:r>
            <a:r>
              <a:rPr lang="nl-NL" sz="2000" dirty="0" smtClean="0">
                <a:solidFill>
                  <a:prstClr val="black"/>
                </a:solidFill>
              </a:rPr>
              <a:t>:  We have a </a:t>
            </a:r>
            <a:r>
              <a:rPr lang="nl-NL" sz="2000" dirty="0" err="1" smtClean="0">
                <a:solidFill>
                  <a:prstClr val="black"/>
                </a:solidFill>
              </a:rPr>
              <a:t>duty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pursue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goals </a:t>
            </a:r>
            <a:r>
              <a:rPr lang="nl-NL" sz="2000" dirty="0" err="1" smtClean="0">
                <a:solidFill>
                  <a:prstClr val="black"/>
                </a:solidFill>
              </a:rPr>
              <a:t>efficiently</a:t>
            </a:r>
            <a:endParaRPr lang="nl-NL" sz="18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Science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religion</a:t>
            </a:r>
            <a:r>
              <a:rPr lang="nl-NL" sz="1800" dirty="0" smtClean="0">
                <a:solidFill>
                  <a:prstClr val="black"/>
                </a:solidFill>
              </a:rPr>
              <a:t> have complex (</a:t>
            </a:r>
            <a:r>
              <a:rPr lang="nl-NL" sz="1800" dirty="0" err="1" smtClean="0">
                <a:solidFill>
                  <a:prstClr val="black"/>
                </a:solidFill>
              </a:rPr>
              <a:t>both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epistemic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non-</a:t>
            </a:r>
            <a:r>
              <a:rPr lang="nl-NL" sz="1800" dirty="0" err="1" smtClean="0">
                <a:solidFill>
                  <a:prstClr val="black"/>
                </a:solidFill>
              </a:rPr>
              <a:t>epistemic</a:t>
            </a:r>
            <a:r>
              <a:rPr lang="nl-NL" sz="1800" dirty="0" smtClean="0">
                <a:solidFill>
                  <a:prstClr val="black"/>
                </a:solidFill>
              </a:rPr>
              <a:t>) </a:t>
            </a:r>
            <a:r>
              <a:rPr lang="nl-NL" sz="1800" dirty="0" err="1" smtClean="0">
                <a:solidFill>
                  <a:prstClr val="black"/>
                </a:solidFill>
              </a:rPr>
              <a:t>ends</a:t>
            </a:r>
            <a:endParaRPr lang="nl-NL" sz="18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11560" y="465732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Note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theoretical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as practical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?)</a:t>
            </a:r>
            <a:endParaRPr lang="nl-NL" sz="18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47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0" grpId="0"/>
      <p:bldP spid="11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Some</a:t>
            </a:r>
            <a:r>
              <a:rPr lang="nl-NL" sz="3200" dirty="0" smtClean="0"/>
              <a:t> </a:t>
            </a:r>
            <a:r>
              <a:rPr lang="nl-NL" sz="3200" dirty="0" err="1" smtClean="0"/>
              <a:t>Examples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Mary </a:t>
            </a:r>
            <a:r>
              <a:rPr lang="nl-NL" sz="2000" dirty="0" err="1" smtClean="0">
                <a:solidFill>
                  <a:prstClr val="black"/>
                </a:solidFill>
              </a:rPr>
              <a:t>believes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quantum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mechanics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thinks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           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her </a:t>
            </a:r>
            <a:r>
              <a:rPr lang="nl-NL" sz="2000" dirty="0" err="1" smtClean="0">
                <a:solidFill>
                  <a:prstClr val="black"/>
                </a:solidFill>
              </a:rPr>
              <a:t>aim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get in </a:t>
            </a:r>
            <a:r>
              <a:rPr lang="nl-NL" sz="2000" dirty="0" err="1" smtClean="0">
                <a:solidFill>
                  <a:prstClr val="black"/>
                </a:solidFill>
              </a:rPr>
              <a:t>touch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1560" y="400506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11560" y="1988840"/>
            <a:ext cx="8534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i="1" dirty="0" err="1" smtClean="0">
                <a:solidFill>
                  <a:prstClr val="black"/>
                </a:solidFill>
              </a:rPr>
              <a:t>This</a:t>
            </a:r>
            <a:r>
              <a:rPr lang="nl-NL" sz="2000" i="1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an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instance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theoretical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and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rationality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11560" y="2708920"/>
            <a:ext cx="8534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John </a:t>
            </a:r>
            <a:r>
              <a:rPr lang="nl-NL" sz="2000" dirty="0" err="1" smtClean="0">
                <a:solidFill>
                  <a:prstClr val="black"/>
                </a:solidFill>
              </a:rPr>
              <a:t>believes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universe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forever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him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           </a:t>
            </a:r>
            <a:r>
              <a:rPr lang="nl-NL" sz="2000" dirty="0" err="1" smtClean="0">
                <a:solidFill>
                  <a:prstClr val="black"/>
                </a:solidFill>
              </a:rPr>
              <a:t>peace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mind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his </a:t>
            </a:r>
            <a:r>
              <a:rPr lang="nl-NL" sz="2000" dirty="0" err="1" smtClean="0">
                <a:solidFill>
                  <a:prstClr val="black"/>
                </a:solidFill>
              </a:rPr>
              <a:t>aim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get </a:t>
            </a:r>
            <a:r>
              <a:rPr lang="nl-NL" sz="2000" dirty="0" err="1" smtClean="0">
                <a:solidFill>
                  <a:prstClr val="black"/>
                </a:solidFill>
              </a:rPr>
              <a:t>peace</a:t>
            </a:r>
            <a:r>
              <a:rPr lang="nl-NL" sz="2000" dirty="0" smtClean="0">
                <a:solidFill>
                  <a:prstClr val="black"/>
                </a:solidFill>
              </a:rPr>
              <a:t> of mind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11560" y="3429000"/>
            <a:ext cx="8534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i="1" dirty="0" err="1" smtClean="0">
                <a:solidFill>
                  <a:prstClr val="black"/>
                </a:solidFill>
              </a:rPr>
              <a:t>This</a:t>
            </a:r>
            <a:r>
              <a:rPr lang="nl-NL" sz="2000" i="1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an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instance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theoretical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and</a:t>
            </a:r>
            <a:r>
              <a:rPr lang="nl-NL" sz="2000" i="1" dirty="0" smtClean="0">
                <a:solidFill>
                  <a:prstClr val="black"/>
                </a:solidFill>
              </a:rPr>
              <a:t> non-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rationality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11560" y="4149080"/>
            <a:ext cx="8534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Brigitte </a:t>
            </a:r>
            <a:r>
              <a:rPr lang="nl-NL" sz="2000" dirty="0" err="1" smtClean="0">
                <a:solidFill>
                  <a:prstClr val="black"/>
                </a:solidFill>
              </a:rPr>
              <a:t>performs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daily</a:t>
            </a:r>
            <a:r>
              <a:rPr lang="nl-NL" sz="2000" dirty="0" smtClean="0">
                <a:solidFill>
                  <a:prstClr val="black"/>
                </a:solidFill>
              </a:rPr>
              <a:t> walk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helps</a:t>
            </a:r>
            <a:r>
              <a:rPr lang="nl-NL" sz="2000" dirty="0" smtClean="0">
                <a:solidFill>
                  <a:prstClr val="black"/>
                </a:solidFill>
              </a:rPr>
              <a:t> her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get new research         </a:t>
            </a:r>
            <a:r>
              <a:rPr lang="nl-NL" sz="2000" dirty="0" err="1" smtClean="0">
                <a:solidFill>
                  <a:prstClr val="black"/>
                </a:solidFill>
              </a:rPr>
              <a:t>ideas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very</a:t>
            </a:r>
            <a:r>
              <a:rPr lang="nl-NL" sz="2000" dirty="0" smtClean="0">
                <a:solidFill>
                  <a:prstClr val="black"/>
                </a:solidFill>
              </a:rPr>
              <a:t> important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her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she</a:t>
            </a:r>
            <a:r>
              <a:rPr lang="nl-NL" sz="2000" dirty="0" smtClean="0">
                <a:solidFill>
                  <a:prstClr val="black"/>
                </a:solidFill>
              </a:rPr>
              <a:t> wants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study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world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11560" y="4869160"/>
            <a:ext cx="8534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i="1" dirty="0" err="1" smtClean="0">
                <a:solidFill>
                  <a:prstClr val="black"/>
                </a:solidFill>
              </a:rPr>
              <a:t>This</a:t>
            </a:r>
            <a:r>
              <a:rPr lang="nl-NL" sz="2000" i="1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an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instance</a:t>
            </a:r>
            <a:r>
              <a:rPr lang="nl-NL" sz="2000" i="1" dirty="0" smtClean="0">
                <a:solidFill>
                  <a:prstClr val="black"/>
                </a:solidFill>
              </a:rPr>
              <a:t> of practical </a:t>
            </a:r>
            <a:r>
              <a:rPr lang="nl-NL" sz="2000" i="1" dirty="0" err="1" smtClean="0">
                <a:solidFill>
                  <a:prstClr val="black"/>
                </a:solidFill>
              </a:rPr>
              <a:t>and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rationality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11560" y="537321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11560" y="5517232"/>
            <a:ext cx="8534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Dave </a:t>
            </a:r>
            <a:r>
              <a:rPr lang="nl-NL" sz="2000" dirty="0" err="1" smtClean="0">
                <a:solidFill>
                  <a:prstClr val="black"/>
                </a:solidFill>
              </a:rPr>
              <a:t>engages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sports</a:t>
            </a:r>
            <a:r>
              <a:rPr lang="nl-NL" sz="2000" dirty="0" smtClean="0">
                <a:solidFill>
                  <a:prstClr val="black"/>
                </a:solidFill>
              </a:rPr>
              <a:t> at his </a:t>
            </a:r>
            <a:r>
              <a:rPr lang="nl-NL" sz="2000" dirty="0" err="1" smtClean="0">
                <a:solidFill>
                  <a:prstClr val="black"/>
                </a:solidFill>
              </a:rPr>
              <a:t>university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keeps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him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healthy</a:t>
            </a:r>
            <a:r>
              <a:rPr lang="nl-NL" sz="2000" dirty="0" smtClean="0">
                <a:solidFill>
                  <a:prstClr val="black"/>
                </a:solidFill>
              </a:rPr>
              <a:t>,            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satisfies</a:t>
            </a:r>
            <a:r>
              <a:rPr lang="nl-NL" sz="2000" dirty="0" smtClean="0">
                <a:solidFill>
                  <a:prstClr val="black"/>
                </a:solidFill>
              </a:rPr>
              <a:t> his goal of well-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11560" y="6237312"/>
            <a:ext cx="8534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i="1" dirty="0" err="1" smtClean="0">
                <a:solidFill>
                  <a:prstClr val="black"/>
                </a:solidFill>
              </a:rPr>
              <a:t>This</a:t>
            </a:r>
            <a:r>
              <a:rPr lang="nl-NL" sz="2000" i="1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an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instance</a:t>
            </a:r>
            <a:r>
              <a:rPr lang="nl-NL" sz="2000" i="1" dirty="0" smtClean="0">
                <a:solidFill>
                  <a:prstClr val="black"/>
                </a:solidFill>
              </a:rPr>
              <a:t> of practical </a:t>
            </a:r>
            <a:r>
              <a:rPr lang="nl-NL" sz="2000" i="1" dirty="0" err="1" smtClean="0">
                <a:solidFill>
                  <a:prstClr val="black"/>
                </a:solidFill>
              </a:rPr>
              <a:t>and</a:t>
            </a:r>
            <a:r>
              <a:rPr lang="nl-NL" sz="2000" i="1" dirty="0" smtClean="0">
                <a:solidFill>
                  <a:prstClr val="black"/>
                </a:solidFill>
              </a:rPr>
              <a:t> non-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rationality</a:t>
            </a:r>
            <a:endParaRPr lang="nl-NL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4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Epistemic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non-</a:t>
            </a:r>
            <a:r>
              <a:rPr lang="nl-NL" sz="3200" dirty="0" err="1" smtClean="0"/>
              <a:t>epistemic</a:t>
            </a:r>
            <a:r>
              <a:rPr lang="nl-NL" sz="3200" dirty="0" smtClean="0"/>
              <a:t> </a:t>
            </a:r>
            <a:r>
              <a:rPr lang="nl-NL" sz="3200" dirty="0" err="1" smtClean="0"/>
              <a:t>reasons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examples</a:t>
            </a:r>
            <a:r>
              <a:rPr lang="nl-NL" sz="2000" dirty="0" smtClean="0">
                <a:solidFill>
                  <a:prstClr val="black"/>
                </a:solidFill>
              </a:rPr>
              <a:t> show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acts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acting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1560" y="400506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71600" y="249289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A </a:t>
            </a:r>
            <a:r>
              <a:rPr lang="nl-NL" sz="1800" dirty="0" err="1" smtClean="0"/>
              <a:t>good</a:t>
            </a:r>
            <a:r>
              <a:rPr lang="nl-NL" sz="1800" dirty="0" smtClean="0"/>
              <a:t> </a:t>
            </a:r>
            <a:r>
              <a:rPr lang="nl-NL" sz="1800" i="1" dirty="0" err="1" smtClean="0"/>
              <a:t>epistemic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reason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a belief or act </a:t>
            </a:r>
            <a:r>
              <a:rPr lang="nl-NL" sz="1800" dirty="0" err="1" smtClean="0"/>
              <a:t>connects</a:t>
            </a:r>
            <a:r>
              <a:rPr lang="nl-NL" sz="1800" dirty="0" smtClean="0"/>
              <a:t> the belief in </a:t>
            </a:r>
            <a:r>
              <a:rPr lang="nl-NL" sz="1800" dirty="0" err="1" smtClean="0"/>
              <a:t>an</a:t>
            </a:r>
            <a:r>
              <a:rPr lang="nl-NL" sz="1800" dirty="0" smtClean="0"/>
              <a:t> </a:t>
            </a:r>
            <a:r>
              <a:rPr lang="nl-NL" sz="1800" dirty="0" err="1" smtClean="0"/>
              <a:t>appropriate</a:t>
            </a:r>
            <a:r>
              <a:rPr lang="nl-NL" sz="1800" dirty="0" smtClean="0"/>
              <a:t> way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dirty="0" err="1" smtClean="0"/>
              <a:t>epistemic</a:t>
            </a:r>
            <a:r>
              <a:rPr lang="nl-NL" sz="1800" dirty="0" smtClean="0"/>
              <a:t> goals </a:t>
            </a:r>
            <a:r>
              <a:rPr lang="nl-NL" sz="1800" dirty="0" err="1" smtClean="0"/>
              <a:t>that</a:t>
            </a:r>
            <a:r>
              <a:rPr lang="nl-NL" sz="1800" dirty="0" smtClean="0"/>
              <a:t> are </a:t>
            </a:r>
            <a:r>
              <a:rPr lang="nl-NL" sz="1800" dirty="0" err="1" smtClean="0"/>
              <a:t>presupposed</a:t>
            </a:r>
            <a:r>
              <a:rPr lang="nl-NL" sz="1800" dirty="0" smtClean="0"/>
              <a:t> (e.g. </a:t>
            </a:r>
            <a:r>
              <a:rPr lang="nl-NL" sz="1800" dirty="0" err="1" smtClean="0"/>
              <a:t>believing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truths</a:t>
            </a:r>
            <a:r>
              <a:rPr lang="nl-NL" sz="1800" dirty="0" smtClean="0"/>
              <a:t>)</a:t>
            </a:r>
          </a:p>
          <a:p>
            <a:pPr lvl="1"/>
            <a:endParaRPr lang="nl-NL" sz="1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71600" y="328498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A </a:t>
            </a:r>
            <a:r>
              <a:rPr lang="nl-NL" sz="1800" dirty="0" err="1" smtClean="0"/>
              <a:t>good</a:t>
            </a:r>
            <a:r>
              <a:rPr lang="nl-NL" sz="1800" dirty="0" smtClean="0"/>
              <a:t> </a:t>
            </a:r>
            <a:r>
              <a:rPr lang="nl-NL" sz="1800" i="1" dirty="0" smtClean="0"/>
              <a:t>non-</a:t>
            </a:r>
            <a:r>
              <a:rPr lang="nl-NL" sz="1800" i="1" dirty="0" err="1" smtClean="0"/>
              <a:t>epistemic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reason</a:t>
            </a:r>
            <a:r>
              <a:rPr lang="nl-NL" sz="1800" i="1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a belief or act </a:t>
            </a:r>
            <a:r>
              <a:rPr lang="nl-NL" sz="1800" dirty="0" err="1" smtClean="0"/>
              <a:t>connects</a:t>
            </a:r>
            <a:r>
              <a:rPr lang="nl-NL" sz="1800" dirty="0" smtClean="0"/>
              <a:t> the belief in </a:t>
            </a:r>
            <a:r>
              <a:rPr lang="nl-NL" sz="1800" dirty="0" err="1" smtClean="0"/>
              <a:t>an</a:t>
            </a:r>
            <a:r>
              <a:rPr lang="nl-NL" sz="1800" dirty="0" smtClean="0"/>
              <a:t> </a:t>
            </a:r>
            <a:r>
              <a:rPr lang="nl-NL" sz="1800" dirty="0" err="1" smtClean="0"/>
              <a:t>appropriate</a:t>
            </a:r>
            <a:r>
              <a:rPr lang="nl-NL" sz="1800" dirty="0" smtClean="0"/>
              <a:t> way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dirty="0" err="1" smtClean="0"/>
              <a:t>presupposed</a:t>
            </a:r>
            <a:r>
              <a:rPr lang="nl-NL" sz="1800" dirty="0" smtClean="0"/>
              <a:t> non-</a:t>
            </a:r>
            <a:r>
              <a:rPr lang="nl-NL" sz="1800" dirty="0" err="1" smtClean="0"/>
              <a:t>epistemic</a:t>
            </a:r>
            <a:r>
              <a:rPr lang="nl-NL" sz="1800" dirty="0" smtClean="0"/>
              <a:t> goals (e.g. </a:t>
            </a:r>
            <a:r>
              <a:rPr lang="nl-NL" sz="1800" dirty="0" err="1" smtClean="0"/>
              <a:t>peace</a:t>
            </a:r>
            <a:r>
              <a:rPr lang="nl-NL" sz="1800" dirty="0" smtClean="0"/>
              <a:t>)</a:t>
            </a:r>
          </a:p>
          <a:p>
            <a:pPr lvl="1"/>
            <a:endParaRPr lang="nl-NL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11560" y="415327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the goal is complex (i.e., </a:t>
            </a:r>
            <a:r>
              <a:rPr lang="nl-NL" sz="2000" dirty="0" err="1" smtClean="0">
                <a:solidFill>
                  <a:prstClr val="black"/>
                </a:solidFill>
              </a:rPr>
              <a:t>consists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), </a:t>
            </a:r>
            <a:r>
              <a:rPr lang="nl-NL" sz="2000" dirty="0" err="1" smtClean="0">
                <a:solidFill>
                  <a:prstClr val="black"/>
                </a:solidFill>
              </a:rPr>
              <a:t>agents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take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account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Towards</a:t>
            </a:r>
            <a:r>
              <a:rPr lang="nl-NL" sz="3200" dirty="0" smtClean="0"/>
              <a:t> a </a:t>
            </a:r>
            <a:r>
              <a:rPr lang="nl-NL" sz="3200" dirty="0" err="1" smtClean="0"/>
              <a:t>holistic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combined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(“a </a:t>
            </a:r>
            <a:r>
              <a:rPr lang="nl-NL" sz="2000" dirty="0" err="1" smtClean="0">
                <a:solidFill>
                  <a:prstClr val="black"/>
                </a:solidFill>
              </a:rPr>
              <a:t>duty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establish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means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”) is </a:t>
            </a:r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narrow</a:t>
            </a:r>
            <a:r>
              <a:rPr lang="nl-NL" sz="2000" dirty="0" smtClean="0">
                <a:solidFill>
                  <a:prstClr val="black"/>
                </a:solidFill>
              </a:rPr>
              <a:t>. For the assessment            of </a:t>
            </a:r>
            <a:r>
              <a:rPr lang="nl-NL" sz="2000" dirty="0" err="1" smtClean="0">
                <a:solidFill>
                  <a:prstClr val="black"/>
                </a:solidFill>
              </a:rPr>
              <a:t>appropriate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 out of scope. It is </a:t>
            </a:r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means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1560" y="400506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4104" y="242088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duty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find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efficient</a:t>
            </a:r>
            <a:r>
              <a:rPr lang="nl-NL" sz="2000" dirty="0" smtClean="0">
                <a:solidFill>
                  <a:prstClr val="black"/>
                </a:solidFill>
              </a:rPr>
              <a:t> means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whatever</a:t>
            </a:r>
            <a:r>
              <a:rPr lang="nl-NL" sz="2000" dirty="0" smtClean="0">
                <a:solidFill>
                  <a:prstClr val="black"/>
                </a:solidFill>
              </a:rPr>
              <a:t> we want. </a:t>
            </a:r>
            <a:r>
              <a:rPr lang="nl-NL" sz="2000" dirty="0" err="1" smtClean="0">
                <a:solidFill>
                  <a:prstClr val="black"/>
                </a:solidFill>
              </a:rPr>
              <a:t>Reason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    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tell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go,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tells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get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. It is the                         </a:t>
            </a:r>
            <a:r>
              <a:rPr lang="nl-NL" sz="2000" dirty="0" err="1" smtClean="0">
                <a:solidFill>
                  <a:prstClr val="black"/>
                </a:solidFill>
              </a:rPr>
              <a:t>slave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>
                <a:solidFill>
                  <a:prstClr val="black"/>
                </a:solidFill>
              </a:rPr>
              <a:t>of the </a:t>
            </a:r>
            <a:r>
              <a:rPr lang="nl-NL" sz="2000" dirty="0" err="1" smtClean="0">
                <a:solidFill>
                  <a:prstClr val="black"/>
                </a:solidFill>
              </a:rPr>
              <a:t>passions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(Hume)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57301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limited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conception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goes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strongly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intuitions</a:t>
            </a:r>
            <a:r>
              <a:rPr lang="nl-NL" sz="2000" dirty="0" smtClean="0">
                <a:solidFill>
                  <a:prstClr val="black"/>
                </a:solidFill>
              </a:rPr>
              <a:t>. How </a:t>
            </a:r>
            <a:r>
              <a:rPr lang="nl-NL" sz="2000" dirty="0" err="1" smtClean="0">
                <a:solidFill>
                  <a:prstClr val="black"/>
                </a:solidFill>
              </a:rPr>
              <a:t>could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someone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efficiently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chooses</a:t>
            </a:r>
            <a:r>
              <a:rPr lang="nl-NL" sz="2000" dirty="0" smtClean="0">
                <a:solidFill>
                  <a:prstClr val="black"/>
                </a:solidFill>
              </a:rPr>
              <a:t> his or her </a:t>
            </a:r>
            <a:r>
              <a:rPr lang="nl-NL" sz="2000" dirty="0" err="1" smtClean="0">
                <a:solidFill>
                  <a:prstClr val="black"/>
                </a:solidFill>
              </a:rPr>
              <a:t>total</a:t>
            </a:r>
            <a:r>
              <a:rPr lang="nl-NL" sz="2000" dirty="0" smtClean="0">
                <a:solidFill>
                  <a:prstClr val="black"/>
                </a:solidFill>
              </a:rPr>
              <a:t> ruin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? We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assess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choose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goals as well  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588146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Reasoning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closely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related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values</a:t>
            </a:r>
            <a:r>
              <a:rPr lang="nl-NL" sz="2000" dirty="0" smtClean="0">
                <a:solidFill>
                  <a:prstClr val="black"/>
                </a:solidFill>
              </a:rPr>
              <a:t>      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preferences</a:t>
            </a:r>
            <a:r>
              <a:rPr lang="nl-NL" sz="2000" dirty="0" smtClean="0">
                <a:solidFill>
                  <a:prstClr val="black"/>
                </a:solidFill>
              </a:rPr>
              <a:t>. We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bring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i="1" dirty="0" err="1" smtClean="0">
                <a:solidFill>
                  <a:prstClr val="black"/>
                </a:solidFill>
              </a:rPr>
              <a:t>axiological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472933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Plausibly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meaningless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worthless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destructive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people’s</a:t>
            </a:r>
            <a:r>
              <a:rPr lang="nl-NL" sz="2000" dirty="0" smtClean="0">
                <a:solidFill>
                  <a:prstClr val="black"/>
                </a:solidFill>
              </a:rPr>
              <a:t> real or best </a:t>
            </a:r>
            <a:r>
              <a:rPr lang="nl-NL" sz="2000" dirty="0" err="1" smtClean="0">
                <a:solidFill>
                  <a:prstClr val="black"/>
                </a:solidFill>
              </a:rPr>
              <a:t>interests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either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   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contrary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real </a:t>
            </a:r>
            <a:r>
              <a:rPr lang="nl-NL" sz="2000" dirty="0" err="1" smtClean="0">
                <a:solidFill>
                  <a:prstClr val="black"/>
                </a:solidFill>
              </a:rPr>
              <a:t>needs</a:t>
            </a:r>
            <a:endParaRPr lang="nl-NL" sz="18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4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Towards</a:t>
            </a:r>
            <a:r>
              <a:rPr lang="nl-NL" sz="3200" dirty="0" smtClean="0"/>
              <a:t> a </a:t>
            </a:r>
            <a:r>
              <a:rPr lang="nl-NL" sz="3200" dirty="0" err="1" smtClean="0"/>
              <a:t>holistic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a more </a:t>
            </a:r>
            <a:r>
              <a:rPr lang="nl-NL" sz="2000" dirty="0" err="1" smtClean="0">
                <a:solidFill>
                  <a:prstClr val="black"/>
                </a:solidFill>
              </a:rPr>
              <a:t>inclusive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conception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person has a </a:t>
            </a:r>
            <a:r>
              <a:rPr lang="nl-NL" sz="2000" dirty="0" err="1" smtClean="0">
                <a:solidFill>
                  <a:prstClr val="black"/>
                </a:solidFill>
              </a:rPr>
              <a:t>duty</a:t>
            </a:r>
            <a:r>
              <a:rPr lang="nl-NL" sz="2000" dirty="0" smtClean="0">
                <a:solidFill>
                  <a:prstClr val="black"/>
                </a:solidFill>
              </a:rPr>
              <a:t>    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choose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appropriate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valuable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in his or her best      interest)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find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efficient</a:t>
            </a:r>
            <a:r>
              <a:rPr lang="nl-NL" sz="2000" dirty="0" smtClean="0">
                <a:solidFill>
                  <a:prstClr val="black"/>
                </a:solidFill>
              </a:rPr>
              <a:t> means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achieve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1560" y="400506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4104" y="249289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phrased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way, the </a:t>
            </a:r>
            <a:r>
              <a:rPr lang="nl-NL" sz="2000" dirty="0" err="1" smtClean="0">
                <a:solidFill>
                  <a:prstClr val="black"/>
                </a:solidFill>
              </a:rPr>
              <a:t>conception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narrow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efficient</a:t>
            </a:r>
            <a:r>
              <a:rPr lang="nl-NL" sz="2000" dirty="0" smtClean="0">
                <a:solidFill>
                  <a:prstClr val="black"/>
                </a:solidFill>
              </a:rPr>
              <a:t>    means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destructive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contrary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real </a:t>
            </a:r>
            <a:r>
              <a:rPr lang="nl-NL" sz="2000" dirty="0" err="1" smtClean="0">
                <a:solidFill>
                  <a:prstClr val="black"/>
                </a:solidFill>
              </a:rPr>
              <a:t>needs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contrary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    best </a:t>
            </a:r>
            <a:r>
              <a:rPr lang="nl-NL" sz="2000" dirty="0" err="1" smtClean="0">
                <a:solidFill>
                  <a:prstClr val="black"/>
                </a:solidFill>
              </a:rPr>
              <a:t>interests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either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means must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appropriate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The </a:t>
            </a:r>
            <a:r>
              <a:rPr lang="nl-NL" sz="1800" dirty="0" err="1" smtClean="0">
                <a:solidFill>
                  <a:prstClr val="black"/>
                </a:solidFill>
              </a:rPr>
              <a:t>axiological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dimension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thus</a:t>
            </a:r>
            <a:r>
              <a:rPr lang="nl-NL" sz="1800" dirty="0" smtClean="0">
                <a:solidFill>
                  <a:prstClr val="black"/>
                </a:solidFill>
              </a:rPr>
              <a:t> relevant </a:t>
            </a:r>
            <a:r>
              <a:rPr lang="nl-NL" sz="1800" dirty="0" err="1" smtClean="0">
                <a:solidFill>
                  <a:prstClr val="black"/>
                </a:solidFill>
              </a:rPr>
              <a:t>for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our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ends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and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our</a:t>
            </a:r>
            <a:r>
              <a:rPr lang="nl-NL" sz="1800" i="1" dirty="0" smtClean="0">
                <a:solidFill>
                  <a:prstClr val="black"/>
                </a:solidFill>
              </a:rPr>
              <a:t> means</a:t>
            </a:r>
            <a:endParaRPr lang="nl-NL" sz="1800" i="1" dirty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4104" y="400506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the </a:t>
            </a:r>
            <a:r>
              <a:rPr lang="nl-NL" sz="2000" i="1" dirty="0" err="1" smtClean="0">
                <a:solidFill>
                  <a:prstClr val="black"/>
                </a:solidFill>
              </a:rPr>
              <a:t>holistic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conception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rationality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we have a </a:t>
            </a:r>
            <a:r>
              <a:rPr lang="nl-NL" sz="2000" dirty="0" err="1" smtClean="0">
                <a:solidFill>
                  <a:prstClr val="black"/>
                </a:solidFill>
              </a:rPr>
              <a:t>duty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choose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valuable</a:t>
            </a:r>
            <a:r>
              <a:rPr lang="nl-NL" sz="2000" dirty="0" smtClean="0">
                <a:solidFill>
                  <a:prstClr val="black"/>
                </a:solidFill>
              </a:rPr>
              <a:t>    or </a:t>
            </a:r>
            <a:r>
              <a:rPr lang="nl-NL" sz="2000" dirty="0" err="1" smtClean="0">
                <a:solidFill>
                  <a:prstClr val="black"/>
                </a:solidFill>
              </a:rPr>
              <a:t>appropriate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real </a:t>
            </a:r>
            <a:r>
              <a:rPr lang="nl-NL" sz="2000" dirty="0" err="1" smtClean="0">
                <a:solidFill>
                  <a:prstClr val="black"/>
                </a:solidFill>
              </a:rPr>
              <a:t>needs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find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efficient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appropriate</a:t>
            </a:r>
            <a:r>
              <a:rPr lang="nl-NL" sz="2000" dirty="0" smtClean="0">
                <a:solidFill>
                  <a:prstClr val="black"/>
                </a:solidFill>
              </a:rPr>
              <a:t> means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achieving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522920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holistic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conception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has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theoretical</a:t>
            </a:r>
            <a:r>
              <a:rPr lang="nl-NL" sz="2000" dirty="0" smtClean="0">
                <a:solidFill>
                  <a:prstClr val="black"/>
                </a:solidFill>
              </a:rPr>
              <a:t>-practical side or </a:t>
            </a:r>
            <a:r>
              <a:rPr lang="nl-NL" sz="2000" dirty="0" err="1" smtClean="0">
                <a:solidFill>
                  <a:prstClr val="black"/>
                </a:solidFill>
              </a:rPr>
              <a:t>dimension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</a:t>
            </a:r>
            <a:r>
              <a:rPr lang="nl-NL" sz="1800" i="1" dirty="0" err="1" smtClean="0">
                <a:solidFill>
                  <a:prstClr val="black"/>
                </a:solidFill>
              </a:rPr>
              <a:t>conditional</a:t>
            </a:r>
            <a:r>
              <a:rPr lang="nl-NL" sz="1800" dirty="0" smtClean="0">
                <a:solidFill>
                  <a:prstClr val="black"/>
                </a:solidFill>
              </a:rPr>
              <a:t>: </a:t>
            </a:r>
            <a:r>
              <a:rPr lang="nl-NL" sz="1800" dirty="0" err="1" smtClean="0">
                <a:solidFill>
                  <a:prstClr val="black"/>
                </a:solidFill>
              </a:rPr>
              <a:t>establishing</a:t>
            </a:r>
            <a:r>
              <a:rPr lang="nl-NL" sz="1800" dirty="0" smtClean="0">
                <a:solidFill>
                  <a:prstClr val="black"/>
                </a:solidFill>
              </a:rPr>
              <a:t> proper means-end </a:t>
            </a:r>
            <a:r>
              <a:rPr lang="nl-NL" sz="1800" dirty="0" err="1" smtClean="0">
                <a:solidFill>
                  <a:prstClr val="black"/>
                </a:solidFill>
              </a:rPr>
              <a:t>connections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axiological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dimension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</a:t>
            </a:r>
            <a:r>
              <a:rPr lang="nl-NL" sz="1800" i="1" dirty="0" err="1" smtClean="0">
                <a:solidFill>
                  <a:prstClr val="black"/>
                </a:solidFill>
              </a:rPr>
              <a:t>categorical</a:t>
            </a:r>
            <a:r>
              <a:rPr lang="nl-NL" sz="1800" dirty="0" smtClean="0">
                <a:solidFill>
                  <a:prstClr val="black"/>
                </a:solidFill>
              </a:rPr>
              <a:t>: </a:t>
            </a:r>
            <a:r>
              <a:rPr lang="nl-NL" sz="1800" dirty="0" err="1" smtClean="0">
                <a:solidFill>
                  <a:prstClr val="black"/>
                </a:solidFill>
              </a:rPr>
              <a:t>establishing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appropriate</a:t>
            </a:r>
            <a:r>
              <a:rPr lang="nl-NL" sz="1800" dirty="0" smtClean="0">
                <a:solidFill>
                  <a:prstClr val="black"/>
                </a:solidFill>
              </a:rPr>
              <a:t> or </a:t>
            </a:r>
            <a:r>
              <a:rPr lang="nl-NL" sz="1800" dirty="0" err="1" smtClean="0">
                <a:solidFill>
                  <a:prstClr val="black"/>
                </a:solidFill>
              </a:rPr>
              <a:t>valuable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ends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  <a:endParaRPr lang="nl-N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13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err="1" smtClean="0"/>
              <a:t>Chapter</a:t>
            </a:r>
            <a:r>
              <a:rPr lang="nl-NL" sz="4000" dirty="0" smtClean="0"/>
              <a:t> 3: </a:t>
            </a:r>
            <a:r>
              <a:rPr lang="nl-NL" sz="4000" dirty="0" err="1" smtClean="0"/>
              <a:t>Science</a:t>
            </a:r>
            <a:r>
              <a:rPr lang="nl-NL" sz="4000" dirty="0" smtClean="0"/>
              <a:t> </a:t>
            </a:r>
            <a:r>
              <a:rPr lang="nl-NL" sz="4000" dirty="0" err="1" smtClean="0"/>
              <a:t>and</a:t>
            </a:r>
            <a:r>
              <a:rPr lang="nl-NL" sz="4000" dirty="0" smtClean="0"/>
              <a:t> </a:t>
            </a:r>
            <a:r>
              <a:rPr lang="nl-NL" sz="4000" dirty="0" err="1" smtClean="0"/>
              <a:t>Formal</a:t>
            </a:r>
            <a:r>
              <a:rPr lang="nl-NL" sz="4000" dirty="0" smtClean="0"/>
              <a:t> </a:t>
            </a:r>
            <a:r>
              <a:rPr lang="nl-NL" sz="4000" dirty="0" err="1" smtClean="0"/>
              <a:t>Evidentialism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87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formal</a:t>
            </a:r>
            <a:r>
              <a:rPr lang="nl-NL" sz="3200" dirty="0" smtClean="0"/>
              <a:t> approach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scientific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best </a:t>
            </a:r>
            <a:r>
              <a:rPr lang="nl-NL" sz="2000" dirty="0" err="1" smtClean="0">
                <a:solidFill>
                  <a:prstClr val="black"/>
                </a:solidFill>
              </a:rPr>
              <a:t>place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start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introducing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formal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most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adherents of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take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   the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let’s</a:t>
            </a:r>
            <a:r>
              <a:rPr lang="nl-NL" sz="2000" dirty="0" smtClean="0">
                <a:solidFill>
                  <a:prstClr val="black"/>
                </a:solidFill>
              </a:rPr>
              <a:t> look at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view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1560" y="400506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4104" y="249289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formalist </a:t>
            </a:r>
            <a:r>
              <a:rPr lang="nl-NL" sz="2000" dirty="0" err="1" smtClean="0">
                <a:solidFill>
                  <a:prstClr val="black"/>
                </a:solidFill>
              </a:rPr>
              <a:t>holds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philosophy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the </a:t>
            </a:r>
            <a:r>
              <a:rPr lang="nl-NL" sz="2000" dirty="0" err="1" smtClean="0">
                <a:solidFill>
                  <a:prstClr val="black"/>
                </a:solidFill>
              </a:rPr>
              <a:t>study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properties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logical</a:t>
            </a:r>
            <a:r>
              <a:rPr lang="nl-NL" sz="2000" dirty="0" smtClean="0">
                <a:solidFill>
                  <a:prstClr val="black"/>
                </a:solidFill>
              </a:rPr>
              <a:t> relations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propositions</a:t>
            </a:r>
            <a:r>
              <a:rPr lang="nl-NL" sz="2000" dirty="0" smtClean="0">
                <a:solidFill>
                  <a:prstClr val="black"/>
                </a:solidFill>
              </a:rPr>
              <a:t>            or </a:t>
            </a:r>
            <a:r>
              <a:rPr lang="nl-NL" sz="2000" dirty="0" err="1" smtClean="0">
                <a:solidFill>
                  <a:prstClr val="black"/>
                </a:solidFill>
              </a:rPr>
              <a:t>collections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propositions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). It is </a:t>
            </a:r>
            <a:r>
              <a:rPr lang="nl-NL" sz="2000" dirty="0" err="1" smtClean="0">
                <a:solidFill>
                  <a:prstClr val="black"/>
                </a:solidFill>
              </a:rPr>
              <a:t>primarily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logical</a:t>
            </a:r>
            <a:r>
              <a:rPr lang="nl-NL" sz="2000" dirty="0" smtClean="0">
                <a:solidFill>
                  <a:prstClr val="black"/>
                </a:solidFill>
              </a:rPr>
              <a:t> analysis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4104" y="364502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idea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a ‘logic’ </a:t>
            </a:r>
            <a:r>
              <a:rPr lang="nl-NL" sz="2000" dirty="0" err="1" smtClean="0">
                <a:solidFill>
                  <a:prstClr val="black"/>
                </a:solidFill>
              </a:rPr>
              <a:t>underlying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methods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        the </a:t>
            </a:r>
            <a:r>
              <a:rPr lang="nl-NL" sz="2000" dirty="0" err="1" smtClean="0">
                <a:solidFill>
                  <a:prstClr val="black"/>
                </a:solidFill>
              </a:rPr>
              <a:t>task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philosopher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explicate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logic a priori</a:t>
            </a:r>
          </a:p>
          <a:p>
            <a:pPr lvl="1"/>
            <a:r>
              <a:rPr lang="nl-NL" sz="1800" i="1" dirty="0" err="1" smtClean="0">
                <a:solidFill>
                  <a:prstClr val="black"/>
                </a:solidFill>
              </a:rPr>
              <a:t>Logicality</a:t>
            </a:r>
            <a:r>
              <a:rPr lang="nl-NL" sz="1800" i="1" dirty="0" smtClean="0">
                <a:solidFill>
                  <a:prstClr val="black"/>
                </a:solidFill>
              </a:rPr>
              <a:t> thesis</a:t>
            </a:r>
            <a:r>
              <a:rPr lang="nl-NL" sz="1800" dirty="0" smtClean="0">
                <a:solidFill>
                  <a:prstClr val="black"/>
                </a:solidFill>
              </a:rPr>
              <a:t>: The </a:t>
            </a:r>
            <a:r>
              <a:rPr lang="nl-NL" sz="1800" dirty="0" err="1" smtClean="0">
                <a:solidFill>
                  <a:prstClr val="black"/>
                </a:solidFill>
              </a:rPr>
              <a:t>rationality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science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amounts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a </a:t>
            </a:r>
            <a:r>
              <a:rPr lang="nl-NL" sz="1800" dirty="0" err="1" smtClean="0">
                <a:solidFill>
                  <a:prstClr val="black"/>
                </a:solidFill>
              </a:rPr>
              <a:t>logical</a:t>
            </a:r>
            <a:r>
              <a:rPr lang="nl-NL" sz="1800" dirty="0" smtClean="0">
                <a:solidFill>
                  <a:prstClr val="black"/>
                </a:solidFill>
              </a:rPr>
              <a:t> system </a:t>
            </a:r>
            <a:endParaRPr lang="nl-NL" sz="1800" i="1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480134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no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study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. Simple </a:t>
            </a:r>
            <a:r>
              <a:rPr lang="nl-NL" sz="2000" dirty="0" err="1" smtClean="0">
                <a:solidFill>
                  <a:prstClr val="black"/>
                </a:solidFill>
              </a:rPr>
              <a:t>generalizations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like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swans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white</a:t>
            </a:r>
            <a:r>
              <a:rPr lang="nl-NL" sz="2000" dirty="0" smtClean="0">
                <a:solidFill>
                  <a:prstClr val="black"/>
                </a:solidFill>
              </a:rPr>
              <a:t>’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represent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structure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566544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view </a:t>
            </a:r>
            <a:r>
              <a:rPr lang="nl-NL" sz="2000" dirty="0" err="1" smtClean="0">
                <a:solidFill>
                  <a:prstClr val="black"/>
                </a:solidFill>
              </a:rPr>
              <a:t>philosophy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the </a:t>
            </a:r>
            <a:r>
              <a:rPr lang="nl-NL" sz="2000" dirty="0" err="1" smtClean="0">
                <a:solidFill>
                  <a:prstClr val="black"/>
                </a:solidFill>
              </a:rPr>
              <a:t>study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ideal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scientist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proceed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he or </a:t>
            </a:r>
            <a:r>
              <a:rPr lang="nl-NL" sz="2000" dirty="0" err="1" smtClean="0">
                <a:solidFill>
                  <a:prstClr val="black"/>
                </a:solidFill>
              </a:rPr>
              <a:t>she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accept</a:t>
            </a:r>
            <a:endParaRPr lang="nl-N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32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2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Scientific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evidentialism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first </a:t>
            </a:r>
            <a:r>
              <a:rPr lang="nl-NL" sz="2000" dirty="0" err="1" smtClean="0">
                <a:solidFill>
                  <a:prstClr val="black"/>
                </a:solidFill>
              </a:rPr>
              <a:t>requirement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demands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sufficient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evidence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(e.g., </a:t>
            </a:r>
            <a:r>
              <a:rPr lang="nl-NL" sz="2000" dirty="0" err="1" smtClean="0">
                <a:solidFill>
                  <a:prstClr val="black"/>
                </a:solidFill>
              </a:rPr>
              <a:t>correspondence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empirical</a:t>
            </a:r>
            <a:r>
              <a:rPr lang="nl-NL" sz="2000" dirty="0" smtClean="0">
                <a:solidFill>
                  <a:prstClr val="black"/>
                </a:solidFill>
              </a:rPr>
              <a:t> data)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accepts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Accepted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theories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should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accepted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with</a:t>
            </a:r>
            <a:r>
              <a:rPr lang="nl-NL" sz="1800" dirty="0" smtClean="0">
                <a:solidFill>
                  <a:prstClr val="black"/>
                </a:solidFill>
              </a:rPr>
              <a:t> a </a:t>
            </a:r>
            <a:r>
              <a:rPr lang="nl-NL" sz="1800" dirty="0" err="1" smtClean="0">
                <a:solidFill>
                  <a:prstClr val="black"/>
                </a:solidFill>
              </a:rPr>
              <a:t>firmness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proportional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                            the </a:t>
            </a:r>
            <a:r>
              <a:rPr lang="nl-NL" sz="1800" dirty="0" err="1" smtClean="0">
                <a:solidFill>
                  <a:prstClr val="black"/>
                </a:solidFill>
              </a:rPr>
              <a:t>probability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assigned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it</a:t>
            </a:r>
            <a:r>
              <a:rPr lang="nl-NL" sz="1800" dirty="0" smtClean="0">
                <a:solidFill>
                  <a:prstClr val="black"/>
                </a:solidFill>
              </a:rPr>
              <a:t> on the basis of the </a:t>
            </a:r>
            <a:r>
              <a:rPr lang="nl-NL" sz="1800" dirty="0" err="1" smtClean="0">
                <a:solidFill>
                  <a:prstClr val="black"/>
                </a:solidFill>
              </a:rPr>
              <a:t>available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evidence</a:t>
            </a:r>
            <a:endParaRPr lang="nl-NL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386104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first part is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acceptance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: It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        accept a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extend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are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                  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. It </a:t>
            </a:r>
            <a:r>
              <a:rPr lang="nl-NL" sz="2000" dirty="0" err="1" smtClean="0">
                <a:solidFill>
                  <a:prstClr val="black"/>
                </a:solidFill>
              </a:rPr>
              <a:t>consists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two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780928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“It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i="1" dirty="0" err="1" smtClean="0"/>
              <a:t>what</a:t>
            </a:r>
            <a:r>
              <a:rPr lang="nl-NL" dirty="0" smtClean="0"/>
              <a:t> the man of </a:t>
            </a:r>
            <a:r>
              <a:rPr lang="nl-NL" dirty="0" err="1" smtClean="0"/>
              <a:t>science</a:t>
            </a:r>
            <a:r>
              <a:rPr lang="nl-NL" dirty="0" smtClean="0"/>
              <a:t> </a:t>
            </a:r>
            <a:r>
              <a:rPr lang="nl-NL" dirty="0" err="1" smtClean="0"/>
              <a:t>believes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distinguishes</a:t>
            </a:r>
            <a:r>
              <a:rPr lang="nl-NL" dirty="0" smtClean="0"/>
              <a:t> </a:t>
            </a:r>
            <a:r>
              <a:rPr lang="nl-NL" dirty="0" err="1" smtClean="0"/>
              <a:t>him</a:t>
            </a:r>
            <a:r>
              <a:rPr lang="nl-NL" dirty="0" smtClean="0"/>
              <a:t>, but </a:t>
            </a:r>
            <a:r>
              <a:rPr lang="nl-NL" i="1" dirty="0" err="1" smtClean="0"/>
              <a:t>how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i="1" dirty="0" err="1" smtClean="0"/>
              <a:t>why</a:t>
            </a:r>
            <a:r>
              <a:rPr lang="nl-NL" dirty="0" smtClean="0"/>
              <a:t> he </a:t>
            </a:r>
            <a:r>
              <a:rPr lang="nl-NL" dirty="0" err="1" smtClean="0"/>
              <a:t>believes</a:t>
            </a:r>
            <a:r>
              <a:rPr lang="nl-NL" dirty="0" smtClean="0"/>
              <a:t> it. His </a:t>
            </a:r>
            <a:r>
              <a:rPr lang="nl-NL" dirty="0" err="1" smtClean="0"/>
              <a:t>beliefs</a:t>
            </a:r>
            <a:r>
              <a:rPr lang="nl-NL" dirty="0" smtClean="0"/>
              <a:t> are </a:t>
            </a:r>
            <a:r>
              <a:rPr lang="nl-NL" dirty="0" err="1" smtClean="0"/>
              <a:t>tentative</a:t>
            </a:r>
            <a:r>
              <a:rPr lang="nl-NL" dirty="0" smtClean="0"/>
              <a:t>,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dogmatic</a:t>
            </a:r>
            <a:r>
              <a:rPr lang="nl-NL" dirty="0" smtClean="0"/>
              <a:t>; </a:t>
            </a:r>
            <a:r>
              <a:rPr lang="nl-NL" dirty="0" err="1" smtClean="0"/>
              <a:t>they</a:t>
            </a:r>
            <a:r>
              <a:rPr lang="nl-NL" dirty="0" smtClean="0"/>
              <a:t> are </a:t>
            </a:r>
            <a:r>
              <a:rPr lang="nl-NL" dirty="0" err="1" smtClean="0"/>
              <a:t>based</a:t>
            </a:r>
            <a:r>
              <a:rPr lang="nl-NL" dirty="0" smtClean="0"/>
              <a:t> on </a:t>
            </a:r>
            <a:r>
              <a:rPr lang="nl-NL" dirty="0" err="1" smtClean="0"/>
              <a:t>evidence</a:t>
            </a:r>
            <a:r>
              <a:rPr lang="nl-NL" dirty="0" smtClean="0"/>
              <a:t>, </a:t>
            </a:r>
            <a:r>
              <a:rPr lang="nl-NL" dirty="0" err="1" smtClean="0"/>
              <a:t>not</a:t>
            </a:r>
            <a:r>
              <a:rPr lang="nl-NL" dirty="0" smtClean="0"/>
              <a:t> on </a:t>
            </a:r>
            <a:r>
              <a:rPr lang="nl-NL" dirty="0" err="1" smtClean="0"/>
              <a:t>authority</a:t>
            </a:r>
            <a:r>
              <a:rPr lang="nl-NL" dirty="0" smtClean="0"/>
              <a:t> or </a:t>
            </a:r>
            <a:r>
              <a:rPr lang="nl-NL" dirty="0" err="1" smtClean="0"/>
              <a:t>intuition</a:t>
            </a:r>
            <a:r>
              <a:rPr lang="nl-NL" dirty="0" smtClean="0"/>
              <a:t>” (Russell)</a:t>
            </a:r>
            <a:endParaRPr lang="en-IE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71600" y="501317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i="1" dirty="0" err="1" smtClean="0"/>
              <a:t>evidential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principle</a:t>
            </a:r>
            <a:r>
              <a:rPr lang="nl-NL" sz="1800" dirty="0" smtClean="0"/>
              <a:t>: It is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accept a </a:t>
            </a:r>
            <a:r>
              <a:rPr lang="nl-NL" sz="1800" dirty="0" err="1" smtClean="0"/>
              <a:t>proposition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there</a:t>
            </a:r>
            <a:r>
              <a:rPr lang="nl-NL" sz="1800" dirty="0" smtClean="0"/>
              <a:t>                                are </a:t>
            </a:r>
            <a:r>
              <a:rPr lang="nl-NL" sz="1800" dirty="0" err="1" smtClean="0"/>
              <a:t>good</a:t>
            </a:r>
            <a:r>
              <a:rPr lang="nl-NL" sz="1800" dirty="0" smtClean="0"/>
              <a:t> </a:t>
            </a:r>
            <a:r>
              <a:rPr lang="nl-NL" sz="1800" dirty="0" err="1" smtClean="0"/>
              <a:t>reasons</a:t>
            </a:r>
            <a:r>
              <a:rPr lang="nl-NL" sz="1800" dirty="0" smtClean="0"/>
              <a:t> (or </a:t>
            </a:r>
            <a:r>
              <a:rPr lang="nl-NL" sz="1800" dirty="0" err="1" smtClean="0"/>
              <a:t>evidence</a:t>
            </a:r>
            <a:r>
              <a:rPr lang="nl-NL" sz="1800" dirty="0" smtClean="0"/>
              <a:t>)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believe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is </a:t>
            </a:r>
            <a:r>
              <a:rPr lang="nl-NL" sz="1800" dirty="0" err="1" smtClean="0"/>
              <a:t>true</a:t>
            </a: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71600" y="580526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i="1" dirty="0" err="1" smtClean="0"/>
              <a:t>proportionality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principle</a:t>
            </a:r>
            <a:r>
              <a:rPr lang="nl-NL" sz="1800" dirty="0" smtClean="0"/>
              <a:t>: The </a:t>
            </a:r>
            <a:r>
              <a:rPr lang="nl-NL" sz="1800" dirty="0" err="1" smtClean="0"/>
              <a:t>firmness</a:t>
            </a:r>
            <a:r>
              <a:rPr lang="nl-NL" sz="1800" dirty="0" smtClean="0"/>
              <a:t>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which</a:t>
            </a:r>
            <a:r>
              <a:rPr lang="nl-NL" sz="1800" dirty="0" smtClean="0"/>
              <a:t> a </a:t>
            </a:r>
            <a:r>
              <a:rPr lang="nl-NL" sz="1800" dirty="0" err="1" smtClean="0"/>
              <a:t>proposition</a:t>
            </a:r>
            <a:r>
              <a:rPr lang="nl-NL" sz="1800" dirty="0" smtClean="0"/>
              <a:t> is                   </a:t>
            </a:r>
            <a:r>
              <a:rPr lang="nl-NL" sz="1800" dirty="0" err="1" smtClean="0"/>
              <a:t>accepted</a:t>
            </a:r>
            <a:r>
              <a:rPr lang="nl-NL" sz="1800" dirty="0"/>
              <a:t> </a:t>
            </a:r>
            <a:r>
              <a:rPr lang="nl-NL" sz="1800" dirty="0" smtClean="0"/>
              <a:t>must </a:t>
            </a:r>
            <a:r>
              <a:rPr lang="nl-NL" sz="1800" dirty="0" err="1" smtClean="0"/>
              <a:t>be</a:t>
            </a:r>
            <a:r>
              <a:rPr lang="nl-NL" sz="1800" dirty="0" smtClean="0"/>
              <a:t> in </a:t>
            </a:r>
            <a:r>
              <a:rPr lang="nl-NL" sz="1800" dirty="0" err="1" smtClean="0"/>
              <a:t>proportion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dirty="0" err="1" smtClean="0"/>
              <a:t>strength</a:t>
            </a:r>
            <a:r>
              <a:rPr lang="nl-NL" sz="1800" dirty="0" smtClean="0"/>
              <a:t> of the </a:t>
            </a:r>
            <a:r>
              <a:rPr lang="nl-NL" sz="1800" dirty="0" err="1" smtClean="0"/>
              <a:t>evidence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14736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3" grpId="0"/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Scientific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evidentialism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were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start? </a:t>
            </a:r>
            <a:r>
              <a:rPr lang="nl-NL" sz="2000" dirty="0" err="1" smtClean="0">
                <a:solidFill>
                  <a:prstClr val="black"/>
                </a:solidFill>
              </a:rPr>
              <a:t>Typically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claimed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start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singular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observational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claims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as “At time t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place</a:t>
            </a:r>
            <a:r>
              <a:rPr lang="nl-NL" sz="2000" dirty="0" smtClean="0">
                <a:solidFill>
                  <a:prstClr val="black"/>
                </a:solidFill>
              </a:rPr>
              <a:t> p event e </a:t>
            </a:r>
            <a:r>
              <a:rPr lang="nl-NL" sz="2000" dirty="0" err="1" smtClean="0">
                <a:solidFill>
                  <a:prstClr val="black"/>
                </a:solidFill>
              </a:rPr>
              <a:t>occured</a:t>
            </a:r>
            <a:r>
              <a:rPr lang="nl-NL" sz="2000" dirty="0" smtClean="0">
                <a:solidFill>
                  <a:prstClr val="black"/>
                </a:solidFill>
              </a:rPr>
              <a:t>” or “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a tree in front of me”. But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jump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universal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claims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?</a:t>
            </a:r>
            <a:endParaRPr lang="nl-NL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42508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Besides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according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provide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observational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provide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as well,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on.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infinite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regress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unavoidable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74104" y="357301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prevent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regress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character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must         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up. We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distinguish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non-basic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i="1" dirty="0" err="1" smtClean="0">
                <a:solidFill>
                  <a:prstClr val="black"/>
                </a:solidFill>
              </a:rPr>
              <a:t>derived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(in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support of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basic </a:t>
            </a:r>
            <a:r>
              <a:rPr lang="nl-NL" sz="2000" i="1" dirty="0" err="1" smtClean="0">
                <a:solidFill>
                  <a:prstClr val="black"/>
                </a:solidFill>
              </a:rPr>
              <a:t>beliefs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support of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).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called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foundationalism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49453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Observational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taken as basic (‘</a:t>
            </a:r>
            <a:r>
              <a:rPr lang="nl-NL" sz="2000" dirty="0" err="1" smtClean="0">
                <a:solidFill>
                  <a:prstClr val="black"/>
                </a:solidFill>
              </a:rPr>
              <a:t>foundational</a:t>
            </a:r>
            <a:r>
              <a:rPr lang="nl-NL" sz="2000" dirty="0" smtClean="0">
                <a:solidFill>
                  <a:prstClr val="black"/>
                </a:solidFill>
              </a:rPr>
              <a:t>’). 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  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even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provide</a:t>
            </a:r>
            <a:r>
              <a:rPr lang="nl-NL" sz="2000" dirty="0" smtClean="0">
                <a:solidFill>
                  <a:prstClr val="black"/>
                </a:solidFill>
              </a:rPr>
              <a:t> non-circulair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?)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02096" y="580945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9552" y="573325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err="1" smtClean="0">
                <a:solidFill>
                  <a:prstClr val="black"/>
                </a:solidFill>
              </a:rPr>
              <a:t>Revised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: It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accept a</a:t>
            </a:r>
            <a:r>
              <a:rPr lang="nl-NL" sz="2000" i="1" dirty="0" smtClean="0">
                <a:solidFill>
                  <a:prstClr val="black"/>
                </a:solidFill>
              </a:rPr>
              <a:t> non-basic </a:t>
            </a:r>
            <a:r>
              <a:rPr lang="nl-NL" sz="2000" dirty="0" err="1" smtClean="0">
                <a:solidFill>
                  <a:prstClr val="black"/>
                </a:solidFill>
              </a:rPr>
              <a:t>proposition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(or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1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9" grpId="0"/>
      <p:bldP spid="12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err="1" smtClean="0"/>
              <a:t>Chapter</a:t>
            </a:r>
            <a:r>
              <a:rPr lang="nl-NL" sz="4000" dirty="0" smtClean="0"/>
              <a:t> 1: </a:t>
            </a:r>
            <a:r>
              <a:rPr lang="nl-NL" sz="4000" dirty="0" err="1" smtClean="0"/>
              <a:t>Introduction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24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Foundationalism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relation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asymmetrical</a:t>
            </a:r>
            <a:r>
              <a:rPr lang="nl-NL" sz="2000" dirty="0" smtClean="0">
                <a:solidFill>
                  <a:prstClr val="black"/>
                </a:solidFill>
              </a:rPr>
              <a:t>. The </a:t>
            </a:r>
            <a:r>
              <a:rPr lang="nl-NL" sz="2000" dirty="0" err="1" smtClean="0">
                <a:solidFill>
                  <a:prstClr val="black"/>
                </a:solidFill>
              </a:rPr>
              <a:t>inferential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goes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non-basic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Further</a:t>
            </a:r>
            <a:r>
              <a:rPr lang="nl-NL" sz="2000" dirty="0" smtClean="0">
                <a:solidFill>
                  <a:prstClr val="black"/>
                </a:solidFill>
              </a:rPr>
              <a:t>, belief </a:t>
            </a:r>
            <a:r>
              <a:rPr lang="nl-NL" sz="2000" i="1" dirty="0" smtClean="0">
                <a:solidFill>
                  <a:prstClr val="black"/>
                </a:solidFill>
              </a:rPr>
              <a:t>A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constitutes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(or a </a:t>
            </a:r>
            <a:r>
              <a:rPr lang="nl-NL" sz="2000" dirty="0" err="1" smtClean="0">
                <a:solidFill>
                  <a:prstClr val="black"/>
                </a:solidFill>
              </a:rPr>
              <a:t>reason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i="1" dirty="0" smtClean="0">
                <a:solidFill>
                  <a:prstClr val="black"/>
                </a:solidFill>
              </a:rPr>
              <a:t>B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more basic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B</a:t>
            </a: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Foundationalism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differs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from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coherentism</a:t>
            </a:r>
            <a:r>
              <a:rPr lang="nl-NL" sz="1800" dirty="0" smtClean="0">
                <a:solidFill>
                  <a:prstClr val="black"/>
                </a:solidFill>
              </a:rPr>
              <a:t> (</a:t>
            </a:r>
            <a:r>
              <a:rPr lang="nl-NL" sz="1800" dirty="0" err="1" smtClean="0">
                <a:solidFill>
                  <a:prstClr val="black"/>
                </a:solidFill>
              </a:rPr>
              <a:t>that</a:t>
            </a:r>
            <a:r>
              <a:rPr lang="nl-NL" sz="1800" dirty="0" smtClean="0">
                <a:solidFill>
                  <a:prstClr val="black"/>
                </a:solidFill>
              </a:rPr>
              <a:t> does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distinguish</a:t>
            </a:r>
            <a:r>
              <a:rPr lang="nl-NL" sz="1800" dirty="0" smtClean="0">
                <a:solidFill>
                  <a:prstClr val="black"/>
                </a:solidFill>
              </a:rPr>
              <a:t> basi</a:t>
            </a:r>
            <a:r>
              <a:rPr lang="nl-NL" sz="1800" dirty="0">
                <a:solidFill>
                  <a:prstClr val="black"/>
                </a:solidFill>
              </a:rPr>
              <a:t>c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from</a:t>
            </a:r>
            <a:r>
              <a:rPr lang="nl-NL" sz="1800" dirty="0" smtClean="0">
                <a:solidFill>
                  <a:prstClr val="black"/>
                </a:solidFill>
              </a:rPr>
              <a:t> non-basic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4104" y="285712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Although</a:t>
            </a:r>
            <a:r>
              <a:rPr lang="nl-NL" sz="2000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groundless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. But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justification</a:t>
            </a:r>
            <a:r>
              <a:rPr lang="nl-NL" sz="2000" dirty="0" smtClean="0">
                <a:solidFill>
                  <a:prstClr val="black"/>
                </a:solidFill>
              </a:rPr>
              <a:t> is non-</a:t>
            </a:r>
            <a:r>
              <a:rPr lang="nl-NL" sz="2000" dirty="0" err="1" smtClean="0">
                <a:solidFill>
                  <a:prstClr val="black"/>
                </a:solidFill>
              </a:rPr>
              <a:t>inferential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immediate</a:t>
            </a:r>
            <a:r>
              <a:rPr lang="nl-NL" sz="2000" dirty="0" smtClean="0">
                <a:solidFill>
                  <a:prstClr val="black"/>
                </a:solidFill>
              </a:rPr>
              <a:t> (e.g., </a:t>
            </a:r>
            <a:r>
              <a:rPr lang="nl-NL" sz="2000" dirty="0" err="1" smtClean="0">
                <a:solidFill>
                  <a:prstClr val="black"/>
                </a:solidFill>
              </a:rPr>
              <a:t>rests</a:t>
            </a:r>
            <a:r>
              <a:rPr lang="nl-NL" sz="2000" dirty="0" smtClean="0">
                <a:solidFill>
                  <a:prstClr val="black"/>
                </a:solidFill>
              </a:rPr>
              <a:t> on sense </a:t>
            </a:r>
            <a:r>
              <a:rPr lang="nl-NL" sz="2000" dirty="0" err="1" smtClean="0">
                <a:solidFill>
                  <a:prstClr val="black"/>
                </a:solidFill>
              </a:rPr>
              <a:t>experience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  <a:endParaRPr lang="nl-NL" sz="1800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393305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types of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count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basic?</a:t>
            </a:r>
            <a:endParaRPr lang="nl-NL" sz="18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71600" y="436510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/>
              <a:t>S</a:t>
            </a:r>
            <a:r>
              <a:rPr lang="nl-NL" sz="1800" i="1" dirty="0" smtClean="0"/>
              <a:t>trong </a:t>
            </a:r>
            <a:r>
              <a:rPr lang="nl-NL" sz="1800" i="1" dirty="0" err="1" smtClean="0"/>
              <a:t>foundationalism</a:t>
            </a:r>
            <a:r>
              <a:rPr lang="nl-NL" sz="1800" dirty="0" smtClean="0"/>
              <a:t> </a:t>
            </a:r>
            <a:r>
              <a:rPr lang="nl-NL" sz="1800" dirty="0" err="1" smtClean="0"/>
              <a:t>holds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basic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r>
              <a:rPr lang="nl-NL" sz="1800" dirty="0" err="1" smtClean="0"/>
              <a:t>should</a:t>
            </a:r>
            <a:r>
              <a:rPr lang="nl-NL" sz="1800" dirty="0" smtClean="0"/>
              <a:t> </a:t>
            </a:r>
            <a:r>
              <a:rPr lang="nl-NL" sz="1800" dirty="0" err="1" smtClean="0"/>
              <a:t>be</a:t>
            </a:r>
            <a:r>
              <a:rPr lang="nl-NL" sz="1800" dirty="0" smtClean="0"/>
              <a:t> immune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doubt</a:t>
            </a:r>
            <a:r>
              <a:rPr lang="nl-NL" sz="1800" dirty="0" smtClean="0"/>
              <a:t>. </a:t>
            </a:r>
            <a:r>
              <a:rPr lang="nl-NL" sz="1800" dirty="0" err="1" smtClean="0"/>
              <a:t>They</a:t>
            </a:r>
            <a:r>
              <a:rPr lang="nl-NL" sz="1800" dirty="0" smtClean="0"/>
              <a:t> are </a:t>
            </a:r>
            <a:r>
              <a:rPr lang="nl-NL" sz="1800" dirty="0" err="1" smtClean="0"/>
              <a:t>thus</a:t>
            </a:r>
            <a:r>
              <a:rPr lang="nl-NL" sz="1800" dirty="0" smtClean="0"/>
              <a:t> </a:t>
            </a:r>
            <a:r>
              <a:rPr lang="nl-NL" sz="1800" dirty="0" err="1" smtClean="0"/>
              <a:t>either</a:t>
            </a:r>
            <a:r>
              <a:rPr lang="nl-NL" sz="1800" dirty="0" smtClean="0"/>
              <a:t> </a:t>
            </a:r>
            <a:r>
              <a:rPr lang="nl-NL" sz="1800" dirty="0" err="1" smtClean="0"/>
              <a:t>self</a:t>
            </a:r>
            <a:r>
              <a:rPr lang="nl-NL" sz="1800" dirty="0" smtClean="0"/>
              <a:t>-evident (1+1=2) or </a:t>
            </a:r>
            <a:r>
              <a:rPr lang="nl-NL" sz="1800" dirty="0" err="1" smtClean="0"/>
              <a:t>incorrigible</a:t>
            </a:r>
            <a:r>
              <a:rPr lang="nl-NL" sz="1800" dirty="0" smtClean="0"/>
              <a:t> (I </a:t>
            </a:r>
            <a:r>
              <a:rPr lang="nl-NL" sz="1800" dirty="0" err="1" smtClean="0"/>
              <a:t>am</a:t>
            </a:r>
            <a:r>
              <a:rPr lang="nl-NL" sz="1800" dirty="0"/>
              <a:t> </a:t>
            </a:r>
            <a:r>
              <a:rPr lang="nl-NL" sz="1800" dirty="0" err="1" smtClean="0"/>
              <a:t>visually</a:t>
            </a:r>
            <a:r>
              <a:rPr lang="nl-NL" sz="1800" dirty="0" smtClean="0"/>
              <a:t> </a:t>
            </a:r>
            <a:r>
              <a:rPr lang="nl-NL" sz="1800" dirty="0" err="1" smtClean="0"/>
              <a:t>aware</a:t>
            </a:r>
            <a:r>
              <a:rPr lang="nl-NL" sz="1800" dirty="0" smtClean="0"/>
              <a:t> of ‘green’)</a:t>
            </a:r>
          </a:p>
          <a:p>
            <a:pPr lvl="1"/>
            <a:endParaRPr lang="nl-NL" sz="1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71600" y="501317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Weak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foundationalism</a:t>
            </a:r>
            <a:r>
              <a:rPr lang="nl-NL" sz="1800" dirty="0" smtClean="0"/>
              <a:t> </a:t>
            </a:r>
            <a:r>
              <a:rPr lang="nl-NL" sz="1800" dirty="0" err="1" smtClean="0"/>
              <a:t>holds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basic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must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dirty="0" err="1" smtClean="0"/>
              <a:t>highly</a:t>
            </a:r>
            <a:r>
              <a:rPr lang="nl-NL" sz="1800" dirty="0" smtClean="0"/>
              <a:t> </a:t>
            </a:r>
            <a:r>
              <a:rPr lang="nl-NL" sz="1800" dirty="0" err="1" smtClean="0"/>
              <a:t>likely</a:t>
            </a:r>
            <a:r>
              <a:rPr lang="nl-NL" sz="1800" dirty="0" smtClean="0"/>
              <a:t> </a:t>
            </a:r>
            <a:r>
              <a:rPr lang="nl-NL" sz="1800" dirty="0" err="1" smtClean="0"/>
              <a:t>true</a:t>
            </a:r>
            <a:r>
              <a:rPr lang="nl-NL" sz="1800" dirty="0" smtClean="0"/>
              <a:t>. </a:t>
            </a:r>
            <a:r>
              <a:rPr lang="nl-NL" sz="1800" dirty="0" err="1" smtClean="0"/>
              <a:t>They</a:t>
            </a:r>
            <a:r>
              <a:rPr lang="nl-NL" sz="1800" dirty="0" smtClean="0"/>
              <a:t> are </a:t>
            </a:r>
            <a:r>
              <a:rPr lang="nl-NL" sz="1800" dirty="0" err="1" smtClean="0"/>
              <a:t>self</a:t>
            </a:r>
            <a:r>
              <a:rPr lang="nl-NL" sz="1800" dirty="0" smtClean="0"/>
              <a:t>-evident, </a:t>
            </a:r>
            <a:r>
              <a:rPr lang="nl-NL" sz="1800" dirty="0" err="1" smtClean="0"/>
              <a:t>incorrigible</a:t>
            </a:r>
            <a:r>
              <a:rPr lang="nl-NL" sz="1800" dirty="0" smtClean="0"/>
              <a:t> or evident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dirty="0" err="1" smtClean="0"/>
              <a:t>senses</a:t>
            </a:r>
            <a:r>
              <a:rPr lang="nl-NL" sz="1800" dirty="0" smtClean="0"/>
              <a:t> (</a:t>
            </a:r>
            <a:r>
              <a:rPr lang="nl-NL" sz="1800" dirty="0" err="1" smtClean="0"/>
              <a:t>There</a:t>
            </a:r>
            <a:r>
              <a:rPr lang="nl-NL" sz="1800" dirty="0" smtClean="0"/>
              <a:t> is a tree in front of me)</a:t>
            </a:r>
          </a:p>
          <a:p>
            <a:pPr lvl="1"/>
            <a:endParaRPr lang="nl-NL" sz="18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71600" y="5661248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Some</a:t>
            </a:r>
            <a:r>
              <a:rPr lang="nl-NL" sz="1800" dirty="0" smtClean="0"/>
              <a:t> </a:t>
            </a:r>
            <a:r>
              <a:rPr lang="nl-NL" sz="1800" dirty="0" err="1" smtClean="0"/>
              <a:t>philosophers</a:t>
            </a:r>
            <a:r>
              <a:rPr lang="nl-NL" sz="1800" dirty="0" smtClean="0"/>
              <a:t> (e.g., Plantinga) go </a:t>
            </a:r>
            <a:r>
              <a:rPr lang="nl-NL" sz="1800" dirty="0" err="1" smtClean="0"/>
              <a:t>further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also</a:t>
            </a:r>
            <a:r>
              <a:rPr lang="nl-NL" sz="1800" dirty="0" smtClean="0"/>
              <a:t> </a:t>
            </a:r>
            <a:r>
              <a:rPr lang="nl-NL" sz="1800" dirty="0" err="1" smtClean="0"/>
              <a:t>allow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/>
              <a:t> </a:t>
            </a:r>
            <a:r>
              <a:rPr lang="nl-NL" sz="1800" dirty="0" err="1" smtClean="0"/>
              <a:t>example</a:t>
            </a:r>
            <a:r>
              <a:rPr lang="nl-NL" sz="1800" dirty="0" smtClean="0"/>
              <a:t>             memory </a:t>
            </a:r>
            <a:r>
              <a:rPr lang="nl-NL" sz="1800" dirty="0" err="1" smtClean="0"/>
              <a:t>beliefs</a:t>
            </a:r>
            <a:r>
              <a:rPr lang="nl-NL" sz="1800" dirty="0"/>
              <a:t> </a:t>
            </a:r>
            <a:r>
              <a:rPr lang="nl-NL" sz="1800" dirty="0" smtClean="0"/>
              <a:t>as basic. In </a:t>
            </a:r>
            <a:r>
              <a:rPr lang="nl-NL" sz="1800" dirty="0" err="1" smtClean="0"/>
              <a:t>this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previous</a:t>
            </a:r>
            <a:r>
              <a:rPr lang="nl-NL" sz="1800" dirty="0" smtClean="0"/>
              <a:t> case basic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are </a:t>
            </a:r>
            <a:r>
              <a:rPr lang="nl-NL" sz="1800" i="1" dirty="0" err="1" smtClean="0"/>
              <a:t>defeasible</a:t>
            </a:r>
            <a:endParaRPr lang="nl-NL" sz="1800" dirty="0" smtClean="0"/>
          </a:p>
          <a:p>
            <a:pPr lvl="1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8556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4" grpId="0"/>
      <p:bldP spid="16" grpId="0"/>
      <p:bldP spid="17" grpId="0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Foundationalism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err="1" smtClean="0">
                <a:solidFill>
                  <a:prstClr val="black"/>
                </a:solidFill>
              </a:rPr>
              <a:t>Fallibilism</a:t>
            </a:r>
            <a:r>
              <a:rPr lang="nl-NL" sz="2000" dirty="0" smtClean="0">
                <a:solidFill>
                  <a:prstClr val="black"/>
                </a:solidFill>
              </a:rPr>
              <a:t> is the view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wrong. </a:t>
            </a:r>
            <a:r>
              <a:rPr lang="nl-NL" sz="2000" dirty="0" err="1" smtClean="0">
                <a:solidFill>
                  <a:prstClr val="black"/>
                </a:solidFill>
              </a:rPr>
              <a:t>Foundationalism</a:t>
            </a:r>
            <a:r>
              <a:rPr lang="nl-NL" sz="2000" dirty="0" smtClean="0">
                <a:solidFill>
                  <a:prstClr val="black"/>
                </a:solidFill>
              </a:rPr>
              <a:t>    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contrasted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fallibilism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weak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foundationalists</a:t>
            </a:r>
            <a:r>
              <a:rPr lang="nl-NL" sz="2000" dirty="0" smtClean="0">
                <a:solidFill>
                  <a:prstClr val="black"/>
                </a:solidFill>
              </a:rPr>
              <a:t> are in   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fallibilists</a:t>
            </a:r>
            <a:r>
              <a:rPr lang="nl-NL" sz="2000" dirty="0" smtClean="0">
                <a:solidFill>
                  <a:prstClr val="black"/>
                </a:solidFill>
              </a:rPr>
              <a:t>) but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coherentism</a:t>
            </a:r>
            <a:r>
              <a:rPr lang="nl-NL" sz="2000" dirty="0" smtClean="0">
                <a:solidFill>
                  <a:prstClr val="black"/>
                </a:solidFill>
              </a:rPr>
              <a:t> (no </a:t>
            </a:r>
            <a:r>
              <a:rPr lang="nl-NL" sz="2000" dirty="0" err="1" smtClean="0">
                <a:solidFill>
                  <a:prstClr val="black"/>
                </a:solidFill>
              </a:rPr>
              <a:t>distinction</a:t>
            </a:r>
            <a:r>
              <a:rPr lang="nl-NL" sz="2000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non-basic)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4104" y="242508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foundationalism</a:t>
            </a:r>
            <a:r>
              <a:rPr lang="nl-NL" sz="2000" dirty="0" smtClean="0">
                <a:solidFill>
                  <a:prstClr val="black"/>
                </a:solidFill>
              </a:rPr>
              <a:t> a belief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either</a:t>
            </a:r>
            <a:r>
              <a:rPr lang="nl-NL" sz="2000" dirty="0" smtClean="0">
                <a:solidFill>
                  <a:prstClr val="black"/>
                </a:solidFill>
              </a:rPr>
              <a:t>    </a:t>
            </a:r>
          </a:p>
          <a:p>
            <a:pPr marL="0" indent="0">
              <a:buNone/>
            </a:pPr>
            <a:r>
              <a:rPr lang="nl-NL" sz="2000" i="1" dirty="0" smtClean="0">
                <a:solidFill>
                  <a:prstClr val="black"/>
                </a:solidFill>
              </a:rPr>
              <a:t>     (a)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 belief, or </a:t>
            </a:r>
          </a:p>
          <a:p>
            <a:pPr marL="0" indent="0">
              <a:buNone/>
            </a:pPr>
            <a:r>
              <a:rPr lang="nl-NL" sz="2000" i="1" dirty="0" smtClean="0">
                <a:solidFill>
                  <a:prstClr val="black"/>
                </a:solidFill>
              </a:rPr>
              <a:t>     (b)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inferentially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supported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                    </a:t>
            </a:r>
            <a:br>
              <a:rPr lang="nl-NL" sz="2000" dirty="0" smtClean="0">
                <a:solidFill>
                  <a:prstClr val="black"/>
                </a:solidFill>
              </a:rPr>
            </a:br>
            <a:r>
              <a:rPr lang="nl-NL" sz="2000" dirty="0" smtClean="0">
                <a:solidFill>
                  <a:prstClr val="black"/>
                </a:solidFill>
              </a:rPr>
              <a:t>           </a:t>
            </a:r>
            <a:r>
              <a:rPr lang="nl-NL" sz="2000" dirty="0" err="1" smtClean="0">
                <a:solidFill>
                  <a:prstClr val="black"/>
                </a:solidFill>
              </a:rPr>
              <a:t>already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derived</a:t>
            </a:r>
            <a:r>
              <a:rPr lang="nl-NL" sz="2000" dirty="0" smtClean="0">
                <a:solidFill>
                  <a:prstClr val="black"/>
                </a:solidFill>
              </a:rPr>
              <a:t> non-basic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;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</a:pPr>
            <a:r>
              <a:rPr lang="nl-NL" sz="2000" i="1" dirty="0">
                <a:solidFill>
                  <a:prstClr val="black"/>
                </a:solidFill>
              </a:rPr>
              <a:t>  </a:t>
            </a:r>
            <a:r>
              <a:rPr lang="nl-NL" sz="2000" i="1" dirty="0" smtClean="0">
                <a:solidFill>
                  <a:prstClr val="black"/>
                </a:solidFill>
              </a:rPr>
              <a:t>   (c)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strenght</a:t>
            </a:r>
            <a:r>
              <a:rPr lang="nl-NL" sz="2000" dirty="0" smtClean="0">
                <a:solidFill>
                  <a:prstClr val="black"/>
                </a:solidFill>
              </a:rPr>
              <a:t> of the non-basic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proportional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                       </a:t>
            </a:r>
            <a:br>
              <a:rPr lang="nl-NL" sz="2000" dirty="0" smtClean="0">
                <a:solidFill>
                  <a:prstClr val="black"/>
                </a:solidFill>
              </a:rPr>
            </a:br>
            <a:r>
              <a:rPr lang="nl-NL" sz="2000" dirty="0" smtClean="0">
                <a:solidFill>
                  <a:prstClr val="black"/>
                </a:solidFill>
              </a:rPr>
              <a:t>          support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the foundation</a:t>
            </a:r>
            <a:endParaRPr lang="nl-NL" sz="18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4104" y="465313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refers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inferential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justification</a:t>
            </a:r>
            <a:r>
              <a:rPr lang="nl-NL" sz="2000" dirty="0" smtClean="0">
                <a:solidFill>
                  <a:prstClr val="black"/>
                </a:solidFill>
              </a:rPr>
              <a:t> of a non-basic belief.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a belief </a:t>
            </a:r>
            <a:r>
              <a:rPr lang="nl-NL" sz="2000" dirty="0" err="1" smtClean="0">
                <a:solidFill>
                  <a:prstClr val="black"/>
                </a:solidFill>
              </a:rPr>
              <a:t>refers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inferential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justifiers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, i.e. the belief is </a:t>
            </a:r>
            <a:r>
              <a:rPr lang="nl-NL" sz="2000" dirty="0" err="1" smtClean="0">
                <a:solidFill>
                  <a:prstClr val="black"/>
                </a:solidFill>
              </a:rPr>
              <a:t>inferentially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supported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Sense </a:t>
            </a:r>
            <a:r>
              <a:rPr lang="nl-NL" sz="2000" dirty="0" err="1" smtClean="0">
                <a:solidFill>
                  <a:prstClr val="black"/>
                </a:solidFill>
              </a:rPr>
              <a:t>experience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memory are </a:t>
            </a:r>
            <a:r>
              <a:rPr lang="nl-NL" sz="2000" dirty="0" err="1" smtClean="0">
                <a:solidFill>
                  <a:prstClr val="black"/>
                </a:solidFill>
              </a:rPr>
              <a:t>examples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smtClean="0">
                <a:solidFill>
                  <a:prstClr val="black"/>
                </a:solidFill>
              </a:rPr>
              <a:t>non-</a:t>
            </a:r>
            <a:r>
              <a:rPr lang="nl-NL" sz="2000" i="1" dirty="0" err="1" smtClean="0">
                <a:solidFill>
                  <a:prstClr val="black"/>
                </a:solidFill>
              </a:rPr>
              <a:t>inferential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justifiers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(these </a:t>
            </a:r>
            <a:r>
              <a:rPr lang="nl-NL" sz="2000" dirty="0" err="1" smtClean="0">
                <a:solidFill>
                  <a:prstClr val="black"/>
                </a:solidFill>
              </a:rPr>
              <a:t>justifiers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called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grounds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The </a:t>
            </a:r>
            <a:r>
              <a:rPr lang="nl-NL" sz="1800" dirty="0" err="1" smtClean="0">
                <a:solidFill>
                  <a:prstClr val="black"/>
                </a:solidFill>
              </a:rPr>
              <a:t>experience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snowing</a:t>
            </a:r>
            <a:r>
              <a:rPr lang="nl-NL" sz="1800" dirty="0" smtClean="0">
                <a:solidFill>
                  <a:prstClr val="black"/>
                </a:solidFill>
              </a:rPr>
              <a:t> non-</a:t>
            </a:r>
            <a:r>
              <a:rPr lang="nl-NL" sz="1800" dirty="0" err="1" smtClean="0">
                <a:solidFill>
                  <a:prstClr val="black"/>
                </a:solidFill>
              </a:rPr>
              <a:t>inferentially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justifies</a:t>
            </a:r>
            <a:r>
              <a:rPr lang="nl-NL" sz="1800" dirty="0" smtClean="0">
                <a:solidFill>
                  <a:prstClr val="black"/>
                </a:solidFill>
              </a:rPr>
              <a:t> the belief </a:t>
            </a:r>
            <a:r>
              <a:rPr lang="nl-NL" sz="1800" dirty="0" err="1" smtClean="0">
                <a:solidFill>
                  <a:prstClr val="black"/>
                </a:solidFill>
              </a:rPr>
              <a:t>that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it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snowing</a:t>
            </a:r>
            <a:endParaRPr lang="nl-NL" sz="18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The belief </a:t>
            </a:r>
            <a:r>
              <a:rPr lang="nl-NL" sz="1800" dirty="0" err="1" smtClean="0">
                <a:solidFill>
                  <a:prstClr val="black"/>
                </a:solidFill>
              </a:rPr>
              <a:t>that</a:t>
            </a:r>
            <a:r>
              <a:rPr lang="nl-NL" sz="1800" dirty="0" smtClean="0">
                <a:solidFill>
                  <a:prstClr val="black"/>
                </a:solidFill>
              </a:rPr>
              <a:t> John is </a:t>
            </a:r>
            <a:r>
              <a:rPr lang="nl-NL" sz="1800" dirty="0" err="1" smtClean="0">
                <a:solidFill>
                  <a:prstClr val="black"/>
                </a:solidFill>
              </a:rPr>
              <a:t>abroad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can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inferentially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justified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from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other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rules</a:t>
            </a:r>
            <a:r>
              <a:rPr lang="nl-NL" sz="3200" dirty="0" smtClean="0"/>
              <a:t> of </a:t>
            </a:r>
            <a:r>
              <a:rPr lang="nl-NL" sz="3200" dirty="0" err="1" smtClean="0"/>
              <a:t>science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How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justify</a:t>
            </a:r>
            <a:r>
              <a:rPr lang="nl-NL" sz="2000" dirty="0" smtClean="0">
                <a:solidFill>
                  <a:prstClr val="black"/>
                </a:solidFill>
              </a:rPr>
              <a:t> the step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singular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observational</a:t>
            </a:r>
            <a:r>
              <a:rPr lang="nl-NL" sz="2000" dirty="0" smtClean="0">
                <a:solidFill>
                  <a:prstClr val="black"/>
                </a:solidFill>
              </a:rPr>
              <a:t> statements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        the 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 claims of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? 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        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scientific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rules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(‘the logic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’)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choice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Scientific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rationality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rule-governed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or -</a:t>
            </a:r>
            <a:r>
              <a:rPr lang="nl-NL" sz="1800" dirty="0" err="1" smtClean="0">
                <a:solidFill>
                  <a:prstClr val="black"/>
                </a:solidFill>
              </a:rPr>
              <a:t>determined</a:t>
            </a:r>
            <a:r>
              <a:rPr lang="nl-NL" sz="1800" dirty="0" smtClean="0">
                <a:solidFill>
                  <a:prstClr val="black"/>
                </a:solidFill>
              </a:rPr>
              <a:t>. It’s </a:t>
            </a:r>
            <a:r>
              <a:rPr lang="nl-NL" sz="1800" dirty="0" err="1" smtClean="0">
                <a:solidFill>
                  <a:prstClr val="black"/>
                </a:solidFill>
              </a:rPr>
              <a:t>about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rule</a:t>
            </a:r>
            <a:r>
              <a:rPr lang="nl-NL" sz="1800" dirty="0" err="1">
                <a:solidFill>
                  <a:prstClr val="black"/>
                </a:solidFill>
              </a:rPr>
              <a:t>-</a:t>
            </a:r>
            <a:r>
              <a:rPr lang="nl-NL" sz="1800" dirty="0" err="1" smtClean="0">
                <a:solidFill>
                  <a:prstClr val="black"/>
                </a:solidFill>
              </a:rPr>
              <a:t>following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4104" y="263691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Similar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Frege’s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deductive</a:t>
            </a:r>
            <a:r>
              <a:rPr lang="nl-NL" sz="2000" i="1" dirty="0" smtClean="0">
                <a:solidFill>
                  <a:prstClr val="black"/>
                </a:solidFill>
              </a:rPr>
              <a:t> logic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aimed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establish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inductive</a:t>
            </a:r>
            <a:r>
              <a:rPr lang="nl-NL" sz="2000" i="1" dirty="0" smtClean="0">
                <a:solidFill>
                  <a:prstClr val="black"/>
                </a:solidFill>
              </a:rPr>
              <a:t>  logic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assessing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comparing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accepting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refuting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available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observational</a:t>
            </a:r>
            <a:r>
              <a:rPr lang="nl-NL" sz="2000" dirty="0" smtClean="0">
                <a:solidFill>
                  <a:prstClr val="black"/>
                </a:solidFill>
              </a:rPr>
              <a:t> data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4104" y="379323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knew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induction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problem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    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conclusively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verified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available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empirical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inductive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logic </a:t>
            </a:r>
            <a:r>
              <a:rPr lang="nl-NL" sz="2000" dirty="0" err="1" smtClean="0">
                <a:solidFill>
                  <a:prstClr val="black"/>
                </a:solidFill>
              </a:rPr>
              <a:t>will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infer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absolute </a:t>
            </a:r>
            <a:r>
              <a:rPr lang="nl-NL" sz="2000" i="1" dirty="0" err="1" smtClean="0">
                <a:solidFill>
                  <a:prstClr val="black"/>
                </a:solidFill>
              </a:rPr>
              <a:t>certainty</a:t>
            </a:r>
            <a:r>
              <a:rPr lang="nl-NL" sz="2000" dirty="0" smtClean="0">
                <a:solidFill>
                  <a:prstClr val="black"/>
                </a:solidFill>
              </a:rPr>
              <a:t>      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observations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515719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acceptable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inductive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arguments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show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conclusion</a:t>
            </a:r>
            <a:r>
              <a:rPr lang="nl-NL" sz="2000" dirty="0" smtClean="0">
                <a:solidFill>
                  <a:prstClr val="black"/>
                </a:solidFill>
              </a:rPr>
              <a:t> (e.g., the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under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consideration</a:t>
            </a:r>
            <a:r>
              <a:rPr lang="nl-NL" sz="2000" dirty="0" smtClean="0">
                <a:solidFill>
                  <a:prstClr val="black"/>
                </a:solidFill>
              </a:rPr>
              <a:t>) is </a:t>
            </a:r>
            <a:r>
              <a:rPr lang="nl-NL" sz="2000" i="1" dirty="0" err="1" smtClean="0">
                <a:solidFill>
                  <a:prstClr val="black"/>
                </a:solidFill>
              </a:rPr>
              <a:t>probable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inductive</a:t>
            </a:r>
            <a:r>
              <a:rPr lang="nl-NL" sz="2000" dirty="0" smtClean="0">
                <a:solidFill>
                  <a:prstClr val="black"/>
                </a:solidFill>
              </a:rPr>
              <a:t> logic must </a:t>
            </a:r>
            <a:r>
              <a:rPr lang="nl-NL" sz="2000" dirty="0" err="1" smtClean="0">
                <a:solidFill>
                  <a:prstClr val="black"/>
                </a:solidFill>
              </a:rPr>
              <a:t>enable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scientist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calculate</a:t>
            </a:r>
            <a:r>
              <a:rPr lang="nl-NL" sz="2000" dirty="0" smtClean="0">
                <a:solidFill>
                  <a:prstClr val="black"/>
                </a:solidFill>
              </a:rPr>
              <a:t>            a priori </a:t>
            </a:r>
            <a:r>
              <a:rPr lang="nl-NL" sz="2000" dirty="0" err="1" smtClean="0">
                <a:solidFill>
                  <a:prstClr val="black"/>
                </a:solidFill>
              </a:rPr>
              <a:t>precisely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probability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the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the data </a:t>
            </a:r>
          </a:p>
        </p:txBody>
      </p:sp>
    </p:spTree>
    <p:extLst>
      <p:ext uri="{BB962C8B-B14F-4D97-AF65-F5344CB8AC3E}">
        <p14:creationId xmlns:p14="http://schemas.microsoft.com/office/powerpoint/2010/main" val="103431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Bayesianism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inductive</a:t>
            </a:r>
            <a:r>
              <a:rPr lang="nl-NL" sz="2000" dirty="0" smtClean="0">
                <a:solidFill>
                  <a:prstClr val="black"/>
                </a:solidFill>
              </a:rPr>
              <a:t> logic has full </a:t>
            </a:r>
            <a:r>
              <a:rPr lang="nl-NL" sz="2000" dirty="0" err="1" smtClean="0">
                <a:solidFill>
                  <a:prstClr val="black"/>
                </a:solidFill>
              </a:rPr>
              <a:t>authority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Today’s</a:t>
            </a:r>
            <a:r>
              <a:rPr lang="nl-NL" sz="2000" dirty="0" smtClean="0">
                <a:solidFill>
                  <a:prstClr val="black"/>
                </a:solidFill>
              </a:rPr>
              <a:t> dominant model of </a:t>
            </a:r>
            <a:r>
              <a:rPr lang="nl-NL" sz="2000" dirty="0" err="1" smtClean="0">
                <a:solidFill>
                  <a:prstClr val="black"/>
                </a:solidFill>
              </a:rPr>
              <a:t>inductive</a:t>
            </a:r>
            <a:r>
              <a:rPr lang="nl-NL" sz="2000" dirty="0" smtClean="0">
                <a:solidFill>
                  <a:prstClr val="black"/>
                </a:solidFill>
              </a:rPr>
              <a:t> logic is </a:t>
            </a:r>
            <a:r>
              <a:rPr lang="nl-NL" sz="2000" dirty="0" err="1" smtClean="0">
                <a:solidFill>
                  <a:prstClr val="black"/>
                </a:solidFill>
              </a:rPr>
              <a:t>developed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Bayes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4104" y="213704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ideal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agents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Bayesian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agents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compute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probabilities</a:t>
            </a:r>
            <a:r>
              <a:rPr lang="nl-NL" sz="2000" dirty="0" smtClean="0">
                <a:solidFill>
                  <a:prstClr val="black"/>
                </a:solidFill>
              </a:rPr>
              <a:t>    of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hypotheses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>
                <a:solidFill>
                  <a:prstClr val="black"/>
                </a:solidFill>
              </a:rPr>
              <a:t>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Bayes</a:t>
            </a:r>
            <a:r>
              <a:rPr lang="nl-NL" sz="2000" i="1" dirty="0" smtClean="0">
                <a:solidFill>
                  <a:prstClr val="black"/>
                </a:solidFill>
              </a:rPr>
              <a:t>’ </a:t>
            </a:r>
            <a:r>
              <a:rPr lang="nl-NL" sz="2000" i="1" dirty="0" err="1" smtClean="0">
                <a:solidFill>
                  <a:prstClr val="black"/>
                </a:solidFill>
              </a:rPr>
              <a:t>theorem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derived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axioms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mathematical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probability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763688" y="3356992"/>
            <a:ext cx="6707088" cy="1080120"/>
            <a:chOff x="1763688" y="3356992"/>
            <a:chExt cx="6707088" cy="1080120"/>
          </a:xfrm>
        </p:grpSpPr>
        <p:sp>
          <p:nvSpPr>
            <p:cNvPr id="3" name="TextBox 2"/>
            <p:cNvSpPr txBox="1"/>
            <p:nvPr/>
          </p:nvSpPr>
          <p:spPr>
            <a:xfrm>
              <a:off x="1763688" y="3687415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smtClean="0"/>
                <a:t>P(</a:t>
              </a:r>
              <a:r>
                <a:rPr lang="nl-NL" sz="2400" dirty="0" err="1" smtClean="0"/>
                <a:t>h|e</a:t>
              </a:r>
              <a:r>
                <a:rPr lang="nl-NL" sz="2400" dirty="0" smtClean="0"/>
                <a:t> &amp; k)  =</a:t>
              </a:r>
              <a:endParaRPr lang="en-IE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61420" y="3356992"/>
              <a:ext cx="303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smtClean="0"/>
                <a:t>      P(</a:t>
              </a:r>
              <a:r>
                <a:rPr lang="nl-NL" sz="2400" dirty="0" err="1" smtClean="0"/>
                <a:t>e|h</a:t>
              </a:r>
              <a:r>
                <a:rPr lang="nl-NL" sz="2400" dirty="0" smtClean="0"/>
                <a:t> &amp; k)</a:t>
              </a:r>
              <a:endParaRPr lang="en-IE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95936" y="3975447"/>
              <a:ext cx="303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smtClean="0"/>
                <a:t>P(</a:t>
              </a:r>
              <a:r>
                <a:rPr lang="nl-NL" sz="2400" dirty="0" err="1" smtClean="0"/>
                <a:t>e|k</a:t>
              </a:r>
              <a:r>
                <a:rPr lang="nl-NL" sz="2400" dirty="0" smtClean="0"/>
                <a:t>)</a:t>
              </a:r>
              <a:endParaRPr lang="en-IE" sz="24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707904" y="3933056"/>
              <a:ext cx="151216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436096" y="3687415"/>
              <a:ext cx="303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/>
                <a:t>x</a:t>
              </a:r>
              <a:r>
                <a:rPr lang="nl-NL" sz="2400" dirty="0" smtClean="0"/>
                <a:t>  P(</a:t>
              </a:r>
              <a:r>
                <a:rPr lang="nl-NL" sz="2400" dirty="0" err="1"/>
                <a:t>h</a:t>
              </a:r>
              <a:r>
                <a:rPr lang="nl-NL" sz="2400" dirty="0" err="1" smtClean="0"/>
                <a:t>|k</a:t>
              </a:r>
              <a:r>
                <a:rPr lang="nl-NL" sz="2400" dirty="0" smtClean="0"/>
                <a:t>)</a:t>
              </a:r>
              <a:endParaRPr lang="en-IE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11560" y="4653136"/>
            <a:ext cx="56886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P( ... | … )</a:t>
            </a:r>
            <a:r>
              <a:rPr lang="nl-NL" dirty="0" smtClean="0"/>
              <a:t> stands </a:t>
            </a:r>
            <a:r>
              <a:rPr lang="nl-NL" dirty="0" err="1" smtClean="0"/>
              <a:t>for</a:t>
            </a:r>
            <a:r>
              <a:rPr lang="nl-NL" dirty="0" smtClean="0"/>
              <a:t> ‘The </a:t>
            </a:r>
            <a:r>
              <a:rPr lang="nl-NL" dirty="0" err="1" smtClean="0"/>
              <a:t>probability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… </a:t>
            </a:r>
            <a:r>
              <a:rPr lang="nl-NL" dirty="0" err="1" smtClean="0"/>
              <a:t>given</a:t>
            </a:r>
            <a:r>
              <a:rPr lang="nl-NL" dirty="0" smtClean="0"/>
              <a:t> …’</a:t>
            </a:r>
          </a:p>
          <a:p>
            <a:r>
              <a:rPr lang="nl-NL" b="1" dirty="0" smtClean="0"/>
              <a:t>h</a:t>
            </a:r>
            <a:r>
              <a:rPr lang="nl-NL" dirty="0" smtClean="0"/>
              <a:t> is the hypothesis (</a:t>
            </a:r>
            <a:r>
              <a:rPr lang="nl-NL" dirty="0" err="1" smtClean="0"/>
              <a:t>theory</a:t>
            </a:r>
            <a:r>
              <a:rPr lang="nl-NL" dirty="0" smtClean="0"/>
              <a:t>)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consideration</a:t>
            </a:r>
            <a:endParaRPr lang="nl-NL" dirty="0" smtClean="0"/>
          </a:p>
          <a:p>
            <a:r>
              <a:rPr lang="nl-NL" b="1" dirty="0" smtClean="0"/>
              <a:t>e</a:t>
            </a:r>
            <a:r>
              <a:rPr lang="nl-NL" dirty="0" smtClean="0"/>
              <a:t> is the </a:t>
            </a:r>
            <a:r>
              <a:rPr lang="nl-NL" dirty="0" err="1" smtClean="0"/>
              <a:t>available</a:t>
            </a:r>
            <a:r>
              <a:rPr lang="nl-NL" dirty="0" smtClean="0"/>
              <a:t> </a:t>
            </a:r>
            <a:r>
              <a:rPr lang="nl-NL" dirty="0" err="1" smtClean="0"/>
              <a:t>empirical</a:t>
            </a:r>
            <a:r>
              <a:rPr lang="nl-NL" dirty="0" smtClean="0"/>
              <a:t> </a:t>
            </a:r>
            <a:r>
              <a:rPr lang="nl-NL" dirty="0" err="1" smtClean="0"/>
              <a:t>evidence</a:t>
            </a:r>
            <a:endParaRPr lang="nl-NL" dirty="0" smtClean="0"/>
          </a:p>
          <a:p>
            <a:endParaRPr lang="nl-NL" sz="800" b="1" dirty="0" smtClean="0"/>
          </a:p>
          <a:p>
            <a:r>
              <a:rPr lang="nl-NL" b="1" dirty="0" smtClean="0"/>
              <a:t>k</a:t>
            </a:r>
            <a:r>
              <a:rPr lang="nl-NL" dirty="0" smtClean="0"/>
              <a:t> is the </a:t>
            </a:r>
            <a:r>
              <a:rPr lang="nl-NL" i="1" dirty="0" smtClean="0"/>
              <a:t>background </a:t>
            </a:r>
            <a:r>
              <a:rPr lang="nl-NL" i="1" dirty="0" err="1" smtClean="0"/>
              <a:t>knowledge</a:t>
            </a:r>
            <a:endParaRPr lang="nl-NL" i="1" dirty="0" smtClean="0"/>
          </a:p>
          <a:p>
            <a:r>
              <a:rPr lang="nl-NL" b="1" dirty="0" smtClean="0"/>
              <a:t>P(</a:t>
            </a:r>
            <a:r>
              <a:rPr lang="nl-NL" b="1" dirty="0" err="1"/>
              <a:t>h</a:t>
            </a:r>
            <a:r>
              <a:rPr lang="nl-NL" b="1" dirty="0" err="1" smtClean="0"/>
              <a:t>|k</a:t>
            </a:r>
            <a:r>
              <a:rPr lang="nl-NL" b="1" dirty="0" smtClean="0"/>
              <a:t>)</a:t>
            </a:r>
            <a:r>
              <a:rPr lang="nl-NL" dirty="0" smtClean="0"/>
              <a:t> is </a:t>
            </a:r>
            <a:r>
              <a:rPr lang="nl-NL" dirty="0" err="1" smtClean="0"/>
              <a:t>called</a:t>
            </a:r>
            <a:r>
              <a:rPr lang="nl-NL" dirty="0" smtClean="0"/>
              <a:t> the </a:t>
            </a:r>
            <a:r>
              <a:rPr lang="nl-NL" i="1" dirty="0" smtClean="0"/>
              <a:t>prior </a:t>
            </a:r>
            <a:r>
              <a:rPr lang="nl-NL" i="1" dirty="0" err="1" smtClean="0"/>
              <a:t>probability</a:t>
            </a:r>
            <a:r>
              <a:rPr lang="nl-NL" i="1" dirty="0" smtClean="0"/>
              <a:t> (‘the prior’)</a:t>
            </a:r>
          </a:p>
          <a:p>
            <a:r>
              <a:rPr lang="nl-NL" b="1" dirty="0" smtClean="0"/>
              <a:t>P(</a:t>
            </a:r>
            <a:r>
              <a:rPr lang="nl-NL" b="1" dirty="0" err="1" smtClean="0"/>
              <a:t>e|h</a:t>
            </a:r>
            <a:r>
              <a:rPr lang="nl-NL" b="1" dirty="0" smtClean="0"/>
              <a:t> &amp;k)</a:t>
            </a:r>
            <a:r>
              <a:rPr lang="nl-NL" dirty="0" smtClean="0"/>
              <a:t> is </a:t>
            </a:r>
            <a:r>
              <a:rPr lang="nl-NL" dirty="0" err="1" smtClean="0"/>
              <a:t>called</a:t>
            </a:r>
            <a:r>
              <a:rPr lang="nl-NL" dirty="0" smtClean="0"/>
              <a:t> the </a:t>
            </a:r>
            <a:r>
              <a:rPr lang="nl-NL" i="1" dirty="0" err="1" smtClean="0"/>
              <a:t>likelihood</a:t>
            </a:r>
            <a:endParaRPr lang="nl-NL" i="1" dirty="0" smtClean="0"/>
          </a:p>
          <a:p>
            <a:r>
              <a:rPr lang="nl-NL" dirty="0" smtClean="0"/>
              <a:t>The </a:t>
            </a:r>
            <a:r>
              <a:rPr lang="nl-NL" b="1" dirty="0" smtClean="0"/>
              <a:t>ratio</a:t>
            </a:r>
            <a:r>
              <a:rPr lang="nl-NL" dirty="0" smtClean="0"/>
              <a:t> is </a:t>
            </a:r>
            <a:r>
              <a:rPr lang="nl-NL" dirty="0" err="1" smtClean="0"/>
              <a:t>called</a:t>
            </a:r>
            <a:r>
              <a:rPr lang="nl-NL" dirty="0" smtClean="0"/>
              <a:t> the </a:t>
            </a:r>
            <a:r>
              <a:rPr lang="nl-NL" i="1" dirty="0" err="1" smtClean="0"/>
              <a:t>explanatory</a:t>
            </a:r>
            <a:r>
              <a:rPr lang="nl-NL" i="1" dirty="0" smtClean="0"/>
              <a:t> power</a:t>
            </a:r>
            <a:endParaRPr lang="en-IE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00192" y="4653136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 smtClean="0"/>
              <a:t>Objective</a:t>
            </a:r>
            <a:r>
              <a:rPr lang="nl-NL" sz="2000" dirty="0" smtClean="0"/>
              <a:t> (</a:t>
            </a:r>
            <a:r>
              <a:rPr lang="nl-NL" sz="2000" dirty="0" err="1" smtClean="0"/>
              <a:t>Subjective</a:t>
            </a:r>
            <a:r>
              <a:rPr lang="nl-NL" sz="2000" dirty="0" smtClean="0"/>
              <a:t>) </a:t>
            </a:r>
            <a:r>
              <a:rPr lang="nl-NL" sz="2000" dirty="0" err="1" smtClean="0"/>
              <a:t>Bayesianism</a:t>
            </a:r>
            <a:r>
              <a:rPr lang="nl-NL" sz="2000" dirty="0" smtClean="0"/>
              <a:t> takes the priors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r>
              <a:rPr lang="nl-NL" sz="2000" dirty="0" smtClean="0"/>
              <a:t> </a:t>
            </a:r>
            <a:r>
              <a:rPr lang="nl-NL" sz="2000" dirty="0" err="1" smtClean="0"/>
              <a:t>objective</a:t>
            </a:r>
            <a:r>
              <a:rPr lang="nl-NL" sz="2000" dirty="0" smtClean="0"/>
              <a:t> (</a:t>
            </a:r>
            <a:r>
              <a:rPr lang="nl-NL" sz="2000" dirty="0" err="1" smtClean="0"/>
              <a:t>subjective</a:t>
            </a:r>
            <a:r>
              <a:rPr lang="nl-NL" sz="2000" dirty="0" smtClean="0"/>
              <a:t>) 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54544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14" grpId="0"/>
      <p:bldP spid="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Popper’s</a:t>
            </a:r>
            <a:r>
              <a:rPr lang="nl-NL" sz="3200" dirty="0" smtClean="0"/>
              <a:t> logic of </a:t>
            </a:r>
            <a:r>
              <a:rPr lang="nl-NL" sz="3200" dirty="0" err="1" smtClean="0"/>
              <a:t>conjectures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refutations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Popper </a:t>
            </a:r>
            <a:r>
              <a:rPr lang="nl-NL" sz="2000" dirty="0" err="1" smtClean="0">
                <a:solidFill>
                  <a:prstClr val="black"/>
                </a:solidFill>
              </a:rPr>
              <a:t>famously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rejected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attempt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develop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inductive</a:t>
            </a:r>
            <a:r>
              <a:rPr lang="nl-NL" sz="2000" dirty="0" smtClean="0">
                <a:solidFill>
                  <a:prstClr val="black"/>
                </a:solidFill>
              </a:rPr>
              <a:t> logic. We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support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 claims)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observations</a:t>
            </a:r>
            <a:r>
              <a:rPr lang="nl-NL" sz="2000" dirty="0" smtClean="0">
                <a:solidFill>
                  <a:prstClr val="black"/>
                </a:solidFill>
              </a:rPr>
              <a:t>.           But he </a:t>
            </a:r>
            <a:r>
              <a:rPr lang="nl-NL" sz="2000" dirty="0" err="1" smtClean="0">
                <a:solidFill>
                  <a:prstClr val="black"/>
                </a:solidFill>
              </a:rPr>
              <a:t>agrees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has a logic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292494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He </a:t>
            </a:r>
            <a:r>
              <a:rPr lang="nl-NL" sz="2000" dirty="0" err="1" smtClean="0">
                <a:solidFill>
                  <a:prstClr val="black"/>
                </a:solidFill>
              </a:rPr>
              <a:t>proposes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logic.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refute</a:t>
            </a:r>
            <a:r>
              <a:rPr lang="nl-NL" sz="2000" dirty="0" smtClean="0">
                <a:solidFill>
                  <a:prstClr val="black"/>
                </a:solidFill>
              </a:rPr>
              <a:t>          or </a:t>
            </a:r>
            <a:r>
              <a:rPr lang="nl-NL" sz="2000" i="1" dirty="0" err="1" smtClean="0">
                <a:solidFill>
                  <a:prstClr val="black"/>
                </a:solidFill>
              </a:rPr>
              <a:t>falsify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deductive</a:t>
            </a:r>
            <a:r>
              <a:rPr lang="nl-NL" sz="2000" dirty="0" smtClean="0">
                <a:solidFill>
                  <a:prstClr val="black"/>
                </a:solidFill>
              </a:rPr>
              <a:t> logic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e.g. ‘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swans</a:t>
            </a:r>
            <a:r>
              <a:rPr lang="nl-NL" sz="2000" dirty="0" smtClean="0">
                <a:solidFill>
                  <a:prstClr val="black"/>
                </a:solidFill>
              </a:rPr>
              <a:t>      are </a:t>
            </a:r>
            <a:r>
              <a:rPr lang="nl-NL" sz="2000" dirty="0" err="1" smtClean="0">
                <a:solidFill>
                  <a:prstClr val="black"/>
                </a:solidFill>
              </a:rPr>
              <a:t>white</a:t>
            </a:r>
            <a:r>
              <a:rPr lang="nl-NL" sz="2000" dirty="0" smtClean="0">
                <a:solidFill>
                  <a:prstClr val="black"/>
                </a:solidFill>
              </a:rPr>
              <a:t>’ is </a:t>
            </a:r>
            <a:r>
              <a:rPr lang="nl-NL" sz="2000" dirty="0" err="1" smtClean="0">
                <a:solidFill>
                  <a:prstClr val="black"/>
                </a:solidFill>
              </a:rPr>
              <a:t>deductively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refuted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falsified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observed</a:t>
            </a:r>
            <a:r>
              <a:rPr lang="nl-NL" sz="2000" dirty="0" smtClean="0">
                <a:solidFill>
                  <a:prstClr val="black"/>
                </a:solidFill>
              </a:rPr>
              <a:t> black </a:t>
            </a:r>
            <a:r>
              <a:rPr lang="nl-NL" sz="2000" dirty="0" err="1" smtClean="0">
                <a:solidFill>
                  <a:prstClr val="black"/>
                </a:solidFill>
              </a:rPr>
              <a:t>swan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9552" y="407707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need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conjecture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refutable</a:t>
            </a:r>
            <a:r>
              <a:rPr lang="nl-NL" sz="2000" dirty="0">
                <a:solidFill>
                  <a:prstClr val="black"/>
                </a:solidFill>
              </a:rPr>
              <a:t> or </a:t>
            </a:r>
            <a:r>
              <a:rPr lang="nl-NL" sz="2000" i="1" dirty="0" err="1">
                <a:solidFill>
                  <a:prstClr val="black"/>
                </a:solidFill>
              </a:rPr>
              <a:t>falsifiable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theories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and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actively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evidence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refute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>
                <a:solidFill>
                  <a:prstClr val="black"/>
                </a:solidFill>
              </a:rPr>
              <a:t>or </a:t>
            </a:r>
            <a:r>
              <a:rPr lang="nl-NL" sz="2000" dirty="0" err="1">
                <a:solidFill>
                  <a:prstClr val="black"/>
                </a:solidFill>
              </a:rPr>
              <a:t>falsify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them</a:t>
            </a:r>
            <a:r>
              <a:rPr lang="nl-NL" sz="2000" dirty="0">
                <a:solidFill>
                  <a:prstClr val="black"/>
                </a:solidFill>
              </a:rPr>
              <a:t>. </a:t>
            </a:r>
            <a:r>
              <a:rPr lang="nl-NL" sz="2000" dirty="0" err="1">
                <a:solidFill>
                  <a:prstClr val="black"/>
                </a:solidFill>
              </a:rPr>
              <a:t>Once</a:t>
            </a:r>
            <a:r>
              <a:rPr lang="nl-NL" sz="2000" dirty="0">
                <a:solidFill>
                  <a:prstClr val="black"/>
                </a:solidFill>
              </a:rPr>
              <a:t> a </a:t>
            </a:r>
            <a:r>
              <a:rPr lang="nl-NL" sz="2000" dirty="0" err="1">
                <a:solidFill>
                  <a:prstClr val="black"/>
                </a:solidFill>
              </a:rPr>
              <a:t>theory</a:t>
            </a:r>
            <a:r>
              <a:rPr lang="nl-NL" sz="2000" dirty="0">
                <a:solidFill>
                  <a:prstClr val="black"/>
                </a:solidFill>
              </a:rPr>
              <a:t> has </a:t>
            </a:r>
            <a:r>
              <a:rPr lang="nl-NL" sz="2000" dirty="0" err="1">
                <a:solidFill>
                  <a:prstClr val="black"/>
                </a:solidFill>
              </a:rPr>
              <a:t>survived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several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falsification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attempts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(tests) </a:t>
            </a:r>
            <a:r>
              <a:rPr lang="nl-NL" sz="2000" dirty="0" err="1">
                <a:solidFill>
                  <a:prstClr val="black"/>
                </a:solidFill>
              </a:rPr>
              <a:t>it</a:t>
            </a:r>
            <a:r>
              <a:rPr lang="nl-NL" sz="2000" dirty="0">
                <a:solidFill>
                  <a:prstClr val="black"/>
                </a:solidFill>
              </a:rPr>
              <a:t> is </a:t>
            </a:r>
            <a:r>
              <a:rPr lang="nl-NL" sz="2000" i="1" dirty="0" err="1">
                <a:solidFill>
                  <a:prstClr val="black"/>
                </a:solidFill>
              </a:rPr>
              <a:t>corroborated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and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can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be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rationally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accepted</a:t>
            </a:r>
            <a:endParaRPr lang="nl-NL" sz="2000" dirty="0">
              <a:solidFill>
                <a:prstClr val="black"/>
              </a:solidFill>
            </a:endParaRPr>
          </a:p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9552" y="242508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</a:rPr>
              <a:t>Popper is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a formalist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he </a:t>
            </a:r>
            <a:r>
              <a:rPr lang="nl-NL" sz="2000" dirty="0" err="1" smtClean="0">
                <a:solidFill>
                  <a:prstClr val="black"/>
                </a:solidFill>
              </a:rPr>
              <a:t>accepts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logicality</a:t>
            </a:r>
            <a:r>
              <a:rPr lang="nl-NL" sz="2000" dirty="0" smtClean="0">
                <a:solidFill>
                  <a:prstClr val="black"/>
                </a:solidFill>
              </a:rPr>
              <a:t> thesis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523339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 smtClean="0">
                <a:solidFill>
                  <a:prstClr val="black"/>
                </a:solidFill>
              </a:rPr>
              <a:t>Like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, his account </a:t>
            </a:r>
            <a:r>
              <a:rPr lang="nl-NL" sz="2000" dirty="0">
                <a:solidFill>
                  <a:prstClr val="black"/>
                </a:solidFill>
              </a:rPr>
              <a:t>of </a:t>
            </a:r>
            <a:r>
              <a:rPr lang="nl-NL" sz="2000" dirty="0" err="1">
                <a:solidFill>
                  <a:prstClr val="black"/>
                </a:solidFill>
              </a:rPr>
              <a:t>scientific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method</a:t>
            </a:r>
            <a:r>
              <a:rPr lang="nl-NL" sz="2000" dirty="0">
                <a:solidFill>
                  <a:prstClr val="black"/>
                </a:solidFill>
              </a:rPr>
              <a:t> is </a:t>
            </a:r>
            <a:r>
              <a:rPr lang="nl-NL" sz="2000" dirty="0" err="1">
                <a:solidFill>
                  <a:prstClr val="black"/>
                </a:solidFill>
              </a:rPr>
              <a:t>intended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be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universal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and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ahistorical</a:t>
            </a:r>
            <a:r>
              <a:rPr lang="nl-NL" sz="2000" dirty="0">
                <a:solidFill>
                  <a:prstClr val="black"/>
                </a:solidFill>
              </a:rPr>
              <a:t>. He </a:t>
            </a:r>
            <a:r>
              <a:rPr lang="nl-NL" sz="2000" dirty="0" err="1">
                <a:solidFill>
                  <a:prstClr val="black"/>
                </a:solidFill>
              </a:rPr>
              <a:t>thus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accepts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i="1" dirty="0">
                <a:solidFill>
                  <a:prstClr val="black"/>
                </a:solidFill>
              </a:rPr>
              <a:t>the </a:t>
            </a:r>
            <a:r>
              <a:rPr lang="nl-NL" sz="2000" i="1" dirty="0" err="1">
                <a:solidFill>
                  <a:prstClr val="black"/>
                </a:solidFill>
              </a:rPr>
              <a:t>stability</a:t>
            </a:r>
            <a:r>
              <a:rPr lang="nl-NL" sz="2000" i="1" dirty="0">
                <a:solidFill>
                  <a:prstClr val="black"/>
                </a:solidFill>
              </a:rPr>
              <a:t> thesis </a:t>
            </a:r>
            <a:r>
              <a:rPr lang="nl-NL" sz="2000" dirty="0">
                <a:solidFill>
                  <a:prstClr val="black"/>
                </a:solidFill>
              </a:rPr>
              <a:t>of </a:t>
            </a:r>
            <a:r>
              <a:rPr lang="nl-NL" sz="2000" dirty="0" err="1">
                <a:solidFill>
                  <a:prstClr val="black"/>
                </a:solidFill>
              </a:rPr>
              <a:t>formalism</a:t>
            </a:r>
            <a:r>
              <a:rPr lang="nl-NL" sz="2000" dirty="0">
                <a:solidFill>
                  <a:prstClr val="black"/>
                </a:solidFill>
              </a:rPr>
              <a:t>, </a:t>
            </a:r>
            <a:r>
              <a:rPr lang="nl-NL" sz="2000" dirty="0" err="1">
                <a:solidFill>
                  <a:prstClr val="black"/>
                </a:solidFill>
              </a:rPr>
              <a:t>namely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   the </a:t>
            </a:r>
            <a:r>
              <a:rPr lang="nl-NL" sz="2000" dirty="0" err="1">
                <a:solidFill>
                  <a:prstClr val="black"/>
                </a:solidFill>
              </a:rPr>
              <a:t>rationality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the </a:t>
            </a:r>
            <a:r>
              <a:rPr lang="nl-NL" sz="2000" dirty="0" err="1">
                <a:solidFill>
                  <a:prstClr val="black"/>
                </a:solidFill>
              </a:rPr>
              <a:t>scientific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method</a:t>
            </a:r>
            <a:r>
              <a:rPr lang="nl-NL" sz="2000" dirty="0">
                <a:solidFill>
                  <a:prstClr val="black"/>
                </a:solidFill>
              </a:rPr>
              <a:t> is invariant over time </a:t>
            </a:r>
            <a:r>
              <a:rPr lang="nl-NL" sz="2000" dirty="0" err="1">
                <a:solidFill>
                  <a:prstClr val="black"/>
                </a:solidFill>
              </a:rPr>
              <a:t>and</a:t>
            </a:r>
            <a:r>
              <a:rPr lang="nl-NL" sz="2000" dirty="0">
                <a:solidFill>
                  <a:prstClr val="black"/>
                </a:solidFill>
              </a:rPr>
              <a:t> domain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nl-NL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8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21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rule</a:t>
            </a:r>
            <a:r>
              <a:rPr lang="nl-NL" sz="3200" dirty="0" smtClean="0"/>
              <a:t> </a:t>
            </a:r>
            <a:r>
              <a:rPr lang="nl-NL" sz="3200" dirty="0" err="1" smtClean="0"/>
              <a:t>principle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accept </a:t>
            </a:r>
            <a:r>
              <a:rPr lang="nl-NL" sz="2000" i="1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rule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according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          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actions)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arrived</a:t>
            </a:r>
            <a:r>
              <a:rPr lang="nl-NL" sz="2000" dirty="0" smtClean="0">
                <a:solidFill>
                  <a:prstClr val="black"/>
                </a:solidFill>
              </a:rPr>
              <a:t> at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means of </a:t>
            </a:r>
            <a:r>
              <a:rPr lang="nl-NL" sz="2000" dirty="0" err="1" smtClean="0">
                <a:solidFill>
                  <a:prstClr val="black"/>
                </a:solidFill>
              </a:rPr>
              <a:t>appropriate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71600" y="263691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Rules help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infer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refute</a:t>
            </a:r>
            <a:r>
              <a:rPr lang="nl-NL" sz="1800" dirty="0"/>
              <a:t> </a:t>
            </a:r>
            <a:r>
              <a:rPr lang="nl-NL" sz="1800" dirty="0" err="1" smtClean="0"/>
              <a:t>theories</a:t>
            </a:r>
            <a:r>
              <a:rPr lang="nl-NL" sz="1800" dirty="0" smtClean="0"/>
              <a:t> </a:t>
            </a:r>
            <a:r>
              <a:rPr lang="nl-NL" sz="1800" dirty="0" err="1" smtClean="0"/>
              <a:t>from</a:t>
            </a:r>
            <a:r>
              <a:rPr lang="nl-NL" sz="1800" dirty="0" smtClean="0"/>
              <a:t> </a:t>
            </a:r>
            <a:r>
              <a:rPr lang="nl-NL" sz="1800" dirty="0" err="1" smtClean="0"/>
              <a:t>available</a:t>
            </a:r>
            <a:r>
              <a:rPr lang="nl-NL" sz="1800" dirty="0" smtClean="0"/>
              <a:t> </a:t>
            </a:r>
            <a:r>
              <a:rPr lang="nl-NL" sz="1800" dirty="0" err="1" smtClean="0"/>
              <a:t>evidence</a:t>
            </a:r>
            <a:r>
              <a:rPr lang="nl-NL" sz="1800" dirty="0" smtClean="0"/>
              <a:t> (</a:t>
            </a:r>
            <a:r>
              <a:rPr lang="nl-NL" sz="1800" dirty="0" err="1" smtClean="0"/>
              <a:t>observations</a:t>
            </a:r>
            <a:r>
              <a:rPr lang="nl-NL" sz="1800" dirty="0" smtClean="0"/>
              <a:t>)</a:t>
            </a:r>
          </a:p>
          <a:p>
            <a:pPr lvl="1"/>
            <a:endParaRPr lang="nl-NL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71600" y="3212976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Rules help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reduce</a:t>
            </a:r>
            <a:r>
              <a:rPr lang="nl-NL" sz="1800" dirty="0" smtClean="0"/>
              <a:t> or even </a:t>
            </a:r>
            <a:r>
              <a:rPr lang="nl-NL" sz="1800" dirty="0" err="1" smtClean="0"/>
              <a:t>eliminate</a:t>
            </a:r>
            <a:r>
              <a:rPr lang="nl-NL" sz="1800" dirty="0" smtClean="0"/>
              <a:t> </a:t>
            </a:r>
            <a:r>
              <a:rPr lang="nl-NL" sz="1800" dirty="0" err="1" smtClean="0"/>
              <a:t>arbitrariness</a:t>
            </a:r>
            <a:r>
              <a:rPr lang="nl-NL" sz="1800" dirty="0" smtClean="0"/>
              <a:t> (‘</a:t>
            </a:r>
            <a:r>
              <a:rPr lang="nl-NL" sz="1800" dirty="0" err="1" smtClean="0"/>
              <a:t>predictable</a:t>
            </a:r>
            <a:r>
              <a:rPr lang="nl-NL" sz="1800" dirty="0" smtClean="0"/>
              <a:t> </a:t>
            </a:r>
            <a:r>
              <a:rPr lang="nl-NL" sz="1800" dirty="0" err="1" smtClean="0"/>
              <a:t>outcomes</a:t>
            </a:r>
            <a:r>
              <a:rPr lang="nl-NL" sz="1800" dirty="0" smtClean="0"/>
              <a:t>’)</a:t>
            </a:r>
            <a:endParaRPr lang="nl-NL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71600" y="3789040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Rules limit room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diverging</a:t>
            </a:r>
            <a:r>
              <a:rPr lang="nl-NL" sz="1800" dirty="0" smtClean="0"/>
              <a:t> </a:t>
            </a:r>
            <a:r>
              <a:rPr lang="nl-NL" sz="1800" dirty="0" err="1" smtClean="0"/>
              <a:t>conclusions</a:t>
            </a:r>
            <a:r>
              <a:rPr lang="nl-NL" sz="1800" dirty="0" smtClean="0"/>
              <a:t> (‘</a:t>
            </a:r>
            <a:r>
              <a:rPr lang="nl-NL" sz="1800" dirty="0" err="1" smtClean="0"/>
              <a:t>universal</a:t>
            </a:r>
            <a:r>
              <a:rPr lang="nl-NL" sz="1800" dirty="0" smtClean="0"/>
              <a:t> or </a:t>
            </a:r>
            <a:r>
              <a:rPr lang="nl-NL" sz="1800" dirty="0" err="1" smtClean="0"/>
              <a:t>objective</a:t>
            </a:r>
            <a:r>
              <a:rPr lang="nl-NL" sz="1800" dirty="0" smtClean="0"/>
              <a:t> </a:t>
            </a:r>
            <a:r>
              <a:rPr lang="nl-NL" sz="1800" dirty="0" err="1" smtClean="0"/>
              <a:t>outcomes</a:t>
            </a:r>
            <a:r>
              <a:rPr lang="nl-NL" sz="1800" dirty="0" smtClean="0"/>
              <a:t>’)</a:t>
            </a:r>
          </a:p>
          <a:p>
            <a:pPr lvl="1"/>
            <a:endParaRPr lang="nl-NL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1600" y="213285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Rules help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establish</a:t>
            </a:r>
            <a:r>
              <a:rPr lang="nl-NL" sz="1800" dirty="0" smtClean="0"/>
              <a:t> </a:t>
            </a:r>
            <a:r>
              <a:rPr lang="nl-NL" sz="1800" dirty="0" err="1" smtClean="0"/>
              <a:t>logical</a:t>
            </a:r>
            <a:r>
              <a:rPr lang="nl-NL" sz="1800" dirty="0" smtClean="0"/>
              <a:t> or </a:t>
            </a:r>
            <a:r>
              <a:rPr lang="nl-NL" sz="1800" dirty="0" err="1" smtClean="0"/>
              <a:t>necessary</a:t>
            </a:r>
            <a:r>
              <a:rPr lang="nl-NL" sz="1800" dirty="0" smtClean="0"/>
              <a:t> </a:t>
            </a:r>
            <a:r>
              <a:rPr lang="nl-NL" sz="1800" dirty="0" err="1" smtClean="0"/>
              <a:t>connections</a:t>
            </a:r>
            <a:r>
              <a:rPr lang="nl-NL" sz="1800" dirty="0" smtClean="0"/>
              <a:t> </a:t>
            </a:r>
            <a:r>
              <a:rPr lang="nl-NL" sz="1800" dirty="0" err="1" smtClean="0"/>
              <a:t>between</a:t>
            </a:r>
            <a:r>
              <a:rPr lang="nl-NL" sz="1800" dirty="0" smtClean="0"/>
              <a:t> </a:t>
            </a:r>
            <a:r>
              <a:rPr lang="nl-NL" sz="1800" dirty="0" err="1" smtClean="0"/>
              <a:t>propositions</a:t>
            </a: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71600" y="436510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Rules </a:t>
            </a:r>
            <a:r>
              <a:rPr lang="nl-NL" sz="1800" dirty="0" err="1" smtClean="0"/>
              <a:t>can</a:t>
            </a:r>
            <a:r>
              <a:rPr lang="nl-NL" sz="1800" dirty="0" smtClean="0"/>
              <a:t>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dirty="0" err="1" smtClean="0"/>
              <a:t>applied</a:t>
            </a:r>
            <a:r>
              <a:rPr lang="nl-NL" sz="1800" dirty="0" smtClean="0"/>
              <a:t> in </a:t>
            </a:r>
            <a:r>
              <a:rPr lang="nl-NL" sz="1800" dirty="0" err="1" smtClean="0"/>
              <a:t>any</a:t>
            </a:r>
            <a:r>
              <a:rPr lang="nl-NL" sz="1800" dirty="0" smtClean="0"/>
              <a:t> </a:t>
            </a:r>
            <a:r>
              <a:rPr lang="nl-NL" sz="1800" dirty="0" err="1" smtClean="0"/>
              <a:t>possible</a:t>
            </a:r>
            <a:r>
              <a:rPr lang="nl-NL" sz="1800" dirty="0" smtClean="0"/>
              <a:t> context (‘</a:t>
            </a:r>
            <a:r>
              <a:rPr lang="nl-NL" sz="1800" dirty="0" err="1" smtClean="0"/>
              <a:t>practice</a:t>
            </a:r>
            <a:r>
              <a:rPr lang="nl-NL" sz="1800" dirty="0" smtClean="0"/>
              <a:t> </a:t>
            </a:r>
            <a:r>
              <a:rPr lang="nl-NL" sz="1800" dirty="0" err="1" smtClean="0"/>
              <a:t>independence</a:t>
            </a:r>
            <a:r>
              <a:rPr lang="nl-NL" sz="1800" dirty="0" smtClean="0"/>
              <a:t>’)  </a:t>
            </a:r>
          </a:p>
          <a:p>
            <a:pPr lvl="1"/>
            <a:endParaRPr lang="nl-NL" sz="1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71600" y="4941168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Rules </a:t>
            </a:r>
            <a:r>
              <a:rPr lang="nl-NL" sz="1800" dirty="0" err="1" smtClean="0"/>
              <a:t>ensure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conclusions</a:t>
            </a:r>
            <a:r>
              <a:rPr lang="nl-NL" sz="1800" dirty="0" smtClean="0"/>
              <a:t> </a:t>
            </a:r>
            <a:r>
              <a:rPr lang="nl-NL" sz="1800" dirty="0" err="1" smtClean="0"/>
              <a:t>folllow</a:t>
            </a:r>
            <a:r>
              <a:rPr lang="nl-NL" sz="1800" dirty="0" smtClean="0"/>
              <a:t> </a:t>
            </a:r>
            <a:r>
              <a:rPr lang="nl-NL" sz="1800" dirty="0" err="1" smtClean="0"/>
              <a:t>necessarily</a:t>
            </a:r>
            <a:r>
              <a:rPr lang="nl-NL" sz="1800" dirty="0" smtClean="0"/>
              <a:t> </a:t>
            </a:r>
            <a:r>
              <a:rPr lang="nl-NL" sz="1800" dirty="0" err="1" smtClean="0"/>
              <a:t>from</a:t>
            </a:r>
            <a:r>
              <a:rPr lang="nl-NL" sz="1800" dirty="0" smtClean="0"/>
              <a:t> the </a:t>
            </a:r>
            <a:r>
              <a:rPr lang="nl-NL" sz="1800" dirty="0" err="1" smtClean="0"/>
              <a:t>available</a:t>
            </a:r>
            <a:r>
              <a:rPr lang="nl-NL" sz="1800" dirty="0" smtClean="0"/>
              <a:t> </a:t>
            </a:r>
            <a:r>
              <a:rPr lang="nl-NL" sz="1800" dirty="0" err="1" smtClean="0"/>
              <a:t>evidence</a:t>
            </a: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71600" y="55172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Rules </a:t>
            </a:r>
            <a:r>
              <a:rPr lang="nl-NL" sz="1800" dirty="0" err="1" smtClean="0"/>
              <a:t>ensure</a:t>
            </a:r>
            <a:r>
              <a:rPr lang="nl-NL" sz="1800" dirty="0" smtClean="0"/>
              <a:t> </a:t>
            </a:r>
            <a:r>
              <a:rPr lang="nl-NL" sz="1800" dirty="0" err="1" smtClean="0"/>
              <a:t>an</a:t>
            </a:r>
            <a:r>
              <a:rPr lang="nl-NL" sz="1800" dirty="0" smtClean="0"/>
              <a:t> </a:t>
            </a:r>
            <a:r>
              <a:rPr lang="nl-NL" sz="1800" dirty="0" err="1" smtClean="0"/>
              <a:t>outcome</a:t>
            </a:r>
            <a:r>
              <a:rPr lang="nl-NL" sz="1800" dirty="0" smtClean="0"/>
              <a:t> in a </a:t>
            </a:r>
            <a:r>
              <a:rPr lang="nl-NL" sz="1800" dirty="0" err="1" smtClean="0"/>
              <a:t>finite</a:t>
            </a:r>
            <a:r>
              <a:rPr lang="nl-NL" sz="1800" dirty="0" smtClean="0"/>
              <a:t> </a:t>
            </a:r>
            <a:r>
              <a:rPr lang="nl-NL" sz="1800" dirty="0" err="1" smtClean="0"/>
              <a:t>number</a:t>
            </a:r>
            <a:r>
              <a:rPr lang="nl-NL" sz="1800" dirty="0" smtClean="0"/>
              <a:t> of steps (‘</a:t>
            </a:r>
            <a:r>
              <a:rPr lang="nl-NL" sz="1800" dirty="0" err="1" smtClean="0"/>
              <a:t>algorithm</a:t>
            </a:r>
            <a:r>
              <a:rPr lang="nl-NL" sz="1800" dirty="0" smtClean="0"/>
              <a:t>’)</a:t>
            </a:r>
          </a:p>
          <a:p>
            <a:pPr lvl="1"/>
            <a:endParaRPr lang="nl-NL" sz="18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71600" y="6021288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Rules </a:t>
            </a:r>
            <a:r>
              <a:rPr lang="nl-NL" sz="1800" dirty="0" err="1" smtClean="0"/>
              <a:t>application</a:t>
            </a:r>
            <a:r>
              <a:rPr lang="nl-NL" sz="1800" dirty="0" smtClean="0"/>
              <a:t> </a:t>
            </a:r>
            <a:r>
              <a:rPr lang="nl-NL" sz="1800" dirty="0" err="1" smtClean="0"/>
              <a:t>requires</a:t>
            </a:r>
            <a:r>
              <a:rPr lang="nl-NL" sz="1800" dirty="0" smtClean="0"/>
              <a:t> no </a:t>
            </a:r>
            <a:r>
              <a:rPr lang="nl-NL" sz="1800" dirty="0" err="1" smtClean="0"/>
              <a:t>detailed</a:t>
            </a:r>
            <a:r>
              <a:rPr lang="nl-NL" sz="1800" dirty="0" smtClean="0"/>
              <a:t> </a:t>
            </a:r>
            <a:r>
              <a:rPr lang="nl-NL" sz="1800" dirty="0" err="1" smtClean="0"/>
              <a:t>knowledge</a:t>
            </a:r>
            <a:r>
              <a:rPr lang="nl-NL" sz="1800" dirty="0" smtClean="0"/>
              <a:t> of the content (‘</a:t>
            </a:r>
            <a:r>
              <a:rPr lang="nl-NL" sz="1800" dirty="0" err="1" smtClean="0"/>
              <a:t>formal</a:t>
            </a:r>
            <a:r>
              <a:rPr lang="nl-NL" sz="1800" dirty="0" smtClean="0"/>
              <a:t>’)</a:t>
            </a:r>
          </a:p>
          <a:p>
            <a:pPr marL="457200" lvl="1" indent="0">
              <a:buNone/>
            </a:pPr>
            <a:r>
              <a:rPr lang="nl-NL" sz="1800" dirty="0" smtClean="0"/>
              <a:t> 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21335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9" grpId="0"/>
      <p:bldP spid="10" grpId="0"/>
      <p:bldP spid="11" grpId="0"/>
      <p:bldP spid="12" grpId="0"/>
      <p:bldP spid="14" grpId="0"/>
      <p:bldP spid="16" grpId="0"/>
      <p:bldP spid="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formalists</a:t>
            </a:r>
            <a:r>
              <a:rPr lang="nl-NL" sz="3200" dirty="0" smtClean="0"/>
              <a:t>’ </a:t>
            </a:r>
            <a:r>
              <a:rPr lang="nl-NL" sz="3200" dirty="0" err="1" smtClean="0"/>
              <a:t>conception</a:t>
            </a:r>
            <a:r>
              <a:rPr lang="nl-NL" sz="3200" dirty="0" smtClean="0"/>
              <a:t> of </a:t>
            </a:r>
            <a:r>
              <a:rPr lang="nl-NL" sz="3200" dirty="0" err="1" smtClean="0"/>
              <a:t>rationality’s</a:t>
            </a:r>
            <a:r>
              <a:rPr lang="nl-NL" sz="3200" dirty="0" smtClean="0"/>
              <a:t> </a:t>
            </a:r>
            <a:r>
              <a:rPr lang="nl-NL" sz="3200" dirty="0" err="1" smtClean="0"/>
              <a:t>nature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Both a </a:t>
            </a:r>
            <a:r>
              <a:rPr lang="nl-NL" sz="2000" dirty="0" err="1" smtClean="0">
                <a:solidFill>
                  <a:prstClr val="black"/>
                </a:solidFill>
              </a:rPr>
              <a:t>deontological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a means-end </a:t>
            </a:r>
            <a:r>
              <a:rPr lang="nl-NL" sz="2000" dirty="0" err="1" smtClean="0">
                <a:solidFill>
                  <a:prstClr val="black"/>
                </a:solidFill>
              </a:rPr>
              <a:t>conception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 found </a:t>
            </a:r>
            <a:r>
              <a:rPr lang="nl-NL" sz="2000" dirty="0" err="1" smtClean="0">
                <a:solidFill>
                  <a:prstClr val="black"/>
                </a:solidFill>
              </a:rPr>
              <a:t>among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9552" y="206084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respect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deontological</a:t>
            </a:r>
            <a:r>
              <a:rPr lang="nl-NL" sz="2000" dirty="0" smtClean="0">
                <a:solidFill>
                  <a:prstClr val="black"/>
                </a:solidFill>
              </a:rPr>
              <a:t> side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intellectual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duties</a:t>
            </a:r>
            <a:r>
              <a:rPr lang="nl-NL" sz="2000" dirty="0" smtClean="0">
                <a:solidFill>
                  <a:prstClr val="black"/>
                </a:solidFill>
              </a:rPr>
              <a:t> (e.g.,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accept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supported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falsify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, etc.) 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285293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respect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smtClean="0">
                <a:solidFill>
                  <a:prstClr val="black"/>
                </a:solidFill>
              </a:rPr>
              <a:t>means-end</a:t>
            </a:r>
            <a:r>
              <a:rPr lang="nl-NL" sz="2000" dirty="0" smtClean="0">
                <a:solidFill>
                  <a:prstClr val="black"/>
                </a:solidFill>
              </a:rPr>
              <a:t> side the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depends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methods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efficient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achieving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aims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endParaRPr lang="nl-NL" sz="2000" dirty="0" smtClean="0">
              <a:solidFill>
                <a:prstClr val="black"/>
              </a:solidFill>
            </a:endParaRPr>
          </a:p>
          <a:p>
            <a:pPr marL="742950" lvl="2" indent="-342900"/>
            <a:r>
              <a:rPr lang="nl-NL" sz="1800" dirty="0" smtClean="0">
                <a:solidFill>
                  <a:prstClr val="black"/>
                </a:solidFill>
              </a:rPr>
              <a:t>Different accounts of the goals of </a:t>
            </a:r>
            <a:r>
              <a:rPr lang="nl-NL" sz="1800" dirty="0" err="1" smtClean="0">
                <a:solidFill>
                  <a:prstClr val="black"/>
                </a:solidFill>
              </a:rPr>
              <a:t>science</a:t>
            </a:r>
            <a:r>
              <a:rPr lang="nl-NL" sz="1800" dirty="0" smtClean="0">
                <a:solidFill>
                  <a:prstClr val="black"/>
                </a:solidFill>
              </a:rPr>
              <a:t>: </a:t>
            </a:r>
            <a:r>
              <a:rPr lang="nl-NL" sz="1800" dirty="0" err="1" smtClean="0">
                <a:solidFill>
                  <a:prstClr val="black"/>
                </a:solidFill>
              </a:rPr>
              <a:t>truth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dirty="0" err="1" smtClean="0">
                <a:solidFill>
                  <a:prstClr val="black"/>
                </a:solidFill>
              </a:rPr>
              <a:t>predictability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dirty="0" err="1" smtClean="0">
                <a:solidFill>
                  <a:prstClr val="black"/>
                </a:solidFill>
              </a:rPr>
              <a:t>usability</a:t>
            </a:r>
            <a:r>
              <a:rPr lang="nl-NL" sz="1800" dirty="0" smtClean="0">
                <a:solidFill>
                  <a:prstClr val="black"/>
                </a:solidFill>
              </a:rPr>
              <a:t>, etc.</a:t>
            </a:r>
          </a:p>
          <a:p>
            <a:pPr marL="400050" lvl="2" indent="0">
              <a:buNone/>
            </a:pP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30088" y="400925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</a:rPr>
              <a:t>It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compare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agreed</a:t>
            </a:r>
            <a:r>
              <a:rPr lang="nl-NL" sz="2000" dirty="0" smtClean="0">
                <a:solidFill>
                  <a:prstClr val="black"/>
                </a:solidFill>
              </a:rPr>
              <a:t> goal(s).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T2 is goal-superior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T1 -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community </a:t>
            </a:r>
            <a:r>
              <a:rPr lang="nl-NL" sz="2000" dirty="0" err="1" smtClean="0">
                <a:solidFill>
                  <a:prstClr val="black"/>
                </a:solidFill>
              </a:rPr>
              <a:t>perceives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-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must abandon T1 in </a:t>
            </a:r>
            <a:r>
              <a:rPr lang="nl-NL" sz="2000" dirty="0" err="1" smtClean="0">
                <a:solidFill>
                  <a:prstClr val="black"/>
                </a:solidFill>
              </a:rPr>
              <a:t>favour</a:t>
            </a:r>
            <a:r>
              <a:rPr lang="nl-NL" sz="2000" dirty="0" smtClean="0">
                <a:solidFill>
                  <a:prstClr val="black"/>
                </a:solidFill>
              </a:rPr>
              <a:t> of T2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95536" y="508518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deontological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thought</a:t>
            </a:r>
            <a:r>
              <a:rPr lang="nl-NL" sz="2000" dirty="0" smtClean="0">
                <a:solidFill>
                  <a:prstClr val="black"/>
                </a:solidFill>
              </a:rPr>
              <a:t> of as a </a:t>
            </a:r>
            <a:r>
              <a:rPr lang="nl-NL" sz="2000" dirty="0" err="1" smtClean="0">
                <a:solidFill>
                  <a:prstClr val="black"/>
                </a:solidFill>
              </a:rPr>
              <a:t>duty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certain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conceptions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combined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have a </a:t>
            </a:r>
            <a:r>
              <a:rPr lang="nl-NL" sz="2000" dirty="0" err="1" smtClean="0">
                <a:solidFill>
                  <a:prstClr val="black"/>
                </a:solidFill>
              </a:rPr>
              <a:t>duty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establish</a:t>
            </a:r>
            <a:r>
              <a:rPr lang="nl-NL" sz="2000" dirty="0" smtClean="0">
                <a:solidFill>
                  <a:prstClr val="black"/>
                </a:solidFill>
              </a:rPr>
              <a:t> proper </a:t>
            </a:r>
            <a:r>
              <a:rPr lang="nl-NL" sz="2000" dirty="0" err="1" smtClean="0">
                <a:solidFill>
                  <a:prstClr val="black"/>
                </a:solidFill>
              </a:rPr>
              <a:t>connections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  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ends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8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9" grpId="0"/>
      <p:bldP spid="10" grpId="0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Demarcating</a:t>
            </a:r>
            <a:r>
              <a:rPr lang="nl-NL" sz="3200" dirty="0" smtClean="0"/>
              <a:t> </a:t>
            </a:r>
            <a:r>
              <a:rPr lang="nl-NL" sz="3200" dirty="0" err="1" smtClean="0"/>
              <a:t>science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non-</a:t>
            </a:r>
            <a:r>
              <a:rPr lang="nl-NL" sz="3200" dirty="0" err="1" smtClean="0"/>
              <a:t>science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Some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claimed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the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form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exists</a:t>
            </a:r>
            <a:r>
              <a:rPr lang="nl-NL" sz="2000" dirty="0" smtClean="0">
                <a:solidFill>
                  <a:prstClr val="black"/>
                </a:solidFill>
              </a:rPr>
              <a:t>:  “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scientifc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” 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9552" y="278512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demarcated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335699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i="1" dirty="0" err="1">
                <a:solidFill>
                  <a:prstClr val="black"/>
                </a:solidFill>
              </a:rPr>
              <a:t>P</a:t>
            </a:r>
            <a:r>
              <a:rPr lang="nl-NL" sz="2000" i="1" dirty="0" err="1" smtClean="0">
                <a:solidFill>
                  <a:prstClr val="black"/>
                </a:solidFill>
              </a:rPr>
              <a:t>ositivists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demarcation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criterion</a:t>
            </a:r>
            <a:r>
              <a:rPr lang="nl-NL" sz="2000" dirty="0" smtClean="0">
                <a:solidFill>
                  <a:prstClr val="black"/>
                </a:solidFill>
              </a:rPr>
              <a:t> is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as the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separates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meaningful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meaningless</a:t>
            </a:r>
            <a:r>
              <a:rPr lang="nl-NL" sz="2000" dirty="0" smtClean="0">
                <a:solidFill>
                  <a:prstClr val="black"/>
                </a:solidFill>
              </a:rPr>
              <a:t> claims: </a:t>
            </a:r>
            <a:r>
              <a:rPr lang="nl-NL" sz="2000" i="1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verification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empirical</a:t>
            </a:r>
            <a:r>
              <a:rPr lang="nl-NL" sz="2000" dirty="0" smtClean="0">
                <a:solidFill>
                  <a:prstClr val="black"/>
                </a:solidFill>
              </a:rPr>
              <a:t> statement has </a:t>
            </a:r>
            <a:r>
              <a:rPr lang="nl-NL" sz="2000" dirty="0" err="1" smtClean="0">
                <a:solidFill>
                  <a:prstClr val="black"/>
                </a:solidFill>
              </a:rPr>
              <a:t>meaning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empirically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verifiable</a:t>
            </a:r>
            <a:endParaRPr lang="nl-NL" sz="2000" dirty="0" smtClean="0">
              <a:solidFill>
                <a:prstClr val="black"/>
              </a:solidFill>
            </a:endParaRPr>
          </a:p>
          <a:p>
            <a:pPr marL="742950" lvl="2" indent="-342900"/>
            <a:r>
              <a:rPr lang="nl-NL" sz="1800" dirty="0" smtClean="0">
                <a:solidFill>
                  <a:prstClr val="black"/>
                </a:solidFill>
              </a:rPr>
              <a:t>Next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meaningful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empirical</a:t>
            </a:r>
            <a:r>
              <a:rPr lang="nl-NL" sz="1800" dirty="0" smtClean="0">
                <a:solidFill>
                  <a:prstClr val="black"/>
                </a:solidFill>
              </a:rPr>
              <a:t> claims, </a:t>
            </a:r>
            <a:r>
              <a:rPr lang="nl-NL" sz="1800" dirty="0" err="1" smtClean="0">
                <a:solidFill>
                  <a:prstClr val="black"/>
                </a:solidFill>
              </a:rPr>
              <a:t>positivists</a:t>
            </a:r>
            <a:r>
              <a:rPr lang="nl-NL" sz="1800" dirty="0" smtClean="0">
                <a:solidFill>
                  <a:prstClr val="black"/>
                </a:solidFill>
              </a:rPr>
              <a:t> accept </a:t>
            </a:r>
            <a:r>
              <a:rPr lang="nl-NL" sz="1800" dirty="0" err="1" smtClean="0">
                <a:solidFill>
                  <a:prstClr val="black"/>
                </a:solidFill>
              </a:rPr>
              <a:t>analytic</a:t>
            </a:r>
            <a:r>
              <a:rPr lang="nl-NL" sz="1800" dirty="0" smtClean="0">
                <a:solidFill>
                  <a:prstClr val="black"/>
                </a:solidFill>
              </a:rPr>
              <a:t> claims. These are </a:t>
            </a:r>
            <a:r>
              <a:rPr lang="nl-NL" sz="1800" dirty="0" err="1" smtClean="0">
                <a:solidFill>
                  <a:prstClr val="black"/>
                </a:solidFill>
              </a:rPr>
              <a:t>conceptual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truths</a:t>
            </a:r>
            <a:r>
              <a:rPr lang="nl-NL" sz="1800" dirty="0" smtClean="0">
                <a:solidFill>
                  <a:prstClr val="black"/>
                </a:solidFill>
              </a:rPr>
              <a:t>. </a:t>
            </a:r>
            <a:r>
              <a:rPr lang="nl-NL" sz="1800" dirty="0" err="1" smtClean="0">
                <a:solidFill>
                  <a:prstClr val="black"/>
                </a:solidFill>
              </a:rPr>
              <a:t>They</a:t>
            </a:r>
            <a:r>
              <a:rPr lang="nl-NL" sz="1800" dirty="0" smtClean="0">
                <a:solidFill>
                  <a:prstClr val="black"/>
                </a:solidFill>
              </a:rPr>
              <a:t> are </a:t>
            </a:r>
            <a:r>
              <a:rPr lang="nl-NL" sz="1800" dirty="0" err="1" smtClean="0">
                <a:solidFill>
                  <a:prstClr val="black"/>
                </a:solidFill>
              </a:rPr>
              <a:t>true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virtue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their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own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meaning</a:t>
            </a:r>
            <a:r>
              <a:rPr lang="nl-NL" sz="1800" dirty="0" smtClean="0">
                <a:solidFill>
                  <a:prstClr val="black"/>
                </a:solidFill>
              </a:rPr>
              <a:t> (e.g., 1+1=2)</a:t>
            </a:r>
          </a:p>
          <a:p>
            <a:pPr marL="742950" lvl="2" indent="-342900"/>
            <a:r>
              <a:rPr lang="nl-NL" sz="1800" dirty="0" smtClean="0">
                <a:solidFill>
                  <a:prstClr val="black"/>
                </a:solidFill>
              </a:rPr>
              <a:t>The </a:t>
            </a:r>
            <a:r>
              <a:rPr lang="nl-NL" sz="1800" dirty="0" err="1" smtClean="0">
                <a:solidFill>
                  <a:prstClr val="black"/>
                </a:solidFill>
              </a:rPr>
              <a:t>verification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principle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self-refuting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though</a:t>
            </a:r>
            <a:r>
              <a:rPr lang="nl-NL" sz="1800" dirty="0" smtClean="0">
                <a:solidFill>
                  <a:prstClr val="black"/>
                </a:solidFill>
              </a:rPr>
              <a:t> (</a:t>
            </a:r>
            <a:r>
              <a:rPr lang="nl-NL" sz="1800" dirty="0" err="1" smtClean="0">
                <a:solidFill>
                  <a:prstClr val="black"/>
                </a:solidFill>
              </a:rPr>
              <a:t>why</a:t>
            </a:r>
            <a:r>
              <a:rPr lang="nl-NL" sz="1800" dirty="0" smtClean="0">
                <a:solidFill>
                  <a:prstClr val="black"/>
                </a:solidFill>
              </a:rPr>
              <a:t>?)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400050" lvl="2" indent="0">
              <a:buNone/>
            </a:pP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95536" y="544941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 smtClean="0">
                <a:solidFill>
                  <a:prstClr val="black"/>
                </a:solidFill>
              </a:rPr>
              <a:t>Popper’s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demarcation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criterion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draw a line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claims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meaningful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meaningless</a:t>
            </a:r>
            <a:r>
              <a:rPr lang="nl-NL" sz="2000" dirty="0" smtClean="0">
                <a:solidFill>
                  <a:prstClr val="black"/>
                </a:solidFill>
              </a:rPr>
              <a:t>. He </a:t>
            </a:r>
            <a:r>
              <a:rPr lang="nl-NL" sz="2000" dirty="0" err="1" smtClean="0">
                <a:solidFill>
                  <a:prstClr val="black"/>
                </a:solidFill>
              </a:rPr>
              <a:t>holds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claims    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meaningful</a:t>
            </a:r>
            <a:r>
              <a:rPr lang="nl-NL" sz="2000" dirty="0" smtClean="0">
                <a:solidFill>
                  <a:prstClr val="black"/>
                </a:solidFill>
              </a:rPr>
              <a:t>. For Popper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claims are </a:t>
            </a:r>
            <a:r>
              <a:rPr lang="nl-NL" sz="2000" dirty="0" err="1" smtClean="0">
                <a:solidFill>
                  <a:prstClr val="black"/>
                </a:solidFill>
              </a:rPr>
              <a:t>falsifiable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99303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go </a:t>
            </a:r>
            <a:r>
              <a:rPr lang="nl-NL" sz="2000" dirty="0" err="1" smtClean="0">
                <a:solidFill>
                  <a:prstClr val="black"/>
                </a:solidFill>
              </a:rPr>
              <a:t>less</a:t>
            </a:r>
            <a:r>
              <a:rPr lang="nl-NL" sz="2000" dirty="0" smtClean="0">
                <a:solidFill>
                  <a:prstClr val="black"/>
                </a:solidFill>
              </a:rPr>
              <a:t> far but are </a:t>
            </a:r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quite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skeptical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towards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  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meet the(ir)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9587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9" grpId="0"/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Expanding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Formal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Evidentialism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err="1" smtClean="0">
                <a:solidFill>
                  <a:prstClr val="black"/>
                </a:solidFill>
              </a:rPr>
              <a:t>Formal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is the model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results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expand</a:t>
            </a:r>
            <a:r>
              <a:rPr lang="nl-NL" sz="2000" dirty="0" smtClean="0">
                <a:solidFill>
                  <a:prstClr val="black"/>
                </a:solidFill>
              </a:rPr>
              <a:t>      the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approach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areas</a:t>
            </a:r>
            <a:r>
              <a:rPr lang="nl-NL" sz="2000" dirty="0" smtClean="0">
                <a:solidFill>
                  <a:prstClr val="black"/>
                </a:solidFill>
              </a:rPr>
              <a:t> of human life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99303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71600" y="213285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Evidential</a:t>
            </a:r>
            <a:r>
              <a:rPr lang="nl-NL" sz="1800" dirty="0" smtClean="0"/>
              <a:t> </a:t>
            </a:r>
            <a:r>
              <a:rPr lang="nl-NL" sz="1800" dirty="0" err="1" smtClean="0"/>
              <a:t>principle</a:t>
            </a:r>
            <a:r>
              <a:rPr lang="nl-NL" sz="1800" dirty="0" smtClean="0"/>
              <a:t> (‘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r>
              <a:rPr lang="nl-NL" sz="1800" dirty="0" err="1" smtClean="0"/>
              <a:t>need</a:t>
            </a:r>
            <a:r>
              <a:rPr lang="nl-NL" sz="1800" dirty="0" smtClean="0"/>
              <a:t> </a:t>
            </a:r>
            <a:r>
              <a:rPr lang="nl-NL" sz="1800" dirty="0" err="1" smtClean="0"/>
              <a:t>good</a:t>
            </a:r>
            <a:r>
              <a:rPr lang="nl-NL" sz="1800" dirty="0" smtClean="0"/>
              <a:t> </a:t>
            </a:r>
            <a:r>
              <a:rPr lang="nl-NL" sz="1800" dirty="0" err="1" smtClean="0"/>
              <a:t>inferential</a:t>
            </a:r>
            <a:r>
              <a:rPr lang="nl-NL" sz="1800" dirty="0" smtClean="0"/>
              <a:t> or non-</a:t>
            </a:r>
            <a:r>
              <a:rPr lang="nl-NL" sz="1800" dirty="0" err="1" smtClean="0"/>
              <a:t>inferential</a:t>
            </a:r>
            <a:r>
              <a:rPr lang="nl-NL" sz="1800" dirty="0" smtClean="0"/>
              <a:t> </a:t>
            </a:r>
            <a:r>
              <a:rPr lang="nl-NL" sz="1800" dirty="0" err="1" smtClean="0"/>
              <a:t>evidence</a:t>
            </a:r>
            <a:r>
              <a:rPr lang="nl-NL" sz="1800" dirty="0" smtClean="0"/>
              <a:t>’)</a:t>
            </a:r>
          </a:p>
          <a:p>
            <a:pPr lvl="1"/>
            <a:endParaRPr lang="nl-NL" sz="1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71600" y="256490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Proportionality</a:t>
            </a:r>
            <a:r>
              <a:rPr lang="nl-NL" sz="1800" dirty="0" smtClean="0"/>
              <a:t> </a:t>
            </a:r>
            <a:r>
              <a:rPr lang="nl-NL" sz="1800" dirty="0" err="1" smtClean="0"/>
              <a:t>principle</a:t>
            </a:r>
            <a:r>
              <a:rPr lang="nl-NL" sz="1800" dirty="0" smtClean="0"/>
              <a:t> (‘</a:t>
            </a:r>
            <a:r>
              <a:rPr lang="nl-NL" sz="1800" dirty="0" err="1" smtClean="0"/>
              <a:t>believe</a:t>
            </a:r>
            <a:r>
              <a:rPr lang="nl-NL" sz="1800" dirty="0" smtClean="0"/>
              <a:t> </a:t>
            </a:r>
            <a:r>
              <a:rPr lang="nl-NL" sz="1800" dirty="0" err="1" smtClean="0"/>
              <a:t>with</a:t>
            </a:r>
            <a:r>
              <a:rPr lang="nl-NL" sz="1800" dirty="0" smtClean="0"/>
              <a:t> a </a:t>
            </a:r>
            <a:r>
              <a:rPr lang="nl-NL" sz="1800" dirty="0" err="1" smtClean="0"/>
              <a:t>firmness</a:t>
            </a:r>
            <a:r>
              <a:rPr lang="nl-NL" sz="1800" dirty="0" smtClean="0"/>
              <a:t> </a:t>
            </a:r>
            <a:r>
              <a:rPr lang="nl-NL" sz="1800" dirty="0" err="1" smtClean="0"/>
              <a:t>proportional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dirty="0" err="1" smtClean="0"/>
              <a:t>evidence</a:t>
            </a:r>
            <a:r>
              <a:rPr lang="nl-NL" sz="1800" dirty="0" smtClean="0"/>
              <a:t>’)</a:t>
            </a:r>
            <a:endParaRPr lang="nl-NL" sz="1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71600" y="342900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Rule</a:t>
            </a:r>
            <a:r>
              <a:rPr lang="nl-NL" sz="1800" dirty="0" smtClean="0"/>
              <a:t> </a:t>
            </a:r>
            <a:r>
              <a:rPr lang="nl-NL" sz="1800" dirty="0" err="1" smtClean="0"/>
              <a:t>principle</a:t>
            </a:r>
            <a:r>
              <a:rPr lang="nl-NL" sz="1800" dirty="0" smtClean="0"/>
              <a:t> (‘belief </a:t>
            </a:r>
            <a:r>
              <a:rPr lang="nl-NL" sz="1800" dirty="0" err="1" smtClean="0"/>
              <a:t>formation</a:t>
            </a:r>
            <a:r>
              <a:rPr lang="nl-NL" sz="1800" dirty="0" smtClean="0"/>
              <a:t> is a matter of </a:t>
            </a:r>
            <a:r>
              <a:rPr lang="nl-NL" sz="1800" dirty="0" err="1" smtClean="0"/>
              <a:t>following</a:t>
            </a:r>
            <a:r>
              <a:rPr lang="nl-NL" sz="1800" dirty="0" smtClean="0"/>
              <a:t> </a:t>
            </a:r>
            <a:r>
              <a:rPr lang="nl-NL" sz="1800" dirty="0" err="1" smtClean="0"/>
              <a:t>algorithmic</a:t>
            </a:r>
            <a:r>
              <a:rPr lang="nl-NL" sz="1800" dirty="0" smtClean="0"/>
              <a:t> </a:t>
            </a:r>
            <a:r>
              <a:rPr lang="nl-NL" sz="1800" dirty="0" err="1" smtClean="0"/>
              <a:t>rules</a:t>
            </a:r>
            <a:r>
              <a:rPr lang="nl-NL" sz="1800" dirty="0" smtClean="0"/>
              <a:t>’)</a:t>
            </a:r>
            <a:endParaRPr lang="nl-NL" sz="1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71600" y="3861048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Foundationalism</a:t>
            </a:r>
            <a:r>
              <a:rPr lang="nl-NL" sz="1800" dirty="0" smtClean="0"/>
              <a:t> (‘</a:t>
            </a:r>
            <a:r>
              <a:rPr lang="nl-NL" sz="1800" dirty="0" err="1" smtClean="0"/>
              <a:t>distinction</a:t>
            </a:r>
            <a:r>
              <a:rPr lang="nl-NL" sz="1800" dirty="0" smtClean="0"/>
              <a:t> </a:t>
            </a:r>
            <a:r>
              <a:rPr lang="nl-NL" sz="1800" dirty="0" err="1" smtClean="0"/>
              <a:t>between</a:t>
            </a:r>
            <a:r>
              <a:rPr lang="nl-NL" sz="1800" dirty="0" smtClean="0"/>
              <a:t> basic </a:t>
            </a:r>
            <a:r>
              <a:rPr lang="nl-NL" sz="1800" dirty="0" err="1" smtClean="0"/>
              <a:t>and</a:t>
            </a:r>
            <a:r>
              <a:rPr lang="nl-NL" sz="1800" dirty="0" smtClean="0"/>
              <a:t> non-basic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’)</a:t>
            </a:r>
            <a:endParaRPr lang="nl-NL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71600" y="299695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Logicality</a:t>
            </a:r>
            <a:r>
              <a:rPr lang="nl-NL" sz="1800" dirty="0" smtClean="0"/>
              <a:t> </a:t>
            </a:r>
            <a:r>
              <a:rPr lang="nl-NL" sz="1800" dirty="0" err="1" smtClean="0"/>
              <a:t>principle</a:t>
            </a:r>
            <a:r>
              <a:rPr lang="nl-NL" sz="1800" dirty="0" smtClean="0"/>
              <a:t> (‘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matter of </a:t>
            </a:r>
            <a:r>
              <a:rPr lang="nl-NL" sz="1800" dirty="0" err="1" smtClean="0"/>
              <a:t>practice</a:t>
            </a:r>
            <a:r>
              <a:rPr lang="nl-NL" sz="1800" dirty="0" smtClean="0"/>
              <a:t>-independent a priori analysis’)</a:t>
            </a:r>
            <a:endParaRPr lang="nl-NL" sz="18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7544" y="443711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pay</a:t>
            </a:r>
            <a:r>
              <a:rPr lang="nl-NL" sz="2000" dirty="0" smtClean="0">
                <a:solidFill>
                  <a:prstClr val="black"/>
                </a:solidFill>
              </a:rPr>
              <a:t> attention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agents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  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no analysis of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in different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actually</a:t>
            </a:r>
            <a:r>
              <a:rPr lang="nl-NL" sz="2000" dirty="0" smtClean="0">
                <a:solidFill>
                  <a:prstClr val="black"/>
                </a:solidFill>
              </a:rPr>
              <a:t> form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regulate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events are </a:t>
            </a:r>
            <a:r>
              <a:rPr lang="nl-NL" sz="2000" dirty="0" err="1" smtClean="0">
                <a:solidFill>
                  <a:prstClr val="black"/>
                </a:solidFill>
              </a:rPr>
              <a:t>mere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illustrations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4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4" grpId="0"/>
      <p:bldP spid="16" grpId="0"/>
      <p:bldP spid="17" grpId="0"/>
      <p:bldP spid="18" grpId="0"/>
      <p:bldP spid="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locus of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embrace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logicality</a:t>
            </a:r>
            <a:r>
              <a:rPr lang="nl-NL" sz="2000" dirty="0" smtClean="0">
                <a:solidFill>
                  <a:prstClr val="black"/>
                </a:solidFill>
              </a:rPr>
              <a:t> thesis (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boils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down      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logical</a:t>
            </a:r>
            <a:r>
              <a:rPr lang="nl-NL" sz="2000" dirty="0" smtClean="0">
                <a:solidFill>
                  <a:prstClr val="black"/>
                </a:solidFill>
              </a:rPr>
              <a:t> system).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the locus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ultimately</a:t>
            </a:r>
            <a:r>
              <a:rPr lang="nl-NL" sz="2000" dirty="0" smtClean="0">
                <a:solidFill>
                  <a:prstClr val="black"/>
                </a:solidFill>
              </a:rPr>
              <a:t> in systems of </a:t>
            </a:r>
            <a:r>
              <a:rPr lang="nl-NL" sz="2000" dirty="0" err="1" smtClean="0">
                <a:solidFill>
                  <a:prstClr val="black"/>
                </a:solidFill>
              </a:rPr>
              <a:t>propositions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(relations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propositions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(ir)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endParaRPr lang="nl-NL" sz="24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Relations </a:t>
            </a:r>
            <a:r>
              <a:rPr lang="nl-NL" sz="1800" dirty="0" err="1" smtClean="0">
                <a:solidFill>
                  <a:prstClr val="black"/>
                </a:solidFill>
              </a:rPr>
              <a:t>between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inferential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evidence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theories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relations               </a:t>
            </a:r>
            <a:r>
              <a:rPr lang="nl-NL" sz="1800" dirty="0" err="1" smtClean="0">
                <a:solidFill>
                  <a:prstClr val="black"/>
                </a:solidFill>
              </a:rPr>
              <a:t>between</a:t>
            </a:r>
            <a:r>
              <a:rPr lang="nl-NL" sz="1800" dirty="0" smtClean="0">
                <a:solidFill>
                  <a:prstClr val="black"/>
                </a:solidFill>
              </a:rPr>
              <a:t> basic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non-basic </a:t>
            </a:r>
            <a:r>
              <a:rPr lang="nl-NL" sz="1800" dirty="0" err="1" smtClean="0">
                <a:solidFill>
                  <a:prstClr val="black"/>
                </a:solidFill>
              </a:rPr>
              <a:t>propositions</a:t>
            </a:r>
            <a:r>
              <a:rPr lang="nl-NL" sz="16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99303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02096" y="299695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</a:t>
            </a:r>
            <a:r>
              <a:rPr lang="nl-NL" sz="2000" i="1" dirty="0" smtClean="0">
                <a:solidFill>
                  <a:prstClr val="black"/>
                </a:solidFill>
              </a:rPr>
              <a:t> belief </a:t>
            </a:r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nothing</a:t>
            </a:r>
            <a:r>
              <a:rPr lang="nl-NL" sz="2000" dirty="0" smtClean="0">
                <a:solidFill>
                  <a:prstClr val="black"/>
                </a:solidFill>
              </a:rPr>
              <a:t> more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a belief in a </a:t>
            </a:r>
            <a:r>
              <a:rPr lang="nl-NL" sz="2000" dirty="0" err="1" smtClean="0">
                <a:solidFill>
                  <a:prstClr val="black"/>
                </a:solidFill>
              </a:rPr>
              <a:t>proposition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dirty="0" err="1" smtClean="0">
                <a:solidFill>
                  <a:prstClr val="black"/>
                </a:solidFill>
              </a:rPr>
              <a:t>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).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</a:t>
            </a:r>
            <a:r>
              <a:rPr lang="nl-NL" sz="2000" i="1" dirty="0" smtClean="0">
                <a:solidFill>
                  <a:prstClr val="black"/>
                </a:solidFill>
              </a:rPr>
              <a:t> person </a:t>
            </a:r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nothing</a:t>
            </a:r>
            <a:r>
              <a:rPr lang="nl-NL" sz="2000" dirty="0" smtClean="0">
                <a:solidFill>
                  <a:prstClr val="black"/>
                </a:solidFill>
              </a:rPr>
              <a:t> more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a person 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dirty="0" err="1" smtClean="0">
                <a:solidFill>
                  <a:prstClr val="black"/>
                </a:solidFill>
              </a:rPr>
              <a:t>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propositions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67544" y="415327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It </a:t>
            </a:r>
            <a:r>
              <a:rPr lang="nl-NL" sz="2000" dirty="0" err="1" smtClean="0">
                <a:solidFill>
                  <a:prstClr val="black"/>
                </a:solidFill>
              </a:rPr>
              <a:t>follows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u="sng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relation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particular</a:t>
            </a:r>
            <a:r>
              <a:rPr lang="nl-NL" sz="2000" dirty="0" smtClean="0">
                <a:solidFill>
                  <a:prstClr val="black"/>
                </a:solidFill>
              </a:rPr>
              <a:t> kind of agent, in a </a:t>
            </a:r>
            <a:r>
              <a:rPr lang="nl-NL" sz="2000" dirty="0" err="1" smtClean="0">
                <a:solidFill>
                  <a:prstClr val="black"/>
                </a:solidFill>
              </a:rPr>
              <a:t>particular</a:t>
            </a:r>
            <a:r>
              <a:rPr lang="nl-NL" sz="2000" dirty="0" smtClean="0">
                <a:solidFill>
                  <a:prstClr val="black"/>
                </a:solidFill>
              </a:rPr>
              <a:t> kind of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her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That’s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concrete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matter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Formal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evidentialists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embrace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smtClean="0">
                <a:solidFill>
                  <a:prstClr val="black"/>
                </a:solidFill>
              </a:rPr>
              <a:t>person-independent </a:t>
            </a:r>
            <a:r>
              <a:rPr lang="nl-NL" sz="1800" dirty="0" err="1" smtClean="0">
                <a:solidFill>
                  <a:prstClr val="black"/>
                </a:solidFill>
              </a:rPr>
              <a:t>idealized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universal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models</a:t>
            </a:r>
            <a:endParaRPr lang="nl-NL" sz="18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Rationality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ultimately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connected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propositions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persons</a:t>
            </a:r>
            <a:endParaRPr lang="nl-NL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7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Belief </a:t>
            </a:r>
            <a:r>
              <a:rPr lang="nl-NL" sz="3200" dirty="0" err="1" smtClean="0"/>
              <a:t>formation</a:t>
            </a:r>
            <a:r>
              <a:rPr lang="nl-NL" sz="3200" dirty="0" smtClean="0"/>
              <a:t>, </a:t>
            </a:r>
            <a:r>
              <a:rPr lang="nl-NL" sz="3200" dirty="0" err="1" smtClean="0"/>
              <a:t>revision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rejection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/>
          </a:bodyPr>
          <a:lstStyle/>
          <a:p>
            <a:r>
              <a:rPr lang="nl-NL" sz="2000" dirty="0" smtClean="0"/>
              <a:t>Part of </a:t>
            </a:r>
            <a:r>
              <a:rPr lang="nl-NL" sz="2000" dirty="0" err="1" smtClean="0"/>
              <a:t>being</a:t>
            </a:r>
            <a:r>
              <a:rPr lang="nl-NL" sz="2000" dirty="0" smtClean="0"/>
              <a:t> human is </a:t>
            </a:r>
            <a:r>
              <a:rPr lang="nl-NL" sz="2000" dirty="0" err="1" smtClean="0"/>
              <a:t>to</a:t>
            </a:r>
            <a:r>
              <a:rPr lang="nl-NL" sz="2000" dirty="0" smtClean="0"/>
              <a:t> have the </a:t>
            </a:r>
            <a:r>
              <a:rPr lang="nl-NL" sz="2000" dirty="0" err="1" smtClean="0"/>
              <a:t>ability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form, </a:t>
            </a:r>
            <a:r>
              <a:rPr lang="nl-NL" sz="2000" dirty="0" err="1" smtClean="0"/>
              <a:t>revise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reject</a:t>
            </a:r>
            <a:r>
              <a:rPr lang="nl-NL" sz="2000" dirty="0" smtClean="0"/>
              <a:t> </a:t>
            </a:r>
            <a:r>
              <a:rPr lang="nl-NL" sz="2000" dirty="0" err="1" smtClean="0"/>
              <a:t>various</a:t>
            </a:r>
            <a:r>
              <a:rPr lang="nl-NL" sz="2000" dirty="0" smtClean="0"/>
              <a:t> </a:t>
            </a:r>
            <a:r>
              <a:rPr lang="nl-NL" sz="2000" dirty="0" err="1" smtClean="0"/>
              <a:t>believes</a:t>
            </a:r>
            <a:r>
              <a:rPr lang="nl-NL" sz="2000" dirty="0" smtClean="0"/>
              <a:t>. </a:t>
            </a:r>
            <a:r>
              <a:rPr lang="nl-NL" sz="2000" dirty="0" err="1"/>
              <a:t>O</a:t>
            </a:r>
            <a:r>
              <a:rPr lang="nl-NL" sz="2000" dirty="0" err="1" smtClean="0"/>
              <a:t>ur</a:t>
            </a:r>
            <a:r>
              <a:rPr lang="nl-NL" sz="2000" dirty="0" smtClean="0"/>
              <a:t> </a:t>
            </a:r>
            <a:r>
              <a:rPr lang="nl-NL" sz="2000" dirty="0" err="1" smtClean="0"/>
              <a:t>cognitive</a:t>
            </a:r>
            <a:r>
              <a:rPr lang="nl-NL" sz="2000" dirty="0" smtClean="0"/>
              <a:t> </a:t>
            </a:r>
            <a:r>
              <a:rPr lang="nl-NL" sz="2000" dirty="0" err="1" smtClean="0"/>
              <a:t>capabilities</a:t>
            </a:r>
            <a:r>
              <a:rPr lang="nl-NL" sz="2000" dirty="0" smtClean="0"/>
              <a:t> </a:t>
            </a:r>
            <a:r>
              <a:rPr lang="nl-NL" sz="2000" dirty="0" err="1" smtClean="0"/>
              <a:t>include</a:t>
            </a:r>
            <a:r>
              <a:rPr lang="nl-NL" sz="2000" dirty="0" smtClean="0"/>
              <a:t> </a:t>
            </a:r>
            <a:r>
              <a:rPr lang="nl-NL" sz="2000" i="1" dirty="0" smtClean="0"/>
              <a:t>belief </a:t>
            </a:r>
            <a:r>
              <a:rPr lang="nl-NL" sz="2000" i="1" dirty="0" err="1"/>
              <a:t>regulation</a:t>
            </a:r>
            <a:r>
              <a:rPr lang="nl-NL" sz="2000" i="1" dirty="0"/>
              <a:t> </a:t>
            </a:r>
            <a:r>
              <a:rPr lang="nl-NL" sz="2000" i="1" dirty="0" err="1" smtClean="0"/>
              <a:t>processes</a:t>
            </a:r>
            <a:endParaRPr lang="nl-NL" sz="2000" i="1" dirty="0" smtClean="0"/>
          </a:p>
          <a:p>
            <a:endParaRPr lang="nl-NL" sz="700" dirty="0" smtClean="0"/>
          </a:p>
          <a:p>
            <a:pPr lvl="2"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6856" y="2276872"/>
            <a:ext cx="837361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When</a:t>
            </a:r>
            <a:r>
              <a:rPr lang="nl-NL" sz="2000" dirty="0" smtClean="0"/>
              <a:t> </a:t>
            </a:r>
            <a:r>
              <a:rPr lang="nl-NL" sz="2000" dirty="0" err="1" smtClean="0"/>
              <a:t>it</a:t>
            </a:r>
            <a:r>
              <a:rPr lang="nl-NL" sz="2000" dirty="0" smtClean="0"/>
              <a:t> is </a:t>
            </a:r>
            <a:r>
              <a:rPr lang="nl-NL" sz="2000" dirty="0" err="1" smtClean="0"/>
              <a:t>that</a:t>
            </a:r>
            <a:r>
              <a:rPr lang="nl-NL" sz="2000" dirty="0" smtClean="0"/>
              <a:t> </a:t>
            </a:r>
            <a:r>
              <a:rPr lang="nl-NL" sz="2000" dirty="0" err="1" smtClean="0"/>
              <a:t>people</a:t>
            </a:r>
            <a:r>
              <a:rPr lang="nl-NL" sz="2000" dirty="0" smtClean="0"/>
              <a:t> form, </a:t>
            </a:r>
            <a:r>
              <a:rPr lang="nl-NL" sz="2000" dirty="0" err="1" smtClean="0"/>
              <a:t>regulate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reject</a:t>
            </a:r>
            <a:r>
              <a:rPr lang="nl-NL" sz="2000" dirty="0" smtClean="0"/>
              <a:t> </a:t>
            </a:r>
            <a:r>
              <a:rPr lang="nl-NL" sz="2000" dirty="0" err="1" smtClean="0"/>
              <a:t>their</a:t>
            </a:r>
            <a:r>
              <a:rPr lang="nl-NL" sz="2000" dirty="0" smtClean="0"/>
              <a:t> </a:t>
            </a:r>
            <a:r>
              <a:rPr lang="nl-NL" sz="2000" dirty="0" err="1" smtClean="0"/>
              <a:t>believes</a:t>
            </a:r>
            <a:r>
              <a:rPr lang="nl-NL" sz="2000" dirty="0" smtClean="0"/>
              <a:t> in a proper, </a:t>
            </a:r>
            <a:r>
              <a:rPr lang="nl-NL" sz="2000" dirty="0" err="1" smtClean="0"/>
              <a:t>responsible</a:t>
            </a:r>
            <a:r>
              <a:rPr lang="nl-NL" sz="2000" dirty="0" smtClean="0"/>
              <a:t>, or </a:t>
            </a:r>
            <a:r>
              <a:rPr lang="nl-NL" sz="2000" i="1" dirty="0" err="1" smtClean="0"/>
              <a:t>reasonable</a:t>
            </a:r>
            <a:r>
              <a:rPr lang="nl-NL" sz="2000" dirty="0" smtClean="0"/>
              <a:t> way? </a:t>
            </a:r>
            <a:r>
              <a:rPr lang="nl-NL" sz="2000" dirty="0" err="1" smtClean="0"/>
              <a:t>What</a:t>
            </a:r>
            <a:r>
              <a:rPr lang="nl-NL" sz="2000" dirty="0" smtClean="0"/>
              <a:t> are the </a:t>
            </a:r>
            <a:r>
              <a:rPr lang="nl-NL" sz="2000" dirty="0" err="1" smtClean="0"/>
              <a:t>conditions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i="1" dirty="0" err="1" smtClean="0"/>
              <a:t>rational</a:t>
            </a:r>
            <a:r>
              <a:rPr lang="nl-NL" sz="2000" dirty="0" smtClean="0"/>
              <a:t> belief?</a:t>
            </a:r>
            <a:endParaRPr lang="nl-NL" sz="2000" i="1" dirty="0" smtClean="0"/>
          </a:p>
          <a:p>
            <a:endParaRPr lang="nl-NL" sz="2000" dirty="0" smtClean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6856" y="3140968"/>
            <a:ext cx="837361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Are these </a:t>
            </a:r>
            <a:r>
              <a:rPr lang="nl-NL" sz="2000" dirty="0" err="1" smtClean="0"/>
              <a:t>conditions</a:t>
            </a:r>
            <a:r>
              <a:rPr lang="nl-NL" sz="2000" dirty="0" smtClean="0"/>
              <a:t> the </a:t>
            </a:r>
            <a:r>
              <a:rPr lang="nl-NL" sz="2000" dirty="0" err="1" smtClean="0"/>
              <a:t>same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all</a:t>
            </a:r>
            <a:r>
              <a:rPr lang="nl-NL" sz="2000" dirty="0" smtClean="0"/>
              <a:t> </a:t>
            </a:r>
            <a:r>
              <a:rPr lang="nl-NL" sz="2000" dirty="0" err="1" smtClean="0"/>
              <a:t>areas</a:t>
            </a:r>
            <a:r>
              <a:rPr lang="nl-NL" sz="2000" dirty="0" smtClean="0"/>
              <a:t> of human life (</a:t>
            </a:r>
            <a:r>
              <a:rPr lang="nl-NL" sz="2000" dirty="0" err="1" smtClean="0"/>
              <a:t>science</a:t>
            </a:r>
            <a:r>
              <a:rPr lang="nl-NL" sz="2000" dirty="0" smtClean="0"/>
              <a:t>, </a:t>
            </a:r>
            <a:r>
              <a:rPr lang="nl-NL" sz="2000" dirty="0" err="1" smtClean="0"/>
              <a:t>religion</a:t>
            </a:r>
            <a:r>
              <a:rPr lang="nl-NL" sz="2000" dirty="0" smtClean="0"/>
              <a:t>, </a:t>
            </a:r>
            <a:r>
              <a:rPr lang="nl-NL" sz="2000" dirty="0" err="1" smtClean="0"/>
              <a:t>everyday</a:t>
            </a:r>
            <a:r>
              <a:rPr lang="nl-NL" sz="2000" dirty="0" smtClean="0"/>
              <a:t> life, etc.)? Are </a:t>
            </a:r>
            <a:r>
              <a:rPr lang="nl-NL" sz="2000" dirty="0" err="1" smtClean="0"/>
              <a:t>they</a:t>
            </a:r>
            <a:r>
              <a:rPr lang="nl-NL" sz="2000" dirty="0" smtClean="0"/>
              <a:t> the </a:t>
            </a:r>
            <a:r>
              <a:rPr lang="nl-NL" sz="2000" dirty="0" err="1" smtClean="0"/>
              <a:t>same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all</a:t>
            </a:r>
            <a:r>
              <a:rPr lang="nl-NL" sz="2000" dirty="0" smtClean="0"/>
              <a:t> cultures?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all</a:t>
            </a:r>
            <a:r>
              <a:rPr lang="nl-NL" sz="2000" dirty="0" smtClean="0"/>
              <a:t> </a:t>
            </a:r>
            <a:r>
              <a:rPr lang="nl-NL" sz="2000" dirty="0" err="1" smtClean="0"/>
              <a:t>times</a:t>
            </a:r>
            <a:r>
              <a:rPr lang="nl-NL" sz="2000" dirty="0" smtClean="0"/>
              <a:t>? </a:t>
            </a:r>
            <a:endParaRPr lang="nl-NL" sz="2000" i="1" dirty="0" smtClean="0"/>
          </a:p>
          <a:p>
            <a:endParaRPr lang="nl-NL" sz="2000" dirty="0" smtClean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5757" y="4005064"/>
            <a:ext cx="837361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In order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identify</a:t>
            </a:r>
            <a:r>
              <a:rPr lang="nl-NL" sz="2000" dirty="0" smtClean="0"/>
              <a:t> these </a:t>
            </a:r>
            <a:r>
              <a:rPr lang="nl-NL" sz="2000" dirty="0" err="1" smtClean="0"/>
              <a:t>conditions</a:t>
            </a:r>
            <a:r>
              <a:rPr lang="nl-NL" sz="2000" dirty="0" smtClean="0"/>
              <a:t> we have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clarify</a:t>
            </a:r>
            <a:r>
              <a:rPr lang="nl-NL" sz="2000" dirty="0" smtClean="0"/>
              <a:t> </a:t>
            </a:r>
            <a:r>
              <a:rPr lang="nl-NL" sz="2000" dirty="0" err="1" smtClean="0"/>
              <a:t>what</a:t>
            </a:r>
            <a:r>
              <a:rPr lang="nl-NL" sz="2000" dirty="0" smtClean="0"/>
              <a:t> </a:t>
            </a:r>
            <a:r>
              <a:rPr lang="nl-NL" sz="2000" dirty="0" err="1" smtClean="0"/>
              <a:t>rational</a:t>
            </a:r>
            <a:r>
              <a:rPr lang="nl-NL" sz="2000" dirty="0" smtClean="0"/>
              <a:t> belief </a:t>
            </a:r>
            <a:r>
              <a:rPr lang="nl-NL" sz="2000" dirty="0" err="1" smtClean="0"/>
              <a:t>actually</a:t>
            </a:r>
            <a:r>
              <a:rPr lang="nl-NL" sz="2000" dirty="0" smtClean="0"/>
              <a:t> </a:t>
            </a:r>
            <a:r>
              <a:rPr lang="nl-NL" sz="2000" i="1" dirty="0" smtClean="0"/>
              <a:t>is</a:t>
            </a:r>
            <a:r>
              <a:rPr lang="nl-NL" sz="2000" dirty="0" smtClean="0"/>
              <a:t>,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whether</a:t>
            </a:r>
            <a:r>
              <a:rPr lang="nl-NL" sz="2000" dirty="0" smtClean="0"/>
              <a:t> </a:t>
            </a:r>
            <a:r>
              <a:rPr lang="nl-NL" sz="2000" dirty="0" err="1" smtClean="0"/>
              <a:t>it</a:t>
            </a:r>
            <a:r>
              <a:rPr lang="nl-NL" sz="2000" dirty="0" smtClean="0"/>
              <a:t> is the </a:t>
            </a:r>
            <a:r>
              <a:rPr lang="nl-NL" sz="2000" dirty="0" err="1" smtClean="0"/>
              <a:t>same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all</a:t>
            </a:r>
            <a:r>
              <a:rPr lang="nl-NL" sz="2000" dirty="0" smtClean="0"/>
              <a:t> </a:t>
            </a:r>
            <a:r>
              <a:rPr lang="nl-NL" sz="2000" dirty="0" err="1" smtClean="0"/>
              <a:t>areas</a:t>
            </a:r>
            <a:r>
              <a:rPr lang="nl-NL" sz="2000" dirty="0" smtClean="0"/>
              <a:t> of life, cultures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times</a:t>
            </a:r>
            <a:r>
              <a:rPr lang="nl-NL" sz="2000" dirty="0" smtClean="0"/>
              <a:t> </a:t>
            </a:r>
          </a:p>
          <a:p>
            <a:endParaRPr lang="nl-NL" sz="2000" dirty="0" smtClean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4869160"/>
            <a:ext cx="837361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The </a:t>
            </a:r>
            <a:r>
              <a:rPr lang="nl-NL" sz="2000" dirty="0" err="1" smtClean="0"/>
              <a:t>notion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does </a:t>
            </a:r>
            <a:r>
              <a:rPr lang="nl-NL" sz="2000" dirty="0" err="1" smtClean="0"/>
              <a:t>not</a:t>
            </a:r>
            <a:r>
              <a:rPr lang="nl-NL" sz="2000" dirty="0" smtClean="0"/>
              <a:t> </a:t>
            </a:r>
            <a:r>
              <a:rPr lang="nl-NL" sz="2000" dirty="0" err="1" smtClean="0"/>
              <a:t>apply</a:t>
            </a:r>
            <a:r>
              <a:rPr lang="nl-NL" sz="2000" dirty="0" smtClean="0"/>
              <a:t> </a:t>
            </a:r>
            <a:r>
              <a:rPr lang="nl-NL" sz="2000" dirty="0" err="1" smtClean="0"/>
              <a:t>only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beliefs</a:t>
            </a:r>
            <a:r>
              <a:rPr lang="nl-NL" sz="2000" dirty="0" smtClean="0"/>
              <a:t>. Human </a:t>
            </a:r>
            <a:r>
              <a:rPr lang="nl-NL" sz="2000" dirty="0" err="1" smtClean="0"/>
              <a:t>decisions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actions </a:t>
            </a:r>
            <a:r>
              <a:rPr lang="nl-NL" sz="2000" dirty="0" err="1" smtClean="0"/>
              <a:t>can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r>
              <a:rPr lang="nl-NL" sz="2000" dirty="0" smtClean="0"/>
              <a:t> </a:t>
            </a:r>
            <a:r>
              <a:rPr lang="nl-NL" sz="2000" dirty="0" err="1" smtClean="0"/>
              <a:t>rational</a:t>
            </a:r>
            <a:r>
              <a:rPr lang="nl-NL" sz="2000" dirty="0" smtClean="0"/>
              <a:t> or </a:t>
            </a:r>
            <a:r>
              <a:rPr lang="nl-NL" sz="2000" dirty="0" err="1" smtClean="0"/>
              <a:t>irrational</a:t>
            </a:r>
            <a:r>
              <a:rPr lang="nl-NL" sz="2000" dirty="0" smtClean="0"/>
              <a:t> as well. </a:t>
            </a:r>
            <a:r>
              <a:rPr lang="nl-NL" sz="2000" dirty="0" err="1" smtClean="0"/>
              <a:t>Yet</a:t>
            </a:r>
            <a:r>
              <a:rPr lang="nl-NL" sz="2000" dirty="0" smtClean="0"/>
              <a:t>, </a:t>
            </a:r>
            <a:r>
              <a:rPr lang="nl-NL" sz="2000" dirty="0" err="1" smtClean="0"/>
              <a:t>our</a:t>
            </a:r>
            <a:r>
              <a:rPr lang="nl-NL" sz="2000" dirty="0" smtClean="0"/>
              <a:t> focus is on belief</a:t>
            </a:r>
          </a:p>
          <a:p>
            <a:endParaRPr lang="nl-NL" sz="2000" dirty="0" smtClean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 build="p"/>
      <p:bldP spid="6" grpId="0" build="p"/>
      <p:bldP spid="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External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internal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distinction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made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external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internal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               (criteria, </a:t>
            </a:r>
            <a:r>
              <a:rPr lang="nl-NL" sz="2000" dirty="0" err="1" smtClean="0">
                <a:solidFill>
                  <a:prstClr val="black"/>
                </a:solidFill>
              </a:rPr>
              <a:t>conditions</a:t>
            </a:r>
            <a:r>
              <a:rPr lang="nl-NL" sz="2000" dirty="0">
                <a:solidFill>
                  <a:prstClr val="black"/>
                </a:solidFill>
              </a:rPr>
              <a:t>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endParaRPr lang="nl-NL" sz="24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99303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02096" y="2132856"/>
            <a:ext cx="8534400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err="1" smtClean="0">
                <a:solidFill>
                  <a:prstClr val="black"/>
                </a:solidFill>
              </a:rPr>
              <a:t>Internal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standards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deal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agents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govern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The focus is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on the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present in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agent’s</a:t>
            </a:r>
            <a:r>
              <a:rPr lang="nl-NL" sz="2000" dirty="0" smtClean="0">
                <a:solidFill>
                  <a:prstClr val="black"/>
                </a:solidFill>
              </a:rPr>
              <a:t> belief system</a:t>
            </a:r>
          </a:p>
          <a:p>
            <a:pPr lvl="1"/>
            <a:r>
              <a:rPr lang="nl-NL" sz="1800" dirty="0" err="1">
                <a:solidFill>
                  <a:prstClr val="black"/>
                </a:solidFill>
              </a:rPr>
              <a:t>P</a:t>
            </a:r>
            <a:r>
              <a:rPr lang="nl-NL" sz="1800" dirty="0" err="1" smtClean="0">
                <a:solidFill>
                  <a:prstClr val="black"/>
                </a:solidFill>
              </a:rPr>
              <a:t>rinciple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logical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consistency</a:t>
            </a:r>
            <a:endParaRPr lang="nl-NL" sz="1800" dirty="0" smtClean="0">
              <a:solidFill>
                <a:prstClr val="black"/>
              </a:solidFill>
            </a:endParaRPr>
          </a:p>
          <a:p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2096" y="3284984"/>
            <a:ext cx="8534400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err="1" smtClean="0">
                <a:solidFill>
                  <a:prstClr val="black"/>
                </a:solidFill>
              </a:rPr>
              <a:t>External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standards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deal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relation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agent’s</a:t>
            </a:r>
            <a:r>
              <a:rPr lang="nl-NL" sz="2000" dirty="0" smtClean="0">
                <a:solidFill>
                  <a:prstClr val="black"/>
                </a:solidFill>
              </a:rPr>
              <a:t> belief system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outside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world</a:t>
            </a:r>
            <a:r>
              <a:rPr lang="nl-NL" sz="2000" dirty="0" smtClean="0">
                <a:solidFill>
                  <a:prstClr val="black"/>
                </a:solidFill>
              </a:rPr>
              <a:t>. It is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a belief must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before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allowed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enter or </a:t>
            </a:r>
            <a:r>
              <a:rPr lang="nl-NL" sz="2000" dirty="0" err="1" smtClean="0">
                <a:solidFill>
                  <a:prstClr val="black"/>
                </a:solidFill>
              </a:rPr>
              <a:t>stay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agent’s</a:t>
            </a:r>
            <a:r>
              <a:rPr lang="nl-NL" sz="2000" dirty="0" smtClean="0">
                <a:solidFill>
                  <a:prstClr val="black"/>
                </a:solidFill>
              </a:rPr>
              <a:t> belief system </a:t>
            </a:r>
          </a:p>
          <a:p>
            <a:pPr lvl="1"/>
            <a:r>
              <a:rPr lang="nl-NL" sz="1800" dirty="0" err="1">
                <a:solidFill>
                  <a:prstClr val="black"/>
                </a:solidFill>
              </a:rPr>
              <a:t>E</a:t>
            </a:r>
            <a:r>
              <a:rPr lang="nl-NL" sz="1800" dirty="0" err="1" smtClean="0">
                <a:solidFill>
                  <a:prstClr val="black"/>
                </a:solidFill>
              </a:rPr>
              <a:t>vidential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principle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dirty="0" err="1" smtClean="0">
                <a:solidFill>
                  <a:prstClr val="black"/>
                </a:solidFill>
              </a:rPr>
              <a:t>Principle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proportionality</a:t>
            </a:r>
            <a:r>
              <a:rPr lang="nl-NL" sz="1800" dirty="0" smtClean="0">
                <a:solidFill>
                  <a:prstClr val="black"/>
                </a:solidFill>
              </a:rPr>
              <a:t> or </a:t>
            </a:r>
            <a:r>
              <a:rPr lang="nl-NL" sz="1800" dirty="0" err="1">
                <a:solidFill>
                  <a:prstClr val="black"/>
                </a:solidFill>
              </a:rPr>
              <a:t>P</a:t>
            </a:r>
            <a:r>
              <a:rPr lang="nl-NL" sz="1800" dirty="0" err="1" smtClean="0">
                <a:solidFill>
                  <a:prstClr val="black"/>
                </a:solidFill>
              </a:rPr>
              <a:t>rinciple</a:t>
            </a:r>
            <a:r>
              <a:rPr lang="nl-NL" sz="1800" dirty="0" smtClean="0">
                <a:solidFill>
                  <a:prstClr val="black"/>
                </a:solidFill>
              </a:rPr>
              <a:t> of proper </a:t>
            </a:r>
            <a:r>
              <a:rPr lang="nl-NL" sz="1800" dirty="0" err="1" smtClean="0">
                <a:solidFill>
                  <a:prstClr val="black"/>
                </a:solidFill>
              </a:rPr>
              <a:t>basicality</a:t>
            </a:r>
            <a:endParaRPr lang="nl-NL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/>
              <a:t>I</a:t>
            </a:r>
            <a:r>
              <a:rPr lang="nl-NL" sz="3200" dirty="0" err="1" smtClean="0"/>
              <a:t>nternal</a:t>
            </a:r>
            <a:r>
              <a:rPr lang="nl-NL" sz="3200" dirty="0" smtClean="0"/>
              <a:t> </a:t>
            </a:r>
            <a:r>
              <a:rPr lang="nl-NL" sz="3200" dirty="0" err="1" smtClean="0"/>
              <a:t>standards</a:t>
            </a:r>
            <a:r>
              <a:rPr lang="nl-NL" sz="3200" dirty="0" smtClean="0"/>
              <a:t> </a:t>
            </a:r>
            <a:r>
              <a:rPr lang="nl-NL" sz="3200" dirty="0" err="1" smtClean="0"/>
              <a:t>for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191683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absurdity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can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be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derived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from</a:t>
            </a:r>
            <a:r>
              <a:rPr lang="nl-NL" sz="2000" dirty="0">
                <a:solidFill>
                  <a:prstClr val="black"/>
                </a:solidFill>
              </a:rPr>
              <a:t> a </a:t>
            </a:r>
            <a:r>
              <a:rPr lang="nl-NL" sz="2000" dirty="0" err="1">
                <a:solidFill>
                  <a:prstClr val="black"/>
                </a:solidFill>
              </a:rPr>
              <a:t>logical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contradiction</a:t>
            </a:r>
            <a:r>
              <a:rPr lang="nl-NL" sz="2000" dirty="0">
                <a:solidFill>
                  <a:prstClr val="black"/>
                </a:solidFill>
              </a:rPr>
              <a:t> (‘P </a:t>
            </a:r>
            <a:r>
              <a:rPr lang="nl-NL" sz="2000" dirty="0" err="1">
                <a:solidFill>
                  <a:prstClr val="black"/>
                </a:solidFill>
              </a:rPr>
              <a:t>and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not</a:t>
            </a:r>
            <a:r>
              <a:rPr lang="nl-NL" sz="2000" dirty="0">
                <a:solidFill>
                  <a:prstClr val="black"/>
                </a:solidFill>
              </a:rPr>
              <a:t>-P’) </a:t>
            </a:r>
            <a:r>
              <a:rPr lang="nl-NL" sz="2000" dirty="0" smtClean="0">
                <a:solidFill>
                  <a:prstClr val="black"/>
                </a:solidFill>
              </a:rPr>
              <a:t>   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>
                <a:solidFill>
                  <a:prstClr val="black"/>
                </a:solidFill>
              </a:rPr>
              <a:t>is </a:t>
            </a:r>
            <a:r>
              <a:rPr lang="nl-NL" sz="2000" dirty="0" err="1">
                <a:solidFill>
                  <a:prstClr val="black"/>
                </a:solidFill>
              </a:rPr>
              <a:t>often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suggested</a:t>
            </a:r>
            <a:r>
              <a:rPr lang="nl-NL" sz="2000" dirty="0">
                <a:solidFill>
                  <a:prstClr val="black"/>
                </a:solidFill>
              </a:rPr>
              <a:t> as </a:t>
            </a:r>
            <a:r>
              <a:rPr lang="nl-NL" sz="2000" dirty="0" err="1">
                <a:solidFill>
                  <a:prstClr val="black"/>
                </a:solidFill>
              </a:rPr>
              <a:t>an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internal</a:t>
            </a:r>
            <a:r>
              <a:rPr lang="nl-NL" sz="2000" dirty="0">
                <a:solidFill>
                  <a:prstClr val="black"/>
                </a:solidFill>
              </a:rPr>
              <a:t> standard </a:t>
            </a:r>
            <a:r>
              <a:rPr lang="nl-NL" sz="2000" dirty="0" err="1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the </a:t>
            </a:r>
            <a:r>
              <a:rPr lang="nl-NL" sz="2000" dirty="0" err="1">
                <a:solidFill>
                  <a:prstClr val="black"/>
                </a:solidFill>
              </a:rPr>
              <a:t>collection</a:t>
            </a:r>
            <a:r>
              <a:rPr lang="nl-NL" sz="2000" dirty="0">
                <a:solidFill>
                  <a:prstClr val="black"/>
                </a:solidFill>
              </a:rPr>
              <a:t> of </a:t>
            </a:r>
            <a:r>
              <a:rPr lang="nl-NL" sz="2000" dirty="0" err="1">
                <a:solidFill>
                  <a:prstClr val="black"/>
                </a:solidFill>
              </a:rPr>
              <a:t>beliefs</a:t>
            </a:r>
            <a:r>
              <a:rPr lang="nl-NL" sz="2000" dirty="0">
                <a:solidFill>
                  <a:prstClr val="black"/>
                </a:solidFill>
              </a:rPr>
              <a:t> of </a:t>
            </a:r>
            <a:r>
              <a:rPr lang="nl-NL" sz="2000" dirty="0" smtClean="0">
                <a:solidFill>
                  <a:prstClr val="black"/>
                </a:solidFill>
              </a:rPr>
              <a:t>      the </a:t>
            </a:r>
            <a:r>
              <a:rPr lang="nl-NL" sz="2000" dirty="0">
                <a:solidFill>
                  <a:prstClr val="black"/>
                </a:solidFill>
              </a:rPr>
              <a:t>agent (‘the </a:t>
            </a:r>
            <a:r>
              <a:rPr lang="nl-NL" sz="2000" dirty="0" err="1">
                <a:solidFill>
                  <a:prstClr val="black"/>
                </a:solidFill>
              </a:rPr>
              <a:t>agent’s</a:t>
            </a:r>
            <a:r>
              <a:rPr lang="nl-NL" sz="2000" dirty="0">
                <a:solidFill>
                  <a:prstClr val="black"/>
                </a:solidFill>
              </a:rPr>
              <a:t> belief system’) must </a:t>
            </a:r>
            <a:r>
              <a:rPr lang="nl-NL" sz="2000" dirty="0" err="1">
                <a:solidFill>
                  <a:prstClr val="black"/>
                </a:solidFill>
              </a:rPr>
              <a:t>be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logically</a:t>
            </a:r>
            <a:r>
              <a:rPr lang="nl-NL" sz="2000" i="1" dirty="0">
                <a:solidFill>
                  <a:prstClr val="black"/>
                </a:solidFill>
              </a:rPr>
              <a:t> consistent</a:t>
            </a:r>
            <a:endParaRPr lang="nl-NL" sz="1800" i="1" dirty="0">
              <a:solidFill>
                <a:prstClr val="black"/>
              </a:solidFill>
            </a:endParaRPr>
          </a:p>
          <a:p>
            <a:endParaRPr lang="nl-NL" sz="24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220905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46112" y="4149080"/>
            <a:ext cx="8534400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It is </a:t>
            </a:r>
            <a:r>
              <a:rPr lang="nl-NL" sz="2000" dirty="0" err="1" smtClean="0">
                <a:solidFill>
                  <a:prstClr val="black"/>
                </a:solidFill>
              </a:rPr>
              <a:t>often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suggested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internal</a:t>
            </a:r>
            <a:r>
              <a:rPr lang="nl-NL" sz="2000" dirty="0" smtClean="0">
                <a:solidFill>
                  <a:prstClr val="black"/>
                </a:solidFill>
              </a:rPr>
              <a:t> standard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consequences</a:t>
            </a:r>
            <a:r>
              <a:rPr lang="nl-NL" sz="2000" dirty="0" smtClean="0">
                <a:solidFill>
                  <a:prstClr val="black"/>
                </a:solidFill>
              </a:rPr>
              <a:t>           of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believed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the agent as well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1560" y="1412776"/>
            <a:ext cx="85344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i="1" dirty="0" smtClean="0">
                <a:solidFill>
                  <a:prstClr val="black"/>
                </a:solidFill>
              </a:rPr>
              <a:t>The </a:t>
            </a:r>
            <a:r>
              <a:rPr lang="nl-NL" sz="2400" i="1" dirty="0" err="1" smtClean="0">
                <a:solidFill>
                  <a:prstClr val="black"/>
                </a:solidFill>
              </a:rPr>
              <a:t>consistency</a:t>
            </a:r>
            <a:r>
              <a:rPr lang="nl-NL" sz="2400" i="1" dirty="0" smtClean="0">
                <a:solidFill>
                  <a:prstClr val="black"/>
                </a:solidFill>
              </a:rPr>
              <a:t> </a:t>
            </a:r>
            <a:r>
              <a:rPr lang="nl-NL" sz="2400" i="1" dirty="0" err="1" smtClean="0">
                <a:solidFill>
                  <a:prstClr val="black"/>
                </a:solidFill>
              </a:rPr>
              <a:t>principle</a:t>
            </a:r>
            <a:endParaRPr lang="nl-NL" sz="2400" i="1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11560" y="3645024"/>
            <a:ext cx="8534400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i="1" dirty="0" smtClean="0">
                <a:solidFill>
                  <a:prstClr val="black"/>
                </a:solidFill>
              </a:rPr>
              <a:t>The </a:t>
            </a:r>
            <a:r>
              <a:rPr lang="nl-NL" sz="24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400" i="1" dirty="0" smtClean="0">
                <a:solidFill>
                  <a:prstClr val="black"/>
                </a:solidFill>
              </a:rPr>
              <a:t> of </a:t>
            </a:r>
            <a:r>
              <a:rPr lang="nl-NL" sz="2400" i="1" dirty="0" err="1" smtClean="0">
                <a:solidFill>
                  <a:prstClr val="black"/>
                </a:solidFill>
              </a:rPr>
              <a:t>deductive</a:t>
            </a:r>
            <a:r>
              <a:rPr lang="nl-NL" sz="2400" i="1" dirty="0" smtClean="0">
                <a:solidFill>
                  <a:prstClr val="black"/>
                </a:solidFill>
              </a:rPr>
              <a:t> </a:t>
            </a:r>
            <a:r>
              <a:rPr lang="nl-NL" sz="2400" i="1" dirty="0" err="1" smtClean="0">
                <a:solidFill>
                  <a:prstClr val="black"/>
                </a:solidFill>
              </a:rPr>
              <a:t>closure</a:t>
            </a:r>
            <a:endParaRPr lang="nl-NL" sz="2400" i="1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99695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An agent </a:t>
            </a:r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believe</a:t>
            </a:r>
            <a:r>
              <a:rPr lang="nl-NL" dirty="0" smtClean="0"/>
              <a:t> </a:t>
            </a:r>
            <a:r>
              <a:rPr lang="nl-NL" dirty="0" err="1" smtClean="0"/>
              <a:t>both</a:t>
            </a:r>
            <a:r>
              <a:rPr lang="nl-NL" dirty="0" smtClean="0"/>
              <a:t> ‘</a:t>
            </a: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swans</a:t>
            </a:r>
            <a:r>
              <a:rPr lang="nl-NL" dirty="0" smtClean="0"/>
              <a:t> are </a:t>
            </a:r>
            <a:r>
              <a:rPr lang="nl-NL" dirty="0" err="1" smtClean="0"/>
              <a:t>white</a:t>
            </a:r>
            <a:r>
              <a:rPr lang="nl-NL" dirty="0" smtClean="0"/>
              <a:t>’ </a:t>
            </a:r>
            <a:r>
              <a:rPr lang="nl-NL" dirty="0" err="1" smtClean="0"/>
              <a:t>and</a:t>
            </a:r>
            <a:r>
              <a:rPr lang="nl-NL" dirty="0" smtClean="0"/>
              <a:t> ‘</a:t>
            </a:r>
            <a:r>
              <a:rPr lang="nl-NL" dirty="0" err="1" smtClean="0"/>
              <a:t>There</a:t>
            </a:r>
            <a:r>
              <a:rPr lang="nl-NL" dirty="0" smtClean="0"/>
              <a:t> is a black </a:t>
            </a:r>
            <a:r>
              <a:rPr lang="nl-NL" dirty="0" err="1" smtClean="0"/>
              <a:t>swan</a:t>
            </a:r>
            <a:r>
              <a:rPr lang="nl-NL" dirty="0" smtClean="0"/>
              <a:t>’</a:t>
            </a:r>
            <a:endParaRPr lang="en-IE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500388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agent </a:t>
            </a:r>
            <a:r>
              <a:rPr lang="nl-NL" dirty="0" err="1" smtClean="0"/>
              <a:t>believes</a:t>
            </a:r>
            <a:r>
              <a:rPr lang="nl-NL" dirty="0" smtClean="0"/>
              <a:t> ‘</a:t>
            </a: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swans</a:t>
            </a:r>
            <a:r>
              <a:rPr lang="nl-NL" dirty="0" smtClean="0"/>
              <a:t> are </a:t>
            </a:r>
            <a:r>
              <a:rPr lang="nl-NL" dirty="0" err="1" smtClean="0"/>
              <a:t>white</a:t>
            </a:r>
            <a:r>
              <a:rPr lang="nl-NL" dirty="0" smtClean="0"/>
              <a:t>’ </a:t>
            </a:r>
            <a:r>
              <a:rPr lang="nl-NL" dirty="0" err="1" smtClean="0"/>
              <a:t>and</a:t>
            </a:r>
            <a:r>
              <a:rPr lang="nl-NL" dirty="0" smtClean="0"/>
              <a:t> the agent </a:t>
            </a:r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believes</a:t>
            </a:r>
            <a:r>
              <a:rPr lang="nl-NL" dirty="0" smtClean="0"/>
              <a:t> ‘John </a:t>
            </a:r>
            <a:r>
              <a:rPr lang="nl-NL" dirty="0" err="1" smtClean="0"/>
              <a:t>owns</a:t>
            </a:r>
            <a:r>
              <a:rPr lang="nl-NL" dirty="0" smtClean="0"/>
              <a:t> a </a:t>
            </a:r>
            <a:r>
              <a:rPr lang="nl-NL" dirty="0" err="1" smtClean="0"/>
              <a:t>swan</a:t>
            </a:r>
            <a:r>
              <a:rPr lang="nl-NL" dirty="0" smtClean="0"/>
              <a:t>’, </a:t>
            </a:r>
            <a:r>
              <a:rPr lang="nl-NL" dirty="0" err="1" smtClean="0"/>
              <a:t>then</a:t>
            </a:r>
            <a:r>
              <a:rPr lang="nl-NL" dirty="0" smtClean="0"/>
              <a:t> the agent </a:t>
            </a:r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dirty="0" err="1" smtClean="0"/>
              <a:t>also</a:t>
            </a:r>
            <a:r>
              <a:rPr lang="nl-NL" dirty="0" smtClean="0"/>
              <a:t> accept ‘The </a:t>
            </a:r>
            <a:r>
              <a:rPr lang="nl-NL" dirty="0" err="1" smtClean="0"/>
              <a:t>swan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John </a:t>
            </a:r>
            <a:r>
              <a:rPr lang="nl-NL" dirty="0" err="1" smtClean="0"/>
              <a:t>owns</a:t>
            </a:r>
            <a:r>
              <a:rPr lang="nl-NL" dirty="0" smtClean="0"/>
              <a:t> is </a:t>
            </a:r>
            <a:r>
              <a:rPr lang="nl-NL" dirty="0" err="1" smtClean="0"/>
              <a:t>white</a:t>
            </a:r>
            <a:r>
              <a:rPr lang="nl-NL" dirty="0" smtClean="0"/>
              <a:t>’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180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1" grpId="0"/>
      <p:bldP spid="3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Revised</a:t>
            </a:r>
            <a:r>
              <a:rPr lang="nl-NL" sz="3200" dirty="0" smtClean="0"/>
              <a:t> </a:t>
            </a:r>
            <a:r>
              <a:rPr lang="nl-NL" sz="3200" dirty="0" err="1" smtClean="0"/>
              <a:t>version</a:t>
            </a:r>
            <a:r>
              <a:rPr lang="nl-NL" sz="3200" dirty="0" smtClean="0"/>
              <a:t> of </a:t>
            </a:r>
            <a:r>
              <a:rPr lang="nl-NL" sz="3200" dirty="0" err="1" smtClean="0"/>
              <a:t>both</a:t>
            </a:r>
            <a:r>
              <a:rPr lang="nl-NL" sz="3200" dirty="0" smtClean="0"/>
              <a:t> </a:t>
            </a:r>
            <a:r>
              <a:rPr lang="nl-NL" sz="3200" dirty="0" err="1" smtClean="0"/>
              <a:t>internal</a:t>
            </a:r>
            <a:r>
              <a:rPr lang="nl-NL" sz="3200" dirty="0" smtClean="0"/>
              <a:t> </a:t>
            </a:r>
            <a:r>
              <a:rPr lang="nl-NL" sz="3200" dirty="0" err="1" smtClean="0"/>
              <a:t>standards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acknowlegde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feasible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  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impossible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having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limited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mental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powers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meet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People have </a:t>
            </a:r>
            <a:r>
              <a:rPr lang="nl-NL" sz="1800" dirty="0" err="1" smtClean="0">
                <a:solidFill>
                  <a:prstClr val="black"/>
                </a:solidFill>
              </a:rPr>
              <a:t>many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aren’t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able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verify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whether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their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whole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belief system is consistent. </a:t>
            </a:r>
            <a:r>
              <a:rPr lang="nl-NL" sz="1800" dirty="0" err="1" smtClean="0">
                <a:solidFill>
                  <a:prstClr val="black"/>
                </a:solidFill>
              </a:rPr>
              <a:t>Neither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can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they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infer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all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consequences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their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endParaRPr lang="nl-NL" sz="18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Moreover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dirty="0" err="1" smtClean="0">
                <a:solidFill>
                  <a:prstClr val="black"/>
                </a:solidFill>
              </a:rPr>
              <a:t>it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can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</a:t>
            </a:r>
            <a:r>
              <a:rPr lang="nl-NL" sz="1800" dirty="0" smtClean="0">
                <a:solidFill>
                  <a:prstClr val="black"/>
                </a:solidFill>
              </a:rPr>
              <a:t> in </a:t>
            </a:r>
            <a:r>
              <a:rPr lang="nl-NL" sz="1800" dirty="0" err="1" smtClean="0">
                <a:solidFill>
                  <a:prstClr val="black"/>
                </a:solidFill>
              </a:rPr>
              <a:t>fact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argued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for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that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our</a:t>
            </a:r>
            <a:r>
              <a:rPr lang="nl-NL" sz="1800" dirty="0" smtClean="0">
                <a:solidFill>
                  <a:prstClr val="black"/>
                </a:solidFill>
              </a:rPr>
              <a:t> belief systems </a:t>
            </a:r>
            <a:r>
              <a:rPr lang="nl-NL" sz="1800" dirty="0" err="1" smtClean="0">
                <a:solidFill>
                  <a:prstClr val="black"/>
                </a:solidFill>
              </a:rPr>
              <a:t>cannot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</a:t>
            </a:r>
            <a:r>
              <a:rPr lang="nl-NL" sz="1800" dirty="0" smtClean="0">
                <a:solidFill>
                  <a:prstClr val="black"/>
                </a:solidFill>
              </a:rPr>
              <a:t>                          </a:t>
            </a:r>
            <a:r>
              <a:rPr lang="nl-NL" sz="1800" dirty="0" err="1" smtClean="0">
                <a:solidFill>
                  <a:prstClr val="black"/>
                </a:solidFill>
              </a:rPr>
              <a:t>both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reasonable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consistent (</a:t>
            </a:r>
            <a:r>
              <a:rPr lang="nl-NL" sz="1800" dirty="0" err="1" smtClean="0">
                <a:solidFill>
                  <a:prstClr val="black"/>
                </a:solidFill>
              </a:rPr>
              <a:t>how</a:t>
            </a:r>
            <a:r>
              <a:rPr lang="nl-NL" sz="1800" dirty="0" smtClean="0">
                <a:solidFill>
                  <a:prstClr val="black"/>
                </a:solidFill>
              </a:rPr>
              <a:t>?)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99303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2096" y="3356992"/>
            <a:ext cx="8534400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Yet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rephrased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i="1" dirty="0" err="1" smtClean="0">
                <a:solidFill>
                  <a:prstClr val="black"/>
                </a:solidFill>
              </a:rPr>
              <a:t>ideals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actually</a:t>
            </a:r>
            <a:r>
              <a:rPr lang="nl-NL" sz="2000" i="1" dirty="0" smtClean="0">
                <a:solidFill>
                  <a:prstClr val="black"/>
                </a:solidFill>
              </a:rPr>
              <a:t> meet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ideals</a:t>
            </a:r>
            <a:r>
              <a:rPr lang="nl-NL" sz="2000" dirty="0" smtClean="0">
                <a:solidFill>
                  <a:prstClr val="black"/>
                </a:solidFill>
              </a:rPr>
              <a:t>. It is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i="1" dirty="0" smtClean="0">
                <a:solidFill>
                  <a:prstClr val="black"/>
                </a:solidFill>
              </a:rPr>
              <a:t>the best we           </a:t>
            </a:r>
            <a:r>
              <a:rPr lang="nl-NL" sz="2000" i="1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ideals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71600" y="4581128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Revised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principle</a:t>
            </a:r>
            <a:r>
              <a:rPr lang="nl-NL" sz="1800" i="1" dirty="0" smtClean="0"/>
              <a:t> of </a:t>
            </a:r>
            <a:r>
              <a:rPr lang="nl-NL" sz="1800" i="1" dirty="0" err="1" smtClean="0"/>
              <a:t>consistency</a:t>
            </a:r>
            <a:r>
              <a:rPr lang="nl-NL" sz="1800" i="1" dirty="0"/>
              <a:t> </a:t>
            </a:r>
            <a:r>
              <a:rPr lang="nl-NL" sz="1800" dirty="0" smtClean="0"/>
              <a:t>– People are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always</a:t>
            </a:r>
            <a:r>
              <a:rPr lang="nl-NL" sz="1800" dirty="0" smtClean="0"/>
              <a:t> </a:t>
            </a:r>
            <a:r>
              <a:rPr lang="nl-NL" sz="1800" dirty="0" err="1" smtClean="0"/>
              <a:t>try</a:t>
            </a:r>
            <a:r>
              <a:rPr lang="nl-NL" sz="1800" dirty="0"/>
              <a:t> </a:t>
            </a:r>
            <a:r>
              <a:rPr lang="nl-NL" sz="1800" dirty="0" err="1" smtClean="0"/>
              <a:t>their</a:t>
            </a:r>
            <a:r>
              <a:rPr lang="nl-NL" sz="1800" dirty="0" smtClean="0"/>
              <a:t> best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bring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</a:t>
            </a:r>
            <a:r>
              <a:rPr lang="nl-NL" sz="1800" dirty="0" err="1" smtClean="0"/>
              <a:t>about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eliminate</a:t>
            </a:r>
            <a:r>
              <a:rPr lang="nl-NL" sz="1800" dirty="0" smtClean="0"/>
              <a:t> as </a:t>
            </a:r>
            <a:r>
              <a:rPr lang="nl-NL" sz="1800" dirty="0" err="1" smtClean="0"/>
              <a:t>many</a:t>
            </a:r>
            <a:r>
              <a:rPr lang="nl-NL" sz="1800" dirty="0" smtClean="0"/>
              <a:t> </a:t>
            </a:r>
            <a:r>
              <a:rPr lang="nl-NL" sz="1800" dirty="0" err="1" smtClean="0"/>
              <a:t>inconsistencies</a:t>
            </a:r>
            <a:r>
              <a:rPr lang="nl-NL" sz="1800" dirty="0" smtClean="0"/>
              <a:t> as </a:t>
            </a:r>
            <a:r>
              <a:rPr lang="nl-NL" sz="1800" dirty="0" err="1" smtClean="0"/>
              <a:t>possible</a:t>
            </a:r>
            <a:r>
              <a:rPr lang="nl-NL" sz="1800" dirty="0" smtClean="0"/>
              <a:t> in </a:t>
            </a:r>
            <a:r>
              <a:rPr lang="nl-NL" sz="1800" dirty="0" err="1" smtClean="0"/>
              <a:t>what</a:t>
            </a:r>
            <a:r>
              <a:rPr lang="nl-NL" sz="1800" dirty="0" smtClean="0"/>
              <a:t> </a:t>
            </a:r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believe</a:t>
            </a:r>
            <a:r>
              <a:rPr lang="nl-NL" sz="1800" dirty="0" smtClean="0"/>
              <a:t> </a:t>
            </a:r>
          </a:p>
          <a:p>
            <a:pPr lvl="1"/>
            <a:endParaRPr lang="nl-NL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71600" y="5661248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Revised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principle</a:t>
            </a:r>
            <a:r>
              <a:rPr lang="nl-NL" sz="1800" i="1" dirty="0" smtClean="0"/>
              <a:t> of </a:t>
            </a:r>
            <a:r>
              <a:rPr lang="nl-NL" sz="1800" i="1" dirty="0" err="1" smtClean="0"/>
              <a:t>deductive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closure</a:t>
            </a:r>
            <a:r>
              <a:rPr lang="nl-NL" sz="1800" i="1" dirty="0" smtClean="0"/>
              <a:t> </a:t>
            </a:r>
            <a:r>
              <a:rPr lang="nl-NL" sz="1800" dirty="0" smtClean="0"/>
              <a:t>– People are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always</a:t>
            </a:r>
            <a:r>
              <a:rPr lang="nl-NL" sz="1800" dirty="0" smtClean="0"/>
              <a:t>        </a:t>
            </a:r>
            <a:r>
              <a:rPr lang="nl-NL" sz="1800" dirty="0" err="1" smtClean="0"/>
              <a:t>try</a:t>
            </a:r>
            <a:r>
              <a:rPr lang="nl-NL" sz="1800" dirty="0" smtClean="0"/>
              <a:t> </a:t>
            </a:r>
            <a:r>
              <a:rPr lang="nl-NL" sz="1800" dirty="0" err="1" smtClean="0"/>
              <a:t>their</a:t>
            </a:r>
            <a:r>
              <a:rPr lang="nl-NL" sz="1800" dirty="0" smtClean="0"/>
              <a:t> best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bring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</a:t>
            </a:r>
            <a:r>
              <a:rPr lang="nl-NL" sz="1800" dirty="0" err="1" smtClean="0"/>
              <a:t>about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they</a:t>
            </a:r>
            <a:r>
              <a:rPr lang="nl-NL" sz="1800" dirty="0" smtClean="0"/>
              <a:t> accept as </a:t>
            </a:r>
            <a:r>
              <a:rPr lang="nl-NL" sz="1800" dirty="0" err="1" smtClean="0"/>
              <a:t>many</a:t>
            </a:r>
            <a:r>
              <a:rPr lang="nl-NL" sz="1800" dirty="0" smtClean="0"/>
              <a:t> </a:t>
            </a:r>
            <a:r>
              <a:rPr lang="nl-NL" sz="1800" dirty="0" err="1" smtClean="0"/>
              <a:t>consequences</a:t>
            </a:r>
            <a:r>
              <a:rPr lang="nl-NL" sz="1800" dirty="0" smtClean="0"/>
              <a:t> of              </a:t>
            </a:r>
            <a:r>
              <a:rPr lang="nl-NL" sz="1800" dirty="0" err="1" smtClean="0"/>
              <a:t>what</a:t>
            </a:r>
            <a:r>
              <a:rPr lang="nl-NL" sz="1800" dirty="0" smtClean="0"/>
              <a:t> </a:t>
            </a:r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believe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00029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9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 </a:t>
            </a:r>
            <a:r>
              <a:rPr lang="nl-NL" sz="3200" dirty="0" err="1" smtClean="0"/>
              <a:t>problem</a:t>
            </a:r>
            <a:r>
              <a:rPr lang="nl-NL" sz="3200" dirty="0" smtClean="0"/>
              <a:t> </a:t>
            </a:r>
            <a:r>
              <a:rPr lang="nl-NL" sz="3200" dirty="0" err="1" smtClean="0"/>
              <a:t>for</a:t>
            </a:r>
            <a:r>
              <a:rPr lang="nl-NL" sz="3200" dirty="0" smtClean="0"/>
              <a:t> ‘</a:t>
            </a:r>
            <a:r>
              <a:rPr lang="nl-NL" sz="3200" dirty="0" err="1" smtClean="0"/>
              <a:t>deductive</a:t>
            </a:r>
            <a:r>
              <a:rPr lang="nl-NL" sz="3200" dirty="0" smtClean="0"/>
              <a:t> </a:t>
            </a:r>
            <a:r>
              <a:rPr lang="nl-NL" sz="3200" dirty="0" err="1" smtClean="0"/>
              <a:t>closure</a:t>
            </a:r>
            <a:r>
              <a:rPr lang="nl-NL" sz="3200" dirty="0" smtClean="0"/>
              <a:t>’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48897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err="1" smtClean="0">
                <a:solidFill>
                  <a:prstClr val="black"/>
                </a:solidFill>
              </a:rPr>
              <a:t>Consider</a:t>
            </a:r>
            <a:r>
              <a:rPr lang="nl-NL" sz="2000" dirty="0" smtClean="0">
                <a:solidFill>
                  <a:prstClr val="black"/>
                </a:solidFill>
              </a:rPr>
              <a:t> Brigitte. </a:t>
            </a:r>
            <a:r>
              <a:rPr lang="nl-NL" sz="2000" dirty="0" err="1" smtClean="0">
                <a:solidFill>
                  <a:prstClr val="black"/>
                </a:solidFill>
              </a:rPr>
              <a:t>She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propositions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probability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       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 of 80% or </a:t>
            </a:r>
            <a:r>
              <a:rPr lang="nl-NL" sz="2000" dirty="0" err="1" smtClean="0">
                <a:solidFill>
                  <a:prstClr val="black"/>
                </a:solidFill>
              </a:rPr>
              <a:t>higher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Suppose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‘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swans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white</a:t>
            </a:r>
            <a:r>
              <a:rPr lang="nl-NL" sz="2000" dirty="0" smtClean="0">
                <a:solidFill>
                  <a:prstClr val="black"/>
                </a:solidFill>
              </a:rPr>
              <a:t>’              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probability</a:t>
            </a:r>
            <a:r>
              <a:rPr lang="nl-NL" sz="2000" dirty="0" smtClean="0">
                <a:solidFill>
                  <a:prstClr val="black"/>
                </a:solidFill>
              </a:rPr>
              <a:t> 80%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‘John </a:t>
            </a:r>
            <a:r>
              <a:rPr lang="nl-NL" sz="2000" dirty="0" err="1" smtClean="0">
                <a:solidFill>
                  <a:prstClr val="black"/>
                </a:solidFill>
              </a:rPr>
              <a:t>owns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swan</a:t>
            </a:r>
            <a:r>
              <a:rPr lang="nl-NL" sz="2000" dirty="0" smtClean="0">
                <a:solidFill>
                  <a:prstClr val="black"/>
                </a:solidFill>
              </a:rPr>
              <a:t>’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probability</a:t>
            </a:r>
            <a:r>
              <a:rPr lang="nl-NL" sz="2000" dirty="0" smtClean="0">
                <a:solidFill>
                  <a:prstClr val="black"/>
                </a:solidFill>
              </a:rPr>
              <a:t> 80%.</a:t>
            </a:r>
          </a:p>
          <a:p>
            <a:pPr marL="0" indent="0">
              <a:buNone/>
            </a:pPr>
            <a:endParaRPr lang="nl-NL" sz="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deductive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closure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accept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as well           ‘The </a:t>
            </a:r>
            <a:r>
              <a:rPr lang="nl-NL" sz="2000" dirty="0" err="1" smtClean="0">
                <a:solidFill>
                  <a:prstClr val="black"/>
                </a:solidFill>
              </a:rPr>
              <a:t>swan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John </a:t>
            </a:r>
            <a:r>
              <a:rPr lang="nl-NL" sz="2000" dirty="0" err="1" smtClean="0">
                <a:solidFill>
                  <a:prstClr val="black"/>
                </a:solidFill>
              </a:rPr>
              <a:t>owns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white</a:t>
            </a:r>
            <a:r>
              <a:rPr lang="nl-NL" sz="2000" dirty="0" smtClean="0">
                <a:solidFill>
                  <a:prstClr val="black"/>
                </a:solidFill>
              </a:rPr>
              <a:t>’. But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right,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the     </a:t>
            </a:r>
            <a:r>
              <a:rPr lang="nl-NL" sz="2000" dirty="0" err="1" smtClean="0">
                <a:solidFill>
                  <a:prstClr val="black"/>
                </a:solidFill>
              </a:rPr>
              <a:t>likelihood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proposition</a:t>
            </a:r>
            <a:r>
              <a:rPr lang="nl-NL" sz="2000" dirty="0" smtClean="0">
                <a:solidFill>
                  <a:prstClr val="black"/>
                </a:solidFill>
              </a:rPr>
              <a:t> is (0.8)</a:t>
            </a:r>
            <a:r>
              <a:rPr lang="nl-NL" sz="2000" baseline="30000" dirty="0" smtClean="0">
                <a:solidFill>
                  <a:prstClr val="black"/>
                </a:solidFill>
              </a:rPr>
              <a:t>2 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80%</a:t>
            </a:r>
          </a:p>
          <a:p>
            <a:pPr marL="0" indent="0">
              <a:buNone/>
            </a:pPr>
            <a:endParaRPr lang="nl-NL" sz="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problem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becomes</a:t>
            </a:r>
            <a:r>
              <a:rPr lang="nl-NL" sz="2000" dirty="0" smtClean="0">
                <a:solidFill>
                  <a:prstClr val="black"/>
                </a:solidFill>
              </a:rPr>
              <a:t> even more pressing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consider</a:t>
            </a:r>
            <a:r>
              <a:rPr lang="nl-NL" sz="2000" dirty="0" smtClean="0">
                <a:solidFill>
                  <a:prstClr val="black"/>
                </a:solidFill>
              </a:rPr>
              <a:t> cases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different </a:t>
            </a:r>
            <a:r>
              <a:rPr lang="nl-NL" sz="2000" dirty="0" err="1" smtClean="0">
                <a:solidFill>
                  <a:prstClr val="black"/>
                </a:solidFill>
              </a:rPr>
              <a:t>propositions</a:t>
            </a:r>
            <a:r>
              <a:rPr lang="nl-NL" sz="2000" dirty="0" smtClean="0">
                <a:solidFill>
                  <a:prstClr val="black"/>
                </a:solidFill>
              </a:rPr>
              <a:t>. Holding on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deductive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closure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            we have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accept </a:t>
            </a:r>
            <a:r>
              <a:rPr lang="nl-NL" sz="2000" dirty="0" err="1" smtClean="0">
                <a:solidFill>
                  <a:prstClr val="black"/>
                </a:solidFill>
              </a:rPr>
              <a:t>propositons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highly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unlikely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                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do  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228106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5253007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To</a:t>
            </a:r>
            <a:r>
              <a:rPr lang="nl-NL" dirty="0" smtClean="0"/>
              <a:t> follow-up on </a:t>
            </a:r>
            <a:r>
              <a:rPr lang="nl-NL" dirty="0" err="1" smtClean="0"/>
              <a:t>this</a:t>
            </a:r>
            <a:r>
              <a:rPr lang="nl-NL" dirty="0" smtClean="0"/>
              <a:t>. </a:t>
            </a:r>
            <a:r>
              <a:rPr lang="nl-NL" dirty="0" err="1" smtClean="0"/>
              <a:t>Suppose</a:t>
            </a:r>
            <a:r>
              <a:rPr lang="nl-NL" dirty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Brigitte has </a:t>
            </a:r>
            <a:r>
              <a:rPr lang="nl-NL" dirty="0" err="1" smtClean="0"/>
              <a:t>beliefs</a:t>
            </a:r>
            <a:r>
              <a:rPr lang="nl-NL" dirty="0" smtClean="0"/>
              <a:t> A, B, C </a:t>
            </a:r>
            <a:r>
              <a:rPr lang="nl-NL" dirty="0" err="1" smtClean="0"/>
              <a:t>and</a:t>
            </a:r>
            <a:r>
              <a:rPr lang="nl-NL" dirty="0" smtClean="0"/>
              <a:t> D </a:t>
            </a:r>
            <a:r>
              <a:rPr lang="nl-NL" dirty="0" err="1" smtClean="0"/>
              <a:t>with</a:t>
            </a:r>
            <a:r>
              <a:rPr lang="nl-NL" dirty="0"/>
              <a:t> </a:t>
            </a:r>
            <a:r>
              <a:rPr lang="nl-NL" dirty="0" err="1" smtClean="0"/>
              <a:t>likelihoods</a:t>
            </a:r>
            <a:r>
              <a:rPr lang="nl-NL" dirty="0" smtClean="0"/>
              <a:t> 80%. </a:t>
            </a:r>
            <a:r>
              <a:rPr lang="nl-NL" dirty="0" err="1" smtClean="0"/>
              <a:t>Suppose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A, B </a:t>
            </a:r>
            <a:r>
              <a:rPr lang="nl-NL" dirty="0" err="1" smtClean="0"/>
              <a:t>and</a:t>
            </a:r>
            <a:r>
              <a:rPr lang="nl-NL" dirty="0" smtClean="0"/>
              <a:t> C </a:t>
            </a:r>
            <a:r>
              <a:rPr lang="nl-NL" dirty="0" err="1" smtClean="0"/>
              <a:t>together</a:t>
            </a:r>
            <a:r>
              <a:rPr lang="nl-NL" dirty="0" smtClean="0"/>
              <a:t> </a:t>
            </a:r>
            <a:r>
              <a:rPr lang="nl-NL" dirty="0" err="1" smtClean="0"/>
              <a:t>entail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-D. Is </a:t>
            </a:r>
            <a:r>
              <a:rPr lang="nl-NL" dirty="0" err="1" smtClean="0"/>
              <a:t>Brigitte’s</a:t>
            </a:r>
            <a:r>
              <a:rPr lang="nl-NL" dirty="0" smtClean="0"/>
              <a:t> belief system </a:t>
            </a:r>
            <a:r>
              <a:rPr lang="nl-NL" dirty="0" err="1" smtClean="0"/>
              <a:t>contradictory</a:t>
            </a:r>
            <a:r>
              <a:rPr lang="nl-NL" dirty="0" smtClean="0"/>
              <a:t>? Is Brigitte </a:t>
            </a:r>
            <a:r>
              <a:rPr lang="nl-NL" dirty="0" err="1" smtClean="0"/>
              <a:t>forced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belief a </a:t>
            </a:r>
            <a:r>
              <a:rPr lang="nl-NL" dirty="0" err="1" smtClean="0"/>
              <a:t>contradiction</a:t>
            </a:r>
            <a:r>
              <a:rPr lang="nl-NL" dirty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we take </a:t>
            </a:r>
            <a:r>
              <a:rPr lang="nl-NL" dirty="0" err="1" smtClean="0"/>
              <a:t>into</a:t>
            </a:r>
            <a:r>
              <a:rPr lang="nl-NL" dirty="0" smtClean="0"/>
              <a:t> account the </a:t>
            </a:r>
            <a:r>
              <a:rPr lang="nl-NL" dirty="0" err="1" smtClean="0"/>
              <a:t>principle</a:t>
            </a:r>
            <a:r>
              <a:rPr lang="nl-NL" dirty="0" smtClean="0"/>
              <a:t> of </a:t>
            </a:r>
            <a:r>
              <a:rPr lang="nl-NL" dirty="0" err="1" smtClean="0"/>
              <a:t>deductive</a:t>
            </a:r>
            <a:r>
              <a:rPr lang="nl-NL" dirty="0" smtClean="0"/>
              <a:t> </a:t>
            </a:r>
            <a:r>
              <a:rPr lang="nl-NL" dirty="0" err="1" smtClean="0"/>
              <a:t>closure</a:t>
            </a:r>
            <a:r>
              <a:rPr lang="nl-NL" dirty="0" smtClean="0"/>
              <a:t>?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we take </a:t>
            </a:r>
            <a:r>
              <a:rPr lang="nl-NL" dirty="0" err="1" smtClean="0"/>
              <a:t>into</a:t>
            </a:r>
            <a:r>
              <a:rPr lang="nl-NL" dirty="0" smtClean="0"/>
              <a:t> account </a:t>
            </a:r>
            <a:r>
              <a:rPr lang="nl-NL" dirty="0" err="1" smtClean="0"/>
              <a:t>Brigitte’s</a:t>
            </a:r>
            <a:r>
              <a:rPr lang="nl-NL" dirty="0" smtClean="0"/>
              <a:t> ‘80% </a:t>
            </a:r>
            <a:r>
              <a:rPr lang="nl-NL" dirty="0" err="1" smtClean="0"/>
              <a:t>rule</a:t>
            </a:r>
            <a:r>
              <a:rPr lang="nl-NL" dirty="0" smtClean="0"/>
              <a:t>’ as well?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8971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err="1" smtClean="0"/>
              <a:t>Chapter</a:t>
            </a:r>
            <a:r>
              <a:rPr lang="nl-NL" sz="4000" dirty="0" smtClean="0"/>
              <a:t> 4: The </a:t>
            </a:r>
            <a:r>
              <a:rPr lang="nl-NL" sz="4000" dirty="0" err="1" smtClean="0"/>
              <a:t>Scientific</a:t>
            </a:r>
            <a:r>
              <a:rPr lang="nl-NL" sz="4000" dirty="0" smtClean="0"/>
              <a:t> </a:t>
            </a:r>
            <a:r>
              <a:rPr lang="nl-NL" sz="4000" dirty="0" err="1" smtClean="0"/>
              <a:t>and</a:t>
            </a:r>
            <a:r>
              <a:rPr lang="nl-NL" sz="4000" dirty="0" smtClean="0"/>
              <a:t> the </a:t>
            </a:r>
            <a:r>
              <a:rPr lang="nl-NL" sz="4000" dirty="0" err="1" smtClean="0"/>
              <a:t>Evidentialist</a:t>
            </a:r>
            <a:r>
              <a:rPr lang="nl-NL" sz="4000" dirty="0" smtClean="0"/>
              <a:t> Challenge </a:t>
            </a:r>
            <a:r>
              <a:rPr lang="nl-NL" sz="4000" dirty="0" err="1" smtClean="0"/>
              <a:t>to</a:t>
            </a:r>
            <a:r>
              <a:rPr lang="nl-NL" sz="4000" dirty="0" smtClean="0"/>
              <a:t> </a:t>
            </a:r>
            <a:r>
              <a:rPr lang="nl-NL" sz="4000" dirty="0" err="1" smtClean="0"/>
              <a:t>Religious</a:t>
            </a:r>
            <a:r>
              <a:rPr lang="nl-NL" sz="4000" dirty="0" smtClean="0"/>
              <a:t> Belief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02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20</a:t>
            </a:r>
            <a:r>
              <a:rPr lang="nl-NL" sz="3200" baseline="30000" dirty="0" smtClean="0"/>
              <a:t>th</a:t>
            </a:r>
            <a:r>
              <a:rPr lang="nl-NL" sz="3200" dirty="0" smtClean="0"/>
              <a:t> </a:t>
            </a:r>
            <a:r>
              <a:rPr lang="nl-NL" sz="3200" dirty="0" err="1" smtClean="0"/>
              <a:t>century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the 20</a:t>
            </a:r>
            <a:r>
              <a:rPr lang="nl-NL" sz="2000" baseline="30000" dirty="0" smtClean="0">
                <a:solidFill>
                  <a:prstClr val="black"/>
                </a:solidFill>
              </a:rPr>
              <a:t>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century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>
                <a:solidFill>
                  <a:prstClr val="black"/>
                </a:solidFill>
              </a:rPr>
              <a:t>m</a:t>
            </a:r>
            <a:r>
              <a:rPr lang="nl-NL" sz="2000" dirty="0" err="1" smtClean="0">
                <a:solidFill>
                  <a:prstClr val="black"/>
                </a:solidFill>
              </a:rPr>
              <a:t>uch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discussion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or </a:t>
            </a:r>
            <a:r>
              <a:rPr lang="nl-NL" sz="2000" dirty="0" err="1" smtClean="0">
                <a:solidFill>
                  <a:prstClr val="black"/>
                </a:solidFill>
              </a:rPr>
              <a:t>justifiable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took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granted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9552" y="198884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</a:rPr>
              <a:t>It was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until</a:t>
            </a:r>
            <a:r>
              <a:rPr lang="nl-NL" sz="2000" dirty="0" smtClean="0">
                <a:solidFill>
                  <a:prstClr val="black"/>
                </a:solidFill>
              </a:rPr>
              <a:t> the end of the 20</a:t>
            </a:r>
            <a:r>
              <a:rPr lang="nl-NL" sz="2000" baseline="30000" dirty="0" smtClean="0">
                <a:solidFill>
                  <a:prstClr val="black"/>
                </a:solidFill>
              </a:rPr>
              <a:t>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century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started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realize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issue of the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is as </a:t>
            </a:r>
            <a:r>
              <a:rPr lang="nl-NL" sz="2000" dirty="0" err="1" smtClean="0">
                <a:solidFill>
                  <a:prstClr val="black"/>
                </a:solidFill>
              </a:rPr>
              <a:t>much</a:t>
            </a:r>
            <a:r>
              <a:rPr lang="nl-NL" sz="2000" dirty="0" smtClean="0">
                <a:solidFill>
                  <a:prstClr val="black"/>
                </a:solidFill>
              </a:rPr>
              <a:t> a question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notion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itself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application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02096" y="299695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</a:rPr>
              <a:t>An </a:t>
            </a:r>
            <a:r>
              <a:rPr lang="nl-NL" sz="2000" dirty="0" err="1" smtClean="0">
                <a:solidFill>
                  <a:prstClr val="black"/>
                </a:solidFill>
              </a:rPr>
              <a:t>early</a:t>
            </a:r>
            <a:r>
              <a:rPr lang="nl-NL" sz="2000" dirty="0" smtClean="0">
                <a:solidFill>
                  <a:prstClr val="black"/>
                </a:solidFill>
              </a:rPr>
              <a:t> 20</a:t>
            </a:r>
            <a:r>
              <a:rPr lang="nl-NL" sz="2000" baseline="30000" dirty="0" smtClean="0">
                <a:solidFill>
                  <a:prstClr val="black"/>
                </a:solidFill>
              </a:rPr>
              <a:t>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century</a:t>
            </a:r>
            <a:r>
              <a:rPr lang="nl-NL" sz="2000" dirty="0" smtClean="0">
                <a:solidFill>
                  <a:prstClr val="black"/>
                </a:solidFill>
              </a:rPr>
              <a:t> view of the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was </a:t>
            </a:r>
            <a:r>
              <a:rPr lang="nl-NL" sz="2000" dirty="0" err="1" smtClean="0">
                <a:solidFill>
                  <a:prstClr val="black"/>
                </a:solidFill>
              </a:rPr>
              <a:t>provided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positivism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Positivism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characterized</a:t>
            </a:r>
            <a:r>
              <a:rPr lang="nl-NL" sz="2000" dirty="0" smtClean="0">
                <a:solidFill>
                  <a:prstClr val="black"/>
                </a:solidFill>
              </a:rPr>
              <a:t> in the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way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86462" y="4437112"/>
            <a:ext cx="8229600" cy="73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A </a:t>
            </a:r>
            <a:r>
              <a:rPr lang="nl-NL" sz="1800" dirty="0" err="1" smtClean="0"/>
              <a:t>meaningful</a:t>
            </a:r>
            <a:r>
              <a:rPr lang="nl-NL" sz="1800" dirty="0" smtClean="0"/>
              <a:t> statement is </a:t>
            </a:r>
            <a:r>
              <a:rPr lang="nl-NL" sz="1800" i="1" dirty="0" err="1" smtClean="0"/>
              <a:t>true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is </a:t>
            </a:r>
            <a:r>
              <a:rPr lang="nl-NL" sz="1800" dirty="0" err="1" smtClean="0"/>
              <a:t>logically</a:t>
            </a:r>
            <a:r>
              <a:rPr lang="nl-NL" sz="1800" dirty="0" smtClean="0"/>
              <a:t> proven (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analytical</a:t>
            </a:r>
            <a:r>
              <a:rPr lang="nl-NL" sz="1800" dirty="0" smtClean="0"/>
              <a:t> statements) or </a:t>
            </a:r>
            <a:r>
              <a:rPr lang="nl-NL" sz="1800" dirty="0" err="1" smtClean="0"/>
              <a:t>empirically</a:t>
            </a:r>
            <a:r>
              <a:rPr lang="nl-NL" sz="1800" dirty="0" smtClean="0"/>
              <a:t> </a:t>
            </a:r>
            <a:r>
              <a:rPr lang="nl-NL" sz="1800" dirty="0" err="1" smtClean="0"/>
              <a:t>verified</a:t>
            </a:r>
            <a:r>
              <a:rPr lang="nl-NL" sz="1800" dirty="0" smtClean="0"/>
              <a:t> (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empirical</a:t>
            </a:r>
            <a:r>
              <a:rPr lang="nl-NL" sz="1800" dirty="0" smtClean="0"/>
              <a:t> statements)</a:t>
            </a:r>
            <a:endParaRPr lang="nl-NL" sz="1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78904" y="3771038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A statement is </a:t>
            </a:r>
            <a:r>
              <a:rPr lang="nl-NL" sz="1800" i="1" dirty="0" err="1" smtClean="0"/>
              <a:t>meaningful</a:t>
            </a:r>
            <a:r>
              <a:rPr lang="nl-NL" sz="1800" dirty="0" smtClean="0"/>
              <a:t> or has </a:t>
            </a:r>
            <a:r>
              <a:rPr lang="nl-NL" sz="1800" dirty="0" err="1" smtClean="0"/>
              <a:t>cognitive</a:t>
            </a:r>
            <a:r>
              <a:rPr lang="nl-NL" sz="1800" dirty="0" smtClean="0"/>
              <a:t> content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is </a:t>
            </a:r>
            <a:r>
              <a:rPr lang="nl-NL" sz="1800" dirty="0" err="1" smtClean="0"/>
              <a:t>analytic</a:t>
            </a:r>
            <a:r>
              <a:rPr lang="nl-NL" sz="1800" dirty="0" smtClean="0"/>
              <a:t>          or </a:t>
            </a:r>
            <a:r>
              <a:rPr lang="nl-NL" sz="1800" dirty="0" err="1" smtClean="0"/>
              <a:t>empirically</a:t>
            </a:r>
            <a:r>
              <a:rPr lang="nl-NL" sz="1800" dirty="0" smtClean="0"/>
              <a:t> </a:t>
            </a:r>
            <a:r>
              <a:rPr lang="nl-NL" sz="1800" dirty="0" err="1" smtClean="0"/>
              <a:t>verifyable</a:t>
            </a:r>
            <a:r>
              <a:rPr lang="nl-NL" sz="1800" dirty="0" smtClean="0"/>
              <a:t> </a:t>
            </a:r>
            <a:r>
              <a:rPr lang="nl-NL" sz="1800" i="1" dirty="0" smtClean="0"/>
              <a:t>(the </a:t>
            </a:r>
            <a:r>
              <a:rPr lang="nl-NL" sz="1800" i="1" dirty="0" err="1" smtClean="0"/>
              <a:t>verification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principle</a:t>
            </a:r>
            <a:r>
              <a:rPr lang="nl-NL" sz="1800" i="1" dirty="0" smtClean="0"/>
              <a:t> of </a:t>
            </a:r>
            <a:r>
              <a:rPr lang="nl-NL" sz="1800" i="1" dirty="0" err="1" smtClean="0"/>
              <a:t>meaning</a:t>
            </a:r>
            <a:r>
              <a:rPr lang="nl-NL" sz="1800" i="1" dirty="0" smtClean="0"/>
              <a:t>)</a:t>
            </a:r>
            <a:r>
              <a:rPr lang="nl-NL" sz="1800" dirty="0" smtClean="0"/>
              <a:t> </a:t>
            </a:r>
            <a:endParaRPr lang="nl-NL" sz="18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78904" y="5085184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dirty="0" err="1" smtClean="0"/>
              <a:t>above</a:t>
            </a:r>
            <a:r>
              <a:rPr lang="nl-NL" sz="1800" dirty="0" smtClean="0"/>
              <a:t> </a:t>
            </a:r>
            <a:r>
              <a:rPr lang="nl-NL" sz="1800" dirty="0" err="1" smtClean="0"/>
              <a:t>two</a:t>
            </a:r>
            <a:r>
              <a:rPr lang="nl-NL" sz="1800" dirty="0" smtClean="0"/>
              <a:t> </a:t>
            </a:r>
            <a:r>
              <a:rPr lang="nl-NL" sz="1800" dirty="0" err="1" smtClean="0"/>
              <a:t>principles</a:t>
            </a:r>
            <a:r>
              <a:rPr lang="nl-NL" sz="1800" dirty="0" smtClean="0"/>
              <a:t> </a:t>
            </a:r>
            <a:r>
              <a:rPr lang="nl-NL" sz="1800" dirty="0" err="1" smtClean="0"/>
              <a:t>constitute</a:t>
            </a:r>
            <a:r>
              <a:rPr lang="nl-NL" sz="1800" dirty="0" smtClean="0"/>
              <a:t> the </a:t>
            </a:r>
            <a:r>
              <a:rPr lang="nl-NL" sz="1800" i="1" dirty="0" err="1" smtClean="0"/>
              <a:t>scientific</a:t>
            </a:r>
            <a:r>
              <a:rPr lang="nl-NL" sz="1800" dirty="0" smtClean="0"/>
              <a:t> standard of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. </a:t>
            </a:r>
            <a:r>
              <a:rPr lang="nl-NL" sz="1800" dirty="0" err="1" smtClean="0"/>
              <a:t>Thus</a:t>
            </a:r>
            <a:r>
              <a:rPr lang="nl-NL" sz="1800" dirty="0" smtClean="0"/>
              <a:t> </a:t>
            </a:r>
            <a:r>
              <a:rPr lang="nl-NL" sz="1800" dirty="0" err="1" smtClean="0"/>
              <a:t>all</a:t>
            </a:r>
            <a:r>
              <a:rPr lang="nl-NL" sz="1800" dirty="0" smtClean="0"/>
              <a:t> </a:t>
            </a:r>
            <a:r>
              <a:rPr lang="nl-NL" sz="1800" dirty="0" err="1" smtClean="0"/>
              <a:t>meaningful</a:t>
            </a:r>
            <a:r>
              <a:rPr lang="nl-NL" sz="1800" dirty="0"/>
              <a:t> </a:t>
            </a:r>
            <a:r>
              <a:rPr lang="nl-NL" sz="1800" dirty="0" smtClean="0"/>
              <a:t>(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thus</a:t>
            </a:r>
            <a:r>
              <a:rPr lang="nl-NL" sz="1800" dirty="0" smtClean="0"/>
              <a:t> </a:t>
            </a:r>
            <a:r>
              <a:rPr lang="nl-NL" sz="1800" dirty="0" err="1" smtClean="0"/>
              <a:t>all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)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must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dirty="0" err="1" smtClean="0"/>
              <a:t>scientific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.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</a:t>
            </a:r>
            <a:r>
              <a:rPr lang="nl-NL" sz="1800" i="1" dirty="0" smtClean="0"/>
              <a:t>is</a:t>
            </a:r>
            <a:r>
              <a:rPr lang="nl-NL" sz="1800" dirty="0" smtClean="0"/>
              <a:t> </a:t>
            </a:r>
            <a:r>
              <a:rPr lang="nl-NL" sz="1800" dirty="0" err="1" smtClean="0"/>
              <a:t>scientific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.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fail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dirty="0" err="1" smtClean="0"/>
              <a:t>scientific</a:t>
            </a:r>
            <a:r>
              <a:rPr lang="nl-NL" sz="1800" dirty="0" smtClean="0"/>
              <a:t> is the </a:t>
            </a:r>
            <a:r>
              <a:rPr lang="nl-NL" sz="1800" dirty="0" err="1" smtClean="0"/>
              <a:t>same</a:t>
            </a:r>
            <a:r>
              <a:rPr lang="nl-NL" sz="1800" dirty="0" smtClean="0"/>
              <a:t> as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fail</a:t>
            </a:r>
            <a:r>
              <a:rPr lang="nl-NL" sz="1800" dirty="0" smtClean="0"/>
              <a:t> </a:t>
            </a:r>
            <a:r>
              <a:rPr lang="nl-NL" sz="1800" dirty="0" err="1" smtClean="0"/>
              <a:t>being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</a:t>
            </a:r>
            <a:endParaRPr lang="nl-NL" sz="1600" i="1" dirty="0"/>
          </a:p>
          <a:p>
            <a:pPr>
              <a:buSzPct val="60000"/>
              <a:buFont typeface="Courier New" panose="02070309020205020404" pitchFamily="49" charset="0"/>
              <a:buChar char="o"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78904" y="6021288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All</a:t>
            </a:r>
            <a:r>
              <a:rPr lang="nl-NL" sz="1800" dirty="0" smtClean="0"/>
              <a:t> non-</a:t>
            </a:r>
            <a:r>
              <a:rPr lang="nl-NL" sz="1800" dirty="0" err="1" smtClean="0"/>
              <a:t>scientific</a:t>
            </a:r>
            <a:r>
              <a:rPr lang="nl-NL" sz="1800" dirty="0" smtClean="0"/>
              <a:t> statements (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, art, etc.) are </a:t>
            </a:r>
            <a:r>
              <a:rPr lang="nl-NL" sz="1800" dirty="0" err="1" smtClean="0"/>
              <a:t>nonsense</a:t>
            </a:r>
            <a:r>
              <a:rPr lang="nl-NL" sz="1800" dirty="0" smtClean="0"/>
              <a:t>, </a:t>
            </a:r>
            <a:r>
              <a:rPr lang="nl-NL" sz="1800" dirty="0" err="1" smtClean="0"/>
              <a:t>like</a:t>
            </a:r>
            <a:r>
              <a:rPr lang="nl-NL" sz="1800" dirty="0" smtClean="0"/>
              <a:t> </a:t>
            </a:r>
            <a:r>
              <a:rPr lang="nl-NL" sz="1800" i="1" dirty="0" smtClean="0"/>
              <a:t>“</a:t>
            </a:r>
            <a:r>
              <a:rPr lang="nl-NL" sz="1800" i="1" dirty="0" err="1" smtClean="0"/>
              <a:t>Qg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aW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Dzz</a:t>
            </a:r>
            <a:r>
              <a:rPr lang="nl-NL" sz="1800" i="1" dirty="0" smtClean="0"/>
              <a:t>”. </a:t>
            </a:r>
            <a:r>
              <a:rPr lang="nl-NL" sz="1800" dirty="0" err="1" smtClean="0"/>
              <a:t>So</a:t>
            </a:r>
            <a:r>
              <a:rPr lang="nl-NL" sz="1800" dirty="0" smtClean="0"/>
              <a:t> </a:t>
            </a:r>
            <a:r>
              <a:rPr lang="nl-NL" sz="1800" dirty="0" err="1" smtClean="0"/>
              <a:t>there</a:t>
            </a:r>
            <a:r>
              <a:rPr lang="nl-NL" sz="1800" dirty="0" smtClean="0"/>
              <a:t> are </a:t>
            </a:r>
            <a:r>
              <a:rPr lang="nl-NL" sz="1800" i="1" dirty="0" err="1" smtClean="0"/>
              <a:t>not</a:t>
            </a:r>
            <a:r>
              <a:rPr lang="nl-NL" sz="1800" i="1" dirty="0" smtClean="0"/>
              <a:t> even </a:t>
            </a:r>
            <a:r>
              <a:rPr lang="nl-NL" sz="1800" dirty="0" err="1" smtClean="0"/>
              <a:t>false</a:t>
            </a:r>
            <a:r>
              <a:rPr lang="nl-NL" sz="1800" dirty="0" smtClean="0"/>
              <a:t>. </a:t>
            </a:r>
            <a:r>
              <a:rPr lang="nl-NL" sz="1800" dirty="0" err="1" smtClean="0"/>
              <a:t>They</a:t>
            </a:r>
            <a:r>
              <a:rPr lang="nl-NL" sz="1800" dirty="0" smtClean="0"/>
              <a:t> are </a:t>
            </a:r>
            <a:r>
              <a:rPr lang="nl-NL" sz="1800" dirty="0" err="1" smtClean="0"/>
              <a:t>just</a:t>
            </a:r>
            <a:r>
              <a:rPr lang="nl-NL" sz="1800" dirty="0" smtClean="0"/>
              <a:t> </a:t>
            </a:r>
            <a:r>
              <a:rPr lang="nl-NL" sz="1800" dirty="0" err="1" smtClean="0"/>
              <a:t>meaningless</a:t>
            </a:r>
            <a:r>
              <a:rPr lang="nl-NL" sz="1800" dirty="0" smtClean="0"/>
              <a:t> – empty of </a:t>
            </a:r>
            <a:r>
              <a:rPr lang="nl-NL" sz="1800" dirty="0" err="1" smtClean="0"/>
              <a:t>congitive</a:t>
            </a:r>
            <a:r>
              <a:rPr lang="nl-NL" sz="1800" dirty="0" smtClean="0"/>
              <a:t> content</a:t>
            </a:r>
            <a:endParaRPr lang="nl-NL" sz="1600" i="1" dirty="0"/>
          </a:p>
          <a:p>
            <a:pPr>
              <a:buSzPct val="60000"/>
              <a:buFont typeface="Courier New" panose="02070309020205020404" pitchFamily="49" charset="0"/>
              <a:buChar char="o"/>
            </a:pPr>
            <a:endParaRPr lang="nl-NL" sz="1800" dirty="0" smtClean="0"/>
          </a:p>
          <a:p>
            <a:pPr lvl="1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15545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12" grpId="0"/>
      <p:bldP spid="14" grpId="0"/>
      <p:bldP spid="16" grpId="0"/>
      <p:bldP spid="19" grpId="0"/>
      <p:bldP spid="2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verificationist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1.     A statement has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analytic</a:t>
            </a:r>
            <a:r>
              <a:rPr lang="nl-NL" sz="2000" dirty="0" smtClean="0">
                <a:solidFill>
                  <a:prstClr val="black"/>
                </a:solidFill>
              </a:rPr>
              <a:t> or      </a:t>
            </a:r>
            <a:br>
              <a:rPr lang="nl-NL" sz="2000" dirty="0" smtClean="0">
                <a:solidFill>
                  <a:prstClr val="black"/>
                </a:solidFill>
              </a:rPr>
            </a:br>
            <a:r>
              <a:rPr lang="nl-NL" sz="2000" dirty="0" smtClean="0">
                <a:solidFill>
                  <a:prstClr val="black"/>
                </a:solidFill>
              </a:rPr>
              <a:t>        </a:t>
            </a:r>
            <a:r>
              <a:rPr lang="nl-NL" sz="2000" dirty="0" err="1" smtClean="0">
                <a:solidFill>
                  <a:prstClr val="black"/>
                </a:solidFill>
              </a:rPr>
              <a:t>empirically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verifiable</a:t>
            </a:r>
            <a:r>
              <a:rPr lang="nl-NL" sz="2000" dirty="0" smtClean="0">
                <a:solidFill>
                  <a:prstClr val="black"/>
                </a:solidFill>
              </a:rPr>
              <a:t> (the </a:t>
            </a:r>
            <a:r>
              <a:rPr lang="nl-NL" sz="2000" dirty="0" err="1" smtClean="0">
                <a:solidFill>
                  <a:prstClr val="black"/>
                </a:solidFill>
              </a:rPr>
              <a:t>verification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meaning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206504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prstClr val="black"/>
                </a:solidFill>
              </a:rPr>
              <a:t>2</a:t>
            </a:r>
            <a:r>
              <a:rPr lang="nl-NL" sz="2000" dirty="0" smtClean="0">
                <a:solidFill>
                  <a:prstClr val="black"/>
                </a:solidFill>
              </a:rPr>
              <a:t>.    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statements are </a:t>
            </a:r>
            <a:r>
              <a:rPr lang="nl-NL" sz="2000" dirty="0" err="1" smtClean="0">
                <a:solidFill>
                  <a:prstClr val="black"/>
                </a:solidFill>
              </a:rPr>
              <a:t>neither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analytic</a:t>
            </a:r>
            <a:r>
              <a:rPr lang="nl-NL" sz="2000" dirty="0" smtClean="0">
                <a:solidFill>
                  <a:prstClr val="black"/>
                </a:solidFill>
              </a:rPr>
              <a:t> nor </a:t>
            </a:r>
            <a:r>
              <a:rPr lang="nl-NL" sz="2000" dirty="0" err="1" smtClean="0">
                <a:solidFill>
                  <a:prstClr val="black"/>
                </a:solidFill>
              </a:rPr>
              <a:t>empirically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verifiable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2636912"/>
            <a:ext cx="853440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 startAt="3"/>
            </a:pP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statements are </a:t>
            </a:r>
            <a:r>
              <a:rPr lang="nl-NL" sz="2000" dirty="0" err="1" smtClean="0">
                <a:solidFill>
                  <a:prstClr val="black"/>
                </a:solidFill>
              </a:rPr>
              <a:t>cognitively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meaningless</a:t>
            </a:r>
            <a:endParaRPr lang="nl-NL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 		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9552" y="328498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statements,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as “God </a:t>
            </a:r>
            <a:r>
              <a:rPr lang="nl-NL" sz="2000" dirty="0" err="1" smtClean="0">
                <a:solidFill>
                  <a:prstClr val="black"/>
                </a:solidFill>
              </a:rPr>
              <a:t>exists</a:t>
            </a:r>
            <a:r>
              <a:rPr lang="nl-NL" sz="2000" dirty="0" smtClean="0">
                <a:solidFill>
                  <a:prstClr val="black"/>
                </a:solidFill>
              </a:rPr>
              <a:t>”,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even </a:t>
            </a:r>
            <a:r>
              <a:rPr lang="nl-NL" sz="2000" dirty="0" err="1" smtClean="0">
                <a:solidFill>
                  <a:prstClr val="black"/>
                </a:solidFill>
              </a:rPr>
              <a:t>false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say </a:t>
            </a:r>
            <a:r>
              <a:rPr lang="nl-NL" sz="2000" dirty="0" err="1" smtClean="0">
                <a:solidFill>
                  <a:prstClr val="black"/>
                </a:solidFill>
              </a:rPr>
              <a:t>nothing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false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say </a:t>
            </a:r>
            <a:r>
              <a:rPr lang="nl-NL" sz="2000" dirty="0" err="1" smtClean="0">
                <a:solidFill>
                  <a:prstClr val="black"/>
                </a:solidFill>
              </a:rPr>
              <a:t>nothing</a:t>
            </a:r>
            <a:r>
              <a:rPr lang="nl-NL" sz="2000" dirty="0" smtClean="0">
                <a:solidFill>
                  <a:prstClr val="black"/>
                </a:solidFill>
              </a:rPr>
              <a:t> at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smtClean="0">
                <a:solidFill>
                  <a:prstClr val="black"/>
                </a:solidFill>
              </a:rPr>
              <a:t>pseudo-statements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39552" y="407288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We must </a:t>
            </a:r>
            <a:r>
              <a:rPr lang="nl-NL" sz="2000" dirty="0" err="1" smtClean="0">
                <a:solidFill>
                  <a:prstClr val="black"/>
                </a:solidFill>
              </a:rPr>
              <a:t>distinguish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semantical</a:t>
            </a:r>
            <a:r>
              <a:rPr lang="nl-NL" sz="2000" i="1" dirty="0" smtClean="0">
                <a:solidFill>
                  <a:prstClr val="black"/>
                </a:solidFill>
              </a:rPr>
              <a:t> question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    (are these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meaningful</a:t>
            </a:r>
            <a:r>
              <a:rPr lang="nl-NL" sz="2000" dirty="0" smtClean="0">
                <a:solidFill>
                  <a:prstClr val="black"/>
                </a:solidFill>
              </a:rPr>
              <a:t>?)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epistemological</a:t>
            </a:r>
            <a:r>
              <a:rPr lang="nl-NL" sz="2000" i="1" dirty="0" smtClean="0">
                <a:solidFill>
                  <a:prstClr val="black"/>
                </a:solidFill>
              </a:rPr>
              <a:t> question </a:t>
            </a:r>
            <a:r>
              <a:rPr lang="nl-NL" sz="2000" dirty="0" smtClean="0">
                <a:solidFill>
                  <a:prstClr val="black"/>
                </a:solidFill>
              </a:rPr>
              <a:t>of                  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(are these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acceptable</a:t>
            </a:r>
            <a:r>
              <a:rPr lang="nl-NL" sz="2000" dirty="0" smtClean="0">
                <a:solidFill>
                  <a:prstClr val="black"/>
                </a:solidFill>
              </a:rPr>
              <a:t>?)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39552" y="515719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according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verification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meaning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pass the </a:t>
            </a:r>
            <a:r>
              <a:rPr lang="nl-NL" sz="2000" dirty="0" err="1" smtClean="0">
                <a:solidFill>
                  <a:prstClr val="black"/>
                </a:solidFill>
              </a:rPr>
              <a:t>semantic</a:t>
            </a:r>
            <a:r>
              <a:rPr lang="nl-NL" sz="2000" dirty="0" smtClean="0">
                <a:solidFill>
                  <a:prstClr val="black"/>
                </a:solidFill>
              </a:rPr>
              <a:t> test, the second never </a:t>
            </a:r>
            <a:r>
              <a:rPr lang="nl-NL" sz="2000" dirty="0" err="1" smtClean="0">
                <a:solidFill>
                  <a:prstClr val="black"/>
                </a:solidFill>
              </a:rPr>
              <a:t>arises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is on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view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strictly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speaking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even </a:t>
            </a:r>
            <a:r>
              <a:rPr lang="nl-NL" sz="2000" i="1" dirty="0" err="1" smtClean="0">
                <a:solidFill>
                  <a:prstClr val="black"/>
                </a:solidFill>
              </a:rPr>
              <a:t>ir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. It is </a:t>
            </a:r>
            <a:r>
              <a:rPr lang="nl-NL" sz="2000" i="1" dirty="0" smtClean="0">
                <a:solidFill>
                  <a:prstClr val="black"/>
                </a:solidFill>
              </a:rPr>
              <a:t>a-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1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7" grpId="0"/>
      <p:bldP spid="18" grpId="0"/>
      <p:bldP spid="22" grpId="0"/>
      <p:bldP spid="2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falsificationist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like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Flew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replaced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positivistic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verification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meaning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falsification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meaning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78904" y="2042846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A statement is </a:t>
            </a:r>
            <a:r>
              <a:rPr lang="nl-NL" sz="1800" dirty="0" err="1" smtClean="0"/>
              <a:t>cognitively</a:t>
            </a:r>
            <a:r>
              <a:rPr lang="nl-NL" sz="1800" dirty="0" smtClean="0"/>
              <a:t> </a:t>
            </a:r>
            <a:r>
              <a:rPr lang="nl-NL" sz="1800" dirty="0" err="1" smtClean="0"/>
              <a:t>meaningful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is </a:t>
            </a:r>
            <a:r>
              <a:rPr lang="nl-NL" sz="1800" dirty="0" err="1" smtClean="0"/>
              <a:t>analytic</a:t>
            </a:r>
            <a:r>
              <a:rPr lang="nl-NL" sz="1800" dirty="0"/>
              <a:t> </a:t>
            </a:r>
            <a:r>
              <a:rPr lang="nl-NL" sz="1800" dirty="0" smtClean="0"/>
              <a:t>or </a:t>
            </a:r>
            <a:r>
              <a:rPr lang="nl-NL" sz="1800" dirty="0" err="1" smtClean="0"/>
              <a:t>empirically</a:t>
            </a:r>
            <a:r>
              <a:rPr lang="nl-NL" sz="1800" dirty="0" smtClean="0"/>
              <a:t> </a:t>
            </a:r>
            <a:r>
              <a:rPr lang="nl-NL" sz="1800" dirty="0" err="1" smtClean="0"/>
              <a:t>falsifiable</a:t>
            </a:r>
            <a:r>
              <a:rPr lang="nl-NL" sz="1800" dirty="0"/>
              <a:t> </a:t>
            </a:r>
            <a:r>
              <a:rPr lang="nl-NL" sz="1800" dirty="0" smtClean="0"/>
              <a:t>(</a:t>
            </a:r>
            <a:r>
              <a:rPr lang="nl-NL" sz="1800" dirty="0" err="1" smtClean="0"/>
              <a:t>i.e</a:t>
            </a:r>
            <a:r>
              <a:rPr lang="nl-NL" sz="1800" dirty="0" smtClean="0"/>
              <a:t>, </a:t>
            </a:r>
            <a:r>
              <a:rPr lang="nl-NL" sz="1800" dirty="0" err="1" smtClean="0"/>
              <a:t>it</a:t>
            </a:r>
            <a:r>
              <a:rPr lang="nl-NL" sz="1800" dirty="0" smtClean="0"/>
              <a:t> is </a:t>
            </a:r>
            <a:r>
              <a:rPr lang="nl-NL" sz="1800" dirty="0" err="1" smtClean="0"/>
              <a:t>possible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say </a:t>
            </a:r>
            <a:r>
              <a:rPr lang="nl-NL" sz="1800" dirty="0" err="1" smtClean="0"/>
              <a:t>upfront</a:t>
            </a:r>
            <a:r>
              <a:rPr lang="nl-NL" sz="1800" dirty="0" smtClean="0"/>
              <a:t> in </a:t>
            </a:r>
            <a:r>
              <a:rPr lang="nl-NL" sz="1800" dirty="0" err="1" smtClean="0"/>
              <a:t>which</a:t>
            </a:r>
            <a:r>
              <a:rPr lang="nl-NL" sz="1800" dirty="0" smtClean="0"/>
              <a:t> </a:t>
            </a:r>
            <a:r>
              <a:rPr lang="nl-NL" sz="1800" dirty="0" err="1" smtClean="0"/>
              <a:t>situations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is </a:t>
            </a:r>
            <a:r>
              <a:rPr lang="nl-NL" sz="1800" dirty="0" err="1" smtClean="0"/>
              <a:t>falsified</a:t>
            </a:r>
            <a:r>
              <a:rPr lang="nl-NL" sz="1800" dirty="0" smtClean="0"/>
              <a:t>)</a:t>
            </a:r>
            <a:endParaRPr lang="nl-NL" sz="1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350100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1.     A statement has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analytic</a:t>
            </a:r>
            <a:r>
              <a:rPr lang="nl-NL" sz="2000" dirty="0" smtClean="0">
                <a:solidFill>
                  <a:prstClr val="black"/>
                </a:solidFill>
              </a:rPr>
              <a:t> or      </a:t>
            </a:r>
            <a:br>
              <a:rPr lang="nl-NL" sz="2000" dirty="0" smtClean="0">
                <a:solidFill>
                  <a:prstClr val="black"/>
                </a:solidFill>
              </a:rPr>
            </a:br>
            <a:r>
              <a:rPr lang="nl-NL" sz="2000" dirty="0" smtClean="0">
                <a:solidFill>
                  <a:prstClr val="black"/>
                </a:solidFill>
              </a:rPr>
              <a:t>        </a:t>
            </a:r>
            <a:r>
              <a:rPr lang="nl-NL" sz="2000" dirty="0" err="1" smtClean="0">
                <a:solidFill>
                  <a:prstClr val="black"/>
                </a:solidFill>
              </a:rPr>
              <a:t>empirically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falsifiable</a:t>
            </a:r>
            <a:r>
              <a:rPr lang="nl-NL" sz="2000" dirty="0" smtClean="0">
                <a:solidFill>
                  <a:prstClr val="black"/>
                </a:solidFill>
              </a:rPr>
              <a:t> (the </a:t>
            </a:r>
            <a:r>
              <a:rPr lang="nl-NL" sz="2000" dirty="0" err="1" smtClean="0">
                <a:solidFill>
                  <a:prstClr val="black"/>
                </a:solidFill>
              </a:rPr>
              <a:t>falsification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meaning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429728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prstClr val="black"/>
                </a:solidFill>
              </a:rPr>
              <a:t>2</a:t>
            </a:r>
            <a:r>
              <a:rPr lang="nl-NL" sz="2000" dirty="0" smtClean="0">
                <a:solidFill>
                  <a:prstClr val="black"/>
                </a:solidFill>
              </a:rPr>
              <a:t>.    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statements are </a:t>
            </a:r>
            <a:r>
              <a:rPr lang="nl-NL" sz="2000" dirty="0" err="1" smtClean="0">
                <a:solidFill>
                  <a:prstClr val="black"/>
                </a:solidFill>
              </a:rPr>
              <a:t>neither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analytic</a:t>
            </a:r>
            <a:r>
              <a:rPr lang="nl-NL" sz="2000" dirty="0" smtClean="0">
                <a:solidFill>
                  <a:prstClr val="black"/>
                </a:solidFill>
              </a:rPr>
              <a:t> nor </a:t>
            </a:r>
            <a:r>
              <a:rPr lang="nl-NL" sz="2000" dirty="0" err="1" smtClean="0">
                <a:solidFill>
                  <a:prstClr val="black"/>
                </a:solidFill>
              </a:rPr>
              <a:t>empirically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falsifiable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4869160"/>
            <a:ext cx="853440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 startAt="3"/>
            </a:pP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statements are </a:t>
            </a:r>
            <a:r>
              <a:rPr lang="nl-NL" sz="2000" dirty="0" err="1" smtClean="0">
                <a:solidFill>
                  <a:prstClr val="black"/>
                </a:solidFill>
              </a:rPr>
              <a:t>cognitively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meaningless</a:t>
            </a:r>
            <a:endParaRPr lang="nl-NL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 		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02096" y="292913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leads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falsificationist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</a:t>
            </a:r>
          </a:p>
        </p:txBody>
      </p:sp>
    </p:spTree>
    <p:extLst>
      <p:ext uri="{BB962C8B-B14F-4D97-AF65-F5344CB8AC3E}">
        <p14:creationId xmlns:p14="http://schemas.microsoft.com/office/powerpoint/2010/main" val="403466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  <p:bldP spid="16" grpId="0"/>
      <p:bldP spid="17" grpId="0"/>
      <p:bldP spid="1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Responding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both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challenges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p</a:t>
            </a:r>
            <a:r>
              <a:rPr lang="nl-NL" sz="2000" dirty="0" err="1" smtClean="0">
                <a:solidFill>
                  <a:prstClr val="black"/>
                </a:solidFill>
              </a:rPr>
              <a:t>hilosophers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wanted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felt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somehow</a:t>
            </a:r>
            <a:r>
              <a:rPr lang="nl-NL" sz="2000" dirty="0" smtClean="0">
                <a:solidFill>
                  <a:prstClr val="black"/>
                </a:solidFill>
              </a:rPr>
              <a:t> meet these </a:t>
            </a:r>
            <a:r>
              <a:rPr lang="nl-NL" sz="2000" dirty="0" err="1" smtClean="0">
                <a:solidFill>
                  <a:prstClr val="black"/>
                </a:solidFill>
              </a:rPr>
              <a:t>challenges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206504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Typically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 the first </a:t>
            </a:r>
            <a:r>
              <a:rPr lang="nl-NL" sz="2000" dirty="0" err="1" smtClean="0">
                <a:solidFill>
                  <a:prstClr val="black"/>
                </a:solidFill>
              </a:rPr>
              <a:t>premise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tried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argue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discourse is compatible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verification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falsification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is,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rejected</a:t>
            </a:r>
            <a:r>
              <a:rPr lang="nl-NL" sz="2000" dirty="0" smtClean="0">
                <a:solidFill>
                  <a:prstClr val="black"/>
                </a:solidFill>
              </a:rPr>
              <a:t> the second </a:t>
            </a:r>
            <a:r>
              <a:rPr lang="nl-NL" sz="2000" dirty="0" err="1" smtClean="0">
                <a:solidFill>
                  <a:prstClr val="black"/>
                </a:solidFill>
              </a:rPr>
              <a:t>premise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21297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started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realize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themselves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problematic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according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own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meaningless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self-referentially</a:t>
            </a:r>
            <a:r>
              <a:rPr lang="nl-NL" sz="2000" i="1" dirty="0" smtClean="0">
                <a:solidFill>
                  <a:prstClr val="black"/>
                </a:solidFill>
              </a:rPr>
              <a:t> incoherent </a:t>
            </a:r>
            <a:r>
              <a:rPr lang="nl-NL" sz="2000" dirty="0" smtClean="0">
                <a:solidFill>
                  <a:prstClr val="black"/>
                </a:solidFill>
              </a:rPr>
              <a:t>(Plantinga)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39552" y="436510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Moreover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became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clear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even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demands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specify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verification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falsification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conditions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9552" y="552142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consensus </a:t>
            </a:r>
            <a:r>
              <a:rPr lang="nl-NL" sz="2000" dirty="0" err="1" smtClean="0">
                <a:solidFill>
                  <a:prstClr val="black"/>
                </a:solidFill>
              </a:rPr>
              <a:t>became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principles</a:t>
            </a:r>
            <a:r>
              <a:rPr lang="nl-NL" sz="2000" dirty="0" smtClean="0">
                <a:solidFill>
                  <a:prstClr val="black"/>
                </a:solidFill>
              </a:rPr>
              <a:t> are inadequate. A statement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adhere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principles</a:t>
            </a:r>
            <a:r>
              <a:rPr lang="nl-NL" sz="2000" dirty="0" smtClean="0">
                <a:solidFill>
                  <a:prstClr val="black"/>
                </a:solidFill>
              </a:rPr>
              <a:t> in order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meaningful</a:t>
            </a:r>
            <a:endParaRPr lang="nl-NL" sz="2000" dirty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Religious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 passes the </a:t>
            </a:r>
            <a:r>
              <a:rPr lang="nl-NL" sz="1800" dirty="0" err="1" smtClean="0">
                <a:solidFill>
                  <a:prstClr val="black"/>
                </a:solidFill>
              </a:rPr>
              <a:t>semantic</a:t>
            </a:r>
            <a:r>
              <a:rPr lang="nl-NL" sz="1800" dirty="0" smtClean="0">
                <a:solidFill>
                  <a:prstClr val="black"/>
                </a:solidFill>
              </a:rPr>
              <a:t> test. But </a:t>
            </a:r>
            <a:r>
              <a:rPr lang="nl-NL" sz="1800" dirty="0" err="1" smtClean="0">
                <a:solidFill>
                  <a:prstClr val="black"/>
                </a:solidFill>
              </a:rPr>
              <a:t>can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they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rationally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justified</a:t>
            </a:r>
            <a:r>
              <a:rPr lang="nl-NL" sz="1800" dirty="0" smtClean="0">
                <a:solidFill>
                  <a:prstClr val="black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5625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9" grpId="0"/>
      <p:bldP spid="2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scientific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cognitively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smtClean="0">
                <a:solidFill>
                  <a:prstClr val="black"/>
                </a:solidFill>
              </a:rPr>
              <a:t>meaningful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dirty="0" err="1" smtClean="0">
                <a:solidFill>
                  <a:prstClr val="black"/>
                </a:solidFill>
              </a:rPr>
              <a:t>crucial</a:t>
            </a:r>
            <a:r>
              <a:rPr lang="nl-NL" sz="2000" dirty="0" smtClean="0">
                <a:solidFill>
                  <a:prstClr val="black"/>
                </a:solidFill>
              </a:rPr>
              <a:t> question </a:t>
            </a:r>
            <a:r>
              <a:rPr lang="nl-NL" sz="2000" dirty="0" err="1" smtClean="0">
                <a:solidFill>
                  <a:prstClr val="black"/>
                </a:solidFill>
              </a:rPr>
              <a:t>becomes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pass the </a:t>
            </a:r>
            <a:r>
              <a:rPr lang="nl-NL" sz="2000" dirty="0" err="1" smtClean="0">
                <a:solidFill>
                  <a:prstClr val="black"/>
                </a:solidFill>
              </a:rPr>
              <a:t>epistemological</a:t>
            </a:r>
            <a:r>
              <a:rPr lang="nl-NL" sz="2000" dirty="0" smtClean="0">
                <a:solidFill>
                  <a:prstClr val="black"/>
                </a:solidFill>
              </a:rPr>
              <a:t> test. Are these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?                   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242088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We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consider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scientific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     of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328498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1.    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fulfill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, or at </a:t>
            </a:r>
            <a:r>
              <a:rPr lang="nl-NL" sz="2000" dirty="0" err="1" smtClean="0">
                <a:solidFill>
                  <a:prstClr val="black"/>
                </a:solidFill>
              </a:rPr>
              <a:t>least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similar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br>
              <a:rPr lang="nl-NL" sz="2000" dirty="0" smtClean="0">
                <a:solidFill>
                  <a:prstClr val="black"/>
                </a:solidFill>
              </a:rPr>
            </a:br>
            <a:r>
              <a:rPr lang="nl-NL" sz="2000" dirty="0" smtClean="0">
                <a:solidFill>
                  <a:prstClr val="black"/>
                </a:solidFill>
              </a:rPr>
              <a:t>       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in order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considered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408126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prstClr val="black"/>
                </a:solidFill>
              </a:rPr>
              <a:t>2</a:t>
            </a:r>
            <a:r>
              <a:rPr lang="nl-NL" sz="2000" dirty="0" smtClean="0">
                <a:solidFill>
                  <a:prstClr val="black"/>
                </a:solidFill>
              </a:rPr>
              <a:t>.    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beliefs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fulfill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>
                <a:solidFill>
                  <a:prstClr val="black"/>
                </a:solidFill>
              </a:rPr>
              <a:t>the </a:t>
            </a:r>
            <a:r>
              <a:rPr lang="nl-NL" sz="2000" dirty="0" err="1">
                <a:solidFill>
                  <a:prstClr val="black"/>
                </a:solidFill>
              </a:rPr>
              <a:t>same</a:t>
            </a:r>
            <a:r>
              <a:rPr lang="nl-NL" sz="2000" dirty="0">
                <a:solidFill>
                  <a:prstClr val="black"/>
                </a:solidFill>
              </a:rPr>
              <a:t>, or at </a:t>
            </a:r>
            <a:r>
              <a:rPr lang="nl-NL" sz="2000" dirty="0" err="1">
                <a:solidFill>
                  <a:prstClr val="black"/>
                </a:solidFill>
              </a:rPr>
              <a:t>least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similar</a:t>
            </a:r>
            <a:r>
              <a:rPr lang="nl-NL" sz="2000" dirty="0">
                <a:solidFill>
                  <a:prstClr val="black"/>
                </a:solidFill>
              </a:rPr>
              <a:t>, </a:t>
            </a:r>
            <a:r>
              <a:rPr lang="nl-NL" sz="2000" dirty="0" err="1">
                <a:solidFill>
                  <a:prstClr val="black"/>
                </a:solidFill>
              </a:rPr>
              <a:t>standards</a:t>
            </a:r>
            <a:r>
              <a:rPr lang="nl-NL" sz="2000" dirty="0">
                <a:solidFill>
                  <a:prstClr val="black"/>
                </a:solidFill>
              </a:rPr>
              <a:t> of </a:t>
            </a:r>
            <a:br>
              <a:rPr lang="nl-NL" sz="2000" dirty="0">
                <a:solidFill>
                  <a:prstClr val="black"/>
                </a:solidFill>
              </a:rPr>
            </a:br>
            <a:r>
              <a:rPr lang="nl-NL" sz="2000" dirty="0">
                <a:solidFill>
                  <a:prstClr val="black"/>
                </a:solidFill>
              </a:rPr>
              <a:t>        </a:t>
            </a:r>
            <a:r>
              <a:rPr lang="nl-NL" sz="2000" dirty="0" err="1">
                <a:solidFill>
                  <a:prstClr val="black"/>
                </a:solidFill>
              </a:rPr>
              <a:t>rationality</a:t>
            </a:r>
            <a:r>
              <a:rPr lang="nl-NL" sz="2000" dirty="0">
                <a:solidFill>
                  <a:prstClr val="black"/>
                </a:solidFill>
              </a:rPr>
              <a:t> as </a:t>
            </a:r>
            <a:r>
              <a:rPr lang="nl-NL" sz="2000" dirty="0" err="1">
                <a:solidFill>
                  <a:prstClr val="black"/>
                </a:solidFill>
              </a:rPr>
              <a:t>scientific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beliefs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do</a:t>
            </a:r>
            <a:endParaRPr lang="nl-NL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4869160"/>
            <a:ext cx="853440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 startAt="3"/>
            </a:pP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endParaRPr lang="nl-NL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 		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552142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Surely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content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specifiy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thinks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205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9" grpId="0"/>
      <p:bldP spid="12" grpId="0"/>
      <p:bldP spid="14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Science</a:t>
            </a:r>
            <a:r>
              <a:rPr lang="nl-NL" sz="3200" dirty="0" smtClean="0"/>
              <a:t>, </a:t>
            </a:r>
            <a:r>
              <a:rPr lang="nl-NL" sz="3200" dirty="0" err="1"/>
              <a:t>r</a:t>
            </a:r>
            <a:r>
              <a:rPr lang="nl-NL" sz="3200" dirty="0" err="1" smtClean="0"/>
              <a:t>eligion</a:t>
            </a:r>
            <a:r>
              <a:rPr lang="nl-NL" sz="3200" dirty="0" smtClean="0"/>
              <a:t>,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everyday</a:t>
            </a:r>
            <a:r>
              <a:rPr lang="nl-NL" sz="3200" dirty="0" smtClean="0"/>
              <a:t> life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/>
          </a:bodyPr>
          <a:lstStyle/>
          <a:p>
            <a:r>
              <a:rPr lang="nl-NL" sz="2000" i="1" dirty="0" err="1" smtClean="0"/>
              <a:t>Science</a:t>
            </a:r>
            <a:r>
              <a:rPr lang="nl-NL" sz="2000" dirty="0" smtClean="0"/>
              <a:t> is taken </a:t>
            </a:r>
            <a:r>
              <a:rPr lang="nl-NL" sz="2000" dirty="0" err="1" smtClean="0"/>
              <a:t>by</a:t>
            </a:r>
            <a:r>
              <a:rPr lang="nl-NL" sz="2000" dirty="0" smtClean="0"/>
              <a:t> </a:t>
            </a:r>
            <a:r>
              <a:rPr lang="nl-NL" sz="2000" dirty="0" err="1" smtClean="0"/>
              <a:t>many</a:t>
            </a:r>
            <a:r>
              <a:rPr lang="nl-NL" sz="2000" dirty="0" smtClean="0"/>
              <a:t> as a </a:t>
            </a:r>
            <a:r>
              <a:rPr lang="nl-NL" sz="2000" dirty="0" err="1" smtClean="0"/>
              <a:t>paradigm</a:t>
            </a:r>
            <a:r>
              <a:rPr lang="nl-NL" sz="2000" dirty="0" smtClean="0"/>
              <a:t> </a:t>
            </a:r>
            <a:r>
              <a:rPr lang="nl-NL" sz="2000" dirty="0" err="1" smtClean="0"/>
              <a:t>example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. </a:t>
            </a:r>
            <a:r>
              <a:rPr lang="nl-NL" sz="2000" dirty="0" err="1" smtClean="0"/>
              <a:t>Any</a:t>
            </a:r>
            <a:r>
              <a:rPr lang="nl-NL" sz="2000" dirty="0" smtClean="0"/>
              <a:t> model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must deal </a:t>
            </a:r>
            <a:r>
              <a:rPr lang="nl-NL" sz="2000" dirty="0" err="1" smtClean="0"/>
              <a:t>with</a:t>
            </a:r>
            <a:r>
              <a:rPr lang="nl-NL" sz="2000" dirty="0" smtClean="0"/>
              <a:t> </a:t>
            </a:r>
            <a:r>
              <a:rPr lang="nl-NL" sz="2000" dirty="0" err="1" smtClean="0"/>
              <a:t>theory</a:t>
            </a:r>
            <a:r>
              <a:rPr lang="nl-NL" sz="2000" dirty="0" smtClean="0"/>
              <a:t> </a:t>
            </a:r>
            <a:r>
              <a:rPr lang="nl-NL" sz="2000" dirty="0" err="1" smtClean="0"/>
              <a:t>acceptance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refutation</a:t>
            </a:r>
            <a:r>
              <a:rPr lang="nl-NL" sz="2000" dirty="0" smtClean="0"/>
              <a:t> in </a:t>
            </a:r>
            <a:r>
              <a:rPr lang="nl-NL" sz="2000" dirty="0" err="1" smtClean="0"/>
              <a:t>science</a:t>
            </a:r>
            <a:endParaRPr lang="nl-NL" sz="2000" i="1" dirty="0" smtClean="0"/>
          </a:p>
          <a:p>
            <a:endParaRPr lang="nl-NL" sz="700" dirty="0" smtClean="0"/>
          </a:p>
          <a:p>
            <a:pPr lvl="2"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6856" y="2276872"/>
            <a:ext cx="837361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err="1" smtClean="0"/>
              <a:t>Religion</a:t>
            </a:r>
            <a:r>
              <a:rPr lang="nl-NL" sz="2000" i="1" dirty="0" smtClean="0"/>
              <a:t> </a:t>
            </a:r>
            <a:r>
              <a:rPr lang="nl-NL" sz="2000" dirty="0" err="1" smtClean="0"/>
              <a:t>originates</a:t>
            </a:r>
            <a:r>
              <a:rPr lang="nl-NL" sz="2000" dirty="0" smtClean="0"/>
              <a:t> in </a:t>
            </a:r>
            <a:r>
              <a:rPr lang="nl-NL" sz="2000" dirty="0" err="1" smtClean="0"/>
              <a:t>existential</a:t>
            </a:r>
            <a:r>
              <a:rPr lang="nl-NL" sz="2000" dirty="0" smtClean="0"/>
              <a:t> </a:t>
            </a:r>
            <a:r>
              <a:rPr lang="nl-NL" sz="2000" dirty="0" err="1" smtClean="0"/>
              <a:t>experiences</a:t>
            </a:r>
            <a:r>
              <a:rPr lang="nl-NL" sz="2000" dirty="0"/>
              <a:t> </a:t>
            </a:r>
            <a:r>
              <a:rPr lang="nl-NL" sz="2000" dirty="0" smtClean="0"/>
              <a:t>of </a:t>
            </a:r>
            <a:r>
              <a:rPr lang="nl-NL" sz="2000" dirty="0" err="1" smtClean="0"/>
              <a:t>joy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suffering</a:t>
            </a:r>
            <a:r>
              <a:rPr lang="nl-NL" sz="2000" dirty="0" smtClean="0"/>
              <a:t>, </a:t>
            </a:r>
            <a:r>
              <a:rPr lang="nl-NL" sz="2000" dirty="0" err="1" smtClean="0"/>
              <a:t>meaning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alienation</a:t>
            </a:r>
            <a:r>
              <a:rPr lang="nl-NL" sz="2000" dirty="0" smtClean="0"/>
              <a:t>, </a:t>
            </a:r>
            <a:r>
              <a:rPr lang="nl-NL" sz="2000" dirty="0" err="1" smtClean="0"/>
              <a:t>guilt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liberation</a:t>
            </a:r>
            <a:r>
              <a:rPr lang="nl-NL" sz="2000" dirty="0" smtClean="0"/>
              <a:t>, etc. We </a:t>
            </a:r>
            <a:r>
              <a:rPr lang="nl-NL" sz="2000" dirty="0" err="1" smtClean="0"/>
              <a:t>may</a:t>
            </a:r>
            <a:r>
              <a:rPr lang="nl-NL" sz="2000" dirty="0" smtClean="0"/>
              <a:t> </a:t>
            </a:r>
            <a:r>
              <a:rPr lang="nl-NL" sz="2000" dirty="0" err="1" smtClean="0"/>
              <a:t>ask</a:t>
            </a:r>
            <a:r>
              <a:rPr lang="nl-NL" sz="2000" dirty="0" smtClean="0"/>
              <a:t> </a:t>
            </a:r>
            <a:r>
              <a:rPr lang="nl-NL" sz="2000" dirty="0" err="1" smtClean="0"/>
              <a:t>what</a:t>
            </a:r>
            <a:r>
              <a:rPr lang="nl-NL" sz="2000" dirty="0" smtClean="0"/>
              <a:t> the </a:t>
            </a:r>
            <a:r>
              <a:rPr lang="nl-NL" sz="2000" dirty="0" err="1" smtClean="0"/>
              <a:t>conditions</a:t>
            </a:r>
            <a:r>
              <a:rPr lang="nl-NL" sz="2000" dirty="0" smtClean="0"/>
              <a:t>   are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reasonable</a:t>
            </a:r>
            <a:r>
              <a:rPr lang="nl-NL" sz="2000" dirty="0" smtClean="0"/>
              <a:t> </a:t>
            </a:r>
            <a:r>
              <a:rPr lang="nl-NL" sz="2000" dirty="0" err="1" smtClean="0"/>
              <a:t>beliefs</a:t>
            </a:r>
            <a:r>
              <a:rPr lang="nl-NL" sz="2000" dirty="0" smtClean="0"/>
              <a:t> </a:t>
            </a:r>
            <a:r>
              <a:rPr lang="nl-NL" sz="2000" dirty="0" err="1" smtClean="0"/>
              <a:t>about</a:t>
            </a:r>
            <a:r>
              <a:rPr lang="nl-NL" sz="2000" dirty="0" smtClean="0"/>
              <a:t> the ultimate, the absolute, the </a:t>
            </a:r>
            <a:r>
              <a:rPr lang="nl-NL" sz="2000" dirty="0" err="1" smtClean="0"/>
              <a:t>sacred</a:t>
            </a:r>
            <a:endParaRPr lang="nl-NL" sz="2000" i="1" dirty="0" smtClean="0"/>
          </a:p>
          <a:p>
            <a:endParaRPr lang="nl-NL" sz="2000" dirty="0" smtClean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46856" y="3429000"/>
            <a:ext cx="837361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err="1" smtClean="0"/>
              <a:t>Everyday</a:t>
            </a:r>
            <a:r>
              <a:rPr lang="nl-NL" sz="2000" i="1" dirty="0" smtClean="0"/>
              <a:t> life </a:t>
            </a:r>
            <a:r>
              <a:rPr lang="nl-NL" sz="2000" dirty="0" smtClean="0"/>
              <a:t>is </a:t>
            </a:r>
            <a:r>
              <a:rPr lang="nl-NL" sz="2000" dirty="0" err="1" smtClean="0"/>
              <a:t>not</a:t>
            </a:r>
            <a:r>
              <a:rPr lang="nl-NL" sz="2000" dirty="0" smtClean="0"/>
              <a:t> </a:t>
            </a:r>
            <a:r>
              <a:rPr lang="nl-NL" sz="2000" dirty="0" err="1" smtClean="0"/>
              <a:t>an</a:t>
            </a:r>
            <a:r>
              <a:rPr lang="nl-NL" sz="2000" dirty="0" smtClean="0"/>
              <a:t> </a:t>
            </a:r>
            <a:r>
              <a:rPr lang="nl-NL" sz="2000" dirty="0" err="1" smtClean="0"/>
              <a:t>optional</a:t>
            </a:r>
            <a:r>
              <a:rPr lang="nl-NL" sz="2000" dirty="0" smtClean="0"/>
              <a:t> area </a:t>
            </a:r>
            <a:r>
              <a:rPr lang="nl-NL" sz="2000" dirty="0" err="1" smtClean="0"/>
              <a:t>and</a:t>
            </a:r>
            <a:r>
              <a:rPr lang="nl-NL" sz="2000" dirty="0" smtClean="0"/>
              <a:t> in </a:t>
            </a:r>
            <a:r>
              <a:rPr lang="nl-NL" sz="2000" dirty="0" err="1" smtClean="0"/>
              <a:t>it</a:t>
            </a:r>
            <a:r>
              <a:rPr lang="nl-NL" sz="2000" dirty="0" smtClean="0"/>
              <a:t> we have </a:t>
            </a:r>
            <a:r>
              <a:rPr lang="nl-NL" sz="2000" dirty="0" err="1" smtClean="0"/>
              <a:t>clearly</a:t>
            </a:r>
            <a:r>
              <a:rPr lang="nl-NL" sz="2000" dirty="0" smtClean="0"/>
              <a:t> the most of </a:t>
            </a:r>
            <a:r>
              <a:rPr lang="nl-NL" sz="2000" dirty="0" err="1" smtClean="0"/>
              <a:t>our</a:t>
            </a:r>
            <a:r>
              <a:rPr lang="nl-NL" sz="2000" dirty="0" smtClean="0"/>
              <a:t> </a:t>
            </a:r>
            <a:r>
              <a:rPr lang="nl-NL" sz="2000" dirty="0" err="1" smtClean="0"/>
              <a:t>beliefs</a:t>
            </a:r>
            <a:r>
              <a:rPr lang="nl-NL" sz="2000" dirty="0" smtClean="0"/>
              <a:t>. It is </a:t>
            </a:r>
            <a:r>
              <a:rPr lang="nl-NL" sz="2000" dirty="0" err="1" smtClean="0"/>
              <a:t>therefore</a:t>
            </a:r>
            <a:r>
              <a:rPr lang="nl-NL" sz="2000" dirty="0" smtClean="0"/>
              <a:t> </a:t>
            </a:r>
            <a:r>
              <a:rPr lang="nl-NL" sz="2000" dirty="0" err="1" smtClean="0"/>
              <a:t>also</a:t>
            </a:r>
            <a:r>
              <a:rPr lang="nl-NL" sz="2000" dirty="0" smtClean="0"/>
              <a:t> a </a:t>
            </a:r>
            <a:r>
              <a:rPr lang="nl-NL" sz="2000" dirty="0" err="1" smtClean="0"/>
              <a:t>paradigm</a:t>
            </a:r>
            <a:r>
              <a:rPr lang="nl-NL" sz="2000" dirty="0" smtClean="0"/>
              <a:t> case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models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48429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10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Responding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the </a:t>
            </a:r>
            <a:r>
              <a:rPr lang="nl-NL" sz="3200" dirty="0" err="1" smtClean="0"/>
              <a:t>scientific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respond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three</a:t>
            </a:r>
            <a:r>
              <a:rPr lang="nl-NL" sz="2000" dirty="0" smtClean="0">
                <a:solidFill>
                  <a:prstClr val="black"/>
                </a:solidFill>
              </a:rPr>
              <a:t> different </a:t>
            </a:r>
            <a:r>
              <a:rPr lang="nl-NL" sz="2000" dirty="0" err="1" smtClean="0">
                <a:solidFill>
                  <a:prstClr val="black"/>
                </a:solidFill>
              </a:rPr>
              <a:t>ways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78904" y="1844824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i="1" dirty="0" smtClean="0"/>
              <a:t>strong response </a:t>
            </a:r>
            <a:r>
              <a:rPr lang="nl-NL" sz="1800" dirty="0" smtClean="0"/>
              <a:t>– Accept the first </a:t>
            </a:r>
            <a:r>
              <a:rPr lang="nl-NL" sz="1800" dirty="0" err="1" smtClean="0"/>
              <a:t>premise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reject</a:t>
            </a:r>
            <a:r>
              <a:rPr lang="nl-NL" sz="1800" dirty="0" smtClean="0"/>
              <a:t> the second </a:t>
            </a:r>
            <a:r>
              <a:rPr lang="nl-NL" sz="1800" dirty="0" err="1" smtClean="0"/>
              <a:t>by</a:t>
            </a:r>
            <a:r>
              <a:rPr lang="nl-NL" sz="1800" dirty="0" smtClean="0"/>
              <a:t> </a:t>
            </a:r>
            <a:r>
              <a:rPr lang="nl-NL" sz="1800" dirty="0" err="1" smtClean="0"/>
              <a:t>arguing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 does in </a:t>
            </a:r>
            <a:r>
              <a:rPr lang="nl-NL" sz="1800" dirty="0" err="1" smtClean="0"/>
              <a:t>fact</a:t>
            </a:r>
            <a:r>
              <a:rPr lang="nl-NL" sz="1800" dirty="0" smtClean="0"/>
              <a:t> </a:t>
            </a:r>
            <a:r>
              <a:rPr lang="nl-NL" sz="1800" dirty="0" err="1" smtClean="0"/>
              <a:t>fulfill</a:t>
            </a:r>
            <a:r>
              <a:rPr lang="nl-NL" sz="1800" dirty="0" smtClean="0"/>
              <a:t> the </a:t>
            </a:r>
            <a:r>
              <a:rPr lang="nl-NL" sz="1800" dirty="0" err="1" smtClean="0"/>
              <a:t>same</a:t>
            </a:r>
            <a:r>
              <a:rPr lang="nl-NL" sz="1800" dirty="0" smtClean="0"/>
              <a:t> or </a:t>
            </a:r>
            <a:r>
              <a:rPr lang="nl-NL" sz="1800" dirty="0" err="1" smtClean="0"/>
              <a:t>similar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</a:t>
            </a:r>
            <a:r>
              <a:rPr lang="nl-NL" sz="1800" dirty="0" err="1" smtClean="0"/>
              <a:t>standards</a:t>
            </a:r>
            <a:r>
              <a:rPr lang="nl-NL" sz="1800" dirty="0" smtClean="0"/>
              <a:t> as </a:t>
            </a:r>
            <a:r>
              <a:rPr lang="nl-NL" sz="1800" dirty="0" err="1" smtClean="0"/>
              <a:t>science</a:t>
            </a:r>
            <a:endParaRPr lang="nl-NL" sz="1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78904" y="2564904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i="1" dirty="0" err="1" smtClean="0"/>
              <a:t>differentiation</a:t>
            </a:r>
            <a:r>
              <a:rPr lang="nl-NL" sz="1800" i="1" dirty="0" smtClean="0"/>
              <a:t> response </a:t>
            </a:r>
            <a:r>
              <a:rPr lang="nl-NL" sz="1800" dirty="0" smtClean="0"/>
              <a:t>– </a:t>
            </a:r>
            <a:r>
              <a:rPr lang="nl-NL" sz="1800" dirty="0"/>
              <a:t> </a:t>
            </a:r>
            <a:r>
              <a:rPr lang="nl-NL" sz="1800" dirty="0" err="1" smtClean="0"/>
              <a:t>Reject</a:t>
            </a:r>
            <a:r>
              <a:rPr lang="nl-NL" sz="1800" dirty="0" smtClean="0"/>
              <a:t> the first </a:t>
            </a:r>
            <a:r>
              <a:rPr lang="nl-NL" sz="1800" dirty="0" err="1" smtClean="0"/>
              <a:t>premise</a:t>
            </a:r>
            <a:r>
              <a:rPr lang="nl-NL" sz="1800" dirty="0" smtClean="0"/>
              <a:t> </a:t>
            </a:r>
            <a:r>
              <a:rPr lang="nl-NL" sz="1800" dirty="0" err="1" smtClean="0"/>
              <a:t>by</a:t>
            </a:r>
            <a:r>
              <a:rPr lang="nl-NL" sz="1800" dirty="0" smtClean="0"/>
              <a:t> </a:t>
            </a:r>
            <a:r>
              <a:rPr lang="nl-NL" sz="1800" dirty="0" err="1" smtClean="0"/>
              <a:t>arguing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are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but meet (</a:t>
            </a:r>
            <a:r>
              <a:rPr lang="nl-NL" sz="1800" dirty="0" err="1" smtClean="0"/>
              <a:t>wholly</a:t>
            </a:r>
            <a:r>
              <a:rPr lang="nl-NL" sz="1800" dirty="0" smtClean="0"/>
              <a:t>) different </a:t>
            </a:r>
            <a:r>
              <a:rPr lang="nl-NL" sz="1800" dirty="0" err="1" smtClean="0"/>
              <a:t>standards</a:t>
            </a:r>
            <a:r>
              <a:rPr lang="nl-NL" sz="1800" dirty="0" smtClean="0"/>
              <a:t> of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as </a:t>
            </a:r>
            <a:r>
              <a:rPr lang="nl-NL" sz="1800" dirty="0" err="1" smtClean="0"/>
              <a:t>science</a:t>
            </a:r>
            <a:endParaRPr lang="nl-NL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78904" y="3284984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i="1" dirty="0" err="1" smtClean="0"/>
              <a:t>irrationality</a:t>
            </a:r>
            <a:r>
              <a:rPr lang="nl-NL" sz="1800" i="1" dirty="0" smtClean="0"/>
              <a:t> response </a:t>
            </a:r>
            <a:r>
              <a:rPr lang="nl-NL" sz="1800" dirty="0" smtClean="0"/>
              <a:t>– </a:t>
            </a:r>
            <a:r>
              <a:rPr lang="nl-NL" sz="1800" dirty="0"/>
              <a:t> </a:t>
            </a:r>
            <a:r>
              <a:rPr lang="nl-NL" sz="1800" dirty="0" smtClean="0"/>
              <a:t>Accept the </a:t>
            </a:r>
            <a:r>
              <a:rPr lang="nl-NL" sz="1800" dirty="0" err="1" smtClean="0"/>
              <a:t>scientific</a:t>
            </a:r>
            <a:r>
              <a:rPr lang="nl-NL" sz="1800" dirty="0" smtClean="0"/>
              <a:t> </a:t>
            </a:r>
            <a:r>
              <a:rPr lang="nl-NL" sz="1800" dirty="0" err="1" smtClean="0"/>
              <a:t>challenge</a:t>
            </a:r>
            <a:r>
              <a:rPr lang="nl-NL" sz="1800" dirty="0" smtClean="0"/>
              <a:t> but claim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this</a:t>
            </a:r>
            <a:r>
              <a:rPr lang="nl-NL" sz="1800" dirty="0" smtClean="0"/>
              <a:t>  does </a:t>
            </a:r>
            <a:r>
              <a:rPr lang="nl-NL" sz="1800" dirty="0" err="1" smtClean="0"/>
              <a:t>not</a:t>
            </a:r>
            <a:r>
              <a:rPr lang="nl-NL" sz="1800" dirty="0" smtClean="0"/>
              <a:t> </a:t>
            </a:r>
            <a:r>
              <a:rPr lang="nl-NL" sz="1800" dirty="0" err="1" smtClean="0"/>
              <a:t>count</a:t>
            </a:r>
            <a:r>
              <a:rPr lang="nl-NL" sz="1800" dirty="0" smtClean="0"/>
              <a:t> </a:t>
            </a:r>
            <a:r>
              <a:rPr lang="nl-NL" sz="1800" dirty="0" err="1" smtClean="0"/>
              <a:t>against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, </a:t>
            </a:r>
            <a:r>
              <a:rPr lang="nl-NL" sz="1800" dirty="0" err="1" smtClean="0"/>
              <a:t>since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 has never </a:t>
            </a:r>
            <a:r>
              <a:rPr lang="nl-NL" sz="1800" dirty="0" err="1" smtClean="0"/>
              <a:t>meant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84853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/>
              <a:t>e</a:t>
            </a:r>
            <a:r>
              <a:rPr lang="nl-NL" sz="3200" dirty="0" err="1" smtClean="0"/>
              <a:t>videntialist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/>
              <a:t>r</a:t>
            </a:r>
            <a:r>
              <a:rPr lang="nl-NL" sz="3200" dirty="0" err="1" smtClean="0"/>
              <a:t>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consists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application</a:t>
            </a:r>
            <a:r>
              <a:rPr lang="nl-NL" sz="2000" dirty="0" smtClean="0">
                <a:solidFill>
                  <a:prstClr val="black"/>
                </a:solidFill>
              </a:rPr>
              <a:t>           of </a:t>
            </a:r>
            <a:r>
              <a:rPr lang="nl-NL" sz="2000" i="1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220905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1.     It </a:t>
            </a:r>
            <a:r>
              <a:rPr lang="nl-NL" sz="2000" dirty="0"/>
              <a:t>is </a:t>
            </a:r>
            <a:r>
              <a:rPr lang="nl-NL" sz="2000" dirty="0" err="1"/>
              <a:t>rational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accept </a:t>
            </a:r>
            <a:r>
              <a:rPr lang="nl-NL" sz="2000" dirty="0" err="1"/>
              <a:t>religious</a:t>
            </a:r>
            <a:r>
              <a:rPr lang="nl-NL" sz="2000" dirty="0"/>
              <a:t> </a:t>
            </a:r>
            <a:r>
              <a:rPr lang="nl-NL" sz="2000" dirty="0" err="1"/>
              <a:t>beliefs</a:t>
            </a:r>
            <a:r>
              <a:rPr lang="nl-NL" sz="2000" dirty="0"/>
              <a:t> </a:t>
            </a:r>
            <a:r>
              <a:rPr lang="nl-NL" sz="2000" dirty="0" err="1"/>
              <a:t>only</a:t>
            </a:r>
            <a:r>
              <a:rPr lang="nl-NL" sz="2000" dirty="0"/>
              <a:t> </a:t>
            </a:r>
            <a:r>
              <a:rPr lang="nl-NL" sz="2000" dirty="0" err="1"/>
              <a:t>if</a:t>
            </a:r>
            <a:r>
              <a:rPr lang="nl-NL" sz="2000" dirty="0"/>
              <a:t>,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the </a:t>
            </a:r>
            <a:r>
              <a:rPr lang="nl-NL" sz="2000" dirty="0" err="1"/>
              <a:t>extent</a:t>
            </a:r>
            <a:r>
              <a:rPr lang="nl-NL" sz="2000" dirty="0"/>
              <a:t> </a:t>
            </a:r>
            <a:r>
              <a:rPr lang="nl-NL" sz="2000" dirty="0" err="1"/>
              <a:t>that</a:t>
            </a:r>
            <a:r>
              <a:rPr lang="nl-NL" sz="2000" dirty="0"/>
              <a:t>, </a:t>
            </a:r>
            <a:r>
              <a:rPr lang="nl-NL" sz="2000" dirty="0" smtClean="0"/>
              <a:t>      </a:t>
            </a:r>
            <a:br>
              <a:rPr lang="nl-NL" sz="2000" dirty="0" smtClean="0"/>
            </a:br>
            <a:r>
              <a:rPr lang="nl-NL" sz="2000" dirty="0" smtClean="0"/>
              <a:t>        </a:t>
            </a:r>
            <a:r>
              <a:rPr lang="nl-NL" sz="2000" dirty="0" err="1" smtClean="0"/>
              <a:t>there</a:t>
            </a:r>
            <a:r>
              <a:rPr lang="nl-NL" sz="2000" dirty="0"/>
              <a:t> </a:t>
            </a:r>
            <a:r>
              <a:rPr lang="nl-NL" sz="2000" dirty="0" smtClean="0"/>
              <a:t>are </a:t>
            </a:r>
            <a:r>
              <a:rPr lang="nl-NL" sz="2000" dirty="0" err="1"/>
              <a:t>good</a:t>
            </a:r>
            <a:r>
              <a:rPr lang="nl-NL" sz="2000" dirty="0"/>
              <a:t> </a:t>
            </a:r>
            <a:r>
              <a:rPr lang="nl-NL" sz="2000" dirty="0" err="1"/>
              <a:t>reasons</a:t>
            </a:r>
            <a:r>
              <a:rPr lang="nl-NL" sz="2000" dirty="0"/>
              <a:t> (or </a:t>
            </a:r>
            <a:r>
              <a:rPr lang="nl-NL" sz="2000" dirty="0" err="1"/>
              <a:t>evidence</a:t>
            </a:r>
            <a:r>
              <a:rPr lang="nl-NL" sz="2000" dirty="0"/>
              <a:t>)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believe</a:t>
            </a:r>
            <a:r>
              <a:rPr lang="nl-NL" sz="2000" dirty="0"/>
              <a:t> </a:t>
            </a:r>
            <a:r>
              <a:rPr lang="nl-NL" sz="2000" dirty="0" err="1"/>
              <a:t>that</a:t>
            </a:r>
            <a:r>
              <a:rPr lang="nl-NL" sz="2000" dirty="0"/>
              <a:t> </a:t>
            </a:r>
            <a:r>
              <a:rPr lang="nl-NL" sz="2000" dirty="0" err="1"/>
              <a:t>they</a:t>
            </a:r>
            <a:r>
              <a:rPr lang="nl-NL" sz="2000" dirty="0"/>
              <a:t> are </a:t>
            </a:r>
            <a:r>
              <a:rPr lang="nl-NL" sz="2000" dirty="0" err="1"/>
              <a:t>true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2996952"/>
            <a:ext cx="8534400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prstClr val="black"/>
                </a:solidFill>
              </a:rPr>
              <a:t>2</a:t>
            </a:r>
            <a:r>
              <a:rPr lang="nl-NL" sz="2000" dirty="0" smtClean="0">
                <a:solidFill>
                  <a:prstClr val="black"/>
                </a:solidFill>
              </a:rPr>
              <a:t>.    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no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(or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                      </a:t>
            </a:r>
            <a:br>
              <a:rPr lang="nl-NL" sz="2000" dirty="0" smtClean="0">
                <a:solidFill>
                  <a:prstClr val="black"/>
                </a:solidFill>
              </a:rPr>
            </a:br>
            <a:r>
              <a:rPr lang="nl-NL" sz="2000" dirty="0" smtClean="0">
                <a:solidFill>
                  <a:prstClr val="black"/>
                </a:solidFill>
              </a:rPr>
              <a:t>       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ture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3717032"/>
            <a:ext cx="8534400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3.    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436510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 smtClean="0">
                <a:solidFill>
                  <a:prstClr val="black"/>
                </a:solidFill>
              </a:rPr>
              <a:t> object </a:t>
            </a:r>
            <a:r>
              <a:rPr lang="nl-NL" sz="2000" dirty="0" err="1" smtClean="0">
                <a:solidFill>
                  <a:prstClr val="black"/>
                </a:solidFill>
              </a:rPr>
              <a:t>though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                      </a:t>
            </a:r>
            <a:r>
              <a:rPr lang="nl-NL" sz="2000" i="1" dirty="0" err="1" smtClean="0">
                <a:solidFill>
                  <a:prstClr val="black"/>
                </a:solidFill>
              </a:rPr>
              <a:t>properly</a:t>
            </a:r>
            <a:r>
              <a:rPr lang="nl-NL" sz="2000" i="1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supporting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2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9" grpId="0"/>
      <p:bldP spid="10" grpId="0"/>
      <p:bldP spid="1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/>
              <a:t>e</a:t>
            </a:r>
            <a:r>
              <a:rPr lang="nl-NL" sz="3200" dirty="0" err="1" smtClean="0"/>
              <a:t>videntialist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/>
              <a:t>r</a:t>
            </a:r>
            <a:r>
              <a:rPr lang="nl-NL" sz="3200" dirty="0" err="1" smtClean="0"/>
              <a:t>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stated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follows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220486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prstClr val="black"/>
                </a:solidFill>
              </a:rPr>
              <a:t>2</a:t>
            </a:r>
            <a:r>
              <a:rPr lang="nl-NL" sz="2000" dirty="0" smtClean="0">
                <a:solidFill>
                  <a:prstClr val="black"/>
                </a:solidFill>
              </a:rPr>
              <a:t>.     It </a:t>
            </a:r>
            <a:r>
              <a:rPr lang="nl-NL" sz="2000" dirty="0"/>
              <a:t>is </a:t>
            </a:r>
            <a:r>
              <a:rPr lang="nl-NL" sz="2000" dirty="0" err="1"/>
              <a:t>rational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accept </a:t>
            </a:r>
            <a:r>
              <a:rPr lang="nl-NL" sz="2000" dirty="0" smtClean="0"/>
              <a:t>non-basic </a:t>
            </a:r>
            <a:r>
              <a:rPr lang="nl-NL" sz="2000" dirty="0" err="1" smtClean="0"/>
              <a:t>beliefs</a:t>
            </a:r>
            <a:r>
              <a:rPr lang="nl-NL" sz="2000" dirty="0" smtClean="0"/>
              <a:t> </a:t>
            </a:r>
            <a:r>
              <a:rPr lang="nl-NL" sz="2000" dirty="0" err="1" smtClean="0"/>
              <a:t>only</a:t>
            </a:r>
            <a:r>
              <a:rPr lang="nl-NL" sz="2000" dirty="0" smtClean="0"/>
              <a:t> </a:t>
            </a:r>
            <a:r>
              <a:rPr lang="nl-NL" sz="2000" dirty="0" err="1"/>
              <a:t>if</a:t>
            </a:r>
            <a:r>
              <a:rPr lang="nl-NL" sz="2000" dirty="0"/>
              <a:t>,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the </a:t>
            </a:r>
            <a:r>
              <a:rPr lang="nl-NL" sz="2000" dirty="0" err="1"/>
              <a:t>extent</a:t>
            </a:r>
            <a:r>
              <a:rPr lang="nl-NL" sz="2000" dirty="0"/>
              <a:t> </a:t>
            </a:r>
            <a:r>
              <a:rPr lang="nl-NL" sz="2000" dirty="0" err="1"/>
              <a:t>that</a:t>
            </a:r>
            <a:r>
              <a:rPr lang="nl-NL" sz="2000" dirty="0"/>
              <a:t>, </a:t>
            </a:r>
            <a:r>
              <a:rPr lang="nl-NL" sz="2000" dirty="0" smtClean="0"/>
              <a:t>      </a:t>
            </a:r>
            <a:br>
              <a:rPr lang="nl-NL" sz="2000" dirty="0" smtClean="0"/>
            </a:br>
            <a:r>
              <a:rPr lang="nl-NL" sz="2000" dirty="0" smtClean="0"/>
              <a:t>        </a:t>
            </a:r>
            <a:r>
              <a:rPr lang="nl-NL" sz="2000" dirty="0" err="1" smtClean="0"/>
              <a:t>there</a:t>
            </a:r>
            <a:r>
              <a:rPr lang="nl-NL" sz="2000" dirty="0"/>
              <a:t> </a:t>
            </a:r>
            <a:r>
              <a:rPr lang="nl-NL" sz="2000" dirty="0" smtClean="0"/>
              <a:t>are </a:t>
            </a:r>
            <a:r>
              <a:rPr lang="nl-NL" sz="2000" dirty="0" err="1"/>
              <a:t>good</a:t>
            </a:r>
            <a:r>
              <a:rPr lang="nl-NL" sz="2000" dirty="0"/>
              <a:t> </a:t>
            </a:r>
            <a:r>
              <a:rPr lang="nl-NL" sz="2000" dirty="0" err="1"/>
              <a:t>reasons</a:t>
            </a:r>
            <a:r>
              <a:rPr lang="nl-NL" sz="2000" dirty="0"/>
              <a:t> (or </a:t>
            </a:r>
            <a:r>
              <a:rPr lang="nl-NL" sz="2000" dirty="0" err="1"/>
              <a:t>evidence</a:t>
            </a:r>
            <a:r>
              <a:rPr lang="nl-NL" sz="2000" dirty="0"/>
              <a:t>)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believe</a:t>
            </a:r>
            <a:r>
              <a:rPr lang="nl-NL" sz="2000" dirty="0"/>
              <a:t> </a:t>
            </a:r>
            <a:r>
              <a:rPr lang="nl-NL" sz="2000" dirty="0" err="1"/>
              <a:t>that</a:t>
            </a:r>
            <a:r>
              <a:rPr lang="nl-NL" sz="2000" dirty="0"/>
              <a:t> </a:t>
            </a:r>
            <a:r>
              <a:rPr lang="nl-NL" sz="2000" dirty="0" err="1"/>
              <a:t>they</a:t>
            </a:r>
            <a:r>
              <a:rPr lang="nl-NL" sz="2000" dirty="0"/>
              <a:t> are </a:t>
            </a:r>
            <a:r>
              <a:rPr lang="nl-NL" sz="2000" dirty="0" err="1"/>
              <a:t>true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2924944"/>
            <a:ext cx="8534400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3.    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no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(or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                      </a:t>
            </a:r>
            <a:br>
              <a:rPr lang="nl-NL" sz="2000" dirty="0" smtClean="0">
                <a:solidFill>
                  <a:prstClr val="black"/>
                </a:solidFill>
              </a:rPr>
            </a:br>
            <a:r>
              <a:rPr lang="nl-NL" sz="2000" dirty="0" smtClean="0">
                <a:solidFill>
                  <a:prstClr val="black"/>
                </a:solidFill>
              </a:rPr>
              <a:t>       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3611116"/>
            <a:ext cx="8534400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prstClr val="black"/>
                </a:solidFill>
              </a:rPr>
              <a:t>4</a:t>
            </a:r>
            <a:r>
              <a:rPr lang="nl-NL" sz="2000" dirty="0" smtClean="0">
                <a:solidFill>
                  <a:prstClr val="black"/>
                </a:solidFill>
              </a:rPr>
              <a:t>.    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415327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challenge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needs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distinguished</a:t>
            </a:r>
            <a:r>
              <a:rPr lang="nl-NL" sz="2000" dirty="0" smtClean="0">
                <a:solidFill>
                  <a:prstClr val="black"/>
                </a:solidFill>
              </a:rPr>
              <a:t>    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scientific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challenge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belief. For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counts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i="1" dirty="0" err="1" smtClean="0">
                <a:solidFill>
                  <a:prstClr val="black"/>
                </a:solidFill>
              </a:rPr>
              <a:t>good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differ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counts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i="1" dirty="0" err="1" smtClean="0">
                <a:solidFill>
                  <a:prstClr val="black"/>
                </a:solidFill>
              </a:rPr>
              <a:t>good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reasons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within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science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772816"/>
            <a:ext cx="8534400" cy="508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1.    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/>
              <a:t>       </a:t>
            </a:r>
            <a:br>
              <a:rPr lang="nl-NL" sz="2000" dirty="0" smtClean="0"/>
            </a:br>
            <a:r>
              <a:rPr lang="nl-NL" sz="2000" dirty="0" smtClean="0"/>
              <a:t>        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5229200"/>
            <a:ext cx="8534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end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advocates of the </a:t>
            </a:r>
            <a:r>
              <a:rPr lang="nl-NL" sz="2000" i="1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challenge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have in mind is </a:t>
            </a:r>
            <a:r>
              <a:rPr lang="nl-NL" sz="2000" i="1" dirty="0" err="1" smtClean="0">
                <a:solidFill>
                  <a:prstClr val="black"/>
                </a:solidFill>
              </a:rPr>
              <a:t>purely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. It is a matter of </a:t>
            </a:r>
            <a:r>
              <a:rPr lang="nl-NL" sz="2000" dirty="0" err="1" smtClean="0">
                <a:solidFill>
                  <a:prstClr val="black"/>
                </a:solidFill>
              </a:rPr>
              <a:t>increasing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eliminating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false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6021288"/>
            <a:ext cx="8534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It is </a:t>
            </a:r>
            <a:r>
              <a:rPr lang="nl-NL" sz="2000" dirty="0" err="1">
                <a:solidFill>
                  <a:prstClr val="black"/>
                </a:solidFill>
              </a:rPr>
              <a:t>also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formal</a:t>
            </a:r>
            <a:r>
              <a:rPr lang="nl-NL" sz="2000" dirty="0">
                <a:solidFill>
                  <a:prstClr val="black"/>
                </a:solidFill>
              </a:rPr>
              <a:t> in the sense </a:t>
            </a:r>
            <a:r>
              <a:rPr lang="nl-NL" sz="2000" dirty="0" err="1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the </a:t>
            </a:r>
            <a:r>
              <a:rPr lang="nl-NL" sz="2000" dirty="0" err="1">
                <a:solidFill>
                  <a:prstClr val="black"/>
                </a:solidFill>
              </a:rPr>
              <a:t>actual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situation</a:t>
            </a:r>
            <a:r>
              <a:rPr lang="nl-NL" sz="2000" dirty="0">
                <a:solidFill>
                  <a:prstClr val="black"/>
                </a:solidFill>
              </a:rPr>
              <a:t> of </a:t>
            </a:r>
            <a:r>
              <a:rPr lang="nl-NL" sz="2000" dirty="0" err="1">
                <a:solidFill>
                  <a:prstClr val="black"/>
                </a:solidFill>
              </a:rPr>
              <a:t>people</a:t>
            </a:r>
            <a:r>
              <a:rPr lang="nl-NL" sz="2000" dirty="0">
                <a:solidFill>
                  <a:prstClr val="black"/>
                </a:solidFill>
              </a:rPr>
              <a:t> is </a:t>
            </a:r>
            <a:r>
              <a:rPr lang="nl-NL" sz="2000" dirty="0" smtClean="0">
                <a:solidFill>
                  <a:prstClr val="black"/>
                </a:solidFill>
              </a:rPr>
              <a:t>irrelevant.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ultimately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a property of </a:t>
            </a:r>
            <a:r>
              <a:rPr lang="nl-NL" sz="2000" dirty="0" err="1" smtClean="0">
                <a:solidFill>
                  <a:prstClr val="black"/>
                </a:solidFill>
              </a:rPr>
              <a:t>propositions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of real </a:t>
            </a:r>
            <a:r>
              <a:rPr lang="nl-NL" sz="2000" dirty="0" err="1" smtClean="0">
                <a:solidFill>
                  <a:prstClr val="black"/>
                </a:solidFill>
              </a:rPr>
              <a:t>agents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  <a:p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0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9" grpId="0"/>
      <p:bldP spid="10" grpId="0"/>
      <p:bldP spid="11" grpId="0"/>
      <p:bldP spid="12" grpId="0"/>
      <p:bldP spid="14" grpId="0"/>
      <p:bldP spid="1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Responding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the </a:t>
            </a:r>
            <a:r>
              <a:rPr lang="nl-NL" sz="3200" dirty="0" err="1" smtClean="0"/>
              <a:t>evidentialist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respond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four</a:t>
            </a:r>
            <a:r>
              <a:rPr lang="nl-NL" sz="2000" dirty="0" smtClean="0">
                <a:solidFill>
                  <a:prstClr val="black"/>
                </a:solidFill>
              </a:rPr>
              <a:t> different </a:t>
            </a:r>
            <a:r>
              <a:rPr lang="nl-NL" sz="2000" dirty="0" err="1" smtClean="0">
                <a:solidFill>
                  <a:prstClr val="black"/>
                </a:solidFill>
              </a:rPr>
              <a:t>ways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78904" y="1844824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Reject</a:t>
            </a:r>
            <a:r>
              <a:rPr lang="nl-NL" sz="1800" dirty="0" smtClean="0"/>
              <a:t> the </a:t>
            </a:r>
            <a:r>
              <a:rPr lang="nl-NL" sz="1800" dirty="0" err="1" smtClean="0"/>
              <a:t>third</a:t>
            </a:r>
            <a:r>
              <a:rPr lang="nl-NL" sz="1800" dirty="0" smtClean="0"/>
              <a:t> </a:t>
            </a:r>
            <a:r>
              <a:rPr lang="nl-NL" sz="1800" dirty="0" err="1" smtClean="0"/>
              <a:t>premise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claim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there</a:t>
            </a:r>
            <a:r>
              <a:rPr lang="nl-NL" sz="1800" dirty="0" smtClean="0"/>
              <a:t> are </a:t>
            </a:r>
            <a:r>
              <a:rPr lang="nl-NL" sz="1800" dirty="0" err="1" smtClean="0"/>
              <a:t>good</a:t>
            </a:r>
            <a:r>
              <a:rPr lang="nl-NL" sz="1800" dirty="0" smtClean="0"/>
              <a:t> </a:t>
            </a:r>
            <a:r>
              <a:rPr lang="nl-NL" sz="1800" dirty="0" err="1" smtClean="0"/>
              <a:t>reasons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belief</a:t>
            </a:r>
            <a:endParaRPr lang="nl-NL" sz="1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78904" y="2330878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Reject</a:t>
            </a:r>
            <a:r>
              <a:rPr lang="nl-NL" sz="1800" dirty="0" smtClean="0"/>
              <a:t> the first </a:t>
            </a:r>
            <a:r>
              <a:rPr lang="nl-NL" sz="1800" dirty="0" err="1" smtClean="0"/>
              <a:t>premise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claim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are </a:t>
            </a:r>
            <a:r>
              <a:rPr lang="nl-NL" sz="1800" dirty="0" err="1" smtClean="0"/>
              <a:t>properly</a:t>
            </a:r>
            <a:r>
              <a:rPr lang="nl-NL" sz="1800" dirty="0" smtClean="0"/>
              <a:t> basic </a:t>
            </a:r>
            <a:endParaRPr lang="nl-NL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78904" y="4221088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Reject</a:t>
            </a:r>
            <a:r>
              <a:rPr lang="nl-NL" sz="1800" dirty="0" smtClean="0"/>
              <a:t> the second </a:t>
            </a:r>
            <a:r>
              <a:rPr lang="nl-NL" sz="1800" dirty="0" err="1" smtClean="0"/>
              <a:t>premise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opt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a different model of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</a:t>
            </a:r>
            <a:r>
              <a:rPr lang="nl-NL" sz="1800" dirty="0" err="1" smtClean="0"/>
              <a:t>than</a:t>
            </a:r>
            <a:r>
              <a:rPr lang="nl-NL" sz="1800" dirty="0" smtClean="0"/>
              <a:t> </a:t>
            </a:r>
            <a:r>
              <a:rPr lang="nl-NL" sz="1800" dirty="0" err="1" smtClean="0"/>
              <a:t>evidentialism</a:t>
            </a:r>
            <a:endParaRPr lang="nl-NL" sz="1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7624" y="2834934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b="1" dirty="0"/>
              <a:t>*</a:t>
            </a:r>
            <a:r>
              <a:rPr lang="nl-NL" sz="1800" dirty="0" smtClean="0"/>
              <a:t> </a:t>
            </a:r>
            <a:r>
              <a:rPr lang="nl-NL" sz="1800" i="1" dirty="0" err="1" smtClean="0"/>
              <a:t>Either</a:t>
            </a:r>
            <a:r>
              <a:rPr lang="nl-NL" sz="1800" dirty="0" smtClean="0"/>
              <a:t> claim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are </a:t>
            </a:r>
            <a:r>
              <a:rPr lang="nl-NL" sz="1800" dirty="0" err="1" smtClean="0"/>
              <a:t>properly</a:t>
            </a:r>
            <a:r>
              <a:rPr lang="nl-NL" sz="1800" dirty="0" smtClean="0"/>
              <a:t> basic in a </a:t>
            </a:r>
            <a:r>
              <a:rPr lang="nl-NL" sz="1800" dirty="0" err="1" smtClean="0"/>
              <a:t>strict</a:t>
            </a:r>
            <a:r>
              <a:rPr lang="nl-NL" sz="1800" dirty="0" smtClean="0"/>
              <a:t> sense,                                     </a:t>
            </a:r>
            <a:br>
              <a:rPr lang="nl-NL" sz="1800" dirty="0" smtClean="0"/>
            </a:br>
            <a:r>
              <a:rPr lang="nl-NL" sz="1800" dirty="0" smtClean="0"/>
              <a:t>   i.e. </a:t>
            </a:r>
            <a:r>
              <a:rPr lang="nl-NL" sz="1800" dirty="0" err="1" smtClean="0"/>
              <a:t>self</a:t>
            </a:r>
            <a:r>
              <a:rPr lang="nl-NL" sz="1800" dirty="0" smtClean="0"/>
              <a:t>-evident, </a:t>
            </a:r>
            <a:r>
              <a:rPr lang="nl-NL" sz="1800" dirty="0" err="1" smtClean="0"/>
              <a:t>incorrigible</a:t>
            </a:r>
            <a:r>
              <a:rPr lang="nl-NL" sz="1800" dirty="0" smtClean="0"/>
              <a:t> or evident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dirty="0" err="1" smtClean="0"/>
              <a:t>senses</a:t>
            </a:r>
            <a:endParaRPr lang="nl-NL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87624" y="3483006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* </a:t>
            </a:r>
            <a:r>
              <a:rPr lang="nl-NL" sz="1800" i="1" dirty="0" smtClean="0"/>
              <a:t>Or</a:t>
            </a:r>
            <a:r>
              <a:rPr lang="nl-NL" sz="1800" dirty="0" smtClean="0"/>
              <a:t> claim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are </a:t>
            </a:r>
            <a:r>
              <a:rPr lang="nl-NL" sz="1800" dirty="0" err="1" smtClean="0"/>
              <a:t>properly</a:t>
            </a:r>
            <a:r>
              <a:rPr lang="nl-NL" sz="1800" dirty="0" smtClean="0"/>
              <a:t> basic but </a:t>
            </a:r>
            <a:r>
              <a:rPr lang="nl-NL" sz="1800" dirty="0" err="1" smtClean="0"/>
              <a:t>not</a:t>
            </a:r>
            <a:r>
              <a:rPr lang="nl-NL" sz="1800" dirty="0" smtClean="0"/>
              <a:t> </a:t>
            </a:r>
            <a:r>
              <a:rPr lang="nl-NL" sz="1800" dirty="0" err="1" smtClean="0"/>
              <a:t>self</a:t>
            </a:r>
            <a:r>
              <a:rPr lang="nl-NL" sz="1800" dirty="0" smtClean="0"/>
              <a:t>-evident,                         </a:t>
            </a:r>
            <a:br>
              <a:rPr lang="nl-NL" sz="1800" dirty="0" smtClean="0"/>
            </a:br>
            <a:r>
              <a:rPr lang="nl-NL" sz="1800" dirty="0" smtClean="0"/>
              <a:t>   </a:t>
            </a:r>
            <a:r>
              <a:rPr lang="nl-NL" sz="1800" dirty="0" err="1" smtClean="0"/>
              <a:t>incorrigible</a:t>
            </a:r>
            <a:r>
              <a:rPr lang="nl-NL" sz="1800" dirty="0" smtClean="0"/>
              <a:t> or evident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dirty="0" err="1" smtClean="0"/>
              <a:t>senses</a:t>
            </a:r>
            <a:r>
              <a:rPr lang="nl-NL" sz="1800" dirty="0" smtClean="0"/>
              <a:t> (Plantinga)</a:t>
            </a:r>
            <a:endParaRPr lang="nl-NL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78904" y="4923166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Accept </a:t>
            </a:r>
            <a:r>
              <a:rPr lang="nl-NL" sz="1800" dirty="0"/>
              <a:t>the </a:t>
            </a:r>
            <a:r>
              <a:rPr lang="nl-NL" sz="1800" dirty="0" err="1" smtClean="0"/>
              <a:t>entire</a:t>
            </a:r>
            <a:r>
              <a:rPr lang="nl-NL" sz="1800" dirty="0" smtClean="0"/>
              <a:t> </a:t>
            </a:r>
            <a:r>
              <a:rPr lang="nl-NL" sz="1800" dirty="0" err="1" smtClean="0"/>
              <a:t>evidentialist</a:t>
            </a:r>
            <a:r>
              <a:rPr lang="nl-NL" sz="1800" dirty="0" smtClean="0"/>
              <a:t> </a:t>
            </a:r>
            <a:r>
              <a:rPr lang="nl-NL" sz="1800" dirty="0" err="1"/>
              <a:t>challenge</a:t>
            </a:r>
            <a:r>
              <a:rPr lang="nl-NL" sz="1800" dirty="0"/>
              <a:t> but claim </a:t>
            </a:r>
            <a:r>
              <a:rPr lang="nl-NL" sz="1800" dirty="0" err="1"/>
              <a:t>that</a:t>
            </a:r>
            <a:r>
              <a:rPr lang="nl-NL" sz="1800" dirty="0"/>
              <a:t> </a:t>
            </a:r>
            <a:r>
              <a:rPr lang="nl-NL" sz="1800" dirty="0" err="1" smtClean="0"/>
              <a:t>this</a:t>
            </a:r>
            <a:r>
              <a:rPr lang="nl-NL" sz="1800" dirty="0" smtClean="0"/>
              <a:t> does </a:t>
            </a:r>
            <a:r>
              <a:rPr lang="nl-NL" sz="1800" dirty="0" err="1"/>
              <a:t>not</a:t>
            </a:r>
            <a:r>
              <a:rPr lang="nl-NL" sz="1800" dirty="0"/>
              <a:t> </a:t>
            </a:r>
            <a:r>
              <a:rPr lang="nl-NL" sz="1800" dirty="0" err="1"/>
              <a:t>count</a:t>
            </a:r>
            <a:r>
              <a:rPr lang="nl-NL" sz="1800" dirty="0"/>
              <a:t> </a:t>
            </a:r>
            <a:r>
              <a:rPr lang="nl-NL" sz="1800" dirty="0" smtClean="0"/>
              <a:t>   </a:t>
            </a:r>
            <a:r>
              <a:rPr lang="nl-NL" sz="1800" dirty="0" err="1" smtClean="0"/>
              <a:t>against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, </a:t>
            </a:r>
            <a:r>
              <a:rPr lang="nl-NL" sz="1800" dirty="0" err="1"/>
              <a:t>since</a:t>
            </a:r>
            <a:r>
              <a:rPr lang="nl-NL" sz="1800" dirty="0"/>
              <a:t> </a:t>
            </a:r>
            <a:r>
              <a:rPr lang="nl-NL" sz="1800" dirty="0" err="1"/>
              <a:t>religion</a:t>
            </a:r>
            <a:r>
              <a:rPr lang="nl-NL" sz="1800" dirty="0"/>
              <a:t> has never </a:t>
            </a:r>
            <a:r>
              <a:rPr lang="nl-NL" sz="1800" dirty="0" err="1"/>
              <a:t>meant</a:t>
            </a:r>
            <a:r>
              <a:rPr lang="nl-NL" sz="1800" dirty="0"/>
              <a:t>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be</a:t>
            </a:r>
            <a:r>
              <a:rPr lang="nl-NL" sz="1800" dirty="0"/>
              <a:t> </a:t>
            </a:r>
            <a:r>
              <a:rPr lang="nl-NL" sz="1800" dirty="0" err="1"/>
              <a:t>rational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95527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8" grpId="0"/>
      <p:bldP spid="9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for</a:t>
            </a:r>
            <a:r>
              <a:rPr lang="nl-NL" sz="3200" dirty="0" smtClean="0"/>
              <a:t> </a:t>
            </a:r>
            <a:r>
              <a:rPr lang="nl-NL" sz="3200" dirty="0" err="1" smtClean="0"/>
              <a:t>atheism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formulate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atheism</a:t>
            </a:r>
            <a:r>
              <a:rPr lang="nl-NL" sz="2000" dirty="0" smtClean="0">
                <a:solidFill>
                  <a:prstClr val="black"/>
                </a:solidFill>
              </a:rPr>
              <a:t>,                    i.e. the </a:t>
            </a:r>
            <a:r>
              <a:rPr lang="nl-NL" sz="2000" i="1" dirty="0" smtClean="0">
                <a:solidFill>
                  <a:prstClr val="black"/>
                </a:solidFill>
              </a:rPr>
              <a:t>belief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God does </a:t>
            </a:r>
            <a:r>
              <a:rPr lang="nl-NL" sz="2000" i="1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249289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prstClr val="black"/>
                </a:solidFill>
              </a:rPr>
              <a:t>2</a:t>
            </a:r>
            <a:r>
              <a:rPr lang="nl-NL" sz="2000" dirty="0" smtClean="0">
                <a:solidFill>
                  <a:prstClr val="black"/>
                </a:solidFill>
              </a:rPr>
              <a:t>.     It </a:t>
            </a:r>
            <a:r>
              <a:rPr lang="nl-NL" sz="2000" dirty="0"/>
              <a:t>is </a:t>
            </a:r>
            <a:r>
              <a:rPr lang="nl-NL" sz="2000" dirty="0" err="1"/>
              <a:t>rational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accept </a:t>
            </a:r>
            <a:r>
              <a:rPr lang="nl-NL" sz="2000" dirty="0" smtClean="0"/>
              <a:t>non-basic </a:t>
            </a:r>
            <a:r>
              <a:rPr lang="nl-NL" sz="2000" dirty="0" err="1" smtClean="0"/>
              <a:t>beliefs</a:t>
            </a:r>
            <a:r>
              <a:rPr lang="nl-NL" sz="2000" dirty="0" smtClean="0"/>
              <a:t> </a:t>
            </a:r>
            <a:r>
              <a:rPr lang="nl-NL" sz="2000" dirty="0" err="1" smtClean="0"/>
              <a:t>only</a:t>
            </a:r>
            <a:r>
              <a:rPr lang="nl-NL" sz="2000" dirty="0" smtClean="0"/>
              <a:t> </a:t>
            </a:r>
            <a:r>
              <a:rPr lang="nl-NL" sz="2000" dirty="0" err="1"/>
              <a:t>if</a:t>
            </a:r>
            <a:r>
              <a:rPr lang="nl-NL" sz="2000" dirty="0"/>
              <a:t>,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the </a:t>
            </a:r>
            <a:r>
              <a:rPr lang="nl-NL" sz="2000" dirty="0" err="1"/>
              <a:t>extent</a:t>
            </a:r>
            <a:r>
              <a:rPr lang="nl-NL" sz="2000" dirty="0"/>
              <a:t> </a:t>
            </a:r>
            <a:r>
              <a:rPr lang="nl-NL" sz="2000" dirty="0" err="1"/>
              <a:t>that</a:t>
            </a:r>
            <a:r>
              <a:rPr lang="nl-NL" sz="2000" dirty="0"/>
              <a:t>, </a:t>
            </a:r>
            <a:r>
              <a:rPr lang="nl-NL" sz="2000" dirty="0" smtClean="0"/>
              <a:t>      </a:t>
            </a:r>
            <a:br>
              <a:rPr lang="nl-NL" sz="2000" dirty="0" smtClean="0"/>
            </a:br>
            <a:r>
              <a:rPr lang="nl-NL" sz="2000" dirty="0" smtClean="0"/>
              <a:t>        </a:t>
            </a:r>
            <a:r>
              <a:rPr lang="nl-NL" sz="2000" dirty="0" err="1" smtClean="0"/>
              <a:t>there</a:t>
            </a:r>
            <a:r>
              <a:rPr lang="nl-NL" sz="2000" dirty="0"/>
              <a:t> </a:t>
            </a:r>
            <a:r>
              <a:rPr lang="nl-NL" sz="2000" dirty="0" smtClean="0"/>
              <a:t>are </a:t>
            </a:r>
            <a:r>
              <a:rPr lang="nl-NL" sz="2000" dirty="0" err="1"/>
              <a:t>good</a:t>
            </a:r>
            <a:r>
              <a:rPr lang="nl-NL" sz="2000" dirty="0"/>
              <a:t> </a:t>
            </a:r>
            <a:r>
              <a:rPr lang="nl-NL" sz="2000" dirty="0" err="1"/>
              <a:t>reasons</a:t>
            </a:r>
            <a:r>
              <a:rPr lang="nl-NL" sz="2000" dirty="0"/>
              <a:t> (or </a:t>
            </a:r>
            <a:r>
              <a:rPr lang="nl-NL" sz="2000" dirty="0" err="1"/>
              <a:t>evidence</a:t>
            </a:r>
            <a:r>
              <a:rPr lang="nl-NL" sz="2000" dirty="0"/>
              <a:t>)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believe</a:t>
            </a:r>
            <a:r>
              <a:rPr lang="nl-NL" sz="2000" dirty="0"/>
              <a:t> </a:t>
            </a:r>
            <a:r>
              <a:rPr lang="nl-NL" sz="2000" dirty="0" err="1"/>
              <a:t>that</a:t>
            </a:r>
            <a:r>
              <a:rPr lang="nl-NL" sz="2000" dirty="0"/>
              <a:t> </a:t>
            </a:r>
            <a:r>
              <a:rPr lang="nl-NL" sz="2000" dirty="0" err="1"/>
              <a:t>they</a:t>
            </a:r>
            <a:r>
              <a:rPr lang="nl-NL" sz="2000" dirty="0"/>
              <a:t> are </a:t>
            </a:r>
            <a:r>
              <a:rPr lang="nl-NL" sz="2000" dirty="0" err="1"/>
              <a:t>true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3212976"/>
            <a:ext cx="8534400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3.    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no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(or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God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3683124"/>
            <a:ext cx="8534400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prstClr val="black"/>
                </a:solidFill>
              </a:rPr>
              <a:t>4</a:t>
            </a:r>
            <a:r>
              <a:rPr lang="nl-NL" sz="2000" dirty="0" smtClean="0">
                <a:solidFill>
                  <a:prstClr val="black"/>
                </a:solidFill>
              </a:rPr>
              <a:t>.    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the belief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God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422108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presumption</a:t>
            </a:r>
            <a:r>
              <a:rPr lang="nl-NL" sz="2000" i="1" dirty="0" smtClean="0">
                <a:solidFill>
                  <a:prstClr val="black"/>
                </a:solidFill>
              </a:rPr>
              <a:t>        of </a:t>
            </a:r>
            <a:r>
              <a:rPr lang="nl-NL" sz="2000" i="1" dirty="0" err="1" smtClean="0">
                <a:solidFill>
                  <a:prstClr val="black"/>
                </a:solidFill>
              </a:rPr>
              <a:t>atheism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no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existence</a:t>
            </a:r>
            <a:r>
              <a:rPr lang="nl-NL" sz="2000" dirty="0" smtClean="0">
                <a:solidFill>
                  <a:prstClr val="black"/>
                </a:solidFill>
              </a:rPr>
              <a:t> of God,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position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atheism</a:t>
            </a:r>
            <a:r>
              <a:rPr lang="nl-NL" sz="2000" dirty="0" smtClean="0">
                <a:solidFill>
                  <a:prstClr val="black"/>
                </a:solidFill>
              </a:rPr>
              <a:t> but </a:t>
            </a:r>
            <a:r>
              <a:rPr lang="nl-NL" sz="2000" i="1" dirty="0" err="1" smtClean="0">
                <a:solidFill>
                  <a:prstClr val="black"/>
                </a:solidFill>
              </a:rPr>
              <a:t>agnosticism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2060848"/>
            <a:ext cx="8534400" cy="508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1.     The belief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God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</a:t>
            </a:r>
            <a:r>
              <a:rPr lang="nl-NL" sz="2000" dirty="0" smtClean="0"/>
              <a:t>       </a:t>
            </a:r>
            <a:br>
              <a:rPr lang="nl-NL" sz="2000" dirty="0" smtClean="0"/>
            </a:br>
            <a:r>
              <a:rPr lang="nl-NL" sz="2000" dirty="0" smtClean="0"/>
              <a:t>        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530540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Atheists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respond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atheism</a:t>
            </a:r>
            <a:r>
              <a:rPr lang="nl-NL" sz="2000" dirty="0" smtClean="0">
                <a:solidFill>
                  <a:prstClr val="black"/>
                </a:solidFill>
              </a:rPr>
              <a:t> is the </a:t>
            </a:r>
            <a:r>
              <a:rPr lang="nl-NL" sz="2000" i="1" dirty="0" smtClean="0">
                <a:solidFill>
                  <a:prstClr val="black"/>
                </a:solidFill>
              </a:rPr>
              <a:t>absence of belief </a:t>
            </a:r>
            <a:r>
              <a:rPr lang="nl-NL" sz="2000" dirty="0" smtClean="0">
                <a:solidFill>
                  <a:prstClr val="black"/>
                </a:solidFill>
              </a:rPr>
              <a:t>in God. But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weak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definition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doesn’t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justice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self</a:t>
            </a:r>
            <a:r>
              <a:rPr lang="nl-NL" sz="2000" dirty="0" err="1">
                <a:solidFill>
                  <a:prstClr val="black"/>
                </a:solidFill>
              </a:rPr>
              <a:t>-</a:t>
            </a:r>
            <a:r>
              <a:rPr lang="nl-NL" sz="2000" dirty="0" err="1" smtClean="0">
                <a:solidFill>
                  <a:prstClr val="black"/>
                </a:solidFill>
              </a:rPr>
              <a:t>declared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atheists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Moreover</a:t>
            </a:r>
            <a:r>
              <a:rPr lang="nl-NL" sz="2000" dirty="0" smtClean="0">
                <a:solidFill>
                  <a:prstClr val="black"/>
                </a:solidFill>
              </a:rPr>
              <a:t>,    in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case even baby’s, </a:t>
            </a:r>
            <a:r>
              <a:rPr lang="nl-NL" sz="2000" dirty="0" err="1" smtClean="0">
                <a:solidFill>
                  <a:prstClr val="black"/>
                </a:solidFill>
              </a:rPr>
              <a:t>young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children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never </a:t>
            </a:r>
            <a:r>
              <a:rPr lang="nl-NL" sz="2000" dirty="0" err="1" smtClean="0">
                <a:solidFill>
                  <a:prstClr val="black"/>
                </a:solidFill>
              </a:rPr>
              <a:t>considered</a:t>
            </a:r>
            <a:r>
              <a:rPr lang="nl-NL" sz="2000" dirty="0" smtClean="0">
                <a:solidFill>
                  <a:prstClr val="black"/>
                </a:solidFill>
              </a:rPr>
              <a:t>   the matter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called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atheists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seems</a:t>
            </a:r>
            <a:r>
              <a:rPr lang="nl-NL" sz="2000" dirty="0" smtClean="0">
                <a:solidFill>
                  <a:prstClr val="black"/>
                </a:solidFill>
              </a:rPr>
              <a:t> incorrect (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absurd)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4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9" grpId="0"/>
      <p:bldP spid="10" grpId="0"/>
      <p:bldP spid="11" grpId="0"/>
      <p:bldP spid="12" grpId="0"/>
      <p:bldP spid="1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‘strong response’ </a:t>
            </a:r>
            <a:r>
              <a:rPr lang="nl-NL" sz="3200" dirty="0" err="1" smtClean="0"/>
              <a:t>to</a:t>
            </a:r>
            <a:r>
              <a:rPr lang="nl-NL" sz="3200" dirty="0" smtClean="0"/>
              <a:t> the </a:t>
            </a:r>
            <a:r>
              <a:rPr lang="nl-NL" sz="3200" dirty="0" err="1" smtClean="0"/>
              <a:t>evidentialist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 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604448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common response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accept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but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reject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premise</a:t>
            </a:r>
            <a:r>
              <a:rPr lang="nl-NL" sz="2000" dirty="0" smtClean="0">
                <a:solidFill>
                  <a:prstClr val="black"/>
                </a:solidFill>
              </a:rPr>
              <a:t> 3, i.e.,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argue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believe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dirty="0" err="1" smtClean="0">
                <a:solidFill>
                  <a:prstClr val="black"/>
                </a:solidFill>
              </a:rPr>
              <a:t>Swinburne</a:t>
            </a:r>
            <a:r>
              <a:rPr lang="nl-NL" sz="2000" dirty="0" smtClean="0">
                <a:solidFill>
                  <a:prstClr val="black"/>
                </a:solidFill>
              </a:rPr>
              <a:t>)                    </a:t>
            </a:r>
            <a:r>
              <a:rPr lang="nl-NL" sz="2000" dirty="0">
                <a:solidFill>
                  <a:prstClr val="black"/>
                </a:solidFill>
              </a:rPr>
              <a:t/>
            </a:r>
            <a:br>
              <a:rPr lang="nl-NL" sz="2000" dirty="0">
                <a:solidFill>
                  <a:prstClr val="black"/>
                </a:solidFill>
              </a:rPr>
            </a:br>
            <a:r>
              <a:rPr lang="nl-NL" sz="2000" dirty="0">
                <a:solidFill>
                  <a:prstClr val="black"/>
                </a:solidFill>
              </a:rPr>
              <a:t>        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42900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458112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issue </a:t>
            </a:r>
            <a:r>
              <a:rPr lang="nl-NL" sz="2000" dirty="0" err="1" smtClean="0">
                <a:solidFill>
                  <a:prstClr val="black"/>
                </a:solidFill>
              </a:rPr>
              <a:t>needs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settled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methods</a:t>
            </a:r>
            <a:r>
              <a:rPr lang="nl-NL" sz="2000" dirty="0" smtClean="0">
                <a:solidFill>
                  <a:prstClr val="black"/>
                </a:solidFill>
              </a:rPr>
              <a:t>, e.g. </a:t>
            </a:r>
            <a:r>
              <a:rPr lang="nl-NL" sz="2000" dirty="0" err="1" smtClean="0">
                <a:solidFill>
                  <a:prstClr val="black"/>
                </a:solidFill>
              </a:rPr>
              <a:t>Bayesianism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   is </a:t>
            </a:r>
            <a:r>
              <a:rPr lang="nl-NL" sz="2000" dirty="0" err="1" smtClean="0">
                <a:solidFill>
                  <a:prstClr val="black"/>
                </a:solidFill>
              </a:rPr>
              <a:t>treated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here</a:t>
            </a:r>
            <a:r>
              <a:rPr lang="nl-NL" sz="2000" dirty="0" smtClean="0">
                <a:solidFill>
                  <a:prstClr val="black"/>
                </a:solidFill>
              </a:rPr>
              <a:t> as a </a:t>
            </a:r>
            <a:r>
              <a:rPr lang="nl-NL" sz="2000" i="1" dirty="0" smtClean="0">
                <a:solidFill>
                  <a:prstClr val="black"/>
                </a:solidFill>
              </a:rPr>
              <a:t>large </a:t>
            </a:r>
            <a:r>
              <a:rPr lang="nl-NL" sz="2000" i="1" dirty="0" err="1" smtClean="0">
                <a:solidFill>
                  <a:prstClr val="black"/>
                </a:solidFill>
              </a:rPr>
              <a:t>scale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reality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Proponents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show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available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confirms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, i.e. </a:t>
            </a:r>
            <a:r>
              <a:rPr lang="nl-NL" sz="2000" dirty="0" err="1" smtClean="0">
                <a:solidFill>
                  <a:prstClr val="black"/>
                </a:solidFill>
              </a:rPr>
              <a:t>renders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probable</a:t>
            </a:r>
            <a:r>
              <a:rPr lang="nl-NL" sz="2000" dirty="0" smtClean="0">
                <a:solidFill>
                  <a:prstClr val="black"/>
                </a:solidFill>
              </a:rPr>
              <a:t>  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02096" y="350520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T</a:t>
            </a:r>
            <a:r>
              <a:rPr lang="nl-NL" sz="2000" dirty="0" smtClean="0">
                <a:solidFill>
                  <a:prstClr val="black"/>
                </a:solidFill>
              </a:rPr>
              <a:t>he issue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God’s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existence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conclusively</a:t>
            </a:r>
            <a:r>
              <a:rPr lang="nl-NL" sz="2000" dirty="0" smtClean="0">
                <a:solidFill>
                  <a:prstClr val="black"/>
                </a:solidFill>
              </a:rPr>
              <a:t> proven, but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makes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God’s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probable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extent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God’s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based</a:t>
            </a:r>
            <a:r>
              <a:rPr lang="nl-NL" sz="2000" dirty="0" smtClean="0">
                <a:solidFill>
                  <a:prstClr val="black"/>
                </a:solidFill>
              </a:rPr>
              <a:t> on the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02096" y="235307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normally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identifies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core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religious</a:t>
            </a:r>
            <a:r>
              <a:rPr lang="nl-NL" sz="2000" i="1" dirty="0" smtClean="0">
                <a:solidFill>
                  <a:prstClr val="black"/>
                </a:solidFill>
              </a:rPr>
              <a:t> statements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central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   the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worldview</a:t>
            </a:r>
            <a:r>
              <a:rPr lang="nl-NL" sz="2000" dirty="0" smtClean="0">
                <a:solidFill>
                  <a:prstClr val="black"/>
                </a:solidFill>
              </a:rPr>
              <a:t> in question (e.g., God </a:t>
            </a:r>
            <a:r>
              <a:rPr lang="nl-NL" sz="2000" dirty="0" err="1" smtClean="0">
                <a:solidFill>
                  <a:prstClr val="black"/>
                </a:solidFill>
              </a:rPr>
              <a:t>exists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defines</a:t>
            </a:r>
            <a:r>
              <a:rPr lang="nl-NL" sz="2000" dirty="0" smtClean="0">
                <a:solidFill>
                  <a:prstClr val="black"/>
                </a:solidFill>
              </a:rPr>
              <a:t> these claims      as </a:t>
            </a:r>
            <a:r>
              <a:rPr lang="nl-NL" sz="2000" dirty="0" err="1" smtClean="0">
                <a:solidFill>
                  <a:prstClr val="black"/>
                </a:solidFill>
              </a:rPr>
              <a:t>precisely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Everyting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else</a:t>
            </a:r>
            <a:r>
              <a:rPr lang="nl-NL" sz="2000" dirty="0" smtClean="0">
                <a:solidFill>
                  <a:prstClr val="black"/>
                </a:solidFill>
              </a:rPr>
              <a:t> is put </a:t>
            </a:r>
            <a:r>
              <a:rPr lang="nl-NL" sz="2000" dirty="0" err="1" smtClean="0">
                <a:solidFill>
                  <a:prstClr val="black"/>
                </a:solidFill>
              </a:rPr>
              <a:t>aside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until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core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>
                <a:solidFill>
                  <a:prstClr val="black"/>
                </a:solidFill>
              </a:rPr>
              <a:t/>
            </a:r>
            <a:br>
              <a:rPr lang="nl-NL" sz="2000" dirty="0">
                <a:solidFill>
                  <a:prstClr val="black"/>
                </a:solidFill>
              </a:rPr>
            </a:br>
            <a:r>
              <a:rPr lang="nl-NL" sz="2000" dirty="0">
                <a:solidFill>
                  <a:prstClr val="black"/>
                </a:solidFill>
              </a:rPr>
              <a:t>        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02096" y="566544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Bayes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theorem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probability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available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is (</a:t>
            </a:r>
            <a:r>
              <a:rPr lang="nl-NL" sz="2000" dirty="0" err="1" smtClean="0">
                <a:solidFill>
                  <a:prstClr val="black"/>
                </a:solidFill>
              </a:rPr>
              <a:t>just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>
                <a:solidFill>
                  <a:prstClr val="black"/>
                </a:solidFill>
              </a:rPr>
              <a:t>as </a:t>
            </a:r>
            <a:r>
              <a:rPr lang="nl-NL" sz="2000" dirty="0" err="1">
                <a:solidFill>
                  <a:prstClr val="black"/>
                </a:solidFill>
              </a:rPr>
              <a:t>for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determined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the          product of the </a:t>
            </a:r>
            <a:r>
              <a:rPr lang="nl-NL" sz="2000" dirty="0" err="1" smtClean="0">
                <a:solidFill>
                  <a:prstClr val="black"/>
                </a:solidFill>
              </a:rPr>
              <a:t>theory’s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prior </a:t>
            </a:r>
            <a:r>
              <a:rPr lang="nl-NL" sz="2000" i="1" dirty="0" err="1" smtClean="0">
                <a:solidFill>
                  <a:prstClr val="black"/>
                </a:solidFill>
              </a:rPr>
              <a:t>probability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explanatory</a:t>
            </a:r>
            <a:r>
              <a:rPr lang="nl-NL" sz="2000" i="1" dirty="0" smtClean="0">
                <a:solidFill>
                  <a:prstClr val="black"/>
                </a:solidFill>
              </a:rPr>
              <a:t> power</a:t>
            </a:r>
          </a:p>
        </p:txBody>
      </p:sp>
    </p:spTree>
    <p:extLst>
      <p:ext uri="{BB962C8B-B14F-4D97-AF65-F5344CB8AC3E}">
        <p14:creationId xmlns:p14="http://schemas.microsoft.com/office/powerpoint/2010/main" val="172413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4" grpId="0"/>
      <p:bldP spid="16" grpId="0"/>
      <p:bldP spid="1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2052736" y="66354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smtClean="0">
                <a:solidFill>
                  <a:prstClr val="black"/>
                </a:solidFill>
              </a:rPr>
              <a:t>prior </a:t>
            </a:r>
            <a:r>
              <a:rPr lang="nl-NL" sz="2000" i="1" dirty="0" err="1" smtClean="0">
                <a:solidFill>
                  <a:prstClr val="black"/>
                </a:solidFill>
              </a:rPr>
              <a:t>probability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depends</a:t>
            </a:r>
            <a:r>
              <a:rPr lang="nl-NL" sz="2000" dirty="0" smtClean="0">
                <a:solidFill>
                  <a:prstClr val="black"/>
                </a:solidFill>
              </a:rPr>
              <a:t> on (</a:t>
            </a:r>
            <a:r>
              <a:rPr lang="nl-NL" sz="2000" dirty="0" err="1" smtClean="0">
                <a:solidFill>
                  <a:prstClr val="black"/>
                </a:solidFill>
              </a:rPr>
              <a:t>just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) on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simplicity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hower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fewer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entities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postulated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simpler</a:t>
            </a:r>
            <a:r>
              <a:rPr lang="nl-NL" sz="2000" dirty="0" smtClean="0">
                <a:solidFill>
                  <a:prstClr val="black"/>
                </a:solidFill>
              </a:rPr>
              <a:t>),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fit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background </a:t>
            </a:r>
            <a:r>
              <a:rPr lang="nl-NL" sz="2000" i="1" dirty="0" err="1" smtClean="0">
                <a:solidFill>
                  <a:prstClr val="black"/>
                </a:solidFill>
              </a:rPr>
              <a:t>knowledge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scope 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phenomena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covers)</a:t>
            </a:r>
            <a:r>
              <a:rPr lang="nl-NL" sz="2000" dirty="0">
                <a:solidFill>
                  <a:prstClr val="black"/>
                </a:solidFill>
              </a:rPr>
              <a:t/>
            </a:r>
            <a:br>
              <a:rPr lang="nl-NL" sz="2000" dirty="0">
                <a:solidFill>
                  <a:prstClr val="black"/>
                </a:solidFill>
              </a:rPr>
            </a:br>
            <a:r>
              <a:rPr lang="nl-NL" sz="2000" dirty="0">
                <a:solidFill>
                  <a:prstClr val="black"/>
                </a:solidFill>
              </a:rPr>
              <a:t>        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42900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02096" y="235307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i="1" dirty="0" err="1" smtClean="0">
                <a:solidFill>
                  <a:prstClr val="black"/>
                </a:solidFill>
              </a:rPr>
              <a:t>Bayesian</a:t>
            </a:r>
            <a:r>
              <a:rPr lang="nl-NL" sz="2000" i="1" dirty="0" smtClean="0">
                <a:solidFill>
                  <a:prstClr val="black"/>
                </a:solidFill>
              </a:rPr>
              <a:t> case </a:t>
            </a:r>
            <a:r>
              <a:rPr lang="nl-NL" sz="2000" i="1" dirty="0" err="1" smtClean="0">
                <a:solidFill>
                  <a:prstClr val="black"/>
                </a:solidFill>
              </a:rPr>
              <a:t>for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theism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Bayes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theorem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estimate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probability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God </a:t>
            </a:r>
            <a:r>
              <a:rPr lang="nl-NL" sz="2000" dirty="0" err="1" smtClean="0">
                <a:solidFill>
                  <a:prstClr val="black"/>
                </a:solidFill>
              </a:rPr>
              <a:t>exists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based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upon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available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(i.e., the </a:t>
            </a:r>
            <a:r>
              <a:rPr lang="nl-NL" sz="2000" dirty="0" err="1" smtClean="0">
                <a:solidFill>
                  <a:prstClr val="black"/>
                </a:solidFill>
              </a:rPr>
              <a:t>origin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cosmos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fine-</a:t>
            </a:r>
            <a:r>
              <a:rPr lang="nl-NL" sz="2000" dirty="0" err="1" smtClean="0">
                <a:solidFill>
                  <a:prstClr val="black"/>
                </a:solidFill>
              </a:rPr>
              <a:t>tuning</a:t>
            </a:r>
            <a:r>
              <a:rPr lang="nl-NL" sz="2000" dirty="0" smtClean="0">
                <a:solidFill>
                  <a:prstClr val="black"/>
                </a:solidFill>
              </a:rPr>
              <a:t>, etc.)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prior </a:t>
            </a:r>
            <a:r>
              <a:rPr lang="nl-NL" sz="2000" dirty="0" err="1" smtClean="0">
                <a:solidFill>
                  <a:prstClr val="black"/>
                </a:solidFill>
              </a:rPr>
              <a:t>probability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>
                <a:solidFill>
                  <a:prstClr val="black"/>
                </a:solidFill>
              </a:rPr>
              <a:t/>
            </a:r>
            <a:br>
              <a:rPr lang="nl-NL" sz="2000" dirty="0">
                <a:solidFill>
                  <a:prstClr val="black"/>
                </a:solidFill>
              </a:rPr>
            </a:br>
            <a:r>
              <a:rPr lang="nl-NL" sz="2000" dirty="0">
                <a:solidFill>
                  <a:prstClr val="black"/>
                </a:solidFill>
              </a:rPr>
              <a:t>        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19672" y="3501008"/>
            <a:ext cx="6707088" cy="1080120"/>
            <a:chOff x="1763688" y="3356992"/>
            <a:chExt cx="6707088" cy="1080120"/>
          </a:xfrm>
        </p:grpSpPr>
        <p:sp>
          <p:nvSpPr>
            <p:cNvPr id="12" name="TextBox 11"/>
            <p:cNvSpPr txBox="1"/>
            <p:nvPr/>
          </p:nvSpPr>
          <p:spPr>
            <a:xfrm>
              <a:off x="1763688" y="3687415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smtClean="0"/>
                <a:t>P(</a:t>
              </a:r>
              <a:r>
                <a:rPr lang="nl-NL" sz="2400" dirty="0" err="1" smtClean="0"/>
                <a:t>h|e</a:t>
              </a:r>
              <a:r>
                <a:rPr lang="nl-NL" sz="2400" dirty="0" smtClean="0"/>
                <a:t> &amp; k)  =</a:t>
              </a:r>
              <a:endParaRPr lang="en-IE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61420" y="3356992"/>
              <a:ext cx="303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smtClean="0"/>
                <a:t>      P(</a:t>
              </a:r>
              <a:r>
                <a:rPr lang="nl-NL" sz="2400" dirty="0" err="1" smtClean="0"/>
                <a:t>e|h</a:t>
              </a:r>
              <a:r>
                <a:rPr lang="nl-NL" sz="2400" dirty="0" smtClean="0"/>
                <a:t> &amp; k)</a:t>
              </a:r>
              <a:endParaRPr lang="en-IE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95936" y="3975447"/>
              <a:ext cx="303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smtClean="0"/>
                <a:t>P(</a:t>
              </a:r>
              <a:r>
                <a:rPr lang="nl-NL" sz="2400" dirty="0" err="1" smtClean="0"/>
                <a:t>e|k</a:t>
              </a:r>
              <a:r>
                <a:rPr lang="nl-NL" sz="2400" dirty="0" smtClean="0"/>
                <a:t>)</a:t>
              </a:r>
              <a:endParaRPr lang="en-IE" sz="24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707904" y="3933056"/>
              <a:ext cx="151216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436096" y="3687415"/>
              <a:ext cx="303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/>
                <a:t>x</a:t>
              </a:r>
              <a:r>
                <a:rPr lang="nl-NL" sz="2400" dirty="0" smtClean="0"/>
                <a:t>  P(</a:t>
              </a:r>
              <a:r>
                <a:rPr lang="nl-NL" sz="2400" dirty="0" err="1"/>
                <a:t>h</a:t>
              </a:r>
              <a:r>
                <a:rPr lang="nl-NL" sz="2400" dirty="0" err="1" smtClean="0"/>
                <a:t>|k</a:t>
              </a:r>
              <a:r>
                <a:rPr lang="nl-NL" sz="2400" dirty="0" smtClean="0"/>
                <a:t>)</a:t>
              </a:r>
              <a:endParaRPr lang="en-IE" sz="24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11560" y="4771018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h</a:t>
            </a:r>
            <a:r>
              <a:rPr lang="nl-NL" dirty="0" smtClean="0"/>
              <a:t> is the hypothesis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theism</a:t>
            </a:r>
            <a:r>
              <a:rPr lang="nl-NL" dirty="0" smtClean="0"/>
              <a:t> is </a:t>
            </a:r>
            <a:r>
              <a:rPr lang="nl-NL" dirty="0" err="1" smtClean="0"/>
              <a:t>true</a:t>
            </a:r>
            <a:r>
              <a:rPr lang="nl-NL" dirty="0" smtClean="0"/>
              <a:t> (i.e., the God </a:t>
            </a:r>
            <a:r>
              <a:rPr lang="nl-NL" dirty="0" err="1" smtClean="0"/>
              <a:t>exists</a:t>
            </a:r>
            <a:r>
              <a:rPr lang="nl-NL" dirty="0" smtClean="0"/>
              <a:t>)</a:t>
            </a:r>
          </a:p>
          <a:p>
            <a:r>
              <a:rPr lang="nl-NL" b="1" dirty="0" smtClean="0"/>
              <a:t>k</a:t>
            </a:r>
            <a:r>
              <a:rPr lang="nl-NL" dirty="0" smtClean="0"/>
              <a:t> is background </a:t>
            </a:r>
            <a:r>
              <a:rPr lang="nl-NL" dirty="0" err="1" smtClean="0"/>
              <a:t>knowledge</a:t>
            </a:r>
            <a:r>
              <a:rPr lang="nl-NL" dirty="0" smtClean="0"/>
              <a:t> (</a:t>
            </a:r>
            <a:r>
              <a:rPr lang="nl-NL" dirty="0" err="1" smtClean="0"/>
              <a:t>since</a:t>
            </a:r>
            <a:r>
              <a:rPr lang="nl-NL" dirty="0" smtClean="0"/>
              <a:t> </a:t>
            </a:r>
            <a:r>
              <a:rPr lang="nl-NL" dirty="0" err="1" smtClean="0"/>
              <a:t>theism</a:t>
            </a:r>
            <a:r>
              <a:rPr lang="nl-NL" dirty="0" smtClean="0"/>
              <a:t> has </a:t>
            </a:r>
            <a:r>
              <a:rPr lang="nl-NL" dirty="0" err="1" smtClean="0"/>
              <a:t>maximal</a:t>
            </a:r>
            <a:r>
              <a:rPr lang="nl-NL" dirty="0" smtClean="0"/>
              <a:t> scope, </a:t>
            </a:r>
            <a:r>
              <a:rPr lang="nl-NL" b="1" dirty="0" smtClean="0"/>
              <a:t>k</a:t>
            </a:r>
            <a:r>
              <a:rPr lang="nl-NL" dirty="0" smtClean="0"/>
              <a:t> is </a:t>
            </a:r>
            <a:r>
              <a:rPr lang="nl-NL" dirty="0" err="1" smtClean="0"/>
              <a:t>broadly</a:t>
            </a:r>
            <a:r>
              <a:rPr lang="nl-NL" dirty="0" smtClean="0"/>
              <a:t> </a:t>
            </a:r>
            <a:r>
              <a:rPr lang="nl-NL" dirty="0" err="1" smtClean="0"/>
              <a:t>logical</a:t>
            </a:r>
            <a:r>
              <a:rPr lang="nl-NL" dirty="0" smtClean="0"/>
              <a:t> </a:t>
            </a:r>
            <a:r>
              <a:rPr lang="nl-NL" dirty="0" err="1" smtClean="0"/>
              <a:t>laws</a:t>
            </a:r>
            <a:r>
              <a:rPr lang="nl-NL" dirty="0" smtClean="0"/>
              <a:t>)</a:t>
            </a:r>
          </a:p>
          <a:p>
            <a:r>
              <a:rPr lang="nl-NL" b="1" dirty="0" smtClean="0"/>
              <a:t>e</a:t>
            </a:r>
            <a:r>
              <a:rPr lang="nl-NL" dirty="0" smtClean="0"/>
              <a:t> is the </a:t>
            </a:r>
            <a:r>
              <a:rPr lang="nl-NL" dirty="0" err="1" smtClean="0"/>
              <a:t>available</a:t>
            </a:r>
            <a:r>
              <a:rPr lang="nl-NL" dirty="0" smtClean="0"/>
              <a:t> </a:t>
            </a:r>
            <a:r>
              <a:rPr lang="nl-NL" dirty="0" err="1" smtClean="0"/>
              <a:t>evidence</a:t>
            </a:r>
            <a:r>
              <a:rPr lang="nl-NL" dirty="0"/>
              <a:t> </a:t>
            </a:r>
            <a:r>
              <a:rPr lang="nl-NL" dirty="0" err="1" smtClean="0"/>
              <a:t>appealed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(the </a:t>
            </a:r>
            <a:r>
              <a:rPr lang="nl-NL" dirty="0" err="1" smtClean="0"/>
              <a:t>origin</a:t>
            </a:r>
            <a:r>
              <a:rPr lang="nl-NL" dirty="0" smtClean="0"/>
              <a:t> of the </a:t>
            </a:r>
            <a:r>
              <a:rPr lang="nl-NL" dirty="0" err="1" smtClean="0"/>
              <a:t>cosmos</a:t>
            </a:r>
            <a:r>
              <a:rPr lang="nl-NL" dirty="0" smtClean="0"/>
              <a:t>, </a:t>
            </a:r>
            <a:r>
              <a:rPr lang="nl-NL" dirty="0" err="1" smtClean="0"/>
              <a:t>its</a:t>
            </a:r>
            <a:r>
              <a:rPr lang="nl-NL" dirty="0" smtClean="0"/>
              <a:t> fine-</a:t>
            </a:r>
            <a:r>
              <a:rPr lang="nl-NL" dirty="0" err="1" smtClean="0"/>
              <a:t>tuning</a:t>
            </a:r>
            <a:r>
              <a:rPr lang="nl-NL" dirty="0" smtClean="0"/>
              <a:t>, etc.)</a:t>
            </a:r>
          </a:p>
          <a:p>
            <a:r>
              <a:rPr lang="nl-NL" b="1" dirty="0" smtClean="0"/>
              <a:t>P(</a:t>
            </a:r>
            <a:r>
              <a:rPr lang="nl-NL" b="1" dirty="0" err="1" smtClean="0"/>
              <a:t>h|k</a:t>
            </a:r>
            <a:r>
              <a:rPr lang="nl-NL" b="1" dirty="0" smtClean="0"/>
              <a:t>)</a:t>
            </a:r>
            <a:r>
              <a:rPr lang="nl-NL" dirty="0" smtClean="0"/>
              <a:t> is the </a:t>
            </a:r>
            <a:r>
              <a:rPr lang="nl-NL" i="1" dirty="0" smtClean="0"/>
              <a:t>prior </a:t>
            </a:r>
            <a:r>
              <a:rPr lang="nl-NL" i="1" dirty="0" err="1" smtClean="0"/>
              <a:t>probability</a:t>
            </a:r>
            <a:r>
              <a:rPr lang="nl-NL" i="1" dirty="0" smtClean="0"/>
              <a:t> </a:t>
            </a:r>
            <a:r>
              <a:rPr lang="nl-NL" dirty="0" smtClean="0"/>
              <a:t>of </a:t>
            </a:r>
            <a:r>
              <a:rPr lang="nl-NL" dirty="0" err="1" smtClean="0"/>
              <a:t>theism</a:t>
            </a:r>
            <a:r>
              <a:rPr lang="nl-NL" i="1" dirty="0" smtClean="0"/>
              <a:t> </a:t>
            </a:r>
            <a:r>
              <a:rPr lang="nl-NL" dirty="0" smtClean="0"/>
              <a:t>(</a:t>
            </a:r>
            <a:r>
              <a:rPr lang="nl-NL" dirty="0" err="1" smtClean="0"/>
              <a:t>determined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its</a:t>
            </a:r>
            <a:r>
              <a:rPr lang="nl-NL" dirty="0" smtClean="0"/>
              <a:t> </a:t>
            </a:r>
            <a:r>
              <a:rPr lang="nl-NL" dirty="0" err="1" smtClean="0"/>
              <a:t>simplicity</a:t>
            </a:r>
            <a:r>
              <a:rPr lang="nl-NL" dirty="0" smtClean="0"/>
              <a:t>, etc.). It’s 0.25 </a:t>
            </a:r>
            <a:r>
              <a:rPr lang="nl-NL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nl-NL" b="1" dirty="0" smtClean="0">
              <a:solidFill>
                <a:srgbClr val="0070C0"/>
              </a:solidFill>
            </a:endParaRPr>
          </a:p>
          <a:p>
            <a:r>
              <a:rPr lang="nl-NL" b="1" dirty="0" smtClean="0"/>
              <a:t>P(</a:t>
            </a:r>
            <a:r>
              <a:rPr lang="nl-NL" b="1" dirty="0" err="1" smtClean="0"/>
              <a:t>e|h&amp;k</a:t>
            </a:r>
            <a:r>
              <a:rPr lang="nl-NL" b="1" dirty="0" smtClean="0"/>
              <a:t>)/P(</a:t>
            </a:r>
            <a:r>
              <a:rPr lang="nl-NL" b="1" dirty="0" err="1" smtClean="0"/>
              <a:t>e|k</a:t>
            </a:r>
            <a:r>
              <a:rPr lang="nl-NL" b="1" dirty="0" smtClean="0"/>
              <a:t>)</a:t>
            </a:r>
            <a:r>
              <a:rPr lang="nl-NL" dirty="0" smtClean="0"/>
              <a:t> is the </a:t>
            </a:r>
            <a:r>
              <a:rPr lang="nl-NL" i="1" dirty="0" err="1" smtClean="0"/>
              <a:t>explanatory</a:t>
            </a:r>
            <a:r>
              <a:rPr lang="nl-NL" i="1" dirty="0" smtClean="0"/>
              <a:t> power </a:t>
            </a:r>
            <a:r>
              <a:rPr lang="nl-NL" dirty="0" smtClean="0"/>
              <a:t>of </a:t>
            </a:r>
            <a:r>
              <a:rPr lang="nl-NL" dirty="0" err="1" smtClean="0"/>
              <a:t>theism</a:t>
            </a:r>
            <a:endParaRPr lang="nl-NL" dirty="0" smtClean="0"/>
          </a:p>
          <a:p>
            <a:r>
              <a:rPr lang="nl-NL" b="1" dirty="0" smtClean="0"/>
              <a:t>P(</a:t>
            </a:r>
            <a:r>
              <a:rPr lang="nl-NL" b="1" dirty="0" err="1" smtClean="0"/>
              <a:t>h|e&amp;k</a:t>
            </a:r>
            <a:r>
              <a:rPr lang="nl-NL" b="1" dirty="0" smtClean="0"/>
              <a:t>) </a:t>
            </a:r>
            <a:r>
              <a:rPr lang="nl-NL" dirty="0" smtClean="0"/>
              <a:t>is the </a:t>
            </a:r>
            <a:r>
              <a:rPr lang="nl-NL" i="1" dirty="0" err="1" smtClean="0"/>
              <a:t>epistemic</a:t>
            </a:r>
            <a:r>
              <a:rPr lang="nl-NL" i="1" dirty="0" smtClean="0"/>
              <a:t> </a:t>
            </a:r>
            <a:r>
              <a:rPr lang="nl-NL" i="1" dirty="0" err="1" smtClean="0"/>
              <a:t>probability</a:t>
            </a:r>
            <a:r>
              <a:rPr lang="nl-NL" dirty="0" smtClean="0"/>
              <a:t> of </a:t>
            </a:r>
            <a:r>
              <a:rPr lang="nl-NL" dirty="0" err="1" smtClean="0"/>
              <a:t>theism</a:t>
            </a:r>
            <a:r>
              <a:rPr lang="nl-NL" dirty="0" smtClean="0"/>
              <a:t> </a:t>
            </a:r>
            <a:r>
              <a:rPr lang="nl-NL" dirty="0" err="1" smtClean="0"/>
              <a:t>given</a:t>
            </a:r>
            <a:r>
              <a:rPr lang="nl-NL" dirty="0" smtClean="0"/>
              <a:t> the </a:t>
            </a:r>
            <a:r>
              <a:rPr lang="nl-NL" dirty="0" err="1" smtClean="0"/>
              <a:t>available</a:t>
            </a:r>
            <a:r>
              <a:rPr lang="nl-NL" dirty="0" smtClean="0"/>
              <a:t> </a:t>
            </a:r>
            <a:r>
              <a:rPr lang="nl-NL" dirty="0" err="1" smtClean="0"/>
              <a:t>evidence</a:t>
            </a:r>
            <a:r>
              <a:rPr lang="nl-NL" dirty="0" smtClean="0"/>
              <a:t>. </a:t>
            </a:r>
            <a:r>
              <a:rPr lang="nl-NL" dirty="0" err="1" smtClean="0"/>
              <a:t>If</a:t>
            </a:r>
            <a:r>
              <a:rPr lang="nl-NL" dirty="0" smtClean="0"/>
              <a:t>         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probability</a:t>
            </a:r>
            <a:r>
              <a:rPr lang="nl-NL" dirty="0" smtClean="0"/>
              <a:t> is </a:t>
            </a:r>
            <a:r>
              <a:rPr lang="nl-NL" dirty="0" err="1" smtClean="0"/>
              <a:t>greater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0.5, </a:t>
            </a:r>
            <a:r>
              <a:rPr lang="nl-NL" dirty="0" err="1" smtClean="0"/>
              <a:t>then</a:t>
            </a:r>
            <a:r>
              <a:rPr lang="nl-NL" dirty="0" smtClean="0"/>
              <a:t> </a:t>
            </a:r>
            <a:r>
              <a:rPr lang="nl-NL" dirty="0" err="1" smtClean="0"/>
              <a:t>theism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rationally</a:t>
            </a:r>
            <a:r>
              <a:rPr lang="nl-NL" dirty="0" smtClean="0"/>
              <a:t> </a:t>
            </a:r>
            <a:r>
              <a:rPr lang="nl-NL" dirty="0" err="1" smtClean="0"/>
              <a:t>accepted</a:t>
            </a:r>
            <a:endParaRPr lang="nl-NL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‘strong response’ </a:t>
            </a:r>
            <a:r>
              <a:rPr lang="nl-NL" sz="3200" dirty="0" err="1" smtClean="0"/>
              <a:t>to</a:t>
            </a:r>
            <a:r>
              <a:rPr lang="nl-NL" sz="3200" dirty="0" smtClean="0"/>
              <a:t> the </a:t>
            </a:r>
            <a:r>
              <a:rPr lang="nl-NL" sz="3200" dirty="0" err="1" smtClean="0"/>
              <a:t>evidentialist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 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41034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evidence</a:t>
            </a:r>
            <a:r>
              <a:rPr lang="nl-NL" sz="3200" dirty="0" smtClean="0"/>
              <a:t> </a:t>
            </a:r>
            <a:r>
              <a:rPr lang="nl-NL" sz="3200" dirty="0" err="1" smtClean="0"/>
              <a:t>for</a:t>
            </a:r>
            <a:r>
              <a:rPr lang="nl-NL" sz="3200" dirty="0" smtClean="0"/>
              <a:t> a </a:t>
            </a:r>
            <a:r>
              <a:rPr lang="nl-NL" sz="3200" dirty="0" err="1" smtClean="0"/>
              <a:t>formal</a:t>
            </a:r>
            <a:r>
              <a:rPr lang="nl-NL" sz="3200" dirty="0" smtClean="0"/>
              <a:t> </a:t>
            </a:r>
            <a:r>
              <a:rPr lang="nl-NL" sz="3200" dirty="0" err="1" smtClean="0"/>
              <a:t>justification</a:t>
            </a:r>
            <a:r>
              <a:rPr lang="nl-NL" sz="3200" dirty="0" smtClean="0"/>
              <a:t> of </a:t>
            </a:r>
            <a:r>
              <a:rPr lang="nl-NL" sz="3200" dirty="0" err="1" smtClean="0"/>
              <a:t>theism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laid</a:t>
            </a:r>
            <a:r>
              <a:rPr lang="nl-NL" sz="2000" dirty="0" smtClean="0">
                <a:solidFill>
                  <a:prstClr val="black"/>
                </a:solidFill>
              </a:rPr>
              <a:t> out </a:t>
            </a:r>
            <a:r>
              <a:rPr lang="nl-NL" sz="2000" dirty="0" err="1" smtClean="0">
                <a:solidFill>
                  <a:prstClr val="black"/>
                </a:solidFill>
              </a:rPr>
              <a:t>carefully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systematically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shared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alike</a:t>
            </a:r>
            <a:r>
              <a:rPr lang="nl-NL" sz="2000" dirty="0" smtClean="0">
                <a:solidFill>
                  <a:prstClr val="black"/>
                </a:solidFill>
              </a:rPr>
              <a:t>. It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controversial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2060848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often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obtained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common </a:t>
            </a:r>
            <a:r>
              <a:rPr lang="nl-NL" sz="2000" i="1" dirty="0">
                <a:solidFill>
                  <a:prstClr val="black"/>
                </a:solidFill>
              </a:rPr>
              <a:t>sense </a:t>
            </a:r>
            <a:r>
              <a:rPr lang="nl-NL" sz="2000" dirty="0">
                <a:solidFill>
                  <a:prstClr val="black"/>
                </a:solidFill>
              </a:rPr>
              <a:t>or </a:t>
            </a:r>
            <a:r>
              <a:rPr lang="nl-NL" sz="2000" i="1" dirty="0" err="1" smtClean="0">
                <a:solidFill>
                  <a:prstClr val="black"/>
                </a:solidFill>
              </a:rPr>
              <a:t>established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scientific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It </a:t>
            </a:r>
            <a:r>
              <a:rPr lang="nl-NL" sz="2000" dirty="0" err="1" smtClean="0">
                <a:solidFill>
                  <a:prstClr val="black"/>
                </a:solidFill>
              </a:rPr>
              <a:t>includes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>
                <a:solidFill>
                  <a:prstClr val="black"/>
                </a:solidFill>
              </a:rPr>
              <a:t>features of the </a:t>
            </a:r>
            <a:r>
              <a:rPr lang="nl-NL" sz="2000" dirty="0" err="1">
                <a:solidFill>
                  <a:prstClr val="black"/>
                </a:solidFill>
              </a:rPr>
              <a:t>world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and</a:t>
            </a:r>
            <a:r>
              <a:rPr lang="nl-NL" sz="2000" dirty="0">
                <a:solidFill>
                  <a:prstClr val="black"/>
                </a:solidFill>
              </a:rPr>
              <a:t> human </a:t>
            </a:r>
            <a:r>
              <a:rPr lang="nl-NL" sz="2000" dirty="0" err="1" smtClean="0">
                <a:solidFill>
                  <a:prstClr val="black"/>
                </a:solidFill>
              </a:rPr>
              <a:t>experience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364502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A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case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cumulative</a:t>
            </a:r>
            <a:r>
              <a:rPr lang="nl-NL" sz="2000" dirty="0" smtClean="0">
                <a:solidFill>
                  <a:prstClr val="black"/>
                </a:solidFill>
              </a:rPr>
              <a:t>. It combines different </a:t>
            </a:r>
            <a:r>
              <a:rPr lang="nl-NL" sz="2000" dirty="0" err="1" smtClean="0">
                <a:solidFill>
                  <a:prstClr val="black"/>
                </a:solidFill>
              </a:rPr>
              <a:t>evidence’s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b="1" dirty="0" smtClean="0">
                <a:solidFill>
                  <a:prstClr val="black"/>
                </a:solidFill>
              </a:rPr>
              <a:t>e</a:t>
            </a:r>
            <a:r>
              <a:rPr lang="nl-NL" sz="2000" b="1" baseline="-25000" dirty="0" smtClean="0">
                <a:solidFill>
                  <a:prstClr val="black"/>
                </a:solidFill>
              </a:rPr>
              <a:t>i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2852936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addition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justification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will</a:t>
            </a:r>
            <a:r>
              <a:rPr lang="nl-NL" sz="2000" dirty="0" smtClean="0">
                <a:solidFill>
                  <a:prstClr val="black"/>
                </a:solidFill>
              </a:rPr>
              <a:t> appeal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certain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principles</a:t>
            </a:r>
            <a:r>
              <a:rPr lang="nl-NL" sz="2000" i="1" dirty="0" smtClean="0">
                <a:solidFill>
                  <a:prstClr val="black"/>
                </a:solidFill>
              </a:rPr>
              <a:t>     of </a:t>
            </a:r>
            <a:r>
              <a:rPr lang="nl-NL" sz="2000" i="1" dirty="0" err="1" smtClean="0">
                <a:solidFill>
                  <a:prstClr val="black"/>
                </a:solidFill>
              </a:rPr>
              <a:t>theory</a:t>
            </a:r>
            <a:r>
              <a:rPr lang="nl-NL" sz="2000" i="1" dirty="0" err="1">
                <a:solidFill>
                  <a:prstClr val="black"/>
                </a:solidFill>
              </a:rPr>
              <a:t>-</a:t>
            </a:r>
            <a:r>
              <a:rPr lang="nl-NL" sz="2000" i="1" dirty="0" err="1" smtClean="0">
                <a:solidFill>
                  <a:prstClr val="black"/>
                </a:solidFill>
              </a:rPr>
              <a:t>choice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simplicity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explanatory</a:t>
            </a:r>
            <a:r>
              <a:rPr lang="nl-NL" sz="2000" dirty="0" smtClean="0">
                <a:solidFill>
                  <a:prstClr val="black"/>
                </a:solidFill>
              </a:rPr>
              <a:t> power, efficiency, etc.)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78904" y="4131078"/>
            <a:ext cx="8229600" cy="378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b="1" dirty="0" smtClean="0"/>
              <a:t>e</a:t>
            </a:r>
            <a:r>
              <a:rPr lang="nl-NL" sz="1800" b="1" baseline="-25000" dirty="0" smtClean="0"/>
              <a:t>1</a:t>
            </a:r>
            <a:r>
              <a:rPr lang="nl-NL" sz="1800" dirty="0" smtClean="0"/>
              <a:t>  The </a:t>
            </a:r>
            <a:r>
              <a:rPr lang="nl-NL" sz="1800" dirty="0" err="1" smtClean="0"/>
              <a:t>origin</a:t>
            </a:r>
            <a:r>
              <a:rPr lang="nl-NL" sz="1800" dirty="0" smtClean="0"/>
              <a:t> of the </a:t>
            </a:r>
            <a:r>
              <a:rPr lang="nl-NL" sz="1800" dirty="0" err="1" smtClean="0"/>
              <a:t>cosmos</a:t>
            </a:r>
            <a:r>
              <a:rPr lang="nl-NL" sz="1800" dirty="0" smtClean="0"/>
              <a:t> (</a:t>
            </a:r>
            <a:r>
              <a:rPr lang="nl-NL" sz="1800" dirty="0" err="1" smtClean="0"/>
              <a:t>appealed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in </a:t>
            </a:r>
            <a:r>
              <a:rPr lang="nl-NL" sz="1800" i="1" dirty="0" err="1" smtClean="0"/>
              <a:t>cosmological</a:t>
            </a:r>
            <a:r>
              <a:rPr lang="nl-NL" sz="1800" i="1" dirty="0" smtClean="0"/>
              <a:t> argument </a:t>
            </a:r>
            <a:r>
              <a:rPr lang="nl-NL" sz="1800" dirty="0" err="1" smtClean="0"/>
              <a:t>for</a:t>
            </a:r>
            <a:r>
              <a:rPr lang="nl-NL" sz="1800" dirty="0" smtClean="0"/>
              <a:t> God)</a:t>
            </a:r>
            <a:endParaRPr lang="nl-NL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78904" y="4491118"/>
            <a:ext cx="8229600" cy="378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b="1" dirty="0"/>
              <a:t>e</a:t>
            </a:r>
            <a:r>
              <a:rPr lang="nl-NL" sz="1800" b="1" baseline="-25000" dirty="0" smtClean="0"/>
              <a:t>2</a:t>
            </a:r>
            <a:r>
              <a:rPr lang="nl-NL" sz="1800" dirty="0" smtClean="0"/>
              <a:t>  The fine-</a:t>
            </a:r>
            <a:r>
              <a:rPr lang="nl-NL" sz="1800" dirty="0" err="1" smtClean="0"/>
              <a:t>tuning</a:t>
            </a:r>
            <a:r>
              <a:rPr lang="nl-NL" sz="1800" dirty="0" smtClean="0"/>
              <a:t> of the </a:t>
            </a:r>
            <a:r>
              <a:rPr lang="nl-NL" sz="1800" dirty="0" err="1" smtClean="0"/>
              <a:t>cosmos</a:t>
            </a:r>
            <a:r>
              <a:rPr lang="nl-NL" sz="1800" dirty="0" smtClean="0"/>
              <a:t> (</a:t>
            </a:r>
            <a:r>
              <a:rPr lang="nl-NL" sz="1800" dirty="0" err="1" smtClean="0"/>
              <a:t>appealed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in </a:t>
            </a:r>
            <a:r>
              <a:rPr lang="nl-NL" sz="1800" i="1" dirty="0" err="1" smtClean="0"/>
              <a:t>teleological</a:t>
            </a:r>
            <a:r>
              <a:rPr lang="nl-NL" sz="1800" i="1" dirty="0" smtClean="0"/>
              <a:t> argument </a:t>
            </a:r>
            <a:r>
              <a:rPr lang="nl-NL" sz="1800" dirty="0" err="1" smtClean="0"/>
              <a:t>for</a:t>
            </a:r>
            <a:r>
              <a:rPr lang="nl-NL" sz="1800" dirty="0" smtClean="0"/>
              <a:t> God)</a:t>
            </a:r>
            <a:endParaRPr lang="nl-NL" sz="18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78904" y="4851158"/>
            <a:ext cx="8229600" cy="378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b="1" dirty="0" smtClean="0"/>
              <a:t>e</a:t>
            </a:r>
            <a:r>
              <a:rPr lang="nl-NL" sz="1800" b="1" baseline="-25000" dirty="0" smtClean="0"/>
              <a:t>3</a:t>
            </a:r>
            <a:r>
              <a:rPr lang="nl-NL" sz="1800" dirty="0" smtClean="0"/>
              <a:t>  The </a:t>
            </a:r>
            <a:r>
              <a:rPr lang="nl-NL" sz="1800" dirty="0" err="1" smtClean="0"/>
              <a:t>experience</a:t>
            </a:r>
            <a:r>
              <a:rPr lang="nl-NL" sz="1800" dirty="0" smtClean="0"/>
              <a:t> of </a:t>
            </a:r>
            <a:r>
              <a:rPr lang="nl-NL" sz="1800" dirty="0" err="1" smtClean="0"/>
              <a:t>objective</a:t>
            </a:r>
            <a:r>
              <a:rPr lang="nl-NL" sz="1800" dirty="0" smtClean="0"/>
              <a:t> </a:t>
            </a:r>
            <a:r>
              <a:rPr lang="nl-NL" sz="1800" dirty="0" err="1" smtClean="0"/>
              <a:t>moral</a:t>
            </a:r>
            <a:r>
              <a:rPr lang="nl-NL" sz="1800" dirty="0" smtClean="0"/>
              <a:t> </a:t>
            </a:r>
            <a:r>
              <a:rPr lang="nl-NL" sz="1800" dirty="0" err="1" smtClean="0"/>
              <a:t>values</a:t>
            </a:r>
            <a:r>
              <a:rPr lang="nl-NL" sz="1800" dirty="0" smtClean="0"/>
              <a:t> (</a:t>
            </a:r>
            <a:r>
              <a:rPr lang="nl-NL" sz="1800" dirty="0" err="1" smtClean="0"/>
              <a:t>appealed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in </a:t>
            </a:r>
            <a:r>
              <a:rPr lang="nl-NL" sz="1800" i="1" dirty="0" err="1" smtClean="0"/>
              <a:t>moral</a:t>
            </a:r>
            <a:r>
              <a:rPr lang="nl-NL" sz="1800" i="1" dirty="0"/>
              <a:t> </a:t>
            </a:r>
            <a:r>
              <a:rPr lang="nl-NL" sz="1800" i="1" dirty="0" smtClean="0"/>
              <a:t>argument </a:t>
            </a:r>
            <a:r>
              <a:rPr lang="nl-NL" sz="1800" dirty="0" err="1" smtClean="0"/>
              <a:t>for</a:t>
            </a:r>
            <a:r>
              <a:rPr lang="nl-NL" sz="1800" dirty="0" smtClean="0"/>
              <a:t> God)</a:t>
            </a:r>
            <a:endParaRPr lang="nl-NL" sz="18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78904" y="5229200"/>
            <a:ext cx="8445624" cy="378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b="1" dirty="0"/>
              <a:t>e</a:t>
            </a:r>
            <a:r>
              <a:rPr lang="nl-NL" sz="1800" b="1" baseline="-25000" dirty="0" smtClean="0"/>
              <a:t>4</a:t>
            </a:r>
            <a:r>
              <a:rPr lang="nl-NL" sz="1800" dirty="0" smtClean="0"/>
              <a:t>   </a:t>
            </a:r>
            <a:r>
              <a:rPr lang="nl-NL" sz="1800" dirty="0" err="1" smtClean="0"/>
              <a:t>Religous</a:t>
            </a:r>
            <a:r>
              <a:rPr lang="nl-NL" sz="1800" dirty="0" smtClean="0"/>
              <a:t> </a:t>
            </a:r>
            <a:r>
              <a:rPr lang="nl-NL" sz="1800" dirty="0" err="1" smtClean="0"/>
              <a:t>experience</a:t>
            </a:r>
            <a:r>
              <a:rPr lang="nl-NL" sz="1800" dirty="0" smtClean="0"/>
              <a:t> (</a:t>
            </a:r>
            <a:r>
              <a:rPr lang="nl-NL" sz="1800" dirty="0" err="1" smtClean="0"/>
              <a:t>appealed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in </a:t>
            </a:r>
            <a:r>
              <a:rPr lang="nl-NL" sz="1800" i="1" dirty="0" smtClean="0"/>
              <a:t>argument </a:t>
            </a:r>
            <a:r>
              <a:rPr lang="nl-NL" sz="1800" i="1" dirty="0" err="1" smtClean="0"/>
              <a:t>from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religious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experience</a:t>
            </a:r>
            <a:r>
              <a:rPr lang="nl-NL" sz="1800" i="1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God)</a:t>
            </a:r>
            <a:endParaRPr lang="nl-NL" sz="18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78904" y="5589240"/>
            <a:ext cx="8445624" cy="378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b="1" dirty="0" err="1" smtClean="0"/>
              <a:t>e</a:t>
            </a:r>
            <a:r>
              <a:rPr lang="nl-NL" sz="1800" b="1" baseline="-25000" dirty="0" err="1" smtClean="0"/>
              <a:t>N</a:t>
            </a:r>
            <a:r>
              <a:rPr lang="nl-NL" sz="1800" b="1" dirty="0" smtClean="0"/>
              <a:t>  </a:t>
            </a:r>
            <a:r>
              <a:rPr lang="nl-NL" sz="1800" dirty="0" smtClean="0"/>
              <a:t>Etc.</a:t>
            </a:r>
            <a:endParaRPr lang="nl-NL" sz="18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39552" y="609748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the relevant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probability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b="1" dirty="0" smtClean="0">
                <a:solidFill>
                  <a:prstClr val="black"/>
                </a:solidFill>
              </a:rPr>
              <a:t>h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b="1" dirty="0" smtClean="0"/>
              <a:t>P(h|e</a:t>
            </a:r>
            <a:r>
              <a:rPr lang="nl-NL" sz="2000" b="1" baseline="-25000" dirty="0" smtClean="0"/>
              <a:t>1 </a:t>
            </a:r>
            <a:r>
              <a:rPr lang="nl-NL" sz="2000" b="1" dirty="0"/>
              <a:t>&amp; </a:t>
            </a:r>
            <a:r>
              <a:rPr lang="nl-NL" sz="2000" b="1" dirty="0" smtClean="0"/>
              <a:t>e</a:t>
            </a:r>
            <a:r>
              <a:rPr lang="nl-NL" sz="2000" b="1" baseline="-25000" dirty="0" smtClean="0"/>
              <a:t>2 </a:t>
            </a:r>
            <a:r>
              <a:rPr lang="nl-NL" sz="2000" b="1" dirty="0" smtClean="0"/>
              <a:t>&amp; e</a:t>
            </a:r>
            <a:r>
              <a:rPr lang="nl-NL" sz="2000" b="1" baseline="-25000" dirty="0" smtClean="0"/>
              <a:t>3</a:t>
            </a:r>
            <a:r>
              <a:rPr lang="nl-NL" sz="2000" b="1" dirty="0"/>
              <a:t> </a:t>
            </a:r>
            <a:r>
              <a:rPr lang="nl-NL" sz="2000" b="1" dirty="0" smtClean="0"/>
              <a:t>&amp; … &amp; </a:t>
            </a:r>
            <a:r>
              <a:rPr lang="nl-NL" sz="2000" b="1" dirty="0" err="1" smtClean="0"/>
              <a:t>e</a:t>
            </a:r>
            <a:r>
              <a:rPr lang="nl-NL" sz="2000" b="1" baseline="-25000" dirty="0" err="1" smtClean="0"/>
              <a:t>N</a:t>
            </a:r>
            <a:r>
              <a:rPr lang="nl-NL" sz="2000" b="1" dirty="0" smtClean="0"/>
              <a:t> &amp; k)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4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7" grpId="0"/>
      <p:bldP spid="14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‘The </a:t>
            </a:r>
            <a:r>
              <a:rPr lang="nl-NL" sz="3200" dirty="0" err="1" smtClean="0"/>
              <a:t>formal</a:t>
            </a:r>
            <a:r>
              <a:rPr lang="nl-NL" sz="3200" dirty="0" smtClean="0"/>
              <a:t> </a:t>
            </a:r>
            <a:r>
              <a:rPr lang="nl-NL" sz="3200" dirty="0" err="1" smtClean="0"/>
              <a:t>justification</a:t>
            </a:r>
            <a:r>
              <a:rPr lang="nl-NL" sz="3200" dirty="0" smtClean="0"/>
              <a:t> of </a:t>
            </a:r>
            <a:r>
              <a:rPr lang="nl-NL" sz="3200" dirty="0" err="1" smtClean="0"/>
              <a:t>theism</a:t>
            </a:r>
            <a:r>
              <a:rPr lang="nl-NL" sz="3200" dirty="0" smtClean="0"/>
              <a:t>’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science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presupposition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cases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is a hypothesis </a:t>
            </a:r>
            <a:r>
              <a:rPr lang="nl-NL" sz="2000" dirty="0" err="1" smtClean="0">
                <a:solidFill>
                  <a:prstClr val="black"/>
                </a:solidFill>
              </a:rPr>
              <a:t>very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much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like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scientific</a:t>
            </a:r>
            <a:r>
              <a:rPr lang="nl-NL" sz="2000" i="1" dirty="0" smtClean="0">
                <a:solidFill>
                  <a:prstClr val="black"/>
                </a:solidFill>
              </a:rPr>
              <a:t> hypothesis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explains</a:t>
            </a:r>
            <a:r>
              <a:rPr lang="nl-NL" sz="2000" dirty="0" smtClean="0">
                <a:solidFill>
                  <a:prstClr val="black"/>
                </a:solidFill>
              </a:rPr>
              <a:t>                         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world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looks the way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looks 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357720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Moreover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showing</a:t>
            </a:r>
            <a:r>
              <a:rPr lang="nl-NL" sz="2000" dirty="0" smtClean="0">
                <a:solidFill>
                  <a:prstClr val="black"/>
                </a:solidFill>
              </a:rPr>
              <a:t> the close </a:t>
            </a:r>
            <a:r>
              <a:rPr lang="nl-NL" sz="2000" dirty="0" err="1" smtClean="0">
                <a:solidFill>
                  <a:prstClr val="black"/>
                </a:solidFill>
              </a:rPr>
              <a:t>similarities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the assessment of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respectable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things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beyond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immediate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experience</a:t>
            </a:r>
            <a:r>
              <a:rPr lang="nl-NL" sz="2000" dirty="0" smtClean="0">
                <a:solidFill>
                  <a:prstClr val="black"/>
                </a:solidFill>
              </a:rPr>
              <a:t>) the </a:t>
            </a:r>
            <a:r>
              <a:rPr lang="nl-NL" sz="2000" i="1" dirty="0" smtClean="0">
                <a:solidFill>
                  <a:prstClr val="black"/>
                </a:solidFill>
              </a:rPr>
              <a:t>Hume-Kant </a:t>
            </a:r>
            <a:r>
              <a:rPr lang="nl-NL" sz="2000" i="1" dirty="0" err="1" smtClean="0">
                <a:solidFill>
                  <a:prstClr val="black"/>
                </a:solidFill>
              </a:rPr>
              <a:t>objection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we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      in </a:t>
            </a:r>
            <a:r>
              <a:rPr lang="nl-NL" sz="2000" dirty="0" err="1" smtClean="0">
                <a:solidFill>
                  <a:prstClr val="black"/>
                </a:solidFill>
              </a:rPr>
              <a:t>believing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anything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beyond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immediate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experience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loses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force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2420888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these cases are </a:t>
            </a:r>
            <a:r>
              <a:rPr lang="nl-NL" sz="2000" dirty="0" err="1" smtClean="0">
                <a:solidFill>
                  <a:prstClr val="black"/>
                </a:solidFill>
              </a:rPr>
              <a:t>very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similar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reasoning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     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understood</a:t>
            </a:r>
            <a:r>
              <a:rPr lang="nl-NL" sz="2000" dirty="0" smtClean="0">
                <a:solidFill>
                  <a:prstClr val="black"/>
                </a:solidFill>
              </a:rPr>
              <a:t> as meeting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                     the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39552" y="501736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Finally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the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theistic</a:t>
            </a:r>
            <a:r>
              <a:rPr lang="nl-NL" sz="2000" dirty="0" smtClean="0">
                <a:solidFill>
                  <a:prstClr val="black"/>
                </a:solidFill>
              </a:rPr>
              <a:t> belief      is </a:t>
            </a:r>
            <a:r>
              <a:rPr lang="nl-NL" sz="2000" dirty="0" err="1" smtClean="0">
                <a:solidFill>
                  <a:prstClr val="black"/>
                </a:solidFill>
              </a:rPr>
              <a:t>supported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methodology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claims,     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firmly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clearly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established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66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4" grpId="0"/>
      <p:bldP spid="2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dilemma of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</a:t>
            </a:r>
            <a:r>
              <a:rPr lang="nl-NL" sz="3200" dirty="0" err="1" smtClean="0"/>
              <a:t>assent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cumulative</a:t>
            </a:r>
            <a:r>
              <a:rPr lang="nl-NL" sz="2000" dirty="0" smtClean="0">
                <a:solidFill>
                  <a:prstClr val="black"/>
                </a:solidFill>
              </a:rPr>
              <a:t> case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aims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show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is a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rationally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justified</a:t>
            </a:r>
            <a:r>
              <a:rPr lang="nl-NL" sz="2000" i="1" dirty="0" smtClean="0">
                <a:solidFill>
                  <a:prstClr val="black"/>
                </a:solidFill>
              </a:rPr>
              <a:t> hypothesis</a:t>
            </a:r>
            <a:r>
              <a:rPr lang="nl-NL" sz="2000" dirty="0" smtClean="0">
                <a:solidFill>
                  <a:prstClr val="black"/>
                </a:solidFill>
              </a:rPr>
              <a:t>. But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conflict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              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accept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full commitment 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357720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we have a </a:t>
            </a:r>
            <a:r>
              <a:rPr lang="nl-NL" sz="2000" i="1" dirty="0" smtClean="0">
                <a:solidFill>
                  <a:prstClr val="black"/>
                </a:solidFill>
              </a:rPr>
              <a:t>dilemma of </a:t>
            </a:r>
            <a:r>
              <a:rPr lang="nl-NL" sz="2000" i="1" dirty="0" err="1" smtClean="0">
                <a:solidFill>
                  <a:prstClr val="black"/>
                </a:solidFill>
              </a:rPr>
              <a:t>religious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assent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evidentialistic</a:t>
            </a:r>
            <a:r>
              <a:rPr lang="nl-NL" sz="2000" dirty="0" smtClean="0">
                <a:solidFill>
                  <a:prstClr val="black"/>
                </a:solidFill>
              </a:rPr>
              <a:t>         case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2420888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T</a:t>
            </a:r>
            <a:r>
              <a:rPr lang="nl-NL" sz="2000" dirty="0" smtClean="0">
                <a:solidFill>
                  <a:prstClr val="black"/>
                </a:solidFill>
              </a:rPr>
              <a:t>he </a:t>
            </a:r>
            <a:r>
              <a:rPr lang="nl-NL" sz="2000" dirty="0" err="1" smtClean="0">
                <a:solidFill>
                  <a:prstClr val="black"/>
                </a:solidFill>
              </a:rPr>
              <a:t>firmness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those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proportion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  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. The </a:t>
            </a:r>
            <a:r>
              <a:rPr lang="nl-NL" sz="2000" i="1" dirty="0" err="1" smtClean="0">
                <a:solidFill>
                  <a:prstClr val="black"/>
                </a:solidFill>
              </a:rPr>
              <a:t>proportionality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violated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Insufficient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evidence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warrant the </a:t>
            </a:r>
            <a:r>
              <a:rPr lang="nl-NL" sz="1800" dirty="0" err="1" smtClean="0">
                <a:solidFill>
                  <a:prstClr val="black"/>
                </a:solidFill>
              </a:rPr>
              <a:t>certainty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with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which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religious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 are </a:t>
            </a:r>
            <a:r>
              <a:rPr lang="nl-NL" sz="1800" dirty="0" err="1" smtClean="0">
                <a:solidFill>
                  <a:prstClr val="black"/>
                </a:solidFill>
              </a:rPr>
              <a:t>hold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7624" y="4419110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b="1" dirty="0"/>
              <a:t>*</a:t>
            </a:r>
            <a:r>
              <a:rPr lang="nl-NL" sz="1800" dirty="0" smtClean="0"/>
              <a:t> </a:t>
            </a:r>
            <a:r>
              <a:rPr lang="nl-NL" sz="1800" i="1" dirty="0" err="1" smtClean="0"/>
              <a:t>Either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</a:t>
            </a:r>
            <a:r>
              <a:rPr lang="nl-NL" sz="1800" dirty="0" err="1" smtClean="0"/>
              <a:t>believers</a:t>
            </a:r>
            <a:r>
              <a:rPr lang="nl-NL" sz="1800" dirty="0" smtClean="0"/>
              <a:t> are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in </a:t>
            </a:r>
            <a:r>
              <a:rPr lang="nl-NL" sz="1800" dirty="0" err="1" smtClean="0"/>
              <a:t>their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, but </a:t>
            </a:r>
            <a:r>
              <a:rPr lang="nl-NL" sz="1800" dirty="0" err="1" smtClean="0"/>
              <a:t>then</a:t>
            </a:r>
            <a:r>
              <a:rPr lang="nl-NL" sz="1800" dirty="0" smtClean="0"/>
              <a:t> these     </a:t>
            </a:r>
            <a:br>
              <a:rPr lang="nl-NL" sz="1800" dirty="0" smtClean="0"/>
            </a:br>
            <a:r>
              <a:rPr lang="nl-NL" sz="1800" dirty="0" smtClean="0"/>
              <a:t>  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do </a:t>
            </a:r>
            <a:r>
              <a:rPr lang="nl-NL" sz="1800" dirty="0" err="1" smtClean="0"/>
              <a:t>not</a:t>
            </a:r>
            <a:r>
              <a:rPr lang="nl-NL" sz="1800" dirty="0" smtClean="0"/>
              <a:t> </a:t>
            </a:r>
            <a:r>
              <a:rPr lang="nl-NL" sz="1800" dirty="0" err="1" smtClean="0"/>
              <a:t>seem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function</a:t>
            </a:r>
            <a:r>
              <a:rPr lang="nl-NL" sz="1800" dirty="0" smtClean="0"/>
              <a:t> </a:t>
            </a:r>
            <a:r>
              <a:rPr lang="nl-NL" sz="1800" dirty="0" err="1" smtClean="0"/>
              <a:t>properly</a:t>
            </a:r>
            <a:r>
              <a:rPr lang="nl-NL" sz="1800" dirty="0" smtClean="0"/>
              <a:t> (no strong full commitment)</a:t>
            </a:r>
            <a:endParaRPr lang="nl-NL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87624" y="5139190"/>
            <a:ext cx="8229600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60000"/>
              <a:buNone/>
            </a:pPr>
            <a:r>
              <a:rPr lang="nl-NL" sz="1800" dirty="0" smtClean="0"/>
              <a:t>* </a:t>
            </a:r>
            <a:r>
              <a:rPr lang="nl-NL" sz="1800" i="1" dirty="0" smtClean="0"/>
              <a:t>Or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</a:t>
            </a:r>
            <a:r>
              <a:rPr lang="nl-NL" sz="1800" dirty="0" err="1" smtClean="0"/>
              <a:t>believers</a:t>
            </a:r>
            <a:r>
              <a:rPr lang="nl-NL" sz="1800" dirty="0" smtClean="0"/>
              <a:t> have the commitment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 </a:t>
            </a:r>
            <a:r>
              <a:rPr lang="nl-NL" sz="1800" dirty="0" err="1" smtClean="0"/>
              <a:t>seems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demand</a:t>
            </a:r>
            <a:r>
              <a:rPr lang="nl-NL" sz="1800" dirty="0" smtClean="0"/>
              <a:t>, but           </a:t>
            </a:r>
            <a:br>
              <a:rPr lang="nl-NL" sz="1800" dirty="0" smtClean="0"/>
            </a:br>
            <a:r>
              <a:rPr lang="nl-NL" sz="1800" dirty="0" smtClean="0"/>
              <a:t>   </a:t>
            </a:r>
            <a:r>
              <a:rPr lang="nl-NL" sz="1800" dirty="0" err="1" smtClean="0"/>
              <a:t>then</a:t>
            </a:r>
            <a:r>
              <a:rPr lang="nl-NL" sz="1800" dirty="0" smtClean="0"/>
              <a:t> these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are </a:t>
            </a:r>
            <a:r>
              <a:rPr lang="nl-NL" sz="1800" dirty="0" err="1" smtClean="0"/>
              <a:t>irrational</a:t>
            </a:r>
            <a:r>
              <a:rPr lang="nl-NL" sz="1800" dirty="0" smtClean="0"/>
              <a:t> (</a:t>
            </a:r>
            <a:r>
              <a:rPr lang="nl-NL" sz="1800" dirty="0" err="1" smtClean="0"/>
              <a:t>since</a:t>
            </a:r>
            <a:r>
              <a:rPr lang="nl-NL" sz="1800" dirty="0" smtClean="0"/>
              <a:t> </a:t>
            </a:r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violate</a:t>
            </a:r>
            <a:r>
              <a:rPr lang="nl-NL" sz="1800" dirty="0" smtClean="0"/>
              <a:t> the </a:t>
            </a:r>
            <a:r>
              <a:rPr lang="nl-NL" sz="1800" dirty="0" err="1" smtClean="0"/>
              <a:t>proportionality</a:t>
            </a:r>
            <a:r>
              <a:rPr lang="nl-NL" sz="1800" dirty="0" smtClean="0"/>
              <a:t> </a:t>
            </a:r>
            <a:r>
              <a:rPr lang="nl-NL" sz="1800" dirty="0" err="1" smtClean="0"/>
              <a:t>principle</a:t>
            </a:r>
            <a:r>
              <a:rPr lang="nl-NL" sz="1800" dirty="0" smtClean="0"/>
              <a:t>)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42618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4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Theoretical</a:t>
            </a:r>
            <a:r>
              <a:rPr lang="nl-NL" sz="3200" dirty="0" smtClean="0"/>
              <a:t>, practical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axiological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r>
              <a:rPr lang="nl-NL" sz="3200" dirty="0" smtClean="0"/>
              <a:t> 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/>
          </a:bodyPr>
          <a:lstStyle/>
          <a:p>
            <a:r>
              <a:rPr lang="nl-NL" sz="2000" dirty="0" err="1" smtClean="0"/>
              <a:t>What</a:t>
            </a:r>
            <a:r>
              <a:rPr lang="nl-NL" sz="2000" dirty="0" smtClean="0"/>
              <a:t> kinds of ‘</a:t>
            </a:r>
            <a:r>
              <a:rPr lang="nl-NL" sz="2000" dirty="0" err="1" smtClean="0"/>
              <a:t>things</a:t>
            </a:r>
            <a:r>
              <a:rPr lang="nl-NL" sz="2000" dirty="0" smtClean="0"/>
              <a:t>’ </a:t>
            </a:r>
            <a:r>
              <a:rPr lang="nl-NL" sz="2000" dirty="0" err="1" smtClean="0"/>
              <a:t>can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r>
              <a:rPr lang="nl-NL" sz="2000" dirty="0" smtClean="0"/>
              <a:t> </a:t>
            </a:r>
            <a:r>
              <a:rPr lang="nl-NL" sz="2000" dirty="0" err="1" smtClean="0"/>
              <a:t>rational</a:t>
            </a:r>
            <a:r>
              <a:rPr lang="nl-NL" sz="2000" dirty="0" smtClean="0"/>
              <a:t> or </a:t>
            </a:r>
            <a:r>
              <a:rPr lang="nl-NL" sz="2000" dirty="0" err="1" smtClean="0"/>
              <a:t>irrational</a:t>
            </a:r>
            <a:r>
              <a:rPr lang="nl-NL" sz="2000" dirty="0" smtClean="0"/>
              <a:t>?</a:t>
            </a:r>
          </a:p>
          <a:p>
            <a:pPr lvl="1"/>
            <a:r>
              <a:rPr lang="nl-NL" sz="1800" dirty="0" err="1" smtClean="0"/>
              <a:t>Beliefs</a:t>
            </a:r>
            <a:r>
              <a:rPr lang="nl-NL" sz="1800" dirty="0" smtClean="0"/>
              <a:t>, </a:t>
            </a:r>
            <a:r>
              <a:rPr lang="nl-NL" sz="1800" dirty="0" err="1" smtClean="0"/>
              <a:t>decisions</a:t>
            </a:r>
            <a:r>
              <a:rPr lang="nl-NL" sz="1800" dirty="0" smtClean="0"/>
              <a:t>, actions, </a:t>
            </a:r>
            <a:r>
              <a:rPr lang="nl-NL" sz="1800" dirty="0" err="1" smtClean="0"/>
              <a:t>behaviors</a:t>
            </a:r>
            <a:r>
              <a:rPr lang="nl-NL" sz="1800" dirty="0" smtClean="0"/>
              <a:t>, </a:t>
            </a:r>
            <a:r>
              <a:rPr lang="nl-NL" sz="1800" dirty="0" err="1" smtClean="0"/>
              <a:t>evaluations</a:t>
            </a:r>
            <a:r>
              <a:rPr lang="nl-NL" sz="1800" dirty="0" smtClean="0"/>
              <a:t>, </a:t>
            </a:r>
            <a:r>
              <a:rPr lang="nl-NL" sz="1800" dirty="0" err="1" smtClean="0"/>
              <a:t>plans</a:t>
            </a:r>
            <a:r>
              <a:rPr lang="nl-NL" sz="1800" dirty="0" smtClean="0"/>
              <a:t>, </a:t>
            </a:r>
            <a:r>
              <a:rPr lang="nl-NL" sz="1800" dirty="0" err="1" smtClean="0"/>
              <a:t>strategies</a:t>
            </a:r>
            <a:r>
              <a:rPr lang="nl-NL" sz="1800" dirty="0" smtClean="0"/>
              <a:t>, </a:t>
            </a:r>
            <a:r>
              <a:rPr lang="nl-NL" sz="1800" dirty="0" err="1" smtClean="0"/>
              <a:t>people</a:t>
            </a:r>
            <a:r>
              <a:rPr lang="nl-NL" sz="1800" dirty="0" smtClean="0"/>
              <a:t> …</a:t>
            </a:r>
          </a:p>
          <a:p>
            <a:pPr lvl="1"/>
            <a:endParaRPr lang="nl-NL" sz="1600" dirty="0" smtClean="0"/>
          </a:p>
          <a:p>
            <a:pPr lvl="1"/>
            <a:endParaRPr lang="nl-NL" sz="1600" dirty="0" smtClean="0"/>
          </a:p>
          <a:p>
            <a:endParaRPr lang="nl-NL" sz="700" dirty="0" smtClean="0"/>
          </a:p>
          <a:p>
            <a:pPr lvl="2"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227687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What</a:t>
            </a:r>
            <a:r>
              <a:rPr lang="nl-NL" sz="2000" dirty="0" smtClean="0"/>
              <a:t> kinds of ‘</a:t>
            </a:r>
            <a:r>
              <a:rPr lang="nl-NL" sz="2000" dirty="0" err="1" smtClean="0"/>
              <a:t>things</a:t>
            </a:r>
            <a:r>
              <a:rPr lang="nl-NL" sz="2000" dirty="0" smtClean="0"/>
              <a:t>’ are </a:t>
            </a:r>
            <a:r>
              <a:rPr lang="nl-NL" sz="2000" dirty="0" err="1" smtClean="0"/>
              <a:t>typically</a:t>
            </a:r>
            <a:r>
              <a:rPr lang="nl-NL" sz="2000" dirty="0" smtClean="0"/>
              <a:t> a-</a:t>
            </a:r>
            <a:r>
              <a:rPr lang="nl-NL" sz="2000" dirty="0" err="1" smtClean="0"/>
              <a:t>rational</a:t>
            </a:r>
            <a:r>
              <a:rPr lang="nl-NL" sz="2000" dirty="0" smtClean="0"/>
              <a:t>?</a:t>
            </a:r>
          </a:p>
          <a:p>
            <a:pPr lvl="1"/>
            <a:r>
              <a:rPr lang="nl-NL" sz="1800" dirty="0" smtClean="0"/>
              <a:t>Trees, </a:t>
            </a:r>
            <a:r>
              <a:rPr lang="nl-NL" sz="1800" dirty="0" err="1" smtClean="0"/>
              <a:t>planets</a:t>
            </a:r>
            <a:r>
              <a:rPr lang="nl-NL" sz="1800" dirty="0" smtClean="0"/>
              <a:t>, </a:t>
            </a:r>
            <a:r>
              <a:rPr lang="nl-NL" sz="1800" dirty="0" err="1" smtClean="0"/>
              <a:t>cars</a:t>
            </a:r>
            <a:r>
              <a:rPr lang="nl-NL" sz="1800" dirty="0" smtClean="0"/>
              <a:t>, </a:t>
            </a:r>
            <a:r>
              <a:rPr lang="nl-NL" sz="1800" dirty="0" err="1" smtClean="0"/>
              <a:t>phones</a:t>
            </a:r>
            <a:r>
              <a:rPr lang="nl-NL" sz="1800" dirty="0" smtClean="0"/>
              <a:t>, </a:t>
            </a:r>
            <a:r>
              <a:rPr lang="nl-NL" sz="1800" dirty="0" err="1" smtClean="0"/>
              <a:t>tables</a:t>
            </a:r>
            <a:r>
              <a:rPr lang="nl-NL" sz="1800" dirty="0" smtClean="0"/>
              <a:t>, </a:t>
            </a:r>
            <a:r>
              <a:rPr lang="nl-NL" sz="1800" dirty="0" err="1" smtClean="0"/>
              <a:t>chairs</a:t>
            </a:r>
            <a:r>
              <a:rPr lang="nl-NL" sz="1800" dirty="0" smtClean="0"/>
              <a:t>, taste (e.g. pizza, ice-cream), art … </a:t>
            </a:r>
          </a:p>
          <a:p>
            <a:pPr lvl="1"/>
            <a:endParaRPr lang="nl-NL" sz="1600" dirty="0" smtClean="0"/>
          </a:p>
          <a:p>
            <a:pPr lvl="1"/>
            <a:endParaRPr lang="nl-NL" sz="1600" dirty="0" smtClean="0"/>
          </a:p>
          <a:p>
            <a:endParaRPr lang="nl-NL" sz="700" dirty="0" smtClean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321297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There</a:t>
            </a:r>
            <a:r>
              <a:rPr lang="nl-NL" sz="2000" dirty="0" smtClean="0"/>
              <a:t> are </a:t>
            </a:r>
            <a:r>
              <a:rPr lang="nl-NL" sz="2000" dirty="0" err="1" smtClean="0"/>
              <a:t>three</a:t>
            </a:r>
            <a:r>
              <a:rPr lang="nl-NL" sz="2000" dirty="0" smtClean="0"/>
              <a:t> </a:t>
            </a:r>
            <a:r>
              <a:rPr lang="nl-NL" sz="2000" dirty="0" err="1" smtClean="0"/>
              <a:t>areas</a:t>
            </a:r>
            <a:r>
              <a:rPr lang="nl-NL" sz="2000" dirty="0" smtClean="0"/>
              <a:t> </a:t>
            </a:r>
            <a:r>
              <a:rPr lang="nl-NL" sz="2000" dirty="0" err="1" smtClean="0"/>
              <a:t>where</a:t>
            </a:r>
            <a:r>
              <a:rPr lang="nl-NL" sz="2000" dirty="0" smtClean="0"/>
              <a:t> we </a:t>
            </a:r>
            <a:r>
              <a:rPr lang="nl-NL" sz="2000" dirty="0" err="1" smtClean="0"/>
              <a:t>can</a:t>
            </a:r>
            <a:r>
              <a:rPr lang="nl-NL" sz="2000" dirty="0" smtClean="0"/>
              <a:t> </a:t>
            </a:r>
            <a:r>
              <a:rPr lang="nl-NL" sz="2000" dirty="0" err="1" smtClean="0"/>
              <a:t>decide</a:t>
            </a:r>
            <a:r>
              <a:rPr lang="nl-NL" sz="2000" dirty="0" smtClean="0"/>
              <a:t> </a:t>
            </a:r>
            <a:r>
              <a:rPr lang="nl-NL" sz="2000" dirty="0" err="1" smtClean="0"/>
              <a:t>what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do. But </a:t>
            </a:r>
            <a:r>
              <a:rPr lang="nl-NL" sz="2000" dirty="0" err="1" smtClean="0"/>
              <a:t>then</a:t>
            </a:r>
            <a:r>
              <a:rPr lang="nl-NL" sz="2000" dirty="0" smtClean="0"/>
              <a:t> </a:t>
            </a:r>
            <a:r>
              <a:rPr lang="nl-NL" sz="2000" dirty="0" err="1" smtClean="0"/>
              <a:t>there</a:t>
            </a:r>
            <a:r>
              <a:rPr lang="nl-NL" sz="2000" dirty="0" smtClean="0"/>
              <a:t>   are </a:t>
            </a:r>
            <a:r>
              <a:rPr lang="nl-NL" sz="2000" dirty="0" err="1" smtClean="0"/>
              <a:t>three</a:t>
            </a:r>
            <a:r>
              <a:rPr lang="nl-NL" sz="2000" dirty="0" smtClean="0"/>
              <a:t> </a:t>
            </a:r>
            <a:r>
              <a:rPr lang="nl-NL" sz="2000" dirty="0" err="1" smtClean="0"/>
              <a:t>contexts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/>
              <a:t> </a:t>
            </a:r>
            <a:r>
              <a:rPr lang="nl-NL" sz="2000" dirty="0" smtClean="0"/>
              <a:t>(</a:t>
            </a:r>
            <a:r>
              <a:rPr lang="nl-NL" sz="2000" dirty="0" err="1" smtClean="0"/>
              <a:t>Rescher</a:t>
            </a:r>
            <a:r>
              <a:rPr lang="nl-NL" sz="2000" dirty="0" smtClean="0"/>
              <a:t>)</a:t>
            </a:r>
          </a:p>
          <a:p>
            <a:pPr lvl="1"/>
            <a:endParaRPr lang="nl-NL" sz="2000" dirty="0" smtClean="0"/>
          </a:p>
          <a:p>
            <a:endParaRPr lang="nl-NL" sz="2000" dirty="0" smtClean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99592" y="41490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Theoretical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is </a:t>
            </a:r>
            <a:r>
              <a:rPr lang="nl-NL" sz="1800" dirty="0" err="1" smtClean="0"/>
              <a:t>about</a:t>
            </a:r>
            <a:r>
              <a:rPr lang="nl-NL" sz="1800" dirty="0" smtClean="0"/>
              <a:t> </a:t>
            </a:r>
            <a:r>
              <a:rPr lang="nl-NL" sz="1800" dirty="0" err="1" smtClean="0"/>
              <a:t>what</a:t>
            </a:r>
            <a:r>
              <a:rPr lang="nl-NL" sz="1800" dirty="0" smtClean="0"/>
              <a:t> we </a:t>
            </a:r>
            <a:r>
              <a:rPr lang="nl-NL" sz="1800" dirty="0" err="1" smtClean="0"/>
              <a:t>should</a:t>
            </a:r>
            <a:r>
              <a:rPr lang="nl-NL" sz="1800" dirty="0" smtClean="0"/>
              <a:t> </a:t>
            </a:r>
            <a:r>
              <a:rPr lang="nl-NL" sz="1800" i="1" dirty="0" err="1" smtClean="0"/>
              <a:t>believe</a:t>
            </a:r>
            <a:r>
              <a:rPr lang="nl-NL" sz="1800" dirty="0" smtClean="0"/>
              <a:t> or accept</a:t>
            </a:r>
          </a:p>
          <a:p>
            <a:pPr>
              <a:buSzPct val="60000"/>
              <a:buFont typeface="Courier New" panose="02070309020205020404" pitchFamily="49" charset="0"/>
              <a:buChar char="o"/>
            </a:pPr>
            <a:endParaRPr lang="nl-NL" sz="1800" dirty="0" smtClean="0"/>
          </a:p>
          <a:p>
            <a:pPr lvl="1"/>
            <a:endParaRPr lang="nl-NL" sz="1800" dirty="0" smtClean="0"/>
          </a:p>
          <a:p>
            <a:endParaRPr lang="nl-NL" sz="1800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99592" y="465313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smtClean="0"/>
              <a:t>Practical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is </a:t>
            </a:r>
            <a:r>
              <a:rPr lang="nl-NL" sz="1800" dirty="0" err="1" smtClean="0"/>
              <a:t>about</a:t>
            </a:r>
            <a:r>
              <a:rPr lang="nl-NL" sz="1800" dirty="0" smtClean="0"/>
              <a:t> </a:t>
            </a:r>
            <a:r>
              <a:rPr lang="nl-NL" sz="1800" dirty="0" err="1" smtClean="0"/>
              <a:t>what</a:t>
            </a:r>
            <a:r>
              <a:rPr lang="nl-NL" sz="1800" dirty="0" smtClean="0"/>
              <a:t> we </a:t>
            </a:r>
            <a:r>
              <a:rPr lang="nl-NL" sz="1800" dirty="0" err="1" smtClean="0"/>
              <a:t>should</a:t>
            </a:r>
            <a:r>
              <a:rPr lang="nl-NL" sz="1800" dirty="0" smtClean="0"/>
              <a:t> </a:t>
            </a:r>
            <a:r>
              <a:rPr lang="nl-NL" sz="1800" i="1" dirty="0" smtClean="0"/>
              <a:t>do</a:t>
            </a:r>
            <a:r>
              <a:rPr lang="nl-NL" sz="1800" dirty="0" smtClean="0"/>
              <a:t> or </a:t>
            </a:r>
            <a:r>
              <a:rPr lang="nl-NL" sz="1800" dirty="0" err="1" smtClean="0"/>
              <a:t>perform</a:t>
            </a:r>
            <a:endParaRPr lang="nl-NL" sz="1800" dirty="0" smtClean="0"/>
          </a:p>
          <a:p>
            <a:pPr>
              <a:buSzPct val="60000"/>
              <a:buFont typeface="Courier New" panose="02070309020205020404" pitchFamily="49" charset="0"/>
              <a:buChar char="o"/>
            </a:pPr>
            <a:endParaRPr lang="nl-NL" sz="1800" dirty="0" smtClean="0"/>
          </a:p>
          <a:p>
            <a:pPr lvl="1"/>
            <a:endParaRPr lang="nl-NL" sz="1800" dirty="0" smtClean="0"/>
          </a:p>
          <a:p>
            <a:endParaRPr lang="nl-NL" sz="1800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99592" y="515719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Axiological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is </a:t>
            </a:r>
            <a:r>
              <a:rPr lang="nl-NL" sz="1800" dirty="0" err="1" smtClean="0"/>
              <a:t>about</a:t>
            </a:r>
            <a:r>
              <a:rPr lang="nl-NL" sz="1800" dirty="0" smtClean="0"/>
              <a:t> </a:t>
            </a:r>
            <a:r>
              <a:rPr lang="nl-NL" sz="1800" dirty="0" err="1" smtClean="0"/>
              <a:t>what</a:t>
            </a:r>
            <a:r>
              <a:rPr lang="nl-NL" sz="1800" dirty="0" smtClean="0"/>
              <a:t> we </a:t>
            </a:r>
            <a:r>
              <a:rPr lang="nl-NL" sz="1800" dirty="0" err="1" smtClean="0"/>
              <a:t>should</a:t>
            </a:r>
            <a:r>
              <a:rPr lang="nl-NL" sz="1800" dirty="0" smtClean="0"/>
              <a:t> </a:t>
            </a:r>
            <a:r>
              <a:rPr lang="nl-NL" sz="1800" i="1" dirty="0" err="1" smtClean="0"/>
              <a:t>value</a:t>
            </a:r>
            <a:r>
              <a:rPr lang="nl-NL" sz="1800" dirty="0" smtClean="0"/>
              <a:t> or </a:t>
            </a:r>
            <a:r>
              <a:rPr lang="nl-NL" sz="1800" dirty="0" err="1" smtClean="0"/>
              <a:t>prefer</a:t>
            </a:r>
            <a:endParaRPr lang="nl-NL" sz="1800" dirty="0" smtClean="0"/>
          </a:p>
          <a:p>
            <a:pPr>
              <a:buSzPct val="60000"/>
              <a:buFont typeface="Courier New" panose="02070309020205020404" pitchFamily="49" charset="0"/>
              <a:buChar char="o"/>
            </a:pPr>
            <a:endParaRPr lang="nl-NL" sz="1800" dirty="0" smtClean="0"/>
          </a:p>
          <a:p>
            <a:pPr lvl="1"/>
            <a:endParaRPr lang="nl-NL" sz="1800" dirty="0" smtClean="0"/>
          </a:p>
          <a:p>
            <a:endParaRPr lang="nl-NL" sz="1800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7544" y="5733256"/>
            <a:ext cx="849694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Axiological</a:t>
            </a:r>
            <a:r>
              <a:rPr lang="nl-NL" sz="2000" dirty="0" smtClean="0"/>
              <a:t>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is </a:t>
            </a:r>
            <a:r>
              <a:rPr lang="nl-NL" sz="2000" dirty="0" err="1" smtClean="0"/>
              <a:t>required</a:t>
            </a:r>
            <a:r>
              <a:rPr lang="nl-NL" sz="2000" dirty="0" smtClean="0"/>
              <a:t> </a:t>
            </a:r>
            <a:r>
              <a:rPr lang="nl-NL" sz="2000" dirty="0" err="1" smtClean="0"/>
              <a:t>since</a:t>
            </a:r>
            <a:r>
              <a:rPr lang="nl-NL" sz="2000" dirty="0" smtClean="0"/>
              <a:t> </a:t>
            </a:r>
            <a:r>
              <a:rPr lang="nl-NL" sz="2000" dirty="0" err="1" smtClean="0"/>
              <a:t>decisions</a:t>
            </a:r>
            <a:r>
              <a:rPr lang="nl-NL" sz="2000" dirty="0" smtClean="0"/>
              <a:t> of </a:t>
            </a:r>
            <a:r>
              <a:rPr lang="nl-NL" sz="2000" dirty="0" err="1" smtClean="0"/>
              <a:t>people</a:t>
            </a:r>
            <a:r>
              <a:rPr lang="nl-NL" sz="2000" dirty="0" smtClean="0"/>
              <a:t> </a:t>
            </a:r>
            <a:r>
              <a:rPr lang="nl-NL" sz="2000" dirty="0" err="1" smtClean="0"/>
              <a:t>can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r>
              <a:rPr lang="nl-NL" sz="2000" dirty="0" smtClean="0"/>
              <a:t> </a:t>
            </a:r>
            <a:r>
              <a:rPr lang="nl-NL" sz="2000" dirty="0" err="1" smtClean="0"/>
              <a:t>rational</a:t>
            </a:r>
            <a:r>
              <a:rPr lang="nl-NL" sz="2000" dirty="0" smtClean="0"/>
              <a:t> </a:t>
            </a:r>
            <a:r>
              <a:rPr lang="nl-NL" sz="2000" dirty="0" err="1" smtClean="0"/>
              <a:t>only</a:t>
            </a:r>
            <a:r>
              <a:rPr lang="nl-NL" sz="2000" dirty="0" smtClean="0"/>
              <a:t> in case the </a:t>
            </a:r>
            <a:r>
              <a:rPr lang="nl-NL" sz="2000" dirty="0" err="1" smtClean="0"/>
              <a:t>ends</a:t>
            </a:r>
            <a:r>
              <a:rPr lang="nl-NL" sz="2000" dirty="0" smtClean="0"/>
              <a:t> or </a:t>
            </a:r>
            <a:r>
              <a:rPr lang="nl-NL" sz="2000" dirty="0" err="1" smtClean="0"/>
              <a:t>aims</a:t>
            </a:r>
            <a:r>
              <a:rPr lang="nl-NL" sz="2000" dirty="0" smtClean="0"/>
              <a:t> </a:t>
            </a:r>
            <a:r>
              <a:rPr lang="nl-NL" sz="2000" dirty="0" err="1" smtClean="0"/>
              <a:t>they</a:t>
            </a:r>
            <a:r>
              <a:rPr lang="nl-NL" sz="2000" dirty="0" smtClean="0"/>
              <a:t> </a:t>
            </a:r>
            <a:r>
              <a:rPr lang="nl-NL" sz="2000" dirty="0" err="1" smtClean="0"/>
              <a:t>try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achieve</a:t>
            </a:r>
            <a:r>
              <a:rPr lang="nl-NL" sz="2000" dirty="0" smtClean="0"/>
              <a:t> is in </a:t>
            </a:r>
            <a:r>
              <a:rPr lang="nl-NL" sz="2000" dirty="0" err="1" smtClean="0"/>
              <a:t>their</a:t>
            </a:r>
            <a:r>
              <a:rPr lang="nl-NL" sz="2000" dirty="0" smtClean="0"/>
              <a:t> real interest</a:t>
            </a:r>
            <a:endParaRPr lang="nl-NL" sz="1800" dirty="0" smtClean="0"/>
          </a:p>
          <a:p>
            <a:pPr lvl="1"/>
            <a:endParaRPr lang="nl-NL" sz="1600" dirty="0" smtClean="0"/>
          </a:p>
          <a:p>
            <a:pPr lvl="1"/>
            <a:endParaRPr lang="nl-NL" sz="1600" dirty="0" smtClean="0"/>
          </a:p>
          <a:p>
            <a:endParaRPr lang="nl-NL" sz="700" dirty="0" smtClean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30427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 build="p"/>
      <p:bldP spid="9" grpId="0" build="p"/>
      <p:bldP spid="11" grpId="0" build="p"/>
      <p:bldP spid="12" grpId="0" build="p"/>
      <p:bldP spid="1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Religious</a:t>
            </a:r>
            <a:r>
              <a:rPr lang="nl-NL" sz="3200" dirty="0" smtClean="0"/>
              <a:t> belief as </a:t>
            </a:r>
            <a:r>
              <a:rPr lang="nl-NL" sz="3200" dirty="0" err="1" smtClean="0"/>
              <a:t>properly</a:t>
            </a:r>
            <a:r>
              <a:rPr lang="nl-NL" sz="3200" dirty="0" smtClean="0"/>
              <a:t> basic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Another</a:t>
            </a:r>
            <a:r>
              <a:rPr lang="nl-NL" sz="2000" dirty="0" smtClean="0">
                <a:solidFill>
                  <a:prstClr val="black"/>
                </a:solidFill>
              </a:rPr>
              <a:t> response </a:t>
            </a:r>
            <a:r>
              <a:rPr lang="nl-NL" sz="2000" dirty="0" err="1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the </a:t>
            </a:r>
            <a:r>
              <a:rPr lang="nl-NL" sz="2000" dirty="0" err="1">
                <a:solidFill>
                  <a:prstClr val="black"/>
                </a:solidFill>
              </a:rPr>
              <a:t>evidentialist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challenge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religious</a:t>
            </a:r>
            <a:r>
              <a:rPr lang="nl-NL" sz="2000" dirty="0">
                <a:solidFill>
                  <a:prstClr val="black"/>
                </a:solidFill>
              </a:rPr>
              <a:t> belief is </a:t>
            </a:r>
            <a:r>
              <a:rPr lang="nl-NL" sz="2000" dirty="0" err="1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 accept </a:t>
            </a:r>
            <a:r>
              <a:rPr lang="nl-NL" sz="2000" dirty="0" err="1">
                <a:solidFill>
                  <a:prstClr val="black"/>
                </a:solidFill>
              </a:rPr>
              <a:t>evidentialism</a:t>
            </a:r>
            <a:r>
              <a:rPr lang="nl-NL" sz="2000" dirty="0">
                <a:solidFill>
                  <a:prstClr val="black"/>
                </a:solidFill>
              </a:rPr>
              <a:t> but </a:t>
            </a:r>
            <a:r>
              <a:rPr lang="nl-NL" sz="2000" dirty="0" err="1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reject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premise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1, </a:t>
            </a:r>
            <a:r>
              <a:rPr lang="nl-NL" sz="2000" dirty="0" err="1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is, </a:t>
            </a:r>
            <a:r>
              <a:rPr lang="nl-NL" sz="2000" dirty="0" err="1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argue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                       or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 (Plantinga)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30689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“</a:t>
            </a:r>
            <a:r>
              <a:rPr lang="nl-NL" sz="2000" dirty="0" err="1" smtClean="0">
                <a:solidFill>
                  <a:prstClr val="black"/>
                </a:solidFill>
              </a:rPr>
              <a:t>classical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foundationalism</a:t>
            </a:r>
            <a:r>
              <a:rPr lang="nl-NL" sz="2000" dirty="0" smtClean="0">
                <a:solidFill>
                  <a:prstClr val="black"/>
                </a:solidFill>
              </a:rPr>
              <a:t>” a belief is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     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self</a:t>
            </a:r>
            <a:r>
              <a:rPr lang="nl-NL" sz="2000" dirty="0" smtClean="0">
                <a:solidFill>
                  <a:prstClr val="black"/>
                </a:solidFill>
              </a:rPr>
              <a:t>-evident, </a:t>
            </a:r>
            <a:r>
              <a:rPr lang="nl-NL" sz="2000" dirty="0" err="1" smtClean="0">
                <a:solidFill>
                  <a:prstClr val="black"/>
                </a:solidFill>
              </a:rPr>
              <a:t>incorrigible</a:t>
            </a:r>
            <a:r>
              <a:rPr lang="nl-NL" sz="2000" dirty="0" smtClean="0">
                <a:solidFill>
                  <a:prstClr val="black"/>
                </a:solidFill>
              </a:rPr>
              <a:t> or evident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senses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234888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Plantinga </a:t>
            </a:r>
            <a:r>
              <a:rPr lang="nl-NL" sz="2000" dirty="0" err="1" smtClean="0">
                <a:solidFill>
                  <a:prstClr val="black"/>
                </a:solidFill>
              </a:rPr>
              <a:t>asserts</a:t>
            </a:r>
            <a:r>
              <a:rPr lang="nl-NL" sz="2000" dirty="0" smtClean="0">
                <a:solidFill>
                  <a:prstClr val="black"/>
                </a:solidFill>
              </a:rPr>
              <a:t> “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entirely</a:t>
            </a:r>
            <a:r>
              <a:rPr lang="nl-NL" sz="2000" dirty="0" smtClean="0">
                <a:solidFill>
                  <a:prstClr val="black"/>
                </a:solidFill>
              </a:rPr>
              <a:t> right,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proper   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in God without </a:t>
            </a:r>
            <a:r>
              <a:rPr lang="nl-NL" sz="2000" dirty="0" err="1" smtClean="0">
                <a:solidFill>
                  <a:prstClr val="black"/>
                </a:solidFill>
              </a:rPr>
              <a:t>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or argument at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”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378904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Plantinga </a:t>
            </a:r>
            <a:r>
              <a:rPr lang="nl-NL" sz="2000" dirty="0" err="1" smtClean="0">
                <a:solidFill>
                  <a:prstClr val="black"/>
                </a:solidFill>
              </a:rPr>
              <a:t>argues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“</a:t>
            </a:r>
            <a:r>
              <a:rPr lang="nl-NL" sz="2000" dirty="0" err="1" smtClean="0">
                <a:solidFill>
                  <a:prstClr val="black"/>
                </a:solidFill>
              </a:rPr>
              <a:t>classical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foundationalism</a:t>
            </a:r>
            <a:r>
              <a:rPr lang="nl-NL" sz="2000" dirty="0" smtClean="0">
                <a:solidFill>
                  <a:prstClr val="black"/>
                </a:solidFill>
              </a:rPr>
              <a:t>” is </a:t>
            </a:r>
            <a:r>
              <a:rPr lang="nl-NL" sz="2000" dirty="0" err="1" smtClean="0">
                <a:solidFill>
                  <a:prstClr val="black"/>
                </a:solidFill>
              </a:rPr>
              <a:t>false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enormous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quantities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endParaRPr lang="nl-NL" sz="20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nl-NL" sz="16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573325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“</a:t>
            </a:r>
            <a:r>
              <a:rPr lang="nl-NL" sz="2000" dirty="0" err="1" smtClean="0">
                <a:solidFill>
                  <a:prstClr val="black"/>
                </a:solidFill>
              </a:rPr>
              <a:t>classical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foundationalism</a:t>
            </a:r>
            <a:r>
              <a:rPr lang="nl-NL" sz="2000" dirty="0" smtClean="0">
                <a:solidFill>
                  <a:prstClr val="black"/>
                </a:solidFill>
              </a:rPr>
              <a:t>” these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 nor </a:t>
            </a:r>
            <a:r>
              <a:rPr lang="nl-NL" sz="2000" dirty="0" err="1" smtClean="0">
                <a:solidFill>
                  <a:prstClr val="black"/>
                </a:solidFill>
              </a:rPr>
              <a:t>derivable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the basis. But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is absurd</a:t>
            </a:r>
            <a:endParaRPr lang="nl-NL" sz="16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27584" y="4585320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I had </a:t>
            </a:r>
            <a:r>
              <a:rPr lang="nl-NL" sz="1800" dirty="0" err="1" smtClean="0"/>
              <a:t>breakfast</a:t>
            </a:r>
            <a:r>
              <a:rPr lang="nl-NL" sz="1800" dirty="0" smtClean="0"/>
              <a:t> </a:t>
            </a:r>
            <a:r>
              <a:rPr lang="nl-NL" sz="1800" dirty="0" err="1" smtClean="0"/>
              <a:t>this</a:t>
            </a:r>
            <a:r>
              <a:rPr lang="nl-NL" sz="1800" dirty="0" smtClean="0"/>
              <a:t> </a:t>
            </a:r>
            <a:r>
              <a:rPr lang="nl-NL" sz="1800" dirty="0" err="1" smtClean="0"/>
              <a:t>morning</a:t>
            </a:r>
            <a:endParaRPr lang="nl-NL" sz="1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27584" y="494955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That</a:t>
            </a:r>
            <a:r>
              <a:rPr lang="nl-NL" sz="1800" dirty="0" smtClean="0"/>
              <a:t> person is </a:t>
            </a:r>
            <a:r>
              <a:rPr lang="nl-NL" sz="1800" dirty="0" err="1" smtClean="0"/>
              <a:t>angry</a:t>
            </a:r>
            <a:endParaRPr lang="nl-NL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27584" y="5305400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dirty="0" err="1" smtClean="0"/>
              <a:t>earth</a:t>
            </a:r>
            <a:r>
              <a:rPr lang="nl-NL" sz="1800" dirty="0" smtClean="0"/>
              <a:t> </a:t>
            </a:r>
            <a:r>
              <a:rPr lang="nl-NL" sz="1800" dirty="0" err="1" smtClean="0"/>
              <a:t>existed</a:t>
            </a:r>
            <a:r>
              <a:rPr lang="nl-NL" sz="1800" dirty="0" smtClean="0"/>
              <a:t> </a:t>
            </a:r>
            <a:r>
              <a:rPr lang="nl-NL" sz="1800" dirty="0" err="1" smtClean="0"/>
              <a:t>hundred</a:t>
            </a:r>
            <a:r>
              <a:rPr lang="nl-NL" sz="1800" dirty="0" smtClean="0"/>
              <a:t> </a:t>
            </a:r>
            <a:r>
              <a:rPr lang="nl-NL" sz="1800" dirty="0" err="1" smtClean="0"/>
              <a:t>years</a:t>
            </a:r>
            <a:r>
              <a:rPr lang="nl-NL" sz="1800" dirty="0" smtClean="0"/>
              <a:t> </a:t>
            </a:r>
            <a:r>
              <a:rPr lang="nl-NL" sz="1800" dirty="0" err="1" smtClean="0"/>
              <a:t>ago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87792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4" grpId="0"/>
      <p:bldP spid="10" grpId="0"/>
      <p:bldP spid="11" grpId="0"/>
      <p:bldP spid="12" grpId="0"/>
      <p:bldP spid="16" grpId="0"/>
      <p:bldP spid="1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Religious</a:t>
            </a:r>
            <a:r>
              <a:rPr lang="nl-NL" sz="3200" dirty="0" smtClean="0"/>
              <a:t> belief as </a:t>
            </a:r>
            <a:r>
              <a:rPr lang="nl-NL" sz="3200" dirty="0" err="1" smtClean="0"/>
              <a:t>properly</a:t>
            </a:r>
            <a:r>
              <a:rPr lang="nl-NL" sz="3200" dirty="0" smtClean="0"/>
              <a:t> basic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Moreover</a:t>
            </a:r>
            <a:r>
              <a:rPr lang="nl-NL" sz="2000" dirty="0" smtClean="0">
                <a:solidFill>
                  <a:prstClr val="black"/>
                </a:solidFill>
              </a:rPr>
              <a:t>, “</a:t>
            </a:r>
            <a:r>
              <a:rPr lang="nl-NL" sz="2000" dirty="0" err="1" smtClean="0">
                <a:solidFill>
                  <a:prstClr val="black"/>
                </a:solidFill>
              </a:rPr>
              <a:t>classical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foundationalism</a:t>
            </a:r>
            <a:r>
              <a:rPr lang="nl-NL" sz="2000" dirty="0" smtClean="0">
                <a:solidFill>
                  <a:prstClr val="black"/>
                </a:solidFill>
              </a:rPr>
              <a:t>” is </a:t>
            </a:r>
            <a:r>
              <a:rPr lang="nl-NL" sz="2000" i="1" dirty="0" err="1" smtClean="0">
                <a:solidFill>
                  <a:prstClr val="black"/>
                </a:solidFill>
              </a:rPr>
              <a:t>self-referentially</a:t>
            </a:r>
            <a:r>
              <a:rPr lang="nl-NL" sz="2000" i="1" dirty="0" smtClean="0">
                <a:solidFill>
                  <a:prstClr val="black"/>
                </a:solidFill>
              </a:rPr>
              <a:t> incoherent.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standard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 smtClean="0">
                <a:solidFill>
                  <a:prstClr val="black"/>
                </a:solidFill>
              </a:rPr>
              <a:t> of proper </a:t>
            </a:r>
            <a:r>
              <a:rPr lang="nl-NL" sz="2000" i="1" dirty="0" err="1" smtClean="0">
                <a:solidFill>
                  <a:prstClr val="black"/>
                </a:solidFill>
              </a:rPr>
              <a:t>basicality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follow      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the basis. But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328917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N</a:t>
            </a:r>
            <a:r>
              <a:rPr lang="nl-NL" sz="2000" dirty="0" smtClean="0">
                <a:solidFill>
                  <a:prstClr val="black"/>
                </a:solidFill>
              </a:rPr>
              <a:t>o </a:t>
            </a:r>
            <a:r>
              <a:rPr lang="nl-NL" sz="2000" dirty="0" err="1" smtClean="0">
                <a:solidFill>
                  <a:prstClr val="black"/>
                </a:solidFill>
              </a:rPr>
              <a:t>necessary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conditions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proper </a:t>
            </a:r>
            <a:r>
              <a:rPr lang="nl-NL" sz="2000" dirty="0" err="1" smtClean="0">
                <a:solidFill>
                  <a:prstClr val="black"/>
                </a:solidFill>
              </a:rPr>
              <a:t>basicality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derived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evident </a:t>
            </a:r>
            <a:r>
              <a:rPr lang="nl-NL" sz="2000" dirty="0" err="1" smtClean="0">
                <a:solidFill>
                  <a:prstClr val="black"/>
                </a:solidFill>
              </a:rPr>
              <a:t>premises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remains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disagreement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      are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basic. But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doesn’t</a:t>
            </a:r>
            <a:r>
              <a:rPr lang="nl-NL" sz="2000" dirty="0" smtClean="0">
                <a:solidFill>
                  <a:prstClr val="black"/>
                </a:solidFill>
              </a:rPr>
              <a:t> go </a:t>
            </a:r>
            <a:r>
              <a:rPr lang="nl-NL" sz="2000" dirty="0" err="1" smtClean="0">
                <a:solidFill>
                  <a:prstClr val="black"/>
                </a:solidFill>
              </a:rPr>
              <a:t>through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2420888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“</a:t>
            </a:r>
            <a:r>
              <a:rPr lang="nl-NL" sz="2000" dirty="0" err="1" smtClean="0">
                <a:solidFill>
                  <a:prstClr val="black"/>
                </a:solidFill>
              </a:rPr>
              <a:t>classical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foundationalism</a:t>
            </a:r>
            <a:r>
              <a:rPr lang="nl-NL" sz="2000" dirty="0" smtClean="0">
                <a:solidFill>
                  <a:prstClr val="black"/>
                </a:solidFill>
              </a:rPr>
              <a:t>” </a:t>
            </a:r>
            <a:r>
              <a:rPr lang="nl-NL" sz="2000" dirty="0" err="1" smtClean="0">
                <a:solidFill>
                  <a:prstClr val="black"/>
                </a:solidFill>
              </a:rPr>
              <a:t>fails</a:t>
            </a:r>
            <a:r>
              <a:rPr lang="nl-NL" sz="2000" dirty="0" smtClean="0">
                <a:solidFill>
                  <a:prstClr val="black"/>
                </a:solidFill>
              </a:rPr>
              <a:t>. But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we are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consider</a:t>
            </a:r>
            <a:r>
              <a:rPr lang="nl-NL" sz="2000" dirty="0" smtClean="0">
                <a:solidFill>
                  <a:prstClr val="black"/>
                </a:solidFill>
              </a:rPr>
              <a:t>   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basic, </a:t>
            </a:r>
            <a:r>
              <a:rPr lang="nl-NL" sz="2000" dirty="0" err="1" smtClean="0">
                <a:solidFill>
                  <a:prstClr val="black"/>
                </a:solidFill>
              </a:rPr>
              <a:t>including</a:t>
            </a:r>
            <a:r>
              <a:rPr lang="nl-NL" sz="2000" dirty="0" smtClean="0">
                <a:solidFill>
                  <a:prstClr val="black"/>
                </a:solidFill>
              </a:rPr>
              <a:t> the belief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God </a:t>
            </a:r>
            <a:r>
              <a:rPr lang="nl-NL" sz="2000" dirty="0" err="1" smtClean="0">
                <a:solidFill>
                  <a:prstClr val="black"/>
                </a:solidFill>
              </a:rPr>
              <a:t>exists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4437112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, Plantinga is a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dirty="0" smtClean="0">
                <a:solidFill>
                  <a:prstClr val="black"/>
                </a:solidFill>
              </a:rPr>
              <a:t>. It is </a:t>
            </a:r>
            <a:r>
              <a:rPr lang="nl-NL" sz="2000" dirty="0" err="1" smtClean="0">
                <a:solidFill>
                  <a:prstClr val="black"/>
                </a:solidFill>
              </a:rPr>
              <a:t>just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he </a:t>
            </a:r>
            <a:r>
              <a:rPr lang="nl-NL" sz="2000" dirty="0" err="1" smtClean="0">
                <a:solidFill>
                  <a:prstClr val="black"/>
                </a:solidFill>
              </a:rPr>
              <a:t>accepts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weaker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version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foundationalism</a:t>
            </a:r>
            <a:r>
              <a:rPr lang="nl-NL" sz="2000" dirty="0" smtClean="0">
                <a:solidFill>
                  <a:prstClr val="black"/>
                </a:solidFill>
              </a:rPr>
              <a:t>. The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he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accept is the       </a:t>
            </a:r>
            <a:r>
              <a:rPr lang="nl-NL" sz="2000" i="1" dirty="0" err="1" smtClean="0">
                <a:solidFill>
                  <a:prstClr val="black"/>
                </a:solidFill>
              </a:rPr>
              <a:t>rule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he </a:t>
            </a:r>
            <a:r>
              <a:rPr lang="nl-NL" sz="2000" dirty="0" err="1" smtClean="0">
                <a:solidFill>
                  <a:prstClr val="black"/>
                </a:solidFill>
              </a:rPr>
              <a:t>holds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no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logical</a:t>
            </a:r>
            <a:r>
              <a:rPr lang="nl-NL" sz="2000" dirty="0" smtClean="0">
                <a:solidFill>
                  <a:prstClr val="black"/>
                </a:solidFill>
              </a:rPr>
              <a:t> procedure            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unambiguously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determine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a belief is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8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4" grpId="0"/>
      <p:bldP spid="1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Arguing</a:t>
            </a:r>
            <a:r>
              <a:rPr lang="nl-NL" sz="3200" dirty="0" smtClean="0"/>
              <a:t> </a:t>
            </a:r>
            <a:r>
              <a:rPr lang="nl-NL" sz="3200" dirty="0" err="1" smtClean="0"/>
              <a:t>that</a:t>
            </a:r>
            <a:r>
              <a:rPr lang="nl-NL" sz="3200" dirty="0" smtClean="0"/>
              <a:t> belief in God is </a:t>
            </a:r>
            <a:r>
              <a:rPr lang="nl-NL" sz="3200" dirty="0" err="1" smtClean="0"/>
              <a:t>not</a:t>
            </a:r>
            <a:r>
              <a:rPr lang="nl-NL" sz="3200" dirty="0" smtClean="0"/>
              <a:t> </a:t>
            </a:r>
            <a:r>
              <a:rPr lang="nl-NL" sz="3200" dirty="0" err="1" smtClean="0"/>
              <a:t>properly</a:t>
            </a:r>
            <a:r>
              <a:rPr lang="nl-NL" sz="3200" dirty="0" smtClean="0"/>
              <a:t> basic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321297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theist </a:t>
            </a:r>
            <a:r>
              <a:rPr lang="nl-NL" sz="2000" dirty="0" err="1" smtClean="0">
                <a:solidFill>
                  <a:prstClr val="black"/>
                </a:solidFill>
              </a:rPr>
              <a:t>though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respond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objections</a:t>
            </a:r>
            <a:r>
              <a:rPr lang="nl-NL" sz="2000" dirty="0" smtClean="0">
                <a:solidFill>
                  <a:prstClr val="black"/>
                </a:solidFill>
              </a:rPr>
              <a:t> go </a:t>
            </a:r>
            <a:r>
              <a:rPr lang="nl-NL" sz="2000" dirty="0" err="1" smtClean="0">
                <a:solidFill>
                  <a:prstClr val="black"/>
                </a:solidFill>
              </a:rPr>
              <a:t>too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quick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the theist </a:t>
            </a:r>
            <a:r>
              <a:rPr lang="nl-NL" sz="2000" dirty="0" err="1" smtClean="0">
                <a:solidFill>
                  <a:prstClr val="black"/>
                </a:solidFill>
              </a:rPr>
              <a:t>concede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have been </a:t>
            </a:r>
            <a:r>
              <a:rPr lang="nl-NL" sz="2000" dirty="0" err="1" smtClean="0">
                <a:solidFill>
                  <a:prstClr val="black"/>
                </a:solidFill>
              </a:rPr>
              <a:t>placed</a:t>
            </a:r>
            <a:r>
              <a:rPr lang="nl-NL" sz="2000" dirty="0" smtClean="0">
                <a:solidFill>
                  <a:prstClr val="black"/>
                </a:solidFill>
              </a:rPr>
              <a:t> in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circumstances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those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spontaneously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became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belief in God?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4293096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For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know</a:t>
            </a:r>
            <a:r>
              <a:rPr lang="nl-NL" sz="2000" dirty="0" smtClean="0">
                <a:solidFill>
                  <a:prstClr val="black"/>
                </a:solidFill>
              </a:rPr>
              <a:t>, these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have had access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crucial</a:t>
            </a:r>
            <a:r>
              <a:rPr lang="nl-NL" sz="2000" dirty="0" smtClean="0">
                <a:solidFill>
                  <a:prstClr val="black"/>
                </a:solidFill>
              </a:rPr>
              <a:t> resources in a </a:t>
            </a:r>
            <a:r>
              <a:rPr lang="nl-NL" sz="2000" dirty="0" err="1" smtClean="0">
                <a:solidFill>
                  <a:prstClr val="black"/>
                </a:solidFill>
              </a:rPr>
              <a:t>suitable</a:t>
            </a:r>
            <a:r>
              <a:rPr lang="nl-NL" sz="2000" dirty="0" smtClean="0">
                <a:solidFill>
                  <a:prstClr val="black"/>
                </a:solidFill>
              </a:rPr>
              <a:t> way,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have been </a:t>
            </a:r>
            <a:r>
              <a:rPr lang="nl-NL" sz="2000" dirty="0" err="1" smtClean="0">
                <a:solidFill>
                  <a:prstClr val="black"/>
                </a:solidFill>
              </a:rPr>
              <a:t>sincere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seekers</a:t>
            </a:r>
            <a:r>
              <a:rPr lang="nl-NL" sz="2000" dirty="0" smtClean="0">
                <a:solidFill>
                  <a:prstClr val="black"/>
                </a:solidFill>
              </a:rPr>
              <a:t>, etc.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doesn’t</a:t>
            </a:r>
            <a:r>
              <a:rPr lang="nl-NL" sz="2000" dirty="0" smtClean="0">
                <a:solidFill>
                  <a:prstClr val="black"/>
                </a:solidFill>
              </a:rPr>
              <a:t> follow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belief in God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basic. </a:t>
            </a:r>
            <a:r>
              <a:rPr lang="nl-NL" sz="2000" dirty="0" err="1" smtClean="0">
                <a:solidFill>
                  <a:prstClr val="black"/>
                </a:solidFill>
              </a:rPr>
              <a:t>Premise</a:t>
            </a:r>
            <a:r>
              <a:rPr lang="nl-NL" sz="2000" dirty="0" smtClean="0">
                <a:solidFill>
                  <a:prstClr val="black"/>
                </a:solidFill>
              </a:rPr>
              <a:t> 1 of 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has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been </a:t>
            </a:r>
            <a:r>
              <a:rPr lang="nl-NL" sz="2000" dirty="0" err="1" smtClean="0">
                <a:solidFill>
                  <a:prstClr val="black"/>
                </a:solidFill>
              </a:rPr>
              <a:t>established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124744"/>
            <a:ext cx="8534400" cy="1012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IE" sz="2000" dirty="0" smtClean="0">
                <a:solidFill>
                  <a:prstClr val="black"/>
                </a:solidFill>
              </a:rPr>
              <a:t>A </a:t>
            </a:r>
            <a:r>
              <a:rPr lang="en-IE" sz="2000" dirty="0">
                <a:solidFill>
                  <a:prstClr val="black"/>
                </a:solidFill>
              </a:rPr>
              <a:t>characteristic of proper basic beliefs is that </a:t>
            </a:r>
            <a:r>
              <a:rPr lang="en-IE" sz="2000" i="1" dirty="0">
                <a:solidFill>
                  <a:prstClr val="black"/>
                </a:solidFill>
              </a:rPr>
              <a:t>any</a:t>
            </a:r>
            <a:r>
              <a:rPr lang="en-IE" sz="2000" dirty="0">
                <a:solidFill>
                  <a:prstClr val="black"/>
                </a:solidFill>
              </a:rPr>
              <a:t> person with </a:t>
            </a:r>
            <a:r>
              <a:rPr lang="en-IE" sz="2000" dirty="0" smtClean="0">
                <a:solidFill>
                  <a:prstClr val="black"/>
                </a:solidFill>
              </a:rPr>
              <a:t>normally functioning faculties</a:t>
            </a:r>
            <a:r>
              <a:rPr lang="en-IE" sz="2000" dirty="0">
                <a:solidFill>
                  <a:prstClr val="black"/>
                </a:solidFill>
              </a:rPr>
              <a:t>, </a:t>
            </a:r>
            <a:r>
              <a:rPr lang="en-IE" sz="2000" dirty="0" smtClean="0">
                <a:solidFill>
                  <a:prstClr val="black"/>
                </a:solidFill>
              </a:rPr>
              <a:t>when </a:t>
            </a:r>
            <a:r>
              <a:rPr lang="en-IE" sz="2000" dirty="0">
                <a:solidFill>
                  <a:prstClr val="black"/>
                </a:solidFill>
              </a:rPr>
              <a:t>placed </a:t>
            </a:r>
            <a:r>
              <a:rPr lang="en-IE" sz="2000" dirty="0" smtClean="0">
                <a:solidFill>
                  <a:prstClr val="black"/>
                </a:solidFill>
              </a:rPr>
              <a:t>in the </a:t>
            </a:r>
            <a:r>
              <a:rPr lang="en-IE" sz="2000" dirty="0">
                <a:solidFill>
                  <a:prstClr val="black"/>
                </a:solidFill>
              </a:rPr>
              <a:t>appropriate </a:t>
            </a:r>
            <a:r>
              <a:rPr lang="en-IE" sz="2000" dirty="0" smtClean="0">
                <a:solidFill>
                  <a:prstClr val="black"/>
                </a:solidFill>
              </a:rPr>
              <a:t>circumstances, will    form these beliefs. And </a:t>
            </a:r>
            <a:r>
              <a:rPr lang="en-IE" sz="2000" dirty="0">
                <a:solidFill>
                  <a:prstClr val="black"/>
                </a:solidFill>
              </a:rPr>
              <a:t>this </a:t>
            </a:r>
            <a:r>
              <a:rPr lang="en-IE" sz="2000" dirty="0" smtClean="0">
                <a:solidFill>
                  <a:prstClr val="black"/>
                </a:solidFill>
              </a:rPr>
              <a:t>seems false of the belief that God exists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02096" y="2132856"/>
            <a:ext cx="8534400" cy="1012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people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with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normally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functioning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faculties</a:t>
            </a:r>
            <a:r>
              <a:rPr lang="nl-NL" sz="2000" dirty="0">
                <a:solidFill>
                  <a:prstClr val="black"/>
                </a:solidFill>
              </a:rPr>
              <a:t>, </a:t>
            </a:r>
            <a:r>
              <a:rPr lang="nl-NL" sz="2000" dirty="0" err="1">
                <a:solidFill>
                  <a:prstClr val="black"/>
                </a:solidFill>
              </a:rPr>
              <a:t>when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placed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in    the right </a:t>
            </a:r>
            <a:r>
              <a:rPr lang="nl-NL" sz="2000" dirty="0" err="1" smtClean="0">
                <a:solidFill>
                  <a:prstClr val="black"/>
                </a:solidFill>
              </a:rPr>
              <a:t>circumstances</a:t>
            </a:r>
            <a:r>
              <a:rPr lang="nl-NL" sz="2000" dirty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will</a:t>
            </a:r>
            <a:r>
              <a:rPr lang="nl-NL" sz="2000" dirty="0" smtClean="0">
                <a:solidFill>
                  <a:prstClr val="black"/>
                </a:solidFill>
              </a:rPr>
              <a:t> form </a:t>
            </a:r>
            <a:r>
              <a:rPr lang="nl-NL" sz="2000" dirty="0" err="1">
                <a:solidFill>
                  <a:prstClr val="black"/>
                </a:solidFill>
              </a:rPr>
              <a:t>beliefs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incompatible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theism</a:t>
            </a:r>
            <a:r>
              <a:rPr lang="nl-NL" sz="2000" dirty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these “</a:t>
            </a:r>
            <a:r>
              <a:rPr lang="nl-NL" sz="2000" dirty="0" err="1" smtClean="0">
                <a:solidFill>
                  <a:prstClr val="black"/>
                </a:solidFill>
              </a:rPr>
              <a:t>spontaneous</a:t>
            </a:r>
            <a:r>
              <a:rPr lang="nl-NL" sz="2000" dirty="0" smtClean="0">
                <a:solidFill>
                  <a:prstClr val="black"/>
                </a:solidFill>
              </a:rPr>
              <a:t>"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unreliable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>
                <a:solidFill>
                  <a:prstClr val="black"/>
                </a:solidFill>
              </a:rPr>
              <a:t>basic  </a:t>
            </a:r>
            <a:endParaRPr lang="nl-NL" sz="2000" i="1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4104" y="5661248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Besides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others</a:t>
            </a:r>
            <a:r>
              <a:rPr lang="nl-NL" sz="2000" dirty="0" smtClean="0">
                <a:solidFill>
                  <a:prstClr val="black"/>
                </a:solidFill>
              </a:rPr>
              <a:t> form non-</a:t>
            </a:r>
            <a:r>
              <a:rPr lang="nl-NL" sz="2000" dirty="0" err="1" smtClean="0">
                <a:solidFill>
                  <a:prstClr val="black"/>
                </a:solidFill>
              </a:rPr>
              <a:t>inferentially</a:t>
            </a:r>
            <a:r>
              <a:rPr lang="nl-NL" sz="2000" dirty="0" smtClean="0">
                <a:solidFill>
                  <a:prstClr val="black"/>
                </a:solidFill>
              </a:rPr>
              <a:t>, say, the </a:t>
            </a:r>
            <a:r>
              <a:rPr lang="nl-NL" sz="2000" dirty="0" err="1" smtClean="0">
                <a:solidFill>
                  <a:prstClr val="black"/>
                </a:solidFill>
              </a:rPr>
              <a:t>moral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women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inferior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doesn’t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non-</a:t>
            </a:r>
            <a:r>
              <a:rPr lang="nl-NL" sz="2000" dirty="0" err="1" smtClean="0">
                <a:solidFill>
                  <a:prstClr val="black"/>
                </a:solidFill>
              </a:rPr>
              <a:t>inferentially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formed</a:t>
            </a:r>
            <a:r>
              <a:rPr lang="nl-NL" sz="2000" dirty="0" smtClean="0">
                <a:solidFill>
                  <a:prstClr val="black"/>
                </a:solidFill>
              </a:rPr>
              <a:t> belief of </a:t>
            </a:r>
            <a:r>
              <a:rPr lang="nl-NL" sz="2000" dirty="0" err="1" smtClean="0">
                <a:solidFill>
                  <a:prstClr val="black"/>
                </a:solidFill>
              </a:rPr>
              <a:t>equality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the belief in God?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8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  <p:bldP spid="1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Responding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the </a:t>
            </a:r>
            <a:r>
              <a:rPr lang="nl-NL" sz="3200" dirty="0" err="1" smtClean="0"/>
              <a:t>scientific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34076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Swinburne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advocate of the </a:t>
            </a:r>
            <a:r>
              <a:rPr lang="nl-NL" sz="2000" i="1" dirty="0" smtClean="0">
                <a:solidFill>
                  <a:prstClr val="black"/>
                </a:solidFill>
              </a:rPr>
              <a:t>strong response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. He claims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similar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2132856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Plantinga is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advocate of the </a:t>
            </a:r>
            <a:r>
              <a:rPr lang="nl-NL" sz="2000" i="1" dirty="0" err="1" smtClean="0">
                <a:solidFill>
                  <a:prstClr val="black"/>
                </a:solidFill>
              </a:rPr>
              <a:t>differentiation</a:t>
            </a:r>
            <a:r>
              <a:rPr lang="nl-NL" sz="2000" i="1" dirty="0" smtClean="0">
                <a:solidFill>
                  <a:prstClr val="black"/>
                </a:solidFill>
              </a:rPr>
              <a:t> response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 but meet different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</a:p>
          <a:p>
            <a:pPr lvl="1"/>
            <a:r>
              <a:rPr lang="nl-NL" sz="1800" dirty="0">
                <a:solidFill>
                  <a:prstClr val="black"/>
                </a:solidFill>
              </a:rPr>
              <a:t>B</a:t>
            </a:r>
            <a:r>
              <a:rPr lang="nl-NL" sz="1800" dirty="0" smtClean="0">
                <a:solidFill>
                  <a:prstClr val="black"/>
                </a:solidFill>
              </a:rPr>
              <a:t>elief in God is a non-</a:t>
            </a:r>
            <a:r>
              <a:rPr lang="nl-NL" sz="1800" dirty="0" err="1" smtClean="0">
                <a:solidFill>
                  <a:prstClr val="black"/>
                </a:solidFill>
              </a:rPr>
              <a:t>inferential</a:t>
            </a:r>
            <a:r>
              <a:rPr lang="nl-NL" sz="1800" dirty="0" smtClean="0">
                <a:solidFill>
                  <a:prstClr val="black"/>
                </a:solidFill>
              </a:rPr>
              <a:t> basic belief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scientific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 are non-basic</a:t>
            </a: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Theism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thus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smtClean="0">
                <a:solidFill>
                  <a:prstClr val="black"/>
                </a:solidFill>
              </a:rPr>
              <a:t> like</a:t>
            </a:r>
            <a:r>
              <a:rPr lang="nl-NL" sz="1800" dirty="0" smtClean="0">
                <a:solidFill>
                  <a:prstClr val="black"/>
                </a:solidFill>
              </a:rPr>
              <a:t> a </a:t>
            </a:r>
            <a:r>
              <a:rPr lang="nl-NL" sz="1800" dirty="0" err="1" smtClean="0">
                <a:solidFill>
                  <a:prstClr val="black"/>
                </a:solidFill>
              </a:rPr>
              <a:t>scientific</a:t>
            </a:r>
            <a:r>
              <a:rPr lang="nl-NL" sz="1800" dirty="0" smtClean="0">
                <a:solidFill>
                  <a:prstClr val="black"/>
                </a:solidFill>
              </a:rPr>
              <a:t> hypothesis. It is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explanatory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theory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4104" y="3645024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Moreover</a:t>
            </a:r>
            <a:r>
              <a:rPr lang="nl-NL" sz="2000" dirty="0" smtClean="0">
                <a:solidFill>
                  <a:prstClr val="black"/>
                </a:solidFill>
              </a:rPr>
              <a:t>, as Plantinga </a:t>
            </a:r>
            <a:r>
              <a:rPr lang="nl-NL" sz="2000" dirty="0" err="1" smtClean="0">
                <a:solidFill>
                  <a:prstClr val="black"/>
                </a:solidFill>
              </a:rPr>
              <a:t>notes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think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demands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minds</a:t>
            </a:r>
            <a:r>
              <a:rPr lang="nl-NL" sz="2000" dirty="0" smtClean="0">
                <a:solidFill>
                  <a:prstClr val="black"/>
                </a:solidFill>
              </a:rPr>
              <a:t>, turn out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–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absurd </a:t>
            </a:r>
            <a:r>
              <a:rPr lang="nl-NL" sz="2000" dirty="0" err="1" smtClean="0">
                <a:solidFill>
                  <a:prstClr val="black"/>
                </a:solidFill>
              </a:rPr>
              <a:t>conclusion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4725144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“</a:t>
            </a:r>
            <a:r>
              <a:rPr lang="nl-NL" sz="2000" dirty="0" err="1" smtClean="0">
                <a:solidFill>
                  <a:prstClr val="black"/>
                </a:solidFill>
              </a:rPr>
              <a:t>Hence</a:t>
            </a:r>
            <a:r>
              <a:rPr lang="nl-NL" sz="2000" dirty="0" smtClean="0">
                <a:solidFill>
                  <a:prstClr val="black"/>
                </a:solidFill>
              </a:rPr>
              <a:t>”, Plantinga </a:t>
            </a:r>
            <a:r>
              <a:rPr lang="nl-NL" sz="2000" dirty="0" err="1" smtClean="0">
                <a:solidFill>
                  <a:prstClr val="black"/>
                </a:solidFill>
              </a:rPr>
              <a:t>writes</a:t>
            </a:r>
            <a:r>
              <a:rPr lang="nl-NL" sz="2000" dirty="0" smtClean="0">
                <a:solidFill>
                  <a:prstClr val="black"/>
                </a:solidFill>
              </a:rPr>
              <a:t>, “</a:t>
            </a:r>
            <a:r>
              <a:rPr lang="nl-NL" sz="2000" dirty="0" err="1" smtClean="0">
                <a:solidFill>
                  <a:prstClr val="black"/>
                </a:solidFill>
              </a:rPr>
              <a:t>my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tentative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conclusion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my</a:t>
            </a:r>
            <a:r>
              <a:rPr lang="nl-NL" sz="2000" dirty="0" smtClean="0">
                <a:solidFill>
                  <a:prstClr val="black"/>
                </a:solidFill>
              </a:rPr>
              <a:t> belief in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minds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[</a:t>
            </a:r>
            <a:r>
              <a:rPr lang="nl-NL" sz="2000" dirty="0" err="1" smtClean="0">
                <a:solidFill>
                  <a:prstClr val="black"/>
                </a:solidFill>
              </a:rPr>
              <a:t>although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established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],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my</a:t>
            </a:r>
            <a:r>
              <a:rPr lang="nl-NL" sz="2000" dirty="0" smtClean="0">
                <a:solidFill>
                  <a:prstClr val="black"/>
                </a:solidFill>
              </a:rPr>
              <a:t> belief in God. But </a:t>
            </a:r>
            <a:r>
              <a:rPr lang="nl-NL" sz="2000" dirty="0" err="1" smtClean="0">
                <a:solidFill>
                  <a:prstClr val="black"/>
                </a:solidFill>
              </a:rPr>
              <a:t>obviously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former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is the </a:t>
            </a:r>
            <a:r>
              <a:rPr lang="nl-NL" sz="2000" dirty="0" err="1" smtClean="0">
                <a:solidFill>
                  <a:prstClr val="black"/>
                </a:solidFill>
              </a:rPr>
              <a:t>latter</a:t>
            </a:r>
            <a:r>
              <a:rPr lang="nl-NL" sz="2000" dirty="0" smtClean="0">
                <a:solidFill>
                  <a:prstClr val="black"/>
                </a:solidFill>
              </a:rPr>
              <a:t>”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02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9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err="1" smtClean="0"/>
              <a:t>Chapter</a:t>
            </a:r>
            <a:r>
              <a:rPr lang="nl-NL" sz="4000" dirty="0" smtClean="0"/>
              <a:t> </a:t>
            </a:r>
            <a:r>
              <a:rPr lang="nl-NL" sz="4000" dirty="0"/>
              <a:t>5</a:t>
            </a:r>
            <a:r>
              <a:rPr lang="nl-NL" sz="4000" dirty="0" smtClean="0"/>
              <a:t>: The </a:t>
            </a:r>
            <a:r>
              <a:rPr lang="nl-NL" sz="4000" dirty="0" err="1" smtClean="0"/>
              <a:t>Practice-Oriented</a:t>
            </a:r>
            <a:r>
              <a:rPr lang="nl-NL" sz="4000" dirty="0" smtClean="0"/>
              <a:t>      View of </a:t>
            </a:r>
            <a:r>
              <a:rPr lang="nl-NL" sz="4000" dirty="0" err="1" smtClean="0"/>
              <a:t>Science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7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1962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1962 Thomas Kuhn </a:t>
            </a:r>
            <a:r>
              <a:rPr lang="nl-NL" sz="2000" dirty="0" err="1" smtClean="0">
                <a:solidFill>
                  <a:prstClr val="black"/>
                </a:solidFill>
              </a:rPr>
              <a:t>published</a:t>
            </a:r>
            <a:r>
              <a:rPr lang="nl-NL" sz="2000" dirty="0" smtClean="0">
                <a:solidFill>
                  <a:prstClr val="black"/>
                </a:solidFill>
              </a:rPr>
              <a:t> his </a:t>
            </a:r>
            <a:r>
              <a:rPr lang="nl-NL" sz="2000" i="1" dirty="0" err="1" smtClean="0">
                <a:solidFill>
                  <a:prstClr val="black"/>
                </a:solidFill>
              </a:rPr>
              <a:t>Structure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Scientific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Revolutions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in  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he </a:t>
            </a:r>
            <a:r>
              <a:rPr lang="nl-NL" sz="2000" dirty="0" err="1" smtClean="0">
                <a:solidFill>
                  <a:prstClr val="black"/>
                </a:solidFill>
              </a:rPr>
              <a:t>argued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must    </a:t>
            </a:r>
            <a:r>
              <a:rPr lang="nl-NL" sz="2000" dirty="0" err="1" smtClean="0">
                <a:solidFill>
                  <a:prstClr val="black"/>
                </a:solidFill>
              </a:rPr>
              <a:t>pay</a:t>
            </a:r>
            <a:r>
              <a:rPr lang="nl-NL" sz="2000" dirty="0" smtClean="0">
                <a:solidFill>
                  <a:prstClr val="black"/>
                </a:solidFill>
              </a:rPr>
              <a:t> attention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history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current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practice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242508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Philosophy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’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practiced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the ‘</a:t>
            </a:r>
            <a:r>
              <a:rPr lang="nl-NL" sz="2000" dirty="0" err="1" smtClean="0">
                <a:solidFill>
                  <a:prstClr val="black"/>
                </a:solidFill>
              </a:rPr>
              <a:t>descriptive</a:t>
            </a:r>
            <a:r>
              <a:rPr lang="nl-NL" sz="2000" dirty="0" smtClean="0">
                <a:solidFill>
                  <a:prstClr val="black"/>
                </a:solidFill>
              </a:rPr>
              <a:t>’ (</a:t>
            </a:r>
            <a:r>
              <a:rPr lang="nl-NL" sz="2000" dirty="0" err="1" smtClean="0">
                <a:solidFill>
                  <a:prstClr val="black"/>
                </a:solidFill>
              </a:rPr>
              <a:t>history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u="sng" dirty="0" smtClean="0">
                <a:solidFill>
                  <a:prstClr val="black"/>
                </a:solidFill>
              </a:rPr>
              <a:t>is</a:t>
            </a:r>
            <a:r>
              <a:rPr lang="nl-NL" sz="2000" dirty="0" smtClean="0">
                <a:solidFill>
                  <a:prstClr val="black"/>
                </a:solidFill>
              </a:rPr>
              <a:t> relevant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the ‘</a:t>
            </a:r>
            <a:r>
              <a:rPr lang="nl-NL" sz="2000" dirty="0" err="1" smtClean="0">
                <a:solidFill>
                  <a:prstClr val="black"/>
                </a:solidFill>
              </a:rPr>
              <a:t>normative</a:t>
            </a:r>
            <a:r>
              <a:rPr lang="nl-NL" sz="2000" dirty="0" smtClean="0">
                <a:solidFill>
                  <a:prstClr val="black"/>
                </a:solidFill>
              </a:rPr>
              <a:t>’ (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).    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</a:t>
            </a:r>
            <a:r>
              <a:rPr lang="nl-NL" sz="2000" dirty="0" smtClean="0">
                <a:solidFill>
                  <a:prstClr val="black"/>
                </a:solidFill>
              </a:rPr>
              <a:t> a matter of ‘</a:t>
            </a:r>
            <a:r>
              <a:rPr lang="nl-NL" sz="2000" dirty="0" err="1" smtClean="0">
                <a:solidFill>
                  <a:prstClr val="black"/>
                </a:solidFill>
              </a:rPr>
              <a:t>logical</a:t>
            </a:r>
            <a:r>
              <a:rPr lang="nl-NL" sz="2000" dirty="0" smtClean="0">
                <a:solidFill>
                  <a:prstClr val="black"/>
                </a:solidFill>
              </a:rPr>
              <a:t> analysis’ - but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of ‘</a:t>
            </a:r>
            <a:r>
              <a:rPr lang="nl-NL" sz="2000" dirty="0" err="1" smtClean="0">
                <a:solidFill>
                  <a:prstClr val="black"/>
                </a:solidFill>
              </a:rPr>
              <a:t>psychology</a:t>
            </a:r>
            <a:r>
              <a:rPr lang="nl-NL" sz="2000" dirty="0" smtClean="0">
                <a:solidFill>
                  <a:prstClr val="black"/>
                </a:solidFill>
              </a:rPr>
              <a:t>’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577208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1962 </a:t>
            </a:r>
            <a:r>
              <a:rPr lang="nl-NL" sz="2000" dirty="0" err="1" smtClean="0">
                <a:solidFill>
                  <a:prstClr val="black"/>
                </a:solidFill>
              </a:rPr>
              <a:t>two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camps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developed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27584" y="4005064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Sociologists</a:t>
            </a:r>
            <a:r>
              <a:rPr lang="nl-NL" sz="1800" i="1" dirty="0" smtClean="0"/>
              <a:t> of </a:t>
            </a:r>
            <a:r>
              <a:rPr lang="nl-NL" sz="1800" i="1" dirty="0" err="1" smtClean="0"/>
              <a:t>science</a:t>
            </a:r>
            <a:r>
              <a:rPr lang="nl-NL" sz="1800" i="1" dirty="0" smtClean="0"/>
              <a:t> </a:t>
            </a:r>
            <a:r>
              <a:rPr lang="nl-NL" sz="1800" dirty="0" err="1" smtClean="0"/>
              <a:t>opt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contextualism</a:t>
            </a:r>
            <a:r>
              <a:rPr lang="nl-NL" sz="1800" dirty="0" smtClean="0"/>
              <a:t>. </a:t>
            </a:r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describe</a:t>
            </a:r>
            <a:r>
              <a:rPr lang="nl-NL" sz="1800" dirty="0" smtClean="0"/>
              <a:t> </a:t>
            </a:r>
            <a:r>
              <a:rPr lang="nl-NL" sz="1800" dirty="0" err="1" smtClean="0"/>
              <a:t>actual</a:t>
            </a:r>
            <a:r>
              <a:rPr lang="nl-NL" sz="1800" dirty="0" smtClean="0"/>
              <a:t> </a:t>
            </a:r>
            <a:r>
              <a:rPr lang="nl-NL" sz="1800" dirty="0" err="1" smtClean="0"/>
              <a:t>practice</a:t>
            </a:r>
            <a:r>
              <a:rPr lang="nl-NL" sz="1800" dirty="0" smtClean="0"/>
              <a:t> </a:t>
            </a:r>
            <a:r>
              <a:rPr lang="nl-NL" sz="1800" dirty="0" err="1" smtClean="0"/>
              <a:t>from</a:t>
            </a:r>
            <a:r>
              <a:rPr lang="nl-NL" sz="1800" dirty="0" smtClean="0"/>
              <a:t> the </a:t>
            </a:r>
            <a:r>
              <a:rPr lang="nl-NL" sz="1800" dirty="0" err="1" smtClean="0"/>
              <a:t>inside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hold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a </a:t>
            </a:r>
            <a:r>
              <a:rPr lang="nl-NL" sz="1800" dirty="0" err="1" smtClean="0"/>
              <a:t>normative</a:t>
            </a:r>
            <a:r>
              <a:rPr lang="nl-NL" sz="1800" dirty="0" smtClean="0"/>
              <a:t> account </a:t>
            </a:r>
            <a:r>
              <a:rPr lang="nl-NL" sz="1800" dirty="0" err="1" smtClean="0"/>
              <a:t>from</a:t>
            </a:r>
            <a:r>
              <a:rPr lang="nl-NL" sz="1800" dirty="0" smtClean="0"/>
              <a:t> the </a:t>
            </a:r>
            <a:r>
              <a:rPr lang="nl-NL" sz="1800" dirty="0" err="1" smtClean="0"/>
              <a:t>outside</a:t>
            </a:r>
            <a:r>
              <a:rPr lang="nl-NL" sz="1800" dirty="0" smtClean="0"/>
              <a:t> is </a:t>
            </a:r>
            <a:r>
              <a:rPr lang="nl-NL" sz="1800" dirty="0" err="1" smtClean="0"/>
              <a:t>impossible</a:t>
            </a:r>
            <a:endParaRPr lang="nl-NL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27584" y="4729336"/>
            <a:ext cx="8229600" cy="1579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Historians</a:t>
            </a:r>
            <a:r>
              <a:rPr lang="nl-NL" sz="1800" i="1" dirty="0" smtClean="0"/>
              <a:t> of </a:t>
            </a:r>
            <a:r>
              <a:rPr lang="nl-NL" sz="1800" i="1" dirty="0" err="1" smtClean="0"/>
              <a:t>science</a:t>
            </a:r>
            <a:r>
              <a:rPr lang="nl-NL" sz="1800" i="1" dirty="0" smtClean="0"/>
              <a:t> </a:t>
            </a:r>
            <a:r>
              <a:rPr lang="nl-NL" sz="1800" dirty="0" err="1" smtClean="0"/>
              <a:t>opt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a </a:t>
            </a:r>
            <a:r>
              <a:rPr lang="nl-NL" sz="1800" dirty="0" err="1" smtClean="0"/>
              <a:t>practice-oriented</a:t>
            </a:r>
            <a:r>
              <a:rPr lang="nl-NL" sz="1800" dirty="0" smtClean="0"/>
              <a:t> approach: a </a:t>
            </a:r>
            <a:r>
              <a:rPr lang="nl-NL" sz="1800" dirty="0" err="1" smtClean="0"/>
              <a:t>normative</a:t>
            </a:r>
            <a:r>
              <a:rPr lang="nl-NL" sz="1800" dirty="0" smtClean="0"/>
              <a:t> account      of </a:t>
            </a:r>
            <a:r>
              <a:rPr lang="nl-NL" sz="1800" dirty="0" err="1" smtClean="0"/>
              <a:t>science</a:t>
            </a:r>
            <a:r>
              <a:rPr lang="nl-NL" sz="1800" dirty="0" smtClean="0"/>
              <a:t> </a:t>
            </a:r>
            <a:r>
              <a:rPr lang="nl-NL" sz="1800" dirty="0" err="1" smtClean="0"/>
              <a:t>from</a:t>
            </a:r>
            <a:r>
              <a:rPr lang="nl-NL" sz="1800" dirty="0" smtClean="0"/>
              <a:t> the </a:t>
            </a:r>
            <a:r>
              <a:rPr lang="nl-NL" sz="1800" dirty="0" err="1" smtClean="0"/>
              <a:t>outside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is in </a:t>
            </a:r>
            <a:r>
              <a:rPr lang="nl-NL" sz="1800" dirty="0" err="1" smtClean="0"/>
              <a:t>substantial</a:t>
            </a:r>
            <a:r>
              <a:rPr lang="nl-NL" sz="1800" dirty="0" smtClean="0"/>
              <a:t> contact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actual</a:t>
            </a:r>
            <a:r>
              <a:rPr lang="nl-NL" sz="1800" dirty="0" smtClean="0"/>
              <a:t> </a:t>
            </a:r>
            <a:r>
              <a:rPr lang="nl-NL" sz="1800" dirty="0" err="1" smtClean="0"/>
              <a:t>practice</a:t>
            </a:r>
            <a:endParaRPr lang="nl-NL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2096" y="5521424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contrast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pre-</a:t>
            </a:r>
            <a:r>
              <a:rPr lang="nl-NL" sz="2000" dirty="0" err="1" smtClean="0">
                <a:solidFill>
                  <a:prstClr val="black"/>
                </a:solidFill>
              </a:rPr>
              <a:t>Kuhnian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approach, the post-</a:t>
            </a:r>
            <a:r>
              <a:rPr lang="nl-NL" sz="2000" dirty="0" err="1" smtClean="0">
                <a:solidFill>
                  <a:prstClr val="black"/>
                </a:solidFill>
              </a:rPr>
              <a:t>Kuhnian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practice-oriented</a:t>
            </a:r>
            <a:r>
              <a:rPr lang="nl-NL" sz="2000" dirty="0" smtClean="0">
                <a:solidFill>
                  <a:prstClr val="black"/>
                </a:solidFill>
              </a:rPr>
              <a:t> approach is </a:t>
            </a:r>
            <a:r>
              <a:rPr lang="nl-NL" sz="2000" i="1" dirty="0" smtClean="0">
                <a:solidFill>
                  <a:prstClr val="black"/>
                </a:solidFill>
              </a:rPr>
              <a:t>a posteriori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a priori.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matters</a:t>
            </a:r>
            <a:r>
              <a:rPr lang="nl-NL" sz="2000" dirty="0" smtClean="0">
                <a:solidFill>
                  <a:prstClr val="black"/>
                </a:solidFill>
              </a:rPr>
              <a:t>, but independent </a:t>
            </a:r>
            <a:r>
              <a:rPr lang="nl-NL" sz="2000" dirty="0" err="1" smtClean="0">
                <a:solidFill>
                  <a:prstClr val="black"/>
                </a:solidFill>
              </a:rPr>
              <a:t>philosophical</a:t>
            </a:r>
            <a:r>
              <a:rPr lang="nl-NL" sz="2000" dirty="0" smtClean="0">
                <a:solidFill>
                  <a:prstClr val="black"/>
                </a:solidFill>
              </a:rPr>
              <a:t> analysis is important </a:t>
            </a:r>
            <a:r>
              <a:rPr lang="nl-NL" sz="2000" dirty="0" err="1" smtClean="0">
                <a:solidFill>
                  <a:prstClr val="black"/>
                </a:solidFill>
              </a:rPr>
              <a:t>too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1" grpId="0"/>
      <p:bldP spid="8" grpId="0"/>
      <p:bldP spid="9" grpId="0"/>
      <p:bldP spid="1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History</a:t>
            </a:r>
            <a:r>
              <a:rPr lang="nl-NL" sz="3200" dirty="0" smtClean="0"/>
              <a:t> of </a:t>
            </a:r>
            <a:r>
              <a:rPr lang="nl-NL" sz="3200" dirty="0" err="1" smtClean="0"/>
              <a:t>Science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Historians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take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history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reflecting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) puts </a:t>
            </a:r>
            <a:r>
              <a:rPr lang="nl-NL" sz="2000" dirty="0" err="1" smtClean="0">
                <a:solidFill>
                  <a:prstClr val="black"/>
                </a:solidFill>
              </a:rPr>
              <a:t>constraints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normative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models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2132856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>
                <a:solidFill>
                  <a:prstClr val="black"/>
                </a:solidFill>
              </a:rPr>
              <a:t>H</a:t>
            </a:r>
            <a:r>
              <a:rPr lang="nl-NL" sz="2000" dirty="0" err="1" smtClean="0">
                <a:solidFill>
                  <a:prstClr val="black"/>
                </a:solidFill>
              </a:rPr>
              <a:t>istorical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case studies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constitute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     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for</a:t>
            </a:r>
            <a:r>
              <a:rPr lang="nl-NL" sz="2000" dirty="0">
                <a:solidFill>
                  <a:prstClr val="black"/>
                </a:solidFill>
              </a:rPr>
              <a:t> or </a:t>
            </a:r>
            <a:r>
              <a:rPr lang="nl-NL" sz="2000" dirty="0" err="1">
                <a:solidFill>
                  <a:prstClr val="black"/>
                </a:solidFill>
              </a:rPr>
              <a:t>against</a:t>
            </a:r>
            <a:r>
              <a:rPr lang="nl-NL" sz="2000" dirty="0">
                <a:solidFill>
                  <a:prstClr val="black"/>
                </a:solidFill>
              </a:rPr>
              <a:t> a </a:t>
            </a:r>
            <a:r>
              <a:rPr lang="nl-NL" sz="2000" dirty="0" err="1">
                <a:solidFill>
                  <a:prstClr val="black"/>
                </a:solidFill>
              </a:rPr>
              <a:t>proposed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scientific</a:t>
            </a:r>
            <a:r>
              <a:rPr lang="nl-NL" sz="2000" dirty="0">
                <a:solidFill>
                  <a:prstClr val="black"/>
                </a:solidFill>
              </a:rPr>
              <a:t> model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2924944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nl-NL" sz="2000" i="1" dirty="0" smtClean="0">
                <a:solidFill>
                  <a:prstClr val="black"/>
                </a:solidFill>
              </a:rPr>
              <a:t>“</a:t>
            </a:r>
            <a:r>
              <a:rPr lang="nl-NL" sz="2000" i="1" dirty="0" err="1" smtClean="0">
                <a:solidFill>
                  <a:prstClr val="black"/>
                </a:solidFill>
              </a:rPr>
              <a:t>One</a:t>
            </a:r>
            <a:r>
              <a:rPr lang="nl-NL" sz="2000" i="1" dirty="0" smtClean="0">
                <a:solidFill>
                  <a:prstClr val="black"/>
                </a:solidFill>
              </a:rPr>
              <a:t> must </a:t>
            </a:r>
            <a:r>
              <a:rPr lang="nl-NL" sz="2000" i="1" dirty="0" err="1" smtClean="0">
                <a:solidFill>
                  <a:prstClr val="black"/>
                </a:solidFill>
              </a:rPr>
              <a:t>not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attempt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to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prescribe</a:t>
            </a:r>
            <a:r>
              <a:rPr lang="nl-NL" sz="2000" i="1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rationality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for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activity</a:t>
            </a:r>
            <a:r>
              <a:rPr lang="nl-NL" sz="2000" i="1" dirty="0" smtClean="0">
                <a:solidFill>
                  <a:prstClr val="black"/>
                </a:solidFill>
              </a:rPr>
              <a:t> as               complex as </a:t>
            </a:r>
            <a:r>
              <a:rPr lang="nl-NL" sz="2000" i="1" dirty="0" err="1" smtClean="0">
                <a:solidFill>
                  <a:prstClr val="black"/>
                </a:solidFill>
              </a:rPr>
              <a:t>science</a:t>
            </a:r>
            <a:r>
              <a:rPr lang="nl-NL" sz="2000" i="1" dirty="0" smtClean="0">
                <a:solidFill>
                  <a:prstClr val="black"/>
                </a:solidFill>
              </a:rPr>
              <a:t> without first </a:t>
            </a:r>
            <a:r>
              <a:rPr lang="nl-NL" sz="2000" i="1" dirty="0" err="1" smtClean="0">
                <a:solidFill>
                  <a:prstClr val="black"/>
                </a:solidFill>
              </a:rPr>
              <a:t>examining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its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actual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practice</a:t>
            </a:r>
            <a:r>
              <a:rPr lang="nl-NL" sz="2000" i="1" dirty="0" smtClean="0">
                <a:solidFill>
                  <a:prstClr val="black"/>
                </a:solidFill>
              </a:rPr>
              <a:t>”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McMullin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378904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nl-NL" sz="2000" i="1" dirty="0" smtClean="0">
                <a:solidFill>
                  <a:prstClr val="black"/>
                </a:solidFill>
              </a:rPr>
              <a:t>“For </a:t>
            </a:r>
            <a:r>
              <a:rPr lang="nl-NL" sz="2000" i="1" dirty="0" err="1" smtClean="0">
                <a:solidFill>
                  <a:prstClr val="black"/>
                </a:solidFill>
              </a:rPr>
              <a:t>too</a:t>
            </a:r>
            <a:r>
              <a:rPr lang="nl-NL" sz="2000" i="1" dirty="0" smtClean="0">
                <a:solidFill>
                  <a:prstClr val="black"/>
                </a:solidFill>
              </a:rPr>
              <a:t> long </a:t>
            </a:r>
            <a:r>
              <a:rPr lang="nl-NL" sz="2000" i="1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i="1" dirty="0" smtClean="0">
                <a:solidFill>
                  <a:prstClr val="black"/>
                </a:solidFill>
              </a:rPr>
              <a:t> have </a:t>
            </a:r>
            <a:r>
              <a:rPr lang="nl-NL" sz="2000" i="1" dirty="0" err="1" smtClean="0">
                <a:solidFill>
                  <a:prstClr val="black"/>
                </a:solidFill>
              </a:rPr>
              <a:t>debated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how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scientists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ought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to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judge</a:t>
            </a:r>
            <a:r>
              <a:rPr lang="nl-NL" sz="2000" i="1" dirty="0" smtClean="0">
                <a:solidFill>
                  <a:prstClr val="black"/>
                </a:solidFill>
              </a:rPr>
              <a:t> hypotheses in </a:t>
            </a:r>
            <a:r>
              <a:rPr lang="nl-NL" sz="2000" i="1" dirty="0" err="1" smtClean="0">
                <a:solidFill>
                  <a:prstClr val="black"/>
                </a:solidFill>
              </a:rPr>
              <a:t>glaring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ignorance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how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they</a:t>
            </a:r>
            <a:r>
              <a:rPr lang="nl-NL" sz="2000" i="1" dirty="0" smtClean="0">
                <a:solidFill>
                  <a:prstClr val="black"/>
                </a:solidFill>
              </a:rPr>
              <a:t> in </a:t>
            </a:r>
            <a:r>
              <a:rPr lang="nl-NL" sz="2000" i="1" dirty="0" err="1" smtClean="0">
                <a:solidFill>
                  <a:prstClr val="black"/>
                </a:solidFill>
              </a:rPr>
              <a:t>fact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judge</a:t>
            </a:r>
            <a:r>
              <a:rPr lang="nl-NL" sz="2000" i="1" dirty="0" smtClean="0">
                <a:solidFill>
                  <a:prstClr val="black"/>
                </a:solidFill>
              </a:rPr>
              <a:t> hypotheses” 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dirty="0" err="1" smtClean="0">
                <a:solidFill>
                  <a:prstClr val="black"/>
                </a:solidFill>
              </a:rPr>
              <a:t>Giere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4653136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cognitive</a:t>
            </a:r>
            <a:r>
              <a:rPr lang="nl-NL" sz="2000" i="1" dirty="0" smtClean="0">
                <a:solidFill>
                  <a:prstClr val="black"/>
                </a:solidFill>
              </a:rPr>
              <a:t> goals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taken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account. The </a:t>
            </a:r>
            <a:r>
              <a:rPr lang="nl-NL" sz="2000" dirty="0" err="1" smtClean="0">
                <a:solidFill>
                  <a:prstClr val="black"/>
                </a:solidFill>
              </a:rPr>
              <a:t>proposed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scientifically</a:t>
            </a:r>
            <a:r>
              <a:rPr lang="nl-NL" sz="2000" dirty="0" smtClean="0">
                <a:solidFill>
                  <a:prstClr val="black"/>
                </a:solidFill>
              </a:rPr>
              <a:t> relevant. Relevant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02096" y="5517232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have been the </a:t>
            </a:r>
            <a:r>
              <a:rPr lang="nl-NL" sz="2000" dirty="0" err="1" smtClean="0">
                <a:solidFill>
                  <a:prstClr val="black"/>
                </a:solidFill>
              </a:rPr>
              <a:t>main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consequences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practice-oriented</a:t>
            </a:r>
            <a:r>
              <a:rPr lang="nl-NL" sz="2000" dirty="0" smtClean="0">
                <a:solidFill>
                  <a:prstClr val="black"/>
                </a:solidFill>
              </a:rPr>
              <a:t> approach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? For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we turn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Kuhn’s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findings</a:t>
            </a:r>
            <a:endParaRPr lang="nl-N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5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2" grpId="0"/>
      <p:bldP spid="14" grpId="0"/>
      <p:bldP spid="16" grpId="0"/>
      <p:bldP spid="1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Kuhn’s</a:t>
            </a:r>
            <a:r>
              <a:rPr lang="nl-NL" sz="3200" dirty="0" smtClean="0"/>
              <a:t> </a:t>
            </a:r>
            <a:r>
              <a:rPr lang="nl-NL" sz="3200" dirty="0" err="1" smtClean="0"/>
              <a:t>philosophy</a:t>
            </a:r>
            <a:r>
              <a:rPr lang="nl-NL" sz="3200" dirty="0" smtClean="0"/>
              <a:t> of </a:t>
            </a:r>
            <a:r>
              <a:rPr lang="nl-NL" sz="3200" dirty="0" err="1" smtClean="0"/>
              <a:t>science</a:t>
            </a:r>
            <a:endParaRPr lang="nl-NL" sz="3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2096" y="206504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Kuhn (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practice-oriented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after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him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rejected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rule</a:t>
            </a:r>
            <a:r>
              <a:rPr lang="nl-NL" sz="2000" i="1" dirty="0" smtClean="0">
                <a:solidFill>
                  <a:prstClr val="black"/>
                </a:solidFill>
              </a:rPr>
              <a:t>  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stability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theory-choice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u="sng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a matter of neutrally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clear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objective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methodology</a:t>
            </a:r>
            <a:r>
              <a:rPr lang="nl-NL" sz="2000" dirty="0" smtClean="0">
                <a:solidFill>
                  <a:prstClr val="black"/>
                </a:solidFill>
              </a:rPr>
              <a:t> changes over time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</a:rPr>
              <a:t>As Kuhn </a:t>
            </a:r>
            <a:r>
              <a:rPr lang="nl-NL" sz="2000" dirty="0" err="1" smtClean="0">
                <a:solidFill>
                  <a:prstClr val="black"/>
                </a:solidFill>
              </a:rPr>
              <a:t>discovered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view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“</a:t>
            </a:r>
            <a:r>
              <a:rPr lang="nl-NL" sz="2000" dirty="0" err="1" smtClean="0">
                <a:solidFill>
                  <a:prstClr val="black"/>
                </a:solidFill>
              </a:rPr>
              <a:t>did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at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fit the </a:t>
            </a:r>
            <a:r>
              <a:rPr lang="nl-NL" sz="2000" dirty="0" err="1" smtClean="0">
                <a:solidFill>
                  <a:prstClr val="black"/>
                </a:solidFill>
              </a:rPr>
              <a:t>enterprise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historical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study</a:t>
            </a:r>
            <a:r>
              <a:rPr lang="nl-NL" sz="2000" dirty="0" smtClean="0">
                <a:solidFill>
                  <a:prstClr val="black"/>
                </a:solidFill>
              </a:rPr>
              <a:t> displays”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2096" y="321297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Paraphrasing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Kuhn: “</a:t>
            </a:r>
            <a:r>
              <a:rPr lang="nl-NL" sz="2000" dirty="0" err="1" smtClean="0">
                <a:solidFill>
                  <a:prstClr val="black"/>
                </a:solidFill>
              </a:rPr>
              <a:t>During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sixty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years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after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Newton’s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computations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dirty="0" err="1" smtClean="0">
                <a:solidFill>
                  <a:prstClr val="black"/>
                </a:solidFill>
              </a:rPr>
              <a:t>predicted</a:t>
            </a:r>
            <a:r>
              <a:rPr lang="nl-NL" sz="2000" dirty="0" smtClean="0">
                <a:solidFill>
                  <a:prstClr val="black"/>
                </a:solidFill>
              </a:rPr>
              <a:t> motion of the </a:t>
            </a:r>
            <a:r>
              <a:rPr lang="nl-NL" sz="2000" dirty="0" err="1" smtClean="0">
                <a:solidFill>
                  <a:prstClr val="black"/>
                </a:solidFill>
              </a:rPr>
              <a:t>moon’s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perigee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violated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Newton’s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laws</a:t>
            </a:r>
            <a:r>
              <a:rPr lang="nl-NL" sz="2000" dirty="0" smtClean="0">
                <a:solidFill>
                  <a:prstClr val="black"/>
                </a:solidFill>
              </a:rPr>
              <a:t>. But no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took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proposals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reject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Newton’s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seriously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Physicists</a:t>
            </a:r>
            <a:r>
              <a:rPr lang="nl-NL" sz="2000" dirty="0" smtClean="0">
                <a:solidFill>
                  <a:prstClr val="black"/>
                </a:solidFill>
              </a:rPr>
              <a:t> patience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protect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Newton’s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a major </a:t>
            </a:r>
            <a:r>
              <a:rPr lang="nl-NL" sz="2000" dirty="0" err="1" smtClean="0">
                <a:solidFill>
                  <a:prstClr val="black"/>
                </a:solidFill>
              </a:rPr>
              <a:t>anomaly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p</a:t>
            </a:r>
            <a:r>
              <a:rPr lang="nl-NL" sz="2000" dirty="0" err="1" smtClean="0">
                <a:solidFill>
                  <a:prstClr val="black"/>
                </a:solidFill>
              </a:rPr>
              <a:t>roved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 was </a:t>
            </a:r>
            <a:r>
              <a:rPr lang="nl-NL" sz="2000" dirty="0" err="1" smtClean="0">
                <a:solidFill>
                  <a:prstClr val="black"/>
                </a:solidFill>
              </a:rPr>
              <a:t>shown</a:t>
            </a:r>
            <a:r>
              <a:rPr lang="nl-NL" sz="2000" dirty="0" smtClean="0">
                <a:solidFill>
                  <a:prstClr val="black"/>
                </a:solidFill>
              </a:rPr>
              <a:t> later-on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mathematics</a:t>
            </a:r>
            <a:r>
              <a:rPr lang="nl-NL" sz="2000" dirty="0" smtClean="0">
                <a:solidFill>
                  <a:prstClr val="black"/>
                </a:solidFill>
              </a:rPr>
              <a:t> was </a:t>
            </a:r>
            <a:r>
              <a:rPr lang="nl-NL" sz="2000" dirty="0" err="1" smtClean="0">
                <a:solidFill>
                  <a:prstClr val="black"/>
                </a:solidFill>
              </a:rPr>
              <a:t>wronly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applied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case”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8608" y="494536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likely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follow a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Popperian</a:t>
            </a:r>
            <a:r>
              <a:rPr lang="nl-NL" sz="2000" dirty="0" smtClean="0">
                <a:solidFill>
                  <a:prstClr val="black"/>
                </a:solidFill>
              </a:rPr>
              <a:t> policy of </a:t>
            </a:r>
            <a:r>
              <a:rPr lang="nl-NL" sz="2000" dirty="0" err="1" smtClean="0">
                <a:solidFill>
                  <a:prstClr val="black"/>
                </a:solidFill>
              </a:rPr>
              <a:t>rapid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refutation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in the face of counter-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conservative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   </a:t>
            </a:r>
            <a:r>
              <a:rPr lang="nl-NL" sz="2000" dirty="0" err="1" smtClean="0">
                <a:solidFill>
                  <a:prstClr val="black"/>
                </a:solidFill>
              </a:rPr>
              <a:t>seeks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ways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protecting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strongly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commited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2096" y="6021288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>
                <a:solidFill>
                  <a:prstClr val="black"/>
                </a:solidFill>
              </a:rPr>
              <a:t>Counter-</a:t>
            </a:r>
            <a:r>
              <a:rPr lang="nl-NL" sz="2000" dirty="0" err="1">
                <a:solidFill>
                  <a:prstClr val="black"/>
                </a:solidFill>
              </a:rPr>
              <a:t>evidence</a:t>
            </a:r>
            <a:r>
              <a:rPr lang="nl-NL" sz="2000" dirty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viewed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i="1" dirty="0" err="1" smtClean="0">
                <a:solidFill>
                  <a:prstClr val="black"/>
                </a:solidFill>
              </a:rPr>
              <a:t>anomaly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can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be</a:t>
            </a:r>
            <a:r>
              <a:rPr lang="nl-NL" sz="2000" dirty="0">
                <a:solidFill>
                  <a:prstClr val="black"/>
                </a:solidFill>
              </a:rPr>
              <a:t> put </a:t>
            </a:r>
            <a:r>
              <a:rPr lang="nl-NL" sz="2000" dirty="0" err="1">
                <a:solidFill>
                  <a:prstClr val="black"/>
                </a:solidFill>
              </a:rPr>
              <a:t>aside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for</a:t>
            </a:r>
            <a:r>
              <a:rPr lang="nl-NL" sz="2000" dirty="0">
                <a:solidFill>
                  <a:prstClr val="black"/>
                </a:solidFill>
              </a:rPr>
              <a:t> later </a:t>
            </a:r>
            <a:r>
              <a:rPr lang="nl-NL" sz="2000" dirty="0" err="1">
                <a:solidFill>
                  <a:prstClr val="black"/>
                </a:solidFill>
              </a:rPr>
              <a:t>work</a:t>
            </a:r>
            <a:endParaRPr lang="nl-NL" sz="2000" dirty="0">
              <a:solidFill>
                <a:prstClr val="black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nl-N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3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9" grpId="0"/>
      <p:bldP spid="10" grpId="0"/>
      <p:bldP spid="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2096" y="206504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i="1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consists</a:t>
            </a:r>
            <a:r>
              <a:rPr lang="nl-NL" sz="2000" dirty="0" smtClean="0">
                <a:solidFill>
                  <a:prstClr val="black"/>
                </a:solidFill>
              </a:rPr>
              <a:t> of a set of </a:t>
            </a:r>
            <a:r>
              <a:rPr lang="nl-NL" sz="2000" dirty="0" err="1" smtClean="0">
                <a:solidFill>
                  <a:prstClr val="black"/>
                </a:solidFill>
              </a:rPr>
              <a:t>fundamental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conceptual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methodological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assumptions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indicate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studied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studied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answered</a:t>
            </a:r>
            <a:r>
              <a:rPr lang="nl-NL" sz="2000" dirty="0">
                <a:solidFill>
                  <a:prstClr val="black"/>
                </a:solidFill>
              </a:rPr>
              <a:t>,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counts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 smtClean="0">
                <a:solidFill>
                  <a:prstClr val="black"/>
                </a:solidFill>
              </a:rPr>
              <a:t>During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periods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normal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work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within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established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want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solve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problem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in it. </a:t>
            </a:r>
            <a:r>
              <a:rPr lang="nl-NL" sz="2000" i="1" dirty="0" err="1" smtClean="0">
                <a:solidFill>
                  <a:prstClr val="black"/>
                </a:solidFill>
              </a:rPr>
              <a:t>Anomalies</a:t>
            </a:r>
            <a:r>
              <a:rPr lang="nl-NL" sz="2000" dirty="0" smtClean="0">
                <a:solidFill>
                  <a:prstClr val="black"/>
                </a:solidFill>
              </a:rPr>
              <a:t> are put </a:t>
            </a:r>
            <a:r>
              <a:rPr lang="nl-NL" sz="2000" dirty="0" err="1" smtClean="0">
                <a:solidFill>
                  <a:prstClr val="black"/>
                </a:solidFill>
              </a:rPr>
              <a:t>aside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407707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crisis leads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revolution</a:t>
            </a:r>
            <a:r>
              <a:rPr lang="nl-NL" sz="2000" dirty="0" smtClean="0">
                <a:solidFill>
                  <a:prstClr val="black"/>
                </a:solidFill>
              </a:rPr>
              <a:t>. The </a:t>
            </a:r>
            <a:r>
              <a:rPr lang="nl-NL" sz="2000" dirty="0" err="1" smtClean="0">
                <a:solidFill>
                  <a:prstClr val="black"/>
                </a:solidFill>
              </a:rPr>
              <a:t>existing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replaced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. In </a:t>
            </a:r>
            <a:r>
              <a:rPr lang="nl-NL" sz="2000" dirty="0" err="1" smtClean="0">
                <a:solidFill>
                  <a:prstClr val="black"/>
                </a:solidFill>
              </a:rPr>
              <a:t>physics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Aristotelian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was </a:t>
            </a:r>
            <a:r>
              <a:rPr lang="nl-NL" sz="2000" dirty="0" err="1" smtClean="0">
                <a:solidFill>
                  <a:prstClr val="black"/>
                </a:solidFill>
              </a:rPr>
              <a:t>replaced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Cartesian-Newtonian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. The </a:t>
            </a:r>
            <a:r>
              <a:rPr lang="nl-NL" sz="2000" dirty="0" err="1" smtClean="0">
                <a:solidFill>
                  <a:prstClr val="black"/>
                </a:solidFill>
              </a:rPr>
              <a:t>latter</a:t>
            </a:r>
            <a:r>
              <a:rPr lang="nl-NL" sz="2000" dirty="0" smtClean="0">
                <a:solidFill>
                  <a:prstClr val="black"/>
                </a:solidFill>
              </a:rPr>
              <a:t> was </a:t>
            </a:r>
            <a:r>
              <a:rPr lang="nl-NL" sz="2000" dirty="0" err="1" smtClean="0">
                <a:solidFill>
                  <a:prstClr val="black"/>
                </a:solidFill>
              </a:rPr>
              <a:t>replaced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modern </a:t>
            </a:r>
            <a:r>
              <a:rPr lang="nl-NL" sz="2000" dirty="0" err="1" smtClean="0">
                <a:solidFill>
                  <a:prstClr val="black"/>
                </a:solidFill>
              </a:rPr>
              <a:t>physics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8608" y="321297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W</a:t>
            </a:r>
            <a:r>
              <a:rPr lang="nl-NL" sz="2000" dirty="0" err="1" smtClean="0">
                <a:solidFill>
                  <a:prstClr val="black"/>
                </a:solidFill>
              </a:rPr>
              <a:t>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anomalies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within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accumulate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begin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doubt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has the resources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solve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problems</a:t>
            </a:r>
            <a:r>
              <a:rPr lang="nl-NL" sz="2000" dirty="0" smtClean="0">
                <a:solidFill>
                  <a:prstClr val="black"/>
                </a:solidFill>
              </a:rPr>
              <a:t>, a </a:t>
            </a:r>
            <a:r>
              <a:rPr lang="nl-NL" sz="2000" i="1" dirty="0" smtClean="0">
                <a:solidFill>
                  <a:prstClr val="black"/>
                </a:solidFill>
              </a:rPr>
              <a:t>crisis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emerges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Kuhn’s</a:t>
            </a:r>
            <a:r>
              <a:rPr lang="nl-NL" sz="3200" dirty="0" smtClean="0"/>
              <a:t> </a:t>
            </a:r>
            <a:r>
              <a:rPr lang="nl-NL" sz="3200" dirty="0" err="1" smtClean="0"/>
              <a:t>philosophy</a:t>
            </a:r>
            <a:r>
              <a:rPr lang="nl-NL" sz="3200" dirty="0" smtClean="0"/>
              <a:t> of </a:t>
            </a:r>
            <a:r>
              <a:rPr lang="nl-NL" sz="3200" dirty="0" err="1" smtClean="0"/>
              <a:t>science</a:t>
            </a:r>
            <a:endParaRPr lang="nl-NL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8608" y="523339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Contra </a:t>
            </a:r>
            <a:r>
              <a:rPr lang="nl-NL" sz="2000" dirty="0" err="1" smtClean="0">
                <a:solidFill>
                  <a:prstClr val="black"/>
                </a:solidFill>
              </a:rPr>
              <a:t>formalism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no </a:t>
            </a:r>
            <a:r>
              <a:rPr lang="nl-NL" sz="2000" dirty="0" err="1" smtClean="0">
                <a:solidFill>
                  <a:prstClr val="black"/>
                </a:solidFill>
              </a:rPr>
              <a:t>clear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shifts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Competing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paradigms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incommensurable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Proponents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conflicting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paradigms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even </a:t>
            </a:r>
            <a:r>
              <a:rPr lang="nl-NL" sz="2000" dirty="0" err="1" smtClean="0">
                <a:solidFill>
                  <a:prstClr val="black"/>
                </a:solidFill>
              </a:rPr>
              <a:t>agree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r>
              <a:rPr lang="nl-NL" sz="2000" dirty="0" smtClean="0">
                <a:solidFill>
                  <a:prstClr val="black"/>
                </a:solidFill>
              </a:rPr>
              <a:t> criteria (</a:t>
            </a:r>
            <a:r>
              <a:rPr lang="nl-NL" sz="2000" dirty="0" err="1" smtClean="0">
                <a:solidFill>
                  <a:prstClr val="black"/>
                </a:solidFill>
              </a:rPr>
              <a:t>deep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disagreement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561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9" grpId="0"/>
      <p:bldP spid="10" grpId="0"/>
      <p:bldP spid="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2096" y="2065040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smtClean="0">
                <a:solidFill>
                  <a:prstClr val="black"/>
                </a:solidFill>
              </a:rPr>
              <a:t>no </a:t>
            </a:r>
            <a:r>
              <a:rPr lang="nl-NL" sz="2000" i="1" dirty="0" err="1" smtClean="0">
                <a:solidFill>
                  <a:prstClr val="black"/>
                </a:solidFill>
              </a:rPr>
              <a:t>constancy</a:t>
            </a:r>
            <a:r>
              <a:rPr lang="nl-NL" sz="2000" dirty="0" smtClean="0">
                <a:solidFill>
                  <a:prstClr val="black"/>
                </a:solidFill>
              </a:rPr>
              <a:t> of logic or </a:t>
            </a:r>
            <a:r>
              <a:rPr lang="nl-NL" sz="2000" dirty="0" err="1" smtClean="0">
                <a:solidFill>
                  <a:prstClr val="black"/>
                </a:solidFill>
              </a:rPr>
              <a:t>method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methodologies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undergone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enormous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transformations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throughout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history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 smtClean="0">
                <a:solidFill>
                  <a:prstClr val="black"/>
                </a:solidFill>
              </a:rPr>
              <a:t>Further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extend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some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acccording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theory-choices</a:t>
            </a:r>
            <a:r>
              <a:rPr lang="nl-NL" sz="2000" dirty="0" smtClean="0">
                <a:solidFill>
                  <a:prstClr val="black"/>
                </a:solidFill>
              </a:rPr>
              <a:t> are made, these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 change as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develops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(</a:t>
            </a:r>
            <a:r>
              <a:rPr lang="nl-NL" sz="2000" i="1" dirty="0" err="1" smtClean="0">
                <a:solidFill>
                  <a:prstClr val="black"/>
                </a:solidFill>
              </a:rPr>
              <a:t>revisability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thesis)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36450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change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alternation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factual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extends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methods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itself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        surprise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know</a:t>
            </a:r>
            <a:r>
              <a:rPr lang="nl-NL" sz="2000" dirty="0" smtClean="0">
                <a:solidFill>
                  <a:prstClr val="black"/>
                </a:solidFill>
              </a:rPr>
              <a:t> up-front </a:t>
            </a:r>
            <a:r>
              <a:rPr lang="nl-NL" sz="2000" i="1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study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nature</a:t>
            </a:r>
            <a:r>
              <a:rPr lang="nl-NL" sz="2000" dirty="0" smtClean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8608" y="28529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Even the </a:t>
            </a:r>
            <a:r>
              <a:rPr lang="nl-NL" sz="2000" dirty="0" err="1" smtClean="0">
                <a:solidFill>
                  <a:prstClr val="black"/>
                </a:solidFill>
              </a:rPr>
              <a:t>very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boundaries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‘the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’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‘non-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’,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problems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merely</a:t>
            </a:r>
            <a:r>
              <a:rPr lang="nl-NL" sz="2000" dirty="0" smtClean="0">
                <a:solidFill>
                  <a:prstClr val="black"/>
                </a:solidFill>
              </a:rPr>
              <a:t> pseudo-</a:t>
            </a:r>
            <a:r>
              <a:rPr lang="nl-NL" sz="2000" dirty="0" err="1" smtClean="0">
                <a:solidFill>
                  <a:prstClr val="black"/>
                </a:solidFill>
              </a:rPr>
              <a:t>problems</a:t>
            </a:r>
            <a:r>
              <a:rPr lang="nl-NL" sz="2000" dirty="0" smtClean="0">
                <a:solidFill>
                  <a:prstClr val="black"/>
                </a:solidFill>
              </a:rPr>
              <a:t>, shift over time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revisability</a:t>
            </a:r>
            <a:r>
              <a:rPr lang="nl-NL" sz="3200" dirty="0" smtClean="0"/>
              <a:t> thesis</a:t>
            </a:r>
            <a:endParaRPr lang="nl-NL" sz="3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8608" y="47293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particular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empirical</a:t>
            </a:r>
            <a:r>
              <a:rPr lang="nl-NL" sz="2000" dirty="0" smtClean="0">
                <a:solidFill>
                  <a:prstClr val="black"/>
                </a:solidFill>
              </a:rPr>
              <a:t> studies show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again</a:t>
            </a:r>
            <a:r>
              <a:rPr lang="nl-NL" sz="2000" dirty="0" smtClean="0">
                <a:solidFill>
                  <a:prstClr val="black"/>
                </a:solidFill>
              </a:rPr>
              <a:t> contra </a:t>
            </a:r>
            <a:r>
              <a:rPr lang="nl-NL" sz="2000" dirty="0" err="1" smtClean="0">
                <a:solidFill>
                  <a:prstClr val="black"/>
                </a:solidFill>
              </a:rPr>
              <a:t>formalism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u="sng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Bayesian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agents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even </a:t>
            </a:r>
            <a:r>
              <a:rPr lang="nl-NL" sz="2000" dirty="0" err="1" smtClean="0">
                <a:solidFill>
                  <a:prstClr val="black"/>
                </a:solidFill>
              </a:rPr>
              <a:t>intuitive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Bayesians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explicitly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intuitively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Bayesian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models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theory-choice</a:t>
            </a:r>
            <a:endParaRPr lang="nl-NL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587727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“No </a:t>
            </a:r>
            <a:r>
              <a:rPr lang="nl-NL" sz="2000" dirty="0" err="1" smtClean="0">
                <a:solidFill>
                  <a:prstClr val="black"/>
                </a:solidFill>
              </a:rPr>
              <a:t>Bayesian</a:t>
            </a:r>
            <a:r>
              <a:rPr lang="nl-NL" sz="2000" dirty="0" smtClean="0">
                <a:solidFill>
                  <a:prstClr val="black"/>
                </a:solidFill>
              </a:rPr>
              <a:t> model fits the </a:t>
            </a:r>
            <a:r>
              <a:rPr lang="nl-NL" sz="2000" dirty="0" err="1" smtClean="0">
                <a:solidFill>
                  <a:prstClr val="black"/>
                </a:solidFill>
              </a:rPr>
              <a:t>thoughts</a:t>
            </a:r>
            <a:r>
              <a:rPr lang="nl-NL" sz="2000" dirty="0" smtClean="0">
                <a:solidFill>
                  <a:prstClr val="black"/>
                </a:solidFill>
              </a:rPr>
              <a:t> or actions of </a:t>
            </a:r>
            <a:r>
              <a:rPr lang="nl-NL" sz="2000" i="1" dirty="0" smtClean="0">
                <a:solidFill>
                  <a:prstClr val="black"/>
                </a:solidFill>
              </a:rPr>
              <a:t>real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” (</a:t>
            </a:r>
            <a:r>
              <a:rPr lang="nl-NL" sz="2000" dirty="0" err="1" smtClean="0">
                <a:solidFill>
                  <a:prstClr val="black"/>
                </a:solidFill>
              </a:rPr>
              <a:t>Giere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12997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9" grpId="0"/>
      <p:bldP spid="10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Axiom</a:t>
            </a:r>
            <a:r>
              <a:rPr lang="nl-NL" sz="3200" dirty="0" smtClean="0"/>
              <a:t> of </a:t>
            </a:r>
            <a:r>
              <a:rPr lang="nl-NL" sz="3200" dirty="0" err="1" smtClean="0"/>
              <a:t>reasonable</a:t>
            </a:r>
            <a:r>
              <a:rPr lang="nl-NL" sz="3200" dirty="0" smtClean="0"/>
              <a:t> </a:t>
            </a:r>
            <a:r>
              <a:rPr lang="nl-NL" sz="3200" dirty="0" err="1" smtClean="0"/>
              <a:t>demand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/>
          </a:bodyPr>
          <a:lstStyle/>
          <a:p>
            <a:pPr lvl="1"/>
            <a:endParaRPr lang="nl-NL" sz="1600" dirty="0" smtClean="0"/>
          </a:p>
          <a:p>
            <a:endParaRPr lang="nl-NL" sz="700" dirty="0" smtClean="0"/>
          </a:p>
          <a:p>
            <a:pPr lvl="2"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565176"/>
            <a:ext cx="8229600" cy="1075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Rationality</a:t>
            </a:r>
            <a:r>
              <a:rPr lang="nl-NL" sz="2000" dirty="0" smtClean="0"/>
              <a:t> has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r>
              <a:rPr lang="nl-NL" sz="2000" dirty="0" smtClean="0"/>
              <a:t> </a:t>
            </a:r>
            <a:r>
              <a:rPr lang="nl-NL" sz="2000" i="1" dirty="0" err="1" smtClean="0"/>
              <a:t>realistic</a:t>
            </a:r>
            <a:r>
              <a:rPr lang="nl-NL" sz="2000" dirty="0" smtClean="0"/>
              <a:t> in the sense </a:t>
            </a:r>
            <a:r>
              <a:rPr lang="nl-NL" sz="2000" dirty="0" err="1" smtClean="0"/>
              <a:t>that</a:t>
            </a:r>
            <a:r>
              <a:rPr lang="nl-NL" sz="2000" dirty="0" smtClean="0"/>
              <a:t> </a:t>
            </a:r>
            <a:r>
              <a:rPr lang="nl-NL" sz="2000" dirty="0" err="1" smtClean="0"/>
              <a:t>it</a:t>
            </a:r>
            <a:r>
              <a:rPr lang="nl-NL" sz="2000" dirty="0" smtClean="0"/>
              <a:t> </a:t>
            </a:r>
            <a:r>
              <a:rPr lang="nl-NL" sz="2000" dirty="0" err="1" smtClean="0"/>
              <a:t>cannot</a:t>
            </a:r>
            <a:r>
              <a:rPr lang="nl-NL" sz="2000" dirty="0" smtClean="0"/>
              <a:t> </a:t>
            </a:r>
            <a:r>
              <a:rPr lang="nl-NL" sz="2000" dirty="0" err="1" smtClean="0"/>
              <a:t>require</a:t>
            </a:r>
            <a:r>
              <a:rPr lang="nl-NL" sz="2000" dirty="0" smtClean="0"/>
              <a:t> more </a:t>
            </a:r>
            <a:r>
              <a:rPr lang="nl-NL" sz="2000" dirty="0" err="1" smtClean="0"/>
              <a:t>than</a:t>
            </a:r>
            <a:r>
              <a:rPr lang="nl-NL" sz="2000" dirty="0" smtClean="0"/>
              <a:t> </a:t>
            </a:r>
            <a:r>
              <a:rPr lang="nl-NL" sz="2000" dirty="0" err="1" smtClean="0"/>
              <a:t>what</a:t>
            </a:r>
            <a:r>
              <a:rPr lang="nl-NL" sz="2000" dirty="0" smtClean="0"/>
              <a:t> the </a:t>
            </a:r>
            <a:r>
              <a:rPr lang="nl-NL" sz="2000" dirty="0" err="1" smtClean="0"/>
              <a:t>supposed</a:t>
            </a:r>
            <a:r>
              <a:rPr lang="nl-NL" sz="2000" dirty="0" smtClean="0"/>
              <a:t> agent </a:t>
            </a:r>
            <a:r>
              <a:rPr lang="nl-NL" sz="2000" dirty="0" err="1" smtClean="0"/>
              <a:t>can</a:t>
            </a:r>
            <a:r>
              <a:rPr lang="nl-NL" sz="2000" dirty="0" smtClean="0"/>
              <a:t> </a:t>
            </a:r>
            <a:r>
              <a:rPr lang="nl-NL" sz="2000" dirty="0" err="1" smtClean="0"/>
              <a:t>possibly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r>
              <a:rPr lang="nl-NL" sz="2000" dirty="0" smtClean="0"/>
              <a:t> </a:t>
            </a:r>
            <a:r>
              <a:rPr lang="nl-NL" sz="2000" dirty="0" err="1" smtClean="0"/>
              <a:t>expected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do (</a:t>
            </a:r>
            <a:r>
              <a:rPr lang="nl-NL" sz="2000" dirty="0" err="1" smtClean="0"/>
              <a:t>given</a:t>
            </a:r>
            <a:r>
              <a:rPr lang="nl-NL" sz="2000" dirty="0" smtClean="0"/>
              <a:t> the </a:t>
            </a:r>
            <a:r>
              <a:rPr lang="nl-NL" sz="2000" dirty="0" err="1" smtClean="0"/>
              <a:t>agents</a:t>
            </a:r>
            <a:r>
              <a:rPr lang="nl-NL" sz="2000" dirty="0" smtClean="0"/>
              <a:t> </a:t>
            </a:r>
            <a:r>
              <a:rPr lang="nl-NL" sz="2000" dirty="0" err="1" smtClean="0"/>
              <a:t>actual</a:t>
            </a:r>
            <a:r>
              <a:rPr lang="nl-NL" sz="2000" dirty="0" smtClean="0"/>
              <a:t> ‘resources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circumstances</a:t>
            </a:r>
            <a:r>
              <a:rPr lang="nl-NL" sz="2000" dirty="0" smtClean="0"/>
              <a:t>’ or ‘</a:t>
            </a:r>
            <a:r>
              <a:rPr lang="nl-NL" sz="2000" dirty="0" err="1" smtClean="0"/>
              <a:t>constitution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predicament</a:t>
            </a:r>
            <a:r>
              <a:rPr lang="nl-NL" sz="2000" dirty="0" smtClean="0"/>
              <a:t>’).</a:t>
            </a:r>
          </a:p>
          <a:p>
            <a:pPr lvl="1"/>
            <a:endParaRPr lang="nl-NL" sz="24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11560" y="2636912"/>
            <a:ext cx="8229600" cy="537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In short: ‘</a:t>
            </a:r>
            <a:r>
              <a:rPr lang="nl-NL" sz="2000" dirty="0" err="1" smtClean="0"/>
              <a:t>ought</a:t>
            </a:r>
            <a:r>
              <a:rPr lang="nl-NL" sz="2000" dirty="0" smtClean="0"/>
              <a:t>’ </a:t>
            </a:r>
            <a:r>
              <a:rPr lang="nl-NL" sz="2000" dirty="0" err="1" smtClean="0"/>
              <a:t>implies</a:t>
            </a:r>
            <a:r>
              <a:rPr lang="nl-NL" sz="2000" dirty="0" smtClean="0"/>
              <a:t> ‘</a:t>
            </a:r>
            <a:r>
              <a:rPr lang="nl-NL" sz="2000" dirty="0" err="1" smtClean="0"/>
              <a:t>can</a:t>
            </a:r>
            <a:r>
              <a:rPr lang="nl-NL" sz="2000" dirty="0" smtClean="0"/>
              <a:t>’ (Kant) </a:t>
            </a:r>
            <a:endParaRPr lang="nl-NL" sz="700" dirty="0" smtClean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11560" y="3179068"/>
            <a:ext cx="8229600" cy="773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Yet</a:t>
            </a:r>
            <a:r>
              <a:rPr lang="nl-NL" sz="2000" dirty="0" smtClean="0"/>
              <a:t>, </a:t>
            </a:r>
            <a:r>
              <a:rPr lang="nl-NL" sz="2000" dirty="0" err="1" smtClean="0"/>
              <a:t>many</a:t>
            </a:r>
            <a:r>
              <a:rPr lang="nl-NL" sz="2000" dirty="0" smtClean="0"/>
              <a:t> </a:t>
            </a:r>
            <a:r>
              <a:rPr lang="nl-NL" sz="2000" dirty="0" err="1" smtClean="0"/>
              <a:t>models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are </a:t>
            </a:r>
            <a:r>
              <a:rPr lang="nl-NL" sz="2000" dirty="0" err="1" smtClean="0"/>
              <a:t>about</a:t>
            </a:r>
            <a:r>
              <a:rPr lang="nl-NL" sz="2000" dirty="0" smtClean="0"/>
              <a:t> </a:t>
            </a:r>
            <a:r>
              <a:rPr lang="nl-NL" sz="2000" i="1" dirty="0" smtClean="0"/>
              <a:t>perfect</a:t>
            </a:r>
            <a:r>
              <a:rPr lang="nl-NL" sz="2000" dirty="0" smtClean="0"/>
              <a:t> </a:t>
            </a:r>
            <a:r>
              <a:rPr lang="nl-NL" sz="2000" dirty="0" err="1" smtClean="0"/>
              <a:t>agents</a:t>
            </a:r>
            <a:r>
              <a:rPr lang="nl-NL" sz="2000" dirty="0" smtClean="0"/>
              <a:t>. </a:t>
            </a:r>
            <a:r>
              <a:rPr lang="nl-NL" sz="2000" dirty="0" err="1" smtClean="0"/>
              <a:t>They</a:t>
            </a:r>
            <a:r>
              <a:rPr lang="nl-NL" sz="2000" dirty="0" smtClean="0"/>
              <a:t> introduce </a:t>
            </a:r>
            <a:r>
              <a:rPr lang="nl-NL" sz="2000" dirty="0" err="1" smtClean="0"/>
              <a:t>agents</a:t>
            </a:r>
            <a:r>
              <a:rPr lang="nl-NL" sz="2000" dirty="0" smtClean="0"/>
              <a:t> as </a:t>
            </a:r>
            <a:r>
              <a:rPr lang="nl-NL" sz="2000" dirty="0" err="1" smtClean="0"/>
              <a:t>purely</a:t>
            </a:r>
            <a:r>
              <a:rPr lang="nl-NL" sz="2000" dirty="0" smtClean="0"/>
              <a:t> </a:t>
            </a:r>
            <a:r>
              <a:rPr lang="nl-NL" sz="2000" dirty="0" err="1" smtClean="0"/>
              <a:t>theoretical</a:t>
            </a:r>
            <a:r>
              <a:rPr lang="nl-NL" sz="2000" dirty="0" smtClean="0"/>
              <a:t> abstract </a:t>
            </a:r>
            <a:r>
              <a:rPr lang="nl-NL" sz="2000" dirty="0" err="1" smtClean="0"/>
              <a:t>constructions</a:t>
            </a:r>
            <a:r>
              <a:rPr lang="nl-NL" sz="2000" dirty="0" smtClean="0"/>
              <a:t> (</a:t>
            </a:r>
            <a:r>
              <a:rPr lang="nl-NL" sz="2000" dirty="0" err="1" smtClean="0"/>
              <a:t>ideal</a:t>
            </a:r>
            <a:r>
              <a:rPr lang="nl-NL" sz="2000" dirty="0" smtClean="0"/>
              <a:t> </a:t>
            </a:r>
            <a:r>
              <a:rPr lang="nl-NL" sz="2000" dirty="0" err="1" smtClean="0"/>
              <a:t>epistemic</a:t>
            </a:r>
            <a:r>
              <a:rPr lang="nl-NL" sz="2000" dirty="0" smtClean="0"/>
              <a:t> </a:t>
            </a:r>
            <a:r>
              <a:rPr lang="nl-NL" sz="2000" dirty="0" err="1" smtClean="0"/>
              <a:t>beings</a:t>
            </a:r>
            <a:r>
              <a:rPr lang="nl-NL" sz="2000" dirty="0" smtClean="0"/>
              <a:t>)</a:t>
            </a:r>
            <a:endParaRPr lang="nl-NL" sz="700" dirty="0" smtClean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11560" y="4005064"/>
            <a:ext cx="8229600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Therefore</a:t>
            </a:r>
            <a:r>
              <a:rPr lang="nl-NL" sz="2000" dirty="0" smtClean="0"/>
              <a:t>, </a:t>
            </a:r>
            <a:r>
              <a:rPr lang="nl-NL" sz="2000" dirty="0" err="1" smtClean="0"/>
              <a:t>many</a:t>
            </a:r>
            <a:r>
              <a:rPr lang="nl-NL" sz="2000" dirty="0" smtClean="0"/>
              <a:t> </a:t>
            </a:r>
            <a:r>
              <a:rPr lang="nl-NL" sz="2000" dirty="0" err="1" smtClean="0"/>
              <a:t>models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are </a:t>
            </a:r>
            <a:r>
              <a:rPr lang="nl-NL" sz="2000" i="1" dirty="0" err="1" smtClean="0"/>
              <a:t>too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idealized</a:t>
            </a:r>
            <a:r>
              <a:rPr lang="nl-NL" sz="2000" i="1" dirty="0" smtClean="0"/>
              <a:t> </a:t>
            </a:r>
            <a:r>
              <a:rPr lang="nl-NL" sz="2000" dirty="0" smtClean="0"/>
              <a:t>or </a:t>
            </a:r>
            <a:r>
              <a:rPr lang="nl-NL" sz="2000" dirty="0" err="1" smtClean="0"/>
              <a:t>utopian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apply</a:t>
            </a:r>
            <a:r>
              <a:rPr lang="nl-NL" sz="2000" dirty="0" smtClean="0"/>
              <a:t> in </a:t>
            </a:r>
            <a:r>
              <a:rPr lang="nl-NL" sz="2000" dirty="0" err="1" smtClean="0"/>
              <a:t>an</a:t>
            </a:r>
            <a:r>
              <a:rPr lang="nl-NL" sz="2000" dirty="0" smtClean="0"/>
              <a:t> </a:t>
            </a:r>
            <a:r>
              <a:rPr lang="nl-NL" sz="2000" dirty="0" err="1" smtClean="0"/>
              <a:t>interesting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relevant way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actual</a:t>
            </a:r>
            <a:r>
              <a:rPr lang="nl-NL" sz="2000" dirty="0" smtClean="0"/>
              <a:t> </a:t>
            </a:r>
            <a:r>
              <a:rPr lang="nl-NL" sz="2000" dirty="0" err="1" smtClean="0"/>
              <a:t>limited</a:t>
            </a:r>
            <a:r>
              <a:rPr lang="nl-NL" sz="2000" dirty="0" smtClean="0"/>
              <a:t> human </a:t>
            </a:r>
            <a:r>
              <a:rPr lang="nl-NL" sz="2000" dirty="0" err="1" smtClean="0"/>
              <a:t>beings</a:t>
            </a:r>
            <a:r>
              <a:rPr lang="nl-NL" sz="2000" dirty="0" smtClean="0"/>
              <a:t> </a:t>
            </a:r>
            <a:r>
              <a:rPr lang="nl-NL" sz="2000" dirty="0" err="1" smtClean="0"/>
              <a:t>like</a:t>
            </a:r>
            <a:r>
              <a:rPr lang="nl-NL" sz="2000" dirty="0" smtClean="0"/>
              <a:t> </a:t>
            </a:r>
            <a:r>
              <a:rPr lang="nl-NL" sz="2000" dirty="0" err="1" smtClean="0"/>
              <a:t>us</a:t>
            </a:r>
            <a:endParaRPr lang="nl-NL" sz="2000" dirty="0" smtClean="0"/>
          </a:p>
          <a:p>
            <a:pPr lvl="1"/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imply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/>
              <a:t> </a:t>
            </a:r>
            <a:r>
              <a:rPr lang="nl-NL" sz="1800" dirty="0" smtClean="0"/>
              <a:t>we are </a:t>
            </a:r>
            <a:r>
              <a:rPr lang="nl-NL" sz="1800" dirty="0" err="1" smtClean="0"/>
              <a:t>usually</a:t>
            </a:r>
            <a:r>
              <a:rPr lang="nl-NL" sz="1800" dirty="0" smtClean="0"/>
              <a:t> </a:t>
            </a:r>
            <a:r>
              <a:rPr lang="nl-NL" sz="1800" dirty="0" err="1" smtClean="0"/>
              <a:t>irrational</a:t>
            </a:r>
            <a:r>
              <a:rPr lang="nl-NL" sz="1800" dirty="0" smtClean="0"/>
              <a:t> in most </a:t>
            </a:r>
            <a:r>
              <a:rPr lang="nl-NL" sz="1800" dirty="0" err="1" smtClean="0"/>
              <a:t>things</a:t>
            </a:r>
            <a:r>
              <a:rPr lang="nl-NL" sz="1800" dirty="0" smtClean="0"/>
              <a:t> we do, </a:t>
            </a:r>
            <a:r>
              <a:rPr lang="nl-NL" sz="1800" dirty="0" err="1" smtClean="0"/>
              <a:t>which</a:t>
            </a:r>
            <a:r>
              <a:rPr lang="nl-NL" sz="1800" dirty="0" smtClean="0"/>
              <a:t> is </a:t>
            </a:r>
            <a:r>
              <a:rPr lang="nl-NL" sz="1800" dirty="0" err="1" smtClean="0"/>
              <a:t>an</a:t>
            </a:r>
            <a:r>
              <a:rPr lang="nl-NL" sz="1800" dirty="0" smtClean="0"/>
              <a:t> absurd </a:t>
            </a:r>
            <a:r>
              <a:rPr lang="nl-NL" sz="1800" dirty="0" err="1" smtClean="0"/>
              <a:t>consequence</a:t>
            </a:r>
            <a:r>
              <a:rPr lang="nl-NL" sz="1800" dirty="0" smtClean="0"/>
              <a:t>. </a:t>
            </a:r>
            <a:r>
              <a:rPr lang="nl-NL" sz="1800" dirty="0" err="1" smtClean="0"/>
              <a:t>Models</a:t>
            </a:r>
            <a:r>
              <a:rPr lang="nl-NL" sz="1800" dirty="0"/>
              <a:t> </a:t>
            </a:r>
            <a:r>
              <a:rPr lang="nl-NL" sz="1800" dirty="0" smtClean="0"/>
              <a:t>of </a:t>
            </a:r>
            <a:r>
              <a:rPr lang="nl-NL" sz="1800" dirty="0" err="1" smtClean="0"/>
              <a:t>rationality</a:t>
            </a:r>
            <a:r>
              <a:rPr lang="nl-NL" sz="1800" dirty="0" smtClean="0"/>
              <a:t> must take </a:t>
            </a:r>
            <a:r>
              <a:rPr lang="nl-NL" sz="1800" dirty="0" err="1" smtClean="0"/>
              <a:t>into</a:t>
            </a:r>
            <a:r>
              <a:rPr lang="nl-NL" sz="1800" dirty="0" smtClean="0"/>
              <a:t> account </a:t>
            </a:r>
            <a:r>
              <a:rPr lang="nl-NL" sz="1800" dirty="0" err="1" smtClean="0"/>
              <a:t>what</a:t>
            </a:r>
            <a:r>
              <a:rPr lang="nl-NL" sz="1800" dirty="0" smtClean="0"/>
              <a:t> we        as real human </a:t>
            </a:r>
            <a:r>
              <a:rPr lang="nl-NL" sz="1800" dirty="0" err="1" smtClean="0"/>
              <a:t>beings</a:t>
            </a:r>
            <a:r>
              <a:rPr lang="nl-NL" sz="1800" dirty="0" smtClean="0"/>
              <a:t> </a:t>
            </a:r>
            <a:r>
              <a:rPr lang="nl-NL" sz="1800" dirty="0" err="1" smtClean="0"/>
              <a:t>can</a:t>
            </a:r>
            <a:r>
              <a:rPr lang="nl-NL" sz="1800" dirty="0" smtClean="0"/>
              <a:t> </a:t>
            </a:r>
            <a:r>
              <a:rPr lang="nl-NL" sz="1800" dirty="0" err="1" smtClean="0"/>
              <a:t>reasonable</a:t>
            </a:r>
            <a:r>
              <a:rPr lang="nl-NL" sz="1800" dirty="0" smtClean="0"/>
              <a:t> do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what</a:t>
            </a:r>
            <a:r>
              <a:rPr lang="nl-NL" sz="1800" dirty="0" smtClean="0"/>
              <a:t> is </a:t>
            </a:r>
            <a:r>
              <a:rPr lang="nl-NL" sz="1800" dirty="0" err="1" smtClean="0"/>
              <a:t>not</a:t>
            </a:r>
            <a:r>
              <a:rPr lang="nl-NL" sz="1800" dirty="0" smtClean="0"/>
              <a:t> in </a:t>
            </a:r>
            <a:r>
              <a:rPr lang="nl-NL" sz="1800" dirty="0" err="1" smtClean="0"/>
              <a:t>our</a:t>
            </a:r>
            <a:r>
              <a:rPr lang="nl-NL" sz="1800" dirty="0" smtClean="0"/>
              <a:t> power </a:t>
            </a:r>
            <a:r>
              <a:rPr lang="nl-NL" sz="1800" dirty="0" err="1" smtClean="0"/>
              <a:t>to</a:t>
            </a:r>
            <a:r>
              <a:rPr lang="nl-NL" sz="1800" dirty="0" smtClean="0"/>
              <a:t> do</a:t>
            </a:r>
          </a:p>
          <a:p>
            <a:pPr lvl="1"/>
            <a:endParaRPr lang="nl-NL" sz="1600" dirty="0" smtClean="0"/>
          </a:p>
          <a:p>
            <a:endParaRPr lang="nl-NL" sz="300" dirty="0" smtClean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2328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4" grpId="0" build="p"/>
      <p:bldP spid="15" grpId="0" build="p"/>
      <p:bldP spid="16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2096" y="213285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No, he </a:t>
            </a:r>
            <a:r>
              <a:rPr lang="nl-NL" sz="2000" dirty="0" err="1" smtClean="0">
                <a:solidFill>
                  <a:prstClr val="black"/>
                </a:solidFill>
              </a:rPr>
              <a:t>doesn’t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deny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. He </a:t>
            </a:r>
            <a:r>
              <a:rPr lang="nl-NL" sz="2000" dirty="0" err="1" smtClean="0">
                <a:solidFill>
                  <a:prstClr val="black"/>
                </a:solidFill>
              </a:rPr>
              <a:t>rejects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formal</a:t>
            </a:r>
            <a:r>
              <a:rPr lang="nl-NL" sz="2000" i="1" dirty="0" smtClean="0">
                <a:solidFill>
                  <a:prstClr val="black"/>
                </a:solidFill>
              </a:rPr>
              <a:t> view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. He </a:t>
            </a:r>
            <a:r>
              <a:rPr lang="nl-NL" sz="2000" dirty="0" err="1" smtClean="0">
                <a:solidFill>
                  <a:prstClr val="black"/>
                </a:solidFill>
              </a:rPr>
              <a:t>holds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rule-following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necessary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  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</a:rPr>
              <a:t>Kuhn </a:t>
            </a:r>
            <a:r>
              <a:rPr lang="nl-NL" sz="2000" dirty="0" err="1" smtClean="0">
                <a:solidFill>
                  <a:prstClr val="black"/>
                </a:solidFill>
              </a:rPr>
              <a:t>argues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rule-based</a:t>
            </a:r>
            <a:r>
              <a:rPr lang="nl-NL" sz="2000" dirty="0" smtClean="0">
                <a:solidFill>
                  <a:prstClr val="black"/>
                </a:solidFill>
              </a:rPr>
              <a:t> logic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does 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fundamental</a:t>
            </a:r>
            <a:r>
              <a:rPr lang="nl-NL" sz="2000" dirty="0" smtClean="0">
                <a:solidFill>
                  <a:prstClr val="black"/>
                </a:solidFill>
              </a:rPr>
              <a:t> changes </a:t>
            </a:r>
            <a:r>
              <a:rPr lang="nl-NL" sz="2000" dirty="0" err="1" smtClean="0">
                <a:solidFill>
                  <a:prstClr val="black"/>
                </a:solidFill>
              </a:rPr>
              <a:t>occur</a:t>
            </a:r>
            <a:r>
              <a:rPr lang="nl-NL" sz="2000" dirty="0" smtClean="0">
                <a:solidFill>
                  <a:prstClr val="black"/>
                </a:solidFill>
              </a:rPr>
              <a:t>. Is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according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Kuhn?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386104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Kuhn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his </a:t>
            </a:r>
            <a:r>
              <a:rPr lang="nl-NL" sz="2000" dirty="0" err="1" smtClean="0">
                <a:solidFill>
                  <a:prstClr val="black"/>
                </a:solidFill>
              </a:rPr>
              <a:t>followers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didn’t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conclude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. 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agreed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clearly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example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A model of </a:t>
            </a:r>
            <a:r>
              <a:rPr lang="nl-NL" sz="1800" dirty="0" err="1" smtClean="0">
                <a:solidFill>
                  <a:prstClr val="black"/>
                </a:solidFill>
              </a:rPr>
              <a:t>scientific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rationality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that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entails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that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science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irrational</a:t>
            </a:r>
            <a:r>
              <a:rPr lang="nl-NL" sz="1800" dirty="0" smtClean="0">
                <a:solidFill>
                  <a:prstClr val="black"/>
                </a:solidFill>
              </a:rPr>
              <a:t> has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go</a:t>
            </a:r>
            <a:endParaRPr lang="nl-NL" sz="16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8608" y="300114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Kuhn </a:t>
            </a:r>
            <a:r>
              <a:rPr lang="nl-NL" sz="2000" dirty="0" err="1" smtClean="0">
                <a:solidFill>
                  <a:prstClr val="black"/>
                </a:solidFill>
              </a:rPr>
              <a:t>attempts</a:t>
            </a:r>
            <a:r>
              <a:rPr lang="nl-NL" sz="2000" dirty="0" smtClean="0">
                <a:solidFill>
                  <a:prstClr val="black"/>
                </a:solidFill>
              </a:rPr>
              <a:t> “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show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existing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quite</a:t>
            </a:r>
            <a:r>
              <a:rPr lang="nl-NL" sz="2000" dirty="0" smtClean="0">
                <a:solidFill>
                  <a:prstClr val="black"/>
                </a:solidFill>
              </a:rPr>
              <a:t>    right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changed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explain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works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does”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An </a:t>
            </a:r>
            <a:r>
              <a:rPr lang="nl-NL" sz="3200" dirty="0" err="1" smtClean="0"/>
              <a:t>alternative</a:t>
            </a:r>
            <a:r>
              <a:rPr lang="nl-NL" sz="3200" dirty="0" smtClean="0"/>
              <a:t> model of </a:t>
            </a:r>
            <a:r>
              <a:rPr lang="nl-NL" sz="3200" dirty="0" err="1" smtClean="0"/>
              <a:t>scientific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8608" y="573744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Hence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Kuhnian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practice-oriented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wanted</a:t>
            </a:r>
            <a:r>
              <a:rPr lang="nl-NL" sz="2000" dirty="0" smtClean="0">
                <a:solidFill>
                  <a:prstClr val="black"/>
                </a:solidFill>
              </a:rPr>
              <a:t>,      contra </a:t>
            </a:r>
            <a:r>
              <a:rPr lang="nl-NL" sz="2000" dirty="0" err="1" smtClean="0">
                <a:solidFill>
                  <a:prstClr val="black"/>
                </a:solidFill>
              </a:rPr>
              <a:t>formalism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develop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alternative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>
                <a:solidFill>
                  <a:prstClr val="black"/>
                </a:solidFill>
              </a:rPr>
              <a:t>model of </a:t>
            </a:r>
            <a:r>
              <a:rPr lang="nl-NL" sz="2000" i="1" dirty="0" err="1">
                <a:solidFill>
                  <a:prstClr val="black"/>
                </a:solidFill>
              </a:rPr>
              <a:t>scientific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rationality</a:t>
            </a:r>
            <a:endParaRPr lang="nl-NL" sz="2000" i="1" dirty="0">
              <a:solidFill>
                <a:prstClr val="black"/>
              </a:solidFill>
            </a:endParaRPr>
          </a:p>
          <a:p>
            <a:endParaRPr lang="nl-NL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494116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/>
              <a:t>That</a:t>
            </a:r>
            <a:r>
              <a:rPr lang="nl-NL" sz="2000" dirty="0"/>
              <a:t> </a:t>
            </a:r>
            <a:r>
              <a:rPr lang="nl-NL" sz="2000" dirty="0" err="1"/>
              <a:t>science</a:t>
            </a:r>
            <a:r>
              <a:rPr lang="nl-NL" sz="2000" dirty="0"/>
              <a:t> </a:t>
            </a:r>
            <a:r>
              <a:rPr lang="nl-NL" sz="2000" dirty="0" err="1"/>
              <a:t>cannot</a:t>
            </a:r>
            <a:r>
              <a:rPr lang="nl-NL" sz="2000" dirty="0"/>
              <a:t>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formalized</a:t>
            </a:r>
            <a:r>
              <a:rPr lang="nl-NL" sz="2000" dirty="0"/>
              <a:t> is </a:t>
            </a:r>
            <a:r>
              <a:rPr lang="nl-NL" sz="2000" dirty="0" err="1" smtClean="0"/>
              <a:t>therefore</a:t>
            </a:r>
            <a:r>
              <a:rPr lang="nl-NL" sz="2000" dirty="0" smtClean="0"/>
              <a:t> </a:t>
            </a:r>
            <a:r>
              <a:rPr lang="nl-NL" sz="2000" dirty="0" err="1" smtClean="0"/>
              <a:t>not</a:t>
            </a:r>
            <a:r>
              <a:rPr lang="nl-NL" sz="2000" dirty="0" smtClean="0"/>
              <a:t> </a:t>
            </a:r>
            <a:r>
              <a:rPr lang="nl-NL" sz="2000" dirty="0"/>
              <a:t>a </a:t>
            </a:r>
            <a:r>
              <a:rPr lang="nl-NL" sz="2000" dirty="0" err="1"/>
              <a:t>shortcoming</a:t>
            </a:r>
            <a:r>
              <a:rPr lang="nl-NL" sz="2000" dirty="0"/>
              <a:t> of </a:t>
            </a:r>
            <a:r>
              <a:rPr lang="nl-NL" sz="2000" dirty="0" err="1" smtClean="0"/>
              <a:t>science</a:t>
            </a:r>
            <a:r>
              <a:rPr lang="nl-NL" sz="2000" dirty="0" smtClean="0"/>
              <a:t>, as the </a:t>
            </a:r>
            <a:r>
              <a:rPr lang="nl-NL" sz="2000" dirty="0" err="1" smtClean="0"/>
              <a:t>formalists</a:t>
            </a:r>
            <a:r>
              <a:rPr lang="nl-NL" sz="2000" dirty="0" smtClean="0"/>
              <a:t> </a:t>
            </a:r>
            <a:r>
              <a:rPr lang="nl-NL" sz="2000" dirty="0" err="1" smtClean="0"/>
              <a:t>would</a:t>
            </a:r>
            <a:r>
              <a:rPr lang="nl-NL" sz="2000" dirty="0" smtClean="0"/>
              <a:t> have </a:t>
            </a:r>
            <a:r>
              <a:rPr lang="nl-NL" sz="2000" dirty="0" err="1" smtClean="0"/>
              <a:t>to</a:t>
            </a:r>
            <a:r>
              <a:rPr lang="nl-NL" sz="2000" dirty="0" smtClean="0"/>
              <a:t> say, </a:t>
            </a:r>
            <a:r>
              <a:rPr lang="nl-NL" sz="2000" dirty="0"/>
              <a:t>but of the </a:t>
            </a:r>
            <a:r>
              <a:rPr lang="nl-NL" sz="2000" dirty="0" err="1" smtClean="0"/>
              <a:t>formalists</a:t>
            </a:r>
            <a:r>
              <a:rPr lang="nl-NL" sz="2000" dirty="0" smtClean="0"/>
              <a:t>’ </a:t>
            </a:r>
            <a:r>
              <a:rPr lang="nl-NL" sz="2000" dirty="0" err="1" smtClean="0"/>
              <a:t>logicality</a:t>
            </a:r>
            <a:r>
              <a:rPr lang="nl-NL" sz="2000" dirty="0" smtClean="0"/>
              <a:t> thesis</a:t>
            </a:r>
            <a:endParaRPr lang="en-IE" sz="2000" dirty="0"/>
          </a:p>
          <a:p>
            <a:pPr marL="0" indent="0">
              <a:buNone/>
            </a:pPr>
            <a:endParaRPr lang="nl-NL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7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9" grpId="0"/>
      <p:bldP spid="10" grpId="0"/>
      <p:bldP spid="12" grpId="0"/>
      <p:bldP spid="1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2096" y="206504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the </a:t>
            </a:r>
            <a:r>
              <a:rPr lang="nl-NL" sz="2000" dirty="0" err="1" smtClean="0">
                <a:solidFill>
                  <a:prstClr val="black"/>
                </a:solidFill>
              </a:rPr>
              <a:t>proposed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values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</a:t>
            </a:r>
            <a:r>
              <a:rPr lang="nl-NL" sz="1800" dirty="0" err="1" smtClean="0">
                <a:solidFill>
                  <a:prstClr val="black"/>
                </a:solidFill>
              </a:rPr>
              <a:t>accuracy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dirty="0" err="1" smtClean="0">
                <a:solidFill>
                  <a:prstClr val="black"/>
                </a:solidFill>
              </a:rPr>
              <a:t>explanatory</a:t>
            </a:r>
            <a:r>
              <a:rPr lang="nl-NL" sz="1800" dirty="0" smtClean="0">
                <a:solidFill>
                  <a:prstClr val="black"/>
                </a:solidFill>
              </a:rPr>
              <a:t> scope, </a:t>
            </a:r>
            <a:r>
              <a:rPr lang="nl-NL" sz="1800" dirty="0" err="1" smtClean="0">
                <a:solidFill>
                  <a:prstClr val="black"/>
                </a:solidFill>
              </a:rPr>
              <a:t>simplicity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dirty="0" err="1" smtClean="0">
                <a:solidFill>
                  <a:prstClr val="black"/>
                </a:solidFill>
              </a:rPr>
              <a:t>predictability</a:t>
            </a:r>
            <a:r>
              <a:rPr lang="nl-NL" sz="1800" dirty="0" smtClean="0">
                <a:solidFill>
                  <a:prstClr val="black"/>
                </a:solidFill>
              </a:rPr>
              <a:t>, etc.)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. Kuhn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denies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these </a:t>
            </a:r>
            <a:r>
              <a:rPr lang="nl-NL" sz="2000" dirty="0" err="1" smtClean="0">
                <a:solidFill>
                  <a:prstClr val="black"/>
                </a:solidFill>
              </a:rPr>
              <a:t>values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   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mechanically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applied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determine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theory-choice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</a:rPr>
              <a:t>Kuhn </a:t>
            </a:r>
            <a:r>
              <a:rPr lang="nl-NL" sz="2000" dirty="0" err="1" smtClean="0">
                <a:solidFill>
                  <a:prstClr val="black"/>
                </a:solidFill>
              </a:rPr>
              <a:t>insists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governed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values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instead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share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make different </a:t>
            </a:r>
            <a:r>
              <a:rPr lang="nl-NL" sz="2000" dirty="0" err="1" smtClean="0">
                <a:solidFill>
                  <a:prstClr val="black"/>
                </a:solidFill>
              </a:rPr>
              <a:t>choices</a:t>
            </a:r>
            <a:r>
              <a:rPr lang="nl-NL" sz="2000" dirty="0" smtClean="0">
                <a:solidFill>
                  <a:prstClr val="black"/>
                </a:solidFill>
              </a:rPr>
              <a:t> in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An </a:t>
            </a:r>
            <a:r>
              <a:rPr lang="nl-NL" sz="3200" dirty="0" err="1" smtClean="0"/>
              <a:t>alternative</a:t>
            </a:r>
            <a:r>
              <a:rPr lang="nl-NL" sz="3200" dirty="0" smtClean="0"/>
              <a:t> model of </a:t>
            </a:r>
            <a:r>
              <a:rPr lang="nl-NL" sz="3200" dirty="0" err="1" smtClean="0"/>
              <a:t>scientific</a:t>
            </a:r>
            <a:r>
              <a:rPr lang="nl-NL" sz="3200" dirty="0" smtClean="0"/>
              <a:t>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8608" y="314516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values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replace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Kuhn </a:t>
            </a:r>
            <a:r>
              <a:rPr lang="nl-NL" sz="2000" dirty="0" err="1" smtClean="0">
                <a:solidFill>
                  <a:prstClr val="black"/>
                </a:solidFill>
              </a:rPr>
              <a:t>really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after</a:t>
            </a:r>
            <a:r>
              <a:rPr lang="nl-NL" sz="2000" dirty="0" smtClean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3645024"/>
            <a:ext cx="8586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 smtClean="0"/>
              <a:t>Many</a:t>
            </a:r>
            <a:r>
              <a:rPr lang="nl-NL" sz="2000" dirty="0" smtClean="0"/>
              <a:t> </a:t>
            </a:r>
            <a:r>
              <a:rPr lang="nl-NL" sz="2000" dirty="0" err="1" smtClean="0"/>
              <a:t>critics</a:t>
            </a:r>
            <a:r>
              <a:rPr lang="nl-NL" sz="2000" dirty="0" smtClean="0"/>
              <a:t> gave Kuhn </a:t>
            </a:r>
            <a:r>
              <a:rPr lang="nl-NL" sz="2000" dirty="0" err="1" smtClean="0"/>
              <a:t>two</a:t>
            </a:r>
            <a:r>
              <a:rPr lang="nl-NL" sz="2000" dirty="0" smtClean="0"/>
              <a:t> options. </a:t>
            </a:r>
            <a:r>
              <a:rPr lang="nl-NL" sz="2000" dirty="0" err="1" smtClean="0"/>
              <a:t>Either</a:t>
            </a:r>
            <a:r>
              <a:rPr lang="nl-NL" sz="2000" dirty="0" smtClean="0"/>
              <a:t> </a:t>
            </a:r>
            <a:r>
              <a:rPr lang="nl-NL" sz="2000" dirty="0" err="1" smtClean="0"/>
              <a:t>science</a:t>
            </a:r>
            <a:r>
              <a:rPr lang="nl-NL" sz="2000" dirty="0" smtClean="0"/>
              <a:t> is a matter of </a:t>
            </a:r>
            <a:r>
              <a:rPr lang="nl-NL" sz="2000" i="1" dirty="0" err="1" smtClean="0"/>
              <a:t>impersonal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logical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rules</a:t>
            </a:r>
            <a:r>
              <a:rPr lang="nl-NL" sz="2000" i="1" dirty="0" smtClean="0"/>
              <a:t> </a:t>
            </a:r>
            <a:r>
              <a:rPr lang="nl-NL" sz="2000" dirty="0" smtClean="0"/>
              <a:t>(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thus</a:t>
            </a:r>
            <a:r>
              <a:rPr lang="nl-NL" sz="2000" dirty="0" smtClean="0"/>
              <a:t> </a:t>
            </a:r>
            <a:r>
              <a:rPr lang="nl-NL" sz="2000" dirty="0" err="1" smtClean="0"/>
              <a:t>rational</a:t>
            </a:r>
            <a:r>
              <a:rPr lang="nl-NL" sz="2000" dirty="0" smtClean="0"/>
              <a:t>) or </a:t>
            </a:r>
            <a:r>
              <a:rPr lang="nl-NL" sz="2000" dirty="0" err="1" smtClean="0"/>
              <a:t>it</a:t>
            </a:r>
            <a:r>
              <a:rPr lang="nl-NL" sz="2000" dirty="0" smtClean="0"/>
              <a:t> is a matter of </a:t>
            </a:r>
            <a:r>
              <a:rPr lang="nl-NL" sz="2000" i="1" dirty="0" smtClean="0"/>
              <a:t>personal </a:t>
            </a:r>
            <a:r>
              <a:rPr lang="nl-NL" sz="2000" i="1" dirty="0" err="1" smtClean="0"/>
              <a:t>subjective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opinions</a:t>
            </a:r>
            <a:r>
              <a:rPr lang="nl-NL" sz="2000" i="1" dirty="0" smtClean="0"/>
              <a:t> </a:t>
            </a:r>
            <a:r>
              <a:rPr lang="nl-NL" sz="2000" dirty="0" smtClean="0"/>
              <a:t>(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thus</a:t>
            </a:r>
            <a:r>
              <a:rPr lang="nl-NL" sz="2000" dirty="0" smtClean="0"/>
              <a:t> </a:t>
            </a:r>
            <a:r>
              <a:rPr lang="nl-NL" sz="2000" dirty="0" err="1" smtClean="0"/>
              <a:t>irrational</a:t>
            </a:r>
            <a:r>
              <a:rPr lang="nl-NL" sz="2000" dirty="0" smtClean="0"/>
              <a:t>). But Kuhn wants </a:t>
            </a:r>
            <a:r>
              <a:rPr lang="nl-NL" sz="2000" dirty="0" err="1" smtClean="0"/>
              <a:t>to</a:t>
            </a:r>
            <a:r>
              <a:rPr lang="nl-NL" sz="2000" dirty="0" smtClean="0"/>
              <a:t> break free </a:t>
            </a:r>
            <a:r>
              <a:rPr lang="nl-NL" sz="2000" dirty="0" err="1" smtClean="0"/>
              <a:t>from</a:t>
            </a:r>
            <a:r>
              <a:rPr lang="nl-NL" sz="2000" dirty="0" smtClean="0"/>
              <a:t> </a:t>
            </a:r>
            <a:r>
              <a:rPr lang="nl-NL" sz="2000" dirty="0" err="1" smtClean="0"/>
              <a:t>this</a:t>
            </a:r>
            <a:r>
              <a:rPr lang="nl-NL" sz="2000" dirty="0" smtClean="0"/>
              <a:t> </a:t>
            </a:r>
            <a:r>
              <a:rPr lang="nl-NL" sz="2000" dirty="0" err="1" smtClean="0"/>
              <a:t>false</a:t>
            </a:r>
            <a:r>
              <a:rPr lang="nl-NL" sz="2000" dirty="0" smtClean="0"/>
              <a:t> </a:t>
            </a:r>
            <a:r>
              <a:rPr lang="nl-NL" sz="2000" dirty="0" err="1" smtClean="0"/>
              <a:t>dichotomy</a:t>
            </a:r>
            <a:endParaRPr lang="en-IE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39552" y="472514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/>
              <a:t>He </a:t>
            </a:r>
            <a:r>
              <a:rPr lang="nl-NL" sz="2000" dirty="0" err="1" smtClean="0"/>
              <a:t>proposes</a:t>
            </a:r>
            <a:r>
              <a:rPr lang="nl-NL" sz="2000" dirty="0" smtClean="0"/>
              <a:t> a </a:t>
            </a:r>
            <a:r>
              <a:rPr lang="nl-NL" sz="2000" i="1" dirty="0" err="1" smtClean="0"/>
              <a:t>third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alternative</a:t>
            </a:r>
            <a:r>
              <a:rPr lang="nl-NL" sz="2000" dirty="0" smtClean="0"/>
              <a:t>: </a:t>
            </a:r>
            <a:r>
              <a:rPr lang="nl-NL" sz="2000" dirty="0" err="1" smtClean="0"/>
              <a:t>Science</a:t>
            </a:r>
            <a:r>
              <a:rPr lang="nl-NL" sz="2000" dirty="0" smtClean="0"/>
              <a:t> is </a:t>
            </a:r>
            <a:r>
              <a:rPr lang="nl-NL" sz="2000" dirty="0" err="1" smtClean="0"/>
              <a:t>rational</a:t>
            </a:r>
            <a:r>
              <a:rPr lang="nl-NL" sz="2000" dirty="0" smtClean="0"/>
              <a:t> </a:t>
            </a:r>
            <a:r>
              <a:rPr lang="nl-NL" sz="2000" dirty="0" err="1" smtClean="0"/>
              <a:t>because</a:t>
            </a:r>
            <a:r>
              <a:rPr lang="nl-NL" sz="2000" dirty="0" smtClean="0"/>
              <a:t> </a:t>
            </a:r>
            <a:r>
              <a:rPr lang="nl-NL" sz="2000" dirty="0" err="1" smtClean="0"/>
              <a:t>it</a:t>
            </a:r>
            <a:r>
              <a:rPr lang="nl-NL" sz="2000" dirty="0" smtClean="0"/>
              <a:t> is </a:t>
            </a:r>
            <a:r>
              <a:rPr lang="nl-NL" sz="2000" i="1" dirty="0" err="1" smtClean="0"/>
              <a:t>governed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by</a:t>
            </a:r>
            <a:r>
              <a:rPr lang="nl-NL" sz="2000" i="1" dirty="0" smtClean="0"/>
              <a:t> the </a:t>
            </a:r>
            <a:r>
              <a:rPr lang="nl-NL" sz="2000" i="1" dirty="0" err="1" smtClean="0"/>
              <a:t>informed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judgments</a:t>
            </a:r>
            <a:r>
              <a:rPr lang="nl-NL" sz="2000" i="1" dirty="0" smtClean="0"/>
              <a:t> </a:t>
            </a:r>
            <a:r>
              <a:rPr lang="nl-NL" sz="2000" dirty="0" smtClean="0"/>
              <a:t>of the </a:t>
            </a:r>
            <a:r>
              <a:rPr lang="nl-NL" sz="2000" dirty="0" err="1" smtClean="0"/>
              <a:t>whole</a:t>
            </a:r>
            <a:r>
              <a:rPr lang="nl-NL" sz="2000" dirty="0" smtClean="0"/>
              <a:t> community of </a:t>
            </a:r>
            <a:r>
              <a:rPr lang="nl-NL" sz="2000" dirty="0" err="1" smtClean="0"/>
              <a:t>experienced</a:t>
            </a:r>
            <a:r>
              <a:rPr lang="nl-NL" sz="2000" dirty="0" smtClean="0"/>
              <a:t> </a:t>
            </a:r>
            <a:r>
              <a:rPr lang="nl-NL" sz="2000" dirty="0" err="1" smtClean="0"/>
              <a:t>scientists</a:t>
            </a:r>
            <a:r>
              <a:rPr lang="nl-NL" sz="2000" dirty="0" smtClean="0"/>
              <a:t> 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544522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I</a:t>
            </a:r>
            <a:r>
              <a:rPr lang="nl-NL" sz="2000" dirty="0" smtClean="0"/>
              <a:t>n </a:t>
            </a:r>
            <a:r>
              <a:rPr lang="nl-NL" sz="2000" dirty="0" err="1" smtClean="0"/>
              <a:t>some</a:t>
            </a:r>
            <a:r>
              <a:rPr lang="nl-NL" sz="2000" dirty="0" smtClean="0"/>
              <a:t> cases </a:t>
            </a:r>
            <a:r>
              <a:rPr lang="nl-NL" sz="2000" dirty="0" err="1" smtClean="0"/>
              <a:t>scientists</a:t>
            </a:r>
            <a:r>
              <a:rPr lang="nl-NL" sz="2000" dirty="0" smtClean="0"/>
              <a:t> </a:t>
            </a:r>
            <a:r>
              <a:rPr lang="nl-NL" sz="2000" dirty="0" err="1" smtClean="0"/>
              <a:t>uses</a:t>
            </a:r>
            <a:r>
              <a:rPr lang="nl-NL" sz="2000" dirty="0" smtClean="0"/>
              <a:t> </a:t>
            </a:r>
            <a:r>
              <a:rPr lang="nl-NL" sz="2000" dirty="0" err="1" smtClean="0"/>
              <a:t>rules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theory-choice</a:t>
            </a:r>
            <a:r>
              <a:rPr lang="nl-NL" sz="2000" dirty="0" smtClean="0"/>
              <a:t>. But these </a:t>
            </a:r>
            <a:r>
              <a:rPr lang="nl-NL" sz="2000" dirty="0" err="1" smtClean="0"/>
              <a:t>algorithms</a:t>
            </a:r>
            <a:r>
              <a:rPr lang="nl-NL" sz="2000" dirty="0" smtClean="0"/>
              <a:t> are </a:t>
            </a:r>
            <a:r>
              <a:rPr lang="nl-NL" sz="2000" dirty="0" err="1" smtClean="0"/>
              <a:t>developed</a:t>
            </a:r>
            <a:r>
              <a:rPr lang="nl-NL" sz="2000" dirty="0" smtClean="0"/>
              <a:t> </a:t>
            </a:r>
            <a:r>
              <a:rPr lang="nl-NL" sz="2000" dirty="0" err="1" smtClean="0"/>
              <a:t>by</a:t>
            </a:r>
            <a:r>
              <a:rPr lang="nl-NL" sz="2000" dirty="0" smtClean="0"/>
              <a:t> </a:t>
            </a:r>
            <a:r>
              <a:rPr lang="nl-NL" sz="2000" dirty="0" err="1" smtClean="0"/>
              <a:t>exercising</a:t>
            </a:r>
            <a:r>
              <a:rPr lang="nl-NL" sz="2000" dirty="0" smtClean="0"/>
              <a:t> </a:t>
            </a:r>
            <a:r>
              <a:rPr lang="nl-NL" sz="2000" i="1" dirty="0" err="1" smtClean="0"/>
              <a:t>judgments</a:t>
            </a:r>
            <a:r>
              <a:rPr lang="nl-NL" sz="2000" dirty="0" smtClean="0"/>
              <a:t>. </a:t>
            </a:r>
            <a:r>
              <a:rPr lang="nl-NL" sz="2000" dirty="0" err="1" smtClean="0"/>
              <a:t>Hence</a:t>
            </a:r>
            <a:r>
              <a:rPr lang="nl-NL" sz="2000" dirty="0" smtClean="0"/>
              <a:t>, </a:t>
            </a:r>
            <a:r>
              <a:rPr lang="nl-NL" sz="2000" dirty="0" err="1"/>
              <a:t>j</a:t>
            </a:r>
            <a:r>
              <a:rPr lang="nl-NL" sz="2000" dirty="0" err="1" smtClean="0"/>
              <a:t>udgments</a:t>
            </a:r>
            <a:r>
              <a:rPr lang="nl-NL" sz="2000" dirty="0" smtClean="0"/>
              <a:t> are more </a:t>
            </a:r>
            <a:r>
              <a:rPr lang="nl-NL" sz="2000" dirty="0" err="1" smtClean="0"/>
              <a:t>fundamental</a:t>
            </a:r>
            <a:endParaRPr lang="nl-NL" sz="2000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78904" y="616949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So</a:t>
            </a:r>
            <a:r>
              <a:rPr lang="nl-NL" sz="1800" dirty="0" smtClean="0"/>
              <a:t> the </a:t>
            </a:r>
            <a:r>
              <a:rPr lang="nl-NL" sz="1800" dirty="0" err="1" smtClean="0"/>
              <a:t>formalizations</a:t>
            </a:r>
            <a:r>
              <a:rPr lang="nl-NL" sz="1800" dirty="0" smtClean="0"/>
              <a:t> of </a:t>
            </a:r>
            <a:r>
              <a:rPr lang="nl-NL" sz="1800" dirty="0" err="1" smtClean="0"/>
              <a:t>formalism</a:t>
            </a:r>
            <a:r>
              <a:rPr lang="nl-NL" sz="1800" dirty="0" smtClean="0"/>
              <a:t> </a:t>
            </a:r>
            <a:r>
              <a:rPr lang="nl-NL" sz="1800" dirty="0" err="1" smtClean="0"/>
              <a:t>don’t</a:t>
            </a:r>
            <a:r>
              <a:rPr lang="nl-NL" sz="1800" dirty="0" smtClean="0"/>
              <a:t> </a:t>
            </a:r>
            <a:r>
              <a:rPr lang="nl-NL" sz="1800" dirty="0" err="1" smtClean="0"/>
              <a:t>illuminate</a:t>
            </a:r>
            <a:r>
              <a:rPr lang="nl-NL" sz="1800" dirty="0" smtClean="0"/>
              <a:t> </a:t>
            </a:r>
            <a:r>
              <a:rPr lang="nl-NL" sz="1800" dirty="0" err="1" smtClean="0"/>
              <a:t>what</a:t>
            </a:r>
            <a:r>
              <a:rPr lang="nl-NL" sz="1800" dirty="0" smtClean="0"/>
              <a:t> </a:t>
            </a:r>
            <a:r>
              <a:rPr lang="nl-NL" sz="1800" dirty="0" err="1" smtClean="0"/>
              <a:t>scientists</a:t>
            </a:r>
            <a:r>
              <a:rPr lang="nl-NL" sz="1800" dirty="0"/>
              <a:t> </a:t>
            </a:r>
            <a:r>
              <a:rPr lang="nl-NL" sz="1800" i="1" dirty="0" err="1" smtClean="0"/>
              <a:t>actually</a:t>
            </a:r>
            <a:r>
              <a:rPr lang="nl-NL" sz="1800" i="1" dirty="0" smtClean="0"/>
              <a:t> do</a:t>
            </a:r>
            <a:endParaRPr lang="nl-NL" sz="1800" i="1" dirty="0"/>
          </a:p>
        </p:txBody>
      </p:sp>
    </p:spTree>
    <p:extLst>
      <p:ext uri="{BB962C8B-B14F-4D97-AF65-F5344CB8AC3E}">
        <p14:creationId xmlns:p14="http://schemas.microsoft.com/office/powerpoint/2010/main" val="23224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4" grpId="0"/>
      <p:bldP spid="2" grpId="0"/>
      <p:bldP spid="18" grpId="0"/>
      <p:bldP spid="19" grpId="0"/>
      <p:bldP spid="2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2096" y="206504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J</a:t>
            </a:r>
            <a:r>
              <a:rPr lang="nl-NL" sz="2000" dirty="0" err="1" smtClean="0">
                <a:solidFill>
                  <a:prstClr val="black"/>
                </a:solidFill>
              </a:rPr>
              <a:t>udgments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cognitive</a:t>
            </a:r>
            <a:r>
              <a:rPr lang="nl-NL" sz="2000" i="1" dirty="0" smtClean="0">
                <a:solidFill>
                  <a:prstClr val="black"/>
                </a:solidFill>
              </a:rPr>
              <a:t> acts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involve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decisions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based</a:t>
            </a:r>
            <a:r>
              <a:rPr lang="nl-NL" sz="2000" i="1" dirty="0" smtClean="0">
                <a:solidFill>
                  <a:prstClr val="black"/>
                </a:solidFill>
              </a:rPr>
              <a:t> on information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not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arbitrary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although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aren’t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arrived</a:t>
            </a:r>
            <a:r>
              <a:rPr lang="nl-NL" sz="2000" dirty="0" smtClean="0">
                <a:solidFill>
                  <a:prstClr val="black"/>
                </a:solidFill>
              </a:rPr>
              <a:t> at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Evaluate</a:t>
            </a:r>
            <a:r>
              <a:rPr lang="nl-NL" sz="1800" dirty="0" smtClean="0">
                <a:solidFill>
                  <a:prstClr val="black"/>
                </a:solidFill>
              </a:rPr>
              <a:t> the </a:t>
            </a:r>
            <a:r>
              <a:rPr lang="nl-NL" sz="1800" dirty="0" err="1" smtClean="0">
                <a:solidFill>
                  <a:prstClr val="black"/>
                </a:solidFill>
              </a:rPr>
              <a:t>situation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dirty="0" err="1" smtClean="0">
                <a:solidFill>
                  <a:prstClr val="black"/>
                </a:solidFill>
              </a:rPr>
              <a:t>assess</a:t>
            </a:r>
            <a:r>
              <a:rPr lang="nl-NL" sz="1800" dirty="0" smtClean="0">
                <a:solidFill>
                  <a:prstClr val="black"/>
                </a:solidFill>
              </a:rPr>
              <a:t> the </a:t>
            </a:r>
            <a:r>
              <a:rPr lang="nl-NL" sz="1800" dirty="0" err="1" smtClean="0">
                <a:solidFill>
                  <a:prstClr val="black"/>
                </a:solidFill>
              </a:rPr>
              <a:t>evidence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consider</a:t>
            </a:r>
            <a:r>
              <a:rPr lang="nl-NL" sz="1800" dirty="0" smtClean="0">
                <a:solidFill>
                  <a:prstClr val="black"/>
                </a:solidFill>
              </a:rPr>
              <a:t> different viewpoints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Explicating</a:t>
            </a:r>
            <a:r>
              <a:rPr lang="nl-NL" sz="3200" dirty="0" smtClean="0"/>
              <a:t> </a:t>
            </a:r>
            <a:r>
              <a:rPr lang="nl-NL" sz="3200" dirty="0" err="1" smtClean="0"/>
              <a:t>informed</a:t>
            </a:r>
            <a:r>
              <a:rPr lang="nl-NL" sz="3200" dirty="0" smtClean="0"/>
              <a:t> </a:t>
            </a:r>
            <a:r>
              <a:rPr lang="nl-NL" sz="3200" dirty="0" err="1" smtClean="0"/>
              <a:t>judgments</a:t>
            </a:r>
            <a:endParaRPr lang="nl-NL" sz="3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r>
              <a:rPr lang="nl-NL" sz="2000" dirty="0" smtClean="0">
                <a:solidFill>
                  <a:prstClr val="black"/>
                </a:solidFill>
              </a:rPr>
              <a:t> is the </a:t>
            </a:r>
            <a:r>
              <a:rPr lang="nl-NL" sz="2000" i="1" dirty="0" err="1" smtClean="0">
                <a:solidFill>
                  <a:prstClr val="black"/>
                </a:solidFill>
              </a:rPr>
              <a:t>ability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make </a:t>
            </a:r>
            <a:r>
              <a:rPr lang="nl-NL" sz="2000" dirty="0" err="1" smtClean="0">
                <a:solidFill>
                  <a:prstClr val="black"/>
                </a:solidFill>
              </a:rPr>
              <a:t>decisions</a:t>
            </a:r>
            <a:r>
              <a:rPr lang="nl-NL" sz="2000" dirty="0" smtClean="0">
                <a:solidFill>
                  <a:prstClr val="black"/>
                </a:solidFill>
              </a:rPr>
              <a:t> without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provide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explicit </a:t>
            </a:r>
            <a:r>
              <a:rPr lang="nl-NL" sz="2000" dirty="0" err="1" smtClean="0">
                <a:solidFill>
                  <a:prstClr val="black"/>
                </a:solidFill>
              </a:rPr>
              <a:t>justification</a:t>
            </a:r>
            <a:r>
              <a:rPr lang="nl-NL" sz="2000" dirty="0" smtClean="0">
                <a:solidFill>
                  <a:prstClr val="black"/>
                </a:solidFill>
              </a:rPr>
              <a:t>. It’s a </a:t>
            </a:r>
            <a:r>
              <a:rPr lang="nl-NL" sz="2000" i="1" dirty="0" err="1" smtClean="0">
                <a:solidFill>
                  <a:prstClr val="black"/>
                </a:solidFill>
              </a:rPr>
              <a:t>skill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experienced</a:t>
            </a:r>
            <a:r>
              <a:rPr lang="nl-NL" sz="2000" dirty="0" smtClean="0">
                <a:solidFill>
                  <a:prstClr val="black"/>
                </a:solidFill>
              </a:rPr>
              <a:t> person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exercise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8608" y="321297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Brown </a:t>
            </a:r>
            <a:r>
              <a:rPr lang="nl-NL" sz="2000" dirty="0" err="1" smtClean="0">
                <a:solidFill>
                  <a:prstClr val="black"/>
                </a:solidFill>
              </a:rPr>
              <a:t>identifies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three</a:t>
            </a:r>
            <a:r>
              <a:rPr lang="nl-NL" sz="2000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characteristics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judgments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78904" y="3721224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It is a </a:t>
            </a:r>
            <a:r>
              <a:rPr lang="nl-NL" sz="1800" i="1" dirty="0" err="1" smtClean="0"/>
              <a:t>cognitive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skill</a:t>
            </a:r>
            <a:r>
              <a:rPr lang="nl-NL" sz="1800" i="1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improves</a:t>
            </a:r>
            <a:r>
              <a:rPr lang="nl-NL" sz="1800" dirty="0" smtClean="0"/>
              <a:t>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practice</a:t>
            </a:r>
            <a:r>
              <a:rPr lang="nl-NL" sz="1800" dirty="0" smtClean="0"/>
              <a:t>. </a:t>
            </a:r>
            <a:r>
              <a:rPr lang="nl-NL" sz="1800" dirty="0" err="1" smtClean="0"/>
              <a:t>However</a:t>
            </a:r>
            <a:r>
              <a:rPr lang="nl-NL" sz="1800" dirty="0" smtClean="0"/>
              <a:t>, </a:t>
            </a:r>
            <a:r>
              <a:rPr lang="nl-NL" sz="1800" dirty="0" err="1" smtClean="0"/>
              <a:t>it</a:t>
            </a:r>
            <a:r>
              <a:rPr lang="nl-NL" sz="1800" dirty="0" smtClean="0"/>
              <a:t> is </a:t>
            </a:r>
            <a:r>
              <a:rPr lang="nl-NL" sz="1800" dirty="0" err="1" smtClean="0"/>
              <a:t>not</a:t>
            </a:r>
            <a:r>
              <a:rPr lang="nl-NL" sz="1800" dirty="0" smtClean="0"/>
              <a:t> </a:t>
            </a:r>
            <a:r>
              <a:rPr lang="nl-NL" sz="1800" dirty="0" err="1" smtClean="0"/>
              <a:t>possible</a:t>
            </a:r>
            <a:r>
              <a:rPr lang="nl-NL" sz="1800" dirty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reduce</a:t>
            </a:r>
            <a:r>
              <a:rPr lang="nl-NL" sz="1800" dirty="0" smtClean="0"/>
              <a:t> these skills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dirty="0" err="1" smtClean="0"/>
              <a:t>application</a:t>
            </a:r>
            <a:r>
              <a:rPr lang="nl-NL" sz="1800" dirty="0" smtClean="0"/>
              <a:t> of </a:t>
            </a:r>
            <a:r>
              <a:rPr lang="nl-NL" sz="1800" dirty="0" err="1" smtClean="0"/>
              <a:t>rules</a:t>
            </a:r>
            <a:r>
              <a:rPr lang="nl-NL" sz="1800" dirty="0" smtClean="0"/>
              <a:t>. It’s </a:t>
            </a:r>
            <a:r>
              <a:rPr lang="nl-NL" sz="1800" dirty="0" err="1" smtClean="0"/>
              <a:t>not</a:t>
            </a:r>
            <a:r>
              <a:rPr lang="nl-NL" sz="1800" dirty="0" smtClean="0"/>
              <a:t> </a:t>
            </a:r>
            <a:r>
              <a:rPr lang="nl-NL" sz="1800" dirty="0" err="1" smtClean="0"/>
              <a:t>about</a:t>
            </a:r>
            <a:r>
              <a:rPr lang="nl-NL" sz="1800" dirty="0" smtClean="0"/>
              <a:t> </a:t>
            </a:r>
            <a:r>
              <a:rPr lang="nl-NL" sz="1800" dirty="0" err="1" smtClean="0"/>
              <a:t>rule</a:t>
            </a:r>
            <a:r>
              <a:rPr lang="nl-NL" sz="1800" dirty="0" smtClean="0"/>
              <a:t> </a:t>
            </a:r>
            <a:r>
              <a:rPr lang="nl-NL" sz="1800" dirty="0" err="1" smtClean="0"/>
              <a:t>following</a:t>
            </a:r>
            <a:endParaRPr lang="nl-NL" sz="1800" i="1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27584" y="436929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They</a:t>
            </a:r>
            <a:r>
              <a:rPr lang="nl-NL" sz="1800" dirty="0" smtClean="0"/>
              <a:t> are </a:t>
            </a:r>
            <a:r>
              <a:rPr lang="nl-NL" sz="1800" dirty="0" err="1" smtClean="0"/>
              <a:t>fallible</a:t>
            </a:r>
            <a:r>
              <a:rPr lang="nl-NL" sz="1800" dirty="0" smtClean="0"/>
              <a:t> but </a:t>
            </a:r>
            <a:r>
              <a:rPr lang="nl-NL" sz="1800" dirty="0" err="1" smtClean="0"/>
              <a:t>not</a:t>
            </a:r>
            <a:r>
              <a:rPr lang="nl-NL" sz="1800" dirty="0" smtClean="0"/>
              <a:t> </a:t>
            </a:r>
            <a:r>
              <a:rPr lang="nl-NL" sz="1800" dirty="0" err="1" smtClean="0"/>
              <a:t>arbitrary</a:t>
            </a:r>
            <a:r>
              <a:rPr lang="nl-NL" sz="1800" dirty="0" smtClean="0"/>
              <a:t>. It is </a:t>
            </a:r>
            <a:r>
              <a:rPr lang="nl-NL" sz="1800" dirty="0" err="1" smtClean="0"/>
              <a:t>based</a:t>
            </a:r>
            <a:r>
              <a:rPr lang="nl-NL" sz="1800" dirty="0" smtClean="0"/>
              <a:t> on a </a:t>
            </a:r>
            <a:r>
              <a:rPr lang="nl-NL" sz="1800" i="1" dirty="0" err="1" smtClean="0"/>
              <a:t>careful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reflection</a:t>
            </a:r>
            <a:r>
              <a:rPr lang="nl-NL" sz="1800" i="1" dirty="0" smtClean="0"/>
              <a:t> </a:t>
            </a:r>
            <a:r>
              <a:rPr lang="nl-NL" sz="1800" dirty="0" smtClean="0"/>
              <a:t>of </a:t>
            </a:r>
            <a:r>
              <a:rPr lang="nl-NL" sz="1800" dirty="0" err="1" smtClean="0"/>
              <a:t>what</a:t>
            </a:r>
            <a:r>
              <a:rPr lang="nl-NL" sz="1800" dirty="0" smtClean="0"/>
              <a:t> is </a:t>
            </a:r>
            <a:r>
              <a:rPr lang="nl-NL" sz="1800" dirty="0" err="1" smtClean="0"/>
              <a:t>involved</a:t>
            </a:r>
            <a:r>
              <a:rPr lang="nl-NL" sz="1800" dirty="0" smtClean="0"/>
              <a:t> in the issue, </a:t>
            </a:r>
            <a:r>
              <a:rPr lang="nl-NL" sz="1800" dirty="0" err="1" smtClean="0"/>
              <a:t>understanding</a:t>
            </a:r>
            <a:r>
              <a:rPr lang="nl-NL" sz="1800" dirty="0" smtClean="0"/>
              <a:t> of the </a:t>
            </a:r>
            <a:r>
              <a:rPr lang="nl-NL" sz="1800" dirty="0" err="1" smtClean="0"/>
              <a:t>situation</a:t>
            </a:r>
            <a:r>
              <a:rPr lang="nl-NL" sz="1800" dirty="0" smtClean="0"/>
              <a:t>, adequate </a:t>
            </a:r>
            <a:r>
              <a:rPr lang="nl-NL" sz="1800" dirty="0" err="1" smtClean="0"/>
              <a:t>experience</a:t>
            </a:r>
            <a:r>
              <a:rPr lang="nl-NL" sz="1800" dirty="0" smtClean="0"/>
              <a:t>, etc.  </a:t>
            </a:r>
            <a:endParaRPr lang="nl-NL" sz="1800" i="1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06896" y="501317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They</a:t>
            </a:r>
            <a:r>
              <a:rPr lang="nl-NL" sz="1800" dirty="0" smtClean="0"/>
              <a:t> must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dirty="0" err="1" smtClean="0"/>
              <a:t>exercised</a:t>
            </a:r>
            <a:r>
              <a:rPr lang="nl-NL" sz="1800" dirty="0" smtClean="0"/>
              <a:t> </a:t>
            </a:r>
            <a:r>
              <a:rPr lang="nl-NL" sz="1800" dirty="0" err="1" smtClean="0"/>
              <a:t>by</a:t>
            </a:r>
            <a:r>
              <a:rPr lang="nl-NL" sz="1800" dirty="0" smtClean="0"/>
              <a:t> </a:t>
            </a:r>
            <a:r>
              <a:rPr lang="nl-NL" sz="1800" dirty="0" err="1" smtClean="0"/>
              <a:t>those</a:t>
            </a:r>
            <a:r>
              <a:rPr lang="nl-NL" sz="1800" dirty="0" smtClean="0"/>
              <a:t> </a:t>
            </a:r>
            <a:r>
              <a:rPr lang="nl-NL" sz="1800" dirty="0" err="1" smtClean="0"/>
              <a:t>who</a:t>
            </a:r>
            <a:r>
              <a:rPr lang="nl-NL" sz="1800" dirty="0" smtClean="0"/>
              <a:t> are </a:t>
            </a:r>
            <a:r>
              <a:rPr lang="nl-NL" sz="1800" i="1" dirty="0" smtClean="0"/>
              <a:t>competent</a:t>
            </a:r>
            <a:r>
              <a:rPr lang="nl-NL" sz="1800" dirty="0" smtClean="0"/>
              <a:t> in the research field, </a:t>
            </a:r>
            <a:r>
              <a:rPr lang="nl-NL" sz="1800" dirty="0" err="1" smtClean="0"/>
              <a:t>who</a:t>
            </a:r>
            <a:r>
              <a:rPr lang="nl-NL" sz="1800" dirty="0" smtClean="0"/>
              <a:t> have adequate </a:t>
            </a:r>
            <a:r>
              <a:rPr lang="nl-NL" sz="1800" dirty="0" err="1" smtClean="0"/>
              <a:t>knowledge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training. These persons must have the relevant </a:t>
            </a:r>
            <a:r>
              <a:rPr lang="nl-NL" sz="1800" i="1" dirty="0" smtClean="0"/>
              <a:t>background information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reliable</a:t>
            </a:r>
            <a:r>
              <a:rPr lang="nl-NL" sz="1800" dirty="0" smtClean="0"/>
              <a:t> </a:t>
            </a:r>
            <a:r>
              <a:rPr lang="nl-NL" sz="1800" i="1" dirty="0" smtClean="0"/>
              <a:t>information relevant </a:t>
            </a:r>
            <a:r>
              <a:rPr lang="nl-NL" sz="1800" i="1" dirty="0" err="1" smtClean="0"/>
              <a:t>to</a:t>
            </a:r>
            <a:r>
              <a:rPr lang="nl-NL" sz="1800" i="1" dirty="0" smtClean="0"/>
              <a:t> the case</a:t>
            </a:r>
            <a:r>
              <a:rPr lang="nl-NL" sz="1800" dirty="0" smtClean="0"/>
              <a:t> at hand</a:t>
            </a:r>
            <a:endParaRPr lang="nl-NL" sz="1800" i="1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39552" y="594928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For the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actual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detailed</a:t>
            </a:r>
            <a:r>
              <a:rPr lang="nl-NL" sz="2000" i="1" dirty="0" smtClean="0">
                <a:solidFill>
                  <a:prstClr val="black"/>
                </a:solidFill>
              </a:rPr>
              <a:t> content </a:t>
            </a:r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crucial</a:t>
            </a:r>
            <a:r>
              <a:rPr lang="nl-NL" sz="2000" dirty="0" smtClean="0">
                <a:solidFill>
                  <a:prstClr val="black"/>
                </a:solidFill>
              </a:rPr>
              <a:t>. Evaluation is no </a:t>
            </a:r>
            <a:r>
              <a:rPr lang="nl-NL" sz="2000" dirty="0" err="1" smtClean="0">
                <a:solidFill>
                  <a:prstClr val="black"/>
                </a:solidFill>
              </a:rPr>
              <a:t>longer</a:t>
            </a:r>
            <a:r>
              <a:rPr lang="nl-NL" sz="2000" dirty="0" smtClean="0">
                <a:solidFill>
                  <a:prstClr val="black"/>
                </a:solidFill>
              </a:rPr>
              <a:t> a matter of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content-</a:t>
            </a:r>
            <a:r>
              <a:rPr lang="nl-NL" sz="2000" dirty="0" err="1" smtClean="0">
                <a:solidFill>
                  <a:prstClr val="black"/>
                </a:solidFill>
              </a:rPr>
              <a:t>agnostic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1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7" grpId="0"/>
      <p:bldP spid="21" grpId="0"/>
      <p:bldP spid="22" grpId="0"/>
      <p:bldP spid="23" grpId="0"/>
      <p:bldP spid="2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2096" y="206084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T</a:t>
            </a:r>
            <a:r>
              <a:rPr lang="nl-NL" sz="2000" dirty="0" smtClean="0">
                <a:solidFill>
                  <a:prstClr val="black"/>
                </a:solidFill>
              </a:rPr>
              <a:t>he </a:t>
            </a:r>
            <a:r>
              <a:rPr lang="nl-NL" sz="2000" i="1" dirty="0" smtClean="0">
                <a:solidFill>
                  <a:prstClr val="black"/>
                </a:solidFill>
              </a:rPr>
              <a:t>community of </a:t>
            </a:r>
            <a:r>
              <a:rPr lang="nl-NL" sz="2000" i="1" dirty="0" err="1" smtClean="0">
                <a:solidFill>
                  <a:prstClr val="black"/>
                </a:solidFill>
              </a:rPr>
              <a:t>scientists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guarantees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decisions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based</a:t>
            </a:r>
            <a:r>
              <a:rPr lang="nl-NL" sz="2000" dirty="0" smtClean="0">
                <a:solidFill>
                  <a:prstClr val="black"/>
                </a:solidFill>
              </a:rPr>
              <a:t> on the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judgments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community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 smtClean="0"/>
              <a:t>condition</a:t>
            </a:r>
            <a:r>
              <a:rPr lang="nl-NL" sz="3200" dirty="0" smtClean="0"/>
              <a:t> of </a:t>
            </a:r>
            <a:r>
              <a:rPr lang="nl-NL" sz="3200" dirty="0" err="1" smtClean="0"/>
              <a:t>rational</a:t>
            </a:r>
            <a:r>
              <a:rPr lang="nl-NL" sz="3200" dirty="0" smtClean="0"/>
              <a:t> </a:t>
            </a:r>
            <a:r>
              <a:rPr lang="nl-NL" sz="3200" smtClean="0"/>
              <a:t>theory</a:t>
            </a:r>
            <a:r>
              <a:rPr lang="nl-NL" sz="3200" dirty="0"/>
              <a:t>-</a:t>
            </a:r>
            <a:r>
              <a:rPr lang="nl-NL" sz="3200" smtClean="0"/>
              <a:t>choice</a:t>
            </a:r>
            <a:endParaRPr lang="nl-NL" sz="3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theory-choice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take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the </a:t>
            </a:r>
            <a:r>
              <a:rPr lang="nl-NL" sz="2000" dirty="0" err="1" smtClean="0">
                <a:solidFill>
                  <a:prstClr val="black"/>
                </a:solidFill>
              </a:rPr>
              <a:t>judgments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peers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re-</a:t>
            </a:r>
            <a:r>
              <a:rPr lang="nl-NL" sz="2000" dirty="0" err="1" smtClean="0">
                <a:solidFill>
                  <a:prstClr val="black"/>
                </a:solidFill>
              </a:rPr>
              <a:t>evaluate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necessary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8608" y="29291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C</a:t>
            </a:r>
            <a:r>
              <a:rPr lang="nl-NL" sz="2000" dirty="0" err="1" smtClean="0">
                <a:solidFill>
                  <a:prstClr val="black"/>
                </a:solidFill>
              </a:rPr>
              <a:t>ommunial</a:t>
            </a:r>
            <a:r>
              <a:rPr lang="nl-NL" sz="2000" dirty="0" smtClean="0">
                <a:solidFill>
                  <a:prstClr val="black"/>
                </a:solidFill>
              </a:rPr>
              <a:t> assessment, </a:t>
            </a:r>
            <a:r>
              <a:rPr lang="nl-NL" sz="2000" dirty="0" err="1" smtClean="0">
                <a:solidFill>
                  <a:prstClr val="black"/>
                </a:solidFill>
              </a:rPr>
              <a:t>discussion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consensus is </a:t>
            </a:r>
            <a:r>
              <a:rPr lang="nl-NL" sz="2000" dirty="0" err="1" smtClean="0">
                <a:solidFill>
                  <a:prstClr val="black"/>
                </a:solidFill>
              </a:rPr>
              <a:t>key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theory-choice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Individual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judgments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tested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the community </a:t>
            </a:r>
            <a:r>
              <a:rPr lang="nl-NL" sz="2000" i="1" dirty="0" smtClean="0">
                <a:solidFill>
                  <a:prstClr val="black"/>
                </a:solidFill>
              </a:rPr>
              <a:t>(peer review)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38608" y="378904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practice-oriented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consists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two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demands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proper peer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endParaRPr lang="nl-NL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8608" y="458112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belief-</a:t>
            </a:r>
            <a:r>
              <a:rPr lang="nl-NL" sz="2000" dirty="0" err="1" smtClean="0">
                <a:solidFill>
                  <a:prstClr val="black"/>
                </a:solidFill>
              </a:rPr>
              <a:t>formation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regulation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extend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(a)</a:t>
            </a:r>
            <a:r>
              <a:rPr lang="nl-NL" sz="2000" dirty="0" smtClean="0">
                <a:solidFill>
                  <a:prstClr val="black"/>
                </a:solidFill>
              </a:rPr>
              <a:t>    is </a:t>
            </a:r>
            <a:r>
              <a:rPr lang="nl-NL" sz="2000" dirty="0" err="1" smtClean="0">
                <a:solidFill>
                  <a:prstClr val="black"/>
                </a:solidFill>
              </a:rPr>
              <a:t>governed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(b)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involves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intersubjective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testing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15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7" grpId="0"/>
      <p:bldP spid="24" grpId="0"/>
      <p:bldP spid="1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evidentialism</a:t>
            </a:r>
            <a:endParaRPr lang="nl-NL" sz="3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 smtClean="0">
                <a:solidFill>
                  <a:prstClr val="black"/>
                </a:solidFill>
              </a:rPr>
              <a:t>Practice-oriented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dirty="0" smtClean="0">
                <a:solidFill>
                  <a:prstClr val="black"/>
                </a:solidFill>
              </a:rPr>
              <a:t> accept the </a:t>
            </a:r>
            <a:r>
              <a:rPr lang="nl-NL" sz="2000" i="1" dirty="0" err="1" smtClean="0">
                <a:solidFill>
                  <a:prstClr val="black"/>
                </a:solidFill>
              </a:rPr>
              <a:t>revisability</a:t>
            </a:r>
            <a:r>
              <a:rPr lang="nl-NL" sz="2000" i="1" dirty="0" smtClean="0">
                <a:solidFill>
                  <a:prstClr val="black"/>
                </a:solidFill>
              </a:rPr>
              <a:t> thesis 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methods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change over time). </a:t>
            </a:r>
            <a:r>
              <a:rPr lang="nl-NL" sz="2000" dirty="0" err="1" smtClean="0">
                <a:solidFill>
                  <a:prstClr val="black"/>
                </a:solidFill>
              </a:rPr>
              <a:t>Yet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thing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stable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reliance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8608" y="206084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have in common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or          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is a constant feature of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400" dirty="0" smtClean="0">
              <a:solidFill>
                <a:prstClr val="black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38608" y="36450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counts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as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though</a:t>
            </a:r>
            <a:r>
              <a:rPr lang="nl-NL" sz="2000" dirty="0" smtClean="0">
                <a:solidFill>
                  <a:prstClr val="black"/>
                </a:solidFill>
              </a:rPr>
              <a:t>, changes over time.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typically</a:t>
            </a:r>
            <a:r>
              <a:rPr lang="nl-NL" sz="2000" dirty="0" smtClean="0">
                <a:solidFill>
                  <a:prstClr val="black"/>
                </a:solidFill>
              </a:rPr>
              <a:t> changes </a:t>
            </a:r>
            <a:r>
              <a:rPr lang="nl-NL" sz="2000" dirty="0" err="1" smtClean="0">
                <a:solidFill>
                  <a:prstClr val="black"/>
                </a:solidFill>
              </a:rPr>
              <a:t>during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revolution</a:t>
            </a:r>
            <a:r>
              <a:rPr lang="nl-NL" sz="2000" dirty="0" smtClean="0">
                <a:solidFill>
                  <a:prstClr val="black"/>
                </a:solidFill>
              </a:rPr>
              <a:t> (i.e. </a:t>
            </a:r>
            <a:r>
              <a:rPr lang="nl-NL" sz="2000" dirty="0" err="1" smtClean="0">
                <a:solidFill>
                  <a:prstClr val="black"/>
                </a:solidFill>
              </a:rPr>
              <a:t>during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shift)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8608" y="285712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An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r>
              <a:rPr lang="nl-NL" sz="2000" dirty="0" smtClean="0">
                <a:solidFill>
                  <a:prstClr val="black"/>
                </a:solidFill>
              </a:rPr>
              <a:t> takes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assessment of the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or        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against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. A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decision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needs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444130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Practice-oriented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accept </a:t>
            </a:r>
            <a:r>
              <a:rPr lang="nl-NL" sz="2000" i="1" dirty="0" err="1" smtClean="0">
                <a:solidFill>
                  <a:prstClr val="black"/>
                </a:solidFill>
              </a:rPr>
              <a:t>social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instead</a:t>
            </a:r>
            <a:r>
              <a:rPr lang="nl-NL" sz="2000" dirty="0" smtClean="0">
                <a:solidFill>
                  <a:prstClr val="black"/>
                </a:solidFill>
              </a:rPr>
              <a:t>  of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. The </a:t>
            </a:r>
            <a:r>
              <a:rPr lang="nl-NL" sz="2000" dirty="0" err="1" smtClean="0">
                <a:solidFill>
                  <a:prstClr val="black"/>
                </a:solidFill>
              </a:rPr>
              <a:t>rule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replaced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social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 smtClean="0">
                <a:solidFill>
                  <a:prstClr val="black"/>
                </a:solidFill>
              </a:rPr>
              <a:t> 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9552" y="515719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However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>
                <a:solidFill>
                  <a:prstClr val="black"/>
                </a:solidFill>
              </a:rPr>
              <a:t>p</a:t>
            </a:r>
            <a:r>
              <a:rPr lang="nl-NL" sz="2000" dirty="0" err="1" smtClean="0">
                <a:solidFill>
                  <a:prstClr val="black"/>
                </a:solidFill>
              </a:rPr>
              <a:t>ractice-oriented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u="sng" dirty="0" err="1" smtClean="0">
                <a:solidFill>
                  <a:prstClr val="black"/>
                </a:solidFill>
              </a:rPr>
              <a:t>reject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proportionality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(the </a:t>
            </a:r>
            <a:r>
              <a:rPr lang="nl-NL" sz="2000" dirty="0" err="1" smtClean="0">
                <a:solidFill>
                  <a:prstClr val="black"/>
                </a:solidFill>
              </a:rPr>
              <a:t>firmness</a:t>
            </a:r>
            <a:r>
              <a:rPr lang="nl-NL" sz="2000" dirty="0" smtClean="0">
                <a:solidFill>
                  <a:prstClr val="black"/>
                </a:solidFill>
              </a:rPr>
              <a:t> of belief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proportion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strength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78904" y="587727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dirty="0" err="1" smtClean="0"/>
              <a:t>reason</a:t>
            </a:r>
            <a:r>
              <a:rPr lang="nl-NL" sz="1800" dirty="0" smtClean="0"/>
              <a:t> is </a:t>
            </a:r>
            <a:r>
              <a:rPr lang="nl-NL" sz="1800" dirty="0" err="1" smtClean="0"/>
              <a:t>that</a:t>
            </a:r>
            <a:r>
              <a:rPr lang="nl-NL" sz="1800" dirty="0" smtClean="0"/>
              <a:t> the </a:t>
            </a:r>
            <a:r>
              <a:rPr lang="nl-NL" sz="1800" dirty="0" err="1" smtClean="0"/>
              <a:t>proportionality</a:t>
            </a:r>
            <a:r>
              <a:rPr lang="nl-NL" sz="1800" dirty="0" smtClean="0"/>
              <a:t> </a:t>
            </a:r>
            <a:r>
              <a:rPr lang="nl-NL" sz="1800" dirty="0" err="1" smtClean="0"/>
              <a:t>principle</a:t>
            </a:r>
            <a:r>
              <a:rPr lang="nl-NL" sz="1800" dirty="0" smtClean="0"/>
              <a:t> </a:t>
            </a:r>
            <a:r>
              <a:rPr lang="nl-NL" sz="1800" dirty="0" err="1" smtClean="0"/>
              <a:t>doesn’t</a:t>
            </a:r>
            <a:r>
              <a:rPr lang="nl-NL" sz="1800" dirty="0" smtClean="0"/>
              <a:t> fit the </a:t>
            </a:r>
            <a:r>
              <a:rPr lang="nl-NL" sz="1800" dirty="0" err="1" smtClean="0"/>
              <a:t>history</a:t>
            </a:r>
            <a:r>
              <a:rPr lang="nl-NL" sz="1800" dirty="0" smtClean="0"/>
              <a:t> of </a:t>
            </a:r>
            <a:r>
              <a:rPr lang="nl-NL" sz="1800" dirty="0" err="1" smtClean="0"/>
              <a:t>science</a:t>
            </a:r>
            <a:endParaRPr lang="nl-NL" sz="1800" i="1" dirty="0"/>
          </a:p>
        </p:txBody>
      </p:sp>
    </p:spTree>
    <p:extLst>
      <p:ext uri="{BB962C8B-B14F-4D97-AF65-F5344CB8AC3E}">
        <p14:creationId xmlns:p14="http://schemas.microsoft.com/office/powerpoint/2010/main" val="329698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24" grpId="0"/>
      <p:bldP spid="14" grpId="0"/>
      <p:bldP spid="10" grpId="0"/>
      <p:bldP spid="18" grpId="0"/>
      <p:bldP spid="19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Degree</a:t>
            </a:r>
            <a:r>
              <a:rPr lang="nl-NL" sz="3200" dirty="0" smtClean="0"/>
              <a:t> of </a:t>
            </a:r>
            <a:r>
              <a:rPr lang="nl-NL" sz="3200" dirty="0" err="1" smtClean="0"/>
              <a:t>assent</a:t>
            </a:r>
            <a:r>
              <a:rPr lang="nl-NL" sz="3200" dirty="0" smtClean="0"/>
              <a:t> in </a:t>
            </a:r>
            <a:r>
              <a:rPr lang="nl-NL" sz="3200" dirty="0" err="1" smtClean="0"/>
              <a:t>science</a:t>
            </a:r>
            <a:endParaRPr lang="nl-NL" sz="3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successful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because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u="sng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follow the </a:t>
            </a:r>
            <a:r>
              <a:rPr lang="nl-NL" sz="2000" dirty="0" err="1" smtClean="0">
                <a:solidFill>
                  <a:prstClr val="black"/>
                </a:solidFill>
              </a:rPr>
              <a:t>proportionality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. The commitment of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reaches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further</a:t>
            </a:r>
            <a:r>
              <a:rPr lang="nl-NL" sz="2000" dirty="0" smtClean="0">
                <a:solidFill>
                  <a:prstClr val="black"/>
                </a:solidFill>
              </a:rPr>
              <a:t>  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available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</a:t>
            </a:r>
            <a:r>
              <a:rPr lang="nl-NL" sz="2000" dirty="0" err="1" smtClean="0">
                <a:solidFill>
                  <a:prstClr val="black"/>
                </a:solidFill>
              </a:rPr>
              <a:t>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commitment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38608" y="393724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Stronger</a:t>
            </a:r>
            <a:r>
              <a:rPr lang="nl-NL" sz="2000" dirty="0" smtClean="0">
                <a:solidFill>
                  <a:prstClr val="black"/>
                </a:solidFill>
              </a:rPr>
              <a:t> belief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warranted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necessary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progress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         in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. A new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 must have the change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develop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potential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8608" y="235307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reject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theories</a:t>
            </a:r>
            <a:r>
              <a:rPr lang="nl-NL" sz="2000" dirty="0" smtClean="0">
                <a:solidFill>
                  <a:prstClr val="black"/>
                </a:solidFill>
              </a:rPr>
              <a:t> at the first </a:t>
            </a:r>
            <a:r>
              <a:rPr lang="nl-NL" sz="2000" dirty="0" err="1" smtClean="0">
                <a:solidFill>
                  <a:prstClr val="black"/>
                </a:solidFill>
              </a:rPr>
              <a:t>falsification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    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degenerate</a:t>
            </a:r>
            <a:r>
              <a:rPr lang="nl-NL" sz="2000" dirty="0" smtClean="0">
                <a:solidFill>
                  <a:prstClr val="black"/>
                </a:solidFill>
              </a:rPr>
              <a:t>. For no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solves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problems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confronted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 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55214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S</a:t>
            </a:r>
            <a:r>
              <a:rPr lang="nl-NL" sz="2000" dirty="0" smtClean="0">
                <a:solidFill>
                  <a:prstClr val="black"/>
                </a:solidFill>
              </a:rPr>
              <a:t>trong commitment (</a:t>
            </a:r>
            <a:r>
              <a:rPr lang="nl-NL" sz="2000" i="1" dirty="0" smtClean="0">
                <a:solidFill>
                  <a:prstClr val="black"/>
                </a:solidFill>
              </a:rPr>
              <a:t>convergent thinking</a:t>
            </a:r>
            <a:r>
              <a:rPr lang="nl-NL" sz="2000" dirty="0" smtClean="0">
                <a:solidFill>
                  <a:prstClr val="black"/>
                </a:solidFill>
              </a:rPr>
              <a:t>) is as important as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open-</a:t>
            </a:r>
            <a:r>
              <a:rPr lang="nl-NL" sz="2000" dirty="0" err="1" smtClean="0">
                <a:solidFill>
                  <a:prstClr val="black"/>
                </a:solidFill>
              </a:rPr>
              <a:t>minded</a:t>
            </a:r>
            <a:r>
              <a:rPr lang="nl-NL" sz="2000" dirty="0" smtClean="0">
                <a:solidFill>
                  <a:prstClr val="black"/>
                </a:solidFill>
              </a:rPr>
              <a:t> attitude of </a:t>
            </a:r>
            <a:r>
              <a:rPr lang="nl-NL" sz="2000" dirty="0" err="1" smtClean="0">
                <a:solidFill>
                  <a:prstClr val="black"/>
                </a:solidFill>
              </a:rPr>
              <a:t>challenging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(</a:t>
            </a:r>
            <a:r>
              <a:rPr lang="nl-NL" sz="2000" i="1" dirty="0" smtClean="0">
                <a:solidFill>
                  <a:prstClr val="black"/>
                </a:solidFill>
              </a:rPr>
              <a:t>divergent thinking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success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47293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Therefore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else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equal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entitled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     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a commitment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exceeds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strength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available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314516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scientists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i="1" dirty="0" smtClean="0">
                <a:solidFill>
                  <a:prstClr val="black"/>
                </a:solidFill>
              </a:rPr>
              <a:t>never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lay</a:t>
            </a:r>
            <a:r>
              <a:rPr lang="nl-NL" sz="2000" dirty="0" smtClean="0">
                <a:solidFill>
                  <a:prstClr val="black"/>
                </a:solidFill>
              </a:rPr>
              <a:t> down in advance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lead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     </a:t>
            </a:r>
            <a:r>
              <a:rPr lang="nl-NL" sz="2000" dirty="0" err="1" smtClean="0">
                <a:solidFill>
                  <a:prstClr val="black"/>
                </a:solidFill>
              </a:rPr>
              <a:t>give</a:t>
            </a:r>
            <a:r>
              <a:rPr lang="nl-NL" sz="2000" dirty="0" smtClean="0">
                <a:solidFill>
                  <a:prstClr val="black"/>
                </a:solidFill>
              </a:rPr>
              <a:t> up, say, Quantum </a:t>
            </a:r>
            <a:r>
              <a:rPr lang="nl-NL" sz="2000" dirty="0" err="1" smtClean="0">
                <a:solidFill>
                  <a:prstClr val="black"/>
                </a:solidFill>
              </a:rPr>
              <a:t>Mechanics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simply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works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3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  <p:bldP spid="14" grpId="0"/>
      <p:bldP spid="10" grpId="0"/>
      <p:bldP spid="9" grpId="0"/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err="1" smtClean="0"/>
              <a:t>Chapter</a:t>
            </a:r>
            <a:r>
              <a:rPr lang="nl-NL" sz="4000" dirty="0" smtClean="0"/>
              <a:t> </a:t>
            </a:r>
            <a:r>
              <a:rPr lang="nl-NL" sz="4000" dirty="0"/>
              <a:t>6</a:t>
            </a:r>
            <a:r>
              <a:rPr lang="nl-NL" sz="4000" dirty="0" smtClean="0"/>
              <a:t>: </a:t>
            </a:r>
            <a:r>
              <a:rPr lang="nl-NL" sz="4000" dirty="0" err="1" smtClean="0"/>
              <a:t>Social</a:t>
            </a:r>
            <a:r>
              <a:rPr lang="nl-NL" sz="4000" dirty="0" smtClean="0"/>
              <a:t> </a:t>
            </a:r>
            <a:r>
              <a:rPr lang="nl-NL" sz="4000" dirty="0" err="1" smtClean="0"/>
              <a:t>Evidentialism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72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evidentialism</a:t>
            </a:r>
            <a:r>
              <a:rPr lang="nl-NL" sz="3200" dirty="0" smtClean="0"/>
              <a:t> as a                                         </a:t>
            </a:r>
            <a:r>
              <a:rPr lang="nl-NL" sz="3200" dirty="0" err="1" smtClean="0"/>
              <a:t>general</a:t>
            </a:r>
            <a:r>
              <a:rPr lang="nl-NL" sz="3200" dirty="0"/>
              <a:t> </a:t>
            </a:r>
            <a:r>
              <a:rPr lang="nl-NL" sz="3200" dirty="0" smtClean="0"/>
              <a:t>model of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practice-oriented</a:t>
            </a:r>
            <a:r>
              <a:rPr lang="nl-NL" sz="2000" dirty="0" smtClean="0">
                <a:solidFill>
                  <a:prstClr val="black"/>
                </a:solidFill>
              </a:rPr>
              <a:t> view of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has been </a:t>
            </a:r>
            <a:r>
              <a:rPr lang="nl-NL" sz="2000" dirty="0" err="1" smtClean="0">
                <a:solidFill>
                  <a:prstClr val="black"/>
                </a:solidFill>
              </a:rPr>
              <a:t>developed</a:t>
            </a:r>
            <a:r>
              <a:rPr lang="nl-NL" sz="2000" dirty="0" smtClean="0">
                <a:solidFill>
                  <a:prstClr val="black"/>
                </a:solidFill>
              </a:rPr>
              <a:t>      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 model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refered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i="1" dirty="0" err="1" smtClean="0">
                <a:solidFill>
                  <a:prstClr val="black"/>
                </a:solidFill>
              </a:rPr>
              <a:t>social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evidentialism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8608" y="198884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 model?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things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equal</a:t>
            </a:r>
            <a:r>
              <a:rPr lang="nl-NL" sz="2000" dirty="0" smtClean="0">
                <a:solidFill>
                  <a:prstClr val="black"/>
                </a:solidFill>
              </a:rPr>
              <a:t>, a model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applied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human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preferred</a:t>
            </a:r>
            <a:r>
              <a:rPr lang="nl-NL" sz="2000" dirty="0" smtClean="0">
                <a:solidFill>
                  <a:prstClr val="black"/>
                </a:solidFill>
              </a:rPr>
              <a:t> over a </a:t>
            </a:r>
            <a:r>
              <a:rPr lang="nl-NL" sz="2000" dirty="0" err="1" smtClean="0">
                <a:solidFill>
                  <a:prstClr val="black"/>
                </a:solidFill>
              </a:rPr>
              <a:t>less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widely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applicable</a:t>
            </a:r>
            <a:r>
              <a:rPr lang="nl-NL" sz="2000" dirty="0" smtClean="0">
                <a:solidFill>
                  <a:prstClr val="black"/>
                </a:solidFill>
              </a:rPr>
              <a:t> model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350100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claim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two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standards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       </a:t>
            </a:r>
            <a:r>
              <a:rPr lang="nl-NL" sz="2000" dirty="0" err="1" smtClean="0">
                <a:solidFill>
                  <a:prstClr val="black"/>
                </a:solidFill>
              </a:rPr>
              <a:t>areas</a:t>
            </a:r>
            <a:r>
              <a:rPr lang="nl-NL" sz="2000" dirty="0" smtClean="0">
                <a:solidFill>
                  <a:prstClr val="black"/>
                </a:solidFill>
              </a:rPr>
              <a:t> of life or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human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where</a:t>
            </a:r>
            <a:r>
              <a:rPr lang="nl-NL" sz="2000" dirty="0" smtClean="0">
                <a:solidFill>
                  <a:prstClr val="black"/>
                </a:solidFill>
              </a:rPr>
              <a:t> the question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arises</a:t>
            </a:r>
            <a:r>
              <a:rPr lang="nl-NL" sz="2000" dirty="0" smtClean="0">
                <a:solidFill>
                  <a:prstClr val="black"/>
                </a:solidFill>
              </a:rPr>
              <a:t>: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270892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completely</a:t>
            </a:r>
            <a:r>
              <a:rPr lang="nl-NL" sz="2000" dirty="0" smtClean="0">
                <a:solidFill>
                  <a:prstClr val="black"/>
                </a:solidFill>
              </a:rPr>
              <a:t> change as we move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another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desirable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integration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preferred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78904" y="422108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i="1" dirty="0" err="1" smtClean="0"/>
              <a:t>evidential</a:t>
            </a:r>
            <a:r>
              <a:rPr lang="nl-NL" sz="1800" dirty="0" smtClean="0"/>
              <a:t> </a:t>
            </a:r>
            <a:r>
              <a:rPr lang="nl-NL" sz="1800" dirty="0" err="1" smtClean="0"/>
              <a:t>principle</a:t>
            </a:r>
            <a:r>
              <a:rPr lang="nl-NL" sz="1800" dirty="0" smtClean="0"/>
              <a:t> – A belief is </a:t>
            </a:r>
            <a:r>
              <a:rPr lang="nl-NL" sz="1800" dirty="0" err="1" smtClean="0"/>
              <a:t>rationally</a:t>
            </a:r>
            <a:r>
              <a:rPr lang="nl-NL" sz="1800" dirty="0" smtClean="0"/>
              <a:t> </a:t>
            </a:r>
            <a:r>
              <a:rPr lang="nl-NL" sz="1800" dirty="0" err="1" smtClean="0"/>
              <a:t>acceptable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is </a:t>
            </a:r>
            <a:r>
              <a:rPr lang="nl-NL" sz="1800" dirty="0" err="1" smtClean="0"/>
              <a:t>arrived</a:t>
            </a:r>
            <a:r>
              <a:rPr lang="nl-NL" sz="1800" dirty="0" smtClean="0"/>
              <a:t>            at </a:t>
            </a:r>
            <a:r>
              <a:rPr lang="nl-NL" sz="1800" dirty="0" err="1" smtClean="0"/>
              <a:t>by</a:t>
            </a:r>
            <a:r>
              <a:rPr lang="nl-NL" sz="1800" dirty="0" smtClean="0"/>
              <a:t> a person </a:t>
            </a:r>
            <a:r>
              <a:rPr lang="nl-NL" sz="1800" dirty="0" err="1" smtClean="0"/>
              <a:t>who</a:t>
            </a:r>
            <a:r>
              <a:rPr lang="nl-NL" sz="1800" dirty="0" smtClean="0"/>
              <a:t> </a:t>
            </a:r>
            <a:r>
              <a:rPr lang="nl-NL" sz="1800" dirty="0" err="1" smtClean="0"/>
              <a:t>exercises</a:t>
            </a:r>
            <a:r>
              <a:rPr lang="nl-NL" sz="1800" dirty="0" smtClean="0"/>
              <a:t> </a:t>
            </a:r>
            <a:r>
              <a:rPr lang="nl-NL" sz="1800" i="1" dirty="0" err="1" smtClean="0"/>
              <a:t>informed</a:t>
            </a:r>
            <a:r>
              <a:rPr lang="nl-NL" sz="1800" dirty="0" smtClean="0"/>
              <a:t> </a:t>
            </a:r>
            <a:r>
              <a:rPr lang="nl-NL" sz="1800" dirty="0" err="1" smtClean="0"/>
              <a:t>judgment</a:t>
            </a:r>
            <a:r>
              <a:rPr lang="nl-NL" sz="1800" dirty="0" smtClean="0"/>
              <a:t> </a:t>
            </a:r>
            <a:r>
              <a:rPr lang="nl-NL" sz="1600" dirty="0" smtClean="0"/>
              <a:t>(</a:t>
            </a:r>
            <a:r>
              <a:rPr lang="nl-NL" sz="1600" dirty="0" err="1" smtClean="0"/>
              <a:t>rely</a:t>
            </a:r>
            <a:r>
              <a:rPr lang="nl-NL" sz="1600" dirty="0" smtClean="0"/>
              <a:t> on expertise or expert </a:t>
            </a:r>
            <a:r>
              <a:rPr lang="nl-NL" sz="1600" dirty="0" err="1" smtClean="0"/>
              <a:t>advice</a:t>
            </a:r>
            <a:r>
              <a:rPr lang="nl-NL" sz="1600" dirty="0" smtClean="0"/>
              <a:t>)</a:t>
            </a:r>
            <a:endParaRPr lang="nl-NL" sz="1800" i="1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78904" y="4869160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i="1" dirty="0" err="1" smtClean="0"/>
              <a:t>social</a:t>
            </a:r>
            <a:r>
              <a:rPr lang="nl-NL" sz="1800" dirty="0" smtClean="0"/>
              <a:t> </a:t>
            </a:r>
            <a:r>
              <a:rPr lang="nl-NL" sz="1800" dirty="0" err="1" smtClean="0"/>
              <a:t>principle</a:t>
            </a:r>
            <a:r>
              <a:rPr lang="nl-NL" sz="1800" dirty="0" smtClean="0"/>
              <a:t> – A belief is </a:t>
            </a:r>
            <a:r>
              <a:rPr lang="nl-NL" sz="1800" dirty="0" err="1" smtClean="0"/>
              <a:t>rationally</a:t>
            </a:r>
            <a:r>
              <a:rPr lang="nl-NL" sz="1800" dirty="0" smtClean="0"/>
              <a:t> </a:t>
            </a:r>
            <a:r>
              <a:rPr lang="nl-NL" sz="1800" dirty="0" err="1" smtClean="0"/>
              <a:t>acceptable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has been </a:t>
            </a:r>
            <a:r>
              <a:rPr lang="nl-NL" sz="1800" dirty="0" err="1" smtClean="0"/>
              <a:t>exposed</a:t>
            </a:r>
            <a:r>
              <a:rPr lang="nl-NL" sz="1800" dirty="0" smtClean="0"/>
              <a:t>    </a:t>
            </a:r>
            <a:r>
              <a:rPr lang="nl-NL" sz="1800" dirty="0" err="1" smtClean="0"/>
              <a:t>to</a:t>
            </a:r>
            <a:r>
              <a:rPr lang="nl-NL" sz="1800" dirty="0" smtClean="0"/>
              <a:t> or </a:t>
            </a:r>
            <a:r>
              <a:rPr lang="nl-NL" sz="1800" dirty="0" err="1" smtClean="0"/>
              <a:t>tested</a:t>
            </a:r>
            <a:r>
              <a:rPr lang="nl-NL" sz="1800" dirty="0"/>
              <a:t> </a:t>
            </a:r>
            <a:r>
              <a:rPr lang="nl-NL" sz="1800" dirty="0" err="1" smtClean="0"/>
              <a:t>against</a:t>
            </a:r>
            <a:r>
              <a:rPr lang="nl-NL" sz="1800" dirty="0" smtClean="0"/>
              <a:t> the </a:t>
            </a:r>
            <a:r>
              <a:rPr lang="nl-NL" sz="1800" dirty="0" err="1" smtClean="0"/>
              <a:t>judgments</a:t>
            </a:r>
            <a:r>
              <a:rPr lang="nl-NL" sz="1800" dirty="0" smtClean="0"/>
              <a:t> of a </a:t>
            </a:r>
            <a:r>
              <a:rPr lang="nl-NL" sz="1800" i="1" dirty="0" smtClean="0"/>
              <a:t>community</a:t>
            </a:r>
            <a:r>
              <a:rPr lang="nl-NL" sz="1800" dirty="0" smtClean="0"/>
              <a:t> of relevant expertise</a:t>
            </a:r>
            <a:endParaRPr lang="nl-NL" sz="1800" i="1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608" y="551723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err="1" smtClean="0">
                <a:solidFill>
                  <a:prstClr val="black"/>
                </a:solidFill>
              </a:rPr>
              <a:t>Judgment</a:t>
            </a:r>
            <a:r>
              <a:rPr lang="nl-NL" sz="2000" dirty="0" smtClean="0">
                <a:solidFill>
                  <a:prstClr val="black"/>
                </a:solidFill>
              </a:rPr>
              <a:t> is in </a:t>
            </a:r>
            <a:r>
              <a:rPr lang="nl-NL" sz="2000" dirty="0" err="1" smtClean="0">
                <a:solidFill>
                  <a:prstClr val="black"/>
                </a:solidFill>
              </a:rPr>
              <a:t>accordance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pre-</a:t>
            </a:r>
            <a:r>
              <a:rPr lang="nl-NL" sz="2000" dirty="0" err="1" smtClean="0">
                <a:solidFill>
                  <a:prstClr val="black"/>
                </a:solidFill>
              </a:rPr>
              <a:t>analytical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conception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Rational</a:t>
            </a:r>
            <a:r>
              <a:rPr lang="nl-NL" sz="1800" dirty="0" smtClean="0">
                <a:solidFill>
                  <a:prstClr val="black"/>
                </a:solidFill>
              </a:rPr>
              <a:t> persons are </a:t>
            </a:r>
            <a:r>
              <a:rPr lang="nl-NL" sz="1800" dirty="0" err="1" smtClean="0">
                <a:solidFill>
                  <a:prstClr val="black"/>
                </a:solidFill>
              </a:rPr>
              <a:t>those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who</a:t>
            </a:r>
            <a:r>
              <a:rPr lang="nl-NL" sz="1800" dirty="0" smtClean="0">
                <a:solidFill>
                  <a:prstClr val="black"/>
                </a:solidFill>
              </a:rPr>
              <a:t> are </a:t>
            </a:r>
            <a:r>
              <a:rPr lang="nl-NL" sz="1800" dirty="0" err="1" smtClean="0">
                <a:solidFill>
                  <a:prstClr val="black"/>
                </a:solidFill>
              </a:rPr>
              <a:t>able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come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adequate </a:t>
            </a:r>
            <a:r>
              <a:rPr lang="nl-NL" sz="1800" dirty="0" err="1" smtClean="0">
                <a:solidFill>
                  <a:prstClr val="black"/>
                </a:solidFill>
              </a:rPr>
              <a:t>conclusions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in </a:t>
            </a:r>
            <a:r>
              <a:rPr lang="nl-NL" sz="1800" dirty="0" err="1" smtClean="0">
                <a:solidFill>
                  <a:prstClr val="black"/>
                </a:solidFill>
              </a:rPr>
              <a:t>situations</a:t>
            </a:r>
            <a:r>
              <a:rPr lang="nl-NL" sz="1800" dirty="0" smtClean="0">
                <a:solidFill>
                  <a:prstClr val="black"/>
                </a:solidFill>
              </a:rPr>
              <a:t> without </a:t>
            </a:r>
            <a:r>
              <a:rPr lang="nl-NL" sz="1800" dirty="0" err="1" smtClean="0">
                <a:solidFill>
                  <a:prstClr val="black"/>
                </a:solidFill>
              </a:rPr>
              <a:t>clear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rules</a:t>
            </a:r>
            <a:r>
              <a:rPr lang="nl-NL" sz="1800" dirty="0" smtClean="0">
                <a:solidFill>
                  <a:prstClr val="black"/>
                </a:solidFill>
              </a:rPr>
              <a:t>. </a:t>
            </a:r>
            <a:r>
              <a:rPr lang="nl-NL" sz="1800" dirty="0" err="1" smtClean="0">
                <a:solidFill>
                  <a:prstClr val="black"/>
                </a:solidFill>
              </a:rPr>
              <a:t>Only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mechanically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following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rules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isn’t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rational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endParaRPr lang="nl-NL" sz="16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36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0" grpId="0"/>
      <p:bldP spid="13" grpId="0"/>
      <p:bldP spid="9" grpId="0"/>
      <p:bldP spid="17" grpId="0"/>
      <p:bldP spid="1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nl-NL" sz="2000" dirty="0">
                <a:solidFill>
                  <a:prstClr val="black"/>
                </a:solidFill>
              </a:rPr>
              <a:t>A</a:t>
            </a:r>
            <a:r>
              <a:rPr lang="nl-NL" sz="2000" dirty="0" smtClean="0">
                <a:solidFill>
                  <a:prstClr val="black"/>
                </a:solidFill>
              </a:rPr>
              <a:t>s </a:t>
            </a:r>
            <a:r>
              <a:rPr lang="nl-NL" sz="2000" dirty="0" err="1" smtClean="0">
                <a:solidFill>
                  <a:prstClr val="black"/>
                </a:solidFill>
              </a:rPr>
              <a:t>any</a:t>
            </a:r>
            <a:r>
              <a:rPr lang="nl-NL" sz="2000" dirty="0" smtClean="0">
                <a:solidFill>
                  <a:prstClr val="black"/>
                </a:solidFill>
              </a:rPr>
              <a:t> model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must do </a:t>
            </a:r>
            <a:r>
              <a:rPr lang="nl-NL" sz="2000" dirty="0" err="1" smtClean="0">
                <a:solidFill>
                  <a:prstClr val="black"/>
                </a:solidFill>
              </a:rPr>
              <a:t>better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chance in the long run. It </a:t>
            </a:r>
            <a:r>
              <a:rPr lang="nl-NL" sz="2000" dirty="0" err="1" smtClean="0">
                <a:solidFill>
                  <a:prstClr val="black"/>
                </a:solidFill>
              </a:rPr>
              <a:t>meets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meta-</a:t>
            </a:r>
            <a:r>
              <a:rPr lang="nl-NL" sz="2000" dirty="0" err="1" smtClean="0">
                <a:solidFill>
                  <a:prstClr val="black"/>
                </a:solidFill>
              </a:rPr>
              <a:t>requirement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focus on </a:t>
            </a:r>
            <a:r>
              <a:rPr lang="nl-NL" sz="2000" i="1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306896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s</a:t>
            </a:r>
            <a:r>
              <a:rPr lang="nl-NL" sz="2000" i="1" dirty="0" err="1" smtClean="0">
                <a:solidFill>
                  <a:prstClr val="black"/>
                </a:solidFill>
              </a:rPr>
              <a:t>ocial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replaces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’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intersubjective</a:t>
            </a:r>
            <a:r>
              <a:rPr lang="nl-NL" sz="2000" dirty="0" smtClean="0">
                <a:solidFill>
                  <a:prstClr val="black"/>
                </a:solidFill>
              </a:rPr>
              <a:t> tests, peer review, tests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competent </a:t>
            </a:r>
            <a:r>
              <a:rPr lang="nl-NL" sz="2000" dirty="0" err="1" smtClean="0">
                <a:solidFill>
                  <a:prstClr val="black"/>
                </a:solidFill>
              </a:rPr>
              <a:t>others</a:t>
            </a:r>
            <a:r>
              <a:rPr lang="nl-NL" sz="2000" dirty="0" smtClean="0">
                <a:solidFill>
                  <a:prstClr val="black"/>
                </a:solidFill>
              </a:rPr>
              <a:t>’ as the non-</a:t>
            </a:r>
            <a:r>
              <a:rPr lang="nl-NL" sz="2000" dirty="0" err="1" smtClean="0">
                <a:solidFill>
                  <a:prstClr val="black"/>
                </a:solidFill>
              </a:rPr>
              <a:t>arbitrary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decision</a:t>
            </a:r>
            <a:r>
              <a:rPr lang="nl-NL" sz="2000" dirty="0" smtClean="0">
                <a:solidFill>
                  <a:prstClr val="black"/>
                </a:solidFill>
              </a:rPr>
              <a:t> procedure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98884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proportionality</a:t>
            </a:r>
            <a:r>
              <a:rPr lang="nl-NL" sz="2000" dirty="0" smtClean="0">
                <a:solidFill>
                  <a:prstClr val="black"/>
                </a:solidFill>
              </a:rPr>
              <a:t>, as long as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remain</a:t>
            </a:r>
            <a:r>
              <a:rPr lang="nl-NL" sz="2000" dirty="0" smtClean="0">
                <a:solidFill>
                  <a:prstClr val="black"/>
                </a:solidFill>
              </a:rPr>
              <a:t> open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opinions</a:t>
            </a:r>
            <a:r>
              <a:rPr lang="nl-NL" sz="2000" dirty="0" smtClean="0">
                <a:solidFill>
                  <a:prstClr val="black"/>
                </a:solidFill>
              </a:rPr>
              <a:t> of competent </a:t>
            </a:r>
            <a:r>
              <a:rPr lang="nl-NL" sz="2000" dirty="0" err="1" smtClean="0">
                <a:solidFill>
                  <a:prstClr val="black"/>
                </a:solidFill>
              </a:rPr>
              <a:t>others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In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 a </a:t>
            </a:r>
            <a:r>
              <a:rPr lang="nl-NL" sz="1800" dirty="0" err="1" smtClean="0">
                <a:solidFill>
                  <a:prstClr val="black"/>
                </a:solidFill>
              </a:rPr>
              <a:t>dialectic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between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smtClean="0">
                <a:solidFill>
                  <a:prstClr val="black"/>
                </a:solidFill>
              </a:rPr>
              <a:t>commitment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tentativeness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dirty="0">
                <a:solidFill>
                  <a:prstClr val="black"/>
                </a:solidFill>
              </a:rPr>
              <a:t>must </a:t>
            </a:r>
            <a:r>
              <a:rPr lang="nl-NL" sz="1800" dirty="0" err="1" smtClean="0">
                <a:solidFill>
                  <a:prstClr val="black"/>
                </a:solidFill>
              </a:rPr>
              <a:t>remain</a:t>
            </a:r>
            <a:endParaRPr lang="nl-NL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78904" y="3789040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For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</a:t>
            </a:r>
            <a:r>
              <a:rPr lang="nl-NL" sz="1800" u="sng" dirty="0" smtClean="0"/>
              <a:t>belief </a:t>
            </a:r>
            <a:r>
              <a:rPr lang="nl-NL" sz="1800" u="sng" dirty="0" err="1" smtClean="0"/>
              <a:t>revision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</a:t>
            </a:r>
            <a:r>
              <a:rPr lang="nl-NL" sz="1800" dirty="0" err="1" smtClean="0"/>
              <a:t>isn’t</a:t>
            </a:r>
            <a:r>
              <a:rPr lang="nl-NL" sz="1800" dirty="0" smtClean="0"/>
              <a:t> </a:t>
            </a:r>
            <a:r>
              <a:rPr lang="nl-NL" sz="1800" dirty="0" err="1" smtClean="0"/>
              <a:t>enough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just</a:t>
            </a:r>
            <a:r>
              <a:rPr lang="nl-NL" sz="1800" dirty="0" smtClean="0"/>
              <a:t> </a:t>
            </a:r>
            <a:r>
              <a:rPr lang="nl-NL" sz="1800" dirty="0" err="1" smtClean="0"/>
              <a:t>one</a:t>
            </a:r>
            <a:r>
              <a:rPr lang="nl-NL" sz="1800" dirty="0" smtClean="0"/>
              <a:t> or </a:t>
            </a:r>
            <a:r>
              <a:rPr lang="nl-NL" sz="1800" dirty="0" err="1" smtClean="0"/>
              <a:t>two</a:t>
            </a:r>
            <a:r>
              <a:rPr lang="nl-NL" sz="1800" dirty="0" smtClean="0"/>
              <a:t> </a:t>
            </a:r>
            <a:r>
              <a:rPr lang="nl-NL" sz="1800" i="1" dirty="0" err="1" smtClean="0"/>
              <a:t>epistemic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peers</a:t>
            </a:r>
            <a:r>
              <a:rPr lang="nl-NL" sz="1800" i="1" dirty="0" smtClean="0"/>
              <a:t>      </a:t>
            </a:r>
            <a:r>
              <a:rPr lang="nl-NL" sz="1800" dirty="0" err="1" smtClean="0"/>
              <a:t>disagree</a:t>
            </a:r>
            <a:r>
              <a:rPr lang="nl-NL" sz="1800" dirty="0" smtClean="0"/>
              <a:t>, </a:t>
            </a:r>
            <a:r>
              <a:rPr lang="nl-NL" sz="1800" dirty="0" err="1" smtClean="0"/>
              <a:t>there</a:t>
            </a:r>
            <a:r>
              <a:rPr lang="nl-NL" sz="1800" dirty="0" smtClean="0"/>
              <a:t> must </a:t>
            </a:r>
            <a:r>
              <a:rPr lang="nl-NL" sz="1800" dirty="0" err="1" smtClean="0"/>
              <a:t>be</a:t>
            </a:r>
            <a:r>
              <a:rPr lang="nl-NL" sz="1800" dirty="0" smtClean="0"/>
              <a:t> a </a:t>
            </a:r>
            <a:r>
              <a:rPr lang="nl-NL" sz="1800" dirty="0" err="1" smtClean="0"/>
              <a:t>substantial</a:t>
            </a:r>
            <a:r>
              <a:rPr lang="nl-NL" sz="1800" dirty="0" smtClean="0"/>
              <a:t> </a:t>
            </a:r>
            <a:r>
              <a:rPr lang="nl-NL" sz="1800" dirty="0" err="1" smtClean="0"/>
              <a:t>number</a:t>
            </a:r>
            <a:r>
              <a:rPr lang="nl-NL" sz="1800" dirty="0" smtClean="0"/>
              <a:t> of </a:t>
            </a:r>
            <a:r>
              <a:rPr lang="nl-NL" sz="1800" dirty="0" err="1" smtClean="0"/>
              <a:t>them</a:t>
            </a:r>
            <a:r>
              <a:rPr lang="nl-NL" sz="1800" dirty="0" smtClean="0"/>
              <a:t> (e.g., the </a:t>
            </a:r>
            <a:r>
              <a:rPr lang="nl-NL" sz="1800" dirty="0" err="1" smtClean="0"/>
              <a:t>majority</a:t>
            </a:r>
            <a:r>
              <a:rPr lang="nl-NL" sz="1800" dirty="0" smtClean="0"/>
              <a:t>) </a:t>
            </a:r>
            <a:endParaRPr lang="nl-NL" sz="1800" i="1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78904" y="443711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Moreover</a:t>
            </a:r>
            <a:r>
              <a:rPr lang="nl-NL" sz="1800" dirty="0" smtClean="0"/>
              <a:t>, </a:t>
            </a:r>
            <a:r>
              <a:rPr lang="nl-NL" sz="1800" dirty="0" err="1" smtClean="0"/>
              <a:t>it</a:t>
            </a:r>
            <a:r>
              <a:rPr lang="nl-NL" sz="1800" dirty="0" smtClean="0"/>
              <a:t> must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dirty="0" err="1" smtClean="0"/>
              <a:t>possible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the person in question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i="1" dirty="0" err="1" smtClean="0"/>
              <a:t>see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these      </a:t>
            </a:r>
            <a:r>
              <a:rPr lang="nl-NL" sz="1800" dirty="0" err="1" smtClean="0"/>
              <a:t>others</a:t>
            </a:r>
            <a:r>
              <a:rPr lang="nl-NL" sz="1800" dirty="0" smtClean="0"/>
              <a:t> </a:t>
            </a:r>
            <a:r>
              <a:rPr lang="nl-NL" sz="1800" dirty="0" err="1" smtClean="0"/>
              <a:t>who</a:t>
            </a:r>
            <a:r>
              <a:rPr lang="nl-NL" sz="1800" dirty="0" smtClean="0"/>
              <a:t> </a:t>
            </a:r>
            <a:r>
              <a:rPr lang="nl-NL" sz="1800" dirty="0" err="1" smtClean="0"/>
              <a:t>disagree</a:t>
            </a:r>
            <a:r>
              <a:rPr lang="nl-NL" sz="1800" dirty="0" smtClean="0"/>
              <a:t> are </a:t>
            </a:r>
            <a:r>
              <a:rPr lang="nl-NL" sz="1800" i="1" dirty="0" smtClean="0"/>
              <a:t>competent</a:t>
            </a:r>
            <a:r>
              <a:rPr lang="nl-NL" sz="1800" dirty="0" smtClean="0"/>
              <a:t> </a:t>
            </a:r>
            <a:r>
              <a:rPr lang="nl-NL" sz="1800" dirty="0" err="1" smtClean="0"/>
              <a:t>others</a:t>
            </a:r>
            <a:r>
              <a:rPr lang="nl-NL" sz="1800" dirty="0" smtClean="0"/>
              <a:t>. </a:t>
            </a:r>
            <a:r>
              <a:rPr lang="nl-NL" sz="1800" dirty="0" err="1" smtClean="0"/>
              <a:t>They</a:t>
            </a:r>
            <a:r>
              <a:rPr lang="nl-NL" sz="1800" dirty="0" smtClean="0"/>
              <a:t> must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i="1" dirty="0" err="1" smtClean="0"/>
              <a:t>recognized</a:t>
            </a:r>
            <a:r>
              <a:rPr lang="nl-NL" sz="1800" dirty="0" smtClean="0"/>
              <a:t> as </a:t>
            </a:r>
            <a:r>
              <a:rPr lang="nl-NL" sz="1800" dirty="0" err="1" smtClean="0"/>
              <a:t>peers</a:t>
            </a:r>
            <a:r>
              <a:rPr lang="nl-NL" sz="1800" dirty="0" smtClean="0"/>
              <a:t>  </a:t>
            </a:r>
            <a:endParaRPr lang="nl-NL" sz="1800" i="1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608" y="515719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Robinson </a:t>
            </a:r>
            <a:r>
              <a:rPr lang="nl-NL" sz="2000" dirty="0" err="1" smtClean="0">
                <a:solidFill>
                  <a:prstClr val="black"/>
                </a:solidFill>
              </a:rPr>
              <a:t>Crusoe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alone</a:t>
            </a:r>
            <a:r>
              <a:rPr lang="nl-NL" sz="2000" dirty="0" smtClean="0">
                <a:solidFill>
                  <a:prstClr val="black"/>
                </a:solidFill>
              </a:rPr>
              <a:t> on his </a:t>
            </a:r>
            <a:r>
              <a:rPr lang="nl-NL" sz="2000" dirty="0" err="1" smtClean="0">
                <a:solidFill>
                  <a:prstClr val="black"/>
                </a:solidFill>
              </a:rPr>
              <a:t>island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exercise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judment</a:t>
            </a:r>
            <a:r>
              <a:rPr lang="nl-NL" sz="2000" dirty="0" smtClean="0">
                <a:solidFill>
                  <a:prstClr val="black"/>
                </a:solidFill>
              </a:rPr>
              <a:t>, but he </a:t>
            </a:r>
            <a:r>
              <a:rPr lang="nl-NL" sz="2000" dirty="0" err="1" smtClean="0">
                <a:solidFill>
                  <a:prstClr val="black"/>
                </a:solidFill>
              </a:rPr>
              <a:t>can’t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just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like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playing</a:t>
            </a:r>
            <a:r>
              <a:rPr lang="nl-NL" sz="2000" dirty="0" smtClean="0">
                <a:solidFill>
                  <a:prstClr val="black"/>
                </a:solidFill>
              </a:rPr>
              <a:t> baseball,   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–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(but </a:t>
            </a:r>
            <a:r>
              <a:rPr lang="nl-NL" sz="2000" dirty="0" err="1" smtClean="0">
                <a:solidFill>
                  <a:prstClr val="black"/>
                </a:solidFill>
              </a:rPr>
              <a:t>peers</a:t>
            </a:r>
            <a:r>
              <a:rPr lang="nl-NL" sz="2000" dirty="0" smtClean="0">
                <a:solidFill>
                  <a:prstClr val="black"/>
                </a:solidFill>
              </a:rPr>
              <a:t>) 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evidentialism</a:t>
            </a:r>
            <a:r>
              <a:rPr lang="nl-NL" sz="3200" dirty="0" smtClean="0"/>
              <a:t> as a                                         </a:t>
            </a:r>
            <a:r>
              <a:rPr lang="nl-NL" sz="3200" dirty="0" err="1" smtClean="0"/>
              <a:t>general</a:t>
            </a:r>
            <a:r>
              <a:rPr lang="nl-NL" sz="3200" dirty="0"/>
              <a:t> </a:t>
            </a:r>
            <a:r>
              <a:rPr lang="nl-NL" sz="3200" dirty="0" smtClean="0"/>
              <a:t>model of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42994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13" grpId="0"/>
      <p:bldP spid="9" grpId="0"/>
      <p:bldP spid="17" grpId="0"/>
      <p:bldP spid="1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206084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necessary</a:t>
            </a:r>
            <a:r>
              <a:rPr lang="nl-NL" sz="2000" dirty="0" smtClean="0">
                <a:solidFill>
                  <a:prstClr val="black"/>
                </a:solidFill>
              </a:rPr>
              <a:t> but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either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Communial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assent</a:t>
            </a:r>
            <a:r>
              <a:rPr lang="nl-NL" sz="2000" dirty="0" smtClean="0">
                <a:solidFill>
                  <a:prstClr val="black"/>
                </a:solidFill>
              </a:rPr>
              <a:t>    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enough</a:t>
            </a:r>
            <a:r>
              <a:rPr lang="nl-NL" sz="2000" dirty="0" smtClean="0">
                <a:solidFill>
                  <a:prstClr val="black"/>
                </a:solidFill>
              </a:rPr>
              <a:t>. It is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arrived</a:t>
            </a:r>
            <a:r>
              <a:rPr lang="nl-NL" sz="2000" dirty="0" smtClean="0">
                <a:solidFill>
                  <a:prstClr val="black"/>
                </a:solidFill>
              </a:rPr>
              <a:t> at </a:t>
            </a:r>
            <a:r>
              <a:rPr lang="nl-NL" sz="2000" dirty="0" err="1" smtClean="0">
                <a:solidFill>
                  <a:prstClr val="black"/>
                </a:solidFill>
              </a:rPr>
              <a:t>appropriately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Consensus </a:t>
            </a:r>
            <a:r>
              <a:rPr lang="nl-NL" sz="1800" dirty="0" err="1" smtClean="0">
                <a:solidFill>
                  <a:prstClr val="black"/>
                </a:solidFill>
              </a:rPr>
              <a:t>by</a:t>
            </a:r>
            <a:r>
              <a:rPr lang="nl-NL" sz="1800" dirty="0" smtClean="0">
                <a:solidFill>
                  <a:prstClr val="black"/>
                </a:solidFill>
              </a:rPr>
              <a:t> e.g. force </a:t>
            </a:r>
            <a:r>
              <a:rPr lang="nl-NL" sz="1800" dirty="0" err="1" smtClean="0">
                <a:solidFill>
                  <a:prstClr val="black"/>
                </a:solidFill>
              </a:rPr>
              <a:t>isn’t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rational</a:t>
            </a:r>
            <a:r>
              <a:rPr lang="nl-NL" sz="1800" dirty="0" smtClean="0">
                <a:solidFill>
                  <a:prstClr val="black"/>
                </a:solidFill>
              </a:rPr>
              <a:t>. Belief must </a:t>
            </a:r>
            <a:r>
              <a:rPr lang="nl-NL" sz="1800" dirty="0" err="1" smtClean="0">
                <a:solidFill>
                  <a:prstClr val="black"/>
                </a:solidFill>
              </a:rPr>
              <a:t>result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from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exercise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i="1" dirty="0" smtClean="0">
                <a:solidFill>
                  <a:prstClr val="black"/>
                </a:solidFill>
              </a:rPr>
              <a:t>expertise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26876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necessary</a:t>
            </a:r>
            <a:r>
              <a:rPr lang="nl-NL" sz="2000" dirty="0" smtClean="0">
                <a:solidFill>
                  <a:prstClr val="black"/>
                </a:solidFill>
              </a:rPr>
              <a:t> but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critical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r>
              <a:rPr lang="nl-NL" sz="2000" dirty="0" smtClean="0">
                <a:solidFill>
                  <a:prstClr val="black"/>
                </a:solidFill>
              </a:rPr>
              <a:t> of a belief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the relevant community is </a:t>
            </a:r>
            <a:r>
              <a:rPr lang="nl-NL" sz="2000" dirty="0" err="1" smtClean="0">
                <a:solidFill>
                  <a:prstClr val="black"/>
                </a:solidFill>
              </a:rPr>
              <a:t>needed</a:t>
            </a:r>
            <a:r>
              <a:rPr lang="nl-NL" sz="2000" dirty="0" smtClean="0">
                <a:solidFill>
                  <a:prstClr val="black"/>
                </a:solidFill>
              </a:rPr>
              <a:t> as well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608" y="314096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together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evidentialism</a:t>
            </a:r>
            <a:r>
              <a:rPr lang="nl-NL" sz="3200" dirty="0" smtClean="0"/>
              <a:t> as a                                         </a:t>
            </a:r>
            <a:r>
              <a:rPr lang="nl-NL" sz="3200" dirty="0" err="1" smtClean="0"/>
              <a:t>general</a:t>
            </a:r>
            <a:r>
              <a:rPr lang="nl-NL" sz="3200" dirty="0"/>
              <a:t> </a:t>
            </a:r>
            <a:r>
              <a:rPr lang="nl-NL" sz="3200" dirty="0" smtClean="0"/>
              <a:t>model of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6450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W</a:t>
            </a:r>
            <a:r>
              <a:rPr lang="nl-NL" sz="2000" dirty="0" err="1" smtClean="0">
                <a:solidFill>
                  <a:prstClr val="black"/>
                </a:solidFill>
              </a:rPr>
              <a:t>ho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chooses</a:t>
            </a:r>
            <a:r>
              <a:rPr lang="nl-NL" sz="2000" dirty="0" smtClean="0">
                <a:solidFill>
                  <a:prstClr val="black"/>
                </a:solidFill>
              </a:rPr>
              <a:t> the experts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a field? </a:t>
            </a:r>
            <a:r>
              <a:rPr lang="nl-NL" sz="2000" dirty="0" err="1" smtClean="0">
                <a:solidFill>
                  <a:prstClr val="black"/>
                </a:solidFill>
              </a:rPr>
              <a:t>Normally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dirty="0" err="1" smtClean="0">
                <a:solidFill>
                  <a:prstClr val="black"/>
                </a:solidFill>
              </a:rPr>
              <a:t>current</a:t>
            </a:r>
            <a:r>
              <a:rPr lang="nl-NL" sz="2000" dirty="0" smtClean="0">
                <a:solidFill>
                  <a:prstClr val="black"/>
                </a:solidFill>
              </a:rPr>
              <a:t> experts </a:t>
            </a:r>
            <a:r>
              <a:rPr lang="nl-NL" sz="2000" dirty="0" err="1" smtClean="0">
                <a:solidFill>
                  <a:prstClr val="black"/>
                </a:solidFill>
              </a:rPr>
              <a:t>choose</a:t>
            </a:r>
            <a:r>
              <a:rPr lang="nl-NL" sz="2000" dirty="0" smtClean="0">
                <a:solidFill>
                  <a:prstClr val="black"/>
                </a:solidFill>
              </a:rPr>
              <a:t>  the new </a:t>
            </a:r>
            <a:r>
              <a:rPr lang="nl-NL" sz="2000" dirty="0" err="1" smtClean="0">
                <a:solidFill>
                  <a:prstClr val="black"/>
                </a:solidFill>
              </a:rPr>
              <a:t>ones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have the expertise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train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evaluate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endParaRPr lang="nl-NL" sz="14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8608" y="436510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process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fallible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r>
              <a:rPr lang="nl-NL" sz="2000" dirty="0" err="1" smtClean="0">
                <a:solidFill>
                  <a:prstClr val="black"/>
                </a:solidFill>
              </a:rPr>
              <a:t>Aren’t</a:t>
            </a:r>
            <a:r>
              <a:rPr lang="nl-NL" sz="2000" dirty="0" smtClean="0">
                <a:solidFill>
                  <a:prstClr val="black"/>
                </a:solidFill>
              </a:rPr>
              <a:t> experts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want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preserve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own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opinions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going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accept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new </a:t>
            </a:r>
            <a:r>
              <a:rPr lang="nl-NL" sz="2000" dirty="0" err="1" smtClean="0">
                <a:solidFill>
                  <a:prstClr val="black"/>
                </a:solidFill>
              </a:rPr>
              <a:t>candidates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conform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views?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9552" y="516138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Yes,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fallible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the best </a:t>
            </a:r>
            <a:r>
              <a:rPr lang="nl-NL" sz="2000" dirty="0" err="1" smtClean="0">
                <a:solidFill>
                  <a:prstClr val="black"/>
                </a:solidFill>
              </a:rPr>
              <a:t>process</a:t>
            </a:r>
            <a:r>
              <a:rPr lang="nl-NL" sz="2000" dirty="0" smtClean="0">
                <a:solidFill>
                  <a:prstClr val="black"/>
                </a:solidFill>
              </a:rPr>
              <a:t> we have.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crucial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 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a </a:t>
            </a:r>
            <a:r>
              <a:rPr lang="nl-NL" sz="2000" i="1" dirty="0" err="1" smtClean="0">
                <a:solidFill>
                  <a:prstClr val="black"/>
                </a:solidFill>
              </a:rPr>
              <a:t>continual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interaction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the experts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 public</a:t>
            </a: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This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interaction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requires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that</a:t>
            </a:r>
            <a:r>
              <a:rPr lang="nl-NL" sz="1800" dirty="0" smtClean="0">
                <a:solidFill>
                  <a:prstClr val="black"/>
                </a:solidFill>
              </a:rPr>
              <a:t> the public is </a:t>
            </a:r>
            <a:r>
              <a:rPr lang="nl-NL" sz="1800" dirty="0" err="1" smtClean="0">
                <a:solidFill>
                  <a:prstClr val="black"/>
                </a:solidFill>
              </a:rPr>
              <a:t>able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recognize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when</a:t>
            </a:r>
            <a:r>
              <a:rPr lang="nl-NL" sz="1800" dirty="0" smtClean="0">
                <a:solidFill>
                  <a:prstClr val="black"/>
                </a:solidFill>
              </a:rPr>
              <a:t> the field </a:t>
            </a:r>
            <a:r>
              <a:rPr lang="nl-NL" sz="1800" dirty="0" err="1" smtClean="0">
                <a:solidFill>
                  <a:prstClr val="black"/>
                </a:solidFill>
              </a:rPr>
              <a:t>ceases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reliable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question the experts </a:t>
            </a:r>
            <a:r>
              <a:rPr lang="nl-NL" sz="1800" dirty="0" err="1" smtClean="0">
                <a:solidFill>
                  <a:prstClr val="black"/>
                </a:solidFill>
              </a:rPr>
              <a:t>indirectly</a:t>
            </a:r>
            <a:r>
              <a:rPr lang="nl-NL" sz="1800" dirty="0" smtClean="0">
                <a:solidFill>
                  <a:prstClr val="black"/>
                </a:solidFill>
              </a:rPr>
              <a:t> (e.g., </a:t>
            </a:r>
            <a:r>
              <a:rPr lang="nl-NL" sz="1800" dirty="0" err="1" smtClean="0">
                <a:solidFill>
                  <a:prstClr val="black"/>
                </a:solidFill>
              </a:rPr>
              <a:t>when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bridges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fail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</a:p>
          <a:p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8" grpId="0"/>
      <p:bldP spid="11" grpId="0"/>
      <p:bldP spid="14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Three </a:t>
            </a:r>
            <a:r>
              <a:rPr lang="nl-NL" sz="3200" dirty="0" err="1" smtClean="0"/>
              <a:t>ways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construct </a:t>
            </a:r>
            <a:r>
              <a:rPr lang="nl-NL" sz="3200" dirty="0" err="1" smtClean="0"/>
              <a:t>models</a:t>
            </a:r>
            <a:r>
              <a:rPr lang="nl-NL" sz="3200" dirty="0" smtClean="0"/>
              <a:t> of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/>
          </a:bodyPr>
          <a:lstStyle/>
          <a:p>
            <a:pPr lvl="1"/>
            <a:endParaRPr lang="nl-NL" sz="1600" dirty="0" smtClean="0"/>
          </a:p>
          <a:p>
            <a:endParaRPr lang="nl-NL" sz="700" dirty="0" smtClean="0"/>
          </a:p>
          <a:p>
            <a:pPr lvl="2"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56517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But are </a:t>
            </a:r>
            <a:r>
              <a:rPr lang="nl-NL" sz="2000" dirty="0" err="1" smtClean="0"/>
              <a:t>empirical</a:t>
            </a:r>
            <a:r>
              <a:rPr lang="nl-NL" sz="2000" dirty="0" smtClean="0"/>
              <a:t> </a:t>
            </a:r>
            <a:r>
              <a:rPr lang="nl-NL" sz="2000" dirty="0" err="1" smtClean="0"/>
              <a:t>aspects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r>
              <a:rPr lang="nl-NL" sz="2000" dirty="0" smtClean="0"/>
              <a:t> taken </a:t>
            </a:r>
            <a:r>
              <a:rPr lang="nl-NL" sz="2000" dirty="0" err="1" smtClean="0"/>
              <a:t>into</a:t>
            </a:r>
            <a:r>
              <a:rPr lang="nl-NL" sz="2000" dirty="0" smtClean="0"/>
              <a:t> account </a:t>
            </a:r>
            <a:r>
              <a:rPr lang="nl-NL" sz="2000" dirty="0" err="1" smtClean="0"/>
              <a:t>when</a:t>
            </a:r>
            <a:r>
              <a:rPr lang="nl-NL" sz="2000" dirty="0"/>
              <a:t> </a:t>
            </a:r>
            <a:r>
              <a:rPr lang="nl-NL" sz="2000" dirty="0" err="1" smtClean="0"/>
              <a:t>proposing</a:t>
            </a:r>
            <a:r>
              <a:rPr lang="nl-NL" sz="2000" dirty="0" smtClean="0"/>
              <a:t> </a:t>
            </a:r>
            <a:r>
              <a:rPr lang="nl-NL" sz="2000" dirty="0" err="1" smtClean="0"/>
              <a:t>models</a:t>
            </a:r>
            <a:r>
              <a:rPr lang="nl-NL" sz="2000" dirty="0" smtClean="0"/>
              <a:t>  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? Is </a:t>
            </a:r>
            <a:r>
              <a:rPr lang="nl-NL" sz="2000" dirty="0" err="1" smtClean="0"/>
              <a:t>it</a:t>
            </a:r>
            <a:r>
              <a:rPr lang="nl-NL" sz="2000" dirty="0" smtClean="0"/>
              <a:t> </a:t>
            </a:r>
            <a:r>
              <a:rPr lang="nl-NL" sz="2000" dirty="0" err="1" smtClean="0"/>
              <a:t>not</a:t>
            </a:r>
            <a:r>
              <a:rPr lang="nl-NL" sz="2000" dirty="0" smtClean="0"/>
              <a:t> </a:t>
            </a:r>
            <a:r>
              <a:rPr lang="nl-NL" sz="2000" dirty="0" err="1" smtClean="0"/>
              <a:t>enough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focus on </a:t>
            </a:r>
            <a:r>
              <a:rPr lang="nl-NL" sz="2000" dirty="0" err="1" smtClean="0"/>
              <a:t>strictly</a:t>
            </a:r>
            <a:r>
              <a:rPr lang="nl-NL" sz="2000" dirty="0" smtClean="0"/>
              <a:t> </a:t>
            </a:r>
            <a:r>
              <a:rPr lang="nl-NL" sz="2000" dirty="0" err="1" smtClean="0"/>
              <a:t>conceptual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logical</a:t>
            </a:r>
            <a:r>
              <a:rPr lang="nl-NL" sz="2000" dirty="0" smtClean="0"/>
              <a:t> </a:t>
            </a:r>
            <a:r>
              <a:rPr lang="nl-NL" sz="2000" dirty="0" err="1" smtClean="0"/>
              <a:t>matters</a:t>
            </a:r>
            <a:r>
              <a:rPr lang="nl-NL" sz="2000" dirty="0" smtClean="0"/>
              <a:t>? (</a:t>
            </a:r>
            <a:r>
              <a:rPr lang="nl-NL" sz="2000" dirty="0" err="1" smtClean="0"/>
              <a:t>This</a:t>
            </a:r>
            <a:r>
              <a:rPr lang="nl-NL" sz="2000" dirty="0" smtClean="0"/>
              <a:t> question </a:t>
            </a:r>
            <a:r>
              <a:rPr lang="nl-NL" sz="2000" dirty="0" err="1" smtClean="0"/>
              <a:t>can</a:t>
            </a:r>
            <a:r>
              <a:rPr lang="nl-NL" sz="2000" dirty="0" smtClean="0"/>
              <a:t> in </a:t>
            </a:r>
            <a:r>
              <a:rPr lang="nl-NL" sz="2000" dirty="0" err="1" smtClean="0"/>
              <a:t>fact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r>
              <a:rPr lang="nl-NL" sz="2000" dirty="0" smtClean="0"/>
              <a:t> </a:t>
            </a:r>
            <a:r>
              <a:rPr lang="nl-NL" sz="2000" dirty="0" err="1" smtClean="0"/>
              <a:t>asked</a:t>
            </a:r>
            <a:r>
              <a:rPr lang="nl-NL" sz="2000" dirty="0" smtClean="0"/>
              <a:t> of </a:t>
            </a:r>
            <a:r>
              <a:rPr lang="nl-NL" sz="2000" i="1" dirty="0" err="1" smtClean="0"/>
              <a:t>any</a:t>
            </a:r>
            <a:r>
              <a:rPr lang="nl-NL" sz="2000" dirty="0" smtClean="0"/>
              <a:t> </a:t>
            </a:r>
            <a:r>
              <a:rPr lang="nl-NL" sz="2000" dirty="0" err="1" smtClean="0"/>
              <a:t>philosophical</a:t>
            </a:r>
            <a:r>
              <a:rPr lang="nl-NL" sz="2000" dirty="0" smtClean="0"/>
              <a:t> issue)</a:t>
            </a:r>
            <a:endParaRPr lang="nl-NL" sz="2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11560" y="263691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There</a:t>
            </a:r>
            <a:r>
              <a:rPr lang="nl-NL" sz="2000" dirty="0" smtClean="0"/>
              <a:t> are </a:t>
            </a:r>
            <a:r>
              <a:rPr lang="nl-NL" sz="2000" dirty="0" err="1" smtClean="0"/>
              <a:t>three</a:t>
            </a:r>
            <a:r>
              <a:rPr lang="nl-NL" sz="2000" dirty="0" smtClean="0"/>
              <a:t> </a:t>
            </a:r>
            <a:r>
              <a:rPr lang="nl-NL" sz="2000" dirty="0" err="1" smtClean="0"/>
              <a:t>philosophical</a:t>
            </a:r>
            <a:r>
              <a:rPr lang="nl-NL" sz="2000" dirty="0" smtClean="0"/>
              <a:t> </a:t>
            </a:r>
            <a:r>
              <a:rPr lang="nl-NL" sz="2000" dirty="0" err="1" smtClean="0"/>
              <a:t>methods</a:t>
            </a:r>
            <a:r>
              <a:rPr lang="nl-NL" sz="2000" dirty="0" smtClean="0"/>
              <a:t> (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creating</a:t>
            </a:r>
            <a:r>
              <a:rPr lang="nl-NL" sz="2000" dirty="0" smtClean="0"/>
              <a:t> </a:t>
            </a:r>
            <a:r>
              <a:rPr lang="nl-NL" sz="2000" dirty="0" err="1" smtClean="0"/>
              <a:t>models</a:t>
            </a:r>
            <a:r>
              <a:rPr lang="nl-NL" sz="2000" dirty="0" smtClean="0"/>
              <a:t>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)</a:t>
            </a:r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99592" y="3140968"/>
            <a:ext cx="8229600" cy="73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i="1" dirty="0" err="1" smtClean="0"/>
              <a:t>formal</a:t>
            </a:r>
            <a:r>
              <a:rPr lang="nl-NL" sz="1800" dirty="0" smtClean="0"/>
              <a:t> approach</a:t>
            </a:r>
          </a:p>
          <a:p>
            <a:pPr marL="0" indent="0">
              <a:buNone/>
            </a:pPr>
            <a:endParaRPr lang="nl-NL" sz="1800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99592" y="364502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i="1" dirty="0" err="1" smtClean="0"/>
              <a:t>practice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oriented</a:t>
            </a:r>
            <a:r>
              <a:rPr lang="nl-NL" sz="1800" i="1" dirty="0" smtClean="0"/>
              <a:t> </a:t>
            </a:r>
            <a:r>
              <a:rPr lang="nl-NL" sz="1800" dirty="0" smtClean="0"/>
              <a:t>approach  </a:t>
            </a:r>
          </a:p>
          <a:p>
            <a:pPr lvl="1"/>
            <a:endParaRPr lang="nl-NL" sz="1800" dirty="0" smtClean="0"/>
          </a:p>
          <a:p>
            <a:endParaRPr lang="nl-NL" sz="1800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99592" y="41490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smtClean="0"/>
              <a:t>The </a:t>
            </a:r>
            <a:r>
              <a:rPr lang="nl-NL" sz="1800" i="1" dirty="0" err="1" smtClean="0"/>
              <a:t>contextual</a:t>
            </a:r>
            <a:r>
              <a:rPr lang="nl-NL" sz="1800" i="1" dirty="0" smtClean="0"/>
              <a:t> </a:t>
            </a:r>
            <a:r>
              <a:rPr lang="nl-NL" sz="1800" dirty="0" smtClean="0"/>
              <a:t>approach  </a:t>
            </a:r>
          </a:p>
          <a:p>
            <a:pPr lvl="1"/>
            <a:endParaRPr lang="nl-NL" sz="1800" dirty="0" smtClean="0"/>
          </a:p>
          <a:p>
            <a:endParaRPr lang="nl-NL" sz="1800" dirty="0" smtClean="0"/>
          </a:p>
          <a:p>
            <a:pPr lvl="2">
              <a:buFont typeface="Arial" pitchFamily="34" charset="0"/>
              <a:buNone/>
            </a:pPr>
            <a:endParaRPr lang="nl-NL" sz="1800" dirty="0" smtClean="0"/>
          </a:p>
          <a:p>
            <a:pPr lvl="1"/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11560" y="4691236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The first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third</a:t>
            </a:r>
            <a:r>
              <a:rPr lang="nl-NL" sz="2000" dirty="0" smtClean="0"/>
              <a:t> are </a:t>
            </a:r>
            <a:r>
              <a:rPr lang="nl-NL" sz="2000" dirty="0" err="1" smtClean="0"/>
              <a:t>situated</a:t>
            </a:r>
            <a:r>
              <a:rPr lang="nl-NL" sz="2000" dirty="0" smtClean="0"/>
              <a:t> at </a:t>
            </a:r>
            <a:r>
              <a:rPr lang="nl-NL" sz="2000" dirty="0" err="1" smtClean="0"/>
              <a:t>each</a:t>
            </a:r>
            <a:r>
              <a:rPr lang="nl-NL" sz="2000" dirty="0" smtClean="0"/>
              <a:t> side of a spectrum. The second         is </a:t>
            </a:r>
            <a:r>
              <a:rPr lang="nl-NL" sz="2000" dirty="0" err="1" smtClean="0"/>
              <a:t>an</a:t>
            </a:r>
            <a:r>
              <a:rPr lang="nl-NL" sz="2000" dirty="0" smtClean="0"/>
              <a:t> </a:t>
            </a:r>
            <a:r>
              <a:rPr lang="nl-NL" sz="2000" dirty="0" err="1" smtClean="0"/>
              <a:t>inter-mediating</a:t>
            </a:r>
            <a:r>
              <a:rPr lang="nl-NL" sz="2000" dirty="0" smtClean="0"/>
              <a:t> </a:t>
            </a:r>
            <a:r>
              <a:rPr lang="nl-NL" sz="2000" dirty="0" err="1" smtClean="0"/>
              <a:t>position</a:t>
            </a:r>
            <a:r>
              <a:rPr lang="nl-NL" sz="2000" dirty="0" smtClean="0"/>
              <a:t> </a:t>
            </a:r>
            <a:r>
              <a:rPr lang="nl-NL" sz="2000" dirty="0" err="1" smtClean="0"/>
              <a:t>between</a:t>
            </a:r>
            <a:r>
              <a:rPr lang="nl-NL" sz="2000" dirty="0" smtClean="0"/>
              <a:t> </a:t>
            </a:r>
            <a:r>
              <a:rPr lang="nl-NL" sz="2000" dirty="0" err="1" smtClean="0"/>
              <a:t>both</a:t>
            </a:r>
            <a:r>
              <a:rPr lang="nl-NL" sz="2000" dirty="0" smtClean="0"/>
              <a:t> </a:t>
            </a:r>
            <a:r>
              <a:rPr lang="nl-NL" sz="2000" dirty="0" err="1" smtClean="0"/>
              <a:t>extremes</a:t>
            </a:r>
            <a:endParaRPr lang="nl-NL" sz="2000" dirty="0" smtClean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lvl="1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2534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8" grpId="0"/>
      <p:bldP spid="9" grpId="0"/>
      <p:bldP spid="11" grpId="0"/>
      <p:bldP spid="12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2687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1289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i="1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ground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person’ in ‘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belief’. But </a:t>
            </a:r>
            <a:r>
              <a:rPr lang="nl-NL" sz="2000" i="1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, on the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hand, </a:t>
            </a:r>
            <a:r>
              <a:rPr lang="nl-NL" sz="2000" dirty="0" err="1" smtClean="0">
                <a:solidFill>
                  <a:prstClr val="black"/>
                </a:solidFill>
              </a:rPr>
              <a:t>ground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belief’ in ‘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person’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608" y="18448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the locus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a belief. The     </a:t>
            </a:r>
            <a:r>
              <a:rPr lang="nl-NL" sz="2000" dirty="0" err="1" smtClean="0">
                <a:solidFill>
                  <a:prstClr val="black"/>
                </a:solidFill>
              </a:rPr>
              <a:t>notion</a:t>
            </a:r>
            <a:r>
              <a:rPr lang="nl-NL" sz="2000" dirty="0" smtClean="0">
                <a:solidFill>
                  <a:prstClr val="black"/>
                </a:solidFill>
              </a:rPr>
              <a:t> of a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person is </a:t>
            </a:r>
            <a:r>
              <a:rPr lang="nl-NL" sz="2000" dirty="0" err="1" smtClean="0">
                <a:solidFill>
                  <a:prstClr val="black"/>
                </a:solidFill>
              </a:rPr>
              <a:t>secondary</a:t>
            </a:r>
            <a:r>
              <a:rPr lang="nl-NL" sz="2000" dirty="0" smtClean="0">
                <a:solidFill>
                  <a:prstClr val="black"/>
                </a:solidFill>
              </a:rPr>
              <a:t>. It is </a:t>
            </a:r>
            <a:r>
              <a:rPr lang="nl-NL" sz="2000" dirty="0" err="1" smtClean="0">
                <a:solidFill>
                  <a:prstClr val="black"/>
                </a:solidFill>
              </a:rPr>
              <a:t>derived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belief’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locus of </a:t>
            </a:r>
            <a:r>
              <a:rPr lang="nl-NL" sz="3200" dirty="0" err="1" smtClean="0"/>
              <a:t>rationality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40496" y="335699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the locus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a person. The </a:t>
            </a:r>
            <a:r>
              <a:rPr lang="nl-NL" sz="2000" dirty="0" err="1" smtClean="0">
                <a:solidFill>
                  <a:prstClr val="black"/>
                </a:solidFill>
              </a:rPr>
              <a:t>notion</a:t>
            </a:r>
            <a:r>
              <a:rPr lang="nl-NL" sz="2000" dirty="0" smtClean="0">
                <a:solidFill>
                  <a:prstClr val="black"/>
                </a:solidFill>
              </a:rPr>
              <a:t> of a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secondary</a:t>
            </a:r>
            <a:r>
              <a:rPr lang="nl-NL" sz="2000" dirty="0" smtClean="0">
                <a:solidFill>
                  <a:prstClr val="black"/>
                </a:solidFill>
              </a:rPr>
              <a:t>. It is </a:t>
            </a:r>
            <a:r>
              <a:rPr lang="nl-NL" sz="2000" dirty="0" err="1" smtClean="0">
                <a:solidFill>
                  <a:prstClr val="black"/>
                </a:solidFill>
              </a:rPr>
              <a:t>derived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person’</a:t>
            </a:r>
            <a:endParaRPr lang="nl-NL" sz="14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414908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takes the agent as basic.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>
                <a:solidFill>
                  <a:prstClr val="black"/>
                </a:solidFill>
              </a:rPr>
              <a:t>t</a:t>
            </a:r>
            <a:r>
              <a:rPr lang="nl-NL" sz="2000" dirty="0" err="1" smtClean="0">
                <a:solidFill>
                  <a:prstClr val="black"/>
                </a:solidFill>
              </a:rPr>
              <a:t>here</a:t>
            </a:r>
            <a:r>
              <a:rPr lang="nl-NL" sz="2000" dirty="0" smtClean="0">
                <a:solidFill>
                  <a:prstClr val="black"/>
                </a:solidFill>
              </a:rPr>
              <a:t> are no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    </a:t>
            </a:r>
            <a:r>
              <a:rPr lang="nl-NL" sz="2000" i="1" dirty="0" smtClean="0">
                <a:solidFill>
                  <a:prstClr val="black"/>
                </a:solidFill>
              </a:rPr>
              <a:t>per se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becomes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individuals</a:t>
            </a:r>
            <a:r>
              <a:rPr lang="nl-NL" sz="2000" dirty="0" smtClean="0">
                <a:solidFill>
                  <a:prstClr val="black"/>
                </a:solidFill>
              </a:rPr>
              <a:t>. It is </a:t>
            </a:r>
            <a:r>
              <a:rPr lang="nl-NL" sz="2000" i="1" dirty="0" smtClean="0">
                <a:solidFill>
                  <a:prstClr val="black"/>
                </a:solidFill>
              </a:rPr>
              <a:t>person-</a:t>
            </a:r>
            <a:r>
              <a:rPr lang="nl-NL" sz="2000" i="1" dirty="0" err="1" smtClean="0">
                <a:solidFill>
                  <a:prstClr val="black"/>
                </a:solidFill>
              </a:rPr>
              <a:t>dependent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256490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take a system of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as the </a:t>
            </a:r>
            <a:r>
              <a:rPr lang="nl-NL" sz="2000" dirty="0" err="1" smtClean="0">
                <a:solidFill>
                  <a:prstClr val="black"/>
                </a:solidFill>
              </a:rPr>
              <a:t>central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category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  A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person is </a:t>
            </a:r>
            <a:r>
              <a:rPr lang="nl-NL" sz="2000" dirty="0" err="1" smtClean="0">
                <a:solidFill>
                  <a:prstClr val="black"/>
                </a:solidFill>
              </a:rPr>
              <a:t>someone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endParaRPr lang="nl-NL" sz="14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494116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Taking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notion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person as </a:t>
            </a:r>
            <a:r>
              <a:rPr lang="nl-NL" sz="2000" dirty="0" err="1" smtClean="0">
                <a:solidFill>
                  <a:prstClr val="black"/>
                </a:solidFill>
              </a:rPr>
              <a:t>primary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implies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constraints</a:t>
            </a:r>
            <a:r>
              <a:rPr lang="nl-NL" sz="2000" dirty="0" smtClean="0">
                <a:solidFill>
                  <a:prstClr val="black"/>
                </a:solidFill>
              </a:rPr>
              <a:t>  put on a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person </a:t>
            </a:r>
            <a:r>
              <a:rPr lang="nl-NL" sz="2000" dirty="0" err="1" smtClean="0">
                <a:solidFill>
                  <a:prstClr val="black"/>
                </a:solidFill>
              </a:rPr>
              <a:t>determine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constraints</a:t>
            </a:r>
            <a:r>
              <a:rPr lang="nl-NL" sz="2000" dirty="0" smtClean="0">
                <a:solidFill>
                  <a:prstClr val="black"/>
                </a:solidFill>
              </a:rPr>
              <a:t> put on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belief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8608" y="566124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ultimately</a:t>
            </a:r>
            <a:r>
              <a:rPr lang="nl-NL" sz="2000" dirty="0" smtClean="0">
                <a:solidFill>
                  <a:prstClr val="black"/>
                </a:solidFill>
              </a:rPr>
              <a:t> a question </a:t>
            </a:r>
            <a:r>
              <a:rPr lang="nl-NL" sz="2000" dirty="0" err="1" smtClean="0">
                <a:solidFill>
                  <a:prstClr val="black"/>
                </a:solidFill>
              </a:rPr>
              <a:t>under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circumstances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smtClean="0">
                <a:solidFill>
                  <a:prstClr val="black"/>
                </a:solidFill>
              </a:rPr>
              <a:t>person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accepting</a:t>
            </a:r>
            <a:r>
              <a:rPr lang="nl-NL" sz="2000" dirty="0" smtClean="0">
                <a:solidFill>
                  <a:prstClr val="black"/>
                </a:solidFill>
              </a:rPr>
              <a:t> a belief. It is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ability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 person (</a:t>
            </a:r>
            <a:r>
              <a:rPr lang="nl-NL" sz="2000" dirty="0" err="1" smtClean="0">
                <a:solidFill>
                  <a:prstClr val="black"/>
                </a:solidFill>
              </a:rPr>
              <a:t>fails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exercise</a:t>
            </a:r>
            <a:r>
              <a:rPr lang="nl-NL" sz="2000" dirty="0" smtClean="0">
                <a:solidFill>
                  <a:prstClr val="black"/>
                </a:solidFill>
              </a:rPr>
              <a:t>(s)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1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4" grpId="0"/>
      <p:bldP spid="12" grpId="0"/>
      <p:bldP spid="17" grpId="0"/>
      <p:bldP spid="21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3449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608" y="11289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S</a:t>
            </a:r>
            <a:r>
              <a:rPr lang="nl-NL" sz="2000" dirty="0" err="1" smtClean="0">
                <a:solidFill>
                  <a:prstClr val="black"/>
                </a:solidFill>
              </a:rPr>
              <a:t>hould</a:t>
            </a:r>
            <a:r>
              <a:rPr lang="nl-NL" sz="2000" dirty="0" smtClean="0">
                <a:solidFill>
                  <a:prstClr val="black"/>
                </a:solidFill>
              </a:rPr>
              <a:t> a person </a:t>
            </a:r>
            <a:r>
              <a:rPr lang="nl-NL" sz="2000" dirty="0" err="1" smtClean="0">
                <a:solidFill>
                  <a:prstClr val="black"/>
                </a:solidFill>
              </a:rPr>
              <a:t>give</a:t>
            </a:r>
            <a:r>
              <a:rPr lang="nl-NL" sz="2000" dirty="0" smtClean="0">
                <a:solidFill>
                  <a:prstClr val="black"/>
                </a:solidFill>
              </a:rPr>
              <a:t> up his or her belief in case the </a:t>
            </a:r>
            <a:r>
              <a:rPr lang="nl-NL" sz="2000" dirty="0" err="1" smtClean="0">
                <a:solidFill>
                  <a:prstClr val="black"/>
                </a:solidFill>
              </a:rPr>
              <a:t>majority</a:t>
            </a:r>
            <a:r>
              <a:rPr lang="nl-NL" sz="2000" dirty="0" smtClean="0">
                <a:solidFill>
                  <a:prstClr val="black"/>
                </a:solidFill>
              </a:rPr>
              <a:t> of competent </a:t>
            </a:r>
            <a:r>
              <a:rPr lang="nl-NL" sz="2000" dirty="0" err="1" smtClean="0">
                <a:solidFill>
                  <a:prstClr val="black"/>
                </a:solidFill>
              </a:rPr>
              <a:t>others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disagree</a:t>
            </a:r>
            <a:r>
              <a:rPr lang="nl-NL" sz="2000" dirty="0" smtClean="0">
                <a:solidFill>
                  <a:prstClr val="black"/>
                </a:solidFill>
              </a:rPr>
              <a:t>? 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Hilary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Putnam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always</a:t>
            </a:r>
            <a:r>
              <a:rPr lang="nl-NL" sz="2000" dirty="0" smtClean="0">
                <a:solidFill>
                  <a:prstClr val="black"/>
                </a:solidFill>
              </a:rPr>
              <a:t> the case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Disagreement</a:t>
            </a:r>
            <a:r>
              <a:rPr lang="nl-NL" sz="3200" dirty="0" smtClean="0"/>
              <a:t> on </a:t>
            </a:r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evidentialism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40496" y="270892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Now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according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Kuhn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Gutting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I </a:t>
            </a:r>
            <a:r>
              <a:rPr lang="nl-NL" sz="2000" dirty="0" err="1" smtClean="0">
                <a:solidFill>
                  <a:prstClr val="black"/>
                </a:solidFill>
              </a:rPr>
              <a:t>try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my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fail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      </a:t>
            </a:r>
            <a:r>
              <a:rPr lang="nl-NL" sz="2000" dirty="0" err="1" smtClean="0">
                <a:solidFill>
                  <a:prstClr val="black"/>
                </a:solidFill>
              </a:rPr>
              <a:t>convince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majority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experts, I have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give</a:t>
            </a:r>
            <a:r>
              <a:rPr lang="nl-NL" sz="2000" dirty="0" smtClean="0">
                <a:solidFill>
                  <a:prstClr val="black"/>
                </a:solidFill>
              </a:rPr>
              <a:t> up </a:t>
            </a:r>
            <a:r>
              <a:rPr lang="nl-NL" sz="2000" dirty="0" err="1" smtClean="0">
                <a:solidFill>
                  <a:prstClr val="black"/>
                </a:solidFill>
              </a:rPr>
              <a:t>my</a:t>
            </a:r>
            <a:r>
              <a:rPr lang="nl-NL" sz="2000" dirty="0" smtClean="0">
                <a:solidFill>
                  <a:prstClr val="black"/>
                </a:solidFill>
              </a:rPr>
              <a:t> belief</a:t>
            </a:r>
            <a:endParaRPr lang="nl-NL" sz="14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350100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Kuhn’s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Gutting’s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satisfying</a:t>
            </a:r>
            <a:r>
              <a:rPr lang="nl-NL" sz="2000" dirty="0" smtClean="0">
                <a:solidFill>
                  <a:prstClr val="black"/>
                </a:solidFill>
              </a:rPr>
              <a:t>? It </a:t>
            </a:r>
            <a:r>
              <a:rPr lang="nl-NL" sz="2000" dirty="0" err="1" smtClean="0">
                <a:solidFill>
                  <a:prstClr val="black"/>
                </a:solidFill>
              </a:rPr>
              <a:t>conflicts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Putnam’s</a:t>
            </a:r>
            <a:r>
              <a:rPr lang="nl-NL" sz="2000" dirty="0" smtClean="0">
                <a:solidFill>
                  <a:prstClr val="black"/>
                </a:solidFill>
              </a:rPr>
              <a:t> claim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91683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Nevertheless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when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majority</a:t>
            </a:r>
            <a:r>
              <a:rPr lang="nl-NL" sz="2000" dirty="0" smtClean="0">
                <a:solidFill>
                  <a:prstClr val="black"/>
                </a:solidFill>
              </a:rPr>
              <a:t> of experts </a:t>
            </a:r>
            <a:r>
              <a:rPr lang="nl-NL" sz="2000" dirty="0" err="1" smtClean="0">
                <a:solidFill>
                  <a:prstClr val="black"/>
                </a:solidFill>
              </a:rPr>
              <a:t>disagree</a:t>
            </a:r>
            <a:r>
              <a:rPr lang="nl-NL" sz="2000" dirty="0" smtClean="0">
                <a:solidFill>
                  <a:prstClr val="black"/>
                </a:solidFill>
              </a:rPr>
              <a:t>, I must </a:t>
            </a:r>
            <a:r>
              <a:rPr lang="nl-NL" sz="2000" dirty="0" err="1" smtClean="0">
                <a:solidFill>
                  <a:prstClr val="black"/>
                </a:solidFill>
              </a:rPr>
              <a:t>try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justify</a:t>
            </a:r>
            <a:r>
              <a:rPr lang="nl-NL" sz="2000" dirty="0" smtClean="0">
                <a:solidFill>
                  <a:prstClr val="black"/>
                </a:solidFill>
              </a:rPr>
              <a:t>      </a:t>
            </a:r>
            <a:r>
              <a:rPr lang="nl-NL" sz="2000" dirty="0" err="1" smtClean="0">
                <a:solidFill>
                  <a:prstClr val="black"/>
                </a:solidFill>
              </a:rPr>
              <a:t>my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belief. For </a:t>
            </a:r>
            <a:r>
              <a:rPr lang="nl-NL" sz="2000" i="1" dirty="0" err="1" smtClean="0">
                <a:solidFill>
                  <a:prstClr val="black"/>
                </a:solidFill>
              </a:rPr>
              <a:t>epistemic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egoism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(I keep </a:t>
            </a:r>
            <a:r>
              <a:rPr lang="nl-NL" sz="1800" dirty="0" err="1" smtClean="0">
                <a:solidFill>
                  <a:prstClr val="black"/>
                </a:solidFill>
              </a:rPr>
              <a:t>my</a:t>
            </a:r>
            <a:r>
              <a:rPr lang="nl-NL" sz="1800" dirty="0" smtClean="0">
                <a:solidFill>
                  <a:prstClr val="black"/>
                </a:solidFill>
              </a:rPr>
              <a:t> belief </a:t>
            </a:r>
            <a:r>
              <a:rPr lang="nl-NL" sz="1800" dirty="0" err="1" smtClean="0">
                <a:solidFill>
                  <a:prstClr val="black"/>
                </a:solidFill>
              </a:rPr>
              <a:t>because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it’s</a:t>
            </a:r>
            <a:r>
              <a:rPr lang="nl-NL" sz="1800" dirty="0" smtClean="0">
                <a:solidFill>
                  <a:prstClr val="black"/>
                </a:solidFill>
              </a:rPr>
              <a:t> mine)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4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400506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Brown’s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seems</a:t>
            </a:r>
            <a:r>
              <a:rPr lang="nl-NL" sz="2000" dirty="0" smtClean="0">
                <a:solidFill>
                  <a:prstClr val="black"/>
                </a:solidFill>
              </a:rPr>
              <a:t> more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. Agreement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majority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i="1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required</a:t>
            </a:r>
            <a:r>
              <a:rPr lang="nl-NL" sz="2000" dirty="0" smtClean="0">
                <a:solidFill>
                  <a:prstClr val="black"/>
                </a:solidFill>
              </a:rPr>
              <a:t>. For in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disagreement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quite</a:t>
            </a:r>
            <a:r>
              <a:rPr lang="nl-NL" sz="2000" dirty="0" smtClean="0">
                <a:solidFill>
                  <a:prstClr val="black"/>
                </a:solidFill>
              </a:rPr>
              <a:t> common.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either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err="1">
                <a:solidFill>
                  <a:prstClr val="black"/>
                </a:solidFill>
              </a:rPr>
              <a:t>-</a:t>
            </a:r>
            <a:r>
              <a:rPr lang="nl-NL" sz="2000" dirty="0" err="1" smtClean="0">
                <a:solidFill>
                  <a:prstClr val="black"/>
                </a:solidFill>
              </a:rPr>
              <a:t>appropriately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majority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8608" y="508518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Brown </a:t>
            </a:r>
            <a:r>
              <a:rPr lang="nl-NL" sz="2000" dirty="0" err="1" smtClean="0">
                <a:solidFill>
                  <a:prstClr val="black"/>
                </a:solidFill>
              </a:rPr>
              <a:t>holds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persons </a:t>
            </a:r>
            <a:r>
              <a:rPr lang="nl-NL" sz="2000" dirty="0" err="1">
                <a:solidFill>
                  <a:prstClr val="black"/>
                </a:solidFill>
              </a:rPr>
              <a:t>only</a:t>
            </a:r>
            <a:r>
              <a:rPr lang="nl-NL" sz="2000" dirty="0">
                <a:solidFill>
                  <a:prstClr val="black"/>
                </a:solidFill>
              </a:rPr>
              <a:t> have </a:t>
            </a:r>
            <a:r>
              <a:rPr lang="nl-NL" sz="2000" dirty="0" err="1">
                <a:solidFill>
                  <a:prstClr val="black"/>
                </a:solidFill>
              </a:rPr>
              <a:t>to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submit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their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beliefs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for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the competent </a:t>
            </a:r>
            <a:r>
              <a:rPr lang="nl-NL" sz="2000" dirty="0" err="1" smtClean="0">
                <a:solidFill>
                  <a:prstClr val="black"/>
                </a:solidFill>
              </a:rPr>
              <a:t>others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are well-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take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review </a:t>
            </a:r>
            <a:r>
              <a:rPr lang="nl-NL" sz="2000" dirty="0" err="1" smtClean="0">
                <a:solidFill>
                  <a:prstClr val="black"/>
                </a:solidFill>
              </a:rPr>
              <a:t>seriously</a:t>
            </a:r>
            <a:endParaRPr lang="nl-NL" sz="2000" i="1" dirty="0">
              <a:solidFill>
                <a:prstClr val="black"/>
              </a:solidFill>
            </a:endParaRPr>
          </a:p>
          <a:p>
            <a:endParaRPr lang="nl-NL" sz="18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14" grpId="0"/>
      <p:bldP spid="12" grpId="0"/>
      <p:bldP spid="17" grpId="0"/>
      <p:bldP spid="21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3449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608" y="11289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Brown’s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accords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Kuhn’s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Gutting’s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though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adds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third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condition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Strong </a:t>
            </a:r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evidentialism</a:t>
            </a:r>
            <a:endParaRPr lang="nl-NL" sz="32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78904" y="1988840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Evidential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principle</a:t>
            </a:r>
            <a:r>
              <a:rPr lang="nl-NL" sz="1800" i="1" dirty="0" smtClean="0"/>
              <a:t> </a:t>
            </a:r>
            <a:r>
              <a:rPr lang="nl-NL" sz="1800" dirty="0" smtClean="0"/>
              <a:t>– People are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in </a:t>
            </a:r>
            <a:r>
              <a:rPr lang="nl-NL" sz="1800" dirty="0" err="1" smtClean="0"/>
              <a:t>their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arrive</a:t>
            </a:r>
            <a:r>
              <a:rPr lang="nl-NL" sz="1800" dirty="0" smtClean="0"/>
              <a:t> at these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r>
              <a:rPr lang="nl-NL" sz="1800" dirty="0" err="1" smtClean="0"/>
              <a:t>by</a:t>
            </a:r>
            <a:r>
              <a:rPr lang="nl-NL" sz="1800" dirty="0" smtClean="0"/>
              <a:t> </a:t>
            </a:r>
            <a:r>
              <a:rPr lang="nl-NL" sz="1800" dirty="0" err="1" smtClean="0"/>
              <a:t>exercising</a:t>
            </a:r>
            <a:r>
              <a:rPr lang="nl-NL" sz="1800" dirty="0" smtClean="0"/>
              <a:t> </a:t>
            </a:r>
            <a:r>
              <a:rPr lang="nl-NL" sz="1800" dirty="0" err="1" smtClean="0"/>
              <a:t>an</a:t>
            </a:r>
            <a:r>
              <a:rPr lang="nl-NL" sz="1800" dirty="0" smtClean="0"/>
              <a:t> </a:t>
            </a:r>
            <a:r>
              <a:rPr lang="nl-NL" sz="1800" dirty="0" err="1" smtClean="0"/>
              <a:t>informed</a:t>
            </a:r>
            <a:r>
              <a:rPr lang="nl-NL" sz="1800" dirty="0" smtClean="0"/>
              <a:t> </a:t>
            </a:r>
            <a:r>
              <a:rPr lang="nl-NL" sz="1800" dirty="0" err="1" smtClean="0"/>
              <a:t>judgement</a:t>
            </a:r>
            <a:endParaRPr lang="nl-NL" sz="1800" i="1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78904" y="2641104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Social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principle</a:t>
            </a:r>
            <a:r>
              <a:rPr lang="nl-NL" sz="1800" i="1" dirty="0"/>
              <a:t> </a:t>
            </a:r>
            <a:r>
              <a:rPr lang="nl-NL" sz="1800" i="1" dirty="0" smtClean="0"/>
              <a:t>– </a:t>
            </a:r>
            <a:r>
              <a:rPr lang="nl-NL" sz="1800" dirty="0" smtClean="0"/>
              <a:t>People are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in </a:t>
            </a:r>
            <a:r>
              <a:rPr lang="nl-NL" sz="1800" dirty="0" err="1" smtClean="0"/>
              <a:t>their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submit</a:t>
            </a:r>
            <a:r>
              <a:rPr lang="nl-NL" sz="1800" dirty="0" smtClean="0"/>
              <a:t> these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    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evaluation</a:t>
            </a:r>
            <a:r>
              <a:rPr lang="nl-NL" sz="1800" dirty="0" smtClean="0"/>
              <a:t> </a:t>
            </a:r>
            <a:r>
              <a:rPr lang="nl-NL" sz="1800" dirty="0" err="1" smtClean="0"/>
              <a:t>by</a:t>
            </a:r>
            <a:r>
              <a:rPr lang="nl-NL" sz="1800" dirty="0" smtClean="0"/>
              <a:t> competent </a:t>
            </a:r>
            <a:r>
              <a:rPr lang="nl-NL" sz="1800" dirty="0" err="1" smtClean="0"/>
              <a:t>others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their</a:t>
            </a:r>
            <a:r>
              <a:rPr lang="nl-NL" sz="1800" dirty="0" smtClean="0"/>
              <a:t> </a:t>
            </a:r>
            <a:r>
              <a:rPr lang="nl-NL" sz="1800" dirty="0" err="1" smtClean="0"/>
              <a:t>evaluation</a:t>
            </a:r>
            <a:r>
              <a:rPr lang="nl-NL" sz="1800" dirty="0" smtClean="0"/>
              <a:t> is taken </a:t>
            </a:r>
            <a:r>
              <a:rPr lang="nl-NL" sz="1800" dirty="0" err="1" smtClean="0"/>
              <a:t>seriously</a:t>
            </a:r>
            <a:r>
              <a:rPr lang="nl-NL" sz="1800" dirty="0" smtClean="0"/>
              <a:t> </a:t>
            </a:r>
            <a:endParaRPr lang="nl-NL" sz="1800" i="1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78904" y="3284984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Conformity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principle</a:t>
            </a:r>
            <a:r>
              <a:rPr lang="nl-NL" sz="1800" i="1" dirty="0"/>
              <a:t> </a:t>
            </a:r>
            <a:r>
              <a:rPr lang="nl-NL" sz="1800" i="1" dirty="0" smtClean="0"/>
              <a:t>– </a:t>
            </a:r>
            <a:r>
              <a:rPr lang="nl-NL" sz="1800" dirty="0" smtClean="0"/>
              <a:t>People are </a:t>
            </a:r>
            <a:r>
              <a:rPr lang="nl-NL" sz="1800" dirty="0" err="1" smtClean="0"/>
              <a:t>rational</a:t>
            </a:r>
            <a:r>
              <a:rPr lang="nl-NL" sz="1800" dirty="0" smtClean="0"/>
              <a:t> in </a:t>
            </a:r>
            <a:r>
              <a:rPr lang="nl-NL" sz="1800" dirty="0" err="1" smtClean="0"/>
              <a:t>their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</a:t>
            </a:r>
            <a:r>
              <a:rPr lang="nl-NL" sz="1800" dirty="0" err="1" smtClean="0"/>
              <a:t>they</a:t>
            </a:r>
            <a:r>
              <a:rPr lang="nl-NL" sz="1800" dirty="0" smtClean="0"/>
              <a:t> </a:t>
            </a:r>
            <a:r>
              <a:rPr lang="nl-NL" sz="1800" dirty="0" err="1" smtClean="0"/>
              <a:t>reject</a:t>
            </a:r>
            <a:r>
              <a:rPr lang="nl-NL" sz="1800" dirty="0" smtClean="0"/>
              <a:t> </a:t>
            </a:r>
            <a:r>
              <a:rPr lang="nl-NL" sz="1800" dirty="0" err="1" smtClean="0"/>
              <a:t>them</a:t>
            </a:r>
            <a:r>
              <a:rPr lang="nl-NL" sz="1800" dirty="0" smtClean="0"/>
              <a:t> </a:t>
            </a:r>
            <a:r>
              <a:rPr lang="nl-NL" sz="1800" dirty="0" err="1" smtClean="0"/>
              <a:t>if</a:t>
            </a:r>
            <a:r>
              <a:rPr lang="nl-NL" sz="1800" dirty="0" smtClean="0"/>
              <a:t> the </a:t>
            </a:r>
            <a:r>
              <a:rPr lang="nl-NL" sz="1800" dirty="0" err="1" smtClean="0"/>
              <a:t>majority</a:t>
            </a:r>
            <a:r>
              <a:rPr lang="nl-NL" sz="1800" dirty="0" smtClean="0"/>
              <a:t> (or a </a:t>
            </a:r>
            <a:r>
              <a:rPr lang="nl-NL" sz="1800" dirty="0" err="1" smtClean="0"/>
              <a:t>sufficient</a:t>
            </a:r>
            <a:r>
              <a:rPr lang="nl-NL" sz="1800" dirty="0" smtClean="0"/>
              <a:t> </a:t>
            </a:r>
            <a:r>
              <a:rPr lang="nl-NL" sz="1800" dirty="0" err="1" smtClean="0"/>
              <a:t>number</a:t>
            </a:r>
            <a:r>
              <a:rPr lang="nl-NL" sz="1800" dirty="0" smtClean="0"/>
              <a:t>) of competent </a:t>
            </a:r>
            <a:r>
              <a:rPr lang="nl-NL" sz="1800" dirty="0" err="1" smtClean="0"/>
              <a:t>others</a:t>
            </a:r>
            <a:r>
              <a:rPr lang="nl-NL" sz="1800" dirty="0" smtClean="0"/>
              <a:t> </a:t>
            </a:r>
            <a:r>
              <a:rPr lang="nl-NL" sz="1800" dirty="0" err="1" smtClean="0"/>
              <a:t>disagree</a:t>
            </a:r>
            <a:r>
              <a:rPr lang="nl-NL" sz="1800" dirty="0" smtClean="0"/>
              <a:t> </a:t>
            </a:r>
            <a:r>
              <a:rPr lang="nl-NL" sz="1800" dirty="0" err="1" smtClean="0"/>
              <a:t>with</a:t>
            </a:r>
            <a:r>
              <a:rPr lang="nl-NL" sz="1800" dirty="0" smtClean="0"/>
              <a:t> these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endParaRPr lang="nl-NL" sz="1800" i="1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38608" y="408126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stronger</a:t>
            </a:r>
            <a:r>
              <a:rPr lang="nl-NL" sz="2000" dirty="0" smtClean="0">
                <a:solidFill>
                  <a:prstClr val="black"/>
                </a:solidFill>
              </a:rPr>
              <a:t> form of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called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strong </a:t>
            </a:r>
            <a:r>
              <a:rPr lang="nl-NL" sz="2000" i="1" dirty="0" err="1" smtClean="0">
                <a:solidFill>
                  <a:prstClr val="black"/>
                </a:solidFill>
              </a:rPr>
              <a:t>social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evidentialism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39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  <p:bldP spid="20" grpId="0"/>
      <p:bldP spid="22" grpId="0"/>
      <p:bldP spid="2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3449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608" y="11289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Does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is,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    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immediately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 – without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inference</a:t>
            </a:r>
            <a:r>
              <a:rPr lang="nl-NL" sz="2000" dirty="0" smtClean="0">
                <a:solidFill>
                  <a:prstClr val="black"/>
                </a:solidFill>
              </a:rPr>
              <a:t>?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/>
              <a:t>e</a:t>
            </a:r>
            <a:r>
              <a:rPr lang="nl-NL" sz="3200" dirty="0" err="1" smtClean="0"/>
              <a:t>videntialism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foundationalism</a:t>
            </a:r>
            <a:endParaRPr lang="nl-NL" sz="3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8608" y="191683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as “I </a:t>
            </a:r>
            <a:r>
              <a:rPr lang="nl-NL" sz="2000" dirty="0" err="1" smtClean="0">
                <a:solidFill>
                  <a:prstClr val="black"/>
                </a:solidFill>
              </a:rPr>
              <a:t>see</a:t>
            </a:r>
            <a:r>
              <a:rPr lang="nl-NL" sz="2000" dirty="0" smtClean="0">
                <a:solidFill>
                  <a:prstClr val="black"/>
                </a:solidFill>
              </a:rPr>
              <a:t> a tree in front of me”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“I had </a:t>
            </a:r>
            <a:r>
              <a:rPr lang="nl-NL" sz="2000" dirty="0" err="1" smtClean="0">
                <a:solidFill>
                  <a:prstClr val="black"/>
                </a:solidFill>
              </a:rPr>
              <a:t>breakfast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morning</a:t>
            </a:r>
            <a:r>
              <a:rPr lang="nl-NL" sz="2000" dirty="0" smtClean="0">
                <a:solidFill>
                  <a:prstClr val="black"/>
                </a:solidFill>
              </a:rPr>
              <a:t>”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result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r>
              <a:rPr lang="nl-NL" sz="2000" dirty="0" smtClean="0">
                <a:solidFill>
                  <a:prstClr val="black"/>
                </a:solidFill>
              </a:rPr>
              <a:t>. Nor do I </a:t>
            </a:r>
            <a:r>
              <a:rPr lang="nl-NL" sz="2000" dirty="0" err="1" smtClean="0">
                <a:solidFill>
                  <a:prstClr val="black"/>
                </a:solidFill>
              </a:rPr>
              <a:t>infer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logically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on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properly</a:t>
            </a:r>
            <a:r>
              <a:rPr lang="nl-NL" sz="2000" dirty="0" smtClean="0">
                <a:solidFill>
                  <a:prstClr val="black"/>
                </a:solidFill>
              </a:rPr>
              <a:t> basic as well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00114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Yet</a:t>
            </a:r>
            <a:r>
              <a:rPr lang="nl-NL" sz="2000" dirty="0" smtClean="0">
                <a:solidFill>
                  <a:prstClr val="black"/>
                </a:solidFill>
              </a:rPr>
              <a:t>, on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 must </a:t>
            </a:r>
            <a:r>
              <a:rPr lang="nl-NL" sz="2000" dirty="0" err="1" smtClean="0">
                <a:solidFill>
                  <a:prstClr val="black"/>
                </a:solidFill>
              </a:rPr>
              <a:t>submit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my</a:t>
            </a:r>
            <a:r>
              <a:rPr lang="nl-NL" sz="2000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r>
              <a:rPr lang="nl-NL" sz="2000" dirty="0" smtClean="0">
                <a:solidFill>
                  <a:prstClr val="black"/>
                </a:solidFill>
              </a:rPr>
              <a:t>     of competent </a:t>
            </a:r>
            <a:r>
              <a:rPr lang="nl-NL" sz="2000" dirty="0" err="1" smtClean="0">
                <a:solidFill>
                  <a:prstClr val="black"/>
                </a:solidFill>
              </a:rPr>
              <a:t>others</a:t>
            </a:r>
            <a:r>
              <a:rPr lang="nl-NL" sz="2000" dirty="0" smtClean="0">
                <a:solidFill>
                  <a:prstClr val="black"/>
                </a:solidFill>
              </a:rPr>
              <a:t> –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experts </a:t>
            </a:r>
            <a:r>
              <a:rPr lang="nl-NL" sz="2000" dirty="0" err="1" smtClean="0">
                <a:solidFill>
                  <a:prstClr val="black"/>
                </a:solidFill>
              </a:rPr>
              <a:t>disagree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379323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Brown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agree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previous</a:t>
            </a:r>
            <a:r>
              <a:rPr lang="nl-NL" sz="2000" dirty="0" smtClean="0">
                <a:solidFill>
                  <a:prstClr val="black"/>
                </a:solidFill>
              </a:rPr>
              <a:t> point. But Kuhn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Gutting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     </a:t>
            </a:r>
            <a:r>
              <a:rPr lang="nl-NL" sz="2000" dirty="0" err="1" smtClean="0">
                <a:solidFill>
                  <a:prstClr val="black"/>
                </a:solidFill>
              </a:rPr>
              <a:t>add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attempt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fails</a:t>
            </a:r>
            <a:r>
              <a:rPr lang="nl-NL" sz="2000" dirty="0" smtClean="0">
                <a:solidFill>
                  <a:prstClr val="black"/>
                </a:solidFill>
              </a:rPr>
              <a:t>, I have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reject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those</a:t>
            </a:r>
            <a:r>
              <a:rPr lang="nl-NL" sz="2000" dirty="0" smtClean="0">
                <a:solidFill>
                  <a:prstClr val="black"/>
                </a:solidFill>
              </a:rPr>
              <a:t> basic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3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" grpId="0"/>
      <p:bldP spid="11" grpId="0"/>
      <p:bldP spid="1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1344960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608" y="11289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assured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>
                <a:solidFill>
                  <a:prstClr val="black"/>
                </a:solidFill>
              </a:rPr>
              <a:t>o</a:t>
            </a:r>
            <a:r>
              <a:rPr lang="nl-NL" sz="2000" dirty="0" err="1" smtClean="0">
                <a:solidFill>
                  <a:prstClr val="black"/>
                </a:solidFill>
              </a:rPr>
              <a:t>ur</a:t>
            </a:r>
            <a:r>
              <a:rPr lang="nl-NL" sz="2000" dirty="0" smtClean="0">
                <a:solidFill>
                  <a:prstClr val="black"/>
                </a:solidFill>
              </a:rPr>
              <a:t> best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tied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limited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capacities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/>
              <a:t>e</a:t>
            </a:r>
            <a:r>
              <a:rPr lang="nl-NL" sz="3200" dirty="0" err="1" smtClean="0"/>
              <a:t>videntialism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truth</a:t>
            </a:r>
            <a:endParaRPr lang="nl-NL" sz="3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8608" y="191683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a high </a:t>
            </a:r>
            <a:r>
              <a:rPr lang="nl-NL" sz="2000" dirty="0" err="1" smtClean="0">
                <a:solidFill>
                  <a:prstClr val="black"/>
                </a:solidFill>
              </a:rPr>
              <a:t>degree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probability</a:t>
            </a:r>
            <a:r>
              <a:rPr lang="nl-NL" sz="2000" dirty="0" smtClean="0">
                <a:solidFill>
                  <a:prstClr val="black"/>
                </a:solidFill>
              </a:rPr>
              <a:t> in case we    limit </a:t>
            </a:r>
            <a:r>
              <a:rPr lang="nl-NL" sz="2000" dirty="0" err="1" smtClean="0">
                <a:solidFill>
                  <a:prstClr val="black"/>
                </a:solidFill>
              </a:rPr>
              <a:t>ourselves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acceptance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logical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inferences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self</a:t>
            </a:r>
            <a:r>
              <a:rPr lang="nl-NL" sz="2000" dirty="0" smtClean="0">
                <a:solidFill>
                  <a:prstClr val="black"/>
                </a:solidFill>
              </a:rPr>
              <a:t>-evident </a:t>
            </a:r>
            <a:r>
              <a:rPr lang="nl-NL" sz="2000" dirty="0" err="1" smtClean="0">
                <a:solidFill>
                  <a:prstClr val="black"/>
                </a:solidFill>
              </a:rPr>
              <a:t>absolutely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certain</a:t>
            </a:r>
            <a:r>
              <a:rPr lang="nl-NL" sz="2000" dirty="0" smtClean="0">
                <a:solidFill>
                  <a:prstClr val="black"/>
                </a:solidFill>
              </a:rPr>
              <a:t> foundation (strong </a:t>
            </a:r>
            <a:r>
              <a:rPr lang="nl-NL" sz="2000" dirty="0" err="1" smtClean="0">
                <a:solidFill>
                  <a:prstClr val="black"/>
                </a:solidFill>
              </a:rPr>
              <a:t>foundationalism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00114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contrary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strong </a:t>
            </a:r>
            <a:r>
              <a:rPr lang="nl-NL" sz="2000" dirty="0" err="1" smtClean="0">
                <a:solidFill>
                  <a:prstClr val="black"/>
                </a:solidFill>
              </a:rPr>
              <a:t>foundationalism</a:t>
            </a:r>
            <a:r>
              <a:rPr lang="nl-NL" sz="2000" dirty="0" smtClean="0">
                <a:solidFill>
                  <a:prstClr val="black"/>
                </a:solidFill>
              </a:rPr>
              <a:t> (or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formalisms</a:t>
            </a:r>
            <a:r>
              <a:rPr lang="nl-NL" sz="2000" dirty="0" smtClean="0">
                <a:solidFill>
                  <a:prstClr val="black"/>
                </a:solidFill>
              </a:rPr>
              <a:t>),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        no </a:t>
            </a:r>
            <a:r>
              <a:rPr lang="nl-NL" sz="2000" dirty="0" err="1" smtClean="0">
                <a:solidFill>
                  <a:prstClr val="black"/>
                </a:solidFill>
              </a:rPr>
              <a:t>tight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connection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. The link is </a:t>
            </a:r>
            <a:r>
              <a:rPr lang="nl-NL" sz="2000" dirty="0" err="1" smtClean="0">
                <a:solidFill>
                  <a:prstClr val="black"/>
                </a:solidFill>
              </a:rPr>
              <a:t>rather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weak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379323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addition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limited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no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rule-based</a:t>
            </a:r>
            <a:r>
              <a:rPr lang="nl-NL" sz="2000" dirty="0" smtClean="0">
                <a:solidFill>
                  <a:prstClr val="black"/>
                </a:solidFill>
              </a:rPr>
              <a:t> procedure. </a:t>
            </a:r>
            <a:r>
              <a:rPr lang="nl-NL" sz="2000" dirty="0" err="1" smtClean="0">
                <a:solidFill>
                  <a:prstClr val="black"/>
                </a:solidFill>
              </a:rPr>
              <a:t>Hence</a:t>
            </a:r>
            <a:r>
              <a:rPr lang="nl-NL" sz="2000" dirty="0" smtClean="0">
                <a:solidFill>
                  <a:prstClr val="black"/>
                </a:solidFill>
              </a:rPr>
              <a:t> different experts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reach</a:t>
            </a:r>
            <a:r>
              <a:rPr lang="nl-NL" sz="2000" dirty="0" smtClean="0">
                <a:solidFill>
                  <a:prstClr val="black"/>
                </a:solidFill>
              </a:rPr>
              <a:t> different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judgements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458112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necessary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condition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In </a:t>
            </a:r>
            <a:r>
              <a:rPr lang="nl-NL" sz="2000" dirty="0" err="1" smtClean="0">
                <a:solidFill>
                  <a:prstClr val="black"/>
                </a:solidFill>
              </a:rPr>
              <a:t>fact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likely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false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acceptable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537321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Yet</a:t>
            </a:r>
            <a:r>
              <a:rPr lang="nl-NL" sz="2000" dirty="0" smtClean="0">
                <a:solidFill>
                  <a:prstClr val="black"/>
                </a:solidFill>
              </a:rPr>
              <a:t>, we </a:t>
            </a:r>
            <a:r>
              <a:rPr lang="nl-NL" sz="2000" dirty="0" err="1" smtClean="0">
                <a:solidFill>
                  <a:prstClr val="black"/>
                </a:solidFill>
              </a:rPr>
              <a:t>proceed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i="1" dirty="0" err="1" smtClean="0">
                <a:solidFill>
                  <a:prstClr val="black"/>
                </a:solidFill>
              </a:rPr>
              <a:t>attempting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discover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. We take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conclusions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best </a:t>
            </a:r>
            <a:r>
              <a:rPr lang="nl-NL" sz="2000" i="1" dirty="0" err="1" smtClean="0">
                <a:solidFill>
                  <a:prstClr val="black"/>
                </a:solidFill>
              </a:rPr>
              <a:t>estimates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the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. We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proceeding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err="1" smtClean="0">
                <a:solidFill>
                  <a:prstClr val="black"/>
                </a:solidFill>
              </a:rPr>
              <a:t>convergence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towards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28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" grpId="0"/>
      <p:bldP spid="11" grpId="0"/>
      <p:bldP spid="12" grpId="0"/>
      <p:bldP spid="9" grpId="0"/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2209056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608" y="19210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a </a:t>
            </a:r>
            <a:r>
              <a:rPr lang="nl-NL" sz="2000" i="1" dirty="0" smtClean="0">
                <a:solidFill>
                  <a:prstClr val="black"/>
                </a:solidFill>
              </a:rPr>
              <a:t>realist</a:t>
            </a:r>
            <a:r>
              <a:rPr lang="nl-NL" sz="2000" dirty="0" smtClean="0">
                <a:solidFill>
                  <a:prstClr val="black"/>
                </a:solidFill>
              </a:rPr>
              <a:t> account of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person-</a:t>
            </a:r>
            <a:r>
              <a:rPr lang="nl-NL" sz="2000" dirty="0" err="1" smtClean="0">
                <a:solidFill>
                  <a:prstClr val="black"/>
                </a:solidFill>
              </a:rPr>
              <a:t>dependent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 is person-independent.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 tracks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mind-independent </a:t>
            </a:r>
            <a:r>
              <a:rPr lang="nl-NL" sz="2000" dirty="0" err="1" smtClean="0">
                <a:solidFill>
                  <a:prstClr val="black"/>
                </a:solidFill>
              </a:rPr>
              <a:t>reality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/>
              <a:t>e</a:t>
            </a:r>
            <a:r>
              <a:rPr lang="nl-NL" sz="3200" dirty="0" err="1" smtClean="0"/>
              <a:t>videntialism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truth</a:t>
            </a:r>
            <a:endParaRPr lang="nl-NL" sz="3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8608" y="270892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O</a:t>
            </a:r>
            <a:r>
              <a:rPr lang="nl-NL" sz="2000" dirty="0" smtClean="0">
                <a:solidFill>
                  <a:prstClr val="black"/>
                </a:solidFill>
              </a:rPr>
              <a:t>n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anti-realist</a:t>
            </a:r>
            <a:r>
              <a:rPr lang="nl-NL" sz="2000" dirty="0" smtClean="0">
                <a:solidFill>
                  <a:prstClr val="black"/>
                </a:solidFill>
              </a:rPr>
              <a:t> account of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notions</a:t>
            </a:r>
            <a:r>
              <a:rPr lang="nl-NL" sz="2000" dirty="0" smtClean="0">
                <a:solidFill>
                  <a:prstClr val="black"/>
                </a:solidFill>
              </a:rPr>
              <a:t> are person-</a:t>
            </a:r>
            <a:r>
              <a:rPr lang="nl-NL" sz="2000" dirty="0" err="1" smtClean="0">
                <a:solidFill>
                  <a:prstClr val="black"/>
                </a:solidFill>
              </a:rPr>
              <a:t>dependent</a:t>
            </a:r>
            <a:r>
              <a:rPr lang="nl-NL" sz="2000" dirty="0" smtClean="0">
                <a:solidFill>
                  <a:prstClr val="black"/>
                </a:solidFill>
              </a:rPr>
              <a:t>. For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 in the </a:t>
            </a:r>
            <a:r>
              <a:rPr lang="nl-NL" sz="2000" dirty="0" err="1" smtClean="0">
                <a:solidFill>
                  <a:prstClr val="black"/>
                </a:solidFill>
              </a:rPr>
              <a:t>ideal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limit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436510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Some</a:t>
            </a:r>
            <a:r>
              <a:rPr lang="nl-NL" sz="2000" dirty="0" smtClean="0">
                <a:solidFill>
                  <a:prstClr val="black"/>
                </a:solidFill>
              </a:rPr>
              <a:t> anti-</a:t>
            </a:r>
            <a:r>
              <a:rPr lang="nl-NL" sz="2000" dirty="0" err="1" smtClean="0">
                <a:solidFill>
                  <a:prstClr val="black"/>
                </a:solidFill>
              </a:rPr>
              <a:t>realists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pluralists</a:t>
            </a:r>
            <a:r>
              <a:rPr lang="nl-NL" sz="2000" dirty="0" smtClean="0">
                <a:solidFill>
                  <a:prstClr val="black"/>
                </a:solidFill>
              </a:rPr>
              <a:t>. 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pluralists</a:t>
            </a:r>
            <a:r>
              <a:rPr lang="nl-NL" sz="2000" dirty="0" smtClean="0">
                <a:solidFill>
                  <a:prstClr val="black"/>
                </a:solidFill>
              </a:rPr>
              <a:t>    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more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true</a:t>
            </a:r>
            <a:r>
              <a:rPr lang="nl-NL" sz="2000" dirty="0" smtClean="0">
                <a:solidFill>
                  <a:prstClr val="black"/>
                </a:solidFill>
              </a:rPr>
              <a:t>’ </a:t>
            </a:r>
            <a:r>
              <a:rPr lang="nl-NL" sz="2000" dirty="0" err="1" smtClean="0">
                <a:solidFill>
                  <a:prstClr val="black"/>
                </a:solidFill>
              </a:rPr>
              <a:t>theory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world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8608" y="112474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It is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view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smtClean="0">
                <a:solidFill>
                  <a:prstClr val="black"/>
                </a:solidFill>
              </a:rPr>
              <a:t>realist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i="1" dirty="0" smtClean="0">
                <a:solidFill>
                  <a:prstClr val="black"/>
                </a:solidFill>
              </a:rPr>
              <a:t>anti-realist</a:t>
            </a:r>
            <a:r>
              <a:rPr lang="nl-NL" sz="2000" dirty="0" smtClean="0">
                <a:solidFill>
                  <a:prstClr val="black"/>
                </a:solidFill>
              </a:rPr>
              <a:t> point of view.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has </a:t>
            </a:r>
            <a:r>
              <a:rPr lang="nl-NL" sz="2000" dirty="0" err="1" smtClean="0">
                <a:solidFill>
                  <a:prstClr val="black"/>
                </a:solidFill>
              </a:rPr>
              <a:t>consequences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connection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truth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515719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follows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assumed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78904" y="343319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Epistemic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interpretation</a:t>
            </a:r>
            <a:r>
              <a:rPr lang="nl-NL" sz="1800" i="1" dirty="0" smtClean="0"/>
              <a:t> </a:t>
            </a:r>
            <a:r>
              <a:rPr lang="nl-NL" sz="1800" dirty="0" smtClean="0"/>
              <a:t>– We </a:t>
            </a:r>
            <a:r>
              <a:rPr lang="nl-NL" sz="1800" dirty="0" err="1" smtClean="0"/>
              <a:t>only</a:t>
            </a:r>
            <a:r>
              <a:rPr lang="nl-NL" sz="1800" dirty="0" smtClean="0"/>
              <a:t> have </a:t>
            </a:r>
            <a:r>
              <a:rPr lang="nl-NL" sz="1800" b="1" dirty="0" smtClean="0"/>
              <a:t>access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how</a:t>
            </a:r>
            <a:r>
              <a:rPr lang="nl-NL" sz="1800" dirty="0" smtClean="0"/>
              <a:t> the </a:t>
            </a:r>
            <a:r>
              <a:rPr lang="nl-NL" sz="1800" dirty="0" err="1" smtClean="0"/>
              <a:t>world</a:t>
            </a:r>
            <a:r>
              <a:rPr lang="nl-NL" sz="1800" dirty="0" smtClean="0"/>
              <a:t> is </a:t>
            </a:r>
            <a:r>
              <a:rPr lang="nl-NL" sz="1800" i="1" dirty="0" err="1" smtClean="0"/>
              <a:t>for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our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minds</a:t>
            </a:r>
            <a:r>
              <a:rPr lang="nl-NL" sz="1800" dirty="0" smtClean="0"/>
              <a:t> </a:t>
            </a:r>
            <a:endParaRPr lang="nl-NL" sz="1800" i="1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78904" y="386104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Ontological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interpretation</a:t>
            </a:r>
            <a:r>
              <a:rPr lang="nl-NL" sz="1800" i="1" dirty="0" smtClean="0"/>
              <a:t> </a:t>
            </a:r>
            <a:r>
              <a:rPr lang="nl-NL" sz="1800" dirty="0" smtClean="0"/>
              <a:t>– </a:t>
            </a:r>
            <a:r>
              <a:rPr lang="nl-NL" sz="1800" dirty="0" err="1" smtClean="0"/>
              <a:t>There</a:t>
            </a:r>
            <a:r>
              <a:rPr lang="nl-NL" sz="1800" dirty="0" smtClean="0"/>
              <a:t> </a:t>
            </a:r>
            <a:r>
              <a:rPr lang="nl-NL" sz="1800" b="1" dirty="0" smtClean="0"/>
              <a:t>is</a:t>
            </a:r>
            <a:r>
              <a:rPr lang="nl-NL" sz="1800" dirty="0" smtClean="0"/>
              <a:t> </a:t>
            </a:r>
            <a:r>
              <a:rPr lang="nl-NL" sz="1800" dirty="0" err="1" smtClean="0"/>
              <a:t>nothing</a:t>
            </a:r>
            <a:r>
              <a:rPr lang="nl-NL" sz="1800" dirty="0" smtClean="0"/>
              <a:t> </a:t>
            </a:r>
            <a:r>
              <a:rPr lang="nl-NL" sz="1800" dirty="0" err="1" smtClean="0"/>
              <a:t>beyond</a:t>
            </a:r>
            <a:r>
              <a:rPr lang="nl-NL" sz="1800" dirty="0" smtClean="0"/>
              <a:t> </a:t>
            </a:r>
            <a:r>
              <a:rPr lang="nl-NL" sz="1800" dirty="0" err="1" smtClean="0"/>
              <a:t>this</a:t>
            </a:r>
            <a:r>
              <a:rPr lang="nl-NL" sz="1800" dirty="0" smtClean="0"/>
              <a:t> mind-</a:t>
            </a:r>
            <a:r>
              <a:rPr lang="nl-NL" sz="1800" dirty="0" err="1" smtClean="0"/>
              <a:t>dependent</a:t>
            </a:r>
            <a:r>
              <a:rPr lang="nl-NL" sz="1800" dirty="0" smtClean="0"/>
              <a:t> </a:t>
            </a:r>
            <a:r>
              <a:rPr lang="nl-NL" sz="1800" dirty="0" err="1" smtClean="0"/>
              <a:t>world</a:t>
            </a:r>
            <a:endParaRPr lang="nl-NL" sz="1800" i="1" dirty="0"/>
          </a:p>
        </p:txBody>
      </p:sp>
    </p:spTree>
    <p:extLst>
      <p:ext uri="{BB962C8B-B14F-4D97-AF65-F5344CB8AC3E}">
        <p14:creationId xmlns:p14="http://schemas.microsoft.com/office/powerpoint/2010/main" val="335467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" grpId="0"/>
      <p:bldP spid="11" grpId="0"/>
      <p:bldP spid="12" grpId="0"/>
      <p:bldP spid="9" grpId="0"/>
      <p:bldP spid="14" grpId="0"/>
      <p:bldP spid="17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2209056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608" y="19210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Besides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i="1" dirty="0" smtClean="0">
                <a:solidFill>
                  <a:prstClr val="black"/>
                </a:solidFill>
              </a:rPr>
              <a:t>scope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wider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formalism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scope of </a:t>
            </a:r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evidentialism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78904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’ </a:t>
            </a:r>
            <a:r>
              <a:rPr lang="nl-NL" sz="2000" dirty="0" err="1" smtClean="0">
                <a:solidFill>
                  <a:prstClr val="black"/>
                </a:solidFill>
              </a:rPr>
              <a:t>limitation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context of </a:t>
            </a:r>
            <a:r>
              <a:rPr lang="nl-NL" sz="2000" dirty="0" err="1" smtClean="0">
                <a:solidFill>
                  <a:prstClr val="black"/>
                </a:solidFill>
              </a:rPr>
              <a:t>justification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(a     context </a:t>
            </a:r>
            <a:r>
              <a:rPr lang="nl-NL" sz="1800" dirty="0" err="1" smtClean="0">
                <a:solidFill>
                  <a:prstClr val="black"/>
                </a:solidFill>
              </a:rPr>
              <a:t>for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which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there</a:t>
            </a:r>
            <a:r>
              <a:rPr lang="nl-NL" sz="1800" dirty="0" smtClean="0">
                <a:solidFill>
                  <a:prstClr val="black"/>
                </a:solidFill>
              </a:rPr>
              <a:t> are </a:t>
            </a:r>
            <a:r>
              <a:rPr lang="nl-NL" sz="1800" dirty="0" err="1" smtClean="0">
                <a:solidFill>
                  <a:prstClr val="black"/>
                </a:solidFill>
              </a:rPr>
              <a:t>supposedly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formal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rules</a:t>
            </a:r>
            <a:r>
              <a:rPr lang="nl-NL" sz="1800" dirty="0" smtClean="0">
                <a:solidFill>
                  <a:prstClr val="black"/>
                </a:solidFill>
              </a:rPr>
              <a:t>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doesn’t</a:t>
            </a:r>
            <a:r>
              <a:rPr lang="nl-NL" sz="2000" dirty="0" smtClean="0">
                <a:solidFill>
                  <a:prstClr val="black"/>
                </a:solidFill>
              </a:rPr>
              <a:t> fit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intuitions</a:t>
            </a:r>
            <a:endParaRPr lang="nl-NL" sz="2000" dirty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In the absence of </a:t>
            </a:r>
            <a:r>
              <a:rPr lang="nl-NL" sz="1800" dirty="0" err="1" smtClean="0">
                <a:solidFill>
                  <a:prstClr val="black"/>
                </a:solidFill>
              </a:rPr>
              <a:t>rules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for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discovery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dirty="0" err="1" smtClean="0">
                <a:solidFill>
                  <a:prstClr val="black"/>
                </a:solidFill>
              </a:rPr>
              <a:t>informed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judgment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needed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here</a:t>
            </a:r>
            <a:r>
              <a:rPr lang="nl-NL" sz="1800" dirty="0" smtClean="0">
                <a:solidFill>
                  <a:prstClr val="black"/>
                </a:solidFill>
              </a:rPr>
              <a:t> as well</a:t>
            </a:r>
            <a:endParaRPr lang="nl-NL" sz="1400" i="1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8608" y="112474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main</a:t>
            </a:r>
            <a:r>
              <a:rPr lang="nl-NL" sz="2000" dirty="0" smtClean="0">
                <a:solidFill>
                  <a:prstClr val="black"/>
                </a:solidFill>
              </a:rPr>
              <a:t> argument of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– contra </a:t>
            </a:r>
            <a:r>
              <a:rPr lang="nl-NL" sz="2000" dirty="0" err="1" smtClean="0">
                <a:solidFill>
                  <a:prstClr val="black"/>
                </a:solidFill>
              </a:rPr>
              <a:t>formalism</a:t>
            </a:r>
            <a:r>
              <a:rPr lang="nl-NL" sz="2000" dirty="0" smtClean="0">
                <a:solidFill>
                  <a:prstClr val="black"/>
                </a:solidFill>
              </a:rPr>
              <a:t> –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model fits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is taken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“the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case”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494116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respect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nature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under-stood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deontologically</a:t>
            </a:r>
            <a:r>
              <a:rPr lang="nl-NL" sz="2000" dirty="0" smtClean="0">
                <a:solidFill>
                  <a:prstClr val="black"/>
                </a:solidFill>
              </a:rPr>
              <a:t>, i.e., 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obligations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i="1" dirty="0" err="1" smtClean="0">
                <a:solidFill>
                  <a:prstClr val="black"/>
                </a:solidFill>
              </a:rPr>
              <a:t>ought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fulfill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78904" y="242088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err="1" smtClean="0"/>
              <a:t>Breadth</a:t>
            </a:r>
            <a:r>
              <a:rPr lang="nl-NL" sz="1800" i="1" dirty="0" smtClean="0"/>
              <a:t> </a:t>
            </a:r>
            <a:r>
              <a:rPr lang="nl-NL" sz="1800" dirty="0" smtClean="0"/>
              <a:t>–  </a:t>
            </a:r>
            <a:r>
              <a:rPr lang="nl-NL" sz="1800" dirty="0" err="1" smtClean="0"/>
              <a:t>Contrary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formalism</a:t>
            </a:r>
            <a:r>
              <a:rPr lang="nl-NL" sz="1800" dirty="0" smtClean="0"/>
              <a:t>, </a:t>
            </a:r>
            <a:r>
              <a:rPr lang="nl-NL" sz="1800" dirty="0" err="1" smtClean="0"/>
              <a:t>it</a:t>
            </a:r>
            <a:r>
              <a:rPr lang="nl-NL" sz="1800" dirty="0"/>
              <a:t> </a:t>
            </a:r>
            <a:r>
              <a:rPr lang="nl-NL" sz="1800" dirty="0" err="1" smtClean="0"/>
              <a:t>applies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many</a:t>
            </a:r>
            <a:r>
              <a:rPr lang="nl-NL" sz="1800" dirty="0" smtClean="0"/>
              <a:t> different </a:t>
            </a:r>
            <a:r>
              <a:rPr lang="nl-NL" sz="1800" dirty="0" err="1" smtClean="0"/>
              <a:t>practices</a:t>
            </a:r>
            <a:r>
              <a:rPr lang="nl-NL" sz="1800" dirty="0" smtClean="0"/>
              <a:t> </a:t>
            </a:r>
            <a:r>
              <a:rPr lang="nl-NL" sz="1800" dirty="0" err="1" smtClean="0"/>
              <a:t>involving</a:t>
            </a:r>
            <a:r>
              <a:rPr lang="nl-NL" sz="1800" dirty="0" smtClean="0"/>
              <a:t> 	         ‘</a:t>
            </a:r>
            <a:r>
              <a:rPr lang="nl-NL" sz="1800" dirty="0" err="1" smtClean="0"/>
              <a:t>judgment</a:t>
            </a:r>
            <a:r>
              <a:rPr lang="nl-NL" sz="1800" dirty="0" smtClean="0"/>
              <a:t>’ </a:t>
            </a:r>
            <a:r>
              <a:rPr lang="nl-NL" sz="1800" dirty="0" err="1" smtClean="0"/>
              <a:t>and</a:t>
            </a:r>
            <a:r>
              <a:rPr lang="nl-NL" sz="1800" dirty="0" smtClean="0"/>
              <a:t> ‘</a:t>
            </a:r>
            <a:r>
              <a:rPr lang="nl-NL" sz="1800" dirty="0" err="1" smtClean="0"/>
              <a:t>informed</a:t>
            </a:r>
            <a:r>
              <a:rPr lang="nl-NL" sz="1800" dirty="0" smtClean="0"/>
              <a:t> </a:t>
            </a:r>
            <a:r>
              <a:rPr lang="nl-NL" sz="1800" dirty="0" err="1" smtClean="0"/>
              <a:t>others</a:t>
            </a:r>
            <a:r>
              <a:rPr lang="nl-NL" sz="1800" dirty="0" smtClean="0"/>
              <a:t>’ (</a:t>
            </a:r>
            <a:r>
              <a:rPr lang="nl-NL" sz="1800" dirty="0" err="1" smtClean="0"/>
              <a:t>such</a:t>
            </a:r>
            <a:r>
              <a:rPr lang="nl-NL" sz="1800" dirty="0" smtClean="0"/>
              <a:t> as </a:t>
            </a:r>
            <a:r>
              <a:rPr lang="nl-NL" sz="1800" dirty="0" err="1" smtClean="0"/>
              <a:t>everyday</a:t>
            </a:r>
            <a:r>
              <a:rPr lang="nl-NL" sz="1800" dirty="0" smtClean="0"/>
              <a:t> life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)</a:t>
            </a:r>
            <a:endParaRPr lang="nl-NL" sz="1800" i="1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78904" y="307315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i="1" dirty="0" smtClean="0"/>
              <a:t>Depth </a:t>
            </a:r>
            <a:r>
              <a:rPr lang="nl-NL" sz="1800" dirty="0" smtClean="0"/>
              <a:t>–  </a:t>
            </a:r>
            <a:r>
              <a:rPr lang="nl-NL" sz="1800" dirty="0" err="1" smtClean="0"/>
              <a:t>Contrary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formalism</a:t>
            </a:r>
            <a:r>
              <a:rPr lang="nl-NL" sz="1800" dirty="0" smtClean="0"/>
              <a:t>, </a:t>
            </a:r>
            <a:r>
              <a:rPr lang="nl-NL" sz="1800" dirty="0" err="1" smtClean="0"/>
              <a:t>it</a:t>
            </a:r>
            <a:r>
              <a:rPr lang="nl-NL" sz="1800" dirty="0" smtClean="0"/>
              <a:t> </a:t>
            </a:r>
            <a:r>
              <a:rPr lang="nl-NL" sz="1800" dirty="0" err="1" smtClean="0"/>
              <a:t>applies</a:t>
            </a:r>
            <a:r>
              <a:rPr lang="nl-NL" sz="1800" dirty="0" smtClean="0"/>
              <a:t> </a:t>
            </a:r>
            <a:r>
              <a:rPr lang="nl-NL" sz="1800" dirty="0" err="1" smtClean="0"/>
              <a:t>not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i="1" dirty="0" smtClean="0"/>
              <a:t>context of </a:t>
            </a:r>
            <a:r>
              <a:rPr lang="nl-NL" sz="1800" i="1" dirty="0" err="1" smtClean="0"/>
              <a:t>justification</a:t>
            </a:r>
            <a:r>
              <a:rPr lang="nl-NL" sz="1800" i="1" dirty="0" smtClean="0"/>
              <a:t> </a:t>
            </a: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>                of a </a:t>
            </a:r>
            <a:r>
              <a:rPr lang="nl-NL" sz="1800" dirty="0" err="1" smtClean="0"/>
              <a:t>practice</a:t>
            </a:r>
            <a:r>
              <a:rPr lang="nl-NL" sz="1800" dirty="0" smtClean="0"/>
              <a:t>, but </a:t>
            </a:r>
            <a:r>
              <a:rPr lang="nl-NL" sz="1800" dirty="0" err="1" smtClean="0"/>
              <a:t>also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the </a:t>
            </a:r>
            <a:r>
              <a:rPr lang="nl-NL" sz="1800" i="1" dirty="0" smtClean="0"/>
              <a:t>context of </a:t>
            </a:r>
            <a:r>
              <a:rPr lang="nl-NL" sz="1800" i="1" dirty="0" err="1" smtClean="0"/>
              <a:t>discovery</a:t>
            </a:r>
            <a:r>
              <a:rPr lang="nl-NL" sz="1800" i="1" dirty="0" smtClean="0"/>
              <a:t> </a:t>
            </a:r>
            <a:r>
              <a:rPr lang="nl-NL" sz="1800" dirty="0" smtClean="0"/>
              <a:t>of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practice</a:t>
            </a:r>
            <a:endParaRPr lang="nl-NL" sz="18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67544" y="573744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s</a:t>
            </a:r>
            <a:r>
              <a:rPr lang="nl-NL" sz="2000" dirty="0" err="1" smtClean="0">
                <a:solidFill>
                  <a:prstClr val="black"/>
                </a:solidFill>
              </a:rPr>
              <a:t>imilar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combined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smtClean="0">
                <a:solidFill>
                  <a:prstClr val="black"/>
                </a:solidFill>
              </a:rPr>
              <a:t>means-end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“</a:t>
            </a:r>
            <a:r>
              <a:rPr lang="nl-NL" sz="2000" dirty="0" err="1" smtClean="0">
                <a:solidFill>
                  <a:prstClr val="black"/>
                </a:solidFill>
              </a:rPr>
              <a:t>its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demands</a:t>
            </a:r>
            <a:r>
              <a:rPr lang="nl-NL" sz="2000" dirty="0" smtClean="0">
                <a:solidFill>
                  <a:prstClr val="black"/>
                </a:solidFill>
              </a:rPr>
              <a:t> are in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power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” (Brown)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6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12" grpId="0"/>
      <p:bldP spid="9" grpId="0"/>
      <p:bldP spid="14" grpId="0"/>
      <p:bldP spid="13" grpId="0"/>
      <p:bldP spid="20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err="1" smtClean="0"/>
              <a:t>Chapter</a:t>
            </a:r>
            <a:r>
              <a:rPr lang="nl-NL" sz="4000" dirty="0" smtClean="0"/>
              <a:t> </a:t>
            </a:r>
            <a:r>
              <a:rPr lang="nl-NL" sz="4000" dirty="0"/>
              <a:t>7</a:t>
            </a:r>
            <a:r>
              <a:rPr lang="nl-NL" sz="4000" dirty="0" smtClean="0"/>
              <a:t>: </a:t>
            </a:r>
            <a:r>
              <a:rPr lang="nl-NL" sz="4000" dirty="0" err="1" smtClean="0"/>
              <a:t>Social</a:t>
            </a:r>
            <a:r>
              <a:rPr lang="nl-NL" sz="4000" dirty="0" smtClean="0"/>
              <a:t> </a:t>
            </a:r>
            <a:r>
              <a:rPr lang="nl-NL" sz="4000" dirty="0" err="1" smtClean="0"/>
              <a:t>Evidentialism</a:t>
            </a:r>
            <a:r>
              <a:rPr lang="nl-NL" sz="4000" dirty="0" smtClean="0"/>
              <a:t>            </a:t>
            </a:r>
            <a:r>
              <a:rPr lang="nl-NL" sz="4000" dirty="0" err="1" smtClean="0"/>
              <a:t>and</a:t>
            </a:r>
            <a:r>
              <a:rPr lang="nl-NL" sz="4000" dirty="0" smtClean="0"/>
              <a:t> </a:t>
            </a:r>
            <a:r>
              <a:rPr lang="nl-NL" sz="4000" dirty="0" err="1" smtClean="0"/>
              <a:t>Religious</a:t>
            </a:r>
            <a:r>
              <a:rPr lang="nl-NL" sz="4000" dirty="0" smtClean="0"/>
              <a:t> Belief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036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2209056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608" y="19210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matters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exercise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peer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r>
              <a:rPr lang="nl-NL" sz="2000" dirty="0" smtClean="0">
                <a:solidFill>
                  <a:prstClr val="black"/>
                </a:solidFill>
              </a:rPr>
              <a:t>. But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applicable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Evidentialism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278512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practice-oriented</a:t>
            </a:r>
            <a:r>
              <a:rPr lang="nl-NL" sz="2000" dirty="0" smtClean="0">
                <a:solidFill>
                  <a:prstClr val="black"/>
                </a:solidFill>
              </a:rPr>
              <a:t> approach must take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the </a:t>
            </a:r>
            <a:r>
              <a:rPr lang="nl-NL" sz="2000" i="1" dirty="0" err="1" smtClean="0">
                <a:solidFill>
                  <a:prstClr val="black"/>
                </a:solidFill>
              </a:rPr>
              <a:t>actual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practice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has </a:t>
            </a:r>
            <a:r>
              <a:rPr lang="nl-NL" sz="2000" dirty="0" err="1" smtClean="0">
                <a:solidFill>
                  <a:prstClr val="black"/>
                </a:solidFill>
              </a:rPr>
              <a:t>typically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been </a:t>
            </a:r>
            <a:r>
              <a:rPr lang="nl-NL" sz="2000" dirty="0" err="1" smtClean="0">
                <a:solidFill>
                  <a:prstClr val="black"/>
                </a:solidFill>
              </a:rPr>
              <a:t>done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philosophy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Contrary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science</a:t>
            </a:r>
            <a:r>
              <a:rPr lang="nl-NL" sz="1800" dirty="0" smtClean="0">
                <a:solidFill>
                  <a:prstClr val="black"/>
                </a:solidFill>
              </a:rPr>
              <a:t>, the </a:t>
            </a:r>
            <a:r>
              <a:rPr lang="nl-NL" sz="1800" i="1" dirty="0" err="1" smtClean="0">
                <a:solidFill>
                  <a:prstClr val="black"/>
                </a:solidFill>
              </a:rPr>
              <a:t>initial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presumption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religion</a:t>
            </a:r>
            <a:r>
              <a:rPr lang="nl-NL" sz="1800" dirty="0" smtClean="0">
                <a:solidFill>
                  <a:prstClr val="black"/>
                </a:solidFill>
              </a:rPr>
              <a:t> has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been </a:t>
            </a:r>
            <a:r>
              <a:rPr lang="nl-NL" sz="1800" dirty="0" err="1" smtClean="0">
                <a:solidFill>
                  <a:prstClr val="black"/>
                </a:solidFill>
              </a:rPr>
              <a:t>positive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8608" y="112474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applicable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a     person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in his or her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believing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model?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393724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S</a:t>
            </a:r>
            <a:r>
              <a:rPr lang="nl-NL" sz="2000" dirty="0" err="1" smtClean="0">
                <a:solidFill>
                  <a:prstClr val="black"/>
                </a:solidFill>
              </a:rPr>
              <a:t>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claim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philosopher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reject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negative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Radical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suspicion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the point of </a:t>
            </a:r>
            <a:r>
              <a:rPr lang="nl-NL" sz="2000" dirty="0" err="1" smtClean="0">
                <a:solidFill>
                  <a:prstClr val="black"/>
                </a:solidFill>
              </a:rPr>
              <a:t>departure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Philosophy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religion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handled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similar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philosophy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science</a:t>
            </a:r>
            <a:r>
              <a:rPr lang="nl-NL" sz="1800" dirty="0" smtClean="0">
                <a:solidFill>
                  <a:prstClr val="black"/>
                </a:solidFill>
              </a:rPr>
              <a:t>, art, etc.</a:t>
            </a:r>
            <a:endParaRPr lang="nl-NL" sz="1600" i="1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67544" y="508518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As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art,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initial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confidence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favor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</a:t>
            </a:r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central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comprehensive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Depart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sympathetic</a:t>
            </a:r>
            <a:r>
              <a:rPr lang="nl-NL" sz="2000" dirty="0" smtClean="0">
                <a:solidFill>
                  <a:prstClr val="black"/>
                </a:solidFill>
              </a:rPr>
              <a:t> attitude 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6600" y="588146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In short, </a:t>
            </a:r>
            <a:r>
              <a:rPr lang="nl-NL" sz="2000" dirty="0" err="1">
                <a:solidFill>
                  <a:prstClr val="black"/>
                </a:solidFill>
              </a:rPr>
              <a:t>p</a:t>
            </a:r>
            <a:r>
              <a:rPr lang="nl-NL" sz="2000" dirty="0" err="1" smtClean="0">
                <a:solidFill>
                  <a:prstClr val="black"/>
                </a:solidFill>
              </a:rPr>
              <a:t>hilosophy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start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positive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eliminate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criticism</a:t>
            </a:r>
            <a:r>
              <a:rPr lang="nl-NL" sz="1800" dirty="0" smtClean="0">
                <a:solidFill>
                  <a:prstClr val="black"/>
                </a:solidFill>
              </a:rPr>
              <a:t>, but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refocus</a:t>
            </a:r>
            <a:r>
              <a:rPr lang="nl-NL" sz="1800" dirty="0" smtClean="0">
                <a:solidFill>
                  <a:prstClr val="black"/>
                </a:solidFill>
              </a:rPr>
              <a:t> it. </a:t>
            </a:r>
            <a:r>
              <a:rPr lang="nl-NL" sz="1800" dirty="0" err="1" smtClean="0">
                <a:solidFill>
                  <a:prstClr val="black"/>
                </a:solidFill>
              </a:rPr>
              <a:t>Critique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from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outside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>
                <a:solidFill>
                  <a:prstClr val="black"/>
                </a:solidFill>
              </a:rPr>
              <a:t>s</a:t>
            </a:r>
            <a:r>
              <a:rPr lang="nl-NL" sz="1800" dirty="0" err="1" smtClean="0">
                <a:solidFill>
                  <a:prstClr val="black"/>
                </a:solidFill>
              </a:rPr>
              <a:t>urely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possible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2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12" grpId="0"/>
      <p:bldP spid="9" grpId="0"/>
      <p:bldP spid="20" grpId="0"/>
      <p:bldP spid="17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9670" y="2209056"/>
            <a:ext cx="85344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endParaRPr lang="nl-NL" sz="2000" i="1" dirty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608" y="19210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thesis is </a:t>
            </a:r>
            <a:r>
              <a:rPr lang="nl-NL" sz="2000" dirty="0" err="1" smtClean="0">
                <a:solidFill>
                  <a:prstClr val="black"/>
                </a:solidFill>
              </a:rPr>
              <a:t>already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reflected</a:t>
            </a:r>
            <a:r>
              <a:rPr lang="nl-NL" sz="2000" dirty="0" smtClean="0">
                <a:solidFill>
                  <a:prstClr val="black"/>
                </a:solidFill>
              </a:rPr>
              <a:t> in the </a:t>
            </a:r>
            <a:r>
              <a:rPr lang="nl-NL" sz="2000" dirty="0" err="1" smtClean="0">
                <a:solidFill>
                  <a:prstClr val="black"/>
                </a:solidFill>
              </a:rPr>
              <a:t>terms</a:t>
            </a:r>
            <a:r>
              <a:rPr lang="nl-NL" sz="2000" dirty="0" smtClean="0">
                <a:solidFill>
                  <a:prstClr val="black"/>
                </a:solidFill>
              </a:rPr>
              <a:t> ‘</a:t>
            </a:r>
            <a:r>
              <a:rPr lang="nl-NL" sz="2000" dirty="0" err="1" smtClean="0">
                <a:solidFill>
                  <a:prstClr val="black"/>
                </a:solidFill>
              </a:rPr>
              <a:t>believer</a:t>
            </a:r>
            <a:r>
              <a:rPr lang="nl-NL" sz="2000" dirty="0" smtClean="0">
                <a:solidFill>
                  <a:prstClr val="black"/>
                </a:solidFill>
              </a:rPr>
              <a:t>’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‘non-</a:t>
            </a:r>
            <a:r>
              <a:rPr lang="nl-NL" sz="2000" dirty="0" err="1" smtClean="0">
                <a:solidFill>
                  <a:prstClr val="black"/>
                </a:solidFill>
              </a:rPr>
              <a:t>believer</a:t>
            </a:r>
            <a:r>
              <a:rPr lang="nl-NL" sz="2000" dirty="0" smtClean="0">
                <a:solidFill>
                  <a:prstClr val="black"/>
                </a:solidFill>
              </a:rPr>
              <a:t>’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origin</a:t>
            </a:r>
            <a:r>
              <a:rPr lang="nl-NL" sz="3200" dirty="0" smtClean="0"/>
              <a:t> of the </a:t>
            </a:r>
            <a:r>
              <a:rPr lang="nl-NL" sz="3200" dirty="0" err="1" smtClean="0"/>
              <a:t>negative</a:t>
            </a:r>
            <a:r>
              <a:rPr lang="nl-NL" sz="3200" dirty="0" smtClean="0"/>
              <a:t> </a:t>
            </a:r>
            <a:r>
              <a:rPr lang="nl-NL" sz="3200" dirty="0" err="1" smtClean="0"/>
              <a:t>presumption</a:t>
            </a:r>
            <a:endParaRPr lang="nl-NL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2420888"/>
            <a:ext cx="8641904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accept the </a:t>
            </a:r>
            <a:r>
              <a:rPr lang="nl-NL" sz="2000" dirty="0" err="1" smtClean="0">
                <a:solidFill>
                  <a:prstClr val="black"/>
                </a:solidFill>
              </a:rPr>
              <a:t>asymmetry</a:t>
            </a:r>
            <a:r>
              <a:rPr lang="nl-NL" sz="2000" dirty="0" smtClean="0">
                <a:solidFill>
                  <a:prstClr val="black"/>
                </a:solidFill>
              </a:rPr>
              <a:t> thesis </a:t>
            </a:r>
            <a:r>
              <a:rPr lang="nl-NL" sz="2000" dirty="0" err="1" smtClean="0">
                <a:solidFill>
                  <a:prstClr val="black"/>
                </a:solidFill>
              </a:rPr>
              <a:t>find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rather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non-belief </a:t>
            </a:r>
            <a:r>
              <a:rPr lang="nl-NL" sz="2000" dirty="0" err="1" smtClean="0">
                <a:solidFill>
                  <a:prstClr val="black"/>
                </a:solidFill>
              </a:rPr>
              <a:t>puzzling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Hence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skepcis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suspicion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8608" y="112474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philosophers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asymmetry</a:t>
            </a:r>
            <a:r>
              <a:rPr lang="nl-NL" sz="2000" i="1" dirty="0" smtClean="0">
                <a:solidFill>
                  <a:prstClr val="black"/>
                </a:solidFill>
              </a:rPr>
              <a:t> thesis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committed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position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whereas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simply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withhold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8608" y="321297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the </a:t>
            </a:r>
            <a:r>
              <a:rPr lang="nl-NL" sz="2000" dirty="0" err="1" smtClean="0">
                <a:solidFill>
                  <a:prstClr val="black"/>
                </a:solidFill>
              </a:rPr>
              <a:t>asymmetry</a:t>
            </a:r>
            <a:r>
              <a:rPr lang="nl-NL" sz="2000" dirty="0" smtClean="0">
                <a:solidFill>
                  <a:prstClr val="black"/>
                </a:solidFill>
              </a:rPr>
              <a:t> thesis is </a:t>
            </a:r>
            <a:r>
              <a:rPr lang="nl-NL" sz="2000" dirty="0" err="1" smtClean="0">
                <a:solidFill>
                  <a:prstClr val="black"/>
                </a:solidFill>
              </a:rPr>
              <a:t>unrealistic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Disagreement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   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non-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involves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substantial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positive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claims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on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sides. Non-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own</a:t>
            </a:r>
            <a:r>
              <a:rPr lang="nl-NL" sz="2000" dirty="0" smtClean="0">
                <a:solidFill>
                  <a:prstClr val="black"/>
                </a:solidFill>
              </a:rPr>
              <a:t> ‘view of life’ </a:t>
            </a:r>
            <a:r>
              <a:rPr lang="nl-NL" sz="2000" dirty="0" err="1" smtClean="0">
                <a:solidFill>
                  <a:prstClr val="black"/>
                </a:solidFill>
              </a:rPr>
              <a:t>consisting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guiding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secular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beliefs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endParaRPr lang="nl-NL" sz="1600" i="1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67544" y="429728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It’s more adequate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talk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religious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secular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.   Both have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on the </a:t>
            </a:r>
            <a:r>
              <a:rPr lang="nl-NL" sz="2000" dirty="0" err="1" smtClean="0">
                <a:solidFill>
                  <a:prstClr val="black"/>
                </a:solidFill>
              </a:rPr>
              <a:t>nature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humans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dirty="0" err="1" smtClean="0">
                <a:solidFill>
                  <a:prstClr val="black"/>
                </a:solidFill>
              </a:rPr>
              <a:t>world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life, etc. 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6600" y="508937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Given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negative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misleading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initial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presumption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positive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r>
              <a:rPr lang="nl-NL" sz="2000" dirty="0" err="1" smtClean="0">
                <a:solidFill>
                  <a:prstClr val="black"/>
                </a:solidFill>
              </a:rPr>
              <a:t>Why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simply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neutral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6600" y="587727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Contra 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neutrality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>
                <a:solidFill>
                  <a:prstClr val="black"/>
                </a:solidFill>
              </a:rPr>
              <a:t>p</a:t>
            </a:r>
            <a:r>
              <a:rPr lang="nl-NL" sz="2000" dirty="0" err="1" smtClean="0">
                <a:solidFill>
                  <a:prstClr val="black"/>
                </a:solidFill>
              </a:rPr>
              <a:t>hilosophy</a:t>
            </a:r>
            <a:r>
              <a:rPr lang="nl-NL" sz="2000" dirty="0" smtClean="0">
                <a:solidFill>
                  <a:prstClr val="black"/>
                </a:solidFill>
              </a:rPr>
              <a:t> must start </a:t>
            </a:r>
            <a:r>
              <a:rPr lang="nl-NL" sz="2000" i="1" dirty="0" err="1" smtClean="0">
                <a:solidFill>
                  <a:prstClr val="black"/>
                </a:solidFill>
              </a:rPr>
              <a:t>somewhere</a:t>
            </a:r>
            <a:r>
              <a:rPr lang="nl-NL" sz="2000" dirty="0" smtClean="0">
                <a:solidFill>
                  <a:prstClr val="black"/>
                </a:solidFill>
              </a:rPr>
              <a:t>. In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case the </a:t>
            </a:r>
            <a:r>
              <a:rPr lang="nl-NL" sz="2000" dirty="0" err="1" smtClean="0">
                <a:solidFill>
                  <a:prstClr val="black"/>
                </a:solidFill>
              </a:rPr>
              <a:t>presumed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significance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dirty="0" err="1" smtClean="0">
                <a:solidFill>
                  <a:prstClr val="black"/>
                </a:solidFill>
              </a:rPr>
              <a:t>validity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as a </a:t>
            </a:r>
            <a:r>
              <a:rPr lang="nl-NL" sz="2000" i="1" dirty="0" err="1" smtClean="0">
                <a:solidFill>
                  <a:prstClr val="black"/>
                </a:solidFill>
              </a:rPr>
              <a:t>central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6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12" grpId="0"/>
      <p:bldP spid="9" grpId="0"/>
      <p:bldP spid="20" grpId="0"/>
      <p:bldP spid="17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formal</a:t>
            </a:r>
            <a:r>
              <a:rPr lang="nl-NL" sz="3200" dirty="0" smtClean="0"/>
              <a:t> approach </a:t>
            </a:r>
            <a:r>
              <a:rPr lang="nl-NL" sz="2800" dirty="0" smtClean="0"/>
              <a:t>(</a:t>
            </a:r>
            <a:r>
              <a:rPr lang="nl-NL" sz="2800" dirty="0" err="1" smtClean="0"/>
              <a:t>purely</a:t>
            </a:r>
            <a:r>
              <a:rPr lang="nl-NL" sz="2800" dirty="0" smtClean="0"/>
              <a:t> a priori)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92088"/>
          </a:xfrm>
        </p:spPr>
        <p:txBody>
          <a:bodyPr>
            <a:normAutofit/>
          </a:bodyPr>
          <a:lstStyle/>
          <a:p>
            <a:pPr lvl="1"/>
            <a:endParaRPr lang="nl-NL" sz="1600" dirty="0" smtClean="0"/>
          </a:p>
          <a:p>
            <a:endParaRPr lang="nl-NL" sz="700" dirty="0" smtClean="0"/>
          </a:p>
          <a:p>
            <a:pPr lvl="2">
              <a:buNone/>
            </a:pPr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565176"/>
            <a:ext cx="8534400" cy="1075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Formulation</a:t>
            </a:r>
            <a:r>
              <a:rPr lang="nl-NL" sz="2000" dirty="0" smtClean="0"/>
              <a:t> </a:t>
            </a:r>
            <a:r>
              <a:rPr lang="nl-NL" sz="2000" dirty="0"/>
              <a:t>of a model of </a:t>
            </a:r>
            <a:r>
              <a:rPr lang="nl-NL" sz="2000" dirty="0" err="1"/>
              <a:t>rationality</a:t>
            </a:r>
            <a:r>
              <a:rPr lang="nl-NL" sz="2000" dirty="0"/>
              <a:t> </a:t>
            </a:r>
            <a:r>
              <a:rPr lang="nl-NL" sz="2000" dirty="0" err="1"/>
              <a:t>can</a:t>
            </a:r>
            <a:r>
              <a:rPr lang="nl-NL" sz="2000" dirty="0"/>
              <a:t>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done</a:t>
            </a:r>
            <a:r>
              <a:rPr lang="nl-NL" sz="2000" dirty="0"/>
              <a:t> </a:t>
            </a:r>
            <a:r>
              <a:rPr lang="nl-NL" sz="2000" i="1" dirty="0" err="1"/>
              <a:t>wholly</a:t>
            </a:r>
            <a:r>
              <a:rPr lang="nl-NL" sz="2000" i="1" dirty="0"/>
              <a:t> </a:t>
            </a:r>
            <a:r>
              <a:rPr lang="nl-NL" sz="2000" i="1" dirty="0" err="1"/>
              <a:t>independently</a:t>
            </a:r>
            <a:r>
              <a:rPr lang="nl-NL" sz="2000" i="1" dirty="0"/>
              <a:t> </a:t>
            </a:r>
            <a:r>
              <a:rPr lang="nl-NL" sz="2000" i="1" dirty="0" smtClean="0"/>
              <a:t>  </a:t>
            </a:r>
            <a:r>
              <a:rPr lang="nl-NL" sz="2000" i="1" dirty="0" err="1" smtClean="0"/>
              <a:t>from</a:t>
            </a:r>
            <a:r>
              <a:rPr lang="nl-NL" sz="2000" i="1" dirty="0" smtClean="0"/>
              <a:t> </a:t>
            </a:r>
            <a:r>
              <a:rPr lang="nl-NL" sz="2000" i="1" dirty="0"/>
              <a:t>the </a:t>
            </a:r>
            <a:r>
              <a:rPr lang="nl-NL" sz="2000" i="1" dirty="0" err="1"/>
              <a:t>actual</a:t>
            </a:r>
            <a:r>
              <a:rPr lang="nl-NL" sz="2000" i="1" dirty="0"/>
              <a:t> </a:t>
            </a:r>
            <a:r>
              <a:rPr lang="nl-NL" sz="2000" i="1" dirty="0" err="1"/>
              <a:t>practices</a:t>
            </a:r>
            <a:r>
              <a:rPr lang="nl-NL" sz="2000" i="1" dirty="0"/>
              <a:t> </a:t>
            </a:r>
            <a:r>
              <a:rPr lang="nl-NL" sz="2000" dirty="0" err="1"/>
              <a:t>by</a:t>
            </a:r>
            <a:r>
              <a:rPr lang="nl-NL" sz="2000" dirty="0"/>
              <a:t> </a:t>
            </a:r>
            <a:r>
              <a:rPr lang="nl-NL" sz="2000" dirty="0" err="1" smtClean="0"/>
              <a:t>applying</a:t>
            </a:r>
            <a:r>
              <a:rPr lang="nl-NL" sz="2000" dirty="0" smtClean="0"/>
              <a:t> strikt </a:t>
            </a:r>
            <a:r>
              <a:rPr lang="nl-NL" sz="2000" dirty="0" err="1"/>
              <a:t>conceptual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logical</a:t>
            </a:r>
            <a:r>
              <a:rPr lang="nl-NL" sz="2000" dirty="0"/>
              <a:t> </a:t>
            </a:r>
            <a:r>
              <a:rPr lang="nl-NL" sz="2000" dirty="0" smtClean="0"/>
              <a:t>tools </a:t>
            </a:r>
            <a:endParaRPr lang="nl-NL" sz="2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11560" y="2420888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/>
              <a:t>Pure </a:t>
            </a:r>
            <a:r>
              <a:rPr lang="nl-NL" sz="2000" dirty="0" err="1"/>
              <a:t>conceptual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logical</a:t>
            </a:r>
            <a:r>
              <a:rPr lang="nl-NL" sz="2000" dirty="0"/>
              <a:t> </a:t>
            </a:r>
            <a:r>
              <a:rPr lang="nl-NL" sz="2000" dirty="0" err="1"/>
              <a:t>enquiry</a:t>
            </a:r>
            <a:r>
              <a:rPr lang="nl-NL" sz="2000" dirty="0"/>
              <a:t> has </a:t>
            </a:r>
            <a:r>
              <a:rPr lang="nl-NL" sz="2000" dirty="0" smtClean="0"/>
              <a:t>complete </a:t>
            </a:r>
            <a:r>
              <a:rPr lang="nl-NL" sz="2000" dirty="0" err="1" smtClean="0"/>
              <a:t>authority</a:t>
            </a:r>
            <a:r>
              <a:rPr lang="nl-NL" sz="2000" dirty="0" smtClean="0"/>
              <a:t> </a:t>
            </a:r>
            <a:r>
              <a:rPr lang="nl-NL" sz="2000" dirty="0"/>
              <a:t>over the </a:t>
            </a:r>
            <a:r>
              <a:rPr lang="nl-NL" sz="2000" dirty="0" err="1"/>
              <a:t>practices</a:t>
            </a:r>
            <a:r>
              <a:rPr lang="nl-NL" sz="2000" dirty="0"/>
              <a:t> </a:t>
            </a:r>
            <a:r>
              <a:rPr lang="nl-NL" sz="2000" dirty="0" err="1" smtClean="0"/>
              <a:t>themselves</a:t>
            </a:r>
            <a:r>
              <a:rPr lang="nl-NL" sz="2000" dirty="0" smtClean="0"/>
              <a:t>. The </a:t>
            </a:r>
            <a:r>
              <a:rPr lang="nl-NL" sz="2000" dirty="0" err="1" smtClean="0"/>
              <a:t>actual</a:t>
            </a:r>
            <a:r>
              <a:rPr lang="nl-NL" sz="2000" dirty="0" smtClean="0"/>
              <a:t> </a:t>
            </a:r>
            <a:r>
              <a:rPr lang="nl-NL" sz="2000" dirty="0" err="1" smtClean="0"/>
              <a:t>practices</a:t>
            </a:r>
            <a:r>
              <a:rPr lang="nl-NL" sz="2000" dirty="0" smtClean="0"/>
              <a:t> are </a:t>
            </a:r>
            <a:r>
              <a:rPr lang="nl-NL" sz="2000" dirty="0" err="1" smtClean="0"/>
              <a:t>strictly</a:t>
            </a:r>
            <a:r>
              <a:rPr lang="nl-NL" sz="2000" dirty="0" smtClean="0"/>
              <a:t> </a:t>
            </a:r>
            <a:r>
              <a:rPr lang="nl-NL" sz="2000" dirty="0" err="1" smtClean="0"/>
              <a:t>speaking</a:t>
            </a:r>
            <a:r>
              <a:rPr lang="nl-NL" sz="2000" dirty="0" smtClean="0"/>
              <a:t> irrelevant</a:t>
            </a:r>
            <a:endParaRPr lang="nl-NL" sz="2000" dirty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11560" y="3251076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The </a:t>
            </a:r>
            <a:r>
              <a:rPr lang="nl-NL" sz="2000" dirty="0" err="1" smtClean="0"/>
              <a:t>constructed</a:t>
            </a:r>
            <a:r>
              <a:rPr lang="nl-NL" sz="2000" dirty="0" smtClean="0"/>
              <a:t> model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has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be</a:t>
            </a:r>
            <a:r>
              <a:rPr lang="nl-NL" sz="2000" dirty="0" smtClean="0"/>
              <a:t> </a:t>
            </a:r>
            <a:r>
              <a:rPr lang="nl-NL" sz="2000" dirty="0" err="1" smtClean="0"/>
              <a:t>appropriate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i="1" dirty="0" err="1" smtClean="0"/>
              <a:t>any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reasonable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being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i="1" dirty="0" smtClean="0"/>
              <a:t>no matter </a:t>
            </a:r>
            <a:r>
              <a:rPr lang="nl-NL" sz="2000" i="1" dirty="0" err="1" smtClean="0"/>
              <a:t>what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practice</a:t>
            </a:r>
            <a:r>
              <a:rPr lang="nl-NL" sz="2000" dirty="0" smtClean="0"/>
              <a:t> </a:t>
            </a:r>
            <a:r>
              <a:rPr lang="nl-NL" sz="2000" dirty="0" err="1" smtClean="0"/>
              <a:t>this</a:t>
            </a:r>
            <a:r>
              <a:rPr lang="nl-NL" sz="2000" dirty="0" smtClean="0"/>
              <a:t> </a:t>
            </a:r>
            <a:r>
              <a:rPr lang="nl-NL" sz="2000" dirty="0" err="1" smtClean="0"/>
              <a:t>being</a:t>
            </a:r>
            <a:r>
              <a:rPr lang="nl-NL" sz="2000" dirty="0" smtClean="0"/>
              <a:t> is </a:t>
            </a:r>
            <a:r>
              <a:rPr lang="nl-NL" sz="2000" dirty="0" err="1" smtClean="0"/>
              <a:t>involved</a:t>
            </a:r>
            <a:r>
              <a:rPr lang="nl-NL" sz="2000" dirty="0" smtClean="0"/>
              <a:t> in </a:t>
            </a:r>
            <a:endParaRPr lang="nl-NL" sz="2000" dirty="0"/>
          </a:p>
          <a:p>
            <a:pPr lvl="2">
              <a:buFont typeface="Arial" pitchFamily="34" charset="0"/>
              <a:buNone/>
            </a:pPr>
            <a:endParaRPr lang="nl-NL" sz="2000" dirty="0" smtClean="0"/>
          </a:p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1560" y="411517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In </a:t>
            </a:r>
            <a:r>
              <a:rPr lang="nl-NL" sz="2000" dirty="0" err="1" smtClean="0"/>
              <a:t>fact</a:t>
            </a:r>
            <a:r>
              <a:rPr lang="nl-NL" sz="2000" dirty="0" smtClean="0"/>
              <a:t>, the </a:t>
            </a:r>
            <a:r>
              <a:rPr lang="nl-NL" sz="2000" dirty="0" err="1" smtClean="0"/>
              <a:t>constructed</a:t>
            </a:r>
            <a:r>
              <a:rPr lang="nl-NL" sz="2000" dirty="0" smtClean="0"/>
              <a:t> model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has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apply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all</a:t>
            </a:r>
            <a:r>
              <a:rPr lang="nl-NL" sz="2000" dirty="0" smtClean="0"/>
              <a:t> </a:t>
            </a:r>
            <a:r>
              <a:rPr lang="nl-NL" sz="2000" dirty="0" err="1" smtClean="0"/>
              <a:t>possible</a:t>
            </a:r>
            <a:r>
              <a:rPr lang="nl-NL" sz="2000" dirty="0" smtClean="0"/>
              <a:t> </a:t>
            </a:r>
            <a:r>
              <a:rPr lang="nl-NL" sz="2000" dirty="0" err="1" smtClean="0"/>
              <a:t>worlds</a:t>
            </a:r>
            <a:r>
              <a:rPr lang="nl-NL" sz="2000" dirty="0" smtClean="0"/>
              <a:t>, </a:t>
            </a:r>
            <a:r>
              <a:rPr lang="nl-NL" sz="2000" dirty="0" err="1" smtClean="0"/>
              <a:t>that</a:t>
            </a:r>
            <a:r>
              <a:rPr lang="nl-NL" sz="2000" dirty="0" smtClean="0"/>
              <a:t> is </a:t>
            </a:r>
            <a:r>
              <a:rPr lang="nl-NL" sz="2000" dirty="0" err="1" smtClean="0"/>
              <a:t>to</a:t>
            </a:r>
            <a:r>
              <a:rPr lang="nl-NL" sz="2000" dirty="0" smtClean="0"/>
              <a:t> say, </a:t>
            </a:r>
            <a:r>
              <a:rPr lang="nl-NL" sz="2000" i="1" dirty="0" smtClean="0"/>
              <a:t>no matter </a:t>
            </a:r>
            <a:r>
              <a:rPr lang="nl-NL" sz="2000" i="1" dirty="0" err="1" smtClean="0"/>
              <a:t>what</a:t>
            </a:r>
            <a:r>
              <a:rPr lang="nl-NL" sz="2000" i="1" dirty="0" smtClean="0"/>
              <a:t> the </a:t>
            </a:r>
            <a:r>
              <a:rPr lang="nl-NL" sz="2000" i="1" dirty="0" err="1" smtClean="0"/>
              <a:t>world</a:t>
            </a:r>
            <a:r>
              <a:rPr lang="nl-NL" sz="2000" i="1" dirty="0" smtClean="0"/>
              <a:t> is </a:t>
            </a:r>
            <a:r>
              <a:rPr lang="nl-NL" sz="2000" i="1" dirty="0" err="1" smtClean="0"/>
              <a:t>like</a:t>
            </a:r>
            <a:endParaRPr lang="nl-NL" sz="2000" i="1" dirty="0" smtClean="0"/>
          </a:p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11560" y="4979268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No examination of (the </a:t>
            </a:r>
            <a:r>
              <a:rPr lang="nl-NL" sz="2000" dirty="0" err="1" smtClean="0"/>
              <a:t>history</a:t>
            </a:r>
            <a:r>
              <a:rPr lang="nl-NL" sz="2000" dirty="0" smtClean="0"/>
              <a:t> of) a </a:t>
            </a:r>
            <a:r>
              <a:rPr lang="nl-NL" sz="2000" dirty="0" err="1" smtClean="0"/>
              <a:t>practice</a:t>
            </a:r>
            <a:r>
              <a:rPr lang="nl-NL" sz="2000" dirty="0" smtClean="0"/>
              <a:t> is </a:t>
            </a:r>
            <a:r>
              <a:rPr lang="nl-NL" sz="2000" dirty="0" err="1" smtClean="0"/>
              <a:t>required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recommend</a:t>
            </a:r>
            <a:r>
              <a:rPr lang="nl-NL" sz="2000" dirty="0" smtClean="0"/>
              <a:t> </a:t>
            </a:r>
            <a:r>
              <a:rPr lang="nl-NL" sz="2000" dirty="0" err="1" smtClean="0"/>
              <a:t>an</a:t>
            </a:r>
            <a:r>
              <a:rPr lang="nl-NL" sz="2000" dirty="0" smtClean="0"/>
              <a:t> adequate model of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that</a:t>
            </a:r>
            <a:r>
              <a:rPr lang="nl-NL" sz="2000" dirty="0" smtClean="0"/>
              <a:t> </a:t>
            </a:r>
            <a:r>
              <a:rPr lang="nl-NL" sz="2000" dirty="0" err="1" smtClean="0"/>
              <a:t>practice</a:t>
            </a:r>
            <a:r>
              <a:rPr lang="nl-NL" sz="2000" dirty="0" smtClean="0"/>
              <a:t>. </a:t>
            </a:r>
            <a:r>
              <a:rPr lang="nl-NL" sz="2000" dirty="0" err="1" smtClean="0"/>
              <a:t>One</a:t>
            </a:r>
            <a:r>
              <a:rPr lang="nl-NL" sz="2000" dirty="0" smtClean="0"/>
              <a:t> model </a:t>
            </a:r>
            <a:r>
              <a:rPr lang="nl-NL" sz="2000" dirty="0" err="1" smtClean="0"/>
              <a:t>applies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all</a:t>
            </a:r>
            <a:endParaRPr lang="nl-NL" sz="2000" i="1" dirty="0" smtClean="0"/>
          </a:p>
          <a:p>
            <a:pPr marL="457200" lvl="1" indent="0">
              <a:buNone/>
            </a:pPr>
            <a:endParaRPr lang="nl-NL" sz="2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11560" y="5771356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/>
              <a:t>Practices</a:t>
            </a:r>
            <a:r>
              <a:rPr lang="nl-NL" sz="2000" dirty="0" smtClean="0"/>
              <a:t> </a:t>
            </a:r>
            <a:r>
              <a:rPr lang="nl-NL" sz="2000" dirty="0" err="1" smtClean="0"/>
              <a:t>that</a:t>
            </a:r>
            <a:r>
              <a:rPr lang="nl-NL" sz="2000" dirty="0" smtClean="0"/>
              <a:t> do </a:t>
            </a:r>
            <a:r>
              <a:rPr lang="nl-NL" sz="2000" dirty="0" err="1" smtClean="0"/>
              <a:t>not</a:t>
            </a:r>
            <a:r>
              <a:rPr lang="nl-NL" sz="2000" dirty="0" smtClean="0"/>
              <a:t> </a:t>
            </a:r>
            <a:r>
              <a:rPr lang="nl-NL" sz="2000" dirty="0" err="1" smtClean="0"/>
              <a:t>satisfy</a:t>
            </a:r>
            <a:r>
              <a:rPr lang="nl-NL" sz="2000" dirty="0" smtClean="0"/>
              <a:t> the </a:t>
            </a:r>
            <a:r>
              <a:rPr lang="nl-NL" sz="2000" i="1" dirty="0" smtClean="0"/>
              <a:t>pre-</a:t>
            </a:r>
            <a:r>
              <a:rPr lang="nl-NL" sz="2000" i="1" dirty="0" err="1" smtClean="0"/>
              <a:t>established</a:t>
            </a:r>
            <a:r>
              <a:rPr lang="nl-NL" sz="2000" dirty="0" smtClean="0"/>
              <a:t> </a:t>
            </a:r>
            <a:r>
              <a:rPr lang="nl-NL" sz="2000" dirty="0" err="1" smtClean="0"/>
              <a:t>universal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ahistorical</a:t>
            </a:r>
            <a:r>
              <a:rPr lang="nl-NL" sz="2000" dirty="0" smtClean="0"/>
              <a:t> model (</a:t>
            </a:r>
            <a:r>
              <a:rPr lang="nl-NL" sz="2000" dirty="0" err="1" smtClean="0"/>
              <a:t>standards</a:t>
            </a:r>
            <a:r>
              <a:rPr lang="nl-NL" sz="2000" dirty="0" smtClean="0"/>
              <a:t>, criteria)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rationality</a:t>
            </a:r>
            <a:r>
              <a:rPr lang="nl-NL" sz="2000" dirty="0" smtClean="0"/>
              <a:t> are </a:t>
            </a:r>
            <a:r>
              <a:rPr lang="nl-NL" sz="2000" dirty="0" err="1" smtClean="0"/>
              <a:t>refuted</a:t>
            </a:r>
            <a:r>
              <a:rPr lang="nl-NL" sz="2000" dirty="0" smtClean="0"/>
              <a:t> as </a:t>
            </a:r>
            <a:r>
              <a:rPr lang="nl-NL" sz="2000" dirty="0" err="1" smtClean="0"/>
              <a:t>being</a:t>
            </a:r>
            <a:r>
              <a:rPr lang="nl-NL" sz="2000" dirty="0" smtClean="0"/>
              <a:t> </a:t>
            </a:r>
            <a:r>
              <a:rPr lang="nl-NL" sz="2000" dirty="0" err="1" smtClean="0"/>
              <a:t>irrational</a:t>
            </a:r>
            <a:r>
              <a:rPr lang="nl-NL" sz="2000" dirty="0" smtClean="0"/>
              <a:t> </a:t>
            </a:r>
            <a:endParaRPr lang="nl-NL" sz="2000" i="1" dirty="0" smtClean="0"/>
          </a:p>
          <a:p>
            <a:pPr marL="457200" lvl="1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6836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2" grpId="0"/>
      <p:bldP spid="13" grpId="0"/>
      <p:bldP spid="15" grpId="0"/>
      <p:bldP spid="16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Informed</a:t>
            </a:r>
            <a:r>
              <a:rPr lang="nl-NL" sz="3200" dirty="0" smtClean="0"/>
              <a:t> </a:t>
            </a:r>
            <a:r>
              <a:rPr lang="nl-NL" sz="3200" dirty="0" err="1" smtClean="0"/>
              <a:t>Judgment</a:t>
            </a:r>
            <a:r>
              <a:rPr lang="nl-NL" sz="3200" dirty="0" smtClean="0"/>
              <a:t> in </a:t>
            </a:r>
            <a:r>
              <a:rPr lang="nl-NL" sz="3200" dirty="0" err="1" smtClean="0"/>
              <a:t>Religion</a:t>
            </a:r>
            <a:endParaRPr lang="nl-NL" sz="3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8608" y="191683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the content of </a:t>
            </a:r>
            <a:r>
              <a:rPr lang="nl-NL" sz="2000" i="1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scientific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challenge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to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religious</a:t>
            </a:r>
            <a:r>
              <a:rPr lang="nl-NL" sz="2000" i="1" dirty="0" smtClean="0">
                <a:solidFill>
                  <a:prstClr val="black"/>
                </a:solidFill>
              </a:rPr>
              <a:t> belief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(‘</a:t>
            </a:r>
            <a:r>
              <a:rPr lang="nl-NL" sz="1800" dirty="0" err="1" smtClean="0">
                <a:solidFill>
                  <a:prstClr val="black"/>
                </a:solidFill>
              </a:rPr>
              <a:t>religion</a:t>
            </a:r>
            <a:r>
              <a:rPr lang="nl-NL" sz="1800" dirty="0" smtClean="0">
                <a:solidFill>
                  <a:prstClr val="black"/>
                </a:solidFill>
              </a:rPr>
              <a:t>            must </a:t>
            </a:r>
            <a:r>
              <a:rPr lang="nl-NL" sz="1800" dirty="0" err="1" smtClean="0">
                <a:solidFill>
                  <a:prstClr val="black"/>
                </a:solidFill>
              </a:rPr>
              <a:t>fulfill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science’s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rationality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standards</a:t>
            </a:r>
            <a:r>
              <a:rPr lang="nl-NL" sz="1800" dirty="0" smtClean="0">
                <a:solidFill>
                  <a:prstClr val="black"/>
                </a:solidFill>
              </a:rPr>
              <a:t>’)</a:t>
            </a:r>
            <a:r>
              <a:rPr lang="nl-NL" sz="2000" dirty="0" smtClean="0">
                <a:solidFill>
                  <a:prstClr val="black"/>
                </a:solidFill>
              </a:rPr>
              <a:t> changes on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78904" y="263691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/>
              <a:t>T</a:t>
            </a:r>
            <a:r>
              <a:rPr lang="nl-NL" sz="1800" dirty="0" smtClean="0"/>
              <a:t>he </a:t>
            </a:r>
            <a:r>
              <a:rPr lang="nl-NL" sz="1800" i="1" dirty="0" smtClean="0"/>
              <a:t>traditional </a:t>
            </a:r>
            <a:r>
              <a:rPr lang="nl-NL" sz="1800" i="1" dirty="0" err="1" smtClean="0"/>
              <a:t>scientific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challenge</a:t>
            </a:r>
            <a:r>
              <a:rPr lang="nl-NL" sz="1800" i="1" dirty="0" smtClean="0"/>
              <a:t> </a:t>
            </a:r>
            <a:r>
              <a:rPr lang="nl-NL" sz="1800" dirty="0" err="1"/>
              <a:t>a</a:t>
            </a:r>
            <a:r>
              <a:rPr lang="nl-NL" sz="1800" dirty="0" err="1" smtClean="0"/>
              <a:t>ssumes</a:t>
            </a:r>
            <a:r>
              <a:rPr lang="nl-NL" sz="1800" dirty="0" smtClean="0"/>
              <a:t> a </a:t>
            </a:r>
            <a:r>
              <a:rPr lang="nl-NL" sz="1800" dirty="0" err="1" smtClean="0"/>
              <a:t>formal</a:t>
            </a:r>
            <a:r>
              <a:rPr lang="nl-NL" sz="1800" dirty="0" smtClean="0"/>
              <a:t> view of </a:t>
            </a:r>
            <a:r>
              <a:rPr lang="nl-NL" sz="1800" dirty="0" err="1" smtClean="0"/>
              <a:t>science</a:t>
            </a:r>
            <a:r>
              <a:rPr lang="nl-NL" sz="1800" dirty="0" smtClean="0"/>
              <a:t>: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     </a:t>
            </a:r>
            <a:r>
              <a:rPr lang="nl-NL" sz="1800" dirty="0" err="1" smtClean="0"/>
              <a:t>fails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fulfill</a:t>
            </a:r>
            <a:r>
              <a:rPr lang="nl-NL" sz="1800" dirty="0" smtClean="0"/>
              <a:t> </a:t>
            </a:r>
            <a:r>
              <a:rPr lang="nl-NL" sz="1800" dirty="0" err="1" smtClean="0"/>
              <a:t>science’s</a:t>
            </a:r>
            <a:r>
              <a:rPr lang="nl-NL" sz="1800" dirty="0" smtClean="0"/>
              <a:t> </a:t>
            </a:r>
            <a:r>
              <a:rPr lang="nl-NL" sz="1800" dirty="0" err="1" smtClean="0"/>
              <a:t>formal</a:t>
            </a:r>
            <a:r>
              <a:rPr lang="nl-NL" sz="1800" dirty="0" smtClean="0"/>
              <a:t> </a:t>
            </a:r>
            <a:r>
              <a:rPr lang="nl-NL" sz="1800" dirty="0" err="1" smtClean="0"/>
              <a:t>evidentialism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is </a:t>
            </a:r>
            <a:r>
              <a:rPr lang="nl-NL" sz="1800" dirty="0" err="1" smtClean="0"/>
              <a:t>thus</a:t>
            </a:r>
            <a:r>
              <a:rPr lang="nl-NL" sz="1800" dirty="0" smtClean="0"/>
              <a:t> </a:t>
            </a:r>
            <a:r>
              <a:rPr lang="nl-NL" sz="1800" dirty="0" err="1" smtClean="0"/>
              <a:t>irrational</a:t>
            </a:r>
            <a:endParaRPr lang="nl-NL" sz="18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9552" y="11289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agree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best </a:t>
            </a:r>
            <a:r>
              <a:rPr lang="nl-NL" sz="2000" dirty="0" err="1" smtClean="0">
                <a:solidFill>
                  <a:prstClr val="black"/>
                </a:solidFill>
              </a:rPr>
              <a:t>example</a:t>
            </a:r>
            <a:r>
              <a:rPr lang="nl-NL" sz="2000" dirty="0" smtClean="0">
                <a:solidFill>
                  <a:prstClr val="black"/>
                </a:solidFill>
              </a:rPr>
              <a:t> of a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. But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deny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account of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78904" y="3284984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/>
              <a:t>T</a:t>
            </a:r>
            <a:r>
              <a:rPr lang="nl-NL" sz="1800" dirty="0" smtClean="0"/>
              <a:t>he </a:t>
            </a:r>
            <a:r>
              <a:rPr lang="nl-NL" sz="1800" i="1" dirty="0" err="1" smtClean="0"/>
              <a:t>contemporary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scientific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challenge</a:t>
            </a:r>
            <a:r>
              <a:rPr lang="nl-NL" sz="1800" i="1" dirty="0" smtClean="0"/>
              <a:t> </a:t>
            </a:r>
            <a:r>
              <a:rPr lang="nl-NL" sz="1800" dirty="0" err="1" smtClean="0"/>
              <a:t>assumes</a:t>
            </a:r>
            <a:r>
              <a:rPr lang="nl-NL" sz="1800" dirty="0" smtClean="0"/>
              <a:t> a </a:t>
            </a:r>
            <a:r>
              <a:rPr lang="nl-NL" sz="1800" dirty="0" err="1" smtClean="0"/>
              <a:t>practice-oriented</a:t>
            </a:r>
            <a:r>
              <a:rPr lang="nl-NL" sz="1800" dirty="0" smtClean="0"/>
              <a:t> view of    </a:t>
            </a:r>
            <a:r>
              <a:rPr lang="nl-NL" sz="1800" dirty="0" err="1" smtClean="0"/>
              <a:t>science</a:t>
            </a:r>
            <a:r>
              <a:rPr lang="nl-NL" sz="1800" dirty="0" smtClean="0"/>
              <a:t>: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 </a:t>
            </a:r>
            <a:r>
              <a:rPr lang="nl-NL" sz="1800" dirty="0" err="1" smtClean="0"/>
              <a:t>fails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fulfill</a:t>
            </a:r>
            <a:r>
              <a:rPr lang="nl-NL" sz="1800" dirty="0" smtClean="0"/>
              <a:t> </a:t>
            </a:r>
            <a:r>
              <a:rPr lang="nl-NL" sz="1800" dirty="0" err="1" smtClean="0"/>
              <a:t>science’s</a:t>
            </a:r>
            <a:r>
              <a:rPr lang="nl-NL" sz="1800" dirty="0" smtClean="0"/>
              <a:t> </a:t>
            </a:r>
            <a:r>
              <a:rPr lang="nl-NL" sz="1800" dirty="0" err="1" smtClean="0"/>
              <a:t>social</a:t>
            </a:r>
            <a:r>
              <a:rPr lang="nl-NL" sz="1800" dirty="0" smtClean="0"/>
              <a:t> </a:t>
            </a:r>
            <a:r>
              <a:rPr lang="nl-NL" sz="1800" dirty="0" err="1" smtClean="0"/>
              <a:t>evidentialism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is </a:t>
            </a:r>
            <a:r>
              <a:rPr lang="nl-NL" sz="1800" dirty="0" err="1" smtClean="0"/>
              <a:t>thus</a:t>
            </a:r>
            <a:r>
              <a:rPr lang="nl-NL" sz="1800" dirty="0" smtClean="0"/>
              <a:t> </a:t>
            </a:r>
            <a:r>
              <a:rPr lang="nl-NL" sz="1800" dirty="0" err="1" smtClean="0"/>
              <a:t>irrational</a:t>
            </a:r>
            <a:endParaRPr lang="nl-NL" sz="18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38608" y="400506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the </a:t>
            </a:r>
            <a:r>
              <a:rPr lang="nl-NL" sz="2000" dirty="0" err="1" smtClean="0">
                <a:solidFill>
                  <a:prstClr val="black"/>
                </a:solidFill>
              </a:rPr>
              <a:t>contemporary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belief, 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         </a:t>
            </a:r>
            <a:r>
              <a:rPr lang="nl-NL" sz="2000" dirty="0" err="1" smtClean="0">
                <a:solidFill>
                  <a:prstClr val="black"/>
                </a:solidFill>
              </a:rPr>
              <a:t>rules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necessary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condition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obtaining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What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required</a:t>
            </a:r>
            <a:r>
              <a:rPr lang="nl-NL" sz="1800" dirty="0" smtClean="0">
                <a:solidFill>
                  <a:prstClr val="black"/>
                </a:solidFill>
              </a:rPr>
              <a:t> is the </a:t>
            </a:r>
            <a:r>
              <a:rPr lang="nl-NL" sz="1800" dirty="0" err="1" smtClean="0">
                <a:solidFill>
                  <a:prstClr val="black"/>
                </a:solidFill>
              </a:rPr>
              <a:t>possibility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i="1" dirty="0" err="1" smtClean="0">
                <a:solidFill>
                  <a:prstClr val="black"/>
                </a:solidFill>
              </a:rPr>
              <a:t>informed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judgments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smtClean="0">
                <a:solidFill>
                  <a:prstClr val="black"/>
                </a:solidFill>
              </a:rPr>
              <a:t>peer </a:t>
            </a:r>
            <a:r>
              <a:rPr lang="nl-NL" sz="1800" i="1" dirty="0" err="1" smtClean="0">
                <a:solidFill>
                  <a:prstClr val="black"/>
                </a:solidFill>
              </a:rPr>
              <a:t>evaluation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39552" y="516138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arrived</a:t>
            </a:r>
            <a:r>
              <a:rPr lang="nl-NL" sz="2000" dirty="0" smtClean="0">
                <a:solidFill>
                  <a:prstClr val="black"/>
                </a:solidFill>
              </a:rPr>
              <a:t> at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39552" y="566124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is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? Do we </a:t>
            </a:r>
            <a:r>
              <a:rPr lang="nl-NL" sz="2000" dirty="0" err="1" smtClean="0">
                <a:solidFill>
                  <a:prstClr val="black"/>
                </a:solidFill>
              </a:rPr>
              <a:t>find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experience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thoughts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proper </a:t>
            </a:r>
            <a:r>
              <a:rPr lang="nl-NL" sz="2000" dirty="0" err="1" smtClean="0">
                <a:solidFill>
                  <a:prstClr val="black"/>
                </a:solidFill>
              </a:rPr>
              <a:t>grounds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? Adequate assessment, </a:t>
            </a:r>
            <a:r>
              <a:rPr lang="nl-NL" sz="2000" dirty="0" err="1" smtClean="0">
                <a:solidFill>
                  <a:prstClr val="black"/>
                </a:solidFill>
              </a:rPr>
              <a:t>reflection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r>
              <a:rPr lang="nl-NL" sz="2000" dirty="0" smtClean="0">
                <a:solidFill>
                  <a:prstClr val="black"/>
                </a:solidFill>
              </a:rPr>
              <a:t>?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5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1" grpId="0"/>
      <p:bldP spid="22" grpId="0"/>
      <p:bldP spid="23" grpId="0"/>
      <p:bldP spid="24" grpId="0"/>
      <p:bldP spid="2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-6517232" y="6678652"/>
            <a:ext cx="8352928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Informed</a:t>
            </a:r>
            <a:r>
              <a:rPr lang="nl-NL" sz="3200" dirty="0" smtClean="0"/>
              <a:t> </a:t>
            </a:r>
            <a:r>
              <a:rPr lang="nl-NL" sz="3200" dirty="0" err="1" smtClean="0"/>
              <a:t>Judgment</a:t>
            </a:r>
            <a:r>
              <a:rPr lang="nl-NL" sz="3200" dirty="0" smtClean="0"/>
              <a:t> in </a:t>
            </a:r>
            <a:r>
              <a:rPr lang="nl-NL" sz="3200" dirty="0" err="1" smtClean="0"/>
              <a:t>Religion</a:t>
            </a:r>
            <a:endParaRPr lang="nl-NL" sz="32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9552" y="11289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An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multi-dimensional</a:t>
            </a:r>
            <a:r>
              <a:rPr lang="nl-NL" sz="2000" dirty="0" smtClean="0">
                <a:solidFill>
                  <a:prstClr val="black"/>
                </a:solidFill>
              </a:rPr>
              <a:t> or </a:t>
            </a:r>
            <a:r>
              <a:rPr lang="nl-NL" sz="2000" i="1" dirty="0" err="1" smtClean="0">
                <a:solidFill>
                  <a:prstClr val="black"/>
                </a:solidFill>
              </a:rPr>
              <a:t>cumulative</a:t>
            </a:r>
            <a:r>
              <a:rPr lang="nl-NL" sz="2000" dirty="0" smtClean="0">
                <a:solidFill>
                  <a:prstClr val="black"/>
                </a:solidFill>
              </a:rPr>
              <a:t> (“the apparent power of a </a:t>
            </a:r>
            <a:r>
              <a:rPr lang="nl-NL" sz="2000" dirty="0" err="1" smtClean="0">
                <a:solidFill>
                  <a:prstClr val="black"/>
                </a:solidFill>
              </a:rPr>
              <a:t>theistic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framework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explain</a:t>
            </a:r>
            <a:r>
              <a:rPr lang="nl-NL" sz="2000" dirty="0" smtClean="0">
                <a:solidFill>
                  <a:prstClr val="black"/>
                </a:solidFill>
              </a:rPr>
              <a:t> diverse features of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world</a:t>
            </a:r>
            <a:r>
              <a:rPr lang="nl-NL" sz="2000" dirty="0" smtClean="0">
                <a:solidFill>
                  <a:prstClr val="black"/>
                </a:solidFill>
              </a:rPr>
              <a:t>” in </a:t>
            </a:r>
            <a:r>
              <a:rPr lang="nl-NL" sz="2000" dirty="0" err="1" smtClean="0">
                <a:solidFill>
                  <a:prstClr val="black"/>
                </a:solidFill>
              </a:rPr>
              <a:t>combination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“</a:t>
            </a:r>
            <a:r>
              <a:rPr lang="nl-NL" sz="2000" dirty="0" err="1" smtClean="0">
                <a:solidFill>
                  <a:prstClr val="black"/>
                </a:solidFill>
              </a:rPr>
              <a:t>centrality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theistic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experience</a:t>
            </a:r>
            <a:r>
              <a:rPr lang="nl-NL" sz="2000" dirty="0" smtClean="0">
                <a:solidFill>
                  <a:prstClr val="black"/>
                </a:solidFill>
              </a:rPr>
              <a:t>”)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38608" y="220486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Contra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, these </a:t>
            </a:r>
            <a:r>
              <a:rPr lang="nl-NL" sz="2000" dirty="0" err="1" smtClean="0">
                <a:solidFill>
                  <a:prstClr val="black"/>
                </a:solidFill>
              </a:rPr>
              <a:t>cumulative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involve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mathematical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probability</a:t>
            </a:r>
            <a:r>
              <a:rPr lang="nl-NL" sz="2000" dirty="0" smtClean="0">
                <a:solidFill>
                  <a:prstClr val="black"/>
                </a:solidFill>
              </a:rPr>
              <a:t> calculus.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i="1" dirty="0" err="1" smtClean="0">
                <a:solidFill>
                  <a:prstClr val="black"/>
                </a:solidFill>
              </a:rPr>
              <a:t>qualitative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quantitative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39552" y="299695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S</a:t>
            </a:r>
            <a:r>
              <a:rPr lang="nl-NL" sz="2000" dirty="0" err="1" smtClean="0">
                <a:solidFill>
                  <a:prstClr val="black"/>
                </a:solidFill>
              </a:rPr>
              <a:t>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evidentialistic</a:t>
            </a:r>
            <a:r>
              <a:rPr lang="nl-NL" sz="2000" dirty="0" smtClean="0">
                <a:solidFill>
                  <a:prstClr val="black"/>
                </a:solidFill>
              </a:rPr>
              <a:t> cases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rejects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simple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core</a:t>
            </a:r>
            <a:r>
              <a:rPr lang="nl-NL" sz="2000" i="1" dirty="0" smtClean="0">
                <a:solidFill>
                  <a:prstClr val="black"/>
                </a:solidFill>
              </a:rPr>
              <a:t>     approach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evidentialistic</a:t>
            </a:r>
            <a:r>
              <a:rPr lang="nl-NL" sz="2000" dirty="0" smtClean="0">
                <a:solidFill>
                  <a:prstClr val="black"/>
                </a:solidFill>
              </a:rPr>
              <a:t> cases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 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78904" y="379323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Formal</a:t>
            </a:r>
            <a:r>
              <a:rPr lang="nl-NL" sz="1800" dirty="0" smtClean="0"/>
              <a:t> cases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 </a:t>
            </a:r>
            <a:r>
              <a:rPr lang="nl-NL" sz="1800" i="1" dirty="0" err="1" smtClean="0"/>
              <a:t>isolate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core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beliefs</a:t>
            </a:r>
            <a:r>
              <a:rPr lang="nl-NL" sz="1800" i="1" dirty="0" smtClean="0"/>
              <a:t> </a:t>
            </a:r>
            <a:r>
              <a:rPr lang="nl-NL" sz="1800" dirty="0" smtClean="0"/>
              <a:t>(e.g., “God </a:t>
            </a:r>
            <a:r>
              <a:rPr lang="nl-NL" sz="1800" dirty="0" err="1" smtClean="0"/>
              <a:t>exists</a:t>
            </a:r>
            <a:r>
              <a:rPr lang="nl-NL" sz="1800" dirty="0" smtClean="0"/>
              <a:t>”)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need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        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rationally</a:t>
            </a:r>
            <a:r>
              <a:rPr lang="nl-NL" sz="1800" dirty="0" smtClean="0"/>
              <a:t> </a:t>
            </a:r>
            <a:r>
              <a:rPr lang="nl-NL" sz="1800" dirty="0" err="1" smtClean="0"/>
              <a:t>justified</a:t>
            </a:r>
            <a:r>
              <a:rPr lang="nl-NL" sz="1800" dirty="0" smtClean="0"/>
              <a:t>. </a:t>
            </a:r>
            <a:r>
              <a:rPr lang="nl-NL" sz="1800" dirty="0" err="1" smtClean="0"/>
              <a:t>Everything</a:t>
            </a:r>
            <a:r>
              <a:rPr lang="nl-NL" sz="1800" dirty="0" smtClean="0"/>
              <a:t> </a:t>
            </a:r>
            <a:r>
              <a:rPr lang="nl-NL" sz="1800" dirty="0" err="1" smtClean="0"/>
              <a:t>else</a:t>
            </a:r>
            <a:r>
              <a:rPr lang="nl-NL" sz="1800" dirty="0" smtClean="0"/>
              <a:t> </a:t>
            </a:r>
            <a:r>
              <a:rPr lang="nl-NL" sz="1800" dirty="0" err="1" smtClean="0"/>
              <a:t>can</a:t>
            </a:r>
            <a:r>
              <a:rPr lang="nl-NL" sz="1800" dirty="0" smtClean="0"/>
              <a:t> </a:t>
            </a:r>
            <a:r>
              <a:rPr lang="nl-NL" sz="1800" dirty="0" err="1" smtClean="0"/>
              <a:t>be</a:t>
            </a:r>
            <a:r>
              <a:rPr lang="nl-NL" sz="1800" dirty="0" smtClean="0"/>
              <a:t> put </a:t>
            </a:r>
            <a:r>
              <a:rPr lang="nl-NL" sz="1800" dirty="0" err="1" smtClean="0"/>
              <a:t>aside</a:t>
            </a:r>
            <a:r>
              <a:rPr lang="nl-NL" sz="1800" dirty="0" smtClean="0"/>
              <a:t> </a:t>
            </a:r>
            <a:r>
              <a:rPr lang="nl-NL" sz="1800" dirty="0" err="1" smtClean="0"/>
              <a:t>until</a:t>
            </a:r>
            <a:r>
              <a:rPr lang="nl-NL" sz="1800" dirty="0" smtClean="0"/>
              <a:t> the </a:t>
            </a:r>
            <a:r>
              <a:rPr lang="nl-NL" sz="1800" dirty="0" err="1" smtClean="0"/>
              <a:t>core</a:t>
            </a:r>
            <a:r>
              <a:rPr lang="nl-NL" sz="1800" dirty="0" smtClean="0"/>
              <a:t> is </a:t>
            </a:r>
            <a:r>
              <a:rPr lang="nl-NL" sz="1800" dirty="0" err="1" smtClean="0"/>
              <a:t>justified</a:t>
            </a:r>
            <a:r>
              <a:rPr lang="nl-NL" sz="1800" dirty="0" smtClean="0"/>
              <a:t> </a:t>
            </a:r>
            <a:endParaRPr lang="nl-NL" sz="1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78904" y="4441304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Social</a:t>
            </a:r>
            <a:r>
              <a:rPr lang="nl-NL" sz="1800" dirty="0" smtClean="0"/>
              <a:t> </a:t>
            </a:r>
            <a:r>
              <a:rPr lang="nl-NL" sz="1800" dirty="0" err="1" smtClean="0"/>
              <a:t>evidentialistic</a:t>
            </a:r>
            <a:r>
              <a:rPr lang="nl-NL" sz="1800" dirty="0" smtClean="0"/>
              <a:t> cases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 focus on </a:t>
            </a:r>
            <a:r>
              <a:rPr lang="nl-NL" sz="1800" i="1" dirty="0" err="1" smtClean="0"/>
              <a:t>religious</a:t>
            </a:r>
            <a:r>
              <a:rPr lang="nl-NL" sz="1800" i="1" dirty="0" smtClean="0"/>
              <a:t> belief as a </a:t>
            </a:r>
            <a:r>
              <a:rPr lang="nl-NL" sz="1800" i="1" dirty="0" err="1" smtClean="0"/>
              <a:t>whole</a:t>
            </a:r>
            <a:r>
              <a:rPr lang="nl-NL" sz="1800" dirty="0" smtClean="0"/>
              <a:t>. </a:t>
            </a:r>
            <a:r>
              <a:rPr lang="nl-NL" sz="1800" dirty="0" err="1" smtClean="0"/>
              <a:t>They</a:t>
            </a:r>
            <a:r>
              <a:rPr lang="nl-NL" sz="1800" dirty="0" smtClean="0"/>
              <a:t> focus on </a:t>
            </a:r>
            <a:r>
              <a:rPr lang="nl-NL" sz="1800" dirty="0" err="1" smtClean="0"/>
              <a:t>an</a:t>
            </a:r>
            <a:r>
              <a:rPr lang="nl-NL" sz="1800" dirty="0" smtClean="0"/>
              <a:t> </a:t>
            </a:r>
            <a:r>
              <a:rPr lang="nl-NL" sz="1800" dirty="0" err="1" smtClean="0"/>
              <a:t>entire</a:t>
            </a:r>
            <a:r>
              <a:rPr lang="nl-NL" sz="1800" dirty="0" smtClean="0"/>
              <a:t> complex large-</a:t>
            </a:r>
            <a:r>
              <a:rPr lang="nl-NL" sz="1800" dirty="0" err="1" smtClean="0"/>
              <a:t>scale</a:t>
            </a:r>
            <a:r>
              <a:rPr lang="nl-NL" sz="1800" dirty="0" smtClean="0"/>
              <a:t> </a:t>
            </a:r>
            <a:r>
              <a:rPr lang="nl-NL" sz="1800" dirty="0" err="1" smtClean="0"/>
              <a:t>religous</a:t>
            </a:r>
            <a:r>
              <a:rPr lang="nl-NL" sz="1800" dirty="0" smtClean="0"/>
              <a:t> </a:t>
            </a:r>
            <a:r>
              <a:rPr lang="nl-NL" sz="1800" dirty="0" err="1" smtClean="0"/>
              <a:t>world</a:t>
            </a:r>
            <a:r>
              <a:rPr lang="nl-NL" sz="1800" dirty="0" smtClean="0"/>
              <a:t>-view (</a:t>
            </a:r>
            <a:r>
              <a:rPr lang="nl-NL" sz="1800" dirty="0" err="1" smtClean="0"/>
              <a:t>such</a:t>
            </a:r>
            <a:r>
              <a:rPr lang="nl-NL" sz="1800" dirty="0" smtClean="0"/>
              <a:t> as </a:t>
            </a:r>
            <a:r>
              <a:rPr lang="nl-NL" sz="1800" dirty="0" err="1"/>
              <a:t>C</a:t>
            </a:r>
            <a:r>
              <a:rPr lang="nl-NL" sz="1800" dirty="0" err="1" smtClean="0"/>
              <a:t>hristianity</a:t>
            </a:r>
            <a:r>
              <a:rPr lang="nl-NL" sz="1800" dirty="0" smtClean="0"/>
              <a:t>)</a:t>
            </a:r>
            <a:endParaRPr lang="nl-NL" sz="1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516138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Rule</a:t>
            </a:r>
            <a:r>
              <a:rPr lang="nl-NL" sz="2000" dirty="0" err="1">
                <a:solidFill>
                  <a:prstClr val="black"/>
                </a:solidFill>
              </a:rPr>
              <a:t>-</a:t>
            </a:r>
            <a:r>
              <a:rPr lang="nl-NL" sz="2000" dirty="0" err="1" smtClean="0">
                <a:solidFill>
                  <a:prstClr val="black"/>
                </a:solidFill>
              </a:rPr>
              <a:t>following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limited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, in </a:t>
            </a:r>
            <a:r>
              <a:rPr lang="nl-NL" sz="2000" dirty="0" err="1" smtClean="0">
                <a:solidFill>
                  <a:prstClr val="black"/>
                </a:solidFill>
              </a:rPr>
              <a:t>trying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answer</a:t>
            </a:r>
            <a:r>
              <a:rPr lang="nl-NL" sz="2000" dirty="0" smtClean="0">
                <a:solidFill>
                  <a:prstClr val="black"/>
                </a:solidFill>
              </a:rPr>
              <a:t> the question of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is a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587727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For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though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limitation</a:t>
            </a:r>
            <a:r>
              <a:rPr lang="nl-NL" sz="2000" dirty="0" smtClean="0">
                <a:solidFill>
                  <a:prstClr val="black"/>
                </a:solidFill>
              </a:rPr>
              <a:t> 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assume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include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>
                <a:solidFill>
                  <a:prstClr val="black"/>
                </a:solidFill>
              </a:rPr>
              <a:t>evaluation</a:t>
            </a:r>
            <a:r>
              <a:rPr lang="nl-NL" sz="2000" dirty="0">
                <a:solidFill>
                  <a:prstClr val="black"/>
                </a:solidFill>
              </a:rPr>
              <a:t> of </a:t>
            </a:r>
            <a:r>
              <a:rPr lang="nl-NL" sz="2000" dirty="0" err="1">
                <a:solidFill>
                  <a:prstClr val="black"/>
                </a:solidFill>
              </a:rPr>
              <a:t>elements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other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than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beliefs</a:t>
            </a:r>
            <a:endParaRPr lang="en-IE" sz="2000" dirty="0"/>
          </a:p>
          <a:p>
            <a:endParaRPr lang="nl-NL" sz="18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3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11" grpId="0"/>
      <p:bldP spid="13" grpId="0"/>
      <p:bldP spid="16" grpId="0"/>
      <p:bldP spid="17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0527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Formal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necessarily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focusing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focus on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make different types of </a:t>
            </a:r>
            <a:r>
              <a:rPr lang="nl-NL" sz="2000" dirty="0" err="1" smtClean="0">
                <a:solidFill>
                  <a:prstClr val="black"/>
                </a:solidFill>
              </a:rPr>
              <a:t>reduction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3568" y="1772816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Formal</a:t>
            </a:r>
            <a:r>
              <a:rPr lang="nl-NL" sz="1800" dirty="0" smtClean="0"/>
              <a:t> </a:t>
            </a:r>
            <a:r>
              <a:rPr lang="nl-NL" sz="1800" dirty="0" err="1" smtClean="0"/>
              <a:t>evidentialists</a:t>
            </a:r>
            <a:r>
              <a:rPr lang="nl-NL" sz="1800" dirty="0"/>
              <a:t> </a:t>
            </a:r>
            <a:r>
              <a:rPr lang="nl-NL" sz="1800" dirty="0" smtClean="0"/>
              <a:t>make </a:t>
            </a:r>
            <a:r>
              <a:rPr lang="nl-NL" sz="1800" dirty="0" err="1" smtClean="0"/>
              <a:t>an</a:t>
            </a:r>
            <a:r>
              <a:rPr lang="nl-NL" sz="1800" dirty="0" smtClean="0"/>
              <a:t> </a:t>
            </a:r>
            <a:r>
              <a:rPr lang="nl-NL" sz="1800" i="1" dirty="0" err="1" smtClean="0"/>
              <a:t>epistemic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reduction</a:t>
            </a:r>
            <a:r>
              <a:rPr lang="nl-NL" sz="1800" i="1" dirty="0" smtClean="0"/>
              <a:t> </a:t>
            </a:r>
            <a:r>
              <a:rPr lang="nl-NL" sz="1800" dirty="0" smtClean="0"/>
              <a:t>of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.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 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r>
              <a:rPr lang="nl-NL" sz="1800" dirty="0" err="1" smtClean="0"/>
              <a:t>count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the question of </a:t>
            </a:r>
            <a:r>
              <a:rPr lang="nl-NL" sz="1800" dirty="0" err="1" smtClean="0"/>
              <a:t>whether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 is </a:t>
            </a:r>
            <a:r>
              <a:rPr lang="nl-NL" sz="1800" dirty="0" err="1" smtClean="0"/>
              <a:t>epistemically</a:t>
            </a:r>
            <a:r>
              <a:rPr lang="nl-NL" sz="1800" dirty="0" smtClean="0"/>
              <a:t> </a:t>
            </a:r>
            <a:r>
              <a:rPr lang="nl-NL" sz="1800" dirty="0" err="1" smtClean="0"/>
              <a:t>justified</a:t>
            </a:r>
            <a:endParaRPr lang="nl-NL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36450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difficulty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evidentialistic</a:t>
            </a:r>
            <a:r>
              <a:rPr lang="nl-NL" sz="2000" dirty="0" smtClean="0">
                <a:solidFill>
                  <a:prstClr val="black"/>
                </a:solidFill>
              </a:rPr>
              <a:t> account of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arrive</a:t>
            </a:r>
            <a:r>
              <a:rPr lang="nl-NL" sz="2000" dirty="0" smtClean="0">
                <a:solidFill>
                  <a:prstClr val="black"/>
                </a:solidFill>
              </a:rPr>
              <a:t> at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3568" y="2348880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Social</a:t>
            </a:r>
            <a:r>
              <a:rPr lang="nl-NL" sz="1800" dirty="0" smtClean="0"/>
              <a:t> </a:t>
            </a:r>
            <a:r>
              <a:rPr lang="nl-NL" sz="1800" dirty="0" err="1" smtClean="0"/>
              <a:t>evidentialists</a:t>
            </a:r>
            <a:r>
              <a:rPr lang="nl-NL" sz="1800" dirty="0" smtClean="0"/>
              <a:t> </a:t>
            </a:r>
            <a:r>
              <a:rPr lang="nl-NL" sz="1800" dirty="0" err="1" smtClean="0"/>
              <a:t>focusing</a:t>
            </a:r>
            <a:r>
              <a:rPr lang="nl-NL" sz="1800" dirty="0" smtClean="0"/>
              <a:t> on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make </a:t>
            </a:r>
            <a:r>
              <a:rPr lang="nl-NL" sz="1800" i="1" dirty="0" err="1" smtClean="0"/>
              <a:t>methodological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reduction</a:t>
            </a:r>
            <a:r>
              <a:rPr lang="nl-NL" sz="1800" dirty="0" smtClean="0"/>
              <a:t> of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. For </a:t>
            </a:r>
            <a:r>
              <a:rPr lang="nl-NL" sz="1800" dirty="0" err="1" smtClean="0"/>
              <a:t>this</a:t>
            </a:r>
            <a:r>
              <a:rPr lang="nl-NL" sz="1800" dirty="0" smtClean="0"/>
              <a:t> focus </a:t>
            </a:r>
            <a:r>
              <a:rPr lang="nl-NL" sz="1800" dirty="0" err="1" smtClean="0"/>
              <a:t>doesn’t</a:t>
            </a:r>
            <a:r>
              <a:rPr lang="nl-NL" sz="1800" dirty="0" smtClean="0"/>
              <a:t> </a:t>
            </a:r>
            <a:r>
              <a:rPr lang="nl-NL" sz="1800" dirty="0" err="1" smtClean="0"/>
              <a:t>entail</a:t>
            </a:r>
            <a:r>
              <a:rPr lang="nl-NL" sz="1800" dirty="0" smtClean="0"/>
              <a:t>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r>
              <a:rPr lang="nl-NL" sz="1800" dirty="0" err="1" smtClean="0"/>
              <a:t>count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religion’s</a:t>
            </a:r>
            <a:r>
              <a:rPr lang="nl-NL" sz="1800" dirty="0" smtClean="0"/>
              <a:t> </a:t>
            </a:r>
            <a:r>
              <a:rPr lang="nl-NL" sz="1800" dirty="0" err="1" smtClean="0"/>
              <a:t>rationality</a:t>
            </a:r>
            <a:endParaRPr lang="nl-NL" sz="1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3568" y="2996952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Neither</a:t>
            </a:r>
            <a:r>
              <a:rPr lang="nl-NL" sz="1800" dirty="0" smtClean="0"/>
              <a:t> make </a:t>
            </a:r>
            <a:r>
              <a:rPr lang="nl-NL" sz="1800" dirty="0" err="1" smtClean="0"/>
              <a:t>an</a:t>
            </a:r>
            <a:r>
              <a:rPr lang="nl-NL" sz="1800" dirty="0" smtClean="0"/>
              <a:t> </a:t>
            </a:r>
            <a:r>
              <a:rPr lang="nl-NL" sz="1800" i="1" dirty="0" err="1" smtClean="0"/>
              <a:t>ontological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reduction</a:t>
            </a:r>
            <a:r>
              <a:rPr lang="nl-NL" sz="1800" dirty="0" smtClean="0"/>
              <a:t>. For </a:t>
            </a:r>
            <a:r>
              <a:rPr lang="nl-NL" sz="1800" dirty="0" err="1" smtClean="0"/>
              <a:t>neither</a:t>
            </a:r>
            <a:r>
              <a:rPr lang="nl-NL" sz="1800" dirty="0" smtClean="0"/>
              <a:t> claim </a:t>
            </a:r>
            <a:r>
              <a:rPr lang="nl-NL" sz="1800" dirty="0" err="1" smtClean="0"/>
              <a:t>that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 is </a:t>
            </a:r>
            <a:r>
              <a:rPr lang="nl-NL" sz="1800" dirty="0" err="1" smtClean="0"/>
              <a:t>nothing</a:t>
            </a:r>
            <a:r>
              <a:rPr lang="nl-NL" sz="1800" dirty="0" smtClean="0"/>
              <a:t> but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endParaRPr lang="nl-NL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436510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often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natural</a:t>
            </a:r>
            <a:r>
              <a:rPr lang="nl-NL" sz="2000" dirty="0" smtClean="0">
                <a:solidFill>
                  <a:prstClr val="black"/>
                </a:solidFill>
              </a:rPr>
              <a:t> part of the </a:t>
            </a:r>
            <a:r>
              <a:rPr lang="nl-NL" sz="2000" dirty="0" err="1" smtClean="0">
                <a:solidFill>
                  <a:prstClr val="black"/>
                </a:solidFill>
              </a:rPr>
              <a:t>cultural</a:t>
            </a:r>
            <a:r>
              <a:rPr lang="nl-NL" sz="2000" dirty="0" smtClean="0">
                <a:solidFill>
                  <a:prstClr val="black"/>
                </a:solidFill>
              </a:rPr>
              <a:t> environment in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grow</a:t>
            </a:r>
            <a:r>
              <a:rPr lang="nl-NL" sz="2000" dirty="0" smtClean="0">
                <a:solidFill>
                  <a:prstClr val="black"/>
                </a:solidFill>
              </a:rPr>
              <a:t> up.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culturally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produced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>
                <a:solidFill>
                  <a:prstClr val="black"/>
                </a:solidFill>
              </a:rPr>
              <a:t>unreflectively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integrated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508518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</a:t>
            </a:r>
            <a:r>
              <a:rPr lang="nl-NL" sz="2000" dirty="0" smtClean="0">
                <a:solidFill>
                  <a:prstClr val="black"/>
                </a:solidFill>
              </a:rPr>
              <a:t>, are most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? We </a:t>
            </a:r>
            <a:r>
              <a:rPr lang="nl-NL" sz="2000" dirty="0" err="1" smtClean="0">
                <a:solidFill>
                  <a:prstClr val="black"/>
                </a:solidFill>
              </a:rPr>
              <a:t>need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ask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two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questions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3568" y="5517232"/>
            <a:ext cx="8460432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Can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should</a:t>
            </a:r>
            <a:r>
              <a:rPr lang="nl-NL" sz="1800" dirty="0" smtClean="0"/>
              <a:t>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</a:t>
            </a:r>
            <a:r>
              <a:rPr lang="nl-NL" sz="1800" dirty="0" err="1" smtClean="0"/>
              <a:t>believers</a:t>
            </a:r>
            <a:r>
              <a:rPr lang="nl-NL" sz="1800" dirty="0"/>
              <a:t> </a:t>
            </a:r>
            <a:r>
              <a:rPr lang="nl-NL" sz="1800" dirty="0" err="1" smtClean="0"/>
              <a:t>involved</a:t>
            </a:r>
            <a:r>
              <a:rPr lang="nl-NL" sz="1800" dirty="0" smtClean="0"/>
              <a:t> in e.g. </a:t>
            </a:r>
            <a:r>
              <a:rPr lang="nl-NL" sz="1800" dirty="0" err="1" smtClean="0"/>
              <a:t>philosopy</a:t>
            </a:r>
            <a:r>
              <a:rPr lang="nl-NL" sz="1800" dirty="0" smtClean="0"/>
              <a:t> of </a:t>
            </a:r>
            <a:r>
              <a:rPr lang="nl-NL" sz="1800" dirty="0" err="1" smtClean="0"/>
              <a:t>religion</a:t>
            </a:r>
            <a:r>
              <a:rPr lang="nl-NL" sz="1800" dirty="0" smtClean="0"/>
              <a:t> </a:t>
            </a:r>
            <a:r>
              <a:rPr lang="nl-NL" sz="1800" dirty="0" err="1" smtClean="0"/>
              <a:t>arrive</a:t>
            </a:r>
            <a:r>
              <a:rPr lang="nl-NL" sz="1800" dirty="0" smtClean="0"/>
              <a:t>              at </a:t>
            </a:r>
            <a:r>
              <a:rPr lang="nl-NL" sz="1800" dirty="0" err="1" smtClean="0"/>
              <a:t>their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r>
              <a:rPr lang="nl-NL" sz="1800" dirty="0" err="1" smtClean="0"/>
              <a:t>by</a:t>
            </a:r>
            <a:r>
              <a:rPr lang="nl-NL" sz="1800" dirty="0" smtClean="0"/>
              <a:t> making </a:t>
            </a:r>
            <a:r>
              <a:rPr lang="nl-NL" sz="1800" dirty="0" err="1" smtClean="0"/>
              <a:t>informed</a:t>
            </a:r>
            <a:r>
              <a:rPr lang="nl-NL" sz="1800" dirty="0" smtClean="0"/>
              <a:t> </a:t>
            </a:r>
            <a:r>
              <a:rPr lang="nl-NL" sz="1800" dirty="0" err="1" smtClean="0"/>
              <a:t>judgments</a:t>
            </a:r>
            <a:r>
              <a:rPr lang="nl-NL" sz="1800" dirty="0" smtClean="0"/>
              <a:t>? </a:t>
            </a:r>
            <a:endParaRPr lang="nl-NL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83568" y="6097488"/>
            <a:ext cx="8229600" cy="355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800" dirty="0" err="1" smtClean="0"/>
              <a:t>Can</a:t>
            </a:r>
            <a:r>
              <a:rPr lang="nl-NL" sz="1800" dirty="0" smtClean="0"/>
              <a:t>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should</a:t>
            </a:r>
            <a:r>
              <a:rPr lang="nl-NL" sz="1800" dirty="0" smtClean="0"/>
              <a:t> “</a:t>
            </a:r>
            <a:r>
              <a:rPr lang="nl-NL" sz="1800" dirty="0" err="1" smtClean="0"/>
              <a:t>ordinary</a:t>
            </a:r>
            <a:r>
              <a:rPr lang="nl-NL" sz="1800" dirty="0" smtClean="0"/>
              <a:t>” </a:t>
            </a:r>
            <a:r>
              <a:rPr lang="nl-NL" sz="1800" dirty="0" err="1" smtClean="0"/>
              <a:t>religious</a:t>
            </a:r>
            <a:r>
              <a:rPr lang="nl-NL" sz="1800" dirty="0" smtClean="0"/>
              <a:t> </a:t>
            </a:r>
            <a:r>
              <a:rPr lang="nl-NL" sz="1800" dirty="0" err="1" smtClean="0"/>
              <a:t>believers</a:t>
            </a:r>
            <a:r>
              <a:rPr lang="nl-NL" sz="1800" dirty="0" smtClean="0"/>
              <a:t> </a:t>
            </a:r>
            <a:r>
              <a:rPr lang="nl-NL" sz="1800" dirty="0" err="1" smtClean="0"/>
              <a:t>arrive</a:t>
            </a:r>
            <a:r>
              <a:rPr lang="nl-NL" sz="1800" dirty="0" smtClean="0"/>
              <a:t> at </a:t>
            </a:r>
            <a:r>
              <a:rPr lang="nl-NL" sz="1800" dirty="0" err="1" smtClean="0"/>
              <a:t>their</a:t>
            </a:r>
            <a:r>
              <a:rPr lang="nl-NL" sz="1800" dirty="0" smtClean="0"/>
              <a:t> </a:t>
            </a:r>
            <a:r>
              <a:rPr lang="nl-NL" sz="1800" dirty="0" err="1" smtClean="0"/>
              <a:t>beliefs</a:t>
            </a:r>
            <a:r>
              <a:rPr lang="nl-NL" sz="1800" dirty="0" smtClean="0"/>
              <a:t> </a:t>
            </a:r>
            <a:r>
              <a:rPr lang="nl-NL" sz="1800" dirty="0" err="1" smtClean="0"/>
              <a:t>by</a:t>
            </a:r>
            <a:r>
              <a:rPr lang="nl-NL" sz="1800" dirty="0" smtClean="0"/>
              <a:t> making </a:t>
            </a:r>
            <a:r>
              <a:rPr lang="nl-NL" sz="1800" dirty="0" err="1" smtClean="0"/>
              <a:t>informed</a:t>
            </a:r>
            <a:r>
              <a:rPr lang="nl-NL" sz="1800" dirty="0" smtClean="0"/>
              <a:t> </a:t>
            </a:r>
            <a:r>
              <a:rPr lang="nl-NL" sz="1800" dirty="0" err="1" smtClean="0"/>
              <a:t>judgments</a:t>
            </a:r>
            <a:r>
              <a:rPr lang="nl-NL" sz="1800" dirty="0" smtClean="0"/>
              <a:t>?</a:t>
            </a:r>
            <a:endParaRPr lang="nl-NL" sz="18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Informed</a:t>
            </a:r>
            <a:r>
              <a:rPr lang="nl-NL" sz="3200" dirty="0" smtClean="0"/>
              <a:t> </a:t>
            </a:r>
            <a:r>
              <a:rPr lang="nl-NL" sz="3200" dirty="0" err="1" smtClean="0"/>
              <a:t>Judgment</a:t>
            </a:r>
            <a:r>
              <a:rPr lang="nl-NL" sz="3200" dirty="0" smtClean="0"/>
              <a:t> in </a:t>
            </a:r>
            <a:r>
              <a:rPr lang="nl-NL" sz="3200" dirty="0" err="1" smtClean="0"/>
              <a:t>Religion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39975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12474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However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culturally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produced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, but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ordinary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secular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moral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even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Informed</a:t>
            </a:r>
            <a:r>
              <a:rPr lang="nl-NL" sz="3200" dirty="0" smtClean="0"/>
              <a:t> </a:t>
            </a:r>
            <a:r>
              <a:rPr lang="nl-NL" sz="3200" dirty="0" err="1" smtClean="0"/>
              <a:t>Judgment</a:t>
            </a:r>
            <a:r>
              <a:rPr lang="nl-NL" sz="3200" dirty="0" smtClean="0"/>
              <a:t> in </a:t>
            </a:r>
            <a:r>
              <a:rPr lang="nl-NL" sz="3200" dirty="0" err="1" smtClean="0"/>
              <a:t>Religion</a:t>
            </a:r>
            <a:endParaRPr lang="nl-NL" sz="32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8608" y="191683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in a culture </a:t>
            </a:r>
            <a:r>
              <a:rPr lang="nl-NL" sz="2000" dirty="0" err="1" smtClean="0">
                <a:solidFill>
                  <a:prstClr val="black"/>
                </a:solidFill>
              </a:rPr>
              <a:t>naturally</a:t>
            </a:r>
            <a:r>
              <a:rPr lang="nl-NL" sz="2000" dirty="0" smtClean="0">
                <a:solidFill>
                  <a:prstClr val="black"/>
                </a:solidFill>
              </a:rPr>
              <a:t> accept without </a:t>
            </a:r>
            <a:r>
              <a:rPr lang="nl-NL" sz="2000" dirty="0" err="1" smtClean="0">
                <a:solidFill>
                  <a:prstClr val="black"/>
                </a:solidFill>
              </a:rPr>
              <a:t>solid</a:t>
            </a:r>
            <a:r>
              <a:rPr lang="nl-NL" sz="2000" dirty="0" smtClean="0">
                <a:solidFill>
                  <a:prstClr val="black"/>
                </a:solidFill>
              </a:rPr>
              <a:t> assessment,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enjoy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widespread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acceptance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go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subtle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influence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39552" y="270892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271311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It is </a:t>
            </a:r>
            <a:r>
              <a:rPr lang="nl-NL" sz="2000" dirty="0" err="1" smtClean="0">
                <a:solidFill>
                  <a:prstClr val="black"/>
                </a:solidFill>
              </a:rPr>
              <a:t>harsh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claim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these </a:t>
            </a:r>
            <a:r>
              <a:rPr lang="nl-NL" sz="2000" dirty="0" err="1" smtClean="0">
                <a:solidFill>
                  <a:prstClr val="black"/>
                </a:solidFill>
              </a:rPr>
              <a:t>people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 smtClean="0">
                <a:solidFill>
                  <a:prstClr val="black"/>
                </a:solidFill>
              </a:rPr>
              <a:t>. But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a way out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i="1" dirty="0" smtClean="0">
                <a:solidFill>
                  <a:prstClr val="black"/>
                </a:solidFill>
              </a:rPr>
              <a:t>belief </a:t>
            </a:r>
            <a:r>
              <a:rPr lang="nl-NL" sz="2000" i="1" dirty="0" err="1" smtClean="0">
                <a:solidFill>
                  <a:prstClr val="black"/>
                </a:solidFill>
              </a:rPr>
              <a:t>formation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differs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belief maintenance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321716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9552" y="350520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solidFill>
                  <a:prstClr val="black"/>
                </a:solidFill>
              </a:rPr>
              <a:t>T</a:t>
            </a:r>
            <a:r>
              <a:rPr lang="nl-NL" sz="2000" dirty="0" smtClean="0">
                <a:solidFill>
                  <a:prstClr val="black"/>
                </a:solidFill>
              </a:rPr>
              <a:t>he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(‘make </a:t>
            </a:r>
            <a:r>
              <a:rPr lang="nl-NL" sz="1800" dirty="0" err="1" smtClean="0">
                <a:solidFill>
                  <a:prstClr val="black"/>
                </a:solidFill>
              </a:rPr>
              <a:t>judgments</a:t>
            </a:r>
            <a:r>
              <a:rPr lang="nl-NL" sz="1800" dirty="0" smtClean="0">
                <a:solidFill>
                  <a:prstClr val="black"/>
                </a:solidFill>
              </a:rPr>
              <a:t>’) </a:t>
            </a:r>
            <a:r>
              <a:rPr lang="nl-NL" sz="2000" dirty="0" err="1" smtClean="0">
                <a:solidFill>
                  <a:prstClr val="black"/>
                </a:solidFill>
              </a:rPr>
              <a:t>applies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belief maintenance     </a:t>
            </a:r>
            <a:r>
              <a:rPr lang="nl-NL" sz="1800" dirty="0" smtClean="0">
                <a:solidFill>
                  <a:prstClr val="black"/>
                </a:solidFill>
              </a:rPr>
              <a:t>(‘</a:t>
            </a:r>
            <a:r>
              <a:rPr lang="nl-NL" sz="1800" dirty="0" err="1" smtClean="0">
                <a:solidFill>
                  <a:prstClr val="black"/>
                </a:solidFill>
              </a:rPr>
              <a:t>how</a:t>
            </a:r>
            <a:r>
              <a:rPr lang="nl-NL" sz="1800" dirty="0" smtClean="0">
                <a:solidFill>
                  <a:prstClr val="black"/>
                </a:solidFill>
              </a:rPr>
              <a:t> we </a:t>
            </a:r>
            <a:r>
              <a:rPr lang="nl-NL" sz="1800" dirty="0" err="1" smtClean="0">
                <a:solidFill>
                  <a:prstClr val="black"/>
                </a:solidFill>
              </a:rPr>
              <a:t>sustain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’)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formation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(‘</a:t>
            </a:r>
            <a:r>
              <a:rPr lang="nl-NL" sz="1800" dirty="0" err="1" smtClean="0">
                <a:solidFill>
                  <a:prstClr val="black"/>
                </a:solidFill>
              </a:rPr>
              <a:t>how</a:t>
            </a:r>
            <a:r>
              <a:rPr lang="nl-NL" sz="1800" dirty="0" smtClean="0">
                <a:solidFill>
                  <a:prstClr val="black"/>
                </a:solidFill>
              </a:rPr>
              <a:t> we </a:t>
            </a:r>
            <a:r>
              <a:rPr lang="nl-NL" sz="1800" dirty="0" err="1" smtClean="0">
                <a:solidFill>
                  <a:prstClr val="black"/>
                </a:solidFill>
              </a:rPr>
              <a:t>arrive</a:t>
            </a:r>
            <a:r>
              <a:rPr lang="nl-NL" sz="1800" dirty="0" smtClean="0">
                <a:solidFill>
                  <a:prstClr val="black"/>
                </a:solidFill>
              </a:rPr>
              <a:t> at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’)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39552" y="422108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It is </a:t>
            </a:r>
            <a:r>
              <a:rPr lang="nl-NL" sz="2000" dirty="0" err="1" smtClean="0">
                <a:solidFill>
                  <a:prstClr val="black"/>
                </a:solidFill>
              </a:rPr>
              <a:t>formulated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follows</a:t>
            </a:r>
            <a:r>
              <a:rPr lang="nl-NL" sz="2000" dirty="0" smtClean="0">
                <a:solidFill>
                  <a:prstClr val="black"/>
                </a:solidFill>
              </a:rPr>
              <a:t>: People must </a:t>
            </a:r>
            <a:r>
              <a:rPr lang="nl-NL" sz="2000" dirty="0" err="1" smtClean="0">
                <a:solidFill>
                  <a:prstClr val="black"/>
                </a:solidFill>
              </a:rPr>
              <a:t>give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good</a:t>
            </a:r>
            <a:r>
              <a:rPr lang="nl-NL" sz="2000" dirty="0" smtClean="0">
                <a:solidFill>
                  <a:prstClr val="black"/>
                </a:solidFill>
              </a:rPr>
              <a:t> (</a:t>
            </a:r>
            <a:r>
              <a:rPr lang="nl-NL" sz="2000" dirty="0" err="1" smtClean="0">
                <a:solidFill>
                  <a:prstClr val="black"/>
                </a:solidFill>
              </a:rPr>
              <a:t>judgmental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       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their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– no matter </a:t>
            </a:r>
            <a:r>
              <a:rPr lang="nl-NL" sz="2000" dirty="0" err="1" smtClean="0">
                <a:solidFill>
                  <a:prstClr val="black"/>
                </a:solidFill>
              </a:rPr>
              <a:t>how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arrived</a:t>
            </a:r>
            <a:r>
              <a:rPr lang="nl-NL" sz="2000" dirty="0" smtClean="0">
                <a:solidFill>
                  <a:prstClr val="black"/>
                </a:solidFill>
              </a:rPr>
              <a:t> at </a:t>
            </a:r>
            <a:r>
              <a:rPr lang="nl-NL" sz="2000" dirty="0" err="1" smtClean="0">
                <a:solidFill>
                  <a:prstClr val="black"/>
                </a:solidFill>
              </a:rPr>
              <a:t>them</a:t>
            </a:r>
            <a:r>
              <a:rPr lang="nl-NL" sz="2000" dirty="0" smtClean="0">
                <a:solidFill>
                  <a:prstClr val="black"/>
                </a:solidFill>
              </a:rPr>
              <a:t> in the first </a:t>
            </a:r>
            <a:r>
              <a:rPr lang="nl-NL" sz="2000" dirty="0" err="1" smtClean="0">
                <a:solidFill>
                  <a:prstClr val="black"/>
                </a:solidFill>
              </a:rPr>
              <a:t>place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8608" y="501317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It is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more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meet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version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of the </a:t>
            </a:r>
            <a:r>
              <a:rPr lang="nl-NL" sz="2000" dirty="0" err="1" smtClean="0">
                <a:solidFill>
                  <a:prstClr val="black"/>
                </a:solidFill>
              </a:rPr>
              <a:t>evidential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previous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– let </a:t>
            </a:r>
            <a:r>
              <a:rPr lang="nl-NL" sz="2000" dirty="0" err="1" smtClean="0">
                <a:solidFill>
                  <a:prstClr val="black"/>
                </a:solidFill>
              </a:rPr>
              <a:t>alone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formalists</a:t>
            </a:r>
            <a:r>
              <a:rPr lang="nl-NL" sz="2000" dirty="0" smtClean="0">
                <a:solidFill>
                  <a:prstClr val="black"/>
                </a:solidFill>
              </a:rPr>
              <a:t>’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41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0527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implications</a:t>
            </a:r>
            <a:r>
              <a:rPr lang="nl-NL" sz="2000" dirty="0" smtClean="0">
                <a:solidFill>
                  <a:prstClr val="black"/>
                </a:solidFill>
              </a:rPr>
              <a:t> does the second standard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proposed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 smtClean="0">
                <a:solidFill>
                  <a:prstClr val="black"/>
                </a:solidFill>
              </a:rPr>
              <a:t>    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i="1" dirty="0" smtClean="0">
                <a:solidFill>
                  <a:prstClr val="black"/>
                </a:solidFill>
              </a:rPr>
              <a:t>the </a:t>
            </a:r>
            <a:r>
              <a:rPr lang="nl-NL" sz="2000" i="1" dirty="0" err="1" smtClean="0">
                <a:solidFill>
                  <a:prstClr val="black"/>
                </a:solidFill>
              </a:rPr>
              <a:t>social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, has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?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 smtClean="0"/>
              <a:t>principle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religion</a:t>
            </a:r>
            <a:endParaRPr lang="nl-NL" sz="32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8608" y="18448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Gutting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argues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due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lack</a:t>
            </a:r>
            <a:r>
              <a:rPr lang="nl-NL" sz="2000" i="1" dirty="0" smtClean="0">
                <a:solidFill>
                  <a:prstClr val="black"/>
                </a:solidFill>
              </a:rPr>
              <a:t> of consensus </a:t>
            </a:r>
            <a:r>
              <a:rPr lang="nl-NL" sz="2000" dirty="0" smtClean="0">
                <a:solidFill>
                  <a:prstClr val="black"/>
                </a:solidFill>
              </a:rPr>
              <a:t>in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satisfied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39552" y="263691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264110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here</a:t>
            </a:r>
            <a:r>
              <a:rPr lang="nl-NL" sz="2000" dirty="0" smtClean="0">
                <a:solidFill>
                  <a:prstClr val="black"/>
                </a:solidFill>
              </a:rPr>
              <a:t> he </a:t>
            </a:r>
            <a:r>
              <a:rPr lang="nl-NL" sz="2000" dirty="0" err="1" smtClean="0">
                <a:solidFill>
                  <a:prstClr val="black"/>
                </a:solidFill>
              </a:rPr>
              <a:t>invokes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even </a:t>
            </a:r>
            <a:r>
              <a:rPr lang="nl-NL" sz="2000" dirty="0" err="1" smtClean="0">
                <a:solidFill>
                  <a:prstClr val="black"/>
                </a:solidFill>
              </a:rPr>
              <a:t>demanded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strong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, i.e. </a:t>
            </a:r>
            <a:r>
              <a:rPr lang="nl-NL" sz="2000" i="1" dirty="0" smtClean="0">
                <a:solidFill>
                  <a:prstClr val="black"/>
                </a:solidFill>
              </a:rPr>
              <a:t>the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consensus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requires</a:t>
            </a:r>
            <a:r>
              <a:rPr lang="nl-NL" sz="2000" dirty="0" smtClean="0">
                <a:solidFill>
                  <a:prstClr val="black"/>
                </a:solidFill>
              </a:rPr>
              <a:t> consensus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9552" y="343319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His </a:t>
            </a:r>
            <a:r>
              <a:rPr lang="nl-NL" sz="2000" dirty="0" err="1" smtClean="0">
                <a:solidFill>
                  <a:prstClr val="black"/>
                </a:solidFill>
              </a:rPr>
              <a:t>defence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satisfied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  is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 (incl.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)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satisfy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39552" y="414908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in </a:t>
            </a:r>
            <a:r>
              <a:rPr lang="nl-NL" sz="2000" dirty="0" err="1" smtClean="0">
                <a:solidFill>
                  <a:prstClr val="black"/>
                </a:solidFill>
              </a:rPr>
              <a:t>many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is no consensus. </a:t>
            </a:r>
            <a:r>
              <a:rPr lang="nl-NL" sz="2000" dirty="0" err="1" smtClean="0">
                <a:solidFill>
                  <a:prstClr val="black"/>
                </a:solidFill>
              </a:rPr>
              <a:t>Besides</a:t>
            </a:r>
            <a:r>
              <a:rPr lang="nl-NL" sz="2000" dirty="0" smtClean="0">
                <a:solidFill>
                  <a:prstClr val="black"/>
                </a:solidFill>
              </a:rPr>
              <a:t>, the consensus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entails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Kuhnean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periods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revolution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wholly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8608" y="486916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>
                <a:solidFill>
                  <a:prstClr val="black"/>
                </a:solidFill>
              </a:rPr>
              <a:t>c</a:t>
            </a:r>
            <a:r>
              <a:rPr lang="nl-NL" sz="2000" dirty="0" smtClean="0">
                <a:solidFill>
                  <a:prstClr val="black"/>
                </a:solidFill>
              </a:rPr>
              <a:t>onsensus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demanding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Yet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wants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have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status as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experts must at </a:t>
            </a:r>
            <a:r>
              <a:rPr lang="nl-NL" sz="2000" dirty="0" err="1" smtClean="0">
                <a:solidFill>
                  <a:prstClr val="black"/>
                </a:solidFill>
              </a:rPr>
              <a:t>least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sometimes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come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consensus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important </a:t>
            </a:r>
            <a:r>
              <a:rPr lang="nl-NL" sz="2000" dirty="0" err="1" smtClean="0">
                <a:solidFill>
                  <a:prstClr val="black"/>
                </a:solidFill>
              </a:rPr>
              <a:t>aspects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8608" y="595347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, the question is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    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reach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 smtClean="0">
                <a:solidFill>
                  <a:prstClr val="black"/>
                </a:solidFill>
              </a:rPr>
              <a:t> level of </a:t>
            </a:r>
            <a:r>
              <a:rPr lang="nl-NL" sz="2000" dirty="0" err="1" smtClean="0">
                <a:solidFill>
                  <a:prstClr val="black"/>
                </a:solidFill>
              </a:rPr>
              <a:t>cognitive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authority</a:t>
            </a:r>
            <a:r>
              <a:rPr lang="nl-NL" sz="2000" dirty="0" smtClean="0">
                <a:solidFill>
                  <a:prstClr val="black"/>
                </a:solidFill>
              </a:rPr>
              <a:t> as in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7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8" grpId="0"/>
      <p:bldP spid="19" grpId="0"/>
      <p:bldP spid="20" grpId="0"/>
      <p:bldP spid="11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0527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On </a:t>
            </a:r>
            <a:r>
              <a:rPr lang="nl-NL" sz="2000" i="1" dirty="0" smtClean="0">
                <a:solidFill>
                  <a:prstClr val="black"/>
                </a:solidFill>
              </a:rPr>
              <a:t>strong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a consensus in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,        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agree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in order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social</a:t>
            </a:r>
            <a:r>
              <a:rPr lang="nl-NL" sz="3200" dirty="0" smtClean="0"/>
              <a:t> </a:t>
            </a:r>
            <a:r>
              <a:rPr lang="nl-NL" sz="3200" dirty="0" err="1" smtClean="0"/>
              <a:t>principle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religion</a:t>
            </a:r>
            <a:endParaRPr lang="nl-NL" sz="32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8608" y="18448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Yet</a:t>
            </a:r>
            <a:r>
              <a:rPr lang="nl-NL" sz="2000" dirty="0" smtClean="0">
                <a:solidFill>
                  <a:prstClr val="black"/>
                </a:solidFill>
              </a:rPr>
              <a:t>, as </a:t>
            </a:r>
            <a:r>
              <a:rPr lang="nl-NL" sz="2000" dirty="0" err="1" smtClean="0">
                <a:solidFill>
                  <a:prstClr val="black"/>
                </a:solidFill>
              </a:rPr>
              <a:t>Putnam</a:t>
            </a:r>
            <a:r>
              <a:rPr lang="nl-NL" sz="2000" dirty="0" smtClean="0">
                <a:solidFill>
                  <a:prstClr val="black"/>
                </a:solidFill>
              </a:rPr>
              <a:t> has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sometimes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seems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justified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relying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on </a:t>
            </a:r>
            <a:r>
              <a:rPr lang="nl-NL" sz="2000" dirty="0" err="1" smtClean="0">
                <a:solidFill>
                  <a:prstClr val="black"/>
                </a:solidFill>
              </a:rPr>
              <a:t>one’s</a:t>
            </a:r>
            <a:r>
              <a:rPr lang="nl-NL" sz="2000" dirty="0" smtClean="0">
                <a:solidFill>
                  <a:prstClr val="black"/>
                </a:solidFill>
              </a:rPr>
              <a:t>       </a:t>
            </a:r>
            <a:r>
              <a:rPr lang="nl-NL" sz="2000" dirty="0" err="1" smtClean="0">
                <a:solidFill>
                  <a:prstClr val="black"/>
                </a:solidFill>
              </a:rPr>
              <a:t>own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judgment</a:t>
            </a:r>
            <a:r>
              <a:rPr lang="nl-NL" sz="2000" dirty="0" smtClean="0">
                <a:solidFill>
                  <a:prstClr val="black"/>
                </a:solidFill>
              </a:rPr>
              <a:t> even </a:t>
            </a:r>
            <a:r>
              <a:rPr lang="nl-NL" sz="2000" dirty="0" err="1" smtClean="0">
                <a:solidFill>
                  <a:prstClr val="black"/>
                </a:solidFill>
              </a:rPr>
              <a:t>though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majority</a:t>
            </a:r>
            <a:r>
              <a:rPr lang="nl-NL" sz="2000" dirty="0" smtClean="0">
                <a:solidFill>
                  <a:prstClr val="black"/>
                </a:solidFill>
              </a:rPr>
              <a:t> of competent </a:t>
            </a:r>
            <a:r>
              <a:rPr lang="nl-NL" sz="2000" dirty="0" err="1" smtClean="0">
                <a:solidFill>
                  <a:prstClr val="black"/>
                </a:solidFill>
              </a:rPr>
              <a:t>others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disagree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We </a:t>
            </a:r>
            <a:r>
              <a:rPr lang="nl-NL" sz="1800" dirty="0" err="1" smtClean="0">
                <a:solidFill>
                  <a:prstClr val="black"/>
                </a:solidFill>
              </a:rPr>
              <a:t>may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only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infer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that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i="1" dirty="0" smtClean="0">
                <a:solidFill>
                  <a:prstClr val="black"/>
                </a:solidFill>
              </a:rPr>
              <a:t>prima facie </a:t>
            </a:r>
            <a:r>
              <a:rPr lang="nl-NL" sz="1800" dirty="0" err="1" smtClean="0">
                <a:solidFill>
                  <a:prstClr val="black"/>
                </a:solidFill>
              </a:rPr>
              <a:t>communal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judgments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outwit</a:t>
            </a:r>
            <a:r>
              <a:rPr lang="nl-NL" sz="1800" dirty="0" smtClean="0">
                <a:solidFill>
                  <a:prstClr val="black"/>
                </a:solidFill>
              </a:rPr>
              <a:t> personal </a:t>
            </a:r>
            <a:r>
              <a:rPr lang="nl-NL" sz="1800" dirty="0" err="1" smtClean="0">
                <a:solidFill>
                  <a:prstClr val="black"/>
                </a:solidFill>
              </a:rPr>
              <a:t>ones</a:t>
            </a:r>
            <a:endParaRPr lang="nl-NL" sz="1600" i="1" dirty="0" smtClean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39552" y="292494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29291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Let </a:t>
            </a:r>
            <a:r>
              <a:rPr lang="nl-NL" sz="2000" dirty="0" err="1" smtClean="0">
                <a:solidFill>
                  <a:prstClr val="black"/>
                </a:solidFill>
              </a:rPr>
              <a:t>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focus on the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(‘</a:t>
            </a:r>
            <a:r>
              <a:rPr lang="nl-NL" sz="1800" dirty="0" err="1" smtClean="0">
                <a:solidFill>
                  <a:prstClr val="black"/>
                </a:solidFill>
              </a:rPr>
              <a:t>expose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informed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judgments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peer review’)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which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less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demanding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conformity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consensus </a:t>
            </a:r>
            <a:r>
              <a:rPr lang="nl-NL" sz="2000" dirty="0" err="1" smtClean="0">
                <a:solidFill>
                  <a:prstClr val="black"/>
                </a:solidFill>
              </a:rPr>
              <a:t>principle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39552" y="37212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fulfillment</a:t>
            </a:r>
            <a:r>
              <a:rPr lang="nl-NL" sz="2000" dirty="0" smtClean="0">
                <a:solidFill>
                  <a:prstClr val="black"/>
                </a:solidFill>
              </a:rPr>
              <a:t> of the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requirement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(‘</a:t>
            </a:r>
            <a:r>
              <a:rPr lang="nl-NL" sz="1800" dirty="0" err="1" smtClean="0">
                <a:solidFill>
                  <a:prstClr val="black"/>
                </a:solidFill>
              </a:rPr>
              <a:t>evaluation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by</a:t>
            </a:r>
            <a:r>
              <a:rPr lang="nl-NL" sz="1800" dirty="0" smtClean="0">
                <a:solidFill>
                  <a:prstClr val="black"/>
                </a:solidFill>
              </a:rPr>
              <a:t> competent </a:t>
            </a:r>
            <a:r>
              <a:rPr lang="nl-NL" sz="1800" dirty="0" err="1" smtClean="0">
                <a:solidFill>
                  <a:prstClr val="black"/>
                </a:solidFill>
              </a:rPr>
              <a:t>others</a:t>
            </a:r>
            <a:r>
              <a:rPr lang="nl-NL" sz="1800" dirty="0" smtClean="0">
                <a:solidFill>
                  <a:prstClr val="black"/>
                </a:solidFill>
              </a:rPr>
              <a:t>’)          </a:t>
            </a:r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only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possible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we </a:t>
            </a:r>
            <a:r>
              <a:rPr lang="nl-NL" sz="2000" dirty="0" err="1" smtClean="0">
                <a:solidFill>
                  <a:prstClr val="black"/>
                </a:solidFill>
              </a:rPr>
              <a:t>suppose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are experts in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Who</a:t>
            </a:r>
            <a:r>
              <a:rPr lang="nl-NL" sz="2000" dirty="0" smtClean="0">
                <a:solidFill>
                  <a:prstClr val="black"/>
                </a:solidFill>
              </a:rPr>
              <a:t> are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8608" y="451331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doesn’t</a:t>
            </a:r>
            <a:r>
              <a:rPr lang="nl-NL" sz="2000" dirty="0" smtClean="0">
                <a:solidFill>
                  <a:prstClr val="black"/>
                </a:solidFill>
              </a:rPr>
              <a:t> have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problem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There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groups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dirty="0" err="1" smtClean="0">
                <a:solidFill>
                  <a:prstClr val="black"/>
                </a:solidFill>
              </a:rPr>
              <a:t>theologians</a:t>
            </a:r>
            <a:r>
              <a:rPr lang="nl-NL" sz="2000" dirty="0" smtClean="0">
                <a:solidFill>
                  <a:prstClr val="black"/>
                </a:solidFill>
              </a:rPr>
              <a:t> or well-</a:t>
            </a:r>
            <a:r>
              <a:rPr lang="nl-NL" sz="2000" dirty="0" err="1" smtClean="0">
                <a:solidFill>
                  <a:prstClr val="black"/>
                </a:solidFill>
              </a:rPr>
              <a:t>informed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believers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seems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sufficient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peer </a:t>
            </a:r>
            <a:r>
              <a:rPr lang="nl-NL" sz="2000" dirty="0" err="1" smtClean="0">
                <a:solidFill>
                  <a:prstClr val="black"/>
                </a:solidFill>
              </a:rPr>
              <a:t>evaluation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8608" y="523339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Besides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better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supported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r>
              <a:rPr lang="nl-NL" sz="2000" dirty="0" smtClean="0">
                <a:solidFill>
                  <a:prstClr val="black"/>
                </a:solidFill>
              </a:rPr>
              <a:t>,   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rational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stick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beliefs</a:t>
            </a:r>
            <a:r>
              <a:rPr lang="nl-NL" sz="2000" dirty="0" smtClean="0">
                <a:solidFill>
                  <a:prstClr val="black"/>
                </a:solidFill>
              </a:rPr>
              <a:t> in case of a conflict. But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  </a:t>
            </a:r>
            <a:r>
              <a:rPr lang="nl-NL" sz="2000" dirty="0" err="1" smtClean="0">
                <a:solidFill>
                  <a:prstClr val="black"/>
                </a:solidFill>
              </a:rPr>
              <a:t>also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delivers</a:t>
            </a:r>
            <a:r>
              <a:rPr lang="nl-NL" sz="2000" dirty="0" smtClean="0">
                <a:solidFill>
                  <a:prstClr val="black"/>
                </a:solidFill>
              </a:rPr>
              <a:t> competent </a:t>
            </a:r>
            <a:r>
              <a:rPr lang="nl-NL" sz="2000" dirty="0" err="1" smtClean="0">
                <a:solidFill>
                  <a:prstClr val="black"/>
                </a:solidFill>
              </a:rPr>
              <a:t>others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proper peer review in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matters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9" grpId="0"/>
      <p:bldP spid="20" grpId="0"/>
      <p:bldP spid="11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0527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necessarily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same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as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since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accept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kinds of </a:t>
            </a:r>
            <a:r>
              <a:rPr lang="nl-NL" sz="2000" dirty="0" err="1" smtClean="0">
                <a:solidFill>
                  <a:prstClr val="black"/>
                </a:solidFill>
              </a:rPr>
              <a:t>evidence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/>
              <a:t>S</a:t>
            </a:r>
            <a:r>
              <a:rPr lang="nl-NL" sz="3200" dirty="0" err="1" smtClean="0"/>
              <a:t>ocial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evidentialists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8608" y="18448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Typically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“</a:t>
            </a:r>
            <a:r>
              <a:rPr lang="nl-NL" sz="2000" dirty="0" err="1" smtClean="0">
                <a:solidFill>
                  <a:prstClr val="black"/>
                </a:solidFill>
              </a:rPr>
              <a:t>when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arguing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about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epistemic</a:t>
            </a:r>
            <a:r>
              <a:rPr lang="nl-NL" sz="2000" dirty="0" smtClean="0">
                <a:solidFill>
                  <a:prstClr val="black"/>
                </a:solidFill>
              </a:rPr>
              <a:t> status of belief in God we    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accept more kinds of </a:t>
            </a:r>
            <a:r>
              <a:rPr lang="nl-NL" sz="2000" dirty="0" err="1" smtClean="0">
                <a:solidFill>
                  <a:prstClr val="black"/>
                </a:solidFill>
              </a:rPr>
              <a:t>reasons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those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used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” (</a:t>
            </a:r>
            <a:r>
              <a:rPr lang="nl-NL" sz="2000" dirty="0" err="1" smtClean="0">
                <a:solidFill>
                  <a:prstClr val="black"/>
                </a:solidFill>
              </a:rPr>
              <a:t>Jeffner</a:t>
            </a:r>
            <a:r>
              <a:rPr lang="nl-NL" sz="2000" dirty="0" smtClean="0">
                <a:solidFill>
                  <a:prstClr val="black"/>
                </a:solidFill>
              </a:rPr>
              <a:t>)</a:t>
            </a:r>
            <a:endParaRPr lang="nl-NL" sz="1600" i="1" dirty="0" smtClean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39552" y="292494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263691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stated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dirty="0" err="1" smtClean="0">
                <a:solidFill>
                  <a:prstClr val="black"/>
                </a:solidFill>
              </a:rPr>
              <a:t>follows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26640" y="3140968"/>
            <a:ext cx="8641904" cy="495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 smtClean="0">
                <a:solidFill>
                  <a:prstClr val="black"/>
                </a:solidFill>
              </a:rPr>
              <a:t>1. </a:t>
            </a:r>
            <a:r>
              <a:rPr lang="nl-NL" sz="1800" dirty="0" err="1" smtClean="0">
                <a:solidFill>
                  <a:prstClr val="black"/>
                </a:solidFill>
              </a:rPr>
              <a:t>Religious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 are </a:t>
            </a:r>
            <a:r>
              <a:rPr lang="nl-NL" sz="1800" dirty="0" err="1" smtClean="0">
                <a:solidFill>
                  <a:prstClr val="black"/>
                </a:solidFill>
              </a:rPr>
              <a:t>either</a:t>
            </a:r>
            <a:r>
              <a:rPr lang="nl-NL" sz="1800" dirty="0" smtClean="0">
                <a:solidFill>
                  <a:prstClr val="black"/>
                </a:solidFill>
              </a:rPr>
              <a:t> non-basic or </a:t>
            </a:r>
            <a:r>
              <a:rPr lang="nl-NL" sz="1800" dirty="0" err="1" smtClean="0">
                <a:solidFill>
                  <a:prstClr val="black"/>
                </a:solidFill>
              </a:rPr>
              <a:t>sufficiently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questioned</a:t>
            </a:r>
            <a:r>
              <a:rPr lang="nl-NL" sz="1800" dirty="0" smtClean="0">
                <a:solidFill>
                  <a:prstClr val="black"/>
                </a:solidFill>
              </a:rPr>
              <a:t> basic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3645024"/>
            <a:ext cx="8641904" cy="495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>
                <a:solidFill>
                  <a:prstClr val="black"/>
                </a:solidFill>
              </a:rPr>
              <a:t>2</a:t>
            </a:r>
            <a:r>
              <a:rPr lang="nl-NL" sz="1800" dirty="0" smtClean="0">
                <a:solidFill>
                  <a:prstClr val="black"/>
                </a:solidFill>
              </a:rPr>
              <a:t>. A non-basic belief or a </a:t>
            </a:r>
            <a:r>
              <a:rPr lang="nl-NL" sz="1800" dirty="0" err="1" smtClean="0">
                <a:solidFill>
                  <a:prstClr val="black"/>
                </a:solidFill>
              </a:rPr>
              <a:t>sufficiently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questioned</a:t>
            </a:r>
            <a:r>
              <a:rPr lang="nl-NL" sz="1800" dirty="0" smtClean="0">
                <a:solidFill>
                  <a:prstClr val="black"/>
                </a:solidFill>
              </a:rPr>
              <a:t> basic belief is </a:t>
            </a:r>
            <a:r>
              <a:rPr lang="nl-NL" sz="1800" dirty="0" err="1" smtClean="0">
                <a:solidFill>
                  <a:prstClr val="black"/>
                </a:solidFill>
              </a:rPr>
              <a:t>rationally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acceptable</a:t>
            </a:r>
            <a:r>
              <a:rPr lang="nl-NL" sz="1800" dirty="0" smtClean="0">
                <a:solidFill>
                  <a:prstClr val="black"/>
                </a:solidFill>
              </a:rPr>
              <a:t>         </a:t>
            </a:r>
            <a:br>
              <a:rPr lang="nl-NL" sz="1800" dirty="0" smtClean="0">
                <a:solidFill>
                  <a:prstClr val="black"/>
                </a:solidFill>
              </a:rPr>
            </a:br>
            <a:r>
              <a:rPr lang="nl-NL" sz="1800" dirty="0" smtClean="0">
                <a:solidFill>
                  <a:prstClr val="black"/>
                </a:solidFill>
              </a:rPr>
              <a:t>    </a:t>
            </a:r>
            <a:r>
              <a:rPr lang="nl-NL" sz="1800" dirty="0" err="1" smtClean="0">
                <a:solidFill>
                  <a:prstClr val="black"/>
                </a:solidFill>
              </a:rPr>
              <a:t>only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if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it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arrived</a:t>
            </a:r>
            <a:r>
              <a:rPr lang="nl-NL" sz="1800" dirty="0" smtClean="0">
                <a:solidFill>
                  <a:prstClr val="black"/>
                </a:solidFill>
              </a:rPr>
              <a:t> at </a:t>
            </a:r>
            <a:r>
              <a:rPr lang="nl-NL" sz="1800" dirty="0" err="1" smtClean="0">
                <a:solidFill>
                  <a:prstClr val="black"/>
                </a:solidFill>
              </a:rPr>
              <a:t>by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exercise</a:t>
            </a:r>
            <a:r>
              <a:rPr lang="nl-NL" sz="1800" dirty="0" smtClean="0">
                <a:solidFill>
                  <a:prstClr val="black"/>
                </a:solidFill>
              </a:rPr>
              <a:t> of </a:t>
            </a:r>
            <a:r>
              <a:rPr lang="nl-NL" sz="1800" dirty="0" err="1" smtClean="0">
                <a:solidFill>
                  <a:prstClr val="black"/>
                </a:solidFill>
              </a:rPr>
              <a:t>informed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judgment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i="1" dirty="0" smtClean="0">
                <a:solidFill>
                  <a:prstClr val="black"/>
                </a:solidFill>
              </a:rPr>
              <a:t>or </a:t>
            </a:r>
            <a:r>
              <a:rPr lang="nl-NL" sz="1800" i="1" dirty="0" err="1" smtClean="0">
                <a:solidFill>
                  <a:prstClr val="black"/>
                </a:solidFill>
              </a:rPr>
              <a:t>if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it</a:t>
            </a:r>
            <a:r>
              <a:rPr lang="nl-NL" sz="1800" i="1" dirty="0" smtClean="0">
                <a:solidFill>
                  <a:prstClr val="black"/>
                </a:solidFill>
              </a:rPr>
              <a:t> is, at </a:t>
            </a:r>
            <a:r>
              <a:rPr lang="nl-NL" sz="1800" i="1" dirty="0" err="1" smtClean="0">
                <a:solidFill>
                  <a:prstClr val="black"/>
                </a:solidFill>
              </a:rPr>
              <a:t>least</a:t>
            </a:r>
            <a:r>
              <a:rPr lang="nl-NL" sz="1800" i="1" dirty="0" smtClean="0">
                <a:solidFill>
                  <a:prstClr val="black"/>
                </a:solidFill>
              </a:rPr>
              <a:t>, held              </a:t>
            </a:r>
            <a:br>
              <a:rPr lang="nl-NL" sz="1800" i="1" dirty="0" smtClean="0">
                <a:solidFill>
                  <a:prstClr val="black"/>
                </a:solidFill>
              </a:rPr>
            </a:br>
            <a:r>
              <a:rPr lang="nl-NL" sz="1800" i="1" dirty="0" smtClean="0">
                <a:solidFill>
                  <a:prstClr val="black"/>
                </a:solidFill>
              </a:rPr>
              <a:t>    on </a:t>
            </a:r>
            <a:r>
              <a:rPr lang="nl-NL" sz="1800" i="1" dirty="0" err="1" smtClean="0">
                <a:solidFill>
                  <a:prstClr val="black"/>
                </a:solidFill>
              </a:rPr>
              <a:t>to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only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after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it</a:t>
            </a:r>
            <a:r>
              <a:rPr lang="nl-NL" sz="1800" i="1" dirty="0" smtClean="0">
                <a:solidFill>
                  <a:prstClr val="black"/>
                </a:solidFill>
              </a:rPr>
              <a:t> has been </a:t>
            </a:r>
            <a:r>
              <a:rPr lang="nl-NL" sz="1800" i="1" dirty="0" err="1" smtClean="0">
                <a:solidFill>
                  <a:prstClr val="black"/>
                </a:solidFill>
              </a:rPr>
              <a:t>evaluated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by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an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exercise</a:t>
            </a:r>
            <a:r>
              <a:rPr lang="nl-NL" sz="1800" i="1" dirty="0" smtClean="0">
                <a:solidFill>
                  <a:prstClr val="black"/>
                </a:solidFill>
              </a:rPr>
              <a:t> of </a:t>
            </a:r>
            <a:r>
              <a:rPr lang="nl-NL" sz="1800" i="1" dirty="0" err="1" smtClean="0">
                <a:solidFill>
                  <a:prstClr val="black"/>
                </a:solidFill>
              </a:rPr>
              <a:t>informed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judgment</a:t>
            </a:r>
            <a:endParaRPr lang="nl-NL" sz="1800" i="1" dirty="0" smtClean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27584" y="4653136"/>
            <a:ext cx="8641904" cy="495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 smtClean="0">
                <a:solidFill>
                  <a:prstClr val="black"/>
                </a:solidFill>
              </a:rPr>
              <a:t>3. A belief is </a:t>
            </a:r>
            <a:r>
              <a:rPr lang="nl-NL" sz="1800" dirty="0" err="1" smtClean="0">
                <a:solidFill>
                  <a:prstClr val="black"/>
                </a:solidFill>
              </a:rPr>
              <a:t>rationally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acceptable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only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if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it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submitted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evaluation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by</a:t>
            </a:r>
            <a:r>
              <a:rPr lang="nl-NL" sz="1800" dirty="0" smtClean="0">
                <a:solidFill>
                  <a:prstClr val="black"/>
                </a:solidFill>
              </a:rPr>
              <a:t> a             </a:t>
            </a:r>
            <a:br>
              <a:rPr lang="nl-NL" sz="1800" dirty="0" smtClean="0">
                <a:solidFill>
                  <a:prstClr val="black"/>
                </a:solidFill>
              </a:rPr>
            </a:br>
            <a:r>
              <a:rPr lang="nl-NL" sz="1800" dirty="0" smtClean="0">
                <a:solidFill>
                  <a:prstClr val="black"/>
                </a:solidFill>
              </a:rPr>
              <a:t>    community of relevant expertise, </a:t>
            </a:r>
            <a:r>
              <a:rPr lang="nl-NL" sz="1800" i="1" dirty="0" err="1" smtClean="0">
                <a:solidFill>
                  <a:prstClr val="black"/>
                </a:solidFill>
              </a:rPr>
              <a:t>and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if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it</a:t>
            </a:r>
            <a:r>
              <a:rPr lang="nl-NL" sz="1800" i="1" dirty="0" smtClean="0">
                <a:solidFill>
                  <a:prstClr val="black"/>
                </a:solidFill>
              </a:rPr>
              <a:t> is </a:t>
            </a:r>
            <a:r>
              <a:rPr lang="nl-NL" sz="1800" i="1" dirty="0" err="1" smtClean="0">
                <a:solidFill>
                  <a:prstClr val="black"/>
                </a:solidFill>
              </a:rPr>
              <a:t>rejected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if</a:t>
            </a:r>
            <a:r>
              <a:rPr lang="nl-NL" sz="1800" i="1" dirty="0" smtClean="0">
                <a:solidFill>
                  <a:prstClr val="black"/>
                </a:solidFill>
              </a:rPr>
              <a:t> a </a:t>
            </a:r>
            <a:r>
              <a:rPr lang="nl-NL" sz="1800" i="1" dirty="0" err="1" smtClean="0">
                <a:solidFill>
                  <a:prstClr val="black"/>
                </a:solidFill>
              </a:rPr>
              <a:t>sufficient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number</a:t>
            </a:r>
            <a:r>
              <a:rPr lang="nl-NL" sz="1800" i="1" dirty="0" smtClean="0">
                <a:solidFill>
                  <a:prstClr val="black"/>
                </a:solidFill>
              </a:rPr>
              <a:t>                         </a:t>
            </a:r>
            <a:br>
              <a:rPr lang="nl-NL" sz="1800" i="1" dirty="0" smtClean="0">
                <a:solidFill>
                  <a:prstClr val="black"/>
                </a:solidFill>
              </a:rPr>
            </a:br>
            <a:r>
              <a:rPr lang="nl-NL" sz="1800" i="1" dirty="0" smtClean="0">
                <a:solidFill>
                  <a:prstClr val="black"/>
                </a:solidFill>
              </a:rPr>
              <a:t>    of experts </a:t>
            </a:r>
            <a:r>
              <a:rPr lang="nl-NL" sz="1800" i="1" dirty="0" err="1" smtClean="0">
                <a:solidFill>
                  <a:prstClr val="black"/>
                </a:solidFill>
              </a:rPr>
              <a:t>keeps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 err="1" smtClean="0">
                <a:solidFill>
                  <a:prstClr val="black"/>
                </a:solidFill>
              </a:rPr>
              <a:t>disagreeing</a:t>
            </a: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600" dirty="0" smtClean="0">
                <a:solidFill>
                  <a:prstClr val="black"/>
                </a:solidFill>
              </a:rPr>
              <a:t>(‘</a:t>
            </a:r>
            <a:r>
              <a:rPr lang="nl-NL" sz="1600" dirty="0" err="1" smtClean="0">
                <a:solidFill>
                  <a:prstClr val="black"/>
                </a:solidFill>
              </a:rPr>
              <a:t>conformity</a:t>
            </a:r>
            <a:r>
              <a:rPr lang="nl-NL" sz="1600" dirty="0" smtClean="0">
                <a:solidFill>
                  <a:prstClr val="black"/>
                </a:solidFill>
              </a:rPr>
              <a:t> </a:t>
            </a:r>
            <a:r>
              <a:rPr lang="nl-NL" sz="1600" dirty="0" err="1" smtClean="0">
                <a:solidFill>
                  <a:prstClr val="black"/>
                </a:solidFill>
              </a:rPr>
              <a:t>principle</a:t>
            </a:r>
            <a:r>
              <a:rPr lang="nl-NL" sz="1600" dirty="0" smtClean="0">
                <a:solidFill>
                  <a:prstClr val="black"/>
                </a:solidFill>
              </a:rPr>
              <a:t>’ of strong </a:t>
            </a:r>
            <a:r>
              <a:rPr lang="nl-NL" sz="1600" dirty="0" err="1" smtClean="0">
                <a:solidFill>
                  <a:prstClr val="black"/>
                </a:solidFill>
              </a:rPr>
              <a:t>social</a:t>
            </a:r>
            <a:r>
              <a:rPr lang="nl-NL" sz="1600" dirty="0" smtClean="0">
                <a:solidFill>
                  <a:prstClr val="black"/>
                </a:solidFill>
              </a:rPr>
              <a:t> </a:t>
            </a:r>
            <a:r>
              <a:rPr lang="nl-NL" sz="1600" dirty="0" err="1" smtClean="0">
                <a:solidFill>
                  <a:prstClr val="black"/>
                </a:solidFill>
              </a:rPr>
              <a:t>evidentialism</a:t>
            </a:r>
            <a:r>
              <a:rPr lang="nl-NL" sz="1600" dirty="0" smtClean="0">
                <a:solidFill>
                  <a:prstClr val="black"/>
                </a:solidFill>
              </a:rPr>
              <a:t>)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26640" y="5669632"/>
            <a:ext cx="8641904" cy="495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>
                <a:solidFill>
                  <a:prstClr val="black"/>
                </a:solidFill>
              </a:rPr>
              <a:t>4</a:t>
            </a:r>
            <a:r>
              <a:rPr lang="nl-NL" sz="1800" dirty="0" smtClean="0">
                <a:solidFill>
                  <a:prstClr val="black"/>
                </a:solidFill>
              </a:rPr>
              <a:t>. (Most) </a:t>
            </a:r>
            <a:r>
              <a:rPr lang="nl-NL" sz="1800" dirty="0" err="1" smtClean="0">
                <a:solidFill>
                  <a:prstClr val="black"/>
                </a:solidFill>
              </a:rPr>
              <a:t>religious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 do </a:t>
            </a:r>
            <a:r>
              <a:rPr lang="nl-NL" sz="1800" dirty="0" err="1" smtClean="0">
                <a:solidFill>
                  <a:prstClr val="black"/>
                </a:solidFill>
              </a:rPr>
              <a:t>not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satisfy</a:t>
            </a:r>
            <a:r>
              <a:rPr lang="nl-NL" sz="1800" dirty="0" smtClean="0">
                <a:solidFill>
                  <a:prstClr val="black"/>
                </a:solidFill>
              </a:rPr>
              <a:t> (2)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/or (3)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27584" y="6173688"/>
            <a:ext cx="8641904" cy="495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 smtClean="0">
                <a:solidFill>
                  <a:prstClr val="black"/>
                </a:solidFill>
              </a:rPr>
              <a:t>5. </a:t>
            </a:r>
            <a:r>
              <a:rPr lang="nl-NL" sz="1800" dirty="0" err="1" smtClean="0">
                <a:solidFill>
                  <a:prstClr val="black"/>
                </a:solidFill>
              </a:rPr>
              <a:t>Therefore</a:t>
            </a:r>
            <a:r>
              <a:rPr lang="nl-NL" sz="1800" dirty="0" smtClean="0">
                <a:solidFill>
                  <a:prstClr val="black"/>
                </a:solidFill>
              </a:rPr>
              <a:t>, (most) </a:t>
            </a:r>
            <a:r>
              <a:rPr lang="nl-NL" sz="1800" dirty="0" err="1" smtClean="0">
                <a:solidFill>
                  <a:prstClr val="black"/>
                </a:solidFill>
              </a:rPr>
              <a:t>religious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beliefs</a:t>
            </a:r>
            <a:r>
              <a:rPr lang="nl-NL" sz="1800" dirty="0" smtClean="0">
                <a:solidFill>
                  <a:prstClr val="black"/>
                </a:solidFill>
              </a:rPr>
              <a:t> are </a:t>
            </a:r>
            <a:r>
              <a:rPr lang="nl-NL" sz="1800" dirty="0" err="1" smtClean="0">
                <a:solidFill>
                  <a:prstClr val="black"/>
                </a:solidFill>
              </a:rPr>
              <a:t>irrational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6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9" grpId="0"/>
      <p:bldP spid="10" grpId="0"/>
      <p:bldP spid="12" grpId="0"/>
      <p:bldP spid="17" grpId="0"/>
      <p:bldP spid="18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0527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Note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i="1" dirty="0" err="1" smtClean="0">
                <a:solidFill>
                  <a:prstClr val="black"/>
                </a:solidFill>
              </a:rPr>
              <a:t>proportionality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principle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(‘</a:t>
            </a:r>
            <a:r>
              <a:rPr lang="nl-NL" sz="1800" dirty="0" err="1" smtClean="0">
                <a:solidFill>
                  <a:prstClr val="black"/>
                </a:solidFill>
              </a:rPr>
              <a:t>firmness</a:t>
            </a:r>
            <a:r>
              <a:rPr lang="nl-NL" sz="1800" dirty="0" smtClean="0">
                <a:solidFill>
                  <a:prstClr val="black"/>
                </a:solidFill>
              </a:rPr>
              <a:t> of a belief </a:t>
            </a:r>
            <a:r>
              <a:rPr lang="nl-NL" sz="1800" dirty="0" err="1" smtClean="0">
                <a:solidFill>
                  <a:prstClr val="black"/>
                </a:solidFill>
              </a:rPr>
              <a:t>ought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</a:t>
            </a:r>
            <a:r>
              <a:rPr lang="nl-NL" sz="1800" dirty="0" smtClean="0">
                <a:solidFill>
                  <a:prstClr val="black"/>
                </a:solidFill>
              </a:rPr>
              <a:t> in </a:t>
            </a:r>
            <a:r>
              <a:rPr lang="nl-NL" sz="1800" dirty="0" err="1" smtClean="0">
                <a:solidFill>
                  <a:prstClr val="black"/>
                </a:solidFill>
              </a:rPr>
              <a:t>proportion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the </a:t>
            </a:r>
            <a:r>
              <a:rPr lang="nl-NL" sz="1800" dirty="0" err="1" smtClean="0">
                <a:solidFill>
                  <a:prstClr val="black"/>
                </a:solidFill>
              </a:rPr>
              <a:t>strength</a:t>
            </a:r>
            <a:r>
              <a:rPr lang="nl-NL" sz="1800" dirty="0" smtClean="0">
                <a:solidFill>
                  <a:prstClr val="black"/>
                </a:solidFill>
              </a:rPr>
              <a:t> of the </a:t>
            </a:r>
            <a:r>
              <a:rPr lang="nl-NL" sz="1800" dirty="0" err="1" smtClean="0">
                <a:solidFill>
                  <a:prstClr val="black"/>
                </a:solidFill>
              </a:rPr>
              <a:t>evidence</a:t>
            </a:r>
            <a:r>
              <a:rPr lang="nl-NL" sz="1800" dirty="0" smtClean="0">
                <a:solidFill>
                  <a:prstClr val="black"/>
                </a:solidFill>
              </a:rPr>
              <a:t>’) </a:t>
            </a:r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part of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/>
              <a:t>S</a:t>
            </a:r>
            <a:r>
              <a:rPr lang="nl-NL" sz="3200" dirty="0" err="1" smtClean="0"/>
              <a:t>ocial</a:t>
            </a:r>
            <a:r>
              <a:rPr lang="nl-NL" sz="3200" dirty="0" smtClean="0"/>
              <a:t> </a:t>
            </a:r>
            <a:r>
              <a:rPr lang="nl-NL" sz="3200" dirty="0" err="1" smtClean="0"/>
              <a:t>evidentialists</a:t>
            </a:r>
            <a:r>
              <a:rPr lang="nl-NL" sz="3200" dirty="0" smtClean="0"/>
              <a:t> </a:t>
            </a:r>
            <a:r>
              <a:rPr lang="nl-NL" sz="3200" dirty="0" err="1" smtClean="0"/>
              <a:t>challenge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religious</a:t>
            </a:r>
            <a:r>
              <a:rPr lang="nl-NL" sz="3200" dirty="0" smtClean="0"/>
              <a:t> belief</a:t>
            </a:r>
            <a:endParaRPr lang="nl-NL" sz="32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18448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Contra </a:t>
            </a:r>
            <a:r>
              <a:rPr lang="nl-NL" sz="2000" dirty="0" err="1" smtClean="0">
                <a:solidFill>
                  <a:prstClr val="black"/>
                </a:solidFill>
              </a:rPr>
              <a:t>formalism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reject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proportionality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          do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hold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strong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commitment is </a:t>
            </a:r>
            <a:r>
              <a:rPr lang="nl-NL" sz="2000" dirty="0" err="1" smtClean="0">
                <a:solidFill>
                  <a:prstClr val="black"/>
                </a:solidFill>
              </a:rPr>
              <a:t>necessarily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For in </a:t>
            </a:r>
            <a:r>
              <a:rPr lang="nl-NL" sz="1800" dirty="0" err="1" smtClean="0">
                <a:solidFill>
                  <a:prstClr val="black"/>
                </a:solidFill>
              </a:rPr>
              <a:t>science</a:t>
            </a:r>
            <a:r>
              <a:rPr lang="nl-NL" sz="1800" dirty="0" smtClean="0">
                <a:solidFill>
                  <a:prstClr val="black"/>
                </a:solidFill>
              </a:rPr>
              <a:t>, strong commitment </a:t>
            </a:r>
            <a:r>
              <a:rPr lang="nl-NL" sz="1800" dirty="0" err="1" smtClean="0">
                <a:solidFill>
                  <a:prstClr val="black"/>
                </a:solidFill>
              </a:rPr>
              <a:t>to</a:t>
            </a:r>
            <a:r>
              <a:rPr lang="nl-NL" sz="1800" dirty="0" smtClean="0">
                <a:solidFill>
                  <a:prstClr val="black"/>
                </a:solidFill>
              </a:rPr>
              <a:t> a </a:t>
            </a:r>
            <a:r>
              <a:rPr lang="nl-NL" sz="1800" dirty="0" err="1" smtClean="0">
                <a:solidFill>
                  <a:prstClr val="black"/>
                </a:solidFill>
              </a:rPr>
              <a:t>theory</a:t>
            </a:r>
            <a:r>
              <a:rPr lang="nl-NL" sz="1800" dirty="0" smtClean="0">
                <a:solidFill>
                  <a:prstClr val="black"/>
                </a:solidFill>
              </a:rPr>
              <a:t> is </a:t>
            </a:r>
            <a:r>
              <a:rPr lang="nl-NL" sz="1800" dirty="0" err="1" smtClean="0">
                <a:solidFill>
                  <a:prstClr val="black"/>
                </a:solidFill>
              </a:rPr>
              <a:t>essential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for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progress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00114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But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still</a:t>
            </a:r>
            <a:r>
              <a:rPr lang="nl-NL" sz="2000" dirty="0" smtClean="0">
                <a:solidFill>
                  <a:prstClr val="black"/>
                </a:solidFill>
              </a:rPr>
              <a:t> object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solid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dialectical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relation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between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    the attitudes of </a:t>
            </a:r>
            <a:r>
              <a:rPr lang="nl-NL" sz="2000" i="1" dirty="0" err="1" smtClean="0">
                <a:solidFill>
                  <a:prstClr val="black"/>
                </a:solidFill>
              </a:rPr>
              <a:t>tentatively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commitment</a:t>
            </a:r>
            <a:r>
              <a:rPr lang="nl-NL" sz="2000" dirty="0" smtClean="0">
                <a:solidFill>
                  <a:prstClr val="black"/>
                </a:solidFill>
              </a:rPr>
              <a:t>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as apparent as in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378904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might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dirty="0" err="1" smtClean="0">
                <a:solidFill>
                  <a:prstClr val="black"/>
                </a:solidFill>
              </a:rPr>
              <a:t>tentative</a:t>
            </a:r>
            <a:r>
              <a:rPr lang="nl-NL" sz="2000" dirty="0" smtClean="0">
                <a:solidFill>
                  <a:prstClr val="black"/>
                </a:solidFill>
              </a:rPr>
              <a:t> attitude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more </a:t>
            </a:r>
            <a:r>
              <a:rPr lang="nl-NL" sz="2000" dirty="0" err="1" smtClean="0">
                <a:solidFill>
                  <a:prstClr val="black"/>
                </a:solidFill>
              </a:rPr>
              <a:t>emphasized</a:t>
            </a:r>
            <a:r>
              <a:rPr lang="nl-NL" sz="2000" dirty="0" smtClean="0">
                <a:solidFill>
                  <a:prstClr val="black"/>
                </a:solidFill>
              </a:rPr>
              <a:t> in </a:t>
            </a:r>
            <a:r>
              <a:rPr lang="nl-NL" sz="2000" dirty="0" err="1" smtClean="0">
                <a:solidFill>
                  <a:prstClr val="black"/>
                </a:solidFill>
              </a:rPr>
              <a:t>religion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currently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9552" y="4581128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Yet</a:t>
            </a:r>
            <a:r>
              <a:rPr lang="nl-NL" sz="2000" dirty="0" smtClean="0">
                <a:solidFill>
                  <a:prstClr val="black"/>
                </a:solidFill>
              </a:rPr>
              <a:t>, even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demand</a:t>
            </a:r>
            <a:r>
              <a:rPr lang="nl-NL" sz="2000" dirty="0" smtClean="0">
                <a:solidFill>
                  <a:prstClr val="black"/>
                </a:solidFill>
              </a:rPr>
              <a:t> is indeed </a:t>
            </a:r>
            <a:r>
              <a:rPr lang="nl-NL" sz="2000" dirty="0" err="1" smtClean="0">
                <a:solidFill>
                  <a:prstClr val="black"/>
                </a:solidFill>
              </a:rPr>
              <a:t>reasonable</a:t>
            </a:r>
            <a:r>
              <a:rPr lang="nl-NL" sz="2000" dirty="0" smtClean="0">
                <a:solidFill>
                  <a:prstClr val="black"/>
                </a:solidFill>
              </a:rPr>
              <a:t>, the </a:t>
            </a:r>
            <a:r>
              <a:rPr lang="nl-NL" sz="2000" dirty="0" err="1" smtClean="0">
                <a:solidFill>
                  <a:prstClr val="black"/>
                </a:solidFill>
              </a:rPr>
              <a:t>much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stronger</a:t>
            </a:r>
            <a:r>
              <a:rPr lang="nl-NL" sz="2000" dirty="0" smtClean="0">
                <a:solidFill>
                  <a:prstClr val="black"/>
                </a:solidFill>
              </a:rPr>
              <a:t> claim        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is </a:t>
            </a:r>
            <a:r>
              <a:rPr lang="nl-NL" sz="2000" dirty="0" err="1" smtClean="0">
                <a:solidFill>
                  <a:prstClr val="black"/>
                </a:solidFill>
              </a:rPr>
              <a:t>irrational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does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follow. For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more is </a:t>
            </a:r>
            <a:r>
              <a:rPr lang="nl-NL" sz="2000" dirty="0" err="1" smtClean="0">
                <a:solidFill>
                  <a:prstClr val="black"/>
                </a:solidFill>
              </a:rPr>
              <a:t>needed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9552" y="537321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The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challenge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 takes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paradigm</a:t>
            </a:r>
            <a:r>
              <a:rPr lang="nl-NL" sz="2000" dirty="0" smtClean="0">
                <a:solidFill>
                  <a:prstClr val="black"/>
                </a:solidFill>
              </a:rPr>
              <a:t> case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It is </a:t>
            </a:r>
            <a:r>
              <a:rPr lang="nl-NL" sz="2000" dirty="0" err="1" smtClean="0">
                <a:solidFill>
                  <a:prstClr val="black"/>
                </a:solidFill>
              </a:rPr>
              <a:t>science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delivers</a:t>
            </a:r>
            <a:r>
              <a:rPr lang="nl-NL" sz="2000" dirty="0" smtClean="0">
                <a:solidFill>
                  <a:prstClr val="black"/>
                </a:solidFill>
              </a:rPr>
              <a:t> the model. But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 smtClean="0">
                <a:solidFill>
                  <a:prstClr val="black"/>
                </a:solidFill>
              </a:rPr>
              <a:t> model is </a:t>
            </a:r>
            <a:r>
              <a:rPr lang="nl-NL" sz="2000" dirty="0" err="1" smtClean="0">
                <a:solidFill>
                  <a:prstClr val="black"/>
                </a:solidFill>
              </a:rPr>
              <a:t>not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suited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crucial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practices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such</a:t>
            </a:r>
            <a:r>
              <a:rPr lang="nl-NL" sz="2000" dirty="0" smtClean="0">
                <a:solidFill>
                  <a:prstClr val="black"/>
                </a:solidFill>
              </a:rPr>
              <a:t> as </a:t>
            </a:r>
            <a:r>
              <a:rPr lang="nl-NL" sz="2000" i="1" dirty="0" err="1" smtClean="0">
                <a:solidFill>
                  <a:prstClr val="black"/>
                </a:solidFill>
              </a:rPr>
              <a:t>everyday</a:t>
            </a:r>
            <a:r>
              <a:rPr lang="nl-NL" sz="2000" i="1" dirty="0" smtClean="0">
                <a:solidFill>
                  <a:prstClr val="black"/>
                </a:solidFill>
              </a:rPr>
              <a:t> life</a:t>
            </a:r>
            <a:r>
              <a:rPr lang="nl-NL" sz="2000" dirty="0" smtClean="0">
                <a:solidFill>
                  <a:prstClr val="black"/>
                </a:solidFill>
              </a:rPr>
              <a:t>?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1" grpId="0"/>
      <p:bldP spid="14" grpId="0"/>
      <p:bldP spid="20" grpId="0"/>
      <p:bldP spid="21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err="1" smtClean="0"/>
              <a:t>Chapter</a:t>
            </a:r>
            <a:r>
              <a:rPr lang="nl-NL" sz="4000" dirty="0" smtClean="0"/>
              <a:t> </a:t>
            </a:r>
            <a:r>
              <a:rPr lang="nl-NL" sz="4000" dirty="0"/>
              <a:t>8</a:t>
            </a:r>
            <a:r>
              <a:rPr lang="nl-NL" sz="4000" dirty="0" smtClean="0"/>
              <a:t>: </a:t>
            </a:r>
            <a:r>
              <a:rPr lang="nl-NL" sz="4000" dirty="0" err="1" smtClean="0"/>
              <a:t>Presumptionism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1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052736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may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our</a:t>
            </a:r>
            <a:r>
              <a:rPr lang="nl-NL" sz="2000" dirty="0" smtClean="0">
                <a:solidFill>
                  <a:prstClr val="black"/>
                </a:solidFill>
              </a:rPr>
              <a:t> best account of </a:t>
            </a:r>
            <a:r>
              <a:rPr lang="nl-NL" sz="2000" dirty="0" err="1" smtClean="0">
                <a:solidFill>
                  <a:prstClr val="black"/>
                </a:solidFill>
              </a:rPr>
              <a:t>scientific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. But      </a:t>
            </a:r>
            <a:r>
              <a:rPr lang="nl-NL" sz="2000" dirty="0" err="1" smtClean="0">
                <a:solidFill>
                  <a:prstClr val="black"/>
                </a:solidFill>
              </a:rPr>
              <a:t>one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should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doubt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whether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is adequate as a </a:t>
            </a:r>
            <a:r>
              <a:rPr lang="nl-NL" sz="2000" i="1" dirty="0" err="1" smtClean="0">
                <a:solidFill>
                  <a:prstClr val="black"/>
                </a:solidFill>
              </a:rPr>
              <a:t>general</a:t>
            </a:r>
            <a:r>
              <a:rPr lang="nl-NL" sz="2000" dirty="0" smtClean="0">
                <a:solidFill>
                  <a:prstClr val="black"/>
                </a:solidFill>
              </a:rPr>
              <a:t> model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endParaRPr lang="nl-NL" sz="2000" dirty="0" smtClean="0">
              <a:solidFill>
                <a:prstClr val="black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Presumptionism</a:t>
            </a:r>
            <a:endParaRPr lang="nl-NL" sz="32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184482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Is </a:t>
            </a:r>
            <a:r>
              <a:rPr lang="nl-NL" sz="2000" dirty="0" err="1" smtClean="0">
                <a:solidFill>
                  <a:prstClr val="black"/>
                </a:solidFill>
              </a:rPr>
              <a:t>social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applicable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practice</a:t>
            </a:r>
            <a:r>
              <a:rPr lang="nl-NL" sz="2000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everyday</a:t>
            </a:r>
            <a:r>
              <a:rPr lang="nl-NL" sz="2000" i="1" dirty="0" smtClean="0">
                <a:solidFill>
                  <a:prstClr val="black"/>
                </a:solidFill>
              </a:rPr>
              <a:t> belief</a:t>
            </a:r>
            <a:r>
              <a:rPr lang="nl-NL" sz="2000" dirty="0" smtClean="0">
                <a:solidFill>
                  <a:prstClr val="black"/>
                </a:solidFill>
              </a:rPr>
              <a:t>?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if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isn’t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it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then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appropriate</a:t>
            </a:r>
            <a:r>
              <a:rPr lang="nl-NL" sz="2000" dirty="0" smtClean="0">
                <a:solidFill>
                  <a:prstClr val="black"/>
                </a:solidFill>
              </a:rPr>
              <a:t> model of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for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religious</a:t>
            </a:r>
            <a:r>
              <a:rPr lang="nl-NL" sz="2000" dirty="0" smtClean="0">
                <a:solidFill>
                  <a:prstClr val="black"/>
                </a:solidFill>
              </a:rPr>
              <a:t> belief?</a:t>
            </a:r>
            <a:endParaRPr lang="nl-NL" sz="1800" dirty="0" smtClean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2641104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A</a:t>
            </a:r>
            <a:r>
              <a:rPr lang="nl-NL" sz="2000" dirty="0" err="1" smtClean="0">
                <a:solidFill>
                  <a:prstClr val="black"/>
                </a:solidFill>
              </a:rPr>
              <a:t>nswer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both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will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‘no’.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another</a:t>
            </a:r>
            <a:r>
              <a:rPr lang="nl-NL" sz="2000" dirty="0" smtClean="0">
                <a:solidFill>
                  <a:prstClr val="black"/>
                </a:solidFill>
              </a:rPr>
              <a:t> model is </a:t>
            </a:r>
            <a:r>
              <a:rPr lang="nl-NL" sz="2000" dirty="0" err="1" smtClean="0">
                <a:solidFill>
                  <a:prstClr val="black"/>
                </a:solidFill>
              </a:rPr>
              <a:t>needed</a:t>
            </a:r>
            <a:r>
              <a:rPr lang="nl-NL" sz="2000" dirty="0" smtClean="0">
                <a:solidFill>
                  <a:prstClr val="black"/>
                </a:solidFill>
              </a:rPr>
              <a:t>: </a:t>
            </a:r>
            <a:r>
              <a:rPr lang="nl-NL" sz="2000" i="1" dirty="0" err="1" smtClean="0">
                <a:solidFill>
                  <a:prstClr val="black"/>
                </a:solidFill>
              </a:rPr>
              <a:t>presumptionism</a:t>
            </a:r>
            <a:r>
              <a:rPr lang="nl-NL" sz="2000" dirty="0" smtClean="0">
                <a:solidFill>
                  <a:prstClr val="black"/>
                </a:solidFill>
              </a:rPr>
              <a:t>.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smtClean="0">
                <a:solidFill>
                  <a:prstClr val="black"/>
                </a:solidFill>
              </a:rPr>
              <a:t> It must, </a:t>
            </a:r>
            <a:r>
              <a:rPr lang="nl-NL" sz="2000" dirty="0" err="1" smtClean="0">
                <a:solidFill>
                  <a:prstClr val="black"/>
                </a:solidFill>
              </a:rPr>
              <a:t>better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evidentialism</a:t>
            </a:r>
            <a:r>
              <a:rPr lang="nl-NL" sz="2000" dirty="0" smtClean="0">
                <a:solidFill>
                  <a:prstClr val="black"/>
                </a:solidFill>
              </a:rPr>
              <a:t>, take </a:t>
            </a:r>
            <a:r>
              <a:rPr lang="nl-NL" sz="2000" dirty="0" err="1" smtClean="0">
                <a:solidFill>
                  <a:prstClr val="black"/>
                </a:solidFill>
              </a:rPr>
              <a:t>into</a:t>
            </a:r>
            <a:r>
              <a:rPr lang="nl-NL" sz="2000" dirty="0" smtClean="0">
                <a:solidFill>
                  <a:prstClr val="black"/>
                </a:solidFill>
              </a:rPr>
              <a:t> account the </a:t>
            </a:r>
            <a:r>
              <a:rPr lang="nl-NL" sz="2000" i="1" dirty="0" smtClean="0">
                <a:solidFill>
                  <a:prstClr val="black"/>
                </a:solidFill>
              </a:rPr>
              <a:t>human </a:t>
            </a:r>
            <a:r>
              <a:rPr lang="nl-NL" sz="2000" i="1" dirty="0" err="1" smtClean="0">
                <a:solidFill>
                  <a:prstClr val="black"/>
                </a:solidFill>
              </a:rPr>
              <a:t>condition</a:t>
            </a:r>
            <a:endParaRPr lang="nl-NL" sz="2000" i="1" dirty="0" smtClean="0">
              <a:solidFill>
                <a:prstClr val="black"/>
              </a:solidFill>
            </a:endParaRPr>
          </a:p>
          <a:p>
            <a:pPr lvl="1"/>
            <a:r>
              <a:rPr lang="nl-NL" sz="1800" dirty="0" smtClean="0">
                <a:solidFill>
                  <a:prstClr val="black"/>
                </a:solidFill>
              </a:rPr>
              <a:t>Human </a:t>
            </a:r>
            <a:r>
              <a:rPr lang="nl-NL" sz="1800" dirty="0" err="1" smtClean="0">
                <a:solidFill>
                  <a:prstClr val="black"/>
                </a:solidFill>
              </a:rPr>
              <a:t>beings</a:t>
            </a:r>
            <a:r>
              <a:rPr lang="nl-NL" sz="1800" dirty="0" smtClean="0">
                <a:solidFill>
                  <a:prstClr val="black"/>
                </a:solidFill>
              </a:rPr>
              <a:t> are </a:t>
            </a:r>
            <a:r>
              <a:rPr lang="nl-NL" sz="1800" dirty="0" err="1" smtClean="0">
                <a:solidFill>
                  <a:prstClr val="black"/>
                </a:solidFill>
              </a:rPr>
              <a:t>finite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beings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with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limited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cognitive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u="sng" dirty="0" smtClean="0">
                <a:solidFill>
                  <a:prstClr val="black"/>
                </a:solidFill>
              </a:rPr>
              <a:t>resources</a:t>
            </a:r>
          </a:p>
          <a:p>
            <a:pPr lvl="1"/>
            <a:r>
              <a:rPr lang="nl-NL" sz="1800" dirty="0" err="1" smtClean="0">
                <a:solidFill>
                  <a:prstClr val="black"/>
                </a:solidFill>
              </a:rPr>
              <a:t>Humans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beings</a:t>
            </a:r>
            <a:r>
              <a:rPr lang="nl-NL" sz="1800" dirty="0" smtClean="0">
                <a:solidFill>
                  <a:prstClr val="black"/>
                </a:solidFill>
              </a:rPr>
              <a:t> live in </a:t>
            </a:r>
            <a:r>
              <a:rPr lang="nl-NL" sz="1800" dirty="0" err="1" smtClean="0">
                <a:solidFill>
                  <a:prstClr val="black"/>
                </a:solidFill>
              </a:rPr>
              <a:t>specific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social</a:t>
            </a:r>
            <a:r>
              <a:rPr lang="nl-NL" sz="1800" dirty="0" smtClean="0">
                <a:solidFill>
                  <a:prstClr val="black"/>
                </a:solidFill>
              </a:rPr>
              <a:t>, </a:t>
            </a:r>
            <a:r>
              <a:rPr lang="nl-NL" sz="1800" dirty="0" err="1" smtClean="0">
                <a:solidFill>
                  <a:prstClr val="black"/>
                </a:solidFill>
              </a:rPr>
              <a:t>cultural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and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 err="1" smtClean="0">
                <a:solidFill>
                  <a:prstClr val="black"/>
                </a:solidFill>
              </a:rPr>
              <a:t>historical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u="sng" dirty="0" err="1" smtClean="0">
                <a:solidFill>
                  <a:prstClr val="black"/>
                </a:solidFill>
              </a:rPr>
              <a:t>situations</a:t>
            </a:r>
            <a:endParaRPr lang="nl-NL" sz="1600" u="sng" dirty="0" smtClean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4077072"/>
            <a:ext cx="864190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prstClr val="black"/>
                </a:solidFill>
              </a:rPr>
              <a:t>According </a:t>
            </a:r>
            <a:r>
              <a:rPr lang="nl-NL" sz="2000" dirty="0" err="1" smtClean="0">
                <a:solidFill>
                  <a:prstClr val="black"/>
                </a:solidFill>
              </a:rPr>
              <a:t>to</a:t>
            </a:r>
            <a:r>
              <a:rPr lang="nl-NL" sz="2000" dirty="0" smtClean="0">
                <a:solidFill>
                  <a:prstClr val="black"/>
                </a:solidFill>
              </a:rPr>
              <a:t> the </a:t>
            </a:r>
            <a:r>
              <a:rPr lang="nl-NL" sz="2000" dirty="0" err="1" smtClean="0">
                <a:solidFill>
                  <a:prstClr val="black"/>
                </a:solidFill>
              </a:rPr>
              <a:t>presumptionist</a:t>
            </a:r>
            <a:r>
              <a:rPr lang="nl-NL" sz="2000" dirty="0" smtClean="0">
                <a:solidFill>
                  <a:prstClr val="black"/>
                </a:solidFill>
              </a:rPr>
              <a:t>, </a:t>
            </a:r>
            <a:r>
              <a:rPr lang="nl-NL" sz="2000" dirty="0" err="1" smtClean="0">
                <a:solidFill>
                  <a:prstClr val="black"/>
                </a:solidFill>
              </a:rPr>
              <a:t>rationality</a:t>
            </a:r>
            <a:r>
              <a:rPr lang="nl-NL" sz="2000" dirty="0" smtClean="0">
                <a:solidFill>
                  <a:prstClr val="black"/>
                </a:solidFill>
              </a:rPr>
              <a:t> must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realistic</a:t>
            </a:r>
            <a:r>
              <a:rPr lang="nl-NL" sz="2000" dirty="0" smtClean="0">
                <a:solidFill>
                  <a:prstClr val="black"/>
                </a:solidFill>
              </a:rPr>
              <a:t>. It </a:t>
            </a:r>
            <a:r>
              <a:rPr lang="nl-NL" sz="2000" dirty="0" err="1" smtClean="0">
                <a:solidFill>
                  <a:prstClr val="black"/>
                </a:solidFill>
              </a:rPr>
              <a:t>cannot</a:t>
            </a:r>
            <a:r>
              <a:rPr lang="nl-NL" sz="2000" dirty="0" smtClean="0">
                <a:solidFill>
                  <a:prstClr val="black"/>
                </a:solidFill>
              </a:rPr>
              <a:t>  </a:t>
            </a:r>
            <a:r>
              <a:rPr lang="nl-NL" sz="2000" dirty="0" err="1" smtClean="0">
                <a:solidFill>
                  <a:prstClr val="black"/>
                </a:solidFill>
              </a:rPr>
              <a:t>reasonably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require</a:t>
            </a:r>
            <a:r>
              <a:rPr lang="nl-NL" sz="2000" dirty="0" smtClean="0">
                <a:solidFill>
                  <a:prstClr val="black"/>
                </a:solidFill>
              </a:rPr>
              <a:t> more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a </a:t>
            </a:r>
            <a:r>
              <a:rPr lang="nl-NL" sz="2000" i="1" dirty="0" smtClean="0">
                <a:solidFill>
                  <a:prstClr val="black"/>
                </a:solidFill>
              </a:rPr>
              <a:t>real agent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what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she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possibly</a:t>
            </a:r>
            <a:r>
              <a:rPr lang="nl-NL" sz="2000" dirty="0" smtClean="0">
                <a:solidFill>
                  <a:prstClr val="black"/>
                </a:solidFill>
              </a:rPr>
              <a:t> do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9552" y="5665440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solidFill>
                  <a:prstClr val="black"/>
                </a:solidFill>
              </a:rPr>
              <a:t>W</a:t>
            </a:r>
            <a:r>
              <a:rPr lang="nl-NL" sz="2000" dirty="0" err="1" smtClean="0">
                <a:solidFill>
                  <a:prstClr val="black"/>
                </a:solidFill>
              </a:rPr>
              <a:t>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reasonably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be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expected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from</a:t>
            </a:r>
            <a:r>
              <a:rPr lang="nl-NL" sz="2000" dirty="0" smtClean="0">
                <a:solidFill>
                  <a:prstClr val="black"/>
                </a:solidFill>
              </a:rPr>
              <a:t> a real agent </a:t>
            </a:r>
            <a:r>
              <a:rPr lang="nl-NL" sz="2000" dirty="0" err="1" smtClean="0">
                <a:solidFill>
                  <a:prstClr val="black"/>
                </a:solidFill>
              </a:rPr>
              <a:t>depends</a:t>
            </a:r>
            <a:r>
              <a:rPr lang="nl-NL" sz="2000" dirty="0" smtClean="0">
                <a:solidFill>
                  <a:prstClr val="black"/>
                </a:solidFill>
              </a:rPr>
              <a:t> on </a:t>
            </a:r>
            <a:r>
              <a:rPr lang="nl-NL" sz="2000" dirty="0" err="1" smtClean="0">
                <a:solidFill>
                  <a:prstClr val="black"/>
                </a:solidFill>
              </a:rPr>
              <a:t>that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agent’s</a:t>
            </a:r>
            <a:r>
              <a:rPr lang="nl-NL" sz="2000" dirty="0" smtClean="0">
                <a:solidFill>
                  <a:prstClr val="black"/>
                </a:solidFill>
              </a:rPr>
              <a:t> concrete </a:t>
            </a:r>
            <a:r>
              <a:rPr lang="nl-NL" sz="2000" i="1" dirty="0" err="1" smtClean="0">
                <a:solidFill>
                  <a:prstClr val="black"/>
                </a:solidFill>
              </a:rPr>
              <a:t>situation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smtClean="0">
                <a:solidFill>
                  <a:prstClr val="black"/>
                </a:solidFill>
              </a:rPr>
              <a:t>resources</a:t>
            </a:r>
            <a:r>
              <a:rPr lang="nl-NL" sz="2000" dirty="0" smtClean="0">
                <a:solidFill>
                  <a:prstClr val="black"/>
                </a:solidFill>
              </a:rPr>
              <a:t>, on her </a:t>
            </a:r>
            <a:r>
              <a:rPr lang="nl-NL" sz="2000" dirty="0" err="1" smtClean="0">
                <a:solidFill>
                  <a:prstClr val="black"/>
                </a:solidFill>
              </a:rPr>
              <a:t>actual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predicament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and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constitution</a:t>
            </a:r>
            <a:endParaRPr lang="nl-NL" sz="2000" i="1" dirty="0" smtClean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4873352"/>
            <a:ext cx="8641904" cy="107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prstClr val="black"/>
                </a:solidFill>
              </a:rPr>
              <a:t>Presumptionists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thus</a:t>
            </a:r>
            <a:r>
              <a:rPr lang="nl-NL" sz="2000" dirty="0" smtClean="0">
                <a:solidFill>
                  <a:prstClr val="black"/>
                </a:solidFill>
              </a:rPr>
              <a:t> accept the </a:t>
            </a:r>
            <a:r>
              <a:rPr lang="nl-NL" sz="2000" i="1" dirty="0" err="1" smtClean="0">
                <a:solidFill>
                  <a:prstClr val="black"/>
                </a:solidFill>
              </a:rPr>
              <a:t>Axiom</a:t>
            </a:r>
            <a:r>
              <a:rPr lang="nl-NL" sz="2000" i="1" dirty="0" smtClean="0">
                <a:solidFill>
                  <a:prstClr val="black"/>
                </a:solidFill>
              </a:rPr>
              <a:t> of </a:t>
            </a:r>
            <a:r>
              <a:rPr lang="nl-NL" sz="2000" i="1" dirty="0" err="1" smtClean="0">
                <a:solidFill>
                  <a:prstClr val="black"/>
                </a:solidFill>
              </a:rPr>
              <a:t>Reasonable</a:t>
            </a:r>
            <a:r>
              <a:rPr lang="nl-NL" sz="2000" i="1" dirty="0" smtClean="0">
                <a:solidFill>
                  <a:prstClr val="black"/>
                </a:solidFill>
              </a:rPr>
              <a:t> </a:t>
            </a:r>
            <a:r>
              <a:rPr lang="nl-NL" sz="2000" i="1" dirty="0" err="1" smtClean="0">
                <a:solidFill>
                  <a:prstClr val="black"/>
                </a:solidFill>
              </a:rPr>
              <a:t>Demand</a:t>
            </a:r>
            <a:r>
              <a:rPr lang="nl-NL" sz="2000" dirty="0" smtClean="0">
                <a:solidFill>
                  <a:prstClr val="black"/>
                </a:solidFill>
              </a:rPr>
              <a:t>. Too </a:t>
            </a:r>
            <a:r>
              <a:rPr lang="nl-NL" sz="2000" dirty="0" err="1" smtClean="0">
                <a:solidFill>
                  <a:prstClr val="black"/>
                </a:solidFill>
              </a:rPr>
              <a:t>idealized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models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violate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this</a:t>
            </a:r>
            <a:r>
              <a:rPr lang="nl-NL" sz="2000" dirty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axiom</a:t>
            </a:r>
            <a:r>
              <a:rPr lang="nl-NL" sz="2000" dirty="0" smtClean="0">
                <a:solidFill>
                  <a:prstClr val="black"/>
                </a:solidFill>
              </a:rPr>
              <a:t>. </a:t>
            </a:r>
            <a:r>
              <a:rPr lang="nl-NL" sz="2000" dirty="0" err="1" smtClean="0">
                <a:solidFill>
                  <a:prstClr val="black"/>
                </a:solidFill>
              </a:rPr>
              <a:t>They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ask</a:t>
            </a:r>
            <a:r>
              <a:rPr lang="nl-NL" sz="2000" dirty="0" smtClean="0">
                <a:solidFill>
                  <a:prstClr val="black"/>
                </a:solidFill>
              </a:rPr>
              <a:t> more </a:t>
            </a:r>
            <a:r>
              <a:rPr lang="nl-NL" sz="2000" dirty="0" err="1" smtClean="0">
                <a:solidFill>
                  <a:prstClr val="black"/>
                </a:solidFill>
              </a:rPr>
              <a:t>than</a:t>
            </a:r>
            <a:r>
              <a:rPr lang="nl-NL" sz="2000" dirty="0" smtClean="0">
                <a:solidFill>
                  <a:prstClr val="black"/>
                </a:solidFill>
              </a:rPr>
              <a:t> a real agent </a:t>
            </a:r>
            <a:r>
              <a:rPr lang="nl-NL" sz="2000" dirty="0" err="1" smtClean="0">
                <a:solidFill>
                  <a:prstClr val="black"/>
                </a:solidFill>
              </a:rPr>
              <a:t>can</a:t>
            </a:r>
            <a:r>
              <a:rPr lang="nl-NL" sz="2000" dirty="0" smtClean="0">
                <a:solidFill>
                  <a:prstClr val="black"/>
                </a:solidFill>
              </a:rPr>
              <a:t> </a:t>
            </a:r>
            <a:r>
              <a:rPr lang="nl-NL" sz="2000" dirty="0" err="1" smtClean="0">
                <a:solidFill>
                  <a:prstClr val="black"/>
                </a:solidFill>
              </a:rPr>
              <a:t>possibly</a:t>
            </a:r>
            <a:r>
              <a:rPr lang="nl-NL" sz="2000" dirty="0" smtClean="0">
                <a:solidFill>
                  <a:prstClr val="black"/>
                </a:solidFill>
              </a:rPr>
              <a:t> do</a:t>
            </a:r>
          </a:p>
        </p:txBody>
      </p:sp>
    </p:spTree>
    <p:extLst>
      <p:ext uri="{BB962C8B-B14F-4D97-AF65-F5344CB8AC3E}">
        <p14:creationId xmlns:p14="http://schemas.microsoft.com/office/powerpoint/2010/main" val="30864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1" grpId="0"/>
      <p:bldP spid="14" grpId="0"/>
      <p:bldP spid="20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7028</TotalTime>
  <Words>22118</Words>
  <Application>Microsoft Office PowerPoint</Application>
  <PresentationFormat>On-screen Show (4:3)</PresentationFormat>
  <Paragraphs>1191</Paragraphs>
  <Slides>142</Slides>
  <Notes>89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142</vt:i4>
      </vt:variant>
    </vt:vector>
  </HeadingPairs>
  <TitlesOfParts>
    <vt:vector size="143" baseType="lpstr">
      <vt:lpstr>Office Theme</vt:lpstr>
      <vt:lpstr>  Rationality in Science, Religion,                                  and Everyday Life </vt:lpstr>
      <vt:lpstr>Literature and Schedule</vt:lpstr>
      <vt:lpstr>  Chapter 1: Introduction</vt:lpstr>
      <vt:lpstr>Belief formation, revision and rejection</vt:lpstr>
      <vt:lpstr>Science, religion, and everyday life</vt:lpstr>
      <vt:lpstr>Theoretical, practical and axiological rationality </vt:lpstr>
      <vt:lpstr>Axiom of reasonable demand</vt:lpstr>
      <vt:lpstr>Three ways to construct models of rationality</vt:lpstr>
      <vt:lpstr>The formal approach (purely a priori)</vt:lpstr>
      <vt:lpstr>The contextual approach (purely empirical)</vt:lpstr>
      <vt:lpstr>The practice-oriented approach (both)</vt:lpstr>
      <vt:lpstr>Rationality and religion</vt:lpstr>
      <vt:lpstr>Models of rationality</vt:lpstr>
      <vt:lpstr>  Chapter 2: The Nature of Rationality</vt:lpstr>
      <vt:lpstr>The Nature of Rationality</vt:lpstr>
      <vt:lpstr>Four different aspects of rationality</vt:lpstr>
      <vt:lpstr>Four different aspects of rationality</vt:lpstr>
      <vt:lpstr>Deontological rationality</vt:lpstr>
      <vt:lpstr>Means-End rationality</vt:lpstr>
      <vt:lpstr>A puzzle concerning rationality</vt:lpstr>
      <vt:lpstr>Can both characterizations be combined?</vt:lpstr>
      <vt:lpstr>Some Examples</vt:lpstr>
      <vt:lpstr>Epistemic and non-epistemic reasons</vt:lpstr>
      <vt:lpstr>Towards a holistic rationality</vt:lpstr>
      <vt:lpstr>Towards a holistic rationality</vt:lpstr>
      <vt:lpstr>  Chapter 3: Science and Formal Evidentialism</vt:lpstr>
      <vt:lpstr>The formal approach to scientific rationality</vt:lpstr>
      <vt:lpstr>Scientific evidentialism</vt:lpstr>
      <vt:lpstr>Scientific evidentialism</vt:lpstr>
      <vt:lpstr>Foundationalism</vt:lpstr>
      <vt:lpstr>Foundationalism</vt:lpstr>
      <vt:lpstr>The rules of science</vt:lpstr>
      <vt:lpstr>Bayesianism</vt:lpstr>
      <vt:lpstr>Popper’s logic of conjectures and refutations</vt:lpstr>
      <vt:lpstr>The rule principle</vt:lpstr>
      <vt:lpstr>The formalists’ conception of rationality’s nature</vt:lpstr>
      <vt:lpstr>Demarcating science and non-science</vt:lpstr>
      <vt:lpstr>Expanding to Formal Evidentialism</vt:lpstr>
      <vt:lpstr>The locus of rationality</vt:lpstr>
      <vt:lpstr>External and internal rationality</vt:lpstr>
      <vt:lpstr>Internal standards for rationality</vt:lpstr>
      <vt:lpstr>Revised version of both internal standards</vt:lpstr>
      <vt:lpstr>A problem for ‘deductive closure’</vt:lpstr>
      <vt:lpstr>  Chapter 4: The Scientific and the Evidentialist Challenge to Religious Belief</vt:lpstr>
      <vt:lpstr>The 20th century challenge to religious belief</vt:lpstr>
      <vt:lpstr>The verificationist challenge to religious belief</vt:lpstr>
      <vt:lpstr>The falsificationist challenge to religious belief</vt:lpstr>
      <vt:lpstr>Responding to both challenges</vt:lpstr>
      <vt:lpstr>The scientific challenge to religious belief</vt:lpstr>
      <vt:lpstr>Responding to the scientific challenge</vt:lpstr>
      <vt:lpstr>The evidentialist challenge to religious belief</vt:lpstr>
      <vt:lpstr>The evidentialist challenge to religious belief</vt:lpstr>
      <vt:lpstr>Responding to the evidentialist challenge</vt:lpstr>
      <vt:lpstr>A challenge for atheism</vt:lpstr>
      <vt:lpstr>The ‘strong response’ to the evidentialist challenge to religious belief </vt:lpstr>
      <vt:lpstr>The ‘strong response’ to the evidentialist challenge to religious belief </vt:lpstr>
      <vt:lpstr>The evidence for a formal justification of theism</vt:lpstr>
      <vt:lpstr>‘The formal justification of theism’ and science</vt:lpstr>
      <vt:lpstr>The dilemma of religious assent</vt:lpstr>
      <vt:lpstr>Religious belief as properly basic</vt:lpstr>
      <vt:lpstr>Religious belief as properly basic</vt:lpstr>
      <vt:lpstr>Arguing that belief in God is not properly basic</vt:lpstr>
      <vt:lpstr>Responding to the scientific challenge to religious belief</vt:lpstr>
      <vt:lpstr>  Chapter 5: The Practice-Oriented      View of Science</vt:lpstr>
      <vt:lpstr>1962</vt:lpstr>
      <vt:lpstr>History of Science</vt:lpstr>
      <vt:lpstr>Kuhn’s philosophy of science</vt:lpstr>
      <vt:lpstr>Kuhn’s philosophy of science</vt:lpstr>
      <vt:lpstr>The revisability thesis</vt:lpstr>
      <vt:lpstr>An alternative model of scientific rationality</vt:lpstr>
      <vt:lpstr>An alternative model of scientific rationality</vt:lpstr>
      <vt:lpstr>Explicating informed judgments</vt:lpstr>
      <vt:lpstr>The social condition of rational theory-choice</vt:lpstr>
      <vt:lpstr>Social evidentialism</vt:lpstr>
      <vt:lpstr>Degree of assent in science</vt:lpstr>
      <vt:lpstr>  Chapter 6: Social Evidentialism</vt:lpstr>
      <vt:lpstr>Social evidentialism as a                                         general model of rationality</vt:lpstr>
      <vt:lpstr>Social evidentialism as a                                         general model of rationality</vt:lpstr>
      <vt:lpstr>Social evidentialism as a                                         general model of rationality</vt:lpstr>
      <vt:lpstr>The locus of rationality</vt:lpstr>
      <vt:lpstr>Disagreement on social evidentialism</vt:lpstr>
      <vt:lpstr>Strong social evidentialism</vt:lpstr>
      <vt:lpstr>Social evidentialism and foundationalism</vt:lpstr>
      <vt:lpstr>Social evidentialism and truth</vt:lpstr>
      <vt:lpstr>Social evidentialism and truth</vt:lpstr>
      <vt:lpstr>The scope of social evidentialism</vt:lpstr>
      <vt:lpstr>  Chapter 7: Social Evidentialism            and Religious Belief</vt:lpstr>
      <vt:lpstr>Social Evidentialism and Religious Belief</vt:lpstr>
      <vt:lpstr>The origin of the negative presumption</vt:lpstr>
      <vt:lpstr>Informed Judgment in Religion</vt:lpstr>
      <vt:lpstr>Informed Judgment in Religion</vt:lpstr>
      <vt:lpstr>Informed Judgment in Religion</vt:lpstr>
      <vt:lpstr>Informed Judgment in Religion</vt:lpstr>
      <vt:lpstr>The social principle and religion</vt:lpstr>
      <vt:lpstr>The social principle and religion</vt:lpstr>
      <vt:lpstr>Social evidentialists challenge to religious belief</vt:lpstr>
      <vt:lpstr>Social evidentialists challenge to religious belief</vt:lpstr>
      <vt:lpstr>  Chapter 8: Presumptionism</vt:lpstr>
      <vt:lpstr>Presumptionism</vt:lpstr>
      <vt:lpstr>Presumptionism</vt:lpstr>
      <vt:lpstr>Presumptionism</vt:lpstr>
      <vt:lpstr>Everyday belief</vt:lpstr>
      <vt:lpstr>Internal rationality</vt:lpstr>
      <vt:lpstr>Internal rationality</vt:lpstr>
      <vt:lpstr>External rationality</vt:lpstr>
      <vt:lpstr>The Principle of Presumption</vt:lpstr>
      <vt:lpstr>The Principle of Presumption</vt:lpstr>
      <vt:lpstr>Rationality, knowledge and truth</vt:lpstr>
      <vt:lpstr>Rationality, knowledge and truth</vt:lpstr>
      <vt:lpstr>Another objection to presumptionism</vt:lpstr>
      <vt:lpstr>Presumptionism as a general principle?</vt:lpstr>
      <vt:lpstr>Further objections against presumptionism</vt:lpstr>
      <vt:lpstr>Science and Presumptionism</vt:lpstr>
      <vt:lpstr>  Chapter 9: The Nature and                           Function of Religious Belief</vt:lpstr>
      <vt:lpstr>Nature and function of religious belief</vt:lpstr>
      <vt:lpstr>The function of religion</vt:lpstr>
      <vt:lpstr>A view of life</vt:lpstr>
      <vt:lpstr>A view of life</vt:lpstr>
      <vt:lpstr>A view of life</vt:lpstr>
      <vt:lpstr>A view of life</vt:lpstr>
      <vt:lpstr>The conception of religion</vt:lpstr>
      <vt:lpstr>The conception of religion</vt:lpstr>
      <vt:lpstr>Existential questions and religious belief</vt:lpstr>
      <vt:lpstr>Existential questions and religious belief</vt:lpstr>
      <vt:lpstr>Existential questions and religious belief</vt:lpstr>
      <vt:lpstr>  Chapter 10: Religious Rationality</vt:lpstr>
      <vt:lpstr>Religious Rationality</vt:lpstr>
      <vt:lpstr>Religious Rationality</vt:lpstr>
      <vt:lpstr>Contemporary Philosophy of Religion Debate</vt:lpstr>
      <vt:lpstr>Contemporary Philosophy of Religion Debate</vt:lpstr>
      <vt:lpstr>Do Science and Religion have different rationalities?</vt:lpstr>
      <vt:lpstr>Good reasons in science</vt:lpstr>
      <vt:lpstr>Good reasons in science and religion</vt:lpstr>
      <vt:lpstr>Good reasons in science and religion</vt:lpstr>
      <vt:lpstr>The scientific challenge reconsidered</vt:lpstr>
      <vt:lpstr>The scientific challenge reconsidered</vt:lpstr>
      <vt:lpstr>The evidentialist challenge reconsidered</vt:lpstr>
      <vt:lpstr>Evidence, grounds and skepticism</vt:lpstr>
      <vt:lpstr>Evidence, grounds and skepticism</vt:lpstr>
      <vt:lpstr>Presumptionist challenge to religious believing</vt:lpstr>
      <vt:lpstr>Religious commitment and rationality</vt:lpstr>
      <vt:lpstr>In defense of full presumptionism</vt:lpstr>
    </vt:vector>
  </TitlesOfParts>
  <Company>LeasePlan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Epistemology</dc:title>
  <dc:creator>rutte</dc:creator>
  <cp:lastModifiedBy>Emanuel Rutten</cp:lastModifiedBy>
  <cp:revision>754</cp:revision>
  <dcterms:created xsi:type="dcterms:W3CDTF">2013-05-04T19:13:18Z</dcterms:created>
  <dcterms:modified xsi:type="dcterms:W3CDTF">2014-12-01T13:56:56Z</dcterms:modified>
</cp:coreProperties>
</file>