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451.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notesSlides/notesSlide79.xml" ContentType="application/vnd.openxmlformats-officedocument.presentationml.notes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notesSlides/notesSlide98.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s/slide44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2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s/slide44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slides/slide446.xml" ContentType="application/vnd.openxmlformats-officedocument.presentationml.slide+xml"/>
  <Override PartName="/ppt/slides/slide45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s/slide43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424.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44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s/slide432.xml" ContentType="application/vnd.openxmlformats-officedocument.presentationml.slid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48.xml" ContentType="application/vnd.openxmlformats-officedocument.presentationml.slide+xml"/>
  <Override PartName="/ppt/slides/slide459.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437.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s/slide434.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notesSlides/notesSlide78.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2"/>
  </p:notesMasterIdLst>
  <p:sldIdLst>
    <p:sldId id="256" r:id="rId2"/>
    <p:sldId id="363" r:id="rId3"/>
    <p:sldId id="364" r:id="rId4"/>
    <p:sldId id="262"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4" r:id="rId18"/>
    <p:sldId id="276" r:id="rId19"/>
    <p:sldId id="277" r:id="rId20"/>
    <p:sldId id="282" r:id="rId21"/>
    <p:sldId id="279" r:id="rId22"/>
    <p:sldId id="280" r:id="rId23"/>
    <p:sldId id="281" r:id="rId24"/>
    <p:sldId id="283" r:id="rId25"/>
    <p:sldId id="284" r:id="rId26"/>
    <p:sldId id="285" r:id="rId27"/>
    <p:sldId id="286" r:id="rId28"/>
    <p:sldId id="287" r:id="rId29"/>
    <p:sldId id="288" r:id="rId30"/>
    <p:sldId id="289" r:id="rId31"/>
    <p:sldId id="290" r:id="rId32"/>
    <p:sldId id="293" r:id="rId33"/>
    <p:sldId id="291" r:id="rId34"/>
    <p:sldId id="292" r:id="rId35"/>
    <p:sldId id="295" r:id="rId36"/>
    <p:sldId id="294"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4" r:id="rId55"/>
    <p:sldId id="313" r:id="rId56"/>
    <p:sldId id="315" r:id="rId57"/>
    <p:sldId id="316" r:id="rId58"/>
    <p:sldId id="317" r:id="rId59"/>
    <p:sldId id="319" r:id="rId60"/>
    <p:sldId id="320" r:id="rId61"/>
    <p:sldId id="321" r:id="rId62"/>
    <p:sldId id="322" r:id="rId63"/>
    <p:sldId id="323" r:id="rId64"/>
    <p:sldId id="325" r:id="rId65"/>
    <p:sldId id="324" r:id="rId66"/>
    <p:sldId id="326" r:id="rId67"/>
    <p:sldId id="327" r:id="rId68"/>
    <p:sldId id="328" r:id="rId69"/>
    <p:sldId id="329" r:id="rId70"/>
    <p:sldId id="330" r:id="rId71"/>
    <p:sldId id="331" r:id="rId72"/>
    <p:sldId id="332" r:id="rId73"/>
    <p:sldId id="333" r:id="rId74"/>
    <p:sldId id="335" r:id="rId75"/>
    <p:sldId id="334" r:id="rId76"/>
    <p:sldId id="336" r:id="rId77"/>
    <p:sldId id="337" r:id="rId78"/>
    <p:sldId id="339" r:id="rId79"/>
    <p:sldId id="338" r:id="rId80"/>
    <p:sldId id="340" r:id="rId81"/>
    <p:sldId id="342" r:id="rId82"/>
    <p:sldId id="343" r:id="rId83"/>
    <p:sldId id="344" r:id="rId84"/>
    <p:sldId id="345" r:id="rId85"/>
    <p:sldId id="349" r:id="rId86"/>
    <p:sldId id="346" r:id="rId87"/>
    <p:sldId id="347" r:id="rId88"/>
    <p:sldId id="348" r:id="rId89"/>
    <p:sldId id="350" r:id="rId90"/>
    <p:sldId id="351" r:id="rId91"/>
    <p:sldId id="352" r:id="rId92"/>
    <p:sldId id="353" r:id="rId93"/>
    <p:sldId id="354" r:id="rId94"/>
    <p:sldId id="355" r:id="rId95"/>
    <p:sldId id="356" r:id="rId96"/>
    <p:sldId id="365" r:id="rId97"/>
    <p:sldId id="357" r:id="rId98"/>
    <p:sldId id="358" r:id="rId99"/>
    <p:sldId id="360" r:id="rId100"/>
    <p:sldId id="361" r:id="rId101"/>
    <p:sldId id="362"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410" r:id="rId147"/>
    <p:sldId id="411" r:id="rId148"/>
    <p:sldId id="412" r:id="rId149"/>
    <p:sldId id="413" r:id="rId150"/>
    <p:sldId id="414" r:id="rId151"/>
    <p:sldId id="415" r:id="rId152"/>
    <p:sldId id="416" r:id="rId153"/>
    <p:sldId id="417" r:id="rId154"/>
    <p:sldId id="418" r:id="rId155"/>
    <p:sldId id="419" r:id="rId156"/>
    <p:sldId id="420" r:id="rId157"/>
    <p:sldId id="421" r:id="rId158"/>
    <p:sldId id="422" r:id="rId159"/>
    <p:sldId id="423" r:id="rId160"/>
    <p:sldId id="424" r:id="rId161"/>
    <p:sldId id="425" r:id="rId162"/>
    <p:sldId id="426" r:id="rId163"/>
    <p:sldId id="427" r:id="rId164"/>
    <p:sldId id="428" r:id="rId165"/>
    <p:sldId id="429" r:id="rId166"/>
    <p:sldId id="430" r:id="rId167"/>
    <p:sldId id="431" r:id="rId168"/>
    <p:sldId id="432" r:id="rId169"/>
    <p:sldId id="433" r:id="rId170"/>
    <p:sldId id="434" r:id="rId171"/>
    <p:sldId id="435" r:id="rId172"/>
    <p:sldId id="436" r:id="rId173"/>
    <p:sldId id="437" r:id="rId174"/>
    <p:sldId id="438" r:id="rId175"/>
    <p:sldId id="439" r:id="rId176"/>
    <p:sldId id="440" r:id="rId177"/>
    <p:sldId id="441" r:id="rId178"/>
    <p:sldId id="442" r:id="rId179"/>
    <p:sldId id="443" r:id="rId180"/>
    <p:sldId id="444" r:id="rId181"/>
    <p:sldId id="445" r:id="rId182"/>
    <p:sldId id="446" r:id="rId183"/>
    <p:sldId id="447" r:id="rId184"/>
    <p:sldId id="448" r:id="rId185"/>
    <p:sldId id="449" r:id="rId186"/>
    <p:sldId id="450" r:id="rId187"/>
    <p:sldId id="451" r:id="rId188"/>
    <p:sldId id="452" r:id="rId189"/>
    <p:sldId id="453" r:id="rId190"/>
    <p:sldId id="454" r:id="rId191"/>
    <p:sldId id="455" r:id="rId192"/>
    <p:sldId id="456" r:id="rId193"/>
    <p:sldId id="457" r:id="rId194"/>
    <p:sldId id="458" r:id="rId195"/>
    <p:sldId id="459" r:id="rId196"/>
    <p:sldId id="460" r:id="rId197"/>
    <p:sldId id="461" r:id="rId198"/>
    <p:sldId id="462" r:id="rId199"/>
    <p:sldId id="463" r:id="rId200"/>
    <p:sldId id="464" r:id="rId201"/>
    <p:sldId id="465" r:id="rId202"/>
    <p:sldId id="466" r:id="rId203"/>
    <p:sldId id="467" r:id="rId204"/>
    <p:sldId id="468" r:id="rId205"/>
    <p:sldId id="469" r:id="rId206"/>
    <p:sldId id="470" r:id="rId207"/>
    <p:sldId id="471" r:id="rId208"/>
    <p:sldId id="472" r:id="rId209"/>
    <p:sldId id="473" r:id="rId210"/>
    <p:sldId id="474" r:id="rId211"/>
    <p:sldId id="475" r:id="rId212"/>
    <p:sldId id="476" r:id="rId213"/>
    <p:sldId id="477" r:id="rId214"/>
    <p:sldId id="478" r:id="rId215"/>
    <p:sldId id="479" r:id="rId216"/>
    <p:sldId id="480" r:id="rId217"/>
    <p:sldId id="481" r:id="rId218"/>
    <p:sldId id="482" r:id="rId219"/>
    <p:sldId id="483" r:id="rId220"/>
    <p:sldId id="484" r:id="rId221"/>
    <p:sldId id="485" r:id="rId222"/>
    <p:sldId id="486" r:id="rId223"/>
    <p:sldId id="487" r:id="rId224"/>
    <p:sldId id="488" r:id="rId225"/>
    <p:sldId id="489" r:id="rId226"/>
    <p:sldId id="490" r:id="rId227"/>
    <p:sldId id="491" r:id="rId228"/>
    <p:sldId id="492" r:id="rId229"/>
    <p:sldId id="493" r:id="rId230"/>
    <p:sldId id="494" r:id="rId231"/>
    <p:sldId id="495" r:id="rId232"/>
    <p:sldId id="496" r:id="rId233"/>
    <p:sldId id="497" r:id="rId234"/>
    <p:sldId id="498" r:id="rId235"/>
    <p:sldId id="499" r:id="rId236"/>
    <p:sldId id="500" r:id="rId237"/>
    <p:sldId id="501" r:id="rId238"/>
    <p:sldId id="502" r:id="rId239"/>
    <p:sldId id="503" r:id="rId240"/>
    <p:sldId id="504" r:id="rId241"/>
    <p:sldId id="505" r:id="rId242"/>
    <p:sldId id="506" r:id="rId243"/>
    <p:sldId id="507" r:id="rId244"/>
    <p:sldId id="508" r:id="rId245"/>
    <p:sldId id="509" r:id="rId246"/>
    <p:sldId id="510" r:id="rId247"/>
    <p:sldId id="511" r:id="rId248"/>
    <p:sldId id="512" r:id="rId249"/>
    <p:sldId id="513" r:id="rId250"/>
    <p:sldId id="514" r:id="rId251"/>
    <p:sldId id="515" r:id="rId252"/>
    <p:sldId id="516" r:id="rId253"/>
    <p:sldId id="517" r:id="rId254"/>
    <p:sldId id="518" r:id="rId255"/>
    <p:sldId id="519" r:id="rId256"/>
    <p:sldId id="520" r:id="rId257"/>
    <p:sldId id="521" r:id="rId258"/>
    <p:sldId id="522" r:id="rId259"/>
    <p:sldId id="523" r:id="rId260"/>
    <p:sldId id="524" r:id="rId261"/>
    <p:sldId id="525" r:id="rId262"/>
    <p:sldId id="526" r:id="rId263"/>
    <p:sldId id="527" r:id="rId264"/>
    <p:sldId id="528" r:id="rId265"/>
    <p:sldId id="529" r:id="rId266"/>
    <p:sldId id="530" r:id="rId267"/>
    <p:sldId id="531" r:id="rId268"/>
    <p:sldId id="532" r:id="rId269"/>
    <p:sldId id="533" r:id="rId270"/>
    <p:sldId id="534" r:id="rId271"/>
    <p:sldId id="535" r:id="rId272"/>
    <p:sldId id="536" r:id="rId273"/>
    <p:sldId id="537" r:id="rId274"/>
    <p:sldId id="538" r:id="rId275"/>
    <p:sldId id="539" r:id="rId276"/>
    <p:sldId id="540" r:id="rId277"/>
    <p:sldId id="541" r:id="rId278"/>
    <p:sldId id="542" r:id="rId279"/>
    <p:sldId id="543" r:id="rId280"/>
    <p:sldId id="544" r:id="rId281"/>
    <p:sldId id="545" r:id="rId282"/>
    <p:sldId id="546" r:id="rId283"/>
    <p:sldId id="547" r:id="rId284"/>
    <p:sldId id="548" r:id="rId285"/>
    <p:sldId id="549" r:id="rId286"/>
    <p:sldId id="550" r:id="rId287"/>
    <p:sldId id="551" r:id="rId288"/>
    <p:sldId id="552" r:id="rId289"/>
    <p:sldId id="553" r:id="rId290"/>
    <p:sldId id="554" r:id="rId291"/>
    <p:sldId id="555" r:id="rId292"/>
    <p:sldId id="556" r:id="rId293"/>
    <p:sldId id="557" r:id="rId294"/>
    <p:sldId id="558" r:id="rId295"/>
    <p:sldId id="559" r:id="rId296"/>
    <p:sldId id="560" r:id="rId297"/>
    <p:sldId id="561" r:id="rId298"/>
    <p:sldId id="562" r:id="rId299"/>
    <p:sldId id="563" r:id="rId300"/>
    <p:sldId id="564" r:id="rId301"/>
    <p:sldId id="565" r:id="rId302"/>
    <p:sldId id="566" r:id="rId303"/>
    <p:sldId id="567" r:id="rId304"/>
    <p:sldId id="568" r:id="rId305"/>
    <p:sldId id="569" r:id="rId306"/>
    <p:sldId id="570" r:id="rId307"/>
    <p:sldId id="571" r:id="rId308"/>
    <p:sldId id="572" r:id="rId309"/>
    <p:sldId id="573" r:id="rId310"/>
    <p:sldId id="574" r:id="rId311"/>
    <p:sldId id="575" r:id="rId312"/>
    <p:sldId id="576" r:id="rId313"/>
    <p:sldId id="577" r:id="rId314"/>
    <p:sldId id="578" r:id="rId315"/>
    <p:sldId id="579" r:id="rId316"/>
    <p:sldId id="580" r:id="rId317"/>
    <p:sldId id="581" r:id="rId318"/>
    <p:sldId id="582" r:id="rId319"/>
    <p:sldId id="583" r:id="rId320"/>
    <p:sldId id="584" r:id="rId321"/>
    <p:sldId id="585" r:id="rId322"/>
    <p:sldId id="586" r:id="rId323"/>
    <p:sldId id="587" r:id="rId324"/>
    <p:sldId id="588" r:id="rId325"/>
    <p:sldId id="589" r:id="rId326"/>
    <p:sldId id="590" r:id="rId327"/>
    <p:sldId id="591" r:id="rId328"/>
    <p:sldId id="592" r:id="rId329"/>
    <p:sldId id="593" r:id="rId330"/>
    <p:sldId id="594" r:id="rId331"/>
    <p:sldId id="595" r:id="rId332"/>
    <p:sldId id="596" r:id="rId333"/>
    <p:sldId id="597" r:id="rId334"/>
    <p:sldId id="598" r:id="rId335"/>
    <p:sldId id="599" r:id="rId336"/>
    <p:sldId id="600" r:id="rId337"/>
    <p:sldId id="601" r:id="rId338"/>
    <p:sldId id="602" r:id="rId339"/>
    <p:sldId id="603" r:id="rId340"/>
    <p:sldId id="604" r:id="rId341"/>
    <p:sldId id="605" r:id="rId342"/>
    <p:sldId id="606" r:id="rId343"/>
    <p:sldId id="607" r:id="rId344"/>
    <p:sldId id="608" r:id="rId345"/>
    <p:sldId id="609" r:id="rId346"/>
    <p:sldId id="610" r:id="rId347"/>
    <p:sldId id="611" r:id="rId348"/>
    <p:sldId id="612" r:id="rId349"/>
    <p:sldId id="613" r:id="rId350"/>
    <p:sldId id="614" r:id="rId351"/>
    <p:sldId id="615" r:id="rId352"/>
    <p:sldId id="616" r:id="rId353"/>
    <p:sldId id="617" r:id="rId354"/>
    <p:sldId id="618" r:id="rId355"/>
    <p:sldId id="619" r:id="rId356"/>
    <p:sldId id="620" r:id="rId357"/>
    <p:sldId id="621" r:id="rId358"/>
    <p:sldId id="622" r:id="rId359"/>
    <p:sldId id="623" r:id="rId360"/>
    <p:sldId id="624" r:id="rId361"/>
    <p:sldId id="625" r:id="rId362"/>
    <p:sldId id="626" r:id="rId363"/>
    <p:sldId id="627" r:id="rId364"/>
    <p:sldId id="628" r:id="rId365"/>
    <p:sldId id="629" r:id="rId366"/>
    <p:sldId id="630" r:id="rId367"/>
    <p:sldId id="631" r:id="rId368"/>
    <p:sldId id="632" r:id="rId369"/>
    <p:sldId id="633" r:id="rId370"/>
    <p:sldId id="634" r:id="rId371"/>
    <p:sldId id="635" r:id="rId372"/>
    <p:sldId id="636" r:id="rId373"/>
    <p:sldId id="637" r:id="rId374"/>
    <p:sldId id="638" r:id="rId375"/>
    <p:sldId id="639" r:id="rId376"/>
    <p:sldId id="640" r:id="rId377"/>
    <p:sldId id="641" r:id="rId378"/>
    <p:sldId id="642" r:id="rId379"/>
    <p:sldId id="643" r:id="rId380"/>
    <p:sldId id="644" r:id="rId381"/>
    <p:sldId id="645" r:id="rId382"/>
    <p:sldId id="646" r:id="rId383"/>
    <p:sldId id="647" r:id="rId384"/>
    <p:sldId id="648" r:id="rId385"/>
    <p:sldId id="649" r:id="rId386"/>
    <p:sldId id="650" r:id="rId387"/>
    <p:sldId id="651" r:id="rId388"/>
    <p:sldId id="652" r:id="rId389"/>
    <p:sldId id="653" r:id="rId390"/>
    <p:sldId id="654" r:id="rId391"/>
    <p:sldId id="655" r:id="rId392"/>
    <p:sldId id="656" r:id="rId393"/>
    <p:sldId id="657" r:id="rId394"/>
    <p:sldId id="658" r:id="rId395"/>
    <p:sldId id="659" r:id="rId396"/>
    <p:sldId id="660" r:id="rId397"/>
    <p:sldId id="661" r:id="rId398"/>
    <p:sldId id="662" r:id="rId399"/>
    <p:sldId id="663" r:id="rId400"/>
    <p:sldId id="664" r:id="rId401"/>
    <p:sldId id="665" r:id="rId402"/>
    <p:sldId id="666" r:id="rId403"/>
    <p:sldId id="667" r:id="rId404"/>
    <p:sldId id="668" r:id="rId405"/>
    <p:sldId id="669" r:id="rId406"/>
    <p:sldId id="670" r:id="rId407"/>
    <p:sldId id="671" r:id="rId408"/>
    <p:sldId id="672" r:id="rId409"/>
    <p:sldId id="673" r:id="rId410"/>
    <p:sldId id="674" r:id="rId411"/>
    <p:sldId id="675" r:id="rId412"/>
    <p:sldId id="676" r:id="rId413"/>
    <p:sldId id="677" r:id="rId414"/>
    <p:sldId id="678" r:id="rId415"/>
    <p:sldId id="679" r:id="rId416"/>
    <p:sldId id="680" r:id="rId417"/>
    <p:sldId id="681" r:id="rId418"/>
    <p:sldId id="682" r:id="rId419"/>
    <p:sldId id="683" r:id="rId420"/>
    <p:sldId id="684" r:id="rId421"/>
    <p:sldId id="685" r:id="rId422"/>
    <p:sldId id="686" r:id="rId423"/>
    <p:sldId id="687" r:id="rId424"/>
    <p:sldId id="688" r:id="rId425"/>
    <p:sldId id="689" r:id="rId426"/>
    <p:sldId id="690" r:id="rId427"/>
    <p:sldId id="691" r:id="rId428"/>
    <p:sldId id="692" r:id="rId429"/>
    <p:sldId id="693" r:id="rId430"/>
    <p:sldId id="694" r:id="rId431"/>
    <p:sldId id="695" r:id="rId432"/>
    <p:sldId id="696" r:id="rId433"/>
    <p:sldId id="697" r:id="rId434"/>
    <p:sldId id="698" r:id="rId435"/>
    <p:sldId id="699" r:id="rId436"/>
    <p:sldId id="700" r:id="rId437"/>
    <p:sldId id="701" r:id="rId438"/>
    <p:sldId id="702" r:id="rId439"/>
    <p:sldId id="703" r:id="rId440"/>
    <p:sldId id="704" r:id="rId441"/>
    <p:sldId id="705" r:id="rId442"/>
    <p:sldId id="706" r:id="rId443"/>
    <p:sldId id="707" r:id="rId444"/>
    <p:sldId id="708" r:id="rId445"/>
    <p:sldId id="709" r:id="rId446"/>
    <p:sldId id="710" r:id="rId447"/>
    <p:sldId id="711" r:id="rId448"/>
    <p:sldId id="712" r:id="rId449"/>
    <p:sldId id="713" r:id="rId450"/>
    <p:sldId id="714" r:id="rId451"/>
    <p:sldId id="715" r:id="rId452"/>
    <p:sldId id="716" r:id="rId453"/>
    <p:sldId id="717" r:id="rId454"/>
    <p:sldId id="718" r:id="rId455"/>
    <p:sldId id="719" r:id="rId456"/>
    <p:sldId id="720" r:id="rId457"/>
    <p:sldId id="721" r:id="rId458"/>
    <p:sldId id="722" r:id="rId459"/>
    <p:sldId id="723" r:id="rId460"/>
    <p:sldId id="724" r:id="rId46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435" Type="http://schemas.openxmlformats.org/officeDocument/2006/relationships/slide" Target="slides/slide434.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446" Type="http://schemas.openxmlformats.org/officeDocument/2006/relationships/slide" Target="slides/slide445.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457" Type="http://schemas.openxmlformats.org/officeDocument/2006/relationships/slide" Target="slides/slide456.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viewProps" Target="viewProps.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theme" Target="theme/theme1.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334BD-2CFE-4460-9A3B-EBF3B9A79A1D}" type="datetimeFigureOut">
              <a:rPr lang="nl-NL" smtClean="0"/>
              <a:pPr/>
              <a:t>12-5-2014</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E894D2-E747-4DD6-9AC0-FA60268B0898}"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64</a:t>
            </a:fld>
            <a:endParaRPr lang="nl-NL"/>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399</a:t>
            </a:fld>
            <a:endParaRPr lang="nl-NL"/>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400</a:t>
            </a:fld>
            <a:endParaRPr lang="nl-NL"/>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401</a:t>
            </a:fld>
            <a:endParaRPr lang="nl-NL"/>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402</a:t>
            </a:fld>
            <a:endParaRPr lang="nl-NL"/>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403</a:t>
            </a:fld>
            <a:endParaRPr lang="nl-NL"/>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404</a:t>
            </a:fld>
            <a:endParaRPr lang="nl-NL"/>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405</a:t>
            </a:fld>
            <a:endParaRPr lang="nl-NL"/>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406</a:t>
            </a:fld>
            <a:endParaRPr lang="nl-NL"/>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407</a:t>
            </a:fld>
            <a:endParaRPr lang="nl-NL"/>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408</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65</a:t>
            </a:fld>
            <a:endParaRPr lang="nl-NL"/>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409</a:t>
            </a:fld>
            <a:endParaRPr lang="nl-NL"/>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410</a:t>
            </a:fld>
            <a:endParaRPr lang="nl-NL"/>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411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66</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67</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68</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69</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70</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71</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72</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73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52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74</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95</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96</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97</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98</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99</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100</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101</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148</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149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53</a:t>
            </a:fld>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150</a:t>
            </a:fld>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151</a:t>
            </a:fld>
            <a:endParaRPr 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165</a:t>
            </a:fld>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166</a:t>
            </a:fld>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167</a:t>
            </a:fld>
            <a:endParaRPr 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168</a:t>
            </a:fld>
            <a:endParaRPr 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169</a:t>
            </a:fld>
            <a:endParaRPr 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170</a:t>
            </a:fld>
            <a:endParaRPr lang="nl-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171</a:t>
            </a:fld>
            <a:endParaRPr 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172</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57</a:t>
            </a:fld>
            <a:endParaRPr 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173</a:t>
            </a:fld>
            <a:endParaRPr lang="nl-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174</a:t>
            </a:fld>
            <a:endParaRPr lang="nl-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175</a:t>
            </a:fld>
            <a:endParaRPr lang="nl-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176</a:t>
            </a:fld>
            <a:endParaRPr lang="nl-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177</a:t>
            </a:fld>
            <a:endParaRPr lang="nl-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178</a:t>
            </a:fld>
            <a:endParaRPr lang="nl-N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179</a:t>
            </a:fld>
            <a:endParaRPr lang="nl-N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180</a:t>
            </a:fld>
            <a:endParaRPr lang="nl-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181</a:t>
            </a:fld>
            <a:endParaRPr lang="nl-N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182</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59</a:t>
            </a:fld>
            <a:endParaRPr lang="nl-N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183</a:t>
            </a:fld>
            <a:endParaRPr lang="nl-N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184</a:t>
            </a:fld>
            <a:endParaRPr lang="nl-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185</a:t>
            </a:fld>
            <a:endParaRPr lang="nl-N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186</a:t>
            </a:fld>
            <a:endParaRPr lang="nl-N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187</a:t>
            </a:fld>
            <a:endParaRPr lang="nl-N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188</a:t>
            </a:fld>
            <a:endParaRPr lang="nl-N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189</a:t>
            </a:fld>
            <a:endParaRPr lang="nl-N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190</a:t>
            </a:fld>
            <a:endParaRPr lang="nl-N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191</a:t>
            </a:fld>
            <a:endParaRPr lang="nl-N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192</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60</a:t>
            </a:fld>
            <a:endParaRPr lang="nl-N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193</a:t>
            </a:fld>
            <a:endParaRPr lang="nl-N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194</a:t>
            </a:fld>
            <a:endParaRPr lang="nl-N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195</a:t>
            </a:fld>
            <a:endParaRPr lang="nl-N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196</a:t>
            </a:fld>
            <a:endParaRPr lang="nl-NL"/>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197</a:t>
            </a:fld>
            <a:endParaRPr lang="nl-NL"/>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198</a:t>
            </a:fld>
            <a:endParaRPr lang="nl-N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199</a:t>
            </a:fld>
            <a:endParaRPr lang="nl-NL"/>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200</a:t>
            </a:fld>
            <a:endParaRPr lang="nl-NL"/>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201</a:t>
            </a:fld>
            <a:endParaRPr lang="nl-NL"/>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202</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61</a:t>
            </a:fld>
            <a:endParaRPr lang="nl-N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203</a:t>
            </a:fld>
            <a:endParaRPr lang="nl-NL"/>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204</a:t>
            </a:fld>
            <a:endParaRPr lang="nl-NL"/>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205</a:t>
            </a:fld>
            <a:endParaRPr lang="nl-NL"/>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206</a:t>
            </a:fld>
            <a:endParaRPr lang="nl-NL"/>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207</a:t>
            </a:fld>
            <a:endParaRPr lang="nl-NL"/>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208</a:t>
            </a:fld>
            <a:endParaRPr lang="nl-NL"/>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209</a:t>
            </a:fld>
            <a:endParaRPr lang="nl-NL"/>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210</a:t>
            </a:fld>
            <a:endParaRPr lang="nl-NL"/>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211</a:t>
            </a:fld>
            <a:endParaRPr lang="nl-NL"/>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212</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62</a:t>
            </a:fld>
            <a:endParaRPr lang="nl-NL"/>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379</a:t>
            </a:fld>
            <a:endParaRPr lang="nl-NL"/>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380</a:t>
            </a:fld>
            <a:endParaRPr lang="nl-NL"/>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381</a:t>
            </a:fld>
            <a:endParaRPr lang="nl-NL"/>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382</a:t>
            </a:fld>
            <a:endParaRPr lang="nl-NL"/>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383</a:t>
            </a:fld>
            <a:endParaRPr lang="nl-NL"/>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384</a:t>
            </a:fld>
            <a:endParaRPr lang="nl-NL"/>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385</a:t>
            </a:fld>
            <a:endParaRPr lang="nl-NL"/>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386</a:t>
            </a:fld>
            <a:endParaRPr lang="nl-NL"/>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387</a:t>
            </a:fld>
            <a:endParaRPr lang="nl-NL"/>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388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63</a:t>
            </a:fld>
            <a:endParaRPr lang="nl-NL"/>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389</a:t>
            </a:fld>
            <a:endParaRPr lang="nl-NL"/>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390</a:t>
            </a:fld>
            <a:endParaRPr lang="nl-NL"/>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391</a:t>
            </a:fld>
            <a:endParaRPr lang="nl-NL"/>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392</a:t>
            </a:fld>
            <a:endParaRPr lang="nl-NL"/>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393</a:t>
            </a:fld>
            <a:endParaRPr lang="nl-NL"/>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394</a:t>
            </a:fld>
            <a:endParaRPr lang="nl-NL"/>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395</a:t>
            </a:fld>
            <a:endParaRPr lang="nl-NL"/>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396</a:t>
            </a:fld>
            <a:endParaRPr lang="nl-NL"/>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397</a:t>
            </a:fld>
            <a:endParaRPr lang="nl-NL"/>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CE894D2-E747-4DD6-9AC0-FA60268B0898}" type="slidenum">
              <a:rPr lang="nl-NL" smtClean="0"/>
              <a:pPr/>
              <a:t>398</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12AA0AEB-7E23-4A29-AE8C-DEF0EC2E5D97}" type="datetimeFigureOut">
              <a:rPr lang="nl-NL" smtClean="0"/>
              <a:pPr/>
              <a:t>12-5-2014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B04E19-9FB8-4C27-821D-BBEA7AABA37C}"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12AA0AEB-7E23-4A29-AE8C-DEF0EC2E5D97}" type="datetimeFigureOut">
              <a:rPr lang="nl-NL" smtClean="0"/>
              <a:pPr/>
              <a:t>12-5-2014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B04E19-9FB8-4C27-821D-BBEA7AABA37C}"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12AA0AEB-7E23-4A29-AE8C-DEF0EC2E5D97}" type="datetimeFigureOut">
              <a:rPr lang="nl-NL" smtClean="0"/>
              <a:pPr/>
              <a:t>12-5-2014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B04E19-9FB8-4C27-821D-BBEA7AABA37C}"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12AA0AEB-7E23-4A29-AE8C-DEF0EC2E5D97}" type="datetimeFigureOut">
              <a:rPr lang="nl-NL" smtClean="0"/>
              <a:pPr/>
              <a:t>12-5-2014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B04E19-9FB8-4C27-821D-BBEA7AABA37C}"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A0AEB-7E23-4A29-AE8C-DEF0EC2E5D97}" type="datetimeFigureOut">
              <a:rPr lang="nl-NL" smtClean="0"/>
              <a:pPr/>
              <a:t>12-5-2014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B04E19-9FB8-4C27-821D-BBEA7AABA37C}"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12AA0AEB-7E23-4A29-AE8C-DEF0EC2E5D97}" type="datetimeFigureOut">
              <a:rPr lang="nl-NL" smtClean="0"/>
              <a:pPr/>
              <a:t>12-5-2014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B04E19-9FB8-4C27-821D-BBEA7AABA37C}"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12AA0AEB-7E23-4A29-AE8C-DEF0EC2E5D97}" type="datetimeFigureOut">
              <a:rPr lang="nl-NL" smtClean="0"/>
              <a:pPr/>
              <a:t>12-5-2014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2B04E19-9FB8-4C27-821D-BBEA7AABA37C}"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12AA0AEB-7E23-4A29-AE8C-DEF0EC2E5D97}" type="datetimeFigureOut">
              <a:rPr lang="nl-NL" smtClean="0"/>
              <a:pPr/>
              <a:t>12-5-2014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B04E19-9FB8-4C27-821D-BBEA7AABA37C}"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A0AEB-7E23-4A29-AE8C-DEF0EC2E5D97}" type="datetimeFigureOut">
              <a:rPr lang="nl-NL" smtClean="0"/>
              <a:pPr/>
              <a:t>12-5-2014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B04E19-9FB8-4C27-821D-BBEA7AABA37C}"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A0AEB-7E23-4A29-AE8C-DEF0EC2E5D97}" type="datetimeFigureOut">
              <a:rPr lang="nl-NL" smtClean="0"/>
              <a:pPr/>
              <a:t>12-5-2014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B04E19-9FB8-4C27-821D-BBEA7AABA37C}"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A0AEB-7E23-4A29-AE8C-DEF0EC2E5D97}" type="datetimeFigureOut">
              <a:rPr lang="nl-NL" smtClean="0"/>
              <a:pPr/>
              <a:t>12-5-2014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B04E19-9FB8-4C27-821D-BBEA7AABA37C}"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A0AEB-7E23-4A29-AE8C-DEF0EC2E5D97}" type="datetimeFigureOut">
              <a:rPr lang="nl-NL" smtClean="0"/>
              <a:pPr/>
              <a:t>12-5-2014</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04E19-9FB8-4C27-821D-BBEA7AABA37C}"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0848"/>
            <a:ext cx="7772400" cy="1470025"/>
          </a:xfrm>
        </p:spPr>
        <p:txBody>
          <a:bodyPr>
            <a:normAutofit fontScale="90000"/>
          </a:bodyPr>
          <a:lstStyle/>
          <a:p>
            <a:r>
              <a:rPr lang="nl-NL" dirty="0" smtClean="0"/>
              <a:t/>
            </a:r>
            <a:br>
              <a:rPr lang="nl-NL" dirty="0" smtClean="0"/>
            </a:br>
            <a:r>
              <a:rPr lang="nl-NL" dirty="0" smtClean="0"/>
              <a:t/>
            </a:r>
            <a:br>
              <a:rPr lang="nl-NL" dirty="0" smtClean="0"/>
            </a:br>
            <a:r>
              <a:rPr lang="nl-NL" sz="4900" dirty="0" smtClean="0"/>
              <a:t>Inleiding Logica 2014</a:t>
            </a:r>
            <a:r>
              <a:rPr lang="nl-NL" sz="3600" dirty="0" smtClean="0"/>
              <a:t/>
            </a:r>
            <a:br>
              <a:rPr lang="nl-NL" sz="3600" dirty="0" smtClean="0"/>
            </a:br>
            <a:r>
              <a:rPr lang="nl-NL" sz="3600" dirty="0" smtClean="0"/>
              <a:t>Faculteit der Wijsbegeerte</a:t>
            </a:r>
            <a:endParaRPr lang="nl-NL" dirty="0"/>
          </a:p>
        </p:txBody>
      </p:sp>
      <p:sp>
        <p:nvSpPr>
          <p:cNvPr id="3" name="Subtitle 2"/>
          <p:cNvSpPr>
            <a:spLocks noGrp="1"/>
          </p:cNvSpPr>
          <p:nvPr>
            <p:ph type="subTitle" idx="1"/>
          </p:nvPr>
        </p:nvSpPr>
        <p:spPr>
          <a:xfrm>
            <a:off x="1371600" y="4365104"/>
            <a:ext cx="6400800" cy="1752600"/>
          </a:xfrm>
        </p:spPr>
        <p:txBody>
          <a:bodyPr>
            <a:normAutofit/>
          </a:bodyPr>
          <a:lstStyle/>
          <a:p>
            <a:r>
              <a:rPr lang="nl-NL" sz="2400" dirty="0" smtClean="0">
                <a:solidFill>
                  <a:schemeClr val="tx1"/>
                </a:solidFill>
              </a:rPr>
              <a:t>Emanuel Rutten</a:t>
            </a:r>
          </a:p>
          <a:p>
            <a:r>
              <a:rPr lang="nl-NL" sz="2400" dirty="0" smtClean="0">
                <a:solidFill>
                  <a:schemeClr val="tx1"/>
                </a:solidFill>
              </a:rPr>
              <a:t>Vrije Universiteit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Van redenering naar redeneervorm (3)</a:t>
            </a:r>
            <a:endParaRPr lang="nl-NL" sz="3600" dirty="0"/>
          </a:p>
        </p:txBody>
      </p:sp>
      <p:sp>
        <p:nvSpPr>
          <p:cNvPr id="16" name="Right Arrow 15"/>
          <p:cNvSpPr/>
          <p:nvPr/>
        </p:nvSpPr>
        <p:spPr>
          <a:xfrm>
            <a:off x="3707904" y="1772816"/>
            <a:ext cx="100811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ight Arrow 16"/>
          <p:cNvSpPr/>
          <p:nvPr/>
        </p:nvSpPr>
        <p:spPr>
          <a:xfrm>
            <a:off x="3707904" y="3356992"/>
            <a:ext cx="100811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ight Arrow 17"/>
          <p:cNvSpPr/>
          <p:nvPr/>
        </p:nvSpPr>
        <p:spPr>
          <a:xfrm>
            <a:off x="3707904" y="4941168"/>
            <a:ext cx="100811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Content Placeholder 2"/>
          <p:cNvSpPr txBox="1">
            <a:spLocks/>
          </p:cNvSpPr>
          <p:nvPr/>
        </p:nvSpPr>
        <p:spPr>
          <a:xfrm>
            <a:off x="5004048" y="1484784"/>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1. Als</a:t>
            </a:r>
            <a:r>
              <a:rPr kumimoji="0" lang="nl-NL" sz="1800" b="0" i="0" u="none" strike="noStrike" kern="1200" cap="none" spc="0" normalizeH="0" noProof="0" dirty="0" smtClean="0">
                <a:ln>
                  <a:noFill/>
                </a:ln>
                <a:solidFill>
                  <a:schemeClr val="tx1"/>
                </a:solidFill>
                <a:effectLst/>
                <a:uLnTx/>
                <a:uFillTx/>
                <a:latin typeface="+mn-lt"/>
                <a:ea typeface="+mn-ea"/>
                <a:cs typeface="+mn-cs"/>
              </a:rPr>
              <a:t> P, dan Q</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2. Q</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3. </a:t>
            </a:r>
            <a:r>
              <a:rPr lang="nl-NL" dirty="0" smtClean="0"/>
              <a:t>P</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TextBox 19"/>
          <p:cNvSpPr txBox="1"/>
          <p:nvPr/>
        </p:nvSpPr>
        <p:spPr>
          <a:xfrm>
            <a:off x="6804248" y="1630541"/>
            <a:ext cx="1800200" cy="892552"/>
          </a:xfrm>
          <a:prstGeom prst="rect">
            <a:avLst/>
          </a:prstGeom>
          <a:noFill/>
        </p:spPr>
        <p:txBody>
          <a:bodyPr wrap="square" rtlCol="0">
            <a:spAutoFit/>
          </a:bodyPr>
          <a:lstStyle/>
          <a:p>
            <a:r>
              <a:rPr lang="nl-NL" i="1" dirty="0" smtClean="0"/>
              <a:t>Ongeldige redeneervorm   </a:t>
            </a:r>
            <a:r>
              <a:rPr lang="nl-NL" sz="1600" i="1" dirty="0" smtClean="0"/>
              <a:t>(ex </a:t>
            </a:r>
            <a:r>
              <a:rPr lang="nl-NL" sz="1600" i="1" dirty="0" err="1" smtClean="0"/>
              <a:t>consequentia</a:t>
            </a:r>
            <a:r>
              <a:rPr lang="nl-NL" sz="1600" i="1" dirty="0" smtClean="0"/>
              <a:t>)</a:t>
            </a:r>
            <a:endParaRPr lang="nl-NL" i="1" dirty="0"/>
          </a:p>
        </p:txBody>
      </p:sp>
      <p:sp>
        <p:nvSpPr>
          <p:cNvPr id="21" name="Content Placeholder 2"/>
          <p:cNvSpPr txBox="1">
            <a:spLocks/>
          </p:cNvSpPr>
          <p:nvPr/>
        </p:nvSpPr>
        <p:spPr>
          <a:xfrm>
            <a:off x="5004048" y="2968352"/>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1. </a:t>
            </a:r>
            <a:r>
              <a:rPr lang="nl-NL" noProof="0" dirty="0" smtClean="0"/>
              <a:t>X is Y</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2. Alle Y zijn 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3. </a:t>
            </a:r>
            <a:r>
              <a:rPr lang="nl-NL" dirty="0" smtClean="0"/>
              <a:t>X is Z</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TextBox 21"/>
          <p:cNvSpPr txBox="1"/>
          <p:nvPr/>
        </p:nvSpPr>
        <p:spPr>
          <a:xfrm>
            <a:off x="6804248" y="3142709"/>
            <a:ext cx="1800200" cy="646331"/>
          </a:xfrm>
          <a:prstGeom prst="rect">
            <a:avLst/>
          </a:prstGeom>
          <a:noFill/>
        </p:spPr>
        <p:txBody>
          <a:bodyPr wrap="square" rtlCol="0">
            <a:spAutoFit/>
          </a:bodyPr>
          <a:lstStyle/>
          <a:p>
            <a:r>
              <a:rPr lang="nl-NL" i="1" dirty="0" smtClean="0"/>
              <a:t>Geldige redeneervorm</a:t>
            </a:r>
            <a:endParaRPr lang="nl-NL" i="1" dirty="0"/>
          </a:p>
        </p:txBody>
      </p:sp>
      <p:sp>
        <p:nvSpPr>
          <p:cNvPr id="23" name="Content Placeholder 2"/>
          <p:cNvSpPr txBox="1">
            <a:spLocks/>
          </p:cNvSpPr>
          <p:nvPr/>
        </p:nvSpPr>
        <p:spPr>
          <a:xfrm>
            <a:off x="5004048" y="4509120"/>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1. </a:t>
            </a:r>
            <a:r>
              <a:rPr lang="nl-NL" dirty="0" smtClean="0"/>
              <a:t>P</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2. </a:t>
            </a:r>
            <a:r>
              <a:rPr lang="nl-NL" noProof="0" dirty="0" smtClean="0"/>
              <a:t>Q</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3. </a:t>
            </a:r>
            <a:r>
              <a:rPr lang="nl-NL" dirty="0" smtClean="0"/>
              <a:t>P en Q</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TextBox 23"/>
          <p:cNvSpPr txBox="1"/>
          <p:nvPr/>
        </p:nvSpPr>
        <p:spPr>
          <a:xfrm>
            <a:off x="6804248" y="4683477"/>
            <a:ext cx="2160240" cy="646331"/>
          </a:xfrm>
          <a:prstGeom prst="rect">
            <a:avLst/>
          </a:prstGeom>
          <a:noFill/>
        </p:spPr>
        <p:txBody>
          <a:bodyPr wrap="square" rtlCol="0">
            <a:spAutoFit/>
          </a:bodyPr>
          <a:lstStyle/>
          <a:p>
            <a:r>
              <a:rPr lang="nl-NL" i="1" dirty="0" smtClean="0"/>
              <a:t>Geldige redeneervorm</a:t>
            </a:r>
            <a:endParaRPr lang="nl-NL" i="1" dirty="0"/>
          </a:p>
        </p:txBody>
      </p:sp>
      <p:sp>
        <p:nvSpPr>
          <p:cNvPr id="15" name="Content Placeholder 2"/>
          <p:cNvSpPr txBox="1">
            <a:spLocks/>
          </p:cNvSpPr>
          <p:nvPr/>
        </p:nvSpPr>
        <p:spPr>
          <a:xfrm>
            <a:off x="611560" y="2968352"/>
            <a:ext cx="396044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De</a:t>
            </a:r>
            <a:r>
              <a:rPr kumimoji="0" lang="nl-NL" b="0" i="0" u="none" strike="noStrike" kern="1200" cap="none" spc="0" normalizeH="0" noProof="0" dirty="0" smtClean="0">
                <a:ln>
                  <a:noFill/>
                </a:ln>
                <a:solidFill>
                  <a:schemeClr val="tx1"/>
                </a:solidFill>
                <a:effectLst/>
                <a:uLnTx/>
                <a:uFillTx/>
                <a:latin typeface="+mn-lt"/>
                <a:ea typeface="+mn-ea"/>
                <a:cs typeface="+mn-cs"/>
              </a:rPr>
              <a:t> maan is van kaas</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Alles wat van kaas is,</a:t>
            </a:r>
            <a:r>
              <a:rPr kumimoji="0" lang="nl-NL" b="0" i="0" u="none" strike="noStrike" kern="1200" cap="none" spc="0" normalizeH="0" noProof="0" dirty="0" smtClean="0">
                <a:ln>
                  <a:noFill/>
                </a:ln>
                <a:solidFill>
                  <a:schemeClr val="tx1"/>
                </a:solidFill>
                <a:effectLst/>
                <a:uLnTx/>
                <a:uFillTx/>
                <a:latin typeface="+mn-lt"/>
                <a:ea typeface="+mn-ea"/>
                <a:cs typeface="+mn-cs"/>
              </a:rPr>
              <a:t>                                       is eetbaar</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maan is eetbaar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Content Placeholder 2"/>
          <p:cNvSpPr txBox="1">
            <a:spLocks/>
          </p:cNvSpPr>
          <p:nvPr/>
        </p:nvSpPr>
        <p:spPr>
          <a:xfrm>
            <a:off x="611560" y="4509120"/>
            <a:ext cx="4608512"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t>
            </a:r>
            <a:r>
              <a:rPr lang="nl-NL" dirty="0" smtClean="0"/>
              <a:t>2 is een even getal</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3 is een </a:t>
            </a:r>
            <a:r>
              <a:rPr lang="nl-NL" dirty="0" smtClean="0"/>
              <a:t>even </a:t>
            </a:r>
            <a:r>
              <a:rPr kumimoji="0" lang="nl-NL" b="0" i="0" u="none" strike="noStrike" kern="1200" cap="none" spc="0" normalizeH="0" baseline="0" noProof="0" dirty="0" smtClean="0">
                <a:ln>
                  <a:noFill/>
                </a:ln>
                <a:solidFill>
                  <a:schemeClr val="tx1"/>
                </a:solidFill>
                <a:effectLst/>
                <a:uLnTx/>
                <a:uFillTx/>
                <a:latin typeface="+mn-lt"/>
                <a:ea typeface="+mn-ea"/>
                <a:cs typeface="+mn-cs"/>
              </a:rPr>
              <a:t>getal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2 en 3 zijn</a:t>
            </a:r>
            <a:r>
              <a:rPr lang="nl-NL" noProof="0" dirty="0" smtClean="0"/>
              <a:t> even </a:t>
            </a:r>
            <a:r>
              <a:rPr lang="nl-NL" dirty="0" smtClean="0"/>
              <a:t>getallen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Content Placeholder 2"/>
          <p:cNvSpPr txBox="1">
            <a:spLocks/>
          </p:cNvSpPr>
          <p:nvPr/>
        </p:nvSpPr>
        <p:spPr>
          <a:xfrm>
            <a:off x="611560" y="145618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 de</a:t>
            </a:r>
            <a:r>
              <a:rPr kumimoji="0" lang="nl-NL" b="0" i="0" u="none" strike="noStrike" kern="1200" cap="none" spc="0" normalizeH="0" noProof="0" dirty="0" smtClean="0">
                <a:ln>
                  <a:noFill/>
                </a:ln>
                <a:solidFill>
                  <a:schemeClr val="tx1"/>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De prijzen stijgen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a:t>
            </a:r>
            <a:r>
              <a:rPr lang="nl-NL" dirty="0" smtClean="0"/>
              <a:t>De loonkosten stijgen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P spid="22" grpId="0"/>
      <p:bldP spid="23" grpId="0"/>
      <p:bldP spid="24" grpId="0"/>
      <p:bldP spid="15" grpId="0"/>
      <p:bldP spid="2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Grenzen van de propositielogica</a:t>
            </a:r>
            <a:endParaRPr lang="nl-NL" sz="3600" i="1" dirty="0"/>
          </a:p>
        </p:txBody>
      </p:sp>
      <p:sp>
        <p:nvSpPr>
          <p:cNvPr id="17" name="TextBox 16"/>
          <p:cNvSpPr txBox="1"/>
          <p:nvPr/>
        </p:nvSpPr>
        <p:spPr>
          <a:xfrm>
            <a:off x="251520" y="1559689"/>
            <a:ext cx="8784976" cy="4893647"/>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 Q) → R                         </a:t>
            </a:r>
            <a:r>
              <a:rPr lang="nl-NL" sz="2400" b="1" dirty="0" smtClean="0"/>
              <a:t>Prem.</a:t>
            </a:r>
          </a:p>
          <a:p>
            <a:pPr marL="342900" indent="-342900">
              <a:buAutoNum type="arabicPeriod"/>
            </a:pPr>
            <a:r>
              <a:rPr lang="nl-NL" sz="2400" b="1" dirty="0" smtClean="0">
                <a:solidFill>
                  <a:srgbClr val="0070C0"/>
                </a:solidFill>
              </a:rPr>
              <a:t>¬(P ∧ Q) V R	           </a:t>
            </a:r>
            <a:r>
              <a:rPr lang="nl-NL" sz="2400" b="1" dirty="0" smtClean="0"/>
              <a:t>Wegens: A → B  Ⱶ   ¬A V B </a:t>
            </a:r>
            <a:r>
              <a:rPr lang="nl-NL" sz="2400" b="1" dirty="0" smtClean="0">
                <a:solidFill>
                  <a:srgbClr val="0070C0"/>
                </a:solidFill>
              </a:rPr>
              <a:t>	</a:t>
            </a:r>
            <a:endParaRPr lang="nl-NL" sz="2400" b="1" dirty="0" smtClean="0"/>
          </a:p>
          <a:p>
            <a:pPr marL="342900" indent="-342900">
              <a:buAutoNum type="arabicPeriod"/>
            </a:pPr>
            <a:r>
              <a:rPr lang="nl-NL" sz="2400" b="1" dirty="0" smtClean="0">
                <a:solidFill>
                  <a:srgbClr val="0070C0"/>
                </a:solidFill>
              </a:rPr>
              <a:t>¬((P→R) V (Q→R))             </a:t>
            </a:r>
            <a:r>
              <a:rPr lang="nl-NL" sz="2400" b="1" dirty="0" err="1" smtClean="0"/>
              <a:t>Ass</a:t>
            </a:r>
            <a:r>
              <a:rPr lang="nl-NL" sz="2400" b="1" dirty="0" smtClean="0"/>
              <a:t>.</a:t>
            </a:r>
            <a:r>
              <a:rPr lang="nl-NL" sz="2400" b="1" dirty="0" smtClean="0">
                <a:solidFill>
                  <a:srgbClr val="0070C0"/>
                </a:solidFill>
              </a:rPr>
              <a:t>         </a:t>
            </a:r>
          </a:p>
          <a:p>
            <a:pPr marL="342900" indent="-342900">
              <a:buAutoNum type="arabicPeriod"/>
            </a:pPr>
            <a:r>
              <a:rPr lang="nl-NL" sz="2400" b="1" dirty="0" smtClean="0">
                <a:solidFill>
                  <a:srgbClr val="0070C0"/>
                </a:solidFill>
              </a:rPr>
              <a:t>¬(P→R) ∧ ¬(Q→R)	            </a:t>
            </a:r>
            <a:r>
              <a:rPr lang="nl-NL" sz="2400" b="1" dirty="0" smtClean="0"/>
              <a:t>Wegens de Morgan:  ¬(A v B)  Ⱶ  ¬A ∧ ¬B</a:t>
            </a:r>
          </a:p>
          <a:p>
            <a:pPr marL="342900" indent="-342900">
              <a:buFontTx/>
              <a:buAutoNum type="arabicPeriod"/>
            </a:pPr>
            <a:r>
              <a:rPr lang="nl-NL" sz="2400" b="1" dirty="0" smtClean="0">
                <a:solidFill>
                  <a:srgbClr val="0070C0"/>
                </a:solidFill>
              </a:rPr>
              <a:t>¬(¬P V R) ∧ ¬(¬Q V R)          </a:t>
            </a:r>
            <a:r>
              <a:rPr lang="nl-NL" sz="2400" b="1" dirty="0" smtClean="0"/>
              <a:t>Wegens: A → B  Ⱶ   ¬A V B</a:t>
            </a:r>
          </a:p>
          <a:p>
            <a:pPr marL="342900" indent="-342900">
              <a:buFontTx/>
              <a:buAutoNum type="arabicPeriod"/>
            </a:pPr>
            <a:r>
              <a:rPr lang="nl-NL" sz="2400" b="1" dirty="0" smtClean="0">
                <a:solidFill>
                  <a:srgbClr val="0070C0"/>
                </a:solidFill>
              </a:rPr>
              <a:t> (¬¬P ∧ ¬R) ∧ (¬¬Q ∧ ¬R)     </a:t>
            </a:r>
            <a:r>
              <a:rPr lang="nl-NL" sz="2400" b="1" dirty="0" smtClean="0"/>
              <a:t>Wegens de Morgan</a:t>
            </a:r>
            <a:endParaRPr lang="nl-NL" sz="2400" b="1" baseline="-25000" dirty="0" smtClean="0"/>
          </a:p>
          <a:p>
            <a:pPr marL="342900" indent="-342900">
              <a:buFontTx/>
              <a:buAutoNum type="arabicPeriod"/>
            </a:pPr>
            <a:r>
              <a:rPr lang="nl-NL" sz="2400" b="1" dirty="0" smtClean="0">
                <a:solidFill>
                  <a:srgbClr val="0070C0"/>
                </a:solidFill>
              </a:rPr>
              <a:t>P ∧ Q ∧ ¬R 			 </a:t>
            </a:r>
            <a:r>
              <a:rPr lang="nl-NL" sz="2400" b="1" dirty="0" smtClean="0"/>
              <a:t>Wegens </a:t>
            </a:r>
            <a:r>
              <a:rPr lang="nl-NL" sz="2400" b="1" dirty="0" err="1" smtClean="0"/>
              <a:t>Elim</a:t>
            </a:r>
            <a:r>
              <a:rPr lang="nl-NL" sz="2400" b="1" dirty="0" smtClean="0"/>
              <a:t>¬¬ en A ∧ A Ⱶ A</a:t>
            </a:r>
          </a:p>
          <a:p>
            <a:pPr marL="342900" indent="-342900">
              <a:buFontTx/>
              <a:buAutoNum type="arabicPeriod"/>
            </a:pPr>
            <a:r>
              <a:rPr lang="nl-NL" sz="2400" b="1" dirty="0" smtClean="0">
                <a:solidFill>
                  <a:srgbClr val="0070C0"/>
                </a:solidFill>
              </a:rPr>
              <a:t>¬R 		  		 </a:t>
            </a:r>
            <a:r>
              <a:rPr lang="nl-NL" sz="2400" b="1" dirty="0" smtClean="0"/>
              <a:t>G∧(7)</a:t>
            </a:r>
          </a:p>
          <a:p>
            <a:pPr marL="342900" indent="-342900">
              <a:buFontTx/>
              <a:buAutoNum type="arabicPeriod"/>
            </a:pPr>
            <a:r>
              <a:rPr lang="nl-NL" sz="2400" b="1" dirty="0" smtClean="0">
                <a:solidFill>
                  <a:srgbClr val="0070C0"/>
                </a:solidFill>
              </a:rPr>
              <a:t>¬(P ∧ Q)			 </a:t>
            </a:r>
            <a:r>
              <a:rPr lang="nl-NL" sz="2400" b="1" dirty="0" err="1" smtClean="0"/>
              <a:t>Disjunctief</a:t>
            </a:r>
            <a:r>
              <a:rPr lang="nl-NL" sz="2400" b="1" smtClean="0"/>
              <a:t> syllogisme(2,8)</a:t>
            </a:r>
            <a:endParaRPr lang="nl-NL" sz="2400" b="1" dirty="0" smtClean="0"/>
          </a:p>
          <a:p>
            <a:pPr marL="342900" indent="-342900">
              <a:buFontTx/>
              <a:buAutoNum type="arabicPeriod"/>
            </a:pPr>
            <a:r>
              <a:rPr lang="nl-NL" sz="2400" b="1" dirty="0" smtClean="0">
                <a:solidFill>
                  <a:srgbClr val="0070C0"/>
                </a:solidFill>
              </a:rPr>
              <a:t> P ∧ Q			 </a:t>
            </a:r>
            <a:r>
              <a:rPr lang="nl-NL" sz="2400" b="1" dirty="0" smtClean="0"/>
              <a:t>G∧(7)</a:t>
            </a:r>
            <a:endParaRPr lang="nl-NL" sz="2400" b="1" dirty="0" smtClean="0">
              <a:solidFill>
                <a:srgbClr val="0070C0"/>
              </a:solidFill>
            </a:endParaRPr>
          </a:p>
          <a:p>
            <a:pPr marL="342900" indent="-342900">
              <a:buFontTx/>
              <a:buAutoNum type="arabicPeriod"/>
            </a:pPr>
            <a:r>
              <a:rPr lang="nl-NL" sz="2400" b="1" dirty="0" smtClean="0">
                <a:solidFill>
                  <a:srgbClr val="0070C0"/>
                </a:solidFill>
              </a:rPr>
              <a:t>¬(P ∧ Q) ∧ (P ∧ Q)	              </a:t>
            </a:r>
            <a:r>
              <a:rPr lang="nl-NL" sz="2400" b="1" dirty="0" smtClean="0"/>
              <a:t> I∧(9,10)</a:t>
            </a:r>
          </a:p>
          <a:p>
            <a:pPr marL="342900" indent="-342900">
              <a:buFontTx/>
              <a:buAutoNum type="arabicPeriod"/>
            </a:pPr>
            <a:r>
              <a:rPr lang="nl-NL" sz="2400" b="1" dirty="0" smtClean="0">
                <a:solidFill>
                  <a:srgbClr val="0070C0"/>
                </a:solidFill>
              </a:rPr>
              <a:t> ¬¬((P→R) V (Q→R))             </a:t>
            </a:r>
            <a:r>
              <a:rPr lang="nl-NL" sz="2400" b="1" dirty="0" smtClean="0"/>
              <a:t>I¬(3,11)</a:t>
            </a:r>
          </a:p>
          <a:p>
            <a:pPr marL="342900" indent="-342900">
              <a:buFontTx/>
              <a:buAutoNum type="arabicPeriod"/>
            </a:pPr>
            <a:r>
              <a:rPr lang="nl-NL" sz="2400" b="1" dirty="0" smtClean="0">
                <a:solidFill>
                  <a:srgbClr val="0070C0"/>
                </a:solidFill>
              </a:rPr>
              <a:t> (P→R) V (Q→R)		  </a:t>
            </a:r>
            <a:r>
              <a:rPr lang="nl-NL" sz="2400" b="1" dirty="0" err="1" smtClean="0"/>
              <a:t>Elim</a:t>
            </a:r>
            <a:r>
              <a:rPr lang="nl-NL" sz="2400" b="1" dirty="0" smtClean="0"/>
              <a:t>¬¬</a:t>
            </a:r>
          </a:p>
        </p:txBody>
      </p:sp>
      <p:cxnSp>
        <p:nvCxnSpPr>
          <p:cNvPr id="18" name="Straight Connector 17"/>
          <p:cNvCxnSpPr/>
          <p:nvPr/>
        </p:nvCxnSpPr>
        <p:spPr>
          <a:xfrm flipH="1">
            <a:off x="251520" y="2348880"/>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1520" y="2354104"/>
            <a:ext cx="0" cy="3307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51520" y="5661248"/>
            <a:ext cx="33843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Grenzen van de propositielogica</a:t>
            </a:r>
            <a:endParaRPr lang="nl-NL" sz="3600" i="1" dirty="0"/>
          </a:p>
        </p:txBody>
      </p:sp>
      <p:sp>
        <p:nvSpPr>
          <p:cNvPr id="3" name="Content Placeholder 2"/>
          <p:cNvSpPr>
            <a:spLocks noGrp="1"/>
          </p:cNvSpPr>
          <p:nvPr>
            <p:ph idx="1"/>
          </p:nvPr>
        </p:nvSpPr>
        <p:spPr>
          <a:xfrm>
            <a:off x="457200" y="1556792"/>
            <a:ext cx="8363272" cy="1152128"/>
          </a:xfrm>
        </p:spPr>
        <p:txBody>
          <a:bodyPr>
            <a:normAutofit/>
          </a:bodyPr>
          <a:lstStyle/>
          <a:p>
            <a:r>
              <a:rPr lang="nl-NL" sz="2000" dirty="0" smtClean="0"/>
              <a:t>Daarnaast zijn er veel logische redeneringen in de natuurlijke taal die überhaupt niet vanuit de propositielogica geanalyseerd kunnen worden.</a:t>
            </a:r>
          </a:p>
          <a:p>
            <a:pPr>
              <a:buNone/>
            </a:pPr>
            <a:endParaRPr lang="nl-NL" sz="2000" dirty="0" smtClean="0"/>
          </a:p>
          <a:p>
            <a:endParaRPr lang="nl-NL" sz="2000" dirty="0" smtClean="0"/>
          </a:p>
          <a:p>
            <a:endParaRPr lang="nl-NL" sz="2200" dirty="0"/>
          </a:p>
        </p:txBody>
      </p:sp>
      <p:sp>
        <p:nvSpPr>
          <p:cNvPr id="4" name="Content Placeholder 2"/>
          <p:cNvSpPr txBox="1">
            <a:spLocks/>
          </p:cNvSpPr>
          <p:nvPr/>
        </p:nvSpPr>
        <p:spPr>
          <a:xfrm>
            <a:off x="457200" y="2780928"/>
            <a:ext cx="2962672" cy="720080"/>
          </a:xfrm>
          <a:prstGeom prst="rect">
            <a:avLst/>
          </a:prstGeom>
        </p:spPr>
        <p:txBody>
          <a:bodyPr vert="horz" lIns="91440" tIns="45720" rIns="91440" bIns="45720" rtlCol="0">
            <a:noAutofit/>
          </a:bodyPr>
          <a:lstStyle/>
          <a:p>
            <a:pPr marL="342900" indent="-342900" algn="just">
              <a:spcBef>
                <a:spcPct val="20000"/>
              </a:spcBef>
            </a:pPr>
            <a:r>
              <a:rPr lang="nl-NL" dirty="0" smtClean="0">
                <a:solidFill>
                  <a:srgbClr val="0070C0"/>
                </a:solidFill>
              </a:rPr>
              <a:t>Een koe is een herbivoor</a:t>
            </a:r>
          </a:p>
          <a:p>
            <a:pPr marL="342900" indent="-342900" algn="just">
              <a:spcBef>
                <a:spcPct val="20000"/>
              </a:spcBef>
            </a:pPr>
            <a:r>
              <a:rPr lang="nl-NL" dirty="0" smtClean="0">
                <a:solidFill>
                  <a:srgbClr val="0070C0"/>
                </a:solidFill>
              </a:rPr>
              <a:t>Geen herbivoor eet vlees</a:t>
            </a:r>
          </a:p>
          <a:p>
            <a:pPr marL="342900" indent="-342900" algn="just">
              <a:spcBef>
                <a:spcPct val="20000"/>
              </a:spcBef>
            </a:pPr>
            <a:r>
              <a:rPr lang="nl-NL" dirty="0" smtClean="0">
                <a:solidFill>
                  <a:srgbClr val="0070C0"/>
                </a:solidFill>
              </a:rPr>
              <a:t>Dus: Een koe eet geen vlees</a:t>
            </a:r>
            <a:r>
              <a:rPr lang="nl-NL" dirty="0" smtClean="0"/>
              <a:t>		</a:t>
            </a:r>
            <a:endParaRPr lang="nl-NL" b="1" dirty="0" smtClean="0"/>
          </a:p>
          <a:p>
            <a:pPr marL="342900" indent="-342900" algn="just">
              <a:spcBef>
                <a:spcPct val="20000"/>
              </a:spcBef>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3481536" y="2780928"/>
            <a:ext cx="3034680" cy="1080120"/>
          </a:xfrm>
          <a:prstGeom prst="rect">
            <a:avLst/>
          </a:prstGeom>
        </p:spPr>
        <p:txBody>
          <a:bodyPr vert="horz" lIns="91440" tIns="45720" rIns="91440" bIns="45720" rtlCol="0">
            <a:noAutofit/>
          </a:bodyPr>
          <a:lstStyle/>
          <a:p>
            <a:pPr marL="342900" indent="-342900" algn="just">
              <a:spcBef>
                <a:spcPct val="20000"/>
              </a:spcBef>
            </a:pPr>
            <a:r>
              <a:rPr lang="nl-NL" b="1" dirty="0" smtClean="0"/>
              <a:t>P</a:t>
            </a:r>
            <a:r>
              <a:rPr lang="nl-NL" dirty="0" smtClean="0"/>
              <a:t>: Een koe is een herbivoor</a:t>
            </a:r>
          </a:p>
          <a:p>
            <a:pPr marL="342900" indent="-342900" algn="just">
              <a:spcBef>
                <a:spcPct val="20000"/>
              </a:spcBef>
            </a:pPr>
            <a:r>
              <a:rPr lang="nl-NL" b="1" dirty="0" smtClean="0"/>
              <a:t>Q</a:t>
            </a:r>
            <a:r>
              <a:rPr lang="nl-NL" dirty="0" smtClean="0"/>
              <a:t>: Geen herbivoor eet vlees</a:t>
            </a:r>
          </a:p>
          <a:p>
            <a:pPr marL="342900" indent="-342900" algn="just">
              <a:spcBef>
                <a:spcPct val="20000"/>
              </a:spcBef>
            </a:pPr>
            <a:r>
              <a:rPr lang="nl-NL" b="1" dirty="0" smtClean="0"/>
              <a:t>R</a:t>
            </a:r>
            <a:r>
              <a:rPr lang="nl-NL" dirty="0" smtClean="0"/>
              <a:t>: Een koe eet geen vlees		</a:t>
            </a:r>
            <a:endParaRPr lang="nl-NL" b="1" dirty="0" smtClean="0"/>
          </a:p>
          <a:p>
            <a:pPr marL="342900" indent="-342900" algn="just">
              <a:spcBef>
                <a:spcPct val="20000"/>
              </a:spcBef>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6793904" y="2780928"/>
            <a:ext cx="2170584" cy="1008112"/>
          </a:xfrm>
          <a:prstGeom prst="rect">
            <a:avLst/>
          </a:prstGeom>
        </p:spPr>
        <p:txBody>
          <a:bodyPr vert="horz" lIns="91440" tIns="45720" rIns="91440" bIns="45720" rtlCol="0">
            <a:noAutofit/>
          </a:bodyPr>
          <a:lstStyle/>
          <a:p>
            <a:pPr marL="342900" indent="-342900" algn="just">
              <a:spcBef>
                <a:spcPct val="20000"/>
              </a:spcBef>
            </a:pPr>
            <a:r>
              <a:rPr lang="nl-NL" b="1" dirty="0" smtClean="0"/>
              <a:t>P</a:t>
            </a:r>
          </a:p>
          <a:p>
            <a:pPr marL="342900" indent="-342900" algn="just">
              <a:spcBef>
                <a:spcPct val="20000"/>
              </a:spcBef>
            </a:pPr>
            <a:r>
              <a:rPr lang="nl-NL" b="1" dirty="0" smtClean="0"/>
              <a:t>Q</a:t>
            </a:r>
          </a:p>
          <a:p>
            <a:pPr marL="342900" indent="-342900" algn="just">
              <a:spcBef>
                <a:spcPct val="20000"/>
              </a:spcBef>
            </a:pPr>
            <a:r>
              <a:rPr lang="nl-NL" dirty="0" smtClean="0"/>
              <a:t>Dus: </a:t>
            </a:r>
            <a:r>
              <a:rPr lang="nl-NL" b="1" dirty="0" smtClean="0"/>
              <a:t>R</a:t>
            </a:r>
            <a:r>
              <a:rPr lang="nl-NL" dirty="0" smtClean="0"/>
              <a:t>		</a:t>
            </a:r>
            <a:endParaRPr lang="nl-NL" b="1" dirty="0" smtClean="0"/>
          </a:p>
          <a:p>
            <a:pPr marL="342900" indent="-342900" algn="just">
              <a:spcBef>
                <a:spcPct val="20000"/>
              </a:spcBef>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TextBox 17"/>
          <p:cNvSpPr txBox="1"/>
          <p:nvPr/>
        </p:nvSpPr>
        <p:spPr>
          <a:xfrm>
            <a:off x="7020272" y="3861048"/>
            <a:ext cx="1872208" cy="369332"/>
          </a:xfrm>
          <a:prstGeom prst="rect">
            <a:avLst/>
          </a:prstGeom>
          <a:noFill/>
        </p:spPr>
        <p:txBody>
          <a:bodyPr wrap="square" rtlCol="0">
            <a:spAutoFit/>
          </a:bodyPr>
          <a:lstStyle/>
          <a:p>
            <a:r>
              <a:rPr lang="nl-NL" b="1" i="1" dirty="0" smtClean="0">
                <a:solidFill>
                  <a:schemeClr val="accent2">
                    <a:lumMod val="75000"/>
                  </a:schemeClr>
                </a:solidFill>
              </a:rPr>
              <a:t>Ongeldig….</a:t>
            </a:r>
            <a:endParaRPr lang="nl-NL" b="1" i="1" dirty="0">
              <a:solidFill>
                <a:schemeClr val="accent2">
                  <a:lumMod val="75000"/>
                </a:schemeClr>
              </a:solidFill>
            </a:endParaRPr>
          </a:p>
        </p:txBody>
      </p:sp>
      <p:sp>
        <p:nvSpPr>
          <p:cNvPr id="19" name="Content Placeholder 2"/>
          <p:cNvSpPr txBox="1">
            <a:spLocks/>
          </p:cNvSpPr>
          <p:nvPr/>
        </p:nvSpPr>
        <p:spPr>
          <a:xfrm>
            <a:off x="385192" y="5445224"/>
            <a:ext cx="8363272" cy="11521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Binnen de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smtClean="0">
                <a:ln>
                  <a:noFill/>
                </a:ln>
                <a:solidFill>
                  <a:schemeClr val="tx1"/>
                </a:solidFill>
                <a:effectLst/>
                <a:uLnTx/>
                <a:uFillTx/>
                <a:latin typeface="+mn-lt"/>
                <a:ea typeface="+mn-ea"/>
                <a:cs typeface="+mn-cs"/>
              </a:rPr>
              <a:t>termenlogica</a:t>
            </a:r>
            <a:r>
              <a:rPr kumimoji="0" lang="nl-NL" sz="2000" b="0" i="0" u="none" strike="noStrike" kern="1200" cap="none" spc="0" normalizeH="0" noProof="0" dirty="0" smtClean="0">
                <a:ln>
                  <a:noFill/>
                </a:ln>
                <a:solidFill>
                  <a:schemeClr val="tx1"/>
                </a:solidFill>
                <a:effectLst/>
                <a:uLnTx/>
                <a:uFillTx/>
                <a:latin typeface="+mn-lt"/>
                <a:ea typeface="+mn-ea"/>
                <a:cs typeface="+mn-cs"/>
              </a:rPr>
              <a:t> is het wel mogelijk om dit soort redeneringen te analyseren.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467544" y="4149080"/>
            <a:ext cx="5184576" cy="1224136"/>
          </a:xfrm>
          <a:prstGeom prst="rect">
            <a:avLst/>
          </a:prstGeom>
        </p:spPr>
        <p:txBody>
          <a:bodyPr vert="horz" lIns="91440" tIns="45720" rIns="91440" bIns="45720" rtlCol="0">
            <a:noAutofit/>
          </a:bodyPr>
          <a:lstStyle/>
          <a:p>
            <a:pPr marL="342900" indent="-342900" algn="just">
              <a:spcBef>
                <a:spcPct val="20000"/>
              </a:spcBef>
            </a:pPr>
            <a:r>
              <a:rPr lang="nl-NL" dirty="0" smtClean="0">
                <a:solidFill>
                  <a:srgbClr val="0070C0"/>
                </a:solidFill>
              </a:rPr>
              <a:t>Alle ellipsen zijn </a:t>
            </a:r>
            <a:r>
              <a:rPr lang="nl-NL" dirty="0" err="1" smtClean="0">
                <a:solidFill>
                  <a:srgbClr val="0070C0"/>
                </a:solidFill>
              </a:rPr>
              <a:t>geometische</a:t>
            </a:r>
            <a:r>
              <a:rPr lang="nl-NL" dirty="0" smtClean="0">
                <a:solidFill>
                  <a:srgbClr val="0070C0"/>
                </a:solidFill>
              </a:rPr>
              <a:t> figuren</a:t>
            </a:r>
          </a:p>
          <a:p>
            <a:pPr marL="342900" indent="-342900" algn="just">
              <a:spcBef>
                <a:spcPct val="20000"/>
              </a:spcBef>
            </a:pPr>
            <a:r>
              <a:rPr lang="nl-NL" dirty="0" smtClean="0">
                <a:solidFill>
                  <a:srgbClr val="0070C0"/>
                </a:solidFill>
              </a:rPr>
              <a:t>Alle </a:t>
            </a:r>
            <a:r>
              <a:rPr lang="nl-NL" dirty="0" err="1" smtClean="0">
                <a:solidFill>
                  <a:srgbClr val="0070C0"/>
                </a:solidFill>
              </a:rPr>
              <a:t>geometische</a:t>
            </a:r>
            <a:r>
              <a:rPr lang="nl-NL" dirty="0" smtClean="0">
                <a:solidFill>
                  <a:srgbClr val="0070C0"/>
                </a:solidFill>
              </a:rPr>
              <a:t> figuren zijn wiskundige objecten</a:t>
            </a:r>
          </a:p>
          <a:p>
            <a:pPr marL="342900" indent="-342900" algn="just">
              <a:spcBef>
                <a:spcPct val="20000"/>
              </a:spcBef>
            </a:pPr>
            <a:r>
              <a:rPr lang="nl-NL" dirty="0" smtClean="0">
                <a:solidFill>
                  <a:srgbClr val="0070C0"/>
                </a:solidFill>
              </a:rPr>
              <a:t>Dus: Alle ellipsen zijn wiskundige objecten</a:t>
            </a:r>
            <a:endParaRPr lang="nl-NL" b="1" dirty="0" smtClean="0"/>
          </a:p>
          <a:p>
            <a:pPr marL="342900" indent="-342900" algn="just">
              <a:spcBef>
                <a:spcPct val="20000"/>
              </a:spcBef>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2000"/>
                                        <p:tgtEl>
                                          <p:spTgt spid="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2000"/>
                                        <p:tgtEl>
                                          <p:spTgt spid="1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2000"/>
                                        <p:tgtEl>
                                          <p:spTgt spid="1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fade">
                                      <p:cBhvr>
                                        <p:cTn id="19" dur="2000"/>
                                        <p:tgtEl>
                                          <p:spTgt spid="17">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20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20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2000"/>
                                        <p:tgtEl>
                                          <p:spTgt spid="20">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animEffect transition="in" filter="fade">
                                      <p:cBhvr>
                                        <p:cTn id="35" dur="2000"/>
                                        <p:tgtEl>
                                          <p:spTgt spid="20">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xEl>
                                              <p:pRg st="2" end="2"/>
                                            </p:txEl>
                                          </p:spTgt>
                                        </p:tgtEl>
                                        <p:attrNameLst>
                                          <p:attrName>style.visibility</p:attrName>
                                        </p:attrNameLst>
                                      </p:cBhvr>
                                      <p:to>
                                        <p:strVal val="visible"/>
                                      </p:to>
                                    </p:set>
                                    <p:animEffect transition="in" filter="fade">
                                      <p:cBhvr>
                                        <p:cTn id="38" dur="2000"/>
                                        <p:tgtEl>
                                          <p:spTgt spid="20">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fade">
                                      <p:cBhvr>
                                        <p:cTn id="43"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8" grpId="0" build="allAtOnce"/>
      <p:bldP spid="19" grpId="0" build="allAtOnce"/>
      <p:bldP spid="20" grpId="0" build="allAtOnce"/>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De </a:t>
            </a:r>
            <a:r>
              <a:rPr lang="nl-NL" sz="3600" dirty="0" err="1" smtClean="0"/>
              <a:t>syllogistiek</a:t>
            </a:r>
            <a:endParaRPr lang="nl-NL" sz="3600" dirty="0"/>
          </a:p>
        </p:txBody>
      </p:sp>
      <p:sp>
        <p:nvSpPr>
          <p:cNvPr id="3" name="Content Placeholder 2"/>
          <p:cNvSpPr>
            <a:spLocks noGrp="1"/>
          </p:cNvSpPr>
          <p:nvPr>
            <p:ph idx="1"/>
          </p:nvPr>
        </p:nvSpPr>
        <p:spPr>
          <a:xfrm>
            <a:off x="457200" y="1600201"/>
            <a:ext cx="8686800" cy="1108720"/>
          </a:xfrm>
        </p:spPr>
        <p:txBody>
          <a:bodyPr>
            <a:noAutofit/>
          </a:bodyPr>
          <a:lstStyle/>
          <a:p>
            <a:r>
              <a:rPr lang="nl-NL" sz="2000" dirty="0" smtClean="0"/>
              <a:t>De </a:t>
            </a:r>
            <a:r>
              <a:rPr lang="nl-NL" sz="2000" i="1" dirty="0" smtClean="0"/>
              <a:t>termen- of </a:t>
            </a:r>
            <a:r>
              <a:rPr lang="nl-NL" sz="2000" i="1" dirty="0" err="1" smtClean="0"/>
              <a:t>begipslogica</a:t>
            </a:r>
            <a:r>
              <a:rPr lang="nl-NL" sz="2000" dirty="0" smtClean="0"/>
              <a:t> is de meest stabiele kern van de traditionele oftewel </a:t>
            </a:r>
            <a:r>
              <a:rPr lang="nl-NL" sz="2000" dirty="0" err="1" smtClean="0"/>
              <a:t>pre-fregeaanse</a:t>
            </a:r>
            <a:r>
              <a:rPr lang="nl-NL" sz="2000" dirty="0" smtClean="0"/>
              <a:t> logica. Ze wordt ook wel </a:t>
            </a:r>
            <a:r>
              <a:rPr lang="nl-NL" sz="2000" i="1" dirty="0" err="1" smtClean="0"/>
              <a:t>syllogismeleer</a:t>
            </a:r>
            <a:r>
              <a:rPr lang="nl-NL" sz="2000" dirty="0" smtClean="0"/>
              <a:t> of </a:t>
            </a:r>
            <a:r>
              <a:rPr lang="nl-NL" sz="2000" i="1" dirty="0" err="1" smtClean="0"/>
              <a:t>syllogistiek</a:t>
            </a:r>
            <a:r>
              <a:rPr lang="nl-NL" sz="2000" dirty="0" smtClean="0"/>
              <a:t>   genoemd. We treffen we haar in bijna afgeronde vorm aan bij Aristoteles.</a:t>
            </a:r>
          </a:p>
          <a:p>
            <a:endParaRPr lang="nl-NL" sz="2000" dirty="0" smtClean="0"/>
          </a:p>
          <a:p>
            <a:endParaRPr lang="nl-NL" sz="2000" dirty="0" smtClean="0"/>
          </a:p>
        </p:txBody>
      </p:sp>
      <p:sp>
        <p:nvSpPr>
          <p:cNvPr id="6" name="Content Placeholder 2"/>
          <p:cNvSpPr txBox="1">
            <a:spLocks/>
          </p:cNvSpPr>
          <p:nvPr/>
        </p:nvSpPr>
        <p:spPr>
          <a:xfrm>
            <a:off x="457200" y="2752328"/>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termenlogica is meer dan 2000 jaar lang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bepa</a:t>
            </a:r>
            <a:r>
              <a:rPr lang="nl-NL" sz="2000" dirty="0" err="1" smtClean="0"/>
              <a:t>lend</a:t>
            </a:r>
            <a:r>
              <a:rPr lang="nl-NL" sz="2000" dirty="0" smtClean="0"/>
              <a:t> geweest. Zo schreef Kant in 1787: “Sinds Aristoteles heeft [de </a:t>
            </a:r>
            <a:r>
              <a:rPr lang="nl-NL" sz="2000" dirty="0" err="1" smtClean="0"/>
              <a:t>syllogistiek</a:t>
            </a:r>
            <a:r>
              <a:rPr lang="nl-NL" sz="2000" dirty="0" smtClean="0"/>
              <a:t>] nooit een stap terug hoeven doen. Ook opmerkelijk is dat [de </a:t>
            </a:r>
            <a:r>
              <a:rPr lang="nl-NL" sz="2000" dirty="0" err="1" smtClean="0"/>
              <a:t>syllogistiek</a:t>
            </a:r>
            <a:r>
              <a:rPr lang="nl-NL" sz="2000" dirty="0" smtClean="0"/>
              <a:t>] tot op heden geen stap voorwaarts heeft kunnen doen. Het heeft er alle schijn van dat ze afgesloten en volledig is”.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4480520"/>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syllogistiek</a:t>
            </a:r>
            <a:r>
              <a:rPr kumimoji="0" lang="nl-NL" sz="2000" b="0" i="0" u="none" strike="noStrike" kern="1200" cap="none" spc="0" normalizeH="0" noProof="0" dirty="0" smtClean="0">
                <a:ln>
                  <a:noFill/>
                </a:ln>
                <a:solidFill>
                  <a:schemeClr val="tx1"/>
                </a:solidFill>
                <a:effectLst/>
                <a:uLnTx/>
                <a:uFillTx/>
                <a:latin typeface="+mn-lt"/>
                <a:ea typeface="+mn-ea"/>
                <a:cs typeface="+mn-cs"/>
              </a:rPr>
              <a:t> heeft diepe sporen nagelaten in de geschiedenis van de westerse wijsbegeerte. Scholastici goten hun betogen in syllogismen. Ook inhoudelijk is de metafysica en kennisleer diepgaand beïnvloed door de </a:t>
            </a:r>
            <a:r>
              <a:rPr kumimoji="0" lang="nl-NL" sz="2000" b="0" i="0" u="none" strike="noStrike" kern="1200" cap="none" spc="0" normalizeH="0" noProof="0" dirty="0" err="1" smtClean="0">
                <a:ln>
                  <a:noFill/>
                </a:ln>
                <a:solidFill>
                  <a:schemeClr val="tx1"/>
                </a:solidFill>
                <a:effectLst/>
                <a:uLnTx/>
                <a:uFillTx/>
                <a:latin typeface="+mn-lt"/>
                <a:ea typeface="+mn-ea"/>
                <a:cs typeface="+mn-cs"/>
              </a:rPr>
              <a:t>syllogistiek</a:t>
            </a:r>
            <a:r>
              <a:rPr kumimoji="0" lang="nl-NL" sz="2000" b="0" i="0" u="none" strike="noStrike" kern="1200" cap="none" spc="0" normalizeH="0" noProof="0" dirty="0" smtClean="0">
                <a:ln>
                  <a:noFill/>
                </a:ln>
                <a:solidFill>
                  <a:schemeClr val="tx1"/>
                </a:solidFill>
                <a:effectLst/>
                <a:uLnTx/>
                <a:uFillTx/>
                <a:latin typeface="+mn-lt"/>
                <a:ea typeface="+mn-ea"/>
                <a:cs typeface="+mn-cs"/>
              </a:rPr>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Sommige auto’s zijn wit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Sommige </a:t>
            </a:r>
            <a:r>
              <a:rPr lang="nl-NL" sz="2000" b="1" dirty="0" smtClean="0"/>
              <a:t>auto’s</a:t>
            </a:r>
            <a:r>
              <a:rPr lang="nl-NL" sz="2000" dirty="0" smtClean="0"/>
              <a:t> zijn wit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Sommige </a:t>
            </a:r>
            <a:r>
              <a:rPr lang="nl-NL" sz="2000" b="1" dirty="0" smtClean="0"/>
              <a:t>auto’s</a:t>
            </a:r>
            <a:r>
              <a:rPr lang="nl-NL" sz="2000" dirty="0" smtClean="0"/>
              <a:t> zijn wit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4355976" y="4005064"/>
            <a:ext cx="2304256" cy="369332"/>
          </a:xfrm>
          <a:prstGeom prst="rect">
            <a:avLst/>
          </a:prstGeom>
          <a:noFill/>
        </p:spPr>
        <p:txBody>
          <a:bodyPr wrap="square" rtlCol="0">
            <a:spAutoFit/>
          </a:bodyPr>
          <a:lstStyle/>
          <a:p>
            <a:r>
              <a:rPr lang="nl-NL" b="1" i="1" dirty="0" smtClean="0"/>
              <a:t>subject</a:t>
            </a:r>
            <a:endParaRPr lang="nl-NL" b="1" i="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Sommige </a:t>
            </a:r>
            <a:r>
              <a:rPr lang="nl-NL" sz="2000" b="1" dirty="0" smtClean="0"/>
              <a:t>auto’s</a:t>
            </a:r>
            <a:r>
              <a:rPr lang="nl-NL" sz="2000" dirty="0" smtClean="0"/>
              <a:t> zijn </a:t>
            </a:r>
            <a:r>
              <a:rPr lang="nl-NL" sz="2000" b="1" dirty="0" smtClean="0">
                <a:solidFill>
                  <a:schemeClr val="accent6">
                    <a:lumMod val="75000"/>
                  </a:schemeClr>
                </a:solidFill>
              </a:rPr>
              <a:t>wit</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4355976" y="4005064"/>
            <a:ext cx="2304256" cy="369332"/>
          </a:xfrm>
          <a:prstGeom prst="rect">
            <a:avLst/>
          </a:prstGeom>
          <a:noFill/>
        </p:spPr>
        <p:txBody>
          <a:bodyPr wrap="square" rtlCol="0">
            <a:spAutoFit/>
          </a:bodyPr>
          <a:lstStyle/>
          <a:p>
            <a:r>
              <a:rPr lang="nl-NL" b="1" i="1" dirty="0" smtClean="0"/>
              <a:t>subject</a:t>
            </a:r>
            <a:endParaRPr lang="nl-NL" b="1" i="1"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Sommige </a:t>
            </a:r>
            <a:r>
              <a:rPr lang="nl-NL" sz="2000" b="1" dirty="0" smtClean="0"/>
              <a:t>auto’s</a:t>
            </a:r>
            <a:r>
              <a:rPr lang="nl-NL" sz="2000" dirty="0" smtClean="0"/>
              <a:t> zijn </a:t>
            </a:r>
            <a:r>
              <a:rPr lang="nl-NL" sz="2000" b="1" dirty="0" smtClean="0">
                <a:solidFill>
                  <a:schemeClr val="accent6">
                    <a:lumMod val="75000"/>
                  </a:schemeClr>
                </a:solidFill>
              </a:rPr>
              <a:t>wit</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4355976" y="4005064"/>
            <a:ext cx="2304256" cy="369332"/>
          </a:xfrm>
          <a:prstGeom prst="rect">
            <a:avLst/>
          </a:prstGeom>
          <a:noFill/>
        </p:spPr>
        <p:txBody>
          <a:bodyPr wrap="square" rtlCol="0">
            <a:spAutoFit/>
          </a:bodyPr>
          <a:lstStyle/>
          <a:p>
            <a:r>
              <a:rPr lang="nl-NL" b="1" i="1" dirty="0" smtClean="0"/>
              <a:t>subject</a:t>
            </a:r>
            <a:endParaRPr lang="nl-NL" b="1" i="1" dirty="0"/>
          </a:p>
        </p:txBody>
      </p:sp>
      <p:sp>
        <p:nvSpPr>
          <p:cNvPr id="6" name="TextBox 5"/>
          <p:cNvSpPr txBox="1"/>
          <p:nvPr/>
        </p:nvSpPr>
        <p:spPr>
          <a:xfrm>
            <a:off x="4355976" y="4355812"/>
            <a:ext cx="2304256" cy="369332"/>
          </a:xfrm>
          <a:prstGeom prst="rect">
            <a:avLst/>
          </a:prstGeom>
          <a:noFill/>
        </p:spPr>
        <p:txBody>
          <a:bodyPr wrap="square" rtlCol="0">
            <a:spAutoFit/>
          </a:bodyPr>
          <a:lstStyle/>
          <a:p>
            <a:r>
              <a:rPr lang="nl-NL" b="1" i="1" dirty="0" err="1" smtClean="0">
                <a:solidFill>
                  <a:schemeClr val="accent6">
                    <a:lumMod val="75000"/>
                  </a:schemeClr>
                </a:solidFill>
              </a:rPr>
              <a:t>predikaat</a:t>
            </a:r>
            <a:endParaRPr lang="nl-NL" b="1" i="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Sommige</a:t>
            </a:r>
            <a:r>
              <a:rPr lang="nl-NL" sz="2000" dirty="0" smtClean="0"/>
              <a:t> </a:t>
            </a:r>
            <a:r>
              <a:rPr lang="nl-NL" sz="2000" b="1" dirty="0" smtClean="0"/>
              <a:t>auto’s</a:t>
            </a:r>
            <a:r>
              <a:rPr lang="nl-NL" sz="2000" dirty="0" smtClean="0"/>
              <a:t> </a:t>
            </a:r>
            <a:r>
              <a:rPr lang="nl-NL" sz="2000" b="1" dirty="0" smtClean="0">
                <a:solidFill>
                  <a:srgbClr val="00B050"/>
                </a:solidFill>
              </a:rPr>
              <a:t>zijn</a:t>
            </a:r>
            <a:r>
              <a:rPr lang="nl-NL" sz="2000" dirty="0" smtClean="0"/>
              <a:t> </a:t>
            </a:r>
            <a:r>
              <a:rPr lang="nl-NL" sz="2000" b="1" dirty="0" smtClean="0">
                <a:solidFill>
                  <a:schemeClr val="accent6">
                    <a:lumMod val="75000"/>
                  </a:schemeClr>
                </a:solidFill>
              </a:rPr>
              <a:t>wit</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4355976" y="4005064"/>
            <a:ext cx="2304256" cy="369332"/>
          </a:xfrm>
          <a:prstGeom prst="rect">
            <a:avLst/>
          </a:prstGeom>
          <a:noFill/>
        </p:spPr>
        <p:txBody>
          <a:bodyPr wrap="square" rtlCol="0">
            <a:spAutoFit/>
          </a:bodyPr>
          <a:lstStyle/>
          <a:p>
            <a:r>
              <a:rPr lang="nl-NL" b="1" i="1" dirty="0" smtClean="0"/>
              <a:t>subject</a:t>
            </a:r>
            <a:endParaRPr lang="nl-NL" b="1" i="1" dirty="0"/>
          </a:p>
        </p:txBody>
      </p:sp>
      <p:sp>
        <p:nvSpPr>
          <p:cNvPr id="6" name="TextBox 5"/>
          <p:cNvSpPr txBox="1"/>
          <p:nvPr/>
        </p:nvSpPr>
        <p:spPr>
          <a:xfrm>
            <a:off x="4355976" y="4355812"/>
            <a:ext cx="2304256" cy="369332"/>
          </a:xfrm>
          <a:prstGeom prst="rect">
            <a:avLst/>
          </a:prstGeom>
          <a:noFill/>
        </p:spPr>
        <p:txBody>
          <a:bodyPr wrap="square" rtlCol="0">
            <a:spAutoFit/>
          </a:bodyPr>
          <a:lstStyle/>
          <a:p>
            <a:r>
              <a:rPr lang="nl-NL" b="1" i="1" dirty="0" err="1" smtClean="0">
                <a:solidFill>
                  <a:schemeClr val="accent6">
                    <a:lumMod val="75000"/>
                  </a:schemeClr>
                </a:solidFill>
              </a:rPr>
              <a:t>predikaat</a:t>
            </a:r>
            <a:endParaRPr lang="nl-NL" b="1" i="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Logische theorieën</a:t>
            </a:r>
            <a:endParaRPr lang="nl-NL" sz="3600" dirty="0"/>
          </a:p>
        </p:txBody>
      </p:sp>
      <p:sp>
        <p:nvSpPr>
          <p:cNvPr id="3" name="Content Placeholder 2"/>
          <p:cNvSpPr>
            <a:spLocks noGrp="1"/>
          </p:cNvSpPr>
          <p:nvPr>
            <p:ph idx="1"/>
          </p:nvPr>
        </p:nvSpPr>
        <p:spPr>
          <a:xfrm>
            <a:off x="457200" y="1600201"/>
            <a:ext cx="8229600" cy="1036712"/>
          </a:xfrm>
        </p:spPr>
        <p:txBody>
          <a:bodyPr>
            <a:normAutofit/>
          </a:bodyPr>
          <a:lstStyle/>
          <a:p>
            <a:r>
              <a:rPr lang="nl-NL" sz="2000" dirty="0" smtClean="0"/>
              <a:t>De taak van de logica is om alle geldige redeneervormen in kaart te brengen. Is het mogelijk om tot één logische theorie te komen waarin in één keer uitsluitsel wordt gegeven over alle geldige redeneervormen? </a:t>
            </a:r>
          </a:p>
          <a:p>
            <a:endParaRPr lang="nl-NL" sz="800" dirty="0" smtClean="0"/>
          </a:p>
        </p:txBody>
      </p:sp>
      <p:sp>
        <p:nvSpPr>
          <p:cNvPr id="4" name="Content Placeholder 2"/>
          <p:cNvSpPr txBox="1">
            <a:spLocks/>
          </p:cNvSpPr>
          <p:nvPr/>
        </p:nvSpPr>
        <p:spPr>
          <a:xfrm>
            <a:off x="457200" y="2503437"/>
            <a:ext cx="8229600" cy="99757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Dit is typisch niet het geval. Er zijn meerdere logische theorieën. Iedere theorie richt zich op een bepaalde collectie van geldige redeneervormen.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3068961"/>
            <a:ext cx="8229600" cy="14401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drie bekendste logische theorieën zijn de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termenlogica</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(de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syllogistiek</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of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syllogismeleer</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de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propositielogica</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en de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predikatenlogica</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3717032"/>
            <a:ext cx="8229600" cy="25202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Als we willen bepalen of een bepaalde redenering geldig is, dan dienen   we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dus </a:t>
            </a:r>
            <a:r>
              <a:rPr kumimoji="0" lang="nl-NL" sz="2000" b="0" i="1" strike="noStrike" kern="1200" cap="none" spc="0" normalizeH="0" baseline="0" noProof="0" dirty="0" smtClean="0">
                <a:ln>
                  <a:noFill/>
                </a:ln>
                <a:solidFill>
                  <a:schemeClr val="tx1"/>
                </a:solidFill>
                <a:effectLst/>
                <a:uLnTx/>
                <a:uFillTx/>
                <a:latin typeface="+mn-lt"/>
                <a:ea typeface="+mn-ea"/>
                <a:cs typeface="+mn-cs"/>
              </a:rPr>
              <a:t>eerst</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de vraag te stellen vanuit welke logische theorie we de redenering</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in kwestie bekijken. Wie kiezen namelijk</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die theorie wiens redeneervormen qua structuur het beste aansluiten bij de redenering.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Vervolgens</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bepalen we vanuit die theorie of de bij de redenering horende redeneervorm (en daarmee</a:t>
            </a:r>
            <a:r>
              <a:rPr kumimoji="0" lang="nl-NL" sz="2000" b="0" i="0" u="none" strike="noStrike" kern="1200" cap="none" spc="0" normalizeH="0" noProof="0" dirty="0" smtClean="0">
                <a:ln>
                  <a:noFill/>
                </a:ln>
                <a:solidFill>
                  <a:schemeClr val="tx1"/>
                </a:solidFill>
                <a:effectLst/>
                <a:uLnTx/>
                <a:uFillTx/>
                <a:latin typeface="+mn-lt"/>
                <a:ea typeface="+mn-ea"/>
                <a:cs typeface="+mn-cs"/>
              </a:rPr>
              <a:t> dus de redenering zelf)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geldig is of niet.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Sommige</a:t>
            </a:r>
            <a:r>
              <a:rPr lang="nl-NL" sz="2000" dirty="0" smtClean="0"/>
              <a:t> </a:t>
            </a:r>
            <a:r>
              <a:rPr lang="nl-NL" sz="2000" b="1" dirty="0" smtClean="0"/>
              <a:t>auto’s</a:t>
            </a:r>
            <a:r>
              <a:rPr lang="nl-NL" sz="2000" dirty="0" smtClean="0"/>
              <a:t> </a:t>
            </a:r>
            <a:r>
              <a:rPr lang="nl-NL" sz="2000" b="1" dirty="0" smtClean="0">
                <a:solidFill>
                  <a:srgbClr val="00B050"/>
                </a:solidFill>
              </a:rPr>
              <a:t>zijn</a:t>
            </a:r>
            <a:r>
              <a:rPr lang="nl-NL" sz="2000" dirty="0" smtClean="0"/>
              <a:t> </a:t>
            </a:r>
            <a:r>
              <a:rPr lang="nl-NL" sz="2000" b="1" dirty="0" smtClean="0">
                <a:solidFill>
                  <a:schemeClr val="accent6">
                    <a:lumMod val="75000"/>
                  </a:schemeClr>
                </a:solidFill>
              </a:rPr>
              <a:t>wit</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4355976" y="4005064"/>
            <a:ext cx="2304256" cy="369332"/>
          </a:xfrm>
          <a:prstGeom prst="rect">
            <a:avLst/>
          </a:prstGeom>
          <a:noFill/>
        </p:spPr>
        <p:txBody>
          <a:bodyPr wrap="square" rtlCol="0">
            <a:spAutoFit/>
          </a:bodyPr>
          <a:lstStyle/>
          <a:p>
            <a:r>
              <a:rPr lang="nl-NL" b="1" i="1" dirty="0" smtClean="0"/>
              <a:t>subject</a:t>
            </a:r>
            <a:endParaRPr lang="nl-NL" b="1" i="1" dirty="0"/>
          </a:p>
        </p:txBody>
      </p:sp>
      <p:sp>
        <p:nvSpPr>
          <p:cNvPr id="6" name="TextBox 5"/>
          <p:cNvSpPr txBox="1"/>
          <p:nvPr/>
        </p:nvSpPr>
        <p:spPr>
          <a:xfrm>
            <a:off x="4355976" y="4355812"/>
            <a:ext cx="2304256" cy="369332"/>
          </a:xfrm>
          <a:prstGeom prst="rect">
            <a:avLst/>
          </a:prstGeom>
          <a:noFill/>
        </p:spPr>
        <p:txBody>
          <a:bodyPr wrap="square" rtlCol="0">
            <a:spAutoFit/>
          </a:bodyPr>
          <a:lstStyle/>
          <a:p>
            <a:r>
              <a:rPr lang="nl-NL" b="1" i="1" dirty="0" err="1" smtClean="0">
                <a:solidFill>
                  <a:schemeClr val="accent6">
                    <a:lumMod val="75000"/>
                  </a:schemeClr>
                </a:solidFill>
              </a:rPr>
              <a:t>predikaat</a:t>
            </a:r>
            <a:endParaRPr lang="nl-NL" b="1" i="1" dirty="0">
              <a:solidFill>
                <a:schemeClr val="accent6">
                  <a:lumMod val="75000"/>
                </a:schemeClr>
              </a:solidFill>
            </a:endParaRPr>
          </a:p>
        </p:txBody>
      </p:sp>
      <p:sp>
        <p:nvSpPr>
          <p:cNvPr id="7" name="TextBox 6"/>
          <p:cNvSpPr txBox="1"/>
          <p:nvPr/>
        </p:nvSpPr>
        <p:spPr>
          <a:xfrm>
            <a:off x="4355976" y="4725144"/>
            <a:ext cx="2304256" cy="369332"/>
          </a:xfrm>
          <a:prstGeom prst="rect">
            <a:avLst/>
          </a:prstGeom>
          <a:noFill/>
        </p:spPr>
        <p:txBody>
          <a:bodyPr wrap="square" rtlCol="0">
            <a:spAutoFit/>
          </a:bodyPr>
          <a:lstStyle/>
          <a:p>
            <a:r>
              <a:rPr lang="nl-NL" b="1" i="1" dirty="0" err="1" smtClean="0">
                <a:solidFill>
                  <a:srgbClr val="00B050"/>
                </a:solidFill>
              </a:rPr>
              <a:t>copula</a:t>
            </a:r>
            <a:endParaRPr lang="nl-NL" b="1" i="1" dirty="0">
              <a:solidFill>
                <a:srgbClr val="00B05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Sommige </a:t>
            </a:r>
            <a:r>
              <a:rPr lang="nl-NL" sz="2000" b="1" dirty="0" smtClean="0"/>
              <a:t>auto’s</a:t>
            </a:r>
            <a:r>
              <a:rPr lang="nl-NL" sz="2000" dirty="0" smtClean="0"/>
              <a:t> </a:t>
            </a:r>
            <a:r>
              <a:rPr lang="nl-NL" sz="2000" b="1" dirty="0" smtClean="0">
                <a:solidFill>
                  <a:srgbClr val="00B050"/>
                </a:solidFill>
              </a:rPr>
              <a:t>zijn </a:t>
            </a:r>
            <a:r>
              <a:rPr lang="nl-NL" sz="2000" b="1" dirty="0" smtClean="0">
                <a:solidFill>
                  <a:schemeClr val="accent6">
                    <a:lumMod val="75000"/>
                  </a:schemeClr>
                </a:solidFill>
              </a:rPr>
              <a:t>wit</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4149080"/>
            <a:ext cx="5482952"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Alle </a:t>
            </a:r>
            <a:r>
              <a:rPr lang="nl-NL" sz="2000" dirty="0" err="1" smtClean="0"/>
              <a:t>kamerleden</a:t>
            </a:r>
            <a:r>
              <a:rPr lang="nl-NL" sz="2000" dirty="0" smtClean="0"/>
              <a:t> zijn democratisch gekozen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57200" y="4753744"/>
            <a:ext cx="519492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Geen schaap is een dier met vijf poten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467544" y="5373216"/>
            <a:ext cx="5832648"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Sommige insecten zijn niet in staat in zee te leven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6228184" y="4005064"/>
            <a:ext cx="2304256" cy="369332"/>
          </a:xfrm>
          <a:prstGeom prst="rect">
            <a:avLst/>
          </a:prstGeom>
          <a:noFill/>
        </p:spPr>
        <p:txBody>
          <a:bodyPr wrap="square" rtlCol="0">
            <a:spAutoFit/>
          </a:bodyPr>
          <a:lstStyle/>
          <a:p>
            <a:r>
              <a:rPr lang="nl-NL" b="1" i="1" dirty="0" smtClean="0"/>
              <a:t>subject</a:t>
            </a:r>
            <a:endParaRPr lang="nl-NL" b="1" i="1" dirty="0"/>
          </a:p>
        </p:txBody>
      </p:sp>
      <p:sp>
        <p:nvSpPr>
          <p:cNvPr id="13" name="TextBox 12"/>
          <p:cNvSpPr txBox="1"/>
          <p:nvPr/>
        </p:nvSpPr>
        <p:spPr>
          <a:xfrm>
            <a:off x="6228184" y="4355812"/>
            <a:ext cx="2304256" cy="369332"/>
          </a:xfrm>
          <a:prstGeom prst="rect">
            <a:avLst/>
          </a:prstGeom>
          <a:noFill/>
        </p:spPr>
        <p:txBody>
          <a:bodyPr wrap="square" rtlCol="0">
            <a:spAutoFit/>
          </a:bodyPr>
          <a:lstStyle/>
          <a:p>
            <a:r>
              <a:rPr lang="nl-NL" b="1" i="1" dirty="0" err="1" smtClean="0">
                <a:solidFill>
                  <a:schemeClr val="accent6">
                    <a:lumMod val="75000"/>
                  </a:schemeClr>
                </a:solidFill>
              </a:rPr>
              <a:t>predikaat</a:t>
            </a:r>
            <a:endParaRPr lang="nl-NL" b="1" i="1" dirty="0">
              <a:solidFill>
                <a:schemeClr val="accent6">
                  <a:lumMod val="75000"/>
                </a:schemeClr>
              </a:solidFill>
            </a:endParaRPr>
          </a:p>
        </p:txBody>
      </p:sp>
      <p:sp>
        <p:nvSpPr>
          <p:cNvPr id="14" name="TextBox 13"/>
          <p:cNvSpPr txBox="1"/>
          <p:nvPr/>
        </p:nvSpPr>
        <p:spPr>
          <a:xfrm>
            <a:off x="6228184" y="4725144"/>
            <a:ext cx="2304256" cy="369332"/>
          </a:xfrm>
          <a:prstGeom prst="rect">
            <a:avLst/>
          </a:prstGeom>
          <a:noFill/>
        </p:spPr>
        <p:txBody>
          <a:bodyPr wrap="square" rtlCol="0">
            <a:spAutoFit/>
          </a:bodyPr>
          <a:lstStyle/>
          <a:p>
            <a:r>
              <a:rPr lang="nl-NL" b="1" i="1" dirty="0" err="1" smtClean="0">
                <a:solidFill>
                  <a:srgbClr val="00B050"/>
                </a:solidFill>
              </a:rPr>
              <a:t>copula</a:t>
            </a:r>
            <a:endParaRPr lang="nl-NL" b="1" i="1" dirty="0">
              <a:solidFill>
                <a:srgbClr val="00B05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Sommige </a:t>
            </a:r>
            <a:r>
              <a:rPr lang="nl-NL" sz="2000" b="1" dirty="0" smtClean="0"/>
              <a:t>auto’s</a:t>
            </a:r>
            <a:r>
              <a:rPr lang="nl-NL" sz="2000" dirty="0" smtClean="0"/>
              <a:t> </a:t>
            </a:r>
            <a:r>
              <a:rPr lang="nl-NL" sz="2000" b="1" dirty="0" smtClean="0">
                <a:solidFill>
                  <a:srgbClr val="00B050"/>
                </a:solidFill>
              </a:rPr>
              <a:t>zijn </a:t>
            </a:r>
            <a:r>
              <a:rPr lang="nl-NL" sz="2000" b="1" dirty="0" smtClean="0">
                <a:solidFill>
                  <a:schemeClr val="accent6">
                    <a:lumMod val="75000"/>
                  </a:schemeClr>
                </a:solidFill>
              </a:rPr>
              <a:t>wit</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4149080"/>
            <a:ext cx="5482952"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Alle</a:t>
            </a:r>
            <a:r>
              <a:rPr lang="nl-NL" sz="2000" dirty="0" smtClean="0"/>
              <a:t> </a:t>
            </a:r>
            <a:r>
              <a:rPr lang="nl-NL" sz="2000" b="1" dirty="0" err="1" smtClean="0"/>
              <a:t>kamerleden</a:t>
            </a:r>
            <a:r>
              <a:rPr lang="nl-NL" sz="2000" dirty="0" smtClean="0"/>
              <a:t> </a:t>
            </a:r>
            <a:r>
              <a:rPr lang="nl-NL" sz="2000" b="1" dirty="0" smtClean="0">
                <a:solidFill>
                  <a:srgbClr val="00B050"/>
                </a:solidFill>
              </a:rPr>
              <a:t>zijn</a:t>
            </a:r>
            <a:r>
              <a:rPr lang="nl-NL" sz="2000" dirty="0" smtClean="0"/>
              <a:t> </a:t>
            </a:r>
            <a:r>
              <a:rPr lang="nl-NL" sz="2000" b="1" dirty="0" smtClean="0">
                <a:solidFill>
                  <a:schemeClr val="accent6">
                    <a:lumMod val="75000"/>
                  </a:schemeClr>
                </a:solidFill>
              </a:rPr>
              <a:t>democratisch gekozen</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57200" y="4753744"/>
            <a:ext cx="519492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Geen schaap is een dier met vijf poten</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12" name="Content Placeholder 2"/>
          <p:cNvSpPr txBox="1">
            <a:spLocks/>
          </p:cNvSpPr>
          <p:nvPr/>
        </p:nvSpPr>
        <p:spPr>
          <a:xfrm>
            <a:off x="467544" y="5373216"/>
            <a:ext cx="5832648"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Sommige insecten zijn niet in staat in zee te leven</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8" name="TextBox 7"/>
          <p:cNvSpPr txBox="1"/>
          <p:nvPr/>
        </p:nvSpPr>
        <p:spPr>
          <a:xfrm>
            <a:off x="6228184" y="4005064"/>
            <a:ext cx="2304256" cy="369332"/>
          </a:xfrm>
          <a:prstGeom prst="rect">
            <a:avLst/>
          </a:prstGeom>
          <a:noFill/>
        </p:spPr>
        <p:txBody>
          <a:bodyPr wrap="square" rtlCol="0">
            <a:spAutoFit/>
          </a:bodyPr>
          <a:lstStyle/>
          <a:p>
            <a:r>
              <a:rPr lang="nl-NL" b="1" i="1" dirty="0" smtClean="0"/>
              <a:t>subject</a:t>
            </a:r>
            <a:endParaRPr lang="nl-NL" b="1" i="1" dirty="0"/>
          </a:p>
        </p:txBody>
      </p:sp>
      <p:sp>
        <p:nvSpPr>
          <p:cNvPr id="13" name="TextBox 12"/>
          <p:cNvSpPr txBox="1"/>
          <p:nvPr/>
        </p:nvSpPr>
        <p:spPr>
          <a:xfrm>
            <a:off x="6228184" y="4355812"/>
            <a:ext cx="2304256" cy="369332"/>
          </a:xfrm>
          <a:prstGeom prst="rect">
            <a:avLst/>
          </a:prstGeom>
          <a:noFill/>
        </p:spPr>
        <p:txBody>
          <a:bodyPr wrap="square" rtlCol="0">
            <a:spAutoFit/>
          </a:bodyPr>
          <a:lstStyle/>
          <a:p>
            <a:r>
              <a:rPr lang="nl-NL" b="1" i="1" dirty="0" err="1" smtClean="0">
                <a:solidFill>
                  <a:schemeClr val="accent6">
                    <a:lumMod val="75000"/>
                  </a:schemeClr>
                </a:solidFill>
              </a:rPr>
              <a:t>predikaat</a:t>
            </a:r>
            <a:endParaRPr lang="nl-NL" b="1" i="1" dirty="0">
              <a:solidFill>
                <a:schemeClr val="accent6">
                  <a:lumMod val="75000"/>
                </a:schemeClr>
              </a:solidFill>
            </a:endParaRPr>
          </a:p>
        </p:txBody>
      </p:sp>
      <p:sp>
        <p:nvSpPr>
          <p:cNvPr id="14" name="TextBox 13"/>
          <p:cNvSpPr txBox="1"/>
          <p:nvPr/>
        </p:nvSpPr>
        <p:spPr>
          <a:xfrm>
            <a:off x="6228184" y="4725144"/>
            <a:ext cx="2304256" cy="369332"/>
          </a:xfrm>
          <a:prstGeom prst="rect">
            <a:avLst/>
          </a:prstGeom>
          <a:noFill/>
        </p:spPr>
        <p:txBody>
          <a:bodyPr wrap="square" rtlCol="0">
            <a:spAutoFit/>
          </a:bodyPr>
          <a:lstStyle/>
          <a:p>
            <a:r>
              <a:rPr lang="nl-NL" b="1" i="1" dirty="0" err="1" smtClean="0">
                <a:solidFill>
                  <a:srgbClr val="00B050"/>
                </a:solidFill>
              </a:rPr>
              <a:t>copula</a:t>
            </a:r>
            <a:endParaRPr lang="nl-NL" b="1" i="1" dirty="0">
              <a:solidFill>
                <a:srgbClr val="00B050"/>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Sommige </a:t>
            </a:r>
            <a:r>
              <a:rPr lang="nl-NL" sz="2000" b="1" dirty="0" smtClean="0"/>
              <a:t>auto’s</a:t>
            </a:r>
            <a:r>
              <a:rPr lang="nl-NL" sz="2000" dirty="0" smtClean="0"/>
              <a:t> </a:t>
            </a:r>
            <a:r>
              <a:rPr lang="nl-NL" sz="2000" b="1" dirty="0" smtClean="0">
                <a:solidFill>
                  <a:srgbClr val="00B050"/>
                </a:solidFill>
              </a:rPr>
              <a:t>zijn </a:t>
            </a:r>
            <a:r>
              <a:rPr lang="nl-NL" sz="2000" b="1" dirty="0" smtClean="0">
                <a:solidFill>
                  <a:schemeClr val="accent6">
                    <a:lumMod val="75000"/>
                  </a:schemeClr>
                </a:solidFill>
              </a:rPr>
              <a:t>wit</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4149080"/>
            <a:ext cx="5482952"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Alle</a:t>
            </a:r>
            <a:r>
              <a:rPr lang="nl-NL" sz="2000" dirty="0" smtClean="0"/>
              <a:t> </a:t>
            </a:r>
            <a:r>
              <a:rPr lang="nl-NL" sz="2000" b="1" dirty="0" err="1" smtClean="0"/>
              <a:t>kamerleden</a:t>
            </a:r>
            <a:r>
              <a:rPr lang="nl-NL" sz="2000" dirty="0" smtClean="0"/>
              <a:t> </a:t>
            </a:r>
            <a:r>
              <a:rPr lang="nl-NL" sz="2000" b="1" dirty="0" smtClean="0">
                <a:solidFill>
                  <a:srgbClr val="00B050"/>
                </a:solidFill>
              </a:rPr>
              <a:t>zijn</a:t>
            </a:r>
            <a:r>
              <a:rPr lang="nl-NL" sz="2000" dirty="0" smtClean="0"/>
              <a:t> </a:t>
            </a:r>
            <a:r>
              <a:rPr lang="nl-NL" sz="2000" b="1" dirty="0" smtClean="0">
                <a:solidFill>
                  <a:schemeClr val="accent6">
                    <a:lumMod val="75000"/>
                  </a:schemeClr>
                </a:solidFill>
              </a:rPr>
              <a:t>democratisch gekozen</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57200" y="4753744"/>
            <a:ext cx="519492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Geen</a:t>
            </a:r>
            <a:r>
              <a:rPr lang="nl-NL" sz="2000" dirty="0" smtClean="0"/>
              <a:t> </a:t>
            </a:r>
            <a:r>
              <a:rPr lang="nl-NL" sz="2000" b="1" dirty="0" smtClean="0"/>
              <a:t>schaap</a:t>
            </a:r>
            <a:r>
              <a:rPr lang="nl-NL" sz="2000" dirty="0" smtClean="0"/>
              <a:t> </a:t>
            </a:r>
            <a:r>
              <a:rPr lang="nl-NL" sz="2000" b="1" dirty="0" smtClean="0">
                <a:solidFill>
                  <a:srgbClr val="00B050"/>
                </a:solidFill>
              </a:rPr>
              <a:t>is</a:t>
            </a:r>
            <a:r>
              <a:rPr lang="nl-NL" sz="2000" dirty="0" smtClean="0"/>
              <a:t> </a:t>
            </a:r>
            <a:r>
              <a:rPr lang="nl-NL" sz="2000" b="1" dirty="0" smtClean="0">
                <a:solidFill>
                  <a:schemeClr val="accent6">
                    <a:lumMod val="75000"/>
                  </a:schemeClr>
                </a:solidFill>
              </a:rPr>
              <a:t>een</a:t>
            </a:r>
            <a:r>
              <a:rPr lang="nl-NL" sz="2000" dirty="0" smtClean="0"/>
              <a:t> </a:t>
            </a:r>
            <a:r>
              <a:rPr lang="nl-NL" sz="2000" b="1" dirty="0" smtClean="0">
                <a:solidFill>
                  <a:schemeClr val="accent6">
                    <a:lumMod val="75000"/>
                  </a:schemeClr>
                </a:solidFill>
              </a:rPr>
              <a:t>dier met vijf poten</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467544" y="5373216"/>
            <a:ext cx="5688632"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Sommige insecten zijn niet in staat in zee te leven</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8" name="TextBox 7"/>
          <p:cNvSpPr txBox="1"/>
          <p:nvPr/>
        </p:nvSpPr>
        <p:spPr>
          <a:xfrm>
            <a:off x="6228184" y="4005064"/>
            <a:ext cx="2304256" cy="369332"/>
          </a:xfrm>
          <a:prstGeom prst="rect">
            <a:avLst/>
          </a:prstGeom>
          <a:noFill/>
        </p:spPr>
        <p:txBody>
          <a:bodyPr wrap="square" rtlCol="0">
            <a:spAutoFit/>
          </a:bodyPr>
          <a:lstStyle/>
          <a:p>
            <a:r>
              <a:rPr lang="nl-NL" b="1" i="1" dirty="0" smtClean="0"/>
              <a:t>subject</a:t>
            </a:r>
            <a:endParaRPr lang="nl-NL" b="1" i="1" dirty="0"/>
          </a:p>
        </p:txBody>
      </p:sp>
      <p:sp>
        <p:nvSpPr>
          <p:cNvPr id="13" name="TextBox 12"/>
          <p:cNvSpPr txBox="1"/>
          <p:nvPr/>
        </p:nvSpPr>
        <p:spPr>
          <a:xfrm>
            <a:off x="6228184" y="4355812"/>
            <a:ext cx="2304256" cy="369332"/>
          </a:xfrm>
          <a:prstGeom prst="rect">
            <a:avLst/>
          </a:prstGeom>
          <a:noFill/>
        </p:spPr>
        <p:txBody>
          <a:bodyPr wrap="square" rtlCol="0">
            <a:spAutoFit/>
          </a:bodyPr>
          <a:lstStyle/>
          <a:p>
            <a:r>
              <a:rPr lang="nl-NL" b="1" i="1" dirty="0" err="1" smtClean="0">
                <a:solidFill>
                  <a:schemeClr val="accent6">
                    <a:lumMod val="75000"/>
                  </a:schemeClr>
                </a:solidFill>
              </a:rPr>
              <a:t>predikaat</a:t>
            </a:r>
            <a:endParaRPr lang="nl-NL" b="1" i="1" dirty="0">
              <a:solidFill>
                <a:schemeClr val="accent6">
                  <a:lumMod val="75000"/>
                </a:schemeClr>
              </a:solidFill>
            </a:endParaRPr>
          </a:p>
        </p:txBody>
      </p:sp>
      <p:sp>
        <p:nvSpPr>
          <p:cNvPr id="14" name="TextBox 13"/>
          <p:cNvSpPr txBox="1"/>
          <p:nvPr/>
        </p:nvSpPr>
        <p:spPr>
          <a:xfrm>
            <a:off x="6228184" y="4725144"/>
            <a:ext cx="2304256" cy="369332"/>
          </a:xfrm>
          <a:prstGeom prst="rect">
            <a:avLst/>
          </a:prstGeom>
          <a:noFill/>
        </p:spPr>
        <p:txBody>
          <a:bodyPr wrap="square" rtlCol="0">
            <a:spAutoFit/>
          </a:bodyPr>
          <a:lstStyle/>
          <a:p>
            <a:r>
              <a:rPr lang="nl-NL" b="1" i="1" dirty="0" err="1" smtClean="0">
                <a:solidFill>
                  <a:srgbClr val="00B050"/>
                </a:solidFill>
              </a:rPr>
              <a:t>copula</a:t>
            </a:r>
            <a:endParaRPr lang="nl-NL" b="1" i="1" dirty="0">
              <a:solidFill>
                <a:srgbClr val="00B05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Subject-predikaat</a:t>
            </a:r>
            <a:r>
              <a:rPr lang="nl-NL" sz="3600" dirty="0" smtClean="0"/>
              <a:t> oordelen</a:t>
            </a:r>
            <a:endParaRPr lang="nl-NL" sz="3600" dirty="0"/>
          </a:p>
        </p:txBody>
      </p:sp>
      <p:sp>
        <p:nvSpPr>
          <p:cNvPr id="3" name="Content Placeholder 2"/>
          <p:cNvSpPr>
            <a:spLocks noGrp="1"/>
          </p:cNvSpPr>
          <p:nvPr>
            <p:ph idx="1"/>
          </p:nvPr>
        </p:nvSpPr>
        <p:spPr>
          <a:xfrm>
            <a:off x="457200" y="1600201"/>
            <a:ext cx="8363272" cy="1108720"/>
          </a:xfrm>
        </p:spPr>
        <p:txBody>
          <a:bodyPr>
            <a:noAutofit/>
          </a:bodyPr>
          <a:lstStyle/>
          <a:p>
            <a:r>
              <a:rPr lang="nl-NL" sz="2000" dirty="0" smtClean="0"/>
              <a:t>Een </a:t>
            </a:r>
            <a:r>
              <a:rPr lang="nl-NL" sz="2000" b="1" dirty="0" smtClean="0">
                <a:solidFill>
                  <a:schemeClr val="accent1"/>
                </a:solidFill>
              </a:rPr>
              <a:t>oordeel</a:t>
            </a:r>
            <a:r>
              <a:rPr lang="nl-NL" sz="2000" dirty="0" smtClean="0"/>
              <a:t> bestaat uit twee </a:t>
            </a:r>
            <a:r>
              <a:rPr lang="nl-NL" sz="2000" b="1" dirty="0" smtClean="0">
                <a:solidFill>
                  <a:schemeClr val="accent1"/>
                </a:solidFill>
              </a:rPr>
              <a:t>termen</a:t>
            </a:r>
            <a:r>
              <a:rPr lang="nl-NL" sz="2000" dirty="0" smtClean="0"/>
              <a:t> (begrippen) en een </a:t>
            </a:r>
            <a:r>
              <a:rPr lang="nl-NL" sz="2000" b="1" dirty="0" err="1" smtClean="0">
                <a:solidFill>
                  <a:schemeClr val="accent1"/>
                </a:solidFill>
              </a:rPr>
              <a:t>copula</a:t>
            </a:r>
            <a:r>
              <a:rPr lang="nl-NL" sz="2000" dirty="0" smtClean="0"/>
              <a:t> (de verbindende expressie). De twee termen worden respectievelijk </a:t>
            </a:r>
            <a:r>
              <a:rPr lang="nl-NL" sz="2000" b="1" dirty="0" smtClean="0">
                <a:solidFill>
                  <a:schemeClr val="accent1"/>
                </a:solidFill>
              </a:rPr>
              <a:t>subject</a:t>
            </a:r>
            <a:r>
              <a:rPr lang="nl-NL" sz="2000" dirty="0" smtClean="0"/>
              <a:t> (</a:t>
            </a:r>
            <a:r>
              <a:rPr lang="nl-NL" sz="2000" dirty="0" err="1" smtClean="0"/>
              <a:t>subject-term</a:t>
            </a:r>
            <a:r>
              <a:rPr lang="nl-NL" sz="2000" dirty="0" smtClean="0"/>
              <a:t>) en </a:t>
            </a:r>
            <a:r>
              <a:rPr lang="nl-NL" sz="2000" b="1" dirty="0" err="1" smtClean="0">
                <a:solidFill>
                  <a:schemeClr val="accent1"/>
                </a:solidFill>
              </a:rPr>
              <a:t>predikaat</a:t>
            </a:r>
            <a:r>
              <a:rPr lang="nl-NL" sz="2000" dirty="0" smtClean="0"/>
              <a:t> (</a:t>
            </a:r>
            <a:r>
              <a:rPr lang="nl-NL" sz="2000" dirty="0" err="1" smtClean="0"/>
              <a:t>predikaat-term</a:t>
            </a:r>
            <a:r>
              <a:rPr lang="nl-NL" sz="2000" dirty="0" smtClean="0"/>
              <a:t>) genoemd. Het subject is de               term waarover iets wordt gezegd. Het </a:t>
            </a:r>
            <a:r>
              <a:rPr lang="nl-NL" sz="2000" dirty="0" err="1" smtClean="0"/>
              <a:t>predikaat</a:t>
            </a:r>
            <a:r>
              <a:rPr lang="nl-NL" sz="2000" dirty="0" smtClean="0"/>
              <a:t> is dat wat erover wordt gezegd.</a:t>
            </a:r>
          </a:p>
          <a:p>
            <a:endParaRPr lang="nl-NL" sz="2000" dirty="0" smtClean="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Sommige </a:t>
            </a:r>
            <a:r>
              <a:rPr lang="nl-NL" sz="2000" b="1" dirty="0" smtClean="0"/>
              <a:t>auto’s</a:t>
            </a:r>
            <a:r>
              <a:rPr lang="nl-NL" sz="2000" dirty="0" smtClean="0"/>
              <a:t> </a:t>
            </a:r>
            <a:r>
              <a:rPr lang="nl-NL" sz="2000" b="1" dirty="0" smtClean="0">
                <a:solidFill>
                  <a:srgbClr val="00B050"/>
                </a:solidFill>
              </a:rPr>
              <a:t>zijn </a:t>
            </a:r>
            <a:r>
              <a:rPr lang="nl-NL" sz="2000" b="1" dirty="0" smtClean="0">
                <a:solidFill>
                  <a:schemeClr val="accent6">
                    <a:lumMod val="75000"/>
                  </a:schemeClr>
                </a:solidFill>
              </a:rPr>
              <a:t>wit</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4149080"/>
            <a:ext cx="5482952"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Alle</a:t>
            </a:r>
            <a:r>
              <a:rPr lang="nl-NL" sz="2000" dirty="0" smtClean="0"/>
              <a:t> </a:t>
            </a:r>
            <a:r>
              <a:rPr lang="nl-NL" sz="2000" b="1" dirty="0" err="1" smtClean="0"/>
              <a:t>kamerleden</a:t>
            </a:r>
            <a:r>
              <a:rPr lang="nl-NL" sz="2000" dirty="0" smtClean="0"/>
              <a:t> </a:t>
            </a:r>
            <a:r>
              <a:rPr lang="nl-NL" sz="2000" b="1" dirty="0" smtClean="0">
                <a:solidFill>
                  <a:srgbClr val="00B050"/>
                </a:solidFill>
              </a:rPr>
              <a:t>zijn</a:t>
            </a:r>
            <a:r>
              <a:rPr lang="nl-NL" sz="2000" dirty="0" smtClean="0"/>
              <a:t> </a:t>
            </a:r>
            <a:r>
              <a:rPr lang="nl-NL" sz="2000" b="1" dirty="0" smtClean="0">
                <a:solidFill>
                  <a:schemeClr val="accent6">
                    <a:lumMod val="75000"/>
                  </a:schemeClr>
                </a:solidFill>
              </a:rPr>
              <a:t>democratisch gekozen</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57200" y="4753744"/>
            <a:ext cx="519492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Geen</a:t>
            </a:r>
            <a:r>
              <a:rPr lang="nl-NL" sz="2000" dirty="0" smtClean="0"/>
              <a:t> </a:t>
            </a:r>
            <a:r>
              <a:rPr lang="nl-NL" sz="2000" b="1" dirty="0" smtClean="0"/>
              <a:t>schaap</a:t>
            </a:r>
            <a:r>
              <a:rPr lang="nl-NL" sz="2000" dirty="0" smtClean="0"/>
              <a:t> </a:t>
            </a:r>
            <a:r>
              <a:rPr lang="nl-NL" sz="2000" b="1" dirty="0" smtClean="0">
                <a:solidFill>
                  <a:srgbClr val="00B050"/>
                </a:solidFill>
              </a:rPr>
              <a:t>is</a:t>
            </a:r>
            <a:r>
              <a:rPr lang="nl-NL" sz="2000" dirty="0" smtClean="0"/>
              <a:t> </a:t>
            </a:r>
            <a:r>
              <a:rPr lang="nl-NL" sz="2000" b="1" dirty="0" smtClean="0">
                <a:solidFill>
                  <a:schemeClr val="accent6">
                    <a:lumMod val="75000"/>
                  </a:schemeClr>
                </a:solidFill>
              </a:rPr>
              <a:t>een</a:t>
            </a:r>
            <a:r>
              <a:rPr lang="nl-NL" sz="2000" dirty="0" smtClean="0"/>
              <a:t> </a:t>
            </a:r>
            <a:r>
              <a:rPr lang="nl-NL" sz="2000" b="1" dirty="0" smtClean="0">
                <a:solidFill>
                  <a:schemeClr val="accent6">
                    <a:lumMod val="75000"/>
                  </a:schemeClr>
                </a:solidFill>
              </a:rPr>
              <a:t>dier met vijf poten</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467544" y="5373216"/>
            <a:ext cx="59046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Sommige</a:t>
            </a:r>
            <a:r>
              <a:rPr lang="nl-NL" sz="2000" dirty="0" smtClean="0"/>
              <a:t> </a:t>
            </a:r>
            <a:r>
              <a:rPr lang="nl-NL" sz="2000" b="1" dirty="0" smtClean="0"/>
              <a:t>insecten</a:t>
            </a:r>
            <a:r>
              <a:rPr lang="nl-NL" sz="2000" dirty="0" smtClean="0"/>
              <a:t> </a:t>
            </a:r>
            <a:r>
              <a:rPr lang="nl-NL" sz="2000" b="1" dirty="0" smtClean="0">
                <a:solidFill>
                  <a:srgbClr val="00B050"/>
                </a:solidFill>
              </a:rPr>
              <a:t>zijn niet</a:t>
            </a:r>
            <a:r>
              <a:rPr lang="nl-NL" sz="2000" dirty="0" smtClean="0"/>
              <a:t> </a:t>
            </a:r>
            <a:r>
              <a:rPr lang="nl-NL" sz="2000" b="1" dirty="0" smtClean="0">
                <a:solidFill>
                  <a:schemeClr val="accent6">
                    <a:lumMod val="75000"/>
                  </a:schemeClr>
                </a:solidFill>
              </a:rPr>
              <a:t>in staat in zee te leven</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6228184" y="4005064"/>
            <a:ext cx="2304256" cy="369332"/>
          </a:xfrm>
          <a:prstGeom prst="rect">
            <a:avLst/>
          </a:prstGeom>
          <a:noFill/>
        </p:spPr>
        <p:txBody>
          <a:bodyPr wrap="square" rtlCol="0">
            <a:spAutoFit/>
          </a:bodyPr>
          <a:lstStyle/>
          <a:p>
            <a:r>
              <a:rPr lang="nl-NL" b="1" i="1" dirty="0" smtClean="0"/>
              <a:t>subject</a:t>
            </a:r>
            <a:endParaRPr lang="nl-NL" b="1" i="1" dirty="0"/>
          </a:p>
        </p:txBody>
      </p:sp>
      <p:sp>
        <p:nvSpPr>
          <p:cNvPr id="13" name="TextBox 12"/>
          <p:cNvSpPr txBox="1"/>
          <p:nvPr/>
        </p:nvSpPr>
        <p:spPr>
          <a:xfrm>
            <a:off x="6228184" y="4355812"/>
            <a:ext cx="2304256" cy="369332"/>
          </a:xfrm>
          <a:prstGeom prst="rect">
            <a:avLst/>
          </a:prstGeom>
          <a:noFill/>
        </p:spPr>
        <p:txBody>
          <a:bodyPr wrap="square" rtlCol="0">
            <a:spAutoFit/>
          </a:bodyPr>
          <a:lstStyle/>
          <a:p>
            <a:r>
              <a:rPr lang="nl-NL" b="1" i="1" dirty="0" err="1" smtClean="0">
                <a:solidFill>
                  <a:schemeClr val="accent6">
                    <a:lumMod val="75000"/>
                  </a:schemeClr>
                </a:solidFill>
              </a:rPr>
              <a:t>predikaat</a:t>
            </a:r>
            <a:endParaRPr lang="nl-NL" b="1" i="1" dirty="0">
              <a:solidFill>
                <a:schemeClr val="accent6">
                  <a:lumMod val="75000"/>
                </a:schemeClr>
              </a:solidFill>
            </a:endParaRPr>
          </a:p>
        </p:txBody>
      </p:sp>
      <p:sp>
        <p:nvSpPr>
          <p:cNvPr id="14" name="TextBox 13"/>
          <p:cNvSpPr txBox="1"/>
          <p:nvPr/>
        </p:nvSpPr>
        <p:spPr>
          <a:xfrm>
            <a:off x="6228184" y="4725144"/>
            <a:ext cx="2304256" cy="369332"/>
          </a:xfrm>
          <a:prstGeom prst="rect">
            <a:avLst/>
          </a:prstGeom>
          <a:noFill/>
        </p:spPr>
        <p:txBody>
          <a:bodyPr wrap="square" rtlCol="0">
            <a:spAutoFit/>
          </a:bodyPr>
          <a:lstStyle/>
          <a:p>
            <a:r>
              <a:rPr lang="nl-NL" b="1" i="1" dirty="0" err="1" smtClean="0">
                <a:solidFill>
                  <a:srgbClr val="00B050"/>
                </a:solidFill>
              </a:rPr>
              <a:t>copula</a:t>
            </a:r>
            <a:endParaRPr lang="nl-NL" b="1" i="1" dirty="0">
              <a:solidFill>
                <a:srgbClr val="00B050"/>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Vier oordeelsvormen</a:t>
            </a:r>
            <a:endParaRPr lang="nl-NL" sz="3600" dirty="0"/>
          </a:p>
        </p:txBody>
      </p:sp>
      <p:sp>
        <p:nvSpPr>
          <p:cNvPr id="9" name="Content Placeholder 2"/>
          <p:cNvSpPr txBox="1">
            <a:spLocks/>
          </p:cNvSpPr>
          <p:nvPr/>
        </p:nvSpPr>
        <p:spPr>
          <a:xfrm>
            <a:off x="457200" y="3573016"/>
            <a:ext cx="325070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Sommige </a:t>
            </a:r>
            <a:r>
              <a:rPr lang="nl-NL" sz="2000" b="1" dirty="0" smtClean="0"/>
              <a:t>S</a:t>
            </a:r>
            <a:r>
              <a:rPr lang="nl-NL" sz="2000" dirty="0" smtClean="0"/>
              <a:t> </a:t>
            </a:r>
            <a:r>
              <a:rPr lang="nl-NL" sz="2000" b="1" dirty="0" smtClean="0">
                <a:solidFill>
                  <a:srgbClr val="00B050"/>
                </a:solidFill>
              </a:rPr>
              <a:t>zijn </a:t>
            </a:r>
            <a:r>
              <a:rPr lang="nl-NL" sz="2000" b="1" dirty="0" smtClean="0">
                <a:solidFill>
                  <a:schemeClr val="accent6">
                    <a:lumMod val="75000"/>
                  </a:schemeClr>
                </a:solidFill>
              </a:rPr>
              <a:t>P</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4149080"/>
            <a:ext cx="5482952"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Alle</a:t>
            </a:r>
            <a:r>
              <a:rPr lang="nl-NL" sz="2000" dirty="0" smtClean="0"/>
              <a:t> </a:t>
            </a:r>
            <a:r>
              <a:rPr lang="nl-NL" sz="2000" b="1" dirty="0" smtClean="0"/>
              <a:t>S </a:t>
            </a:r>
            <a:r>
              <a:rPr lang="nl-NL" sz="2000" b="1" dirty="0" smtClean="0">
                <a:solidFill>
                  <a:srgbClr val="00B050"/>
                </a:solidFill>
              </a:rPr>
              <a:t>zijn </a:t>
            </a:r>
            <a:r>
              <a:rPr lang="nl-NL" sz="2000" b="1" dirty="0" smtClean="0">
                <a:solidFill>
                  <a:schemeClr val="accent6">
                    <a:lumMod val="75000"/>
                  </a:schemeClr>
                </a:solidFill>
              </a:rPr>
              <a:t>P</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57200" y="4753744"/>
            <a:ext cx="519492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Geen</a:t>
            </a:r>
            <a:r>
              <a:rPr lang="nl-NL" sz="2000" dirty="0" smtClean="0"/>
              <a:t> </a:t>
            </a:r>
            <a:r>
              <a:rPr lang="nl-NL" sz="2000" b="1" dirty="0" smtClean="0"/>
              <a:t>S</a:t>
            </a:r>
            <a:r>
              <a:rPr lang="nl-NL" sz="2000" dirty="0" smtClean="0"/>
              <a:t> </a:t>
            </a:r>
            <a:r>
              <a:rPr lang="nl-NL" sz="2000" b="1" dirty="0" smtClean="0">
                <a:solidFill>
                  <a:srgbClr val="00B050"/>
                </a:solidFill>
              </a:rPr>
              <a:t>is</a:t>
            </a:r>
            <a:r>
              <a:rPr lang="nl-NL" sz="2000" dirty="0" smtClean="0"/>
              <a:t> </a:t>
            </a:r>
            <a:r>
              <a:rPr lang="nl-NL" sz="2000" b="1" dirty="0" smtClean="0">
                <a:solidFill>
                  <a:schemeClr val="accent6">
                    <a:lumMod val="75000"/>
                  </a:schemeClr>
                </a:solidFill>
              </a:rPr>
              <a:t>P</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467544" y="5373216"/>
            <a:ext cx="525658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dirty="0" smtClean="0">
                <a:solidFill>
                  <a:srgbClr val="00B050"/>
                </a:solidFill>
              </a:rPr>
              <a:t>Sommige</a:t>
            </a:r>
            <a:r>
              <a:rPr lang="nl-NL" sz="2000" dirty="0" smtClean="0"/>
              <a:t> </a:t>
            </a:r>
            <a:r>
              <a:rPr lang="nl-NL" sz="2000" b="1" dirty="0" smtClean="0"/>
              <a:t>S</a:t>
            </a:r>
            <a:r>
              <a:rPr lang="nl-NL" sz="2000" dirty="0" smtClean="0"/>
              <a:t> </a:t>
            </a:r>
            <a:r>
              <a:rPr lang="nl-NL" sz="2000" b="1" dirty="0" smtClean="0">
                <a:solidFill>
                  <a:srgbClr val="00B050"/>
                </a:solidFill>
              </a:rPr>
              <a:t>zijn niet</a:t>
            </a:r>
            <a:r>
              <a:rPr lang="nl-NL" sz="2000" dirty="0" smtClean="0"/>
              <a:t> </a:t>
            </a:r>
            <a:r>
              <a:rPr lang="nl-NL" sz="2000" b="1" dirty="0" smtClean="0">
                <a:solidFill>
                  <a:schemeClr val="accent6">
                    <a:lumMod val="75000"/>
                  </a:schemeClr>
                </a:solidFill>
              </a:rPr>
              <a:t>P</a:t>
            </a:r>
            <a:endPar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6228184" y="4005064"/>
            <a:ext cx="2304256" cy="369332"/>
          </a:xfrm>
          <a:prstGeom prst="rect">
            <a:avLst/>
          </a:prstGeom>
          <a:noFill/>
        </p:spPr>
        <p:txBody>
          <a:bodyPr wrap="square" rtlCol="0">
            <a:spAutoFit/>
          </a:bodyPr>
          <a:lstStyle/>
          <a:p>
            <a:r>
              <a:rPr lang="nl-NL" b="1" i="1" dirty="0" smtClean="0"/>
              <a:t>subject</a:t>
            </a:r>
            <a:endParaRPr lang="nl-NL" b="1" i="1" dirty="0"/>
          </a:p>
        </p:txBody>
      </p:sp>
      <p:sp>
        <p:nvSpPr>
          <p:cNvPr id="13" name="TextBox 12"/>
          <p:cNvSpPr txBox="1"/>
          <p:nvPr/>
        </p:nvSpPr>
        <p:spPr>
          <a:xfrm>
            <a:off x="6228184" y="4355812"/>
            <a:ext cx="2304256" cy="369332"/>
          </a:xfrm>
          <a:prstGeom prst="rect">
            <a:avLst/>
          </a:prstGeom>
          <a:noFill/>
        </p:spPr>
        <p:txBody>
          <a:bodyPr wrap="square" rtlCol="0">
            <a:spAutoFit/>
          </a:bodyPr>
          <a:lstStyle/>
          <a:p>
            <a:r>
              <a:rPr lang="nl-NL" b="1" i="1" dirty="0" err="1" smtClean="0">
                <a:solidFill>
                  <a:schemeClr val="accent6">
                    <a:lumMod val="75000"/>
                  </a:schemeClr>
                </a:solidFill>
              </a:rPr>
              <a:t>predikaat</a:t>
            </a:r>
            <a:endParaRPr lang="nl-NL" b="1" i="1" dirty="0">
              <a:solidFill>
                <a:schemeClr val="accent6">
                  <a:lumMod val="75000"/>
                </a:schemeClr>
              </a:solidFill>
            </a:endParaRPr>
          </a:p>
        </p:txBody>
      </p:sp>
      <p:sp>
        <p:nvSpPr>
          <p:cNvPr id="14" name="TextBox 13"/>
          <p:cNvSpPr txBox="1"/>
          <p:nvPr/>
        </p:nvSpPr>
        <p:spPr>
          <a:xfrm>
            <a:off x="6228184" y="4725144"/>
            <a:ext cx="2304256" cy="369332"/>
          </a:xfrm>
          <a:prstGeom prst="rect">
            <a:avLst/>
          </a:prstGeom>
          <a:noFill/>
        </p:spPr>
        <p:txBody>
          <a:bodyPr wrap="square" rtlCol="0">
            <a:spAutoFit/>
          </a:bodyPr>
          <a:lstStyle/>
          <a:p>
            <a:r>
              <a:rPr lang="nl-NL" b="1" i="1" dirty="0" err="1" smtClean="0">
                <a:solidFill>
                  <a:srgbClr val="00B050"/>
                </a:solidFill>
              </a:rPr>
              <a:t>copula</a:t>
            </a:r>
            <a:endParaRPr lang="nl-NL" b="1" i="1" dirty="0">
              <a:solidFill>
                <a:srgbClr val="00B05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Vier oordeelsvormen</a:t>
            </a:r>
            <a:endParaRPr lang="nl-NL" sz="3600" dirty="0"/>
          </a:p>
        </p:txBody>
      </p:sp>
      <p:graphicFrame>
        <p:nvGraphicFramePr>
          <p:cNvPr id="4" name="Content Placeholder 3"/>
          <p:cNvGraphicFramePr>
            <a:graphicFrameLocks noGrp="1"/>
          </p:cNvGraphicFramePr>
          <p:nvPr>
            <p:ph idx="1"/>
          </p:nvPr>
        </p:nvGraphicFramePr>
        <p:xfrm>
          <a:off x="457200" y="1600200"/>
          <a:ext cx="8229599" cy="1849120"/>
        </p:xfrm>
        <a:graphic>
          <a:graphicData uri="http://schemas.openxmlformats.org/drawingml/2006/table">
            <a:tbl>
              <a:tblPr firstRow="1" bandRow="1">
                <a:tableStyleId>{5C22544A-7EE6-4342-B048-85BDC9FD1C3A}</a:tableStyleId>
              </a:tblPr>
              <a:tblGrid>
                <a:gridCol w="2602632"/>
                <a:gridCol w="1656184"/>
                <a:gridCol w="1556318"/>
                <a:gridCol w="2414465"/>
              </a:tblGrid>
              <a:tr h="370840">
                <a:tc>
                  <a:txBody>
                    <a:bodyPr/>
                    <a:lstStyle/>
                    <a:p>
                      <a:pPr algn="ctr"/>
                      <a:r>
                        <a:rPr lang="nl-NL" dirty="0" smtClean="0"/>
                        <a:t>Oordeelsvorm</a:t>
                      </a:r>
                      <a:endParaRPr lang="nl-NL" dirty="0"/>
                    </a:p>
                  </a:txBody>
                  <a:tcPr/>
                </a:tc>
                <a:tc>
                  <a:txBody>
                    <a:bodyPr/>
                    <a:lstStyle/>
                    <a:p>
                      <a:pPr algn="ctr"/>
                      <a:r>
                        <a:rPr lang="nl-NL" dirty="0" smtClean="0"/>
                        <a:t>Kwaliteit</a:t>
                      </a:r>
                      <a:endParaRPr lang="nl-NL" dirty="0"/>
                    </a:p>
                  </a:txBody>
                  <a:tcPr/>
                </a:tc>
                <a:tc>
                  <a:txBody>
                    <a:bodyPr/>
                    <a:lstStyle/>
                    <a:p>
                      <a:pPr algn="ctr"/>
                      <a:r>
                        <a:rPr lang="nl-NL" dirty="0" smtClean="0"/>
                        <a:t>Kwantiteit</a:t>
                      </a:r>
                      <a:endParaRPr lang="nl-NL" dirty="0"/>
                    </a:p>
                  </a:txBody>
                  <a:tcPr/>
                </a:tc>
                <a:tc>
                  <a:txBody>
                    <a:bodyPr/>
                    <a:lstStyle/>
                    <a:p>
                      <a:pPr algn="ctr"/>
                      <a:r>
                        <a:rPr lang="nl-NL" dirty="0" smtClean="0"/>
                        <a:t>Formulevorm</a:t>
                      </a:r>
                      <a:endParaRPr lang="nl-NL" dirty="0"/>
                    </a:p>
                  </a:txBody>
                  <a:tcPr/>
                </a:tc>
              </a:tr>
              <a:tr h="370840">
                <a:tc>
                  <a:txBody>
                    <a:bodyPr/>
                    <a:lstStyle/>
                    <a:p>
                      <a:pPr algn="ctr"/>
                      <a:r>
                        <a:rPr lang="nl-NL" dirty="0" smtClean="0"/>
                        <a:t>Alle </a:t>
                      </a:r>
                      <a:r>
                        <a:rPr lang="nl-NL" i="1" dirty="0" smtClean="0"/>
                        <a:t>S</a:t>
                      </a:r>
                      <a:r>
                        <a:rPr lang="nl-NL" dirty="0" smtClean="0"/>
                        <a:t> zijn </a:t>
                      </a:r>
                      <a:r>
                        <a:rPr lang="nl-NL" i="1" dirty="0" smtClean="0"/>
                        <a:t>P (‘Elke</a:t>
                      </a:r>
                      <a:r>
                        <a:rPr lang="nl-NL" i="1" baseline="0" dirty="0" smtClean="0"/>
                        <a:t> S is P’)</a:t>
                      </a:r>
                      <a:endParaRPr lang="nl-NL" i="1" dirty="0"/>
                    </a:p>
                  </a:txBody>
                  <a:tcPr/>
                </a:tc>
                <a:tc>
                  <a:txBody>
                    <a:bodyPr/>
                    <a:lstStyle/>
                    <a:p>
                      <a:pPr algn="ctr"/>
                      <a:r>
                        <a:rPr lang="nl-NL" dirty="0" smtClean="0"/>
                        <a:t>Affirmatief</a:t>
                      </a:r>
                      <a:endParaRPr lang="nl-NL" dirty="0"/>
                    </a:p>
                  </a:txBody>
                  <a:tcPr/>
                </a:tc>
                <a:tc>
                  <a:txBody>
                    <a:bodyPr/>
                    <a:lstStyle/>
                    <a:p>
                      <a:pPr algn="ctr"/>
                      <a:r>
                        <a:rPr lang="nl-NL" dirty="0" smtClean="0"/>
                        <a:t>Universeel</a:t>
                      </a:r>
                      <a:endParaRPr lang="nl-NL" dirty="0"/>
                    </a:p>
                  </a:txBody>
                  <a:tcPr/>
                </a:tc>
                <a:tc>
                  <a:txBody>
                    <a:bodyPr/>
                    <a:lstStyle/>
                    <a:p>
                      <a:pPr algn="ctr"/>
                      <a:r>
                        <a:rPr lang="nl-NL" i="1" dirty="0" err="1" smtClean="0"/>
                        <a:t>S</a:t>
                      </a:r>
                      <a:r>
                        <a:rPr lang="nl-NL" b="0" i="1" dirty="0" err="1" smtClean="0"/>
                        <a:t>aP</a:t>
                      </a:r>
                      <a:endParaRPr lang="nl-NL" i="1" dirty="0"/>
                    </a:p>
                  </a:txBody>
                  <a:tcPr/>
                </a:tc>
              </a:tr>
              <a:tr h="370840">
                <a:tc>
                  <a:txBody>
                    <a:bodyPr/>
                    <a:lstStyle/>
                    <a:p>
                      <a:pPr algn="ctr"/>
                      <a:r>
                        <a:rPr lang="nl-NL" dirty="0" smtClean="0"/>
                        <a:t>Sommige</a:t>
                      </a:r>
                      <a:r>
                        <a:rPr lang="nl-NL" i="1" dirty="0" smtClean="0"/>
                        <a:t> S</a:t>
                      </a:r>
                      <a:r>
                        <a:rPr lang="nl-NL" dirty="0" smtClean="0"/>
                        <a:t> zijn </a:t>
                      </a:r>
                      <a:r>
                        <a:rPr lang="nl-NL" i="1" dirty="0" smtClean="0"/>
                        <a:t>P</a:t>
                      </a:r>
                      <a:endParaRPr lang="nl-NL" i="1" dirty="0"/>
                    </a:p>
                  </a:txBody>
                  <a:tcPr/>
                </a:tc>
                <a:tc>
                  <a:txBody>
                    <a:bodyPr/>
                    <a:lstStyle/>
                    <a:p>
                      <a:pPr algn="ctr"/>
                      <a:r>
                        <a:rPr lang="nl-NL" dirty="0" smtClean="0"/>
                        <a:t>Affirmatief</a:t>
                      </a:r>
                      <a:endParaRPr lang="nl-NL" dirty="0"/>
                    </a:p>
                  </a:txBody>
                  <a:tcPr/>
                </a:tc>
                <a:tc>
                  <a:txBody>
                    <a:bodyPr/>
                    <a:lstStyle/>
                    <a:p>
                      <a:pPr algn="ctr"/>
                      <a:r>
                        <a:rPr lang="nl-NL" dirty="0" smtClean="0"/>
                        <a:t>Particulier</a:t>
                      </a:r>
                      <a:endParaRPr lang="nl-NL" dirty="0"/>
                    </a:p>
                  </a:txBody>
                  <a:tcPr/>
                </a:tc>
                <a:tc>
                  <a:txBody>
                    <a:bodyPr/>
                    <a:lstStyle/>
                    <a:p>
                      <a:pPr algn="ctr"/>
                      <a:r>
                        <a:rPr lang="nl-NL" i="1" dirty="0" err="1" smtClean="0"/>
                        <a:t>SiP</a:t>
                      </a:r>
                      <a:endParaRPr lang="nl-NL" i="1" dirty="0"/>
                    </a:p>
                  </a:txBody>
                  <a:tcPr/>
                </a:tc>
              </a:tr>
              <a:tr h="356240">
                <a:tc>
                  <a:txBody>
                    <a:bodyPr/>
                    <a:lstStyle/>
                    <a:p>
                      <a:pPr algn="ctr"/>
                      <a:r>
                        <a:rPr lang="nl-NL" dirty="0" smtClean="0"/>
                        <a:t>Geen </a:t>
                      </a:r>
                      <a:r>
                        <a:rPr lang="nl-NL" i="1" dirty="0" smtClean="0"/>
                        <a:t>S</a:t>
                      </a:r>
                      <a:r>
                        <a:rPr lang="nl-NL" dirty="0" smtClean="0"/>
                        <a:t> is </a:t>
                      </a:r>
                      <a:r>
                        <a:rPr lang="nl-NL" i="1" dirty="0" smtClean="0"/>
                        <a:t>P</a:t>
                      </a:r>
                      <a:endParaRPr lang="nl-NL" i="1" dirty="0"/>
                    </a:p>
                  </a:txBody>
                  <a:tcPr/>
                </a:tc>
                <a:tc>
                  <a:txBody>
                    <a:bodyPr/>
                    <a:lstStyle/>
                    <a:p>
                      <a:pPr algn="ctr"/>
                      <a:r>
                        <a:rPr lang="nl-NL" dirty="0" smtClean="0"/>
                        <a:t>Negatief</a:t>
                      </a:r>
                      <a:endParaRPr lang="nl-NL" dirty="0"/>
                    </a:p>
                  </a:txBody>
                  <a:tcPr/>
                </a:tc>
                <a:tc>
                  <a:txBody>
                    <a:bodyPr/>
                    <a:lstStyle/>
                    <a:p>
                      <a:pPr algn="ctr"/>
                      <a:r>
                        <a:rPr lang="nl-NL" dirty="0" smtClean="0"/>
                        <a:t>Universeel</a:t>
                      </a:r>
                      <a:endParaRPr lang="nl-NL" dirty="0"/>
                    </a:p>
                  </a:txBody>
                  <a:tcPr/>
                </a:tc>
                <a:tc>
                  <a:txBody>
                    <a:bodyPr/>
                    <a:lstStyle/>
                    <a:p>
                      <a:pPr algn="ctr"/>
                      <a:r>
                        <a:rPr lang="nl-NL" i="1" dirty="0" err="1" smtClean="0"/>
                        <a:t>SeP</a:t>
                      </a:r>
                      <a:endParaRPr lang="nl-NL" i="1" dirty="0"/>
                    </a:p>
                  </a:txBody>
                  <a:tcPr/>
                </a:tc>
              </a:tr>
              <a:tr h="370840">
                <a:tc>
                  <a:txBody>
                    <a:bodyPr/>
                    <a:lstStyle/>
                    <a:p>
                      <a:pPr algn="ctr"/>
                      <a:r>
                        <a:rPr lang="nl-NL" dirty="0" smtClean="0"/>
                        <a:t>Sommige </a:t>
                      </a:r>
                      <a:r>
                        <a:rPr lang="nl-NL" i="1" dirty="0" smtClean="0"/>
                        <a:t>S </a:t>
                      </a:r>
                      <a:r>
                        <a:rPr lang="nl-NL" dirty="0" smtClean="0"/>
                        <a:t>zijn</a:t>
                      </a:r>
                      <a:r>
                        <a:rPr lang="nl-NL" baseline="0" dirty="0" smtClean="0"/>
                        <a:t> niet </a:t>
                      </a:r>
                      <a:r>
                        <a:rPr lang="nl-NL" i="1" baseline="0" dirty="0" smtClean="0"/>
                        <a:t>P</a:t>
                      </a:r>
                      <a:endParaRPr lang="nl-NL" i="1" dirty="0"/>
                    </a:p>
                  </a:txBody>
                  <a:tcPr/>
                </a:tc>
                <a:tc>
                  <a:txBody>
                    <a:bodyPr/>
                    <a:lstStyle/>
                    <a:p>
                      <a:pPr algn="ctr"/>
                      <a:r>
                        <a:rPr lang="nl-NL" dirty="0" smtClean="0"/>
                        <a:t>Negatief</a:t>
                      </a:r>
                      <a:endParaRPr lang="nl-NL" dirty="0"/>
                    </a:p>
                  </a:txBody>
                  <a:tcPr/>
                </a:tc>
                <a:tc>
                  <a:txBody>
                    <a:bodyPr/>
                    <a:lstStyle/>
                    <a:p>
                      <a:pPr algn="ctr"/>
                      <a:r>
                        <a:rPr lang="nl-NL" dirty="0" smtClean="0"/>
                        <a:t>Particulier</a:t>
                      </a:r>
                      <a:endParaRPr lang="nl-NL" dirty="0"/>
                    </a:p>
                  </a:txBody>
                  <a:tcPr/>
                </a:tc>
                <a:tc>
                  <a:txBody>
                    <a:bodyPr/>
                    <a:lstStyle/>
                    <a:p>
                      <a:pPr algn="ctr"/>
                      <a:r>
                        <a:rPr lang="nl-NL" i="1" dirty="0" err="1" smtClean="0"/>
                        <a:t>SoP</a:t>
                      </a:r>
                      <a:endParaRPr lang="nl-NL" i="1" dirty="0"/>
                    </a:p>
                  </a:txBody>
                  <a:tcPr/>
                </a:tc>
              </a:tr>
            </a:tbl>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Vier oordeelsvormen</a:t>
            </a:r>
            <a:endParaRPr lang="nl-NL" sz="3600" dirty="0"/>
          </a:p>
        </p:txBody>
      </p:sp>
      <p:graphicFrame>
        <p:nvGraphicFramePr>
          <p:cNvPr id="4" name="Content Placeholder 3"/>
          <p:cNvGraphicFramePr>
            <a:graphicFrameLocks noGrp="1"/>
          </p:cNvGraphicFramePr>
          <p:nvPr>
            <p:ph idx="1"/>
          </p:nvPr>
        </p:nvGraphicFramePr>
        <p:xfrm>
          <a:off x="457200" y="1600200"/>
          <a:ext cx="8229599" cy="1849120"/>
        </p:xfrm>
        <a:graphic>
          <a:graphicData uri="http://schemas.openxmlformats.org/drawingml/2006/table">
            <a:tbl>
              <a:tblPr firstRow="1" bandRow="1">
                <a:tableStyleId>{5C22544A-7EE6-4342-B048-85BDC9FD1C3A}</a:tableStyleId>
              </a:tblPr>
              <a:tblGrid>
                <a:gridCol w="2602632"/>
                <a:gridCol w="1656184"/>
                <a:gridCol w="1556318"/>
                <a:gridCol w="2414465"/>
              </a:tblGrid>
              <a:tr h="370840">
                <a:tc>
                  <a:txBody>
                    <a:bodyPr/>
                    <a:lstStyle/>
                    <a:p>
                      <a:pPr algn="ctr"/>
                      <a:r>
                        <a:rPr lang="nl-NL" dirty="0" smtClean="0"/>
                        <a:t>Oordeelsvorm</a:t>
                      </a:r>
                      <a:endParaRPr lang="nl-NL" dirty="0"/>
                    </a:p>
                  </a:txBody>
                  <a:tcPr/>
                </a:tc>
                <a:tc>
                  <a:txBody>
                    <a:bodyPr/>
                    <a:lstStyle/>
                    <a:p>
                      <a:pPr algn="ctr"/>
                      <a:r>
                        <a:rPr lang="nl-NL" dirty="0" smtClean="0"/>
                        <a:t>Kwaliteit</a:t>
                      </a:r>
                      <a:endParaRPr lang="nl-NL" dirty="0"/>
                    </a:p>
                  </a:txBody>
                  <a:tcPr/>
                </a:tc>
                <a:tc>
                  <a:txBody>
                    <a:bodyPr/>
                    <a:lstStyle/>
                    <a:p>
                      <a:pPr algn="ctr"/>
                      <a:r>
                        <a:rPr lang="nl-NL" dirty="0" smtClean="0"/>
                        <a:t>Kwantiteit</a:t>
                      </a:r>
                      <a:endParaRPr lang="nl-NL" dirty="0"/>
                    </a:p>
                  </a:txBody>
                  <a:tcPr/>
                </a:tc>
                <a:tc>
                  <a:txBody>
                    <a:bodyPr/>
                    <a:lstStyle/>
                    <a:p>
                      <a:pPr algn="ctr"/>
                      <a:r>
                        <a:rPr lang="nl-NL" dirty="0" smtClean="0"/>
                        <a:t>Formulevorm</a:t>
                      </a:r>
                      <a:endParaRPr lang="nl-NL" dirty="0"/>
                    </a:p>
                  </a:txBody>
                  <a:tcPr/>
                </a:tc>
              </a:tr>
              <a:tr h="370840">
                <a:tc>
                  <a:txBody>
                    <a:bodyPr/>
                    <a:lstStyle/>
                    <a:p>
                      <a:pPr algn="ctr"/>
                      <a:r>
                        <a:rPr lang="nl-NL" dirty="0" smtClean="0"/>
                        <a:t>Alle </a:t>
                      </a:r>
                      <a:r>
                        <a:rPr lang="nl-NL" i="1" dirty="0" smtClean="0"/>
                        <a:t>S</a:t>
                      </a:r>
                      <a:r>
                        <a:rPr lang="nl-NL" dirty="0" smtClean="0"/>
                        <a:t> zijn </a:t>
                      </a:r>
                      <a:r>
                        <a:rPr lang="nl-NL" i="1" dirty="0" smtClean="0"/>
                        <a:t>P</a:t>
                      </a:r>
                      <a:endParaRPr lang="nl-NL" i="1" dirty="0"/>
                    </a:p>
                  </a:txBody>
                  <a:tcPr/>
                </a:tc>
                <a:tc>
                  <a:txBody>
                    <a:bodyPr/>
                    <a:lstStyle/>
                    <a:p>
                      <a:pPr algn="ctr"/>
                      <a:r>
                        <a:rPr lang="nl-NL" dirty="0" smtClean="0"/>
                        <a:t>Affirmatief</a:t>
                      </a:r>
                      <a:endParaRPr lang="nl-NL" dirty="0"/>
                    </a:p>
                  </a:txBody>
                  <a:tcPr/>
                </a:tc>
                <a:tc>
                  <a:txBody>
                    <a:bodyPr/>
                    <a:lstStyle/>
                    <a:p>
                      <a:pPr algn="ctr"/>
                      <a:r>
                        <a:rPr lang="nl-NL" dirty="0" smtClean="0"/>
                        <a:t>Universeel</a:t>
                      </a:r>
                      <a:endParaRPr lang="nl-NL" dirty="0"/>
                    </a:p>
                  </a:txBody>
                  <a:tcPr/>
                </a:tc>
                <a:tc>
                  <a:txBody>
                    <a:bodyPr/>
                    <a:lstStyle/>
                    <a:p>
                      <a:pPr algn="ctr"/>
                      <a:r>
                        <a:rPr lang="nl-NL" i="1" dirty="0" err="1" smtClean="0"/>
                        <a:t>S</a:t>
                      </a:r>
                      <a:r>
                        <a:rPr lang="nl-NL" b="1" i="1" dirty="0" err="1" smtClean="0"/>
                        <a:t>a</a:t>
                      </a:r>
                      <a:r>
                        <a:rPr lang="nl-NL" i="1" dirty="0" err="1" smtClean="0"/>
                        <a:t>P</a:t>
                      </a:r>
                      <a:endParaRPr lang="nl-NL" i="1" dirty="0"/>
                    </a:p>
                  </a:txBody>
                  <a:tcPr/>
                </a:tc>
              </a:tr>
              <a:tr h="370840">
                <a:tc>
                  <a:txBody>
                    <a:bodyPr/>
                    <a:lstStyle/>
                    <a:p>
                      <a:pPr algn="ctr"/>
                      <a:r>
                        <a:rPr lang="nl-NL" dirty="0" smtClean="0"/>
                        <a:t>Sommige</a:t>
                      </a:r>
                      <a:r>
                        <a:rPr lang="nl-NL" i="1" dirty="0" smtClean="0"/>
                        <a:t> S</a:t>
                      </a:r>
                      <a:r>
                        <a:rPr lang="nl-NL" dirty="0" smtClean="0"/>
                        <a:t> zijn </a:t>
                      </a:r>
                      <a:r>
                        <a:rPr lang="nl-NL" i="1" dirty="0" smtClean="0"/>
                        <a:t>P</a:t>
                      </a:r>
                      <a:endParaRPr lang="nl-NL" i="1" dirty="0"/>
                    </a:p>
                  </a:txBody>
                  <a:tcPr/>
                </a:tc>
                <a:tc>
                  <a:txBody>
                    <a:bodyPr/>
                    <a:lstStyle/>
                    <a:p>
                      <a:pPr algn="ctr"/>
                      <a:r>
                        <a:rPr lang="nl-NL" dirty="0" smtClean="0"/>
                        <a:t>Affirmatief</a:t>
                      </a:r>
                      <a:endParaRPr lang="nl-NL" dirty="0"/>
                    </a:p>
                  </a:txBody>
                  <a:tcPr/>
                </a:tc>
                <a:tc>
                  <a:txBody>
                    <a:bodyPr/>
                    <a:lstStyle/>
                    <a:p>
                      <a:pPr algn="ctr"/>
                      <a:r>
                        <a:rPr lang="nl-NL" dirty="0" smtClean="0"/>
                        <a:t>Particulier</a:t>
                      </a:r>
                      <a:endParaRPr lang="nl-NL" dirty="0"/>
                    </a:p>
                  </a:txBody>
                  <a:tcPr/>
                </a:tc>
                <a:tc>
                  <a:txBody>
                    <a:bodyPr/>
                    <a:lstStyle/>
                    <a:p>
                      <a:pPr algn="ctr"/>
                      <a:r>
                        <a:rPr lang="nl-NL" i="1" dirty="0" err="1" smtClean="0"/>
                        <a:t>S</a:t>
                      </a:r>
                      <a:r>
                        <a:rPr lang="nl-NL" b="1" i="1" dirty="0" err="1" smtClean="0"/>
                        <a:t>i</a:t>
                      </a:r>
                      <a:r>
                        <a:rPr lang="nl-NL" i="1" dirty="0" err="1" smtClean="0"/>
                        <a:t>P</a:t>
                      </a:r>
                      <a:endParaRPr lang="nl-NL" i="1" dirty="0"/>
                    </a:p>
                  </a:txBody>
                  <a:tcPr/>
                </a:tc>
              </a:tr>
              <a:tr h="356240">
                <a:tc>
                  <a:txBody>
                    <a:bodyPr/>
                    <a:lstStyle/>
                    <a:p>
                      <a:pPr algn="ctr"/>
                      <a:r>
                        <a:rPr lang="nl-NL" dirty="0" smtClean="0"/>
                        <a:t>Geen </a:t>
                      </a:r>
                      <a:r>
                        <a:rPr lang="nl-NL" i="1" dirty="0" smtClean="0"/>
                        <a:t>S</a:t>
                      </a:r>
                      <a:r>
                        <a:rPr lang="nl-NL" dirty="0" smtClean="0"/>
                        <a:t> is </a:t>
                      </a:r>
                      <a:r>
                        <a:rPr lang="nl-NL" i="1" dirty="0" smtClean="0"/>
                        <a:t>P</a:t>
                      </a:r>
                      <a:endParaRPr lang="nl-NL" i="1" dirty="0"/>
                    </a:p>
                  </a:txBody>
                  <a:tcPr/>
                </a:tc>
                <a:tc>
                  <a:txBody>
                    <a:bodyPr/>
                    <a:lstStyle/>
                    <a:p>
                      <a:pPr algn="ctr"/>
                      <a:r>
                        <a:rPr lang="nl-NL" dirty="0" smtClean="0"/>
                        <a:t>Negatief</a:t>
                      </a:r>
                      <a:endParaRPr lang="nl-NL" dirty="0"/>
                    </a:p>
                  </a:txBody>
                  <a:tcPr/>
                </a:tc>
                <a:tc>
                  <a:txBody>
                    <a:bodyPr/>
                    <a:lstStyle/>
                    <a:p>
                      <a:pPr algn="ctr"/>
                      <a:r>
                        <a:rPr lang="nl-NL" dirty="0" smtClean="0"/>
                        <a:t>Universeel</a:t>
                      </a:r>
                      <a:endParaRPr lang="nl-NL" dirty="0"/>
                    </a:p>
                  </a:txBody>
                  <a:tcPr/>
                </a:tc>
                <a:tc>
                  <a:txBody>
                    <a:bodyPr/>
                    <a:lstStyle/>
                    <a:p>
                      <a:pPr algn="ctr"/>
                      <a:r>
                        <a:rPr lang="nl-NL" i="1" dirty="0" err="1" smtClean="0"/>
                        <a:t>SeP</a:t>
                      </a:r>
                      <a:endParaRPr lang="nl-NL" i="1" dirty="0"/>
                    </a:p>
                  </a:txBody>
                  <a:tcPr/>
                </a:tc>
              </a:tr>
              <a:tr h="370840">
                <a:tc>
                  <a:txBody>
                    <a:bodyPr/>
                    <a:lstStyle/>
                    <a:p>
                      <a:pPr algn="ctr"/>
                      <a:r>
                        <a:rPr lang="nl-NL" dirty="0" smtClean="0"/>
                        <a:t>Sommige </a:t>
                      </a:r>
                      <a:r>
                        <a:rPr lang="nl-NL" i="1" dirty="0" smtClean="0"/>
                        <a:t>S </a:t>
                      </a:r>
                      <a:r>
                        <a:rPr lang="nl-NL" dirty="0" smtClean="0"/>
                        <a:t>zijn</a:t>
                      </a:r>
                      <a:r>
                        <a:rPr lang="nl-NL" baseline="0" dirty="0" smtClean="0"/>
                        <a:t> niet </a:t>
                      </a:r>
                      <a:r>
                        <a:rPr lang="nl-NL" i="1" baseline="0" dirty="0" smtClean="0"/>
                        <a:t>P</a:t>
                      </a:r>
                      <a:endParaRPr lang="nl-NL" i="1" dirty="0"/>
                    </a:p>
                  </a:txBody>
                  <a:tcPr/>
                </a:tc>
                <a:tc>
                  <a:txBody>
                    <a:bodyPr/>
                    <a:lstStyle/>
                    <a:p>
                      <a:pPr algn="ctr"/>
                      <a:r>
                        <a:rPr lang="nl-NL" dirty="0" smtClean="0"/>
                        <a:t>Negatief</a:t>
                      </a:r>
                      <a:endParaRPr lang="nl-NL" dirty="0"/>
                    </a:p>
                  </a:txBody>
                  <a:tcPr/>
                </a:tc>
                <a:tc>
                  <a:txBody>
                    <a:bodyPr/>
                    <a:lstStyle/>
                    <a:p>
                      <a:pPr algn="ctr"/>
                      <a:r>
                        <a:rPr lang="nl-NL" dirty="0" smtClean="0"/>
                        <a:t>Particulier</a:t>
                      </a:r>
                      <a:endParaRPr lang="nl-NL" dirty="0"/>
                    </a:p>
                  </a:txBody>
                  <a:tcPr/>
                </a:tc>
                <a:tc>
                  <a:txBody>
                    <a:bodyPr/>
                    <a:lstStyle/>
                    <a:p>
                      <a:pPr algn="ctr"/>
                      <a:r>
                        <a:rPr lang="nl-NL" i="1" dirty="0" err="1" smtClean="0"/>
                        <a:t>SoP</a:t>
                      </a:r>
                      <a:endParaRPr lang="nl-NL" i="1" dirty="0"/>
                    </a:p>
                  </a:txBody>
                  <a:tcPr/>
                </a:tc>
              </a:tr>
            </a:tbl>
          </a:graphicData>
        </a:graphic>
      </p:graphicFrame>
      <p:sp>
        <p:nvSpPr>
          <p:cNvPr id="5" name="TextBox 4"/>
          <p:cNvSpPr txBox="1"/>
          <p:nvPr/>
        </p:nvSpPr>
        <p:spPr>
          <a:xfrm>
            <a:off x="1043608" y="4221088"/>
            <a:ext cx="2232248" cy="369332"/>
          </a:xfrm>
          <a:prstGeom prst="rect">
            <a:avLst/>
          </a:prstGeom>
          <a:noFill/>
        </p:spPr>
        <p:txBody>
          <a:bodyPr wrap="square" rtlCol="0">
            <a:spAutoFit/>
          </a:bodyPr>
          <a:lstStyle/>
          <a:p>
            <a:r>
              <a:rPr lang="nl-NL" b="1" i="1" dirty="0" err="1" smtClean="0"/>
              <a:t>A</a:t>
            </a:r>
            <a:r>
              <a:rPr lang="nl-NL" i="1" dirty="0" err="1" smtClean="0"/>
              <a:t>ff</a:t>
            </a:r>
            <a:r>
              <a:rPr lang="nl-NL" b="1" i="1" dirty="0" err="1" smtClean="0"/>
              <a:t>i</a:t>
            </a:r>
            <a:r>
              <a:rPr lang="nl-NL" i="1" dirty="0" err="1" smtClean="0"/>
              <a:t>rmo</a:t>
            </a:r>
            <a:r>
              <a:rPr lang="nl-NL" i="1" dirty="0" smtClean="0"/>
              <a:t> (Ik bevestig)</a:t>
            </a:r>
            <a:endParaRPr lang="nl-NL" i="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Vier oordeelsvormen</a:t>
            </a:r>
            <a:endParaRPr lang="nl-NL" sz="3600" dirty="0"/>
          </a:p>
        </p:txBody>
      </p:sp>
      <p:graphicFrame>
        <p:nvGraphicFramePr>
          <p:cNvPr id="4" name="Content Placeholder 3"/>
          <p:cNvGraphicFramePr>
            <a:graphicFrameLocks noGrp="1"/>
          </p:cNvGraphicFramePr>
          <p:nvPr>
            <p:ph idx="1"/>
          </p:nvPr>
        </p:nvGraphicFramePr>
        <p:xfrm>
          <a:off x="457200" y="1600200"/>
          <a:ext cx="8229599" cy="1844040"/>
        </p:xfrm>
        <a:graphic>
          <a:graphicData uri="http://schemas.openxmlformats.org/drawingml/2006/table">
            <a:tbl>
              <a:tblPr firstRow="1" bandRow="1">
                <a:tableStyleId>{5C22544A-7EE6-4342-B048-85BDC9FD1C3A}</a:tableStyleId>
              </a:tblPr>
              <a:tblGrid>
                <a:gridCol w="2602632"/>
                <a:gridCol w="1656184"/>
                <a:gridCol w="1556318"/>
                <a:gridCol w="2414465"/>
              </a:tblGrid>
              <a:tr h="370840">
                <a:tc>
                  <a:txBody>
                    <a:bodyPr/>
                    <a:lstStyle/>
                    <a:p>
                      <a:pPr algn="ctr"/>
                      <a:r>
                        <a:rPr lang="nl-NL" dirty="0" smtClean="0"/>
                        <a:t>Oordeelsvorm</a:t>
                      </a:r>
                      <a:endParaRPr lang="nl-NL" dirty="0"/>
                    </a:p>
                  </a:txBody>
                  <a:tcPr/>
                </a:tc>
                <a:tc>
                  <a:txBody>
                    <a:bodyPr/>
                    <a:lstStyle/>
                    <a:p>
                      <a:pPr algn="ctr"/>
                      <a:r>
                        <a:rPr lang="nl-NL" dirty="0" smtClean="0"/>
                        <a:t>Kwaliteit</a:t>
                      </a:r>
                      <a:endParaRPr lang="nl-NL" dirty="0"/>
                    </a:p>
                  </a:txBody>
                  <a:tcPr/>
                </a:tc>
                <a:tc>
                  <a:txBody>
                    <a:bodyPr/>
                    <a:lstStyle/>
                    <a:p>
                      <a:pPr algn="ctr"/>
                      <a:r>
                        <a:rPr lang="nl-NL" dirty="0" smtClean="0"/>
                        <a:t>Kwantiteit</a:t>
                      </a:r>
                      <a:endParaRPr lang="nl-NL" dirty="0"/>
                    </a:p>
                  </a:txBody>
                  <a:tcPr/>
                </a:tc>
                <a:tc>
                  <a:txBody>
                    <a:bodyPr/>
                    <a:lstStyle/>
                    <a:p>
                      <a:pPr algn="ctr"/>
                      <a:r>
                        <a:rPr lang="nl-NL" dirty="0" smtClean="0"/>
                        <a:t>Formulevorm</a:t>
                      </a:r>
                      <a:endParaRPr lang="nl-NL" dirty="0"/>
                    </a:p>
                  </a:txBody>
                  <a:tcPr/>
                </a:tc>
              </a:tr>
              <a:tr h="305832">
                <a:tc>
                  <a:txBody>
                    <a:bodyPr/>
                    <a:lstStyle/>
                    <a:p>
                      <a:pPr algn="ctr"/>
                      <a:r>
                        <a:rPr lang="nl-NL" dirty="0" smtClean="0"/>
                        <a:t>Alle </a:t>
                      </a:r>
                      <a:r>
                        <a:rPr lang="nl-NL" i="1" dirty="0" smtClean="0"/>
                        <a:t>S</a:t>
                      </a:r>
                      <a:r>
                        <a:rPr lang="nl-NL" dirty="0" smtClean="0"/>
                        <a:t> zijn </a:t>
                      </a:r>
                      <a:r>
                        <a:rPr lang="nl-NL" i="1" dirty="0" smtClean="0"/>
                        <a:t>P</a:t>
                      </a:r>
                      <a:endParaRPr lang="nl-NL" i="1" dirty="0"/>
                    </a:p>
                  </a:txBody>
                  <a:tcPr/>
                </a:tc>
                <a:tc>
                  <a:txBody>
                    <a:bodyPr/>
                    <a:lstStyle/>
                    <a:p>
                      <a:pPr algn="ctr"/>
                      <a:r>
                        <a:rPr lang="nl-NL" dirty="0" smtClean="0"/>
                        <a:t>Affirmatief</a:t>
                      </a:r>
                      <a:endParaRPr lang="nl-NL" dirty="0"/>
                    </a:p>
                  </a:txBody>
                  <a:tcPr/>
                </a:tc>
                <a:tc>
                  <a:txBody>
                    <a:bodyPr/>
                    <a:lstStyle/>
                    <a:p>
                      <a:pPr algn="ctr"/>
                      <a:r>
                        <a:rPr lang="nl-NL" dirty="0" smtClean="0"/>
                        <a:t>Universeel</a:t>
                      </a:r>
                      <a:endParaRPr lang="nl-NL" dirty="0"/>
                    </a:p>
                  </a:txBody>
                  <a:tcPr/>
                </a:tc>
                <a:tc>
                  <a:txBody>
                    <a:bodyPr/>
                    <a:lstStyle/>
                    <a:p>
                      <a:pPr algn="ctr"/>
                      <a:r>
                        <a:rPr lang="nl-NL" i="1" dirty="0" err="1" smtClean="0"/>
                        <a:t>S</a:t>
                      </a:r>
                      <a:r>
                        <a:rPr lang="nl-NL" b="0" i="1" dirty="0" err="1" smtClean="0"/>
                        <a:t>a</a:t>
                      </a:r>
                      <a:r>
                        <a:rPr lang="nl-NL" i="1" dirty="0" err="1" smtClean="0"/>
                        <a:t>P</a:t>
                      </a:r>
                      <a:endParaRPr lang="nl-NL" i="1" dirty="0"/>
                    </a:p>
                  </a:txBody>
                  <a:tcPr/>
                </a:tc>
              </a:tr>
              <a:tr h="370840">
                <a:tc>
                  <a:txBody>
                    <a:bodyPr/>
                    <a:lstStyle/>
                    <a:p>
                      <a:pPr algn="ctr"/>
                      <a:r>
                        <a:rPr lang="nl-NL" dirty="0" smtClean="0"/>
                        <a:t>Sommige</a:t>
                      </a:r>
                      <a:r>
                        <a:rPr lang="nl-NL" i="1" dirty="0" smtClean="0"/>
                        <a:t> S</a:t>
                      </a:r>
                      <a:r>
                        <a:rPr lang="nl-NL" dirty="0" smtClean="0"/>
                        <a:t> zijn </a:t>
                      </a:r>
                      <a:r>
                        <a:rPr lang="nl-NL" i="1" dirty="0" smtClean="0"/>
                        <a:t>P</a:t>
                      </a:r>
                      <a:endParaRPr lang="nl-NL" i="1" dirty="0"/>
                    </a:p>
                  </a:txBody>
                  <a:tcPr/>
                </a:tc>
                <a:tc>
                  <a:txBody>
                    <a:bodyPr/>
                    <a:lstStyle/>
                    <a:p>
                      <a:pPr algn="ctr"/>
                      <a:r>
                        <a:rPr lang="nl-NL" dirty="0" smtClean="0"/>
                        <a:t>Affirmatief</a:t>
                      </a:r>
                      <a:endParaRPr lang="nl-NL" dirty="0"/>
                    </a:p>
                  </a:txBody>
                  <a:tcPr/>
                </a:tc>
                <a:tc>
                  <a:txBody>
                    <a:bodyPr/>
                    <a:lstStyle/>
                    <a:p>
                      <a:pPr algn="ctr"/>
                      <a:r>
                        <a:rPr lang="nl-NL" dirty="0" smtClean="0"/>
                        <a:t>Particulier</a:t>
                      </a:r>
                      <a:endParaRPr lang="nl-NL" dirty="0"/>
                    </a:p>
                  </a:txBody>
                  <a:tcPr/>
                </a:tc>
                <a:tc>
                  <a:txBody>
                    <a:bodyPr/>
                    <a:lstStyle/>
                    <a:p>
                      <a:pPr algn="ctr"/>
                      <a:r>
                        <a:rPr lang="nl-NL" i="1" dirty="0" err="1" smtClean="0"/>
                        <a:t>S</a:t>
                      </a:r>
                      <a:r>
                        <a:rPr lang="nl-NL" b="0" i="1" dirty="0" err="1" smtClean="0"/>
                        <a:t>i</a:t>
                      </a:r>
                      <a:r>
                        <a:rPr lang="nl-NL" i="1" dirty="0" err="1" smtClean="0"/>
                        <a:t>P</a:t>
                      </a:r>
                      <a:endParaRPr lang="nl-NL" i="1" dirty="0"/>
                    </a:p>
                  </a:txBody>
                  <a:tcPr/>
                </a:tc>
              </a:tr>
              <a:tr h="356240">
                <a:tc>
                  <a:txBody>
                    <a:bodyPr/>
                    <a:lstStyle/>
                    <a:p>
                      <a:pPr algn="ctr"/>
                      <a:r>
                        <a:rPr lang="nl-NL" dirty="0" smtClean="0"/>
                        <a:t>Geen </a:t>
                      </a:r>
                      <a:r>
                        <a:rPr lang="nl-NL" i="1" dirty="0" smtClean="0"/>
                        <a:t>S</a:t>
                      </a:r>
                      <a:r>
                        <a:rPr lang="nl-NL" dirty="0" smtClean="0"/>
                        <a:t> is </a:t>
                      </a:r>
                      <a:r>
                        <a:rPr lang="nl-NL" i="1" dirty="0" smtClean="0"/>
                        <a:t>P</a:t>
                      </a:r>
                      <a:endParaRPr lang="nl-NL" i="1" dirty="0"/>
                    </a:p>
                  </a:txBody>
                  <a:tcPr/>
                </a:tc>
                <a:tc>
                  <a:txBody>
                    <a:bodyPr/>
                    <a:lstStyle/>
                    <a:p>
                      <a:pPr algn="ctr"/>
                      <a:r>
                        <a:rPr lang="nl-NL" dirty="0" smtClean="0"/>
                        <a:t>Negatief</a:t>
                      </a:r>
                      <a:endParaRPr lang="nl-NL" dirty="0"/>
                    </a:p>
                  </a:txBody>
                  <a:tcPr/>
                </a:tc>
                <a:tc>
                  <a:txBody>
                    <a:bodyPr/>
                    <a:lstStyle/>
                    <a:p>
                      <a:pPr algn="ctr"/>
                      <a:r>
                        <a:rPr lang="nl-NL" dirty="0" smtClean="0"/>
                        <a:t>Universeel</a:t>
                      </a:r>
                      <a:endParaRPr lang="nl-NL" dirty="0"/>
                    </a:p>
                  </a:txBody>
                  <a:tcPr/>
                </a:tc>
                <a:tc>
                  <a:txBody>
                    <a:bodyPr/>
                    <a:lstStyle/>
                    <a:p>
                      <a:pPr algn="ctr"/>
                      <a:r>
                        <a:rPr lang="nl-NL" i="1" dirty="0" err="1" smtClean="0"/>
                        <a:t>S</a:t>
                      </a:r>
                      <a:r>
                        <a:rPr lang="nl-NL" b="1" i="1" dirty="0" err="1" smtClean="0"/>
                        <a:t>e</a:t>
                      </a:r>
                      <a:r>
                        <a:rPr lang="nl-NL" i="1" dirty="0" err="1" smtClean="0"/>
                        <a:t>P</a:t>
                      </a:r>
                      <a:endParaRPr lang="nl-NL" i="1" dirty="0"/>
                    </a:p>
                  </a:txBody>
                  <a:tcPr/>
                </a:tc>
              </a:tr>
              <a:tr h="370840">
                <a:tc>
                  <a:txBody>
                    <a:bodyPr/>
                    <a:lstStyle/>
                    <a:p>
                      <a:pPr algn="ctr"/>
                      <a:r>
                        <a:rPr lang="nl-NL" dirty="0" smtClean="0"/>
                        <a:t>Sommige </a:t>
                      </a:r>
                      <a:r>
                        <a:rPr lang="nl-NL" i="1" dirty="0" smtClean="0"/>
                        <a:t>S </a:t>
                      </a:r>
                      <a:r>
                        <a:rPr lang="nl-NL" dirty="0" smtClean="0"/>
                        <a:t>zijn</a:t>
                      </a:r>
                      <a:r>
                        <a:rPr lang="nl-NL" baseline="0" dirty="0" smtClean="0"/>
                        <a:t> niet </a:t>
                      </a:r>
                      <a:r>
                        <a:rPr lang="nl-NL" i="1" baseline="0" dirty="0" smtClean="0"/>
                        <a:t>P</a:t>
                      </a:r>
                      <a:endParaRPr lang="nl-NL" i="1" dirty="0"/>
                    </a:p>
                  </a:txBody>
                  <a:tcPr/>
                </a:tc>
                <a:tc>
                  <a:txBody>
                    <a:bodyPr/>
                    <a:lstStyle/>
                    <a:p>
                      <a:pPr algn="ctr"/>
                      <a:r>
                        <a:rPr lang="nl-NL" dirty="0" smtClean="0"/>
                        <a:t>Negatief</a:t>
                      </a:r>
                      <a:endParaRPr lang="nl-NL" dirty="0"/>
                    </a:p>
                  </a:txBody>
                  <a:tcPr/>
                </a:tc>
                <a:tc>
                  <a:txBody>
                    <a:bodyPr/>
                    <a:lstStyle/>
                    <a:p>
                      <a:pPr algn="ctr"/>
                      <a:r>
                        <a:rPr lang="nl-NL" dirty="0" smtClean="0"/>
                        <a:t>Particulier</a:t>
                      </a:r>
                      <a:endParaRPr lang="nl-NL" dirty="0"/>
                    </a:p>
                  </a:txBody>
                  <a:tcPr/>
                </a:tc>
                <a:tc>
                  <a:txBody>
                    <a:bodyPr/>
                    <a:lstStyle/>
                    <a:p>
                      <a:pPr algn="ctr"/>
                      <a:r>
                        <a:rPr lang="nl-NL" i="1" dirty="0" err="1" smtClean="0"/>
                        <a:t>S</a:t>
                      </a:r>
                      <a:r>
                        <a:rPr lang="nl-NL" b="1" i="1" dirty="0" err="1" smtClean="0"/>
                        <a:t>o</a:t>
                      </a:r>
                      <a:r>
                        <a:rPr lang="nl-NL" i="1" dirty="0" err="1" smtClean="0"/>
                        <a:t>P</a:t>
                      </a:r>
                      <a:endParaRPr lang="nl-NL" i="1" dirty="0"/>
                    </a:p>
                  </a:txBody>
                  <a:tcPr/>
                </a:tc>
              </a:tr>
            </a:tbl>
          </a:graphicData>
        </a:graphic>
      </p:graphicFrame>
      <p:sp>
        <p:nvSpPr>
          <p:cNvPr id="5" name="TextBox 4"/>
          <p:cNvSpPr txBox="1"/>
          <p:nvPr/>
        </p:nvSpPr>
        <p:spPr>
          <a:xfrm>
            <a:off x="1043608" y="4221088"/>
            <a:ext cx="2232248" cy="369332"/>
          </a:xfrm>
          <a:prstGeom prst="rect">
            <a:avLst/>
          </a:prstGeom>
          <a:noFill/>
        </p:spPr>
        <p:txBody>
          <a:bodyPr wrap="square" rtlCol="0">
            <a:spAutoFit/>
          </a:bodyPr>
          <a:lstStyle/>
          <a:p>
            <a:r>
              <a:rPr lang="nl-NL" i="1" dirty="0" err="1" smtClean="0"/>
              <a:t>N</a:t>
            </a:r>
            <a:r>
              <a:rPr lang="nl-NL" b="1" i="1" dirty="0" err="1" smtClean="0"/>
              <a:t>e</a:t>
            </a:r>
            <a:r>
              <a:rPr lang="nl-NL" i="1" dirty="0" err="1" smtClean="0"/>
              <a:t>g</a:t>
            </a:r>
            <a:r>
              <a:rPr lang="nl-NL" b="1" i="1" dirty="0" err="1" smtClean="0"/>
              <a:t>o</a:t>
            </a:r>
            <a:r>
              <a:rPr lang="nl-NL" i="1" dirty="0" smtClean="0"/>
              <a:t> (Ik ontken)</a:t>
            </a:r>
            <a:endParaRPr lang="nl-NL" i="1" dirty="0"/>
          </a:p>
        </p:txBody>
      </p:sp>
      <p:sp>
        <p:nvSpPr>
          <p:cNvPr id="6" name="TextBox 5"/>
          <p:cNvSpPr txBox="1"/>
          <p:nvPr/>
        </p:nvSpPr>
        <p:spPr>
          <a:xfrm>
            <a:off x="1043608" y="5085184"/>
            <a:ext cx="5976664" cy="369332"/>
          </a:xfrm>
          <a:prstGeom prst="rect">
            <a:avLst/>
          </a:prstGeom>
          <a:noFill/>
        </p:spPr>
        <p:txBody>
          <a:bodyPr wrap="square" rtlCol="0">
            <a:spAutoFit/>
          </a:bodyPr>
          <a:lstStyle/>
          <a:p>
            <a:r>
              <a:rPr lang="nl-NL" b="1" dirty="0" smtClean="0"/>
              <a:t>A, I, E, O oordelen</a:t>
            </a:r>
            <a:endParaRPr lang="nl-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Negatie van oordeelsvormen</a:t>
            </a:r>
            <a:endParaRPr lang="nl-NL" sz="3600" dirty="0"/>
          </a:p>
        </p:txBody>
      </p:sp>
      <p:sp>
        <p:nvSpPr>
          <p:cNvPr id="10" name="Content Placeholder 2"/>
          <p:cNvSpPr txBox="1">
            <a:spLocks/>
          </p:cNvSpPr>
          <p:nvPr/>
        </p:nvSpPr>
        <p:spPr>
          <a:xfrm>
            <a:off x="35496" y="1556792"/>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   Alle S zijn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15" name="Content Placeholder 2"/>
          <p:cNvSpPr txBox="1">
            <a:spLocks/>
          </p:cNvSpPr>
          <p:nvPr/>
        </p:nvSpPr>
        <p:spPr>
          <a:xfrm>
            <a:off x="35496" y="2320280"/>
            <a:ext cx="26746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(I)   Sommige S zijn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16" name="Content Placeholder 2"/>
          <p:cNvSpPr txBox="1">
            <a:spLocks/>
          </p:cNvSpPr>
          <p:nvPr/>
        </p:nvSpPr>
        <p:spPr>
          <a:xfrm>
            <a:off x="35496" y="3140968"/>
            <a:ext cx="21602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(E)   Geen S is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17" name="Content Placeholder 2"/>
          <p:cNvSpPr txBox="1">
            <a:spLocks/>
          </p:cNvSpPr>
          <p:nvPr/>
        </p:nvSpPr>
        <p:spPr>
          <a:xfrm>
            <a:off x="35496" y="3976464"/>
            <a:ext cx="345638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(O)   Sommige S zijn niet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18" name="Right Arrow 17"/>
          <p:cNvSpPr/>
          <p:nvPr/>
        </p:nvSpPr>
        <p:spPr>
          <a:xfrm>
            <a:off x="3635896" y="1556792"/>
            <a:ext cx="158417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t>negatie</a:t>
            </a:r>
            <a:endParaRPr lang="nl-NL" sz="1600" dirty="0"/>
          </a:p>
        </p:txBody>
      </p:sp>
      <p:sp>
        <p:nvSpPr>
          <p:cNvPr id="22" name="Right Arrow 21"/>
          <p:cNvSpPr/>
          <p:nvPr/>
        </p:nvSpPr>
        <p:spPr>
          <a:xfrm>
            <a:off x="3635896" y="2348880"/>
            <a:ext cx="158417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t>negatie</a:t>
            </a:r>
            <a:endParaRPr lang="nl-NL" sz="1600" dirty="0"/>
          </a:p>
        </p:txBody>
      </p:sp>
      <p:sp>
        <p:nvSpPr>
          <p:cNvPr id="23" name="Right Arrow 22"/>
          <p:cNvSpPr/>
          <p:nvPr/>
        </p:nvSpPr>
        <p:spPr>
          <a:xfrm>
            <a:off x="3635896" y="3140968"/>
            <a:ext cx="158417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t>negatie</a:t>
            </a:r>
            <a:endParaRPr lang="nl-NL" sz="1600" dirty="0"/>
          </a:p>
        </p:txBody>
      </p:sp>
      <p:sp>
        <p:nvSpPr>
          <p:cNvPr id="24" name="Right Arrow 23"/>
          <p:cNvSpPr/>
          <p:nvPr/>
        </p:nvSpPr>
        <p:spPr>
          <a:xfrm>
            <a:off x="3635896" y="4005064"/>
            <a:ext cx="158417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t>negatie</a:t>
            </a:r>
            <a:endParaRPr lang="nl-NL" sz="1600" dirty="0"/>
          </a:p>
        </p:txBody>
      </p:sp>
      <p:sp>
        <p:nvSpPr>
          <p:cNvPr id="25" name="Content Placeholder 2"/>
          <p:cNvSpPr txBox="1">
            <a:spLocks/>
          </p:cNvSpPr>
          <p:nvPr/>
        </p:nvSpPr>
        <p:spPr>
          <a:xfrm>
            <a:off x="5220072" y="1484784"/>
            <a:ext cx="345638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(O)   Sommige S zijn niet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26" name="Content Placeholder 2"/>
          <p:cNvSpPr txBox="1">
            <a:spLocks/>
          </p:cNvSpPr>
          <p:nvPr/>
        </p:nvSpPr>
        <p:spPr>
          <a:xfrm>
            <a:off x="5220072" y="3933056"/>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   Alle S zijn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27" name="Content Placeholder 2"/>
          <p:cNvSpPr txBox="1">
            <a:spLocks/>
          </p:cNvSpPr>
          <p:nvPr/>
        </p:nvSpPr>
        <p:spPr>
          <a:xfrm>
            <a:off x="5220072" y="2276872"/>
            <a:ext cx="21602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(E)   Geen S is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28" name="TextBox 27"/>
          <p:cNvSpPr txBox="1"/>
          <p:nvPr/>
        </p:nvSpPr>
        <p:spPr>
          <a:xfrm>
            <a:off x="611560" y="2627620"/>
            <a:ext cx="3024336" cy="369332"/>
          </a:xfrm>
          <a:prstGeom prst="rect">
            <a:avLst/>
          </a:prstGeom>
          <a:noFill/>
        </p:spPr>
        <p:txBody>
          <a:bodyPr wrap="square" rtlCol="0">
            <a:spAutoFit/>
          </a:bodyPr>
          <a:lstStyle/>
          <a:p>
            <a:r>
              <a:rPr lang="nl-NL" i="1" dirty="0" smtClean="0"/>
              <a:t>Er is er tenminste één</a:t>
            </a:r>
            <a:endParaRPr lang="nl-NL" i="1" dirty="0"/>
          </a:p>
        </p:txBody>
      </p:sp>
      <p:sp>
        <p:nvSpPr>
          <p:cNvPr id="29" name="Content Placeholder 2"/>
          <p:cNvSpPr txBox="1">
            <a:spLocks/>
          </p:cNvSpPr>
          <p:nvPr/>
        </p:nvSpPr>
        <p:spPr>
          <a:xfrm>
            <a:off x="5220072" y="3112368"/>
            <a:ext cx="26746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(I)   Sommige S zijn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30" name="TextBox 29"/>
          <p:cNvSpPr txBox="1"/>
          <p:nvPr/>
        </p:nvSpPr>
        <p:spPr>
          <a:xfrm>
            <a:off x="827584" y="5807005"/>
            <a:ext cx="7488832" cy="646331"/>
          </a:xfrm>
          <a:prstGeom prst="rect">
            <a:avLst/>
          </a:prstGeom>
          <a:noFill/>
        </p:spPr>
        <p:txBody>
          <a:bodyPr wrap="square" rtlCol="0">
            <a:spAutoFit/>
          </a:bodyPr>
          <a:lstStyle/>
          <a:p>
            <a:r>
              <a:rPr lang="nl-NL" b="1" dirty="0" smtClean="0"/>
              <a:t>E</a:t>
            </a:r>
            <a:r>
              <a:rPr lang="nl-NL" dirty="0" smtClean="0"/>
              <a:t> en </a:t>
            </a:r>
            <a:r>
              <a:rPr lang="nl-NL" b="1" dirty="0" smtClean="0"/>
              <a:t>I</a:t>
            </a:r>
            <a:r>
              <a:rPr lang="nl-NL" dirty="0" smtClean="0"/>
              <a:t> oordelen met dezelfde subject en </a:t>
            </a:r>
            <a:r>
              <a:rPr lang="nl-NL" dirty="0" err="1" smtClean="0"/>
              <a:t>predikaat</a:t>
            </a:r>
            <a:r>
              <a:rPr lang="nl-NL" dirty="0" smtClean="0"/>
              <a:t> term zijn contradictoir. </a:t>
            </a:r>
          </a:p>
          <a:p>
            <a:r>
              <a:rPr lang="nl-NL" b="1" dirty="0" smtClean="0"/>
              <a:t>A</a:t>
            </a:r>
            <a:r>
              <a:rPr lang="nl-NL" dirty="0" smtClean="0"/>
              <a:t> en </a:t>
            </a:r>
            <a:r>
              <a:rPr lang="nl-NL" b="1" dirty="0" smtClean="0"/>
              <a:t>O</a:t>
            </a:r>
            <a:r>
              <a:rPr lang="nl-NL" dirty="0" smtClean="0"/>
              <a:t> oordelen met dezelfde subject en </a:t>
            </a:r>
            <a:r>
              <a:rPr lang="nl-NL" dirty="0" err="1" smtClean="0"/>
              <a:t>predikaat</a:t>
            </a:r>
            <a:r>
              <a:rPr lang="nl-NL" dirty="0" smtClean="0"/>
              <a:t> term zijn contradictoir.  </a:t>
            </a:r>
            <a:endParaRPr lang="nl-NL" dirty="0"/>
          </a:p>
        </p:txBody>
      </p:sp>
      <p:sp>
        <p:nvSpPr>
          <p:cNvPr id="31" name="TextBox 30"/>
          <p:cNvSpPr txBox="1"/>
          <p:nvPr/>
        </p:nvSpPr>
        <p:spPr>
          <a:xfrm>
            <a:off x="611560" y="4665910"/>
            <a:ext cx="7920880" cy="923330"/>
          </a:xfrm>
          <a:prstGeom prst="rect">
            <a:avLst/>
          </a:prstGeom>
          <a:noFill/>
        </p:spPr>
        <p:txBody>
          <a:bodyPr wrap="square" rtlCol="0">
            <a:spAutoFit/>
          </a:bodyPr>
          <a:lstStyle/>
          <a:p>
            <a:r>
              <a:rPr lang="nl-NL" dirty="0" smtClean="0"/>
              <a:t>Twee oordelen zijn </a:t>
            </a:r>
            <a:r>
              <a:rPr lang="nl-NL" b="1" dirty="0" smtClean="0"/>
              <a:t>contradictoir</a:t>
            </a:r>
            <a:r>
              <a:rPr lang="nl-NL" dirty="0" smtClean="0"/>
              <a:t> indien ze </a:t>
            </a:r>
            <a:r>
              <a:rPr lang="nl-NL" i="1" dirty="0" smtClean="0"/>
              <a:t>niet allebei tegelijkertijd waar </a:t>
            </a:r>
            <a:r>
              <a:rPr lang="nl-NL" dirty="0" smtClean="0"/>
              <a:t>en bovendien </a:t>
            </a:r>
            <a:r>
              <a:rPr lang="nl-NL" i="1" dirty="0" smtClean="0"/>
              <a:t>niet allebei tegelijkertijd onwaar</a:t>
            </a:r>
            <a:r>
              <a:rPr lang="nl-NL" dirty="0" smtClean="0"/>
              <a:t> kunnen zijn. Kortom, als het ene oordeel waar is, dan moet het andere onwaar zijn </a:t>
            </a:r>
            <a:r>
              <a:rPr lang="nl-NL" u="sng" dirty="0" smtClean="0"/>
              <a:t>en omgekeerd </a:t>
            </a:r>
            <a:endParaRPr lang="nl-NL"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2000"/>
                                        <p:tgtEl>
                                          <p:spTgt spid="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20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20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bg/>
                                          </p:spTgt>
                                        </p:tgtEl>
                                        <p:attrNameLst>
                                          <p:attrName>style.visibility</p:attrName>
                                        </p:attrNameLst>
                                      </p:cBhvr>
                                      <p:to>
                                        <p:strVal val="visible"/>
                                      </p:to>
                                    </p:set>
                                    <p:animEffect transition="in" filter="fade">
                                      <p:cBhvr>
                                        <p:cTn id="18" dur="2000"/>
                                        <p:tgtEl>
                                          <p:spTgt spid="22">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2000"/>
                                        <p:tgtEl>
                                          <p:spTgt spid="2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Effect transition="in" filter="fade">
                                      <p:cBhvr>
                                        <p:cTn id="24" dur="2000"/>
                                        <p:tgtEl>
                                          <p:spTgt spid="2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fade">
                                      <p:cBhvr>
                                        <p:cTn id="29" dur="2000"/>
                                        <p:tgtEl>
                                          <p:spTgt spid="2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bg/>
                                          </p:spTgt>
                                        </p:tgtEl>
                                        <p:attrNameLst>
                                          <p:attrName>style.visibility</p:attrName>
                                        </p:attrNameLst>
                                      </p:cBhvr>
                                      <p:to>
                                        <p:strVal val="visible"/>
                                      </p:to>
                                    </p:set>
                                    <p:animEffect transition="in" filter="fade">
                                      <p:cBhvr>
                                        <p:cTn id="34" dur="2000"/>
                                        <p:tgtEl>
                                          <p:spTgt spid="23">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fade">
                                      <p:cBhvr>
                                        <p:cTn id="37" dur="2000"/>
                                        <p:tgtEl>
                                          <p:spTgt spid="23">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fade">
                                      <p:cBhvr>
                                        <p:cTn id="40" dur="2000"/>
                                        <p:tgtEl>
                                          <p:spTgt spid="2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bg/>
                                          </p:spTgt>
                                        </p:tgtEl>
                                        <p:attrNameLst>
                                          <p:attrName>style.visibility</p:attrName>
                                        </p:attrNameLst>
                                      </p:cBhvr>
                                      <p:to>
                                        <p:strVal val="visible"/>
                                      </p:to>
                                    </p:set>
                                    <p:animEffect transition="in" filter="fade">
                                      <p:cBhvr>
                                        <p:cTn id="45" dur="2000"/>
                                        <p:tgtEl>
                                          <p:spTgt spid="24">
                                            <p:bg/>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Effect transition="in" filter="fade">
                                      <p:cBhvr>
                                        <p:cTn id="48" dur="2000"/>
                                        <p:tgtEl>
                                          <p:spTgt spid="24">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xEl>
                                              <p:pRg st="0" end="0"/>
                                            </p:txEl>
                                          </p:spTgt>
                                        </p:tgtEl>
                                        <p:attrNameLst>
                                          <p:attrName>style.visibility</p:attrName>
                                        </p:attrNameLst>
                                      </p:cBhvr>
                                      <p:to>
                                        <p:strVal val="visible"/>
                                      </p:to>
                                    </p:set>
                                    <p:animEffect transition="in" filter="fade">
                                      <p:cBhvr>
                                        <p:cTn id="51" dur="2000"/>
                                        <p:tgtEl>
                                          <p:spTgt spid="2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2000"/>
                                        <p:tgtEl>
                                          <p:spTgt spid="3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xEl>
                                              <p:pRg st="0" end="0"/>
                                            </p:txEl>
                                          </p:spTgt>
                                        </p:tgtEl>
                                        <p:attrNameLst>
                                          <p:attrName>style.visibility</p:attrName>
                                        </p:attrNameLst>
                                      </p:cBhvr>
                                      <p:to>
                                        <p:strVal val="visible"/>
                                      </p:to>
                                    </p:set>
                                    <p:animEffect transition="in" filter="fade">
                                      <p:cBhvr>
                                        <p:cTn id="61" dur="2000"/>
                                        <p:tgtEl>
                                          <p:spTgt spid="30">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xEl>
                                              <p:pRg st="1" end="1"/>
                                            </p:txEl>
                                          </p:spTgt>
                                        </p:tgtEl>
                                        <p:attrNameLst>
                                          <p:attrName>style.visibility</p:attrName>
                                        </p:attrNameLst>
                                      </p:cBhvr>
                                      <p:to>
                                        <p:strVal val="visible"/>
                                      </p:to>
                                    </p:set>
                                    <p:animEffect transition="in" filter="fade">
                                      <p:cBhvr>
                                        <p:cTn id="64" dur="20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22" grpId="0" build="allAtOnce" animBg="1"/>
      <p:bldP spid="23" grpId="0" build="allAtOnce" animBg="1"/>
      <p:bldP spid="24" grpId="0" build="allAtOnce" animBg="1"/>
      <p:bldP spid="25" grpId="0" build="allAtOnce"/>
      <p:bldP spid="26" grpId="0" build="allAtOnce"/>
      <p:bldP spid="27" grpId="0" build="allAtOnce"/>
      <p:bldP spid="28" grpId="0" build="allAtOnce"/>
      <p:bldP spid="29" grpId="0" build="allAtOnce"/>
      <p:bldP spid="30" grpId="0" build="allAtOnce"/>
      <p:bldP spid="3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Propositielogica</a:t>
            </a:r>
            <a:endParaRPr lang="nl-NL" sz="3600" dirty="0"/>
          </a:p>
        </p:txBody>
      </p:sp>
      <p:sp>
        <p:nvSpPr>
          <p:cNvPr id="3" name="Content Placeholder 2"/>
          <p:cNvSpPr>
            <a:spLocks noGrp="1"/>
          </p:cNvSpPr>
          <p:nvPr>
            <p:ph idx="1"/>
          </p:nvPr>
        </p:nvSpPr>
        <p:spPr>
          <a:xfrm>
            <a:off x="457200" y="1484784"/>
            <a:ext cx="8229600" cy="3168352"/>
          </a:xfrm>
        </p:spPr>
        <p:txBody>
          <a:bodyPr>
            <a:normAutofit fontScale="85000" lnSpcReduction="10000"/>
          </a:bodyPr>
          <a:lstStyle/>
          <a:p>
            <a:r>
              <a:rPr lang="nl-NL" sz="2400" dirty="0" smtClean="0"/>
              <a:t>De propositielogica is geïnteresseerd in de onderlinge logische verbanden tussen proposities. </a:t>
            </a:r>
            <a:r>
              <a:rPr lang="nl-NL" sz="2400" i="1" dirty="0" smtClean="0"/>
              <a:t>Proposities</a:t>
            </a:r>
            <a:r>
              <a:rPr lang="nl-NL" sz="2400" dirty="0" smtClean="0"/>
              <a:t> zijn </a:t>
            </a:r>
            <a:r>
              <a:rPr lang="nl-NL" sz="2400" i="1" dirty="0" smtClean="0"/>
              <a:t>beweerzinnen</a:t>
            </a:r>
            <a:r>
              <a:rPr lang="nl-NL" sz="2400" dirty="0" smtClean="0"/>
              <a:t> of kortweg </a:t>
            </a:r>
            <a:r>
              <a:rPr lang="nl-NL" sz="2400" i="1" dirty="0" smtClean="0"/>
              <a:t>beweringen</a:t>
            </a:r>
            <a:r>
              <a:rPr lang="nl-NL" sz="2400" dirty="0" smtClean="0"/>
              <a:t>. </a:t>
            </a:r>
          </a:p>
          <a:p>
            <a:endParaRPr lang="nl-NL" sz="900" dirty="0" smtClean="0"/>
          </a:p>
          <a:p>
            <a:pPr>
              <a:buNone/>
            </a:pPr>
            <a:r>
              <a:rPr lang="nl-NL" sz="2000" dirty="0" smtClean="0"/>
              <a:t>      1. Parijs is de hoofdstad van Frankrijk</a:t>
            </a:r>
            <a:endParaRPr lang="nl-NL" sz="2000" i="1" dirty="0" smtClean="0"/>
          </a:p>
          <a:p>
            <a:pPr>
              <a:buNone/>
            </a:pPr>
            <a:r>
              <a:rPr lang="nl-NL" sz="2000" dirty="0" smtClean="0"/>
              <a:t>      2. Parijs is de hoofdstad van Duitsland</a:t>
            </a:r>
            <a:endParaRPr lang="nl-NL" sz="2000" i="1" dirty="0" smtClean="0"/>
          </a:p>
          <a:p>
            <a:pPr>
              <a:buNone/>
            </a:pPr>
            <a:r>
              <a:rPr lang="nl-NL" sz="2000" dirty="0" smtClean="0"/>
              <a:t>      3. Ik heb zin in koffie</a:t>
            </a:r>
            <a:endParaRPr lang="nl-NL" sz="2000" i="1" dirty="0" smtClean="0"/>
          </a:p>
          <a:p>
            <a:pPr>
              <a:buNone/>
            </a:pPr>
            <a:r>
              <a:rPr lang="nl-NL" sz="2000" dirty="0" smtClean="0"/>
              <a:t>      4. Ga eens naar school! </a:t>
            </a:r>
            <a:endParaRPr lang="nl-NL" sz="2000" i="1" dirty="0" smtClean="0"/>
          </a:p>
          <a:p>
            <a:pPr>
              <a:buNone/>
            </a:pPr>
            <a:r>
              <a:rPr lang="nl-NL" sz="2000" i="1" dirty="0" smtClean="0"/>
              <a:t>      </a:t>
            </a:r>
            <a:r>
              <a:rPr lang="nl-NL" sz="2000" dirty="0" smtClean="0"/>
              <a:t>5. Ik verklaar de vergadering voor geopend</a:t>
            </a:r>
            <a:endParaRPr lang="nl-NL" sz="2000" i="1" dirty="0" smtClean="0"/>
          </a:p>
          <a:p>
            <a:pPr>
              <a:buNone/>
            </a:pPr>
            <a:r>
              <a:rPr lang="nl-NL" sz="2000" i="1" dirty="0" smtClean="0"/>
              <a:t>      </a:t>
            </a:r>
            <a:r>
              <a:rPr lang="nl-NL" sz="2000" dirty="0" smtClean="0"/>
              <a:t>6. De vergadering is geopend </a:t>
            </a:r>
            <a:endParaRPr lang="nl-NL" sz="2000" i="1" dirty="0" smtClean="0"/>
          </a:p>
          <a:p>
            <a:pPr>
              <a:buNone/>
            </a:pPr>
            <a:r>
              <a:rPr lang="nl-NL" sz="2000" dirty="0" smtClean="0"/>
              <a:t>      7. Is Parijs de hoofdstad van Frankrijk? </a:t>
            </a:r>
            <a:endParaRPr lang="nl-NL" sz="2000" i="1" dirty="0" smtClean="0"/>
          </a:p>
          <a:p>
            <a:pPr>
              <a:buNone/>
            </a:pPr>
            <a:r>
              <a:rPr lang="nl-NL" sz="2000" dirty="0" smtClean="0"/>
              <a:t>      8. Optica valt onder natuurkunde en gras is groen </a:t>
            </a:r>
            <a:endParaRPr lang="nl-NL" sz="2000" i="1" dirty="0" smtClean="0"/>
          </a:p>
          <a:p>
            <a:endParaRPr lang="nl-NL" sz="800" dirty="0" smtClean="0"/>
          </a:p>
        </p:txBody>
      </p:sp>
      <p:sp>
        <p:nvSpPr>
          <p:cNvPr id="7" name="Content Placeholder 2"/>
          <p:cNvSpPr txBox="1">
            <a:spLocks/>
          </p:cNvSpPr>
          <p:nvPr/>
        </p:nvSpPr>
        <p:spPr>
          <a:xfrm>
            <a:off x="457200" y="4723928"/>
            <a:ext cx="8229600" cy="13693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We dienen een onderscheid te maken tussen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samengestelde</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proposities (proposities opgebouwd zijn uit twee of meer eenvoudigere proposities [8]) en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elementaire</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proposities (proposities waarvoor dit niet het geval is [1,2,3, 6]).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9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5724128" y="1844824"/>
            <a:ext cx="2664296" cy="31683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1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600" b="0" i="1" u="none" strike="noStrike" kern="1200" cap="none" spc="0" normalizeH="0" baseline="0" noProof="0" dirty="0" smtClean="0">
                <a:ln>
                  <a:noFill/>
                </a:ln>
                <a:solidFill>
                  <a:schemeClr val="tx1"/>
                </a:solidFill>
                <a:effectLst/>
                <a:uLnTx/>
                <a:uFillTx/>
                <a:latin typeface="+mn-lt"/>
                <a:ea typeface="+mn-ea"/>
                <a:cs typeface="+mn-cs"/>
              </a:rPr>
              <a:t>      (propositie)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600" b="0" i="1" u="none" strike="noStrike" kern="1200" cap="none" spc="0" normalizeH="0" baseline="0" noProof="0" dirty="0" smtClean="0">
                <a:ln>
                  <a:noFill/>
                </a:ln>
                <a:solidFill>
                  <a:schemeClr val="tx1"/>
                </a:solidFill>
                <a:effectLst/>
                <a:uLnTx/>
                <a:uFillTx/>
                <a:latin typeface="+mn-lt"/>
                <a:ea typeface="+mn-ea"/>
                <a:cs typeface="+mn-cs"/>
              </a:rPr>
              <a:t>      (propositie)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600" b="0" i="1" u="none" strike="noStrike" kern="1200" cap="none" spc="0" normalizeH="0" baseline="0" noProof="0" dirty="0" smtClean="0">
                <a:ln>
                  <a:noFill/>
                </a:ln>
                <a:solidFill>
                  <a:schemeClr val="tx1"/>
                </a:solidFill>
                <a:effectLst/>
                <a:uLnTx/>
                <a:uFillTx/>
                <a:latin typeface="+mn-lt"/>
                <a:ea typeface="+mn-ea"/>
                <a:cs typeface="+mn-cs"/>
              </a:rPr>
              <a:t>      (</a:t>
            </a:r>
            <a:r>
              <a:rPr kumimoji="0" lang="nl-NL" sz="1600" b="0" i="1" u="none" strike="noStrike" kern="1200" cap="none" spc="0" normalizeH="0" noProof="0" dirty="0" smtClean="0">
                <a:ln>
                  <a:noFill/>
                </a:ln>
                <a:solidFill>
                  <a:schemeClr val="tx1"/>
                </a:solidFill>
                <a:effectLst/>
                <a:uLnTx/>
                <a:uFillTx/>
                <a:latin typeface="+mn-lt"/>
                <a:ea typeface="+mn-ea"/>
                <a:cs typeface="+mn-cs"/>
              </a:rPr>
              <a:t>propositie)</a:t>
            </a:r>
            <a:endParaRPr kumimoji="0" lang="nl-NL" sz="1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600" b="0" i="1" u="none" strike="noStrike" kern="1200" cap="none" spc="0" normalizeH="0" baseline="0" noProof="0" dirty="0" smtClean="0">
                <a:ln>
                  <a:noFill/>
                </a:ln>
                <a:solidFill>
                  <a:schemeClr val="tx1"/>
                </a:solidFill>
                <a:effectLst/>
                <a:uLnTx/>
                <a:uFillTx/>
                <a:latin typeface="+mn-lt"/>
                <a:ea typeface="+mn-ea"/>
                <a:cs typeface="+mn-cs"/>
              </a:rPr>
              <a:t>      (geen</a:t>
            </a:r>
            <a:r>
              <a:rPr kumimoji="0" lang="nl-NL" sz="1600" b="0" i="1" u="none" strike="noStrike" kern="1200" cap="none" spc="0" normalizeH="0" noProof="0" dirty="0" smtClean="0">
                <a:ln>
                  <a:noFill/>
                </a:ln>
                <a:solidFill>
                  <a:schemeClr val="tx1"/>
                </a:solidFill>
                <a:effectLst/>
                <a:uLnTx/>
                <a:uFillTx/>
                <a:latin typeface="+mn-lt"/>
                <a:ea typeface="+mn-ea"/>
                <a:cs typeface="+mn-cs"/>
              </a:rPr>
              <a:t> propositie)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1600" i="1" baseline="0" dirty="0" smtClean="0"/>
              <a:t>      (geen propositie)</a:t>
            </a:r>
            <a:r>
              <a:rPr kumimoji="0" lang="nl-NL" sz="1600" b="0" i="1"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600" b="0" i="1" u="none" strike="noStrike" kern="1200" cap="none" spc="0" normalizeH="0" baseline="0" noProof="0" dirty="0" smtClean="0">
                <a:ln>
                  <a:noFill/>
                </a:ln>
                <a:solidFill>
                  <a:schemeClr val="tx1"/>
                </a:solidFill>
                <a:effectLst/>
                <a:uLnTx/>
                <a:uFillTx/>
                <a:latin typeface="+mn-lt"/>
                <a:ea typeface="+mn-ea"/>
                <a:cs typeface="+mn-cs"/>
              </a:rPr>
              <a:t> </a:t>
            </a:r>
            <a:r>
              <a:rPr kumimoji="0" lang="nl-NL" sz="1600" b="0" i="1" u="none" strike="noStrike" kern="1200" cap="none" spc="0" normalizeH="0" noProof="0" dirty="0" smtClean="0">
                <a:ln>
                  <a:noFill/>
                </a:ln>
                <a:solidFill>
                  <a:schemeClr val="tx1"/>
                </a:solidFill>
                <a:effectLst/>
                <a:uLnTx/>
                <a:uFillTx/>
                <a:latin typeface="+mn-lt"/>
                <a:ea typeface="+mn-ea"/>
                <a:cs typeface="+mn-cs"/>
              </a:rPr>
              <a:t>     (propositie)</a:t>
            </a:r>
            <a:r>
              <a:rPr kumimoji="0" lang="nl-NL" sz="1600" b="0" i="1"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600" b="0" i="1" u="none" strike="noStrike" kern="1200" cap="none" spc="0" normalizeH="0" baseline="0" noProof="0" dirty="0" smtClean="0">
                <a:ln>
                  <a:noFill/>
                </a:ln>
                <a:solidFill>
                  <a:schemeClr val="tx1"/>
                </a:solidFill>
                <a:effectLst/>
                <a:uLnTx/>
                <a:uFillTx/>
                <a:latin typeface="+mn-lt"/>
                <a:ea typeface="+mn-ea"/>
                <a:cs typeface="+mn-cs"/>
              </a:rPr>
              <a:t>      (geen</a:t>
            </a:r>
            <a:r>
              <a:rPr kumimoji="0" lang="nl-NL" sz="1600" b="0" i="1" u="none" strike="noStrike" kern="1200" cap="none" spc="0" normalizeH="0" noProof="0" dirty="0" smtClean="0">
                <a:ln>
                  <a:noFill/>
                </a:ln>
                <a:solidFill>
                  <a:schemeClr val="tx1"/>
                </a:solidFill>
                <a:effectLst/>
                <a:uLnTx/>
                <a:uFillTx/>
                <a:latin typeface="+mn-lt"/>
                <a:ea typeface="+mn-ea"/>
                <a:cs typeface="+mn-cs"/>
              </a:rPr>
              <a:t> propositie)</a:t>
            </a:r>
            <a:endParaRPr kumimoji="0" lang="nl-NL" sz="1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600" b="0" i="1" u="none" strike="noStrike" kern="1200" cap="none" spc="0" normalizeH="0" baseline="0" noProof="0" dirty="0" smtClean="0">
                <a:ln>
                  <a:noFill/>
                </a:ln>
                <a:solidFill>
                  <a:schemeClr val="tx1"/>
                </a:solidFill>
                <a:effectLst/>
                <a:uLnTx/>
                <a:uFillTx/>
                <a:latin typeface="+mn-lt"/>
                <a:ea typeface="+mn-ea"/>
                <a:cs typeface="+mn-cs"/>
              </a:rPr>
              <a:t>      (propositie)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16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2000"/>
                                        <p:tgtEl>
                                          <p:spTgt spid="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2000"/>
                                        <p:tgtEl>
                                          <p:spTgt spid="8">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2000"/>
                                        <p:tgtEl>
                                          <p:spTgt spid="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2000"/>
                                        <p:tgtEl>
                                          <p:spTgt spid="8">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2000"/>
                                        <p:tgtEl>
                                          <p:spTgt spid="8">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fade">
                                      <p:cBhvr>
                                        <p:cTn id="25" dur="2000"/>
                                        <p:tgtEl>
                                          <p:spTgt spid="8">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2000"/>
                                        <p:tgtEl>
                                          <p:spTgt spid="8">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Oppositievierkant</a:t>
            </a:r>
            <a:endParaRPr lang="nl-NL" sz="3600" dirty="0"/>
          </a:p>
        </p:txBody>
      </p:sp>
      <p:sp>
        <p:nvSpPr>
          <p:cNvPr id="4" name="Content Placeholder 2"/>
          <p:cNvSpPr txBox="1">
            <a:spLocks/>
          </p:cNvSpPr>
          <p:nvPr/>
        </p:nvSpPr>
        <p:spPr>
          <a:xfrm>
            <a:off x="827584" y="1672208"/>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   Alle S zijn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5" name="Content Placeholder 2"/>
          <p:cNvSpPr txBox="1">
            <a:spLocks/>
          </p:cNvSpPr>
          <p:nvPr/>
        </p:nvSpPr>
        <p:spPr>
          <a:xfrm>
            <a:off x="0" y="4264496"/>
            <a:ext cx="26746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(I)   Sommige S zijn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6" name="Content Placeholder 2"/>
          <p:cNvSpPr txBox="1">
            <a:spLocks/>
          </p:cNvSpPr>
          <p:nvPr/>
        </p:nvSpPr>
        <p:spPr>
          <a:xfrm>
            <a:off x="4860032" y="1628800"/>
            <a:ext cx="21602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(E)   Geen S is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7" name="Content Placeholder 2"/>
          <p:cNvSpPr txBox="1">
            <a:spLocks/>
          </p:cNvSpPr>
          <p:nvPr/>
        </p:nvSpPr>
        <p:spPr>
          <a:xfrm>
            <a:off x="5220072" y="4192488"/>
            <a:ext cx="345638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(O)   Sommige S zijn niet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cxnSp>
        <p:nvCxnSpPr>
          <p:cNvPr id="13" name="Straight Connector 12"/>
          <p:cNvCxnSpPr/>
          <p:nvPr/>
        </p:nvCxnSpPr>
        <p:spPr>
          <a:xfrm>
            <a:off x="5940152" y="2204864"/>
            <a:ext cx="936104" cy="1872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19672" y="4077072"/>
            <a:ext cx="52565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619672" y="2204864"/>
            <a:ext cx="648072" cy="1872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67744" y="2204864"/>
            <a:ext cx="36724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619672" y="2204864"/>
            <a:ext cx="4320480" cy="1872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67744" y="2204864"/>
            <a:ext cx="4608512" cy="18722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91880" y="3203684"/>
            <a:ext cx="2376264" cy="369332"/>
          </a:xfrm>
          <a:prstGeom prst="rect">
            <a:avLst/>
          </a:prstGeom>
          <a:noFill/>
        </p:spPr>
        <p:txBody>
          <a:bodyPr wrap="square" rtlCol="0">
            <a:spAutoFit/>
          </a:bodyPr>
          <a:lstStyle/>
          <a:p>
            <a:r>
              <a:rPr lang="nl-NL" i="1" dirty="0" smtClean="0"/>
              <a:t>contradictoir</a:t>
            </a:r>
            <a:endParaRPr lang="nl-NL" i="1" dirty="0"/>
          </a:p>
        </p:txBody>
      </p:sp>
      <p:sp>
        <p:nvSpPr>
          <p:cNvPr id="30" name="TextBox 29"/>
          <p:cNvSpPr txBox="1"/>
          <p:nvPr/>
        </p:nvSpPr>
        <p:spPr>
          <a:xfrm>
            <a:off x="3635896" y="1772816"/>
            <a:ext cx="936104" cy="369332"/>
          </a:xfrm>
          <a:prstGeom prst="rect">
            <a:avLst/>
          </a:prstGeom>
          <a:noFill/>
        </p:spPr>
        <p:txBody>
          <a:bodyPr wrap="square" rtlCol="0">
            <a:spAutoFit/>
          </a:bodyPr>
          <a:lstStyle/>
          <a:p>
            <a:r>
              <a:rPr lang="nl-NL" i="1" dirty="0" smtClean="0"/>
              <a:t>contrair</a:t>
            </a:r>
            <a:endParaRPr lang="nl-NL" i="1" dirty="0"/>
          </a:p>
        </p:txBody>
      </p:sp>
      <p:sp>
        <p:nvSpPr>
          <p:cNvPr id="31" name="TextBox 30"/>
          <p:cNvSpPr txBox="1"/>
          <p:nvPr/>
        </p:nvSpPr>
        <p:spPr>
          <a:xfrm>
            <a:off x="3419872" y="4077072"/>
            <a:ext cx="1368152" cy="369332"/>
          </a:xfrm>
          <a:prstGeom prst="rect">
            <a:avLst/>
          </a:prstGeom>
          <a:noFill/>
        </p:spPr>
        <p:txBody>
          <a:bodyPr wrap="square" rtlCol="0">
            <a:spAutoFit/>
          </a:bodyPr>
          <a:lstStyle/>
          <a:p>
            <a:r>
              <a:rPr lang="nl-NL" i="1" dirty="0" smtClean="0"/>
              <a:t>subcontrair</a:t>
            </a:r>
            <a:endParaRPr lang="nl-NL" i="1" dirty="0"/>
          </a:p>
        </p:txBody>
      </p:sp>
      <p:sp>
        <p:nvSpPr>
          <p:cNvPr id="32" name="TextBox 31"/>
          <p:cNvSpPr txBox="1"/>
          <p:nvPr/>
        </p:nvSpPr>
        <p:spPr>
          <a:xfrm>
            <a:off x="611560" y="5097958"/>
            <a:ext cx="7920880" cy="646331"/>
          </a:xfrm>
          <a:prstGeom prst="rect">
            <a:avLst/>
          </a:prstGeom>
          <a:noFill/>
        </p:spPr>
        <p:txBody>
          <a:bodyPr wrap="square" rtlCol="0">
            <a:spAutoFit/>
          </a:bodyPr>
          <a:lstStyle/>
          <a:p>
            <a:r>
              <a:rPr lang="nl-NL" dirty="0" smtClean="0"/>
              <a:t>Twee oordelen zijn </a:t>
            </a:r>
            <a:r>
              <a:rPr lang="nl-NL" b="1" dirty="0" smtClean="0"/>
              <a:t>contrair </a:t>
            </a:r>
            <a:r>
              <a:rPr lang="nl-NL" dirty="0" smtClean="0"/>
              <a:t>indien ze </a:t>
            </a:r>
            <a:r>
              <a:rPr lang="nl-NL" i="1" dirty="0" smtClean="0"/>
              <a:t>niet allebei tegelijkertijd waar </a:t>
            </a:r>
            <a:r>
              <a:rPr lang="nl-NL" dirty="0" smtClean="0"/>
              <a:t>kunnen zijn. Kortom, als het ene oordeel waar is, dan moet het andere onwaar zijn</a:t>
            </a:r>
            <a:endParaRPr lang="nl-NL" dirty="0"/>
          </a:p>
        </p:txBody>
      </p:sp>
      <p:sp>
        <p:nvSpPr>
          <p:cNvPr id="33" name="TextBox 32"/>
          <p:cNvSpPr txBox="1"/>
          <p:nvPr/>
        </p:nvSpPr>
        <p:spPr>
          <a:xfrm>
            <a:off x="611560" y="5879013"/>
            <a:ext cx="7920880" cy="646331"/>
          </a:xfrm>
          <a:prstGeom prst="rect">
            <a:avLst/>
          </a:prstGeom>
          <a:noFill/>
        </p:spPr>
        <p:txBody>
          <a:bodyPr wrap="square" rtlCol="0">
            <a:spAutoFit/>
          </a:bodyPr>
          <a:lstStyle/>
          <a:p>
            <a:r>
              <a:rPr lang="nl-NL" dirty="0" smtClean="0"/>
              <a:t>Twee oordelen zijn </a:t>
            </a:r>
            <a:r>
              <a:rPr lang="nl-NL" b="1" dirty="0" smtClean="0"/>
              <a:t>subcontrair </a:t>
            </a:r>
            <a:r>
              <a:rPr lang="nl-NL" dirty="0" smtClean="0"/>
              <a:t>indien ze </a:t>
            </a:r>
            <a:r>
              <a:rPr lang="nl-NL" i="1" dirty="0" smtClean="0"/>
              <a:t>niet allebei tegelijkertijd onwaar </a:t>
            </a:r>
            <a:r>
              <a:rPr lang="nl-NL" dirty="0" smtClean="0"/>
              <a:t>kunnen zijn. Kortom, als het ene oordeel onwaar is, dan moet het andere waar zijn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20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fade">
                                      <p:cBhvr>
                                        <p:cTn id="27" dur="2000"/>
                                        <p:tgtEl>
                                          <p:spTgt spid="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20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P spid="31" grpId="0" build="allAtOnce"/>
      <p:bldP spid="32" grpId="0" build="allAtOnce"/>
      <p:bldP spid="33" grpId="0" build="allAtOnce"/>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Oppositievierkant</a:t>
            </a:r>
            <a:endParaRPr lang="nl-NL" sz="3600" dirty="0"/>
          </a:p>
        </p:txBody>
      </p:sp>
      <p:sp>
        <p:nvSpPr>
          <p:cNvPr id="4" name="Content Placeholder 2"/>
          <p:cNvSpPr txBox="1">
            <a:spLocks/>
          </p:cNvSpPr>
          <p:nvPr/>
        </p:nvSpPr>
        <p:spPr>
          <a:xfrm>
            <a:off x="827584" y="1672208"/>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   Alle S zijn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5" name="Content Placeholder 2"/>
          <p:cNvSpPr txBox="1">
            <a:spLocks/>
          </p:cNvSpPr>
          <p:nvPr/>
        </p:nvSpPr>
        <p:spPr>
          <a:xfrm>
            <a:off x="0" y="4264496"/>
            <a:ext cx="26746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(I)   Sommige S zijn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6" name="Content Placeholder 2"/>
          <p:cNvSpPr txBox="1">
            <a:spLocks/>
          </p:cNvSpPr>
          <p:nvPr/>
        </p:nvSpPr>
        <p:spPr>
          <a:xfrm>
            <a:off x="4860032" y="1628800"/>
            <a:ext cx="21602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(E)   Geen S is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sp>
        <p:nvSpPr>
          <p:cNvPr id="7" name="Content Placeholder 2"/>
          <p:cNvSpPr txBox="1">
            <a:spLocks/>
          </p:cNvSpPr>
          <p:nvPr/>
        </p:nvSpPr>
        <p:spPr>
          <a:xfrm>
            <a:off x="5220072" y="4192488"/>
            <a:ext cx="345638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(O)   Sommige S zijn niet P</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i="0" u="none" strike="noStrike" kern="1200" cap="none" spc="0" normalizeH="0" baseline="0" noProof="0" dirty="0" smtClean="0">
              <a:ln>
                <a:noFill/>
              </a:ln>
              <a:effectLst/>
              <a:uLnTx/>
              <a:uFillTx/>
              <a:latin typeface="+mn-lt"/>
              <a:ea typeface="+mn-ea"/>
              <a:cs typeface="+mn-cs"/>
            </a:endParaRPr>
          </a:p>
        </p:txBody>
      </p:sp>
      <p:cxnSp>
        <p:nvCxnSpPr>
          <p:cNvPr id="13" name="Straight Connector 12"/>
          <p:cNvCxnSpPr/>
          <p:nvPr/>
        </p:nvCxnSpPr>
        <p:spPr>
          <a:xfrm>
            <a:off x="5940152" y="2204864"/>
            <a:ext cx="936104" cy="1872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19672" y="4077072"/>
            <a:ext cx="52565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619672" y="2204864"/>
            <a:ext cx="648072" cy="1872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67744" y="2204864"/>
            <a:ext cx="36724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619672" y="2204864"/>
            <a:ext cx="4320480" cy="1872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67744" y="2204864"/>
            <a:ext cx="4608512" cy="18722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91880" y="3203684"/>
            <a:ext cx="2376264" cy="369332"/>
          </a:xfrm>
          <a:prstGeom prst="rect">
            <a:avLst/>
          </a:prstGeom>
          <a:noFill/>
        </p:spPr>
        <p:txBody>
          <a:bodyPr wrap="square" rtlCol="0">
            <a:spAutoFit/>
          </a:bodyPr>
          <a:lstStyle/>
          <a:p>
            <a:r>
              <a:rPr lang="nl-NL" i="1" dirty="0" smtClean="0"/>
              <a:t>contradictoir</a:t>
            </a:r>
            <a:endParaRPr lang="nl-NL" i="1" dirty="0"/>
          </a:p>
        </p:txBody>
      </p:sp>
      <p:sp>
        <p:nvSpPr>
          <p:cNvPr id="30" name="TextBox 29"/>
          <p:cNvSpPr txBox="1"/>
          <p:nvPr/>
        </p:nvSpPr>
        <p:spPr>
          <a:xfrm>
            <a:off x="3635896" y="1772816"/>
            <a:ext cx="936104" cy="369332"/>
          </a:xfrm>
          <a:prstGeom prst="rect">
            <a:avLst/>
          </a:prstGeom>
          <a:noFill/>
        </p:spPr>
        <p:txBody>
          <a:bodyPr wrap="square" rtlCol="0">
            <a:spAutoFit/>
          </a:bodyPr>
          <a:lstStyle/>
          <a:p>
            <a:r>
              <a:rPr lang="nl-NL" i="1" dirty="0" smtClean="0"/>
              <a:t>contrair</a:t>
            </a:r>
            <a:endParaRPr lang="nl-NL" i="1" dirty="0"/>
          </a:p>
        </p:txBody>
      </p:sp>
      <p:sp>
        <p:nvSpPr>
          <p:cNvPr id="31" name="TextBox 30"/>
          <p:cNvSpPr txBox="1"/>
          <p:nvPr/>
        </p:nvSpPr>
        <p:spPr>
          <a:xfrm>
            <a:off x="3419872" y="4077072"/>
            <a:ext cx="1368152" cy="369332"/>
          </a:xfrm>
          <a:prstGeom prst="rect">
            <a:avLst/>
          </a:prstGeom>
          <a:noFill/>
        </p:spPr>
        <p:txBody>
          <a:bodyPr wrap="square" rtlCol="0">
            <a:spAutoFit/>
          </a:bodyPr>
          <a:lstStyle/>
          <a:p>
            <a:r>
              <a:rPr lang="nl-NL" i="1" dirty="0" smtClean="0"/>
              <a:t>subcontrair</a:t>
            </a:r>
            <a:endParaRPr lang="nl-NL" i="1" dirty="0"/>
          </a:p>
        </p:txBody>
      </p:sp>
      <p:sp>
        <p:nvSpPr>
          <p:cNvPr id="32" name="TextBox 31"/>
          <p:cNvSpPr txBox="1"/>
          <p:nvPr/>
        </p:nvSpPr>
        <p:spPr>
          <a:xfrm>
            <a:off x="539552" y="4941168"/>
            <a:ext cx="8136904" cy="923330"/>
          </a:xfrm>
          <a:prstGeom prst="rect">
            <a:avLst/>
          </a:prstGeom>
          <a:noFill/>
        </p:spPr>
        <p:txBody>
          <a:bodyPr wrap="square" rtlCol="0">
            <a:spAutoFit/>
          </a:bodyPr>
          <a:lstStyle/>
          <a:p>
            <a:r>
              <a:rPr lang="nl-NL" dirty="0" smtClean="0"/>
              <a:t>Oordeel 1 is </a:t>
            </a:r>
            <a:r>
              <a:rPr lang="nl-NL" b="1" dirty="0" smtClean="0"/>
              <a:t>subaltern</a:t>
            </a:r>
            <a:r>
              <a:rPr lang="nl-NL" dirty="0" smtClean="0"/>
              <a:t> aan oordeel 2 indien de waarheid van oordeel 2 de waarheid van oordeel 1 impliceert. De onwaarheid van oordeel 1 impliceert dan uiteraard                ook de onwaarheid van oordeel 2. </a:t>
            </a:r>
            <a:endParaRPr lang="nl-NL" dirty="0"/>
          </a:p>
        </p:txBody>
      </p:sp>
      <p:sp>
        <p:nvSpPr>
          <p:cNvPr id="18" name="TextBox 17"/>
          <p:cNvSpPr txBox="1"/>
          <p:nvPr/>
        </p:nvSpPr>
        <p:spPr>
          <a:xfrm>
            <a:off x="899592" y="2771636"/>
            <a:ext cx="1224136" cy="369332"/>
          </a:xfrm>
          <a:prstGeom prst="rect">
            <a:avLst/>
          </a:prstGeom>
          <a:noFill/>
        </p:spPr>
        <p:txBody>
          <a:bodyPr wrap="square" rtlCol="0">
            <a:spAutoFit/>
          </a:bodyPr>
          <a:lstStyle/>
          <a:p>
            <a:r>
              <a:rPr lang="nl-NL" i="1" dirty="0" smtClean="0"/>
              <a:t>subaltern</a:t>
            </a:r>
            <a:endParaRPr lang="nl-NL" i="1" dirty="0"/>
          </a:p>
        </p:txBody>
      </p:sp>
      <p:sp>
        <p:nvSpPr>
          <p:cNvPr id="20" name="TextBox 19"/>
          <p:cNvSpPr txBox="1"/>
          <p:nvPr/>
        </p:nvSpPr>
        <p:spPr>
          <a:xfrm>
            <a:off x="6372200" y="2708920"/>
            <a:ext cx="1224136" cy="369332"/>
          </a:xfrm>
          <a:prstGeom prst="rect">
            <a:avLst/>
          </a:prstGeom>
          <a:noFill/>
        </p:spPr>
        <p:txBody>
          <a:bodyPr wrap="square" rtlCol="0">
            <a:spAutoFit/>
          </a:bodyPr>
          <a:lstStyle/>
          <a:p>
            <a:r>
              <a:rPr lang="nl-NL" i="1" dirty="0" smtClean="0"/>
              <a:t>subaltern</a:t>
            </a:r>
            <a:endParaRPr lang="nl-NL" i="1" dirty="0"/>
          </a:p>
        </p:txBody>
      </p:sp>
      <p:sp>
        <p:nvSpPr>
          <p:cNvPr id="22" name="TextBox 21"/>
          <p:cNvSpPr txBox="1"/>
          <p:nvPr/>
        </p:nvSpPr>
        <p:spPr>
          <a:xfrm>
            <a:off x="539552" y="6023029"/>
            <a:ext cx="7488832" cy="646331"/>
          </a:xfrm>
          <a:prstGeom prst="rect">
            <a:avLst/>
          </a:prstGeom>
          <a:noFill/>
        </p:spPr>
        <p:txBody>
          <a:bodyPr wrap="square" rtlCol="0">
            <a:spAutoFit/>
          </a:bodyPr>
          <a:lstStyle/>
          <a:p>
            <a:r>
              <a:rPr lang="nl-NL" b="1" dirty="0" smtClean="0"/>
              <a:t>I</a:t>
            </a:r>
            <a:r>
              <a:rPr lang="nl-NL" dirty="0" smtClean="0"/>
              <a:t> oordelen zijn subaltern aan de overeenkomstige </a:t>
            </a:r>
            <a:r>
              <a:rPr lang="nl-NL" b="1" dirty="0" smtClean="0"/>
              <a:t>A</a:t>
            </a:r>
            <a:r>
              <a:rPr lang="nl-NL" dirty="0" smtClean="0"/>
              <a:t> oordelen.</a:t>
            </a:r>
          </a:p>
          <a:p>
            <a:r>
              <a:rPr lang="nl-NL" b="1" dirty="0" smtClean="0"/>
              <a:t>O</a:t>
            </a:r>
            <a:r>
              <a:rPr lang="nl-NL" dirty="0" smtClean="0"/>
              <a:t> oordelen zijn subaltern aan de overeenkomstige </a:t>
            </a:r>
            <a:r>
              <a:rPr lang="nl-NL" b="1" dirty="0" smtClean="0"/>
              <a:t>E</a:t>
            </a:r>
            <a:r>
              <a:rPr lang="nl-NL" dirty="0" smtClean="0"/>
              <a:t> oordelen.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20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2000"/>
                                        <p:tgtEl>
                                          <p:spTgt spid="2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fade">
                                      <p:cBhvr>
                                        <p:cTn id="15" dur="20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p:bldP spid="22" grpId="0" build="allAtOnce"/>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Boomdiagrammen</a:t>
            </a:r>
            <a:endParaRPr lang="nl-NL" sz="3600" dirty="0"/>
          </a:p>
        </p:txBody>
      </p:sp>
      <p:sp>
        <p:nvSpPr>
          <p:cNvPr id="4" name="Content Placeholder 2"/>
          <p:cNvSpPr txBox="1">
            <a:spLocks/>
          </p:cNvSpPr>
          <p:nvPr/>
        </p:nvSpPr>
        <p:spPr>
          <a:xfrm>
            <a:off x="-324544" y="1772816"/>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t>	(A)   Alle S zijn P</a:t>
            </a:r>
            <a:endParaRPr kumimoji="0" lang="nl-NL"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i="0" u="none" strike="noStrike" kern="1200" cap="none" spc="0" normalizeH="0" baseline="0" noProof="0" dirty="0" smtClean="0">
              <a:ln>
                <a:noFill/>
              </a:ln>
              <a:effectLst/>
              <a:uLnTx/>
              <a:uFillTx/>
              <a:latin typeface="+mn-lt"/>
              <a:ea typeface="+mn-ea"/>
              <a:cs typeface="+mn-cs"/>
            </a:endParaRPr>
          </a:p>
        </p:txBody>
      </p:sp>
      <p:sp>
        <p:nvSpPr>
          <p:cNvPr id="5" name="Content Placeholder 2"/>
          <p:cNvSpPr txBox="1">
            <a:spLocks/>
          </p:cNvSpPr>
          <p:nvPr/>
        </p:nvSpPr>
        <p:spPr>
          <a:xfrm>
            <a:off x="3851920" y="1772816"/>
            <a:ext cx="26746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t>	(I)   Sommige S zijn P</a:t>
            </a:r>
            <a:endParaRPr kumimoji="0" lang="nl-NL"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i="0" u="none" strike="noStrike" kern="1200" cap="none" spc="0" normalizeH="0" baseline="0" noProof="0" dirty="0" smtClean="0">
              <a:ln>
                <a:noFill/>
              </a:ln>
              <a:effectLst/>
              <a:uLnTx/>
              <a:uFillTx/>
              <a:latin typeface="+mn-lt"/>
              <a:ea typeface="+mn-ea"/>
              <a:cs typeface="+mn-cs"/>
            </a:endParaRPr>
          </a:p>
        </p:txBody>
      </p:sp>
      <p:sp>
        <p:nvSpPr>
          <p:cNvPr id="6" name="Content Placeholder 2"/>
          <p:cNvSpPr txBox="1">
            <a:spLocks/>
          </p:cNvSpPr>
          <p:nvPr/>
        </p:nvSpPr>
        <p:spPr>
          <a:xfrm>
            <a:off x="1907704" y="1412776"/>
            <a:ext cx="21602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t>	(E)   Geen S is P</a:t>
            </a:r>
            <a:endParaRPr kumimoji="0" lang="nl-NL"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i="0" u="none" strike="noStrike" kern="1200" cap="none" spc="0" normalizeH="0" baseline="0" noProof="0" dirty="0" smtClean="0">
              <a:ln>
                <a:noFill/>
              </a:ln>
              <a:effectLst/>
              <a:uLnTx/>
              <a:uFillTx/>
              <a:latin typeface="+mn-lt"/>
              <a:ea typeface="+mn-ea"/>
              <a:cs typeface="+mn-cs"/>
            </a:endParaRPr>
          </a:p>
        </p:txBody>
      </p:sp>
      <p:sp>
        <p:nvSpPr>
          <p:cNvPr id="7" name="Content Placeholder 2"/>
          <p:cNvSpPr txBox="1">
            <a:spLocks/>
          </p:cNvSpPr>
          <p:nvPr/>
        </p:nvSpPr>
        <p:spPr>
          <a:xfrm>
            <a:off x="6156176" y="1441376"/>
            <a:ext cx="345638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t>	(O)   Sommige S zijn niet P                                        </a:t>
            </a:r>
            <a:endParaRPr kumimoji="0" lang="nl-NL"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i="0" u="none" strike="noStrike" kern="1200" cap="none" spc="0" normalizeH="0" baseline="0" noProof="0" dirty="0" smtClean="0">
              <a:ln>
                <a:noFill/>
              </a:ln>
              <a:effectLst/>
              <a:uLnTx/>
              <a:uFillTx/>
              <a:latin typeface="+mn-lt"/>
              <a:ea typeface="+mn-ea"/>
              <a:cs typeface="+mn-cs"/>
            </a:endParaRPr>
          </a:p>
        </p:txBody>
      </p:sp>
      <p:sp>
        <p:nvSpPr>
          <p:cNvPr id="23" name="TextBox 22"/>
          <p:cNvSpPr txBox="1"/>
          <p:nvPr/>
        </p:nvSpPr>
        <p:spPr>
          <a:xfrm>
            <a:off x="755576" y="2420888"/>
            <a:ext cx="1728192" cy="400110"/>
          </a:xfrm>
          <a:prstGeom prst="rect">
            <a:avLst/>
          </a:prstGeom>
          <a:noFill/>
        </p:spPr>
        <p:txBody>
          <a:bodyPr wrap="square" rtlCol="0">
            <a:spAutoFit/>
          </a:bodyPr>
          <a:lstStyle/>
          <a:p>
            <a:r>
              <a:rPr lang="nl-NL" sz="2000" b="1" i="1" dirty="0" err="1" smtClean="0"/>
              <a:t>SaP</a:t>
            </a:r>
            <a:endParaRPr lang="nl-NL" sz="2000" b="1" i="1" dirty="0"/>
          </a:p>
        </p:txBody>
      </p:sp>
      <p:cxnSp>
        <p:nvCxnSpPr>
          <p:cNvPr id="26" name="Straight Connector 25"/>
          <p:cNvCxnSpPr/>
          <p:nvPr/>
        </p:nvCxnSpPr>
        <p:spPr>
          <a:xfrm>
            <a:off x="1043608" y="2820998"/>
            <a:ext cx="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23528" y="2820998"/>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43608" y="2820998"/>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5496" y="3829110"/>
            <a:ext cx="648072" cy="369332"/>
          </a:xfrm>
          <a:prstGeom prst="rect">
            <a:avLst/>
          </a:prstGeom>
          <a:noFill/>
        </p:spPr>
        <p:txBody>
          <a:bodyPr wrap="square" rtlCol="0">
            <a:spAutoFit/>
          </a:bodyPr>
          <a:lstStyle/>
          <a:p>
            <a:r>
              <a:rPr lang="nl-NL" b="1" i="1" dirty="0" smtClean="0"/>
              <a:t>S</a:t>
            </a:r>
            <a:endParaRPr lang="nl-NL" b="1" i="1" dirty="0"/>
          </a:p>
        </p:txBody>
      </p:sp>
      <p:sp>
        <p:nvSpPr>
          <p:cNvPr id="39" name="TextBox 38"/>
          <p:cNvSpPr txBox="1"/>
          <p:nvPr/>
        </p:nvSpPr>
        <p:spPr>
          <a:xfrm>
            <a:off x="899592" y="3819818"/>
            <a:ext cx="648072" cy="369332"/>
          </a:xfrm>
          <a:prstGeom prst="rect">
            <a:avLst/>
          </a:prstGeom>
          <a:noFill/>
        </p:spPr>
        <p:txBody>
          <a:bodyPr wrap="square" rtlCol="0">
            <a:spAutoFit/>
          </a:bodyPr>
          <a:lstStyle/>
          <a:p>
            <a:r>
              <a:rPr lang="nl-NL" b="1" i="1" dirty="0" smtClean="0"/>
              <a:t>a</a:t>
            </a:r>
            <a:endParaRPr lang="nl-NL" b="1" i="1" dirty="0"/>
          </a:p>
        </p:txBody>
      </p:sp>
      <p:sp>
        <p:nvSpPr>
          <p:cNvPr id="40" name="TextBox 39"/>
          <p:cNvSpPr txBox="1"/>
          <p:nvPr/>
        </p:nvSpPr>
        <p:spPr>
          <a:xfrm>
            <a:off x="1691680" y="3829110"/>
            <a:ext cx="648072" cy="369332"/>
          </a:xfrm>
          <a:prstGeom prst="rect">
            <a:avLst/>
          </a:prstGeom>
          <a:noFill/>
        </p:spPr>
        <p:txBody>
          <a:bodyPr wrap="square" rtlCol="0">
            <a:spAutoFit/>
          </a:bodyPr>
          <a:lstStyle/>
          <a:p>
            <a:r>
              <a:rPr lang="nl-NL" b="1" i="1" dirty="0" smtClean="0"/>
              <a:t>P</a:t>
            </a:r>
            <a:endParaRPr lang="nl-NL" b="1" i="1" dirty="0"/>
          </a:p>
        </p:txBody>
      </p:sp>
      <p:sp>
        <p:nvSpPr>
          <p:cNvPr id="41" name="TextBox 40"/>
          <p:cNvSpPr txBox="1"/>
          <p:nvPr/>
        </p:nvSpPr>
        <p:spPr>
          <a:xfrm>
            <a:off x="2915816" y="1844824"/>
            <a:ext cx="1728192" cy="400110"/>
          </a:xfrm>
          <a:prstGeom prst="rect">
            <a:avLst/>
          </a:prstGeom>
          <a:noFill/>
        </p:spPr>
        <p:txBody>
          <a:bodyPr wrap="square" rtlCol="0">
            <a:spAutoFit/>
          </a:bodyPr>
          <a:lstStyle/>
          <a:p>
            <a:r>
              <a:rPr lang="nl-NL" sz="2000" b="1" i="1" dirty="0" err="1" smtClean="0"/>
              <a:t>SeP</a:t>
            </a:r>
            <a:endParaRPr lang="nl-NL" sz="2000" b="1" i="1" dirty="0"/>
          </a:p>
        </p:txBody>
      </p:sp>
      <p:cxnSp>
        <p:nvCxnSpPr>
          <p:cNvPr id="42" name="Straight Connector 41"/>
          <p:cNvCxnSpPr/>
          <p:nvPr/>
        </p:nvCxnSpPr>
        <p:spPr>
          <a:xfrm>
            <a:off x="3203848" y="2244934"/>
            <a:ext cx="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483768" y="2244934"/>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203848" y="2244934"/>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267744" y="3253046"/>
            <a:ext cx="288032" cy="369332"/>
          </a:xfrm>
          <a:prstGeom prst="rect">
            <a:avLst/>
          </a:prstGeom>
          <a:noFill/>
        </p:spPr>
        <p:txBody>
          <a:bodyPr wrap="square" rtlCol="0">
            <a:spAutoFit/>
          </a:bodyPr>
          <a:lstStyle/>
          <a:p>
            <a:r>
              <a:rPr lang="nl-NL" b="1" i="1" dirty="0" smtClean="0"/>
              <a:t>S</a:t>
            </a:r>
            <a:endParaRPr lang="nl-NL" b="1" i="1" dirty="0"/>
          </a:p>
        </p:txBody>
      </p:sp>
      <p:sp>
        <p:nvSpPr>
          <p:cNvPr id="46" name="TextBox 45"/>
          <p:cNvSpPr txBox="1"/>
          <p:nvPr/>
        </p:nvSpPr>
        <p:spPr>
          <a:xfrm>
            <a:off x="3059832" y="3243754"/>
            <a:ext cx="648072" cy="369332"/>
          </a:xfrm>
          <a:prstGeom prst="rect">
            <a:avLst/>
          </a:prstGeom>
          <a:noFill/>
        </p:spPr>
        <p:txBody>
          <a:bodyPr wrap="square" rtlCol="0">
            <a:spAutoFit/>
          </a:bodyPr>
          <a:lstStyle/>
          <a:p>
            <a:r>
              <a:rPr lang="nl-NL" b="1" i="1" dirty="0" smtClean="0"/>
              <a:t>e</a:t>
            </a:r>
            <a:endParaRPr lang="nl-NL" b="1" i="1" dirty="0"/>
          </a:p>
        </p:txBody>
      </p:sp>
      <p:sp>
        <p:nvSpPr>
          <p:cNvPr id="47" name="TextBox 46"/>
          <p:cNvSpPr txBox="1"/>
          <p:nvPr/>
        </p:nvSpPr>
        <p:spPr>
          <a:xfrm>
            <a:off x="3851920" y="3253046"/>
            <a:ext cx="648072" cy="369332"/>
          </a:xfrm>
          <a:prstGeom prst="rect">
            <a:avLst/>
          </a:prstGeom>
          <a:noFill/>
        </p:spPr>
        <p:txBody>
          <a:bodyPr wrap="square" rtlCol="0">
            <a:spAutoFit/>
          </a:bodyPr>
          <a:lstStyle/>
          <a:p>
            <a:r>
              <a:rPr lang="nl-NL" b="1" i="1" dirty="0" smtClean="0"/>
              <a:t>P</a:t>
            </a:r>
            <a:endParaRPr lang="nl-NL" b="1" i="1" dirty="0"/>
          </a:p>
        </p:txBody>
      </p:sp>
      <p:sp>
        <p:nvSpPr>
          <p:cNvPr id="48" name="TextBox 47"/>
          <p:cNvSpPr txBox="1"/>
          <p:nvPr/>
        </p:nvSpPr>
        <p:spPr>
          <a:xfrm>
            <a:off x="5436096" y="2460958"/>
            <a:ext cx="1728192" cy="400110"/>
          </a:xfrm>
          <a:prstGeom prst="rect">
            <a:avLst/>
          </a:prstGeom>
          <a:noFill/>
        </p:spPr>
        <p:txBody>
          <a:bodyPr wrap="square" rtlCol="0">
            <a:spAutoFit/>
          </a:bodyPr>
          <a:lstStyle/>
          <a:p>
            <a:r>
              <a:rPr lang="nl-NL" sz="2000" b="1" i="1" dirty="0" err="1" smtClean="0"/>
              <a:t>SiP</a:t>
            </a:r>
            <a:endParaRPr lang="nl-NL" sz="2000" b="1" i="1" dirty="0"/>
          </a:p>
        </p:txBody>
      </p:sp>
      <p:cxnSp>
        <p:nvCxnSpPr>
          <p:cNvPr id="49" name="Straight Connector 48"/>
          <p:cNvCxnSpPr/>
          <p:nvPr/>
        </p:nvCxnSpPr>
        <p:spPr>
          <a:xfrm>
            <a:off x="5724128" y="2820998"/>
            <a:ext cx="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004048" y="2820998"/>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24128" y="2820998"/>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716016" y="3829110"/>
            <a:ext cx="648072" cy="369332"/>
          </a:xfrm>
          <a:prstGeom prst="rect">
            <a:avLst/>
          </a:prstGeom>
          <a:noFill/>
        </p:spPr>
        <p:txBody>
          <a:bodyPr wrap="square" rtlCol="0">
            <a:spAutoFit/>
          </a:bodyPr>
          <a:lstStyle/>
          <a:p>
            <a:r>
              <a:rPr lang="nl-NL" b="1" i="1" dirty="0" smtClean="0"/>
              <a:t>S</a:t>
            </a:r>
            <a:endParaRPr lang="nl-NL" b="1" i="1" dirty="0"/>
          </a:p>
        </p:txBody>
      </p:sp>
      <p:sp>
        <p:nvSpPr>
          <p:cNvPr id="53" name="TextBox 52"/>
          <p:cNvSpPr txBox="1"/>
          <p:nvPr/>
        </p:nvSpPr>
        <p:spPr>
          <a:xfrm>
            <a:off x="5580112" y="3819818"/>
            <a:ext cx="648072" cy="369332"/>
          </a:xfrm>
          <a:prstGeom prst="rect">
            <a:avLst/>
          </a:prstGeom>
          <a:noFill/>
        </p:spPr>
        <p:txBody>
          <a:bodyPr wrap="square" rtlCol="0">
            <a:spAutoFit/>
          </a:bodyPr>
          <a:lstStyle/>
          <a:p>
            <a:r>
              <a:rPr lang="nl-NL" b="1" i="1" dirty="0" smtClean="0"/>
              <a:t>i</a:t>
            </a:r>
            <a:endParaRPr lang="nl-NL" b="1" i="1" dirty="0"/>
          </a:p>
        </p:txBody>
      </p:sp>
      <p:sp>
        <p:nvSpPr>
          <p:cNvPr id="54" name="TextBox 53"/>
          <p:cNvSpPr txBox="1"/>
          <p:nvPr/>
        </p:nvSpPr>
        <p:spPr>
          <a:xfrm>
            <a:off x="6372200" y="3829110"/>
            <a:ext cx="648072" cy="369332"/>
          </a:xfrm>
          <a:prstGeom prst="rect">
            <a:avLst/>
          </a:prstGeom>
          <a:noFill/>
        </p:spPr>
        <p:txBody>
          <a:bodyPr wrap="square" rtlCol="0">
            <a:spAutoFit/>
          </a:bodyPr>
          <a:lstStyle/>
          <a:p>
            <a:r>
              <a:rPr lang="nl-NL" b="1" i="1" dirty="0" smtClean="0"/>
              <a:t>P</a:t>
            </a:r>
            <a:endParaRPr lang="nl-NL" b="1" i="1" dirty="0"/>
          </a:p>
        </p:txBody>
      </p:sp>
      <p:sp>
        <p:nvSpPr>
          <p:cNvPr id="55" name="TextBox 54"/>
          <p:cNvSpPr txBox="1"/>
          <p:nvPr/>
        </p:nvSpPr>
        <p:spPr>
          <a:xfrm>
            <a:off x="7524328" y="1916832"/>
            <a:ext cx="1728192" cy="400110"/>
          </a:xfrm>
          <a:prstGeom prst="rect">
            <a:avLst/>
          </a:prstGeom>
          <a:noFill/>
        </p:spPr>
        <p:txBody>
          <a:bodyPr wrap="square" rtlCol="0">
            <a:spAutoFit/>
          </a:bodyPr>
          <a:lstStyle/>
          <a:p>
            <a:r>
              <a:rPr lang="nl-NL" sz="2000" b="1" i="1" dirty="0" err="1" smtClean="0"/>
              <a:t>SoP</a:t>
            </a:r>
            <a:endParaRPr lang="nl-NL" sz="2000" b="1" i="1" dirty="0"/>
          </a:p>
        </p:txBody>
      </p:sp>
      <p:cxnSp>
        <p:nvCxnSpPr>
          <p:cNvPr id="56" name="Straight Connector 55"/>
          <p:cNvCxnSpPr/>
          <p:nvPr/>
        </p:nvCxnSpPr>
        <p:spPr>
          <a:xfrm>
            <a:off x="7812360" y="2267580"/>
            <a:ext cx="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092280" y="2267580"/>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812360" y="2267580"/>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804248" y="3275692"/>
            <a:ext cx="648072" cy="369332"/>
          </a:xfrm>
          <a:prstGeom prst="rect">
            <a:avLst/>
          </a:prstGeom>
          <a:noFill/>
        </p:spPr>
        <p:txBody>
          <a:bodyPr wrap="square" rtlCol="0">
            <a:spAutoFit/>
          </a:bodyPr>
          <a:lstStyle/>
          <a:p>
            <a:r>
              <a:rPr lang="nl-NL" b="1" i="1" dirty="0" smtClean="0"/>
              <a:t>S</a:t>
            </a:r>
            <a:endParaRPr lang="nl-NL" b="1" i="1" dirty="0"/>
          </a:p>
        </p:txBody>
      </p:sp>
      <p:sp>
        <p:nvSpPr>
          <p:cNvPr id="60" name="TextBox 59"/>
          <p:cNvSpPr txBox="1"/>
          <p:nvPr/>
        </p:nvSpPr>
        <p:spPr>
          <a:xfrm>
            <a:off x="7668344" y="3266400"/>
            <a:ext cx="648072" cy="369332"/>
          </a:xfrm>
          <a:prstGeom prst="rect">
            <a:avLst/>
          </a:prstGeom>
          <a:noFill/>
        </p:spPr>
        <p:txBody>
          <a:bodyPr wrap="square" rtlCol="0">
            <a:spAutoFit/>
          </a:bodyPr>
          <a:lstStyle/>
          <a:p>
            <a:r>
              <a:rPr lang="nl-NL" b="1" i="1" dirty="0" smtClean="0"/>
              <a:t>o</a:t>
            </a:r>
            <a:endParaRPr lang="nl-NL" b="1" i="1" dirty="0"/>
          </a:p>
        </p:txBody>
      </p:sp>
      <p:sp>
        <p:nvSpPr>
          <p:cNvPr id="61" name="TextBox 60"/>
          <p:cNvSpPr txBox="1"/>
          <p:nvPr/>
        </p:nvSpPr>
        <p:spPr>
          <a:xfrm>
            <a:off x="8460432" y="3275692"/>
            <a:ext cx="648072" cy="369332"/>
          </a:xfrm>
          <a:prstGeom prst="rect">
            <a:avLst/>
          </a:prstGeom>
          <a:noFill/>
        </p:spPr>
        <p:txBody>
          <a:bodyPr wrap="square" rtlCol="0">
            <a:spAutoFit/>
          </a:bodyPr>
          <a:lstStyle/>
          <a:p>
            <a:r>
              <a:rPr lang="nl-NL" b="1" i="1" dirty="0" smtClean="0"/>
              <a:t>P</a:t>
            </a:r>
            <a:endParaRPr lang="nl-NL" b="1" i="1" dirty="0"/>
          </a:p>
        </p:txBody>
      </p:sp>
      <p:sp>
        <p:nvSpPr>
          <p:cNvPr id="62" name="TextBox 61"/>
          <p:cNvSpPr txBox="1"/>
          <p:nvPr/>
        </p:nvSpPr>
        <p:spPr>
          <a:xfrm>
            <a:off x="323528" y="5013176"/>
            <a:ext cx="4752528" cy="646331"/>
          </a:xfrm>
          <a:prstGeom prst="rect">
            <a:avLst/>
          </a:prstGeom>
          <a:noFill/>
        </p:spPr>
        <p:txBody>
          <a:bodyPr wrap="square" rtlCol="0">
            <a:spAutoFit/>
          </a:bodyPr>
          <a:lstStyle/>
          <a:p>
            <a:r>
              <a:rPr lang="nl-NL" i="1" dirty="0" smtClean="0"/>
              <a:t>Geen serieuze presidentskandidaat is tegen het terugdringen van kernwapens</a:t>
            </a:r>
            <a:endParaRPr lang="nl-NL" i="1" dirty="0"/>
          </a:p>
        </p:txBody>
      </p:sp>
      <p:sp>
        <p:nvSpPr>
          <p:cNvPr id="63" name="TextBox 62"/>
          <p:cNvSpPr txBox="1"/>
          <p:nvPr/>
        </p:nvSpPr>
        <p:spPr>
          <a:xfrm>
            <a:off x="5364088" y="4725144"/>
            <a:ext cx="3312368" cy="1477328"/>
          </a:xfrm>
          <a:prstGeom prst="rect">
            <a:avLst/>
          </a:prstGeom>
          <a:noFill/>
        </p:spPr>
        <p:txBody>
          <a:bodyPr wrap="square" rtlCol="0">
            <a:spAutoFit/>
          </a:bodyPr>
          <a:lstStyle/>
          <a:p>
            <a:r>
              <a:rPr lang="nl-NL" b="1" i="1" dirty="0" smtClean="0"/>
              <a:t>S</a:t>
            </a:r>
            <a:r>
              <a:rPr lang="nl-NL" dirty="0" smtClean="0"/>
              <a:t> = Serieuze presidentskandidaat</a:t>
            </a:r>
          </a:p>
          <a:p>
            <a:r>
              <a:rPr lang="nl-NL" b="1" i="1" dirty="0" smtClean="0"/>
              <a:t>P</a:t>
            </a:r>
            <a:r>
              <a:rPr lang="nl-NL" dirty="0" smtClean="0"/>
              <a:t> = tegen het terugdringen van kernwapens</a:t>
            </a:r>
          </a:p>
          <a:p>
            <a:r>
              <a:rPr lang="nl-NL" dirty="0" err="1" smtClean="0"/>
              <a:t>Copula</a:t>
            </a:r>
            <a:r>
              <a:rPr lang="nl-NL" dirty="0" smtClean="0"/>
              <a:t> = </a:t>
            </a:r>
            <a:r>
              <a:rPr lang="nl-NL" b="1" i="1" dirty="0" smtClean="0"/>
              <a:t>e</a:t>
            </a:r>
          </a:p>
          <a:p>
            <a:r>
              <a:rPr lang="nl-NL" dirty="0" smtClean="0"/>
              <a:t>Oordeel = </a:t>
            </a:r>
            <a:r>
              <a:rPr lang="nl-NL" b="1" i="1" dirty="0" err="1" smtClean="0"/>
              <a:t>SeP</a:t>
            </a:r>
            <a:endParaRPr lang="nl-NL" b="1"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20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xEl>
                                              <p:pRg st="0" end="0"/>
                                            </p:txEl>
                                          </p:spTgt>
                                        </p:tgtEl>
                                        <p:attrNameLst>
                                          <p:attrName>style.visibility</p:attrName>
                                        </p:attrNameLst>
                                      </p:cBhvr>
                                      <p:to>
                                        <p:strVal val="visible"/>
                                      </p:to>
                                    </p:set>
                                    <p:animEffect transition="in" filter="fade">
                                      <p:cBhvr>
                                        <p:cTn id="12" dur="2000"/>
                                        <p:tgtEl>
                                          <p:spTgt spid="6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3">
                                            <p:txEl>
                                              <p:pRg st="1" end="1"/>
                                            </p:txEl>
                                          </p:spTgt>
                                        </p:tgtEl>
                                        <p:attrNameLst>
                                          <p:attrName>style.visibility</p:attrName>
                                        </p:attrNameLst>
                                      </p:cBhvr>
                                      <p:to>
                                        <p:strVal val="visible"/>
                                      </p:to>
                                    </p:set>
                                    <p:animEffect transition="in" filter="fade">
                                      <p:cBhvr>
                                        <p:cTn id="15" dur="2000"/>
                                        <p:tgtEl>
                                          <p:spTgt spid="6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3">
                                            <p:txEl>
                                              <p:pRg st="2" end="2"/>
                                            </p:txEl>
                                          </p:spTgt>
                                        </p:tgtEl>
                                        <p:attrNameLst>
                                          <p:attrName>style.visibility</p:attrName>
                                        </p:attrNameLst>
                                      </p:cBhvr>
                                      <p:to>
                                        <p:strVal val="visible"/>
                                      </p:to>
                                    </p:set>
                                    <p:animEffect transition="in" filter="fade">
                                      <p:cBhvr>
                                        <p:cTn id="18" dur="2000"/>
                                        <p:tgtEl>
                                          <p:spTgt spid="6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3">
                                            <p:txEl>
                                              <p:pRg st="3" end="3"/>
                                            </p:txEl>
                                          </p:spTgt>
                                        </p:tgtEl>
                                        <p:attrNameLst>
                                          <p:attrName>style.visibility</p:attrName>
                                        </p:attrNameLst>
                                      </p:cBhvr>
                                      <p:to>
                                        <p:strVal val="visible"/>
                                      </p:to>
                                    </p:set>
                                    <p:animEffect transition="in" filter="fade">
                                      <p:cBhvr>
                                        <p:cTn id="21" dur="2000"/>
                                        <p:tgtEl>
                                          <p:spTgt spid="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allAtOnce"/>
      <p:bldP spid="63" grpId="0" build="allAtOnce"/>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Boomdiagrammen</a:t>
            </a:r>
            <a:endParaRPr lang="nl-NL" sz="3600" dirty="0"/>
          </a:p>
        </p:txBody>
      </p:sp>
      <p:sp>
        <p:nvSpPr>
          <p:cNvPr id="4" name="Content Placeholder 2"/>
          <p:cNvSpPr txBox="1">
            <a:spLocks/>
          </p:cNvSpPr>
          <p:nvPr/>
        </p:nvSpPr>
        <p:spPr>
          <a:xfrm>
            <a:off x="-324544" y="1772816"/>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t>	(A)   Alle S zijn P</a:t>
            </a:r>
            <a:endParaRPr kumimoji="0" lang="nl-NL"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i="0" u="none" strike="noStrike" kern="1200" cap="none" spc="0" normalizeH="0" baseline="0" noProof="0" dirty="0" smtClean="0">
              <a:ln>
                <a:noFill/>
              </a:ln>
              <a:effectLst/>
              <a:uLnTx/>
              <a:uFillTx/>
              <a:latin typeface="+mn-lt"/>
              <a:ea typeface="+mn-ea"/>
              <a:cs typeface="+mn-cs"/>
            </a:endParaRPr>
          </a:p>
        </p:txBody>
      </p:sp>
      <p:sp>
        <p:nvSpPr>
          <p:cNvPr id="5" name="Content Placeholder 2"/>
          <p:cNvSpPr txBox="1">
            <a:spLocks/>
          </p:cNvSpPr>
          <p:nvPr/>
        </p:nvSpPr>
        <p:spPr>
          <a:xfrm>
            <a:off x="3851920" y="1772816"/>
            <a:ext cx="26746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t>	(I)   Sommige S zijn P</a:t>
            </a:r>
            <a:endParaRPr kumimoji="0" lang="nl-NL"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i="0" u="none" strike="noStrike" kern="1200" cap="none" spc="0" normalizeH="0" baseline="0" noProof="0" dirty="0" smtClean="0">
              <a:ln>
                <a:noFill/>
              </a:ln>
              <a:effectLst/>
              <a:uLnTx/>
              <a:uFillTx/>
              <a:latin typeface="+mn-lt"/>
              <a:ea typeface="+mn-ea"/>
              <a:cs typeface="+mn-cs"/>
            </a:endParaRPr>
          </a:p>
        </p:txBody>
      </p:sp>
      <p:sp>
        <p:nvSpPr>
          <p:cNvPr id="6" name="Content Placeholder 2"/>
          <p:cNvSpPr txBox="1">
            <a:spLocks/>
          </p:cNvSpPr>
          <p:nvPr/>
        </p:nvSpPr>
        <p:spPr>
          <a:xfrm>
            <a:off x="1907704" y="1412776"/>
            <a:ext cx="216024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b="1" dirty="0" smtClean="0">
                <a:solidFill>
                  <a:srgbClr val="00B050"/>
                </a:solidFill>
              </a:rPr>
              <a:t>	(E)   Geen S is P</a:t>
            </a:r>
            <a:endParaRPr kumimoji="0" lang="nl-NL" b="1"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b="1" i="0" u="none" strike="noStrike" kern="1200" cap="none" spc="0" normalizeH="0" baseline="0" noProof="0" dirty="0" smtClean="0">
              <a:ln>
                <a:noFill/>
              </a:ln>
              <a:solidFill>
                <a:srgbClr val="00B050"/>
              </a:solidFill>
              <a:effectLst/>
              <a:uLnTx/>
              <a:uFillTx/>
              <a:latin typeface="+mn-lt"/>
              <a:ea typeface="+mn-ea"/>
              <a:cs typeface="+mn-cs"/>
            </a:endParaRPr>
          </a:p>
        </p:txBody>
      </p:sp>
      <p:sp>
        <p:nvSpPr>
          <p:cNvPr id="7" name="Content Placeholder 2"/>
          <p:cNvSpPr txBox="1">
            <a:spLocks/>
          </p:cNvSpPr>
          <p:nvPr/>
        </p:nvSpPr>
        <p:spPr>
          <a:xfrm>
            <a:off x="6156176" y="1441376"/>
            <a:ext cx="3456384"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t>	(O)   Sommige S zijn niet P                                        </a:t>
            </a:r>
            <a:endParaRPr kumimoji="0" lang="nl-NL"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i="0" u="none" strike="noStrike" kern="1200" cap="none" spc="0" normalizeH="0" baseline="0" noProof="0" dirty="0" smtClean="0">
              <a:ln>
                <a:noFill/>
              </a:ln>
              <a:effectLst/>
              <a:uLnTx/>
              <a:uFillTx/>
              <a:latin typeface="+mn-lt"/>
              <a:ea typeface="+mn-ea"/>
              <a:cs typeface="+mn-cs"/>
            </a:endParaRPr>
          </a:p>
        </p:txBody>
      </p:sp>
      <p:sp>
        <p:nvSpPr>
          <p:cNvPr id="23" name="TextBox 22"/>
          <p:cNvSpPr txBox="1"/>
          <p:nvPr/>
        </p:nvSpPr>
        <p:spPr>
          <a:xfrm>
            <a:off x="755576" y="2420888"/>
            <a:ext cx="1728192" cy="400110"/>
          </a:xfrm>
          <a:prstGeom prst="rect">
            <a:avLst/>
          </a:prstGeom>
          <a:noFill/>
        </p:spPr>
        <p:txBody>
          <a:bodyPr wrap="square" rtlCol="0">
            <a:spAutoFit/>
          </a:bodyPr>
          <a:lstStyle/>
          <a:p>
            <a:r>
              <a:rPr lang="nl-NL" sz="2000" b="1" i="1" dirty="0" err="1" smtClean="0"/>
              <a:t>SaP</a:t>
            </a:r>
            <a:endParaRPr lang="nl-NL" sz="2000" b="1" i="1" dirty="0"/>
          </a:p>
        </p:txBody>
      </p:sp>
      <p:cxnSp>
        <p:nvCxnSpPr>
          <p:cNvPr id="26" name="Straight Connector 25"/>
          <p:cNvCxnSpPr/>
          <p:nvPr/>
        </p:nvCxnSpPr>
        <p:spPr>
          <a:xfrm>
            <a:off x="1043608" y="2820998"/>
            <a:ext cx="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23528" y="2820998"/>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43608" y="2820998"/>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5496" y="3829110"/>
            <a:ext cx="648072" cy="369332"/>
          </a:xfrm>
          <a:prstGeom prst="rect">
            <a:avLst/>
          </a:prstGeom>
          <a:noFill/>
        </p:spPr>
        <p:txBody>
          <a:bodyPr wrap="square" rtlCol="0">
            <a:spAutoFit/>
          </a:bodyPr>
          <a:lstStyle/>
          <a:p>
            <a:r>
              <a:rPr lang="nl-NL" b="1" i="1" dirty="0" smtClean="0"/>
              <a:t>S</a:t>
            </a:r>
            <a:endParaRPr lang="nl-NL" b="1" i="1" dirty="0"/>
          </a:p>
        </p:txBody>
      </p:sp>
      <p:sp>
        <p:nvSpPr>
          <p:cNvPr id="39" name="TextBox 38"/>
          <p:cNvSpPr txBox="1"/>
          <p:nvPr/>
        </p:nvSpPr>
        <p:spPr>
          <a:xfrm>
            <a:off x="899592" y="3819818"/>
            <a:ext cx="648072" cy="369332"/>
          </a:xfrm>
          <a:prstGeom prst="rect">
            <a:avLst/>
          </a:prstGeom>
          <a:noFill/>
        </p:spPr>
        <p:txBody>
          <a:bodyPr wrap="square" rtlCol="0">
            <a:spAutoFit/>
          </a:bodyPr>
          <a:lstStyle/>
          <a:p>
            <a:r>
              <a:rPr lang="nl-NL" b="1" i="1" dirty="0" smtClean="0"/>
              <a:t>a</a:t>
            </a:r>
            <a:endParaRPr lang="nl-NL" b="1" i="1" dirty="0"/>
          </a:p>
        </p:txBody>
      </p:sp>
      <p:sp>
        <p:nvSpPr>
          <p:cNvPr id="40" name="TextBox 39"/>
          <p:cNvSpPr txBox="1"/>
          <p:nvPr/>
        </p:nvSpPr>
        <p:spPr>
          <a:xfrm>
            <a:off x="1691680" y="3829110"/>
            <a:ext cx="648072" cy="369332"/>
          </a:xfrm>
          <a:prstGeom prst="rect">
            <a:avLst/>
          </a:prstGeom>
          <a:noFill/>
        </p:spPr>
        <p:txBody>
          <a:bodyPr wrap="square" rtlCol="0">
            <a:spAutoFit/>
          </a:bodyPr>
          <a:lstStyle/>
          <a:p>
            <a:r>
              <a:rPr lang="nl-NL" b="1" i="1" dirty="0" smtClean="0"/>
              <a:t>P</a:t>
            </a:r>
            <a:endParaRPr lang="nl-NL" b="1" i="1" dirty="0"/>
          </a:p>
        </p:txBody>
      </p:sp>
      <p:sp>
        <p:nvSpPr>
          <p:cNvPr id="41" name="TextBox 40"/>
          <p:cNvSpPr txBox="1"/>
          <p:nvPr/>
        </p:nvSpPr>
        <p:spPr>
          <a:xfrm>
            <a:off x="2915816" y="1844824"/>
            <a:ext cx="1728192" cy="400110"/>
          </a:xfrm>
          <a:prstGeom prst="rect">
            <a:avLst/>
          </a:prstGeom>
          <a:noFill/>
        </p:spPr>
        <p:txBody>
          <a:bodyPr wrap="square" rtlCol="0">
            <a:spAutoFit/>
          </a:bodyPr>
          <a:lstStyle/>
          <a:p>
            <a:r>
              <a:rPr lang="nl-NL" sz="2000" b="1" i="1" dirty="0" err="1" smtClean="0">
                <a:solidFill>
                  <a:srgbClr val="00B050"/>
                </a:solidFill>
              </a:rPr>
              <a:t>SeP</a:t>
            </a:r>
            <a:endParaRPr lang="nl-NL" sz="2000" b="1" i="1" dirty="0">
              <a:solidFill>
                <a:srgbClr val="00B050"/>
              </a:solidFill>
            </a:endParaRPr>
          </a:p>
        </p:txBody>
      </p:sp>
      <p:cxnSp>
        <p:nvCxnSpPr>
          <p:cNvPr id="42" name="Straight Connector 41"/>
          <p:cNvCxnSpPr/>
          <p:nvPr/>
        </p:nvCxnSpPr>
        <p:spPr>
          <a:xfrm>
            <a:off x="3203848" y="2244934"/>
            <a:ext cx="0" cy="1008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483768" y="2244934"/>
            <a:ext cx="720080" cy="1008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203848" y="2244934"/>
            <a:ext cx="720080" cy="1008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267744" y="3253046"/>
            <a:ext cx="288032" cy="369332"/>
          </a:xfrm>
          <a:prstGeom prst="rect">
            <a:avLst/>
          </a:prstGeom>
          <a:noFill/>
        </p:spPr>
        <p:txBody>
          <a:bodyPr wrap="square" rtlCol="0">
            <a:spAutoFit/>
          </a:bodyPr>
          <a:lstStyle/>
          <a:p>
            <a:r>
              <a:rPr lang="nl-NL" b="1" i="1" dirty="0" smtClean="0">
                <a:solidFill>
                  <a:srgbClr val="00B050"/>
                </a:solidFill>
              </a:rPr>
              <a:t>S</a:t>
            </a:r>
            <a:endParaRPr lang="nl-NL" b="1" i="1" dirty="0">
              <a:solidFill>
                <a:srgbClr val="00B050"/>
              </a:solidFill>
            </a:endParaRPr>
          </a:p>
        </p:txBody>
      </p:sp>
      <p:sp>
        <p:nvSpPr>
          <p:cNvPr id="46" name="TextBox 45"/>
          <p:cNvSpPr txBox="1"/>
          <p:nvPr/>
        </p:nvSpPr>
        <p:spPr>
          <a:xfrm>
            <a:off x="3059832" y="3243754"/>
            <a:ext cx="648072" cy="369332"/>
          </a:xfrm>
          <a:prstGeom prst="rect">
            <a:avLst/>
          </a:prstGeom>
          <a:noFill/>
        </p:spPr>
        <p:txBody>
          <a:bodyPr wrap="square" rtlCol="0">
            <a:spAutoFit/>
          </a:bodyPr>
          <a:lstStyle/>
          <a:p>
            <a:r>
              <a:rPr lang="nl-NL" b="1" i="1" dirty="0" smtClean="0">
                <a:solidFill>
                  <a:srgbClr val="00B050"/>
                </a:solidFill>
              </a:rPr>
              <a:t>e</a:t>
            </a:r>
            <a:endParaRPr lang="nl-NL" b="1" i="1" dirty="0">
              <a:solidFill>
                <a:srgbClr val="00B050"/>
              </a:solidFill>
            </a:endParaRPr>
          </a:p>
        </p:txBody>
      </p:sp>
      <p:sp>
        <p:nvSpPr>
          <p:cNvPr id="47" name="TextBox 46"/>
          <p:cNvSpPr txBox="1"/>
          <p:nvPr/>
        </p:nvSpPr>
        <p:spPr>
          <a:xfrm>
            <a:off x="3851920" y="3253046"/>
            <a:ext cx="648072" cy="369332"/>
          </a:xfrm>
          <a:prstGeom prst="rect">
            <a:avLst/>
          </a:prstGeom>
          <a:noFill/>
        </p:spPr>
        <p:txBody>
          <a:bodyPr wrap="square" rtlCol="0">
            <a:spAutoFit/>
          </a:bodyPr>
          <a:lstStyle/>
          <a:p>
            <a:r>
              <a:rPr lang="nl-NL" b="1" i="1" dirty="0" smtClean="0">
                <a:solidFill>
                  <a:srgbClr val="00B050"/>
                </a:solidFill>
              </a:rPr>
              <a:t>P</a:t>
            </a:r>
            <a:endParaRPr lang="nl-NL" b="1" i="1" dirty="0">
              <a:solidFill>
                <a:srgbClr val="00B050"/>
              </a:solidFill>
            </a:endParaRPr>
          </a:p>
        </p:txBody>
      </p:sp>
      <p:sp>
        <p:nvSpPr>
          <p:cNvPr id="48" name="TextBox 47"/>
          <p:cNvSpPr txBox="1"/>
          <p:nvPr/>
        </p:nvSpPr>
        <p:spPr>
          <a:xfrm>
            <a:off x="5436096" y="2460958"/>
            <a:ext cx="1728192" cy="400110"/>
          </a:xfrm>
          <a:prstGeom prst="rect">
            <a:avLst/>
          </a:prstGeom>
          <a:noFill/>
        </p:spPr>
        <p:txBody>
          <a:bodyPr wrap="square" rtlCol="0">
            <a:spAutoFit/>
          </a:bodyPr>
          <a:lstStyle/>
          <a:p>
            <a:r>
              <a:rPr lang="nl-NL" sz="2000" b="1" i="1" dirty="0" err="1" smtClean="0"/>
              <a:t>SiP</a:t>
            </a:r>
            <a:endParaRPr lang="nl-NL" sz="2000" b="1" i="1" dirty="0"/>
          </a:p>
        </p:txBody>
      </p:sp>
      <p:cxnSp>
        <p:nvCxnSpPr>
          <p:cNvPr id="49" name="Straight Connector 48"/>
          <p:cNvCxnSpPr/>
          <p:nvPr/>
        </p:nvCxnSpPr>
        <p:spPr>
          <a:xfrm>
            <a:off x="5724128" y="2820998"/>
            <a:ext cx="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004048" y="2820998"/>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24128" y="2820998"/>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716016" y="3829110"/>
            <a:ext cx="648072" cy="369332"/>
          </a:xfrm>
          <a:prstGeom prst="rect">
            <a:avLst/>
          </a:prstGeom>
          <a:noFill/>
        </p:spPr>
        <p:txBody>
          <a:bodyPr wrap="square" rtlCol="0">
            <a:spAutoFit/>
          </a:bodyPr>
          <a:lstStyle/>
          <a:p>
            <a:r>
              <a:rPr lang="nl-NL" b="1" i="1" dirty="0" smtClean="0"/>
              <a:t>S</a:t>
            </a:r>
            <a:endParaRPr lang="nl-NL" b="1" i="1" dirty="0"/>
          </a:p>
        </p:txBody>
      </p:sp>
      <p:sp>
        <p:nvSpPr>
          <p:cNvPr id="53" name="TextBox 52"/>
          <p:cNvSpPr txBox="1"/>
          <p:nvPr/>
        </p:nvSpPr>
        <p:spPr>
          <a:xfrm>
            <a:off x="5580112" y="3819818"/>
            <a:ext cx="648072" cy="369332"/>
          </a:xfrm>
          <a:prstGeom prst="rect">
            <a:avLst/>
          </a:prstGeom>
          <a:noFill/>
        </p:spPr>
        <p:txBody>
          <a:bodyPr wrap="square" rtlCol="0">
            <a:spAutoFit/>
          </a:bodyPr>
          <a:lstStyle/>
          <a:p>
            <a:r>
              <a:rPr lang="nl-NL" b="1" i="1" dirty="0" smtClean="0"/>
              <a:t>i</a:t>
            </a:r>
            <a:endParaRPr lang="nl-NL" b="1" i="1" dirty="0"/>
          </a:p>
        </p:txBody>
      </p:sp>
      <p:sp>
        <p:nvSpPr>
          <p:cNvPr id="54" name="TextBox 53"/>
          <p:cNvSpPr txBox="1"/>
          <p:nvPr/>
        </p:nvSpPr>
        <p:spPr>
          <a:xfrm>
            <a:off x="6372200" y="3829110"/>
            <a:ext cx="648072" cy="369332"/>
          </a:xfrm>
          <a:prstGeom prst="rect">
            <a:avLst/>
          </a:prstGeom>
          <a:noFill/>
        </p:spPr>
        <p:txBody>
          <a:bodyPr wrap="square" rtlCol="0">
            <a:spAutoFit/>
          </a:bodyPr>
          <a:lstStyle/>
          <a:p>
            <a:r>
              <a:rPr lang="nl-NL" b="1" i="1" dirty="0" smtClean="0"/>
              <a:t>P</a:t>
            </a:r>
            <a:endParaRPr lang="nl-NL" b="1" i="1" dirty="0"/>
          </a:p>
        </p:txBody>
      </p:sp>
      <p:sp>
        <p:nvSpPr>
          <p:cNvPr id="55" name="TextBox 54"/>
          <p:cNvSpPr txBox="1"/>
          <p:nvPr/>
        </p:nvSpPr>
        <p:spPr>
          <a:xfrm>
            <a:off x="7524328" y="1916832"/>
            <a:ext cx="1728192" cy="400110"/>
          </a:xfrm>
          <a:prstGeom prst="rect">
            <a:avLst/>
          </a:prstGeom>
          <a:noFill/>
        </p:spPr>
        <p:txBody>
          <a:bodyPr wrap="square" rtlCol="0">
            <a:spAutoFit/>
          </a:bodyPr>
          <a:lstStyle/>
          <a:p>
            <a:r>
              <a:rPr lang="nl-NL" sz="2000" b="1" i="1" dirty="0" err="1" smtClean="0"/>
              <a:t>SoP</a:t>
            </a:r>
            <a:endParaRPr lang="nl-NL" sz="2000" b="1" i="1" dirty="0"/>
          </a:p>
        </p:txBody>
      </p:sp>
      <p:cxnSp>
        <p:nvCxnSpPr>
          <p:cNvPr id="56" name="Straight Connector 55"/>
          <p:cNvCxnSpPr/>
          <p:nvPr/>
        </p:nvCxnSpPr>
        <p:spPr>
          <a:xfrm>
            <a:off x="7812360" y="2267580"/>
            <a:ext cx="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092280" y="2267580"/>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812360" y="2267580"/>
            <a:ext cx="720080" cy="10081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804248" y="3275692"/>
            <a:ext cx="648072" cy="369332"/>
          </a:xfrm>
          <a:prstGeom prst="rect">
            <a:avLst/>
          </a:prstGeom>
          <a:noFill/>
        </p:spPr>
        <p:txBody>
          <a:bodyPr wrap="square" rtlCol="0">
            <a:spAutoFit/>
          </a:bodyPr>
          <a:lstStyle/>
          <a:p>
            <a:r>
              <a:rPr lang="nl-NL" b="1" i="1" dirty="0" smtClean="0"/>
              <a:t>S</a:t>
            </a:r>
            <a:endParaRPr lang="nl-NL" b="1" i="1" dirty="0"/>
          </a:p>
        </p:txBody>
      </p:sp>
      <p:sp>
        <p:nvSpPr>
          <p:cNvPr id="60" name="TextBox 59"/>
          <p:cNvSpPr txBox="1"/>
          <p:nvPr/>
        </p:nvSpPr>
        <p:spPr>
          <a:xfrm>
            <a:off x="7668344" y="3266400"/>
            <a:ext cx="648072" cy="369332"/>
          </a:xfrm>
          <a:prstGeom prst="rect">
            <a:avLst/>
          </a:prstGeom>
          <a:noFill/>
        </p:spPr>
        <p:txBody>
          <a:bodyPr wrap="square" rtlCol="0">
            <a:spAutoFit/>
          </a:bodyPr>
          <a:lstStyle/>
          <a:p>
            <a:r>
              <a:rPr lang="nl-NL" b="1" i="1" dirty="0" smtClean="0"/>
              <a:t>o</a:t>
            </a:r>
            <a:endParaRPr lang="nl-NL" b="1" i="1" dirty="0"/>
          </a:p>
        </p:txBody>
      </p:sp>
      <p:sp>
        <p:nvSpPr>
          <p:cNvPr id="61" name="TextBox 60"/>
          <p:cNvSpPr txBox="1"/>
          <p:nvPr/>
        </p:nvSpPr>
        <p:spPr>
          <a:xfrm>
            <a:off x="8460432" y="3275692"/>
            <a:ext cx="648072" cy="369332"/>
          </a:xfrm>
          <a:prstGeom prst="rect">
            <a:avLst/>
          </a:prstGeom>
          <a:noFill/>
        </p:spPr>
        <p:txBody>
          <a:bodyPr wrap="square" rtlCol="0">
            <a:spAutoFit/>
          </a:bodyPr>
          <a:lstStyle/>
          <a:p>
            <a:r>
              <a:rPr lang="nl-NL" b="1" i="1" dirty="0" smtClean="0"/>
              <a:t>P</a:t>
            </a:r>
            <a:endParaRPr lang="nl-NL" b="1" i="1" dirty="0"/>
          </a:p>
        </p:txBody>
      </p:sp>
      <p:sp>
        <p:nvSpPr>
          <p:cNvPr id="62" name="TextBox 61"/>
          <p:cNvSpPr txBox="1"/>
          <p:nvPr/>
        </p:nvSpPr>
        <p:spPr>
          <a:xfrm>
            <a:off x="323528" y="5013176"/>
            <a:ext cx="4752528" cy="646331"/>
          </a:xfrm>
          <a:prstGeom prst="rect">
            <a:avLst/>
          </a:prstGeom>
          <a:noFill/>
        </p:spPr>
        <p:txBody>
          <a:bodyPr wrap="square" rtlCol="0">
            <a:spAutoFit/>
          </a:bodyPr>
          <a:lstStyle/>
          <a:p>
            <a:r>
              <a:rPr lang="nl-NL" i="1" dirty="0" smtClean="0"/>
              <a:t>Geen serieuze presidentskandidaat is tegen het terugdringen van kernwapens</a:t>
            </a:r>
            <a:endParaRPr lang="nl-NL" i="1" dirty="0"/>
          </a:p>
        </p:txBody>
      </p:sp>
      <p:sp>
        <p:nvSpPr>
          <p:cNvPr id="63" name="TextBox 62"/>
          <p:cNvSpPr txBox="1"/>
          <p:nvPr/>
        </p:nvSpPr>
        <p:spPr>
          <a:xfrm>
            <a:off x="5364088" y="4725144"/>
            <a:ext cx="3312368" cy="1477328"/>
          </a:xfrm>
          <a:prstGeom prst="rect">
            <a:avLst/>
          </a:prstGeom>
          <a:noFill/>
        </p:spPr>
        <p:txBody>
          <a:bodyPr wrap="square" rtlCol="0">
            <a:spAutoFit/>
          </a:bodyPr>
          <a:lstStyle/>
          <a:p>
            <a:r>
              <a:rPr lang="nl-NL" b="1" i="1" dirty="0" smtClean="0"/>
              <a:t>S</a:t>
            </a:r>
            <a:r>
              <a:rPr lang="nl-NL" dirty="0" smtClean="0"/>
              <a:t> = Serieuze presidentskandidaat</a:t>
            </a:r>
          </a:p>
          <a:p>
            <a:r>
              <a:rPr lang="nl-NL" b="1" i="1" dirty="0" smtClean="0"/>
              <a:t>P</a:t>
            </a:r>
            <a:r>
              <a:rPr lang="nl-NL" dirty="0" smtClean="0"/>
              <a:t> = tegen het terugdringen van kernwapens</a:t>
            </a:r>
          </a:p>
          <a:p>
            <a:r>
              <a:rPr lang="nl-NL" dirty="0" err="1" smtClean="0"/>
              <a:t>Copula</a:t>
            </a:r>
            <a:r>
              <a:rPr lang="nl-NL" dirty="0" smtClean="0"/>
              <a:t> = </a:t>
            </a:r>
            <a:r>
              <a:rPr lang="nl-NL" b="1" i="1" dirty="0" smtClean="0"/>
              <a:t>e</a:t>
            </a:r>
          </a:p>
          <a:p>
            <a:r>
              <a:rPr lang="nl-NL" dirty="0" smtClean="0"/>
              <a:t>Oordeel = </a:t>
            </a:r>
            <a:r>
              <a:rPr lang="nl-NL" b="1" i="1" dirty="0" err="1" smtClean="0"/>
              <a:t>SeP</a:t>
            </a:r>
            <a:endParaRPr lang="nl-NL" b="1" i="1"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Onmiddellijke afleidingsregels</a:t>
            </a:r>
            <a:endParaRPr lang="nl-NL" sz="3600" dirty="0"/>
          </a:p>
        </p:txBody>
      </p:sp>
      <p:sp>
        <p:nvSpPr>
          <p:cNvPr id="10" name="Content Placeholder 2"/>
          <p:cNvSpPr txBox="1">
            <a:spLocks/>
          </p:cNvSpPr>
          <p:nvPr/>
        </p:nvSpPr>
        <p:spPr>
          <a:xfrm>
            <a:off x="1619672" y="2752328"/>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SaP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19" name="Content Placeholder 2"/>
          <p:cNvSpPr>
            <a:spLocks noGrp="1"/>
          </p:cNvSpPr>
          <p:nvPr>
            <p:ph idx="1"/>
          </p:nvPr>
        </p:nvSpPr>
        <p:spPr>
          <a:xfrm>
            <a:off x="457200" y="1384177"/>
            <a:ext cx="8686800" cy="1108720"/>
          </a:xfrm>
        </p:spPr>
        <p:txBody>
          <a:bodyPr>
            <a:noAutofit/>
          </a:bodyPr>
          <a:lstStyle/>
          <a:p>
            <a:r>
              <a:rPr lang="nl-NL" sz="2000" i="1" dirty="0" smtClean="0"/>
              <a:t>Onmiddellijke</a:t>
            </a:r>
            <a:r>
              <a:rPr lang="nl-NL" sz="2000" dirty="0" smtClean="0"/>
              <a:t> afleidingsregels zijn afleidingsregels waarin uit één premisse tot een conclusie besloten wordt. Afleidingsregels met twee premissen worden </a:t>
            </a:r>
            <a:r>
              <a:rPr lang="nl-NL" sz="2000" i="1" dirty="0" smtClean="0"/>
              <a:t>middellijke</a:t>
            </a:r>
            <a:r>
              <a:rPr lang="nl-NL" sz="2000" dirty="0" smtClean="0"/>
              <a:t> afleidingsregels genoemd.</a:t>
            </a:r>
          </a:p>
        </p:txBody>
      </p:sp>
      <p:cxnSp>
        <p:nvCxnSpPr>
          <p:cNvPr id="21" name="Straight Arrow Connector 20"/>
          <p:cNvCxnSpPr/>
          <p:nvPr/>
        </p:nvCxnSpPr>
        <p:spPr>
          <a:xfrm>
            <a:off x="2843808" y="2996952"/>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a:xfrm>
            <a:off x="4067944" y="2752328"/>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SiP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33" name="Content Placeholder 2"/>
          <p:cNvSpPr txBox="1">
            <a:spLocks/>
          </p:cNvSpPr>
          <p:nvPr/>
        </p:nvSpPr>
        <p:spPr>
          <a:xfrm>
            <a:off x="1619672" y="3356992"/>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SeP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34" name="Straight Arrow Connector 33"/>
          <p:cNvCxnSpPr/>
          <p:nvPr/>
        </p:nvCxnSpPr>
        <p:spPr>
          <a:xfrm>
            <a:off x="2843808" y="3601616"/>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Content Placeholder 2"/>
          <p:cNvSpPr txBox="1">
            <a:spLocks/>
          </p:cNvSpPr>
          <p:nvPr/>
        </p:nvSpPr>
        <p:spPr>
          <a:xfrm>
            <a:off x="4067944" y="3356992"/>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SoP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36" name="TextBox 35"/>
          <p:cNvSpPr txBox="1"/>
          <p:nvPr/>
        </p:nvSpPr>
        <p:spPr>
          <a:xfrm>
            <a:off x="6084168" y="2924944"/>
            <a:ext cx="2088232" cy="646331"/>
          </a:xfrm>
          <a:prstGeom prst="rect">
            <a:avLst/>
          </a:prstGeom>
          <a:noFill/>
        </p:spPr>
        <p:txBody>
          <a:bodyPr wrap="square" rtlCol="0">
            <a:spAutoFit/>
          </a:bodyPr>
          <a:lstStyle/>
          <a:p>
            <a:r>
              <a:rPr lang="nl-NL" i="1" dirty="0" smtClean="0"/>
              <a:t>Op grond van subalternatie</a:t>
            </a:r>
            <a:endParaRPr lang="nl-NL" i="1" dirty="0"/>
          </a:p>
        </p:txBody>
      </p:sp>
      <p:sp>
        <p:nvSpPr>
          <p:cNvPr id="37" name="Content Placeholder 2"/>
          <p:cNvSpPr txBox="1">
            <a:spLocks/>
          </p:cNvSpPr>
          <p:nvPr/>
        </p:nvSpPr>
        <p:spPr>
          <a:xfrm>
            <a:off x="467544" y="4048472"/>
            <a:ext cx="8686800" cy="1036712"/>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nl-NL" sz="2000" noProof="0" dirty="0" smtClean="0"/>
              <a:t>Oordelen kunnen </a:t>
            </a:r>
            <a:r>
              <a:rPr lang="nl-NL" sz="2000" i="1" noProof="0" dirty="0" smtClean="0"/>
              <a:t>geconverteerd</a:t>
            </a:r>
            <a:r>
              <a:rPr lang="nl-NL" sz="2000" noProof="0" dirty="0" smtClean="0"/>
              <a:t> worden. De </a:t>
            </a:r>
            <a:r>
              <a:rPr lang="nl-NL" sz="2000" i="1" noProof="0" dirty="0" smtClean="0"/>
              <a:t>conversie </a:t>
            </a:r>
            <a:r>
              <a:rPr lang="nl-NL" sz="2000" noProof="0" dirty="0" smtClean="0"/>
              <a:t>van </a:t>
            </a:r>
            <a:r>
              <a:rPr lang="nl-NL" sz="2000" b="1" i="1" noProof="0" dirty="0" err="1" smtClean="0"/>
              <a:t>SaP</a:t>
            </a:r>
            <a:r>
              <a:rPr lang="nl-NL" sz="2000" noProof="0" dirty="0" smtClean="0"/>
              <a:t> is </a:t>
            </a:r>
            <a:r>
              <a:rPr lang="nl-NL" sz="2000" b="1" i="1" noProof="0" dirty="0" err="1" smtClean="0"/>
              <a:t>PaS</a:t>
            </a:r>
            <a:r>
              <a:rPr lang="nl-NL" sz="2000" noProof="0" dirty="0" smtClean="0"/>
              <a:t>, de conversie van </a:t>
            </a:r>
            <a:r>
              <a:rPr lang="nl-NL" sz="2000" b="1" i="1" noProof="0" dirty="0" err="1" smtClean="0"/>
              <a:t>SeP</a:t>
            </a:r>
            <a:r>
              <a:rPr lang="nl-NL" sz="2000" noProof="0" dirty="0" smtClean="0"/>
              <a:t> is </a:t>
            </a:r>
            <a:r>
              <a:rPr lang="nl-NL" sz="2000" b="1" i="1" noProof="0" dirty="0" err="1" smtClean="0"/>
              <a:t>PeS</a:t>
            </a:r>
            <a:r>
              <a:rPr lang="nl-NL" sz="2000" noProof="0" dirty="0" smtClean="0"/>
              <a:t>, de conversie van </a:t>
            </a:r>
            <a:r>
              <a:rPr lang="nl-NL" sz="2000" b="1" i="1" noProof="0" dirty="0" err="1" smtClean="0"/>
              <a:t>SiP</a:t>
            </a:r>
            <a:r>
              <a:rPr lang="nl-NL" sz="2000" noProof="0" dirty="0" smtClean="0"/>
              <a:t> is </a:t>
            </a:r>
            <a:r>
              <a:rPr lang="nl-NL" sz="2000" b="1" i="1" noProof="0" dirty="0" err="1" smtClean="0"/>
              <a:t>PiS</a:t>
            </a:r>
            <a:r>
              <a:rPr lang="nl-NL" sz="2000" noProof="0" dirty="0" smtClean="0"/>
              <a:t> en de conversie van                           </a:t>
            </a:r>
            <a:r>
              <a:rPr lang="nl-NL" sz="2000" b="1" i="1" noProof="0" dirty="0" err="1" smtClean="0"/>
              <a:t>SoP</a:t>
            </a:r>
            <a:r>
              <a:rPr lang="nl-NL" sz="2000" noProof="0" dirty="0" smtClean="0"/>
              <a:t> is </a:t>
            </a:r>
            <a:r>
              <a:rPr lang="nl-NL" sz="2000" b="1" i="1" noProof="0" dirty="0" err="1" smtClean="0"/>
              <a:t>PoS</a:t>
            </a:r>
            <a:r>
              <a:rPr lang="nl-NL" sz="2000" noProof="0" dirty="0" smtClean="0"/>
              <a:t>. </a:t>
            </a:r>
            <a:endParaRPr lang="nl-NL" sz="2000" dirty="0" smtClean="0"/>
          </a:p>
        </p:txBody>
      </p:sp>
      <p:sp>
        <p:nvSpPr>
          <p:cNvPr id="39" name="Content Placeholder 2"/>
          <p:cNvSpPr txBox="1">
            <a:spLocks/>
          </p:cNvSpPr>
          <p:nvPr/>
        </p:nvSpPr>
        <p:spPr>
          <a:xfrm>
            <a:off x="323528" y="5301208"/>
            <a:ext cx="8686800" cy="1036712"/>
          </a:xfrm>
          <a:prstGeom prst="rect">
            <a:avLst/>
          </a:prstGeom>
        </p:spPr>
        <p:txBody>
          <a:bodyPr vert="horz" lIns="91440" tIns="45720" rIns="91440" bIns="45720" rtlCol="0">
            <a:noAutofit/>
          </a:bodyPr>
          <a:lstStyle/>
          <a:p>
            <a:pPr marL="342900" lvl="0" indent="-342900">
              <a:spcBef>
                <a:spcPct val="20000"/>
              </a:spcBef>
              <a:defRPr/>
            </a:pPr>
            <a:r>
              <a:rPr lang="nl-NL" noProof="0" dirty="0" smtClean="0"/>
              <a:t>	De conversie</a:t>
            </a:r>
            <a:r>
              <a:rPr lang="nl-NL" i="1" noProof="0" dirty="0" smtClean="0"/>
              <a:t> </a:t>
            </a:r>
            <a:r>
              <a:rPr lang="nl-NL" noProof="0" dirty="0" smtClean="0"/>
              <a:t>van een waar </a:t>
            </a:r>
            <a:r>
              <a:rPr lang="nl-NL" b="1" i="1" noProof="0" dirty="0" err="1" smtClean="0"/>
              <a:t>SaP</a:t>
            </a:r>
            <a:r>
              <a:rPr lang="nl-NL" noProof="0" dirty="0" smtClean="0"/>
              <a:t> oordeel levert niet altijd een waar oordeel op.</a:t>
            </a:r>
          </a:p>
          <a:p>
            <a:pPr marL="342900" lvl="0" indent="-342900">
              <a:spcBef>
                <a:spcPct val="20000"/>
              </a:spcBef>
              <a:defRPr/>
            </a:pPr>
            <a:r>
              <a:rPr lang="nl-NL" dirty="0" smtClean="0"/>
              <a:t>	De conversie van een waar </a:t>
            </a:r>
            <a:r>
              <a:rPr lang="nl-NL" b="1" i="1" dirty="0" err="1" smtClean="0"/>
              <a:t>SeP</a:t>
            </a:r>
            <a:r>
              <a:rPr lang="nl-NL" dirty="0" smtClean="0"/>
              <a:t> oordeel levert altijd een waar oordeel op.</a:t>
            </a:r>
          </a:p>
          <a:p>
            <a:pPr marL="342900" lvl="0" indent="-342900">
              <a:spcBef>
                <a:spcPct val="20000"/>
              </a:spcBef>
              <a:defRPr/>
            </a:pPr>
            <a:r>
              <a:rPr lang="nl-NL" dirty="0" smtClean="0"/>
              <a:t>	De conversie van een waar </a:t>
            </a:r>
            <a:r>
              <a:rPr lang="nl-NL" b="1" i="1" dirty="0" err="1" smtClean="0"/>
              <a:t>SiP</a:t>
            </a:r>
            <a:r>
              <a:rPr lang="nl-NL" dirty="0" smtClean="0"/>
              <a:t> oordeel levert altijd een waar oordeel op.</a:t>
            </a:r>
          </a:p>
          <a:p>
            <a:pPr marL="342900" lvl="0" indent="-342900">
              <a:spcBef>
                <a:spcPct val="20000"/>
              </a:spcBef>
              <a:defRPr/>
            </a:pPr>
            <a:r>
              <a:rPr lang="nl-NL" dirty="0" smtClean="0"/>
              <a:t>	De conversie van een waar </a:t>
            </a:r>
            <a:r>
              <a:rPr lang="nl-NL" b="1" i="1" dirty="0" err="1" smtClean="0"/>
              <a:t>SoP</a:t>
            </a:r>
            <a:r>
              <a:rPr lang="nl-NL" dirty="0" smtClean="0"/>
              <a:t> oordeel levert niet altijd een waar oordeel 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0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20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0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fade">
                                      <p:cBhvr>
                                        <p:cTn id="27" dur="2000"/>
                                        <p:tgtEl>
                                          <p:spTgt spid="3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fade">
                                      <p:cBhvr>
                                        <p:cTn id="32" dur="2000"/>
                                        <p:tgtEl>
                                          <p:spTgt spid="3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xEl>
                                              <p:pRg st="0" end="0"/>
                                            </p:txEl>
                                          </p:spTgt>
                                        </p:tgtEl>
                                        <p:attrNameLst>
                                          <p:attrName>style.visibility</p:attrName>
                                        </p:attrNameLst>
                                      </p:cBhvr>
                                      <p:to>
                                        <p:strVal val="visible"/>
                                      </p:to>
                                    </p:set>
                                    <p:animEffect transition="in" filter="fade">
                                      <p:cBhvr>
                                        <p:cTn id="37" dur="2000"/>
                                        <p:tgtEl>
                                          <p:spTgt spid="39">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xEl>
                                              <p:pRg st="1" end="1"/>
                                            </p:txEl>
                                          </p:spTgt>
                                        </p:tgtEl>
                                        <p:attrNameLst>
                                          <p:attrName>style.visibility</p:attrName>
                                        </p:attrNameLst>
                                      </p:cBhvr>
                                      <p:to>
                                        <p:strVal val="visible"/>
                                      </p:to>
                                    </p:set>
                                    <p:animEffect transition="in" filter="fade">
                                      <p:cBhvr>
                                        <p:cTn id="40" dur="2000"/>
                                        <p:tgtEl>
                                          <p:spTgt spid="39">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xEl>
                                              <p:pRg st="2" end="2"/>
                                            </p:txEl>
                                          </p:spTgt>
                                        </p:tgtEl>
                                        <p:attrNameLst>
                                          <p:attrName>style.visibility</p:attrName>
                                        </p:attrNameLst>
                                      </p:cBhvr>
                                      <p:to>
                                        <p:strVal val="visible"/>
                                      </p:to>
                                    </p:set>
                                    <p:animEffect transition="in" filter="fade">
                                      <p:cBhvr>
                                        <p:cTn id="43" dur="2000"/>
                                        <p:tgtEl>
                                          <p:spTgt spid="39">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xEl>
                                              <p:pRg st="3" end="3"/>
                                            </p:txEl>
                                          </p:spTgt>
                                        </p:tgtEl>
                                        <p:attrNameLst>
                                          <p:attrName>style.visibility</p:attrName>
                                        </p:attrNameLst>
                                      </p:cBhvr>
                                      <p:to>
                                        <p:strVal val="visible"/>
                                      </p:to>
                                    </p:set>
                                    <p:animEffect transition="in" filter="fade">
                                      <p:cBhvr>
                                        <p:cTn id="46" dur="2000"/>
                                        <p:tgtEl>
                                          <p:spTgt spid="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p:bldP spid="33" grpId="0"/>
      <p:bldP spid="35" grpId="0"/>
      <p:bldP spid="36" grpId="0" build="allAtOnce"/>
      <p:bldP spid="37" grpId="0" build="allAtOnce"/>
      <p:bldP spid="39" grpId="0" build="allAtOnce"/>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Onmiddellijke afleidingsregels</a:t>
            </a:r>
            <a:endParaRPr lang="nl-NL" sz="3600" dirty="0"/>
          </a:p>
        </p:txBody>
      </p:sp>
      <p:sp>
        <p:nvSpPr>
          <p:cNvPr id="10" name="Content Placeholder 2"/>
          <p:cNvSpPr txBox="1">
            <a:spLocks/>
          </p:cNvSpPr>
          <p:nvPr/>
        </p:nvSpPr>
        <p:spPr>
          <a:xfrm>
            <a:off x="1619672" y="1988840"/>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SeP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19" name="Content Placeholder 2"/>
          <p:cNvSpPr>
            <a:spLocks noGrp="1"/>
          </p:cNvSpPr>
          <p:nvPr>
            <p:ph idx="1"/>
          </p:nvPr>
        </p:nvSpPr>
        <p:spPr>
          <a:xfrm>
            <a:off x="457200" y="1384177"/>
            <a:ext cx="8686800" cy="532655"/>
          </a:xfrm>
        </p:spPr>
        <p:txBody>
          <a:bodyPr>
            <a:noAutofit/>
          </a:bodyPr>
          <a:lstStyle/>
          <a:p>
            <a:r>
              <a:rPr lang="nl-NL" sz="2000" dirty="0" smtClean="0"/>
              <a:t>Er zijn dus maar twee geldige conversieregels:</a:t>
            </a:r>
          </a:p>
        </p:txBody>
      </p:sp>
      <p:cxnSp>
        <p:nvCxnSpPr>
          <p:cNvPr id="21" name="Straight Arrow Connector 20"/>
          <p:cNvCxnSpPr/>
          <p:nvPr/>
        </p:nvCxnSpPr>
        <p:spPr>
          <a:xfrm>
            <a:off x="2843808" y="2233464"/>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a:xfrm>
            <a:off x="4067944" y="1988840"/>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PeS</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33" name="Content Placeholder 2"/>
          <p:cNvSpPr txBox="1">
            <a:spLocks/>
          </p:cNvSpPr>
          <p:nvPr/>
        </p:nvSpPr>
        <p:spPr>
          <a:xfrm>
            <a:off x="1619672" y="2593504"/>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SiP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34" name="Straight Arrow Connector 33"/>
          <p:cNvCxnSpPr/>
          <p:nvPr/>
        </p:nvCxnSpPr>
        <p:spPr>
          <a:xfrm>
            <a:off x="2843808" y="283812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Content Placeholder 2"/>
          <p:cNvSpPr txBox="1">
            <a:spLocks/>
          </p:cNvSpPr>
          <p:nvPr/>
        </p:nvSpPr>
        <p:spPr>
          <a:xfrm>
            <a:off x="4067944" y="2593504"/>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PiS</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13" name="Content Placeholder 2"/>
          <p:cNvSpPr txBox="1">
            <a:spLocks/>
          </p:cNvSpPr>
          <p:nvPr/>
        </p:nvSpPr>
        <p:spPr>
          <a:xfrm>
            <a:off x="421704" y="3256385"/>
            <a:ext cx="8686800"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subalternatie- en conversieregels kunnen gecombineerd worden:</a:t>
            </a:r>
          </a:p>
        </p:txBody>
      </p:sp>
      <p:sp>
        <p:nvSpPr>
          <p:cNvPr id="14" name="Content Placeholder 2"/>
          <p:cNvSpPr txBox="1">
            <a:spLocks/>
          </p:cNvSpPr>
          <p:nvPr/>
        </p:nvSpPr>
        <p:spPr>
          <a:xfrm>
            <a:off x="539552" y="3933056"/>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SaP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15" name="Straight Arrow Connector 14"/>
          <p:cNvCxnSpPr/>
          <p:nvPr/>
        </p:nvCxnSpPr>
        <p:spPr>
          <a:xfrm>
            <a:off x="1763688" y="4177680"/>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2987824" y="3933056"/>
            <a:ext cx="108012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SiP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17" name="Content Placeholder 2"/>
          <p:cNvSpPr txBox="1">
            <a:spLocks/>
          </p:cNvSpPr>
          <p:nvPr/>
        </p:nvSpPr>
        <p:spPr>
          <a:xfrm>
            <a:off x="539552" y="4537720"/>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SeP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18" name="Straight Arrow Connector 17"/>
          <p:cNvCxnSpPr/>
          <p:nvPr/>
        </p:nvCxnSpPr>
        <p:spPr>
          <a:xfrm>
            <a:off x="1763688" y="4782344"/>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2987824" y="4537720"/>
            <a:ext cx="1152128"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PeS</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22" name="Straight Arrow Connector 21"/>
          <p:cNvCxnSpPr/>
          <p:nvPr/>
        </p:nvCxnSpPr>
        <p:spPr>
          <a:xfrm>
            <a:off x="4283968" y="419248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283968" y="4797152"/>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5508104" y="3947864"/>
            <a:ext cx="108012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PiS</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25" name="Content Placeholder 2"/>
          <p:cNvSpPr txBox="1">
            <a:spLocks/>
          </p:cNvSpPr>
          <p:nvPr/>
        </p:nvSpPr>
        <p:spPr>
          <a:xfrm>
            <a:off x="5508104" y="4552528"/>
            <a:ext cx="1152128"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PoS</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26" name="TextBox 25"/>
          <p:cNvSpPr txBox="1"/>
          <p:nvPr/>
        </p:nvSpPr>
        <p:spPr>
          <a:xfrm>
            <a:off x="1619672" y="3789040"/>
            <a:ext cx="1512168" cy="369332"/>
          </a:xfrm>
          <a:prstGeom prst="rect">
            <a:avLst/>
          </a:prstGeom>
          <a:noFill/>
        </p:spPr>
        <p:txBody>
          <a:bodyPr wrap="square" rtlCol="0">
            <a:spAutoFit/>
          </a:bodyPr>
          <a:lstStyle/>
          <a:p>
            <a:r>
              <a:rPr lang="nl-NL" i="1" dirty="0" smtClean="0"/>
              <a:t>subalternatie</a:t>
            </a:r>
            <a:endParaRPr lang="nl-NL" i="1" dirty="0"/>
          </a:p>
        </p:txBody>
      </p:sp>
      <p:sp>
        <p:nvSpPr>
          <p:cNvPr id="27" name="TextBox 26"/>
          <p:cNvSpPr txBox="1"/>
          <p:nvPr/>
        </p:nvSpPr>
        <p:spPr>
          <a:xfrm>
            <a:off x="4139952" y="4427820"/>
            <a:ext cx="1512168" cy="369332"/>
          </a:xfrm>
          <a:prstGeom prst="rect">
            <a:avLst/>
          </a:prstGeom>
          <a:noFill/>
        </p:spPr>
        <p:txBody>
          <a:bodyPr wrap="square" rtlCol="0">
            <a:spAutoFit/>
          </a:bodyPr>
          <a:lstStyle/>
          <a:p>
            <a:r>
              <a:rPr lang="nl-NL" i="1" dirty="0" smtClean="0"/>
              <a:t>subalternatie</a:t>
            </a:r>
            <a:endParaRPr lang="nl-NL" i="1" dirty="0"/>
          </a:p>
        </p:txBody>
      </p:sp>
      <p:sp>
        <p:nvSpPr>
          <p:cNvPr id="28" name="TextBox 27"/>
          <p:cNvSpPr txBox="1"/>
          <p:nvPr/>
        </p:nvSpPr>
        <p:spPr>
          <a:xfrm>
            <a:off x="4283968" y="3789040"/>
            <a:ext cx="1224136" cy="369332"/>
          </a:xfrm>
          <a:prstGeom prst="rect">
            <a:avLst/>
          </a:prstGeom>
          <a:noFill/>
        </p:spPr>
        <p:txBody>
          <a:bodyPr wrap="square" rtlCol="0">
            <a:spAutoFit/>
          </a:bodyPr>
          <a:lstStyle/>
          <a:p>
            <a:r>
              <a:rPr lang="nl-NL" i="1" dirty="0" smtClean="0"/>
              <a:t>conversie</a:t>
            </a:r>
            <a:endParaRPr lang="nl-NL" i="1" dirty="0"/>
          </a:p>
        </p:txBody>
      </p:sp>
      <p:sp>
        <p:nvSpPr>
          <p:cNvPr id="29" name="TextBox 28"/>
          <p:cNvSpPr txBox="1"/>
          <p:nvPr/>
        </p:nvSpPr>
        <p:spPr>
          <a:xfrm>
            <a:off x="1763688" y="4365104"/>
            <a:ext cx="1224136" cy="369332"/>
          </a:xfrm>
          <a:prstGeom prst="rect">
            <a:avLst/>
          </a:prstGeom>
          <a:noFill/>
        </p:spPr>
        <p:txBody>
          <a:bodyPr wrap="square" rtlCol="0">
            <a:spAutoFit/>
          </a:bodyPr>
          <a:lstStyle/>
          <a:p>
            <a:r>
              <a:rPr lang="nl-NL" i="1" dirty="0" smtClean="0"/>
              <a:t>conversie</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0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0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0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20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20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0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0" grpId="0"/>
      <p:bldP spid="24" grpId="0"/>
      <p:bldP spid="25" grpId="0"/>
      <p:bldP spid="26" grpId="0"/>
      <p:bldP spid="27" grpId="0"/>
      <p:bldP spid="28" grpId="0"/>
      <p:bldP spid="2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Onmiddellijke afleidingsregels</a:t>
            </a:r>
            <a:endParaRPr lang="nl-NL" sz="3600" dirty="0"/>
          </a:p>
        </p:txBody>
      </p:sp>
      <p:sp>
        <p:nvSpPr>
          <p:cNvPr id="13" name="Content Placeholder 2"/>
          <p:cNvSpPr txBox="1">
            <a:spLocks/>
          </p:cNvSpPr>
          <p:nvPr/>
        </p:nvSpPr>
        <p:spPr>
          <a:xfrm>
            <a:off x="421704" y="3256385"/>
            <a:ext cx="8686800"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Dit</a:t>
            </a:r>
            <a:r>
              <a:rPr kumimoji="0" lang="nl-NL" sz="2000" b="0" i="0" u="none" strike="noStrike" kern="1200" cap="none" spc="0" normalizeH="0" noProof="0" dirty="0" smtClean="0">
                <a:ln>
                  <a:noFill/>
                </a:ln>
                <a:solidFill>
                  <a:schemeClr val="tx1"/>
                </a:solidFill>
                <a:effectLst/>
                <a:uLnTx/>
                <a:uFillTx/>
                <a:latin typeface="+mn-lt"/>
                <a:ea typeface="+mn-ea"/>
                <a:cs typeface="+mn-cs"/>
              </a:rPr>
              <a:t> levert twee aanvullende regels op, genoemd </a:t>
            </a:r>
            <a:r>
              <a:rPr kumimoji="0" lang="nl-NL" sz="2000" b="0" i="1" u="none" strike="noStrike" kern="1200" cap="none" spc="0" normalizeH="0" noProof="0" dirty="0" smtClean="0">
                <a:ln>
                  <a:noFill/>
                </a:ln>
                <a:solidFill>
                  <a:schemeClr val="tx1"/>
                </a:solidFill>
                <a:effectLst/>
                <a:uLnTx/>
                <a:uFillTx/>
                <a:latin typeface="+mn-lt"/>
                <a:ea typeface="+mn-ea"/>
                <a:cs typeface="+mn-cs"/>
              </a:rPr>
              <a:t>conversie per </a:t>
            </a:r>
            <a:r>
              <a:rPr kumimoji="0" lang="nl-NL" sz="2000" b="0" i="1" u="none" strike="noStrike" kern="1200" cap="none" spc="0" normalizeH="0" noProof="0" dirty="0" err="1" smtClean="0">
                <a:ln>
                  <a:noFill/>
                </a:ln>
                <a:solidFill>
                  <a:schemeClr val="tx1"/>
                </a:solidFill>
                <a:effectLst/>
                <a:uLnTx/>
                <a:uFillTx/>
                <a:latin typeface="+mn-lt"/>
                <a:ea typeface="+mn-ea"/>
                <a:cs typeface="+mn-cs"/>
              </a:rPr>
              <a:t>accidens</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Content Placeholder 2"/>
          <p:cNvSpPr txBox="1">
            <a:spLocks/>
          </p:cNvSpPr>
          <p:nvPr/>
        </p:nvSpPr>
        <p:spPr>
          <a:xfrm>
            <a:off x="683568" y="3933056"/>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SaP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36" name="Straight Arrow Connector 35"/>
          <p:cNvCxnSpPr/>
          <p:nvPr/>
        </p:nvCxnSpPr>
        <p:spPr>
          <a:xfrm>
            <a:off x="1907704" y="4177680"/>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Content Placeholder 2"/>
          <p:cNvSpPr txBox="1">
            <a:spLocks/>
          </p:cNvSpPr>
          <p:nvPr/>
        </p:nvSpPr>
        <p:spPr>
          <a:xfrm>
            <a:off x="3131840" y="3933056"/>
            <a:ext cx="108012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PiS</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38" name="Content Placeholder 2"/>
          <p:cNvSpPr txBox="1">
            <a:spLocks/>
          </p:cNvSpPr>
          <p:nvPr/>
        </p:nvSpPr>
        <p:spPr>
          <a:xfrm>
            <a:off x="683568" y="4537720"/>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SeP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39" name="Straight Arrow Connector 38"/>
          <p:cNvCxnSpPr/>
          <p:nvPr/>
        </p:nvCxnSpPr>
        <p:spPr>
          <a:xfrm>
            <a:off x="1907704" y="4782344"/>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Content Placeholder 2"/>
          <p:cNvSpPr txBox="1">
            <a:spLocks/>
          </p:cNvSpPr>
          <p:nvPr/>
        </p:nvSpPr>
        <p:spPr>
          <a:xfrm>
            <a:off x="3131840" y="4537720"/>
            <a:ext cx="1152128"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PoS</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Onmiddellijke afleidingsregels op een rij</a:t>
            </a:r>
            <a:endParaRPr lang="nl-NL" sz="3600" dirty="0"/>
          </a:p>
        </p:txBody>
      </p:sp>
      <p:sp>
        <p:nvSpPr>
          <p:cNvPr id="6" name="Content Placeholder 2"/>
          <p:cNvSpPr txBox="1">
            <a:spLocks/>
          </p:cNvSpPr>
          <p:nvPr/>
        </p:nvSpPr>
        <p:spPr>
          <a:xfrm>
            <a:off x="611560" y="1700808"/>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SaP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7" name="Straight Arrow Connector 6"/>
          <p:cNvCxnSpPr/>
          <p:nvPr/>
        </p:nvCxnSpPr>
        <p:spPr>
          <a:xfrm>
            <a:off x="1835696" y="1945432"/>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59832" y="1700808"/>
            <a:ext cx="1008112"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SiP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9" name="Content Placeholder 2"/>
          <p:cNvSpPr txBox="1">
            <a:spLocks/>
          </p:cNvSpPr>
          <p:nvPr/>
        </p:nvSpPr>
        <p:spPr>
          <a:xfrm>
            <a:off x="611560" y="2305472"/>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SeP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10" name="Straight Arrow Connector 9"/>
          <p:cNvCxnSpPr/>
          <p:nvPr/>
        </p:nvCxnSpPr>
        <p:spPr>
          <a:xfrm>
            <a:off x="1835696" y="2550096"/>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3059832" y="2305472"/>
            <a:ext cx="108012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SoP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12" name="TextBox 11"/>
          <p:cNvSpPr txBox="1"/>
          <p:nvPr/>
        </p:nvSpPr>
        <p:spPr>
          <a:xfrm>
            <a:off x="5148064" y="1873424"/>
            <a:ext cx="2520280" cy="369332"/>
          </a:xfrm>
          <a:prstGeom prst="rect">
            <a:avLst/>
          </a:prstGeom>
          <a:noFill/>
        </p:spPr>
        <p:txBody>
          <a:bodyPr wrap="square" rtlCol="0">
            <a:spAutoFit/>
          </a:bodyPr>
          <a:lstStyle/>
          <a:p>
            <a:r>
              <a:rPr lang="nl-NL" b="1" i="1" dirty="0" smtClean="0"/>
              <a:t>Subalternatie</a:t>
            </a:r>
            <a:endParaRPr lang="nl-NL" b="1" i="1" dirty="0"/>
          </a:p>
        </p:txBody>
      </p:sp>
      <p:sp>
        <p:nvSpPr>
          <p:cNvPr id="13" name="Content Placeholder 2"/>
          <p:cNvSpPr txBox="1">
            <a:spLocks/>
          </p:cNvSpPr>
          <p:nvPr/>
        </p:nvSpPr>
        <p:spPr>
          <a:xfrm>
            <a:off x="611560" y="3227784"/>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SeP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14" name="Straight Arrow Connector 13"/>
          <p:cNvCxnSpPr/>
          <p:nvPr/>
        </p:nvCxnSpPr>
        <p:spPr>
          <a:xfrm>
            <a:off x="1835696" y="347240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3059832" y="3227784"/>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PeS</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16" name="Content Placeholder 2"/>
          <p:cNvSpPr txBox="1">
            <a:spLocks/>
          </p:cNvSpPr>
          <p:nvPr/>
        </p:nvSpPr>
        <p:spPr>
          <a:xfrm>
            <a:off x="611560" y="3832448"/>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SiP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17" name="Straight Arrow Connector 16"/>
          <p:cNvCxnSpPr/>
          <p:nvPr/>
        </p:nvCxnSpPr>
        <p:spPr>
          <a:xfrm>
            <a:off x="1835696" y="4077072"/>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3059832" y="3832448"/>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PiS</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19" name="TextBox 18"/>
          <p:cNvSpPr txBox="1"/>
          <p:nvPr/>
        </p:nvSpPr>
        <p:spPr>
          <a:xfrm>
            <a:off x="5148064" y="3284984"/>
            <a:ext cx="2088232" cy="369332"/>
          </a:xfrm>
          <a:prstGeom prst="rect">
            <a:avLst/>
          </a:prstGeom>
          <a:noFill/>
        </p:spPr>
        <p:txBody>
          <a:bodyPr wrap="square" rtlCol="0">
            <a:spAutoFit/>
          </a:bodyPr>
          <a:lstStyle/>
          <a:p>
            <a:r>
              <a:rPr lang="nl-NL" b="1" i="1" dirty="0" smtClean="0"/>
              <a:t>Conversie  </a:t>
            </a:r>
            <a:endParaRPr lang="nl-NL" b="1" i="1" dirty="0"/>
          </a:p>
        </p:txBody>
      </p:sp>
      <p:sp>
        <p:nvSpPr>
          <p:cNvPr id="20" name="Content Placeholder 2"/>
          <p:cNvSpPr txBox="1">
            <a:spLocks/>
          </p:cNvSpPr>
          <p:nvPr/>
        </p:nvSpPr>
        <p:spPr>
          <a:xfrm>
            <a:off x="611560" y="4797152"/>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SaP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21" name="Straight Arrow Connector 20"/>
          <p:cNvCxnSpPr/>
          <p:nvPr/>
        </p:nvCxnSpPr>
        <p:spPr>
          <a:xfrm>
            <a:off x="1835696" y="5041776"/>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3059832" y="4797152"/>
            <a:ext cx="108012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PiS</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23" name="Content Placeholder 2"/>
          <p:cNvSpPr txBox="1">
            <a:spLocks/>
          </p:cNvSpPr>
          <p:nvPr/>
        </p:nvSpPr>
        <p:spPr>
          <a:xfrm>
            <a:off x="611560" y="5401816"/>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SeP</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24" name="Straight Arrow Connector 23"/>
          <p:cNvCxnSpPr/>
          <p:nvPr/>
        </p:nvCxnSpPr>
        <p:spPr>
          <a:xfrm>
            <a:off x="1835696" y="5646440"/>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3059832" y="5401816"/>
            <a:ext cx="1152128"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a:t>
            </a:r>
            <a:r>
              <a:rPr lang="nl-NL" sz="2400" i="1" dirty="0" err="1" smtClean="0"/>
              <a:t>PoS</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27" name="TextBox 26"/>
          <p:cNvSpPr txBox="1"/>
          <p:nvPr/>
        </p:nvSpPr>
        <p:spPr>
          <a:xfrm>
            <a:off x="5148064" y="4998368"/>
            <a:ext cx="2520280" cy="369332"/>
          </a:xfrm>
          <a:prstGeom prst="rect">
            <a:avLst/>
          </a:prstGeom>
          <a:noFill/>
        </p:spPr>
        <p:txBody>
          <a:bodyPr wrap="square" rtlCol="0">
            <a:spAutoFit/>
          </a:bodyPr>
          <a:lstStyle/>
          <a:p>
            <a:r>
              <a:rPr lang="nl-NL" b="1" i="1" dirty="0" smtClean="0"/>
              <a:t>Conversie per </a:t>
            </a:r>
            <a:r>
              <a:rPr lang="nl-NL" b="1" i="1" dirty="0" err="1" smtClean="0"/>
              <a:t>accidens</a:t>
            </a:r>
            <a:endParaRPr lang="nl-NL" b="1" i="1" dirty="0"/>
          </a:p>
        </p:txBody>
      </p:sp>
      <p:sp>
        <p:nvSpPr>
          <p:cNvPr id="26" name="Content Placeholder 2"/>
          <p:cNvSpPr txBox="1">
            <a:spLocks/>
          </p:cNvSpPr>
          <p:nvPr/>
        </p:nvSpPr>
        <p:spPr>
          <a:xfrm>
            <a:off x="611560" y="6064696"/>
            <a:ext cx="2304256"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X</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cxnSp>
        <p:nvCxnSpPr>
          <p:cNvPr id="28" name="Straight Arrow Connector 27"/>
          <p:cNvCxnSpPr/>
          <p:nvPr/>
        </p:nvCxnSpPr>
        <p:spPr>
          <a:xfrm>
            <a:off x="1835696" y="6309320"/>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3059832" y="6064696"/>
            <a:ext cx="1152128"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i="1" dirty="0" smtClean="0"/>
              <a:t>	X</a:t>
            </a:r>
            <a:endParaRPr kumimoji="0" lang="nl-NL" sz="24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i="1" u="none" strike="noStrike" kern="1200" cap="none" spc="0" normalizeH="0" baseline="0" noProof="0" dirty="0" smtClean="0">
              <a:ln>
                <a:noFill/>
              </a:ln>
              <a:effectLst/>
              <a:uLnTx/>
              <a:uFillTx/>
              <a:latin typeface="+mn-lt"/>
              <a:ea typeface="+mn-ea"/>
              <a:cs typeface="+mn-cs"/>
            </a:endParaRPr>
          </a:p>
        </p:txBody>
      </p:sp>
      <p:sp>
        <p:nvSpPr>
          <p:cNvPr id="30" name="TextBox 29"/>
          <p:cNvSpPr txBox="1"/>
          <p:nvPr/>
        </p:nvSpPr>
        <p:spPr>
          <a:xfrm>
            <a:off x="5148064" y="6084004"/>
            <a:ext cx="2520280" cy="369332"/>
          </a:xfrm>
          <a:prstGeom prst="rect">
            <a:avLst/>
          </a:prstGeom>
          <a:noFill/>
        </p:spPr>
        <p:txBody>
          <a:bodyPr wrap="square" rtlCol="0">
            <a:spAutoFit/>
          </a:bodyPr>
          <a:lstStyle/>
          <a:p>
            <a:r>
              <a:rPr lang="nl-NL" b="1" i="1" dirty="0" smtClean="0"/>
              <a:t>Herhaling</a:t>
            </a:r>
            <a:endParaRPr lang="nl-NL"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20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Syllogismen (middellijke afleidingsregels)</a:t>
            </a:r>
            <a:endParaRPr lang="nl-NL" sz="3600" dirty="0"/>
          </a:p>
        </p:txBody>
      </p:sp>
      <p:sp>
        <p:nvSpPr>
          <p:cNvPr id="13" name="Content Placeholder 2"/>
          <p:cNvSpPr txBox="1">
            <a:spLocks/>
          </p:cNvSpPr>
          <p:nvPr/>
        </p:nvSpPr>
        <p:spPr>
          <a:xfrm>
            <a:off x="421704" y="5229200"/>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Sa</a:t>
            </a:r>
            <a:r>
              <a:rPr kumimoji="0" lang="nl-NL" sz="2000" b="0" i="1" u="none" strike="noStrike" kern="1200" cap="none" spc="0" normalizeH="0" noProof="0" dirty="0" err="1" smtClean="0">
                <a:ln>
                  <a:noFill/>
                </a:ln>
                <a:solidFill>
                  <a:schemeClr val="tx1"/>
                </a:solidFill>
                <a:effectLst/>
                <a:uLnTx/>
                <a:uFillTx/>
                <a:latin typeface="+mn-lt"/>
                <a:ea typeface="+mn-ea"/>
                <a:cs typeface="+mn-cs"/>
              </a:rPr>
              <a:t>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p:txBody>
      </p:sp>
      <p:sp>
        <p:nvSpPr>
          <p:cNvPr id="10" name="Content Placeholder 2"/>
          <p:cNvSpPr>
            <a:spLocks noGrp="1"/>
          </p:cNvSpPr>
          <p:nvPr>
            <p:ph idx="1"/>
          </p:nvPr>
        </p:nvSpPr>
        <p:spPr>
          <a:xfrm>
            <a:off x="251520" y="1456184"/>
            <a:ext cx="8686800" cy="1108720"/>
          </a:xfrm>
        </p:spPr>
        <p:txBody>
          <a:bodyPr>
            <a:noAutofit/>
          </a:bodyPr>
          <a:lstStyle/>
          <a:p>
            <a:pPr marL="514350" indent="-514350">
              <a:buFont typeface="+mj-lt"/>
              <a:buAutoNum type="romanUcPeriod"/>
            </a:pPr>
            <a:r>
              <a:rPr lang="nl-NL" sz="2000" dirty="0" smtClean="0"/>
              <a:t>Een syllogisme bestaat uit drie oordelen: twee premissen en één conclusie</a:t>
            </a:r>
          </a:p>
          <a:p>
            <a:pPr marL="514350" indent="-514350">
              <a:buFont typeface="+mj-lt"/>
              <a:buAutoNum type="romanUcPeriod"/>
            </a:pPr>
            <a:r>
              <a:rPr lang="nl-NL" sz="2000" dirty="0" smtClean="0"/>
              <a:t>Ieder oordeel is een A, E, I of O oordeel</a:t>
            </a:r>
          </a:p>
          <a:p>
            <a:pPr marL="514350" indent="-514350">
              <a:buFont typeface="+mj-lt"/>
              <a:buAutoNum type="romanUcPeriod"/>
            </a:pPr>
            <a:r>
              <a:rPr lang="nl-NL" sz="2000" dirty="0" smtClean="0"/>
              <a:t>In een syllogisme treden drie termen op die elk in twee oordelen voorkomen</a:t>
            </a:r>
          </a:p>
        </p:txBody>
      </p:sp>
      <p:sp>
        <p:nvSpPr>
          <p:cNvPr id="14" name="Content Placeholder 2"/>
          <p:cNvSpPr txBox="1">
            <a:spLocks/>
          </p:cNvSpPr>
          <p:nvPr/>
        </p:nvSpPr>
        <p:spPr>
          <a:xfrm>
            <a:off x="2365920" y="325638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Alle A zijn</a:t>
            </a:r>
            <a:r>
              <a:rPr kumimoji="0" lang="nl-NL" sz="2000" b="0" i="1" u="none" strike="noStrike" kern="1200" cap="none" spc="0" normalizeH="0" noProof="0" dirty="0" smtClean="0">
                <a:ln>
                  <a:noFill/>
                </a:ln>
                <a:solidFill>
                  <a:schemeClr val="tx1"/>
                </a:solidFill>
                <a:effectLst/>
                <a:uLnTx/>
                <a:uFillTx/>
                <a:latin typeface="+mn-lt"/>
                <a:ea typeface="+mn-ea"/>
                <a:cs typeface="+mn-cs"/>
              </a:rPr>
              <a:t> B</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Alle A zijn C</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Alle B zijn C</a:t>
            </a:r>
          </a:p>
        </p:txBody>
      </p:sp>
      <p:cxnSp>
        <p:nvCxnSpPr>
          <p:cNvPr id="15" name="Straight Connector 14"/>
          <p:cNvCxnSpPr/>
          <p:nvPr/>
        </p:nvCxnSpPr>
        <p:spPr>
          <a:xfrm>
            <a:off x="2339752" y="4005064"/>
            <a:ext cx="1440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4310136" y="325638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Alle X zijn</a:t>
            </a:r>
            <a:r>
              <a:rPr kumimoji="0" lang="nl-NL" sz="2000" b="0" i="1" u="none" strike="noStrike" kern="1200" cap="none" spc="0" normalizeH="0" noProof="0" dirty="0" smtClean="0">
                <a:ln>
                  <a:noFill/>
                </a:ln>
                <a:solidFill>
                  <a:schemeClr val="tx1"/>
                </a:solidFill>
                <a:effectLst/>
                <a:uLnTx/>
                <a:uFillTx/>
                <a:latin typeface="+mn-lt"/>
                <a:ea typeface="+mn-ea"/>
                <a:cs typeface="+mn-cs"/>
              </a:rPr>
              <a:t> Z</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Geen Z is Y</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Geen X is Y</a:t>
            </a:r>
          </a:p>
        </p:txBody>
      </p:sp>
      <p:cxnSp>
        <p:nvCxnSpPr>
          <p:cNvPr id="17" name="Straight Connector 16"/>
          <p:cNvCxnSpPr/>
          <p:nvPr/>
        </p:nvCxnSpPr>
        <p:spPr>
          <a:xfrm>
            <a:off x="4283968" y="4005064"/>
            <a:ext cx="1440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6254352" y="3256385"/>
            <a:ext cx="242210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Sommige S zijn P</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Alle P zijn 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Sommige S zijn M</a:t>
            </a:r>
          </a:p>
        </p:txBody>
      </p:sp>
      <p:cxnSp>
        <p:nvCxnSpPr>
          <p:cNvPr id="19" name="Straight Connector 18"/>
          <p:cNvCxnSpPr/>
          <p:nvPr/>
        </p:nvCxnSpPr>
        <p:spPr>
          <a:xfrm>
            <a:off x="6372200" y="4005064"/>
            <a:ext cx="1440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5536" y="4653136"/>
            <a:ext cx="1584176" cy="369332"/>
          </a:xfrm>
          <a:prstGeom prst="rect">
            <a:avLst/>
          </a:prstGeom>
          <a:noFill/>
        </p:spPr>
        <p:txBody>
          <a:bodyPr wrap="square" rtlCol="0">
            <a:spAutoFit/>
          </a:bodyPr>
          <a:lstStyle/>
          <a:p>
            <a:r>
              <a:rPr lang="nl-NL" dirty="0" smtClean="0"/>
              <a:t>Geldig</a:t>
            </a:r>
            <a:endParaRPr lang="nl-NL" dirty="0"/>
          </a:p>
        </p:txBody>
      </p:sp>
      <p:sp>
        <p:nvSpPr>
          <p:cNvPr id="21" name="TextBox 20"/>
          <p:cNvSpPr txBox="1"/>
          <p:nvPr/>
        </p:nvSpPr>
        <p:spPr>
          <a:xfrm>
            <a:off x="2411760" y="4653136"/>
            <a:ext cx="1584176" cy="369332"/>
          </a:xfrm>
          <a:prstGeom prst="rect">
            <a:avLst/>
          </a:prstGeom>
          <a:noFill/>
        </p:spPr>
        <p:txBody>
          <a:bodyPr wrap="square" rtlCol="0">
            <a:spAutoFit/>
          </a:bodyPr>
          <a:lstStyle/>
          <a:p>
            <a:r>
              <a:rPr lang="nl-NL" dirty="0" smtClean="0"/>
              <a:t>Ongeldig</a:t>
            </a:r>
            <a:endParaRPr lang="nl-NL" dirty="0"/>
          </a:p>
        </p:txBody>
      </p:sp>
      <p:sp>
        <p:nvSpPr>
          <p:cNvPr id="22" name="TextBox 21"/>
          <p:cNvSpPr txBox="1"/>
          <p:nvPr/>
        </p:nvSpPr>
        <p:spPr>
          <a:xfrm>
            <a:off x="4283968" y="4643844"/>
            <a:ext cx="1584176" cy="369332"/>
          </a:xfrm>
          <a:prstGeom prst="rect">
            <a:avLst/>
          </a:prstGeom>
          <a:noFill/>
        </p:spPr>
        <p:txBody>
          <a:bodyPr wrap="square" rtlCol="0">
            <a:spAutoFit/>
          </a:bodyPr>
          <a:lstStyle/>
          <a:p>
            <a:r>
              <a:rPr lang="nl-NL" dirty="0" smtClean="0"/>
              <a:t>Geldig</a:t>
            </a:r>
            <a:endParaRPr lang="nl-NL" dirty="0"/>
          </a:p>
        </p:txBody>
      </p:sp>
      <p:sp>
        <p:nvSpPr>
          <p:cNvPr id="23" name="TextBox 22"/>
          <p:cNvSpPr txBox="1"/>
          <p:nvPr/>
        </p:nvSpPr>
        <p:spPr>
          <a:xfrm>
            <a:off x="6300192" y="4653136"/>
            <a:ext cx="1584176" cy="369332"/>
          </a:xfrm>
          <a:prstGeom prst="rect">
            <a:avLst/>
          </a:prstGeom>
          <a:noFill/>
        </p:spPr>
        <p:txBody>
          <a:bodyPr wrap="square" rtlCol="0">
            <a:spAutoFit/>
          </a:bodyPr>
          <a:lstStyle/>
          <a:p>
            <a:r>
              <a:rPr lang="nl-NL" dirty="0" smtClean="0"/>
              <a:t>Geldig</a:t>
            </a:r>
            <a:endParaRPr lang="nl-NL" dirty="0"/>
          </a:p>
        </p:txBody>
      </p:sp>
      <p:grpSp>
        <p:nvGrpSpPr>
          <p:cNvPr id="3" name="Group 33"/>
          <p:cNvGrpSpPr/>
          <p:nvPr/>
        </p:nvGrpSpPr>
        <p:grpSpPr>
          <a:xfrm>
            <a:off x="395536" y="3256385"/>
            <a:ext cx="1728192" cy="1180727"/>
            <a:chOff x="395536" y="3256385"/>
            <a:chExt cx="1728192" cy="1180727"/>
          </a:xfrm>
        </p:grpSpPr>
        <p:cxnSp>
          <p:nvCxnSpPr>
            <p:cNvPr id="12" name="Straight Connector 11"/>
            <p:cNvCxnSpPr/>
            <p:nvPr/>
          </p:nvCxnSpPr>
          <p:spPr>
            <a:xfrm>
              <a:off x="395536" y="4005064"/>
              <a:ext cx="1440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421704" y="325638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Alle S zijn</a:t>
              </a:r>
              <a:r>
                <a:rPr kumimoji="0" lang="nl-NL" sz="2000" b="0" i="1" u="none" strike="noStrike" kern="1200" cap="none" spc="0" normalizeH="0" noProof="0" dirty="0" smtClean="0">
                  <a:ln>
                    <a:noFill/>
                  </a:ln>
                  <a:solidFill>
                    <a:schemeClr val="tx1"/>
                  </a:solidFill>
                  <a:effectLst/>
                  <a:uLnTx/>
                  <a:uFillTx/>
                  <a:latin typeface="+mn-lt"/>
                  <a:ea typeface="+mn-ea"/>
                  <a:cs typeface="+mn-cs"/>
                </a:rPr>
                <a:t> 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Alle M zijn P</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Alle S zijn P</a:t>
              </a:r>
            </a:p>
          </p:txBody>
        </p:sp>
      </p:grpSp>
      <p:sp>
        <p:nvSpPr>
          <p:cNvPr id="25" name="Content Placeholder 2"/>
          <p:cNvSpPr txBox="1">
            <a:spLocks/>
          </p:cNvSpPr>
          <p:nvPr/>
        </p:nvSpPr>
        <p:spPr>
          <a:xfrm>
            <a:off x="2365920" y="5229200"/>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A</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a</a:t>
            </a:r>
            <a:r>
              <a:rPr lang="nl-NL" sz="2000" i="1" noProof="0" dirty="0" err="1" smtClean="0"/>
              <a:t>B</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AaC</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BaC</a:t>
            </a:r>
            <a:endParaRPr lang="nl-NL" sz="2000" i="1" dirty="0" smtClean="0"/>
          </a:p>
        </p:txBody>
      </p:sp>
      <p:sp>
        <p:nvSpPr>
          <p:cNvPr id="26" name="Content Placeholder 2"/>
          <p:cNvSpPr txBox="1">
            <a:spLocks/>
          </p:cNvSpPr>
          <p:nvPr/>
        </p:nvSpPr>
        <p:spPr>
          <a:xfrm>
            <a:off x="4310136" y="5229200"/>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noProof="0" dirty="0" err="1" smtClean="0"/>
              <a:t>X</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a</a:t>
            </a:r>
            <a:r>
              <a:rPr lang="nl-NL" sz="2000" i="1" dirty="0" smtClean="0"/>
              <a:t>Z</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ZeY</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XeY</a:t>
            </a:r>
            <a:endParaRPr lang="nl-NL" sz="2000" i="1" dirty="0" smtClean="0"/>
          </a:p>
        </p:txBody>
      </p:sp>
      <p:sp>
        <p:nvSpPr>
          <p:cNvPr id="27" name="Content Placeholder 2"/>
          <p:cNvSpPr txBox="1">
            <a:spLocks/>
          </p:cNvSpPr>
          <p:nvPr/>
        </p:nvSpPr>
        <p:spPr>
          <a:xfrm>
            <a:off x="6326360" y="5229200"/>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SiM</a:t>
            </a:r>
            <a:endParaRPr lang="nl-NL" sz="2000" i="1" dirty="0" smtClean="0"/>
          </a:p>
        </p:txBody>
      </p:sp>
      <p:cxnSp>
        <p:nvCxnSpPr>
          <p:cNvPr id="28" name="Straight Connector 27"/>
          <p:cNvCxnSpPr/>
          <p:nvPr/>
        </p:nvCxnSpPr>
        <p:spPr>
          <a:xfrm>
            <a:off x="467544" y="602128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11760" y="602128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55976" y="602128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72200" y="602128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20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20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2000"/>
                                        <p:tgtEl>
                                          <p:spTgt spid="2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fade">
                                      <p:cBhvr>
                                        <p:cTn id="51" dur="2000"/>
                                        <p:tgtEl>
                                          <p:spTgt spid="2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000"/>
                                        <p:tgtEl>
                                          <p:spTgt spid="1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20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20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2000"/>
                                        <p:tgtEl>
                                          <p:spTgt spid="27"/>
                                        </p:tgtEl>
                                      </p:cBhvr>
                                    </p:animEffect>
                                  </p:childTnLst>
                                </p:cTn>
                              </p:par>
                              <p:par>
                                <p:cTn id="66" presetID="10"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20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20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2000"/>
                                        <p:tgtEl>
                                          <p:spTgt spid="32"/>
                                        </p:tgtEl>
                                      </p:cBhvr>
                                    </p:animEffect>
                                  </p:childTnLst>
                                </p:cTn>
                              </p:par>
                              <p:par>
                                <p:cTn id="75" presetID="10" presetClass="entr" presetSubtype="0"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P spid="20" grpId="0" build="allAtOnce"/>
      <p:bldP spid="21" grpId="0" build="allAtOnce"/>
      <p:bldP spid="22" grpId="0" build="allAtOnce"/>
      <p:bldP spid="23" grpId="0" build="allAtOnce"/>
      <p:bldP spid="25" grpId="0"/>
      <p:bldP spid="26" grpId="0"/>
      <p:bldP spid="2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Syllogismen</a:t>
            </a:r>
            <a:endParaRPr lang="nl-NL" sz="3600" dirty="0"/>
          </a:p>
        </p:txBody>
      </p:sp>
      <p:sp>
        <p:nvSpPr>
          <p:cNvPr id="19" name="Content Placeholder 2"/>
          <p:cNvSpPr>
            <a:spLocks noGrp="1"/>
          </p:cNvSpPr>
          <p:nvPr>
            <p:ph idx="1"/>
          </p:nvPr>
        </p:nvSpPr>
        <p:spPr>
          <a:xfrm>
            <a:off x="251520" y="1384177"/>
            <a:ext cx="8939336" cy="1108720"/>
          </a:xfrm>
        </p:spPr>
        <p:txBody>
          <a:bodyPr>
            <a:noAutofit/>
          </a:bodyPr>
          <a:lstStyle/>
          <a:p>
            <a:r>
              <a:rPr lang="nl-NL" sz="2000" dirty="0" smtClean="0"/>
              <a:t>Hoeveel verschillende syllogismen zijn er eigenlijk?</a:t>
            </a:r>
          </a:p>
          <a:p>
            <a:r>
              <a:rPr lang="nl-NL" sz="2000" dirty="0" smtClean="0"/>
              <a:t>Hoe kunnen we systematisch geldige van ongeldige syllogismen onderscheiden?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Propositielogica</a:t>
            </a:r>
            <a:endParaRPr lang="nl-NL" sz="3600" dirty="0"/>
          </a:p>
        </p:txBody>
      </p:sp>
      <p:sp>
        <p:nvSpPr>
          <p:cNvPr id="7" name="Content Placeholder 2"/>
          <p:cNvSpPr txBox="1">
            <a:spLocks/>
          </p:cNvSpPr>
          <p:nvPr/>
        </p:nvSpPr>
        <p:spPr>
          <a:xfrm>
            <a:off x="457200" y="1412776"/>
            <a:ext cx="8686800" cy="2592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propositielogica is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niet</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geïnteresseerd in de interne structuur van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elementaire</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proposities. Maar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wél</a:t>
            </a:r>
            <a:r>
              <a:rPr kumimoji="0" lang="nl-NL" sz="2000" b="0" i="0" u="none" strike="noStrike" kern="1200" cap="none" spc="0" normalizeH="0" noProof="0" dirty="0" smtClean="0">
                <a:ln>
                  <a:noFill/>
                </a:ln>
                <a:solidFill>
                  <a:schemeClr val="tx1"/>
                </a:solidFill>
                <a:effectLst/>
                <a:uLnTx/>
                <a:uFillTx/>
                <a:latin typeface="+mn-lt"/>
                <a:ea typeface="+mn-ea"/>
                <a:cs typeface="+mn-cs"/>
              </a:rPr>
              <a:t> in de </a:t>
            </a:r>
            <a:r>
              <a:rPr lang="nl-NL" sz="2000" dirty="0" smtClean="0"/>
              <a:t>interne </a:t>
            </a:r>
            <a:r>
              <a:rPr kumimoji="0" lang="nl-NL" sz="2000" b="0" i="1" u="none" strike="noStrike" kern="1200" cap="none" spc="0" normalizeH="0" noProof="0" dirty="0" err="1" smtClean="0">
                <a:ln>
                  <a:noFill/>
                </a:ln>
                <a:solidFill>
                  <a:schemeClr val="tx1"/>
                </a:solidFill>
                <a:effectLst/>
                <a:uLnTx/>
                <a:uFillTx/>
                <a:latin typeface="+mn-lt"/>
                <a:ea typeface="+mn-ea"/>
                <a:cs typeface="+mn-cs"/>
              </a:rPr>
              <a:t>propositionele</a:t>
            </a:r>
            <a:r>
              <a:rPr kumimoji="0" lang="nl-NL" sz="2000" b="0" i="0" u="none" strike="noStrike" kern="1200" cap="none" spc="0" normalizeH="0" noProof="0" dirty="0" smtClean="0">
                <a:ln>
                  <a:noFill/>
                </a:ln>
                <a:solidFill>
                  <a:schemeClr val="tx1"/>
                </a:solidFill>
                <a:effectLst/>
                <a:uLnTx/>
                <a:uFillTx/>
                <a:latin typeface="+mn-lt"/>
                <a:ea typeface="+mn-ea"/>
                <a:cs typeface="+mn-cs"/>
              </a:rPr>
              <a:t>                            structuur van </a:t>
            </a:r>
            <a:r>
              <a:rPr kumimoji="0" lang="nl-NL" sz="2000" b="0" i="1" u="none" strike="noStrike" kern="1200" cap="none" spc="0" normalizeH="0" noProof="0" dirty="0" smtClean="0">
                <a:ln>
                  <a:noFill/>
                </a:ln>
                <a:solidFill>
                  <a:schemeClr val="tx1"/>
                </a:solidFill>
                <a:effectLst/>
                <a:uLnTx/>
                <a:uFillTx/>
                <a:latin typeface="+mn-lt"/>
                <a:ea typeface="+mn-ea"/>
                <a:cs typeface="+mn-cs"/>
              </a:rPr>
              <a:t>samengestelde</a:t>
            </a:r>
            <a:r>
              <a:rPr kumimoji="0" lang="nl-NL" sz="2000" b="0" i="0" u="none" strike="noStrike" kern="1200" cap="none" spc="0" normalizeH="0" noProof="0" dirty="0" smtClean="0">
                <a:ln>
                  <a:noFill/>
                </a:ln>
                <a:solidFill>
                  <a:schemeClr val="tx1"/>
                </a:solidFill>
                <a:effectLst/>
                <a:uLnTx/>
                <a:uFillTx/>
                <a:latin typeface="+mn-lt"/>
                <a:ea typeface="+mn-ea"/>
                <a:cs typeface="+mn-cs"/>
              </a:rPr>
              <a:t> proposities.</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dirty="0" smtClean="0"/>
              <a:t>	</a:t>
            </a:r>
            <a:r>
              <a:rPr lang="nl-NL" dirty="0" smtClean="0"/>
              <a:t>Optica valt onder natuurkunde  (</a:t>
            </a:r>
            <a:r>
              <a:rPr lang="nl-NL" i="1" dirty="0" smtClean="0"/>
              <a:t>elementaire propositie:</a:t>
            </a:r>
            <a:r>
              <a:rPr lang="nl-NL" dirty="0" smtClean="0"/>
              <a:t> </a:t>
            </a:r>
            <a:r>
              <a:rPr lang="nl-NL" b="1" dirty="0" smtClean="0"/>
              <a:t>P</a:t>
            </a:r>
            <a:r>
              <a:rPr lang="nl-NL" dirty="0" smtClean="0"/>
              <a:t>)</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dirty="0" smtClean="0"/>
              <a:t>	</a:t>
            </a:r>
            <a:r>
              <a:rPr lang="nl-NL" dirty="0" smtClean="0"/>
              <a:t>Gras is groen (</a:t>
            </a:r>
            <a:r>
              <a:rPr lang="nl-NL" i="1" dirty="0" smtClean="0"/>
              <a:t>elementaire propositie:</a:t>
            </a:r>
            <a:r>
              <a:rPr lang="nl-NL" dirty="0" smtClean="0"/>
              <a:t> </a:t>
            </a:r>
            <a:r>
              <a:rPr lang="nl-NL" b="1" dirty="0" smtClean="0"/>
              <a:t>Q</a:t>
            </a:r>
            <a:r>
              <a:rPr lang="nl-NL" dirty="0" smtClean="0"/>
              <a:t>)     </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lang="nl-NL" dirty="0" smtClean="0"/>
              <a:t>Optica</a:t>
            </a:r>
            <a:r>
              <a:rPr kumimoji="0" lang="nl-NL" b="0" i="0" u="none" strike="noStrike" kern="1200" cap="none" spc="0" normalizeH="0" baseline="0" noProof="0" dirty="0" smtClean="0">
                <a:ln>
                  <a:noFill/>
                </a:ln>
                <a:solidFill>
                  <a:schemeClr val="tx1"/>
                </a:solidFill>
                <a:effectLst/>
                <a:uLnTx/>
                <a:uFillTx/>
                <a:latin typeface="+mn-lt"/>
                <a:ea typeface="+mn-ea"/>
                <a:cs typeface="+mn-cs"/>
              </a:rPr>
              <a:t> valt onder</a:t>
            </a:r>
            <a:r>
              <a:rPr kumimoji="0" lang="nl-NL" b="0" i="0" u="none" strike="noStrike" kern="1200" cap="none" spc="0" normalizeH="0" noProof="0" dirty="0" smtClean="0">
                <a:ln>
                  <a:noFill/>
                </a:ln>
                <a:solidFill>
                  <a:schemeClr val="tx1"/>
                </a:solidFill>
                <a:effectLst/>
                <a:uLnTx/>
                <a:uFillTx/>
                <a:latin typeface="+mn-lt"/>
                <a:ea typeface="+mn-ea"/>
                <a:cs typeface="+mn-cs"/>
              </a:rPr>
              <a:t> </a:t>
            </a:r>
            <a:r>
              <a:rPr lang="nl-NL" dirty="0" smtClean="0"/>
              <a:t>natuurkunde</a:t>
            </a:r>
            <a:r>
              <a:rPr kumimoji="0" lang="nl-NL" b="0" i="0" u="none" strike="noStrike" kern="1200" cap="none" spc="0" normalizeH="0" baseline="0" noProof="0" dirty="0" smtClean="0">
                <a:ln>
                  <a:noFill/>
                </a:ln>
                <a:solidFill>
                  <a:schemeClr val="tx1"/>
                </a:solidFill>
                <a:effectLst/>
                <a:uLnTx/>
                <a:uFillTx/>
                <a:latin typeface="+mn-lt"/>
                <a:ea typeface="+mn-ea"/>
                <a:cs typeface="+mn-cs"/>
              </a:rPr>
              <a:t> en gras</a:t>
            </a:r>
            <a:r>
              <a:rPr kumimoji="0" lang="nl-NL" b="0" i="0" u="none" strike="noStrike" kern="1200" cap="none" spc="0" normalizeH="0" noProof="0" dirty="0" smtClean="0">
                <a:ln>
                  <a:noFill/>
                </a:ln>
                <a:solidFill>
                  <a:schemeClr val="tx1"/>
                </a:solidFill>
                <a:effectLst/>
                <a:uLnTx/>
                <a:uFillTx/>
                <a:latin typeface="+mn-lt"/>
                <a:ea typeface="+mn-ea"/>
                <a:cs typeface="+mn-cs"/>
              </a:rPr>
              <a:t> is groen (</a:t>
            </a:r>
            <a:r>
              <a:rPr kumimoji="0" lang="nl-NL" b="0" i="1" u="none" strike="noStrike" kern="1200" cap="none" spc="0" normalizeH="0" noProof="0" dirty="0" smtClean="0">
                <a:ln>
                  <a:noFill/>
                </a:ln>
                <a:solidFill>
                  <a:schemeClr val="tx1"/>
                </a:solidFill>
                <a:effectLst/>
                <a:uLnTx/>
                <a:uFillTx/>
                <a:latin typeface="+mn-lt"/>
                <a:ea typeface="+mn-ea"/>
                <a:cs typeface="+mn-cs"/>
              </a:rPr>
              <a:t>samengestelde propositie:</a:t>
            </a:r>
            <a:r>
              <a:rPr kumimoji="0" lang="nl-NL" b="0" i="0" u="none" strike="noStrike" kern="1200" cap="none" spc="0" normalizeH="0" noProof="0" dirty="0" smtClean="0">
                <a:ln>
                  <a:noFill/>
                </a:ln>
                <a:solidFill>
                  <a:schemeClr val="tx1"/>
                </a:solidFill>
                <a:effectLst/>
                <a:uLnTx/>
                <a:uFillTx/>
                <a:latin typeface="+mn-lt"/>
                <a:ea typeface="+mn-ea"/>
                <a:cs typeface="+mn-cs"/>
              </a:rPr>
              <a:t> </a:t>
            </a:r>
            <a:r>
              <a:rPr kumimoji="0" lang="nl-NL" b="1" i="0" u="none" strike="noStrike" kern="1200" cap="none" spc="0" normalizeH="0" noProof="0" dirty="0" smtClean="0">
                <a:ln>
                  <a:noFill/>
                </a:ln>
                <a:solidFill>
                  <a:schemeClr val="tx1"/>
                </a:solidFill>
                <a:effectLst/>
                <a:uLnTx/>
                <a:uFillTx/>
                <a:latin typeface="+mn-lt"/>
                <a:ea typeface="+mn-ea"/>
                <a:cs typeface="+mn-cs"/>
              </a:rPr>
              <a:t>P en Q</a:t>
            </a:r>
            <a:r>
              <a:rPr kumimoji="0" lang="nl-NL" i="0" u="none" strike="noStrike" kern="1200" cap="none" spc="0" normalizeH="0" noProof="0" dirty="0" smtClean="0">
                <a:ln>
                  <a:noFill/>
                </a:ln>
                <a:solidFill>
                  <a:schemeClr val="tx1"/>
                </a:solidFill>
                <a:effectLst/>
                <a:uLnTx/>
                <a:uFillTx/>
                <a:latin typeface="+mn-lt"/>
                <a:ea typeface="+mn-ea"/>
                <a:cs typeface="+mn-cs"/>
              </a:rPr>
              <a:t>)</a:t>
            </a:r>
            <a:endParaRPr kumimoji="0" lang="nl-NL"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3789040"/>
            <a:ext cx="8686800" cy="525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Redeneringen die voor wat betreft hun vorm draaien om logische verbanden</a:t>
            </a:r>
            <a:r>
              <a:rPr kumimoji="0" lang="nl-NL" sz="2000" b="0" i="0" u="none" strike="noStrike" kern="1200" cap="none" spc="0" normalizeH="0" noProof="0" dirty="0" smtClean="0">
                <a:ln>
                  <a:noFill/>
                </a:ln>
                <a:solidFill>
                  <a:schemeClr val="tx1"/>
                </a:solidFill>
                <a:effectLst/>
                <a:uLnTx/>
                <a:uFillTx/>
                <a:latin typeface="+mn-lt"/>
                <a:ea typeface="+mn-ea"/>
                <a:cs typeface="+mn-cs"/>
              </a:rPr>
              <a:t> tussen proposities en/of de </a:t>
            </a:r>
            <a:r>
              <a:rPr kumimoji="0" lang="nl-NL" sz="2000" b="0" i="0" u="none" strike="noStrike" kern="1200" cap="none" spc="0" normalizeH="0" noProof="0" dirty="0" err="1" smtClean="0">
                <a:ln>
                  <a:noFill/>
                </a:ln>
                <a:solidFill>
                  <a:schemeClr val="tx1"/>
                </a:solidFill>
                <a:effectLst/>
                <a:uLnTx/>
                <a:uFillTx/>
                <a:latin typeface="+mn-lt"/>
                <a:ea typeface="+mn-ea"/>
                <a:cs typeface="+mn-cs"/>
              </a:rPr>
              <a:t>propositionele</a:t>
            </a:r>
            <a:r>
              <a:rPr kumimoji="0" lang="nl-NL" sz="2000" b="0" i="0" u="none" strike="noStrike" kern="1200" cap="none" spc="0" normalizeH="0" noProof="0" dirty="0" smtClean="0">
                <a:ln>
                  <a:noFill/>
                </a:ln>
                <a:solidFill>
                  <a:schemeClr val="tx1"/>
                </a:solidFill>
                <a:effectLst/>
                <a:uLnTx/>
                <a:uFillTx/>
                <a:latin typeface="+mn-lt"/>
                <a:ea typeface="+mn-ea"/>
                <a:cs typeface="+mn-cs"/>
              </a:rPr>
              <a:t> structuur van samengestelde proposities (en waarbij de interne structuur van elementaire proposities er niet toe doet) kunnen </a:t>
            </a:r>
            <a:r>
              <a:rPr lang="nl-NL" sz="2000" dirty="0" smtClean="0"/>
              <a:t>het beste worden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geanalyseerd </a:t>
            </a:r>
            <a:r>
              <a:rPr lang="nl-NL" sz="2000" dirty="0" smtClean="0"/>
              <a:t>met</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de propositielogica.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Syllogismen</a:t>
            </a:r>
            <a:endParaRPr lang="nl-NL" sz="3600" dirty="0"/>
          </a:p>
        </p:txBody>
      </p:sp>
      <p:sp>
        <p:nvSpPr>
          <p:cNvPr id="19" name="Content Placeholder 2"/>
          <p:cNvSpPr>
            <a:spLocks noGrp="1"/>
          </p:cNvSpPr>
          <p:nvPr>
            <p:ph idx="1"/>
          </p:nvPr>
        </p:nvSpPr>
        <p:spPr>
          <a:xfrm>
            <a:off x="251520" y="1384177"/>
            <a:ext cx="8939336" cy="1108720"/>
          </a:xfrm>
        </p:spPr>
        <p:txBody>
          <a:bodyPr>
            <a:noAutofit/>
          </a:bodyPr>
          <a:lstStyle/>
          <a:p>
            <a:r>
              <a:rPr lang="nl-NL" sz="2000" b="1" dirty="0" smtClean="0"/>
              <a:t>Hoeveel verschillende syllogismen zijn er eigenlijk?</a:t>
            </a:r>
          </a:p>
          <a:p>
            <a:r>
              <a:rPr lang="nl-NL" sz="2000" dirty="0" smtClean="0"/>
              <a:t>Hoe kunnen we systematisch geldige van ongeldige syllogismen onderscheiden? </a:t>
            </a:r>
          </a:p>
        </p:txBody>
      </p:sp>
      <p:sp>
        <p:nvSpPr>
          <p:cNvPr id="5" name="Content Placeholder 2"/>
          <p:cNvSpPr txBox="1">
            <a:spLocks/>
          </p:cNvSpPr>
          <p:nvPr/>
        </p:nvSpPr>
        <p:spPr>
          <a:xfrm>
            <a:off x="971600" y="2780928"/>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noProof="0" dirty="0" smtClean="0"/>
              <a:t>M</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a</a:t>
            </a:r>
            <a:r>
              <a:rPr lang="nl-NL" sz="2000" i="1" dirty="0" smtClean="0"/>
              <a:t>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p:txBody>
      </p:sp>
      <p:cxnSp>
        <p:nvCxnSpPr>
          <p:cNvPr id="8" name="Straight Connector 7"/>
          <p:cNvCxnSpPr/>
          <p:nvPr/>
        </p:nvCxnSpPr>
        <p:spPr>
          <a:xfrm>
            <a:off x="971600" y="35730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Syllogismen</a:t>
            </a:r>
            <a:endParaRPr lang="nl-NL" sz="3600" dirty="0"/>
          </a:p>
        </p:txBody>
      </p:sp>
      <p:sp>
        <p:nvSpPr>
          <p:cNvPr id="19" name="Content Placeholder 2"/>
          <p:cNvSpPr>
            <a:spLocks noGrp="1"/>
          </p:cNvSpPr>
          <p:nvPr>
            <p:ph idx="1"/>
          </p:nvPr>
        </p:nvSpPr>
        <p:spPr>
          <a:xfrm>
            <a:off x="251520" y="1384177"/>
            <a:ext cx="8939336" cy="1108720"/>
          </a:xfrm>
        </p:spPr>
        <p:txBody>
          <a:bodyPr>
            <a:noAutofit/>
          </a:bodyPr>
          <a:lstStyle/>
          <a:p>
            <a:r>
              <a:rPr lang="nl-NL" sz="2000" b="1" dirty="0" smtClean="0"/>
              <a:t>Hoeveel verschillende syllogismen zijn er eigenlijk?</a:t>
            </a:r>
          </a:p>
          <a:p>
            <a:r>
              <a:rPr lang="nl-NL" sz="2000" dirty="0" smtClean="0"/>
              <a:t>Hoe kunnen we systematisch geldige van ongeldige syllogismen onderscheiden? </a:t>
            </a:r>
          </a:p>
        </p:txBody>
      </p:sp>
      <p:sp>
        <p:nvSpPr>
          <p:cNvPr id="5" name="Content Placeholder 2"/>
          <p:cNvSpPr txBox="1">
            <a:spLocks/>
          </p:cNvSpPr>
          <p:nvPr/>
        </p:nvSpPr>
        <p:spPr>
          <a:xfrm>
            <a:off x="971600" y="2780928"/>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noProof="0" dirty="0" smtClean="0"/>
              <a:t>M</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a</a:t>
            </a:r>
            <a:r>
              <a:rPr lang="nl-NL" sz="2000" i="1" dirty="0" smtClean="0"/>
              <a:t>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err="1" smtClean="0"/>
              <a:t>S</a:t>
            </a:r>
            <a:r>
              <a:rPr lang="nl-NL" sz="2000" i="1" dirty="0" err="1" smtClean="0"/>
              <a:t>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err="1" smtClean="0"/>
              <a:t>S</a:t>
            </a:r>
            <a:r>
              <a:rPr lang="nl-NL" sz="2000" i="1" dirty="0" err="1" smtClean="0"/>
              <a:t>aP</a:t>
            </a:r>
            <a:endParaRPr lang="nl-NL" sz="2000" i="1" dirty="0" smtClean="0"/>
          </a:p>
        </p:txBody>
      </p:sp>
      <p:sp>
        <p:nvSpPr>
          <p:cNvPr id="6" name="TextBox 5"/>
          <p:cNvSpPr txBox="1"/>
          <p:nvPr/>
        </p:nvSpPr>
        <p:spPr>
          <a:xfrm>
            <a:off x="3707904" y="2708920"/>
            <a:ext cx="4320480" cy="369332"/>
          </a:xfrm>
          <a:prstGeom prst="rect">
            <a:avLst/>
          </a:prstGeom>
          <a:noFill/>
        </p:spPr>
        <p:txBody>
          <a:bodyPr wrap="square" rtlCol="0">
            <a:spAutoFit/>
          </a:bodyPr>
          <a:lstStyle/>
          <a:p>
            <a:r>
              <a:rPr lang="nl-NL" b="1" dirty="0" smtClean="0"/>
              <a:t>S</a:t>
            </a:r>
            <a:r>
              <a:rPr lang="nl-NL" dirty="0" smtClean="0"/>
              <a:t> is de </a:t>
            </a:r>
            <a:r>
              <a:rPr lang="nl-NL" i="1" dirty="0" smtClean="0"/>
              <a:t>subjectterm</a:t>
            </a:r>
            <a:r>
              <a:rPr lang="nl-NL" dirty="0" smtClean="0"/>
              <a:t> van de conclusie</a:t>
            </a:r>
            <a:endParaRPr lang="nl-NL" dirty="0"/>
          </a:p>
        </p:txBody>
      </p:sp>
      <p:cxnSp>
        <p:nvCxnSpPr>
          <p:cNvPr id="8" name="Straight Connector 7"/>
          <p:cNvCxnSpPr/>
          <p:nvPr/>
        </p:nvCxnSpPr>
        <p:spPr>
          <a:xfrm>
            <a:off x="971600" y="35730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Syllogismen</a:t>
            </a:r>
            <a:endParaRPr lang="nl-NL" sz="3600" dirty="0"/>
          </a:p>
        </p:txBody>
      </p:sp>
      <p:sp>
        <p:nvSpPr>
          <p:cNvPr id="19" name="Content Placeholder 2"/>
          <p:cNvSpPr>
            <a:spLocks noGrp="1"/>
          </p:cNvSpPr>
          <p:nvPr>
            <p:ph idx="1"/>
          </p:nvPr>
        </p:nvSpPr>
        <p:spPr>
          <a:xfrm>
            <a:off x="251520" y="1384177"/>
            <a:ext cx="8939336" cy="1108720"/>
          </a:xfrm>
        </p:spPr>
        <p:txBody>
          <a:bodyPr>
            <a:noAutofit/>
          </a:bodyPr>
          <a:lstStyle/>
          <a:p>
            <a:r>
              <a:rPr lang="nl-NL" sz="2000" b="1" dirty="0" smtClean="0"/>
              <a:t>Hoeveel verschillende syllogismen zijn er eigenlijk?</a:t>
            </a:r>
          </a:p>
          <a:p>
            <a:r>
              <a:rPr lang="nl-NL" sz="2000" dirty="0" smtClean="0"/>
              <a:t>Hoe kunnen we systematisch geldige van ongeldige syllogismen onderscheiden? </a:t>
            </a:r>
          </a:p>
        </p:txBody>
      </p:sp>
      <p:sp>
        <p:nvSpPr>
          <p:cNvPr id="5" name="Content Placeholder 2"/>
          <p:cNvSpPr txBox="1">
            <a:spLocks/>
          </p:cNvSpPr>
          <p:nvPr/>
        </p:nvSpPr>
        <p:spPr>
          <a:xfrm>
            <a:off x="971600" y="2780928"/>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noProof="0" dirty="0" err="1" smtClean="0"/>
              <a:t>M</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a</a:t>
            </a:r>
            <a:r>
              <a:rPr lang="nl-NL" sz="2000" b="1" i="1" noProof="0" dirty="0" err="1" smtClean="0"/>
              <a:t>P</a:t>
            </a:r>
            <a:endParaRPr kumimoji="0" lang="nl-NL" sz="20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a:t>
            </a:r>
            <a:r>
              <a:rPr lang="nl-NL" sz="2000" b="1" i="1" dirty="0" err="1" smtClean="0"/>
              <a:t>P</a:t>
            </a:r>
            <a:endParaRPr lang="nl-NL" sz="2000" b="1" i="1" dirty="0" smtClean="0"/>
          </a:p>
        </p:txBody>
      </p:sp>
      <p:sp>
        <p:nvSpPr>
          <p:cNvPr id="6" name="TextBox 5"/>
          <p:cNvSpPr txBox="1"/>
          <p:nvPr/>
        </p:nvSpPr>
        <p:spPr>
          <a:xfrm>
            <a:off x="3707904" y="2708920"/>
            <a:ext cx="4320480" cy="369332"/>
          </a:xfrm>
          <a:prstGeom prst="rect">
            <a:avLst/>
          </a:prstGeom>
          <a:noFill/>
        </p:spPr>
        <p:txBody>
          <a:bodyPr wrap="square" rtlCol="0">
            <a:spAutoFit/>
          </a:bodyPr>
          <a:lstStyle/>
          <a:p>
            <a:r>
              <a:rPr lang="nl-NL" b="1" dirty="0" smtClean="0"/>
              <a:t>S</a:t>
            </a:r>
            <a:r>
              <a:rPr lang="nl-NL" dirty="0" smtClean="0"/>
              <a:t> is de </a:t>
            </a:r>
            <a:r>
              <a:rPr lang="nl-NL" i="1" dirty="0" smtClean="0"/>
              <a:t>subjectterm</a:t>
            </a:r>
            <a:r>
              <a:rPr lang="nl-NL" dirty="0" smtClean="0"/>
              <a:t> van de conclusie</a:t>
            </a:r>
            <a:endParaRPr lang="nl-NL" dirty="0"/>
          </a:p>
        </p:txBody>
      </p:sp>
      <p:sp>
        <p:nvSpPr>
          <p:cNvPr id="7" name="TextBox 6"/>
          <p:cNvSpPr txBox="1"/>
          <p:nvPr/>
        </p:nvSpPr>
        <p:spPr>
          <a:xfrm>
            <a:off x="3707904" y="3059668"/>
            <a:ext cx="4320480" cy="369332"/>
          </a:xfrm>
          <a:prstGeom prst="rect">
            <a:avLst/>
          </a:prstGeom>
          <a:noFill/>
        </p:spPr>
        <p:txBody>
          <a:bodyPr wrap="square" rtlCol="0">
            <a:spAutoFit/>
          </a:bodyPr>
          <a:lstStyle/>
          <a:p>
            <a:r>
              <a:rPr lang="nl-NL" b="1" dirty="0" smtClean="0"/>
              <a:t>P</a:t>
            </a:r>
            <a:r>
              <a:rPr lang="nl-NL" dirty="0" smtClean="0"/>
              <a:t> is de </a:t>
            </a:r>
            <a:r>
              <a:rPr lang="nl-NL" i="1" dirty="0" err="1" smtClean="0"/>
              <a:t>predikaatterm</a:t>
            </a:r>
            <a:r>
              <a:rPr lang="nl-NL" dirty="0" smtClean="0"/>
              <a:t> van de conclusie</a:t>
            </a:r>
            <a:endParaRPr lang="nl-NL" dirty="0"/>
          </a:p>
        </p:txBody>
      </p:sp>
      <p:cxnSp>
        <p:nvCxnSpPr>
          <p:cNvPr id="8" name="Straight Connector 7"/>
          <p:cNvCxnSpPr/>
          <p:nvPr/>
        </p:nvCxnSpPr>
        <p:spPr>
          <a:xfrm>
            <a:off x="971600" y="35730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Syllogismen</a:t>
            </a:r>
            <a:endParaRPr lang="nl-NL" sz="3600" dirty="0"/>
          </a:p>
        </p:txBody>
      </p:sp>
      <p:sp>
        <p:nvSpPr>
          <p:cNvPr id="19" name="Content Placeholder 2"/>
          <p:cNvSpPr>
            <a:spLocks noGrp="1"/>
          </p:cNvSpPr>
          <p:nvPr>
            <p:ph idx="1"/>
          </p:nvPr>
        </p:nvSpPr>
        <p:spPr>
          <a:xfrm>
            <a:off x="251520" y="1384177"/>
            <a:ext cx="8939336" cy="1108720"/>
          </a:xfrm>
        </p:spPr>
        <p:txBody>
          <a:bodyPr>
            <a:noAutofit/>
          </a:bodyPr>
          <a:lstStyle/>
          <a:p>
            <a:r>
              <a:rPr lang="nl-NL" sz="2000" b="1" dirty="0" smtClean="0"/>
              <a:t>Hoeveel verschillende syllogismen zijn er eigenlijk?</a:t>
            </a:r>
          </a:p>
          <a:p>
            <a:r>
              <a:rPr lang="nl-NL" sz="2000" dirty="0" smtClean="0"/>
              <a:t>Hoe kunnen we systematisch geldige van ongeldige syllogismen onderscheiden? </a:t>
            </a:r>
          </a:p>
        </p:txBody>
      </p:sp>
      <p:sp>
        <p:nvSpPr>
          <p:cNvPr id="5" name="Content Placeholder 2"/>
          <p:cNvSpPr txBox="1">
            <a:spLocks/>
          </p:cNvSpPr>
          <p:nvPr/>
        </p:nvSpPr>
        <p:spPr>
          <a:xfrm>
            <a:off x="971600" y="2780928"/>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smtClean="0"/>
              <a:t>M</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a</a:t>
            </a:r>
            <a:r>
              <a:rPr lang="nl-NL" sz="2000" i="1" dirty="0" smtClean="0"/>
              <a:t>P</a:t>
            </a:r>
            <a:endParaRPr kumimoji="0" lang="nl-NL" sz="200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a:t>
            </a:r>
            <a:r>
              <a:rPr lang="nl-NL" sz="2000" b="1" i="1" dirty="0" err="1" smtClean="0"/>
              <a:t>M</a:t>
            </a:r>
            <a:endParaRPr lang="nl-NL" sz="2000" b="1"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p:txBody>
      </p:sp>
      <p:sp>
        <p:nvSpPr>
          <p:cNvPr id="6" name="TextBox 5"/>
          <p:cNvSpPr txBox="1"/>
          <p:nvPr/>
        </p:nvSpPr>
        <p:spPr>
          <a:xfrm>
            <a:off x="3707904" y="2708920"/>
            <a:ext cx="4320480" cy="369332"/>
          </a:xfrm>
          <a:prstGeom prst="rect">
            <a:avLst/>
          </a:prstGeom>
          <a:noFill/>
        </p:spPr>
        <p:txBody>
          <a:bodyPr wrap="square" rtlCol="0">
            <a:spAutoFit/>
          </a:bodyPr>
          <a:lstStyle/>
          <a:p>
            <a:r>
              <a:rPr lang="nl-NL" b="1" dirty="0" smtClean="0"/>
              <a:t>S</a:t>
            </a:r>
            <a:r>
              <a:rPr lang="nl-NL" dirty="0" smtClean="0"/>
              <a:t> is de </a:t>
            </a:r>
            <a:r>
              <a:rPr lang="nl-NL" i="1" dirty="0" smtClean="0"/>
              <a:t>subjectterm</a:t>
            </a:r>
            <a:r>
              <a:rPr lang="nl-NL" dirty="0" smtClean="0"/>
              <a:t> van de conclusie</a:t>
            </a:r>
            <a:endParaRPr lang="nl-NL" dirty="0"/>
          </a:p>
        </p:txBody>
      </p:sp>
      <p:sp>
        <p:nvSpPr>
          <p:cNvPr id="7" name="TextBox 6"/>
          <p:cNvSpPr txBox="1"/>
          <p:nvPr/>
        </p:nvSpPr>
        <p:spPr>
          <a:xfrm>
            <a:off x="3707904" y="3059668"/>
            <a:ext cx="4320480" cy="369332"/>
          </a:xfrm>
          <a:prstGeom prst="rect">
            <a:avLst/>
          </a:prstGeom>
          <a:noFill/>
        </p:spPr>
        <p:txBody>
          <a:bodyPr wrap="square" rtlCol="0">
            <a:spAutoFit/>
          </a:bodyPr>
          <a:lstStyle/>
          <a:p>
            <a:r>
              <a:rPr lang="nl-NL" b="1" dirty="0" smtClean="0"/>
              <a:t>P</a:t>
            </a:r>
            <a:r>
              <a:rPr lang="nl-NL" dirty="0" smtClean="0"/>
              <a:t> is de </a:t>
            </a:r>
            <a:r>
              <a:rPr lang="nl-NL" i="1" dirty="0" err="1" smtClean="0"/>
              <a:t>predikaatterm</a:t>
            </a:r>
            <a:r>
              <a:rPr lang="nl-NL" dirty="0" smtClean="0"/>
              <a:t> van de conclusie</a:t>
            </a:r>
            <a:endParaRPr lang="nl-NL" dirty="0"/>
          </a:p>
        </p:txBody>
      </p:sp>
      <p:cxnSp>
        <p:nvCxnSpPr>
          <p:cNvPr id="8" name="Straight Connector 7"/>
          <p:cNvCxnSpPr/>
          <p:nvPr/>
        </p:nvCxnSpPr>
        <p:spPr>
          <a:xfrm>
            <a:off x="971600" y="35730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07904" y="3429000"/>
            <a:ext cx="4320480" cy="646331"/>
          </a:xfrm>
          <a:prstGeom prst="rect">
            <a:avLst/>
          </a:prstGeom>
          <a:noFill/>
        </p:spPr>
        <p:txBody>
          <a:bodyPr wrap="square" rtlCol="0">
            <a:spAutoFit/>
          </a:bodyPr>
          <a:lstStyle/>
          <a:p>
            <a:r>
              <a:rPr lang="nl-NL" b="1" dirty="0" smtClean="0"/>
              <a:t>M</a:t>
            </a:r>
            <a:r>
              <a:rPr lang="nl-NL" dirty="0" smtClean="0"/>
              <a:t> is de </a:t>
            </a:r>
            <a:r>
              <a:rPr lang="nl-NL" i="1" dirty="0" smtClean="0"/>
              <a:t>middenterm</a:t>
            </a:r>
            <a:r>
              <a:rPr lang="nl-NL" dirty="0" smtClean="0"/>
              <a:t> (de term die niet in de conclusie van het syllogisme optreedt)</a:t>
            </a:r>
            <a:endParaRPr lang="nl-NL"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Syllogismen</a:t>
            </a:r>
            <a:endParaRPr lang="nl-NL" sz="3600" dirty="0"/>
          </a:p>
        </p:txBody>
      </p:sp>
      <p:sp>
        <p:nvSpPr>
          <p:cNvPr id="19" name="Content Placeholder 2"/>
          <p:cNvSpPr>
            <a:spLocks noGrp="1"/>
          </p:cNvSpPr>
          <p:nvPr>
            <p:ph idx="1"/>
          </p:nvPr>
        </p:nvSpPr>
        <p:spPr>
          <a:xfrm>
            <a:off x="251520" y="1384177"/>
            <a:ext cx="8939336" cy="1108720"/>
          </a:xfrm>
        </p:spPr>
        <p:txBody>
          <a:bodyPr>
            <a:noAutofit/>
          </a:bodyPr>
          <a:lstStyle/>
          <a:p>
            <a:r>
              <a:rPr lang="nl-NL" sz="2000" b="1" dirty="0" smtClean="0"/>
              <a:t>Hoeveel verschillende syllogismen zijn er eigenlijk?</a:t>
            </a:r>
          </a:p>
          <a:p>
            <a:r>
              <a:rPr lang="nl-NL" sz="2000" dirty="0" smtClean="0"/>
              <a:t>Hoe kunnen we systematisch geldige van ongeldige syllogismen onderscheiden? </a:t>
            </a:r>
          </a:p>
        </p:txBody>
      </p:sp>
      <p:sp>
        <p:nvSpPr>
          <p:cNvPr id="5" name="Content Placeholder 2"/>
          <p:cNvSpPr txBox="1">
            <a:spLocks/>
          </p:cNvSpPr>
          <p:nvPr/>
        </p:nvSpPr>
        <p:spPr>
          <a:xfrm>
            <a:off x="971600" y="2780928"/>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err="1" smtClean="0"/>
              <a:t>SaM</a:t>
            </a:r>
            <a:endParaRPr lang="nl-NL" sz="2000" b="1"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p:txBody>
      </p:sp>
      <p:sp>
        <p:nvSpPr>
          <p:cNvPr id="6" name="TextBox 5"/>
          <p:cNvSpPr txBox="1"/>
          <p:nvPr/>
        </p:nvSpPr>
        <p:spPr>
          <a:xfrm>
            <a:off x="3707904" y="2708920"/>
            <a:ext cx="4320480" cy="369332"/>
          </a:xfrm>
          <a:prstGeom prst="rect">
            <a:avLst/>
          </a:prstGeom>
          <a:noFill/>
        </p:spPr>
        <p:txBody>
          <a:bodyPr wrap="square" rtlCol="0">
            <a:spAutoFit/>
          </a:bodyPr>
          <a:lstStyle/>
          <a:p>
            <a:r>
              <a:rPr lang="nl-NL" b="1" dirty="0" smtClean="0"/>
              <a:t>S</a:t>
            </a:r>
            <a:r>
              <a:rPr lang="nl-NL" dirty="0" smtClean="0"/>
              <a:t> is de </a:t>
            </a:r>
            <a:r>
              <a:rPr lang="nl-NL" i="1" dirty="0" smtClean="0"/>
              <a:t>subjectterm</a:t>
            </a:r>
            <a:r>
              <a:rPr lang="nl-NL" dirty="0" smtClean="0"/>
              <a:t> van de conclusie</a:t>
            </a:r>
            <a:endParaRPr lang="nl-NL" dirty="0"/>
          </a:p>
        </p:txBody>
      </p:sp>
      <p:sp>
        <p:nvSpPr>
          <p:cNvPr id="7" name="TextBox 6"/>
          <p:cNvSpPr txBox="1"/>
          <p:nvPr/>
        </p:nvSpPr>
        <p:spPr>
          <a:xfrm>
            <a:off x="3707904" y="3059668"/>
            <a:ext cx="4320480" cy="369332"/>
          </a:xfrm>
          <a:prstGeom prst="rect">
            <a:avLst/>
          </a:prstGeom>
          <a:noFill/>
        </p:spPr>
        <p:txBody>
          <a:bodyPr wrap="square" rtlCol="0">
            <a:spAutoFit/>
          </a:bodyPr>
          <a:lstStyle/>
          <a:p>
            <a:r>
              <a:rPr lang="nl-NL" b="1" dirty="0" smtClean="0"/>
              <a:t>P</a:t>
            </a:r>
            <a:r>
              <a:rPr lang="nl-NL" dirty="0" smtClean="0"/>
              <a:t> is de </a:t>
            </a:r>
            <a:r>
              <a:rPr lang="nl-NL" i="1" dirty="0" err="1" smtClean="0"/>
              <a:t>predikaatterm</a:t>
            </a:r>
            <a:r>
              <a:rPr lang="nl-NL" dirty="0" smtClean="0"/>
              <a:t> van de conclusie</a:t>
            </a:r>
            <a:endParaRPr lang="nl-NL" dirty="0"/>
          </a:p>
        </p:txBody>
      </p:sp>
      <p:cxnSp>
        <p:nvCxnSpPr>
          <p:cNvPr id="8" name="Straight Connector 7"/>
          <p:cNvCxnSpPr/>
          <p:nvPr/>
        </p:nvCxnSpPr>
        <p:spPr>
          <a:xfrm>
            <a:off x="971600" y="35730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07904" y="3429000"/>
            <a:ext cx="4320480" cy="646331"/>
          </a:xfrm>
          <a:prstGeom prst="rect">
            <a:avLst/>
          </a:prstGeom>
          <a:noFill/>
        </p:spPr>
        <p:txBody>
          <a:bodyPr wrap="square" rtlCol="0">
            <a:spAutoFit/>
          </a:bodyPr>
          <a:lstStyle/>
          <a:p>
            <a:r>
              <a:rPr lang="nl-NL" b="1" dirty="0" smtClean="0"/>
              <a:t>M</a:t>
            </a:r>
            <a:r>
              <a:rPr lang="nl-NL" dirty="0" smtClean="0"/>
              <a:t> is de </a:t>
            </a:r>
            <a:r>
              <a:rPr lang="nl-NL" i="1" dirty="0" smtClean="0"/>
              <a:t>middenterm</a:t>
            </a:r>
            <a:r>
              <a:rPr lang="nl-NL" dirty="0" smtClean="0"/>
              <a:t> (de term die niet in de conclusie van het syllogisme optreedt)</a:t>
            </a:r>
            <a:endParaRPr lang="nl-NL" dirty="0"/>
          </a:p>
        </p:txBody>
      </p:sp>
      <p:sp>
        <p:nvSpPr>
          <p:cNvPr id="10" name="TextBox 9"/>
          <p:cNvSpPr txBox="1"/>
          <p:nvPr/>
        </p:nvSpPr>
        <p:spPr>
          <a:xfrm>
            <a:off x="3707904" y="4077072"/>
            <a:ext cx="5112568" cy="646331"/>
          </a:xfrm>
          <a:prstGeom prst="rect">
            <a:avLst/>
          </a:prstGeom>
          <a:noFill/>
        </p:spPr>
        <p:txBody>
          <a:bodyPr wrap="square" rtlCol="0">
            <a:spAutoFit/>
          </a:bodyPr>
          <a:lstStyle/>
          <a:p>
            <a:r>
              <a:rPr lang="nl-NL" b="1" i="1" dirty="0" err="1" smtClean="0"/>
              <a:t>SaM</a:t>
            </a:r>
            <a:r>
              <a:rPr lang="nl-NL" dirty="0" smtClean="0"/>
              <a:t> is de </a:t>
            </a:r>
            <a:r>
              <a:rPr lang="nl-NL" i="1" dirty="0" smtClean="0"/>
              <a:t>minor</a:t>
            </a:r>
            <a:r>
              <a:rPr lang="nl-NL" dirty="0" smtClean="0"/>
              <a:t> (de premisse waarin de subject term optreedt)</a:t>
            </a:r>
            <a:endParaRPr lang="nl-NL"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Syllogismen</a:t>
            </a:r>
            <a:endParaRPr lang="nl-NL" sz="3600" dirty="0"/>
          </a:p>
        </p:txBody>
      </p:sp>
      <p:sp>
        <p:nvSpPr>
          <p:cNvPr id="19" name="Content Placeholder 2"/>
          <p:cNvSpPr>
            <a:spLocks noGrp="1"/>
          </p:cNvSpPr>
          <p:nvPr>
            <p:ph idx="1"/>
          </p:nvPr>
        </p:nvSpPr>
        <p:spPr>
          <a:xfrm>
            <a:off x="251520" y="1384177"/>
            <a:ext cx="8939336" cy="1108720"/>
          </a:xfrm>
        </p:spPr>
        <p:txBody>
          <a:bodyPr>
            <a:noAutofit/>
          </a:bodyPr>
          <a:lstStyle/>
          <a:p>
            <a:r>
              <a:rPr lang="nl-NL" sz="2000" b="1" dirty="0" smtClean="0"/>
              <a:t>Hoeveel verschillende syllogismen zijn er eigenlijk?</a:t>
            </a:r>
          </a:p>
          <a:p>
            <a:r>
              <a:rPr lang="nl-NL" sz="2000" dirty="0" smtClean="0"/>
              <a:t>Hoe kunnen we systematisch geldige van ongeldige syllogismen onderscheiden? </a:t>
            </a:r>
          </a:p>
        </p:txBody>
      </p:sp>
      <p:sp>
        <p:nvSpPr>
          <p:cNvPr id="5" name="Content Placeholder 2"/>
          <p:cNvSpPr txBox="1">
            <a:spLocks/>
          </p:cNvSpPr>
          <p:nvPr/>
        </p:nvSpPr>
        <p:spPr>
          <a:xfrm>
            <a:off x="971600" y="2780928"/>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1" i="1" u="none" strike="noStrike" kern="1200" cap="none" spc="0" normalizeH="0" noProof="0" dirty="0" err="1" smtClean="0">
                <a:ln>
                  <a:noFill/>
                </a:ln>
                <a:solidFill>
                  <a:schemeClr val="tx1"/>
                </a:solidFill>
                <a:effectLst/>
                <a:uLnTx/>
                <a:uFillTx/>
                <a:latin typeface="+mn-lt"/>
                <a:ea typeface="+mn-ea"/>
                <a:cs typeface="+mn-cs"/>
              </a:rPr>
              <a:t>MaP</a:t>
            </a:r>
            <a:endParaRPr kumimoji="0" lang="nl-NL" sz="20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p:txBody>
      </p:sp>
      <p:sp>
        <p:nvSpPr>
          <p:cNvPr id="6" name="TextBox 5"/>
          <p:cNvSpPr txBox="1"/>
          <p:nvPr/>
        </p:nvSpPr>
        <p:spPr>
          <a:xfrm>
            <a:off x="3707904" y="2708920"/>
            <a:ext cx="4320480" cy="369332"/>
          </a:xfrm>
          <a:prstGeom prst="rect">
            <a:avLst/>
          </a:prstGeom>
          <a:noFill/>
        </p:spPr>
        <p:txBody>
          <a:bodyPr wrap="square" rtlCol="0">
            <a:spAutoFit/>
          </a:bodyPr>
          <a:lstStyle/>
          <a:p>
            <a:r>
              <a:rPr lang="nl-NL" b="1" dirty="0" smtClean="0"/>
              <a:t>S</a:t>
            </a:r>
            <a:r>
              <a:rPr lang="nl-NL" dirty="0" smtClean="0"/>
              <a:t> is de </a:t>
            </a:r>
            <a:r>
              <a:rPr lang="nl-NL" i="1" dirty="0" smtClean="0"/>
              <a:t>subjectterm</a:t>
            </a:r>
            <a:r>
              <a:rPr lang="nl-NL" dirty="0" smtClean="0"/>
              <a:t> van de conclusie</a:t>
            </a:r>
            <a:endParaRPr lang="nl-NL" dirty="0"/>
          </a:p>
        </p:txBody>
      </p:sp>
      <p:sp>
        <p:nvSpPr>
          <p:cNvPr id="7" name="TextBox 6"/>
          <p:cNvSpPr txBox="1"/>
          <p:nvPr/>
        </p:nvSpPr>
        <p:spPr>
          <a:xfrm>
            <a:off x="3707904" y="3059668"/>
            <a:ext cx="4320480" cy="369332"/>
          </a:xfrm>
          <a:prstGeom prst="rect">
            <a:avLst/>
          </a:prstGeom>
          <a:noFill/>
        </p:spPr>
        <p:txBody>
          <a:bodyPr wrap="square" rtlCol="0">
            <a:spAutoFit/>
          </a:bodyPr>
          <a:lstStyle/>
          <a:p>
            <a:r>
              <a:rPr lang="nl-NL" b="1" dirty="0" smtClean="0"/>
              <a:t>P</a:t>
            </a:r>
            <a:r>
              <a:rPr lang="nl-NL" dirty="0" smtClean="0"/>
              <a:t> is de </a:t>
            </a:r>
            <a:r>
              <a:rPr lang="nl-NL" i="1" dirty="0" err="1" smtClean="0"/>
              <a:t>predikaatterm</a:t>
            </a:r>
            <a:r>
              <a:rPr lang="nl-NL" dirty="0" smtClean="0"/>
              <a:t> van de conclusie</a:t>
            </a:r>
            <a:endParaRPr lang="nl-NL" dirty="0"/>
          </a:p>
        </p:txBody>
      </p:sp>
      <p:cxnSp>
        <p:nvCxnSpPr>
          <p:cNvPr id="8" name="Straight Connector 7"/>
          <p:cNvCxnSpPr/>
          <p:nvPr/>
        </p:nvCxnSpPr>
        <p:spPr>
          <a:xfrm>
            <a:off x="971600" y="35730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07904" y="3429000"/>
            <a:ext cx="4320480" cy="646331"/>
          </a:xfrm>
          <a:prstGeom prst="rect">
            <a:avLst/>
          </a:prstGeom>
          <a:noFill/>
        </p:spPr>
        <p:txBody>
          <a:bodyPr wrap="square" rtlCol="0">
            <a:spAutoFit/>
          </a:bodyPr>
          <a:lstStyle/>
          <a:p>
            <a:r>
              <a:rPr lang="nl-NL" b="1" dirty="0" smtClean="0"/>
              <a:t>M</a:t>
            </a:r>
            <a:r>
              <a:rPr lang="nl-NL" dirty="0" smtClean="0"/>
              <a:t> is de </a:t>
            </a:r>
            <a:r>
              <a:rPr lang="nl-NL" i="1" dirty="0" smtClean="0"/>
              <a:t>middenterm</a:t>
            </a:r>
            <a:r>
              <a:rPr lang="nl-NL" dirty="0" smtClean="0"/>
              <a:t> (de term die niet in de conclusie van het syllogisme optreedt)</a:t>
            </a:r>
            <a:endParaRPr lang="nl-NL" dirty="0"/>
          </a:p>
        </p:txBody>
      </p:sp>
      <p:sp>
        <p:nvSpPr>
          <p:cNvPr id="10" name="TextBox 9"/>
          <p:cNvSpPr txBox="1"/>
          <p:nvPr/>
        </p:nvSpPr>
        <p:spPr>
          <a:xfrm>
            <a:off x="3707904" y="4077072"/>
            <a:ext cx="5112568" cy="646331"/>
          </a:xfrm>
          <a:prstGeom prst="rect">
            <a:avLst/>
          </a:prstGeom>
          <a:noFill/>
        </p:spPr>
        <p:txBody>
          <a:bodyPr wrap="square" rtlCol="0">
            <a:spAutoFit/>
          </a:bodyPr>
          <a:lstStyle/>
          <a:p>
            <a:r>
              <a:rPr lang="nl-NL" b="1" i="1" dirty="0" err="1" smtClean="0"/>
              <a:t>SaM</a:t>
            </a:r>
            <a:r>
              <a:rPr lang="nl-NL" dirty="0" smtClean="0"/>
              <a:t> is de </a:t>
            </a:r>
            <a:r>
              <a:rPr lang="nl-NL" i="1" dirty="0" smtClean="0"/>
              <a:t>minor</a:t>
            </a:r>
            <a:r>
              <a:rPr lang="nl-NL" dirty="0" smtClean="0"/>
              <a:t> (de premisse waarin de subject term optreedt)</a:t>
            </a:r>
            <a:endParaRPr lang="nl-NL" dirty="0"/>
          </a:p>
        </p:txBody>
      </p:sp>
      <p:sp>
        <p:nvSpPr>
          <p:cNvPr id="11" name="TextBox 10"/>
          <p:cNvSpPr txBox="1"/>
          <p:nvPr/>
        </p:nvSpPr>
        <p:spPr>
          <a:xfrm>
            <a:off x="3707904" y="4726885"/>
            <a:ext cx="5112568" cy="646331"/>
          </a:xfrm>
          <a:prstGeom prst="rect">
            <a:avLst/>
          </a:prstGeom>
          <a:noFill/>
        </p:spPr>
        <p:txBody>
          <a:bodyPr wrap="square" rtlCol="0">
            <a:spAutoFit/>
          </a:bodyPr>
          <a:lstStyle/>
          <a:p>
            <a:r>
              <a:rPr lang="nl-NL" b="1" i="1" dirty="0" err="1" smtClean="0"/>
              <a:t>MaP</a:t>
            </a:r>
            <a:r>
              <a:rPr lang="nl-NL" dirty="0" smtClean="0"/>
              <a:t> is de </a:t>
            </a:r>
            <a:r>
              <a:rPr lang="nl-NL" i="1" dirty="0" smtClean="0"/>
              <a:t>major</a:t>
            </a:r>
            <a:r>
              <a:rPr lang="nl-NL" dirty="0" smtClean="0"/>
              <a:t> (de premisse waarin de </a:t>
            </a:r>
            <a:r>
              <a:rPr lang="nl-NL" dirty="0" err="1" smtClean="0"/>
              <a:t>predikaat</a:t>
            </a:r>
            <a:r>
              <a:rPr lang="nl-NL" dirty="0" smtClean="0"/>
              <a:t> term optreedt)</a:t>
            </a:r>
            <a:endParaRPr lang="nl-NL"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Syllogismen</a:t>
            </a:r>
            <a:endParaRPr lang="nl-NL" sz="3600" dirty="0"/>
          </a:p>
        </p:txBody>
      </p:sp>
      <p:sp>
        <p:nvSpPr>
          <p:cNvPr id="19" name="Content Placeholder 2"/>
          <p:cNvSpPr>
            <a:spLocks noGrp="1"/>
          </p:cNvSpPr>
          <p:nvPr>
            <p:ph idx="1"/>
          </p:nvPr>
        </p:nvSpPr>
        <p:spPr>
          <a:xfrm>
            <a:off x="251520" y="1384177"/>
            <a:ext cx="8939336" cy="1108720"/>
          </a:xfrm>
        </p:spPr>
        <p:txBody>
          <a:bodyPr>
            <a:noAutofit/>
          </a:bodyPr>
          <a:lstStyle/>
          <a:p>
            <a:r>
              <a:rPr lang="nl-NL" sz="2000" b="1" dirty="0" smtClean="0"/>
              <a:t>Hoeveel verschillende syllogismen zijn er eigenlijk?</a:t>
            </a:r>
          </a:p>
          <a:p>
            <a:r>
              <a:rPr lang="nl-NL" sz="2000" dirty="0" smtClean="0"/>
              <a:t>Hoe kunnen we systematisch geldige van ongeldige syllogismen onderscheiden? </a:t>
            </a:r>
          </a:p>
        </p:txBody>
      </p:sp>
      <p:sp>
        <p:nvSpPr>
          <p:cNvPr id="5" name="Content Placeholder 2"/>
          <p:cNvSpPr txBox="1">
            <a:spLocks/>
          </p:cNvSpPr>
          <p:nvPr/>
        </p:nvSpPr>
        <p:spPr>
          <a:xfrm>
            <a:off x="971600" y="2780928"/>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noProof="0" dirty="0" smtClean="0"/>
              <a:t>M</a:t>
            </a:r>
            <a:r>
              <a:rPr kumimoji="0" lang="nl-NL" sz="2000" b="1" i="1" u="none" strike="noStrike" kern="1200" cap="none" spc="0" normalizeH="0" baseline="0" noProof="0" dirty="0" smtClean="0">
                <a:ln>
                  <a:noFill/>
                </a:ln>
                <a:solidFill>
                  <a:schemeClr val="tx1"/>
                </a:solidFill>
                <a:effectLst/>
                <a:uLnTx/>
                <a:uFillTx/>
                <a:latin typeface="+mn-lt"/>
                <a:ea typeface="+mn-ea"/>
                <a:cs typeface="+mn-cs"/>
              </a:rPr>
              <a:t>a</a:t>
            </a:r>
            <a:r>
              <a:rPr lang="nl-NL" sz="2000" b="1" i="1" dirty="0" smtClean="0"/>
              <a:t>P</a:t>
            </a:r>
            <a:endParaRPr kumimoji="0" lang="nl-NL" sz="20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err="1" smtClean="0"/>
              <a:t>SaM</a:t>
            </a:r>
            <a:endParaRPr lang="nl-NL" sz="2000" b="1"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p:txBody>
      </p:sp>
      <p:sp>
        <p:nvSpPr>
          <p:cNvPr id="6" name="TextBox 5"/>
          <p:cNvSpPr txBox="1"/>
          <p:nvPr/>
        </p:nvSpPr>
        <p:spPr>
          <a:xfrm>
            <a:off x="3707904" y="2708920"/>
            <a:ext cx="4320480" cy="369332"/>
          </a:xfrm>
          <a:prstGeom prst="rect">
            <a:avLst/>
          </a:prstGeom>
          <a:noFill/>
        </p:spPr>
        <p:txBody>
          <a:bodyPr wrap="square" rtlCol="0">
            <a:spAutoFit/>
          </a:bodyPr>
          <a:lstStyle/>
          <a:p>
            <a:r>
              <a:rPr lang="nl-NL" b="1" dirty="0" smtClean="0"/>
              <a:t>S</a:t>
            </a:r>
            <a:r>
              <a:rPr lang="nl-NL" dirty="0" smtClean="0"/>
              <a:t> is de </a:t>
            </a:r>
            <a:r>
              <a:rPr lang="nl-NL" i="1" dirty="0" smtClean="0"/>
              <a:t>subjectterm</a:t>
            </a:r>
            <a:r>
              <a:rPr lang="nl-NL" dirty="0" smtClean="0"/>
              <a:t> van de conclusie</a:t>
            </a:r>
            <a:endParaRPr lang="nl-NL" dirty="0"/>
          </a:p>
        </p:txBody>
      </p:sp>
      <p:sp>
        <p:nvSpPr>
          <p:cNvPr id="7" name="TextBox 6"/>
          <p:cNvSpPr txBox="1"/>
          <p:nvPr/>
        </p:nvSpPr>
        <p:spPr>
          <a:xfrm>
            <a:off x="3707904" y="3059668"/>
            <a:ext cx="4320480" cy="369332"/>
          </a:xfrm>
          <a:prstGeom prst="rect">
            <a:avLst/>
          </a:prstGeom>
          <a:noFill/>
        </p:spPr>
        <p:txBody>
          <a:bodyPr wrap="square" rtlCol="0">
            <a:spAutoFit/>
          </a:bodyPr>
          <a:lstStyle/>
          <a:p>
            <a:r>
              <a:rPr lang="nl-NL" b="1" dirty="0" smtClean="0"/>
              <a:t>P</a:t>
            </a:r>
            <a:r>
              <a:rPr lang="nl-NL" dirty="0" smtClean="0"/>
              <a:t> is de </a:t>
            </a:r>
            <a:r>
              <a:rPr lang="nl-NL" i="1" dirty="0" err="1" smtClean="0"/>
              <a:t>predikaatterm</a:t>
            </a:r>
            <a:r>
              <a:rPr lang="nl-NL" dirty="0" smtClean="0"/>
              <a:t> van de conclusie</a:t>
            </a:r>
            <a:endParaRPr lang="nl-NL" dirty="0"/>
          </a:p>
        </p:txBody>
      </p:sp>
      <p:cxnSp>
        <p:nvCxnSpPr>
          <p:cNvPr id="8" name="Straight Connector 7"/>
          <p:cNvCxnSpPr/>
          <p:nvPr/>
        </p:nvCxnSpPr>
        <p:spPr>
          <a:xfrm>
            <a:off x="971600" y="35730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07904" y="3429000"/>
            <a:ext cx="4320480" cy="646331"/>
          </a:xfrm>
          <a:prstGeom prst="rect">
            <a:avLst/>
          </a:prstGeom>
          <a:noFill/>
        </p:spPr>
        <p:txBody>
          <a:bodyPr wrap="square" rtlCol="0">
            <a:spAutoFit/>
          </a:bodyPr>
          <a:lstStyle/>
          <a:p>
            <a:r>
              <a:rPr lang="nl-NL" b="1" dirty="0" smtClean="0"/>
              <a:t>M</a:t>
            </a:r>
            <a:r>
              <a:rPr lang="nl-NL" dirty="0" smtClean="0"/>
              <a:t> is de </a:t>
            </a:r>
            <a:r>
              <a:rPr lang="nl-NL" i="1" dirty="0" smtClean="0"/>
              <a:t>middenterm</a:t>
            </a:r>
            <a:r>
              <a:rPr lang="nl-NL" dirty="0" smtClean="0"/>
              <a:t> (de term die niet in de conclusie van het syllogisme optreedt)</a:t>
            </a:r>
            <a:endParaRPr lang="nl-NL" dirty="0"/>
          </a:p>
        </p:txBody>
      </p:sp>
      <p:sp>
        <p:nvSpPr>
          <p:cNvPr id="10" name="TextBox 9"/>
          <p:cNvSpPr txBox="1"/>
          <p:nvPr/>
        </p:nvSpPr>
        <p:spPr>
          <a:xfrm>
            <a:off x="3707904" y="4077072"/>
            <a:ext cx="5112568" cy="646331"/>
          </a:xfrm>
          <a:prstGeom prst="rect">
            <a:avLst/>
          </a:prstGeom>
          <a:noFill/>
        </p:spPr>
        <p:txBody>
          <a:bodyPr wrap="square" rtlCol="0">
            <a:spAutoFit/>
          </a:bodyPr>
          <a:lstStyle/>
          <a:p>
            <a:r>
              <a:rPr lang="nl-NL" b="1" i="1" dirty="0" err="1" smtClean="0"/>
              <a:t>SaM</a:t>
            </a:r>
            <a:r>
              <a:rPr lang="nl-NL" dirty="0" smtClean="0"/>
              <a:t> is de </a:t>
            </a:r>
            <a:r>
              <a:rPr lang="nl-NL" i="1" dirty="0" smtClean="0"/>
              <a:t>minor</a:t>
            </a:r>
            <a:r>
              <a:rPr lang="nl-NL" dirty="0" smtClean="0"/>
              <a:t> (de premisse waarin de subject term optreedt)</a:t>
            </a:r>
            <a:endParaRPr lang="nl-NL" dirty="0"/>
          </a:p>
        </p:txBody>
      </p:sp>
      <p:sp>
        <p:nvSpPr>
          <p:cNvPr id="11" name="TextBox 10"/>
          <p:cNvSpPr txBox="1"/>
          <p:nvPr/>
        </p:nvSpPr>
        <p:spPr>
          <a:xfrm>
            <a:off x="3707904" y="4726885"/>
            <a:ext cx="5112568" cy="646331"/>
          </a:xfrm>
          <a:prstGeom prst="rect">
            <a:avLst/>
          </a:prstGeom>
          <a:noFill/>
        </p:spPr>
        <p:txBody>
          <a:bodyPr wrap="square" rtlCol="0">
            <a:spAutoFit/>
          </a:bodyPr>
          <a:lstStyle/>
          <a:p>
            <a:r>
              <a:rPr lang="nl-NL" b="1" i="1" dirty="0" err="1" smtClean="0"/>
              <a:t>MaP</a:t>
            </a:r>
            <a:r>
              <a:rPr lang="nl-NL" dirty="0" smtClean="0"/>
              <a:t> is de </a:t>
            </a:r>
            <a:r>
              <a:rPr lang="nl-NL" i="1" dirty="0" smtClean="0"/>
              <a:t>major</a:t>
            </a:r>
            <a:r>
              <a:rPr lang="nl-NL" dirty="0" smtClean="0"/>
              <a:t> (de premisse waarin de </a:t>
            </a:r>
            <a:r>
              <a:rPr lang="nl-NL" dirty="0" err="1" smtClean="0"/>
              <a:t>predikaat</a:t>
            </a:r>
            <a:r>
              <a:rPr lang="nl-NL" dirty="0" smtClean="0"/>
              <a:t> term optreedt)</a:t>
            </a:r>
            <a:endParaRPr lang="nl-NL" dirty="0"/>
          </a:p>
        </p:txBody>
      </p:sp>
      <p:sp>
        <p:nvSpPr>
          <p:cNvPr id="12" name="TextBox 11"/>
          <p:cNvSpPr txBox="1"/>
          <p:nvPr/>
        </p:nvSpPr>
        <p:spPr>
          <a:xfrm>
            <a:off x="3707904" y="5374957"/>
            <a:ext cx="5112568" cy="369332"/>
          </a:xfrm>
          <a:prstGeom prst="rect">
            <a:avLst/>
          </a:prstGeom>
          <a:noFill/>
        </p:spPr>
        <p:txBody>
          <a:bodyPr wrap="square" rtlCol="0">
            <a:spAutoFit/>
          </a:bodyPr>
          <a:lstStyle/>
          <a:p>
            <a:r>
              <a:rPr lang="nl-NL" dirty="0" smtClean="0"/>
              <a:t>De </a:t>
            </a:r>
            <a:r>
              <a:rPr lang="nl-NL" i="1" dirty="0" smtClean="0"/>
              <a:t>major</a:t>
            </a:r>
            <a:r>
              <a:rPr lang="nl-NL" dirty="0" smtClean="0"/>
              <a:t> wordt altijd genoteerd </a:t>
            </a:r>
            <a:r>
              <a:rPr lang="nl-NL" u="sng" dirty="0" smtClean="0"/>
              <a:t>boven</a:t>
            </a:r>
            <a:r>
              <a:rPr lang="nl-NL" dirty="0" smtClean="0"/>
              <a:t> de </a:t>
            </a:r>
            <a:r>
              <a:rPr lang="nl-NL" i="1" dirty="0" smtClean="0"/>
              <a:t>minor</a:t>
            </a:r>
            <a:endParaRPr lang="nl-NL" i="1"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Hoeveel verschillende syllogismen zijn er?</a:t>
            </a:r>
            <a:endParaRPr lang="nl-NL" sz="3600" dirty="0"/>
          </a:p>
        </p:txBody>
      </p:sp>
      <p:sp>
        <p:nvSpPr>
          <p:cNvPr id="5" name="Content Placeholder 2"/>
          <p:cNvSpPr txBox="1">
            <a:spLocks/>
          </p:cNvSpPr>
          <p:nvPr/>
        </p:nvSpPr>
        <p:spPr>
          <a:xfrm>
            <a:off x="971600" y="2780928"/>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M</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a</a:t>
            </a:r>
            <a:r>
              <a:rPr lang="nl-NL" sz="2000" i="1" noProof="0" dirty="0" err="1" smtClean="0"/>
              <a:t>P</a:t>
            </a:r>
            <a:endParaRPr kumimoji="0" lang="nl-NL" sz="200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p:txBody>
      </p:sp>
      <p:sp>
        <p:nvSpPr>
          <p:cNvPr id="6" name="TextBox 5"/>
          <p:cNvSpPr txBox="1"/>
          <p:nvPr/>
        </p:nvSpPr>
        <p:spPr>
          <a:xfrm>
            <a:off x="3707904" y="2708920"/>
            <a:ext cx="4320480" cy="646331"/>
          </a:xfrm>
          <a:prstGeom prst="rect">
            <a:avLst/>
          </a:prstGeom>
          <a:noFill/>
        </p:spPr>
        <p:txBody>
          <a:bodyPr wrap="square" rtlCol="0">
            <a:spAutoFit/>
          </a:bodyPr>
          <a:lstStyle/>
          <a:p>
            <a:r>
              <a:rPr lang="nl-NL" dirty="0" smtClean="0"/>
              <a:t>Iedere redeneervorm heeft een </a:t>
            </a:r>
            <a:r>
              <a:rPr lang="nl-NL" i="1" dirty="0" smtClean="0"/>
              <a:t>modus</a:t>
            </a:r>
            <a:r>
              <a:rPr lang="nl-NL" dirty="0" smtClean="0"/>
              <a:t>. De modus van de redenering hiernaast is </a:t>
            </a:r>
            <a:r>
              <a:rPr lang="nl-NL" b="1" dirty="0" smtClean="0"/>
              <a:t>AAA</a:t>
            </a:r>
            <a:endParaRPr lang="nl-NL" b="1" dirty="0"/>
          </a:p>
        </p:txBody>
      </p:sp>
      <p:cxnSp>
        <p:nvCxnSpPr>
          <p:cNvPr id="8" name="Straight Connector 7"/>
          <p:cNvCxnSpPr/>
          <p:nvPr/>
        </p:nvCxnSpPr>
        <p:spPr>
          <a:xfrm>
            <a:off x="971600" y="35730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07904" y="3419708"/>
            <a:ext cx="4608512" cy="369332"/>
          </a:xfrm>
          <a:prstGeom prst="rect">
            <a:avLst/>
          </a:prstGeom>
          <a:noFill/>
        </p:spPr>
        <p:txBody>
          <a:bodyPr wrap="square" rtlCol="0">
            <a:spAutoFit/>
          </a:bodyPr>
          <a:lstStyle/>
          <a:p>
            <a:r>
              <a:rPr lang="nl-NL" dirty="0" smtClean="0"/>
              <a:t>Er zijn in totaal 4 x 4 x 4 = 64 modi. Waarom?</a:t>
            </a:r>
            <a:endParaRPr lang="nl-NL" dirty="0"/>
          </a:p>
        </p:txBody>
      </p:sp>
      <p:sp>
        <p:nvSpPr>
          <p:cNvPr id="14" name="Content Placeholder 2"/>
          <p:cNvSpPr txBox="1">
            <a:spLocks/>
          </p:cNvSpPr>
          <p:nvPr/>
        </p:nvSpPr>
        <p:spPr>
          <a:xfrm>
            <a:off x="971600" y="436510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MiP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15" name="Content Placeholder 2"/>
          <p:cNvSpPr txBox="1">
            <a:spLocks/>
          </p:cNvSpPr>
          <p:nvPr/>
        </p:nvSpPr>
        <p:spPr>
          <a:xfrm>
            <a:off x="3707904" y="4293096"/>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Modus = </a:t>
            </a:r>
            <a:r>
              <a:rPr lang="nl-NL" sz="2000" b="1" dirty="0" smtClean="0"/>
              <a:t>IAI</a:t>
            </a:r>
          </a:p>
        </p:txBody>
      </p:sp>
      <p:cxnSp>
        <p:nvCxnSpPr>
          <p:cNvPr id="16" name="Straight Connector 15"/>
          <p:cNvCxnSpPr/>
          <p:nvPr/>
        </p:nvCxnSpPr>
        <p:spPr>
          <a:xfrm>
            <a:off x="971600" y="51571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20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p:bldP spid="15" grpId="0" build="allAtOnce"/>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Hoeveel verschillende syllogismen zijn er?</a:t>
            </a:r>
            <a:endParaRPr lang="nl-NL" sz="3600" dirty="0"/>
          </a:p>
        </p:txBody>
      </p:sp>
      <p:sp>
        <p:nvSpPr>
          <p:cNvPr id="19" name="Content Placeholder 2"/>
          <p:cNvSpPr>
            <a:spLocks noGrp="1"/>
          </p:cNvSpPr>
          <p:nvPr>
            <p:ph idx="1"/>
          </p:nvPr>
        </p:nvSpPr>
        <p:spPr>
          <a:xfrm>
            <a:off x="457200" y="1384177"/>
            <a:ext cx="8686800" cy="1108720"/>
          </a:xfrm>
        </p:spPr>
        <p:txBody>
          <a:bodyPr>
            <a:noAutofit/>
          </a:bodyPr>
          <a:lstStyle/>
          <a:p>
            <a:r>
              <a:rPr lang="nl-NL" sz="2000" dirty="0" smtClean="0"/>
              <a:t>Bij ieder syllogisme hoort precies één modus. Maar </a:t>
            </a:r>
            <a:r>
              <a:rPr lang="nl-NL" sz="2000" u="sng" dirty="0" smtClean="0"/>
              <a:t>verschillende</a:t>
            </a:r>
            <a:r>
              <a:rPr lang="nl-NL" sz="2000" dirty="0" smtClean="0"/>
              <a:t>                  syllogismen kunnen </a:t>
            </a:r>
            <a:r>
              <a:rPr lang="nl-NL" sz="2000" u="sng" dirty="0" smtClean="0"/>
              <a:t>dezelfde</a:t>
            </a:r>
            <a:r>
              <a:rPr lang="nl-NL" sz="2000" dirty="0" smtClean="0"/>
              <a:t> modus hebben.</a:t>
            </a:r>
          </a:p>
        </p:txBody>
      </p:sp>
      <p:sp>
        <p:nvSpPr>
          <p:cNvPr id="15" name="Content Placeholder 2"/>
          <p:cNvSpPr txBox="1">
            <a:spLocks/>
          </p:cNvSpPr>
          <p:nvPr/>
        </p:nvSpPr>
        <p:spPr>
          <a:xfrm>
            <a:off x="781744"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MiP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16" name="Content Placeholder 2"/>
          <p:cNvSpPr txBox="1">
            <a:spLocks/>
          </p:cNvSpPr>
          <p:nvPr/>
        </p:nvSpPr>
        <p:spPr>
          <a:xfrm>
            <a:off x="2699792"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PiM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17" name="Content Placeholder 2"/>
          <p:cNvSpPr txBox="1">
            <a:spLocks/>
          </p:cNvSpPr>
          <p:nvPr/>
        </p:nvSpPr>
        <p:spPr>
          <a:xfrm>
            <a:off x="4670176"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MiP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18" name="Content Placeholder 2"/>
          <p:cNvSpPr txBox="1">
            <a:spLocks/>
          </p:cNvSpPr>
          <p:nvPr/>
        </p:nvSpPr>
        <p:spPr>
          <a:xfrm>
            <a:off x="6542384" y="2507706"/>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PiM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20" name="Content Placeholder 2"/>
          <p:cNvSpPr txBox="1">
            <a:spLocks/>
          </p:cNvSpPr>
          <p:nvPr/>
        </p:nvSpPr>
        <p:spPr>
          <a:xfrm>
            <a:off x="421704" y="4120481"/>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Modus = </a:t>
            </a:r>
            <a:r>
              <a:rPr lang="nl-NL" sz="2000" b="1" dirty="0" smtClean="0"/>
              <a:t>IAI</a:t>
            </a:r>
          </a:p>
        </p:txBody>
      </p:sp>
      <p:sp>
        <p:nvSpPr>
          <p:cNvPr id="22" name="Content Placeholder 2"/>
          <p:cNvSpPr txBox="1">
            <a:spLocks/>
          </p:cNvSpPr>
          <p:nvPr/>
        </p:nvSpPr>
        <p:spPr>
          <a:xfrm>
            <a:off x="2339752" y="4077072"/>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Modus = </a:t>
            </a:r>
            <a:r>
              <a:rPr lang="nl-NL" sz="2000" b="1" dirty="0" smtClean="0"/>
              <a:t>IAI</a:t>
            </a:r>
          </a:p>
        </p:txBody>
      </p:sp>
      <p:sp>
        <p:nvSpPr>
          <p:cNvPr id="23" name="Content Placeholder 2"/>
          <p:cNvSpPr txBox="1">
            <a:spLocks/>
          </p:cNvSpPr>
          <p:nvPr/>
        </p:nvSpPr>
        <p:spPr>
          <a:xfrm>
            <a:off x="4310136" y="4077072"/>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Modus = </a:t>
            </a:r>
            <a:r>
              <a:rPr lang="nl-NL" sz="2000" b="1" dirty="0" smtClean="0"/>
              <a:t>IAI</a:t>
            </a:r>
          </a:p>
        </p:txBody>
      </p:sp>
      <p:sp>
        <p:nvSpPr>
          <p:cNvPr id="24" name="Content Placeholder 2"/>
          <p:cNvSpPr txBox="1">
            <a:spLocks/>
          </p:cNvSpPr>
          <p:nvPr/>
        </p:nvSpPr>
        <p:spPr>
          <a:xfrm>
            <a:off x="6156176" y="4077072"/>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Modus = </a:t>
            </a:r>
            <a:r>
              <a:rPr lang="nl-NL" sz="2000" b="1" dirty="0" smtClean="0"/>
              <a:t>IAI</a:t>
            </a:r>
          </a:p>
        </p:txBody>
      </p:sp>
      <p:sp>
        <p:nvSpPr>
          <p:cNvPr id="27" name="TextBox 26"/>
          <p:cNvSpPr txBox="1"/>
          <p:nvPr/>
        </p:nvSpPr>
        <p:spPr>
          <a:xfrm>
            <a:off x="899592" y="5445224"/>
            <a:ext cx="6696744" cy="369332"/>
          </a:xfrm>
          <a:prstGeom prst="rect">
            <a:avLst/>
          </a:prstGeom>
          <a:noFill/>
        </p:spPr>
        <p:txBody>
          <a:bodyPr wrap="square" rtlCol="0">
            <a:spAutoFit/>
          </a:bodyPr>
          <a:lstStyle/>
          <a:p>
            <a:r>
              <a:rPr lang="nl-NL" i="1" dirty="0" smtClean="0"/>
              <a:t>Merk op: Vanaf nu wordt de dwarsligger niet meer expliciet vermeld</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2000"/>
                                        <p:tgtEl>
                                          <p:spTgt spid="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2000"/>
                                        <p:tgtEl>
                                          <p:spTgt spid="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2000"/>
                                        <p:tgtEl>
                                          <p:spTgt spid="1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2000"/>
                                        <p:tgtEl>
                                          <p:spTgt spid="1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2000"/>
                                        <p:tgtEl>
                                          <p:spTgt spid="16">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2000"/>
                                        <p:tgtEl>
                                          <p:spTgt spid="17">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Effect transition="in" filter="fade">
                                      <p:cBhvr>
                                        <p:cTn id="28" dur="2000"/>
                                        <p:tgtEl>
                                          <p:spTgt spid="17">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animEffect transition="in" filter="fade">
                                      <p:cBhvr>
                                        <p:cTn id="31" dur="2000"/>
                                        <p:tgtEl>
                                          <p:spTgt spid="17">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fade">
                                      <p:cBhvr>
                                        <p:cTn id="34" dur="2000"/>
                                        <p:tgtEl>
                                          <p:spTgt spid="18">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fade">
                                      <p:cBhvr>
                                        <p:cTn id="37" dur="2000"/>
                                        <p:tgtEl>
                                          <p:spTgt spid="18">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xEl>
                                              <p:pRg st="2" end="2"/>
                                            </p:txEl>
                                          </p:spTgt>
                                        </p:tgtEl>
                                        <p:attrNameLst>
                                          <p:attrName>style.visibility</p:attrName>
                                        </p:attrNameLst>
                                      </p:cBhvr>
                                      <p:to>
                                        <p:strVal val="visible"/>
                                      </p:to>
                                    </p:set>
                                    <p:animEffect transition="in" filter="fade">
                                      <p:cBhvr>
                                        <p:cTn id="40" dur="2000"/>
                                        <p:tgtEl>
                                          <p:spTgt spid="1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2000"/>
                                        <p:tgtEl>
                                          <p:spTgt spid="20">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2000"/>
                                        <p:tgtEl>
                                          <p:spTgt spid="2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fade">
                                      <p:cBhvr>
                                        <p:cTn id="51" dur="2000"/>
                                        <p:tgtEl>
                                          <p:spTgt spid="23">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Effect transition="in" filter="fade">
                                      <p:cBhvr>
                                        <p:cTn id="54" dur="2000"/>
                                        <p:tgtEl>
                                          <p:spTgt spid="2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Effect transition="in" filter="fade">
                                      <p:cBhvr>
                                        <p:cTn id="59" dur="20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7" grpId="0" build="allAtOnce"/>
      <p:bldP spid="18" grpId="0" build="allAtOnce"/>
      <p:bldP spid="20" grpId="0" build="allAtOnce"/>
      <p:bldP spid="22" grpId="0" build="allAtOnce"/>
      <p:bldP spid="23" grpId="0" build="allAtOnce"/>
      <p:bldP spid="24" grpId="0" build="allAtOnce"/>
      <p:bldP spid="27" grpId="0" build="allAtOnce"/>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Hoeveel verschillende syllogismen zijn er?</a:t>
            </a:r>
            <a:endParaRPr lang="nl-NL" sz="3600" dirty="0"/>
          </a:p>
        </p:txBody>
      </p:sp>
      <p:sp>
        <p:nvSpPr>
          <p:cNvPr id="15" name="Content Placeholder 2"/>
          <p:cNvSpPr txBox="1">
            <a:spLocks/>
          </p:cNvSpPr>
          <p:nvPr/>
        </p:nvSpPr>
        <p:spPr>
          <a:xfrm>
            <a:off x="781744"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M -- 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--P</a:t>
            </a:r>
          </a:p>
        </p:txBody>
      </p:sp>
      <p:sp>
        <p:nvSpPr>
          <p:cNvPr id="16" name="Content Placeholder 2"/>
          <p:cNvSpPr txBox="1">
            <a:spLocks/>
          </p:cNvSpPr>
          <p:nvPr/>
        </p:nvSpPr>
        <p:spPr>
          <a:xfrm>
            <a:off x="2699792"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P -- 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17" name="Content Placeholder 2"/>
          <p:cNvSpPr txBox="1">
            <a:spLocks/>
          </p:cNvSpPr>
          <p:nvPr/>
        </p:nvSpPr>
        <p:spPr>
          <a:xfrm>
            <a:off x="4670176"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M -- 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M -- S</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18" name="Content Placeholder 2"/>
          <p:cNvSpPr txBox="1">
            <a:spLocks/>
          </p:cNvSpPr>
          <p:nvPr/>
        </p:nvSpPr>
        <p:spPr>
          <a:xfrm>
            <a:off x="6542384" y="2507706"/>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P -- 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M -- S</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25" name="Content Placeholder 2"/>
          <p:cNvSpPr txBox="1">
            <a:spLocks/>
          </p:cNvSpPr>
          <p:nvPr/>
        </p:nvSpPr>
        <p:spPr>
          <a:xfrm>
            <a:off x="467544" y="1456184"/>
            <a:ext cx="8686800"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V</a:t>
            </a:r>
            <a:r>
              <a:rPr kumimoji="0" lang="nl-NL" sz="2000" b="0" i="0" u="none" strike="noStrike" kern="1200" cap="none" spc="0" normalizeH="0" noProof="0" dirty="0" smtClean="0">
                <a:ln>
                  <a:noFill/>
                </a:ln>
                <a:solidFill>
                  <a:schemeClr val="tx1"/>
                </a:solidFill>
                <a:effectLst/>
                <a:uLnTx/>
                <a:uFillTx/>
                <a:latin typeface="+mn-lt"/>
                <a:ea typeface="+mn-ea"/>
                <a:cs typeface="+mn-cs"/>
              </a:rPr>
              <a:t>oor iedere modus zijn er precies </a:t>
            </a:r>
            <a:r>
              <a:rPr kumimoji="0" lang="nl-NL" sz="2000" b="0" i="0" u="sng" strike="noStrike" kern="1200" cap="none" spc="0" normalizeH="0" noProof="0" dirty="0" smtClean="0">
                <a:ln>
                  <a:noFill/>
                </a:ln>
                <a:solidFill>
                  <a:schemeClr val="tx1"/>
                </a:solidFill>
                <a:effectLst/>
                <a:uLnTx/>
                <a:uFillTx/>
                <a:latin typeface="+mn-lt"/>
                <a:ea typeface="+mn-ea"/>
                <a:cs typeface="+mn-cs"/>
              </a:rPr>
              <a:t>vier</a:t>
            </a:r>
            <a:r>
              <a:rPr kumimoji="0" lang="nl-NL" sz="2000" b="0" i="0" u="none" strike="noStrike" kern="1200" cap="none" spc="0" normalizeH="0" noProof="0" dirty="0" smtClean="0">
                <a:ln>
                  <a:noFill/>
                </a:ln>
                <a:solidFill>
                  <a:schemeClr val="tx1"/>
                </a:solidFill>
                <a:effectLst/>
                <a:uLnTx/>
                <a:uFillTx/>
                <a:latin typeface="+mn-lt"/>
                <a:ea typeface="+mn-ea"/>
                <a:cs typeface="+mn-cs"/>
              </a:rPr>
              <a:t> mogelijke syllogismen.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Welke van de volgende redeneringen dienen vanuit de propositielogica geanalyseerd te worden?</a:t>
            </a:r>
            <a:endParaRPr lang="nl-NL" sz="2800" dirty="0"/>
          </a:p>
        </p:txBody>
      </p:sp>
      <p:sp>
        <p:nvSpPr>
          <p:cNvPr id="3" name="Content Placeholder 2"/>
          <p:cNvSpPr>
            <a:spLocks noGrp="1"/>
          </p:cNvSpPr>
          <p:nvPr>
            <p:ph idx="1"/>
          </p:nvPr>
        </p:nvSpPr>
        <p:spPr>
          <a:xfrm>
            <a:off x="395536" y="1484784"/>
            <a:ext cx="3538736" cy="1468760"/>
          </a:xfrm>
        </p:spPr>
        <p:txBody>
          <a:bodyPr>
            <a:normAutofit/>
          </a:bodyPr>
          <a:lstStyle/>
          <a:p>
            <a:pPr>
              <a:buNone/>
            </a:pPr>
            <a:r>
              <a:rPr lang="nl-NL" sz="1800" dirty="0" smtClean="0"/>
              <a:t>1. </a:t>
            </a:r>
            <a:r>
              <a:rPr lang="nl-NL" sz="1800" dirty="0" err="1" smtClean="0"/>
              <a:t>Socrates</a:t>
            </a:r>
            <a:r>
              <a:rPr lang="nl-NL" sz="1800" dirty="0" smtClean="0"/>
              <a:t> is een mens</a:t>
            </a:r>
          </a:p>
          <a:p>
            <a:pPr>
              <a:buNone/>
            </a:pPr>
            <a:r>
              <a:rPr lang="nl-NL" sz="1800" dirty="0" smtClean="0"/>
              <a:t>2. Alle mensen zijn sterfelijk</a:t>
            </a:r>
          </a:p>
          <a:p>
            <a:pPr>
              <a:buNone/>
            </a:pPr>
            <a:r>
              <a:rPr lang="nl-NL" sz="1800" dirty="0" smtClean="0"/>
              <a:t>3. </a:t>
            </a:r>
            <a:r>
              <a:rPr lang="nl-NL" sz="1800" dirty="0" err="1" smtClean="0"/>
              <a:t>Socrates</a:t>
            </a:r>
            <a:r>
              <a:rPr lang="nl-NL" sz="1800" dirty="0" smtClean="0"/>
              <a:t> is sterfelijk</a:t>
            </a:r>
          </a:p>
          <a:p>
            <a:pPr>
              <a:buNone/>
            </a:pPr>
            <a:endParaRPr lang="nl-NL" sz="1800" dirty="0" smtClean="0"/>
          </a:p>
        </p:txBody>
      </p:sp>
      <p:sp>
        <p:nvSpPr>
          <p:cNvPr id="4" name="Content Placeholder 2"/>
          <p:cNvSpPr txBox="1">
            <a:spLocks/>
          </p:cNvSpPr>
          <p:nvPr/>
        </p:nvSpPr>
        <p:spPr>
          <a:xfrm>
            <a:off x="6084168" y="2968352"/>
            <a:ext cx="396044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De</a:t>
            </a:r>
            <a:r>
              <a:rPr kumimoji="0" lang="nl-NL" b="0" i="0" u="none" strike="noStrike" kern="1200" cap="none" spc="0" normalizeH="0" noProof="0" dirty="0" smtClean="0">
                <a:ln>
                  <a:noFill/>
                </a:ln>
                <a:solidFill>
                  <a:schemeClr val="tx1"/>
                </a:solidFill>
                <a:effectLst/>
                <a:uLnTx/>
                <a:uFillTx/>
                <a:latin typeface="+mn-lt"/>
                <a:ea typeface="+mn-ea"/>
                <a:cs typeface="+mn-cs"/>
              </a:rPr>
              <a:t> maan is van kaas</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Alles wat van kaas is,</a:t>
            </a:r>
            <a:r>
              <a:rPr kumimoji="0" lang="nl-NL" b="0" i="0" u="none" strike="noStrike" kern="1200" cap="none" spc="0" normalizeH="0" noProof="0" dirty="0" smtClean="0">
                <a:ln>
                  <a:noFill/>
                </a:ln>
                <a:solidFill>
                  <a:schemeClr val="tx1"/>
                </a:solidFill>
                <a:effectLst/>
                <a:uLnTx/>
                <a:uFillTx/>
                <a:latin typeface="+mn-lt"/>
                <a:ea typeface="+mn-ea"/>
                <a:cs typeface="+mn-cs"/>
              </a:rPr>
              <a:t>                                       is eetbaar</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maan is eetbaar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084168" y="4509120"/>
            <a:ext cx="4608512"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t>
            </a:r>
            <a:r>
              <a:rPr lang="nl-NL" dirty="0" smtClean="0"/>
              <a:t>2 is een even getal</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3 is een </a:t>
            </a:r>
            <a:r>
              <a:rPr lang="nl-NL" dirty="0" smtClean="0"/>
              <a:t>even </a:t>
            </a:r>
            <a:r>
              <a:rPr kumimoji="0" lang="nl-NL" b="0" i="0" u="none" strike="noStrike" kern="1200" cap="none" spc="0" normalizeH="0" baseline="0" noProof="0" dirty="0" smtClean="0">
                <a:ln>
                  <a:noFill/>
                </a:ln>
                <a:solidFill>
                  <a:schemeClr val="tx1"/>
                </a:solidFill>
                <a:effectLst/>
                <a:uLnTx/>
                <a:uFillTx/>
                <a:latin typeface="+mn-lt"/>
                <a:ea typeface="+mn-ea"/>
                <a:cs typeface="+mn-cs"/>
              </a:rPr>
              <a:t>getal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2 en 3 zijn</a:t>
            </a:r>
            <a:r>
              <a:rPr lang="nl-NL" noProof="0" dirty="0" smtClean="0"/>
              <a:t> </a:t>
            </a:r>
            <a:r>
              <a:rPr lang="nl-NL" dirty="0" smtClean="0"/>
              <a:t>even getallen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3193504" y="1484784"/>
            <a:ext cx="2746648"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a:t>
            </a:r>
            <a:r>
              <a:rPr kumimoji="0" lang="nl-NL" b="0" i="0" u="none" strike="noStrike" kern="1200" cap="none" spc="0" normalizeH="0" noProof="0" dirty="0" smtClean="0">
                <a:ln>
                  <a:noFill/>
                </a:ln>
                <a:solidFill>
                  <a:schemeClr val="tx1"/>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Het regent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straten</a:t>
            </a:r>
            <a:r>
              <a:rPr kumimoji="0" lang="nl-NL" b="0" i="0" u="none" strike="noStrike" kern="1200" cap="none" spc="0" normalizeH="0" noProof="0" dirty="0" smtClean="0">
                <a:ln>
                  <a:noFill/>
                </a:ln>
                <a:solidFill>
                  <a:schemeClr val="tx1"/>
                </a:solidFill>
                <a:effectLst/>
                <a:uLnTx/>
                <a:uFillTx/>
                <a:latin typeface="+mn-lt"/>
                <a:ea typeface="+mn-ea"/>
                <a:cs typeface="+mn-cs"/>
              </a:rPr>
              <a:t> worden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084168" y="145618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 de</a:t>
            </a:r>
            <a:r>
              <a:rPr kumimoji="0" lang="nl-NL" b="0" i="0" u="none" strike="noStrike" kern="1200" cap="none" spc="0" normalizeH="0" noProof="0" dirty="0" smtClean="0">
                <a:ln>
                  <a:noFill/>
                </a:ln>
                <a:solidFill>
                  <a:schemeClr val="tx1"/>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De prijzen stijgen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a:t>
            </a:r>
            <a:r>
              <a:rPr lang="nl-NL" dirty="0" smtClean="0"/>
              <a:t>De loonkosten stijgen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95536" y="2924944"/>
            <a:ext cx="2746648" cy="14687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a:t>
            </a:r>
            <a:r>
              <a:rPr kumimoji="0" lang="nl-NL" b="0" i="0" u="none" strike="noStrike" kern="1200" cap="none" spc="0" normalizeH="0" noProof="0" dirty="0" smtClean="0">
                <a:ln>
                  <a:noFill/>
                </a:ln>
                <a:solidFill>
                  <a:schemeClr val="tx1"/>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Het</a:t>
            </a:r>
            <a:r>
              <a:rPr kumimoji="0" lang="nl-NL" b="0" i="0" u="none" strike="noStrike" kern="1200" cap="none" spc="0" normalizeH="0" noProof="0" dirty="0" smtClean="0">
                <a:ln>
                  <a:noFill/>
                </a:ln>
                <a:solidFill>
                  <a:schemeClr val="tx1"/>
                </a:solidFill>
                <a:effectLst/>
                <a:uLnTx/>
                <a:uFillTx/>
                <a:latin typeface="+mn-lt"/>
                <a:ea typeface="+mn-ea"/>
                <a:cs typeface="+mn-cs"/>
              </a:rPr>
              <a:t> regent niet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straten</a:t>
            </a:r>
            <a:r>
              <a:rPr kumimoji="0" lang="nl-NL" b="0" i="0" u="none" strike="noStrike" kern="1200" cap="none" spc="0" normalizeH="0" noProof="0" dirty="0" smtClean="0">
                <a:ln>
                  <a:noFill/>
                </a:ln>
                <a:solidFill>
                  <a:schemeClr val="tx1"/>
                </a:solidFill>
                <a:effectLst/>
                <a:uLnTx/>
                <a:uFillTx/>
                <a:latin typeface="+mn-lt"/>
                <a:ea typeface="+mn-ea"/>
                <a:cs typeface="+mn-cs"/>
              </a:rPr>
              <a:t> worden niet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3203848" y="292494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 de</a:t>
            </a:r>
            <a:r>
              <a:rPr kumimoji="0" lang="nl-NL" b="0" i="0" u="none" strike="noStrike" kern="1200" cap="none" spc="0" normalizeH="0" noProof="0" dirty="0" smtClean="0">
                <a:ln>
                  <a:noFill/>
                </a:ln>
                <a:solidFill>
                  <a:schemeClr val="tx1"/>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De prijzen stijgen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a:t>
            </a:r>
            <a:r>
              <a:rPr lang="nl-NL" dirty="0" smtClean="0"/>
              <a:t>De loonkosten stijgen niet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95536" y="4509120"/>
            <a:ext cx="3960440" cy="14687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t>
            </a:r>
            <a:r>
              <a:rPr lang="nl-NL" noProof="0" dirty="0" smtClean="0"/>
              <a:t>De maan is van kaas</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Alles wat van kaas is,</a:t>
            </a:r>
            <a:r>
              <a:rPr kumimoji="0" lang="nl-NL" b="0" i="0" u="none" strike="noStrike" kern="1200" cap="none" spc="0" normalizeH="0" noProof="0" dirty="0" smtClean="0">
                <a:ln>
                  <a:noFill/>
                </a:ln>
                <a:solidFill>
                  <a:schemeClr val="tx1"/>
                </a:solidFill>
                <a:effectLst/>
                <a:uLnTx/>
                <a:uFillTx/>
                <a:latin typeface="+mn-lt"/>
                <a:ea typeface="+mn-ea"/>
                <a:cs typeface="+mn-cs"/>
              </a:rPr>
              <a:t>                                       is niet eetbaar</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maan is niet                                    eetbaar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203848" y="4509120"/>
            <a:ext cx="396044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t>
            </a:r>
            <a:r>
              <a:rPr lang="nl-NL" dirty="0" smtClean="0"/>
              <a:t>Jan of Piet is de dader</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Piet </a:t>
            </a:r>
            <a:r>
              <a:rPr lang="nl-NL" dirty="0" smtClean="0"/>
              <a:t>is onschuldig</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Jan is de dader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Hoeveel verschillende syllogismen zijn er?</a:t>
            </a:r>
            <a:endParaRPr lang="nl-NL" sz="3600" dirty="0"/>
          </a:p>
        </p:txBody>
      </p:sp>
      <p:sp>
        <p:nvSpPr>
          <p:cNvPr id="15" name="Content Placeholder 2"/>
          <p:cNvSpPr txBox="1">
            <a:spLocks/>
          </p:cNvSpPr>
          <p:nvPr/>
        </p:nvSpPr>
        <p:spPr>
          <a:xfrm>
            <a:off x="781744"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smtClean="0"/>
              <a:t>M</a:t>
            </a:r>
            <a:r>
              <a:rPr lang="nl-NL" sz="2000" i="1" dirty="0" smtClean="0"/>
              <a:t> -- 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a:t>
            </a:r>
            <a:r>
              <a:rPr lang="nl-NL" sz="2000" b="1" i="1" dirty="0" smtClean="0"/>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--P</a:t>
            </a:r>
          </a:p>
        </p:txBody>
      </p:sp>
      <p:sp>
        <p:nvSpPr>
          <p:cNvPr id="16" name="Content Placeholder 2"/>
          <p:cNvSpPr txBox="1">
            <a:spLocks/>
          </p:cNvSpPr>
          <p:nvPr/>
        </p:nvSpPr>
        <p:spPr>
          <a:xfrm>
            <a:off x="2699792"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P -- </a:t>
            </a:r>
            <a:r>
              <a:rPr lang="nl-NL" sz="2000" b="1" i="1" dirty="0" smtClean="0"/>
              <a:t>M</a:t>
            </a:r>
            <a:endParaRPr kumimoji="0" lang="nl-NL" sz="20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a:t>
            </a:r>
            <a:r>
              <a:rPr lang="nl-NL" sz="2000" b="1" i="1" dirty="0" smtClean="0"/>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17" name="Content Placeholder 2"/>
          <p:cNvSpPr txBox="1">
            <a:spLocks/>
          </p:cNvSpPr>
          <p:nvPr/>
        </p:nvSpPr>
        <p:spPr>
          <a:xfrm>
            <a:off x="4670176"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smtClean="0"/>
              <a:t>M</a:t>
            </a:r>
            <a:r>
              <a:rPr lang="nl-NL" sz="2000" i="1" dirty="0" smtClean="0"/>
              <a:t> -- 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smtClean="0"/>
              <a:t>M</a:t>
            </a:r>
            <a:r>
              <a:rPr lang="nl-NL" sz="2000" i="1" dirty="0" smtClean="0"/>
              <a:t> -- S</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18" name="Content Placeholder 2"/>
          <p:cNvSpPr txBox="1">
            <a:spLocks/>
          </p:cNvSpPr>
          <p:nvPr/>
        </p:nvSpPr>
        <p:spPr>
          <a:xfrm>
            <a:off x="6542384" y="2507706"/>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P -- </a:t>
            </a:r>
            <a:r>
              <a:rPr lang="nl-NL" sz="2000" b="1" i="1" dirty="0" smtClean="0"/>
              <a:t>M</a:t>
            </a:r>
            <a:endParaRPr kumimoji="0" lang="nl-NL" sz="20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smtClean="0"/>
              <a:t>M</a:t>
            </a:r>
            <a:r>
              <a:rPr lang="nl-NL" sz="2000" i="1" dirty="0" smtClean="0"/>
              <a:t> -- S</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23" name="Content Placeholder 2"/>
          <p:cNvSpPr txBox="1">
            <a:spLocks/>
          </p:cNvSpPr>
          <p:nvPr/>
        </p:nvSpPr>
        <p:spPr>
          <a:xfrm>
            <a:off x="467544" y="1456184"/>
            <a:ext cx="8686800"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V</a:t>
            </a:r>
            <a:r>
              <a:rPr kumimoji="0" lang="nl-NL" sz="2000" b="0" i="0" u="none" strike="noStrike" kern="1200" cap="none" spc="0" normalizeH="0" noProof="0" dirty="0" smtClean="0">
                <a:ln>
                  <a:noFill/>
                </a:ln>
                <a:solidFill>
                  <a:schemeClr val="tx1"/>
                </a:solidFill>
                <a:effectLst/>
                <a:uLnTx/>
                <a:uFillTx/>
                <a:latin typeface="+mn-lt"/>
                <a:ea typeface="+mn-ea"/>
                <a:cs typeface="+mn-cs"/>
              </a:rPr>
              <a:t>oor iedere modus zijn er precies </a:t>
            </a:r>
            <a:r>
              <a:rPr kumimoji="0" lang="nl-NL" sz="2000" b="0" i="0" u="sng" strike="noStrike" kern="1200" cap="none" spc="0" normalizeH="0" noProof="0" dirty="0" smtClean="0">
                <a:ln>
                  <a:noFill/>
                </a:ln>
                <a:solidFill>
                  <a:schemeClr val="tx1"/>
                </a:solidFill>
                <a:effectLst/>
                <a:uLnTx/>
                <a:uFillTx/>
                <a:latin typeface="+mn-lt"/>
                <a:ea typeface="+mn-ea"/>
                <a:cs typeface="+mn-cs"/>
              </a:rPr>
              <a:t>vier</a:t>
            </a:r>
            <a:r>
              <a:rPr kumimoji="0" lang="nl-NL" sz="2000" b="0" i="0" u="none" strike="noStrike" kern="1200" cap="none" spc="0" normalizeH="0" noProof="0" dirty="0" smtClean="0">
                <a:ln>
                  <a:noFill/>
                </a:ln>
                <a:solidFill>
                  <a:schemeClr val="tx1"/>
                </a:solidFill>
                <a:effectLst/>
                <a:uLnTx/>
                <a:uFillTx/>
                <a:latin typeface="+mn-lt"/>
                <a:ea typeface="+mn-ea"/>
                <a:cs typeface="+mn-cs"/>
              </a:rPr>
              <a:t> mogelijke syllogismen.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Hoeveel verschillende syllogismen zijn er?</a:t>
            </a:r>
            <a:endParaRPr lang="nl-NL" sz="3600" dirty="0"/>
          </a:p>
        </p:txBody>
      </p:sp>
      <p:sp>
        <p:nvSpPr>
          <p:cNvPr id="15" name="Content Placeholder 2"/>
          <p:cNvSpPr txBox="1">
            <a:spLocks/>
          </p:cNvSpPr>
          <p:nvPr/>
        </p:nvSpPr>
        <p:spPr>
          <a:xfrm>
            <a:off x="781744"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smtClean="0"/>
              <a:t>M</a:t>
            </a:r>
            <a:r>
              <a:rPr lang="nl-NL" sz="2000" i="1" dirty="0" smtClean="0"/>
              <a:t> -- 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a:t>
            </a:r>
            <a:r>
              <a:rPr lang="nl-NL" sz="2000" b="1" i="1" dirty="0" smtClean="0"/>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--P</a:t>
            </a:r>
          </a:p>
        </p:txBody>
      </p:sp>
      <p:sp>
        <p:nvSpPr>
          <p:cNvPr id="16" name="Content Placeholder 2"/>
          <p:cNvSpPr txBox="1">
            <a:spLocks/>
          </p:cNvSpPr>
          <p:nvPr/>
        </p:nvSpPr>
        <p:spPr>
          <a:xfrm>
            <a:off x="2699792"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P -- </a:t>
            </a:r>
            <a:r>
              <a:rPr lang="nl-NL" sz="2000" b="1" i="1" dirty="0" smtClean="0"/>
              <a:t>M</a:t>
            </a:r>
            <a:endParaRPr kumimoji="0" lang="nl-NL" sz="20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a:t>
            </a:r>
            <a:r>
              <a:rPr lang="nl-NL" sz="2000" b="1" i="1" dirty="0" smtClean="0"/>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17" name="Content Placeholder 2"/>
          <p:cNvSpPr txBox="1">
            <a:spLocks/>
          </p:cNvSpPr>
          <p:nvPr/>
        </p:nvSpPr>
        <p:spPr>
          <a:xfrm>
            <a:off x="4670176"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smtClean="0"/>
              <a:t>M</a:t>
            </a:r>
            <a:r>
              <a:rPr lang="nl-NL" sz="2000" i="1" dirty="0" smtClean="0"/>
              <a:t> -- 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smtClean="0"/>
              <a:t>M</a:t>
            </a:r>
            <a:r>
              <a:rPr lang="nl-NL" sz="2000" i="1" dirty="0" smtClean="0"/>
              <a:t> -- S</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18" name="Content Placeholder 2"/>
          <p:cNvSpPr txBox="1">
            <a:spLocks/>
          </p:cNvSpPr>
          <p:nvPr/>
        </p:nvSpPr>
        <p:spPr>
          <a:xfrm>
            <a:off x="6542384" y="2507706"/>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P -- </a:t>
            </a:r>
            <a:r>
              <a:rPr lang="nl-NL" sz="2000" b="1" i="1" dirty="0" smtClean="0"/>
              <a:t>M</a:t>
            </a:r>
            <a:endParaRPr kumimoji="0" lang="nl-NL" sz="20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smtClean="0"/>
              <a:t>M</a:t>
            </a:r>
            <a:r>
              <a:rPr lang="nl-NL" sz="2000" i="1" dirty="0" smtClean="0"/>
              <a:t> -- S</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8" name="TextBox 7"/>
          <p:cNvSpPr txBox="1"/>
          <p:nvPr/>
        </p:nvSpPr>
        <p:spPr>
          <a:xfrm>
            <a:off x="467544" y="3861048"/>
            <a:ext cx="1656184" cy="369332"/>
          </a:xfrm>
          <a:prstGeom prst="rect">
            <a:avLst/>
          </a:prstGeom>
          <a:noFill/>
        </p:spPr>
        <p:txBody>
          <a:bodyPr wrap="square" rtlCol="0">
            <a:spAutoFit/>
          </a:bodyPr>
          <a:lstStyle/>
          <a:p>
            <a:r>
              <a:rPr lang="nl-NL" dirty="0" smtClean="0"/>
              <a:t>Eerste figuur</a:t>
            </a:r>
            <a:endParaRPr lang="nl-NL" dirty="0"/>
          </a:p>
        </p:txBody>
      </p:sp>
      <p:sp>
        <p:nvSpPr>
          <p:cNvPr id="9" name="TextBox 8"/>
          <p:cNvSpPr txBox="1"/>
          <p:nvPr/>
        </p:nvSpPr>
        <p:spPr>
          <a:xfrm>
            <a:off x="2411760" y="3861048"/>
            <a:ext cx="1656184" cy="369332"/>
          </a:xfrm>
          <a:prstGeom prst="rect">
            <a:avLst/>
          </a:prstGeom>
          <a:noFill/>
        </p:spPr>
        <p:txBody>
          <a:bodyPr wrap="square" rtlCol="0">
            <a:spAutoFit/>
          </a:bodyPr>
          <a:lstStyle/>
          <a:p>
            <a:r>
              <a:rPr lang="nl-NL" dirty="0" smtClean="0"/>
              <a:t>Tweede figuur</a:t>
            </a:r>
            <a:endParaRPr lang="nl-NL" dirty="0"/>
          </a:p>
        </p:txBody>
      </p:sp>
      <p:sp>
        <p:nvSpPr>
          <p:cNvPr id="10" name="TextBox 9"/>
          <p:cNvSpPr txBox="1"/>
          <p:nvPr/>
        </p:nvSpPr>
        <p:spPr>
          <a:xfrm>
            <a:off x="4427984" y="3861048"/>
            <a:ext cx="1656184" cy="369332"/>
          </a:xfrm>
          <a:prstGeom prst="rect">
            <a:avLst/>
          </a:prstGeom>
          <a:noFill/>
        </p:spPr>
        <p:txBody>
          <a:bodyPr wrap="square" rtlCol="0">
            <a:spAutoFit/>
          </a:bodyPr>
          <a:lstStyle/>
          <a:p>
            <a:r>
              <a:rPr lang="nl-NL" dirty="0" smtClean="0"/>
              <a:t>Derde figuur</a:t>
            </a:r>
            <a:endParaRPr lang="nl-NL" dirty="0"/>
          </a:p>
        </p:txBody>
      </p:sp>
      <p:sp>
        <p:nvSpPr>
          <p:cNvPr id="11" name="TextBox 10"/>
          <p:cNvSpPr txBox="1"/>
          <p:nvPr/>
        </p:nvSpPr>
        <p:spPr>
          <a:xfrm>
            <a:off x="6444208" y="3861048"/>
            <a:ext cx="1656184" cy="369332"/>
          </a:xfrm>
          <a:prstGeom prst="rect">
            <a:avLst/>
          </a:prstGeom>
          <a:noFill/>
        </p:spPr>
        <p:txBody>
          <a:bodyPr wrap="square" rtlCol="0">
            <a:spAutoFit/>
          </a:bodyPr>
          <a:lstStyle/>
          <a:p>
            <a:r>
              <a:rPr lang="nl-NL" dirty="0" smtClean="0"/>
              <a:t>Vierde figuur</a:t>
            </a:r>
            <a:endParaRPr lang="nl-NL" dirty="0"/>
          </a:p>
        </p:txBody>
      </p:sp>
      <p:sp>
        <p:nvSpPr>
          <p:cNvPr id="13" name="Content Placeholder 2"/>
          <p:cNvSpPr txBox="1">
            <a:spLocks/>
          </p:cNvSpPr>
          <p:nvPr/>
        </p:nvSpPr>
        <p:spPr>
          <a:xfrm>
            <a:off x="467544" y="1456184"/>
            <a:ext cx="8686800"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V</a:t>
            </a:r>
            <a:r>
              <a:rPr kumimoji="0" lang="nl-NL" sz="2000" b="0" i="0" u="none" strike="noStrike" kern="1200" cap="none" spc="0" normalizeH="0" noProof="0" dirty="0" smtClean="0">
                <a:ln>
                  <a:noFill/>
                </a:ln>
                <a:solidFill>
                  <a:schemeClr val="tx1"/>
                </a:solidFill>
                <a:effectLst/>
                <a:uLnTx/>
                <a:uFillTx/>
                <a:latin typeface="+mn-lt"/>
                <a:ea typeface="+mn-ea"/>
                <a:cs typeface="+mn-cs"/>
              </a:rPr>
              <a:t>oor iedere modus zijn er precies </a:t>
            </a:r>
            <a:r>
              <a:rPr kumimoji="0" lang="nl-NL" sz="2000" b="0" i="0" u="sng" strike="noStrike" kern="1200" cap="none" spc="0" normalizeH="0" noProof="0" dirty="0" smtClean="0">
                <a:ln>
                  <a:noFill/>
                </a:ln>
                <a:solidFill>
                  <a:schemeClr val="tx1"/>
                </a:solidFill>
                <a:effectLst/>
                <a:uLnTx/>
                <a:uFillTx/>
                <a:latin typeface="+mn-lt"/>
                <a:ea typeface="+mn-ea"/>
                <a:cs typeface="+mn-cs"/>
              </a:rPr>
              <a:t>vier</a:t>
            </a:r>
            <a:r>
              <a:rPr kumimoji="0" lang="nl-NL" sz="2000" b="0" i="0" u="none" strike="noStrike" kern="1200" cap="none" spc="0" normalizeH="0" noProof="0" dirty="0" smtClean="0">
                <a:ln>
                  <a:noFill/>
                </a:ln>
                <a:solidFill>
                  <a:schemeClr val="tx1"/>
                </a:solidFill>
                <a:effectLst/>
                <a:uLnTx/>
                <a:uFillTx/>
                <a:latin typeface="+mn-lt"/>
                <a:ea typeface="+mn-ea"/>
                <a:cs typeface="+mn-cs"/>
              </a:rPr>
              <a:t> mogelijke syllogismen.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Hoeveel verschillende syllogismen zijn er?</a:t>
            </a:r>
            <a:endParaRPr lang="nl-NL" sz="3600" dirty="0"/>
          </a:p>
        </p:txBody>
      </p:sp>
      <p:sp>
        <p:nvSpPr>
          <p:cNvPr id="15" name="Content Placeholder 2"/>
          <p:cNvSpPr txBox="1">
            <a:spLocks/>
          </p:cNvSpPr>
          <p:nvPr/>
        </p:nvSpPr>
        <p:spPr>
          <a:xfrm>
            <a:off x="781744"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M -- 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--P</a:t>
            </a:r>
          </a:p>
        </p:txBody>
      </p:sp>
      <p:sp>
        <p:nvSpPr>
          <p:cNvPr id="16" name="Content Placeholder 2"/>
          <p:cNvSpPr txBox="1">
            <a:spLocks/>
          </p:cNvSpPr>
          <p:nvPr/>
        </p:nvSpPr>
        <p:spPr>
          <a:xfrm>
            <a:off x="2699792"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P -- 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17" name="Content Placeholder 2"/>
          <p:cNvSpPr txBox="1">
            <a:spLocks/>
          </p:cNvSpPr>
          <p:nvPr/>
        </p:nvSpPr>
        <p:spPr>
          <a:xfrm>
            <a:off x="4670176"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M -- 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M -- S</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18" name="Content Placeholder 2"/>
          <p:cNvSpPr txBox="1">
            <a:spLocks/>
          </p:cNvSpPr>
          <p:nvPr/>
        </p:nvSpPr>
        <p:spPr>
          <a:xfrm>
            <a:off x="6542384" y="2507706"/>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P -- 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M -- S</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S -- P</a:t>
            </a:r>
          </a:p>
        </p:txBody>
      </p:sp>
      <p:sp>
        <p:nvSpPr>
          <p:cNvPr id="14" name="TextBox 13"/>
          <p:cNvSpPr txBox="1"/>
          <p:nvPr/>
        </p:nvSpPr>
        <p:spPr>
          <a:xfrm>
            <a:off x="467544" y="3861048"/>
            <a:ext cx="1656184" cy="369332"/>
          </a:xfrm>
          <a:prstGeom prst="rect">
            <a:avLst/>
          </a:prstGeom>
          <a:noFill/>
        </p:spPr>
        <p:txBody>
          <a:bodyPr wrap="square" rtlCol="0">
            <a:spAutoFit/>
          </a:bodyPr>
          <a:lstStyle/>
          <a:p>
            <a:r>
              <a:rPr lang="nl-NL" dirty="0" smtClean="0"/>
              <a:t>Eerste figuur</a:t>
            </a:r>
            <a:endParaRPr lang="nl-NL" dirty="0"/>
          </a:p>
        </p:txBody>
      </p:sp>
      <p:sp>
        <p:nvSpPr>
          <p:cNvPr id="21" name="TextBox 20"/>
          <p:cNvSpPr txBox="1"/>
          <p:nvPr/>
        </p:nvSpPr>
        <p:spPr>
          <a:xfrm>
            <a:off x="2411760" y="3861048"/>
            <a:ext cx="1656184" cy="369332"/>
          </a:xfrm>
          <a:prstGeom prst="rect">
            <a:avLst/>
          </a:prstGeom>
          <a:noFill/>
        </p:spPr>
        <p:txBody>
          <a:bodyPr wrap="square" rtlCol="0">
            <a:spAutoFit/>
          </a:bodyPr>
          <a:lstStyle/>
          <a:p>
            <a:r>
              <a:rPr lang="nl-NL" dirty="0" smtClean="0"/>
              <a:t>Tweede figuur</a:t>
            </a:r>
            <a:endParaRPr lang="nl-NL" dirty="0"/>
          </a:p>
        </p:txBody>
      </p:sp>
      <p:sp>
        <p:nvSpPr>
          <p:cNvPr id="26" name="TextBox 25"/>
          <p:cNvSpPr txBox="1"/>
          <p:nvPr/>
        </p:nvSpPr>
        <p:spPr>
          <a:xfrm>
            <a:off x="4427984" y="3861048"/>
            <a:ext cx="1656184" cy="369332"/>
          </a:xfrm>
          <a:prstGeom prst="rect">
            <a:avLst/>
          </a:prstGeom>
          <a:noFill/>
        </p:spPr>
        <p:txBody>
          <a:bodyPr wrap="square" rtlCol="0">
            <a:spAutoFit/>
          </a:bodyPr>
          <a:lstStyle/>
          <a:p>
            <a:r>
              <a:rPr lang="nl-NL" dirty="0" smtClean="0"/>
              <a:t>Derde figuur</a:t>
            </a:r>
            <a:endParaRPr lang="nl-NL" dirty="0"/>
          </a:p>
        </p:txBody>
      </p:sp>
      <p:sp>
        <p:nvSpPr>
          <p:cNvPr id="27" name="TextBox 26"/>
          <p:cNvSpPr txBox="1"/>
          <p:nvPr/>
        </p:nvSpPr>
        <p:spPr>
          <a:xfrm>
            <a:off x="6444208" y="3861048"/>
            <a:ext cx="1656184" cy="369332"/>
          </a:xfrm>
          <a:prstGeom prst="rect">
            <a:avLst/>
          </a:prstGeom>
          <a:noFill/>
        </p:spPr>
        <p:txBody>
          <a:bodyPr wrap="square" rtlCol="0">
            <a:spAutoFit/>
          </a:bodyPr>
          <a:lstStyle/>
          <a:p>
            <a:r>
              <a:rPr lang="nl-NL" dirty="0" smtClean="0"/>
              <a:t>Vierde figuur</a:t>
            </a:r>
            <a:endParaRPr lang="nl-NL" dirty="0"/>
          </a:p>
        </p:txBody>
      </p:sp>
      <p:sp>
        <p:nvSpPr>
          <p:cNvPr id="12" name="Content Placeholder 2"/>
          <p:cNvSpPr txBox="1">
            <a:spLocks/>
          </p:cNvSpPr>
          <p:nvPr/>
        </p:nvSpPr>
        <p:spPr>
          <a:xfrm>
            <a:off x="539552" y="4984576"/>
            <a:ext cx="8686800" cy="4606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Elk</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syllogisme</a:t>
            </a:r>
            <a:r>
              <a:rPr kumimoji="0" lang="nl-NL" sz="2000" b="0" i="0" u="none" strike="noStrike" kern="1200" cap="none" spc="0" normalizeH="0" noProof="0" dirty="0" smtClean="0">
                <a:ln>
                  <a:noFill/>
                </a:ln>
                <a:solidFill>
                  <a:schemeClr val="tx1"/>
                </a:solidFill>
                <a:effectLst/>
                <a:uLnTx/>
                <a:uFillTx/>
                <a:latin typeface="+mn-lt"/>
                <a:ea typeface="+mn-ea"/>
                <a:cs typeface="+mn-cs"/>
              </a:rPr>
              <a:t> wordt </a:t>
            </a:r>
            <a:r>
              <a:rPr lang="nl-NL" sz="2000" dirty="0" smtClean="0"/>
              <a:t>uniek </a:t>
            </a:r>
            <a:r>
              <a:rPr kumimoji="0" lang="nl-NL" sz="2000" b="0" i="0" u="none" strike="noStrike" kern="1200" cap="none" spc="0" normalizeH="0" noProof="0" dirty="0" smtClean="0">
                <a:ln>
                  <a:noFill/>
                </a:ln>
                <a:solidFill>
                  <a:schemeClr val="tx1"/>
                </a:solidFill>
                <a:effectLst/>
                <a:uLnTx/>
                <a:uFillTx/>
                <a:latin typeface="+mn-lt"/>
                <a:ea typeface="+mn-ea"/>
                <a:cs typeface="+mn-cs"/>
              </a:rPr>
              <a:t>bepaald door de </a:t>
            </a:r>
            <a:r>
              <a:rPr kumimoji="0" lang="nl-NL" sz="2000" b="0" i="1" u="none" strike="noStrike" kern="1200" cap="none" spc="0" normalizeH="0" noProof="0" dirty="0" smtClean="0">
                <a:ln>
                  <a:noFill/>
                </a:ln>
                <a:solidFill>
                  <a:schemeClr val="tx1"/>
                </a:solidFill>
                <a:effectLst/>
                <a:uLnTx/>
                <a:uFillTx/>
                <a:latin typeface="+mn-lt"/>
                <a:ea typeface="+mn-ea"/>
                <a:cs typeface="+mn-cs"/>
              </a:rPr>
              <a:t>modus</a:t>
            </a:r>
            <a:r>
              <a:rPr kumimoji="0" lang="nl-NL" sz="2000" b="0" i="0" u="none" strike="noStrike" kern="1200" cap="none" spc="0" normalizeH="0" noProof="0" dirty="0" smtClean="0">
                <a:ln>
                  <a:noFill/>
                </a:ln>
                <a:solidFill>
                  <a:schemeClr val="tx1"/>
                </a:solidFill>
                <a:effectLst/>
                <a:uLnTx/>
                <a:uFillTx/>
                <a:latin typeface="+mn-lt"/>
                <a:ea typeface="+mn-ea"/>
                <a:cs typeface="+mn-cs"/>
              </a:rPr>
              <a:t> samen met de                     </a:t>
            </a:r>
            <a:r>
              <a:rPr kumimoji="0" lang="nl-NL" sz="2000" b="0" i="1" u="none" strike="noStrike" kern="1200" cap="none" spc="0" normalizeH="0" noProof="0" dirty="0" smtClean="0">
                <a:ln>
                  <a:noFill/>
                </a:ln>
                <a:solidFill>
                  <a:schemeClr val="tx1"/>
                </a:solidFill>
                <a:effectLst/>
                <a:uLnTx/>
                <a:uFillTx/>
                <a:latin typeface="+mn-lt"/>
                <a:ea typeface="+mn-ea"/>
                <a:cs typeface="+mn-cs"/>
              </a:rPr>
              <a:t>figuur</a:t>
            </a:r>
            <a:r>
              <a:rPr kumimoji="0" lang="nl-NL" sz="2000" b="0" i="0" u="none" strike="noStrike" kern="1200" cap="none" spc="0" normalizeH="0" noProof="0" dirty="0" smtClean="0">
                <a:ln>
                  <a:noFill/>
                </a:ln>
                <a:solidFill>
                  <a:schemeClr val="tx1"/>
                </a:solidFill>
                <a:effectLst/>
                <a:uLnTx/>
                <a:uFillTx/>
                <a:latin typeface="+mn-lt"/>
                <a:ea typeface="+mn-ea"/>
                <a:cs typeface="+mn-cs"/>
              </a:rPr>
              <a:t> van het syllogisme. Er zijn in totaal dus 64 x 4 = </a:t>
            </a:r>
            <a:r>
              <a:rPr kumimoji="0" lang="nl-NL" sz="2000" b="1" i="0" u="none" strike="noStrike" kern="1200" cap="none" spc="0" normalizeH="0" noProof="0" dirty="0" smtClean="0">
                <a:ln>
                  <a:noFill/>
                </a:ln>
                <a:solidFill>
                  <a:schemeClr val="tx1"/>
                </a:solidFill>
                <a:effectLst/>
                <a:uLnTx/>
                <a:uFillTx/>
                <a:latin typeface="+mn-lt"/>
                <a:ea typeface="+mn-ea"/>
                <a:cs typeface="+mn-cs"/>
              </a:rPr>
              <a:t>256</a:t>
            </a:r>
            <a:r>
              <a:rPr kumimoji="0" lang="nl-NL" sz="2000" b="0" i="0" u="none" strike="noStrike" kern="1200" cap="none" spc="0" normalizeH="0" noProof="0" dirty="0" smtClean="0">
                <a:ln>
                  <a:noFill/>
                </a:ln>
                <a:solidFill>
                  <a:schemeClr val="tx1"/>
                </a:solidFill>
                <a:effectLst/>
                <a:uLnTx/>
                <a:uFillTx/>
                <a:latin typeface="+mn-lt"/>
                <a:ea typeface="+mn-ea"/>
                <a:cs typeface="+mn-cs"/>
              </a:rPr>
              <a:t>                           verschillende syllogismen.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noProof="0" dirty="0" smtClean="0">
                <a:ln>
                  <a:noFill/>
                </a:ln>
                <a:solidFill>
                  <a:schemeClr val="tx1"/>
                </a:solidFill>
                <a:effectLst/>
                <a:uLnTx/>
                <a:uFillTx/>
                <a:latin typeface="+mn-lt"/>
                <a:ea typeface="+mn-ea"/>
                <a:cs typeface="+mn-cs"/>
              </a:rPr>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2"/>
          <p:cNvSpPr txBox="1">
            <a:spLocks/>
          </p:cNvSpPr>
          <p:nvPr/>
        </p:nvSpPr>
        <p:spPr>
          <a:xfrm>
            <a:off x="467544" y="1456184"/>
            <a:ext cx="8686800"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V</a:t>
            </a:r>
            <a:r>
              <a:rPr kumimoji="0" lang="nl-NL" sz="2000" b="0" i="0" u="none" strike="noStrike" kern="1200" cap="none" spc="0" normalizeH="0" noProof="0" dirty="0" smtClean="0">
                <a:ln>
                  <a:noFill/>
                </a:ln>
                <a:solidFill>
                  <a:schemeClr val="tx1"/>
                </a:solidFill>
                <a:effectLst/>
                <a:uLnTx/>
                <a:uFillTx/>
                <a:latin typeface="+mn-lt"/>
                <a:ea typeface="+mn-ea"/>
                <a:cs typeface="+mn-cs"/>
              </a:rPr>
              <a:t>oor iedere modus zijn er precies </a:t>
            </a:r>
            <a:r>
              <a:rPr kumimoji="0" lang="nl-NL" sz="2000" b="0" i="0" u="sng" strike="noStrike" kern="1200" cap="none" spc="0" normalizeH="0" noProof="0" dirty="0" smtClean="0">
                <a:ln>
                  <a:noFill/>
                </a:ln>
                <a:solidFill>
                  <a:schemeClr val="tx1"/>
                </a:solidFill>
                <a:effectLst/>
                <a:uLnTx/>
                <a:uFillTx/>
                <a:latin typeface="+mn-lt"/>
                <a:ea typeface="+mn-ea"/>
                <a:cs typeface="+mn-cs"/>
              </a:rPr>
              <a:t>vier</a:t>
            </a:r>
            <a:r>
              <a:rPr kumimoji="0" lang="nl-NL" sz="2000" b="0" i="0" u="none" strike="noStrike" kern="1200" cap="none" spc="0" normalizeH="0" noProof="0" dirty="0" smtClean="0">
                <a:ln>
                  <a:noFill/>
                </a:ln>
                <a:solidFill>
                  <a:schemeClr val="tx1"/>
                </a:solidFill>
                <a:effectLst/>
                <a:uLnTx/>
                <a:uFillTx/>
                <a:latin typeface="+mn-lt"/>
                <a:ea typeface="+mn-ea"/>
                <a:cs typeface="+mn-cs"/>
              </a:rPr>
              <a:t> mogelijke syllogismen.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Hoeveel verschillende syllogismen zijn er?</a:t>
            </a:r>
            <a:endParaRPr lang="nl-NL" sz="3600" dirty="0"/>
          </a:p>
        </p:txBody>
      </p:sp>
      <p:sp>
        <p:nvSpPr>
          <p:cNvPr id="19" name="Content Placeholder 2"/>
          <p:cNvSpPr>
            <a:spLocks noGrp="1"/>
          </p:cNvSpPr>
          <p:nvPr>
            <p:ph idx="1"/>
          </p:nvPr>
        </p:nvSpPr>
        <p:spPr>
          <a:xfrm>
            <a:off x="467544" y="1384177"/>
            <a:ext cx="8686800" cy="1108720"/>
          </a:xfrm>
        </p:spPr>
        <p:txBody>
          <a:bodyPr>
            <a:noAutofit/>
          </a:bodyPr>
          <a:lstStyle/>
          <a:p>
            <a:pPr>
              <a:buNone/>
            </a:pPr>
            <a:r>
              <a:rPr lang="nl-NL" sz="2000" dirty="0" smtClean="0"/>
              <a:t>De 256 verschillende syllogismen worden als volgt genoteerd: </a:t>
            </a:r>
            <a:r>
              <a:rPr lang="nl-NL" sz="2000" i="1" dirty="0" smtClean="0"/>
              <a:t>[modus]-[figuur]</a:t>
            </a:r>
          </a:p>
        </p:txBody>
      </p:sp>
      <p:sp>
        <p:nvSpPr>
          <p:cNvPr id="15" name="Content Placeholder 2"/>
          <p:cNvSpPr txBox="1">
            <a:spLocks/>
          </p:cNvSpPr>
          <p:nvPr/>
        </p:nvSpPr>
        <p:spPr>
          <a:xfrm>
            <a:off x="781744"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MiP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16" name="Content Placeholder 2"/>
          <p:cNvSpPr txBox="1">
            <a:spLocks/>
          </p:cNvSpPr>
          <p:nvPr/>
        </p:nvSpPr>
        <p:spPr>
          <a:xfrm>
            <a:off x="2411760"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PiM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17" name="Content Placeholder 2"/>
          <p:cNvSpPr txBox="1">
            <a:spLocks/>
          </p:cNvSpPr>
          <p:nvPr/>
        </p:nvSpPr>
        <p:spPr>
          <a:xfrm>
            <a:off x="4355976" y="253630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MiP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18" name="Content Placeholder 2"/>
          <p:cNvSpPr txBox="1">
            <a:spLocks/>
          </p:cNvSpPr>
          <p:nvPr/>
        </p:nvSpPr>
        <p:spPr>
          <a:xfrm>
            <a:off x="6156176" y="2507706"/>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PiM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20" name="Content Placeholder 2"/>
          <p:cNvSpPr txBox="1">
            <a:spLocks/>
          </p:cNvSpPr>
          <p:nvPr/>
        </p:nvSpPr>
        <p:spPr>
          <a:xfrm>
            <a:off x="421704" y="4120481"/>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      IAI-1</a:t>
            </a:r>
          </a:p>
        </p:txBody>
      </p:sp>
      <p:sp>
        <p:nvSpPr>
          <p:cNvPr id="22" name="Content Placeholder 2"/>
          <p:cNvSpPr txBox="1">
            <a:spLocks/>
          </p:cNvSpPr>
          <p:nvPr/>
        </p:nvSpPr>
        <p:spPr>
          <a:xfrm>
            <a:off x="2339752" y="4077072"/>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IAI-2</a:t>
            </a:r>
          </a:p>
        </p:txBody>
      </p:sp>
      <p:sp>
        <p:nvSpPr>
          <p:cNvPr id="23" name="Content Placeholder 2"/>
          <p:cNvSpPr txBox="1">
            <a:spLocks/>
          </p:cNvSpPr>
          <p:nvPr/>
        </p:nvSpPr>
        <p:spPr>
          <a:xfrm>
            <a:off x="4310136" y="4077072"/>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IAI-3</a:t>
            </a:r>
          </a:p>
        </p:txBody>
      </p:sp>
      <p:sp>
        <p:nvSpPr>
          <p:cNvPr id="24" name="Content Placeholder 2"/>
          <p:cNvSpPr txBox="1">
            <a:spLocks/>
          </p:cNvSpPr>
          <p:nvPr/>
        </p:nvSpPr>
        <p:spPr>
          <a:xfrm>
            <a:off x="6156176" y="4077072"/>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IAI-4</a:t>
            </a:r>
          </a:p>
        </p:txBody>
      </p:sp>
      <p:sp>
        <p:nvSpPr>
          <p:cNvPr id="13" name="Content Placeholder 2"/>
          <p:cNvSpPr txBox="1">
            <a:spLocks/>
          </p:cNvSpPr>
          <p:nvPr/>
        </p:nvSpPr>
        <p:spPr>
          <a:xfrm>
            <a:off x="755576" y="5013176"/>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i="1" u="none" strike="noStrike" kern="1200" cap="none" spc="0" normalizeH="0" noProof="0" dirty="0" err="1" smtClean="0">
                <a:ln>
                  <a:noFill/>
                </a:ln>
                <a:solidFill>
                  <a:schemeClr val="tx1"/>
                </a:solidFill>
                <a:effectLst/>
                <a:uLnTx/>
                <a:uFillTx/>
                <a:latin typeface="+mn-lt"/>
                <a:ea typeface="+mn-ea"/>
                <a:cs typeface="+mn-cs"/>
              </a:rPr>
              <a:t>MaP</a:t>
            </a:r>
            <a:endParaRPr kumimoji="0" lang="nl-NL" sz="200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p:txBody>
      </p:sp>
      <p:sp>
        <p:nvSpPr>
          <p:cNvPr id="14" name="Content Placeholder 2"/>
          <p:cNvSpPr txBox="1">
            <a:spLocks/>
          </p:cNvSpPr>
          <p:nvPr/>
        </p:nvSpPr>
        <p:spPr>
          <a:xfrm>
            <a:off x="1861864" y="577666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AAA-1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2000"/>
                                        <p:tgtEl>
                                          <p:spTgt spid="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2000"/>
                                        <p:tgtEl>
                                          <p:spTgt spid="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2000"/>
                                        <p:tgtEl>
                                          <p:spTgt spid="1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2000"/>
                                        <p:tgtEl>
                                          <p:spTgt spid="1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2000"/>
                                        <p:tgtEl>
                                          <p:spTgt spid="16">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2000"/>
                                        <p:tgtEl>
                                          <p:spTgt spid="17">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Effect transition="in" filter="fade">
                                      <p:cBhvr>
                                        <p:cTn id="28" dur="2000"/>
                                        <p:tgtEl>
                                          <p:spTgt spid="17">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animEffect transition="in" filter="fade">
                                      <p:cBhvr>
                                        <p:cTn id="31" dur="2000"/>
                                        <p:tgtEl>
                                          <p:spTgt spid="17">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fade">
                                      <p:cBhvr>
                                        <p:cTn id="34" dur="2000"/>
                                        <p:tgtEl>
                                          <p:spTgt spid="18">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fade">
                                      <p:cBhvr>
                                        <p:cTn id="37" dur="2000"/>
                                        <p:tgtEl>
                                          <p:spTgt spid="18">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xEl>
                                              <p:pRg st="2" end="2"/>
                                            </p:txEl>
                                          </p:spTgt>
                                        </p:tgtEl>
                                        <p:attrNameLst>
                                          <p:attrName>style.visibility</p:attrName>
                                        </p:attrNameLst>
                                      </p:cBhvr>
                                      <p:to>
                                        <p:strVal val="visible"/>
                                      </p:to>
                                    </p:set>
                                    <p:animEffect transition="in" filter="fade">
                                      <p:cBhvr>
                                        <p:cTn id="40" dur="2000"/>
                                        <p:tgtEl>
                                          <p:spTgt spid="1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2000"/>
                                        <p:tgtEl>
                                          <p:spTgt spid="20">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2000"/>
                                        <p:tgtEl>
                                          <p:spTgt spid="2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fade">
                                      <p:cBhvr>
                                        <p:cTn id="51" dur="2000"/>
                                        <p:tgtEl>
                                          <p:spTgt spid="23">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Effect transition="in" filter="fade">
                                      <p:cBhvr>
                                        <p:cTn id="54" dur="2000"/>
                                        <p:tgtEl>
                                          <p:spTgt spid="2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2000"/>
                                        <p:tgtEl>
                                          <p:spTgt spid="13">
                                            <p:txEl>
                                              <p:pRg st="0" end="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xEl>
                                              <p:pRg st="1" end="1"/>
                                            </p:txEl>
                                          </p:spTgt>
                                        </p:tgtEl>
                                        <p:attrNameLst>
                                          <p:attrName>style.visibility</p:attrName>
                                        </p:attrNameLst>
                                      </p:cBhvr>
                                      <p:to>
                                        <p:strVal val="visible"/>
                                      </p:to>
                                    </p:set>
                                    <p:animEffect transition="in" filter="fade">
                                      <p:cBhvr>
                                        <p:cTn id="62" dur="2000"/>
                                        <p:tgtEl>
                                          <p:spTgt spid="13">
                                            <p:txEl>
                                              <p:pRg st="1" end="1"/>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xEl>
                                              <p:pRg st="2" end="2"/>
                                            </p:txEl>
                                          </p:spTgt>
                                        </p:tgtEl>
                                        <p:attrNameLst>
                                          <p:attrName>style.visibility</p:attrName>
                                        </p:attrNameLst>
                                      </p:cBhvr>
                                      <p:to>
                                        <p:strVal val="visible"/>
                                      </p:to>
                                    </p:set>
                                    <p:animEffect transition="in" filter="fade">
                                      <p:cBhvr>
                                        <p:cTn id="65" dur="2000"/>
                                        <p:tgtEl>
                                          <p:spTgt spid="1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7" grpId="0" build="allAtOnce"/>
      <p:bldP spid="18" grpId="0" build="allAtOnce"/>
      <p:bldP spid="20" grpId="0" build="allAtOnce"/>
      <p:bldP spid="22" grpId="0" build="allAtOnce"/>
      <p:bldP spid="23" grpId="0" build="allAtOnce"/>
      <p:bldP spid="24" grpId="0" build="allAtOnce"/>
      <p:bldP spid="13" grpId="0" build="allAtOnce"/>
      <p:bldP spid="14" grpId="0" build="allAtOnce"/>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Terug naar de twee vragen…</a:t>
            </a:r>
            <a:endParaRPr lang="nl-NL" sz="3600" dirty="0"/>
          </a:p>
        </p:txBody>
      </p:sp>
      <p:sp>
        <p:nvSpPr>
          <p:cNvPr id="19" name="Content Placeholder 2"/>
          <p:cNvSpPr>
            <a:spLocks noGrp="1"/>
          </p:cNvSpPr>
          <p:nvPr>
            <p:ph idx="1"/>
          </p:nvPr>
        </p:nvSpPr>
        <p:spPr>
          <a:xfrm>
            <a:off x="107504" y="1384177"/>
            <a:ext cx="9361040" cy="1108720"/>
          </a:xfrm>
        </p:spPr>
        <p:txBody>
          <a:bodyPr>
            <a:noAutofit/>
          </a:bodyPr>
          <a:lstStyle/>
          <a:p>
            <a:r>
              <a:rPr lang="nl-NL" sz="2000" dirty="0" smtClean="0"/>
              <a:t>Hoeveel verschillende syllogismen zijn er eigenlijk?</a:t>
            </a:r>
          </a:p>
          <a:p>
            <a:r>
              <a:rPr lang="nl-NL" sz="2000" dirty="0" smtClean="0"/>
              <a:t>Hoe kunnen we systematisch geldige van ongeldige syllogismen onderscheiden?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Geldige en ongeldige syllogismen</a:t>
            </a:r>
            <a:endParaRPr lang="nl-NL" sz="3600" dirty="0"/>
          </a:p>
        </p:txBody>
      </p:sp>
      <p:sp>
        <p:nvSpPr>
          <p:cNvPr id="19" name="Content Placeholder 2"/>
          <p:cNvSpPr>
            <a:spLocks noGrp="1"/>
          </p:cNvSpPr>
          <p:nvPr>
            <p:ph idx="1"/>
          </p:nvPr>
        </p:nvSpPr>
        <p:spPr>
          <a:xfrm>
            <a:off x="107504" y="1384177"/>
            <a:ext cx="9361040" cy="1108720"/>
          </a:xfrm>
        </p:spPr>
        <p:txBody>
          <a:bodyPr>
            <a:noAutofit/>
          </a:bodyPr>
          <a:lstStyle/>
          <a:p>
            <a:r>
              <a:rPr lang="nl-NL" sz="2000" dirty="0" smtClean="0"/>
              <a:t>Hoeveel verschillende syllogismen zijn er eigenlijk?</a:t>
            </a:r>
          </a:p>
          <a:p>
            <a:r>
              <a:rPr lang="nl-NL" sz="2000" b="1" dirty="0" smtClean="0"/>
              <a:t>Hoe kunnen we systematisch geldige van ongeldige syllogismen onderscheiden? </a:t>
            </a:r>
          </a:p>
        </p:txBody>
      </p:sp>
      <p:sp>
        <p:nvSpPr>
          <p:cNvPr id="4" name="Content Placeholder 2"/>
          <p:cNvSpPr txBox="1">
            <a:spLocks/>
          </p:cNvSpPr>
          <p:nvPr/>
        </p:nvSpPr>
        <p:spPr>
          <a:xfrm>
            <a:off x="107504" y="2348880"/>
            <a:ext cx="8784976"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We zagen dat er 256 verschillende syllogistische redeneervormen zijn. Het overgrote  gedeelte hiervan is niet geldig. Aristoteles merkt er in zijn boek </a:t>
            </a:r>
            <a:r>
              <a:rPr lang="nl-NL" sz="2000" i="1" noProof="0" dirty="0" err="1" smtClean="0"/>
              <a:t>Analytica</a:t>
            </a:r>
            <a:r>
              <a:rPr lang="nl-NL" sz="2000" i="1" noProof="0" dirty="0" smtClean="0"/>
              <a:t> </a:t>
            </a:r>
            <a:r>
              <a:rPr lang="nl-NL" sz="2000" i="1" noProof="0" dirty="0" err="1" smtClean="0"/>
              <a:t>Priora</a:t>
            </a:r>
            <a:r>
              <a:rPr lang="nl-NL" sz="2000" noProof="0" dirty="0" smtClean="0"/>
              <a:t> slechts 24 als geldig aan. </a:t>
            </a:r>
            <a:endParaRPr kumimoji="0" lang="nl-NL" sz="20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107504" y="3573016"/>
            <a:ext cx="9036496"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Om de geldige vormen te ontdekken zouden we in theorie alle 256 vormen één voor één kunnen nalopen. We kunnen echter ook een aantal syllogismen als </a:t>
            </a:r>
            <a:r>
              <a:rPr lang="nl-NL" sz="2000" i="1" dirty="0" smtClean="0"/>
              <a:t>evident geldig </a:t>
            </a:r>
            <a:r>
              <a:rPr lang="nl-NL" sz="2000" dirty="0" smtClean="0"/>
              <a:t>aanmerken en hieruit de overige geldige vormen afleiden.</a:t>
            </a:r>
          </a:p>
        </p:txBody>
      </p:sp>
      <p:sp>
        <p:nvSpPr>
          <p:cNvPr id="6" name="Content Placeholder 2"/>
          <p:cNvSpPr txBox="1">
            <a:spLocks/>
          </p:cNvSpPr>
          <p:nvPr/>
        </p:nvSpPr>
        <p:spPr>
          <a:xfrm>
            <a:off x="107504" y="4725144"/>
            <a:ext cx="8784976"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Aristoteles meende dat er </a:t>
            </a:r>
            <a:r>
              <a:rPr lang="nl-NL" sz="2000" u="sng" noProof="0" dirty="0" smtClean="0"/>
              <a:t>vier</a:t>
            </a:r>
            <a:r>
              <a:rPr lang="nl-NL" sz="2000" noProof="0" dirty="0" smtClean="0"/>
              <a:t> </a:t>
            </a:r>
            <a:r>
              <a:rPr lang="nl-NL" sz="2000" noProof="0" dirty="0" err="1" smtClean="0"/>
              <a:t>eerste-figuur</a:t>
            </a:r>
            <a:r>
              <a:rPr lang="nl-NL" sz="2000" dirty="0" smtClean="0"/>
              <a:t>-</a:t>
            </a:r>
            <a:r>
              <a:rPr lang="nl-NL" sz="2000" noProof="0" dirty="0" smtClean="0"/>
              <a:t>syllogismen evident geldig zijn. </a:t>
            </a:r>
            <a:r>
              <a:rPr lang="nl-NL" sz="2000" dirty="0" smtClean="0"/>
              <a:t>Deze vier syllogismen noemde hij </a:t>
            </a:r>
            <a:r>
              <a:rPr lang="nl-NL" sz="2000" i="1" dirty="0" smtClean="0"/>
              <a:t>perfecte syllogismen</a:t>
            </a:r>
            <a:r>
              <a:rPr lang="nl-NL" sz="2000" dirty="0" smtClean="0"/>
              <a:t>.</a:t>
            </a:r>
            <a:endParaRPr kumimoji="0" lang="nl-NL" sz="20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vier perfecte syllogismen</a:t>
            </a:r>
            <a:endParaRPr lang="nl-NL" sz="3600" dirty="0"/>
          </a:p>
        </p:txBody>
      </p:sp>
      <p:sp>
        <p:nvSpPr>
          <p:cNvPr id="19" name="Content Placeholder 2"/>
          <p:cNvSpPr>
            <a:spLocks noGrp="1"/>
          </p:cNvSpPr>
          <p:nvPr>
            <p:ph idx="1"/>
          </p:nvPr>
        </p:nvSpPr>
        <p:spPr>
          <a:xfrm>
            <a:off x="457200" y="1384177"/>
            <a:ext cx="8686800" cy="1108720"/>
          </a:xfrm>
        </p:spPr>
        <p:txBody>
          <a:bodyPr>
            <a:noAutofit/>
          </a:bodyPr>
          <a:lstStyle/>
          <a:p>
            <a:r>
              <a:rPr lang="nl-NL" sz="2000" dirty="0" smtClean="0"/>
              <a:t>De vier </a:t>
            </a:r>
            <a:r>
              <a:rPr lang="nl-NL" sz="2000" i="1" dirty="0" smtClean="0"/>
              <a:t>perfecte syllogismen </a:t>
            </a:r>
            <a:r>
              <a:rPr lang="nl-NL" sz="2000" dirty="0" smtClean="0"/>
              <a:t>zijn hieronder weergegeven.</a:t>
            </a:r>
          </a:p>
        </p:txBody>
      </p:sp>
      <p:sp>
        <p:nvSpPr>
          <p:cNvPr id="15" name="Content Placeholder 2"/>
          <p:cNvSpPr txBox="1">
            <a:spLocks/>
          </p:cNvSpPr>
          <p:nvPr/>
        </p:nvSpPr>
        <p:spPr>
          <a:xfrm>
            <a:off x="781744" y="216145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p:txBody>
      </p:sp>
      <p:sp>
        <p:nvSpPr>
          <p:cNvPr id="16" name="Content Placeholder 2"/>
          <p:cNvSpPr txBox="1">
            <a:spLocks/>
          </p:cNvSpPr>
          <p:nvPr/>
        </p:nvSpPr>
        <p:spPr>
          <a:xfrm>
            <a:off x="2699792" y="216145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SeP</a:t>
            </a:r>
            <a:endParaRPr lang="nl-NL" sz="2000" i="1" dirty="0" smtClean="0"/>
          </a:p>
        </p:txBody>
      </p:sp>
      <p:sp>
        <p:nvSpPr>
          <p:cNvPr id="17" name="Content Placeholder 2"/>
          <p:cNvSpPr txBox="1">
            <a:spLocks/>
          </p:cNvSpPr>
          <p:nvPr/>
        </p:nvSpPr>
        <p:spPr>
          <a:xfrm>
            <a:off x="4670176" y="216145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18" name="Content Placeholder 2"/>
          <p:cNvSpPr txBox="1">
            <a:spLocks/>
          </p:cNvSpPr>
          <p:nvPr/>
        </p:nvSpPr>
        <p:spPr>
          <a:xfrm>
            <a:off x="6542384" y="2132856"/>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SoP</a:t>
            </a:r>
            <a:endParaRPr lang="nl-NL" sz="2000" i="1" dirty="0" smtClean="0"/>
          </a:p>
        </p:txBody>
      </p:sp>
      <p:sp>
        <p:nvSpPr>
          <p:cNvPr id="20" name="Content Placeholder 2"/>
          <p:cNvSpPr txBox="1">
            <a:spLocks/>
          </p:cNvSpPr>
          <p:nvPr/>
        </p:nvSpPr>
        <p:spPr>
          <a:xfrm>
            <a:off x="539552" y="3573017"/>
            <a:ext cx="115212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AAA-1</a:t>
            </a:r>
          </a:p>
        </p:txBody>
      </p:sp>
      <p:sp>
        <p:nvSpPr>
          <p:cNvPr id="22" name="Content Placeholder 2"/>
          <p:cNvSpPr txBox="1">
            <a:spLocks/>
          </p:cNvSpPr>
          <p:nvPr/>
        </p:nvSpPr>
        <p:spPr>
          <a:xfrm>
            <a:off x="2555776" y="3573017"/>
            <a:ext cx="79208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EAE-1</a:t>
            </a:r>
          </a:p>
        </p:txBody>
      </p:sp>
      <p:sp>
        <p:nvSpPr>
          <p:cNvPr id="23" name="Content Placeholder 2"/>
          <p:cNvSpPr txBox="1">
            <a:spLocks/>
          </p:cNvSpPr>
          <p:nvPr/>
        </p:nvSpPr>
        <p:spPr>
          <a:xfrm>
            <a:off x="4572000" y="3573017"/>
            <a:ext cx="864096"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AII-1</a:t>
            </a:r>
          </a:p>
        </p:txBody>
      </p:sp>
      <p:sp>
        <p:nvSpPr>
          <p:cNvPr id="24" name="Content Placeholder 2"/>
          <p:cNvSpPr txBox="1">
            <a:spLocks/>
          </p:cNvSpPr>
          <p:nvPr/>
        </p:nvSpPr>
        <p:spPr>
          <a:xfrm>
            <a:off x="6372200" y="3573017"/>
            <a:ext cx="936104"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EIO-1</a:t>
            </a:r>
          </a:p>
        </p:txBody>
      </p:sp>
      <p:sp>
        <p:nvSpPr>
          <p:cNvPr id="14" name="TextBox 13"/>
          <p:cNvSpPr txBox="1"/>
          <p:nvPr/>
        </p:nvSpPr>
        <p:spPr>
          <a:xfrm>
            <a:off x="467544" y="4302388"/>
            <a:ext cx="1584176" cy="369332"/>
          </a:xfrm>
          <a:prstGeom prst="rect">
            <a:avLst/>
          </a:prstGeom>
          <a:noFill/>
        </p:spPr>
        <p:txBody>
          <a:bodyPr wrap="square" rtlCol="0">
            <a:spAutoFit/>
          </a:bodyPr>
          <a:lstStyle/>
          <a:p>
            <a:r>
              <a:rPr lang="nl-NL" b="1" i="1" dirty="0" smtClean="0"/>
              <a:t>Barbara</a:t>
            </a:r>
            <a:endParaRPr lang="nl-NL" b="1" i="1" dirty="0"/>
          </a:p>
        </p:txBody>
      </p:sp>
      <p:sp>
        <p:nvSpPr>
          <p:cNvPr id="21" name="TextBox 20"/>
          <p:cNvSpPr txBox="1"/>
          <p:nvPr/>
        </p:nvSpPr>
        <p:spPr>
          <a:xfrm>
            <a:off x="2483768" y="4302388"/>
            <a:ext cx="1584176" cy="369332"/>
          </a:xfrm>
          <a:prstGeom prst="rect">
            <a:avLst/>
          </a:prstGeom>
          <a:noFill/>
        </p:spPr>
        <p:txBody>
          <a:bodyPr wrap="square" rtlCol="0">
            <a:spAutoFit/>
          </a:bodyPr>
          <a:lstStyle/>
          <a:p>
            <a:r>
              <a:rPr lang="nl-NL" b="1" i="1" dirty="0" err="1" smtClean="0"/>
              <a:t>Celarent</a:t>
            </a:r>
            <a:endParaRPr lang="nl-NL" b="1" i="1" dirty="0"/>
          </a:p>
        </p:txBody>
      </p:sp>
      <p:sp>
        <p:nvSpPr>
          <p:cNvPr id="25" name="TextBox 24"/>
          <p:cNvSpPr txBox="1"/>
          <p:nvPr/>
        </p:nvSpPr>
        <p:spPr>
          <a:xfrm>
            <a:off x="4572000" y="4293096"/>
            <a:ext cx="1584176" cy="369332"/>
          </a:xfrm>
          <a:prstGeom prst="rect">
            <a:avLst/>
          </a:prstGeom>
          <a:noFill/>
        </p:spPr>
        <p:txBody>
          <a:bodyPr wrap="square" rtlCol="0">
            <a:spAutoFit/>
          </a:bodyPr>
          <a:lstStyle/>
          <a:p>
            <a:r>
              <a:rPr lang="nl-NL" b="1" i="1" dirty="0" err="1" smtClean="0"/>
              <a:t>Darii</a:t>
            </a:r>
            <a:endParaRPr lang="nl-NL" b="1" i="1" dirty="0"/>
          </a:p>
        </p:txBody>
      </p:sp>
      <p:sp>
        <p:nvSpPr>
          <p:cNvPr id="26" name="TextBox 25"/>
          <p:cNvSpPr txBox="1"/>
          <p:nvPr/>
        </p:nvSpPr>
        <p:spPr>
          <a:xfrm>
            <a:off x="6372200" y="4302388"/>
            <a:ext cx="792088" cy="369332"/>
          </a:xfrm>
          <a:prstGeom prst="rect">
            <a:avLst/>
          </a:prstGeom>
          <a:noFill/>
        </p:spPr>
        <p:txBody>
          <a:bodyPr wrap="square" rtlCol="0">
            <a:spAutoFit/>
          </a:bodyPr>
          <a:lstStyle/>
          <a:p>
            <a:r>
              <a:rPr lang="nl-NL" b="1" i="1" dirty="0" err="1" smtClean="0"/>
              <a:t>Ferio</a:t>
            </a:r>
            <a:endParaRPr lang="nl-NL"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0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2000"/>
                                        <p:tgtEl>
                                          <p:spTgt spid="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2000"/>
                                        <p:tgtEl>
                                          <p:spTgt spid="2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2000"/>
                                        <p:tgtEl>
                                          <p:spTgt spid="2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2000"/>
                                        <p:tgtEl>
                                          <p:spTgt spid="1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fade">
                                      <p:cBhvr>
                                        <p:cTn id="24" dur="2000"/>
                                        <p:tgtEl>
                                          <p:spTgt spid="21">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2000"/>
                                        <p:tgtEl>
                                          <p:spTgt spid="25">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xEl>
                                              <p:pRg st="0" end="0"/>
                                            </p:txEl>
                                          </p:spTgt>
                                        </p:tgtEl>
                                        <p:attrNameLst>
                                          <p:attrName>style.visibility</p:attrName>
                                        </p:attrNameLst>
                                      </p:cBhvr>
                                      <p:to>
                                        <p:strVal val="visible"/>
                                      </p:to>
                                    </p:set>
                                    <p:animEffect transition="in" filter="fade">
                                      <p:cBhvr>
                                        <p:cTn id="30"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22" grpId="0" build="allAtOnce"/>
      <p:bldP spid="23" grpId="0" build="allAtOnce"/>
      <p:bldP spid="24" grpId="0" build="allAtOnce"/>
      <p:bldP spid="14" grpId="0" build="allAtOnce"/>
      <p:bldP spid="21" grpId="0" build="allAtOnce"/>
      <p:bldP spid="25" grpId="0" build="allAtOnce"/>
      <p:bldP spid="26" grpId="0" build="allAtOnce"/>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vier perfecte syllogismen</a:t>
            </a:r>
            <a:endParaRPr lang="nl-NL" sz="3600" dirty="0"/>
          </a:p>
        </p:txBody>
      </p:sp>
      <p:sp>
        <p:nvSpPr>
          <p:cNvPr id="19" name="Content Placeholder 2"/>
          <p:cNvSpPr>
            <a:spLocks noGrp="1"/>
          </p:cNvSpPr>
          <p:nvPr>
            <p:ph idx="1"/>
          </p:nvPr>
        </p:nvSpPr>
        <p:spPr>
          <a:xfrm>
            <a:off x="457200" y="1384177"/>
            <a:ext cx="8686800" cy="1108720"/>
          </a:xfrm>
        </p:spPr>
        <p:txBody>
          <a:bodyPr>
            <a:noAutofit/>
          </a:bodyPr>
          <a:lstStyle/>
          <a:p>
            <a:r>
              <a:rPr lang="nl-NL" sz="2000" dirty="0" smtClean="0"/>
              <a:t>De vier </a:t>
            </a:r>
            <a:r>
              <a:rPr lang="nl-NL" sz="2000" i="1" dirty="0" smtClean="0"/>
              <a:t>perfecte syllogismen </a:t>
            </a:r>
            <a:r>
              <a:rPr lang="nl-NL" sz="2000" dirty="0" smtClean="0"/>
              <a:t>zijn hieronder weergegeven</a:t>
            </a:r>
          </a:p>
        </p:txBody>
      </p:sp>
      <p:sp>
        <p:nvSpPr>
          <p:cNvPr id="15" name="Content Placeholder 2"/>
          <p:cNvSpPr txBox="1">
            <a:spLocks/>
          </p:cNvSpPr>
          <p:nvPr/>
        </p:nvSpPr>
        <p:spPr>
          <a:xfrm>
            <a:off x="781744" y="216145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p:txBody>
      </p:sp>
      <p:sp>
        <p:nvSpPr>
          <p:cNvPr id="16" name="Content Placeholder 2"/>
          <p:cNvSpPr txBox="1">
            <a:spLocks/>
          </p:cNvSpPr>
          <p:nvPr/>
        </p:nvSpPr>
        <p:spPr>
          <a:xfrm>
            <a:off x="2699792" y="216145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SeP</a:t>
            </a:r>
            <a:endParaRPr lang="nl-NL" sz="2000" i="1" dirty="0" smtClean="0"/>
          </a:p>
        </p:txBody>
      </p:sp>
      <p:sp>
        <p:nvSpPr>
          <p:cNvPr id="17" name="Content Placeholder 2"/>
          <p:cNvSpPr txBox="1">
            <a:spLocks/>
          </p:cNvSpPr>
          <p:nvPr/>
        </p:nvSpPr>
        <p:spPr>
          <a:xfrm>
            <a:off x="4670176" y="2161455"/>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18" name="Content Placeholder 2"/>
          <p:cNvSpPr txBox="1">
            <a:spLocks/>
          </p:cNvSpPr>
          <p:nvPr/>
        </p:nvSpPr>
        <p:spPr>
          <a:xfrm>
            <a:off x="6542384" y="2132856"/>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SoP</a:t>
            </a:r>
            <a:endParaRPr lang="nl-NL" sz="2000" i="1" dirty="0" smtClean="0"/>
          </a:p>
        </p:txBody>
      </p:sp>
      <p:sp>
        <p:nvSpPr>
          <p:cNvPr id="20" name="Content Placeholder 2"/>
          <p:cNvSpPr txBox="1">
            <a:spLocks/>
          </p:cNvSpPr>
          <p:nvPr/>
        </p:nvSpPr>
        <p:spPr>
          <a:xfrm>
            <a:off x="539552" y="3573017"/>
            <a:ext cx="115212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solidFill>
                  <a:srgbClr val="0070C0"/>
                </a:solidFill>
              </a:rPr>
              <a:t>AAA</a:t>
            </a:r>
            <a:r>
              <a:rPr lang="nl-NL" sz="2000" b="1" dirty="0" smtClean="0"/>
              <a:t>-1</a:t>
            </a:r>
          </a:p>
        </p:txBody>
      </p:sp>
      <p:sp>
        <p:nvSpPr>
          <p:cNvPr id="22" name="Content Placeholder 2"/>
          <p:cNvSpPr txBox="1">
            <a:spLocks/>
          </p:cNvSpPr>
          <p:nvPr/>
        </p:nvSpPr>
        <p:spPr>
          <a:xfrm>
            <a:off x="2555776" y="3573017"/>
            <a:ext cx="79208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solidFill>
                  <a:srgbClr val="0070C0"/>
                </a:solidFill>
              </a:rPr>
              <a:t>EAE</a:t>
            </a:r>
            <a:r>
              <a:rPr lang="nl-NL" sz="2000" b="1" dirty="0" smtClean="0"/>
              <a:t>-1</a:t>
            </a:r>
          </a:p>
        </p:txBody>
      </p:sp>
      <p:sp>
        <p:nvSpPr>
          <p:cNvPr id="23" name="Content Placeholder 2"/>
          <p:cNvSpPr txBox="1">
            <a:spLocks/>
          </p:cNvSpPr>
          <p:nvPr/>
        </p:nvSpPr>
        <p:spPr>
          <a:xfrm>
            <a:off x="4572000" y="3573017"/>
            <a:ext cx="864096"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solidFill>
                  <a:srgbClr val="0070C0"/>
                </a:solidFill>
              </a:rPr>
              <a:t>AII</a:t>
            </a:r>
            <a:r>
              <a:rPr lang="nl-NL" sz="2000" b="1" dirty="0" smtClean="0"/>
              <a:t>-1</a:t>
            </a:r>
          </a:p>
        </p:txBody>
      </p:sp>
      <p:sp>
        <p:nvSpPr>
          <p:cNvPr id="24" name="Content Placeholder 2"/>
          <p:cNvSpPr txBox="1">
            <a:spLocks/>
          </p:cNvSpPr>
          <p:nvPr/>
        </p:nvSpPr>
        <p:spPr>
          <a:xfrm>
            <a:off x="6372200" y="3573017"/>
            <a:ext cx="936104"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solidFill>
                  <a:srgbClr val="0070C0"/>
                </a:solidFill>
              </a:rPr>
              <a:t>EIO</a:t>
            </a:r>
            <a:r>
              <a:rPr lang="nl-NL" sz="2000" b="1" dirty="0" smtClean="0"/>
              <a:t>-1</a:t>
            </a:r>
          </a:p>
        </p:txBody>
      </p:sp>
      <p:sp>
        <p:nvSpPr>
          <p:cNvPr id="14" name="TextBox 13"/>
          <p:cNvSpPr txBox="1"/>
          <p:nvPr/>
        </p:nvSpPr>
        <p:spPr>
          <a:xfrm>
            <a:off x="467544" y="4302388"/>
            <a:ext cx="1584176" cy="369332"/>
          </a:xfrm>
          <a:prstGeom prst="rect">
            <a:avLst/>
          </a:prstGeom>
          <a:noFill/>
        </p:spPr>
        <p:txBody>
          <a:bodyPr wrap="square" rtlCol="0">
            <a:spAutoFit/>
          </a:bodyPr>
          <a:lstStyle/>
          <a:p>
            <a:r>
              <a:rPr lang="nl-NL" b="1" i="1" dirty="0" smtClean="0"/>
              <a:t>B</a:t>
            </a:r>
            <a:r>
              <a:rPr lang="nl-NL" b="1" i="1" dirty="0" smtClean="0">
                <a:solidFill>
                  <a:srgbClr val="0070C0"/>
                </a:solidFill>
              </a:rPr>
              <a:t>a</a:t>
            </a:r>
            <a:r>
              <a:rPr lang="nl-NL" b="1" i="1" dirty="0" smtClean="0"/>
              <a:t>rb</a:t>
            </a:r>
            <a:r>
              <a:rPr lang="nl-NL" b="1" i="1" dirty="0" smtClean="0">
                <a:solidFill>
                  <a:srgbClr val="0070C0"/>
                </a:solidFill>
              </a:rPr>
              <a:t>a</a:t>
            </a:r>
            <a:r>
              <a:rPr lang="nl-NL" b="1" i="1" dirty="0" smtClean="0"/>
              <a:t>r</a:t>
            </a:r>
            <a:r>
              <a:rPr lang="nl-NL" b="1" i="1" dirty="0" smtClean="0">
                <a:solidFill>
                  <a:srgbClr val="0070C0"/>
                </a:solidFill>
              </a:rPr>
              <a:t>a</a:t>
            </a:r>
            <a:endParaRPr lang="nl-NL" b="1" i="1" dirty="0">
              <a:solidFill>
                <a:srgbClr val="0070C0"/>
              </a:solidFill>
            </a:endParaRPr>
          </a:p>
        </p:txBody>
      </p:sp>
      <p:sp>
        <p:nvSpPr>
          <p:cNvPr id="21" name="TextBox 20"/>
          <p:cNvSpPr txBox="1"/>
          <p:nvPr/>
        </p:nvSpPr>
        <p:spPr>
          <a:xfrm>
            <a:off x="2483768" y="4302388"/>
            <a:ext cx="1584176" cy="369332"/>
          </a:xfrm>
          <a:prstGeom prst="rect">
            <a:avLst/>
          </a:prstGeom>
          <a:noFill/>
        </p:spPr>
        <p:txBody>
          <a:bodyPr wrap="square" rtlCol="0">
            <a:spAutoFit/>
          </a:bodyPr>
          <a:lstStyle/>
          <a:p>
            <a:r>
              <a:rPr lang="nl-NL" b="1" i="1" dirty="0" err="1" smtClean="0"/>
              <a:t>C</a:t>
            </a:r>
            <a:r>
              <a:rPr lang="nl-NL" b="1" i="1" dirty="0" err="1" smtClean="0">
                <a:solidFill>
                  <a:srgbClr val="0070C0"/>
                </a:solidFill>
              </a:rPr>
              <a:t>e</a:t>
            </a:r>
            <a:r>
              <a:rPr lang="nl-NL" b="1" i="1" dirty="0" err="1" smtClean="0"/>
              <a:t>l</a:t>
            </a:r>
            <a:r>
              <a:rPr lang="nl-NL" b="1" i="1" dirty="0" err="1" smtClean="0">
                <a:solidFill>
                  <a:srgbClr val="0070C0"/>
                </a:solidFill>
              </a:rPr>
              <a:t>a</a:t>
            </a:r>
            <a:r>
              <a:rPr lang="nl-NL" b="1" i="1" dirty="0" err="1" smtClean="0"/>
              <a:t>r</a:t>
            </a:r>
            <a:r>
              <a:rPr lang="nl-NL" b="1" i="1" dirty="0" err="1" smtClean="0">
                <a:solidFill>
                  <a:srgbClr val="0070C0"/>
                </a:solidFill>
              </a:rPr>
              <a:t>e</a:t>
            </a:r>
            <a:r>
              <a:rPr lang="nl-NL" b="1" i="1" dirty="0" err="1" smtClean="0"/>
              <a:t>nt</a:t>
            </a:r>
            <a:endParaRPr lang="nl-NL" b="1" i="1" dirty="0"/>
          </a:p>
        </p:txBody>
      </p:sp>
      <p:sp>
        <p:nvSpPr>
          <p:cNvPr id="25" name="TextBox 24"/>
          <p:cNvSpPr txBox="1"/>
          <p:nvPr/>
        </p:nvSpPr>
        <p:spPr>
          <a:xfrm>
            <a:off x="4572000" y="4293096"/>
            <a:ext cx="1584176" cy="369332"/>
          </a:xfrm>
          <a:prstGeom prst="rect">
            <a:avLst/>
          </a:prstGeom>
          <a:noFill/>
        </p:spPr>
        <p:txBody>
          <a:bodyPr wrap="square" rtlCol="0">
            <a:spAutoFit/>
          </a:bodyPr>
          <a:lstStyle/>
          <a:p>
            <a:r>
              <a:rPr lang="nl-NL" b="1" i="1" dirty="0" err="1" smtClean="0"/>
              <a:t>D</a:t>
            </a:r>
            <a:r>
              <a:rPr lang="nl-NL" b="1" i="1" dirty="0" err="1" smtClean="0">
                <a:solidFill>
                  <a:srgbClr val="0070C0"/>
                </a:solidFill>
              </a:rPr>
              <a:t>a</a:t>
            </a:r>
            <a:r>
              <a:rPr lang="nl-NL" b="1" i="1" dirty="0" err="1" smtClean="0"/>
              <a:t>r</a:t>
            </a:r>
            <a:r>
              <a:rPr lang="nl-NL" b="1" i="1" dirty="0" err="1" smtClean="0">
                <a:solidFill>
                  <a:srgbClr val="0070C0"/>
                </a:solidFill>
              </a:rPr>
              <a:t>ii</a:t>
            </a:r>
            <a:endParaRPr lang="nl-NL" b="1" i="1" dirty="0">
              <a:solidFill>
                <a:srgbClr val="0070C0"/>
              </a:solidFill>
            </a:endParaRPr>
          </a:p>
        </p:txBody>
      </p:sp>
      <p:sp>
        <p:nvSpPr>
          <p:cNvPr id="26" name="TextBox 25"/>
          <p:cNvSpPr txBox="1"/>
          <p:nvPr/>
        </p:nvSpPr>
        <p:spPr>
          <a:xfrm>
            <a:off x="6372200" y="4302388"/>
            <a:ext cx="792088" cy="369332"/>
          </a:xfrm>
          <a:prstGeom prst="rect">
            <a:avLst/>
          </a:prstGeom>
          <a:noFill/>
        </p:spPr>
        <p:txBody>
          <a:bodyPr wrap="square" rtlCol="0">
            <a:spAutoFit/>
          </a:bodyPr>
          <a:lstStyle/>
          <a:p>
            <a:r>
              <a:rPr lang="nl-NL" b="1" i="1" dirty="0" err="1" smtClean="0"/>
              <a:t>F</a:t>
            </a:r>
            <a:r>
              <a:rPr lang="nl-NL" b="1" i="1" dirty="0" err="1" smtClean="0">
                <a:solidFill>
                  <a:srgbClr val="0070C0"/>
                </a:solidFill>
              </a:rPr>
              <a:t>e</a:t>
            </a:r>
            <a:r>
              <a:rPr lang="nl-NL" b="1" i="1" dirty="0" err="1" smtClean="0"/>
              <a:t>r</a:t>
            </a:r>
            <a:r>
              <a:rPr lang="nl-NL" b="1" i="1" dirty="0" err="1" smtClean="0">
                <a:solidFill>
                  <a:srgbClr val="0070C0"/>
                </a:solidFill>
              </a:rPr>
              <a:t>io</a:t>
            </a:r>
            <a:endParaRPr lang="nl-NL" b="1" i="1" dirty="0">
              <a:solidFill>
                <a:srgbClr val="0070C0"/>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vier perfecte syllogismen</a:t>
            </a:r>
            <a:endParaRPr lang="nl-NL" sz="3600" dirty="0"/>
          </a:p>
        </p:txBody>
      </p:sp>
      <p:sp>
        <p:nvSpPr>
          <p:cNvPr id="19" name="Content Placeholder 2"/>
          <p:cNvSpPr>
            <a:spLocks noGrp="1"/>
          </p:cNvSpPr>
          <p:nvPr>
            <p:ph idx="1"/>
          </p:nvPr>
        </p:nvSpPr>
        <p:spPr>
          <a:xfrm>
            <a:off x="313184" y="1384177"/>
            <a:ext cx="8939336" cy="1108720"/>
          </a:xfrm>
        </p:spPr>
        <p:txBody>
          <a:bodyPr>
            <a:noAutofit/>
          </a:bodyPr>
          <a:lstStyle/>
          <a:p>
            <a:r>
              <a:rPr lang="nl-NL" sz="2000" dirty="0" smtClean="0"/>
              <a:t>Uit </a:t>
            </a:r>
            <a:r>
              <a:rPr lang="nl-NL" sz="2000" i="1" dirty="0" smtClean="0"/>
              <a:t>Barbara</a:t>
            </a:r>
            <a:r>
              <a:rPr lang="nl-NL" sz="2000" dirty="0" smtClean="0"/>
              <a:t>, </a:t>
            </a:r>
            <a:r>
              <a:rPr lang="nl-NL" sz="2000" i="1" dirty="0" err="1" smtClean="0"/>
              <a:t>Celarent</a:t>
            </a:r>
            <a:r>
              <a:rPr lang="nl-NL" sz="2000" dirty="0" smtClean="0"/>
              <a:t>, </a:t>
            </a:r>
            <a:r>
              <a:rPr lang="nl-NL" sz="2000" i="1" dirty="0" err="1" smtClean="0"/>
              <a:t>Darii</a:t>
            </a:r>
            <a:r>
              <a:rPr lang="nl-NL" sz="2000" dirty="0" smtClean="0"/>
              <a:t> en </a:t>
            </a:r>
            <a:r>
              <a:rPr lang="nl-NL" sz="2000" i="1" dirty="0" err="1" smtClean="0"/>
              <a:t>Ferio</a:t>
            </a:r>
            <a:r>
              <a:rPr lang="nl-NL" sz="2000" dirty="0" smtClean="0"/>
              <a:t> kunnen 15 geldige syllogismen worden afgeleid (zoals straks geïllustreerd wordt). In de Middeleeuwen moesten studenten naast de 4 perfecte syllogismen ook deze 15 uit hun hoofd leren.        Het gaat om onderstaande vormen</a:t>
            </a:r>
          </a:p>
          <a:p>
            <a:endParaRPr lang="nl-NL" sz="2000" dirty="0" smtClean="0"/>
          </a:p>
          <a:p>
            <a:pPr>
              <a:buNone/>
            </a:pPr>
            <a:r>
              <a:rPr lang="nl-NL" sz="2000" dirty="0" smtClean="0"/>
              <a:t>	Tweede figuur: </a:t>
            </a:r>
            <a:r>
              <a:rPr lang="nl-NL" sz="2000" i="1" dirty="0" err="1" smtClean="0"/>
              <a:t>Cesare</a:t>
            </a:r>
            <a:r>
              <a:rPr lang="nl-NL" sz="2000" dirty="0" smtClean="0"/>
              <a:t>, </a:t>
            </a:r>
            <a:r>
              <a:rPr lang="nl-NL" sz="2000" i="1" dirty="0" err="1" smtClean="0"/>
              <a:t>Camestres</a:t>
            </a:r>
            <a:r>
              <a:rPr lang="nl-NL" sz="2000" dirty="0" smtClean="0"/>
              <a:t>, </a:t>
            </a:r>
            <a:r>
              <a:rPr lang="nl-NL" sz="2000" i="1" dirty="0" err="1" smtClean="0"/>
              <a:t>Festino</a:t>
            </a:r>
            <a:r>
              <a:rPr lang="nl-NL" sz="2000" dirty="0" smtClean="0"/>
              <a:t>, </a:t>
            </a:r>
            <a:r>
              <a:rPr lang="nl-NL" sz="2000" i="1" dirty="0" err="1" smtClean="0"/>
              <a:t>Baroco</a:t>
            </a:r>
            <a:endParaRPr lang="nl-NL" sz="2000" i="1" dirty="0" smtClean="0"/>
          </a:p>
          <a:p>
            <a:pPr>
              <a:buNone/>
            </a:pPr>
            <a:r>
              <a:rPr lang="nl-NL" sz="2000" dirty="0" smtClean="0"/>
              <a:t>	Derde figuur: </a:t>
            </a:r>
            <a:r>
              <a:rPr lang="nl-NL" sz="2000" i="1" dirty="0" err="1" smtClean="0"/>
              <a:t>Darapti</a:t>
            </a:r>
            <a:r>
              <a:rPr lang="nl-NL" sz="2000" dirty="0" smtClean="0"/>
              <a:t>,</a:t>
            </a:r>
            <a:r>
              <a:rPr lang="nl-NL" sz="2000" i="1" dirty="0" smtClean="0"/>
              <a:t> </a:t>
            </a:r>
            <a:r>
              <a:rPr lang="nl-NL" sz="2000" i="1" dirty="0" err="1" smtClean="0"/>
              <a:t>Disamis</a:t>
            </a:r>
            <a:r>
              <a:rPr lang="nl-NL" sz="2000" dirty="0" smtClean="0"/>
              <a:t>,</a:t>
            </a:r>
            <a:r>
              <a:rPr lang="nl-NL" sz="2000" i="1" dirty="0" smtClean="0"/>
              <a:t> </a:t>
            </a:r>
            <a:r>
              <a:rPr lang="nl-NL" sz="2000" i="1" dirty="0" err="1" smtClean="0"/>
              <a:t>Datisi</a:t>
            </a:r>
            <a:r>
              <a:rPr lang="nl-NL" sz="2000" dirty="0" smtClean="0"/>
              <a:t>,</a:t>
            </a:r>
            <a:r>
              <a:rPr lang="nl-NL" sz="2000" i="1" dirty="0" smtClean="0"/>
              <a:t> </a:t>
            </a:r>
            <a:r>
              <a:rPr lang="nl-NL" sz="2000" i="1" dirty="0" err="1" smtClean="0"/>
              <a:t>Felapton</a:t>
            </a:r>
            <a:r>
              <a:rPr lang="nl-NL" sz="2000" dirty="0" smtClean="0"/>
              <a:t>,</a:t>
            </a:r>
            <a:r>
              <a:rPr lang="nl-NL" sz="2000" i="1" dirty="0" smtClean="0"/>
              <a:t> </a:t>
            </a:r>
            <a:r>
              <a:rPr lang="nl-NL" sz="2000" i="1" dirty="0" err="1" smtClean="0"/>
              <a:t>Bocardo</a:t>
            </a:r>
            <a:r>
              <a:rPr lang="nl-NL" sz="2000" dirty="0" smtClean="0"/>
              <a:t>,</a:t>
            </a:r>
            <a:r>
              <a:rPr lang="nl-NL" sz="2000" i="1" dirty="0" smtClean="0"/>
              <a:t> </a:t>
            </a:r>
            <a:r>
              <a:rPr lang="nl-NL" sz="2000" i="1" dirty="0" err="1" smtClean="0"/>
              <a:t>Ferison</a:t>
            </a:r>
            <a:endParaRPr lang="nl-NL" sz="2000" i="1" dirty="0" smtClean="0"/>
          </a:p>
          <a:p>
            <a:pPr>
              <a:buNone/>
            </a:pPr>
            <a:r>
              <a:rPr lang="nl-NL" sz="2000" dirty="0" smtClean="0"/>
              <a:t>	Vierde figuur:  </a:t>
            </a:r>
            <a:r>
              <a:rPr lang="nl-NL" sz="2000" i="1" dirty="0" err="1" smtClean="0"/>
              <a:t>Bramantip</a:t>
            </a:r>
            <a:r>
              <a:rPr lang="nl-NL" sz="2000" dirty="0" smtClean="0"/>
              <a:t>,</a:t>
            </a:r>
            <a:r>
              <a:rPr lang="nl-NL" sz="2000" i="1" dirty="0" smtClean="0"/>
              <a:t> </a:t>
            </a:r>
            <a:r>
              <a:rPr lang="nl-NL" sz="2000" i="1" dirty="0" err="1" smtClean="0"/>
              <a:t>Camenes</a:t>
            </a:r>
            <a:r>
              <a:rPr lang="nl-NL" sz="2000" dirty="0" smtClean="0"/>
              <a:t>,</a:t>
            </a:r>
            <a:r>
              <a:rPr lang="nl-NL" sz="2000" i="1" dirty="0" smtClean="0"/>
              <a:t> </a:t>
            </a:r>
            <a:r>
              <a:rPr lang="nl-NL" sz="2000" i="1" dirty="0" err="1" smtClean="0"/>
              <a:t>Dimaris</a:t>
            </a:r>
            <a:r>
              <a:rPr lang="nl-NL" sz="2000" dirty="0" smtClean="0"/>
              <a:t>,</a:t>
            </a:r>
            <a:r>
              <a:rPr lang="nl-NL" sz="2000" i="1" dirty="0" smtClean="0"/>
              <a:t> </a:t>
            </a:r>
            <a:r>
              <a:rPr lang="nl-NL" sz="2000" i="1" dirty="0" err="1" smtClean="0"/>
              <a:t>Fesapo</a:t>
            </a:r>
            <a:r>
              <a:rPr lang="nl-NL" sz="2000" dirty="0" smtClean="0"/>
              <a:t>,</a:t>
            </a:r>
            <a:r>
              <a:rPr lang="nl-NL" sz="2000" i="1" dirty="0" smtClean="0"/>
              <a:t> </a:t>
            </a:r>
            <a:r>
              <a:rPr lang="nl-NL" sz="2000" i="1" dirty="0" err="1" smtClean="0"/>
              <a:t>Fresison</a:t>
            </a:r>
            <a:r>
              <a:rPr lang="nl-NL" sz="2000" i="1" dirty="0" smtClean="0"/>
              <a:t>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vier perfecte syllogismen</a:t>
            </a:r>
            <a:endParaRPr lang="nl-NL" sz="3600" dirty="0"/>
          </a:p>
        </p:txBody>
      </p:sp>
      <p:sp>
        <p:nvSpPr>
          <p:cNvPr id="19" name="Content Placeholder 2"/>
          <p:cNvSpPr>
            <a:spLocks noGrp="1"/>
          </p:cNvSpPr>
          <p:nvPr>
            <p:ph idx="1"/>
          </p:nvPr>
        </p:nvSpPr>
        <p:spPr>
          <a:xfrm>
            <a:off x="313184" y="1384177"/>
            <a:ext cx="8939336" cy="1108720"/>
          </a:xfrm>
        </p:spPr>
        <p:txBody>
          <a:bodyPr>
            <a:noAutofit/>
          </a:bodyPr>
          <a:lstStyle/>
          <a:p>
            <a:r>
              <a:rPr lang="nl-NL" sz="2000" dirty="0" smtClean="0"/>
              <a:t>Uit </a:t>
            </a:r>
            <a:r>
              <a:rPr lang="nl-NL" sz="2000" i="1" dirty="0" smtClean="0"/>
              <a:t>Barbara</a:t>
            </a:r>
            <a:r>
              <a:rPr lang="nl-NL" sz="2000" dirty="0" smtClean="0"/>
              <a:t>, </a:t>
            </a:r>
            <a:r>
              <a:rPr lang="nl-NL" sz="2000" i="1" dirty="0" err="1" smtClean="0"/>
              <a:t>Celarent</a:t>
            </a:r>
            <a:r>
              <a:rPr lang="nl-NL" sz="2000" dirty="0" smtClean="0"/>
              <a:t>, </a:t>
            </a:r>
            <a:r>
              <a:rPr lang="nl-NL" sz="2000" i="1" dirty="0" err="1" smtClean="0"/>
              <a:t>Darii</a:t>
            </a:r>
            <a:r>
              <a:rPr lang="nl-NL" sz="2000" dirty="0" smtClean="0"/>
              <a:t> en </a:t>
            </a:r>
            <a:r>
              <a:rPr lang="nl-NL" sz="2000" i="1" dirty="0" err="1" smtClean="0"/>
              <a:t>Ferio</a:t>
            </a:r>
            <a:r>
              <a:rPr lang="nl-NL" sz="2000" dirty="0" smtClean="0"/>
              <a:t> kunnen 15 geldige syllogismen worden afgeleid (zoals straks geïllustreerd wordt). In de Middeleeuwen moesten studenten naast de 4 perfecte syllogismen ook deze 15 uit hun hoofd leren.      Het gaat om onderstaande vormen</a:t>
            </a:r>
          </a:p>
          <a:p>
            <a:endParaRPr lang="nl-NL" sz="2000" dirty="0" smtClean="0"/>
          </a:p>
          <a:p>
            <a:pPr>
              <a:buNone/>
            </a:pPr>
            <a:r>
              <a:rPr lang="nl-NL" sz="2000" dirty="0" smtClean="0"/>
              <a:t>	Tweede figuur: </a:t>
            </a:r>
            <a:r>
              <a:rPr lang="nl-NL" sz="2000" i="1" dirty="0" err="1" smtClean="0"/>
              <a:t>C</a:t>
            </a:r>
            <a:r>
              <a:rPr lang="nl-NL" sz="2000" b="1" i="1" dirty="0" err="1" smtClean="0"/>
              <a:t>e</a:t>
            </a:r>
            <a:r>
              <a:rPr lang="nl-NL" sz="2000" i="1" dirty="0" err="1" smtClean="0"/>
              <a:t>s</a:t>
            </a:r>
            <a:r>
              <a:rPr lang="nl-NL" sz="2000" b="1" i="1" dirty="0" err="1" smtClean="0"/>
              <a:t>a</a:t>
            </a:r>
            <a:r>
              <a:rPr lang="nl-NL" sz="2000" i="1" dirty="0" err="1" smtClean="0"/>
              <a:t>r</a:t>
            </a:r>
            <a:r>
              <a:rPr lang="nl-NL" sz="2000" b="1" i="1" dirty="0" err="1" smtClean="0"/>
              <a:t>e</a:t>
            </a:r>
            <a:r>
              <a:rPr lang="nl-NL" sz="2000" dirty="0" smtClean="0"/>
              <a:t>, </a:t>
            </a:r>
            <a:r>
              <a:rPr lang="nl-NL" sz="2000" i="1" dirty="0" err="1" smtClean="0"/>
              <a:t>C</a:t>
            </a:r>
            <a:r>
              <a:rPr lang="nl-NL" sz="2000" b="1" i="1" dirty="0" err="1" smtClean="0"/>
              <a:t>a</a:t>
            </a:r>
            <a:r>
              <a:rPr lang="nl-NL" sz="2000" i="1" dirty="0" err="1" smtClean="0"/>
              <a:t>m</a:t>
            </a:r>
            <a:r>
              <a:rPr lang="nl-NL" sz="2000" b="1" i="1" dirty="0" err="1" smtClean="0"/>
              <a:t>e</a:t>
            </a:r>
            <a:r>
              <a:rPr lang="nl-NL" sz="2000" i="1" dirty="0" err="1" smtClean="0"/>
              <a:t>str</a:t>
            </a:r>
            <a:r>
              <a:rPr lang="nl-NL" sz="2000" b="1" i="1" dirty="0" err="1" smtClean="0"/>
              <a:t>e</a:t>
            </a:r>
            <a:r>
              <a:rPr lang="nl-NL" sz="2000" i="1" dirty="0" err="1" smtClean="0"/>
              <a:t>s</a:t>
            </a:r>
            <a:r>
              <a:rPr lang="nl-NL" sz="2000" dirty="0" smtClean="0"/>
              <a:t>, </a:t>
            </a:r>
            <a:r>
              <a:rPr lang="nl-NL" sz="2000" i="1" dirty="0" err="1" smtClean="0"/>
              <a:t>F</a:t>
            </a:r>
            <a:r>
              <a:rPr lang="nl-NL" sz="2000" b="1" i="1" dirty="0" err="1" smtClean="0"/>
              <a:t>e</a:t>
            </a:r>
            <a:r>
              <a:rPr lang="nl-NL" sz="2000" i="1" dirty="0" err="1" smtClean="0"/>
              <a:t>st</a:t>
            </a:r>
            <a:r>
              <a:rPr lang="nl-NL" sz="2000" b="1" i="1" dirty="0" err="1" smtClean="0"/>
              <a:t>i</a:t>
            </a:r>
            <a:r>
              <a:rPr lang="nl-NL" sz="2000" i="1" dirty="0" err="1" smtClean="0"/>
              <a:t>n</a:t>
            </a:r>
            <a:r>
              <a:rPr lang="nl-NL" sz="2000" b="1" i="1" dirty="0" err="1" smtClean="0"/>
              <a:t>o</a:t>
            </a:r>
            <a:r>
              <a:rPr lang="nl-NL" sz="2000" dirty="0" smtClean="0"/>
              <a:t>, </a:t>
            </a:r>
            <a:r>
              <a:rPr lang="nl-NL" sz="2000" i="1" dirty="0" err="1" smtClean="0"/>
              <a:t>B</a:t>
            </a:r>
            <a:r>
              <a:rPr lang="nl-NL" sz="2000" b="1" i="1" dirty="0" err="1" smtClean="0"/>
              <a:t>a</a:t>
            </a:r>
            <a:r>
              <a:rPr lang="nl-NL" sz="2000" i="1" dirty="0" err="1" smtClean="0"/>
              <a:t>r</a:t>
            </a:r>
            <a:r>
              <a:rPr lang="nl-NL" sz="2000" b="1" i="1" dirty="0" err="1" smtClean="0"/>
              <a:t>o</a:t>
            </a:r>
            <a:r>
              <a:rPr lang="nl-NL" sz="2000" i="1" dirty="0" err="1" smtClean="0"/>
              <a:t>c</a:t>
            </a:r>
            <a:r>
              <a:rPr lang="nl-NL" sz="2000" b="1" i="1" dirty="0" err="1" smtClean="0"/>
              <a:t>o</a:t>
            </a:r>
            <a:endParaRPr lang="nl-NL" sz="2000" b="1" i="1" dirty="0" smtClean="0"/>
          </a:p>
          <a:p>
            <a:pPr>
              <a:buNone/>
            </a:pPr>
            <a:r>
              <a:rPr lang="nl-NL" sz="2000" dirty="0" smtClean="0"/>
              <a:t>	Derde figuur: </a:t>
            </a:r>
            <a:r>
              <a:rPr lang="nl-NL" sz="2000" i="1" dirty="0" err="1" smtClean="0"/>
              <a:t>D</a:t>
            </a:r>
            <a:r>
              <a:rPr lang="nl-NL" sz="2000" b="1" i="1" dirty="0" err="1" smtClean="0"/>
              <a:t>a</a:t>
            </a:r>
            <a:r>
              <a:rPr lang="nl-NL" sz="2000" i="1" dirty="0" err="1" smtClean="0"/>
              <a:t>r</a:t>
            </a:r>
            <a:r>
              <a:rPr lang="nl-NL" sz="2000" b="1" i="1" dirty="0" err="1" smtClean="0"/>
              <a:t>a</a:t>
            </a:r>
            <a:r>
              <a:rPr lang="nl-NL" sz="2000" i="1" dirty="0" err="1" smtClean="0"/>
              <a:t>pt</a:t>
            </a:r>
            <a:r>
              <a:rPr lang="nl-NL" sz="2000" b="1" i="1" dirty="0" err="1" smtClean="0"/>
              <a:t>i</a:t>
            </a:r>
            <a:r>
              <a:rPr lang="nl-NL" sz="2000" dirty="0" smtClean="0"/>
              <a:t>,</a:t>
            </a:r>
            <a:r>
              <a:rPr lang="nl-NL" sz="2000" i="1" dirty="0" smtClean="0"/>
              <a:t> </a:t>
            </a:r>
            <a:r>
              <a:rPr lang="nl-NL" sz="2000" i="1" dirty="0" err="1" smtClean="0"/>
              <a:t>D</a:t>
            </a:r>
            <a:r>
              <a:rPr lang="nl-NL" sz="2000" b="1" i="1" dirty="0" err="1" smtClean="0"/>
              <a:t>i</a:t>
            </a:r>
            <a:r>
              <a:rPr lang="nl-NL" sz="2000" i="1" dirty="0" err="1" smtClean="0"/>
              <a:t>s</a:t>
            </a:r>
            <a:r>
              <a:rPr lang="nl-NL" sz="2000" b="1" i="1" dirty="0" err="1" smtClean="0"/>
              <a:t>a</a:t>
            </a:r>
            <a:r>
              <a:rPr lang="nl-NL" sz="2000" i="1" dirty="0" err="1" smtClean="0"/>
              <a:t>m</a:t>
            </a:r>
            <a:r>
              <a:rPr lang="nl-NL" sz="2000" b="1" i="1" dirty="0" err="1" smtClean="0"/>
              <a:t>i</a:t>
            </a:r>
            <a:r>
              <a:rPr lang="nl-NL" sz="2000" i="1" dirty="0" err="1" smtClean="0"/>
              <a:t>s</a:t>
            </a:r>
            <a:r>
              <a:rPr lang="nl-NL" sz="2000" dirty="0" smtClean="0"/>
              <a:t>,</a:t>
            </a:r>
            <a:r>
              <a:rPr lang="nl-NL" sz="2000" i="1" dirty="0" smtClean="0"/>
              <a:t> </a:t>
            </a:r>
            <a:r>
              <a:rPr lang="nl-NL" sz="2000" i="1" dirty="0" err="1" smtClean="0"/>
              <a:t>D</a:t>
            </a:r>
            <a:r>
              <a:rPr lang="nl-NL" sz="2000" b="1" i="1" dirty="0" err="1" smtClean="0"/>
              <a:t>a</a:t>
            </a:r>
            <a:r>
              <a:rPr lang="nl-NL" sz="2000" i="1" dirty="0" err="1" smtClean="0"/>
              <a:t>t</a:t>
            </a:r>
            <a:r>
              <a:rPr lang="nl-NL" sz="2000" b="1" i="1" dirty="0" err="1" smtClean="0"/>
              <a:t>i</a:t>
            </a:r>
            <a:r>
              <a:rPr lang="nl-NL" sz="2000" i="1" dirty="0" err="1" smtClean="0"/>
              <a:t>s</a:t>
            </a:r>
            <a:r>
              <a:rPr lang="nl-NL" sz="2000" b="1" i="1" dirty="0" err="1" smtClean="0"/>
              <a:t>i</a:t>
            </a:r>
            <a:r>
              <a:rPr lang="nl-NL" sz="2000" dirty="0" smtClean="0"/>
              <a:t>,</a:t>
            </a:r>
            <a:r>
              <a:rPr lang="nl-NL" sz="2000" i="1" dirty="0" smtClean="0"/>
              <a:t> </a:t>
            </a:r>
            <a:r>
              <a:rPr lang="nl-NL" sz="2000" i="1" dirty="0" err="1" smtClean="0"/>
              <a:t>F</a:t>
            </a:r>
            <a:r>
              <a:rPr lang="nl-NL" sz="2000" b="1" i="1" dirty="0" err="1" smtClean="0"/>
              <a:t>e</a:t>
            </a:r>
            <a:r>
              <a:rPr lang="nl-NL" sz="2000" i="1" dirty="0" err="1" smtClean="0"/>
              <a:t>l</a:t>
            </a:r>
            <a:r>
              <a:rPr lang="nl-NL" sz="2000" b="1" i="1" dirty="0" err="1" smtClean="0"/>
              <a:t>a</a:t>
            </a:r>
            <a:r>
              <a:rPr lang="nl-NL" sz="2000" i="1" dirty="0" err="1" smtClean="0"/>
              <a:t>pt</a:t>
            </a:r>
            <a:r>
              <a:rPr lang="nl-NL" sz="2000" b="1" i="1" dirty="0" err="1" smtClean="0"/>
              <a:t>o</a:t>
            </a:r>
            <a:r>
              <a:rPr lang="nl-NL" sz="2000" i="1" dirty="0" err="1" smtClean="0"/>
              <a:t>n</a:t>
            </a:r>
            <a:r>
              <a:rPr lang="nl-NL" sz="2000" dirty="0" smtClean="0"/>
              <a:t>,</a:t>
            </a:r>
            <a:r>
              <a:rPr lang="nl-NL" sz="2000" i="1" dirty="0" smtClean="0"/>
              <a:t> </a:t>
            </a:r>
            <a:r>
              <a:rPr lang="nl-NL" sz="2000" i="1" dirty="0" err="1" smtClean="0"/>
              <a:t>B</a:t>
            </a:r>
            <a:r>
              <a:rPr lang="nl-NL" sz="2000" b="1" i="1" dirty="0" err="1" smtClean="0"/>
              <a:t>o</a:t>
            </a:r>
            <a:r>
              <a:rPr lang="nl-NL" sz="2000" i="1" dirty="0" err="1" smtClean="0"/>
              <a:t>c</a:t>
            </a:r>
            <a:r>
              <a:rPr lang="nl-NL" sz="2000" b="1" i="1" dirty="0" err="1" smtClean="0"/>
              <a:t>a</a:t>
            </a:r>
            <a:r>
              <a:rPr lang="nl-NL" sz="2000" i="1" dirty="0" err="1" smtClean="0"/>
              <a:t>rd</a:t>
            </a:r>
            <a:r>
              <a:rPr lang="nl-NL" sz="2000" b="1" i="1" dirty="0" err="1" smtClean="0"/>
              <a:t>o</a:t>
            </a:r>
            <a:r>
              <a:rPr lang="nl-NL" sz="2000" dirty="0" smtClean="0"/>
              <a:t>,</a:t>
            </a:r>
            <a:r>
              <a:rPr lang="nl-NL" sz="2000" i="1" dirty="0" smtClean="0"/>
              <a:t> </a:t>
            </a:r>
            <a:r>
              <a:rPr lang="nl-NL" sz="2000" i="1" dirty="0" err="1" smtClean="0"/>
              <a:t>F</a:t>
            </a:r>
            <a:r>
              <a:rPr lang="nl-NL" sz="2000" b="1" i="1" dirty="0" err="1" smtClean="0"/>
              <a:t>e</a:t>
            </a:r>
            <a:r>
              <a:rPr lang="nl-NL" sz="2000" i="1" dirty="0" err="1" smtClean="0"/>
              <a:t>r</a:t>
            </a:r>
            <a:r>
              <a:rPr lang="nl-NL" sz="2000" b="1" i="1" dirty="0" err="1" smtClean="0"/>
              <a:t>i</a:t>
            </a:r>
            <a:r>
              <a:rPr lang="nl-NL" sz="2000" i="1" dirty="0" err="1" smtClean="0"/>
              <a:t>s</a:t>
            </a:r>
            <a:r>
              <a:rPr lang="nl-NL" sz="2000" b="1" i="1" dirty="0" err="1" smtClean="0"/>
              <a:t>o</a:t>
            </a:r>
            <a:r>
              <a:rPr lang="nl-NL" sz="2000" i="1" dirty="0" err="1" smtClean="0"/>
              <a:t>n</a:t>
            </a:r>
            <a:endParaRPr lang="nl-NL" sz="2000" i="1" dirty="0" smtClean="0"/>
          </a:p>
          <a:p>
            <a:pPr>
              <a:buNone/>
            </a:pPr>
            <a:r>
              <a:rPr lang="nl-NL" sz="2000" dirty="0" smtClean="0"/>
              <a:t>	Vierde figuur:  </a:t>
            </a:r>
            <a:r>
              <a:rPr lang="nl-NL" sz="2000" i="1" dirty="0" err="1" smtClean="0"/>
              <a:t>Br</a:t>
            </a:r>
            <a:r>
              <a:rPr lang="nl-NL" sz="2000" b="1" i="1" dirty="0" err="1" smtClean="0"/>
              <a:t>a</a:t>
            </a:r>
            <a:r>
              <a:rPr lang="nl-NL" sz="2000" i="1" dirty="0" err="1" smtClean="0"/>
              <a:t>m</a:t>
            </a:r>
            <a:r>
              <a:rPr lang="nl-NL" sz="2000" b="1" i="1" dirty="0" err="1" smtClean="0"/>
              <a:t>a</a:t>
            </a:r>
            <a:r>
              <a:rPr lang="nl-NL" sz="2000" i="1" dirty="0" err="1" smtClean="0"/>
              <a:t>nt</a:t>
            </a:r>
            <a:r>
              <a:rPr lang="nl-NL" sz="2000" b="1" i="1" dirty="0" err="1" smtClean="0"/>
              <a:t>i</a:t>
            </a:r>
            <a:r>
              <a:rPr lang="nl-NL" sz="2000" i="1" dirty="0" err="1" smtClean="0"/>
              <a:t>p</a:t>
            </a:r>
            <a:r>
              <a:rPr lang="nl-NL" sz="2000" dirty="0" smtClean="0"/>
              <a:t>,</a:t>
            </a:r>
            <a:r>
              <a:rPr lang="nl-NL" sz="2000" i="1" dirty="0" smtClean="0"/>
              <a:t> </a:t>
            </a:r>
            <a:r>
              <a:rPr lang="nl-NL" sz="2000" i="1" dirty="0" err="1" smtClean="0"/>
              <a:t>C</a:t>
            </a:r>
            <a:r>
              <a:rPr lang="nl-NL" sz="2000" b="1" i="1" dirty="0" err="1" smtClean="0"/>
              <a:t>a</a:t>
            </a:r>
            <a:r>
              <a:rPr lang="nl-NL" sz="2000" i="1" dirty="0" err="1" smtClean="0"/>
              <a:t>m</a:t>
            </a:r>
            <a:r>
              <a:rPr lang="nl-NL" sz="2000" b="1" i="1" dirty="0" err="1" smtClean="0"/>
              <a:t>e</a:t>
            </a:r>
            <a:r>
              <a:rPr lang="nl-NL" sz="2000" i="1" dirty="0" err="1" smtClean="0"/>
              <a:t>n</a:t>
            </a:r>
            <a:r>
              <a:rPr lang="nl-NL" sz="2000" b="1" i="1" dirty="0" err="1" smtClean="0"/>
              <a:t>e</a:t>
            </a:r>
            <a:r>
              <a:rPr lang="nl-NL" sz="2000" i="1" dirty="0" err="1" smtClean="0"/>
              <a:t>s</a:t>
            </a:r>
            <a:r>
              <a:rPr lang="nl-NL" sz="2000" dirty="0" smtClean="0"/>
              <a:t>,</a:t>
            </a:r>
            <a:r>
              <a:rPr lang="nl-NL" sz="2000" i="1" dirty="0" smtClean="0"/>
              <a:t> </a:t>
            </a:r>
            <a:r>
              <a:rPr lang="nl-NL" sz="2000" i="1" dirty="0" err="1" smtClean="0"/>
              <a:t>D</a:t>
            </a:r>
            <a:r>
              <a:rPr lang="nl-NL" sz="2000" b="1" i="1" dirty="0" err="1" smtClean="0"/>
              <a:t>i</a:t>
            </a:r>
            <a:r>
              <a:rPr lang="nl-NL" sz="2000" i="1" dirty="0" err="1" smtClean="0"/>
              <a:t>m</a:t>
            </a:r>
            <a:r>
              <a:rPr lang="nl-NL" sz="2000" b="1" i="1" dirty="0" err="1" smtClean="0"/>
              <a:t>a</a:t>
            </a:r>
            <a:r>
              <a:rPr lang="nl-NL" sz="2000" i="1" dirty="0" err="1" smtClean="0"/>
              <a:t>r</a:t>
            </a:r>
            <a:r>
              <a:rPr lang="nl-NL" sz="2000" b="1" i="1" dirty="0" err="1" smtClean="0"/>
              <a:t>i</a:t>
            </a:r>
            <a:r>
              <a:rPr lang="nl-NL" sz="2000" i="1" dirty="0" err="1" smtClean="0"/>
              <a:t>s</a:t>
            </a:r>
            <a:r>
              <a:rPr lang="nl-NL" sz="2000" dirty="0" smtClean="0"/>
              <a:t>,</a:t>
            </a:r>
            <a:r>
              <a:rPr lang="nl-NL" sz="2000" i="1" dirty="0" smtClean="0"/>
              <a:t> </a:t>
            </a:r>
            <a:r>
              <a:rPr lang="nl-NL" sz="2000" i="1" dirty="0" err="1" smtClean="0"/>
              <a:t>F</a:t>
            </a:r>
            <a:r>
              <a:rPr lang="nl-NL" sz="2000" b="1" i="1" dirty="0" err="1" smtClean="0"/>
              <a:t>e</a:t>
            </a:r>
            <a:r>
              <a:rPr lang="nl-NL" sz="2000" i="1" dirty="0" err="1" smtClean="0"/>
              <a:t>s</a:t>
            </a:r>
            <a:r>
              <a:rPr lang="nl-NL" sz="2000" b="1" i="1" dirty="0" err="1" smtClean="0"/>
              <a:t>a</a:t>
            </a:r>
            <a:r>
              <a:rPr lang="nl-NL" sz="2000" i="1" dirty="0" err="1" smtClean="0"/>
              <a:t>p</a:t>
            </a:r>
            <a:r>
              <a:rPr lang="nl-NL" sz="2000" b="1" i="1" dirty="0" err="1" smtClean="0"/>
              <a:t>o</a:t>
            </a:r>
            <a:r>
              <a:rPr lang="nl-NL" sz="2000" dirty="0" smtClean="0"/>
              <a:t>,</a:t>
            </a:r>
            <a:r>
              <a:rPr lang="nl-NL" sz="2000" i="1" dirty="0" smtClean="0"/>
              <a:t> </a:t>
            </a:r>
            <a:r>
              <a:rPr lang="nl-NL" sz="2000" i="1" dirty="0" err="1" smtClean="0"/>
              <a:t>Fr</a:t>
            </a:r>
            <a:r>
              <a:rPr lang="nl-NL" sz="2000" b="1" i="1" dirty="0" err="1" smtClean="0"/>
              <a:t>e</a:t>
            </a:r>
            <a:r>
              <a:rPr lang="nl-NL" sz="2000" i="1" dirty="0" err="1" smtClean="0"/>
              <a:t>s</a:t>
            </a:r>
            <a:r>
              <a:rPr lang="nl-NL" sz="2000" b="1" i="1" dirty="0" err="1" smtClean="0"/>
              <a:t>i</a:t>
            </a:r>
            <a:r>
              <a:rPr lang="nl-NL" sz="2000" i="1" dirty="0" err="1" smtClean="0"/>
              <a:t>s</a:t>
            </a:r>
            <a:r>
              <a:rPr lang="nl-NL" sz="2000" b="1" i="1" dirty="0" err="1" smtClean="0"/>
              <a:t>o</a:t>
            </a:r>
            <a:r>
              <a:rPr lang="nl-NL" sz="2000" i="1" dirty="0" err="1" smtClean="0"/>
              <a:t>n</a:t>
            </a:r>
            <a:r>
              <a:rPr lang="nl-NL" sz="2000" i="1"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Welke van de volgende redeneringen dienen vanuit de propositielogica geanalyseerd te worden?</a:t>
            </a:r>
            <a:endParaRPr lang="nl-NL" sz="2800" dirty="0"/>
          </a:p>
        </p:txBody>
      </p:sp>
      <p:sp>
        <p:nvSpPr>
          <p:cNvPr id="3" name="Content Placeholder 2"/>
          <p:cNvSpPr>
            <a:spLocks noGrp="1"/>
          </p:cNvSpPr>
          <p:nvPr>
            <p:ph idx="1"/>
          </p:nvPr>
        </p:nvSpPr>
        <p:spPr>
          <a:xfrm>
            <a:off x="395536" y="1484784"/>
            <a:ext cx="3538736" cy="1468760"/>
          </a:xfrm>
        </p:spPr>
        <p:txBody>
          <a:bodyPr>
            <a:normAutofit/>
          </a:bodyPr>
          <a:lstStyle/>
          <a:p>
            <a:pPr>
              <a:buNone/>
            </a:pPr>
            <a:r>
              <a:rPr lang="nl-NL" sz="1800" dirty="0" smtClean="0"/>
              <a:t>1. </a:t>
            </a:r>
            <a:r>
              <a:rPr lang="nl-NL" sz="1800" dirty="0" err="1" smtClean="0"/>
              <a:t>Socrates</a:t>
            </a:r>
            <a:r>
              <a:rPr lang="nl-NL" sz="1800" dirty="0" smtClean="0"/>
              <a:t> is een mens</a:t>
            </a:r>
          </a:p>
          <a:p>
            <a:pPr>
              <a:buNone/>
            </a:pPr>
            <a:r>
              <a:rPr lang="nl-NL" sz="1800" dirty="0" smtClean="0"/>
              <a:t>2. Alle mensen zijn sterfelijk</a:t>
            </a:r>
          </a:p>
          <a:p>
            <a:pPr>
              <a:buNone/>
            </a:pPr>
            <a:r>
              <a:rPr lang="nl-NL" sz="1800" dirty="0" smtClean="0"/>
              <a:t>3. </a:t>
            </a:r>
            <a:r>
              <a:rPr lang="nl-NL" sz="1800" dirty="0" err="1" smtClean="0"/>
              <a:t>Socrates</a:t>
            </a:r>
            <a:r>
              <a:rPr lang="nl-NL" sz="1800" dirty="0" smtClean="0"/>
              <a:t> is sterfelijk</a:t>
            </a:r>
          </a:p>
          <a:p>
            <a:pPr>
              <a:buNone/>
            </a:pPr>
            <a:endParaRPr lang="nl-NL" sz="1800" dirty="0" smtClean="0"/>
          </a:p>
        </p:txBody>
      </p:sp>
      <p:sp>
        <p:nvSpPr>
          <p:cNvPr id="4" name="Content Placeholder 2"/>
          <p:cNvSpPr txBox="1">
            <a:spLocks/>
          </p:cNvSpPr>
          <p:nvPr/>
        </p:nvSpPr>
        <p:spPr>
          <a:xfrm>
            <a:off x="6084168" y="2968352"/>
            <a:ext cx="396044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De</a:t>
            </a:r>
            <a:r>
              <a:rPr kumimoji="0" lang="nl-NL" b="0" i="0" u="none" strike="noStrike" kern="1200" cap="none" spc="0" normalizeH="0" noProof="0" dirty="0" smtClean="0">
                <a:ln>
                  <a:noFill/>
                </a:ln>
                <a:solidFill>
                  <a:schemeClr val="tx1"/>
                </a:solidFill>
                <a:effectLst/>
                <a:uLnTx/>
                <a:uFillTx/>
                <a:latin typeface="+mn-lt"/>
                <a:ea typeface="+mn-ea"/>
                <a:cs typeface="+mn-cs"/>
              </a:rPr>
              <a:t> maan is van kaas</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Alles wat van kaas is,</a:t>
            </a:r>
            <a:r>
              <a:rPr kumimoji="0" lang="nl-NL" b="0" i="0" u="none" strike="noStrike" kern="1200" cap="none" spc="0" normalizeH="0" noProof="0" dirty="0" smtClean="0">
                <a:ln>
                  <a:noFill/>
                </a:ln>
                <a:solidFill>
                  <a:schemeClr val="tx1"/>
                </a:solidFill>
                <a:effectLst/>
                <a:uLnTx/>
                <a:uFillTx/>
                <a:latin typeface="+mn-lt"/>
                <a:ea typeface="+mn-ea"/>
                <a:cs typeface="+mn-cs"/>
              </a:rPr>
              <a:t>                                       is eetbaar</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maan is eetbaar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084168" y="4509120"/>
            <a:ext cx="4608512"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2 is een even getal</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3 is een </a:t>
            </a:r>
            <a:r>
              <a:rPr lang="nl-NL" dirty="0" smtClean="0">
                <a:solidFill>
                  <a:srgbClr val="0070C0"/>
                </a:solidFill>
              </a:rPr>
              <a:t>even </a:t>
            </a:r>
            <a:r>
              <a:rPr kumimoji="0" lang="nl-NL" b="0" i="0" u="none" strike="noStrike" kern="1200" cap="none" spc="0" normalizeH="0" baseline="0" noProof="0" dirty="0" smtClean="0">
                <a:ln>
                  <a:noFill/>
                </a:ln>
                <a:solidFill>
                  <a:srgbClr val="0070C0"/>
                </a:solidFill>
                <a:effectLst/>
                <a:uLnTx/>
                <a:uFillTx/>
                <a:latin typeface="+mn-lt"/>
                <a:ea typeface="+mn-ea"/>
                <a:cs typeface="+mn-cs"/>
              </a:rPr>
              <a:t>getal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2 en 3 zijn</a:t>
            </a:r>
            <a:r>
              <a:rPr lang="nl-NL" noProof="0" dirty="0" smtClean="0">
                <a:solidFill>
                  <a:srgbClr val="0070C0"/>
                </a:solidFill>
              </a:rPr>
              <a:t> even </a:t>
            </a:r>
            <a:r>
              <a:rPr lang="nl-NL" dirty="0" smtClean="0">
                <a:solidFill>
                  <a:srgbClr val="0070C0"/>
                </a:solidFill>
              </a:rPr>
              <a:t>getallen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6" name="Content Placeholder 2"/>
          <p:cNvSpPr txBox="1">
            <a:spLocks/>
          </p:cNvSpPr>
          <p:nvPr/>
        </p:nvSpPr>
        <p:spPr>
          <a:xfrm>
            <a:off x="3193504" y="1484784"/>
            <a:ext cx="2746648"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a:t>
            </a:r>
            <a:r>
              <a:rPr kumimoji="0" lang="nl-NL" b="0" i="0" u="none" strike="noStrike" kern="1200" cap="none" spc="0" normalizeH="0" noProof="0" dirty="0" smtClean="0">
                <a:ln>
                  <a:noFill/>
                </a:ln>
                <a:solidFill>
                  <a:srgbClr val="0070C0"/>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Het regent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De straten</a:t>
            </a:r>
            <a:r>
              <a:rPr kumimoji="0" lang="nl-NL" b="0" i="0" u="none" strike="noStrike" kern="1200" cap="none" spc="0" normalizeH="0" noProof="0" dirty="0" smtClean="0">
                <a:ln>
                  <a:noFill/>
                </a:ln>
                <a:solidFill>
                  <a:srgbClr val="0070C0"/>
                </a:solidFill>
                <a:effectLst/>
                <a:uLnTx/>
                <a:uFillTx/>
                <a:latin typeface="+mn-lt"/>
                <a:ea typeface="+mn-ea"/>
                <a:cs typeface="+mn-cs"/>
              </a:rPr>
              <a:t> worden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7" name="Content Placeholder 2"/>
          <p:cNvSpPr txBox="1">
            <a:spLocks/>
          </p:cNvSpPr>
          <p:nvPr/>
        </p:nvSpPr>
        <p:spPr>
          <a:xfrm>
            <a:off x="6084168" y="145618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 de</a:t>
            </a:r>
            <a:r>
              <a:rPr kumimoji="0" lang="nl-NL" b="0" i="0" u="none" strike="noStrike" kern="1200" cap="none" spc="0" normalizeH="0" noProof="0" dirty="0" smtClean="0">
                <a:ln>
                  <a:noFill/>
                </a:ln>
                <a:solidFill>
                  <a:srgbClr val="0070C0"/>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De prijzen stijgen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De loonkosten stijgen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8" name="Content Placeholder 2"/>
          <p:cNvSpPr txBox="1">
            <a:spLocks/>
          </p:cNvSpPr>
          <p:nvPr/>
        </p:nvSpPr>
        <p:spPr>
          <a:xfrm>
            <a:off x="395536" y="2924944"/>
            <a:ext cx="2746648" cy="14687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a:t>
            </a:r>
            <a:r>
              <a:rPr kumimoji="0" lang="nl-NL" b="0" i="0" u="none" strike="noStrike" kern="1200" cap="none" spc="0" normalizeH="0" noProof="0" dirty="0" smtClean="0">
                <a:ln>
                  <a:noFill/>
                </a:ln>
                <a:solidFill>
                  <a:srgbClr val="0070C0"/>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Het</a:t>
            </a:r>
            <a:r>
              <a:rPr kumimoji="0" lang="nl-NL" b="0" i="0" u="none" strike="noStrike" kern="1200" cap="none" spc="0" normalizeH="0" noProof="0" dirty="0" smtClean="0">
                <a:ln>
                  <a:noFill/>
                </a:ln>
                <a:solidFill>
                  <a:srgbClr val="0070C0"/>
                </a:solidFill>
                <a:effectLst/>
                <a:uLnTx/>
                <a:uFillTx/>
                <a:latin typeface="+mn-lt"/>
                <a:ea typeface="+mn-ea"/>
                <a:cs typeface="+mn-cs"/>
              </a:rPr>
              <a:t> regent niet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De straten</a:t>
            </a:r>
            <a:r>
              <a:rPr kumimoji="0" lang="nl-NL" b="0" i="0" u="none" strike="noStrike" kern="1200" cap="none" spc="0" normalizeH="0" noProof="0" dirty="0" smtClean="0">
                <a:ln>
                  <a:noFill/>
                </a:ln>
                <a:solidFill>
                  <a:srgbClr val="0070C0"/>
                </a:solidFill>
                <a:effectLst/>
                <a:uLnTx/>
                <a:uFillTx/>
                <a:latin typeface="+mn-lt"/>
                <a:ea typeface="+mn-ea"/>
                <a:cs typeface="+mn-cs"/>
              </a:rPr>
              <a:t> worden niet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0" name="Content Placeholder 2"/>
          <p:cNvSpPr txBox="1">
            <a:spLocks/>
          </p:cNvSpPr>
          <p:nvPr/>
        </p:nvSpPr>
        <p:spPr>
          <a:xfrm>
            <a:off x="3203848" y="292494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 de</a:t>
            </a:r>
            <a:r>
              <a:rPr kumimoji="0" lang="nl-NL" b="0" i="0" u="none" strike="noStrike" kern="1200" cap="none" spc="0" normalizeH="0" noProof="0" dirty="0" smtClean="0">
                <a:ln>
                  <a:noFill/>
                </a:ln>
                <a:solidFill>
                  <a:srgbClr val="0070C0"/>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De prijzen stijgen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De loonkosten stijgen niet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1" name="Content Placeholder 2"/>
          <p:cNvSpPr txBox="1">
            <a:spLocks/>
          </p:cNvSpPr>
          <p:nvPr/>
        </p:nvSpPr>
        <p:spPr>
          <a:xfrm>
            <a:off x="395536" y="4509120"/>
            <a:ext cx="3960440" cy="14687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t>
            </a:r>
            <a:r>
              <a:rPr lang="nl-NL" noProof="0" dirty="0" smtClean="0"/>
              <a:t>De maan is van kaas</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Alles wat van kaas is,</a:t>
            </a:r>
            <a:r>
              <a:rPr kumimoji="0" lang="nl-NL" b="0" i="0" u="none" strike="noStrike" kern="1200" cap="none" spc="0" normalizeH="0" noProof="0" dirty="0" smtClean="0">
                <a:ln>
                  <a:noFill/>
                </a:ln>
                <a:solidFill>
                  <a:schemeClr val="tx1"/>
                </a:solidFill>
                <a:effectLst/>
                <a:uLnTx/>
                <a:uFillTx/>
                <a:latin typeface="+mn-lt"/>
                <a:ea typeface="+mn-ea"/>
                <a:cs typeface="+mn-cs"/>
              </a:rPr>
              <a:t>                                       is niet eetbaar</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maan is niet                                    eetbaar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203848" y="4509120"/>
            <a:ext cx="396044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Jan of Piet is de dader</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Piet </a:t>
            </a:r>
            <a:r>
              <a:rPr lang="nl-NL" dirty="0" smtClean="0">
                <a:solidFill>
                  <a:srgbClr val="0070C0"/>
                </a:solidFill>
              </a:rPr>
              <a:t>is onschuldig</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Jan is de dader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vier perfecte syllogismen</a:t>
            </a:r>
            <a:endParaRPr lang="nl-NL" sz="3600" dirty="0"/>
          </a:p>
        </p:txBody>
      </p:sp>
      <p:sp>
        <p:nvSpPr>
          <p:cNvPr id="19" name="Content Placeholder 2"/>
          <p:cNvSpPr>
            <a:spLocks noGrp="1"/>
          </p:cNvSpPr>
          <p:nvPr>
            <p:ph idx="1"/>
          </p:nvPr>
        </p:nvSpPr>
        <p:spPr>
          <a:xfrm>
            <a:off x="313184" y="1384177"/>
            <a:ext cx="8939336" cy="1108720"/>
          </a:xfrm>
        </p:spPr>
        <p:txBody>
          <a:bodyPr>
            <a:noAutofit/>
          </a:bodyPr>
          <a:lstStyle/>
          <a:p>
            <a:r>
              <a:rPr lang="nl-NL" sz="2000" dirty="0" smtClean="0"/>
              <a:t>Uit </a:t>
            </a:r>
            <a:r>
              <a:rPr lang="nl-NL" sz="2000" i="1" dirty="0" smtClean="0"/>
              <a:t>Barbara</a:t>
            </a:r>
            <a:r>
              <a:rPr lang="nl-NL" sz="2000" dirty="0" smtClean="0"/>
              <a:t>, </a:t>
            </a:r>
            <a:r>
              <a:rPr lang="nl-NL" sz="2000" i="1" dirty="0" err="1" smtClean="0"/>
              <a:t>Celarent</a:t>
            </a:r>
            <a:r>
              <a:rPr lang="nl-NL" sz="2000" dirty="0" smtClean="0"/>
              <a:t>, </a:t>
            </a:r>
            <a:r>
              <a:rPr lang="nl-NL" sz="2000" i="1" dirty="0" err="1" smtClean="0"/>
              <a:t>Darii</a:t>
            </a:r>
            <a:r>
              <a:rPr lang="nl-NL" sz="2000" dirty="0" smtClean="0"/>
              <a:t> en </a:t>
            </a:r>
            <a:r>
              <a:rPr lang="nl-NL" sz="2000" i="1" dirty="0" err="1" smtClean="0"/>
              <a:t>Ferio</a:t>
            </a:r>
            <a:r>
              <a:rPr lang="nl-NL" sz="2000" dirty="0" smtClean="0"/>
              <a:t> kunnen 15 geldige syllogismen worden afgeleid (zoals straks geïllustreerd wordt). In de Middeleeuwen moesten studenten naast de 4 perfecte syllogismen ook deze 15 uit hun hoofd leren.              Het gaat om onderstaande vormen</a:t>
            </a:r>
          </a:p>
          <a:p>
            <a:endParaRPr lang="nl-NL" sz="2000" dirty="0" smtClean="0"/>
          </a:p>
          <a:p>
            <a:pPr>
              <a:buNone/>
            </a:pPr>
            <a:r>
              <a:rPr lang="nl-NL" sz="2000" dirty="0" smtClean="0"/>
              <a:t>	Tweede figuur: </a:t>
            </a:r>
            <a:r>
              <a:rPr lang="nl-NL" sz="2000" i="1" dirty="0" err="1" smtClean="0"/>
              <a:t>C</a:t>
            </a:r>
            <a:r>
              <a:rPr lang="nl-NL" sz="2000" b="1" i="1" dirty="0" err="1" smtClean="0"/>
              <a:t>e</a:t>
            </a:r>
            <a:r>
              <a:rPr lang="nl-NL" sz="2000" i="1" dirty="0" err="1" smtClean="0"/>
              <a:t>s</a:t>
            </a:r>
            <a:r>
              <a:rPr lang="nl-NL" sz="2000" b="1" i="1" dirty="0" err="1" smtClean="0"/>
              <a:t>a</a:t>
            </a:r>
            <a:r>
              <a:rPr lang="nl-NL" sz="2000" i="1" dirty="0" err="1" smtClean="0"/>
              <a:t>r</a:t>
            </a:r>
            <a:r>
              <a:rPr lang="nl-NL" sz="2000" b="1" i="1" dirty="0" err="1" smtClean="0"/>
              <a:t>e</a:t>
            </a:r>
            <a:r>
              <a:rPr lang="nl-NL" sz="2000" dirty="0" smtClean="0"/>
              <a:t>, </a:t>
            </a:r>
            <a:r>
              <a:rPr lang="nl-NL" sz="2000" i="1" dirty="0" err="1" smtClean="0"/>
              <a:t>C</a:t>
            </a:r>
            <a:r>
              <a:rPr lang="nl-NL" sz="2000" b="1" i="1" dirty="0" err="1" smtClean="0"/>
              <a:t>a</a:t>
            </a:r>
            <a:r>
              <a:rPr lang="nl-NL" sz="2000" i="1" dirty="0" err="1" smtClean="0"/>
              <a:t>m</a:t>
            </a:r>
            <a:r>
              <a:rPr lang="nl-NL" sz="2000" b="1" i="1" dirty="0" err="1" smtClean="0"/>
              <a:t>e</a:t>
            </a:r>
            <a:r>
              <a:rPr lang="nl-NL" sz="2000" i="1" dirty="0" err="1" smtClean="0"/>
              <a:t>str</a:t>
            </a:r>
            <a:r>
              <a:rPr lang="nl-NL" sz="2000" b="1" i="1" dirty="0" err="1" smtClean="0"/>
              <a:t>e</a:t>
            </a:r>
            <a:r>
              <a:rPr lang="nl-NL" sz="2000" i="1" dirty="0" err="1" smtClean="0"/>
              <a:t>s</a:t>
            </a:r>
            <a:r>
              <a:rPr lang="nl-NL" sz="2000" dirty="0" smtClean="0"/>
              <a:t>, </a:t>
            </a:r>
            <a:r>
              <a:rPr lang="nl-NL" sz="2000" i="1" dirty="0" err="1" smtClean="0"/>
              <a:t>F</a:t>
            </a:r>
            <a:r>
              <a:rPr lang="nl-NL" sz="2000" b="1" i="1" dirty="0" err="1" smtClean="0"/>
              <a:t>e</a:t>
            </a:r>
            <a:r>
              <a:rPr lang="nl-NL" sz="2000" i="1" dirty="0" err="1" smtClean="0"/>
              <a:t>st</a:t>
            </a:r>
            <a:r>
              <a:rPr lang="nl-NL" sz="2000" b="1" i="1" dirty="0" err="1" smtClean="0"/>
              <a:t>i</a:t>
            </a:r>
            <a:r>
              <a:rPr lang="nl-NL" sz="2000" i="1" dirty="0" err="1" smtClean="0"/>
              <a:t>n</a:t>
            </a:r>
            <a:r>
              <a:rPr lang="nl-NL" sz="2000" b="1" i="1" dirty="0" err="1" smtClean="0"/>
              <a:t>o</a:t>
            </a:r>
            <a:r>
              <a:rPr lang="nl-NL" sz="2000" dirty="0" smtClean="0"/>
              <a:t>, </a:t>
            </a:r>
            <a:r>
              <a:rPr lang="nl-NL" sz="2000" i="1" dirty="0" err="1" smtClean="0"/>
              <a:t>B</a:t>
            </a:r>
            <a:r>
              <a:rPr lang="nl-NL" sz="2000" b="1" i="1" dirty="0" err="1" smtClean="0"/>
              <a:t>a</a:t>
            </a:r>
            <a:r>
              <a:rPr lang="nl-NL" sz="2000" i="1" dirty="0" err="1" smtClean="0"/>
              <a:t>r</a:t>
            </a:r>
            <a:r>
              <a:rPr lang="nl-NL" sz="2000" b="1" i="1" dirty="0" err="1" smtClean="0"/>
              <a:t>o</a:t>
            </a:r>
            <a:r>
              <a:rPr lang="nl-NL" sz="2000" i="1" dirty="0" err="1" smtClean="0"/>
              <a:t>c</a:t>
            </a:r>
            <a:r>
              <a:rPr lang="nl-NL" sz="2000" b="1" i="1" dirty="0" err="1" smtClean="0"/>
              <a:t>o</a:t>
            </a:r>
            <a:endParaRPr lang="nl-NL" sz="2000" b="1" i="1" dirty="0" smtClean="0"/>
          </a:p>
          <a:p>
            <a:pPr>
              <a:buNone/>
            </a:pPr>
            <a:endParaRPr lang="nl-NL" sz="800" b="1" i="1" dirty="0" smtClean="0"/>
          </a:p>
          <a:p>
            <a:pPr>
              <a:buNone/>
            </a:pPr>
            <a:r>
              <a:rPr lang="nl-NL" sz="2000" dirty="0" smtClean="0"/>
              <a:t>      </a:t>
            </a:r>
            <a:r>
              <a:rPr lang="nl-NL" sz="2000" b="1" dirty="0" smtClean="0"/>
              <a:t>EAE-2</a:t>
            </a:r>
            <a:r>
              <a:rPr lang="nl-NL" sz="2000" dirty="0" smtClean="0"/>
              <a:t>, </a:t>
            </a:r>
            <a:r>
              <a:rPr lang="nl-NL" sz="2000" b="1" dirty="0" smtClean="0"/>
              <a:t>AEE-2</a:t>
            </a:r>
            <a:r>
              <a:rPr lang="nl-NL" sz="2000" dirty="0" smtClean="0"/>
              <a:t>, </a:t>
            </a:r>
            <a:r>
              <a:rPr lang="nl-NL" sz="2000" b="1" dirty="0" smtClean="0"/>
              <a:t>EIO-2</a:t>
            </a:r>
            <a:r>
              <a:rPr lang="nl-NL" sz="2000" dirty="0" smtClean="0"/>
              <a:t>, </a:t>
            </a:r>
            <a:r>
              <a:rPr lang="nl-NL" sz="2000" b="1" dirty="0" smtClean="0"/>
              <a:t>AOO-2</a:t>
            </a:r>
          </a:p>
          <a:p>
            <a:pPr>
              <a:buNone/>
            </a:pPr>
            <a:endParaRPr lang="nl-NL" sz="800" dirty="0" smtClean="0"/>
          </a:p>
          <a:p>
            <a:pPr>
              <a:buNone/>
            </a:pPr>
            <a:r>
              <a:rPr lang="nl-NL" sz="2000" dirty="0" smtClean="0"/>
              <a:t>      Derde figuur: </a:t>
            </a:r>
            <a:r>
              <a:rPr lang="nl-NL" sz="2000" i="1" dirty="0" err="1" smtClean="0"/>
              <a:t>D</a:t>
            </a:r>
            <a:r>
              <a:rPr lang="nl-NL" sz="2000" b="1" i="1" dirty="0" err="1" smtClean="0"/>
              <a:t>a</a:t>
            </a:r>
            <a:r>
              <a:rPr lang="nl-NL" sz="2000" i="1" dirty="0" err="1" smtClean="0"/>
              <a:t>r</a:t>
            </a:r>
            <a:r>
              <a:rPr lang="nl-NL" sz="2000" b="1" i="1" dirty="0" err="1" smtClean="0"/>
              <a:t>a</a:t>
            </a:r>
            <a:r>
              <a:rPr lang="nl-NL" sz="2000" i="1" dirty="0" err="1" smtClean="0"/>
              <a:t>pt</a:t>
            </a:r>
            <a:r>
              <a:rPr lang="nl-NL" sz="2000" b="1" i="1" dirty="0" err="1" smtClean="0"/>
              <a:t>i</a:t>
            </a:r>
            <a:r>
              <a:rPr lang="nl-NL" sz="2000" dirty="0" smtClean="0"/>
              <a:t>,</a:t>
            </a:r>
            <a:r>
              <a:rPr lang="nl-NL" sz="2000" i="1" dirty="0" smtClean="0"/>
              <a:t> </a:t>
            </a:r>
            <a:r>
              <a:rPr lang="nl-NL" sz="2000" i="1" dirty="0" err="1" smtClean="0"/>
              <a:t>D</a:t>
            </a:r>
            <a:r>
              <a:rPr lang="nl-NL" sz="2000" b="1" i="1" dirty="0" err="1" smtClean="0"/>
              <a:t>i</a:t>
            </a:r>
            <a:r>
              <a:rPr lang="nl-NL" sz="2000" i="1" dirty="0" err="1" smtClean="0"/>
              <a:t>s</a:t>
            </a:r>
            <a:r>
              <a:rPr lang="nl-NL" sz="2000" b="1" i="1" dirty="0" err="1" smtClean="0"/>
              <a:t>a</a:t>
            </a:r>
            <a:r>
              <a:rPr lang="nl-NL" sz="2000" i="1" dirty="0" err="1" smtClean="0"/>
              <a:t>m</a:t>
            </a:r>
            <a:r>
              <a:rPr lang="nl-NL" sz="2000" b="1" i="1" dirty="0" err="1" smtClean="0"/>
              <a:t>i</a:t>
            </a:r>
            <a:r>
              <a:rPr lang="nl-NL" sz="2000" i="1" dirty="0" err="1" smtClean="0"/>
              <a:t>s</a:t>
            </a:r>
            <a:r>
              <a:rPr lang="nl-NL" sz="2000" dirty="0" smtClean="0"/>
              <a:t>,</a:t>
            </a:r>
            <a:r>
              <a:rPr lang="nl-NL" sz="2000" i="1" dirty="0" smtClean="0"/>
              <a:t> </a:t>
            </a:r>
            <a:r>
              <a:rPr lang="nl-NL" sz="2000" i="1" dirty="0" err="1" smtClean="0"/>
              <a:t>D</a:t>
            </a:r>
            <a:r>
              <a:rPr lang="nl-NL" sz="2000" b="1" i="1" dirty="0" err="1" smtClean="0"/>
              <a:t>a</a:t>
            </a:r>
            <a:r>
              <a:rPr lang="nl-NL" sz="2000" i="1" dirty="0" err="1" smtClean="0"/>
              <a:t>t</a:t>
            </a:r>
            <a:r>
              <a:rPr lang="nl-NL" sz="2000" b="1" i="1" dirty="0" err="1" smtClean="0"/>
              <a:t>i</a:t>
            </a:r>
            <a:r>
              <a:rPr lang="nl-NL" sz="2000" i="1" dirty="0" err="1" smtClean="0"/>
              <a:t>s</a:t>
            </a:r>
            <a:r>
              <a:rPr lang="nl-NL" sz="2000" b="1" i="1" dirty="0" err="1" smtClean="0"/>
              <a:t>i</a:t>
            </a:r>
            <a:r>
              <a:rPr lang="nl-NL" sz="2000" dirty="0" smtClean="0"/>
              <a:t>,</a:t>
            </a:r>
            <a:r>
              <a:rPr lang="nl-NL" sz="2000" i="1" dirty="0" smtClean="0"/>
              <a:t> </a:t>
            </a:r>
            <a:r>
              <a:rPr lang="nl-NL" sz="2000" i="1" dirty="0" err="1" smtClean="0"/>
              <a:t>F</a:t>
            </a:r>
            <a:r>
              <a:rPr lang="nl-NL" sz="2000" b="1" i="1" dirty="0" err="1" smtClean="0"/>
              <a:t>e</a:t>
            </a:r>
            <a:r>
              <a:rPr lang="nl-NL" sz="2000" i="1" dirty="0" err="1" smtClean="0"/>
              <a:t>l</a:t>
            </a:r>
            <a:r>
              <a:rPr lang="nl-NL" sz="2000" b="1" i="1" dirty="0" err="1" smtClean="0"/>
              <a:t>a</a:t>
            </a:r>
            <a:r>
              <a:rPr lang="nl-NL" sz="2000" i="1" dirty="0" err="1" smtClean="0"/>
              <a:t>pt</a:t>
            </a:r>
            <a:r>
              <a:rPr lang="nl-NL" sz="2000" b="1" i="1" dirty="0" err="1" smtClean="0"/>
              <a:t>o</a:t>
            </a:r>
            <a:r>
              <a:rPr lang="nl-NL" sz="2000" i="1" dirty="0" err="1" smtClean="0"/>
              <a:t>n</a:t>
            </a:r>
            <a:r>
              <a:rPr lang="nl-NL" sz="2000" dirty="0" smtClean="0"/>
              <a:t>,</a:t>
            </a:r>
            <a:r>
              <a:rPr lang="nl-NL" sz="2000" i="1" dirty="0" smtClean="0"/>
              <a:t> </a:t>
            </a:r>
            <a:r>
              <a:rPr lang="nl-NL" sz="2000" i="1" dirty="0" err="1" smtClean="0"/>
              <a:t>B</a:t>
            </a:r>
            <a:r>
              <a:rPr lang="nl-NL" sz="2000" b="1" i="1" dirty="0" err="1" smtClean="0"/>
              <a:t>o</a:t>
            </a:r>
            <a:r>
              <a:rPr lang="nl-NL" sz="2000" i="1" dirty="0" err="1" smtClean="0"/>
              <a:t>c</a:t>
            </a:r>
            <a:r>
              <a:rPr lang="nl-NL" sz="2000" b="1" i="1" dirty="0" err="1" smtClean="0"/>
              <a:t>a</a:t>
            </a:r>
            <a:r>
              <a:rPr lang="nl-NL" sz="2000" i="1" dirty="0" err="1" smtClean="0"/>
              <a:t>rd</a:t>
            </a:r>
            <a:r>
              <a:rPr lang="nl-NL" sz="2000" b="1" i="1" dirty="0" err="1" smtClean="0"/>
              <a:t>o</a:t>
            </a:r>
            <a:r>
              <a:rPr lang="nl-NL" sz="2000" dirty="0" smtClean="0"/>
              <a:t>,</a:t>
            </a:r>
            <a:r>
              <a:rPr lang="nl-NL" sz="2000" i="1" dirty="0" smtClean="0"/>
              <a:t> </a:t>
            </a:r>
            <a:r>
              <a:rPr lang="nl-NL" sz="2000" i="1" dirty="0" err="1" smtClean="0"/>
              <a:t>F</a:t>
            </a:r>
            <a:r>
              <a:rPr lang="nl-NL" sz="2000" b="1" i="1" dirty="0" err="1" smtClean="0"/>
              <a:t>e</a:t>
            </a:r>
            <a:r>
              <a:rPr lang="nl-NL" sz="2000" i="1" dirty="0" err="1" smtClean="0"/>
              <a:t>r</a:t>
            </a:r>
            <a:r>
              <a:rPr lang="nl-NL" sz="2000" b="1" i="1" dirty="0" err="1" smtClean="0"/>
              <a:t>i</a:t>
            </a:r>
            <a:r>
              <a:rPr lang="nl-NL" sz="2000" i="1" dirty="0" err="1" smtClean="0"/>
              <a:t>s</a:t>
            </a:r>
            <a:r>
              <a:rPr lang="nl-NL" sz="2000" b="1" i="1" dirty="0" err="1" smtClean="0"/>
              <a:t>o</a:t>
            </a:r>
            <a:r>
              <a:rPr lang="nl-NL" sz="2000" i="1" dirty="0" err="1" smtClean="0"/>
              <a:t>n</a:t>
            </a:r>
            <a:endParaRPr lang="nl-NL" sz="2000" i="1" dirty="0" smtClean="0"/>
          </a:p>
          <a:p>
            <a:pPr>
              <a:buNone/>
            </a:pPr>
            <a:endParaRPr lang="nl-NL" sz="800" i="1" dirty="0" smtClean="0"/>
          </a:p>
          <a:p>
            <a:pPr>
              <a:buNone/>
            </a:pPr>
            <a:r>
              <a:rPr lang="nl-NL" sz="2000" dirty="0" smtClean="0"/>
              <a:t>      </a:t>
            </a:r>
            <a:r>
              <a:rPr lang="nl-NL" sz="2000" b="1" dirty="0" smtClean="0"/>
              <a:t>AAI-3</a:t>
            </a:r>
            <a:r>
              <a:rPr lang="nl-NL" sz="2000" dirty="0" smtClean="0"/>
              <a:t>, </a:t>
            </a:r>
            <a:r>
              <a:rPr lang="nl-NL" sz="2000" b="1" dirty="0" smtClean="0"/>
              <a:t>IAI-3</a:t>
            </a:r>
            <a:r>
              <a:rPr lang="nl-NL" sz="2000" dirty="0" smtClean="0"/>
              <a:t>, </a:t>
            </a:r>
            <a:r>
              <a:rPr lang="nl-NL" sz="2000" b="1" dirty="0" smtClean="0"/>
              <a:t>AII-3</a:t>
            </a:r>
            <a:r>
              <a:rPr lang="nl-NL" sz="2000" dirty="0" smtClean="0"/>
              <a:t>, </a:t>
            </a:r>
            <a:r>
              <a:rPr lang="nl-NL" sz="2000" b="1" dirty="0" smtClean="0"/>
              <a:t>EAO-3</a:t>
            </a:r>
            <a:r>
              <a:rPr lang="nl-NL" sz="2000" dirty="0" smtClean="0"/>
              <a:t>, </a:t>
            </a:r>
            <a:r>
              <a:rPr lang="nl-NL" sz="2000" b="1" dirty="0" smtClean="0"/>
              <a:t>OAO-3</a:t>
            </a:r>
            <a:r>
              <a:rPr lang="nl-NL" sz="2000" dirty="0" smtClean="0"/>
              <a:t>, </a:t>
            </a:r>
            <a:r>
              <a:rPr lang="nl-NL" sz="2000" b="1" dirty="0" smtClean="0"/>
              <a:t>EIO-3</a:t>
            </a:r>
          </a:p>
          <a:p>
            <a:pPr>
              <a:buNone/>
            </a:pPr>
            <a:endParaRPr lang="nl-NL" sz="800" dirty="0" smtClean="0"/>
          </a:p>
          <a:p>
            <a:pPr>
              <a:buNone/>
            </a:pPr>
            <a:r>
              <a:rPr lang="nl-NL" sz="2000" dirty="0" smtClean="0"/>
              <a:t>      Vierde figuur:  </a:t>
            </a:r>
            <a:r>
              <a:rPr lang="nl-NL" sz="2000" i="1" dirty="0" err="1" smtClean="0"/>
              <a:t>Br</a:t>
            </a:r>
            <a:r>
              <a:rPr lang="nl-NL" sz="2000" b="1" i="1" dirty="0" err="1" smtClean="0"/>
              <a:t>a</a:t>
            </a:r>
            <a:r>
              <a:rPr lang="nl-NL" sz="2000" i="1" dirty="0" err="1" smtClean="0"/>
              <a:t>m</a:t>
            </a:r>
            <a:r>
              <a:rPr lang="nl-NL" sz="2000" b="1" i="1" dirty="0" err="1" smtClean="0"/>
              <a:t>a</a:t>
            </a:r>
            <a:r>
              <a:rPr lang="nl-NL" sz="2000" i="1" dirty="0" err="1" smtClean="0"/>
              <a:t>nt</a:t>
            </a:r>
            <a:r>
              <a:rPr lang="nl-NL" sz="2000" b="1" i="1" dirty="0" err="1" smtClean="0"/>
              <a:t>i</a:t>
            </a:r>
            <a:r>
              <a:rPr lang="nl-NL" sz="2000" i="1" dirty="0" err="1" smtClean="0"/>
              <a:t>p</a:t>
            </a:r>
            <a:r>
              <a:rPr lang="nl-NL" sz="2000" dirty="0" smtClean="0"/>
              <a:t>,</a:t>
            </a:r>
            <a:r>
              <a:rPr lang="nl-NL" sz="2000" i="1" dirty="0" smtClean="0"/>
              <a:t> </a:t>
            </a:r>
            <a:r>
              <a:rPr lang="nl-NL" sz="2000" i="1" dirty="0" err="1" smtClean="0"/>
              <a:t>C</a:t>
            </a:r>
            <a:r>
              <a:rPr lang="nl-NL" sz="2000" b="1" i="1" dirty="0" err="1" smtClean="0"/>
              <a:t>a</a:t>
            </a:r>
            <a:r>
              <a:rPr lang="nl-NL" sz="2000" i="1" dirty="0" err="1" smtClean="0"/>
              <a:t>m</a:t>
            </a:r>
            <a:r>
              <a:rPr lang="nl-NL" sz="2000" b="1" i="1" dirty="0" err="1" smtClean="0"/>
              <a:t>e</a:t>
            </a:r>
            <a:r>
              <a:rPr lang="nl-NL" sz="2000" i="1" dirty="0" err="1" smtClean="0"/>
              <a:t>n</a:t>
            </a:r>
            <a:r>
              <a:rPr lang="nl-NL" sz="2000" b="1" i="1" dirty="0" err="1" smtClean="0"/>
              <a:t>e</a:t>
            </a:r>
            <a:r>
              <a:rPr lang="nl-NL" sz="2000" i="1" dirty="0" err="1" smtClean="0"/>
              <a:t>s</a:t>
            </a:r>
            <a:r>
              <a:rPr lang="nl-NL" sz="2000" dirty="0" smtClean="0"/>
              <a:t>,</a:t>
            </a:r>
            <a:r>
              <a:rPr lang="nl-NL" sz="2000" i="1" dirty="0" smtClean="0"/>
              <a:t> </a:t>
            </a:r>
            <a:r>
              <a:rPr lang="nl-NL" sz="2000" i="1" dirty="0" err="1" smtClean="0"/>
              <a:t>D</a:t>
            </a:r>
            <a:r>
              <a:rPr lang="nl-NL" sz="2000" b="1" i="1" dirty="0" err="1" smtClean="0"/>
              <a:t>i</a:t>
            </a:r>
            <a:r>
              <a:rPr lang="nl-NL" sz="2000" i="1" dirty="0" err="1" smtClean="0"/>
              <a:t>m</a:t>
            </a:r>
            <a:r>
              <a:rPr lang="nl-NL" sz="2000" b="1" i="1" dirty="0" err="1" smtClean="0"/>
              <a:t>a</a:t>
            </a:r>
            <a:r>
              <a:rPr lang="nl-NL" sz="2000" i="1" dirty="0" err="1" smtClean="0"/>
              <a:t>r</a:t>
            </a:r>
            <a:r>
              <a:rPr lang="nl-NL" sz="2000" b="1" i="1" dirty="0" err="1" smtClean="0"/>
              <a:t>i</a:t>
            </a:r>
            <a:r>
              <a:rPr lang="nl-NL" sz="2000" i="1" dirty="0" err="1" smtClean="0"/>
              <a:t>s</a:t>
            </a:r>
            <a:r>
              <a:rPr lang="nl-NL" sz="2000" dirty="0" smtClean="0"/>
              <a:t>,</a:t>
            </a:r>
            <a:r>
              <a:rPr lang="nl-NL" sz="2000" i="1" dirty="0" smtClean="0"/>
              <a:t> </a:t>
            </a:r>
            <a:r>
              <a:rPr lang="nl-NL" sz="2000" i="1" dirty="0" err="1" smtClean="0"/>
              <a:t>F</a:t>
            </a:r>
            <a:r>
              <a:rPr lang="nl-NL" sz="2000" b="1" i="1" dirty="0" err="1" smtClean="0"/>
              <a:t>e</a:t>
            </a:r>
            <a:r>
              <a:rPr lang="nl-NL" sz="2000" i="1" dirty="0" err="1" smtClean="0"/>
              <a:t>s</a:t>
            </a:r>
            <a:r>
              <a:rPr lang="nl-NL" sz="2000" b="1" i="1" dirty="0" err="1" smtClean="0"/>
              <a:t>a</a:t>
            </a:r>
            <a:r>
              <a:rPr lang="nl-NL" sz="2000" i="1" dirty="0" err="1" smtClean="0"/>
              <a:t>p</a:t>
            </a:r>
            <a:r>
              <a:rPr lang="nl-NL" sz="2000" b="1" i="1" dirty="0" err="1" smtClean="0"/>
              <a:t>o</a:t>
            </a:r>
            <a:r>
              <a:rPr lang="nl-NL" sz="2000" dirty="0" smtClean="0"/>
              <a:t>,</a:t>
            </a:r>
            <a:r>
              <a:rPr lang="nl-NL" sz="2000" i="1" dirty="0" smtClean="0"/>
              <a:t> </a:t>
            </a:r>
            <a:r>
              <a:rPr lang="nl-NL" sz="2000" i="1" dirty="0" err="1" smtClean="0"/>
              <a:t>Fr</a:t>
            </a:r>
            <a:r>
              <a:rPr lang="nl-NL" sz="2000" b="1" i="1" dirty="0" err="1" smtClean="0"/>
              <a:t>e</a:t>
            </a:r>
            <a:r>
              <a:rPr lang="nl-NL" sz="2000" i="1" dirty="0" err="1" smtClean="0"/>
              <a:t>s</a:t>
            </a:r>
            <a:r>
              <a:rPr lang="nl-NL" sz="2000" b="1" i="1" dirty="0" err="1" smtClean="0"/>
              <a:t>i</a:t>
            </a:r>
            <a:r>
              <a:rPr lang="nl-NL" sz="2000" i="1" dirty="0" err="1" smtClean="0"/>
              <a:t>s</a:t>
            </a:r>
            <a:r>
              <a:rPr lang="nl-NL" sz="2000" b="1" i="1" dirty="0" err="1" smtClean="0"/>
              <a:t>o</a:t>
            </a:r>
            <a:r>
              <a:rPr lang="nl-NL" sz="2000" i="1" dirty="0" err="1" smtClean="0"/>
              <a:t>n</a:t>
            </a:r>
            <a:endParaRPr lang="nl-NL" sz="2000" i="1" dirty="0" smtClean="0"/>
          </a:p>
          <a:p>
            <a:pPr>
              <a:buNone/>
            </a:pPr>
            <a:endParaRPr lang="nl-NL" sz="800" i="1" dirty="0" smtClean="0"/>
          </a:p>
          <a:p>
            <a:pPr>
              <a:buNone/>
            </a:pPr>
            <a:r>
              <a:rPr lang="nl-NL" sz="2000" i="1" dirty="0" smtClean="0"/>
              <a:t>      </a:t>
            </a:r>
            <a:r>
              <a:rPr lang="nl-NL" sz="2000" b="1" dirty="0" smtClean="0"/>
              <a:t>AAI-4</a:t>
            </a:r>
            <a:r>
              <a:rPr lang="nl-NL" sz="2000" dirty="0" smtClean="0"/>
              <a:t>, </a:t>
            </a:r>
            <a:r>
              <a:rPr lang="nl-NL" sz="2000" b="1" dirty="0" smtClean="0"/>
              <a:t>AEE-4</a:t>
            </a:r>
            <a:r>
              <a:rPr lang="nl-NL" sz="2000" dirty="0" smtClean="0"/>
              <a:t>, </a:t>
            </a:r>
            <a:r>
              <a:rPr lang="nl-NL" sz="2000" b="1" dirty="0" smtClean="0"/>
              <a:t>IAI-4</a:t>
            </a:r>
            <a:r>
              <a:rPr lang="nl-NL" sz="2000" dirty="0" smtClean="0"/>
              <a:t>, </a:t>
            </a:r>
            <a:r>
              <a:rPr lang="nl-NL" sz="2000" b="1" dirty="0" smtClean="0"/>
              <a:t>EAO-4</a:t>
            </a:r>
            <a:r>
              <a:rPr lang="nl-NL" sz="2000" dirty="0" smtClean="0"/>
              <a:t>, </a:t>
            </a:r>
            <a:r>
              <a:rPr lang="nl-NL" sz="2000" b="1" dirty="0" smtClean="0"/>
              <a:t>EIO-4</a:t>
            </a:r>
            <a:r>
              <a:rPr lang="nl-NL" sz="2000" dirty="0" smtClean="0"/>
              <a:t> </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Aanvullende aanwijzingen in de namen voor het bewijzen van geldigheid</a:t>
            </a:r>
            <a:endParaRPr lang="nl-NL" sz="3600" dirty="0"/>
          </a:p>
        </p:txBody>
      </p:sp>
      <p:sp>
        <p:nvSpPr>
          <p:cNvPr id="5" name="Content Placeholder 2"/>
          <p:cNvSpPr>
            <a:spLocks noGrp="1"/>
          </p:cNvSpPr>
          <p:nvPr>
            <p:ph idx="1"/>
          </p:nvPr>
        </p:nvSpPr>
        <p:spPr>
          <a:xfrm>
            <a:off x="313184" y="1816225"/>
            <a:ext cx="8939336" cy="1108720"/>
          </a:xfrm>
        </p:spPr>
        <p:txBody>
          <a:bodyPr>
            <a:noAutofit/>
          </a:bodyPr>
          <a:lstStyle/>
          <a:p>
            <a:r>
              <a:rPr lang="nl-NL" sz="2000" dirty="0" smtClean="0"/>
              <a:t>De eerste medeklinker vormt een aanduiding van het perfecte syllogisme  waarop een beroep dient te worden gedaan om aan te tonen dat het desbetreffende syllogisme geldig is. Zo is </a:t>
            </a:r>
            <a:r>
              <a:rPr lang="nl-NL" sz="2000" i="1" dirty="0" err="1" smtClean="0"/>
              <a:t>Fesapo</a:t>
            </a:r>
            <a:r>
              <a:rPr lang="nl-NL" sz="2000" dirty="0" smtClean="0"/>
              <a:t> bewijsbaar met </a:t>
            </a:r>
            <a:r>
              <a:rPr lang="nl-NL" sz="2000" i="1" dirty="0" err="1" smtClean="0"/>
              <a:t>Ferio</a:t>
            </a:r>
            <a:r>
              <a:rPr lang="nl-NL" sz="2000" dirty="0" smtClean="0"/>
              <a:t>.</a:t>
            </a:r>
          </a:p>
        </p:txBody>
      </p:sp>
      <p:sp>
        <p:nvSpPr>
          <p:cNvPr id="6" name="Content Placeholder 2"/>
          <p:cNvSpPr txBox="1">
            <a:spLocks/>
          </p:cNvSpPr>
          <p:nvPr/>
        </p:nvSpPr>
        <p:spPr>
          <a:xfrm>
            <a:off x="313184" y="2968352"/>
            <a:ext cx="8939336" cy="8206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‘s’ optredend na een klinker verwijst naar het toepassen</a:t>
            </a:r>
            <a:r>
              <a:rPr kumimoji="0" lang="nl-NL" sz="2000" b="0" i="0" u="none" strike="noStrike" kern="1200" cap="none" spc="0" normalizeH="0" noProof="0" dirty="0" smtClean="0">
                <a:ln>
                  <a:noFill/>
                </a:ln>
                <a:solidFill>
                  <a:schemeClr val="tx1"/>
                </a:solidFill>
                <a:effectLst/>
                <a:uLnTx/>
                <a:uFillTx/>
                <a:latin typeface="+mn-lt"/>
                <a:ea typeface="+mn-ea"/>
                <a:cs typeface="+mn-cs"/>
              </a:rPr>
              <a:t> van conversie                               op de met deze klinker corresponderende oordeelsvorm</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323528" y="3789040"/>
            <a:ext cx="8939336" cy="8206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‘m’ duidt</a:t>
            </a:r>
            <a:r>
              <a:rPr kumimoji="0" lang="nl-NL" sz="2000" b="0" i="0" u="none" strike="noStrike" kern="1200" cap="none" spc="0" normalizeH="0" noProof="0" dirty="0" smtClean="0">
                <a:ln>
                  <a:noFill/>
                </a:ln>
                <a:solidFill>
                  <a:schemeClr val="tx1"/>
                </a:solidFill>
                <a:effectLst/>
                <a:uLnTx/>
                <a:uFillTx/>
                <a:latin typeface="+mn-lt"/>
                <a:ea typeface="+mn-ea"/>
                <a:cs typeface="+mn-cs"/>
              </a:rPr>
              <a:t> op het verwisselen van premissen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13184" y="4336504"/>
            <a:ext cx="8291264" cy="8206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‘p’ na een klinker verwijst naar het toepassen van </a:t>
            </a:r>
            <a:r>
              <a:rPr lang="nl-NL" sz="2000" dirty="0" smtClean="0"/>
              <a:t>conversie </a:t>
            </a:r>
            <a:r>
              <a:rPr lang="nl-NL" sz="2000" i="1" dirty="0" smtClean="0"/>
              <a:t>per </a:t>
            </a:r>
            <a:r>
              <a:rPr lang="nl-NL" sz="2000" i="1" dirty="0" err="1" smtClean="0"/>
              <a:t>accidens</a:t>
            </a:r>
            <a:endParaRPr kumimoji="0" lang="nl-NL" sz="2000" b="0" i="1"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323528" y="4912568"/>
            <a:ext cx="8291264" cy="8206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‘c’ wanneer</a:t>
            </a:r>
            <a:r>
              <a:rPr kumimoji="0" lang="nl-NL" sz="2000" b="0" i="0" u="none" strike="noStrike" kern="1200" cap="none" spc="0" normalizeH="0" noProof="0" dirty="0" smtClean="0">
                <a:ln>
                  <a:noFill/>
                </a:ln>
                <a:solidFill>
                  <a:schemeClr val="tx1"/>
                </a:solidFill>
                <a:effectLst/>
                <a:uLnTx/>
                <a:uFillTx/>
                <a:latin typeface="+mn-lt"/>
                <a:ea typeface="+mn-ea"/>
                <a:cs typeface="+mn-cs"/>
              </a:rPr>
              <a:t> niet optredend als aanvangsletter duidt op de toepassing                van </a:t>
            </a:r>
            <a:r>
              <a:rPr kumimoji="0" lang="nl-NL" sz="2000" b="0" i="1" u="none" strike="noStrike" kern="1200" cap="none" spc="0" normalizeH="0" noProof="0" dirty="0" err="1" smtClean="0">
                <a:ln>
                  <a:noFill/>
                </a:ln>
                <a:solidFill>
                  <a:schemeClr val="tx1"/>
                </a:solidFill>
                <a:effectLst/>
                <a:uLnTx/>
                <a:uFillTx/>
                <a:latin typeface="+mn-lt"/>
                <a:ea typeface="+mn-ea"/>
                <a:cs typeface="+mn-cs"/>
              </a:rPr>
              <a:t>reductio</a:t>
            </a:r>
            <a:r>
              <a:rPr kumimoji="0" lang="nl-NL" sz="2000" b="0" i="1" u="none" strike="noStrike" kern="1200" cap="none" spc="0" normalizeH="0" noProof="0" dirty="0" smtClean="0">
                <a:ln>
                  <a:noFill/>
                </a:ln>
                <a:solidFill>
                  <a:schemeClr val="tx1"/>
                </a:solidFill>
                <a:effectLst/>
                <a:uLnTx/>
                <a:uFillTx/>
                <a:latin typeface="+mn-lt"/>
                <a:ea typeface="+mn-ea"/>
                <a:cs typeface="+mn-cs"/>
              </a:rPr>
              <a:t> ad </a:t>
            </a:r>
            <a:r>
              <a:rPr kumimoji="0" lang="nl-NL" sz="2000" b="0" i="1" u="none" strike="noStrike" kern="1200" cap="none" spc="0" normalizeH="0" noProof="0" dirty="0" err="1" smtClean="0">
                <a:ln>
                  <a:noFill/>
                </a:ln>
                <a:solidFill>
                  <a:schemeClr val="tx1"/>
                </a:solidFill>
                <a:effectLst/>
                <a:uLnTx/>
                <a:uFillTx/>
                <a:latin typeface="+mn-lt"/>
                <a:ea typeface="+mn-ea"/>
                <a:cs typeface="+mn-cs"/>
              </a:rPr>
              <a:t>absurdum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Camestres</a:t>
            </a:r>
            <a:r>
              <a:rPr lang="nl-NL" sz="3200" dirty="0" smtClean="0"/>
              <a:t> (AEE-2)</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Came</a:t>
            </a:r>
            <a:r>
              <a:rPr lang="nl-NL" sz="2000" b="1" i="1" dirty="0" err="1" smtClean="0">
                <a:solidFill>
                  <a:srgbClr val="0070C0"/>
                </a:solidFill>
              </a:rPr>
              <a:t>s</a:t>
            </a:r>
            <a:r>
              <a:rPr lang="nl-NL" sz="2000" i="1" dirty="0" err="1" smtClean="0"/>
              <a:t>tres</a:t>
            </a:r>
            <a:endParaRPr lang="nl-NL" sz="2000" i="1" dirty="0" smtClean="0"/>
          </a:p>
        </p:txBody>
      </p:sp>
      <p:cxnSp>
        <p:nvCxnSpPr>
          <p:cNvPr id="11" name="Straight Arrow Connector 10"/>
          <p:cNvCxnSpPr/>
          <p:nvPr/>
        </p:nvCxnSpPr>
        <p:spPr>
          <a:xfrm>
            <a:off x="1619672" y="422108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915816" y="3573017"/>
            <a:ext cx="792088"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5" name="Content Placeholder 2"/>
          <p:cNvSpPr txBox="1">
            <a:spLocks/>
          </p:cNvSpPr>
          <p:nvPr/>
        </p:nvSpPr>
        <p:spPr>
          <a:xfrm>
            <a:off x="29158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16" name="Straight Arrow Connector 15"/>
          <p:cNvCxnSpPr/>
          <p:nvPr/>
        </p:nvCxnSpPr>
        <p:spPr>
          <a:xfrm>
            <a:off x="1619672" y="386104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2915816" y="4005064"/>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nodePh="1">
                                  <p:stCondLst>
                                    <p:cond delay="0"/>
                                  </p:stCondLst>
                                  <p:endCondLst>
                                    <p:cond evt="begin" delay="0">
                                      <p:tn val="26"/>
                                    </p:cond>
                                  </p:end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9" grpId="0" build="allAtOnce"/>
      <p:bldP spid="13" grpId="0"/>
      <p:bldP spid="15" grpId="0"/>
      <p:bldP spid="19"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Camestres</a:t>
            </a:r>
            <a:r>
              <a:rPr lang="nl-NL" sz="3200" dirty="0" smtClean="0"/>
              <a:t> (AEE-2)</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Ca</a:t>
            </a:r>
            <a:r>
              <a:rPr lang="nl-NL" sz="2000" b="1" i="1" dirty="0" err="1" smtClean="0">
                <a:solidFill>
                  <a:srgbClr val="0070C0"/>
                </a:solidFill>
              </a:rPr>
              <a:t>m</a:t>
            </a:r>
            <a:r>
              <a:rPr lang="nl-NL" sz="2000" i="1" dirty="0" err="1" smtClean="0"/>
              <a:t>estres</a:t>
            </a:r>
            <a:endParaRPr lang="nl-NL" sz="2000" i="1" dirty="0" smtClean="0"/>
          </a:p>
        </p:txBody>
      </p:sp>
      <p:cxnSp>
        <p:nvCxnSpPr>
          <p:cNvPr id="11" name="Straight Arrow Connector 10"/>
          <p:cNvCxnSpPr/>
          <p:nvPr/>
        </p:nvCxnSpPr>
        <p:spPr>
          <a:xfrm>
            <a:off x="1619672" y="422108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19672" y="386104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4716016" y="3573016"/>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2" name="Content Placeholder 2"/>
          <p:cNvSpPr txBox="1">
            <a:spLocks/>
          </p:cNvSpPr>
          <p:nvPr/>
        </p:nvSpPr>
        <p:spPr>
          <a:xfrm>
            <a:off x="47160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14" name="Straight Arrow Connector 13"/>
          <p:cNvCxnSpPr/>
          <p:nvPr/>
        </p:nvCxnSpPr>
        <p:spPr>
          <a:xfrm>
            <a:off x="3563888" y="3861048"/>
            <a:ext cx="1224136"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1"/>
          </p:cNvCxnSpPr>
          <p:nvPr/>
        </p:nvCxnSpPr>
        <p:spPr>
          <a:xfrm flipV="1">
            <a:off x="3635896" y="3763144"/>
            <a:ext cx="1080120" cy="3859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2915816" y="3573017"/>
            <a:ext cx="792088"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22" name="Content Placeholder 2"/>
          <p:cNvSpPr txBox="1">
            <a:spLocks/>
          </p:cNvSpPr>
          <p:nvPr/>
        </p:nvSpPr>
        <p:spPr>
          <a:xfrm>
            <a:off x="29158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23" name="Content Placeholder 2"/>
          <p:cNvSpPr txBox="1">
            <a:spLocks/>
          </p:cNvSpPr>
          <p:nvPr/>
        </p:nvSpPr>
        <p:spPr>
          <a:xfrm>
            <a:off x="2915816" y="4005064"/>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Camestres</a:t>
            </a:r>
            <a:r>
              <a:rPr lang="nl-NL" sz="3200" dirty="0" smtClean="0"/>
              <a:t> (AEE-2)</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err="1" smtClean="0">
                <a:solidFill>
                  <a:srgbClr val="0070C0"/>
                </a:solidFill>
              </a:rPr>
              <a:t>C</a:t>
            </a:r>
            <a:r>
              <a:rPr lang="nl-NL" sz="2000" i="1" dirty="0" err="1" smtClean="0"/>
              <a:t>amestres</a:t>
            </a:r>
            <a:endParaRPr lang="nl-NL" sz="2000" i="1" dirty="0" smtClean="0"/>
          </a:p>
        </p:txBody>
      </p:sp>
      <p:cxnSp>
        <p:nvCxnSpPr>
          <p:cNvPr id="11" name="Straight Arrow Connector 10"/>
          <p:cNvCxnSpPr/>
          <p:nvPr/>
        </p:nvCxnSpPr>
        <p:spPr>
          <a:xfrm>
            <a:off x="1619672" y="422108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19672" y="386104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4716016" y="3573016"/>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2" name="Content Placeholder 2"/>
          <p:cNvSpPr txBox="1">
            <a:spLocks/>
          </p:cNvSpPr>
          <p:nvPr/>
        </p:nvSpPr>
        <p:spPr>
          <a:xfrm>
            <a:off x="47160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14" name="Straight Arrow Connector 13"/>
          <p:cNvCxnSpPr/>
          <p:nvPr/>
        </p:nvCxnSpPr>
        <p:spPr>
          <a:xfrm>
            <a:off x="3563888" y="3861048"/>
            <a:ext cx="1224136"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1"/>
          </p:cNvCxnSpPr>
          <p:nvPr/>
        </p:nvCxnSpPr>
        <p:spPr>
          <a:xfrm flipV="1">
            <a:off x="3635896" y="3763144"/>
            <a:ext cx="1080120" cy="3859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5868144" y="4005064"/>
            <a:ext cx="1224136"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Celarent</a:t>
            </a:r>
            <a:endParaRPr lang="nl-NL" sz="2000" i="1" dirty="0" smtClean="0"/>
          </a:p>
        </p:txBody>
      </p:sp>
      <p:sp>
        <p:nvSpPr>
          <p:cNvPr id="22" name="Content Placeholder 2"/>
          <p:cNvSpPr txBox="1">
            <a:spLocks/>
          </p:cNvSpPr>
          <p:nvPr/>
        </p:nvSpPr>
        <p:spPr>
          <a:xfrm>
            <a:off x="2915816" y="3573017"/>
            <a:ext cx="792088"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23" name="Content Placeholder 2"/>
          <p:cNvSpPr txBox="1">
            <a:spLocks/>
          </p:cNvSpPr>
          <p:nvPr/>
        </p:nvSpPr>
        <p:spPr>
          <a:xfrm>
            <a:off x="29158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24" name="Content Placeholder 2"/>
          <p:cNvSpPr txBox="1">
            <a:spLocks/>
          </p:cNvSpPr>
          <p:nvPr/>
        </p:nvSpPr>
        <p:spPr>
          <a:xfrm>
            <a:off x="2915816" y="4005064"/>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25" name="Content Placeholder 2"/>
          <p:cNvSpPr txBox="1">
            <a:spLocks/>
          </p:cNvSpPr>
          <p:nvPr/>
        </p:nvSpPr>
        <p:spPr>
          <a:xfrm>
            <a:off x="4716016" y="4344889"/>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PeS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2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25" grpId="0" build="allAtOnce"/>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Camestres</a:t>
            </a:r>
            <a:r>
              <a:rPr lang="nl-NL" sz="3200" dirty="0" smtClean="0"/>
              <a:t> (AEE-2)</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Camestre</a:t>
            </a:r>
            <a:r>
              <a:rPr lang="nl-NL" sz="2000" b="1" i="1" dirty="0" err="1" smtClean="0">
                <a:solidFill>
                  <a:srgbClr val="0070C0"/>
                </a:solidFill>
              </a:rPr>
              <a:t>s</a:t>
            </a:r>
            <a:endParaRPr lang="nl-NL" sz="2000" b="1" i="1" dirty="0" smtClean="0">
              <a:solidFill>
                <a:srgbClr val="0070C0"/>
              </a:solidFill>
            </a:endParaRPr>
          </a:p>
        </p:txBody>
      </p:sp>
      <p:cxnSp>
        <p:nvCxnSpPr>
          <p:cNvPr id="11" name="Straight Arrow Connector 10"/>
          <p:cNvCxnSpPr/>
          <p:nvPr/>
        </p:nvCxnSpPr>
        <p:spPr>
          <a:xfrm>
            <a:off x="1619672" y="422108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19672" y="386104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4716016" y="3573016"/>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2" name="Content Placeholder 2"/>
          <p:cNvSpPr txBox="1">
            <a:spLocks/>
          </p:cNvSpPr>
          <p:nvPr/>
        </p:nvSpPr>
        <p:spPr>
          <a:xfrm>
            <a:off x="47160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14" name="Straight Arrow Connector 13"/>
          <p:cNvCxnSpPr/>
          <p:nvPr/>
        </p:nvCxnSpPr>
        <p:spPr>
          <a:xfrm>
            <a:off x="3563888" y="3861048"/>
            <a:ext cx="1224136"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1"/>
          </p:cNvCxnSpPr>
          <p:nvPr/>
        </p:nvCxnSpPr>
        <p:spPr>
          <a:xfrm flipV="1">
            <a:off x="3635896" y="3763144"/>
            <a:ext cx="1080120" cy="3859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5868144" y="4005064"/>
            <a:ext cx="1224136"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Celarent</a:t>
            </a:r>
            <a:endParaRPr lang="nl-NL" sz="2000" i="1" dirty="0" smtClean="0"/>
          </a:p>
        </p:txBody>
      </p:sp>
      <p:sp>
        <p:nvSpPr>
          <p:cNvPr id="22" name="Content Placeholder 2"/>
          <p:cNvSpPr txBox="1">
            <a:spLocks/>
          </p:cNvSpPr>
          <p:nvPr/>
        </p:nvSpPr>
        <p:spPr>
          <a:xfrm>
            <a:off x="2915816" y="3573017"/>
            <a:ext cx="792088"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23" name="Content Placeholder 2"/>
          <p:cNvSpPr txBox="1">
            <a:spLocks/>
          </p:cNvSpPr>
          <p:nvPr/>
        </p:nvSpPr>
        <p:spPr>
          <a:xfrm>
            <a:off x="29158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24" name="Content Placeholder 2"/>
          <p:cNvSpPr txBox="1">
            <a:spLocks/>
          </p:cNvSpPr>
          <p:nvPr/>
        </p:nvSpPr>
        <p:spPr>
          <a:xfrm>
            <a:off x="2915816" y="4005064"/>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25" name="Content Placeholder 2"/>
          <p:cNvSpPr txBox="1">
            <a:spLocks/>
          </p:cNvSpPr>
          <p:nvPr/>
        </p:nvSpPr>
        <p:spPr>
          <a:xfrm>
            <a:off x="4716016" y="4344889"/>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PeS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20" name="Straight Arrow Connector 19"/>
          <p:cNvCxnSpPr>
            <a:stCxn id="25" idx="1"/>
          </p:cNvCxnSpPr>
          <p:nvPr/>
        </p:nvCxnSpPr>
        <p:spPr>
          <a:xfrm flipH="1">
            <a:off x="1619672" y="4535017"/>
            <a:ext cx="3096344" cy="461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755576" y="4365104"/>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SeP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Ferison</a:t>
            </a:r>
            <a:r>
              <a:rPr lang="nl-NL" sz="3200" dirty="0" smtClean="0"/>
              <a:t> (EIO-3)</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MiS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SoP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MiS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Feri</a:t>
            </a:r>
            <a:r>
              <a:rPr lang="nl-NL" sz="2000" b="1" i="1" dirty="0" err="1" smtClean="0">
                <a:solidFill>
                  <a:srgbClr val="0070C0"/>
                </a:solidFill>
              </a:rPr>
              <a:t>s</a:t>
            </a:r>
            <a:r>
              <a:rPr lang="nl-NL" sz="2000" i="1" dirty="0" err="1" smtClean="0"/>
              <a:t>on</a:t>
            </a:r>
            <a:endParaRPr lang="nl-NL" sz="2000" i="1" dirty="0" smtClean="0"/>
          </a:p>
        </p:txBody>
      </p:sp>
      <p:cxnSp>
        <p:nvCxnSpPr>
          <p:cNvPr id="11" name="Straight Arrow Connector 10"/>
          <p:cNvCxnSpPr/>
          <p:nvPr/>
        </p:nvCxnSpPr>
        <p:spPr>
          <a:xfrm>
            <a:off x="1619672" y="422108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915816" y="3573017"/>
            <a:ext cx="792088"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5" name="Content Placeholder 2"/>
          <p:cNvSpPr txBox="1">
            <a:spLocks/>
          </p:cNvSpPr>
          <p:nvPr/>
        </p:nvSpPr>
        <p:spPr>
          <a:xfrm>
            <a:off x="29158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16" name="Straight Arrow Connector 15"/>
          <p:cNvCxnSpPr/>
          <p:nvPr/>
        </p:nvCxnSpPr>
        <p:spPr>
          <a:xfrm>
            <a:off x="1619672" y="386104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2915816" y="4005064"/>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nodePh="1">
                                  <p:stCondLst>
                                    <p:cond delay="0"/>
                                  </p:stCondLst>
                                  <p:endCondLst>
                                    <p:cond evt="begin" delay="0">
                                      <p:tn val="26"/>
                                    </p:cond>
                                  </p:end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9" grpId="0" build="allAtOnce"/>
      <p:bldP spid="13" grpId="0"/>
      <p:bldP spid="15" grpId="0"/>
      <p:bldP spid="19"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Ferison</a:t>
            </a:r>
            <a:r>
              <a:rPr lang="nl-NL" sz="3200" dirty="0" smtClean="0"/>
              <a:t> (EIO-3)</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MiS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SoP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MiS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err="1" smtClean="0">
                <a:solidFill>
                  <a:srgbClr val="0070C0"/>
                </a:solidFill>
              </a:rPr>
              <a:t>F</a:t>
            </a:r>
            <a:r>
              <a:rPr lang="nl-NL" sz="2000" i="1" dirty="0" err="1" smtClean="0"/>
              <a:t>erison</a:t>
            </a:r>
            <a:endParaRPr lang="nl-NL" sz="2000" i="1" dirty="0" smtClean="0"/>
          </a:p>
        </p:txBody>
      </p:sp>
      <p:cxnSp>
        <p:nvCxnSpPr>
          <p:cNvPr id="11" name="Straight Arrow Connector 10"/>
          <p:cNvCxnSpPr/>
          <p:nvPr/>
        </p:nvCxnSpPr>
        <p:spPr>
          <a:xfrm>
            <a:off x="1619672" y="422108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915816" y="3573017"/>
            <a:ext cx="792088"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5" name="Content Placeholder 2"/>
          <p:cNvSpPr txBox="1">
            <a:spLocks/>
          </p:cNvSpPr>
          <p:nvPr/>
        </p:nvSpPr>
        <p:spPr>
          <a:xfrm>
            <a:off x="29158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MeP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16" name="Straight Arrow Connector 15"/>
          <p:cNvCxnSpPr/>
          <p:nvPr/>
        </p:nvCxnSpPr>
        <p:spPr>
          <a:xfrm>
            <a:off x="1619672" y="386104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2915816" y="4005064"/>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2" name="Content Placeholder 2"/>
          <p:cNvSpPr txBox="1">
            <a:spLocks/>
          </p:cNvSpPr>
          <p:nvPr/>
        </p:nvSpPr>
        <p:spPr>
          <a:xfrm>
            <a:off x="4211960" y="4149080"/>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Ferio</a:t>
            </a:r>
            <a:endParaRPr lang="nl-NL" sz="2000" i="1" dirty="0" smtClean="0"/>
          </a:p>
        </p:txBody>
      </p:sp>
      <p:sp>
        <p:nvSpPr>
          <p:cNvPr id="14" name="Content Placeholder 2"/>
          <p:cNvSpPr txBox="1">
            <a:spLocks/>
          </p:cNvSpPr>
          <p:nvPr/>
        </p:nvSpPr>
        <p:spPr>
          <a:xfrm>
            <a:off x="2915816" y="4437112"/>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SoP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7" name="Content Placeholder 2"/>
          <p:cNvSpPr txBox="1">
            <a:spLocks/>
          </p:cNvSpPr>
          <p:nvPr/>
        </p:nvSpPr>
        <p:spPr>
          <a:xfrm>
            <a:off x="755576" y="4437112"/>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SoP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20" name="Straight Arrow Connector 19"/>
          <p:cNvCxnSpPr/>
          <p:nvPr/>
        </p:nvCxnSpPr>
        <p:spPr>
          <a:xfrm flipH="1">
            <a:off x="1547664" y="4653136"/>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4" grpId="0" build="allAtOnce"/>
      <p:bldP spid="17"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Bramantip</a:t>
            </a:r>
            <a:r>
              <a:rPr lang="nl-NL" sz="3200" dirty="0" smtClean="0"/>
              <a:t> (AAI-4)</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Bra</a:t>
            </a:r>
            <a:r>
              <a:rPr lang="nl-NL" sz="2000" b="1" i="1" dirty="0" err="1" smtClean="0">
                <a:solidFill>
                  <a:srgbClr val="0070C0"/>
                </a:solidFill>
              </a:rPr>
              <a:t>m</a:t>
            </a:r>
            <a:r>
              <a:rPr lang="nl-NL" sz="2000" i="1" dirty="0" err="1" smtClean="0"/>
              <a:t>antip</a:t>
            </a:r>
            <a:endParaRPr lang="nl-NL" sz="2000" i="1" dirty="0" smtClean="0"/>
          </a:p>
        </p:txBody>
      </p:sp>
      <p:cxnSp>
        <p:nvCxnSpPr>
          <p:cNvPr id="11" name="Straight Arrow Connector 10"/>
          <p:cNvCxnSpPr/>
          <p:nvPr/>
        </p:nvCxnSpPr>
        <p:spPr>
          <a:xfrm flipV="1">
            <a:off x="1619672" y="3861048"/>
            <a:ext cx="1152128"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915816" y="3573017"/>
            <a:ext cx="792088"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5" name="Content Placeholder 2"/>
          <p:cNvSpPr txBox="1">
            <a:spLocks/>
          </p:cNvSpPr>
          <p:nvPr/>
        </p:nvSpPr>
        <p:spPr>
          <a:xfrm>
            <a:off x="29158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16" name="Straight Arrow Connector 15"/>
          <p:cNvCxnSpPr/>
          <p:nvPr/>
        </p:nvCxnSpPr>
        <p:spPr>
          <a:xfrm>
            <a:off x="1547664" y="3861048"/>
            <a:ext cx="1224136"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2915816" y="4005064"/>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9" grpId="0" build="allAtOnce"/>
      <p:bldP spid="13" grpId="0"/>
      <p:bldP spid="15" grpId="0"/>
      <p:bldP spid="19"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Bramantip</a:t>
            </a:r>
            <a:r>
              <a:rPr lang="nl-NL" sz="3200" dirty="0" smtClean="0"/>
              <a:t> (AAI-4)</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err="1" smtClean="0">
                <a:solidFill>
                  <a:srgbClr val="0070C0"/>
                </a:solidFill>
              </a:rPr>
              <a:t>B</a:t>
            </a:r>
            <a:r>
              <a:rPr lang="nl-NL" sz="2000" i="1" dirty="0" err="1" smtClean="0"/>
              <a:t>ramantip</a:t>
            </a:r>
            <a:endParaRPr lang="nl-NL" sz="2000" i="1" dirty="0" smtClean="0"/>
          </a:p>
        </p:txBody>
      </p:sp>
      <p:cxnSp>
        <p:nvCxnSpPr>
          <p:cNvPr id="11" name="Straight Arrow Connector 10"/>
          <p:cNvCxnSpPr/>
          <p:nvPr/>
        </p:nvCxnSpPr>
        <p:spPr>
          <a:xfrm flipV="1">
            <a:off x="1619672" y="3861048"/>
            <a:ext cx="1152128"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915816" y="3573017"/>
            <a:ext cx="792088"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5" name="Content Placeholder 2"/>
          <p:cNvSpPr txBox="1">
            <a:spLocks/>
          </p:cNvSpPr>
          <p:nvPr/>
        </p:nvSpPr>
        <p:spPr>
          <a:xfrm>
            <a:off x="29158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16" name="Straight Arrow Connector 15"/>
          <p:cNvCxnSpPr/>
          <p:nvPr/>
        </p:nvCxnSpPr>
        <p:spPr>
          <a:xfrm>
            <a:off x="1547664" y="3861048"/>
            <a:ext cx="1224136"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2915816" y="4005064"/>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2" name="Content Placeholder 2"/>
          <p:cNvSpPr txBox="1">
            <a:spLocks/>
          </p:cNvSpPr>
          <p:nvPr/>
        </p:nvSpPr>
        <p:spPr>
          <a:xfrm>
            <a:off x="3779912" y="4293096"/>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Barbara</a:t>
            </a:r>
          </a:p>
        </p:txBody>
      </p:sp>
      <p:sp>
        <p:nvSpPr>
          <p:cNvPr id="14" name="Content Placeholder 2"/>
          <p:cNvSpPr txBox="1">
            <a:spLocks/>
          </p:cNvSpPr>
          <p:nvPr/>
        </p:nvSpPr>
        <p:spPr>
          <a:xfrm>
            <a:off x="2915816" y="4437112"/>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Welke van de volgende redeneringen dienen vanuit de propositielogica geanalyseerd te worden?</a:t>
            </a:r>
            <a:endParaRPr lang="nl-NL" sz="2800" dirty="0"/>
          </a:p>
        </p:txBody>
      </p:sp>
      <p:sp>
        <p:nvSpPr>
          <p:cNvPr id="5" name="Content Placeholder 2"/>
          <p:cNvSpPr txBox="1">
            <a:spLocks/>
          </p:cNvSpPr>
          <p:nvPr/>
        </p:nvSpPr>
        <p:spPr>
          <a:xfrm>
            <a:off x="6084168" y="4509120"/>
            <a:ext cx="4608512"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2 is een even getal</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3 is een </a:t>
            </a:r>
            <a:r>
              <a:rPr lang="nl-NL" dirty="0" smtClean="0">
                <a:solidFill>
                  <a:srgbClr val="0070C0"/>
                </a:solidFill>
              </a:rPr>
              <a:t>even </a:t>
            </a:r>
            <a:r>
              <a:rPr kumimoji="0" lang="nl-NL" b="0" i="0" u="none" strike="noStrike" kern="1200" cap="none" spc="0" normalizeH="0" baseline="0" noProof="0" dirty="0" smtClean="0">
                <a:ln>
                  <a:noFill/>
                </a:ln>
                <a:solidFill>
                  <a:srgbClr val="0070C0"/>
                </a:solidFill>
                <a:effectLst/>
                <a:uLnTx/>
                <a:uFillTx/>
                <a:latin typeface="+mn-lt"/>
                <a:ea typeface="+mn-ea"/>
                <a:cs typeface="+mn-cs"/>
              </a:rPr>
              <a:t>getal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2 en 3 zijn</a:t>
            </a:r>
            <a:r>
              <a:rPr lang="nl-NL" noProof="0" dirty="0" smtClean="0">
                <a:solidFill>
                  <a:srgbClr val="0070C0"/>
                </a:solidFill>
              </a:rPr>
              <a:t> even </a:t>
            </a:r>
            <a:r>
              <a:rPr lang="nl-NL" dirty="0" smtClean="0">
                <a:solidFill>
                  <a:srgbClr val="0070C0"/>
                </a:solidFill>
              </a:rPr>
              <a:t>getallen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6" name="Content Placeholder 2"/>
          <p:cNvSpPr txBox="1">
            <a:spLocks/>
          </p:cNvSpPr>
          <p:nvPr/>
        </p:nvSpPr>
        <p:spPr>
          <a:xfrm>
            <a:off x="3193504" y="1484784"/>
            <a:ext cx="2746648"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a:t>
            </a:r>
            <a:r>
              <a:rPr kumimoji="0" lang="nl-NL" b="0" i="0" u="none" strike="noStrike" kern="1200" cap="none" spc="0" normalizeH="0" noProof="0" dirty="0" smtClean="0">
                <a:ln>
                  <a:noFill/>
                </a:ln>
                <a:solidFill>
                  <a:srgbClr val="0070C0"/>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Het regent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De straten</a:t>
            </a:r>
            <a:r>
              <a:rPr kumimoji="0" lang="nl-NL" b="0" i="0" u="none" strike="noStrike" kern="1200" cap="none" spc="0" normalizeH="0" noProof="0" dirty="0" smtClean="0">
                <a:ln>
                  <a:noFill/>
                </a:ln>
                <a:solidFill>
                  <a:srgbClr val="0070C0"/>
                </a:solidFill>
                <a:effectLst/>
                <a:uLnTx/>
                <a:uFillTx/>
                <a:latin typeface="+mn-lt"/>
                <a:ea typeface="+mn-ea"/>
                <a:cs typeface="+mn-cs"/>
              </a:rPr>
              <a:t> worden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7" name="Content Placeholder 2"/>
          <p:cNvSpPr txBox="1">
            <a:spLocks/>
          </p:cNvSpPr>
          <p:nvPr/>
        </p:nvSpPr>
        <p:spPr>
          <a:xfrm>
            <a:off x="6084168" y="145618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 de</a:t>
            </a:r>
            <a:r>
              <a:rPr kumimoji="0" lang="nl-NL" b="0" i="0" u="none" strike="noStrike" kern="1200" cap="none" spc="0" normalizeH="0" noProof="0" dirty="0" smtClean="0">
                <a:ln>
                  <a:noFill/>
                </a:ln>
                <a:solidFill>
                  <a:srgbClr val="0070C0"/>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De prijzen stijgen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De loonkosten stijgen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8" name="Content Placeholder 2"/>
          <p:cNvSpPr txBox="1">
            <a:spLocks/>
          </p:cNvSpPr>
          <p:nvPr/>
        </p:nvSpPr>
        <p:spPr>
          <a:xfrm>
            <a:off x="395536" y="2924944"/>
            <a:ext cx="2746648" cy="14687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a:t>
            </a:r>
            <a:r>
              <a:rPr kumimoji="0" lang="nl-NL" b="0" i="0" u="none" strike="noStrike" kern="1200" cap="none" spc="0" normalizeH="0" noProof="0" dirty="0" smtClean="0">
                <a:ln>
                  <a:noFill/>
                </a:ln>
                <a:solidFill>
                  <a:srgbClr val="0070C0"/>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Het</a:t>
            </a:r>
            <a:r>
              <a:rPr kumimoji="0" lang="nl-NL" b="0" i="0" u="none" strike="noStrike" kern="1200" cap="none" spc="0" normalizeH="0" noProof="0" dirty="0" smtClean="0">
                <a:ln>
                  <a:noFill/>
                </a:ln>
                <a:solidFill>
                  <a:srgbClr val="0070C0"/>
                </a:solidFill>
                <a:effectLst/>
                <a:uLnTx/>
                <a:uFillTx/>
                <a:latin typeface="+mn-lt"/>
                <a:ea typeface="+mn-ea"/>
                <a:cs typeface="+mn-cs"/>
              </a:rPr>
              <a:t> regent niet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De straten</a:t>
            </a:r>
            <a:r>
              <a:rPr kumimoji="0" lang="nl-NL" b="0" i="0" u="none" strike="noStrike" kern="1200" cap="none" spc="0" normalizeH="0" noProof="0" dirty="0" smtClean="0">
                <a:ln>
                  <a:noFill/>
                </a:ln>
                <a:solidFill>
                  <a:srgbClr val="0070C0"/>
                </a:solidFill>
                <a:effectLst/>
                <a:uLnTx/>
                <a:uFillTx/>
                <a:latin typeface="+mn-lt"/>
                <a:ea typeface="+mn-ea"/>
                <a:cs typeface="+mn-cs"/>
              </a:rPr>
              <a:t> worden niet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0" name="Content Placeholder 2"/>
          <p:cNvSpPr txBox="1">
            <a:spLocks/>
          </p:cNvSpPr>
          <p:nvPr/>
        </p:nvSpPr>
        <p:spPr>
          <a:xfrm>
            <a:off x="3203848" y="292494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 de</a:t>
            </a:r>
            <a:r>
              <a:rPr kumimoji="0" lang="nl-NL" b="0" i="0" u="none" strike="noStrike" kern="1200" cap="none" spc="0" normalizeH="0" noProof="0" dirty="0" smtClean="0">
                <a:ln>
                  <a:noFill/>
                </a:ln>
                <a:solidFill>
                  <a:srgbClr val="0070C0"/>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De prijzen stijgen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De loonkosten stijgen niet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3" name="Content Placeholder 2"/>
          <p:cNvSpPr txBox="1">
            <a:spLocks/>
          </p:cNvSpPr>
          <p:nvPr/>
        </p:nvSpPr>
        <p:spPr>
          <a:xfrm>
            <a:off x="3203848" y="4509120"/>
            <a:ext cx="396044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Jan of Piet is de dader</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Piet </a:t>
            </a:r>
            <a:r>
              <a:rPr lang="nl-NL" dirty="0" smtClean="0">
                <a:solidFill>
                  <a:srgbClr val="0070C0"/>
                </a:solidFill>
              </a:rPr>
              <a:t>is onschuldig</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Jan is de dader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Bramantip</a:t>
            </a:r>
            <a:r>
              <a:rPr lang="nl-NL" sz="3200" dirty="0" smtClean="0"/>
              <a:t> (AAI-4)</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Bramanti</a:t>
            </a:r>
            <a:r>
              <a:rPr lang="nl-NL" sz="2000" b="1" i="1" dirty="0" err="1" smtClean="0">
                <a:solidFill>
                  <a:srgbClr val="0070C0"/>
                </a:solidFill>
              </a:rPr>
              <a:t>p</a:t>
            </a:r>
            <a:endParaRPr lang="nl-NL" sz="2000" b="1" i="1" dirty="0" smtClean="0">
              <a:solidFill>
                <a:srgbClr val="0070C0"/>
              </a:solidFill>
            </a:endParaRPr>
          </a:p>
        </p:txBody>
      </p:sp>
      <p:cxnSp>
        <p:nvCxnSpPr>
          <p:cNvPr id="11" name="Straight Arrow Connector 10"/>
          <p:cNvCxnSpPr/>
          <p:nvPr/>
        </p:nvCxnSpPr>
        <p:spPr>
          <a:xfrm flipV="1">
            <a:off x="1619672" y="3861048"/>
            <a:ext cx="1152128"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915816" y="3573017"/>
            <a:ext cx="792088" cy="3600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5" name="Content Placeholder 2"/>
          <p:cNvSpPr txBox="1">
            <a:spLocks/>
          </p:cNvSpPr>
          <p:nvPr/>
        </p:nvSpPr>
        <p:spPr>
          <a:xfrm>
            <a:off x="2915816" y="3573016"/>
            <a:ext cx="792088" cy="3802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16" name="Straight Arrow Connector 15"/>
          <p:cNvCxnSpPr/>
          <p:nvPr/>
        </p:nvCxnSpPr>
        <p:spPr>
          <a:xfrm>
            <a:off x="1547664" y="3861048"/>
            <a:ext cx="1224136"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2915816" y="4005064"/>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PaM</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2" name="Content Placeholder 2"/>
          <p:cNvSpPr txBox="1">
            <a:spLocks/>
          </p:cNvSpPr>
          <p:nvPr/>
        </p:nvSpPr>
        <p:spPr>
          <a:xfrm>
            <a:off x="3779912" y="4293096"/>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Barbara</a:t>
            </a:r>
          </a:p>
        </p:txBody>
      </p:sp>
      <p:sp>
        <p:nvSpPr>
          <p:cNvPr id="14" name="Content Placeholder 2"/>
          <p:cNvSpPr txBox="1">
            <a:spLocks/>
          </p:cNvSpPr>
          <p:nvPr/>
        </p:nvSpPr>
        <p:spPr>
          <a:xfrm>
            <a:off x="2915816" y="4437112"/>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PaS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cxnSp>
        <p:nvCxnSpPr>
          <p:cNvPr id="18" name="Straight Arrow Connector 17"/>
          <p:cNvCxnSpPr/>
          <p:nvPr/>
        </p:nvCxnSpPr>
        <p:spPr>
          <a:xfrm flipH="1">
            <a:off x="1475656" y="4653136"/>
            <a:ext cx="12961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755576" y="4437112"/>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SiP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Bocardo</a:t>
            </a:r>
            <a:r>
              <a:rPr lang="nl-NL" sz="3200" dirty="0" smtClean="0"/>
              <a:t> (OAO-3)</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MoP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SoP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MoP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Bo</a:t>
            </a:r>
            <a:r>
              <a:rPr lang="nl-NL" sz="2000" b="1" i="1" dirty="0" err="1" smtClean="0">
                <a:solidFill>
                  <a:srgbClr val="0070C0"/>
                </a:solidFill>
              </a:rPr>
              <a:t>c</a:t>
            </a:r>
            <a:r>
              <a:rPr lang="nl-NL" sz="2000" i="1" dirty="0" err="1" smtClean="0"/>
              <a:t>ardo</a:t>
            </a:r>
            <a:endParaRPr lang="nl-NL" sz="2000" i="1" dirty="0" smtClean="0"/>
          </a:p>
        </p:txBody>
      </p:sp>
      <p:sp>
        <p:nvSpPr>
          <p:cNvPr id="12" name="TextBox 11"/>
          <p:cNvSpPr txBox="1"/>
          <p:nvPr/>
        </p:nvSpPr>
        <p:spPr>
          <a:xfrm>
            <a:off x="755576" y="5805264"/>
            <a:ext cx="6048672" cy="369332"/>
          </a:xfrm>
          <a:prstGeom prst="rect">
            <a:avLst/>
          </a:prstGeom>
          <a:noFill/>
        </p:spPr>
        <p:txBody>
          <a:bodyPr wrap="square" rtlCol="0">
            <a:spAutoFit/>
          </a:bodyPr>
          <a:lstStyle/>
          <a:p>
            <a:r>
              <a:rPr lang="nl-NL" dirty="0" smtClean="0"/>
              <a:t>Stel </a:t>
            </a:r>
            <a:r>
              <a:rPr lang="nl-NL" i="1" dirty="0" err="1" smtClean="0"/>
              <a:t>SoP</a:t>
            </a:r>
            <a:r>
              <a:rPr lang="nl-NL" dirty="0" smtClean="0"/>
              <a:t> is onwaar.  Maar dan moet </a:t>
            </a:r>
            <a:r>
              <a:rPr lang="nl-NL" i="1" dirty="0" err="1" smtClean="0"/>
              <a:t>SaP</a:t>
            </a:r>
            <a:r>
              <a:rPr lang="nl-NL" dirty="0" smtClean="0"/>
              <a:t> waar zijn (waarom?).</a:t>
            </a:r>
            <a:endParaRPr lang="nl-NL" dirty="0"/>
          </a:p>
        </p:txBody>
      </p:sp>
      <p:sp>
        <p:nvSpPr>
          <p:cNvPr id="14" name="Content Placeholder 2"/>
          <p:cNvSpPr txBox="1">
            <a:spLocks/>
          </p:cNvSpPr>
          <p:nvPr/>
        </p:nvSpPr>
        <p:spPr>
          <a:xfrm>
            <a:off x="1979712"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20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fade">
                                      <p:cBhvr>
                                        <p:cTn id="25"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9" grpId="0" build="allAtOnce"/>
      <p:bldP spid="12" grpId="0" build="allAtOnce"/>
      <p:bldP spid="14" grpId="0" build="allAtOnce"/>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Bocardo</a:t>
            </a:r>
            <a:r>
              <a:rPr lang="nl-NL" sz="3200" dirty="0" smtClean="0"/>
              <a:t> (OAO-3)</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MoP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SoP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MoP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err="1" smtClean="0">
                <a:solidFill>
                  <a:srgbClr val="0070C0"/>
                </a:solidFill>
              </a:rPr>
              <a:t>B</a:t>
            </a:r>
            <a:r>
              <a:rPr lang="nl-NL" sz="2000" i="1" dirty="0" err="1" smtClean="0"/>
              <a:t>ocardo</a:t>
            </a:r>
            <a:endParaRPr lang="nl-NL" sz="2000" i="1" dirty="0" smtClean="0"/>
          </a:p>
        </p:txBody>
      </p:sp>
      <p:sp>
        <p:nvSpPr>
          <p:cNvPr id="14" name="Content Placeholder 2"/>
          <p:cNvSpPr txBox="1">
            <a:spLocks/>
          </p:cNvSpPr>
          <p:nvPr/>
        </p:nvSpPr>
        <p:spPr>
          <a:xfrm>
            <a:off x="1979712"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8" name="Content Placeholder 2"/>
          <p:cNvSpPr txBox="1">
            <a:spLocks/>
          </p:cNvSpPr>
          <p:nvPr/>
        </p:nvSpPr>
        <p:spPr>
          <a:xfrm>
            <a:off x="5436096" y="4941168"/>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Barbara</a:t>
            </a:r>
          </a:p>
        </p:txBody>
      </p:sp>
      <p:cxnSp>
        <p:nvCxnSpPr>
          <p:cNvPr id="10" name="Straight Arrow Connector 9"/>
          <p:cNvCxnSpPr/>
          <p:nvPr/>
        </p:nvCxnSpPr>
        <p:spPr>
          <a:xfrm>
            <a:off x="3131840" y="422108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4788024"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3" name="TextBox 12"/>
          <p:cNvSpPr txBox="1"/>
          <p:nvPr/>
        </p:nvSpPr>
        <p:spPr>
          <a:xfrm>
            <a:off x="755576" y="5805264"/>
            <a:ext cx="6048672" cy="369332"/>
          </a:xfrm>
          <a:prstGeom prst="rect">
            <a:avLst/>
          </a:prstGeom>
          <a:noFill/>
        </p:spPr>
        <p:txBody>
          <a:bodyPr wrap="square" rtlCol="0">
            <a:spAutoFit/>
          </a:bodyPr>
          <a:lstStyle/>
          <a:p>
            <a:r>
              <a:rPr lang="nl-NL" dirty="0" smtClean="0"/>
              <a:t>Stel </a:t>
            </a:r>
            <a:r>
              <a:rPr lang="nl-NL" i="1" dirty="0" err="1" smtClean="0"/>
              <a:t>SoP</a:t>
            </a:r>
            <a:r>
              <a:rPr lang="nl-NL" dirty="0" smtClean="0"/>
              <a:t> is onwaar.  Maar dan moet </a:t>
            </a:r>
            <a:r>
              <a:rPr lang="nl-NL" i="1" dirty="0" err="1" smtClean="0"/>
              <a:t>SaP</a:t>
            </a:r>
            <a:r>
              <a:rPr lang="nl-NL" dirty="0" smtClean="0"/>
              <a:t> waar zijn (waarom?).</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1"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Bocardo</a:t>
            </a:r>
            <a:r>
              <a:rPr lang="nl-NL" sz="3200" dirty="0" smtClean="0"/>
              <a:t> (OAO-3)</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MoP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SoP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err="1" smtClean="0">
                <a:solidFill>
                  <a:srgbClr val="FF0000"/>
                </a:solidFill>
              </a:rPr>
              <a:t>MoP</a:t>
            </a:r>
            <a:endParaRPr kumimoji="0" lang="nl-NL" sz="2000" b="1" i="1"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9" name="Content Placeholder 2"/>
          <p:cNvSpPr txBox="1">
            <a:spLocks/>
          </p:cNvSpPr>
          <p:nvPr/>
        </p:nvSpPr>
        <p:spPr>
          <a:xfrm>
            <a:off x="683568" y="5157192"/>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err="1" smtClean="0">
                <a:solidFill>
                  <a:srgbClr val="0070C0"/>
                </a:solidFill>
              </a:rPr>
              <a:t>B</a:t>
            </a:r>
            <a:r>
              <a:rPr lang="nl-NL" sz="2000" i="1" dirty="0" err="1" smtClean="0"/>
              <a:t>ocardo</a:t>
            </a:r>
            <a:endParaRPr lang="nl-NL" sz="2000" i="1" dirty="0" smtClean="0"/>
          </a:p>
        </p:txBody>
      </p:sp>
      <p:sp>
        <p:nvSpPr>
          <p:cNvPr id="14" name="Content Placeholder 2"/>
          <p:cNvSpPr txBox="1">
            <a:spLocks/>
          </p:cNvSpPr>
          <p:nvPr/>
        </p:nvSpPr>
        <p:spPr>
          <a:xfrm>
            <a:off x="1979712"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SaP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8" name="Content Placeholder 2"/>
          <p:cNvSpPr txBox="1">
            <a:spLocks/>
          </p:cNvSpPr>
          <p:nvPr/>
        </p:nvSpPr>
        <p:spPr>
          <a:xfrm>
            <a:off x="5436096" y="4941168"/>
            <a:ext cx="18722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smtClean="0"/>
              <a:t>Barbara</a:t>
            </a:r>
          </a:p>
        </p:txBody>
      </p:sp>
      <p:cxnSp>
        <p:nvCxnSpPr>
          <p:cNvPr id="10" name="Straight Arrow Connector 9"/>
          <p:cNvCxnSpPr/>
          <p:nvPr/>
        </p:nvCxnSpPr>
        <p:spPr>
          <a:xfrm>
            <a:off x="3131840" y="4221088"/>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4788024"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i="1" dirty="0" err="1" smtClean="0">
                <a:solidFill>
                  <a:srgbClr val="FF0000"/>
                </a:solidFill>
              </a:rPr>
              <a:t>MaP</a:t>
            </a:r>
            <a:endParaRPr lang="nl-NL" sz="2000" b="1" i="1" dirty="0" smtClean="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3" name="TextBox 12"/>
          <p:cNvSpPr txBox="1"/>
          <p:nvPr/>
        </p:nvSpPr>
        <p:spPr>
          <a:xfrm>
            <a:off x="755576" y="5805264"/>
            <a:ext cx="6048672" cy="369332"/>
          </a:xfrm>
          <a:prstGeom prst="rect">
            <a:avLst/>
          </a:prstGeom>
          <a:noFill/>
        </p:spPr>
        <p:txBody>
          <a:bodyPr wrap="square" rtlCol="0">
            <a:spAutoFit/>
          </a:bodyPr>
          <a:lstStyle/>
          <a:p>
            <a:r>
              <a:rPr lang="nl-NL" dirty="0" smtClean="0"/>
              <a:t>Stel </a:t>
            </a:r>
            <a:r>
              <a:rPr lang="nl-NL" i="1" dirty="0" err="1" smtClean="0"/>
              <a:t>SoP</a:t>
            </a:r>
            <a:r>
              <a:rPr lang="nl-NL" dirty="0" smtClean="0"/>
              <a:t> is onwaar.  Maar dan moet </a:t>
            </a:r>
            <a:r>
              <a:rPr lang="nl-NL" i="1" dirty="0" err="1" smtClean="0"/>
              <a:t>SaP</a:t>
            </a:r>
            <a:r>
              <a:rPr lang="nl-NL" dirty="0" smtClean="0"/>
              <a:t> waar zijn (waarom?).</a:t>
            </a:r>
            <a:endParaRPr lang="nl-NL"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Afleiding van de geldigheid van                          </a:t>
            </a:r>
            <a:r>
              <a:rPr lang="nl-NL" sz="3200" dirty="0" err="1" smtClean="0"/>
              <a:t>Bocardo</a:t>
            </a:r>
            <a:r>
              <a:rPr lang="nl-NL" sz="3200" dirty="0" smtClean="0"/>
              <a:t> (OAO-3)</a:t>
            </a:r>
            <a:endParaRPr lang="nl-NL" sz="3200" dirty="0"/>
          </a:p>
        </p:txBody>
      </p:sp>
      <p:sp>
        <p:nvSpPr>
          <p:cNvPr id="4" name="Content Placeholder 2"/>
          <p:cNvSpPr txBox="1">
            <a:spLocks/>
          </p:cNvSpPr>
          <p:nvPr/>
        </p:nvSpPr>
        <p:spPr>
          <a:xfrm>
            <a:off x="781744" y="1844824"/>
            <a:ext cx="1702024"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MoP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SoP</a:t>
            </a:r>
            <a:endParaRPr lang="nl-NL" sz="2000" i="1" dirty="0" smtClean="0"/>
          </a:p>
        </p:txBody>
      </p:sp>
      <p:sp>
        <p:nvSpPr>
          <p:cNvPr id="5" name="Content Placeholder 2"/>
          <p:cNvSpPr txBox="1">
            <a:spLocks/>
          </p:cNvSpPr>
          <p:nvPr/>
        </p:nvSpPr>
        <p:spPr>
          <a:xfrm>
            <a:off x="755576" y="3616425"/>
            <a:ext cx="792088" cy="74867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MoP</a:t>
            </a:r>
            <a:endParaRPr kumimoji="0" lang="nl-NL" sz="20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MaS</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
        <p:nvSpPr>
          <p:cNvPr id="14" name="Content Placeholder 2"/>
          <p:cNvSpPr txBox="1">
            <a:spLocks/>
          </p:cNvSpPr>
          <p:nvPr/>
        </p:nvSpPr>
        <p:spPr>
          <a:xfrm>
            <a:off x="755576" y="4365104"/>
            <a:ext cx="792088"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i="1" dirty="0" err="1" smtClean="0"/>
              <a:t>SoP</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i="1" dirty="0"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Alle geldige syllogismen in één overzicht</a:t>
            </a:r>
            <a:endParaRPr lang="nl-NL" sz="3600" dirty="0"/>
          </a:p>
        </p:txBody>
      </p:sp>
      <p:sp>
        <p:nvSpPr>
          <p:cNvPr id="19" name="Content Placeholder 2"/>
          <p:cNvSpPr>
            <a:spLocks noGrp="1"/>
          </p:cNvSpPr>
          <p:nvPr>
            <p:ph idx="1"/>
          </p:nvPr>
        </p:nvSpPr>
        <p:spPr>
          <a:xfrm>
            <a:off x="313184" y="1384177"/>
            <a:ext cx="8939336" cy="532655"/>
          </a:xfrm>
        </p:spPr>
        <p:txBody>
          <a:bodyPr>
            <a:noAutofit/>
          </a:bodyPr>
          <a:lstStyle/>
          <a:p>
            <a:r>
              <a:rPr lang="nl-NL" sz="2000" dirty="0" smtClean="0"/>
              <a:t>De </a:t>
            </a:r>
            <a:r>
              <a:rPr lang="nl-NL" sz="2000" u="sng" dirty="0" smtClean="0"/>
              <a:t>vier</a:t>
            </a:r>
            <a:r>
              <a:rPr lang="nl-NL" sz="2000" dirty="0" smtClean="0"/>
              <a:t> perfecte syllogismen </a:t>
            </a:r>
            <a:r>
              <a:rPr lang="nl-NL" sz="2000" i="1" dirty="0" smtClean="0"/>
              <a:t>Barbara</a:t>
            </a:r>
            <a:r>
              <a:rPr lang="nl-NL" sz="2000" dirty="0" smtClean="0"/>
              <a:t>, </a:t>
            </a:r>
            <a:r>
              <a:rPr lang="nl-NL" sz="2000" i="1" dirty="0" err="1" smtClean="0"/>
              <a:t>Celarent</a:t>
            </a:r>
            <a:r>
              <a:rPr lang="nl-NL" sz="2000" dirty="0" smtClean="0"/>
              <a:t>, </a:t>
            </a:r>
            <a:r>
              <a:rPr lang="nl-NL" sz="2000" i="1" dirty="0" err="1" smtClean="0"/>
              <a:t>Darii</a:t>
            </a:r>
            <a:r>
              <a:rPr lang="nl-NL" sz="2000" dirty="0" smtClean="0"/>
              <a:t> en </a:t>
            </a:r>
            <a:r>
              <a:rPr lang="nl-NL" sz="2000" i="1" dirty="0" err="1" smtClean="0"/>
              <a:t>Ferio</a:t>
            </a:r>
            <a:r>
              <a:rPr lang="nl-NL" sz="2000" dirty="0" smtClean="0"/>
              <a:t> zijn evident geldig</a:t>
            </a:r>
          </a:p>
          <a:p>
            <a:pPr>
              <a:buNone/>
            </a:pPr>
            <a:endParaRPr lang="nl-NL" sz="2000" i="1" dirty="0" smtClean="0"/>
          </a:p>
        </p:txBody>
      </p:sp>
      <p:sp>
        <p:nvSpPr>
          <p:cNvPr id="4" name="Content Placeholder 2"/>
          <p:cNvSpPr txBox="1">
            <a:spLocks/>
          </p:cNvSpPr>
          <p:nvPr/>
        </p:nvSpPr>
        <p:spPr>
          <a:xfrm>
            <a:off x="313184" y="2204864"/>
            <a:ext cx="8939336"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Deze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sng" strike="noStrike" kern="1200" cap="none" spc="0" normalizeH="0" noProof="0" dirty="0" smtClean="0">
                <a:ln>
                  <a:noFill/>
                </a:ln>
                <a:solidFill>
                  <a:schemeClr val="tx1"/>
                </a:solidFill>
                <a:effectLst/>
                <a:uLnTx/>
                <a:uFillTx/>
                <a:latin typeface="+mn-lt"/>
                <a:ea typeface="+mn-ea"/>
                <a:cs typeface="+mn-cs"/>
              </a:rPr>
              <a:t>vijftien</a:t>
            </a:r>
            <a:r>
              <a:rPr kumimoji="0" lang="nl-NL" sz="2000" b="0" i="0" u="none" strike="noStrike" kern="1200" cap="none" spc="0" normalizeH="0" noProof="0" dirty="0" smtClean="0">
                <a:ln>
                  <a:noFill/>
                </a:ln>
                <a:solidFill>
                  <a:schemeClr val="tx1"/>
                </a:solidFill>
                <a:effectLst/>
                <a:uLnTx/>
                <a:uFillTx/>
                <a:latin typeface="+mn-lt"/>
                <a:ea typeface="+mn-ea"/>
                <a:cs typeface="+mn-cs"/>
              </a:rPr>
              <a:t> syllogismen kunnen uit de perfecte syllogismen afgeleid worden</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i="0" u="none" strike="noStrike" kern="1200" cap="none" spc="0" normalizeH="0" baseline="0" noProof="0" dirty="0" smtClean="0">
                <a:ln>
                  <a:noFill/>
                </a:ln>
                <a:solidFill>
                  <a:schemeClr val="tx1"/>
                </a:solidFill>
                <a:effectLst/>
                <a:uLnTx/>
                <a:uFillTx/>
                <a:latin typeface="+mn-lt"/>
                <a:ea typeface="+mn-ea"/>
                <a:cs typeface="+mn-cs"/>
              </a:rPr>
              <a:t>Tweede figuur: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Cesare</a:t>
            </a:r>
            <a:r>
              <a:rPr kumimoji="0" lang="nl-NL" sz="200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Camestres</a:t>
            </a:r>
            <a:r>
              <a:rPr kumimoji="0" lang="nl-NL" sz="200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Festino</a:t>
            </a:r>
            <a:r>
              <a:rPr kumimoji="0" lang="nl-NL" sz="200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Baroco</a:t>
            </a:r>
            <a:endParaRPr kumimoji="0" lang="nl-NL" sz="200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i="0" u="none" strike="noStrike" kern="1200" cap="none" spc="0" normalizeH="0" baseline="0" noProof="0" dirty="0" smtClean="0">
                <a:ln>
                  <a:noFill/>
                </a:ln>
                <a:solidFill>
                  <a:schemeClr val="tx1"/>
                </a:solidFill>
                <a:effectLst/>
                <a:uLnTx/>
                <a:uFillTx/>
                <a:latin typeface="+mn-lt"/>
                <a:ea typeface="+mn-ea"/>
                <a:cs typeface="+mn-cs"/>
              </a:rPr>
              <a:t>	Derde figuur: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Darapti</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Disamis</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Datisi</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Felapton</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Bocardo</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Ferison</a:t>
            </a:r>
            <a:endParaRPr kumimoji="0" lang="nl-NL" sz="200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i="0" u="none" strike="noStrike" kern="1200" cap="none" spc="0" normalizeH="0" baseline="0" noProof="0" dirty="0" smtClean="0">
                <a:ln>
                  <a:noFill/>
                </a:ln>
                <a:solidFill>
                  <a:schemeClr val="tx1"/>
                </a:solidFill>
                <a:effectLst/>
                <a:uLnTx/>
                <a:uFillTx/>
                <a:latin typeface="+mn-lt"/>
                <a:ea typeface="+mn-ea"/>
                <a:cs typeface="+mn-cs"/>
              </a:rPr>
              <a:t>	Vierde figuur: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Bramantip</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Camenes</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Dimaris</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Fesapo</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Fresison</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Content Placeholder 2"/>
          <p:cNvSpPr txBox="1">
            <a:spLocks/>
          </p:cNvSpPr>
          <p:nvPr/>
        </p:nvSpPr>
        <p:spPr>
          <a:xfrm>
            <a:off x="251520" y="4120480"/>
            <a:ext cx="8939336"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Dit</a:t>
            </a:r>
            <a:r>
              <a:rPr kumimoji="0" lang="nl-NL" sz="2000" b="0" i="0" u="none" strike="noStrike" kern="1200" cap="none" spc="0" normalizeH="0" noProof="0" dirty="0" smtClean="0">
                <a:ln>
                  <a:noFill/>
                </a:ln>
                <a:solidFill>
                  <a:schemeClr val="tx1"/>
                </a:solidFill>
                <a:effectLst/>
                <a:uLnTx/>
                <a:uFillTx/>
                <a:latin typeface="+mn-lt"/>
                <a:ea typeface="+mn-ea"/>
                <a:cs typeface="+mn-cs"/>
              </a:rPr>
              <a:t> levert de volgende </a:t>
            </a:r>
            <a:r>
              <a:rPr kumimoji="0" lang="nl-NL" sz="2000" b="0" i="0" u="sng" strike="noStrike" kern="1200" cap="none" spc="0" normalizeH="0" noProof="0" dirty="0" smtClean="0">
                <a:ln>
                  <a:noFill/>
                </a:ln>
                <a:solidFill>
                  <a:schemeClr val="tx1"/>
                </a:solidFill>
                <a:effectLst/>
                <a:uLnTx/>
                <a:uFillTx/>
                <a:latin typeface="+mn-lt"/>
                <a:ea typeface="+mn-ea"/>
                <a:cs typeface="+mn-cs"/>
              </a:rPr>
              <a:t>negentien</a:t>
            </a:r>
            <a:r>
              <a:rPr kumimoji="0" lang="nl-NL" sz="2000" b="0" i="0" u="none" strike="noStrike" kern="1200" cap="none" spc="0" normalizeH="0" noProof="0" dirty="0" smtClean="0">
                <a:ln>
                  <a:noFill/>
                </a:ln>
                <a:solidFill>
                  <a:schemeClr val="tx1"/>
                </a:solidFill>
                <a:effectLst/>
                <a:uLnTx/>
                <a:uFillTx/>
                <a:latin typeface="+mn-lt"/>
                <a:ea typeface="+mn-ea"/>
                <a:cs typeface="+mn-cs"/>
              </a:rPr>
              <a:t> geldige syllogismen op</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Eerste figuur:</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lang="nl-NL" sz="2000" i="1" dirty="0" smtClean="0"/>
              <a:t>Barbara</a:t>
            </a:r>
            <a:r>
              <a:rPr lang="nl-NL" sz="2000" dirty="0" smtClean="0"/>
              <a:t>, </a:t>
            </a:r>
            <a:r>
              <a:rPr lang="nl-NL" sz="2000" i="1" dirty="0" err="1" smtClean="0"/>
              <a:t>Celar</a:t>
            </a:r>
            <a:r>
              <a:rPr lang="nl-NL" sz="2000" dirty="0" err="1" smtClean="0"/>
              <a:t>e</a:t>
            </a:r>
            <a:r>
              <a:rPr lang="nl-NL" sz="2000" i="1" dirty="0" err="1" smtClean="0"/>
              <a:t>nt</a:t>
            </a:r>
            <a:r>
              <a:rPr lang="nl-NL" sz="2000" dirty="0" smtClean="0"/>
              <a:t>, </a:t>
            </a:r>
            <a:r>
              <a:rPr lang="nl-NL" sz="2000" i="1" dirty="0" err="1" smtClean="0"/>
              <a:t>Darii</a:t>
            </a:r>
            <a:r>
              <a:rPr lang="nl-NL" sz="2000" dirty="0" smtClean="0"/>
              <a:t> en </a:t>
            </a:r>
            <a:r>
              <a:rPr lang="nl-NL" sz="2000" i="1" dirty="0" err="1" smtClean="0"/>
              <a:t>Ferio</a:t>
            </a:r>
            <a:r>
              <a:rPr lang="nl-NL" sz="2000" dirty="0" smtClean="0"/>
              <a:t> </a:t>
            </a:r>
            <a:endParaRPr kumimoji="0" lang="nl-NL" sz="20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kumimoji="0" lang="nl-NL" sz="2000" i="0" u="none" strike="noStrike" kern="1200" cap="none" spc="0" normalizeH="0" baseline="0" noProof="0" dirty="0" smtClean="0">
                <a:ln>
                  <a:noFill/>
                </a:ln>
                <a:effectLst/>
                <a:uLnTx/>
                <a:uFillTx/>
                <a:latin typeface="+mn-lt"/>
                <a:ea typeface="+mn-ea"/>
                <a:cs typeface="+mn-cs"/>
              </a:rPr>
              <a:t>Tweede figuur: </a:t>
            </a:r>
            <a:r>
              <a:rPr kumimoji="0" lang="nl-NL" sz="2000" i="1" u="none" strike="noStrike" kern="1200" cap="none" spc="0" normalizeH="0" baseline="0" noProof="0" dirty="0" err="1" smtClean="0">
                <a:ln>
                  <a:noFill/>
                </a:ln>
                <a:effectLst/>
                <a:uLnTx/>
                <a:uFillTx/>
                <a:latin typeface="+mn-lt"/>
                <a:ea typeface="+mn-ea"/>
                <a:cs typeface="+mn-cs"/>
              </a:rPr>
              <a:t>Cesare</a:t>
            </a:r>
            <a:r>
              <a:rPr kumimoji="0" lang="nl-NL" sz="2000" i="0"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Camestres</a:t>
            </a:r>
            <a:r>
              <a:rPr kumimoji="0" lang="nl-NL" sz="2000" i="0"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Festino</a:t>
            </a:r>
            <a:r>
              <a:rPr kumimoji="0" lang="nl-NL" sz="2000" i="0"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Baroco</a:t>
            </a:r>
            <a:endParaRPr kumimoji="0" lang="nl-NL" sz="20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i="0" u="none" strike="noStrike" kern="1200" cap="none" spc="0" normalizeH="0" baseline="0" noProof="0" dirty="0" smtClean="0">
                <a:ln>
                  <a:noFill/>
                </a:ln>
                <a:effectLst/>
                <a:uLnTx/>
                <a:uFillTx/>
                <a:latin typeface="+mn-lt"/>
                <a:ea typeface="+mn-ea"/>
                <a:cs typeface="+mn-cs"/>
              </a:rPr>
              <a:t>	Derde figuur: </a:t>
            </a:r>
            <a:r>
              <a:rPr kumimoji="0" lang="nl-NL" sz="2000" i="1" u="none" strike="noStrike" kern="1200" cap="none" spc="0" normalizeH="0" baseline="0" noProof="0" dirty="0" err="1" smtClean="0">
                <a:ln>
                  <a:noFill/>
                </a:ln>
                <a:effectLst/>
                <a:uLnTx/>
                <a:uFillTx/>
                <a:latin typeface="+mn-lt"/>
                <a:ea typeface="+mn-ea"/>
                <a:cs typeface="+mn-cs"/>
              </a:rPr>
              <a:t>Darapti</a:t>
            </a:r>
            <a:r>
              <a:rPr kumimoji="0" lang="nl-NL" sz="2000" i="0" u="none" strike="noStrike" kern="1200" cap="none" spc="0" normalizeH="0" baseline="0" noProof="0" dirty="0" smtClean="0">
                <a:ln>
                  <a:noFill/>
                </a:ln>
                <a:effectLst/>
                <a:uLnTx/>
                <a:uFillTx/>
                <a:latin typeface="+mn-lt"/>
                <a:ea typeface="+mn-ea"/>
                <a:cs typeface="+mn-cs"/>
              </a:rPr>
              <a:t>,</a:t>
            </a:r>
            <a:r>
              <a:rPr kumimoji="0" lang="nl-NL" sz="2000" i="1"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Disamis</a:t>
            </a:r>
            <a:r>
              <a:rPr kumimoji="0" lang="nl-NL" sz="2000" i="0" u="none" strike="noStrike" kern="1200" cap="none" spc="0" normalizeH="0" baseline="0" noProof="0" dirty="0" smtClean="0">
                <a:ln>
                  <a:noFill/>
                </a:ln>
                <a:effectLst/>
                <a:uLnTx/>
                <a:uFillTx/>
                <a:latin typeface="+mn-lt"/>
                <a:ea typeface="+mn-ea"/>
                <a:cs typeface="+mn-cs"/>
              </a:rPr>
              <a:t>,</a:t>
            </a:r>
            <a:r>
              <a:rPr kumimoji="0" lang="nl-NL" sz="2000" i="1"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Datisi</a:t>
            </a:r>
            <a:r>
              <a:rPr kumimoji="0" lang="nl-NL" sz="2000" i="0" u="none" strike="noStrike" kern="1200" cap="none" spc="0" normalizeH="0" baseline="0" noProof="0" dirty="0" smtClean="0">
                <a:ln>
                  <a:noFill/>
                </a:ln>
                <a:effectLst/>
                <a:uLnTx/>
                <a:uFillTx/>
                <a:latin typeface="+mn-lt"/>
                <a:ea typeface="+mn-ea"/>
                <a:cs typeface="+mn-cs"/>
              </a:rPr>
              <a:t>,</a:t>
            </a:r>
            <a:r>
              <a:rPr kumimoji="0" lang="nl-NL" sz="2000" i="1"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Felapton</a:t>
            </a:r>
            <a:r>
              <a:rPr kumimoji="0" lang="nl-NL" sz="2000" i="0" u="none" strike="noStrike" kern="1200" cap="none" spc="0" normalizeH="0" baseline="0" noProof="0" dirty="0" smtClean="0">
                <a:ln>
                  <a:noFill/>
                </a:ln>
                <a:effectLst/>
                <a:uLnTx/>
                <a:uFillTx/>
                <a:latin typeface="+mn-lt"/>
                <a:ea typeface="+mn-ea"/>
                <a:cs typeface="+mn-cs"/>
              </a:rPr>
              <a:t>,</a:t>
            </a:r>
            <a:r>
              <a:rPr kumimoji="0" lang="nl-NL" sz="2000" i="1"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Bocardo</a:t>
            </a:r>
            <a:r>
              <a:rPr kumimoji="0" lang="nl-NL" sz="2000" i="0" u="none" strike="noStrike" kern="1200" cap="none" spc="0" normalizeH="0" baseline="0" noProof="0" dirty="0" smtClean="0">
                <a:ln>
                  <a:noFill/>
                </a:ln>
                <a:effectLst/>
                <a:uLnTx/>
                <a:uFillTx/>
                <a:latin typeface="+mn-lt"/>
                <a:ea typeface="+mn-ea"/>
                <a:cs typeface="+mn-cs"/>
              </a:rPr>
              <a:t>,</a:t>
            </a:r>
            <a:r>
              <a:rPr kumimoji="0" lang="nl-NL" sz="2000" i="1"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Ferison</a:t>
            </a:r>
            <a:endParaRPr kumimoji="0" lang="nl-NL" sz="2000"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i="0" u="none" strike="noStrike" kern="1200" cap="none" spc="0" normalizeH="0" baseline="0" noProof="0" dirty="0" smtClean="0">
                <a:ln>
                  <a:noFill/>
                </a:ln>
                <a:effectLst/>
                <a:uLnTx/>
                <a:uFillTx/>
                <a:latin typeface="+mn-lt"/>
                <a:ea typeface="+mn-ea"/>
                <a:cs typeface="+mn-cs"/>
              </a:rPr>
              <a:t>	Vierde figuur:  </a:t>
            </a:r>
            <a:r>
              <a:rPr kumimoji="0" lang="nl-NL" sz="2000" i="1" u="none" strike="noStrike" kern="1200" cap="none" spc="0" normalizeH="0" baseline="0" noProof="0" dirty="0" err="1" smtClean="0">
                <a:ln>
                  <a:noFill/>
                </a:ln>
                <a:effectLst/>
                <a:uLnTx/>
                <a:uFillTx/>
                <a:latin typeface="+mn-lt"/>
                <a:ea typeface="+mn-ea"/>
                <a:cs typeface="+mn-cs"/>
              </a:rPr>
              <a:t>Bramantip</a:t>
            </a:r>
            <a:r>
              <a:rPr kumimoji="0" lang="nl-NL" sz="2000" i="0" u="none" strike="noStrike" kern="1200" cap="none" spc="0" normalizeH="0" baseline="0" noProof="0" dirty="0" smtClean="0">
                <a:ln>
                  <a:noFill/>
                </a:ln>
                <a:effectLst/>
                <a:uLnTx/>
                <a:uFillTx/>
                <a:latin typeface="+mn-lt"/>
                <a:ea typeface="+mn-ea"/>
                <a:cs typeface="+mn-cs"/>
              </a:rPr>
              <a:t>,</a:t>
            </a:r>
            <a:r>
              <a:rPr kumimoji="0" lang="nl-NL" sz="2000" i="1"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Camenes</a:t>
            </a:r>
            <a:r>
              <a:rPr kumimoji="0" lang="nl-NL" sz="2000" i="0" u="none" strike="noStrike" kern="1200" cap="none" spc="0" normalizeH="0" baseline="0" noProof="0" dirty="0" smtClean="0">
                <a:ln>
                  <a:noFill/>
                </a:ln>
                <a:effectLst/>
                <a:uLnTx/>
                <a:uFillTx/>
                <a:latin typeface="+mn-lt"/>
                <a:ea typeface="+mn-ea"/>
                <a:cs typeface="+mn-cs"/>
              </a:rPr>
              <a:t>,</a:t>
            </a:r>
            <a:r>
              <a:rPr kumimoji="0" lang="nl-NL" sz="2000" i="1"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Dimaris</a:t>
            </a:r>
            <a:r>
              <a:rPr kumimoji="0" lang="nl-NL" sz="2000" i="0" u="none" strike="noStrike" kern="1200" cap="none" spc="0" normalizeH="0" baseline="0" noProof="0" dirty="0" smtClean="0">
                <a:ln>
                  <a:noFill/>
                </a:ln>
                <a:effectLst/>
                <a:uLnTx/>
                <a:uFillTx/>
                <a:latin typeface="+mn-lt"/>
                <a:ea typeface="+mn-ea"/>
                <a:cs typeface="+mn-cs"/>
              </a:rPr>
              <a:t>,</a:t>
            </a:r>
            <a:r>
              <a:rPr kumimoji="0" lang="nl-NL" sz="2000" i="1"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Fesapo</a:t>
            </a:r>
            <a:r>
              <a:rPr kumimoji="0" lang="nl-NL" sz="2000" i="0" u="none" strike="noStrike" kern="1200" cap="none" spc="0" normalizeH="0" baseline="0" noProof="0" dirty="0" smtClean="0">
                <a:ln>
                  <a:noFill/>
                </a:ln>
                <a:effectLst/>
                <a:uLnTx/>
                <a:uFillTx/>
                <a:latin typeface="+mn-lt"/>
                <a:ea typeface="+mn-ea"/>
                <a:cs typeface="+mn-cs"/>
              </a:rPr>
              <a:t>,</a:t>
            </a:r>
            <a:r>
              <a:rPr kumimoji="0" lang="nl-NL" sz="2000" i="1" u="none" strike="noStrike" kern="1200" cap="none" spc="0" normalizeH="0" baseline="0" noProof="0" dirty="0" smtClean="0">
                <a:ln>
                  <a:noFill/>
                </a:ln>
                <a:effectLst/>
                <a:uLnTx/>
                <a:uFillTx/>
                <a:latin typeface="+mn-lt"/>
                <a:ea typeface="+mn-ea"/>
                <a:cs typeface="+mn-cs"/>
              </a:rPr>
              <a:t> </a:t>
            </a:r>
            <a:r>
              <a:rPr kumimoji="0" lang="nl-NL" sz="2000" i="1" u="none" strike="noStrike" kern="1200" cap="none" spc="0" normalizeH="0" baseline="0" noProof="0" dirty="0" err="1" smtClean="0">
                <a:ln>
                  <a:noFill/>
                </a:ln>
                <a:effectLst/>
                <a:uLnTx/>
                <a:uFillTx/>
                <a:latin typeface="+mn-lt"/>
                <a:ea typeface="+mn-ea"/>
                <a:cs typeface="+mn-cs"/>
              </a:rPr>
              <a:t>Fresison</a:t>
            </a:r>
            <a:r>
              <a:rPr kumimoji="0" lang="nl-NL" sz="2000" i="1" u="none" strike="noStrike" kern="1200" cap="none" spc="0" normalizeH="0" baseline="0" noProof="0" dirty="0" smtClean="0">
                <a:ln>
                  <a:noFill/>
                </a:ln>
                <a:effectLst/>
                <a:uLnTx/>
                <a:uFillTx/>
                <a:latin typeface="+mn-lt"/>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2000"/>
                                        <p:tgtEl>
                                          <p:spTgt spid="5">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2000"/>
                                        <p:tgtEl>
                                          <p:spTgt spid="5">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Alle geldige syllogismen in één overzicht</a:t>
            </a:r>
            <a:endParaRPr lang="nl-NL" sz="3600" dirty="0"/>
          </a:p>
        </p:txBody>
      </p:sp>
      <p:sp>
        <p:nvSpPr>
          <p:cNvPr id="19" name="Content Placeholder 2"/>
          <p:cNvSpPr>
            <a:spLocks noGrp="1"/>
          </p:cNvSpPr>
          <p:nvPr>
            <p:ph idx="1"/>
          </p:nvPr>
        </p:nvSpPr>
        <p:spPr>
          <a:xfrm>
            <a:off x="313184" y="1384177"/>
            <a:ext cx="8939336" cy="532655"/>
          </a:xfrm>
        </p:spPr>
        <p:txBody>
          <a:bodyPr>
            <a:noAutofit/>
          </a:bodyPr>
          <a:lstStyle/>
          <a:p>
            <a:r>
              <a:rPr lang="nl-NL" sz="2000" dirty="0" smtClean="0"/>
              <a:t>De </a:t>
            </a:r>
            <a:r>
              <a:rPr lang="nl-NL" sz="2000" u="sng" dirty="0" smtClean="0"/>
              <a:t>vier</a:t>
            </a:r>
            <a:r>
              <a:rPr lang="nl-NL" sz="2000" dirty="0" smtClean="0"/>
              <a:t> perfecte syllogismen </a:t>
            </a:r>
            <a:r>
              <a:rPr lang="nl-NL" sz="2000" i="1" dirty="0" smtClean="0"/>
              <a:t>Barbara</a:t>
            </a:r>
            <a:r>
              <a:rPr lang="nl-NL" sz="2000" dirty="0" smtClean="0"/>
              <a:t>, </a:t>
            </a:r>
            <a:r>
              <a:rPr lang="nl-NL" sz="2000" i="1" dirty="0" err="1" smtClean="0"/>
              <a:t>Celarent</a:t>
            </a:r>
            <a:r>
              <a:rPr lang="nl-NL" sz="2000" dirty="0" smtClean="0"/>
              <a:t>, </a:t>
            </a:r>
            <a:r>
              <a:rPr lang="nl-NL" sz="2000" i="1" dirty="0" err="1" smtClean="0"/>
              <a:t>Darii</a:t>
            </a:r>
            <a:r>
              <a:rPr lang="nl-NL" sz="2000" dirty="0" smtClean="0"/>
              <a:t> en </a:t>
            </a:r>
            <a:r>
              <a:rPr lang="nl-NL" sz="2000" i="1" dirty="0" err="1" smtClean="0"/>
              <a:t>Ferio</a:t>
            </a:r>
            <a:r>
              <a:rPr lang="nl-NL" sz="2000" dirty="0" smtClean="0"/>
              <a:t> zijn evident geldig</a:t>
            </a:r>
          </a:p>
          <a:p>
            <a:pPr>
              <a:buNone/>
            </a:pPr>
            <a:endParaRPr lang="nl-NL" sz="2000" i="1" dirty="0" smtClean="0"/>
          </a:p>
        </p:txBody>
      </p:sp>
      <p:sp>
        <p:nvSpPr>
          <p:cNvPr id="4" name="Content Placeholder 2"/>
          <p:cNvSpPr txBox="1">
            <a:spLocks/>
          </p:cNvSpPr>
          <p:nvPr/>
        </p:nvSpPr>
        <p:spPr>
          <a:xfrm>
            <a:off x="313184" y="2204864"/>
            <a:ext cx="8939336"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Deze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sng" strike="noStrike" kern="1200" cap="none" spc="0" normalizeH="0" noProof="0" dirty="0" smtClean="0">
                <a:ln>
                  <a:noFill/>
                </a:ln>
                <a:solidFill>
                  <a:schemeClr val="tx1"/>
                </a:solidFill>
                <a:effectLst/>
                <a:uLnTx/>
                <a:uFillTx/>
                <a:latin typeface="+mn-lt"/>
                <a:ea typeface="+mn-ea"/>
                <a:cs typeface="+mn-cs"/>
              </a:rPr>
              <a:t>vijftien</a:t>
            </a:r>
            <a:r>
              <a:rPr kumimoji="0" lang="nl-NL" sz="2000" b="0" i="0" u="none" strike="noStrike" kern="1200" cap="none" spc="0" normalizeH="0" noProof="0" dirty="0" smtClean="0">
                <a:ln>
                  <a:noFill/>
                </a:ln>
                <a:solidFill>
                  <a:schemeClr val="tx1"/>
                </a:solidFill>
                <a:effectLst/>
                <a:uLnTx/>
                <a:uFillTx/>
                <a:latin typeface="+mn-lt"/>
                <a:ea typeface="+mn-ea"/>
                <a:cs typeface="+mn-cs"/>
              </a:rPr>
              <a:t> syllogismen kunnen uit de perfecte syllogismen afgeleid worden</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i="0" u="none" strike="noStrike" kern="1200" cap="none" spc="0" normalizeH="0" baseline="0" noProof="0" dirty="0" smtClean="0">
                <a:ln>
                  <a:noFill/>
                </a:ln>
                <a:solidFill>
                  <a:schemeClr val="tx1"/>
                </a:solidFill>
                <a:effectLst/>
                <a:uLnTx/>
                <a:uFillTx/>
                <a:latin typeface="+mn-lt"/>
                <a:ea typeface="+mn-ea"/>
                <a:cs typeface="+mn-cs"/>
              </a:rPr>
              <a:t>Tweede figuur: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Cesare</a:t>
            </a:r>
            <a:r>
              <a:rPr kumimoji="0" lang="nl-NL" sz="200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Camestres</a:t>
            </a:r>
            <a:r>
              <a:rPr kumimoji="0" lang="nl-NL" sz="200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Festino</a:t>
            </a:r>
            <a:r>
              <a:rPr kumimoji="0" lang="nl-NL" sz="200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Baroco</a:t>
            </a:r>
            <a:endParaRPr kumimoji="0" lang="nl-NL" sz="200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i="0" u="none" strike="noStrike" kern="1200" cap="none" spc="0" normalizeH="0" baseline="0" noProof="0" dirty="0" smtClean="0">
                <a:ln>
                  <a:noFill/>
                </a:ln>
                <a:solidFill>
                  <a:schemeClr val="tx1"/>
                </a:solidFill>
                <a:effectLst/>
                <a:uLnTx/>
                <a:uFillTx/>
                <a:latin typeface="+mn-lt"/>
                <a:ea typeface="+mn-ea"/>
                <a:cs typeface="+mn-cs"/>
              </a:rPr>
              <a:t>	Derde figuur: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Darapti</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Disamis</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Datisi</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Felapton</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Bocardo</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Ferison</a:t>
            </a:r>
            <a:endParaRPr kumimoji="0" lang="nl-NL" sz="200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i="0" u="none" strike="noStrike" kern="1200" cap="none" spc="0" normalizeH="0" baseline="0" noProof="0" dirty="0" smtClean="0">
                <a:ln>
                  <a:noFill/>
                </a:ln>
                <a:solidFill>
                  <a:schemeClr val="tx1"/>
                </a:solidFill>
                <a:effectLst/>
                <a:uLnTx/>
                <a:uFillTx/>
                <a:latin typeface="+mn-lt"/>
                <a:ea typeface="+mn-ea"/>
                <a:cs typeface="+mn-cs"/>
              </a:rPr>
              <a:t>	Vierde figuur: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Bramantip</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Camenes</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Dimaris</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Fesapo</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Fresison</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Content Placeholder 2"/>
          <p:cNvSpPr txBox="1">
            <a:spLocks/>
          </p:cNvSpPr>
          <p:nvPr/>
        </p:nvSpPr>
        <p:spPr>
          <a:xfrm>
            <a:off x="251520" y="4120480"/>
            <a:ext cx="8939336"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Van deze </a:t>
            </a:r>
            <a:r>
              <a:rPr kumimoji="0" lang="nl-NL" sz="2000" b="0" i="0" u="sng" strike="noStrike" kern="1200" cap="none" spc="0" normalizeH="0" baseline="0" noProof="0" dirty="0" smtClean="0">
                <a:ln>
                  <a:noFill/>
                </a:ln>
                <a:solidFill>
                  <a:schemeClr val="tx1"/>
                </a:solidFill>
                <a:effectLst/>
                <a:uLnTx/>
                <a:uFillTx/>
                <a:latin typeface="+mn-lt"/>
                <a:ea typeface="+mn-ea"/>
                <a:cs typeface="+mn-cs"/>
              </a:rPr>
              <a:t>negentien</a:t>
            </a:r>
            <a:r>
              <a:rPr kumimoji="0" lang="nl-NL" sz="2000" b="0" i="0" u="none" strike="noStrike" kern="1200" cap="none" spc="0" normalizeH="0" noProof="0" dirty="0" smtClean="0">
                <a:ln>
                  <a:noFill/>
                </a:ln>
                <a:solidFill>
                  <a:schemeClr val="tx1"/>
                </a:solidFill>
                <a:effectLst/>
                <a:uLnTx/>
                <a:uFillTx/>
                <a:latin typeface="+mn-lt"/>
                <a:ea typeface="+mn-ea"/>
                <a:cs typeface="+mn-cs"/>
              </a:rPr>
              <a:t> hebben er vijf een universele conclusie (A of E oordeel)</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Eerste figuur:</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lang="nl-NL" sz="2000" i="1" dirty="0" smtClean="0"/>
              <a:t>Barbar</a:t>
            </a:r>
            <a:r>
              <a:rPr lang="nl-NL" sz="2000" b="1" i="1" dirty="0" smtClean="0">
                <a:solidFill>
                  <a:srgbClr val="0070C0"/>
                </a:solidFill>
              </a:rPr>
              <a:t>a</a:t>
            </a:r>
            <a:r>
              <a:rPr lang="nl-NL" sz="2000" dirty="0" smtClean="0"/>
              <a:t>, </a:t>
            </a:r>
            <a:r>
              <a:rPr lang="nl-NL" sz="2000" i="1" dirty="0" err="1" smtClean="0"/>
              <a:t>Celar</a:t>
            </a:r>
            <a:r>
              <a:rPr lang="nl-NL" sz="2000" b="1" dirty="0" err="1" smtClean="0">
                <a:solidFill>
                  <a:srgbClr val="0070C0"/>
                </a:solidFill>
              </a:rPr>
              <a:t>e</a:t>
            </a:r>
            <a:r>
              <a:rPr lang="nl-NL" sz="2000" i="1" dirty="0" err="1" smtClean="0"/>
              <a:t>nt</a:t>
            </a:r>
            <a:r>
              <a:rPr lang="nl-NL" sz="2000" dirty="0" smtClean="0"/>
              <a:t>, </a:t>
            </a:r>
            <a:r>
              <a:rPr lang="nl-NL" sz="2000" i="1" dirty="0" err="1" smtClean="0"/>
              <a:t>Darii</a:t>
            </a:r>
            <a:r>
              <a:rPr lang="nl-NL" sz="2000" dirty="0" smtClean="0"/>
              <a:t> en </a:t>
            </a:r>
            <a:r>
              <a:rPr lang="nl-NL" sz="2000" i="1" dirty="0" err="1" smtClean="0"/>
              <a:t>Ferio</a:t>
            </a:r>
            <a:r>
              <a:rPr lang="nl-NL" sz="2000"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kumimoji="0" lang="nl-NL" sz="2000" i="0" u="none" strike="noStrike" kern="1200" cap="none" spc="0" normalizeH="0" baseline="0" noProof="0" dirty="0" smtClean="0">
                <a:ln>
                  <a:noFill/>
                </a:ln>
                <a:solidFill>
                  <a:schemeClr val="tx1"/>
                </a:solidFill>
                <a:effectLst/>
                <a:uLnTx/>
                <a:uFillTx/>
                <a:latin typeface="+mn-lt"/>
                <a:ea typeface="+mn-ea"/>
                <a:cs typeface="+mn-cs"/>
              </a:rPr>
              <a:t>Tweede figuur: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Cesar</a:t>
            </a:r>
            <a:r>
              <a:rPr kumimoji="0" lang="nl-NL" sz="2000" b="1" i="1" u="none" strike="noStrike" kern="1200" cap="none" spc="0" normalizeH="0" baseline="0" noProof="0" dirty="0" err="1" smtClean="0">
                <a:ln>
                  <a:noFill/>
                </a:ln>
                <a:solidFill>
                  <a:srgbClr val="0070C0"/>
                </a:solidFill>
                <a:effectLst/>
                <a:uLnTx/>
                <a:uFillTx/>
                <a:latin typeface="+mn-lt"/>
                <a:ea typeface="+mn-ea"/>
                <a:cs typeface="+mn-cs"/>
              </a:rPr>
              <a:t>e</a:t>
            </a:r>
            <a:r>
              <a:rPr kumimoji="0" lang="nl-NL" sz="200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Camestr</a:t>
            </a:r>
            <a:r>
              <a:rPr kumimoji="0" lang="nl-NL" sz="2000" b="1" i="1" u="none" strike="noStrike" kern="1200" cap="none" spc="0" normalizeH="0" baseline="0" noProof="0" dirty="0" err="1" smtClean="0">
                <a:ln>
                  <a:noFill/>
                </a:ln>
                <a:solidFill>
                  <a:srgbClr val="0070C0"/>
                </a:solidFill>
                <a:effectLst/>
                <a:uLnTx/>
                <a:uFillTx/>
                <a:latin typeface="+mn-lt"/>
                <a:ea typeface="+mn-ea"/>
                <a:cs typeface="+mn-cs"/>
              </a:rPr>
              <a:t>e</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s</a:t>
            </a:r>
            <a:r>
              <a:rPr kumimoji="0" lang="nl-NL" sz="200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Festino</a:t>
            </a:r>
            <a:r>
              <a:rPr kumimoji="0" lang="nl-NL" sz="200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Baroco</a:t>
            </a:r>
            <a:endParaRPr kumimoji="0" lang="nl-NL" sz="200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i="0" u="none" strike="noStrike" kern="1200" cap="none" spc="0" normalizeH="0" baseline="0" noProof="0" dirty="0" smtClean="0">
                <a:ln>
                  <a:noFill/>
                </a:ln>
                <a:solidFill>
                  <a:schemeClr val="tx1"/>
                </a:solidFill>
                <a:effectLst/>
                <a:uLnTx/>
                <a:uFillTx/>
                <a:latin typeface="+mn-lt"/>
                <a:ea typeface="+mn-ea"/>
                <a:cs typeface="+mn-cs"/>
              </a:rPr>
              <a:t>	Derde figuur: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Darapti</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Disamis</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Datisi</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Felapton</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Bocardo</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Ferison</a:t>
            </a:r>
            <a:endParaRPr kumimoji="0" lang="nl-NL" sz="200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i="0" u="none" strike="noStrike" kern="1200" cap="none" spc="0" normalizeH="0" baseline="0" noProof="0" dirty="0" smtClean="0">
                <a:ln>
                  <a:noFill/>
                </a:ln>
                <a:solidFill>
                  <a:schemeClr val="tx1"/>
                </a:solidFill>
                <a:effectLst/>
                <a:uLnTx/>
                <a:uFillTx/>
                <a:latin typeface="+mn-lt"/>
                <a:ea typeface="+mn-ea"/>
                <a:cs typeface="+mn-cs"/>
              </a:rPr>
              <a:t>	Vierde figuur: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Bramantip</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Camen</a:t>
            </a:r>
            <a:r>
              <a:rPr kumimoji="0" lang="nl-NL" sz="2000" b="1" i="1" u="none" strike="noStrike" kern="1200" cap="none" spc="0" normalizeH="0" baseline="0" noProof="0" dirty="0" err="1" smtClean="0">
                <a:ln>
                  <a:noFill/>
                </a:ln>
                <a:solidFill>
                  <a:srgbClr val="0070C0"/>
                </a:solidFill>
                <a:effectLst/>
                <a:uLnTx/>
                <a:uFillTx/>
                <a:latin typeface="+mn-lt"/>
                <a:ea typeface="+mn-ea"/>
                <a:cs typeface="+mn-cs"/>
              </a:rPr>
              <a:t>e</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s</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Dimaris</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Fesapo</a:t>
            </a:r>
            <a:r>
              <a:rPr kumimoji="0" lang="nl-NL" sz="200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1"/>
                </a:solidFill>
                <a:effectLst/>
                <a:uLnTx/>
                <a:uFillTx/>
                <a:latin typeface="+mn-lt"/>
                <a:ea typeface="+mn-ea"/>
                <a:cs typeface="+mn-cs"/>
              </a:rPr>
              <a:t>Fresison</a:t>
            </a:r>
            <a:r>
              <a:rPr kumimoji="0" lang="nl-NL" sz="2000" i="1"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Alle geldige syllogismen in één overzicht</a:t>
            </a:r>
            <a:endParaRPr lang="nl-NL" sz="3600" dirty="0"/>
          </a:p>
        </p:txBody>
      </p:sp>
      <p:sp>
        <p:nvSpPr>
          <p:cNvPr id="5" name="Content Placeholder 2"/>
          <p:cNvSpPr txBox="1">
            <a:spLocks/>
          </p:cNvSpPr>
          <p:nvPr/>
        </p:nvSpPr>
        <p:spPr>
          <a:xfrm>
            <a:off x="251520" y="4120480"/>
            <a:ext cx="1872208" cy="22608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lang="nl-NL" sz="2000" i="1" dirty="0" smtClean="0">
                <a:solidFill>
                  <a:schemeClr val="tx2"/>
                </a:solidFill>
              </a:rPr>
              <a:t>Barbara   </a:t>
            </a:r>
            <a:endParaRPr lang="nl-NL" sz="2000" dirty="0" smtClean="0">
              <a:solidFill>
                <a:schemeClr val="tx2"/>
              </a:solidFill>
            </a:endParaRPr>
          </a:p>
          <a:p>
            <a:pPr marL="342900" lvl="0" indent="-342900">
              <a:spcBef>
                <a:spcPct val="20000"/>
              </a:spcBef>
            </a:pPr>
            <a:r>
              <a:rPr lang="nl-NL" sz="2000" i="1" dirty="0" smtClean="0">
                <a:solidFill>
                  <a:schemeClr val="tx2"/>
                </a:solidFill>
              </a:rPr>
              <a:t>      </a:t>
            </a:r>
            <a:r>
              <a:rPr lang="nl-NL" sz="2000" i="1" dirty="0" err="1" smtClean="0">
                <a:solidFill>
                  <a:schemeClr val="tx2"/>
                </a:solidFill>
              </a:rPr>
              <a:t>Celar</a:t>
            </a:r>
            <a:r>
              <a:rPr lang="nl-NL" sz="2000" dirty="0" err="1" smtClean="0">
                <a:solidFill>
                  <a:schemeClr val="tx2"/>
                </a:solidFill>
              </a:rPr>
              <a:t>e</a:t>
            </a:r>
            <a:r>
              <a:rPr lang="nl-NL" sz="2000" i="1" dirty="0" err="1" smtClean="0">
                <a:solidFill>
                  <a:schemeClr val="tx2"/>
                </a:solidFill>
              </a:rPr>
              <a:t>nt</a:t>
            </a:r>
            <a:r>
              <a:rPr lang="nl-NL" sz="2000" dirty="0" smtClean="0">
                <a:solidFill>
                  <a:schemeClr val="tx2"/>
                </a:solidFill>
              </a:rPr>
              <a:t> </a:t>
            </a:r>
          </a:p>
          <a:p>
            <a:pPr marL="342900" lvl="0" indent="-342900">
              <a:spcBef>
                <a:spcPct val="20000"/>
              </a:spcBef>
            </a:pPr>
            <a:r>
              <a:rPr lang="nl-NL" sz="2000" dirty="0" smtClean="0">
                <a:solidFill>
                  <a:schemeClr val="tx2"/>
                </a:solidFill>
              </a:rPr>
              <a:t>      </a:t>
            </a:r>
            <a:r>
              <a:rPr kumimoji="0" lang="nl-NL" sz="2000" i="1" u="none" strike="noStrike" kern="1200" cap="none" spc="0" normalizeH="0" baseline="0" noProof="0" dirty="0" err="1" smtClean="0">
                <a:ln>
                  <a:noFill/>
                </a:ln>
                <a:solidFill>
                  <a:schemeClr val="tx2"/>
                </a:solidFill>
                <a:effectLst/>
                <a:uLnTx/>
                <a:uFillTx/>
                <a:latin typeface="+mn-lt"/>
                <a:ea typeface="+mn-ea"/>
                <a:cs typeface="+mn-cs"/>
              </a:rPr>
              <a:t>Cesare</a:t>
            </a:r>
            <a:endParaRPr lang="nl-NL" sz="2000" dirty="0" smtClean="0">
              <a:solidFill>
                <a:schemeClr val="tx2"/>
              </a:solidFill>
            </a:endParaRPr>
          </a:p>
          <a:p>
            <a:pPr marL="342900" lvl="0" indent="-342900">
              <a:spcBef>
                <a:spcPct val="20000"/>
              </a:spcBef>
            </a:pPr>
            <a:r>
              <a:rPr kumimoji="0" lang="nl-NL" sz="2000" i="1" u="none" strike="noStrike" kern="1200" cap="none" spc="0" normalizeH="0" noProof="0" dirty="0" smtClean="0">
                <a:ln>
                  <a:noFill/>
                </a:ln>
                <a:solidFill>
                  <a:schemeClr val="tx2"/>
                </a:solidFill>
                <a:effectLst/>
                <a:uLnTx/>
                <a:uFillTx/>
                <a:latin typeface="+mn-lt"/>
                <a:ea typeface="+mn-ea"/>
                <a:cs typeface="+mn-cs"/>
              </a:rPr>
              <a:t>      </a:t>
            </a:r>
            <a:r>
              <a:rPr kumimoji="0" lang="nl-NL" sz="2000" i="1" u="none" strike="noStrike" kern="1200" cap="none" spc="0" normalizeH="0" baseline="0" noProof="0" dirty="0" err="1" smtClean="0">
                <a:ln>
                  <a:noFill/>
                </a:ln>
                <a:solidFill>
                  <a:schemeClr val="tx2"/>
                </a:solidFill>
                <a:effectLst/>
                <a:uLnTx/>
                <a:uFillTx/>
                <a:latin typeface="+mn-lt"/>
                <a:ea typeface="+mn-ea"/>
                <a:cs typeface="+mn-cs"/>
              </a:rPr>
              <a:t>Camestres</a:t>
            </a:r>
            <a:r>
              <a:rPr kumimoji="0" lang="nl-NL" sz="2000" i="0" u="none" strike="noStrike" kern="1200" cap="none" spc="0" normalizeH="0" baseline="0" noProof="0" dirty="0" smtClean="0">
                <a:ln>
                  <a:noFill/>
                </a:ln>
                <a:solidFill>
                  <a:schemeClr val="tx2"/>
                </a:solidFill>
                <a:effectLst/>
                <a:uLnTx/>
                <a:uFillTx/>
                <a:latin typeface="+mn-lt"/>
                <a:ea typeface="+mn-ea"/>
                <a:cs typeface="+mn-cs"/>
              </a:rPr>
              <a:t> </a:t>
            </a:r>
          </a:p>
          <a:p>
            <a:pPr marL="342900" lvl="0" indent="-342900">
              <a:spcBef>
                <a:spcPct val="20000"/>
              </a:spcBef>
            </a:pPr>
            <a:r>
              <a:rPr lang="nl-NL" sz="2000" dirty="0" smtClean="0">
                <a:solidFill>
                  <a:schemeClr val="tx2"/>
                </a:solidFill>
              </a:rPr>
              <a:t>      </a:t>
            </a:r>
            <a:r>
              <a:rPr kumimoji="0" lang="nl-NL" sz="2000" i="1" u="none" strike="noStrike" kern="1200" cap="none" spc="0" normalizeH="0" baseline="0" noProof="0" dirty="0" err="1" smtClean="0">
                <a:ln>
                  <a:noFill/>
                </a:ln>
                <a:solidFill>
                  <a:schemeClr val="tx2"/>
                </a:solidFill>
                <a:effectLst/>
                <a:uLnTx/>
                <a:uFillTx/>
                <a:latin typeface="+mn-lt"/>
                <a:ea typeface="+mn-ea"/>
                <a:cs typeface="+mn-cs"/>
              </a:rPr>
              <a:t>Camenes</a:t>
            </a:r>
            <a:endParaRPr kumimoji="0" lang="nl-NL" sz="2000" i="1" u="none" strike="noStrike" kern="1200" cap="none" spc="0" normalizeH="0" baseline="0" noProof="0" dirty="0" smtClean="0">
              <a:ln>
                <a:noFill/>
              </a:ln>
              <a:solidFill>
                <a:schemeClr val="tx2"/>
              </a:solidFill>
              <a:effectLst/>
              <a:uLnTx/>
              <a:uFillTx/>
              <a:latin typeface="+mn-lt"/>
              <a:ea typeface="+mn-ea"/>
              <a:cs typeface="+mn-cs"/>
            </a:endParaRPr>
          </a:p>
        </p:txBody>
      </p:sp>
      <p:sp>
        <p:nvSpPr>
          <p:cNvPr id="7" name="Content Placeholder 2"/>
          <p:cNvSpPr txBox="1">
            <a:spLocks/>
          </p:cNvSpPr>
          <p:nvPr/>
        </p:nvSpPr>
        <p:spPr>
          <a:xfrm>
            <a:off x="1979712" y="4120480"/>
            <a:ext cx="1872208" cy="22608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lang="nl-NL" sz="2000" i="1" dirty="0" smtClean="0">
                <a:solidFill>
                  <a:schemeClr val="tx2"/>
                </a:solidFill>
              </a:rPr>
              <a:t>AAA-1</a:t>
            </a:r>
            <a:endParaRPr lang="nl-NL" sz="2000" dirty="0" smtClean="0">
              <a:solidFill>
                <a:schemeClr val="tx2"/>
              </a:solidFill>
            </a:endParaRPr>
          </a:p>
          <a:p>
            <a:pPr marL="342900" lvl="0" indent="-342900">
              <a:spcBef>
                <a:spcPct val="20000"/>
              </a:spcBef>
            </a:pPr>
            <a:r>
              <a:rPr lang="nl-NL" sz="2000" i="1" dirty="0" smtClean="0">
                <a:solidFill>
                  <a:schemeClr val="tx2"/>
                </a:solidFill>
              </a:rPr>
              <a:t>      EAE-1</a:t>
            </a:r>
            <a:r>
              <a:rPr lang="nl-NL" sz="2000" dirty="0" smtClean="0">
                <a:solidFill>
                  <a:schemeClr val="tx2"/>
                </a:solidFill>
              </a:rPr>
              <a:t> </a:t>
            </a:r>
          </a:p>
          <a:p>
            <a:pPr marL="342900" lvl="0" indent="-342900">
              <a:spcBef>
                <a:spcPct val="20000"/>
              </a:spcBef>
            </a:pPr>
            <a:r>
              <a:rPr lang="nl-NL" sz="2000" dirty="0" smtClean="0">
                <a:solidFill>
                  <a:schemeClr val="tx2"/>
                </a:solidFill>
              </a:rPr>
              <a:t>      </a:t>
            </a:r>
            <a:r>
              <a:rPr kumimoji="0" lang="nl-NL" sz="2000" i="1" u="none" strike="noStrike" kern="1200" cap="none" spc="0" normalizeH="0" baseline="0" noProof="0" dirty="0" smtClean="0">
                <a:ln>
                  <a:noFill/>
                </a:ln>
                <a:solidFill>
                  <a:schemeClr val="tx2"/>
                </a:solidFill>
                <a:effectLst/>
                <a:uLnTx/>
                <a:uFillTx/>
                <a:latin typeface="+mn-lt"/>
                <a:ea typeface="+mn-ea"/>
                <a:cs typeface="+mn-cs"/>
              </a:rPr>
              <a:t>EAE-2</a:t>
            </a:r>
            <a:endParaRPr lang="nl-NL" sz="2000" dirty="0" smtClean="0">
              <a:solidFill>
                <a:schemeClr val="tx2"/>
              </a:solidFill>
            </a:endParaRPr>
          </a:p>
          <a:p>
            <a:pPr marL="342900" lvl="0" indent="-342900">
              <a:spcBef>
                <a:spcPct val="20000"/>
              </a:spcBef>
            </a:pPr>
            <a:r>
              <a:rPr kumimoji="0" lang="nl-NL" sz="2000" i="1" u="none" strike="noStrike" kern="1200" cap="none" spc="0" normalizeH="0" noProof="0" dirty="0" smtClean="0">
                <a:ln>
                  <a:noFill/>
                </a:ln>
                <a:solidFill>
                  <a:schemeClr val="tx2"/>
                </a:solidFill>
                <a:effectLst/>
                <a:uLnTx/>
                <a:uFillTx/>
                <a:latin typeface="+mn-lt"/>
                <a:ea typeface="+mn-ea"/>
                <a:cs typeface="+mn-cs"/>
              </a:rPr>
              <a:t>      </a:t>
            </a:r>
            <a:r>
              <a:rPr kumimoji="0" lang="nl-NL" sz="2000" i="1" u="none" strike="noStrike" kern="1200" cap="none" spc="0" normalizeH="0" baseline="0" noProof="0" dirty="0" smtClean="0">
                <a:ln>
                  <a:noFill/>
                </a:ln>
                <a:solidFill>
                  <a:schemeClr val="tx2"/>
                </a:solidFill>
                <a:effectLst/>
                <a:uLnTx/>
                <a:uFillTx/>
                <a:latin typeface="+mn-lt"/>
                <a:ea typeface="+mn-ea"/>
                <a:cs typeface="+mn-cs"/>
              </a:rPr>
              <a:t>AEE-2</a:t>
            </a:r>
            <a:r>
              <a:rPr kumimoji="0" lang="nl-NL" sz="2000" i="0" u="none" strike="noStrike" kern="1200" cap="none" spc="0" normalizeH="0" baseline="0" noProof="0" dirty="0" smtClean="0">
                <a:ln>
                  <a:noFill/>
                </a:ln>
                <a:solidFill>
                  <a:schemeClr val="tx2"/>
                </a:solidFill>
                <a:effectLst/>
                <a:uLnTx/>
                <a:uFillTx/>
                <a:latin typeface="+mn-lt"/>
                <a:ea typeface="+mn-ea"/>
                <a:cs typeface="+mn-cs"/>
              </a:rPr>
              <a:t> </a:t>
            </a:r>
          </a:p>
          <a:p>
            <a:pPr marL="342900" lvl="0" indent="-342900">
              <a:spcBef>
                <a:spcPct val="20000"/>
              </a:spcBef>
            </a:pPr>
            <a:r>
              <a:rPr lang="nl-NL" sz="2000" dirty="0" smtClean="0">
                <a:solidFill>
                  <a:schemeClr val="tx2"/>
                </a:solidFill>
              </a:rPr>
              <a:t>      </a:t>
            </a:r>
            <a:r>
              <a:rPr lang="nl-NL" sz="2000" i="1" dirty="0" smtClean="0">
                <a:solidFill>
                  <a:schemeClr val="tx2"/>
                </a:solidFill>
              </a:rPr>
              <a:t>AEE-4</a:t>
            </a:r>
            <a:endParaRPr kumimoji="0" lang="nl-NL" sz="2000" i="1" u="none" strike="noStrike" kern="1200" cap="none" spc="0" normalizeH="0" baseline="0" noProof="0" dirty="0" smtClean="0">
              <a:ln>
                <a:noFill/>
              </a:ln>
              <a:solidFill>
                <a:schemeClr val="tx2"/>
              </a:solidFill>
              <a:effectLst/>
              <a:uLnTx/>
              <a:uFillTx/>
              <a:latin typeface="+mn-lt"/>
              <a:ea typeface="+mn-ea"/>
              <a:cs typeface="+mn-cs"/>
            </a:endParaRPr>
          </a:p>
        </p:txBody>
      </p:sp>
      <p:sp>
        <p:nvSpPr>
          <p:cNvPr id="8" name="Content Placeholder 2"/>
          <p:cNvSpPr txBox="1">
            <a:spLocks/>
          </p:cNvSpPr>
          <p:nvPr/>
        </p:nvSpPr>
        <p:spPr>
          <a:xfrm>
            <a:off x="4355976" y="4120480"/>
            <a:ext cx="1872208" cy="22608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lang="nl-NL" sz="2000" i="1" dirty="0" smtClean="0">
                <a:solidFill>
                  <a:schemeClr val="tx2"/>
                </a:solidFill>
              </a:rPr>
              <a:t>AAI-1</a:t>
            </a:r>
            <a:endParaRPr lang="nl-NL" sz="2000" dirty="0" smtClean="0">
              <a:solidFill>
                <a:schemeClr val="tx2"/>
              </a:solidFill>
            </a:endParaRPr>
          </a:p>
          <a:p>
            <a:pPr marL="342900" lvl="0" indent="-342900">
              <a:spcBef>
                <a:spcPct val="20000"/>
              </a:spcBef>
            </a:pPr>
            <a:r>
              <a:rPr lang="nl-NL" sz="2000" i="1" dirty="0" smtClean="0">
                <a:solidFill>
                  <a:schemeClr val="tx2"/>
                </a:solidFill>
              </a:rPr>
              <a:t>      EAO-1</a:t>
            </a:r>
            <a:r>
              <a:rPr lang="nl-NL" sz="2000" dirty="0" smtClean="0">
                <a:solidFill>
                  <a:schemeClr val="tx2"/>
                </a:solidFill>
              </a:rPr>
              <a:t> </a:t>
            </a:r>
          </a:p>
          <a:p>
            <a:pPr marL="342900" lvl="0" indent="-342900">
              <a:spcBef>
                <a:spcPct val="20000"/>
              </a:spcBef>
            </a:pPr>
            <a:r>
              <a:rPr lang="nl-NL" sz="2000" dirty="0" smtClean="0">
                <a:solidFill>
                  <a:schemeClr val="tx2"/>
                </a:solidFill>
              </a:rPr>
              <a:t>      </a:t>
            </a:r>
            <a:r>
              <a:rPr kumimoji="0" lang="nl-NL" sz="2000" i="1" u="none" strike="noStrike" kern="1200" cap="none" spc="0" normalizeH="0" baseline="0" noProof="0" dirty="0" smtClean="0">
                <a:ln>
                  <a:noFill/>
                </a:ln>
                <a:solidFill>
                  <a:schemeClr val="tx2"/>
                </a:solidFill>
                <a:effectLst/>
                <a:uLnTx/>
                <a:uFillTx/>
                <a:latin typeface="+mn-lt"/>
                <a:ea typeface="+mn-ea"/>
                <a:cs typeface="+mn-cs"/>
              </a:rPr>
              <a:t>EAO-2</a:t>
            </a:r>
            <a:endParaRPr lang="nl-NL" sz="2000" dirty="0" smtClean="0">
              <a:solidFill>
                <a:schemeClr val="tx2"/>
              </a:solidFill>
            </a:endParaRPr>
          </a:p>
          <a:p>
            <a:pPr marL="342900" lvl="0" indent="-342900">
              <a:spcBef>
                <a:spcPct val="20000"/>
              </a:spcBef>
            </a:pPr>
            <a:r>
              <a:rPr kumimoji="0" lang="nl-NL" sz="2000" i="1" u="none" strike="noStrike" kern="1200" cap="none" spc="0" normalizeH="0" noProof="0" dirty="0" smtClean="0">
                <a:ln>
                  <a:noFill/>
                </a:ln>
                <a:solidFill>
                  <a:schemeClr val="tx2"/>
                </a:solidFill>
                <a:effectLst/>
                <a:uLnTx/>
                <a:uFillTx/>
                <a:latin typeface="+mn-lt"/>
                <a:ea typeface="+mn-ea"/>
                <a:cs typeface="+mn-cs"/>
              </a:rPr>
              <a:t>      </a:t>
            </a:r>
            <a:r>
              <a:rPr kumimoji="0" lang="nl-NL" sz="2000" i="1" u="none" strike="noStrike" kern="1200" cap="none" spc="0" normalizeH="0" baseline="0" noProof="0" dirty="0" smtClean="0">
                <a:ln>
                  <a:noFill/>
                </a:ln>
                <a:solidFill>
                  <a:schemeClr val="tx2"/>
                </a:solidFill>
                <a:effectLst/>
                <a:uLnTx/>
                <a:uFillTx/>
                <a:latin typeface="+mn-lt"/>
                <a:ea typeface="+mn-ea"/>
                <a:cs typeface="+mn-cs"/>
              </a:rPr>
              <a:t>AEO-2</a:t>
            </a:r>
            <a:r>
              <a:rPr kumimoji="0" lang="nl-NL" sz="2000" i="0" u="none" strike="noStrike" kern="1200" cap="none" spc="0" normalizeH="0" baseline="0" noProof="0" dirty="0" smtClean="0">
                <a:ln>
                  <a:noFill/>
                </a:ln>
                <a:solidFill>
                  <a:schemeClr val="tx2"/>
                </a:solidFill>
                <a:effectLst/>
                <a:uLnTx/>
                <a:uFillTx/>
                <a:latin typeface="+mn-lt"/>
                <a:ea typeface="+mn-ea"/>
                <a:cs typeface="+mn-cs"/>
              </a:rPr>
              <a:t> </a:t>
            </a:r>
          </a:p>
          <a:p>
            <a:pPr marL="342900" lvl="0" indent="-342900">
              <a:spcBef>
                <a:spcPct val="20000"/>
              </a:spcBef>
            </a:pPr>
            <a:r>
              <a:rPr lang="nl-NL" sz="2000" dirty="0" smtClean="0">
                <a:solidFill>
                  <a:schemeClr val="tx2"/>
                </a:solidFill>
              </a:rPr>
              <a:t>      </a:t>
            </a:r>
            <a:r>
              <a:rPr lang="nl-NL" sz="2000" i="1" dirty="0" smtClean="0">
                <a:solidFill>
                  <a:schemeClr val="tx2"/>
                </a:solidFill>
              </a:rPr>
              <a:t>AEO-4</a:t>
            </a:r>
            <a:endParaRPr kumimoji="0" lang="nl-NL" sz="2000" i="1" u="none" strike="noStrike" kern="1200" cap="none" spc="0" normalizeH="0" baseline="0" noProof="0" dirty="0" smtClean="0">
              <a:ln>
                <a:noFill/>
              </a:ln>
              <a:solidFill>
                <a:schemeClr val="tx2"/>
              </a:solidFill>
              <a:effectLst/>
              <a:uLnTx/>
              <a:uFillTx/>
              <a:latin typeface="+mn-lt"/>
              <a:ea typeface="+mn-ea"/>
              <a:cs typeface="+mn-cs"/>
            </a:endParaRPr>
          </a:p>
        </p:txBody>
      </p:sp>
      <p:cxnSp>
        <p:nvCxnSpPr>
          <p:cNvPr id="9" name="Straight Arrow Connector 8"/>
          <p:cNvCxnSpPr/>
          <p:nvPr/>
        </p:nvCxnSpPr>
        <p:spPr>
          <a:xfrm>
            <a:off x="3275856" y="4509120"/>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75856" y="4869160"/>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75856" y="5229200"/>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5856" y="5589240"/>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75856" y="5949280"/>
            <a:ext cx="12241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44008" y="1628800"/>
            <a:ext cx="3528392" cy="646331"/>
          </a:xfrm>
          <a:prstGeom prst="rect">
            <a:avLst/>
          </a:prstGeom>
          <a:noFill/>
        </p:spPr>
        <p:txBody>
          <a:bodyPr wrap="square" rtlCol="0">
            <a:spAutoFit/>
          </a:bodyPr>
          <a:lstStyle/>
          <a:p>
            <a:r>
              <a:rPr lang="nl-NL" dirty="0" smtClean="0"/>
              <a:t>Het aantal geldige syllogismen komt daarmee op 19 + 5 = 24</a:t>
            </a:r>
            <a:endParaRPr lang="nl-NL" dirty="0"/>
          </a:p>
        </p:txBody>
      </p:sp>
      <p:sp>
        <p:nvSpPr>
          <p:cNvPr id="15" name="TextBox 14"/>
          <p:cNvSpPr txBox="1"/>
          <p:nvPr/>
        </p:nvSpPr>
        <p:spPr>
          <a:xfrm>
            <a:off x="4644008" y="2420888"/>
            <a:ext cx="4104456" cy="1477328"/>
          </a:xfrm>
          <a:prstGeom prst="rect">
            <a:avLst/>
          </a:prstGeom>
          <a:noFill/>
        </p:spPr>
        <p:txBody>
          <a:bodyPr wrap="square" rtlCol="0">
            <a:spAutoFit/>
          </a:bodyPr>
          <a:lstStyle/>
          <a:p>
            <a:r>
              <a:rPr lang="nl-NL" dirty="0" smtClean="0"/>
              <a:t>Van de 256 syllogismen zijn er dus in totaal 24 geldig. En we weten precies welke. Daarmee is de tweede vraag (welke vormen zijn geldig?) eveneens beantwoord.</a:t>
            </a:r>
            <a:endParaRPr lang="nl-NL" dirty="0"/>
          </a:p>
        </p:txBody>
      </p:sp>
      <p:sp>
        <p:nvSpPr>
          <p:cNvPr id="16" name="TextBox 15"/>
          <p:cNvSpPr txBox="1"/>
          <p:nvPr/>
        </p:nvSpPr>
        <p:spPr>
          <a:xfrm>
            <a:off x="6516216" y="4581128"/>
            <a:ext cx="2376264" cy="1200329"/>
          </a:xfrm>
          <a:prstGeom prst="rect">
            <a:avLst/>
          </a:prstGeom>
          <a:noFill/>
        </p:spPr>
        <p:txBody>
          <a:bodyPr wrap="square" rtlCol="0">
            <a:spAutoFit/>
          </a:bodyPr>
          <a:lstStyle/>
          <a:p>
            <a:r>
              <a:rPr lang="nl-NL" dirty="0" smtClean="0"/>
              <a:t>Toepassen van de regel van subalternatie levert dus nog </a:t>
            </a:r>
            <a:r>
              <a:rPr lang="nl-NL" u="sng" dirty="0" smtClean="0"/>
              <a:t>vijf extra</a:t>
            </a:r>
            <a:r>
              <a:rPr lang="nl-NL" dirty="0" smtClean="0"/>
              <a:t> </a:t>
            </a:r>
            <a:r>
              <a:rPr lang="nl-NL" i="1" dirty="0" smtClean="0"/>
              <a:t>subalterne vormen</a:t>
            </a:r>
            <a:r>
              <a:rPr lang="nl-NL" dirty="0" smtClean="0"/>
              <a:t> op</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2000"/>
                                        <p:tgtEl>
                                          <p:spTgt spid="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2000"/>
                                        <p:tgtEl>
                                          <p:spTgt spid="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2000"/>
                                        <p:tgtEl>
                                          <p:spTgt spid="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2000"/>
                                        <p:tgtEl>
                                          <p:spTgt spid="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20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14" grpId="0" build="allAtOnce"/>
      <p:bldP spid="15" grpId="0" build="allAtOnce"/>
      <p:bldP spid="16"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Van </a:t>
            </a:r>
            <a:r>
              <a:rPr lang="nl-NL" sz="3600" dirty="0" err="1" smtClean="0"/>
              <a:t>syntax</a:t>
            </a:r>
            <a:r>
              <a:rPr lang="nl-NL" sz="3600" dirty="0" smtClean="0"/>
              <a:t> naar semantiek</a:t>
            </a:r>
            <a:endParaRPr lang="nl-NL" sz="3600" dirty="0"/>
          </a:p>
        </p:txBody>
      </p:sp>
      <p:sp>
        <p:nvSpPr>
          <p:cNvPr id="19" name="Content Placeholder 2"/>
          <p:cNvSpPr>
            <a:spLocks noGrp="1"/>
          </p:cNvSpPr>
          <p:nvPr>
            <p:ph idx="1"/>
          </p:nvPr>
        </p:nvSpPr>
        <p:spPr>
          <a:xfrm>
            <a:off x="313184" y="1384177"/>
            <a:ext cx="8939336" cy="532655"/>
          </a:xfrm>
        </p:spPr>
        <p:txBody>
          <a:bodyPr>
            <a:noAutofit/>
          </a:bodyPr>
          <a:lstStyle/>
          <a:p>
            <a:r>
              <a:rPr lang="nl-NL" sz="2000" dirty="0" smtClean="0"/>
              <a:t>Wat is het meest bekende syllogisme uit de geschiedenis van de wijsbegeerte?</a:t>
            </a:r>
          </a:p>
          <a:p>
            <a:pPr>
              <a:buNone/>
            </a:pPr>
            <a:endParaRPr lang="nl-NL" sz="2000" i="1" dirty="0" smtClean="0"/>
          </a:p>
        </p:txBody>
      </p:sp>
      <p:sp>
        <p:nvSpPr>
          <p:cNvPr id="6" name="Content Placeholder 2"/>
          <p:cNvSpPr txBox="1">
            <a:spLocks/>
          </p:cNvSpPr>
          <p:nvPr/>
        </p:nvSpPr>
        <p:spPr>
          <a:xfrm>
            <a:off x="673224" y="1916832"/>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Alle</a:t>
            </a:r>
            <a:r>
              <a:rPr kumimoji="0" lang="nl-NL" sz="2000" b="0" i="1" u="none" strike="noStrike" kern="1200" cap="none" spc="0" normalizeH="0" noProof="0" dirty="0" smtClean="0">
                <a:ln>
                  <a:noFill/>
                </a:ln>
                <a:solidFill>
                  <a:schemeClr val="tx1"/>
                </a:solidFill>
                <a:effectLst/>
                <a:uLnTx/>
                <a:uFillTx/>
                <a:latin typeface="+mn-lt"/>
                <a:ea typeface="+mn-ea"/>
                <a:cs typeface="+mn-cs"/>
              </a:rPr>
              <a:t> mensen zijn sterfelijk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t>Socrates</a:t>
            </a:r>
            <a:r>
              <a:rPr lang="nl-NL" sz="2000" i="1" dirty="0" smtClean="0"/>
              <a:t> is een mens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noProof="0" dirty="0" smtClean="0">
                <a:ln>
                  <a:noFill/>
                </a:ln>
                <a:solidFill>
                  <a:schemeClr val="tx1"/>
                </a:solidFill>
                <a:effectLst/>
                <a:uLnTx/>
                <a:uFillTx/>
                <a:latin typeface="+mn-lt"/>
                <a:ea typeface="+mn-ea"/>
                <a:cs typeface="+mn-cs"/>
              </a:rPr>
              <a:t> is sterfelijk</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323528" y="3356992"/>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Dit syllogisme past echter </a:t>
            </a:r>
            <a:r>
              <a:rPr lang="nl-NL" sz="2000" u="sng" noProof="0" dirty="0" smtClean="0"/>
              <a:t>niet</a:t>
            </a:r>
            <a:r>
              <a:rPr lang="nl-NL" sz="2000" noProof="0" dirty="0" smtClean="0"/>
              <a:t> in het syllogistisch systeem dat we tot dusver besproken hebben! Ze bevat namelijk naast </a:t>
            </a:r>
            <a:r>
              <a:rPr lang="nl-NL" sz="2000" i="1" noProof="0" dirty="0" err="1" smtClean="0"/>
              <a:t>algemen</a:t>
            </a:r>
            <a:r>
              <a:rPr lang="nl-NL" sz="2000" i="1" dirty="0" smtClean="0"/>
              <a:t>e termen</a:t>
            </a:r>
            <a:r>
              <a:rPr lang="nl-NL" sz="2000" dirty="0" smtClean="0"/>
              <a:t> (sterfelijk en   mens) ook een </a:t>
            </a:r>
            <a:r>
              <a:rPr lang="nl-NL" sz="2000" i="1" dirty="0" smtClean="0"/>
              <a:t>individuele term </a:t>
            </a:r>
            <a:r>
              <a:rPr lang="nl-NL" sz="2000" dirty="0" smtClean="0"/>
              <a:t>(</a:t>
            </a:r>
            <a:r>
              <a:rPr lang="nl-NL" sz="2000" dirty="0" err="1" smtClean="0"/>
              <a:t>Socrates</a:t>
            </a:r>
            <a:r>
              <a:rPr lang="nl-NL" sz="2000" dirty="0" smtClean="0"/>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Van </a:t>
            </a:r>
            <a:r>
              <a:rPr lang="nl-NL" sz="3600" dirty="0" err="1" smtClean="0"/>
              <a:t>syntax</a:t>
            </a:r>
            <a:r>
              <a:rPr lang="nl-NL" sz="3600" dirty="0" smtClean="0"/>
              <a:t> naar semantiek</a:t>
            </a:r>
            <a:endParaRPr lang="nl-NL" sz="3600" dirty="0"/>
          </a:p>
        </p:txBody>
      </p:sp>
      <p:sp>
        <p:nvSpPr>
          <p:cNvPr id="19" name="Content Placeholder 2"/>
          <p:cNvSpPr>
            <a:spLocks noGrp="1"/>
          </p:cNvSpPr>
          <p:nvPr>
            <p:ph idx="1"/>
          </p:nvPr>
        </p:nvSpPr>
        <p:spPr>
          <a:xfrm>
            <a:off x="313184" y="1384177"/>
            <a:ext cx="8939336" cy="532655"/>
          </a:xfrm>
        </p:spPr>
        <p:txBody>
          <a:bodyPr>
            <a:noAutofit/>
          </a:bodyPr>
          <a:lstStyle/>
          <a:p>
            <a:r>
              <a:rPr lang="nl-NL" sz="2000" dirty="0" smtClean="0"/>
              <a:t>Wat is het meest bekende syllogisme uit de geschiedenis van de wijsbegeerte?</a:t>
            </a:r>
          </a:p>
          <a:p>
            <a:pPr>
              <a:buNone/>
            </a:pPr>
            <a:endParaRPr lang="nl-NL" sz="2000" i="1" dirty="0" smtClean="0"/>
          </a:p>
        </p:txBody>
      </p:sp>
      <p:sp>
        <p:nvSpPr>
          <p:cNvPr id="6" name="Content Placeholder 2"/>
          <p:cNvSpPr txBox="1">
            <a:spLocks/>
          </p:cNvSpPr>
          <p:nvPr/>
        </p:nvSpPr>
        <p:spPr>
          <a:xfrm>
            <a:off x="673224" y="1916832"/>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Alle</a:t>
            </a:r>
            <a:r>
              <a:rPr kumimoji="0" lang="nl-NL" sz="2000" b="0" i="1" u="none" strike="noStrike" kern="1200" cap="none" spc="0" normalizeH="0" noProof="0" dirty="0" smtClean="0">
                <a:ln>
                  <a:noFill/>
                </a:ln>
                <a:solidFill>
                  <a:schemeClr val="tx1"/>
                </a:solidFill>
                <a:effectLst/>
                <a:uLnTx/>
                <a:uFillTx/>
                <a:latin typeface="+mn-lt"/>
                <a:ea typeface="+mn-ea"/>
                <a:cs typeface="+mn-cs"/>
              </a:rPr>
              <a:t> mensen zijn sterfelijk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solidFill>
                  <a:srgbClr val="0070C0"/>
                </a:solidFill>
              </a:rPr>
              <a:t>Socrates</a:t>
            </a:r>
            <a:r>
              <a:rPr lang="nl-NL" sz="2000" i="1" dirty="0" smtClean="0">
                <a:solidFill>
                  <a:srgbClr val="0070C0"/>
                </a:solidFill>
              </a:rPr>
              <a:t> is een mens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noProof="0" dirty="0" smtClean="0">
                <a:ln>
                  <a:noFill/>
                </a:ln>
                <a:solidFill>
                  <a:schemeClr val="tx1"/>
                </a:solidFill>
                <a:effectLst/>
                <a:uLnTx/>
                <a:uFillTx/>
                <a:latin typeface="+mn-lt"/>
                <a:ea typeface="+mn-ea"/>
                <a:cs typeface="+mn-cs"/>
              </a:rPr>
              <a:t> is sterfelijk</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323528" y="3356992"/>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Dit syllogisme past echter </a:t>
            </a:r>
            <a:r>
              <a:rPr lang="nl-NL" sz="2000" u="sng" noProof="0" dirty="0" smtClean="0"/>
              <a:t>niet</a:t>
            </a:r>
            <a:r>
              <a:rPr lang="nl-NL" sz="2000" noProof="0" dirty="0" smtClean="0"/>
              <a:t> in het syllogistisch systeem dat we tot dusver besproken hebben! Ze bevat namelijk naast </a:t>
            </a:r>
            <a:r>
              <a:rPr lang="nl-NL" sz="2000" i="1" noProof="0" dirty="0" err="1" smtClean="0"/>
              <a:t>algemen</a:t>
            </a:r>
            <a:r>
              <a:rPr lang="nl-NL" sz="2000" i="1" dirty="0" smtClean="0"/>
              <a:t>e termen</a:t>
            </a:r>
            <a:r>
              <a:rPr lang="nl-NL" sz="2000" dirty="0" smtClean="0"/>
              <a:t> (sterfelijk en   mens) ook een </a:t>
            </a:r>
            <a:r>
              <a:rPr lang="nl-NL" sz="2000" i="1" dirty="0" smtClean="0"/>
              <a:t>individuele term </a:t>
            </a:r>
            <a:r>
              <a:rPr lang="nl-NL" sz="2000" dirty="0" smtClean="0"/>
              <a:t>(</a:t>
            </a:r>
            <a:r>
              <a:rPr lang="nl-NL" sz="2000" dirty="0" err="1" smtClean="0"/>
              <a:t>Socrates</a:t>
            </a:r>
            <a:r>
              <a:rPr lang="nl-NL" sz="2000" dirty="0" smtClean="0"/>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13184" y="4509120"/>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Kunnen proposities met een individuele term als subject (</a:t>
            </a:r>
            <a:r>
              <a:rPr lang="nl-NL" sz="2000" i="1" noProof="0" dirty="0" smtClean="0"/>
              <a:t>singuliere proposities</a:t>
            </a:r>
            <a:r>
              <a:rPr lang="nl-NL" sz="2000" noProof="0" dirty="0" smtClean="0"/>
              <a:t>) niet toch op de één of andere manier in het systeem meegenomen worden?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5152" y="5416624"/>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t>	</a:t>
            </a:r>
            <a:r>
              <a:rPr lang="nl-NL" sz="2000" dirty="0" smtClean="0">
                <a:solidFill>
                  <a:srgbClr val="0070C0"/>
                </a:solidFill>
              </a:rPr>
              <a:t>Iedereen</a:t>
            </a:r>
            <a:r>
              <a:rPr lang="nl-NL" sz="2000" noProof="0" dirty="0" smtClean="0">
                <a:solidFill>
                  <a:srgbClr val="0070C0"/>
                </a:solidFill>
              </a:rPr>
              <a:t> die </a:t>
            </a:r>
            <a:r>
              <a:rPr lang="nl-NL" sz="2000" noProof="0" dirty="0" err="1" smtClean="0">
                <a:solidFill>
                  <a:srgbClr val="0070C0"/>
                </a:solidFill>
              </a:rPr>
              <a:t>Socrates</a:t>
            </a:r>
            <a:r>
              <a:rPr lang="nl-NL" sz="2000" noProof="0" dirty="0" smtClean="0">
                <a:solidFill>
                  <a:srgbClr val="0070C0"/>
                </a:solidFill>
              </a:rPr>
              <a:t> is, is sterfelijk</a:t>
            </a:r>
            <a:r>
              <a:rPr lang="nl-NL" sz="2000" noProof="0" dirty="0" smtClean="0"/>
              <a:t> (in dat geval krijgen we AAA-1 oordeel)</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dirty="0" smtClean="0">
                <a:ln>
                  <a:noFill/>
                </a:ln>
                <a:solidFill>
                  <a:schemeClr val="tx1"/>
                </a:solidFill>
                <a:effectLst/>
                <a:uLnTx/>
                <a:uFillTx/>
                <a:latin typeface="+mn-lt"/>
                <a:ea typeface="+mn-ea"/>
                <a:cs typeface="+mn-cs"/>
              </a:rPr>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179512" y="5877272"/>
            <a:ext cx="8939336"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kumimoji="0" lang="nl-NL" sz="2000" b="0" i="0" u="none" strike="noStrike" kern="1200" cap="none" spc="0" normalizeH="0" baseline="0" dirty="0" smtClean="0">
                <a:ln>
                  <a:noFill/>
                </a:ln>
                <a:solidFill>
                  <a:srgbClr val="0070C0"/>
                </a:solidFill>
                <a:effectLst/>
                <a:uLnTx/>
                <a:uFillTx/>
                <a:latin typeface="+mn-lt"/>
                <a:ea typeface="+mn-ea"/>
                <a:cs typeface="+mn-cs"/>
              </a:rPr>
              <a:t>Sommigen die </a:t>
            </a:r>
            <a:r>
              <a:rPr kumimoji="0" lang="nl-NL" sz="2000" b="0" i="0" u="none" strike="noStrike" kern="1200" cap="none" spc="0" normalizeH="0" baseline="0" dirty="0" err="1" smtClean="0">
                <a:ln>
                  <a:noFill/>
                </a:ln>
                <a:solidFill>
                  <a:srgbClr val="0070C0"/>
                </a:solidFill>
                <a:effectLst/>
                <a:uLnTx/>
                <a:uFillTx/>
                <a:latin typeface="+mn-lt"/>
                <a:ea typeface="+mn-ea"/>
                <a:cs typeface="+mn-cs"/>
              </a:rPr>
              <a:t>Socrates</a:t>
            </a:r>
            <a:r>
              <a:rPr kumimoji="0" lang="nl-NL" sz="2000" b="0" i="0" u="none" strike="noStrike" kern="1200" cap="none" spc="0" normalizeH="0" baseline="0" dirty="0" smtClean="0">
                <a:ln>
                  <a:noFill/>
                </a:ln>
                <a:solidFill>
                  <a:srgbClr val="0070C0"/>
                </a:solidFill>
                <a:effectLst/>
                <a:uLnTx/>
                <a:uFillTx/>
                <a:latin typeface="+mn-lt"/>
                <a:ea typeface="+mn-ea"/>
                <a:cs typeface="+mn-cs"/>
              </a:rPr>
              <a:t> zijn,</a:t>
            </a:r>
            <a:r>
              <a:rPr kumimoji="0" lang="nl-NL" sz="2000" b="0" i="0" u="none" strike="noStrike" kern="1200" cap="none" spc="0" normalizeH="0" dirty="0" smtClean="0">
                <a:ln>
                  <a:noFill/>
                </a:ln>
                <a:solidFill>
                  <a:srgbClr val="0070C0"/>
                </a:solidFill>
                <a:effectLst/>
                <a:uLnTx/>
                <a:uFillTx/>
                <a:latin typeface="+mn-lt"/>
                <a:ea typeface="+mn-ea"/>
                <a:cs typeface="+mn-cs"/>
              </a:rPr>
              <a:t> zijn sterfelijk</a:t>
            </a:r>
            <a:r>
              <a:rPr kumimoji="0" lang="nl-NL" sz="2000" b="0" i="0" u="none" strike="noStrike" kern="1200" cap="none" spc="0" normalizeH="0" dirty="0" smtClean="0">
                <a:ln>
                  <a:noFill/>
                </a:ln>
                <a:solidFill>
                  <a:schemeClr val="tx1"/>
                </a:solidFill>
                <a:effectLst/>
                <a:uLnTx/>
                <a:uFillTx/>
                <a:latin typeface="+mn-lt"/>
                <a:ea typeface="+mn-ea"/>
                <a:cs typeface="+mn-cs"/>
              </a:rPr>
              <a:t> (in dat geval krijgen we AII-1 oordeel)</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En deze analyse ziet er dan als volgt uit…</a:t>
            </a:r>
            <a:endParaRPr lang="nl-NL" sz="2800" dirty="0"/>
          </a:p>
        </p:txBody>
      </p:sp>
      <p:sp>
        <p:nvSpPr>
          <p:cNvPr id="12" name="Content Placeholder 2"/>
          <p:cNvSpPr txBox="1">
            <a:spLocks/>
          </p:cNvSpPr>
          <p:nvPr/>
        </p:nvSpPr>
        <p:spPr>
          <a:xfrm>
            <a:off x="3265512" y="1484784"/>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Als</a:t>
            </a:r>
            <a:r>
              <a:rPr kumimoji="0" lang="nl-NL" sz="1800" b="0" i="0" u="none" strike="noStrike" kern="1200" cap="none" spc="0" normalizeH="0" noProof="0" dirty="0" smtClean="0">
                <a:ln>
                  <a:noFill/>
                </a:ln>
                <a:solidFill>
                  <a:srgbClr val="0070C0"/>
                </a:solidFill>
                <a:effectLst/>
                <a:uLnTx/>
                <a:uFillTx/>
                <a:latin typeface="+mn-lt"/>
                <a:ea typeface="+mn-ea"/>
                <a:cs typeface="+mn-cs"/>
              </a:rPr>
              <a:t> P, dan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noProof="0" dirty="0"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4" name="Content Placeholder 2"/>
          <p:cNvSpPr txBox="1">
            <a:spLocks/>
          </p:cNvSpPr>
          <p:nvPr/>
        </p:nvSpPr>
        <p:spPr>
          <a:xfrm>
            <a:off x="6084168" y="1484784"/>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Als</a:t>
            </a:r>
            <a:r>
              <a:rPr kumimoji="0" lang="nl-NL" sz="1800" b="0" i="0" u="none" strike="noStrike" kern="1200" cap="none" spc="0" normalizeH="0" noProof="0" dirty="0" smtClean="0">
                <a:ln>
                  <a:noFill/>
                </a:ln>
                <a:solidFill>
                  <a:srgbClr val="0070C0"/>
                </a:solidFill>
                <a:effectLst/>
                <a:uLnTx/>
                <a:uFillTx/>
                <a:latin typeface="+mn-lt"/>
                <a:ea typeface="+mn-ea"/>
                <a:cs typeface="+mn-cs"/>
              </a:rPr>
              <a:t> P, dan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Q</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7" name="Content Placeholder 2"/>
          <p:cNvSpPr txBox="1">
            <a:spLocks/>
          </p:cNvSpPr>
          <p:nvPr/>
        </p:nvSpPr>
        <p:spPr>
          <a:xfrm>
            <a:off x="467544" y="2968352"/>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Als P, dan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dirty="0" err="1" smtClean="0">
                <a:solidFill>
                  <a:srgbClr val="0070C0"/>
                </a:solidFill>
              </a:rPr>
              <a:t>niet-P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dirty="0" err="1" smtClean="0">
                <a:solidFill>
                  <a:srgbClr val="0070C0"/>
                </a:solidFill>
              </a:rPr>
              <a:t>niet-Q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8" name="Content Placeholder 2"/>
          <p:cNvSpPr txBox="1">
            <a:spLocks/>
          </p:cNvSpPr>
          <p:nvPr/>
        </p:nvSpPr>
        <p:spPr>
          <a:xfrm>
            <a:off x="3265512" y="2968352"/>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Als P, dan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dirty="0" err="1" smtClean="0">
                <a:solidFill>
                  <a:srgbClr val="0070C0"/>
                </a:solidFill>
              </a:rPr>
              <a:t>niet-Q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dirty="0" err="1" smtClean="0">
                <a:solidFill>
                  <a:srgbClr val="0070C0"/>
                </a:solidFill>
              </a:rPr>
              <a:t>niet-P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9" name="Content Placeholder 2"/>
          <p:cNvSpPr txBox="1">
            <a:spLocks/>
          </p:cNvSpPr>
          <p:nvPr/>
        </p:nvSpPr>
        <p:spPr>
          <a:xfrm>
            <a:off x="3265512" y="4509120"/>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P of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noProof="0" dirty="0" err="1" smtClean="0">
                <a:solidFill>
                  <a:srgbClr val="0070C0"/>
                </a:solidFill>
              </a:rPr>
              <a:t>niet-Q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0" name="Content Placeholder 2"/>
          <p:cNvSpPr txBox="1">
            <a:spLocks/>
          </p:cNvSpPr>
          <p:nvPr/>
        </p:nvSpPr>
        <p:spPr>
          <a:xfrm>
            <a:off x="6084168" y="4509120"/>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noProof="0" dirty="0"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 en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1" name="TextBox 20"/>
          <p:cNvSpPr txBox="1"/>
          <p:nvPr/>
        </p:nvSpPr>
        <p:spPr>
          <a:xfrm>
            <a:off x="4211960" y="2204864"/>
            <a:ext cx="1008112" cy="369332"/>
          </a:xfrm>
          <a:prstGeom prst="rect">
            <a:avLst/>
          </a:prstGeom>
          <a:noFill/>
        </p:spPr>
        <p:txBody>
          <a:bodyPr wrap="square" rtlCol="0">
            <a:spAutoFit/>
          </a:bodyPr>
          <a:lstStyle/>
          <a:p>
            <a:r>
              <a:rPr lang="nl-NL" b="1" i="1" dirty="0" smtClean="0"/>
              <a:t>Geldig</a:t>
            </a:r>
            <a:endParaRPr lang="nl-NL" b="1" i="1" dirty="0"/>
          </a:p>
        </p:txBody>
      </p:sp>
      <p:sp>
        <p:nvSpPr>
          <p:cNvPr id="22" name="TextBox 21"/>
          <p:cNvSpPr txBox="1"/>
          <p:nvPr/>
        </p:nvSpPr>
        <p:spPr>
          <a:xfrm>
            <a:off x="7164288" y="2132856"/>
            <a:ext cx="1368152" cy="369332"/>
          </a:xfrm>
          <a:prstGeom prst="rect">
            <a:avLst/>
          </a:prstGeom>
          <a:noFill/>
        </p:spPr>
        <p:txBody>
          <a:bodyPr wrap="square" rtlCol="0">
            <a:spAutoFit/>
          </a:bodyPr>
          <a:lstStyle/>
          <a:p>
            <a:r>
              <a:rPr lang="nl-NL" b="1" i="1" dirty="0" smtClean="0"/>
              <a:t>Ongeldig</a:t>
            </a:r>
            <a:endParaRPr lang="nl-NL" b="1" i="1" dirty="0"/>
          </a:p>
        </p:txBody>
      </p:sp>
      <p:sp>
        <p:nvSpPr>
          <p:cNvPr id="23" name="TextBox 22"/>
          <p:cNvSpPr txBox="1"/>
          <p:nvPr/>
        </p:nvSpPr>
        <p:spPr>
          <a:xfrm>
            <a:off x="1475656" y="3923764"/>
            <a:ext cx="1296144" cy="369332"/>
          </a:xfrm>
          <a:prstGeom prst="rect">
            <a:avLst/>
          </a:prstGeom>
          <a:noFill/>
        </p:spPr>
        <p:txBody>
          <a:bodyPr wrap="square" rtlCol="0">
            <a:spAutoFit/>
          </a:bodyPr>
          <a:lstStyle/>
          <a:p>
            <a:r>
              <a:rPr lang="nl-NL" b="1" i="1" dirty="0" smtClean="0"/>
              <a:t>Ongeldig</a:t>
            </a:r>
            <a:endParaRPr lang="nl-NL" b="1" i="1" dirty="0"/>
          </a:p>
        </p:txBody>
      </p:sp>
      <p:sp>
        <p:nvSpPr>
          <p:cNvPr id="24" name="TextBox 23"/>
          <p:cNvSpPr txBox="1"/>
          <p:nvPr/>
        </p:nvSpPr>
        <p:spPr>
          <a:xfrm>
            <a:off x="4283968" y="3923764"/>
            <a:ext cx="1296144" cy="369332"/>
          </a:xfrm>
          <a:prstGeom prst="rect">
            <a:avLst/>
          </a:prstGeom>
          <a:noFill/>
        </p:spPr>
        <p:txBody>
          <a:bodyPr wrap="square" rtlCol="0">
            <a:spAutoFit/>
          </a:bodyPr>
          <a:lstStyle/>
          <a:p>
            <a:r>
              <a:rPr lang="nl-NL" b="1" i="1" dirty="0" smtClean="0"/>
              <a:t>Geldig</a:t>
            </a:r>
            <a:endParaRPr lang="nl-NL" b="1" i="1" dirty="0"/>
          </a:p>
        </p:txBody>
      </p:sp>
      <p:sp>
        <p:nvSpPr>
          <p:cNvPr id="25" name="TextBox 24"/>
          <p:cNvSpPr txBox="1"/>
          <p:nvPr/>
        </p:nvSpPr>
        <p:spPr>
          <a:xfrm>
            <a:off x="4283968" y="5435932"/>
            <a:ext cx="1296144" cy="369332"/>
          </a:xfrm>
          <a:prstGeom prst="rect">
            <a:avLst/>
          </a:prstGeom>
          <a:noFill/>
        </p:spPr>
        <p:txBody>
          <a:bodyPr wrap="square" rtlCol="0">
            <a:spAutoFit/>
          </a:bodyPr>
          <a:lstStyle/>
          <a:p>
            <a:r>
              <a:rPr lang="nl-NL" b="1" i="1" dirty="0" smtClean="0"/>
              <a:t>Geldig</a:t>
            </a:r>
            <a:endParaRPr lang="nl-NL" b="1" i="1" dirty="0"/>
          </a:p>
        </p:txBody>
      </p:sp>
      <p:sp>
        <p:nvSpPr>
          <p:cNvPr id="26" name="TextBox 25"/>
          <p:cNvSpPr txBox="1"/>
          <p:nvPr/>
        </p:nvSpPr>
        <p:spPr>
          <a:xfrm>
            <a:off x="7164288" y="5435932"/>
            <a:ext cx="1296144" cy="369332"/>
          </a:xfrm>
          <a:prstGeom prst="rect">
            <a:avLst/>
          </a:prstGeom>
          <a:noFill/>
        </p:spPr>
        <p:txBody>
          <a:bodyPr wrap="square" rtlCol="0">
            <a:spAutoFit/>
          </a:bodyPr>
          <a:lstStyle/>
          <a:p>
            <a:r>
              <a:rPr lang="nl-NL" b="1" i="1" dirty="0" smtClean="0"/>
              <a:t>Geldig</a:t>
            </a:r>
            <a:endParaRPr lang="nl-NL"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20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20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20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20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20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22" grpId="0" build="allAtOnce"/>
      <p:bldP spid="23" grpId="0" build="allAtOnce"/>
      <p:bldP spid="24" grpId="0" build="allAtOnce"/>
      <p:bldP spid="25" grpId="0" build="allAtOnce"/>
      <p:bldP spid="26" grpId="0" build="allAtOnce"/>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Van </a:t>
            </a:r>
            <a:r>
              <a:rPr lang="nl-NL" sz="3600" dirty="0" err="1" smtClean="0"/>
              <a:t>syntax</a:t>
            </a:r>
            <a:r>
              <a:rPr lang="nl-NL" sz="3600" dirty="0" smtClean="0"/>
              <a:t> naar semantiek</a:t>
            </a:r>
            <a:endParaRPr lang="nl-NL" sz="3600" dirty="0"/>
          </a:p>
        </p:txBody>
      </p:sp>
      <p:sp>
        <p:nvSpPr>
          <p:cNvPr id="19" name="Content Placeholder 2"/>
          <p:cNvSpPr>
            <a:spLocks noGrp="1"/>
          </p:cNvSpPr>
          <p:nvPr>
            <p:ph idx="1"/>
          </p:nvPr>
        </p:nvSpPr>
        <p:spPr>
          <a:xfrm>
            <a:off x="313184" y="1384177"/>
            <a:ext cx="8939336" cy="532655"/>
          </a:xfrm>
        </p:spPr>
        <p:txBody>
          <a:bodyPr>
            <a:noAutofit/>
          </a:bodyPr>
          <a:lstStyle/>
          <a:p>
            <a:r>
              <a:rPr lang="nl-NL" sz="2000" dirty="0" smtClean="0"/>
              <a:t>Wat is het meest bekende syllogisme uit de geschiedenis van de wijsbegeerte?</a:t>
            </a:r>
          </a:p>
          <a:p>
            <a:pPr>
              <a:buNone/>
            </a:pPr>
            <a:endParaRPr lang="nl-NL" sz="2000" i="1" dirty="0" smtClean="0"/>
          </a:p>
        </p:txBody>
      </p:sp>
      <p:sp>
        <p:nvSpPr>
          <p:cNvPr id="6" name="Content Placeholder 2"/>
          <p:cNvSpPr txBox="1">
            <a:spLocks/>
          </p:cNvSpPr>
          <p:nvPr/>
        </p:nvSpPr>
        <p:spPr>
          <a:xfrm>
            <a:off x="673224" y="1916832"/>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Alle</a:t>
            </a:r>
            <a:r>
              <a:rPr kumimoji="0" lang="nl-NL" sz="2000" b="0" i="1" u="none" strike="noStrike" kern="1200" cap="none" spc="0" normalizeH="0" noProof="0" dirty="0" smtClean="0">
                <a:ln>
                  <a:noFill/>
                </a:ln>
                <a:solidFill>
                  <a:schemeClr val="tx1"/>
                </a:solidFill>
                <a:effectLst/>
                <a:uLnTx/>
                <a:uFillTx/>
                <a:latin typeface="+mn-lt"/>
                <a:ea typeface="+mn-ea"/>
                <a:cs typeface="+mn-cs"/>
              </a:rPr>
              <a:t> mensen zijn sterfelijk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t>Socrates</a:t>
            </a:r>
            <a:r>
              <a:rPr lang="nl-NL" sz="2000" i="1" dirty="0" smtClean="0"/>
              <a:t> is een mens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noProof="0" dirty="0" smtClean="0">
                <a:ln>
                  <a:noFill/>
                </a:ln>
                <a:solidFill>
                  <a:schemeClr val="tx1"/>
                </a:solidFill>
                <a:effectLst/>
                <a:uLnTx/>
                <a:uFillTx/>
                <a:latin typeface="+mn-lt"/>
                <a:ea typeface="+mn-ea"/>
                <a:cs typeface="+mn-cs"/>
              </a:rPr>
              <a:t> is sterfelijk</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323528" y="3356992"/>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Dit syllogisme past echter </a:t>
            </a:r>
            <a:r>
              <a:rPr lang="nl-NL" sz="2000" u="sng" noProof="0" dirty="0" smtClean="0"/>
              <a:t>niet</a:t>
            </a:r>
            <a:r>
              <a:rPr lang="nl-NL" sz="2000" noProof="0" dirty="0" smtClean="0"/>
              <a:t> in het syllogistisch systeem dat we tot dusver besproken hebben! Ze bevat namelijk naast </a:t>
            </a:r>
            <a:r>
              <a:rPr lang="nl-NL" sz="2000" i="1" noProof="0" dirty="0" err="1" smtClean="0"/>
              <a:t>algemen</a:t>
            </a:r>
            <a:r>
              <a:rPr lang="nl-NL" sz="2000" i="1" dirty="0" smtClean="0"/>
              <a:t>e termen</a:t>
            </a:r>
            <a:r>
              <a:rPr lang="nl-NL" sz="2000" dirty="0" smtClean="0"/>
              <a:t> (sterfelijk en   mens) ook een </a:t>
            </a:r>
            <a:r>
              <a:rPr lang="nl-NL" sz="2000" i="1" dirty="0" smtClean="0"/>
              <a:t>individuele term </a:t>
            </a:r>
            <a:r>
              <a:rPr lang="nl-NL" sz="2000" dirty="0" smtClean="0"/>
              <a:t>(</a:t>
            </a:r>
            <a:r>
              <a:rPr lang="nl-NL" sz="2000" dirty="0" err="1" smtClean="0"/>
              <a:t>Socrates</a:t>
            </a:r>
            <a:r>
              <a:rPr lang="nl-NL" sz="2000" dirty="0" smtClean="0"/>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13184" y="4509120"/>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Kunnen proposities met een individuele term als subject (</a:t>
            </a:r>
            <a:r>
              <a:rPr lang="nl-NL" sz="2000" i="1" noProof="0" dirty="0" smtClean="0"/>
              <a:t>singuliere proposities</a:t>
            </a:r>
            <a:r>
              <a:rPr lang="nl-NL" sz="2000" noProof="0" dirty="0" smtClean="0"/>
              <a:t>) niet toch op de één of andere manier in het systeem meegenomen worden?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5152" y="5416624"/>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t>	</a:t>
            </a:r>
            <a:r>
              <a:rPr lang="nl-NL" sz="2000" b="1" dirty="0" smtClean="0">
                <a:solidFill>
                  <a:srgbClr val="0070C0"/>
                </a:solidFill>
              </a:rPr>
              <a:t>Iedereen</a:t>
            </a:r>
            <a:r>
              <a:rPr lang="nl-NL" sz="2000" b="1" noProof="0" dirty="0" smtClean="0">
                <a:solidFill>
                  <a:srgbClr val="0070C0"/>
                </a:solidFill>
              </a:rPr>
              <a:t> die </a:t>
            </a:r>
            <a:r>
              <a:rPr lang="nl-NL" sz="2000" b="1" noProof="0" dirty="0" err="1" smtClean="0">
                <a:solidFill>
                  <a:srgbClr val="0070C0"/>
                </a:solidFill>
              </a:rPr>
              <a:t>Socrates</a:t>
            </a:r>
            <a:r>
              <a:rPr lang="nl-NL" sz="2000" b="1" noProof="0" dirty="0" smtClean="0">
                <a:solidFill>
                  <a:srgbClr val="0070C0"/>
                </a:solidFill>
              </a:rPr>
              <a:t> is, is sterfelijk</a:t>
            </a:r>
            <a:r>
              <a:rPr lang="nl-NL" sz="2000" noProof="0" dirty="0" smtClean="0"/>
              <a:t> (in dat geval krijgen we </a:t>
            </a:r>
            <a:r>
              <a:rPr lang="nl-NL" sz="2000" b="1" noProof="0" dirty="0" smtClean="0"/>
              <a:t>AAA-1 </a:t>
            </a:r>
            <a:r>
              <a:rPr lang="nl-NL" sz="2000" noProof="0" dirty="0" smtClean="0"/>
              <a:t>oordeel)</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dirty="0" smtClean="0">
                <a:ln>
                  <a:noFill/>
                </a:ln>
                <a:solidFill>
                  <a:schemeClr val="tx1"/>
                </a:solidFill>
                <a:effectLst/>
                <a:uLnTx/>
                <a:uFillTx/>
                <a:latin typeface="+mn-lt"/>
                <a:ea typeface="+mn-ea"/>
                <a:cs typeface="+mn-cs"/>
              </a:rPr>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179512" y="5877272"/>
            <a:ext cx="8939336"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kumimoji="0" lang="nl-NL" sz="2000" b="0" i="0" u="none" strike="noStrike" kern="1200" cap="none" spc="0" normalizeH="0" baseline="0" dirty="0" smtClean="0">
                <a:ln>
                  <a:noFill/>
                </a:ln>
                <a:solidFill>
                  <a:srgbClr val="0070C0"/>
                </a:solidFill>
                <a:effectLst/>
                <a:uLnTx/>
                <a:uFillTx/>
                <a:latin typeface="+mn-lt"/>
                <a:ea typeface="+mn-ea"/>
                <a:cs typeface="+mn-cs"/>
              </a:rPr>
              <a:t>Sommigen die </a:t>
            </a:r>
            <a:r>
              <a:rPr kumimoji="0" lang="nl-NL" sz="2000" b="0" i="0" u="none" strike="noStrike" kern="1200" cap="none" spc="0" normalizeH="0" baseline="0" dirty="0" err="1" smtClean="0">
                <a:ln>
                  <a:noFill/>
                </a:ln>
                <a:solidFill>
                  <a:srgbClr val="0070C0"/>
                </a:solidFill>
                <a:effectLst/>
                <a:uLnTx/>
                <a:uFillTx/>
                <a:latin typeface="+mn-lt"/>
                <a:ea typeface="+mn-ea"/>
                <a:cs typeface="+mn-cs"/>
              </a:rPr>
              <a:t>Socrates</a:t>
            </a:r>
            <a:r>
              <a:rPr kumimoji="0" lang="nl-NL" sz="2000" b="0" i="0" u="none" strike="noStrike" kern="1200" cap="none" spc="0" normalizeH="0" baseline="0" dirty="0" smtClean="0">
                <a:ln>
                  <a:noFill/>
                </a:ln>
                <a:solidFill>
                  <a:srgbClr val="0070C0"/>
                </a:solidFill>
                <a:effectLst/>
                <a:uLnTx/>
                <a:uFillTx/>
                <a:latin typeface="+mn-lt"/>
                <a:ea typeface="+mn-ea"/>
                <a:cs typeface="+mn-cs"/>
              </a:rPr>
              <a:t> zijn,</a:t>
            </a:r>
            <a:r>
              <a:rPr kumimoji="0" lang="nl-NL" sz="2000" b="0" i="0" u="none" strike="noStrike" kern="1200" cap="none" spc="0" normalizeH="0" dirty="0" smtClean="0">
                <a:ln>
                  <a:noFill/>
                </a:ln>
                <a:solidFill>
                  <a:srgbClr val="0070C0"/>
                </a:solidFill>
                <a:effectLst/>
                <a:uLnTx/>
                <a:uFillTx/>
                <a:latin typeface="+mn-lt"/>
                <a:ea typeface="+mn-ea"/>
                <a:cs typeface="+mn-cs"/>
              </a:rPr>
              <a:t> zijn sterfelijk</a:t>
            </a:r>
            <a:r>
              <a:rPr kumimoji="0" lang="nl-NL" sz="2000" b="0" i="0" u="none" strike="noStrike" kern="1200" cap="none" spc="0" normalizeH="0" dirty="0" smtClean="0">
                <a:ln>
                  <a:noFill/>
                </a:ln>
                <a:solidFill>
                  <a:schemeClr val="tx1"/>
                </a:solidFill>
                <a:effectLst/>
                <a:uLnTx/>
                <a:uFillTx/>
                <a:latin typeface="+mn-lt"/>
                <a:ea typeface="+mn-ea"/>
                <a:cs typeface="+mn-cs"/>
              </a:rPr>
              <a:t> (in dat geval krijgen we AII-1 oordeel)</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Van </a:t>
            </a:r>
            <a:r>
              <a:rPr lang="nl-NL" sz="3600" dirty="0" err="1" smtClean="0"/>
              <a:t>syntax</a:t>
            </a:r>
            <a:r>
              <a:rPr lang="nl-NL" sz="3600" dirty="0" smtClean="0"/>
              <a:t> naar semantiek</a:t>
            </a:r>
            <a:endParaRPr lang="nl-NL" sz="3600" dirty="0"/>
          </a:p>
        </p:txBody>
      </p:sp>
      <p:sp>
        <p:nvSpPr>
          <p:cNvPr id="19" name="Content Placeholder 2"/>
          <p:cNvSpPr>
            <a:spLocks noGrp="1"/>
          </p:cNvSpPr>
          <p:nvPr>
            <p:ph idx="1"/>
          </p:nvPr>
        </p:nvSpPr>
        <p:spPr>
          <a:xfrm>
            <a:off x="313184" y="1268760"/>
            <a:ext cx="8939336" cy="532655"/>
          </a:xfrm>
        </p:spPr>
        <p:txBody>
          <a:bodyPr>
            <a:noAutofit/>
          </a:bodyPr>
          <a:lstStyle/>
          <a:p>
            <a:r>
              <a:rPr lang="nl-NL" sz="2000" dirty="0" smtClean="0"/>
              <a:t>Men vat singuliere proposities dus meestal op als </a:t>
            </a:r>
            <a:r>
              <a:rPr lang="nl-NL" sz="2000" dirty="0" err="1" smtClean="0"/>
              <a:t>A-oordelen</a:t>
            </a:r>
            <a:r>
              <a:rPr lang="nl-NL" sz="2000" dirty="0" smtClean="0"/>
              <a:t> en niet als                         </a:t>
            </a:r>
            <a:r>
              <a:rPr lang="nl-NL" sz="2000" dirty="0" err="1" smtClean="0"/>
              <a:t>I-oordelen</a:t>
            </a:r>
            <a:r>
              <a:rPr lang="nl-NL" sz="2000" dirty="0" smtClean="0"/>
              <a:t>. Maar waarom?</a:t>
            </a:r>
          </a:p>
          <a:p>
            <a:pPr>
              <a:buNone/>
            </a:pPr>
            <a:endParaRPr lang="nl-NL" sz="2000" i="1" dirty="0" smtClean="0"/>
          </a:p>
        </p:txBody>
      </p:sp>
      <p:sp>
        <p:nvSpPr>
          <p:cNvPr id="7" name="Content Placeholder 2"/>
          <p:cNvSpPr txBox="1">
            <a:spLocks/>
          </p:cNvSpPr>
          <p:nvPr/>
        </p:nvSpPr>
        <p:spPr>
          <a:xfrm>
            <a:off x="323528" y="2032249"/>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Ten eerste zijn singuliere proposities over het algemeen niet converteerbaar.                   Uit “</a:t>
            </a:r>
            <a:r>
              <a:rPr lang="nl-NL" sz="2000" dirty="0" err="1" smtClean="0"/>
              <a:t>Socrates</a:t>
            </a:r>
            <a:r>
              <a:rPr lang="nl-NL" sz="2000" dirty="0" smtClean="0"/>
              <a:t> is sterfelijk” volgt niet “Sterfelijk is </a:t>
            </a:r>
            <a:r>
              <a:rPr lang="nl-NL" sz="2000" dirty="0" err="1" smtClean="0"/>
              <a:t>Socrates</a:t>
            </a:r>
            <a:r>
              <a:rPr lang="nl-NL" sz="2000" dirty="0" smtClean="0"/>
              <a:t>”. Nu zijn </a:t>
            </a:r>
            <a:r>
              <a:rPr lang="nl-NL" sz="2000" dirty="0" err="1" smtClean="0"/>
              <a:t>I-oordelen</a:t>
            </a:r>
            <a:r>
              <a:rPr lang="nl-NL" sz="2000" dirty="0" smtClean="0"/>
              <a:t>              wel en </a:t>
            </a:r>
            <a:r>
              <a:rPr lang="nl-NL" sz="2000" dirty="0" err="1" smtClean="0"/>
              <a:t>A-oordelen</a:t>
            </a:r>
            <a:r>
              <a:rPr lang="nl-NL" sz="2000" dirty="0" smtClean="0"/>
              <a:t> niet convertibel. Dus </a:t>
            </a:r>
            <a:r>
              <a:rPr lang="nl-NL" sz="2000" dirty="0" err="1" smtClean="0"/>
              <a:t>A-oordeel</a:t>
            </a:r>
            <a:r>
              <a:rPr lang="nl-NL" sz="2000" dirty="0" smtClean="0"/>
              <a:t> past beter.</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13184" y="2996952"/>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Ten tweede willen we dat </a:t>
            </a:r>
            <a:r>
              <a:rPr lang="nl-NL" sz="2000" i="1" dirty="0" err="1" smtClean="0"/>
              <a:t>expositorische</a:t>
            </a:r>
            <a:r>
              <a:rPr lang="nl-NL" sz="2000" i="1" dirty="0" smtClean="0"/>
              <a:t> syllogismen </a:t>
            </a:r>
            <a:r>
              <a:rPr lang="nl-NL" sz="2000" dirty="0" smtClean="0"/>
              <a:t>geldig zijn. Dit zijn syllogismen met een individuele term als middenterm die twee keer als               subject optreedt.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611560" y="4048473"/>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 dronk</a:t>
            </a:r>
            <a:r>
              <a:rPr kumimoji="0" lang="nl-NL" sz="2000" b="0" i="1" u="none" strike="noStrike" kern="1200" cap="none" spc="0" normalizeH="0" noProof="0" dirty="0" smtClean="0">
                <a:ln>
                  <a:noFill/>
                </a:ln>
                <a:solidFill>
                  <a:schemeClr val="tx1"/>
                </a:solidFill>
                <a:effectLst/>
                <a:uLnTx/>
                <a:uFillTx/>
                <a:latin typeface="+mn-lt"/>
                <a:ea typeface="+mn-ea"/>
                <a:cs typeface="+mn-cs"/>
              </a:rPr>
              <a:t> de </a:t>
            </a:r>
            <a:r>
              <a:rPr lang="nl-NL" sz="2000" i="1" dirty="0" smtClean="0"/>
              <a:t>gifbeker</a:t>
            </a:r>
            <a:endParaRPr kumimoji="0" lang="nl-NL" sz="2000" b="0" i="1"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t>Socrates</a:t>
            </a:r>
            <a:r>
              <a:rPr lang="nl-NL" sz="2000" i="1" dirty="0" smtClean="0"/>
              <a:t> is filosoof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Er is een filosoof die de gifbeker dronk</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13184" y="5229200"/>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Als</a:t>
            </a:r>
            <a:r>
              <a:rPr kumimoji="0" lang="nl-NL" sz="2000" b="0" i="0" u="none" strike="noStrike" kern="1200" cap="none" spc="0" normalizeH="0" noProof="0" dirty="0" smtClean="0">
                <a:ln>
                  <a:noFill/>
                </a:ln>
                <a:solidFill>
                  <a:schemeClr val="tx1"/>
                </a:solidFill>
                <a:effectLst/>
                <a:uLnTx/>
                <a:uFillTx/>
                <a:latin typeface="+mn-lt"/>
                <a:ea typeface="+mn-ea"/>
                <a:cs typeface="+mn-cs"/>
              </a:rPr>
              <a:t> we singuliere proposities als </a:t>
            </a:r>
            <a:r>
              <a:rPr kumimoji="0" lang="nl-NL" sz="2000" b="0" i="0" u="none" strike="noStrike" kern="1200" cap="none" spc="0" normalizeH="0" noProof="0" dirty="0" err="1" smtClean="0">
                <a:ln>
                  <a:noFill/>
                </a:ln>
                <a:solidFill>
                  <a:schemeClr val="tx1"/>
                </a:solidFill>
                <a:effectLst/>
                <a:uLnTx/>
                <a:uFillTx/>
                <a:latin typeface="+mn-lt"/>
                <a:ea typeface="+mn-ea"/>
                <a:cs typeface="+mn-cs"/>
              </a:rPr>
              <a:t>I-oordelen</a:t>
            </a:r>
            <a:r>
              <a:rPr kumimoji="0" lang="nl-NL" sz="2000" b="0" i="0" u="none" strike="noStrike" kern="1200" cap="none" spc="0" normalizeH="0" noProof="0" dirty="0" smtClean="0">
                <a:ln>
                  <a:noFill/>
                </a:ln>
                <a:solidFill>
                  <a:schemeClr val="tx1"/>
                </a:solidFill>
                <a:effectLst/>
                <a:uLnTx/>
                <a:uFillTx/>
                <a:latin typeface="+mn-lt"/>
                <a:ea typeface="+mn-ea"/>
                <a:cs typeface="+mn-cs"/>
              </a:rPr>
              <a:t> zien, dan krijgen we vorm III-3. Deze redeneervorm is echter ongeldig.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313184" y="5949280"/>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Als</a:t>
            </a:r>
            <a:r>
              <a:rPr kumimoji="0" lang="nl-NL" sz="2000" b="0" i="0" u="none" strike="noStrike" kern="1200" cap="none" spc="0" normalizeH="0" noProof="0" dirty="0" smtClean="0">
                <a:ln>
                  <a:noFill/>
                </a:ln>
                <a:solidFill>
                  <a:schemeClr val="tx1"/>
                </a:solidFill>
                <a:effectLst/>
                <a:uLnTx/>
                <a:uFillTx/>
                <a:latin typeface="+mn-lt"/>
                <a:ea typeface="+mn-ea"/>
                <a:cs typeface="+mn-cs"/>
              </a:rPr>
              <a:t> we singuliere proposities als </a:t>
            </a:r>
            <a:r>
              <a:rPr lang="nl-NL" sz="2000" dirty="0" err="1" smtClean="0"/>
              <a:t>A</a:t>
            </a:r>
            <a:r>
              <a:rPr kumimoji="0" lang="nl-NL" sz="2000" b="0" i="0" u="none" strike="noStrike" kern="1200" cap="none" spc="0" normalizeH="0" noProof="0" dirty="0" smtClean="0">
                <a:ln>
                  <a:noFill/>
                </a:ln>
                <a:solidFill>
                  <a:schemeClr val="tx1"/>
                </a:solidFill>
                <a:effectLst/>
                <a:uLnTx/>
                <a:uFillTx/>
                <a:latin typeface="+mn-lt"/>
                <a:ea typeface="+mn-ea"/>
                <a:cs typeface="+mn-cs"/>
              </a:rPr>
              <a:t>-oordelen zien, dan krijgen we vorm AAI-3. Deze redeneervorm is geldig, namelijk ‘</a:t>
            </a:r>
            <a:r>
              <a:rPr kumimoji="0" lang="nl-NL" sz="2000" b="0" i="0" u="none" strike="noStrike" kern="1200" cap="none" spc="0" normalizeH="0" noProof="0" dirty="0" err="1" smtClean="0">
                <a:ln>
                  <a:noFill/>
                </a:ln>
                <a:solidFill>
                  <a:schemeClr val="tx1"/>
                </a:solidFill>
                <a:effectLst/>
                <a:uLnTx/>
                <a:uFillTx/>
                <a:latin typeface="+mn-lt"/>
                <a:ea typeface="+mn-ea"/>
                <a:cs typeface="+mn-cs"/>
              </a:rPr>
              <a:t>D</a:t>
            </a:r>
            <a:r>
              <a:rPr kumimoji="0" lang="nl-NL" sz="2000" b="1" i="0" u="none" strike="noStrike" kern="1200" cap="none" spc="0" normalizeH="0" noProof="0" dirty="0" err="1" smtClean="0">
                <a:ln>
                  <a:noFill/>
                </a:ln>
                <a:solidFill>
                  <a:schemeClr val="tx1"/>
                </a:solidFill>
                <a:effectLst/>
                <a:uLnTx/>
                <a:uFillTx/>
                <a:latin typeface="+mn-lt"/>
                <a:ea typeface="+mn-ea"/>
                <a:cs typeface="+mn-cs"/>
              </a:rPr>
              <a:t>a</a:t>
            </a:r>
            <a:r>
              <a:rPr kumimoji="0" lang="nl-NL" sz="2000" b="0" i="0" u="none" strike="noStrike" kern="1200" cap="none" spc="0" normalizeH="0" noProof="0" dirty="0" err="1" smtClean="0">
                <a:ln>
                  <a:noFill/>
                </a:ln>
                <a:solidFill>
                  <a:schemeClr val="tx1"/>
                </a:solidFill>
                <a:effectLst/>
                <a:uLnTx/>
                <a:uFillTx/>
                <a:latin typeface="+mn-lt"/>
                <a:ea typeface="+mn-ea"/>
                <a:cs typeface="+mn-cs"/>
              </a:rPr>
              <a:t>r</a:t>
            </a:r>
            <a:r>
              <a:rPr kumimoji="0" lang="nl-NL" sz="2000" b="1" i="0" u="none" strike="noStrike" kern="1200" cap="none" spc="0" normalizeH="0" noProof="0" dirty="0" err="1" smtClean="0">
                <a:ln>
                  <a:noFill/>
                </a:ln>
                <a:solidFill>
                  <a:schemeClr val="tx1"/>
                </a:solidFill>
                <a:effectLst/>
                <a:uLnTx/>
                <a:uFillTx/>
                <a:latin typeface="+mn-lt"/>
                <a:ea typeface="+mn-ea"/>
                <a:cs typeface="+mn-cs"/>
              </a:rPr>
              <a:t>a</a:t>
            </a:r>
            <a:r>
              <a:rPr kumimoji="0" lang="nl-NL" sz="2000" b="0" i="0" u="none" strike="noStrike" kern="1200" cap="none" spc="0" normalizeH="0" noProof="0" dirty="0" err="1" smtClean="0">
                <a:ln>
                  <a:noFill/>
                </a:ln>
                <a:solidFill>
                  <a:schemeClr val="tx1"/>
                </a:solidFill>
                <a:effectLst/>
                <a:uLnTx/>
                <a:uFillTx/>
                <a:latin typeface="+mn-lt"/>
                <a:ea typeface="+mn-ea"/>
                <a:cs typeface="+mn-cs"/>
              </a:rPr>
              <a:t>pt</a:t>
            </a:r>
            <a:r>
              <a:rPr kumimoji="0" lang="nl-NL" sz="2000" b="1" i="0" u="none" strike="noStrike" kern="1200" cap="none" spc="0" normalizeH="0" noProof="0" dirty="0" err="1" smtClean="0">
                <a:ln>
                  <a:noFill/>
                </a:ln>
                <a:solidFill>
                  <a:schemeClr val="tx1"/>
                </a:solidFill>
                <a:effectLst/>
                <a:uLnTx/>
                <a:uFillTx/>
                <a:latin typeface="+mn-lt"/>
                <a:ea typeface="+mn-ea"/>
                <a:cs typeface="+mn-cs"/>
              </a:rPr>
              <a:t>i</a:t>
            </a:r>
            <a:r>
              <a:rPr lang="nl-NL" sz="2000" dirty="0" smtClean="0"/>
              <a:t>’.</a:t>
            </a:r>
            <a:r>
              <a:rPr kumimoji="0" lang="nl-NL" sz="2000" b="0" i="0" u="none" strike="noStrike" kern="1200" cap="none" spc="0" normalizeH="0" noProof="0" dirty="0" smtClean="0">
                <a:ln>
                  <a:noFill/>
                </a:ln>
                <a:solidFill>
                  <a:schemeClr val="tx1"/>
                </a:solidFill>
                <a:effectLst/>
                <a:uLnTx/>
                <a:uFillTx/>
                <a:latin typeface="+mn-lt"/>
                <a:ea typeface="+mn-ea"/>
                <a:cs typeface="+mn-cs"/>
              </a:rPr>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TextBox 15"/>
          <p:cNvSpPr txBox="1"/>
          <p:nvPr/>
        </p:nvSpPr>
        <p:spPr>
          <a:xfrm>
            <a:off x="5652120" y="4077072"/>
            <a:ext cx="1080120" cy="923330"/>
          </a:xfrm>
          <a:prstGeom prst="rect">
            <a:avLst/>
          </a:prstGeom>
          <a:noFill/>
        </p:spPr>
        <p:txBody>
          <a:bodyPr wrap="square" rtlCol="0">
            <a:spAutoFit/>
          </a:bodyPr>
          <a:lstStyle/>
          <a:p>
            <a:r>
              <a:rPr lang="nl-NL" i="1" dirty="0" err="1" smtClean="0"/>
              <a:t>MiP</a:t>
            </a:r>
            <a:endParaRPr lang="nl-NL" i="1" dirty="0" smtClean="0"/>
          </a:p>
          <a:p>
            <a:r>
              <a:rPr lang="nl-NL" i="1" dirty="0" err="1" smtClean="0"/>
              <a:t>MiS</a:t>
            </a:r>
            <a:endParaRPr lang="nl-NL" i="1" dirty="0" smtClean="0"/>
          </a:p>
          <a:p>
            <a:r>
              <a:rPr lang="nl-NL" i="1" dirty="0" err="1" smtClean="0"/>
              <a:t>SiP</a:t>
            </a:r>
            <a:endParaRPr lang="nl-NL" i="1" dirty="0" smtClean="0"/>
          </a:p>
        </p:txBody>
      </p:sp>
      <p:sp>
        <p:nvSpPr>
          <p:cNvPr id="17" name="TextBox 16"/>
          <p:cNvSpPr txBox="1"/>
          <p:nvPr/>
        </p:nvSpPr>
        <p:spPr>
          <a:xfrm>
            <a:off x="6660232" y="4077072"/>
            <a:ext cx="1080120" cy="923330"/>
          </a:xfrm>
          <a:prstGeom prst="rect">
            <a:avLst/>
          </a:prstGeom>
          <a:noFill/>
        </p:spPr>
        <p:txBody>
          <a:bodyPr wrap="square" rtlCol="0">
            <a:spAutoFit/>
          </a:bodyPr>
          <a:lstStyle/>
          <a:p>
            <a:r>
              <a:rPr lang="nl-NL" i="1" dirty="0" err="1" smtClean="0"/>
              <a:t>MaP</a:t>
            </a:r>
            <a:endParaRPr lang="nl-NL" i="1" dirty="0" smtClean="0"/>
          </a:p>
          <a:p>
            <a:r>
              <a:rPr lang="nl-NL" i="1" dirty="0" err="1" smtClean="0"/>
              <a:t>MaS</a:t>
            </a:r>
            <a:endParaRPr lang="nl-NL" i="1" dirty="0" smtClean="0"/>
          </a:p>
          <a:p>
            <a:r>
              <a:rPr lang="nl-NL" i="1" dirty="0" err="1" smtClean="0"/>
              <a:t>SiP</a:t>
            </a:r>
            <a:endParaRPr lang="nl-NL"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2000"/>
                                        <p:tgtEl>
                                          <p:spTgt spid="12">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20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20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2000"/>
                                        <p:tgtEl>
                                          <p:spTgt spid="16">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fade">
                                      <p:cBhvr>
                                        <p:cTn id="36" dur="2000"/>
                                        <p:tgtEl>
                                          <p:spTgt spid="16">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animEffect transition="in" filter="fade">
                                      <p:cBhvr>
                                        <p:cTn id="39" dur="2000"/>
                                        <p:tgtEl>
                                          <p:spTgt spid="1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fade">
                                      <p:cBhvr>
                                        <p:cTn id="44" dur="2000"/>
                                        <p:tgtEl>
                                          <p:spTgt spid="1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fade">
                                      <p:cBhvr>
                                        <p:cTn id="49" dur="2000"/>
                                        <p:tgtEl>
                                          <p:spTgt spid="17">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Effect transition="in" filter="fade">
                                      <p:cBhvr>
                                        <p:cTn id="52" dur="2000"/>
                                        <p:tgtEl>
                                          <p:spTgt spid="17">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fade">
                                      <p:cBhvr>
                                        <p:cTn id="55"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1" grpId="0" build="allAtOnce"/>
      <p:bldP spid="12" grpId="0" build="allAtOnce"/>
      <p:bldP spid="13" grpId="0" build="allAtOnce"/>
      <p:bldP spid="15" grpId="0" build="allAtOnce"/>
      <p:bldP spid="16" grpId="0" build="allAtOnce"/>
      <p:bldP spid="17" grpId="0" build="allAtOnce"/>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Van </a:t>
            </a:r>
            <a:r>
              <a:rPr lang="nl-NL" sz="3600" dirty="0" err="1" smtClean="0"/>
              <a:t>syntax</a:t>
            </a:r>
            <a:r>
              <a:rPr lang="nl-NL" sz="3600" dirty="0" smtClean="0"/>
              <a:t> naar semantiek</a:t>
            </a:r>
            <a:endParaRPr lang="nl-NL" sz="3600" dirty="0"/>
          </a:p>
        </p:txBody>
      </p:sp>
      <p:sp>
        <p:nvSpPr>
          <p:cNvPr id="19" name="Content Placeholder 2"/>
          <p:cNvSpPr>
            <a:spLocks noGrp="1"/>
          </p:cNvSpPr>
          <p:nvPr>
            <p:ph idx="1"/>
          </p:nvPr>
        </p:nvSpPr>
        <p:spPr>
          <a:xfrm>
            <a:off x="313184" y="1528193"/>
            <a:ext cx="8939336" cy="532655"/>
          </a:xfrm>
        </p:spPr>
        <p:txBody>
          <a:bodyPr>
            <a:noAutofit/>
          </a:bodyPr>
          <a:lstStyle/>
          <a:p>
            <a:r>
              <a:rPr lang="nl-NL" sz="2000" dirty="0" smtClean="0"/>
              <a:t>De </a:t>
            </a:r>
            <a:r>
              <a:rPr lang="nl-NL" sz="2000" i="1" dirty="0" smtClean="0"/>
              <a:t>scholastieke logica </a:t>
            </a:r>
            <a:r>
              <a:rPr lang="nl-NL" sz="2000" dirty="0" smtClean="0"/>
              <a:t>is de logica zoals deze in de 13</a:t>
            </a:r>
            <a:r>
              <a:rPr lang="nl-NL" sz="2000" baseline="30000" dirty="0" smtClean="0"/>
              <a:t>e</a:t>
            </a:r>
            <a:r>
              <a:rPr lang="nl-NL" sz="2000" dirty="0" smtClean="0"/>
              <a:t>, 14</a:t>
            </a:r>
            <a:r>
              <a:rPr lang="nl-NL" sz="2000" baseline="30000" dirty="0" smtClean="0"/>
              <a:t>e</a:t>
            </a:r>
            <a:r>
              <a:rPr lang="nl-NL" sz="2000" dirty="0" smtClean="0"/>
              <a:t> en 15</a:t>
            </a:r>
            <a:r>
              <a:rPr lang="nl-NL" sz="2000" baseline="30000" dirty="0" smtClean="0"/>
              <a:t>e</a:t>
            </a:r>
            <a:r>
              <a:rPr lang="nl-NL" sz="2000" dirty="0" smtClean="0"/>
              <a:t> eeuw ontwikkeld werd aan middeleeuwse universiteiten (o.a. Parijs en Oxford) </a:t>
            </a:r>
          </a:p>
          <a:p>
            <a:pPr>
              <a:buNone/>
            </a:pPr>
            <a:endParaRPr lang="nl-NL" sz="2000" i="1" dirty="0" smtClean="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313184" y="2420888"/>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scholastieke logica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werd toen</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oo</a:t>
            </a:r>
            <a:r>
              <a:rPr lang="nl-NL" sz="2000" dirty="0" smtClean="0"/>
              <a:t>k wel </a:t>
            </a:r>
            <a:r>
              <a:rPr lang="nl-NL" sz="2000" i="1" dirty="0" smtClean="0"/>
              <a:t>logica </a:t>
            </a:r>
            <a:r>
              <a:rPr lang="nl-NL" sz="2000" i="1" dirty="0" err="1" smtClean="0"/>
              <a:t>moderna</a:t>
            </a:r>
            <a:r>
              <a:rPr lang="nl-NL" sz="2000" i="1" dirty="0" smtClean="0"/>
              <a:t> </a:t>
            </a:r>
            <a:r>
              <a:rPr lang="nl-NL" sz="2000" dirty="0" smtClean="0"/>
              <a:t>genoemd, omdat          ze een aantal nieuwe elementen bevatte ten opzichte van de </a:t>
            </a:r>
            <a:r>
              <a:rPr lang="nl-NL" sz="2000" dirty="0" err="1" smtClean="0"/>
              <a:t>syllogistiek</a:t>
            </a:r>
            <a:r>
              <a:rPr lang="nl-NL" sz="2000" dirty="0" smtClean="0"/>
              <a:t> van Aristoteles zelf (die men </a:t>
            </a:r>
            <a:r>
              <a:rPr lang="nl-NL" sz="2000" i="1" dirty="0" smtClean="0"/>
              <a:t>logica </a:t>
            </a:r>
            <a:r>
              <a:rPr lang="nl-NL" sz="2000" i="1" dirty="0" err="1" smtClean="0"/>
              <a:t>antiqua</a:t>
            </a:r>
            <a:r>
              <a:rPr lang="nl-NL" sz="2000" b="1" dirty="0" smtClean="0"/>
              <a:t> </a:t>
            </a:r>
            <a:r>
              <a:rPr lang="nl-NL" sz="2000" dirty="0" smtClean="0"/>
              <a:t>noemde). De logica </a:t>
            </a:r>
            <a:r>
              <a:rPr lang="nl-NL" sz="2000" dirty="0" err="1" smtClean="0"/>
              <a:t>moderna</a:t>
            </a:r>
            <a:r>
              <a:rPr lang="nl-NL" sz="2000" dirty="0" smtClean="0"/>
              <a:t> werd niet strijdig geacht met de logica </a:t>
            </a:r>
            <a:r>
              <a:rPr lang="nl-NL" sz="2000" dirty="0" err="1" smtClean="0"/>
              <a:t>antiqua</a:t>
            </a:r>
            <a:r>
              <a:rPr lang="nl-NL" sz="2000" dirty="0" smtClean="0"/>
              <a:t>. Men sprak slechts over ‘</a:t>
            </a:r>
            <a:r>
              <a:rPr lang="nl-NL" sz="2000" dirty="0" err="1" smtClean="0"/>
              <a:t>vervolmaaking</a:t>
            </a:r>
            <a:r>
              <a:rPr lang="nl-NL" sz="2000" dirty="0" smtClean="0"/>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251520" y="3904457"/>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In de </a:t>
            </a:r>
            <a:r>
              <a:rPr lang="nl-NL" sz="2000" i="1" dirty="0" smtClean="0"/>
              <a:t>logica </a:t>
            </a:r>
            <a:r>
              <a:rPr lang="nl-NL" sz="2000" i="1" dirty="0" err="1" smtClean="0"/>
              <a:t>moderna</a:t>
            </a:r>
            <a:r>
              <a:rPr lang="nl-NL" sz="2000" i="1" dirty="0" smtClean="0"/>
              <a:t> </a:t>
            </a:r>
            <a:r>
              <a:rPr lang="nl-NL" sz="2000" dirty="0" smtClean="0"/>
              <a:t>stonden vooral semantische problemen centraal. Men    hield zich bezig met betekenis (</a:t>
            </a:r>
            <a:r>
              <a:rPr lang="nl-NL" sz="2000" i="1" dirty="0" err="1" smtClean="0"/>
              <a:t>significatio</a:t>
            </a:r>
            <a:r>
              <a:rPr lang="nl-NL" sz="2000" dirty="0" smtClean="0"/>
              <a:t>) en verwijzing (</a:t>
            </a:r>
            <a:r>
              <a:rPr lang="nl-NL" sz="2000" i="1" dirty="0" err="1" smtClean="0"/>
              <a:t>suppositio</a:t>
            </a:r>
            <a:r>
              <a:rPr lang="nl-NL" sz="2000" dirty="0" smtClean="0"/>
              <a:t>) van           termen en oordelen</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251520" y="508518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Men maakte onderscheid tussen</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categorematische</a:t>
            </a:r>
            <a:r>
              <a:rPr kumimoji="0" lang="nl-NL" sz="2000" b="0" i="0" u="none" strike="noStrike" kern="1200" cap="none" spc="0" normalizeH="0" noProof="0" dirty="0" smtClean="0">
                <a:ln>
                  <a:noFill/>
                </a:ln>
                <a:solidFill>
                  <a:schemeClr val="tx1"/>
                </a:solidFill>
                <a:effectLst/>
                <a:uLnTx/>
                <a:uFillTx/>
                <a:latin typeface="+mn-lt"/>
                <a:ea typeface="+mn-ea"/>
                <a:cs typeface="+mn-cs"/>
              </a:rPr>
              <a:t> en </a:t>
            </a:r>
            <a:r>
              <a:rPr kumimoji="0" lang="nl-NL" sz="2000" b="0" i="1" u="none" strike="noStrike" kern="1200" cap="none" spc="0" normalizeH="0" noProof="0" dirty="0" err="1" smtClean="0">
                <a:ln>
                  <a:noFill/>
                </a:ln>
                <a:solidFill>
                  <a:schemeClr val="tx1"/>
                </a:solidFill>
                <a:effectLst/>
                <a:uLnTx/>
                <a:uFillTx/>
                <a:latin typeface="+mn-lt"/>
                <a:ea typeface="+mn-ea"/>
                <a:cs typeface="+mn-cs"/>
              </a:rPr>
              <a:t>syncategorematische</a:t>
            </a:r>
            <a:r>
              <a:rPr kumimoji="0" lang="nl-NL" sz="2000" b="0" i="0" u="none" strike="noStrike" kern="1200" cap="none" spc="0" normalizeH="0" noProof="0" dirty="0" smtClean="0">
                <a:ln>
                  <a:noFill/>
                </a:ln>
                <a:solidFill>
                  <a:schemeClr val="tx1"/>
                </a:solidFill>
                <a:effectLst/>
                <a:uLnTx/>
                <a:uFillTx/>
                <a:latin typeface="+mn-lt"/>
                <a:ea typeface="+mn-ea"/>
                <a:cs typeface="+mn-cs"/>
              </a:rPr>
              <a:t>        expressies, oftewel tussen ‘termen’ en ‘logische constanten’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2000"/>
                                        <p:tgtEl>
                                          <p:spTgt spid="2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fade">
                                      <p:cBhvr>
                                        <p:cTn id="15" dur="20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20" grpId="0" build="allAtOnce"/>
      <p:bldP spid="21" grpId="0" build="allAtOnce"/>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Van </a:t>
            </a:r>
            <a:r>
              <a:rPr lang="nl-NL" sz="3600" dirty="0" err="1" smtClean="0"/>
              <a:t>syntax</a:t>
            </a:r>
            <a:r>
              <a:rPr lang="nl-NL" sz="3600" dirty="0" smtClean="0"/>
              <a:t> naar semantiek</a:t>
            </a:r>
            <a:endParaRPr lang="nl-NL" sz="3600" dirty="0"/>
          </a:p>
        </p:txBody>
      </p:sp>
      <p:sp>
        <p:nvSpPr>
          <p:cNvPr id="19" name="Content Placeholder 2"/>
          <p:cNvSpPr>
            <a:spLocks noGrp="1"/>
          </p:cNvSpPr>
          <p:nvPr>
            <p:ph idx="1"/>
          </p:nvPr>
        </p:nvSpPr>
        <p:spPr>
          <a:xfrm>
            <a:off x="313184" y="1528193"/>
            <a:ext cx="8939336" cy="532655"/>
          </a:xfrm>
        </p:spPr>
        <p:txBody>
          <a:bodyPr>
            <a:noAutofit/>
          </a:bodyPr>
          <a:lstStyle/>
          <a:p>
            <a:r>
              <a:rPr lang="nl-NL" sz="2000" dirty="0" smtClean="0"/>
              <a:t>De </a:t>
            </a:r>
            <a:r>
              <a:rPr lang="nl-NL" sz="2000" i="1" dirty="0" smtClean="0"/>
              <a:t>scholastieke logica </a:t>
            </a:r>
            <a:r>
              <a:rPr lang="nl-NL" sz="2000" dirty="0" smtClean="0"/>
              <a:t>is de logica zoals deze in de 13</a:t>
            </a:r>
            <a:r>
              <a:rPr lang="nl-NL" sz="2000" baseline="30000" dirty="0" smtClean="0"/>
              <a:t>e</a:t>
            </a:r>
            <a:r>
              <a:rPr lang="nl-NL" sz="2000" dirty="0" smtClean="0"/>
              <a:t>, 14</a:t>
            </a:r>
            <a:r>
              <a:rPr lang="nl-NL" sz="2000" baseline="30000" dirty="0" smtClean="0"/>
              <a:t>e</a:t>
            </a:r>
            <a:r>
              <a:rPr lang="nl-NL" sz="2000" dirty="0" smtClean="0"/>
              <a:t> en 15</a:t>
            </a:r>
            <a:r>
              <a:rPr lang="nl-NL" sz="2000" baseline="30000" dirty="0" smtClean="0"/>
              <a:t>e</a:t>
            </a:r>
            <a:r>
              <a:rPr lang="nl-NL" sz="2000" dirty="0" smtClean="0"/>
              <a:t> eeuw ontwikkeld werd aan middeleeuwse universiteiten (o.a. Parijs en Oxford) </a:t>
            </a:r>
          </a:p>
          <a:p>
            <a:pPr>
              <a:buNone/>
            </a:pPr>
            <a:endParaRPr lang="nl-NL" sz="2000" i="1" dirty="0" smtClean="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313184" y="2420888"/>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scholastieke logica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werd toen</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oo</a:t>
            </a:r>
            <a:r>
              <a:rPr lang="nl-NL" sz="2000" dirty="0" smtClean="0"/>
              <a:t>k wel </a:t>
            </a:r>
            <a:r>
              <a:rPr lang="nl-NL" sz="2000" i="1" dirty="0" smtClean="0"/>
              <a:t>logica </a:t>
            </a:r>
            <a:r>
              <a:rPr lang="nl-NL" sz="2000" i="1" dirty="0" err="1" smtClean="0"/>
              <a:t>moderna</a:t>
            </a:r>
            <a:r>
              <a:rPr lang="nl-NL" sz="2000" i="1" dirty="0" smtClean="0"/>
              <a:t> </a:t>
            </a:r>
            <a:r>
              <a:rPr lang="nl-NL" sz="2000" dirty="0" smtClean="0"/>
              <a:t>genoemd, omdat          ze een aantal nieuwe elementen bevatte ten opzichte van de </a:t>
            </a:r>
            <a:r>
              <a:rPr lang="nl-NL" sz="2000" dirty="0" err="1" smtClean="0"/>
              <a:t>syllogistiek</a:t>
            </a:r>
            <a:r>
              <a:rPr lang="nl-NL" sz="2000" dirty="0" smtClean="0"/>
              <a:t> van Aristoteles zelf (die men </a:t>
            </a:r>
            <a:r>
              <a:rPr lang="nl-NL" sz="2000" i="1" dirty="0" smtClean="0"/>
              <a:t>logica </a:t>
            </a:r>
            <a:r>
              <a:rPr lang="nl-NL" sz="2000" i="1" dirty="0" err="1" smtClean="0"/>
              <a:t>antiqua</a:t>
            </a:r>
            <a:r>
              <a:rPr lang="nl-NL" sz="2000" b="1" dirty="0" smtClean="0"/>
              <a:t> </a:t>
            </a:r>
            <a:r>
              <a:rPr lang="nl-NL" sz="2000" dirty="0" smtClean="0"/>
              <a:t>noemde). De logica </a:t>
            </a:r>
            <a:r>
              <a:rPr lang="nl-NL" sz="2000" dirty="0" err="1" smtClean="0"/>
              <a:t>moderna</a:t>
            </a:r>
            <a:r>
              <a:rPr lang="nl-NL" sz="2000" dirty="0" smtClean="0"/>
              <a:t> werd niet strijdig geacht met de logica </a:t>
            </a:r>
            <a:r>
              <a:rPr lang="nl-NL" sz="2000" dirty="0" err="1" smtClean="0"/>
              <a:t>antiqua</a:t>
            </a:r>
            <a:r>
              <a:rPr lang="nl-NL" sz="2000" dirty="0" smtClean="0"/>
              <a:t>. Men sprak slechts over ‘</a:t>
            </a:r>
            <a:r>
              <a:rPr lang="nl-NL" sz="2000" dirty="0" err="1" smtClean="0"/>
              <a:t>vervolmaaking</a:t>
            </a:r>
            <a:r>
              <a:rPr lang="nl-NL" sz="2000" dirty="0" smtClean="0"/>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251520" y="3904457"/>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In de </a:t>
            </a:r>
            <a:r>
              <a:rPr lang="nl-NL" sz="2000" i="1" dirty="0" smtClean="0"/>
              <a:t>logica </a:t>
            </a:r>
            <a:r>
              <a:rPr lang="nl-NL" sz="2000" i="1" dirty="0" err="1" smtClean="0"/>
              <a:t>moderna</a:t>
            </a:r>
            <a:r>
              <a:rPr lang="nl-NL" sz="2000" i="1" dirty="0" smtClean="0"/>
              <a:t> </a:t>
            </a:r>
            <a:r>
              <a:rPr lang="nl-NL" sz="2000" dirty="0" smtClean="0"/>
              <a:t>stonden vooral semantische problemen centraal. Men    hield zich bezig met betekenis (</a:t>
            </a:r>
            <a:r>
              <a:rPr lang="nl-NL" sz="2000" i="1" dirty="0" err="1" smtClean="0"/>
              <a:t>significatio</a:t>
            </a:r>
            <a:r>
              <a:rPr lang="nl-NL" sz="2000" dirty="0" smtClean="0"/>
              <a:t>) en verwijzing (</a:t>
            </a:r>
            <a:r>
              <a:rPr lang="nl-NL" sz="2000" i="1" dirty="0" err="1" smtClean="0"/>
              <a:t>suppositio</a:t>
            </a:r>
            <a:r>
              <a:rPr lang="nl-NL" sz="2000" dirty="0" smtClean="0"/>
              <a:t>) van           termen en oordelen</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251520" y="508518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Men maakte onderscheid tussen</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categorematische</a:t>
            </a:r>
            <a:r>
              <a:rPr kumimoji="0" lang="nl-NL" sz="2000" b="0" i="0" u="none" strike="noStrike" kern="1200" cap="none" spc="0" normalizeH="0" noProof="0" dirty="0" smtClean="0">
                <a:ln>
                  <a:noFill/>
                </a:ln>
                <a:solidFill>
                  <a:schemeClr val="tx1"/>
                </a:solidFill>
                <a:effectLst/>
                <a:uLnTx/>
                <a:uFillTx/>
                <a:latin typeface="+mn-lt"/>
                <a:ea typeface="+mn-ea"/>
                <a:cs typeface="+mn-cs"/>
              </a:rPr>
              <a:t> en </a:t>
            </a:r>
            <a:r>
              <a:rPr kumimoji="0" lang="nl-NL" sz="2000" b="0" i="1" u="none" strike="noStrike" kern="1200" cap="none" spc="0" normalizeH="0" noProof="0" dirty="0" err="1" smtClean="0">
                <a:ln>
                  <a:noFill/>
                </a:ln>
                <a:solidFill>
                  <a:schemeClr val="tx1"/>
                </a:solidFill>
                <a:effectLst/>
                <a:uLnTx/>
                <a:uFillTx/>
                <a:latin typeface="+mn-lt"/>
                <a:ea typeface="+mn-ea"/>
                <a:cs typeface="+mn-cs"/>
              </a:rPr>
              <a:t>syncategorematische</a:t>
            </a:r>
            <a:r>
              <a:rPr kumimoji="0" lang="nl-NL" sz="2000" b="0" i="0" u="none" strike="noStrike" kern="1200" cap="none" spc="0" normalizeH="0" noProof="0" dirty="0" smtClean="0">
                <a:ln>
                  <a:noFill/>
                </a:ln>
                <a:solidFill>
                  <a:schemeClr val="tx1"/>
                </a:solidFill>
                <a:effectLst/>
                <a:uLnTx/>
                <a:uFillTx/>
                <a:latin typeface="+mn-lt"/>
                <a:ea typeface="+mn-ea"/>
                <a:cs typeface="+mn-cs"/>
              </a:rPr>
              <a:t>        expressies, oftewel tussen ‘termen’ en ‘logische constanten’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1043608" y="5939988"/>
            <a:ext cx="3816424" cy="369332"/>
          </a:xfrm>
          <a:prstGeom prst="rect">
            <a:avLst/>
          </a:prstGeom>
          <a:noFill/>
        </p:spPr>
        <p:txBody>
          <a:bodyPr wrap="square" rtlCol="0">
            <a:spAutoFit/>
          </a:bodyPr>
          <a:lstStyle/>
          <a:p>
            <a:r>
              <a:rPr lang="nl-NL" dirty="0" smtClean="0"/>
              <a:t>Alle mensen zijn sterfelijk</a:t>
            </a:r>
            <a:endParaRPr lang="nl-NL" dirty="0"/>
          </a:p>
        </p:txBody>
      </p:sp>
      <p:sp>
        <p:nvSpPr>
          <p:cNvPr id="9" name="TextBox 8"/>
          <p:cNvSpPr txBox="1"/>
          <p:nvPr/>
        </p:nvSpPr>
        <p:spPr>
          <a:xfrm>
            <a:off x="4788024" y="5949280"/>
            <a:ext cx="3816424" cy="369332"/>
          </a:xfrm>
          <a:prstGeom prst="rect">
            <a:avLst/>
          </a:prstGeom>
          <a:noFill/>
        </p:spPr>
        <p:txBody>
          <a:bodyPr wrap="square" rtlCol="0">
            <a:spAutoFit/>
          </a:bodyPr>
          <a:lstStyle/>
          <a:p>
            <a:r>
              <a:rPr lang="nl-NL" dirty="0" smtClean="0"/>
              <a:t>Geen mens is sterfelijk</a:t>
            </a:r>
            <a:endParaRPr lang="nl-NL"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Van </a:t>
            </a:r>
            <a:r>
              <a:rPr lang="nl-NL" sz="3600" dirty="0" err="1" smtClean="0"/>
              <a:t>syntax</a:t>
            </a:r>
            <a:r>
              <a:rPr lang="nl-NL" sz="3600" dirty="0" smtClean="0"/>
              <a:t> naar semantiek</a:t>
            </a:r>
            <a:endParaRPr lang="nl-NL" sz="3600" dirty="0"/>
          </a:p>
        </p:txBody>
      </p:sp>
      <p:sp>
        <p:nvSpPr>
          <p:cNvPr id="19" name="Content Placeholder 2"/>
          <p:cNvSpPr>
            <a:spLocks noGrp="1"/>
          </p:cNvSpPr>
          <p:nvPr>
            <p:ph idx="1"/>
          </p:nvPr>
        </p:nvSpPr>
        <p:spPr>
          <a:xfrm>
            <a:off x="313184" y="1528193"/>
            <a:ext cx="8939336" cy="532655"/>
          </a:xfrm>
        </p:spPr>
        <p:txBody>
          <a:bodyPr>
            <a:noAutofit/>
          </a:bodyPr>
          <a:lstStyle/>
          <a:p>
            <a:r>
              <a:rPr lang="nl-NL" sz="2000" dirty="0" smtClean="0"/>
              <a:t>De </a:t>
            </a:r>
            <a:r>
              <a:rPr lang="nl-NL" sz="2000" i="1" dirty="0" smtClean="0"/>
              <a:t>scholastieke logica </a:t>
            </a:r>
            <a:r>
              <a:rPr lang="nl-NL" sz="2000" dirty="0" smtClean="0"/>
              <a:t>is de logica zoals deze in de 13</a:t>
            </a:r>
            <a:r>
              <a:rPr lang="nl-NL" sz="2000" baseline="30000" dirty="0" smtClean="0"/>
              <a:t>e</a:t>
            </a:r>
            <a:r>
              <a:rPr lang="nl-NL" sz="2000" dirty="0" smtClean="0"/>
              <a:t>, 14</a:t>
            </a:r>
            <a:r>
              <a:rPr lang="nl-NL" sz="2000" baseline="30000" dirty="0" smtClean="0"/>
              <a:t>e</a:t>
            </a:r>
            <a:r>
              <a:rPr lang="nl-NL" sz="2000" dirty="0" smtClean="0"/>
              <a:t> en 15</a:t>
            </a:r>
            <a:r>
              <a:rPr lang="nl-NL" sz="2000" baseline="30000" dirty="0" smtClean="0"/>
              <a:t>e</a:t>
            </a:r>
            <a:r>
              <a:rPr lang="nl-NL" sz="2000" dirty="0" smtClean="0"/>
              <a:t> eeuw ontwikkeld werd aan middeleeuwse universiteiten (o.a. Parijs en Oxford) </a:t>
            </a:r>
          </a:p>
          <a:p>
            <a:pPr>
              <a:buNone/>
            </a:pPr>
            <a:endParaRPr lang="nl-NL" sz="2000" i="1" dirty="0" smtClean="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313184" y="2420888"/>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scholastieke logica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werd toen</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oo</a:t>
            </a:r>
            <a:r>
              <a:rPr lang="nl-NL" sz="2000" dirty="0" smtClean="0"/>
              <a:t>k wel </a:t>
            </a:r>
            <a:r>
              <a:rPr lang="nl-NL" sz="2000" i="1" dirty="0" smtClean="0"/>
              <a:t>logica </a:t>
            </a:r>
            <a:r>
              <a:rPr lang="nl-NL" sz="2000" i="1" dirty="0" err="1" smtClean="0"/>
              <a:t>moderna</a:t>
            </a:r>
            <a:r>
              <a:rPr lang="nl-NL" sz="2000" i="1" dirty="0" smtClean="0"/>
              <a:t> </a:t>
            </a:r>
            <a:r>
              <a:rPr lang="nl-NL" sz="2000" dirty="0" smtClean="0"/>
              <a:t>genoemd, omdat          ze een aantal nieuwe elementen bevatte ten opzichte van de </a:t>
            </a:r>
            <a:r>
              <a:rPr lang="nl-NL" sz="2000" dirty="0" err="1" smtClean="0"/>
              <a:t>syllogistiek</a:t>
            </a:r>
            <a:r>
              <a:rPr lang="nl-NL" sz="2000" dirty="0" smtClean="0"/>
              <a:t> van Aristoteles zelf (die men </a:t>
            </a:r>
            <a:r>
              <a:rPr lang="nl-NL" sz="2000" i="1" dirty="0" smtClean="0"/>
              <a:t>logica </a:t>
            </a:r>
            <a:r>
              <a:rPr lang="nl-NL" sz="2000" i="1" dirty="0" err="1" smtClean="0"/>
              <a:t>antiqua</a:t>
            </a:r>
            <a:r>
              <a:rPr lang="nl-NL" sz="2000" b="1" dirty="0" smtClean="0"/>
              <a:t> </a:t>
            </a:r>
            <a:r>
              <a:rPr lang="nl-NL" sz="2000" dirty="0" smtClean="0"/>
              <a:t>noemde). De logica </a:t>
            </a:r>
            <a:r>
              <a:rPr lang="nl-NL" sz="2000" dirty="0" err="1" smtClean="0"/>
              <a:t>moderna</a:t>
            </a:r>
            <a:r>
              <a:rPr lang="nl-NL" sz="2000" dirty="0" smtClean="0"/>
              <a:t> werd niet strijdig geacht met de logica </a:t>
            </a:r>
            <a:r>
              <a:rPr lang="nl-NL" sz="2000" dirty="0" err="1" smtClean="0"/>
              <a:t>antiqua</a:t>
            </a:r>
            <a:r>
              <a:rPr lang="nl-NL" sz="2000" dirty="0" smtClean="0"/>
              <a:t>. Men sprak slechts over ‘</a:t>
            </a:r>
            <a:r>
              <a:rPr lang="nl-NL" sz="2000" dirty="0" err="1" smtClean="0"/>
              <a:t>vervolmaaking</a:t>
            </a:r>
            <a:r>
              <a:rPr lang="nl-NL" sz="2000" dirty="0" smtClean="0"/>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251520" y="3904457"/>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In de </a:t>
            </a:r>
            <a:r>
              <a:rPr lang="nl-NL" sz="2000" i="1" dirty="0" smtClean="0"/>
              <a:t>logica </a:t>
            </a:r>
            <a:r>
              <a:rPr lang="nl-NL" sz="2000" i="1" dirty="0" err="1" smtClean="0"/>
              <a:t>moderna</a:t>
            </a:r>
            <a:r>
              <a:rPr lang="nl-NL" sz="2000" i="1" dirty="0" smtClean="0"/>
              <a:t> </a:t>
            </a:r>
            <a:r>
              <a:rPr lang="nl-NL" sz="2000" dirty="0" smtClean="0"/>
              <a:t>stonden vooral semantische problemen centraal. Men    hield zich bezig met betekenis (</a:t>
            </a:r>
            <a:r>
              <a:rPr lang="nl-NL" sz="2000" i="1" dirty="0" err="1" smtClean="0"/>
              <a:t>significatio</a:t>
            </a:r>
            <a:r>
              <a:rPr lang="nl-NL" sz="2000" dirty="0" smtClean="0"/>
              <a:t>) en verwijzing (</a:t>
            </a:r>
            <a:r>
              <a:rPr lang="nl-NL" sz="2000" i="1" dirty="0" err="1" smtClean="0"/>
              <a:t>suppositio</a:t>
            </a:r>
            <a:r>
              <a:rPr lang="nl-NL" sz="2000" dirty="0" smtClean="0"/>
              <a:t>) van           termen en oordelen</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251520" y="508518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Men maakte onderscheid tussen</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1" i="1" u="none" strike="noStrike" kern="1200" cap="none" spc="0" normalizeH="0" noProof="0" dirty="0" err="1" smtClean="0">
                <a:ln>
                  <a:noFill/>
                </a:ln>
                <a:solidFill>
                  <a:srgbClr val="0070C0"/>
                </a:solidFill>
                <a:effectLst/>
                <a:uLnTx/>
                <a:uFillTx/>
                <a:latin typeface="+mn-lt"/>
                <a:ea typeface="+mn-ea"/>
                <a:cs typeface="+mn-cs"/>
              </a:rPr>
              <a:t>categorematische</a:t>
            </a:r>
            <a:r>
              <a:rPr kumimoji="0" lang="nl-NL" sz="2000" b="0" i="0" u="none" strike="noStrike" kern="1200" cap="none" spc="0" normalizeH="0" noProof="0" dirty="0" smtClean="0">
                <a:ln>
                  <a:noFill/>
                </a:ln>
                <a:solidFill>
                  <a:schemeClr val="tx1"/>
                </a:solidFill>
                <a:effectLst/>
                <a:uLnTx/>
                <a:uFillTx/>
                <a:latin typeface="+mn-lt"/>
                <a:ea typeface="+mn-ea"/>
                <a:cs typeface="+mn-cs"/>
              </a:rPr>
              <a:t> en </a:t>
            </a:r>
            <a:r>
              <a:rPr kumimoji="0" lang="nl-NL" sz="2000" b="0" i="1" u="none" strike="noStrike" kern="1200" cap="none" spc="0" normalizeH="0" noProof="0" dirty="0" err="1" smtClean="0">
                <a:ln>
                  <a:noFill/>
                </a:ln>
                <a:solidFill>
                  <a:schemeClr val="tx1"/>
                </a:solidFill>
                <a:effectLst/>
                <a:uLnTx/>
                <a:uFillTx/>
                <a:latin typeface="+mn-lt"/>
                <a:ea typeface="+mn-ea"/>
                <a:cs typeface="+mn-cs"/>
              </a:rPr>
              <a:t>syncategorematische</a:t>
            </a:r>
            <a:r>
              <a:rPr kumimoji="0" lang="nl-NL" sz="2000" b="0" i="0" u="none" strike="noStrike" kern="1200" cap="none" spc="0" normalizeH="0" noProof="0" dirty="0" smtClean="0">
                <a:ln>
                  <a:noFill/>
                </a:ln>
                <a:solidFill>
                  <a:schemeClr val="tx1"/>
                </a:solidFill>
                <a:effectLst/>
                <a:uLnTx/>
                <a:uFillTx/>
                <a:latin typeface="+mn-lt"/>
                <a:ea typeface="+mn-ea"/>
                <a:cs typeface="+mn-cs"/>
              </a:rPr>
              <a:t>        expressies, oftewel tussen ‘termen’ en ‘logische constanten’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1043608" y="5939988"/>
            <a:ext cx="3816424" cy="369332"/>
          </a:xfrm>
          <a:prstGeom prst="rect">
            <a:avLst/>
          </a:prstGeom>
          <a:noFill/>
        </p:spPr>
        <p:txBody>
          <a:bodyPr wrap="square" rtlCol="0">
            <a:spAutoFit/>
          </a:bodyPr>
          <a:lstStyle/>
          <a:p>
            <a:r>
              <a:rPr lang="nl-NL" dirty="0" smtClean="0"/>
              <a:t>Alle </a:t>
            </a:r>
            <a:r>
              <a:rPr lang="nl-NL" b="1" dirty="0" smtClean="0">
                <a:solidFill>
                  <a:srgbClr val="0070C0"/>
                </a:solidFill>
              </a:rPr>
              <a:t>mensen</a:t>
            </a:r>
            <a:r>
              <a:rPr lang="nl-NL" dirty="0" smtClean="0"/>
              <a:t> zijn </a:t>
            </a:r>
            <a:r>
              <a:rPr lang="nl-NL" b="1" dirty="0" smtClean="0">
                <a:solidFill>
                  <a:srgbClr val="0070C0"/>
                </a:solidFill>
              </a:rPr>
              <a:t>sterfelijk</a:t>
            </a:r>
            <a:endParaRPr lang="nl-NL" b="1" dirty="0">
              <a:solidFill>
                <a:srgbClr val="0070C0"/>
              </a:solidFill>
            </a:endParaRPr>
          </a:p>
        </p:txBody>
      </p:sp>
      <p:sp>
        <p:nvSpPr>
          <p:cNvPr id="9" name="TextBox 8"/>
          <p:cNvSpPr txBox="1"/>
          <p:nvPr/>
        </p:nvSpPr>
        <p:spPr>
          <a:xfrm>
            <a:off x="4788024" y="5949280"/>
            <a:ext cx="3816424" cy="369332"/>
          </a:xfrm>
          <a:prstGeom prst="rect">
            <a:avLst/>
          </a:prstGeom>
          <a:noFill/>
        </p:spPr>
        <p:txBody>
          <a:bodyPr wrap="square" rtlCol="0">
            <a:spAutoFit/>
          </a:bodyPr>
          <a:lstStyle/>
          <a:p>
            <a:r>
              <a:rPr lang="nl-NL" dirty="0" smtClean="0"/>
              <a:t>Geen </a:t>
            </a:r>
            <a:r>
              <a:rPr lang="nl-NL" b="1" dirty="0" smtClean="0">
                <a:solidFill>
                  <a:srgbClr val="0070C0"/>
                </a:solidFill>
              </a:rPr>
              <a:t>mens</a:t>
            </a:r>
            <a:r>
              <a:rPr lang="nl-NL" dirty="0" smtClean="0"/>
              <a:t> is </a:t>
            </a:r>
            <a:r>
              <a:rPr lang="nl-NL" b="1" dirty="0" smtClean="0">
                <a:solidFill>
                  <a:srgbClr val="0070C0"/>
                </a:solidFill>
              </a:rPr>
              <a:t>sterfelijk</a:t>
            </a:r>
            <a:endParaRPr lang="nl-NL" b="1" dirty="0">
              <a:solidFill>
                <a:srgbClr val="0070C0"/>
              </a:soli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Van </a:t>
            </a:r>
            <a:r>
              <a:rPr lang="nl-NL" sz="3600" dirty="0" err="1" smtClean="0"/>
              <a:t>syntax</a:t>
            </a:r>
            <a:r>
              <a:rPr lang="nl-NL" sz="3600" dirty="0" smtClean="0"/>
              <a:t> naar semantiek</a:t>
            </a:r>
            <a:endParaRPr lang="nl-NL" sz="3600" dirty="0"/>
          </a:p>
        </p:txBody>
      </p:sp>
      <p:sp>
        <p:nvSpPr>
          <p:cNvPr id="19" name="Content Placeholder 2"/>
          <p:cNvSpPr>
            <a:spLocks noGrp="1"/>
          </p:cNvSpPr>
          <p:nvPr>
            <p:ph idx="1"/>
          </p:nvPr>
        </p:nvSpPr>
        <p:spPr>
          <a:xfrm>
            <a:off x="313184" y="1528193"/>
            <a:ext cx="8939336" cy="532655"/>
          </a:xfrm>
        </p:spPr>
        <p:txBody>
          <a:bodyPr>
            <a:noAutofit/>
          </a:bodyPr>
          <a:lstStyle/>
          <a:p>
            <a:r>
              <a:rPr lang="nl-NL" sz="2000" dirty="0" smtClean="0"/>
              <a:t>De </a:t>
            </a:r>
            <a:r>
              <a:rPr lang="nl-NL" sz="2000" i="1" dirty="0" smtClean="0"/>
              <a:t>scholastieke logica </a:t>
            </a:r>
            <a:r>
              <a:rPr lang="nl-NL" sz="2000" dirty="0" smtClean="0"/>
              <a:t>is de logica zoals deze in de 13</a:t>
            </a:r>
            <a:r>
              <a:rPr lang="nl-NL" sz="2000" baseline="30000" dirty="0" smtClean="0"/>
              <a:t>e</a:t>
            </a:r>
            <a:r>
              <a:rPr lang="nl-NL" sz="2000" dirty="0" smtClean="0"/>
              <a:t>, 14</a:t>
            </a:r>
            <a:r>
              <a:rPr lang="nl-NL" sz="2000" baseline="30000" dirty="0" smtClean="0"/>
              <a:t>e</a:t>
            </a:r>
            <a:r>
              <a:rPr lang="nl-NL" sz="2000" dirty="0" smtClean="0"/>
              <a:t> en 15</a:t>
            </a:r>
            <a:r>
              <a:rPr lang="nl-NL" sz="2000" baseline="30000" dirty="0" smtClean="0"/>
              <a:t>e</a:t>
            </a:r>
            <a:r>
              <a:rPr lang="nl-NL" sz="2000" dirty="0" smtClean="0"/>
              <a:t> eeuw ontwikkeld werd aan middeleeuwse universiteiten (o.a. Parijs en Oxford) </a:t>
            </a:r>
          </a:p>
          <a:p>
            <a:pPr>
              <a:buNone/>
            </a:pPr>
            <a:endParaRPr lang="nl-NL" sz="2000" i="1" dirty="0" smtClean="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313184" y="2420888"/>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scholastieke logica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werd toen</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oo</a:t>
            </a:r>
            <a:r>
              <a:rPr lang="nl-NL" sz="2000" dirty="0" smtClean="0"/>
              <a:t>k wel </a:t>
            </a:r>
            <a:r>
              <a:rPr lang="nl-NL" sz="2000" i="1" dirty="0" smtClean="0"/>
              <a:t>logica </a:t>
            </a:r>
            <a:r>
              <a:rPr lang="nl-NL" sz="2000" i="1" dirty="0" err="1" smtClean="0"/>
              <a:t>moderna</a:t>
            </a:r>
            <a:r>
              <a:rPr lang="nl-NL" sz="2000" i="1" dirty="0" smtClean="0"/>
              <a:t> </a:t>
            </a:r>
            <a:r>
              <a:rPr lang="nl-NL" sz="2000" dirty="0" smtClean="0"/>
              <a:t>genoemd, omdat          ze een aantal nieuwe elementen bevatte ten opzichte van de </a:t>
            </a:r>
            <a:r>
              <a:rPr lang="nl-NL" sz="2000" dirty="0" err="1" smtClean="0"/>
              <a:t>syllogistiek</a:t>
            </a:r>
            <a:r>
              <a:rPr lang="nl-NL" sz="2000" dirty="0" smtClean="0"/>
              <a:t> van Aristoteles zelf (die men </a:t>
            </a:r>
            <a:r>
              <a:rPr lang="nl-NL" sz="2000" i="1" dirty="0" smtClean="0"/>
              <a:t>logica </a:t>
            </a:r>
            <a:r>
              <a:rPr lang="nl-NL" sz="2000" i="1" dirty="0" err="1" smtClean="0"/>
              <a:t>antiqua</a:t>
            </a:r>
            <a:r>
              <a:rPr lang="nl-NL" sz="2000" b="1" dirty="0" smtClean="0"/>
              <a:t> </a:t>
            </a:r>
            <a:r>
              <a:rPr lang="nl-NL" sz="2000" dirty="0" smtClean="0"/>
              <a:t>noemde). De logica </a:t>
            </a:r>
            <a:r>
              <a:rPr lang="nl-NL" sz="2000" dirty="0" err="1" smtClean="0"/>
              <a:t>moderna</a:t>
            </a:r>
            <a:r>
              <a:rPr lang="nl-NL" sz="2000" dirty="0" smtClean="0"/>
              <a:t> werd niet strijdig geacht met de logica </a:t>
            </a:r>
            <a:r>
              <a:rPr lang="nl-NL" sz="2000" dirty="0" err="1" smtClean="0"/>
              <a:t>antiqua</a:t>
            </a:r>
            <a:r>
              <a:rPr lang="nl-NL" sz="2000" dirty="0" smtClean="0"/>
              <a:t>. Men sprak slechts over ‘</a:t>
            </a:r>
            <a:r>
              <a:rPr lang="nl-NL" sz="2000" dirty="0" err="1" smtClean="0"/>
              <a:t>vervolmaaking</a:t>
            </a:r>
            <a:r>
              <a:rPr lang="nl-NL" sz="2000" dirty="0" smtClean="0"/>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2"/>
          <p:cNvSpPr txBox="1">
            <a:spLocks/>
          </p:cNvSpPr>
          <p:nvPr/>
        </p:nvSpPr>
        <p:spPr>
          <a:xfrm>
            <a:off x="251520" y="3904457"/>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In de </a:t>
            </a:r>
            <a:r>
              <a:rPr lang="nl-NL" sz="2000" i="1" dirty="0" smtClean="0"/>
              <a:t>logica </a:t>
            </a:r>
            <a:r>
              <a:rPr lang="nl-NL" sz="2000" i="1" dirty="0" err="1" smtClean="0"/>
              <a:t>moderna</a:t>
            </a:r>
            <a:r>
              <a:rPr lang="nl-NL" sz="2000" i="1" dirty="0" smtClean="0"/>
              <a:t> </a:t>
            </a:r>
            <a:r>
              <a:rPr lang="nl-NL" sz="2000" dirty="0" smtClean="0"/>
              <a:t>stonden vooral semantische problemen centraal. Men    hield zich bezig met betekenis (</a:t>
            </a:r>
            <a:r>
              <a:rPr lang="nl-NL" sz="2000" i="1" dirty="0" err="1" smtClean="0"/>
              <a:t>significatio</a:t>
            </a:r>
            <a:r>
              <a:rPr lang="nl-NL" sz="2000" dirty="0" smtClean="0"/>
              <a:t>) en verwijzing (</a:t>
            </a:r>
            <a:r>
              <a:rPr lang="nl-NL" sz="2000" i="1" dirty="0" err="1" smtClean="0"/>
              <a:t>suppositio</a:t>
            </a:r>
            <a:r>
              <a:rPr lang="nl-NL" sz="2000" dirty="0" smtClean="0"/>
              <a:t>) van           termen en oordelen</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251520" y="508518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Men maakte onderscheid tussen</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1" i="1" u="none" strike="noStrike" kern="1200" cap="none" spc="0" normalizeH="0" noProof="0" dirty="0" err="1" smtClean="0">
                <a:ln>
                  <a:noFill/>
                </a:ln>
                <a:solidFill>
                  <a:srgbClr val="0070C0"/>
                </a:solidFill>
                <a:effectLst/>
                <a:uLnTx/>
                <a:uFillTx/>
                <a:latin typeface="+mn-lt"/>
                <a:ea typeface="+mn-ea"/>
                <a:cs typeface="+mn-cs"/>
              </a:rPr>
              <a:t>categorematische</a:t>
            </a:r>
            <a:r>
              <a:rPr kumimoji="0" lang="nl-NL" sz="2000" b="0" i="0" u="none" strike="noStrike" kern="1200" cap="none" spc="0" normalizeH="0" noProof="0" dirty="0" smtClean="0">
                <a:ln>
                  <a:noFill/>
                </a:ln>
                <a:solidFill>
                  <a:schemeClr val="tx1"/>
                </a:solidFill>
                <a:effectLst/>
                <a:uLnTx/>
                <a:uFillTx/>
                <a:latin typeface="+mn-lt"/>
                <a:ea typeface="+mn-ea"/>
                <a:cs typeface="+mn-cs"/>
              </a:rPr>
              <a:t> en </a:t>
            </a:r>
            <a:r>
              <a:rPr kumimoji="0" lang="nl-NL" sz="2000" b="1" i="1" u="none" strike="noStrike" kern="1200" cap="none" spc="0" normalizeH="0" noProof="0" dirty="0" err="1" smtClean="0">
                <a:ln>
                  <a:noFill/>
                </a:ln>
                <a:solidFill>
                  <a:schemeClr val="accent6">
                    <a:lumMod val="75000"/>
                  </a:schemeClr>
                </a:solidFill>
                <a:effectLst/>
                <a:uLnTx/>
                <a:uFillTx/>
                <a:latin typeface="+mn-lt"/>
                <a:ea typeface="+mn-ea"/>
                <a:cs typeface="+mn-cs"/>
              </a:rPr>
              <a:t>syncategorematische</a:t>
            </a:r>
            <a:r>
              <a:rPr kumimoji="0" lang="nl-NL" sz="2000" b="0" i="0" u="none" strike="noStrike" kern="1200" cap="none" spc="0" normalizeH="0" noProof="0" dirty="0" smtClean="0">
                <a:ln>
                  <a:noFill/>
                </a:ln>
                <a:solidFill>
                  <a:schemeClr val="tx1"/>
                </a:solidFill>
                <a:effectLst/>
                <a:uLnTx/>
                <a:uFillTx/>
                <a:latin typeface="+mn-lt"/>
                <a:ea typeface="+mn-ea"/>
                <a:cs typeface="+mn-cs"/>
              </a:rPr>
              <a:t>        expressies, oftewel tussen ‘termen’ en ‘logische constanten’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1043608" y="5939988"/>
            <a:ext cx="3816424" cy="369332"/>
          </a:xfrm>
          <a:prstGeom prst="rect">
            <a:avLst/>
          </a:prstGeom>
          <a:noFill/>
        </p:spPr>
        <p:txBody>
          <a:bodyPr wrap="square" rtlCol="0">
            <a:spAutoFit/>
          </a:bodyPr>
          <a:lstStyle/>
          <a:p>
            <a:r>
              <a:rPr lang="nl-NL" b="1" dirty="0" smtClean="0">
                <a:solidFill>
                  <a:schemeClr val="accent6">
                    <a:lumMod val="75000"/>
                  </a:schemeClr>
                </a:solidFill>
              </a:rPr>
              <a:t>Alle </a:t>
            </a:r>
            <a:r>
              <a:rPr lang="nl-NL" b="1" dirty="0" smtClean="0">
                <a:solidFill>
                  <a:srgbClr val="0070C0"/>
                </a:solidFill>
              </a:rPr>
              <a:t>mensen</a:t>
            </a:r>
            <a:r>
              <a:rPr lang="nl-NL" dirty="0" smtClean="0"/>
              <a:t> </a:t>
            </a:r>
            <a:r>
              <a:rPr lang="nl-NL" b="1" dirty="0" smtClean="0">
                <a:solidFill>
                  <a:schemeClr val="accent6">
                    <a:lumMod val="75000"/>
                  </a:schemeClr>
                </a:solidFill>
              </a:rPr>
              <a:t>zijn</a:t>
            </a:r>
            <a:r>
              <a:rPr lang="nl-NL" dirty="0" smtClean="0"/>
              <a:t> </a:t>
            </a:r>
            <a:r>
              <a:rPr lang="nl-NL" b="1" dirty="0" smtClean="0">
                <a:solidFill>
                  <a:srgbClr val="0070C0"/>
                </a:solidFill>
              </a:rPr>
              <a:t>sterfelijk</a:t>
            </a:r>
            <a:endParaRPr lang="nl-NL" b="1" dirty="0">
              <a:solidFill>
                <a:srgbClr val="0070C0"/>
              </a:solidFill>
            </a:endParaRPr>
          </a:p>
        </p:txBody>
      </p:sp>
      <p:sp>
        <p:nvSpPr>
          <p:cNvPr id="9" name="TextBox 8"/>
          <p:cNvSpPr txBox="1"/>
          <p:nvPr/>
        </p:nvSpPr>
        <p:spPr>
          <a:xfrm>
            <a:off x="4788024" y="5949280"/>
            <a:ext cx="3816424" cy="369332"/>
          </a:xfrm>
          <a:prstGeom prst="rect">
            <a:avLst/>
          </a:prstGeom>
          <a:noFill/>
        </p:spPr>
        <p:txBody>
          <a:bodyPr wrap="square" rtlCol="0">
            <a:spAutoFit/>
          </a:bodyPr>
          <a:lstStyle/>
          <a:p>
            <a:r>
              <a:rPr lang="nl-NL" b="1" dirty="0" smtClean="0">
                <a:solidFill>
                  <a:schemeClr val="accent6">
                    <a:lumMod val="75000"/>
                  </a:schemeClr>
                </a:solidFill>
              </a:rPr>
              <a:t>Geen</a:t>
            </a:r>
            <a:r>
              <a:rPr lang="nl-NL" dirty="0" smtClean="0"/>
              <a:t> </a:t>
            </a:r>
            <a:r>
              <a:rPr lang="nl-NL" b="1" dirty="0" smtClean="0">
                <a:solidFill>
                  <a:srgbClr val="0070C0"/>
                </a:solidFill>
              </a:rPr>
              <a:t>mens</a:t>
            </a:r>
            <a:r>
              <a:rPr lang="nl-NL" dirty="0" smtClean="0"/>
              <a:t> </a:t>
            </a:r>
            <a:r>
              <a:rPr lang="nl-NL" b="1" dirty="0" smtClean="0">
                <a:solidFill>
                  <a:schemeClr val="accent6">
                    <a:lumMod val="75000"/>
                  </a:schemeClr>
                </a:solidFill>
              </a:rPr>
              <a:t>is</a:t>
            </a:r>
            <a:r>
              <a:rPr lang="nl-NL" dirty="0" smtClean="0"/>
              <a:t> </a:t>
            </a:r>
            <a:r>
              <a:rPr lang="nl-NL" b="1" dirty="0" smtClean="0">
                <a:solidFill>
                  <a:srgbClr val="0070C0"/>
                </a:solidFill>
              </a:rPr>
              <a:t>sterfelijk</a:t>
            </a:r>
            <a:endParaRPr lang="nl-NL" b="1" dirty="0">
              <a:solidFill>
                <a:srgbClr val="0070C0"/>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Van </a:t>
            </a:r>
            <a:r>
              <a:rPr lang="nl-NL" sz="3600" dirty="0" err="1" smtClean="0"/>
              <a:t>syntax</a:t>
            </a:r>
            <a:r>
              <a:rPr lang="nl-NL" sz="3600" dirty="0" smtClean="0"/>
              <a:t> naar semantiek</a:t>
            </a:r>
            <a:endParaRPr lang="nl-NL" sz="3600" dirty="0"/>
          </a:p>
        </p:txBody>
      </p:sp>
      <p:sp>
        <p:nvSpPr>
          <p:cNvPr id="19" name="Content Placeholder 2"/>
          <p:cNvSpPr>
            <a:spLocks noGrp="1"/>
          </p:cNvSpPr>
          <p:nvPr>
            <p:ph idx="1"/>
          </p:nvPr>
        </p:nvSpPr>
        <p:spPr>
          <a:xfrm>
            <a:off x="313184" y="1556793"/>
            <a:ext cx="8939336" cy="504056"/>
          </a:xfrm>
        </p:spPr>
        <p:txBody>
          <a:bodyPr>
            <a:noAutofit/>
          </a:bodyPr>
          <a:lstStyle/>
          <a:p>
            <a:r>
              <a:rPr lang="nl-NL" sz="2000" dirty="0" smtClean="0"/>
              <a:t>De scholastieke theorie voor de semantiek wordt ‘suppositietheorie’ genoemd. </a:t>
            </a:r>
          </a:p>
          <a:p>
            <a:endParaRPr lang="nl-NL" sz="2000" i="1" dirty="0" smtClean="0"/>
          </a:p>
          <a:p>
            <a:endParaRPr lang="nl-NL" sz="2000" i="1" dirty="0" smtClean="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extBox 9"/>
          <p:cNvSpPr txBox="1"/>
          <p:nvPr/>
        </p:nvSpPr>
        <p:spPr>
          <a:xfrm>
            <a:off x="755576" y="3645024"/>
            <a:ext cx="3744416" cy="369332"/>
          </a:xfrm>
          <a:prstGeom prst="rect">
            <a:avLst/>
          </a:prstGeom>
          <a:noFill/>
        </p:spPr>
        <p:txBody>
          <a:bodyPr wrap="square" rtlCol="0">
            <a:spAutoFit/>
          </a:bodyPr>
          <a:lstStyle/>
          <a:p>
            <a:r>
              <a:rPr lang="nl-NL" dirty="0" smtClean="0"/>
              <a:t>[1] De mens is sterfelijk</a:t>
            </a:r>
          </a:p>
        </p:txBody>
      </p:sp>
      <p:sp>
        <p:nvSpPr>
          <p:cNvPr id="11" name="TextBox 10"/>
          <p:cNvSpPr txBox="1"/>
          <p:nvPr/>
        </p:nvSpPr>
        <p:spPr>
          <a:xfrm>
            <a:off x="755576" y="3995772"/>
            <a:ext cx="3744416" cy="369332"/>
          </a:xfrm>
          <a:prstGeom prst="rect">
            <a:avLst/>
          </a:prstGeom>
          <a:noFill/>
        </p:spPr>
        <p:txBody>
          <a:bodyPr wrap="square" rtlCol="0">
            <a:spAutoFit/>
          </a:bodyPr>
          <a:lstStyle/>
          <a:p>
            <a:r>
              <a:rPr lang="nl-NL" dirty="0" smtClean="0"/>
              <a:t>[2] De mens is een soort</a:t>
            </a:r>
          </a:p>
        </p:txBody>
      </p:sp>
      <p:sp>
        <p:nvSpPr>
          <p:cNvPr id="12" name="TextBox 11"/>
          <p:cNvSpPr txBox="1"/>
          <p:nvPr/>
        </p:nvSpPr>
        <p:spPr>
          <a:xfrm>
            <a:off x="755576" y="4355812"/>
            <a:ext cx="3744416" cy="369332"/>
          </a:xfrm>
          <a:prstGeom prst="rect">
            <a:avLst/>
          </a:prstGeom>
          <a:noFill/>
        </p:spPr>
        <p:txBody>
          <a:bodyPr wrap="square" rtlCol="0">
            <a:spAutoFit/>
          </a:bodyPr>
          <a:lstStyle/>
          <a:p>
            <a:r>
              <a:rPr lang="nl-NL" dirty="0" smtClean="0"/>
              <a:t>[3] Mens heeft vier letters</a:t>
            </a:r>
          </a:p>
        </p:txBody>
      </p:sp>
      <p:sp>
        <p:nvSpPr>
          <p:cNvPr id="15" name="TextBox 14"/>
          <p:cNvSpPr txBox="1"/>
          <p:nvPr/>
        </p:nvSpPr>
        <p:spPr>
          <a:xfrm>
            <a:off x="755576" y="5014917"/>
            <a:ext cx="4248472" cy="646331"/>
          </a:xfrm>
          <a:prstGeom prst="rect">
            <a:avLst/>
          </a:prstGeom>
          <a:noFill/>
        </p:spPr>
        <p:txBody>
          <a:bodyPr wrap="square" rtlCol="0">
            <a:spAutoFit/>
          </a:bodyPr>
          <a:lstStyle/>
          <a:p>
            <a:r>
              <a:rPr lang="nl-NL" dirty="0" smtClean="0"/>
              <a:t>In deze drie oordelen wordt de term mens steeds verschillend gebruikt. Hoe?</a:t>
            </a:r>
            <a:endParaRPr lang="nl-NL" dirty="0"/>
          </a:p>
        </p:txBody>
      </p:sp>
      <p:sp>
        <p:nvSpPr>
          <p:cNvPr id="16" name="TextBox 15"/>
          <p:cNvSpPr txBox="1"/>
          <p:nvPr/>
        </p:nvSpPr>
        <p:spPr>
          <a:xfrm>
            <a:off x="3563888" y="3635732"/>
            <a:ext cx="4536504" cy="369332"/>
          </a:xfrm>
          <a:prstGeom prst="rect">
            <a:avLst/>
          </a:prstGeom>
          <a:noFill/>
        </p:spPr>
        <p:txBody>
          <a:bodyPr wrap="square" rtlCol="0">
            <a:spAutoFit/>
          </a:bodyPr>
          <a:lstStyle/>
          <a:p>
            <a:r>
              <a:rPr lang="nl-NL" dirty="0" smtClean="0"/>
              <a:t>Term verwijst naar individuele mensen</a:t>
            </a:r>
            <a:endParaRPr lang="nl-NL" dirty="0"/>
          </a:p>
        </p:txBody>
      </p:sp>
      <p:sp>
        <p:nvSpPr>
          <p:cNvPr id="17" name="TextBox 16"/>
          <p:cNvSpPr txBox="1"/>
          <p:nvPr/>
        </p:nvSpPr>
        <p:spPr>
          <a:xfrm>
            <a:off x="3563888" y="3995772"/>
            <a:ext cx="5040560" cy="369332"/>
          </a:xfrm>
          <a:prstGeom prst="rect">
            <a:avLst/>
          </a:prstGeom>
          <a:noFill/>
        </p:spPr>
        <p:txBody>
          <a:bodyPr wrap="square" rtlCol="0">
            <a:spAutoFit/>
          </a:bodyPr>
          <a:lstStyle/>
          <a:p>
            <a:r>
              <a:rPr lang="nl-NL" dirty="0" smtClean="0"/>
              <a:t>Term verwijst naar het begrip of de soort mens</a:t>
            </a:r>
            <a:endParaRPr lang="nl-NL" dirty="0"/>
          </a:p>
        </p:txBody>
      </p:sp>
      <p:sp>
        <p:nvSpPr>
          <p:cNvPr id="22" name="TextBox 21"/>
          <p:cNvSpPr txBox="1"/>
          <p:nvPr/>
        </p:nvSpPr>
        <p:spPr>
          <a:xfrm>
            <a:off x="3563888" y="4355812"/>
            <a:ext cx="5040560" cy="369332"/>
          </a:xfrm>
          <a:prstGeom prst="rect">
            <a:avLst/>
          </a:prstGeom>
          <a:noFill/>
        </p:spPr>
        <p:txBody>
          <a:bodyPr wrap="square" rtlCol="0">
            <a:spAutoFit/>
          </a:bodyPr>
          <a:lstStyle/>
          <a:p>
            <a:r>
              <a:rPr lang="nl-NL" dirty="0" smtClean="0"/>
              <a:t>Term verwijst naar het woord ‘mens’</a:t>
            </a:r>
            <a:endParaRPr lang="nl-NL" dirty="0"/>
          </a:p>
        </p:txBody>
      </p:sp>
      <p:sp>
        <p:nvSpPr>
          <p:cNvPr id="23" name="Content Placeholder 2"/>
          <p:cNvSpPr txBox="1">
            <a:spLocks/>
          </p:cNvSpPr>
          <p:nvPr/>
        </p:nvSpPr>
        <p:spPr>
          <a:xfrm>
            <a:off x="313184" y="2132856"/>
            <a:ext cx="8939336" cy="532655"/>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Deze theorie vertrekt vanuit de veronderstelling dat een term als zodanig een welbepaalde betekenis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significatio</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heeft, maar dat de verwijzing (</a:t>
            </a:r>
            <a:r>
              <a:rPr lang="nl-NL" sz="2000" i="1" dirty="0" err="1" smtClean="0"/>
              <a:t>suppositio</a:t>
            </a:r>
            <a:r>
              <a:rPr lang="nl-NL" sz="2000" dirty="0" smtClean="0"/>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van een term afhangt van de wijze waarop een term in een oordeel gebruikt wordt.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2000"/>
                                        <p:tgtEl>
                                          <p:spTgt spid="1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20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20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2000"/>
                                        <p:tgtEl>
                                          <p:spTgt spid="1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2000"/>
                                        <p:tgtEl>
                                          <p:spTgt spid="17">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15" grpId="0" build="allAtOnce"/>
      <p:bldP spid="16" grpId="0" build="allAtOnce"/>
      <p:bldP spid="17" grpId="0" build="allAtOnce"/>
      <p:bldP spid="22" grpId="0" build="allAtOnce"/>
      <p:bldP spid="23" grpId="0" build="allAtOnce"/>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Van </a:t>
            </a:r>
            <a:r>
              <a:rPr lang="nl-NL" sz="3600" dirty="0" err="1" smtClean="0"/>
              <a:t>syntax</a:t>
            </a:r>
            <a:r>
              <a:rPr lang="nl-NL" sz="3600" dirty="0" smtClean="0"/>
              <a:t> naar semantiek</a:t>
            </a:r>
            <a:endParaRPr lang="nl-NL" sz="3600" dirty="0"/>
          </a:p>
        </p:txBody>
      </p:sp>
      <p:sp>
        <p:nvSpPr>
          <p:cNvPr id="19" name="Content Placeholder 2"/>
          <p:cNvSpPr>
            <a:spLocks noGrp="1"/>
          </p:cNvSpPr>
          <p:nvPr>
            <p:ph idx="1"/>
          </p:nvPr>
        </p:nvSpPr>
        <p:spPr>
          <a:xfrm>
            <a:off x="313184" y="1556793"/>
            <a:ext cx="8939336" cy="504056"/>
          </a:xfrm>
        </p:spPr>
        <p:txBody>
          <a:bodyPr>
            <a:noAutofit/>
          </a:bodyPr>
          <a:lstStyle/>
          <a:p>
            <a:r>
              <a:rPr lang="nl-NL" sz="2000" dirty="0" smtClean="0"/>
              <a:t>De scholastieke theorie voor de semantiek wordt ‘suppositietheorie’ genoemd. </a:t>
            </a:r>
          </a:p>
          <a:p>
            <a:endParaRPr lang="nl-NL" sz="2000" i="1" dirty="0" smtClean="0"/>
          </a:p>
          <a:p>
            <a:endParaRPr lang="nl-NL" sz="2000" i="1" dirty="0" smtClean="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extBox 9"/>
          <p:cNvSpPr txBox="1"/>
          <p:nvPr/>
        </p:nvSpPr>
        <p:spPr>
          <a:xfrm>
            <a:off x="755576" y="3645024"/>
            <a:ext cx="3744416" cy="369332"/>
          </a:xfrm>
          <a:prstGeom prst="rect">
            <a:avLst/>
          </a:prstGeom>
          <a:noFill/>
        </p:spPr>
        <p:txBody>
          <a:bodyPr wrap="square" rtlCol="0">
            <a:spAutoFit/>
          </a:bodyPr>
          <a:lstStyle/>
          <a:p>
            <a:r>
              <a:rPr lang="nl-NL" dirty="0" smtClean="0"/>
              <a:t>[1] De mens is sterfelijk</a:t>
            </a:r>
          </a:p>
        </p:txBody>
      </p:sp>
      <p:sp>
        <p:nvSpPr>
          <p:cNvPr id="11" name="TextBox 10"/>
          <p:cNvSpPr txBox="1"/>
          <p:nvPr/>
        </p:nvSpPr>
        <p:spPr>
          <a:xfrm>
            <a:off x="755576" y="3995772"/>
            <a:ext cx="3744416" cy="369332"/>
          </a:xfrm>
          <a:prstGeom prst="rect">
            <a:avLst/>
          </a:prstGeom>
          <a:noFill/>
        </p:spPr>
        <p:txBody>
          <a:bodyPr wrap="square" rtlCol="0">
            <a:spAutoFit/>
          </a:bodyPr>
          <a:lstStyle/>
          <a:p>
            <a:r>
              <a:rPr lang="nl-NL" dirty="0" smtClean="0"/>
              <a:t>[2] De mens is een soort</a:t>
            </a:r>
          </a:p>
        </p:txBody>
      </p:sp>
      <p:sp>
        <p:nvSpPr>
          <p:cNvPr id="12" name="TextBox 11"/>
          <p:cNvSpPr txBox="1"/>
          <p:nvPr/>
        </p:nvSpPr>
        <p:spPr>
          <a:xfrm>
            <a:off x="755576" y="4355812"/>
            <a:ext cx="3744416" cy="369332"/>
          </a:xfrm>
          <a:prstGeom prst="rect">
            <a:avLst/>
          </a:prstGeom>
          <a:noFill/>
        </p:spPr>
        <p:txBody>
          <a:bodyPr wrap="square" rtlCol="0">
            <a:spAutoFit/>
          </a:bodyPr>
          <a:lstStyle/>
          <a:p>
            <a:r>
              <a:rPr lang="nl-NL" dirty="0" smtClean="0"/>
              <a:t>[2] Mens heeft vier letters</a:t>
            </a:r>
          </a:p>
        </p:txBody>
      </p:sp>
      <p:sp>
        <p:nvSpPr>
          <p:cNvPr id="15" name="TextBox 14"/>
          <p:cNvSpPr txBox="1"/>
          <p:nvPr/>
        </p:nvSpPr>
        <p:spPr>
          <a:xfrm>
            <a:off x="755576" y="5014917"/>
            <a:ext cx="4248472" cy="646331"/>
          </a:xfrm>
          <a:prstGeom prst="rect">
            <a:avLst/>
          </a:prstGeom>
          <a:noFill/>
        </p:spPr>
        <p:txBody>
          <a:bodyPr wrap="square" rtlCol="0">
            <a:spAutoFit/>
          </a:bodyPr>
          <a:lstStyle/>
          <a:p>
            <a:r>
              <a:rPr lang="nl-NL" dirty="0" smtClean="0"/>
              <a:t>In deze drie oordelen wordt de term mens steeds verschillend gebruikt. Hoe?</a:t>
            </a:r>
            <a:endParaRPr lang="nl-NL" dirty="0"/>
          </a:p>
        </p:txBody>
      </p:sp>
      <p:sp>
        <p:nvSpPr>
          <p:cNvPr id="23" name="Content Placeholder 2"/>
          <p:cNvSpPr txBox="1">
            <a:spLocks/>
          </p:cNvSpPr>
          <p:nvPr/>
        </p:nvSpPr>
        <p:spPr>
          <a:xfrm>
            <a:off x="313184" y="2132856"/>
            <a:ext cx="8939336" cy="532655"/>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Deze theorie vertrekt vanuit de veronderstelling dat een term als zodanig een welbepaalde betekenis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significatio</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heeft, maar dat de verwijzing (</a:t>
            </a:r>
            <a:r>
              <a:rPr lang="nl-NL" sz="2000" i="1" dirty="0" err="1" smtClean="0"/>
              <a:t>suppositio</a:t>
            </a:r>
            <a:r>
              <a:rPr lang="nl-NL" sz="2000" dirty="0" smtClean="0"/>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van een term afhangt van de wijze waarop een term in een oordeel gebruikt wordt.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3995936" y="3573016"/>
            <a:ext cx="4536504" cy="369332"/>
          </a:xfrm>
          <a:prstGeom prst="rect">
            <a:avLst/>
          </a:prstGeom>
          <a:noFill/>
        </p:spPr>
        <p:txBody>
          <a:bodyPr wrap="square" rtlCol="0">
            <a:spAutoFit/>
          </a:bodyPr>
          <a:lstStyle/>
          <a:p>
            <a:r>
              <a:rPr lang="nl-NL" i="1" dirty="0" err="1" smtClean="0"/>
              <a:t>Suppositio</a:t>
            </a:r>
            <a:r>
              <a:rPr lang="nl-NL" i="1" dirty="0" smtClean="0"/>
              <a:t> </a:t>
            </a:r>
            <a:r>
              <a:rPr lang="nl-NL" i="1" dirty="0" err="1" smtClean="0"/>
              <a:t>personalis</a:t>
            </a:r>
            <a:endParaRPr lang="nl-NL" i="1" dirty="0"/>
          </a:p>
        </p:txBody>
      </p:sp>
      <p:sp>
        <p:nvSpPr>
          <p:cNvPr id="18" name="TextBox 17"/>
          <p:cNvSpPr txBox="1"/>
          <p:nvPr/>
        </p:nvSpPr>
        <p:spPr>
          <a:xfrm>
            <a:off x="3995936" y="3942348"/>
            <a:ext cx="5040560" cy="369332"/>
          </a:xfrm>
          <a:prstGeom prst="rect">
            <a:avLst/>
          </a:prstGeom>
          <a:noFill/>
        </p:spPr>
        <p:txBody>
          <a:bodyPr wrap="square" rtlCol="0">
            <a:spAutoFit/>
          </a:bodyPr>
          <a:lstStyle/>
          <a:p>
            <a:r>
              <a:rPr lang="nl-NL" i="1" dirty="0" err="1" smtClean="0"/>
              <a:t>Suppositio</a:t>
            </a:r>
            <a:r>
              <a:rPr lang="nl-NL" i="1" dirty="0" smtClean="0"/>
              <a:t> simplex</a:t>
            </a:r>
            <a:endParaRPr lang="nl-NL" i="1" dirty="0"/>
          </a:p>
        </p:txBody>
      </p:sp>
      <p:sp>
        <p:nvSpPr>
          <p:cNvPr id="20" name="TextBox 19"/>
          <p:cNvSpPr txBox="1"/>
          <p:nvPr/>
        </p:nvSpPr>
        <p:spPr>
          <a:xfrm>
            <a:off x="3995936" y="4293096"/>
            <a:ext cx="5040560" cy="369332"/>
          </a:xfrm>
          <a:prstGeom prst="rect">
            <a:avLst/>
          </a:prstGeom>
          <a:noFill/>
        </p:spPr>
        <p:txBody>
          <a:bodyPr wrap="square" rtlCol="0">
            <a:spAutoFit/>
          </a:bodyPr>
          <a:lstStyle/>
          <a:p>
            <a:r>
              <a:rPr lang="nl-NL" i="1" dirty="0" err="1" smtClean="0"/>
              <a:t>Suppositio</a:t>
            </a:r>
            <a:r>
              <a:rPr lang="nl-NL" i="1" dirty="0" smtClean="0"/>
              <a:t> </a:t>
            </a:r>
            <a:r>
              <a:rPr lang="nl-NL" i="1" dirty="0" err="1" smtClean="0"/>
              <a:t>materialis</a:t>
            </a:r>
            <a:endParaRPr lang="nl-NL" i="1"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Toepassen van suppositietheorie</a:t>
            </a:r>
            <a:endParaRPr lang="nl-NL" sz="3600" dirty="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1321296" y="1916832"/>
            <a:ext cx="3322712"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dirty="0" smtClean="0"/>
              <a:t>De mens is een zoogdier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t>Socrates</a:t>
            </a:r>
            <a:r>
              <a:rPr lang="nl-NL" sz="2000" i="1" dirty="0" smtClean="0"/>
              <a:t> is een mens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noProof="0" dirty="0" smtClean="0">
                <a:ln>
                  <a:noFill/>
                </a:ln>
                <a:solidFill>
                  <a:schemeClr val="tx1"/>
                </a:solidFill>
                <a:effectLst/>
                <a:uLnTx/>
                <a:uFillTx/>
                <a:latin typeface="+mn-lt"/>
                <a:ea typeface="+mn-ea"/>
                <a:cs typeface="+mn-cs"/>
              </a:rPr>
              <a:t> is een zoogdier</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1331640" y="3573016"/>
            <a:ext cx="3322712"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dirty="0" smtClean="0"/>
              <a:t>De mens is een soort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t>Socrates</a:t>
            </a:r>
            <a:r>
              <a:rPr lang="nl-NL" sz="2000" i="1" dirty="0" smtClean="0"/>
              <a:t> is een mens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noProof="0" dirty="0" smtClean="0">
                <a:ln>
                  <a:noFill/>
                </a:ln>
                <a:solidFill>
                  <a:schemeClr val="tx1"/>
                </a:solidFill>
                <a:effectLst/>
                <a:uLnTx/>
                <a:uFillTx/>
                <a:latin typeface="+mn-lt"/>
                <a:ea typeface="+mn-ea"/>
                <a:cs typeface="+mn-cs"/>
              </a:rPr>
              <a:t> is een soort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TextBox 21"/>
          <p:cNvSpPr txBox="1"/>
          <p:nvPr/>
        </p:nvSpPr>
        <p:spPr>
          <a:xfrm>
            <a:off x="179512" y="1907540"/>
            <a:ext cx="1944216" cy="369332"/>
          </a:xfrm>
          <a:prstGeom prst="rect">
            <a:avLst/>
          </a:prstGeom>
          <a:noFill/>
        </p:spPr>
        <p:txBody>
          <a:bodyPr wrap="square" rtlCol="0">
            <a:spAutoFit/>
          </a:bodyPr>
          <a:lstStyle/>
          <a:p>
            <a:r>
              <a:rPr lang="nl-NL" dirty="0" smtClean="0"/>
              <a:t>Geldig</a:t>
            </a:r>
            <a:endParaRPr lang="nl-NL" dirty="0"/>
          </a:p>
        </p:txBody>
      </p:sp>
      <p:sp>
        <p:nvSpPr>
          <p:cNvPr id="24" name="TextBox 23"/>
          <p:cNvSpPr txBox="1"/>
          <p:nvPr/>
        </p:nvSpPr>
        <p:spPr>
          <a:xfrm>
            <a:off x="107504" y="3573016"/>
            <a:ext cx="1944216" cy="369332"/>
          </a:xfrm>
          <a:prstGeom prst="rect">
            <a:avLst/>
          </a:prstGeom>
          <a:noFill/>
        </p:spPr>
        <p:txBody>
          <a:bodyPr wrap="square" rtlCol="0">
            <a:spAutoFit/>
          </a:bodyPr>
          <a:lstStyle/>
          <a:p>
            <a:r>
              <a:rPr lang="nl-NL" dirty="0" smtClean="0"/>
              <a:t>Ongeldig</a:t>
            </a:r>
            <a:endParaRPr lang="nl-NL" dirty="0"/>
          </a:p>
        </p:txBody>
      </p:sp>
      <p:sp>
        <p:nvSpPr>
          <p:cNvPr id="25" name="TextBox 24"/>
          <p:cNvSpPr txBox="1"/>
          <p:nvPr/>
        </p:nvSpPr>
        <p:spPr>
          <a:xfrm>
            <a:off x="179512" y="5457998"/>
            <a:ext cx="3888432" cy="923330"/>
          </a:xfrm>
          <a:prstGeom prst="rect">
            <a:avLst/>
          </a:prstGeom>
          <a:noFill/>
        </p:spPr>
        <p:txBody>
          <a:bodyPr wrap="square" rtlCol="0">
            <a:spAutoFit/>
          </a:bodyPr>
          <a:lstStyle/>
          <a:p>
            <a:r>
              <a:rPr lang="nl-NL" dirty="0" smtClean="0"/>
              <a:t>Toch bezitten beide syllogismen </a:t>
            </a:r>
            <a:r>
              <a:rPr lang="nl-NL" i="1" dirty="0" smtClean="0"/>
              <a:t>dezelfde redeneervorm</a:t>
            </a:r>
            <a:r>
              <a:rPr lang="nl-NL" dirty="0" smtClean="0"/>
              <a:t>. Hoe kan      deze aporie worden opgelost?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20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2000"/>
                                        <p:tgtEl>
                                          <p:spTgt spid="2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fade">
                                      <p:cBhvr>
                                        <p:cTn id="15" dur="2000"/>
                                        <p:tgtEl>
                                          <p:spTgt spid="2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animEffect transition="in" filter="fade">
                                      <p:cBhvr>
                                        <p:cTn id="18" dur="2000"/>
                                        <p:tgtEl>
                                          <p:spTgt spid="2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2000"/>
                                        <p:tgtEl>
                                          <p:spTgt spid="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fade">
                                      <p:cBhvr>
                                        <p:cTn id="28" dur="2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22" grpId="0" build="allAtOnce"/>
      <p:bldP spid="24" grpId="0" build="allAtOnce"/>
      <p:bldP spid="25" grpId="0" build="allAtOnce"/>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Toepassen van suppositietheorie</a:t>
            </a:r>
            <a:endParaRPr lang="nl-NL" sz="3600" dirty="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1321296" y="1916832"/>
            <a:ext cx="3322712"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dirty="0" smtClean="0"/>
              <a:t>De </a:t>
            </a:r>
            <a:r>
              <a:rPr lang="nl-NL" sz="2000" b="1" i="1" dirty="0" smtClean="0">
                <a:solidFill>
                  <a:srgbClr val="0070C0"/>
                </a:solidFill>
              </a:rPr>
              <a:t>mens</a:t>
            </a:r>
            <a:r>
              <a:rPr lang="nl-NL" sz="2000" i="1" dirty="0" smtClean="0"/>
              <a:t> is een zoogdier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t>Socrates</a:t>
            </a:r>
            <a:r>
              <a:rPr lang="nl-NL" sz="2000" i="1" dirty="0" smtClean="0"/>
              <a:t> is een </a:t>
            </a:r>
            <a:r>
              <a:rPr lang="nl-NL" sz="2000" b="1" i="1" dirty="0" smtClean="0">
                <a:solidFill>
                  <a:srgbClr val="0070C0"/>
                </a:solidFill>
              </a:rPr>
              <a:t>mens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noProof="0" dirty="0" smtClean="0">
                <a:ln>
                  <a:noFill/>
                </a:ln>
                <a:solidFill>
                  <a:schemeClr val="tx1"/>
                </a:solidFill>
                <a:effectLst/>
                <a:uLnTx/>
                <a:uFillTx/>
                <a:latin typeface="+mn-lt"/>
                <a:ea typeface="+mn-ea"/>
                <a:cs typeface="+mn-cs"/>
              </a:rPr>
              <a:t> is een zoogdier</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1331640" y="3573016"/>
            <a:ext cx="3322712"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dirty="0" smtClean="0"/>
              <a:t>De mens is een soort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t>Socrates</a:t>
            </a:r>
            <a:r>
              <a:rPr lang="nl-NL" sz="2000" i="1" dirty="0" smtClean="0"/>
              <a:t> is een mens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noProof="0" dirty="0" smtClean="0">
                <a:ln>
                  <a:noFill/>
                </a:ln>
                <a:solidFill>
                  <a:schemeClr val="tx1"/>
                </a:solidFill>
                <a:effectLst/>
                <a:uLnTx/>
                <a:uFillTx/>
                <a:latin typeface="+mn-lt"/>
                <a:ea typeface="+mn-ea"/>
                <a:cs typeface="+mn-cs"/>
              </a:rPr>
              <a:t> is een soort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TextBox 21"/>
          <p:cNvSpPr txBox="1"/>
          <p:nvPr/>
        </p:nvSpPr>
        <p:spPr>
          <a:xfrm>
            <a:off x="179512" y="1907540"/>
            <a:ext cx="1944216" cy="369332"/>
          </a:xfrm>
          <a:prstGeom prst="rect">
            <a:avLst/>
          </a:prstGeom>
          <a:noFill/>
        </p:spPr>
        <p:txBody>
          <a:bodyPr wrap="square" rtlCol="0">
            <a:spAutoFit/>
          </a:bodyPr>
          <a:lstStyle/>
          <a:p>
            <a:r>
              <a:rPr lang="nl-NL" dirty="0" smtClean="0"/>
              <a:t>Geldig</a:t>
            </a:r>
            <a:endParaRPr lang="nl-NL" dirty="0"/>
          </a:p>
        </p:txBody>
      </p:sp>
      <p:sp>
        <p:nvSpPr>
          <p:cNvPr id="24" name="TextBox 23"/>
          <p:cNvSpPr txBox="1"/>
          <p:nvPr/>
        </p:nvSpPr>
        <p:spPr>
          <a:xfrm>
            <a:off x="107504" y="3573016"/>
            <a:ext cx="1944216" cy="369332"/>
          </a:xfrm>
          <a:prstGeom prst="rect">
            <a:avLst/>
          </a:prstGeom>
          <a:noFill/>
        </p:spPr>
        <p:txBody>
          <a:bodyPr wrap="square" rtlCol="0">
            <a:spAutoFit/>
          </a:bodyPr>
          <a:lstStyle/>
          <a:p>
            <a:r>
              <a:rPr lang="nl-NL" dirty="0" smtClean="0"/>
              <a:t>Ongeldig</a:t>
            </a:r>
            <a:endParaRPr lang="nl-NL" dirty="0"/>
          </a:p>
        </p:txBody>
      </p:sp>
      <p:sp>
        <p:nvSpPr>
          <p:cNvPr id="25" name="TextBox 24"/>
          <p:cNvSpPr txBox="1"/>
          <p:nvPr/>
        </p:nvSpPr>
        <p:spPr>
          <a:xfrm>
            <a:off x="179512" y="5457998"/>
            <a:ext cx="3888432" cy="923330"/>
          </a:xfrm>
          <a:prstGeom prst="rect">
            <a:avLst/>
          </a:prstGeom>
          <a:noFill/>
        </p:spPr>
        <p:txBody>
          <a:bodyPr wrap="square" rtlCol="0">
            <a:spAutoFit/>
          </a:bodyPr>
          <a:lstStyle/>
          <a:p>
            <a:r>
              <a:rPr lang="nl-NL" dirty="0" smtClean="0"/>
              <a:t>Toch bezitten beide syllogismen </a:t>
            </a:r>
            <a:r>
              <a:rPr lang="nl-NL" i="1" dirty="0" smtClean="0"/>
              <a:t>dezelfde redeneervorm</a:t>
            </a:r>
            <a:r>
              <a:rPr lang="nl-NL" dirty="0" smtClean="0"/>
              <a:t>. Hoe kan      deze aporie worden opgelost?</a:t>
            </a:r>
            <a:endParaRPr lang="nl-NL" dirty="0"/>
          </a:p>
        </p:txBody>
      </p:sp>
      <p:sp>
        <p:nvSpPr>
          <p:cNvPr id="9" name="TextBox 8"/>
          <p:cNvSpPr txBox="1"/>
          <p:nvPr/>
        </p:nvSpPr>
        <p:spPr>
          <a:xfrm>
            <a:off x="4932040" y="1907540"/>
            <a:ext cx="2592288" cy="369332"/>
          </a:xfrm>
          <a:prstGeom prst="rect">
            <a:avLst/>
          </a:prstGeom>
          <a:noFill/>
        </p:spPr>
        <p:txBody>
          <a:bodyPr wrap="square" rtlCol="0">
            <a:spAutoFit/>
          </a:bodyPr>
          <a:lstStyle/>
          <a:p>
            <a:r>
              <a:rPr lang="nl-NL" dirty="0" err="1" smtClean="0"/>
              <a:t>Suppositio</a:t>
            </a:r>
            <a:r>
              <a:rPr lang="nl-NL" dirty="0" smtClean="0"/>
              <a:t> </a:t>
            </a:r>
            <a:r>
              <a:rPr lang="nl-NL" dirty="0" err="1" smtClean="0"/>
              <a:t>personalis</a:t>
            </a:r>
            <a:endParaRPr lang="nl-NL" dirty="0"/>
          </a:p>
        </p:txBody>
      </p:sp>
      <p:sp>
        <p:nvSpPr>
          <p:cNvPr id="10" name="TextBox 9"/>
          <p:cNvSpPr txBox="1"/>
          <p:nvPr/>
        </p:nvSpPr>
        <p:spPr>
          <a:xfrm>
            <a:off x="4932040" y="2276872"/>
            <a:ext cx="2592288" cy="369332"/>
          </a:xfrm>
          <a:prstGeom prst="rect">
            <a:avLst/>
          </a:prstGeom>
          <a:noFill/>
        </p:spPr>
        <p:txBody>
          <a:bodyPr wrap="square" rtlCol="0">
            <a:spAutoFit/>
          </a:bodyPr>
          <a:lstStyle/>
          <a:p>
            <a:r>
              <a:rPr lang="nl-NL" dirty="0" err="1" smtClean="0"/>
              <a:t>Suppositio</a:t>
            </a:r>
            <a:r>
              <a:rPr lang="nl-NL" dirty="0" smtClean="0"/>
              <a:t> </a:t>
            </a:r>
            <a:r>
              <a:rPr lang="nl-NL" dirty="0" err="1" smtClean="0"/>
              <a:t>personalis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En dus…</a:t>
            </a:r>
            <a:endParaRPr lang="nl-NL" sz="2800" dirty="0"/>
          </a:p>
        </p:txBody>
      </p:sp>
      <p:sp>
        <p:nvSpPr>
          <p:cNvPr id="5" name="Content Placeholder 2"/>
          <p:cNvSpPr txBox="1">
            <a:spLocks/>
          </p:cNvSpPr>
          <p:nvPr/>
        </p:nvSpPr>
        <p:spPr>
          <a:xfrm>
            <a:off x="6084168" y="4509120"/>
            <a:ext cx="4608512"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2 is een even getal</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3 is een </a:t>
            </a:r>
            <a:r>
              <a:rPr lang="nl-NL" dirty="0" smtClean="0">
                <a:solidFill>
                  <a:srgbClr val="0070C0"/>
                </a:solidFill>
              </a:rPr>
              <a:t>even </a:t>
            </a:r>
            <a:r>
              <a:rPr kumimoji="0" lang="nl-NL" b="0" i="0" u="none" strike="noStrike" kern="1200" cap="none" spc="0" normalizeH="0" baseline="0" noProof="0" dirty="0" smtClean="0">
                <a:ln>
                  <a:noFill/>
                </a:ln>
                <a:solidFill>
                  <a:srgbClr val="0070C0"/>
                </a:solidFill>
                <a:effectLst/>
                <a:uLnTx/>
                <a:uFillTx/>
                <a:latin typeface="+mn-lt"/>
                <a:ea typeface="+mn-ea"/>
                <a:cs typeface="+mn-cs"/>
              </a:rPr>
              <a:t>getal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2 en </a:t>
            </a:r>
            <a:r>
              <a:rPr lang="nl-NL" dirty="0" smtClean="0">
                <a:solidFill>
                  <a:srgbClr val="0070C0"/>
                </a:solidFill>
              </a:rPr>
              <a:t>3 </a:t>
            </a:r>
            <a:r>
              <a:rPr kumimoji="0" lang="nl-NL" b="0" i="0" u="none" strike="noStrike" kern="1200" cap="none" spc="0" normalizeH="0" baseline="0" noProof="0" dirty="0" smtClean="0">
                <a:ln>
                  <a:noFill/>
                </a:ln>
                <a:solidFill>
                  <a:srgbClr val="0070C0"/>
                </a:solidFill>
                <a:effectLst/>
                <a:uLnTx/>
                <a:uFillTx/>
                <a:latin typeface="+mn-lt"/>
                <a:ea typeface="+mn-ea"/>
                <a:cs typeface="+mn-cs"/>
              </a:rPr>
              <a:t>zijn</a:t>
            </a:r>
            <a:r>
              <a:rPr lang="nl-NL" noProof="0" dirty="0" smtClean="0">
                <a:solidFill>
                  <a:srgbClr val="0070C0"/>
                </a:solidFill>
              </a:rPr>
              <a:t> even </a:t>
            </a:r>
            <a:r>
              <a:rPr lang="nl-NL" dirty="0" smtClean="0">
                <a:solidFill>
                  <a:srgbClr val="0070C0"/>
                </a:solidFill>
              </a:rPr>
              <a:t>getallen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6" name="Content Placeholder 2"/>
          <p:cNvSpPr txBox="1">
            <a:spLocks/>
          </p:cNvSpPr>
          <p:nvPr/>
        </p:nvSpPr>
        <p:spPr>
          <a:xfrm>
            <a:off x="3193504" y="1484784"/>
            <a:ext cx="2746648"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a:t>
            </a:r>
            <a:r>
              <a:rPr kumimoji="0" lang="nl-NL" b="0" i="0" u="none" strike="noStrike" kern="1200" cap="none" spc="0" normalizeH="0" noProof="0" dirty="0" smtClean="0">
                <a:ln>
                  <a:noFill/>
                </a:ln>
                <a:solidFill>
                  <a:srgbClr val="0070C0"/>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Het regent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De straten</a:t>
            </a:r>
            <a:r>
              <a:rPr kumimoji="0" lang="nl-NL" b="0" i="0" u="none" strike="noStrike" kern="1200" cap="none" spc="0" normalizeH="0" noProof="0" dirty="0" smtClean="0">
                <a:ln>
                  <a:noFill/>
                </a:ln>
                <a:solidFill>
                  <a:srgbClr val="0070C0"/>
                </a:solidFill>
                <a:effectLst/>
                <a:uLnTx/>
                <a:uFillTx/>
                <a:latin typeface="+mn-lt"/>
                <a:ea typeface="+mn-ea"/>
                <a:cs typeface="+mn-cs"/>
              </a:rPr>
              <a:t> worden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7" name="Content Placeholder 2"/>
          <p:cNvSpPr txBox="1">
            <a:spLocks/>
          </p:cNvSpPr>
          <p:nvPr/>
        </p:nvSpPr>
        <p:spPr>
          <a:xfrm>
            <a:off x="6084168" y="145618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 de</a:t>
            </a:r>
            <a:r>
              <a:rPr kumimoji="0" lang="nl-NL" b="0" i="0" u="none" strike="noStrike" kern="1200" cap="none" spc="0" normalizeH="0" noProof="0" dirty="0" smtClean="0">
                <a:ln>
                  <a:noFill/>
                </a:ln>
                <a:solidFill>
                  <a:srgbClr val="0070C0"/>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De prijzen stijgen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De loonkosten stijgen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8" name="Content Placeholder 2"/>
          <p:cNvSpPr txBox="1">
            <a:spLocks/>
          </p:cNvSpPr>
          <p:nvPr/>
        </p:nvSpPr>
        <p:spPr>
          <a:xfrm>
            <a:off x="395536" y="2924944"/>
            <a:ext cx="2746648" cy="14687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a:t>
            </a:r>
            <a:r>
              <a:rPr kumimoji="0" lang="nl-NL" b="0" i="0" u="none" strike="noStrike" kern="1200" cap="none" spc="0" normalizeH="0" noProof="0" dirty="0" smtClean="0">
                <a:ln>
                  <a:noFill/>
                </a:ln>
                <a:solidFill>
                  <a:srgbClr val="0070C0"/>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Het</a:t>
            </a:r>
            <a:r>
              <a:rPr kumimoji="0" lang="nl-NL" b="0" i="0" u="none" strike="noStrike" kern="1200" cap="none" spc="0" normalizeH="0" noProof="0" dirty="0" smtClean="0">
                <a:ln>
                  <a:noFill/>
                </a:ln>
                <a:solidFill>
                  <a:srgbClr val="0070C0"/>
                </a:solidFill>
                <a:effectLst/>
                <a:uLnTx/>
                <a:uFillTx/>
                <a:latin typeface="+mn-lt"/>
                <a:ea typeface="+mn-ea"/>
                <a:cs typeface="+mn-cs"/>
              </a:rPr>
              <a:t> regent niet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De straten</a:t>
            </a:r>
            <a:r>
              <a:rPr kumimoji="0" lang="nl-NL" b="0" i="0" u="none" strike="noStrike" kern="1200" cap="none" spc="0" normalizeH="0" noProof="0" dirty="0" smtClean="0">
                <a:ln>
                  <a:noFill/>
                </a:ln>
                <a:solidFill>
                  <a:srgbClr val="0070C0"/>
                </a:solidFill>
                <a:effectLst/>
                <a:uLnTx/>
                <a:uFillTx/>
                <a:latin typeface="+mn-lt"/>
                <a:ea typeface="+mn-ea"/>
                <a:cs typeface="+mn-cs"/>
              </a:rPr>
              <a:t> worden niet nat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0" name="Content Placeholder 2"/>
          <p:cNvSpPr txBox="1">
            <a:spLocks/>
          </p:cNvSpPr>
          <p:nvPr/>
        </p:nvSpPr>
        <p:spPr>
          <a:xfrm>
            <a:off x="3203848" y="292494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Als de</a:t>
            </a:r>
            <a:r>
              <a:rPr kumimoji="0" lang="nl-NL" b="0" i="0" u="none" strike="noStrike" kern="1200" cap="none" spc="0" normalizeH="0" noProof="0" dirty="0" smtClean="0">
                <a:ln>
                  <a:noFill/>
                </a:ln>
                <a:solidFill>
                  <a:srgbClr val="0070C0"/>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De prijzen stijgen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De loonkosten stijgen niet</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3" name="Content Placeholder 2"/>
          <p:cNvSpPr txBox="1">
            <a:spLocks/>
          </p:cNvSpPr>
          <p:nvPr/>
        </p:nvSpPr>
        <p:spPr>
          <a:xfrm>
            <a:off x="3203848" y="4509120"/>
            <a:ext cx="396044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Jan of Piet is de dader</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2. Piet </a:t>
            </a:r>
            <a:r>
              <a:rPr lang="nl-NL" dirty="0" smtClean="0">
                <a:solidFill>
                  <a:srgbClr val="0070C0"/>
                </a:solidFill>
              </a:rPr>
              <a:t>is onschuldig</a:t>
            </a: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rgbClr val="0070C0"/>
                </a:solidFill>
                <a:effectLst/>
                <a:uLnTx/>
                <a:uFillTx/>
                <a:latin typeface="+mn-lt"/>
                <a:ea typeface="+mn-ea"/>
                <a:cs typeface="+mn-cs"/>
              </a:rPr>
              <a:t>3. Jan is de dader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9" name="TextBox 8"/>
          <p:cNvSpPr txBox="1"/>
          <p:nvPr/>
        </p:nvSpPr>
        <p:spPr>
          <a:xfrm>
            <a:off x="5292080" y="2627620"/>
            <a:ext cx="1008112" cy="369332"/>
          </a:xfrm>
          <a:prstGeom prst="rect">
            <a:avLst/>
          </a:prstGeom>
          <a:noFill/>
        </p:spPr>
        <p:txBody>
          <a:bodyPr wrap="square" rtlCol="0">
            <a:spAutoFit/>
          </a:bodyPr>
          <a:lstStyle/>
          <a:p>
            <a:r>
              <a:rPr lang="nl-NL" b="1" i="1" dirty="0" smtClean="0"/>
              <a:t>Geldig</a:t>
            </a:r>
            <a:endParaRPr lang="nl-NL" b="1" i="1" dirty="0"/>
          </a:p>
        </p:txBody>
      </p:sp>
      <p:sp>
        <p:nvSpPr>
          <p:cNvPr id="11" name="TextBox 10"/>
          <p:cNvSpPr txBox="1"/>
          <p:nvPr/>
        </p:nvSpPr>
        <p:spPr>
          <a:xfrm>
            <a:off x="7884368" y="2627620"/>
            <a:ext cx="1368152" cy="369332"/>
          </a:xfrm>
          <a:prstGeom prst="rect">
            <a:avLst/>
          </a:prstGeom>
          <a:noFill/>
        </p:spPr>
        <p:txBody>
          <a:bodyPr wrap="square" rtlCol="0">
            <a:spAutoFit/>
          </a:bodyPr>
          <a:lstStyle/>
          <a:p>
            <a:r>
              <a:rPr lang="nl-NL" b="1" i="1" dirty="0" smtClean="0"/>
              <a:t>Ongeldig</a:t>
            </a:r>
            <a:endParaRPr lang="nl-NL" b="1" i="1" dirty="0"/>
          </a:p>
        </p:txBody>
      </p:sp>
      <p:sp>
        <p:nvSpPr>
          <p:cNvPr id="12" name="TextBox 11"/>
          <p:cNvSpPr txBox="1"/>
          <p:nvPr/>
        </p:nvSpPr>
        <p:spPr>
          <a:xfrm>
            <a:off x="1979712" y="4077072"/>
            <a:ext cx="1296144" cy="369332"/>
          </a:xfrm>
          <a:prstGeom prst="rect">
            <a:avLst/>
          </a:prstGeom>
          <a:noFill/>
        </p:spPr>
        <p:txBody>
          <a:bodyPr wrap="square" rtlCol="0">
            <a:spAutoFit/>
          </a:bodyPr>
          <a:lstStyle/>
          <a:p>
            <a:r>
              <a:rPr lang="nl-NL" b="1" i="1" dirty="0" smtClean="0"/>
              <a:t>Ongeldig</a:t>
            </a:r>
            <a:endParaRPr lang="nl-NL" b="1" i="1" dirty="0"/>
          </a:p>
        </p:txBody>
      </p:sp>
      <p:sp>
        <p:nvSpPr>
          <p:cNvPr id="14" name="TextBox 13"/>
          <p:cNvSpPr txBox="1"/>
          <p:nvPr/>
        </p:nvSpPr>
        <p:spPr>
          <a:xfrm>
            <a:off x="5436096" y="4077072"/>
            <a:ext cx="1296144" cy="369332"/>
          </a:xfrm>
          <a:prstGeom prst="rect">
            <a:avLst/>
          </a:prstGeom>
          <a:noFill/>
        </p:spPr>
        <p:txBody>
          <a:bodyPr wrap="square" rtlCol="0">
            <a:spAutoFit/>
          </a:bodyPr>
          <a:lstStyle/>
          <a:p>
            <a:r>
              <a:rPr lang="nl-NL" b="1" i="1" dirty="0" smtClean="0"/>
              <a:t>Geldig</a:t>
            </a:r>
            <a:endParaRPr lang="nl-NL" b="1" i="1" dirty="0"/>
          </a:p>
        </p:txBody>
      </p:sp>
      <p:sp>
        <p:nvSpPr>
          <p:cNvPr id="15" name="TextBox 14"/>
          <p:cNvSpPr txBox="1"/>
          <p:nvPr/>
        </p:nvSpPr>
        <p:spPr>
          <a:xfrm>
            <a:off x="4788024" y="5373216"/>
            <a:ext cx="1296144" cy="369332"/>
          </a:xfrm>
          <a:prstGeom prst="rect">
            <a:avLst/>
          </a:prstGeom>
          <a:noFill/>
        </p:spPr>
        <p:txBody>
          <a:bodyPr wrap="square" rtlCol="0">
            <a:spAutoFit/>
          </a:bodyPr>
          <a:lstStyle/>
          <a:p>
            <a:r>
              <a:rPr lang="nl-NL" b="1" i="1" dirty="0" smtClean="0"/>
              <a:t>Geldig</a:t>
            </a:r>
            <a:endParaRPr lang="nl-NL" b="1" i="1" dirty="0"/>
          </a:p>
        </p:txBody>
      </p:sp>
      <p:sp>
        <p:nvSpPr>
          <p:cNvPr id="16" name="TextBox 15"/>
          <p:cNvSpPr txBox="1"/>
          <p:nvPr/>
        </p:nvSpPr>
        <p:spPr>
          <a:xfrm>
            <a:off x="8244408" y="5435932"/>
            <a:ext cx="1296144" cy="369332"/>
          </a:xfrm>
          <a:prstGeom prst="rect">
            <a:avLst/>
          </a:prstGeom>
          <a:noFill/>
        </p:spPr>
        <p:txBody>
          <a:bodyPr wrap="square" rtlCol="0">
            <a:spAutoFit/>
          </a:bodyPr>
          <a:lstStyle/>
          <a:p>
            <a:r>
              <a:rPr lang="nl-NL" b="1" i="1" dirty="0" smtClean="0"/>
              <a:t>Geldig</a:t>
            </a:r>
            <a:endParaRPr lang="nl-NL" b="1" i="1"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Toepassen van suppositietheorie</a:t>
            </a:r>
            <a:endParaRPr lang="nl-NL" sz="3600" dirty="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1321296" y="1916832"/>
            <a:ext cx="3322712"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dirty="0" smtClean="0"/>
              <a:t>De </a:t>
            </a:r>
            <a:r>
              <a:rPr lang="nl-NL" sz="2000" b="1" i="1" dirty="0" smtClean="0">
                <a:solidFill>
                  <a:srgbClr val="0070C0"/>
                </a:solidFill>
              </a:rPr>
              <a:t>mens</a:t>
            </a:r>
            <a:r>
              <a:rPr lang="nl-NL" sz="2000" i="1" dirty="0" smtClean="0"/>
              <a:t> is een zoogdier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t>Socrates</a:t>
            </a:r>
            <a:r>
              <a:rPr lang="nl-NL" sz="2000" i="1" dirty="0" smtClean="0"/>
              <a:t> is een </a:t>
            </a:r>
            <a:r>
              <a:rPr lang="nl-NL" sz="2000" b="1" i="1" dirty="0" smtClean="0">
                <a:solidFill>
                  <a:srgbClr val="0070C0"/>
                </a:solidFill>
              </a:rPr>
              <a:t>mens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noProof="0" dirty="0" smtClean="0">
                <a:ln>
                  <a:noFill/>
                </a:ln>
                <a:solidFill>
                  <a:schemeClr val="tx1"/>
                </a:solidFill>
                <a:effectLst/>
                <a:uLnTx/>
                <a:uFillTx/>
                <a:latin typeface="+mn-lt"/>
                <a:ea typeface="+mn-ea"/>
                <a:cs typeface="+mn-cs"/>
              </a:rPr>
              <a:t> is een zoogdier</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1331640" y="3573016"/>
            <a:ext cx="3322712"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dirty="0" smtClean="0"/>
              <a:t>De </a:t>
            </a:r>
            <a:r>
              <a:rPr lang="nl-NL" sz="2000" b="1" i="1" dirty="0" smtClean="0">
                <a:solidFill>
                  <a:srgbClr val="0070C0"/>
                </a:solidFill>
              </a:rPr>
              <a:t>mens</a:t>
            </a:r>
            <a:r>
              <a:rPr lang="nl-NL" sz="2000" i="1" dirty="0" smtClean="0"/>
              <a:t> is een soort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t>Socrates</a:t>
            </a:r>
            <a:r>
              <a:rPr lang="nl-NL" sz="2000" i="1" dirty="0" smtClean="0"/>
              <a:t> is een </a:t>
            </a:r>
            <a:r>
              <a:rPr lang="nl-NL" sz="2000" b="1" i="1" dirty="0" smtClean="0">
                <a:solidFill>
                  <a:srgbClr val="0070C0"/>
                </a:solidFill>
              </a:rPr>
              <a:t>mens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noProof="0" dirty="0" smtClean="0">
                <a:ln>
                  <a:noFill/>
                </a:ln>
                <a:solidFill>
                  <a:schemeClr val="tx1"/>
                </a:solidFill>
                <a:effectLst/>
                <a:uLnTx/>
                <a:uFillTx/>
                <a:latin typeface="+mn-lt"/>
                <a:ea typeface="+mn-ea"/>
                <a:cs typeface="+mn-cs"/>
              </a:rPr>
              <a:t> is een soort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TextBox 21"/>
          <p:cNvSpPr txBox="1"/>
          <p:nvPr/>
        </p:nvSpPr>
        <p:spPr>
          <a:xfrm>
            <a:off x="179512" y="1907540"/>
            <a:ext cx="1944216" cy="369332"/>
          </a:xfrm>
          <a:prstGeom prst="rect">
            <a:avLst/>
          </a:prstGeom>
          <a:noFill/>
        </p:spPr>
        <p:txBody>
          <a:bodyPr wrap="square" rtlCol="0">
            <a:spAutoFit/>
          </a:bodyPr>
          <a:lstStyle/>
          <a:p>
            <a:r>
              <a:rPr lang="nl-NL" dirty="0" smtClean="0"/>
              <a:t>Geldig</a:t>
            </a:r>
            <a:endParaRPr lang="nl-NL" dirty="0"/>
          </a:p>
        </p:txBody>
      </p:sp>
      <p:sp>
        <p:nvSpPr>
          <p:cNvPr id="24" name="TextBox 23"/>
          <p:cNvSpPr txBox="1"/>
          <p:nvPr/>
        </p:nvSpPr>
        <p:spPr>
          <a:xfrm>
            <a:off x="107504" y="3573016"/>
            <a:ext cx="1944216" cy="369332"/>
          </a:xfrm>
          <a:prstGeom prst="rect">
            <a:avLst/>
          </a:prstGeom>
          <a:noFill/>
        </p:spPr>
        <p:txBody>
          <a:bodyPr wrap="square" rtlCol="0">
            <a:spAutoFit/>
          </a:bodyPr>
          <a:lstStyle/>
          <a:p>
            <a:r>
              <a:rPr lang="nl-NL" dirty="0" smtClean="0"/>
              <a:t>Ongeldig</a:t>
            </a:r>
            <a:endParaRPr lang="nl-NL" dirty="0"/>
          </a:p>
        </p:txBody>
      </p:sp>
      <p:sp>
        <p:nvSpPr>
          <p:cNvPr id="25" name="TextBox 24"/>
          <p:cNvSpPr txBox="1"/>
          <p:nvPr/>
        </p:nvSpPr>
        <p:spPr>
          <a:xfrm>
            <a:off x="179512" y="5457998"/>
            <a:ext cx="3888432" cy="923330"/>
          </a:xfrm>
          <a:prstGeom prst="rect">
            <a:avLst/>
          </a:prstGeom>
          <a:noFill/>
        </p:spPr>
        <p:txBody>
          <a:bodyPr wrap="square" rtlCol="0">
            <a:spAutoFit/>
          </a:bodyPr>
          <a:lstStyle/>
          <a:p>
            <a:r>
              <a:rPr lang="nl-NL" dirty="0" smtClean="0"/>
              <a:t>Toch bezitten beide syllogismen </a:t>
            </a:r>
            <a:r>
              <a:rPr lang="nl-NL" i="1" dirty="0" smtClean="0"/>
              <a:t>dezelfde redeneervorm</a:t>
            </a:r>
            <a:r>
              <a:rPr lang="nl-NL" dirty="0" smtClean="0"/>
              <a:t>. Hoe kan      deze aporie worden opgelost?</a:t>
            </a:r>
            <a:endParaRPr lang="nl-NL" dirty="0"/>
          </a:p>
        </p:txBody>
      </p:sp>
      <p:sp>
        <p:nvSpPr>
          <p:cNvPr id="9" name="TextBox 8"/>
          <p:cNvSpPr txBox="1"/>
          <p:nvPr/>
        </p:nvSpPr>
        <p:spPr>
          <a:xfrm>
            <a:off x="4932040" y="1907540"/>
            <a:ext cx="2592288" cy="369332"/>
          </a:xfrm>
          <a:prstGeom prst="rect">
            <a:avLst/>
          </a:prstGeom>
          <a:noFill/>
        </p:spPr>
        <p:txBody>
          <a:bodyPr wrap="square" rtlCol="0">
            <a:spAutoFit/>
          </a:bodyPr>
          <a:lstStyle/>
          <a:p>
            <a:r>
              <a:rPr lang="nl-NL" dirty="0" err="1" smtClean="0"/>
              <a:t>Suppositio</a:t>
            </a:r>
            <a:r>
              <a:rPr lang="nl-NL" dirty="0" smtClean="0"/>
              <a:t> </a:t>
            </a:r>
            <a:r>
              <a:rPr lang="nl-NL" dirty="0" err="1" smtClean="0"/>
              <a:t>personalis</a:t>
            </a:r>
            <a:endParaRPr lang="nl-NL" dirty="0"/>
          </a:p>
        </p:txBody>
      </p:sp>
      <p:sp>
        <p:nvSpPr>
          <p:cNvPr id="10" name="TextBox 9"/>
          <p:cNvSpPr txBox="1"/>
          <p:nvPr/>
        </p:nvSpPr>
        <p:spPr>
          <a:xfrm>
            <a:off x="4932040" y="2276872"/>
            <a:ext cx="2592288" cy="369332"/>
          </a:xfrm>
          <a:prstGeom prst="rect">
            <a:avLst/>
          </a:prstGeom>
          <a:noFill/>
        </p:spPr>
        <p:txBody>
          <a:bodyPr wrap="square" rtlCol="0">
            <a:spAutoFit/>
          </a:bodyPr>
          <a:lstStyle/>
          <a:p>
            <a:r>
              <a:rPr lang="nl-NL" dirty="0" err="1" smtClean="0"/>
              <a:t>Suppositio</a:t>
            </a:r>
            <a:r>
              <a:rPr lang="nl-NL" dirty="0" smtClean="0"/>
              <a:t> </a:t>
            </a:r>
            <a:r>
              <a:rPr lang="nl-NL" dirty="0" err="1" smtClean="0"/>
              <a:t>personalis</a:t>
            </a:r>
            <a:endParaRPr lang="nl-NL" dirty="0"/>
          </a:p>
        </p:txBody>
      </p:sp>
      <p:sp>
        <p:nvSpPr>
          <p:cNvPr id="11" name="TextBox 10"/>
          <p:cNvSpPr txBox="1"/>
          <p:nvPr/>
        </p:nvSpPr>
        <p:spPr>
          <a:xfrm>
            <a:off x="4932040" y="3563724"/>
            <a:ext cx="2592288" cy="369332"/>
          </a:xfrm>
          <a:prstGeom prst="rect">
            <a:avLst/>
          </a:prstGeom>
          <a:noFill/>
        </p:spPr>
        <p:txBody>
          <a:bodyPr wrap="square" rtlCol="0">
            <a:spAutoFit/>
          </a:bodyPr>
          <a:lstStyle/>
          <a:p>
            <a:r>
              <a:rPr lang="nl-NL" dirty="0" err="1" smtClean="0"/>
              <a:t>Suppositio</a:t>
            </a:r>
            <a:r>
              <a:rPr lang="nl-NL" dirty="0" smtClean="0"/>
              <a:t> simplex</a:t>
            </a:r>
            <a:endParaRPr lang="nl-NL" dirty="0"/>
          </a:p>
        </p:txBody>
      </p:sp>
      <p:sp>
        <p:nvSpPr>
          <p:cNvPr id="12" name="TextBox 11"/>
          <p:cNvSpPr txBox="1"/>
          <p:nvPr/>
        </p:nvSpPr>
        <p:spPr>
          <a:xfrm>
            <a:off x="4932040" y="3923764"/>
            <a:ext cx="2592288" cy="369332"/>
          </a:xfrm>
          <a:prstGeom prst="rect">
            <a:avLst/>
          </a:prstGeom>
          <a:noFill/>
        </p:spPr>
        <p:txBody>
          <a:bodyPr wrap="square" rtlCol="0">
            <a:spAutoFit/>
          </a:bodyPr>
          <a:lstStyle/>
          <a:p>
            <a:r>
              <a:rPr lang="nl-NL" dirty="0" err="1" smtClean="0"/>
              <a:t>Suppositio</a:t>
            </a:r>
            <a:r>
              <a:rPr lang="nl-NL" dirty="0" smtClean="0"/>
              <a:t> </a:t>
            </a:r>
            <a:r>
              <a:rPr lang="nl-NL" dirty="0" err="1" smtClean="0"/>
              <a:t>personalis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Toepassen van suppositietheorie</a:t>
            </a:r>
            <a:endParaRPr lang="nl-NL" sz="3600" dirty="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1321296" y="1916832"/>
            <a:ext cx="3322712"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dirty="0" smtClean="0"/>
              <a:t>De </a:t>
            </a:r>
            <a:r>
              <a:rPr lang="nl-NL" sz="2000" b="1" i="1" dirty="0" smtClean="0">
                <a:solidFill>
                  <a:srgbClr val="0070C0"/>
                </a:solidFill>
              </a:rPr>
              <a:t>mens</a:t>
            </a:r>
            <a:r>
              <a:rPr lang="nl-NL" sz="2000" i="1" dirty="0" smtClean="0"/>
              <a:t> is een zoogdier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t>Socrates</a:t>
            </a:r>
            <a:r>
              <a:rPr lang="nl-NL" sz="2000" i="1" dirty="0" smtClean="0"/>
              <a:t> is een </a:t>
            </a:r>
            <a:r>
              <a:rPr lang="nl-NL" sz="2000" b="1" i="1" dirty="0" smtClean="0">
                <a:solidFill>
                  <a:srgbClr val="0070C0"/>
                </a:solidFill>
              </a:rPr>
              <a:t>mens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noProof="0" dirty="0" smtClean="0">
                <a:ln>
                  <a:noFill/>
                </a:ln>
                <a:solidFill>
                  <a:schemeClr val="tx1"/>
                </a:solidFill>
                <a:effectLst/>
                <a:uLnTx/>
                <a:uFillTx/>
                <a:latin typeface="+mn-lt"/>
                <a:ea typeface="+mn-ea"/>
                <a:cs typeface="+mn-cs"/>
              </a:rPr>
              <a:t> is een zoogdier</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1331640" y="3573016"/>
            <a:ext cx="3322712"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dirty="0" smtClean="0"/>
              <a:t>De </a:t>
            </a:r>
            <a:r>
              <a:rPr lang="nl-NL" sz="2000" b="1" i="1" dirty="0" smtClean="0">
                <a:solidFill>
                  <a:schemeClr val="accent6">
                    <a:lumMod val="75000"/>
                  </a:schemeClr>
                </a:solidFill>
              </a:rPr>
              <a:t>mens</a:t>
            </a:r>
            <a:r>
              <a:rPr lang="nl-NL" sz="2000" i="1" dirty="0" smtClean="0"/>
              <a:t> is een soort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err="1" smtClean="0"/>
              <a:t>Socrates</a:t>
            </a:r>
            <a:r>
              <a:rPr lang="nl-NL" sz="2000" i="1" dirty="0" smtClean="0"/>
              <a:t> is een </a:t>
            </a:r>
            <a:r>
              <a:rPr lang="nl-NL" sz="2000" b="1" i="1" dirty="0" smtClean="0">
                <a:solidFill>
                  <a:srgbClr val="0070C0"/>
                </a:solidFill>
              </a:rPr>
              <a:t>mens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Dus:</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1" u="none" strike="noStrike" kern="1200" cap="none" spc="0" normalizeH="0" noProof="0" dirty="0" smtClean="0">
                <a:ln>
                  <a:noFill/>
                </a:ln>
                <a:solidFill>
                  <a:schemeClr val="tx1"/>
                </a:solidFill>
                <a:effectLst/>
                <a:uLnTx/>
                <a:uFillTx/>
                <a:latin typeface="+mn-lt"/>
                <a:ea typeface="+mn-ea"/>
                <a:cs typeface="+mn-cs"/>
              </a:rPr>
              <a:t> is een soort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TextBox 21"/>
          <p:cNvSpPr txBox="1"/>
          <p:nvPr/>
        </p:nvSpPr>
        <p:spPr>
          <a:xfrm>
            <a:off x="179512" y="1907540"/>
            <a:ext cx="1944216" cy="369332"/>
          </a:xfrm>
          <a:prstGeom prst="rect">
            <a:avLst/>
          </a:prstGeom>
          <a:noFill/>
        </p:spPr>
        <p:txBody>
          <a:bodyPr wrap="square" rtlCol="0">
            <a:spAutoFit/>
          </a:bodyPr>
          <a:lstStyle/>
          <a:p>
            <a:r>
              <a:rPr lang="nl-NL" dirty="0" smtClean="0"/>
              <a:t>Geldig</a:t>
            </a:r>
            <a:endParaRPr lang="nl-NL" dirty="0"/>
          </a:p>
        </p:txBody>
      </p:sp>
      <p:sp>
        <p:nvSpPr>
          <p:cNvPr id="24" name="TextBox 23"/>
          <p:cNvSpPr txBox="1"/>
          <p:nvPr/>
        </p:nvSpPr>
        <p:spPr>
          <a:xfrm>
            <a:off x="107504" y="3573016"/>
            <a:ext cx="1944216" cy="369332"/>
          </a:xfrm>
          <a:prstGeom prst="rect">
            <a:avLst/>
          </a:prstGeom>
          <a:noFill/>
        </p:spPr>
        <p:txBody>
          <a:bodyPr wrap="square" rtlCol="0">
            <a:spAutoFit/>
          </a:bodyPr>
          <a:lstStyle/>
          <a:p>
            <a:r>
              <a:rPr lang="nl-NL" dirty="0" smtClean="0"/>
              <a:t>Ongeldig</a:t>
            </a:r>
            <a:endParaRPr lang="nl-NL" dirty="0"/>
          </a:p>
        </p:txBody>
      </p:sp>
      <p:sp>
        <p:nvSpPr>
          <p:cNvPr id="25" name="TextBox 24"/>
          <p:cNvSpPr txBox="1"/>
          <p:nvPr/>
        </p:nvSpPr>
        <p:spPr>
          <a:xfrm>
            <a:off x="179512" y="5457998"/>
            <a:ext cx="3888432" cy="923330"/>
          </a:xfrm>
          <a:prstGeom prst="rect">
            <a:avLst/>
          </a:prstGeom>
          <a:noFill/>
        </p:spPr>
        <p:txBody>
          <a:bodyPr wrap="square" rtlCol="0">
            <a:spAutoFit/>
          </a:bodyPr>
          <a:lstStyle/>
          <a:p>
            <a:r>
              <a:rPr lang="nl-NL" dirty="0" smtClean="0"/>
              <a:t>Toch bezitten beide syllogismen </a:t>
            </a:r>
            <a:r>
              <a:rPr lang="nl-NL" i="1" dirty="0" smtClean="0"/>
              <a:t>dezelfde redeneervorm</a:t>
            </a:r>
            <a:r>
              <a:rPr lang="nl-NL" dirty="0" smtClean="0"/>
              <a:t>. Hoe kan      deze aporie worden opgelost?</a:t>
            </a:r>
            <a:endParaRPr lang="nl-NL" dirty="0"/>
          </a:p>
        </p:txBody>
      </p:sp>
      <p:sp>
        <p:nvSpPr>
          <p:cNvPr id="9" name="TextBox 8"/>
          <p:cNvSpPr txBox="1"/>
          <p:nvPr/>
        </p:nvSpPr>
        <p:spPr>
          <a:xfrm>
            <a:off x="4932040" y="1907540"/>
            <a:ext cx="2592288" cy="369332"/>
          </a:xfrm>
          <a:prstGeom prst="rect">
            <a:avLst/>
          </a:prstGeom>
          <a:noFill/>
        </p:spPr>
        <p:txBody>
          <a:bodyPr wrap="square" rtlCol="0">
            <a:spAutoFit/>
          </a:bodyPr>
          <a:lstStyle/>
          <a:p>
            <a:r>
              <a:rPr lang="nl-NL" dirty="0" err="1" smtClean="0"/>
              <a:t>Suppositio</a:t>
            </a:r>
            <a:r>
              <a:rPr lang="nl-NL" dirty="0" smtClean="0"/>
              <a:t> </a:t>
            </a:r>
            <a:r>
              <a:rPr lang="nl-NL" dirty="0" err="1" smtClean="0"/>
              <a:t>personalis</a:t>
            </a:r>
            <a:endParaRPr lang="nl-NL" dirty="0"/>
          </a:p>
        </p:txBody>
      </p:sp>
      <p:sp>
        <p:nvSpPr>
          <p:cNvPr id="10" name="TextBox 9"/>
          <p:cNvSpPr txBox="1"/>
          <p:nvPr/>
        </p:nvSpPr>
        <p:spPr>
          <a:xfrm>
            <a:off x="4932040" y="2276872"/>
            <a:ext cx="2592288" cy="369332"/>
          </a:xfrm>
          <a:prstGeom prst="rect">
            <a:avLst/>
          </a:prstGeom>
          <a:noFill/>
        </p:spPr>
        <p:txBody>
          <a:bodyPr wrap="square" rtlCol="0">
            <a:spAutoFit/>
          </a:bodyPr>
          <a:lstStyle/>
          <a:p>
            <a:r>
              <a:rPr lang="nl-NL" dirty="0" err="1" smtClean="0"/>
              <a:t>Suppositio</a:t>
            </a:r>
            <a:r>
              <a:rPr lang="nl-NL" dirty="0" smtClean="0"/>
              <a:t> </a:t>
            </a:r>
            <a:r>
              <a:rPr lang="nl-NL" dirty="0" err="1" smtClean="0"/>
              <a:t>personalis</a:t>
            </a:r>
            <a:endParaRPr lang="nl-NL" dirty="0"/>
          </a:p>
        </p:txBody>
      </p:sp>
      <p:sp>
        <p:nvSpPr>
          <p:cNvPr id="11" name="TextBox 10"/>
          <p:cNvSpPr txBox="1"/>
          <p:nvPr/>
        </p:nvSpPr>
        <p:spPr>
          <a:xfrm>
            <a:off x="4932040" y="3563724"/>
            <a:ext cx="2592288" cy="369332"/>
          </a:xfrm>
          <a:prstGeom prst="rect">
            <a:avLst/>
          </a:prstGeom>
          <a:noFill/>
        </p:spPr>
        <p:txBody>
          <a:bodyPr wrap="square" rtlCol="0">
            <a:spAutoFit/>
          </a:bodyPr>
          <a:lstStyle/>
          <a:p>
            <a:r>
              <a:rPr lang="nl-NL" dirty="0" err="1" smtClean="0"/>
              <a:t>Suppositio</a:t>
            </a:r>
            <a:r>
              <a:rPr lang="nl-NL" dirty="0" smtClean="0"/>
              <a:t> simplex</a:t>
            </a:r>
            <a:endParaRPr lang="nl-NL" dirty="0"/>
          </a:p>
        </p:txBody>
      </p:sp>
      <p:sp>
        <p:nvSpPr>
          <p:cNvPr id="12" name="TextBox 11"/>
          <p:cNvSpPr txBox="1"/>
          <p:nvPr/>
        </p:nvSpPr>
        <p:spPr>
          <a:xfrm>
            <a:off x="4932040" y="3923764"/>
            <a:ext cx="2592288" cy="369332"/>
          </a:xfrm>
          <a:prstGeom prst="rect">
            <a:avLst/>
          </a:prstGeom>
          <a:noFill/>
        </p:spPr>
        <p:txBody>
          <a:bodyPr wrap="square" rtlCol="0">
            <a:spAutoFit/>
          </a:bodyPr>
          <a:lstStyle/>
          <a:p>
            <a:r>
              <a:rPr lang="nl-NL" dirty="0" err="1" smtClean="0"/>
              <a:t>Suppositio</a:t>
            </a:r>
            <a:r>
              <a:rPr lang="nl-NL" dirty="0" smtClean="0"/>
              <a:t> </a:t>
            </a:r>
            <a:r>
              <a:rPr lang="nl-NL" dirty="0" err="1" smtClean="0"/>
              <a:t>personalis</a:t>
            </a:r>
            <a:endParaRPr lang="nl-NL" dirty="0"/>
          </a:p>
        </p:txBody>
      </p:sp>
      <p:sp>
        <p:nvSpPr>
          <p:cNvPr id="13" name="TextBox 12"/>
          <p:cNvSpPr txBox="1"/>
          <p:nvPr/>
        </p:nvSpPr>
        <p:spPr>
          <a:xfrm>
            <a:off x="5148064" y="4797152"/>
            <a:ext cx="3456384" cy="646331"/>
          </a:xfrm>
          <a:prstGeom prst="rect">
            <a:avLst/>
          </a:prstGeom>
          <a:noFill/>
        </p:spPr>
        <p:txBody>
          <a:bodyPr wrap="square" rtlCol="0">
            <a:spAutoFit/>
          </a:bodyPr>
          <a:lstStyle/>
          <a:p>
            <a:r>
              <a:rPr lang="nl-NL" dirty="0" smtClean="0"/>
              <a:t>Ongeldig omdat er </a:t>
            </a:r>
            <a:r>
              <a:rPr lang="nl-NL" u="sng" dirty="0" smtClean="0"/>
              <a:t>vier</a:t>
            </a:r>
            <a:r>
              <a:rPr lang="nl-NL" dirty="0" smtClean="0"/>
              <a:t> termen optreden: </a:t>
            </a:r>
            <a:r>
              <a:rPr lang="nl-NL" i="1" dirty="0" err="1" smtClean="0"/>
              <a:t>Quaternio</a:t>
            </a:r>
            <a:r>
              <a:rPr lang="nl-NL" i="1" dirty="0" smtClean="0"/>
              <a:t> </a:t>
            </a:r>
            <a:r>
              <a:rPr lang="nl-NL" i="1" dirty="0" err="1" smtClean="0"/>
              <a:t>terminorum</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Verband tussen de suppositietheorie en   het taalmodel van Aristoteles</a:t>
            </a:r>
            <a:endParaRPr lang="nl-NL" sz="3600" dirty="0"/>
          </a:p>
        </p:txBody>
      </p:sp>
      <p:sp>
        <p:nvSpPr>
          <p:cNvPr id="15" name="TextBox 14"/>
          <p:cNvSpPr txBox="1"/>
          <p:nvPr/>
        </p:nvSpPr>
        <p:spPr>
          <a:xfrm>
            <a:off x="395536" y="2276872"/>
            <a:ext cx="2520280" cy="646331"/>
          </a:xfrm>
          <a:prstGeom prst="rect">
            <a:avLst/>
          </a:prstGeom>
          <a:noFill/>
        </p:spPr>
        <p:txBody>
          <a:bodyPr wrap="square" rtlCol="0">
            <a:spAutoFit/>
          </a:bodyPr>
          <a:lstStyle/>
          <a:p>
            <a:r>
              <a:rPr lang="nl-NL" dirty="0" smtClean="0"/>
              <a:t>Het geschreven en gesproken </a:t>
            </a:r>
            <a:r>
              <a:rPr lang="nl-NL" i="1" dirty="0" smtClean="0"/>
              <a:t>woord</a:t>
            </a:r>
            <a:endParaRPr lang="nl-NL" i="1" dirty="0"/>
          </a:p>
        </p:txBody>
      </p:sp>
      <p:sp>
        <p:nvSpPr>
          <p:cNvPr id="16" name="TextBox 15"/>
          <p:cNvSpPr txBox="1"/>
          <p:nvPr/>
        </p:nvSpPr>
        <p:spPr>
          <a:xfrm>
            <a:off x="395536" y="3790781"/>
            <a:ext cx="2520280" cy="646331"/>
          </a:xfrm>
          <a:prstGeom prst="rect">
            <a:avLst/>
          </a:prstGeom>
          <a:noFill/>
        </p:spPr>
        <p:txBody>
          <a:bodyPr wrap="square" rtlCol="0">
            <a:spAutoFit/>
          </a:bodyPr>
          <a:lstStyle/>
          <a:p>
            <a:r>
              <a:rPr lang="nl-NL" dirty="0" smtClean="0"/>
              <a:t>Het </a:t>
            </a:r>
            <a:r>
              <a:rPr lang="nl-NL" i="1" dirty="0" smtClean="0"/>
              <a:t>begrip</a:t>
            </a:r>
            <a:r>
              <a:rPr lang="nl-NL" dirty="0" smtClean="0"/>
              <a:t> in het bewustzijn</a:t>
            </a:r>
            <a:endParaRPr lang="nl-NL" dirty="0"/>
          </a:p>
        </p:txBody>
      </p:sp>
      <p:sp>
        <p:nvSpPr>
          <p:cNvPr id="18" name="TextBox 17"/>
          <p:cNvSpPr txBox="1"/>
          <p:nvPr/>
        </p:nvSpPr>
        <p:spPr>
          <a:xfrm>
            <a:off x="395536" y="5291916"/>
            <a:ext cx="2520280" cy="369332"/>
          </a:xfrm>
          <a:prstGeom prst="rect">
            <a:avLst/>
          </a:prstGeom>
          <a:noFill/>
        </p:spPr>
        <p:txBody>
          <a:bodyPr wrap="square" rtlCol="0">
            <a:spAutoFit/>
          </a:bodyPr>
          <a:lstStyle/>
          <a:p>
            <a:r>
              <a:rPr lang="nl-NL" dirty="0" smtClean="0"/>
              <a:t>Het concrete </a:t>
            </a:r>
            <a:r>
              <a:rPr lang="nl-NL" i="1" dirty="0" smtClean="0"/>
              <a:t>ding</a:t>
            </a:r>
            <a:endParaRPr lang="nl-NL" i="1" dirty="0"/>
          </a:p>
        </p:txBody>
      </p:sp>
      <p:cxnSp>
        <p:nvCxnSpPr>
          <p:cNvPr id="20" name="Straight Connector 19"/>
          <p:cNvCxnSpPr/>
          <p:nvPr/>
        </p:nvCxnSpPr>
        <p:spPr>
          <a:xfrm>
            <a:off x="1187624" y="2996952"/>
            <a:ext cx="0" cy="7920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87624" y="4437112"/>
            <a:ext cx="0" cy="7920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59632" y="3131676"/>
            <a:ext cx="3744416" cy="369332"/>
          </a:xfrm>
          <a:prstGeom prst="rect">
            <a:avLst/>
          </a:prstGeom>
          <a:noFill/>
        </p:spPr>
        <p:txBody>
          <a:bodyPr wrap="square" rtlCol="0">
            <a:spAutoFit/>
          </a:bodyPr>
          <a:lstStyle/>
          <a:p>
            <a:r>
              <a:rPr lang="nl-NL" dirty="0" smtClean="0"/>
              <a:t>Woorden zijn </a:t>
            </a:r>
            <a:r>
              <a:rPr lang="nl-NL" b="1" dirty="0" smtClean="0"/>
              <a:t>tekens</a:t>
            </a:r>
            <a:r>
              <a:rPr lang="nl-NL" dirty="0" smtClean="0"/>
              <a:t> van begrippen </a:t>
            </a:r>
            <a:endParaRPr lang="nl-NL" dirty="0"/>
          </a:p>
        </p:txBody>
      </p:sp>
      <p:sp>
        <p:nvSpPr>
          <p:cNvPr id="27" name="TextBox 26"/>
          <p:cNvSpPr txBox="1"/>
          <p:nvPr/>
        </p:nvSpPr>
        <p:spPr>
          <a:xfrm>
            <a:off x="4644008" y="3131676"/>
            <a:ext cx="4104456" cy="369332"/>
          </a:xfrm>
          <a:prstGeom prst="rect">
            <a:avLst/>
          </a:prstGeom>
          <a:noFill/>
        </p:spPr>
        <p:txBody>
          <a:bodyPr wrap="square" rtlCol="0">
            <a:spAutoFit/>
          </a:bodyPr>
          <a:lstStyle/>
          <a:p>
            <a:r>
              <a:rPr lang="nl-NL" dirty="0" smtClean="0"/>
              <a:t>(Conventionele relatie; </a:t>
            </a:r>
            <a:r>
              <a:rPr lang="nl-NL" dirty="0" err="1" smtClean="0"/>
              <a:t>cultuur-bepaald</a:t>
            </a:r>
            <a:r>
              <a:rPr lang="nl-NL" dirty="0" smtClean="0"/>
              <a:t>)</a:t>
            </a:r>
            <a:endParaRPr lang="nl-NL" dirty="0"/>
          </a:p>
        </p:txBody>
      </p:sp>
      <p:sp>
        <p:nvSpPr>
          <p:cNvPr id="28" name="TextBox 27"/>
          <p:cNvSpPr txBox="1"/>
          <p:nvPr/>
        </p:nvSpPr>
        <p:spPr>
          <a:xfrm>
            <a:off x="1259632" y="4581128"/>
            <a:ext cx="3528392" cy="369332"/>
          </a:xfrm>
          <a:prstGeom prst="rect">
            <a:avLst/>
          </a:prstGeom>
          <a:noFill/>
        </p:spPr>
        <p:txBody>
          <a:bodyPr wrap="square" rtlCol="0">
            <a:spAutoFit/>
          </a:bodyPr>
          <a:lstStyle/>
          <a:p>
            <a:r>
              <a:rPr lang="nl-NL" dirty="0" smtClean="0"/>
              <a:t>Begrippen zijn </a:t>
            </a:r>
            <a:r>
              <a:rPr lang="nl-NL" b="1" dirty="0" smtClean="0"/>
              <a:t>beelden</a:t>
            </a:r>
            <a:r>
              <a:rPr lang="nl-NL" dirty="0" smtClean="0"/>
              <a:t> van dingen</a:t>
            </a:r>
            <a:endParaRPr lang="nl-NL" dirty="0"/>
          </a:p>
        </p:txBody>
      </p:sp>
      <p:sp>
        <p:nvSpPr>
          <p:cNvPr id="29" name="TextBox 28"/>
          <p:cNvSpPr txBox="1"/>
          <p:nvPr/>
        </p:nvSpPr>
        <p:spPr>
          <a:xfrm>
            <a:off x="4572000" y="4571836"/>
            <a:ext cx="4824536" cy="369332"/>
          </a:xfrm>
          <a:prstGeom prst="rect">
            <a:avLst/>
          </a:prstGeom>
          <a:noFill/>
        </p:spPr>
        <p:txBody>
          <a:bodyPr wrap="square" rtlCol="0">
            <a:spAutoFit/>
          </a:bodyPr>
          <a:lstStyle/>
          <a:p>
            <a:r>
              <a:rPr lang="nl-NL" dirty="0" smtClean="0"/>
              <a:t>(Natuurlijke relatie; </a:t>
            </a:r>
            <a:r>
              <a:rPr lang="nl-NL" dirty="0" err="1" smtClean="0"/>
              <a:t>universeel-menselijk</a:t>
            </a:r>
            <a:r>
              <a:rPr lang="nl-NL" dirty="0" smtClean="0"/>
              <a: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20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2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allAtOnce"/>
      <p:bldP spid="28" grpId="0"/>
      <p:bldP spid="29" grpId="0" build="allAtOnce"/>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Verband tussen de suppositietheorie en   het taalmodel van Aristoteles</a:t>
            </a:r>
            <a:endParaRPr lang="nl-NL" sz="3600" dirty="0"/>
          </a:p>
        </p:txBody>
      </p:sp>
      <p:sp>
        <p:nvSpPr>
          <p:cNvPr id="15" name="TextBox 14"/>
          <p:cNvSpPr txBox="1"/>
          <p:nvPr/>
        </p:nvSpPr>
        <p:spPr>
          <a:xfrm>
            <a:off x="395536" y="2276872"/>
            <a:ext cx="2520280" cy="646331"/>
          </a:xfrm>
          <a:prstGeom prst="rect">
            <a:avLst/>
          </a:prstGeom>
          <a:noFill/>
        </p:spPr>
        <p:txBody>
          <a:bodyPr wrap="square" rtlCol="0">
            <a:spAutoFit/>
          </a:bodyPr>
          <a:lstStyle/>
          <a:p>
            <a:r>
              <a:rPr lang="nl-NL" dirty="0" smtClean="0"/>
              <a:t>Het geschreven en gesproken </a:t>
            </a:r>
            <a:r>
              <a:rPr lang="nl-NL" i="1" dirty="0" smtClean="0"/>
              <a:t>woord</a:t>
            </a:r>
            <a:endParaRPr lang="nl-NL" i="1" dirty="0"/>
          </a:p>
        </p:txBody>
      </p:sp>
      <p:sp>
        <p:nvSpPr>
          <p:cNvPr id="16" name="TextBox 15"/>
          <p:cNvSpPr txBox="1"/>
          <p:nvPr/>
        </p:nvSpPr>
        <p:spPr>
          <a:xfrm>
            <a:off x="395536" y="3790781"/>
            <a:ext cx="2520280" cy="646331"/>
          </a:xfrm>
          <a:prstGeom prst="rect">
            <a:avLst/>
          </a:prstGeom>
          <a:noFill/>
        </p:spPr>
        <p:txBody>
          <a:bodyPr wrap="square" rtlCol="0">
            <a:spAutoFit/>
          </a:bodyPr>
          <a:lstStyle/>
          <a:p>
            <a:r>
              <a:rPr lang="nl-NL" dirty="0" smtClean="0"/>
              <a:t>Het </a:t>
            </a:r>
            <a:r>
              <a:rPr lang="nl-NL" i="1" dirty="0" smtClean="0"/>
              <a:t>begrip</a:t>
            </a:r>
            <a:r>
              <a:rPr lang="nl-NL" dirty="0" smtClean="0"/>
              <a:t> in het bewustzijn</a:t>
            </a:r>
            <a:endParaRPr lang="nl-NL" dirty="0"/>
          </a:p>
        </p:txBody>
      </p:sp>
      <p:sp>
        <p:nvSpPr>
          <p:cNvPr id="18" name="TextBox 17"/>
          <p:cNvSpPr txBox="1"/>
          <p:nvPr/>
        </p:nvSpPr>
        <p:spPr>
          <a:xfrm>
            <a:off x="395536" y="5291916"/>
            <a:ext cx="2520280" cy="369332"/>
          </a:xfrm>
          <a:prstGeom prst="rect">
            <a:avLst/>
          </a:prstGeom>
          <a:noFill/>
        </p:spPr>
        <p:txBody>
          <a:bodyPr wrap="square" rtlCol="0">
            <a:spAutoFit/>
          </a:bodyPr>
          <a:lstStyle/>
          <a:p>
            <a:r>
              <a:rPr lang="nl-NL" dirty="0" smtClean="0"/>
              <a:t>Het concrete </a:t>
            </a:r>
            <a:r>
              <a:rPr lang="nl-NL" i="1" dirty="0" smtClean="0"/>
              <a:t>ding</a:t>
            </a:r>
            <a:endParaRPr lang="nl-NL" i="1" dirty="0"/>
          </a:p>
        </p:txBody>
      </p:sp>
      <p:cxnSp>
        <p:nvCxnSpPr>
          <p:cNvPr id="20" name="Straight Connector 19"/>
          <p:cNvCxnSpPr/>
          <p:nvPr/>
        </p:nvCxnSpPr>
        <p:spPr>
          <a:xfrm>
            <a:off x="1187624" y="2996952"/>
            <a:ext cx="0" cy="7920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87624" y="4437112"/>
            <a:ext cx="0" cy="7920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31840" y="2420888"/>
            <a:ext cx="3384376" cy="369332"/>
          </a:xfrm>
          <a:prstGeom prst="rect">
            <a:avLst/>
          </a:prstGeom>
          <a:noFill/>
        </p:spPr>
        <p:txBody>
          <a:bodyPr wrap="square" rtlCol="0">
            <a:spAutoFit/>
          </a:bodyPr>
          <a:lstStyle/>
          <a:p>
            <a:r>
              <a:rPr lang="nl-NL" dirty="0" err="1" smtClean="0"/>
              <a:t>Suppositio</a:t>
            </a:r>
            <a:r>
              <a:rPr lang="nl-NL" dirty="0" smtClean="0"/>
              <a:t> </a:t>
            </a:r>
            <a:r>
              <a:rPr lang="nl-NL" dirty="0" err="1" smtClean="0"/>
              <a:t>materialis</a:t>
            </a:r>
            <a:endParaRPr lang="nl-NL" dirty="0"/>
          </a:p>
        </p:txBody>
      </p:sp>
      <p:sp>
        <p:nvSpPr>
          <p:cNvPr id="13" name="TextBox 12"/>
          <p:cNvSpPr txBox="1"/>
          <p:nvPr/>
        </p:nvSpPr>
        <p:spPr>
          <a:xfrm>
            <a:off x="3131840" y="3789040"/>
            <a:ext cx="3384376" cy="369332"/>
          </a:xfrm>
          <a:prstGeom prst="rect">
            <a:avLst/>
          </a:prstGeom>
          <a:noFill/>
        </p:spPr>
        <p:txBody>
          <a:bodyPr wrap="square" rtlCol="0">
            <a:spAutoFit/>
          </a:bodyPr>
          <a:lstStyle/>
          <a:p>
            <a:r>
              <a:rPr lang="nl-NL" dirty="0" err="1" smtClean="0"/>
              <a:t>Suppositio</a:t>
            </a:r>
            <a:r>
              <a:rPr lang="nl-NL" dirty="0" smtClean="0"/>
              <a:t> simplex</a:t>
            </a:r>
            <a:endParaRPr lang="nl-NL" dirty="0"/>
          </a:p>
        </p:txBody>
      </p:sp>
      <p:sp>
        <p:nvSpPr>
          <p:cNvPr id="14" name="TextBox 13"/>
          <p:cNvSpPr txBox="1"/>
          <p:nvPr/>
        </p:nvSpPr>
        <p:spPr>
          <a:xfrm>
            <a:off x="3131840" y="5219908"/>
            <a:ext cx="3384376" cy="369332"/>
          </a:xfrm>
          <a:prstGeom prst="rect">
            <a:avLst/>
          </a:prstGeom>
          <a:noFill/>
        </p:spPr>
        <p:txBody>
          <a:bodyPr wrap="square" rtlCol="0">
            <a:spAutoFit/>
          </a:bodyPr>
          <a:lstStyle/>
          <a:p>
            <a:r>
              <a:rPr lang="nl-NL" dirty="0" err="1" smtClean="0"/>
              <a:t>Suppositio</a:t>
            </a:r>
            <a:r>
              <a:rPr lang="nl-NL" dirty="0" smtClean="0"/>
              <a:t> </a:t>
            </a:r>
            <a:r>
              <a:rPr lang="nl-NL" dirty="0" err="1" smtClean="0"/>
              <a:t>personalis</a:t>
            </a:r>
            <a:endParaRPr lang="nl-NL" dirty="0"/>
          </a:p>
        </p:txBody>
      </p:sp>
      <p:sp>
        <p:nvSpPr>
          <p:cNvPr id="17" name="Right Arrow 16"/>
          <p:cNvSpPr/>
          <p:nvPr/>
        </p:nvSpPr>
        <p:spPr>
          <a:xfrm>
            <a:off x="2627784" y="2564904"/>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ight Arrow 18"/>
          <p:cNvSpPr/>
          <p:nvPr/>
        </p:nvSpPr>
        <p:spPr>
          <a:xfrm>
            <a:off x="2627784" y="3933056"/>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ight Arrow 20"/>
          <p:cNvSpPr/>
          <p:nvPr/>
        </p:nvSpPr>
        <p:spPr>
          <a:xfrm>
            <a:off x="2627784" y="5373216"/>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xtBox 21"/>
          <p:cNvSpPr txBox="1"/>
          <p:nvPr/>
        </p:nvSpPr>
        <p:spPr>
          <a:xfrm>
            <a:off x="6804248" y="6300028"/>
            <a:ext cx="2664296" cy="369332"/>
          </a:xfrm>
          <a:prstGeom prst="rect">
            <a:avLst/>
          </a:prstGeom>
          <a:noFill/>
        </p:spPr>
        <p:txBody>
          <a:bodyPr wrap="square" rtlCol="0">
            <a:spAutoFit/>
          </a:bodyPr>
          <a:lstStyle/>
          <a:p>
            <a:r>
              <a:rPr lang="nl-NL" dirty="0" smtClean="0"/>
              <a:t>Willem van </a:t>
            </a:r>
            <a:r>
              <a:rPr lang="nl-NL" dirty="0" err="1" smtClean="0"/>
              <a:t>Ockham</a:t>
            </a:r>
            <a:endParaRPr lang="nl-NL" dirty="0"/>
          </a:p>
        </p:txBody>
      </p:sp>
      <p:sp>
        <p:nvSpPr>
          <p:cNvPr id="24" name="TextBox 23"/>
          <p:cNvSpPr txBox="1"/>
          <p:nvPr/>
        </p:nvSpPr>
        <p:spPr>
          <a:xfrm>
            <a:off x="6012160" y="2564904"/>
            <a:ext cx="2664296" cy="1200329"/>
          </a:xfrm>
          <a:prstGeom prst="rect">
            <a:avLst/>
          </a:prstGeom>
          <a:noFill/>
        </p:spPr>
        <p:txBody>
          <a:bodyPr wrap="square" rtlCol="0">
            <a:spAutoFit/>
          </a:bodyPr>
          <a:lstStyle/>
          <a:p>
            <a:r>
              <a:rPr lang="nl-NL" dirty="0" err="1" smtClean="0"/>
              <a:t>Ockham</a:t>
            </a:r>
            <a:r>
              <a:rPr lang="nl-NL" dirty="0" smtClean="0"/>
              <a:t> is </a:t>
            </a:r>
            <a:r>
              <a:rPr lang="nl-NL" b="1" dirty="0" smtClean="0"/>
              <a:t>nominalist</a:t>
            </a:r>
            <a:r>
              <a:rPr lang="nl-NL" dirty="0" smtClean="0"/>
              <a:t>. Een term in </a:t>
            </a:r>
            <a:r>
              <a:rPr lang="nl-NL" i="1" dirty="0" err="1" smtClean="0"/>
              <a:t>suppositio</a:t>
            </a:r>
            <a:r>
              <a:rPr lang="nl-NL" i="1" dirty="0" smtClean="0"/>
              <a:t> simplex </a:t>
            </a:r>
            <a:r>
              <a:rPr lang="nl-NL" dirty="0" smtClean="0"/>
              <a:t>staat slechts voor een mentaal concept.</a:t>
            </a:r>
            <a:endParaRPr lang="nl-NL" dirty="0"/>
          </a:p>
        </p:txBody>
      </p:sp>
      <p:sp>
        <p:nvSpPr>
          <p:cNvPr id="25" name="TextBox 24"/>
          <p:cNvSpPr txBox="1"/>
          <p:nvPr/>
        </p:nvSpPr>
        <p:spPr>
          <a:xfrm>
            <a:off x="6012160" y="3812847"/>
            <a:ext cx="2952328" cy="1477328"/>
          </a:xfrm>
          <a:prstGeom prst="rect">
            <a:avLst/>
          </a:prstGeom>
          <a:noFill/>
        </p:spPr>
        <p:txBody>
          <a:bodyPr wrap="square" rtlCol="0">
            <a:spAutoFit/>
          </a:bodyPr>
          <a:lstStyle/>
          <a:p>
            <a:r>
              <a:rPr lang="nl-NL" b="1" dirty="0" smtClean="0"/>
              <a:t>Realisten</a:t>
            </a:r>
            <a:r>
              <a:rPr lang="nl-NL" dirty="0" smtClean="0"/>
              <a:t> menen echter dat een term </a:t>
            </a:r>
            <a:r>
              <a:rPr lang="nl-NL" i="1" dirty="0" smtClean="0"/>
              <a:t>in </a:t>
            </a:r>
            <a:r>
              <a:rPr lang="nl-NL" i="1" dirty="0" err="1" smtClean="0"/>
              <a:t>suppositio</a:t>
            </a:r>
            <a:r>
              <a:rPr lang="nl-NL" i="1" dirty="0" smtClean="0"/>
              <a:t> simplex</a:t>
            </a:r>
            <a:r>
              <a:rPr lang="nl-NL" dirty="0" smtClean="0"/>
              <a:t> primair staat voor de zich </a:t>
            </a:r>
            <a:r>
              <a:rPr lang="nl-NL" u="sng" dirty="0" smtClean="0"/>
              <a:t>in de dingen</a:t>
            </a:r>
            <a:r>
              <a:rPr lang="nl-NL" dirty="0" smtClean="0"/>
              <a:t> bevindende ‘essentie’ van de dingen.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2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25" grpId="0" build="allAtOnce"/>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363272" cy="1143000"/>
          </a:xfrm>
        </p:spPr>
        <p:txBody>
          <a:bodyPr>
            <a:noAutofit/>
          </a:bodyPr>
          <a:lstStyle/>
          <a:p>
            <a:r>
              <a:rPr lang="nl-NL" sz="3600" dirty="0" smtClean="0"/>
              <a:t>De suppositietheorie van </a:t>
            </a:r>
            <a:r>
              <a:rPr lang="nl-NL" sz="3600" dirty="0" err="1" smtClean="0"/>
              <a:t>Ockham</a:t>
            </a:r>
            <a:endParaRPr lang="nl-NL" sz="3600" dirty="0"/>
          </a:p>
        </p:txBody>
      </p:sp>
      <p:sp>
        <p:nvSpPr>
          <p:cNvPr id="26" name="TextBox 25"/>
          <p:cNvSpPr txBox="1"/>
          <p:nvPr/>
        </p:nvSpPr>
        <p:spPr>
          <a:xfrm>
            <a:off x="539552" y="1331476"/>
            <a:ext cx="3240360" cy="369332"/>
          </a:xfrm>
          <a:prstGeom prst="rect">
            <a:avLst/>
          </a:prstGeom>
          <a:noFill/>
        </p:spPr>
        <p:txBody>
          <a:bodyPr wrap="square" rtlCol="0">
            <a:spAutoFit/>
          </a:bodyPr>
          <a:lstStyle/>
          <a:p>
            <a:r>
              <a:rPr lang="nl-NL" dirty="0" err="1" smtClean="0"/>
              <a:t>Suppositio</a:t>
            </a:r>
            <a:endParaRPr lang="nl-NL" dirty="0"/>
          </a:p>
        </p:txBody>
      </p:sp>
      <p:cxnSp>
        <p:nvCxnSpPr>
          <p:cNvPr id="28" name="Straight Connector 27"/>
          <p:cNvCxnSpPr/>
          <p:nvPr/>
        </p:nvCxnSpPr>
        <p:spPr>
          <a:xfrm>
            <a:off x="1043608" y="1772816"/>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3608" y="2420888"/>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95736" y="2204864"/>
            <a:ext cx="2376264" cy="369332"/>
          </a:xfrm>
          <a:prstGeom prst="rect">
            <a:avLst/>
          </a:prstGeom>
          <a:noFill/>
        </p:spPr>
        <p:txBody>
          <a:bodyPr wrap="square" rtlCol="0">
            <a:spAutoFit/>
          </a:bodyPr>
          <a:lstStyle/>
          <a:p>
            <a:r>
              <a:rPr lang="nl-NL" dirty="0" smtClean="0"/>
              <a:t>1. </a:t>
            </a:r>
            <a:r>
              <a:rPr lang="nl-NL" dirty="0" err="1" smtClean="0"/>
              <a:t>Suppositio</a:t>
            </a:r>
            <a:r>
              <a:rPr lang="nl-NL" dirty="0" smtClean="0"/>
              <a:t> </a:t>
            </a:r>
            <a:r>
              <a:rPr lang="nl-NL" dirty="0" err="1" smtClean="0"/>
              <a:t>materialis</a:t>
            </a:r>
            <a:endParaRPr lang="nl-NL" dirty="0"/>
          </a:p>
        </p:txBody>
      </p:sp>
      <p:sp>
        <p:nvSpPr>
          <p:cNvPr id="32" name="TextBox 31"/>
          <p:cNvSpPr txBox="1"/>
          <p:nvPr/>
        </p:nvSpPr>
        <p:spPr>
          <a:xfrm>
            <a:off x="5076056" y="2195572"/>
            <a:ext cx="3888432" cy="369332"/>
          </a:xfrm>
          <a:prstGeom prst="rect">
            <a:avLst/>
          </a:prstGeom>
          <a:noFill/>
        </p:spPr>
        <p:txBody>
          <a:bodyPr wrap="square" rtlCol="0">
            <a:spAutoFit/>
          </a:bodyPr>
          <a:lstStyle/>
          <a:p>
            <a:r>
              <a:rPr lang="nl-NL" u="sng" dirty="0" smtClean="0"/>
              <a:t>Mens</a:t>
            </a:r>
            <a:r>
              <a:rPr lang="nl-NL" dirty="0" smtClean="0"/>
              <a:t> is een zelfstandig naamwoord</a:t>
            </a:r>
            <a:endParaRPr lang="nl-NL" dirty="0"/>
          </a:p>
        </p:txBody>
      </p:sp>
      <p:cxnSp>
        <p:nvCxnSpPr>
          <p:cNvPr id="34" name="Straight Connector 33"/>
          <p:cNvCxnSpPr/>
          <p:nvPr/>
        </p:nvCxnSpPr>
        <p:spPr>
          <a:xfrm>
            <a:off x="1043608" y="263691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43608" y="3429000"/>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95736" y="3212976"/>
            <a:ext cx="2232248" cy="369332"/>
          </a:xfrm>
          <a:prstGeom prst="rect">
            <a:avLst/>
          </a:prstGeom>
          <a:noFill/>
        </p:spPr>
        <p:txBody>
          <a:bodyPr wrap="square" rtlCol="0">
            <a:spAutoFit/>
          </a:bodyPr>
          <a:lstStyle/>
          <a:p>
            <a:r>
              <a:rPr lang="nl-NL" dirty="0" smtClean="0"/>
              <a:t>2. </a:t>
            </a:r>
            <a:r>
              <a:rPr lang="nl-NL" dirty="0" err="1" smtClean="0"/>
              <a:t>Suppositio</a:t>
            </a:r>
            <a:r>
              <a:rPr lang="nl-NL" dirty="0" smtClean="0"/>
              <a:t> simplex</a:t>
            </a:r>
            <a:endParaRPr lang="nl-NL" dirty="0"/>
          </a:p>
        </p:txBody>
      </p:sp>
      <p:sp>
        <p:nvSpPr>
          <p:cNvPr id="38" name="TextBox 37"/>
          <p:cNvSpPr txBox="1"/>
          <p:nvPr/>
        </p:nvSpPr>
        <p:spPr>
          <a:xfrm>
            <a:off x="5076056" y="3140968"/>
            <a:ext cx="2592288" cy="369332"/>
          </a:xfrm>
          <a:prstGeom prst="rect">
            <a:avLst/>
          </a:prstGeom>
          <a:noFill/>
        </p:spPr>
        <p:txBody>
          <a:bodyPr wrap="square" rtlCol="0">
            <a:spAutoFit/>
          </a:bodyPr>
          <a:lstStyle/>
          <a:p>
            <a:r>
              <a:rPr lang="nl-NL" u="sng" dirty="0" smtClean="0"/>
              <a:t>Mens</a:t>
            </a:r>
            <a:r>
              <a:rPr lang="nl-NL" dirty="0" smtClean="0"/>
              <a:t> is een soort</a:t>
            </a:r>
            <a:endParaRPr lang="nl-NL" dirty="0"/>
          </a:p>
        </p:txBody>
      </p:sp>
      <p:cxnSp>
        <p:nvCxnSpPr>
          <p:cNvPr id="41" name="Straight Connector 40"/>
          <p:cNvCxnSpPr/>
          <p:nvPr/>
        </p:nvCxnSpPr>
        <p:spPr>
          <a:xfrm>
            <a:off x="1043608" y="3645024"/>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43608" y="4437112"/>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195736" y="4221088"/>
            <a:ext cx="2520280" cy="369332"/>
          </a:xfrm>
          <a:prstGeom prst="rect">
            <a:avLst/>
          </a:prstGeom>
          <a:noFill/>
        </p:spPr>
        <p:txBody>
          <a:bodyPr wrap="square" rtlCol="0">
            <a:spAutoFit/>
          </a:bodyPr>
          <a:lstStyle/>
          <a:p>
            <a:r>
              <a:rPr lang="nl-NL" dirty="0" smtClean="0"/>
              <a:t>3. </a:t>
            </a:r>
            <a:r>
              <a:rPr lang="nl-NL" dirty="0" err="1" smtClean="0"/>
              <a:t>Suppositio</a:t>
            </a:r>
            <a:r>
              <a:rPr lang="nl-NL" dirty="0" smtClean="0"/>
              <a:t> </a:t>
            </a:r>
            <a:r>
              <a:rPr lang="nl-NL" dirty="0" err="1" smtClean="0"/>
              <a:t>personalis</a:t>
            </a:r>
            <a:endParaRPr lang="nl-NL" dirty="0"/>
          </a:p>
        </p:txBody>
      </p:sp>
      <p:cxnSp>
        <p:nvCxnSpPr>
          <p:cNvPr id="44" name="Straight Connector 43"/>
          <p:cNvCxnSpPr/>
          <p:nvPr/>
        </p:nvCxnSpPr>
        <p:spPr>
          <a:xfrm>
            <a:off x="3131840" y="4725144"/>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131840" y="5517232"/>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283968" y="5291916"/>
            <a:ext cx="2160240" cy="369332"/>
          </a:xfrm>
          <a:prstGeom prst="rect">
            <a:avLst/>
          </a:prstGeom>
          <a:noFill/>
        </p:spPr>
        <p:txBody>
          <a:bodyPr wrap="square" rtlCol="0">
            <a:spAutoFit/>
          </a:bodyPr>
          <a:lstStyle/>
          <a:p>
            <a:r>
              <a:rPr lang="nl-NL" dirty="0" err="1" smtClean="0"/>
              <a:t>Suppositio</a:t>
            </a:r>
            <a:r>
              <a:rPr lang="nl-NL" dirty="0" smtClean="0"/>
              <a:t> </a:t>
            </a:r>
            <a:r>
              <a:rPr lang="nl-NL" dirty="0" err="1" smtClean="0"/>
              <a:t>discreta</a:t>
            </a:r>
            <a:endParaRPr lang="nl-NL" dirty="0"/>
          </a:p>
        </p:txBody>
      </p:sp>
      <p:cxnSp>
        <p:nvCxnSpPr>
          <p:cNvPr id="47" name="Straight Connector 46"/>
          <p:cNvCxnSpPr/>
          <p:nvPr/>
        </p:nvCxnSpPr>
        <p:spPr>
          <a:xfrm>
            <a:off x="3131840" y="566124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31840" y="6453336"/>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283968" y="6165304"/>
            <a:ext cx="2304256" cy="369332"/>
          </a:xfrm>
          <a:prstGeom prst="rect">
            <a:avLst/>
          </a:prstGeom>
          <a:noFill/>
        </p:spPr>
        <p:txBody>
          <a:bodyPr wrap="square" rtlCol="0">
            <a:spAutoFit/>
          </a:bodyPr>
          <a:lstStyle/>
          <a:p>
            <a:r>
              <a:rPr lang="nl-NL" dirty="0" err="1" smtClean="0"/>
              <a:t>Suppositio</a:t>
            </a:r>
            <a:r>
              <a:rPr lang="nl-NL" dirty="0" smtClean="0"/>
              <a:t> communis</a:t>
            </a:r>
            <a:endParaRPr lang="nl-NL" dirty="0"/>
          </a:p>
        </p:txBody>
      </p:sp>
      <p:sp>
        <p:nvSpPr>
          <p:cNvPr id="50" name="TextBox 49"/>
          <p:cNvSpPr txBox="1"/>
          <p:nvPr/>
        </p:nvSpPr>
        <p:spPr>
          <a:xfrm>
            <a:off x="6660232" y="5229200"/>
            <a:ext cx="2592288" cy="369332"/>
          </a:xfrm>
          <a:prstGeom prst="rect">
            <a:avLst/>
          </a:prstGeom>
          <a:noFill/>
        </p:spPr>
        <p:txBody>
          <a:bodyPr wrap="square" rtlCol="0">
            <a:spAutoFit/>
          </a:bodyPr>
          <a:lstStyle/>
          <a:p>
            <a:r>
              <a:rPr lang="nl-NL" u="sng" dirty="0" err="1" smtClean="0"/>
              <a:t>Socrates</a:t>
            </a:r>
            <a:r>
              <a:rPr lang="nl-NL" dirty="0" smtClean="0"/>
              <a:t> is een Griek</a:t>
            </a:r>
            <a:endParaRPr lang="nl-NL" dirty="0"/>
          </a:p>
        </p:txBody>
      </p:sp>
      <p:sp>
        <p:nvSpPr>
          <p:cNvPr id="51" name="TextBox 50"/>
          <p:cNvSpPr txBox="1"/>
          <p:nvPr/>
        </p:nvSpPr>
        <p:spPr>
          <a:xfrm>
            <a:off x="6660232" y="6021288"/>
            <a:ext cx="2592288" cy="646331"/>
          </a:xfrm>
          <a:prstGeom prst="rect">
            <a:avLst/>
          </a:prstGeom>
          <a:noFill/>
        </p:spPr>
        <p:txBody>
          <a:bodyPr wrap="square" rtlCol="0">
            <a:spAutoFit/>
          </a:bodyPr>
          <a:lstStyle/>
          <a:p>
            <a:r>
              <a:rPr lang="nl-NL" i="1" dirty="0" smtClean="0"/>
              <a:t>Algemene in plaats van individuele termen</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0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0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20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2000"/>
                                        <p:tgtEl>
                                          <p:spTgt spid="3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20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0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0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8">
                                            <p:txEl>
                                              <p:pRg st="0" end="0"/>
                                            </p:txEl>
                                          </p:spTgt>
                                        </p:tgtEl>
                                        <p:attrNameLst>
                                          <p:attrName>style.visibility</p:attrName>
                                        </p:attrNameLst>
                                      </p:cBhvr>
                                      <p:to>
                                        <p:strVal val="visible"/>
                                      </p:to>
                                    </p:set>
                                    <p:animEffect transition="in" filter="fade">
                                      <p:cBhvr>
                                        <p:cTn id="39" dur="2000"/>
                                        <p:tgtEl>
                                          <p:spTgt spid="3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2000"/>
                                        <p:tgtEl>
                                          <p:spTgt spid="41"/>
                                        </p:tgtEl>
                                      </p:cBhvr>
                                    </p:animEffect>
                                  </p:childTnLst>
                                </p:cTn>
                              </p:par>
                              <p:par>
                                <p:cTn id="45" presetID="10"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2000"/>
                                        <p:tgtEl>
                                          <p:spTgt spid="4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20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2000"/>
                                        <p:tgtEl>
                                          <p:spTgt spid="44"/>
                                        </p:tgtEl>
                                      </p:cBhvr>
                                    </p:animEffect>
                                  </p:childTnLst>
                                </p:cTn>
                              </p:par>
                              <p:par>
                                <p:cTn id="56" presetID="10"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20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2000"/>
                                        <p:tgtEl>
                                          <p:spTgt spid="46"/>
                                        </p:tgtEl>
                                      </p:cBhvr>
                                    </p:animEffect>
                                  </p:childTnLst>
                                </p:cTn>
                              </p:par>
                              <p:par>
                                <p:cTn id="62" presetID="10"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2000"/>
                                        <p:tgtEl>
                                          <p:spTgt spid="47"/>
                                        </p:tgtEl>
                                      </p:cBhvr>
                                    </p:animEffect>
                                  </p:childTnLst>
                                </p:cTn>
                              </p:par>
                              <p:par>
                                <p:cTn id="65" presetID="10"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20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20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fade">
                                      <p:cBhvr>
                                        <p:cTn id="75" dur="2000"/>
                                        <p:tgtEl>
                                          <p:spTgt spid="5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1">
                                            <p:txEl>
                                              <p:pRg st="0" end="0"/>
                                            </p:txEl>
                                          </p:spTgt>
                                        </p:tgtEl>
                                        <p:attrNameLst>
                                          <p:attrName>style.visibility</p:attrName>
                                        </p:attrNameLst>
                                      </p:cBhvr>
                                      <p:to>
                                        <p:strVal val="visible"/>
                                      </p:to>
                                    </p:set>
                                    <p:animEffect transition="in" filter="fade">
                                      <p:cBhvr>
                                        <p:cTn id="80" dur="20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P spid="31" grpId="0"/>
      <p:bldP spid="32" grpId="0" build="allAtOnce"/>
      <p:bldP spid="37" grpId="0"/>
      <p:bldP spid="38" grpId="0" build="allAtOnce"/>
      <p:bldP spid="43" grpId="0"/>
      <p:bldP spid="46" grpId="0"/>
      <p:bldP spid="49" grpId="0"/>
      <p:bldP spid="50" grpId="0" build="allAtOnce"/>
      <p:bldP spid="51" grpId="0" build="allAtOnce"/>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363272" cy="1143000"/>
          </a:xfrm>
        </p:spPr>
        <p:txBody>
          <a:bodyPr>
            <a:noAutofit/>
          </a:bodyPr>
          <a:lstStyle/>
          <a:p>
            <a:r>
              <a:rPr lang="nl-NL" sz="3600" dirty="0" smtClean="0"/>
              <a:t>De suppositietheorie van </a:t>
            </a:r>
            <a:r>
              <a:rPr lang="nl-NL" sz="3600" dirty="0" err="1" smtClean="0"/>
              <a:t>Ockham</a:t>
            </a:r>
            <a:endParaRPr lang="nl-NL" sz="3600" dirty="0"/>
          </a:p>
        </p:txBody>
      </p:sp>
      <p:sp>
        <p:nvSpPr>
          <p:cNvPr id="26" name="TextBox 25"/>
          <p:cNvSpPr txBox="1"/>
          <p:nvPr/>
        </p:nvSpPr>
        <p:spPr>
          <a:xfrm>
            <a:off x="611560" y="1331476"/>
            <a:ext cx="3240360" cy="369332"/>
          </a:xfrm>
          <a:prstGeom prst="rect">
            <a:avLst/>
          </a:prstGeom>
          <a:noFill/>
        </p:spPr>
        <p:txBody>
          <a:bodyPr wrap="square" rtlCol="0">
            <a:spAutoFit/>
          </a:bodyPr>
          <a:lstStyle/>
          <a:p>
            <a:r>
              <a:rPr lang="nl-NL" dirty="0" err="1" smtClean="0"/>
              <a:t>Suppositio</a:t>
            </a:r>
            <a:r>
              <a:rPr lang="nl-NL" dirty="0" smtClean="0"/>
              <a:t> communis</a:t>
            </a:r>
            <a:endParaRPr lang="nl-NL" dirty="0"/>
          </a:p>
        </p:txBody>
      </p:sp>
      <p:cxnSp>
        <p:nvCxnSpPr>
          <p:cNvPr id="28" name="Straight Connector 27"/>
          <p:cNvCxnSpPr/>
          <p:nvPr/>
        </p:nvCxnSpPr>
        <p:spPr>
          <a:xfrm>
            <a:off x="1115616" y="1772816"/>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5616" y="2420888"/>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67744" y="2204864"/>
            <a:ext cx="2736304" cy="369332"/>
          </a:xfrm>
          <a:prstGeom prst="rect">
            <a:avLst/>
          </a:prstGeom>
          <a:noFill/>
        </p:spPr>
        <p:txBody>
          <a:bodyPr wrap="square" rtlCol="0">
            <a:spAutoFit/>
          </a:bodyPr>
          <a:lstStyle/>
          <a:p>
            <a:r>
              <a:rPr lang="nl-NL" dirty="0" err="1" smtClean="0"/>
              <a:t>Suppositio</a:t>
            </a:r>
            <a:r>
              <a:rPr lang="nl-NL" dirty="0" smtClean="0"/>
              <a:t> </a:t>
            </a:r>
            <a:r>
              <a:rPr lang="nl-NL" dirty="0" err="1" smtClean="0"/>
              <a:t>determinata</a:t>
            </a:r>
            <a:endParaRPr lang="nl-NL" dirty="0"/>
          </a:p>
        </p:txBody>
      </p:sp>
      <p:sp>
        <p:nvSpPr>
          <p:cNvPr id="37" name="TextBox 36"/>
          <p:cNvSpPr txBox="1"/>
          <p:nvPr/>
        </p:nvSpPr>
        <p:spPr>
          <a:xfrm>
            <a:off x="2267744" y="3429000"/>
            <a:ext cx="2232248" cy="369332"/>
          </a:xfrm>
          <a:prstGeom prst="rect">
            <a:avLst/>
          </a:prstGeom>
          <a:noFill/>
        </p:spPr>
        <p:txBody>
          <a:bodyPr wrap="square" rtlCol="0">
            <a:spAutoFit/>
          </a:bodyPr>
          <a:lstStyle/>
          <a:p>
            <a:r>
              <a:rPr lang="nl-NL" dirty="0" err="1" smtClean="0"/>
              <a:t>Suppositio</a:t>
            </a:r>
            <a:r>
              <a:rPr lang="nl-NL" dirty="0" smtClean="0"/>
              <a:t> </a:t>
            </a:r>
            <a:r>
              <a:rPr lang="nl-NL" dirty="0" err="1" smtClean="0"/>
              <a:t>confusa</a:t>
            </a:r>
            <a:endParaRPr lang="nl-NL" dirty="0"/>
          </a:p>
        </p:txBody>
      </p:sp>
      <p:cxnSp>
        <p:nvCxnSpPr>
          <p:cNvPr id="23" name="Straight Connector 22"/>
          <p:cNvCxnSpPr/>
          <p:nvPr/>
        </p:nvCxnSpPr>
        <p:spPr>
          <a:xfrm>
            <a:off x="1115616" y="2852936"/>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15616" y="3645024"/>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47864" y="3933056"/>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47864" y="4725144"/>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47864" y="486916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347864" y="5661248"/>
            <a:ext cx="108012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499992" y="4499828"/>
            <a:ext cx="2808312" cy="369332"/>
          </a:xfrm>
          <a:prstGeom prst="rect">
            <a:avLst/>
          </a:prstGeom>
          <a:noFill/>
        </p:spPr>
        <p:txBody>
          <a:bodyPr wrap="square" rtlCol="0">
            <a:spAutoFit/>
          </a:bodyPr>
          <a:lstStyle/>
          <a:p>
            <a:r>
              <a:rPr lang="nl-NL" dirty="0" err="1" smtClean="0"/>
              <a:t>Suppositio</a:t>
            </a:r>
            <a:r>
              <a:rPr lang="nl-NL" dirty="0" smtClean="0"/>
              <a:t> </a:t>
            </a:r>
            <a:r>
              <a:rPr lang="nl-NL" dirty="0" err="1" smtClean="0"/>
              <a:t>confusa</a:t>
            </a:r>
            <a:r>
              <a:rPr lang="nl-NL" dirty="0" smtClean="0"/>
              <a:t> tantum</a:t>
            </a:r>
            <a:endParaRPr lang="nl-NL" dirty="0"/>
          </a:p>
        </p:txBody>
      </p:sp>
      <p:sp>
        <p:nvSpPr>
          <p:cNvPr id="39" name="TextBox 38"/>
          <p:cNvSpPr txBox="1"/>
          <p:nvPr/>
        </p:nvSpPr>
        <p:spPr>
          <a:xfrm>
            <a:off x="4499992" y="5373216"/>
            <a:ext cx="3528392" cy="369332"/>
          </a:xfrm>
          <a:prstGeom prst="rect">
            <a:avLst/>
          </a:prstGeom>
          <a:noFill/>
        </p:spPr>
        <p:txBody>
          <a:bodyPr wrap="square" rtlCol="0">
            <a:spAutoFit/>
          </a:bodyPr>
          <a:lstStyle/>
          <a:p>
            <a:r>
              <a:rPr lang="nl-NL" dirty="0" err="1" smtClean="0"/>
              <a:t>Suppositio</a:t>
            </a:r>
            <a:r>
              <a:rPr lang="nl-NL" dirty="0" smtClean="0"/>
              <a:t> </a:t>
            </a:r>
            <a:r>
              <a:rPr lang="nl-NL" dirty="0" err="1" smtClean="0"/>
              <a:t>confusa</a:t>
            </a:r>
            <a:r>
              <a:rPr lang="nl-NL" dirty="0" smtClean="0"/>
              <a:t> et </a:t>
            </a:r>
            <a:r>
              <a:rPr lang="nl-NL" dirty="0" err="1" smtClean="0"/>
              <a:t>distributiva</a:t>
            </a:r>
            <a:endParaRPr lang="nl-NL" dirty="0"/>
          </a:p>
        </p:txBody>
      </p:sp>
      <p:sp>
        <p:nvSpPr>
          <p:cNvPr id="40" name="TextBox 39"/>
          <p:cNvSpPr txBox="1"/>
          <p:nvPr/>
        </p:nvSpPr>
        <p:spPr>
          <a:xfrm>
            <a:off x="5076056" y="1700808"/>
            <a:ext cx="3240360" cy="923330"/>
          </a:xfrm>
          <a:prstGeom prst="rect">
            <a:avLst/>
          </a:prstGeom>
          <a:noFill/>
        </p:spPr>
        <p:txBody>
          <a:bodyPr wrap="square" rtlCol="0">
            <a:spAutoFit/>
          </a:bodyPr>
          <a:lstStyle/>
          <a:p>
            <a:r>
              <a:rPr lang="nl-NL" dirty="0" smtClean="0"/>
              <a:t>Sommige </a:t>
            </a:r>
            <a:r>
              <a:rPr lang="nl-NL" u="sng" dirty="0" smtClean="0"/>
              <a:t>mensen</a:t>
            </a:r>
            <a:r>
              <a:rPr lang="nl-NL" dirty="0" smtClean="0"/>
              <a:t> zijn blind</a:t>
            </a:r>
          </a:p>
          <a:p>
            <a:r>
              <a:rPr lang="nl-NL" dirty="0" smtClean="0"/>
              <a:t>Sommige </a:t>
            </a:r>
            <a:r>
              <a:rPr lang="nl-NL" u="sng" dirty="0" smtClean="0"/>
              <a:t>mensen</a:t>
            </a:r>
            <a:r>
              <a:rPr lang="nl-NL" dirty="0" smtClean="0"/>
              <a:t> zijn niet blind</a:t>
            </a:r>
          </a:p>
          <a:p>
            <a:r>
              <a:rPr lang="nl-NL" dirty="0" smtClean="0"/>
              <a:t>Sommige mensen zijn </a:t>
            </a:r>
            <a:r>
              <a:rPr lang="nl-NL" u="sng" dirty="0" smtClean="0"/>
              <a:t>blind</a:t>
            </a:r>
            <a:endParaRPr lang="nl-NL" u="sng" dirty="0"/>
          </a:p>
        </p:txBody>
      </p:sp>
      <p:sp>
        <p:nvSpPr>
          <p:cNvPr id="53" name="TextBox 52"/>
          <p:cNvSpPr txBox="1"/>
          <p:nvPr/>
        </p:nvSpPr>
        <p:spPr>
          <a:xfrm>
            <a:off x="5076056" y="2708920"/>
            <a:ext cx="3888432" cy="646331"/>
          </a:xfrm>
          <a:prstGeom prst="rect">
            <a:avLst/>
          </a:prstGeom>
          <a:noFill/>
        </p:spPr>
        <p:txBody>
          <a:bodyPr wrap="square" rtlCol="0">
            <a:spAutoFit/>
          </a:bodyPr>
          <a:lstStyle/>
          <a:p>
            <a:r>
              <a:rPr lang="nl-NL" i="1" dirty="0" smtClean="0"/>
              <a:t>Steeds is een </a:t>
            </a:r>
            <a:r>
              <a:rPr lang="nl-NL" i="1" dirty="0" smtClean="0">
                <a:solidFill>
                  <a:srgbClr val="C00000"/>
                </a:solidFill>
              </a:rPr>
              <a:t>disjunctie van singuliere proposities</a:t>
            </a:r>
            <a:r>
              <a:rPr lang="nl-NL" i="1" dirty="0" smtClean="0">
                <a:solidFill>
                  <a:srgbClr val="0070C0"/>
                </a:solidFill>
              </a:rPr>
              <a:t> </a:t>
            </a:r>
            <a:r>
              <a:rPr lang="nl-NL" i="1" dirty="0" smtClean="0"/>
              <a:t>determineerbaar. Welke?</a:t>
            </a:r>
            <a:endParaRPr lang="nl-NL" i="1" dirty="0"/>
          </a:p>
        </p:txBody>
      </p:sp>
      <p:sp>
        <p:nvSpPr>
          <p:cNvPr id="55" name="TextBox 54"/>
          <p:cNvSpPr txBox="1"/>
          <p:nvPr/>
        </p:nvSpPr>
        <p:spPr>
          <a:xfrm>
            <a:off x="7596336" y="4509120"/>
            <a:ext cx="1296144" cy="369332"/>
          </a:xfrm>
          <a:prstGeom prst="rect">
            <a:avLst/>
          </a:prstGeom>
          <a:noFill/>
        </p:spPr>
        <p:txBody>
          <a:bodyPr wrap="square" rtlCol="0">
            <a:spAutoFit/>
          </a:bodyPr>
          <a:lstStyle/>
          <a:p>
            <a:r>
              <a:rPr lang="nl-NL" dirty="0" smtClean="0"/>
              <a:t>Alle </a:t>
            </a:r>
            <a:r>
              <a:rPr lang="nl-NL" i="1" dirty="0" smtClean="0"/>
              <a:t>S</a:t>
            </a:r>
            <a:r>
              <a:rPr lang="nl-NL" dirty="0" smtClean="0"/>
              <a:t> zijn </a:t>
            </a:r>
            <a:r>
              <a:rPr lang="nl-NL" i="1" u="sng" dirty="0" smtClean="0"/>
              <a:t>P</a:t>
            </a:r>
            <a:endParaRPr lang="nl-NL" i="1" u="sng" dirty="0"/>
          </a:p>
        </p:txBody>
      </p:sp>
      <p:sp>
        <p:nvSpPr>
          <p:cNvPr id="56" name="TextBox 55"/>
          <p:cNvSpPr txBox="1"/>
          <p:nvPr/>
        </p:nvSpPr>
        <p:spPr>
          <a:xfrm>
            <a:off x="4644008" y="5877272"/>
            <a:ext cx="1296144" cy="369332"/>
          </a:xfrm>
          <a:prstGeom prst="rect">
            <a:avLst/>
          </a:prstGeom>
          <a:noFill/>
        </p:spPr>
        <p:txBody>
          <a:bodyPr wrap="square" rtlCol="0">
            <a:spAutoFit/>
          </a:bodyPr>
          <a:lstStyle/>
          <a:p>
            <a:r>
              <a:rPr lang="nl-NL" dirty="0" smtClean="0"/>
              <a:t>Alle </a:t>
            </a:r>
            <a:r>
              <a:rPr lang="nl-NL" i="1" u="sng" dirty="0" smtClean="0"/>
              <a:t>S</a:t>
            </a:r>
            <a:r>
              <a:rPr lang="nl-NL" dirty="0" smtClean="0"/>
              <a:t> zijn </a:t>
            </a:r>
            <a:r>
              <a:rPr lang="nl-NL" i="1" dirty="0" smtClean="0"/>
              <a:t>P</a:t>
            </a:r>
            <a:endParaRPr lang="nl-NL" i="1" dirty="0"/>
          </a:p>
        </p:txBody>
      </p:sp>
      <p:sp>
        <p:nvSpPr>
          <p:cNvPr id="57" name="TextBox 56"/>
          <p:cNvSpPr txBox="1"/>
          <p:nvPr/>
        </p:nvSpPr>
        <p:spPr>
          <a:xfrm>
            <a:off x="6444208" y="5877272"/>
            <a:ext cx="1800200" cy="369332"/>
          </a:xfrm>
          <a:prstGeom prst="rect">
            <a:avLst/>
          </a:prstGeom>
          <a:noFill/>
        </p:spPr>
        <p:txBody>
          <a:bodyPr wrap="square" rtlCol="0">
            <a:spAutoFit/>
          </a:bodyPr>
          <a:lstStyle/>
          <a:p>
            <a:r>
              <a:rPr lang="nl-NL" dirty="0" smtClean="0"/>
              <a:t>Geen </a:t>
            </a:r>
            <a:r>
              <a:rPr lang="nl-NL" i="1" u="sng" dirty="0" smtClean="0"/>
              <a:t>S</a:t>
            </a:r>
            <a:r>
              <a:rPr lang="nl-NL" dirty="0" smtClean="0"/>
              <a:t> is </a:t>
            </a:r>
            <a:r>
              <a:rPr lang="nl-NL" i="1" dirty="0" smtClean="0"/>
              <a:t>P</a:t>
            </a:r>
            <a:endParaRPr lang="nl-NL" i="1" dirty="0"/>
          </a:p>
        </p:txBody>
      </p:sp>
      <p:sp>
        <p:nvSpPr>
          <p:cNvPr id="58" name="TextBox 57"/>
          <p:cNvSpPr txBox="1"/>
          <p:nvPr/>
        </p:nvSpPr>
        <p:spPr>
          <a:xfrm>
            <a:off x="4644008" y="6300028"/>
            <a:ext cx="1800200" cy="369332"/>
          </a:xfrm>
          <a:prstGeom prst="rect">
            <a:avLst/>
          </a:prstGeom>
          <a:noFill/>
        </p:spPr>
        <p:txBody>
          <a:bodyPr wrap="square" rtlCol="0">
            <a:spAutoFit/>
          </a:bodyPr>
          <a:lstStyle/>
          <a:p>
            <a:r>
              <a:rPr lang="nl-NL" dirty="0" smtClean="0"/>
              <a:t>Geen </a:t>
            </a:r>
            <a:r>
              <a:rPr lang="nl-NL" i="1" dirty="0" smtClean="0"/>
              <a:t>S</a:t>
            </a:r>
            <a:r>
              <a:rPr lang="nl-NL" dirty="0" smtClean="0"/>
              <a:t> is </a:t>
            </a:r>
            <a:r>
              <a:rPr lang="nl-NL" i="1" u="sng" dirty="0" smtClean="0"/>
              <a:t>P</a:t>
            </a:r>
            <a:endParaRPr lang="nl-NL"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0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20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fade">
                                      <p:cBhvr>
                                        <p:cTn id="27" dur="2000"/>
                                        <p:tgtEl>
                                          <p:spTgt spid="40">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xEl>
                                              <p:pRg st="1" end="1"/>
                                            </p:txEl>
                                          </p:spTgt>
                                        </p:tgtEl>
                                        <p:attrNameLst>
                                          <p:attrName>style.visibility</p:attrName>
                                        </p:attrNameLst>
                                      </p:cBhvr>
                                      <p:to>
                                        <p:strVal val="visible"/>
                                      </p:to>
                                    </p:set>
                                    <p:animEffect transition="in" filter="fade">
                                      <p:cBhvr>
                                        <p:cTn id="30" dur="2000"/>
                                        <p:tgtEl>
                                          <p:spTgt spid="40">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xEl>
                                              <p:pRg st="2" end="2"/>
                                            </p:txEl>
                                          </p:spTgt>
                                        </p:tgtEl>
                                        <p:attrNameLst>
                                          <p:attrName>style.visibility</p:attrName>
                                        </p:attrNameLst>
                                      </p:cBhvr>
                                      <p:to>
                                        <p:strVal val="visible"/>
                                      </p:to>
                                    </p:set>
                                    <p:animEffect transition="in" filter="fade">
                                      <p:cBhvr>
                                        <p:cTn id="33" dur="2000"/>
                                        <p:tgtEl>
                                          <p:spTgt spid="4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xEl>
                                              <p:pRg st="0" end="0"/>
                                            </p:txEl>
                                          </p:spTgt>
                                        </p:tgtEl>
                                        <p:attrNameLst>
                                          <p:attrName>style.visibility</p:attrName>
                                        </p:attrNameLst>
                                      </p:cBhvr>
                                      <p:to>
                                        <p:strVal val="visible"/>
                                      </p:to>
                                    </p:set>
                                    <p:animEffect transition="in" filter="fade">
                                      <p:cBhvr>
                                        <p:cTn id="38" dur="2000"/>
                                        <p:tgtEl>
                                          <p:spTgt spid="5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0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20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20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0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20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5">
                                            <p:txEl>
                                              <p:pRg st="0" end="0"/>
                                            </p:txEl>
                                          </p:spTgt>
                                        </p:tgtEl>
                                        <p:attrNameLst>
                                          <p:attrName>style.visibility</p:attrName>
                                        </p:attrNameLst>
                                      </p:cBhvr>
                                      <p:to>
                                        <p:strVal val="visible"/>
                                      </p:to>
                                    </p:set>
                                    <p:animEffect transition="in" filter="fade">
                                      <p:cBhvr>
                                        <p:cTn id="63" dur="2000"/>
                                        <p:tgtEl>
                                          <p:spTgt spid="55">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6">
                                            <p:txEl>
                                              <p:pRg st="0" end="0"/>
                                            </p:txEl>
                                          </p:spTgt>
                                        </p:tgtEl>
                                        <p:attrNameLst>
                                          <p:attrName>style.visibility</p:attrName>
                                        </p:attrNameLst>
                                      </p:cBhvr>
                                      <p:to>
                                        <p:strVal val="visible"/>
                                      </p:to>
                                    </p:set>
                                    <p:animEffect transition="in" filter="fade">
                                      <p:cBhvr>
                                        <p:cTn id="68" dur="2000"/>
                                        <p:tgtEl>
                                          <p:spTgt spid="56">
                                            <p:txEl>
                                              <p:pRg st="0" end="0"/>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7">
                                            <p:txEl>
                                              <p:pRg st="0" end="0"/>
                                            </p:txEl>
                                          </p:spTgt>
                                        </p:tgtEl>
                                        <p:attrNameLst>
                                          <p:attrName>style.visibility</p:attrName>
                                        </p:attrNameLst>
                                      </p:cBhvr>
                                      <p:to>
                                        <p:strVal val="visible"/>
                                      </p:to>
                                    </p:set>
                                    <p:animEffect transition="in" filter="fade">
                                      <p:cBhvr>
                                        <p:cTn id="71" dur="2000"/>
                                        <p:tgtEl>
                                          <p:spTgt spid="57">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xEl>
                                              <p:pRg st="0" end="0"/>
                                            </p:txEl>
                                          </p:spTgt>
                                        </p:tgtEl>
                                        <p:attrNameLst>
                                          <p:attrName>style.visibility</p:attrName>
                                        </p:attrNameLst>
                                      </p:cBhvr>
                                      <p:to>
                                        <p:strVal val="visible"/>
                                      </p:to>
                                    </p:set>
                                    <p:animEffect transition="in" filter="fade">
                                      <p:cBhvr>
                                        <p:cTn id="74" dur="20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P spid="35" grpId="0"/>
      <p:bldP spid="39" grpId="0"/>
      <p:bldP spid="40" grpId="0" build="allAtOnce"/>
      <p:bldP spid="53" grpId="0" build="allAtOnce"/>
      <p:bldP spid="55" grpId="0" build="allAtOnce"/>
      <p:bldP spid="56" grpId="0" build="allAtOnce"/>
      <p:bldP spid="57" grpId="0" build="allAtOnce"/>
      <p:bldP spid="58" grpId="0" build="allAtOnce"/>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Extensie en </a:t>
            </a:r>
            <a:r>
              <a:rPr lang="nl-NL" sz="3600" dirty="0" err="1" smtClean="0"/>
              <a:t>Intensie</a:t>
            </a:r>
            <a:endParaRPr lang="nl-NL" sz="3600" dirty="0"/>
          </a:p>
        </p:txBody>
      </p:sp>
      <p:sp>
        <p:nvSpPr>
          <p:cNvPr id="19" name="Content Placeholder 2"/>
          <p:cNvSpPr>
            <a:spLocks noGrp="1"/>
          </p:cNvSpPr>
          <p:nvPr>
            <p:ph idx="1"/>
          </p:nvPr>
        </p:nvSpPr>
        <p:spPr>
          <a:xfrm>
            <a:off x="313184" y="1528193"/>
            <a:ext cx="8939336" cy="532655"/>
          </a:xfrm>
        </p:spPr>
        <p:txBody>
          <a:bodyPr>
            <a:noAutofit/>
          </a:bodyPr>
          <a:lstStyle/>
          <a:p>
            <a:r>
              <a:rPr lang="nl-NL" sz="2000" dirty="0" smtClean="0"/>
              <a:t>Voor termen of begrippen wordt een onderscheid gemaakt tussen                         </a:t>
            </a:r>
            <a:r>
              <a:rPr lang="nl-NL" sz="2000" i="1" dirty="0" smtClean="0"/>
              <a:t>extensie </a:t>
            </a:r>
            <a:r>
              <a:rPr lang="nl-NL" sz="2000" dirty="0" smtClean="0"/>
              <a:t>(begripsomvang) en </a:t>
            </a:r>
            <a:r>
              <a:rPr lang="nl-NL" sz="2000" i="1" dirty="0" err="1" smtClean="0"/>
              <a:t>intensie</a:t>
            </a:r>
            <a:r>
              <a:rPr lang="nl-NL" sz="2000" dirty="0" smtClean="0"/>
              <a:t> (begripsinhoud).  </a:t>
            </a:r>
          </a:p>
          <a:p>
            <a:pPr>
              <a:buNone/>
            </a:pPr>
            <a:endParaRPr lang="nl-NL" sz="2000" i="1" dirty="0" smtClean="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23528" y="2464297"/>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volgende onderscheidingen</a:t>
            </a:r>
            <a:r>
              <a:rPr kumimoji="0" lang="nl-NL" sz="2000" b="0" i="0" u="none" strike="noStrike" kern="1200" cap="none" spc="0" normalizeH="0" noProof="0" dirty="0" smtClean="0">
                <a:ln>
                  <a:noFill/>
                </a:ln>
                <a:solidFill>
                  <a:schemeClr val="tx1"/>
                </a:solidFill>
                <a:effectLst/>
                <a:uLnTx/>
                <a:uFillTx/>
                <a:latin typeface="+mn-lt"/>
                <a:ea typeface="+mn-ea"/>
                <a:cs typeface="+mn-cs"/>
              </a:rPr>
              <a:t> vallen met het onderscheid tussen                          </a:t>
            </a:r>
            <a:r>
              <a:rPr kumimoji="0" lang="nl-NL" sz="2000" b="0" i="1" u="none" strike="noStrike" kern="1200" cap="none" spc="0" normalizeH="0" noProof="0" dirty="0" smtClean="0">
                <a:ln>
                  <a:noFill/>
                </a:ln>
                <a:solidFill>
                  <a:schemeClr val="tx1"/>
                </a:solidFill>
                <a:effectLst/>
                <a:uLnTx/>
                <a:uFillTx/>
                <a:latin typeface="+mn-lt"/>
                <a:ea typeface="+mn-ea"/>
                <a:cs typeface="+mn-cs"/>
              </a:rPr>
              <a:t>extensie</a:t>
            </a:r>
            <a:r>
              <a:rPr kumimoji="0" lang="nl-NL" sz="2000" b="0" i="0" u="none" strike="noStrike" kern="1200" cap="none" spc="0" normalizeH="0" noProof="0" dirty="0" smtClean="0">
                <a:ln>
                  <a:noFill/>
                </a:ln>
                <a:solidFill>
                  <a:schemeClr val="tx1"/>
                </a:solidFill>
                <a:effectLst/>
                <a:uLnTx/>
                <a:uFillTx/>
                <a:latin typeface="+mn-lt"/>
                <a:ea typeface="+mn-ea"/>
                <a:cs typeface="+mn-cs"/>
              </a:rPr>
              <a:t> en </a:t>
            </a:r>
            <a:r>
              <a:rPr kumimoji="0" lang="nl-NL" sz="2000" b="0" i="1" u="none" strike="noStrike" kern="1200" cap="none" spc="0" normalizeH="0" noProof="0" dirty="0" err="1" smtClean="0">
                <a:ln>
                  <a:noFill/>
                </a:ln>
                <a:solidFill>
                  <a:schemeClr val="tx1"/>
                </a:solidFill>
                <a:effectLst/>
                <a:uLnTx/>
                <a:uFillTx/>
                <a:latin typeface="+mn-lt"/>
                <a:ea typeface="+mn-ea"/>
                <a:cs typeface="+mn-cs"/>
              </a:rPr>
              <a:t>intensie</a:t>
            </a:r>
            <a:r>
              <a:rPr kumimoji="0" lang="nl-NL" sz="2000" b="0" i="0" u="none" strike="noStrike" kern="1200" cap="none" spc="0" normalizeH="0" noProof="0" dirty="0" smtClean="0">
                <a:ln>
                  <a:noFill/>
                </a:ln>
                <a:solidFill>
                  <a:schemeClr val="tx1"/>
                </a:solidFill>
                <a:effectLst/>
                <a:uLnTx/>
                <a:uFillTx/>
                <a:latin typeface="+mn-lt"/>
                <a:ea typeface="+mn-ea"/>
                <a:cs typeface="+mn-cs"/>
              </a:rPr>
              <a:t> samen, of zijn er op z’n minst nauw verwant mee</a:t>
            </a:r>
            <a:r>
              <a:rPr lang="nl-NL" sz="20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Logica van </a:t>
            </a:r>
            <a:r>
              <a:rPr lang="nl-NL" sz="2000" dirty="0" err="1" smtClean="0"/>
              <a:t>Port-Royal</a:t>
            </a:r>
            <a:r>
              <a:rPr lang="nl-NL" sz="2000" dirty="0" smtClean="0"/>
              <a:t>		</a:t>
            </a:r>
            <a:r>
              <a:rPr lang="nl-NL" sz="2000" i="1" dirty="0" err="1" smtClean="0"/>
              <a:t>étendue</a:t>
            </a:r>
            <a:r>
              <a:rPr lang="nl-NL" sz="2000" i="1" dirty="0" smtClean="0"/>
              <a:t>  ---  </a:t>
            </a:r>
            <a:r>
              <a:rPr lang="nl-NL" sz="2000" i="1" dirty="0" err="1" smtClean="0"/>
              <a:t>compréhension</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dirty="0" err="1" smtClean="0"/>
              <a:t>Leibniz</a:t>
            </a:r>
            <a:r>
              <a:rPr lang="nl-NL" sz="2000" dirty="0" smtClean="0"/>
              <a:t>			</a:t>
            </a:r>
            <a:r>
              <a:rPr lang="nl-NL" sz="2000" i="1" dirty="0" err="1" smtClean="0"/>
              <a:t>extension</a:t>
            </a:r>
            <a:r>
              <a:rPr lang="nl-NL" sz="2000" i="1" dirty="0" smtClean="0"/>
              <a:t> --- </a:t>
            </a:r>
            <a:r>
              <a:rPr lang="nl-NL" sz="2000" i="1" dirty="0" err="1" smtClean="0"/>
              <a:t>intension</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Kant				</a:t>
            </a:r>
            <a:r>
              <a:rPr lang="nl-NL" sz="2000" i="1" dirty="0" err="1" smtClean="0"/>
              <a:t>umfang</a:t>
            </a:r>
            <a:r>
              <a:rPr lang="nl-NL" sz="2000" i="1" dirty="0" smtClean="0"/>
              <a:t>, </a:t>
            </a:r>
            <a:r>
              <a:rPr lang="nl-NL" sz="2000" i="1" dirty="0" err="1" smtClean="0"/>
              <a:t>sphäre</a:t>
            </a:r>
            <a:r>
              <a:rPr lang="nl-NL" sz="2000" i="1" dirty="0" smtClean="0"/>
              <a:t> --- </a:t>
            </a:r>
            <a:r>
              <a:rPr lang="nl-NL" sz="2000" i="1" dirty="0" err="1" smtClean="0"/>
              <a:t>inhalt</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John </a:t>
            </a:r>
            <a:r>
              <a:rPr lang="nl-NL" sz="2000" dirty="0" err="1" smtClean="0"/>
              <a:t>Stuart</a:t>
            </a:r>
            <a:r>
              <a:rPr lang="nl-NL" sz="2000" dirty="0" smtClean="0"/>
              <a:t> </a:t>
            </a:r>
            <a:r>
              <a:rPr lang="nl-NL" sz="2000" dirty="0" err="1" smtClean="0"/>
              <a:t>Mill</a:t>
            </a:r>
            <a:r>
              <a:rPr lang="nl-NL" sz="2000" dirty="0" smtClean="0"/>
              <a:t>		</a:t>
            </a:r>
            <a:r>
              <a:rPr lang="nl-NL" sz="2000" i="1" dirty="0" err="1" smtClean="0"/>
              <a:t>denotation</a:t>
            </a:r>
            <a:r>
              <a:rPr lang="nl-NL" sz="2000" i="1" dirty="0" smtClean="0"/>
              <a:t> --- </a:t>
            </a:r>
            <a:r>
              <a:rPr lang="nl-NL" sz="2000" i="1" dirty="0" err="1" smtClean="0"/>
              <a:t>connotation</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William Hamilton		</a:t>
            </a:r>
            <a:r>
              <a:rPr lang="nl-NL" sz="2000" i="1" dirty="0" err="1" smtClean="0"/>
              <a:t>breadth</a:t>
            </a:r>
            <a:r>
              <a:rPr lang="nl-NL" sz="2000" i="1" dirty="0" smtClean="0"/>
              <a:t>	--- </a:t>
            </a:r>
            <a:r>
              <a:rPr lang="nl-NL" sz="2000" i="1" dirty="0" err="1" smtClean="0"/>
              <a:t>depth</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dirty="0" err="1" smtClean="0"/>
              <a:t>Frege</a:t>
            </a:r>
            <a:r>
              <a:rPr lang="nl-NL" sz="2000" dirty="0" smtClean="0"/>
              <a:t>			</a:t>
            </a:r>
            <a:r>
              <a:rPr lang="nl-NL" sz="2000" i="1" dirty="0" err="1" smtClean="0"/>
              <a:t>bedeutung</a:t>
            </a:r>
            <a:r>
              <a:rPr lang="nl-NL" sz="2000" i="1" dirty="0" smtClean="0"/>
              <a:t> --- </a:t>
            </a:r>
            <a:r>
              <a:rPr lang="nl-NL" sz="2000" i="1" dirty="0" err="1" smtClean="0"/>
              <a:t>sinn</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2000"/>
                                        <p:tgtEl>
                                          <p:spTgt spid="1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2000"/>
                                        <p:tgtEl>
                                          <p:spTgt spid="1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2000"/>
                                        <p:tgtEl>
                                          <p:spTgt spid="1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2000"/>
                                        <p:tgtEl>
                                          <p:spTgt spid="1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2000"/>
                                        <p:tgtEl>
                                          <p:spTgt spid="11">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animEffect transition="in" filter="fade">
                                      <p:cBhvr>
                                        <p:cTn id="25" dur="2000"/>
                                        <p:tgtEl>
                                          <p:spTgt spid="11">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xEl>
                                              <p:pRg st="8" end="8"/>
                                            </p:txEl>
                                          </p:spTgt>
                                        </p:tgtEl>
                                        <p:attrNameLst>
                                          <p:attrName>style.visibility</p:attrName>
                                        </p:attrNameLst>
                                      </p:cBhvr>
                                      <p:to>
                                        <p:strVal val="visible"/>
                                      </p:to>
                                    </p:set>
                                    <p:animEffect transition="in" filter="fade">
                                      <p:cBhvr>
                                        <p:cTn id="28" dur="2000"/>
                                        <p:tgtEl>
                                          <p:spTgt spid="11">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animEffect transition="in" filter="fade">
                                      <p:cBhvr>
                                        <p:cTn id="31" dur="2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Extensie en </a:t>
            </a:r>
            <a:r>
              <a:rPr lang="nl-NL" sz="3600" dirty="0" err="1" smtClean="0"/>
              <a:t>Intensie</a:t>
            </a:r>
            <a:endParaRPr lang="nl-NL" sz="3600" dirty="0"/>
          </a:p>
        </p:txBody>
      </p:sp>
      <p:sp>
        <p:nvSpPr>
          <p:cNvPr id="19" name="Content Placeholder 2"/>
          <p:cNvSpPr>
            <a:spLocks noGrp="1"/>
          </p:cNvSpPr>
          <p:nvPr>
            <p:ph idx="1"/>
          </p:nvPr>
        </p:nvSpPr>
        <p:spPr>
          <a:xfrm>
            <a:off x="313184" y="1412776"/>
            <a:ext cx="8939336" cy="1108719"/>
          </a:xfrm>
        </p:spPr>
        <p:txBody>
          <a:bodyPr>
            <a:noAutofit/>
          </a:bodyPr>
          <a:lstStyle/>
          <a:p>
            <a:r>
              <a:rPr lang="nl-NL" sz="2000" dirty="0" smtClean="0"/>
              <a:t>Onder de </a:t>
            </a:r>
            <a:r>
              <a:rPr lang="nl-NL" sz="2000" i="1" dirty="0" smtClean="0"/>
              <a:t>extensie</a:t>
            </a:r>
            <a:r>
              <a:rPr lang="nl-NL" sz="2000" dirty="0" smtClean="0"/>
              <a:t> van een algemene term of begrip kan de verzameling              verstaan worden van alle objecten waarop de term van toepassing is. Het         gaat hier om de </a:t>
            </a:r>
            <a:r>
              <a:rPr lang="nl-NL" sz="2000" i="1" dirty="0" smtClean="0"/>
              <a:t>verwijzende</a:t>
            </a:r>
            <a:r>
              <a:rPr lang="nl-NL" sz="2000" dirty="0" smtClean="0"/>
              <a:t> of </a:t>
            </a:r>
            <a:r>
              <a:rPr lang="nl-NL" sz="2000" i="1" dirty="0" err="1" smtClean="0"/>
              <a:t>referentiële</a:t>
            </a:r>
            <a:r>
              <a:rPr lang="nl-NL" sz="2000" dirty="0" smtClean="0"/>
              <a:t> rol van algemene termen.</a:t>
            </a:r>
          </a:p>
          <a:p>
            <a:endParaRPr lang="nl-NL" sz="2000" dirty="0" smtClean="0"/>
          </a:p>
          <a:p>
            <a:endParaRPr lang="nl-NL" sz="2000" dirty="0" smtClean="0"/>
          </a:p>
          <a:p>
            <a:endParaRPr lang="nl-NL" sz="2000" dirty="0" smtClean="0"/>
          </a:p>
          <a:p>
            <a:endParaRPr lang="nl-NL" sz="2000" dirty="0" smtClean="0"/>
          </a:p>
          <a:p>
            <a:pPr>
              <a:buNone/>
            </a:pPr>
            <a:endParaRPr lang="nl-NL" sz="2000" i="1" dirty="0" smtClean="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13184" y="2233463"/>
            <a:ext cx="8939336" cy="112352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intensie</a:t>
            </a:r>
            <a:r>
              <a:rPr kumimoji="0" lang="nl-NL" sz="2000" b="0" i="0" u="none" strike="noStrike" kern="1200" cap="none" spc="0" normalizeH="0" noProof="0" dirty="0" smtClean="0">
                <a:ln>
                  <a:noFill/>
                </a:ln>
                <a:solidFill>
                  <a:schemeClr val="tx1"/>
                </a:solidFill>
                <a:effectLst/>
                <a:uLnTx/>
                <a:uFillTx/>
                <a:latin typeface="+mn-lt"/>
                <a:ea typeface="+mn-ea"/>
                <a:cs typeface="+mn-cs"/>
              </a:rPr>
              <a:t> is moeilijker aan te geven. Het gaat hier om de </a:t>
            </a:r>
            <a:r>
              <a:rPr kumimoji="0" lang="nl-NL" sz="2000" i="1" u="none" strike="noStrike" kern="1200" cap="none" spc="0" normalizeH="0" noProof="0" dirty="0" smtClean="0">
                <a:ln>
                  <a:noFill/>
                </a:ln>
                <a:solidFill>
                  <a:schemeClr val="tx1"/>
                </a:solidFill>
                <a:effectLst/>
                <a:uLnTx/>
                <a:uFillTx/>
                <a:latin typeface="+mn-lt"/>
                <a:ea typeface="+mn-ea"/>
                <a:cs typeface="+mn-cs"/>
              </a:rPr>
              <a:t>betekenis</a:t>
            </a:r>
            <a:r>
              <a:rPr kumimoji="0" lang="nl-NL" sz="2000" b="0" i="0" u="none" strike="noStrike" kern="1200" cap="none" spc="0" normalizeH="0" noProof="0" dirty="0" smtClean="0">
                <a:ln>
                  <a:noFill/>
                </a:ln>
                <a:solidFill>
                  <a:schemeClr val="tx1"/>
                </a:solidFill>
                <a:effectLst/>
                <a:uLnTx/>
                <a:uFillTx/>
                <a:latin typeface="+mn-lt"/>
                <a:ea typeface="+mn-ea"/>
                <a:cs typeface="+mn-cs"/>
              </a:rPr>
              <a:t> of de </a:t>
            </a:r>
            <a:r>
              <a:rPr kumimoji="0" lang="nl-NL" sz="2000" b="0" i="1" u="none" strike="noStrike" kern="1200" cap="none" spc="0" normalizeH="0" noProof="0" dirty="0" smtClean="0">
                <a:ln>
                  <a:noFill/>
                </a:ln>
                <a:solidFill>
                  <a:schemeClr val="tx1"/>
                </a:solidFill>
                <a:effectLst/>
                <a:uLnTx/>
                <a:uFillTx/>
                <a:latin typeface="+mn-lt"/>
                <a:ea typeface="+mn-ea"/>
                <a:cs typeface="+mn-cs"/>
              </a:rPr>
              <a:t>begripsdefinitie</a:t>
            </a:r>
            <a:r>
              <a:rPr kumimoji="0" lang="nl-NL" sz="2000" b="0" i="0" u="none" strike="noStrike" kern="1200" cap="none" spc="0" normalizeH="0" noProof="0" dirty="0" smtClean="0">
                <a:ln>
                  <a:noFill/>
                </a:ln>
                <a:solidFill>
                  <a:schemeClr val="tx1"/>
                </a:solidFill>
                <a:effectLst/>
                <a:uLnTx/>
                <a:uFillTx/>
                <a:latin typeface="+mn-lt"/>
                <a:ea typeface="+mn-ea"/>
                <a:cs typeface="+mn-cs"/>
              </a:rPr>
              <a:t> van algemene termen. Er zijn verschillende mogelijkheden.</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323528" y="4221088"/>
            <a:ext cx="8939336" cy="136815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Extensie ligt in beginsel vast met de </a:t>
            </a:r>
            <a:r>
              <a:rPr lang="nl-NL" sz="2000" dirty="0" err="1" smtClean="0"/>
              <a:t>intensie</a:t>
            </a:r>
            <a:r>
              <a:rPr lang="nl-NL" sz="2000" dirty="0" smtClean="0"/>
              <a:t>. Termen met dezelfde </a:t>
            </a:r>
            <a:r>
              <a:rPr lang="nl-NL" sz="2000" dirty="0" err="1" smtClean="0"/>
              <a:t>intensie</a:t>
            </a:r>
            <a:r>
              <a:rPr lang="nl-NL" sz="2000" dirty="0" smtClean="0"/>
              <a:t> hebben dus ook dezelfde extensie.</a:t>
            </a:r>
          </a:p>
        </p:txBody>
      </p:sp>
      <p:sp>
        <p:nvSpPr>
          <p:cNvPr id="8" name="Content Placeholder 2"/>
          <p:cNvSpPr txBox="1">
            <a:spLocks/>
          </p:cNvSpPr>
          <p:nvPr/>
        </p:nvSpPr>
        <p:spPr>
          <a:xfrm>
            <a:off x="313184" y="5445224"/>
            <a:ext cx="8939336" cy="7920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Termen met een verschillende </a:t>
            </a:r>
            <a:r>
              <a:rPr lang="nl-NL" sz="2000" dirty="0" err="1" smtClean="0"/>
              <a:t>intensie</a:t>
            </a:r>
            <a:r>
              <a:rPr lang="nl-NL" sz="2000" dirty="0" smtClean="0"/>
              <a:t> kunnen echter ook dezelfde extensie hebben. Bijvoorbeeld ‘levend wezen met hart’ en ‘levend wezen met nieren’.</a:t>
            </a:r>
          </a:p>
        </p:txBody>
      </p:sp>
      <p:sp>
        <p:nvSpPr>
          <p:cNvPr id="10" name="Content Placeholder 2"/>
          <p:cNvSpPr txBox="1">
            <a:spLocks/>
          </p:cNvSpPr>
          <p:nvPr/>
        </p:nvSpPr>
        <p:spPr>
          <a:xfrm>
            <a:off x="313184" y="3212976"/>
            <a:ext cx="8939336" cy="194421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7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t>	1. De essentie, de natuur of wezensvorm van de dingen die de term aanduidt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	2.</a:t>
            </a:r>
            <a:r>
              <a:rPr kumimoji="0" lang="nl-NL" b="0" i="0" u="none" strike="noStrike" kern="1200" cap="none" spc="0" normalizeH="0" noProof="0" dirty="0" smtClean="0">
                <a:ln>
                  <a:noFill/>
                </a:ln>
                <a:solidFill>
                  <a:schemeClr val="tx1"/>
                </a:solidFill>
                <a:effectLst/>
                <a:uLnTx/>
                <a:uFillTx/>
                <a:latin typeface="+mn-lt"/>
                <a:ea typeface="+mn-ea"/>
                <a:cs typeface="+mn-cs"/>
              </a:rPr>
              <a:t> Het totaal van eigenschappen op grond waarvan iets onder de term valt</a:t>
            </a:r>
          </a:p>
          <a:p>
            <a:pPr marL="342900" marR="0" lvl="0" indent="-342900" algn="l" defTabSz="914400" rtl="0" eaLnBrk="1" fontAlgn="auto" latinLnBrk="0" hangingPunct="1">
              <a:lnSpc>
                <a:spcPct val="100000"/>
              </a:lnSpc>
              <a:spcBef>
                <a:spcPct val="20000"/>
              </a:spcBef>
              <a:spcAft>
                <a:spcPts val="0"/>
              </a:spcAft>
              <a:buClrTx/>
              <a:buSzTx/>
              <a:tabLst/>
              <a:defRPr/>
            </a:pPr>
            <a:r>
              <a:rPr lang="nl-NL" baseline="0" dirty="0" smtClean="0"/>
              <a:t>	3.</a:t>
            </a:r>
            <a:r>
              <a:rPr lang="nl-NL" dirty="0" smtClean="0"/>
              <a:t> De definitie van de term of de betekenis van het begrip </a:t>
            </a:r>
            <a:r>
              <a:rPr kumimoji="0" lang="nl-NL"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2000"/>
                                        <p:tgtEl>
                                          <p:spTgt spid="1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2000"/>
                                        <p:tgtEl>
                                          <p:spTgt spid="1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2000"/>
                                        <p:tgtEl>
                                          <p:spTgt spid="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2000"/>
                                        <p:tgtEl>
                                          <p:spTgt spid="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20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20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6" grpId="0" build="allAtOnce"/>
      <p:bldP spid="8" grpId="0" build="allAtOnce"/>
      <p:bldP spid="10" grpId="0" build="allAtOnce"/>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rol van de </a:t>
            </a:r>
            <a:r>
              <a:rPr lang="nl-NL" sz="3600" dirty="0" err="1" smtClean="0"/>
              <a:t>copula</a:t>
            </a:r>
            <a:r>
              <a:rPr lang="nl-NL" sz="3600" dirty="0" smtClean="0"/>
              <a:t> in een oordeel</a:t>
            </a:r>
            <a:endParaRPr lang="nl-NL" sz="3600" dirty="0"/>
          </a:p>
        </p:txBody>
      </p:sp>
      <p:sp>
        <p:nvSpPr>
          <p:cNvPr id="19" name="Content Placeholder 2"/>
          <p:cNvSpPr>
            <a:spLocks noGrp="1"/>
          </p:cNvSpPr>
          <p:nvPr>
            <p:ph idx="1"/>
          </p:nvPr>
        </p:nvSpPr>
        <p:spPr>
          <a:xfrm>
            <a:off x="313184" y="1412776"/>
            <a:ext cx="8939336" cy="1108719"/>
          </a:xfrm>
        </p:spPr>
        <p:txBody>
          <a:bodyPr>
            <a:noAutofit/>
          </a:bodyPr>
          <a:lstStyle/>
          <a:p>
            <a:r>
              <a:rPr lang="nl-NL" sz="2000" dirty="0" smtClean="0"/>
              <a:t>Volgens de </a:t>
            </a:r>
            <a:r>
              <a:rPr lang="nl-NL" sz="2000" b="1" dirty="0" smtClean="0"/>
              <a:t>attributietheorie</a:t>
            </a:r>
            <a:r>
              <a:rPr lang="nl-NL" sz="2000" dirty="0" smtClean="0"/>
              <a:t> zegt een </a:t>
            </a:r>
            <a:r>
              <a:rPr lang="nl-NL" sz="2000" i="1" dirty="0" smtClean="0"/>
              <a:t>S-P </a:t>
            </a:r>
            <a:r>
              <a:rPr lang="nl-NL" sz="2000" dirty="0" smtClean="0"/>
              <a:t>oordeel dat er een relatie bestaat tussen de </a:t>
            </a:r>
            <a:r>
              <a:rPr lang="nl-NL" sz="2000" dirty="0" err="1" smtClean="0"/>
              <a:t>intensie</a:t>
            </a:r>
            <a:r>
              <a:rPr lang="nl-NL" sz="2000" dirty="0" smtClean="0"/>
              <a:t> van het </a:t>
            </a:r>
            <a:r>
              <a:rPr lang="nl-NL" sz="2000" dirty="0" err="1" smtClean="0"/>
              <a:t>predikaat</a:t>
            </a:r>
            <a:r>
              <a:rPr lang="nl-NL" sz="2000" dirty="0" smtClean="0"/>
              <a:t> en de extensie van het subject. De                    </a:t>
            </a:r>
            <a:r>
              <a:rPr lang="nl-NL" sz="2000" dirty="0" err="1" smtClean="0"/>
              <a:t>copula</a:t>
            </a:r>
            <a:r>
              <a:rPr lang="nl-NL" sz="2000" dirty="0" smtClean="0"/>
              <a:t> poneert een verbinding tussen de onder het subject vallende                        objecten en de met het </a:t>
            </a:r>
            <a:r>
              <a:rPr lang="nl-NL" sz="2000" dirty="0" err="1" smtClean="0"/>
              <a:t>predikaat</a:t>
            </a:r>
            <a:r>
              <a:rPr lang="nl-NL" sz="2000" dirty="0" smtClean="0"/>
              <a:t> verbonden eigenschappen.</a:t>
            </a:r>
          </a:p>
          <a:p>
            <a:endParaRPr lang="nl-NL" sz="2000" dirty="0" smtClean="0"/>
          </a:p>
          <a:p>
            <a:endParaRPr lang="nl-NL" sz="2000" dirty="0" smtClean="0"/>
          </a:p>
          <a:p>
            <a:endParaRPr lang="nl-NL" sz="2000" dirty="0" smtClean="0"/>
          </a:p>
          <a:p>
            <a:pPr>
              <a:buNone/>
            </a:pPr>
            <a:endParaRPr lang="nl-NL" sz="2000" i="1" dirty="0" smtClean="0"/>
          </a:p>
        </p:txBody>
      </p:sp>
      <p:sp>
        <p:nvSpPr>
          <p:cNvPr id="14" name="Content Placeholder 2"/>
          <p:cNvSpPr txBox="1">
            <a:spLocks/>
          </p:cNvSpPr>
          <p:nvPr/>
        </p:nvSpPr>
        <p:spPr>
          <a:xfrm>
            <a:off x="313184" y="6165304"/>
            <a:ext cx="8939336"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51520" y="2896345"/>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“Alle mensen</a:t>
            </a:r>
            <a:r>
              <a:rPr kumimoji="0" lang="nl-NL" sz="2000" b="0" i="0" u="none" strike="noStrike" kern="1200" cap="none" spc="0" normalizeH="0" noProof="0" dirty="0" smtClean="0">
                <a:ln>
                  <a:noFill/>
                </a:ln>
                <a:solidFill>
                  <a:schemeClr val="tx1"/>
                </a:solidFill>
                <a:effectLst/>
                <a:uLnTx/>
                <a:uFillTx/>
                <a:latin typeface="+mn-lt"/>
                <a:ea typeface="+mn-ea"/>
                <a:cs typeface="+mn-cs"/>
              </a:rPr>
              <a:t> zijn sterfelijk” zegt dat aan alles wat mens is de eigenschap                         van sterfelijkheid toekomt.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241176" y="3976465"/>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Volgens de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1" i="0" u="none" strike="noStrike" kern="1200" cap="none" spc="0" normalizeH="0" noProof="0" dirty="0" err="1" smtClean="0">
                <a:ln>
                  <a:noFill/>
                </a:ln>
                <a:solidFill>
                  <a:schemeClr val="tx1"/>
                </a:solidFill>
                <a:effectLst/>
                <a:uLnTx/>
                <a:uFillTx/>
                <a:latin typeface="+mn-lt"/>
                <a:ea typeface="+mn-ea"/>
                <a:cs typeface="+mn-cs"/>
              </a:rPr>
              <a:t>extensionele</a:t>
            </a:r>
            <a:r>
              <a:rPr kumimoji="0" lang="nl-NL" sz="2000" b="1" i="0" u="none" strike="noStrike" kern="1200" cap="none" spc="0" normalizeH="0" noProof="0" dirty="0" smtClean="0">
                <a:ln>
                  <a:noFill/>
                </a:ln>
                <a:solidFill>
                  <a:schemeClr val="tx1"/>
                </a:solidFill>
                <a:effectLst/>
                <a:uLnTx/>
                <a:uFillTx/>
                <a:latin typeface="+mn-lt"/>
                <a:ea typeface="+mn-ea"/>
                <a:cs typeface="+mn-cs"/>
              </a:rPr>
              <a:t> theorie </a:t>
            </a:r>
            <a:r>
              <a:rPr kumimoji="0" lang="nl-NL" sz="2000" i="0" u="none" strike="noStrike" kern="1200" cap="none" spc="0" normalizeH="0" noProof="0" dirty="0" smtClean="0">
                <a:ln>
                  <a:noFill/>
                </a:ln>
                <a:solidFill>
                  <a:schemeClr val="tx1"/>
                </a:solidFill>
                <a:effectLst/>
                <a:uLnTx/>
                <a:uFillTx/>
                <a:latin typeface="+mn-lt"/>
                <a:ea typeface="+mn-ea"/>
                <a:cs typeface="+mn-cs"/>
              </a:rPr>
              <a:t>zegt een </a:t>
            </a:r>
            <a:r>
              <a:rPr kumimoji="0" lang="nl-NL" sz="2000" i="1" u="none" strike="noStrike" kern="1200" cap="none" spc="0" normalizeH="0" noProof="0" dirty="0" smtClean="0">
                <a:ln>
                  <a:noFill/>
                </a:ln>
                <a:solidFill>
                  <a:schemeClr val="tx1"/>
                </a:solidFill>
                <a:effectLst/>
                <a:uLnTx/>
                <a:uFillTx/>
                <a:latin typeface="+mn-lt"/>
                <a:ea typeface="+mn-ea"/>
                <a:cs typeface="+mn-cs"/>
              </a:rPr>
              <a:t>S-P</a:t>
            </a:r>
            <a:r>
              <a:rPr kumimoji="0" lang="nl-NL" sz="2000" i="0" u="none" strike="noStrike" kern="1200" cap="none" spc="0" normalizeH="0" noProof="0" dirty="0" smtClean="0">
                <a:ln>
                  <a:noFill/>
                </a:ln>
                <a:solidFill>
                  <a:schemeClr val="tx1"/>
                </a:solidFill>
                <a:effectLst/>
                <a:uLnTx/>
                <a:uFillTx/>
                <a:latin typeface="+mn-lt"/>
                <a:ea typeface="+mn-ea"/>
                <a:cs typeface="+mn-cs"/>
              </a:rPr>
              <a:t> oordeel dat er een </a:t>
            </a:r>
            <a:r>
              <a:rPr kumimoji="0" lang="nl-NL" sz="2000" i="0" u="none" strike="noStrike" kern="1200" cap="none" spc="0" normalizeH="0" noProof="0" dirty="0" err="1" smtClean="0">
                <a:ln>
                  <a:noFill/>
                </a:ln>
                <a:solidFill>
                  <a:schemeClr val="tx1"/>
                </a:solidFill>
                <a:effectLst/>
                <a:uLnTx/>
                <a:uFillTx/>
                <a:latin typeface="+mn-lt"/>
                <a:ea typeface="+mn-ea"/>
                <a:cs typeface="+mn-cs"/>
              </a:rPr>
              <a:t>relati</a:t>
            </a:r>
            <a:r>
              <a:rPr lang="nl-NL" sz="2000" dirty="0" smtClean="0"/>
              <a:t>e bestaat tussen de extensies van subject en </a:t>
            </a:r>
            <a:r>
              <a:rPr lang="nl-NL" sz="2000" dirty="0" err="1" smtClean="0"/>
              <a:t>predikaat</a:t>
            </a:r>
            <a:r>
              <a:rPr lang="nl-NL" sz="2000" dirty="0" smtClean="0"/>
              <a:t>. De </a:t>
            </a:r>
            <a:r>
              <a:rPr lang="nl-NL" sz="2000" dirty="0" err="1" smtClean="0"/>
              <a:t>copula</a:t>
            </a:r>
            <a:r>
              <a:rPr lang="nl-NL" sz="2000" dirty="0" smtClean="0"/>
              <a:t> relateert objecten aangeduid door het </a:t>
            </a:r>
            <a:r>
              <a:rPr lang="nl-NL" sz="2000" dirty="0" err="1" smtClean="0"/>
              <a:t>predikaat</a:t>
            </a:r>
            <a:r>
              <a:rPr lang="nl-NL" sz="2000" dirty="0" smtClean="0"/>
              <a:t> aan objecten aangeduid door het subject</a:t>
            </a:r>
            <a:r>
              <a:rPr kumimoji="0" lang="nl-NL" sz="2000" i="0" u="none" strike="noStrike" kern="1200" cap="none" spc="0" normalizeH="0" noProof="0" dirty="0" smtClean="0">
                <a:ln>
                  <a:noFill/>
                </a:ln>
                <a:solidFill>
                  <a:schemeClr val="tx1"/>
                </a:solidFill>
                <a:effectLst/>
                <a:uLnTx/>
                <a:uFillTx/>
                <a:latin typeface="+mn-lt"/>
                <a:ea typeface="+mn-ea"/>
                <a:cs typeface="+mn-cs"/>
              </a:rPr>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179512" y="5229200"/>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“Alle mensen</a:t>
            </a:r>
            <a:r>
              <a:rPr kumimoji="0" lang="nl-NL" sz="2000" b="0" i="0" u="none" strike="noStrike" kern="1200" cap="none" spc="0" normalizeH="0" noProof="0" dirty="0" smtClean="0">
                <a:ln>
                  <a:noFill/>
                </a:ln>
                <a:solidFill>
                  <a:schemeClr val="tx1"/>
                </a:solidFill>
                <a:effectLst/>
                <a:uLnTx/>
                <a:uFillTx/>
                <a:latin typeface="+mn-lt"/>
                <a:ea typeface="+mn-ea"/>
                <a:cs typeface="+mn-cs"/>
              </a:rPr>
              <a:t> zijn sterfelijk” zegt dat alles wat mens is ook een sterfelijk wezen is.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5" grpId="0" build="allAtOnce"/>
      <p:bldP spid="16" grpId="0" build="allAtOnce"/>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rol van de </a:t>
            </a:r>
            <a:r>
              <a:rPr lang="nl-NL" sz="3600" dirty="0" err="1" smtClean="0"/>
              <a:t>copula</a:t>
            </a:r>
            <a:r>
              <a:rPr lang="nl-NL" sz="3600" dirty="0" smtClean="0"/>
              <a:t> in een oordeel</a:t>
            </a:r>
            <a:endParaRPr lang="nl-NL" sz="3600" dirty="0"/>
          </a:p>
        </p:txBody>
      </p:sp>
      <p:sp>
        <p:nvSpPr>
          <p:cNvPr id="19" name="Content Placeholder 2"/>
          <p:cNvSpPr>
            <a:spLocks noGrp="1"/>
          </p:cNvSpPr>
          <p:nvPr>
            <p:ph idx="1"/>
          </p:nvPr>
        </p:nvSpPr>
        <p:spPr>
          <a:xfrm>
            <a:off x="313184" y="1412776"/>
            <a:ext cx="8939336" cy="1108719"/>
          </a:xfrm>
        </p:spPr>
        <p:txBody>
          <a:bodyPr>
            <a:noAutofit/>
          </a:bodyPr>
          <a:lstStyle/>
          <a:p>
            <a:r>
              <a:rPr lang="nl-NL" sz="2000" dirty="0" smtClean="0"/>
              <a:t>Volgens de </a:t>
            </a:r>
            <a:r>
              <a:rPr lang="nl-NL" sz="2000" b="1" dirty="0" err="1" smtClean="0"/>
              <a:t>intensionele</a:t>
            </a:r>
            <a:r>
              <a:rPr lang="nl-NL" sz="2000" b="1" dirty="0" smtClean="0"/>
              <a:t> theorie </a:t>
            </a:r>
            <a:r>
              <a:rPr lang="nl-NL" sz="2000" dirty="0" smtClean="0"/>
              <a:t>zegt een </a:t>
            </a:r>
            <a:r>
              <a:rPr lang="nl-NL" sz="2000" i="1" dirty="0" smtClean="0"/>
              <a:t>S-P </a:t>
            </a:r>
            <a:r>
              <a:rPr lang="nl-NL" sz="2000" dirty="0" smtClean="0"/>
              <a:t>oordeel dat er een relatie bestaat tussen de </a:t>
            </a:r>
            <a:r>
              <a:rPr lang="nl-NL" sz="2000" dirty="0" err="1" smtClean="0"/>
              <a:t>intensies</a:t>
            </a:r>
            <a:r>
              <a:rPr lang="nl-NL" sz="2000" dirty="0" smtClean="0"/>
              <a:t> van subject en </a:t>
            </a:r>
            <a:r>
              <a:rPr lang="nl-NL" sz="2000" dirty="0" err="1" smtClean="0"/>
              <a:t>predikaat</a:t>
            </a:r>
            <a:r>
              <a:rPr lang="nl-NL" sz="2000" dirty="0" smtClean="0"/>
              <a:t>. De </a:t>
            </a:r>
            <a:r>
              <a:rPr lang="nl-NL" sz="2000" dirty="0" err="1" smtClean="0"/>
              <a:t>copula</a:t>
            </a:r>
            <a:r>
              <a:rPr lang="nl-NL" sz="2000" dirty="0" smtClean="0"/>
              <a:t> staat voor een  betrekking tussen </a:t>
            </a:r>
            <a:r>
              <a:rPr lang="nl-NL" sz="2000" dirty="0" err="1" smtClean="0"/>
              <a:t>intensies</a:t>
            </a:r>
            <a:r>
              <a:rPr lang="nl-NL" sz="2000" dirty="0" smtClean="0"/>
              <a:t>.</a:t>
            </a:r>
          </a:p>
          <a:p>
            <a:endParaRPr lang="nl-NL" sz="2000" dirty="0" smtClean="0"/>
          </a:p>
          <a:p>
            <a:endParaRPr lang="nl-NL" sz="2000" dirty="0" smtClean="0"/>
          </a:p>
          <a:p>
            <a:pPr>
              <a:buNone/>
            </a:pPr>
            <a:endParaRPr lang="nl-NL" sz="2000" i="1" dirty="0" smtClean="0"/>
          </a:p>
        </p:txBody>
      </p:sp>
      <p:sp>
        <p:nvSpPr>
          <p:cNvPr id="9" name="Content Placeholder 2"/>
          <p:cNvSpPr txBox="1">
            <a:spLocks/>
          </p:cNvSpPr>
          <p:nvPr/>
        </p:nvSpPr>
        <p:spPr>
          <a:xfrm>
            <a:off x="251520" y="2708920"/>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“Alle mensen</a:t>
            </a:r>
            <a:r>
              <a:rPr kumimoji="0" lang="nl-NL" sz="2000" b="0" i="0" u="none" strike="noStrike" kern="1200" cap="none" spc="0" normalizeH="0" noProof="0" dirty="0" smtClean="0">
                <a:ln>
                  <a:noFill/>
                </a:ln>
                <a:solidFill>
                  <a:schemeClr val="tx1"/>
                </a:solidFill>
                <a:effectLst/>
                <a:uLnTx/>
                <a:uFillTx/>
                <a:latin typeface="+mn-lt"/>
                <a:ea typeface="+mn-ea"/>
                <a:cs typeface="+mn-cs"/>
              </a:rPr>
              <a:t> zijn sterfelijk” zegt dat de eigenschap van het sterfelijk zijn bevat ligt in de betekenis (</a:t>
            </a:r>
            <a:r>
              <a:rPr lang="nl-NL" sz="2000" noProof="0" dirty="0" smtClean="0"/>
              <a:t>of </a:t>
            </a:r>
            <a:r>
              <a:rPr lang="nl-NL" sz="2000" dirty="0" smtClean="0"/>
              <a:t>essentie) van het mens zijn.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179512" y="4150821"/>
            <a:ext cx="2016224" cy="369332"/>
          </a:xfrm>
          <a:prstGeom prst="rect">
            <a:avLst/>
          </a:prstGeom>
          <a:noFill/>
        </p:spPr>
        <p:txBody>
          <a:bodyPr wrap="square" rtlCol="0">
            <a:spAutoFit/>
          </a:bodyPr>
          <a:lstStyle/>
          <a:p>
            <a:r>
              <a:rPr lang="nl-NL" dirty="0" smtClean="0"/>
              <a:t>Attributietheorie</a:t>
            </a:r>
            <a:endParaRPr lang="nl-NL" dirty="0"/>
          </a:p>
        </p:txBody>
      </p:sp>
      <p:sp>
        <p:nvSpPr>
          <p:cNvPr id="10" name="TextBox 9"/>
          <p:cNvSpPr txBox="1"/>
          <p:nvPr/>
        </p:nvSpPr>
        <p:spPr>
          <a:xfrm>
            <a:off x="107504" y="4942909"/>
            <a:ext cx="2232248" cy="369332"/>
          </a:xfrm>
          <a:prstGeom prst="rect">
            <a:avLst/>
          </a:prstGeom>
          <a:noFill/>
        </p:spPr>
        <p:txBody>
          <a:bodyPr wrap="square" rtlCol="0">
            <a:spAutoFit/>
          </a:bodyPr>
          <a:lstStyle/>
          <a:p>
            <a:r>
              <a:rPr lang="nl-NL" dirty="0" err="1" smtClean="0"/>
              <a:t>Extensionele</a:t>
            </a:r>
            <a:r>
              <a:rPr lang="nl-NL" dirty="0" smtClean="0"/>
              <a:t> theorie</a:t>
            </a:r>
            <a:endParaRPr lang="nl-NL" dirty="0"/>
          </a:p>
        </p:txBody>
      </p:sp>
      <p:sp>
        <p:nvSpPr>
          <p:cNvPr id="11" name="TextBox 10"/>
          <p:cNvSpPr txBox="1"/>
          <p:nvPr/>
        </p:nvSpPr>
        <p:spPr>
          <a:xfrm>
            <a:off x="107504" y="5877272"/>
            <a:ext cx="2160240" cy="369332"/>
          </a:xfrm>
          <a:prstGeom prst="rect">
            <a:avLst/>
          </a:prstGeom>
          <a:noFill/>
        </p:spPr>
        <p:txBody>
          <a:bodyPr wrap="square" rtlCol="0">
            <a:spAutoFit/>
          </a:bodyPr>
          <a:lstStyle/>
          <a:p>
            <a:r>
              <a:rPr lang="nl-NL" dirty="0" err="1" smtClean="0"/>
              <a:t>Intensionele</a:t>
            </a:r>
            <a:r>
              <a:rPr lang="nl-NL" dirty="0" smtClean="0"/>
              <a:t> theorie</a:t>
            </a:r>
            <a:endParaRPr lang="nl-NL" dirty="0"/>
          </a:p>
        </p:txBody>
      </p:sp>
      <p:sp>
        <p:nvSpPr>
          <p:cNvPr id="12" name="TextBox 11"/>
          <p:cNvSpPr txBox="1"/>
          <p:nvPr/>
        </p:nvSpPr>
        <p:spPr>
          <a:xfrm>
            <a:off x="2411760" y="4150821"/>
            <a:ext cx="1368152" cy="369332"/>
          </a:xfrm>
          <a:prstGeom prst="rect">
            <a:avLst/>
          </a:prstGeom>
          <a:noFill/>
        </p:spPr>
        <p:txBody>
          <a:bodyPr wrap="square" rtlCol="0">
            <a:spAutoFit/>
          </a:bodyPr>
          <a:lstStyle/>
          <a:p>
            <a:r>
              <a:rPr lang="nl-NL" dirty="0" smtClean="0"/>
              <a:t>Alle S zijn</a:t>
            </a:r>
            <a:r>
              <a:rPr lang="nl-NL" i="1" dirty="0" smtClean="0"/>
              <a:t> P</a:t>
            </a:r>
            <a:endParaRPr lang="nl-NL" i="1" dirty="0"/>
          </a:p>
        </p:txBody>
      </p:sp>
      <p:sp>
        <p:nvSpPr>
          <p:cNvPr id="13" name="TextBox 12"/>
          <p:cNvSpPr txBox="1"/>
          <p:nvPr/>
        </p:nvSpPr>
        <p:spPr>
          <a:xfrm>
            <a:off x="2411760" y="4942909"/>
            <a:ext cx="1368152" cy="369332"/>
          </a:xfrm>
          <a:prstGeom prst="rect">
            <a:avLst/>
          </a:prstGeom>
          <a:noFill/>
        </p:spPr>
        <p:txBody>
          <a:bodyPr wrap="square" rtlCol="0">
            <a:spAutoFit/>
          </a:bodyPr>
          <a:lstStyle/>
          <a:p>
            <a:r>
              <a:rPr lang="nl-NL" dirty="0" smtClean="0"/>
              <a:t>Alle </a:t>
            </a:r>
            <a:r>
              <a:rPr lang="nl-NL" i="1" dirty="0" smtClean="0"/>
              <a:t>S</a:t>
            </a:r>
            <a:r>
              <a:rPr lang="nl-NL" dirty="0" smtClean="0"/>
              <a:t> zijn </a:t>
            </a:r>
            <a:r>
              <a:rPr lang="nl-NL" i="1" dirty="0" smtClean="0"/>
              <a:t>P</a:t>
            </a:r>
            <a:endParaRPr lang="nl-NL" i="1" dirty="0"/>
          </a:p>
        </p:txBody>
      </p:sp>
      <p:sp>
        <p:nvSpPr>
          <p:cNvPr id="17" name="TextBox 16"/>
          <p:cNvSpPr txBox="1"/>
          <p:nvPr/>
        </p:nvSpPr>
        <p:spPr>
          <a:xfrm>
            <a:off x="2411760" y="5867980"/>
            <a:ext cx="1368152" cy="369332"/>
          </a:xfrm>
          <a:prstGeom prst="rect">
            <a:avLst/>
          </a:prstGeom>
          <a:noFill/>
        </p:spPr>
        <p:txBody>
          <a:bodyPr wrap="square" rtlCol="0">
            <a:spAutoFit/>
          </a:bodyPr>
          <a:lstStyle/>
          <a:p>
            <a:r>
              <a:rPr lang="nl-NL" dirty="0" smtClean="0"/>
              <a:t>Alle </a:t>
            </a:r>
            <a:r>
              <a:rPr lang="nl-NL" i="1" dirty="0" smtClean="0"/>
              <a:t>S</a:t>
            </a:r>
            <a:r>
              <a:rPr lang="nl-NL" dirty="0" smtClean="0"/>
              <a:t> zijn </a:t>
            </a:r>
            <a:r>
              <a:rPr lang="nl-NL" i="1" dirty="0" smtClean="0"/>
              <a:t>P</a:t>
            </a:r>
            <a:endParaRPr lang="nl-NL" i="1" dirty="0"/>
          </a:p>
        </p:txBody>
      </p:sp>
      <p:sp>
        <p:nvSpPr>
          <p:cNvPr id="18" name="TextBox 17"/>
          <p:cNvSpPr txBox="1"/>
          <p:nvPr/>
        </p:nvSpPr>
        <p:spPr>
          <a:xfrm>
            <a:off x="4067944" y="4078813"/>
            <a:ext cx="2592288" cy="646331"/>
          </a:xfrm>
          <a:prstGeom prst="rect">
            <a:avLst/>
          </a:prstGeom>
          <a:noFill/>
        </p:spPr>
        <p:txBody>
          <a:bodyPr wrap="square" rtlCol="0">
            <a:spAutoFit/>
          </a:bodyPr>
          <a:lstStyle/>
          <a:p>
            <a:r>
              <a:rPr lang="nl-NL" dirty="0" smtClean="0"/>
              <a:t>S in </a:t>
            </a:r>
            <a:r>
              <a:rPr lang="nl-NL" i="1" dirty="0" err="1" smtClean="0"/>
              <a:t>suppositio</a:t>
            </a:r>
            <a:r>
              <a:rPr lang="nl-NL" i="1" dirty="0" smtClean="0"/>
              <a:t> </a:t>
            </a:r>
            <a:r>
              <a:rPr lang="nl-NL" i="1" dirty="0" err="1" smtClean="0"/>
              <a:t>personalis</a:t>
            </a:r>
            <a:endParaRPr lang="nl-NL" i="1" dirty="0" smtClean="0"/>
          </a:p>
          <a:p>
            <a:r>
              <a:rPr lang="nl-NL" dirty="0" smtClean="0"/>
              <a:t>P in </a:t>
            </a:r>
            <a:r>
              <a:rPr lang="nl-NL" i="1" dirty="0" err="1" smtClean="0"/>
              <a:t>suppositio</a:t>
            </a:r>
            <a:r>
              <a:rPr lang="nl-NL" i="1" dirty="0" smtClean="0"/>
              <a:t> simplex</a:t>
            </a:r>
            <a:endParaRPr lang="nl-NL" i="1" dirty="0"/>
          </a:p>
        </p:txBody>
      </p:sp>
      <p:sp>
        <p:nvSpPr>
          <p:cNvPr id="20" name="TextBox 19"/>
          <p:cNvSpPr txBox="1"/>
          <p:nvPr/>
        </p:nvSpPr>
        <p:spPr>
          <a:xfrm>
            <a:off x="4067944" y="4881934"/>
            <a:ext cx="2664296" cy="646331"/>
          </a:xfrm>
          <a:prstGeom prst="rect">
            <a:avLst/>
          </a:prstGeom>
          <a:noFill/>
        </p:spPr>
        <p:txBody>
          <a:bodyPr wrap="square" rtlCol="0">
            <a:spAutoFit/>
          </a:bodyPr>
          <a:lstStyle/>
          <a:p>
            <a:r>
              <a:rPr lang="nl-NL" dirty="0" smtClean="0"/>
              <a:t>S in </a:t>
            </a:r>
            <a:r>
              <a:rPr lang="nl-NL" i="1" dirty="0" err="1" smtClean="0"/>
              <a:t>suppositio</a:t>
            </a:r>
            <a:r>
              <a:rPr lang="nl-NL" i="1" dirty="0" smtClean="0"/>
              <a:t> </a:t>
            </a:r>
            <a:r>
              <a:rPr lang="nl-NL" i="1" dirty="0" err="1" smtClean="0"/>
              <a:t>personalis</a:t>
            </a:r>
            <a:endParaRPr lang="nl-NL" i="1" dirty="0" smtClean="0"/>
          </a:p>
          <a:p>
            <a:r>
              <a:rPr lang="nl-NL" dirty="0" smtClean="0"/>
              <a:t>P in </a:t>
            </a:r>
            <a:r>
              <a:rPr lang="nl-NL" i="1" dirty="0" err="1" smtClean="0"/>
              <a:t>suppositio</a:t>
            </a:r>
            <a:r>
              <a:rPr lang="nl-NL" i="1" dirty="0" smtClean="0"/>
              <a:t> </a:t>
            </a:r>
            <a:r>
              <a:rPr lang="nl-NL" i="1" dirty="0" err="1" smtClean="0"/>
              <a:t>personalis</a:t>
            </a:r>
            <a:endParaRPr lang="nl-NL" i="1" dirty="0"/>
          </a:p>
        </p:txBody>
      </p:sp>
      <p:sp>
        <p:nvSpPr>
          <p:cNvPr id="21" name="TextBox 20"/>
          <p:cNvSpPr txBox="1"/>
          <p:nvPr/>
        </p:nvSpPr>
        <p:spPr>
          <a:xfrm>
            <a:off x="4067944" y="5734997"/>
            <a:ext cx="2304256" cy="646331"/>
          </a:xfrm>
          <a:prstGeom prst="rect">
            <a:avLst/>
          </a:prstGeom>
          <a:noFill/>
        </p:spPr>
        <p:txBody>
          <a:bodyPr wrap="square" rtlCol="0">
            <a:spAutoFit/>
          </a:bodyPr>
          <a:lstStyle/>
          <a:p>
            <a:r>
              <a:rPr lang="nl-NL" dirty="0" smtClean="0"/>
              <a:t>S in </a:t>
            </a:r>
            <a:r>
              <a:rPr lang="nl-NL" i="1" dirty="0" err="1" smtClean="0"/>
              <a:t>suppositio</a:t>
            </a:r>
            <a:r>
              <a:rPr lang="nl-NL" i="1" dirty="0" smtClean="0"/>
              <a:t> simplex</a:t>
            </a:r>
          </a:p>
          <a:p>
            <a:r>
              <a:rPr lang="nl-NL" dirty="0" smtClean="0"/>
              <a:t>P in </a:t>
            </a:r>
            <a:r>
              <a:rPr lang="nl-NL" i="1" dirty="0" err="1" smtClean="0"/>
              <a:t>suppositio</a:t>
            </a:r>
            <a:r>
              <a:rPr lang="nl-NL" i="1" dirty="0" smtClean="0"/>
              <a:t> simplex</a:t>
            </a:r>
            <a:endParaRPr lang="nl-NL" i="1" dirty="0"/>
          </a:p>
        </p:txBody>
      </p:sp>
      <p:sp>
        <p:nvSpPr>
          <p:cNvPr id="22" name="TextBox 21"/>
          <p:cNvSpPr txBox="1"/>
          <p:nvPr/>
        </p:nvSpPr>
        <p:spPr>
          <a:xfrm>
            <a:off x="7020272" y="4078813"/>
            <a:ext cx="1656184" cy="646331"/>
          </a:xfrm>
          <a:prstGeom prst="rect">
            <a:avLst/>
          </a:prstGeom>
          <a:noFill/>
        </p:spPr>
        <p:txBody>
          <a:bodyPr wrap="square" rtlCol="0">
            <a:spAutoFit/>
          </a:bodyPr>
          <a:lstStyle/>
          <a:p>
            <a:r>
              <a:rPr lang="nl-NL" dirty="0" smtClean="0"/>
              <a:t>Realisten</a:t>
            </a:r>
          </a:p>
          <a:p>
            <a:r>
              <a:rPr lang="nl-NL" dirty="0" smtClean="0"/>
              <a:t>(</a:t>
            </a:r>
            <a:r>
              <a:rPr lang="nl-NL" dirty="0" err="1" smtClean="0"/>
              <a:t>Aquino</a:t>
            </a:r>
            <a:r>
              <a:rPr lang="nl-NL" dirty="0" smtClean="0"/>
              <a:t>)</a:t>
            </a:r>
            <a:endParaRPr lang="nl-NL" dirty="0"/>
          </a:p>
        </p:txBody>
      </p:sp>
      <p:sp>
        <p:nvSpPr>
          <p:cNvPr id="23" name="TextBox 22"/>
          <p:cNvSpPr txBox="1"/>
          <p:nvPr/>
        </p:nvSpPr>
        <p:spPr>
          <a:xfrm>
            <a:off x="7020272" y="4942909"/>
            <a:ext cx="1656184" cy="646331"/>
          </a:xfrm>
          <a:prstGeom prst="rect">
            <a:avLst/>
          </a:prstGeom>
          <a:noFill/>
        </p:spPr>
        <p:txBody>
          <a:bodyPr wrap="square" rtlCol="0">
            <a:spAutoFit/>
          </a:bodyPr>
          <a:lstStyle/>
          <a:p>
            <a:r>
              <a:rPr lang="nl-NL" dirty="0" smtClean="0"/>
              <a:t>Nominalisten (</a:t>
            </a:r>
            <a:r>
              <a:rPr lang="nl-NL" dirty="0" err="1" smtClean="0"/>
              <a:t>Ockham</a:t>
            </a:r>
            <a:r>
              <a:rPr lang="nl-NL" dirty="0" smtClean="0"/>
              <a:t>)</a:t>
            </a:r>
            <a:endParaRPr lang="nl-NL" dirty="0"/>
          </a:p>
        </p:txBody>
      </p:sp>
      <p:sp>
        <p:nvSpPr>
          <p:cNvPr id="24" name="TextBox 23"/>
          <p:cNvSpPr txBox="1"/>
          <p:nvPr/>
        </p:nvSpPr>
        <p:spPr>
          <a:xfrm>
            <a:off x="7020272" y="5867980"/>
            <a:ext cx="1944216" cy="369332"/>
          </a:xfrm>
          <a:prstGeom prst="rect">
            <a:avLst/>
          </a:prstGeom>
          <a:noFill/>
        </p:spPr>
        <p:txBody>
          <a:bodyPr wrap="square" rtlCol="0">
            <a:spAutoFit/>
          </a:bodyPr>
          <a:lstStyle/>
          <a:p>
            <a:r>
              <a:rPr lang="nl-NL" dirty="0" smtClean="0"/>
              <a:t>(Duitse) Idealisten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20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2000"/>
                                        <p:tgtEl>
                                          <p:spTgt spid="1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2000"/>
                                        <p:tgtEl>
                                          <p:spTgt spid="1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20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fade">
                                      <p:cBhvr>
                                        <p:cTn id="34" dur="2000"/>
                                        <p:tgtEl>
                                          <p:spTgt spid="18">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fade">
                                      <p:cBhvr>
                                        <p:cTn id="37" dur="2000"/>
                                        <p:tgtEl>
                                          <p:spTgt spid="1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fade">
                                      <p:cBhvr>
                                        <p:cTn id="42" dur="2000"/>
                                        <p:tgtEl>
                                          <p:spTgt spid="20">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xEl>
                                              <p:pRg st="1" end="1"/>
                                            </p:txEl>
                                          </p:spTgt>
                                        </p:tgtEl>
                                        <p:attrNameLst>
                                          <p:attrName>style.visibility</p:attrName>
                                        </p:attrNameLst>
                                      </p:cBhvr>
                                      <p:to>
                                        <p:strVal val="visible"/>
                                      </p:to>
                                    </p:set>
                                    <p:animEffect transition="in" filter="fade">
                                      <p:cBhvr>
                                        <p:cTn id="45" dur="2000"/>
                                        <p:tgtEl>
                                          <p:spTgt spid="2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Effect transition="in" filter="fade">
                                      <p:cBhvr>
                                        <p:cTn id="50" dur="2000"/>
                                        <p:tgtEl>
                                          <p:spTgt spid="21">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xEl>
                                              <p:pRg st="1" end="1"/>
                                            </p:txEl>
                                          </p:spTgt>
                                        </p:tgtEl>
                                        <p:attrNameLst>
                                          <p:attrName>style.visibility</p:attrName>
                                        </p:attrNameLst>
                                      </p:cBhvr>
                                      <p:to>
                                        <p:strVal val="visible"/>
                                      </p:to>
                                    </p:set>
                                    <p:animEffect transition="in" filter="fade">
                                      <p:cBhvr>
                                        <p:cTn id="53" dur="2000"/>
                                        <p:tgtEl>
                                          <p:spTgt spid="21">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xEl>
                                              <p:pRg st="0" end="0"/>
                                            </p:txEl>
                                          </p:spTgt>
                                        </p:tgtEl>
                                        <p:attrNameLst>
                                          <p:attrName>style.visibility</p:attrName>
                                        </p:attrNameLst>
                                      </p:cBhvr>
                                      <p:to>
                                        <p:strVal val="visible"/>
                                      </p:to>
                                    </p:set>
                                    <p:animEffect transition="in" filter="fade">
                                      <p:cBhvr>
                                        <p:cTn id="58" dur="2000"/>
                                        <p:tgtEl>
                                          <p:spTgt spid="22">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xEl>
                                              <p:pRg st="1" end="1"/>
                                            </p:txEl>
                                          </p:spTgt>
                                        </p:tgtEl>
                                        <p:attrNameLst>
                                          <p:attrName>style.visibility</p:attrName>
                                        </p:attrNameLst>
                                      </p:cBhvr>
                                      <p:to>
                                        <p:strVal val="visible"/>
                                      </p:to>
                                    </p:set>
                                    <p:animEffect transition="in" filter="fade">
                                      <p:cBhvr>
                                        <p:cTn id="61" dur="2000"/>
                                        <p:tgtEl>
                                          <p:spTgt spid="2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xEl>
                                              <p:pRg st="0" end="0"/>
                                            </p:txEl>
                                          </p:spTgt>
                                        </p:tgtEl>
                                        <p:attrNameLst>
                                          <p:attrName>style.visibility</p:attrName>
                                        </p:attrNameLst>
                                      </p:cBhvr>
                                      <p:to>
                                        <p:strVal val="visible"/>
                                      </p:to>
                                    </p:set>
                                    <p:animEffect transition="in" filter="fade">
                                      <p:cBhvr>
                                        <p:cTn id="66" dur="2000"/>
                                        <p:tgtEl>
                                          <p:spTgt spid="23">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xEl>
                                              <p:pRg st="0" end="0"/>
                                            </p:txEl>
                                          </p:spTgt>
                                        </p:tgtEl>
                                        <p:attrNameLst>
                                          <p:attrName>style.visibility</p:attrName>
                                        </p:attrNameLst>
                                      </p:cBhvr>
                                      <p:to>
                                        <p:strVal val="visible"/>
                                      </p:to>
                                    </p:set>
                                    <p:animEffect transition="in" filter="fade">
                                      <p:cBhvr>
                                        <p:cTn id="71"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8" grpId="0" build="allAtOnce"/>
      <p:bldP spid="10" grpId="0" build="allAtOnce"/>
      <p:bldP spid="11" grpId="0" build="allAtOnce"/>
      <p:bldP spid="12" grpId="0" build="allAtOnce"/>
      <p:bldP spid="13" grpId="0" build="allAtOnce"/>
      <p:bldP spid="17" grpId="0" build="allAtOnce"/>
      <p:bldP spid="18" grpId="0" build="allAtOnce"/>
      <p:bldP spid="20" grpId="0" build="allAtOnce"/>
      <p:bldP spid="21" grpId="0" build="allAtOnce"/>
      <p:bldP spid="22" grpId="0" build="allAtOnce"/>
      <p:bldP spid="23" grpId="0" build="allAtOnce"/>
      <p:bldP spid="2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smtClean="0"/>
              <a:t>De </a:t>
            </a:r>
            <a:r>
              <a:rPr lang="nl-NL" sz="3200" i="1" dirty="0" smtClean="0"/>
              <a:t>logische constanten</a:t>
            </a:r>
            <a:r>
              <a:rPr lang="nl-NL" sz="3200" dirty="0" smtClean="0"/>
              <a:t> van de propositielogica</a:t>
            </a:r>
            <a:endParaRPr lang="nl-NL" sz="3200" dirty="0"/>
          </a:p>
        </p:txBody>
      </p:sp>
      <p:sp>
        <p:nvSpPr>
          <p:cNvPr id="12" name="Content Placeholder 2"/>
          <p:cNvSpPr txBox="1">
            <a:spLocks/>
          </p:cNvSpPr>
          <p:nvPr/>
        </p:nvSpPr>
        <p:spPr>
          <a:xfrm>
            <a:off x="3265512" y="1484784"/>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1. Als</a:t>
            </a:r>
            <a:r>
              <a:rPr kumimoji="0" lang="nl-NL" sz="1800" i="0" u="none" strike="noStrike" kern="1200" cap="none" spc="0" normalizeH="0" noProof="0" dirty="0" smtClean="0">
                <a:ln>
                  <a:noFill/>
                </a:ln>
                <a:solidFill>
                  <a:srgbClr val="0070C0"/>
                </a:solidFill>
                <a:effectLst/>
                <a:uLnTx/>
                <a:uFillTx/>
                <a:latin typeface="+mn-lt"/>
                <a:ea typeface="+mn-ea"/>
                <a:cs typeface="+mn-cs"/>
              </a:rPr>
              <a:t> P, dan Q</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2. 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3. </a:t>
            </a:r>
            <a:r>
              <a:rPr lang="nl-NL" noProof="0" dirty="0" smtClean="0">
                <a:solidFill>
                  <a:srgbClr val="0070C0"/>
                </a:solidFill>
              </a:rPr>
              <a:t>Q</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4" name="Content Placeholder 2"/>
          <p:cNvSpPr txBox="1">
            <a:spLocks/>
          </p:cNvSpPr>
          <p:nvPr/>
        </p:nvSpPr>
        <p:spPr>
          <a:xfrm>
            <a:off x="6084168" y="1484784"/>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1. Als</a:t>
            </a:r>
            <a:r>
              <a:rPr kumimoji="0" lang="nl-NL" sz="1800" i="0" u="none" strike="noStrike" kern="1200" cap="none" spc="0" normalizeH="0" noProof="0" dirty="0" smtClean="0">
                <a:ln>
                  <a:noFill/>
                </a:ln>
                <a:solidFill>
                  <a:srgbClr val="0070C0"/>
                </a:solidFill>
                <a:effectLst/>
                <a:uLnTx/>
                <a:uFillTx/>
                <a:latin typeface="+mn-lt"/>
                <a:ea typeface="+mn-ea"/>
                <a:cs typeface="+mn-cs"/>
              </a:rPr>
              <a:t> P, dan Q</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2. Q</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7" name="Content Placeholder 2"/>
          <p:cNvSpPr txBox="1">
            <a:spLocks/>
          </p:cNvSpPr>
          <p:nvPr/>
        </p:nvSpPr>
        <p:spPr>
          <a:xfrm>
            <a:off x="467544" y="2968352"/>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Als P, dan Q</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2. </a:t>
            </a:r>
            <a:r>
              <a:rPr lang="nl-NL" dirty="0" err="1" smtClean="0">
                <a:solidFill>
                  <a:srgbClr val="0070C0"/>
                </a:solidFill>
              </a:rPr>
              <a:t>niet-P</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3. </a:t>
            </a:r>
            <a:r>
              <a:rPr lang="nl-NL" dirty="0" err="1" smtClean="0">
                <a:solidFill>
                  <a:srgbClr val="0070C0"/>
                </a:solidFill>
              </a:rPr>
              <a:t>niet-Q</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8" name="Content Placeholder 2"/>
          <p:cNvSpPr txBox="1">
            <a:spLocks/>
          </p:cNvSpPr>
          <p:nvPr/>
        </p:nvSpPr>
        <p:spPr>
          <a:xfrm>
            <a:off x="3265512" y="2968352"/>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Als P, dan Q</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2. </a:t>
            </a:r>
            <a:r>
              <a:rPr lang="nl-NL" dirty="0" err="1" smtClean="0">
                <a:solidFill>
                  <a:srgbClr val="0070C0"/>
                </a:solidFill>
              </a:rPr>
              <a:t>niet-Q</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3. </a:t>
            </a:r>
            <a:r>
              <a:rPr lang="nl-NL" dirty="0" err="1" smtClean="0">
                <a:solidFill>
                  <a:srgbClr val="0070C0"/>
                </a:solidFill>
              </a:rPr>
              <a:t>niet-P</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9" name="Content Placeholder 2"/>
          <p:cNvSpPr txBox="1">
            <a:spLocks/>
          </p:cNvSpPr>
          <p:nvPr/>
        </p:nvSpPr>
        <p:spPr>
          <a:xfrm>
            <a:off x="3265512" y="4509120"/>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P of Q</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2. </a:t>
            </a:r>
            <a:r>
              <a:rPr lang="nl-NL" noProof="0" dirty="0" err="1" smtClean="0">
                <a:solidFill>
                  <a:srgbClr val="0070C0"/>
                </a:solidFill>
              </a:rPr>
              <a:t>niet-Q</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0" name="Content Placeholder 2"/>
          <p:cNvSpPr txBox="1">
            <a:spLocks/>
          </p:cNvSpPr>
          <p:nvPr/>
        </p:nvSpPr>
        <p:spPr>
          <a:xfrm>
            <a:off x="6084168" y="4509120"/>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P</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2. </a:t>
            </a:r>
            <a:r>
              <a:rPr lang="nl-NL" noProof="0" dirty="0" smtClean="0">
                <a:solidFill>
                  <a:srgbClr val="0070C0"/>
                </a:solidFill>
              </a:rPr>
              <a:t>Q</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 en Q</a:t>
            </a: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i="0" u="none"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Suppositietheorie en het compositiebeginsel</a:t>
            </a:r>
            <a:endParaRPr lang="nl-NL" sz="3600" dirty="0"/>
          </a:p>
        </p:txBody>
      </p:sp>
      <p:sp>
        <p:nvSpPr>
          <p:cNvPr id="19" name="Content Placeholder 2"/>
          <p:cNvSpPr>
            <a:spLocks noGrp="1"/>
          </p:cNvSpPr>
          <p:nvPr>
            <p:ph idx="1"/>
          </p:nvPr>
        </p:nvSpPr>
        <p:spPr>
          <a:xfrm>
            <a:off x="313184" y="1672209"/>
            <a:ext cx="8939336" cy="1108719"/>
          </a:xfrm>
        </p:spPr>
        <p:txBody>
          <a:bodyPr>
            <a:noAutofit/>
          </a:bodyPr>
          <a:lstStyle/>
          <a:p>
            <a:r>
              <a:rPr lang="nl-NL" sz="2000" dirty="0" smtClean="0"/>
              <a:t>Het </a:t>
            </a:r>
            <a:r>
              <a:rPr lang="nl-NL" sz="2000" i="1" dirty="0" smtClean="0"/>
              <a:t>compositiebeginsel</a:t>
            </a:r>
            <a:r>
              <a:rPr lang="nl-NL" sz="2000" dirty="0" smtClean="0"/>
              <a:t> van de hedendaagse semantiek (‘principe van </a:t>
            </a:r>
            <a:r>
              <a:rPr lang="nl-NL" sz="2000" dirty="0" err="1" smtClean="0"/>
              <a:t>Frege</a:t>
            </a:r>
            <a:r>
              <a:rPr lang="nl-NL" sz="2000" dirty="0" smtClean="0"/>
              <a:t>’) stelt dat de semantische interpretatie van een complexe expressie bepaald   wordt door de samenstellende delen ervan.</a:t>
            </a:r>
          </a:p>
          <a:p>
            <a:endParaRPr lang="nl-NL" sz="2000" dirty="0" smtClean="0"/>
          </a:p>
          <a:p>
            <a:pPr>
              <a:buNone/>
            </a:pPr>
            <a:endParaRPr lang="nl-NL" sz="2000" i="1" dirty="0" smtClean="0"/>
          </a:p>
        </p:txBody>
      </p:sp>
      <p:sp>
        <p:nvSpPr>
          <p:cNvPr id="25" name="Content Placeholder 2"/>
          <p:cNvSpPr txBox="1">
            <a:spLocks/>
          </p:cNvSpPr>
          <p:nvPr/>
        </p:nvSpPr>
        <p:spPr>
          <a:xfrm>
            <a:off x="313184" y="2708920"/>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sng" strike="noStrike" kern="1200" cap="none" spc="0" normalizeH="0" baseline="0" noProof="0" dirty="0" smtClean="0">
                <a:ln>
                  <a:noFill/>
                </a:ln>
                <a:solidFill>
                  <a:schemeClr val="tx1"/>
                </a:solidFill>
                <a:effectLst/>
                <a:uLnTx/>
                <a:uFillTx/>
                <a:latin typeface="+mn-lt"/>
                <a:ea typeface="+mn-ea"/>
                <a:cs typeface="+mn-cs"/>
              </a:rPr>
              <a:t>Voorbeeld</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In de propositielogica wordt</a:t>
            </a:r>
            <a:r>
              <a:rPr kumimoji="0" lang="nl-NL" sz="2000" b="0" i="0" u="none" strike="noStrike" kern="1200" cap="none" spc="0" normalizeH="0" noProof="0" dirty="0" smtClean="0">
                <a:ln>
                  <a:noFill/>
                </a:ln>
                <a:solidFill>
                  <a:schemeClr val="tx1"/>
                </a:solidFill>
                <a:effectLst/>
                <a:uLnTx/>
                <a:uFillTx/>
                <a:latin typeface="+mn-lt"/>
                <a:ea typeface="+mn-ea"/>
                <a:cs typeface="+mn-cs"/>
              </a:rPr>
              <a:t> de waarheid van een complexe propositie geheel bepaald door de logische constanten en de waarheid                    van de proposities waaruit de complexe propositie is samengesteld.                     (‘</a:t>
            </a:r>
            <a:r>
              <a:rPr kumimoji="0" lang="nl-NL" sz="2000" b="0" i="0" u="none" strike="noStrike" kern="1200" cap="none" spc="0" normalizeH="0" noProof="0" dirty="0" err="1" smtClean="0">
                <a:ln>
                  <a:noFill/>
                </a:ln>
                <a:solidFill>
                  <a:schemeClr val="tx1"/>
                </a:solidFill>
                <a:effectLst/>
                <a:uLnTx/>
                <a:uFillTx/>
                <a:latin typeface="+mn-lt"/>
                <a:ea typeface="+mn-ea"/>
                <a:cs typeface="+mn-cs"/>
              </a:rPr>
              <a:t>pincipe</a:t>
            </a:r>
            <a:r>
              <a:rPr kumimoji="0" lang="nl-NL" sz="2000" b="0" i="0" u="none" strike="noStrike" kern="1200" cap="none" spc="0" normalizeH="0" noProof="0" dirty="0" smtClean="0">
                <a:ln>
                  <a:noFill/>
                </a:ln>
                <a:solidFill>
                  <a:schemeClr val="tx1"/>
                </a:solidFill>
                <a:effectLst/>
                <a:uLnTx/>
                <a:uFillTx/>
                <a:latin typeface="+mn-lt"/>
                <a:ea typeface="+mn-ea"/>
                <a:cs typeface="+mn-cs"/>
              </a:rPr>
              <a:t>  van waarheidsfunctionaliteit’)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313184" y="4120481"/>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Voldoet</a:t>
            </a:r>
            <a:r>
              <a:rPr kumimoji="0" lang="nl-NL" sz="2000" b="0" i="0" u="none" strike="noStrike" kern="1200" cap="none" spc="0" normalizeH="0" noProof="0" dirty="0" smtClean="0">
                <a:ln>
                  <a:noFill/>
                </a:ln>
                <a:solidFill>
                  <a:schemeClr val="tx1"/>
                </a:solidFill>
                <a:effectLst/>
                <a:uLnTx/>
                <a:uFillTx/>
                <a:latin typeface="+mn-lt"/>
                <a:ea typeface="+mn-ea"/>
                <a:cs typeface="+mn-cs"/>
              </a:rPr>
              <a:t> de suppositietheorie aan het compositiebeginsel?</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Content Placeholder 2"/>
          <p:cNvSpPr txBox="1">
            <a:spLocks/>
          </p:cNvSpPr>
          <p:nvPr/>
        </p:nvSpPr>
        <p:spPr>
          <a:xfrm>
            <a:off x="323528" y="4696545"/>
            <a:ext cx="3024336" cy="103671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De</a:t>
            </a:r>
            <a:r>
              <a:rPr kumimoji="0" lang="nl-NL" sz="2000" b="0" i="1" u="none" strike="noStrike" kern="1200" cap="none" spc="0" normalizeH="0" noProof="0" dirty="0" smtClean="0">
                <a:ln>
                  <a:noFill/>
                </a:ln>
                <a:solidFill>
                  <a:schemeClr val="tx1"/>
                </a:solidFill>
                <a:effectLst/>
                <a:uLnTx/>
                <a:uFillTx/>
                <a:latin typeface="+mn-lt"/>
                <a:ea typeface="+mn-ea"/>
                <a:cs typeface="+mn-cs"/>
              </a:rPr>
              <a:t> mens is een soort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smtClean="0"/>
              <a:t>De</a:t>
            </a:r>
            <a:r>
              <a:rPr lang="nl-NL" sz="2000" i="1" dirty="0" smtClean="0"/>
              <a:t> mens is sterfelijk</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2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2000"/>
                                        <p:tgtEl>
                                          <p:spTgt spid="2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xEl>
                                              <p:pRg st="1" end="1"/>
                                            </p:txEl>
                                          </p:spTgt>
                                        </p:tgtEl>
                                        <p:attrNameLst>
                                          <p:attrName>style.visibility</p:attrName>
                                        </p:attrNameLst>
                                      </p:cBhvr>
                                      <p:to>
                                        <p:strVal val="visible"/>
                                      </p:to>
                                    </p:set>
                                    <p:animEffect transition="in" filter="fade">
                                      <p:cBhvr>
                                        <p:cTn id="20" dur="20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6" grpId="0" build="allAtOnce"/>
      <p:bldP spid="27" grpId="0" build="allAtOnce"/>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Suppositietheorie en het compositiebeginsel</a:t>
            </a:r>
            <a:endParaRPr lang="nl-NL" sz="3600" dirty="0"/>
          </a:p>
        </p:txBody>
      </p:sp>
      <p:sp>
        <p:nvSpPr>
          <p:cNvPr id="19" name="Content Placeholder 2"/>
          <p:cNvSpPr>
            <a:spLocks noGrp="1"/>
          </p:cNvSpPr>
          <p:nvPr>
            <p:ph idx="1"/>
          </p:nvPr>
        </p:nvSpPr>
        <p:spPr>
          <a:xfrm>
            <a:off x="313184" y="1672209"/>
            <a:ext cx="8939336" cy="1108719"/>
          </a:xfrm>
        </p:spPr>
        <p:txBody>
          <a:bodyPr>
            <a:noAutofit/>
          </a:bodyPr>
          <a:lstStyle/>
          <a:p>
            <a:r>
              <a:rPr lang="nl-NL" sz="2000" dirty="0" smtClean="0"/>
              <a:t>Het </a:t>
            </a:r>
            <a:r>
              <a:rPr lang="nl-NL" sz="2000" i="1" dirty="0" smtClean="0"/>
              <a:t>compositiebeginsel</a:t>
            </a:r>
            <a:r>
              <a:rPr lang="nl-NL" sz="2000" dirty="0" smtClean="0"/>
              <a:t> van de hedendaagse semantiek (‘principe van </a:t>
            </a:r>
            <a:r>
              <a:rPr lang="nl-NL" sz="2000" dirty="0" err="1" smtClean="0"/>
              <a:t>Frege</a:t>
            </a:r>
            <a:r>
              <a:rPr lang="nl-NL" sz="2000" dirty="0" smtClean="0"/>
              <a:t>’) stelt dat de semantische interpretatie van een complexe expressie bepaald   wordt door de samenstellende delen ervan.</a:t>
            </a:r>
          </a:p>
          <a:p>
            <a:endParaRPr lang="nl-NL" sz="2000" dirty="0" smtClean="0"/>
          </a:p>
          <a:p>
            <a:pPr>
              <a:buNone/>
            </a:pPr>
            <a:endParaRPr lang="nl-NL" sz="2000" i="1" dirty="0" smtClean="0"/>
          </a:p>
        </p:txBody>
      </p:sp>
      <p:sp>
        <p:nvSpPr>
          <p:cNvPr id="25" name="Content Placeholder 2"/>
          <p:cNvSpPr txBox="1">
            <a:spLocks/>
          </p:cNvSpPr>
          <p:nvPr/>
        </p:nvSpPr>
        <p:spPr>
          <a:xfrm>
            <a:off x="313184" y="2708920"/>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sng" strike="noStrike" kern="1200" cap="none" spc="0" normalizeH="0" baseline="0" noProof="0" dirty="0" smtClean="0">
                <a:ln>
                  <a:noFill/>
                </a:ln>
                <a:solidFill>
                  <a:schemeClr val="tx1"/>
                </a:solidFill>
                <a:effectLst/>
                <a:uLnTx/>
                <a:uFillTx/>
                <a:latin typeface="+mn-lt"/>
                <a:ea typeface="+mn-ea"/>
                <a:cs typeface="+mn-cs"/>
              </a:rPr>
              <a:t>Voorbeeld</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In de propositielogica wordt</a:t>
            </a:r>
            <a:r>
              <a:rPr kumimoji="0" lang="nl-NL" sz="2000" b="0" i="0" u="none" strike="noStrike" kern="1200" cap="none" spc="0" normalizeH="0" noProof="0" dirty="0" smtClean="0">
                <a:ln>
                  <a:noFill/>
                </a:ln>
                <a:solidFill>
                  <a:schemeClr val="tx1"/>
                </a:solidFill>
                <a:effectLst/>
                <a:uLnTx/>
                <a:uFillTx/>
                <a:latin typeface="+mn-lt"/>
                <a:ea typeface="+mn-ea"/>
                <a:cs typeface="+mn-cs"/>
              </a:rPr>
              <a:t> de waarheid van een complexe propositie geheel bepaald door de logische constanten en de waarheid                    van de proposities waaruit de complexe propositie is samengesteld.                     (‘</a:t>
            </a:r>
            <a:r>
              <a:rPr kumimoji="0" lang="nl-NL" sz="2000" b="0" i="0" u="none" strike="noStrike" kern="1200" cap="none" spc="0" normalizeH="0" noProof="0" dirty="0" err="1" smtClean="0">
                <a:ln>
                  <a:noFill/>
                </a:ln>
                <a:solidFill>
                  <a:schemeClr val="tx1"/>
                </a:solidFill>
                <a:effectLst/>
                <a:uLnTx/>
                <a:uFillTx/>
                <a:latin typeface="+mn-lt"/>
                <a:ea typeface="+mn-ea"/>
                <a:cs typeface="+mn-cs"/>
              </a:rPr>
              <a:t>pincipe</a:t>
            </a:r>
            <a:r>
              <a:rPr kumimoji="0" lang="nl-NL" sz="2000" b="0" i="0" u="none" strike="noStrike" kern="1200" cap="none" spc="0" normalizeH="0" noProof="0" dirty="0" smtClean="0">
                <a:ln>
                  <a:noFill/>
                </a:ln>
                <a:solidFill>
                  <a:schemeClr val="tx1"/>
                </a:solidFill>
                <a:effectLst/>
                <a:uLnTx/>
                <a:uFillTx/>
                <a:latin typeface="+mn-lt"/>
                <a:ea typeface="+mn-ea"/>
                <a:cs typeface="+mn-cs"/>
              </a:rPr>
              <a:t>  van waarheidsfunctionaliteit’)</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313184" y="4120481"/>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Voldoet</a:t>
            </a:r>
            <a:r>
              <a:rPr kumimoji="0" lang="nl-NL" sz="2000" b="0" i="0" u="none" strike="noStrike" kern="1200" cap="none" spc="0" normalizeH="0" noProof="0" dirty="0" smtClean="0">
                <a:ln>
                  <a:noFill/>
                </a:ln>
                <a:solidFill>
                  <a:schemeClr val="tx1"/>
                </a:solidFill>
                <a:effectLst/>
                <a:uLnTx/>
                <a:uFillTx/>
                <a:latin typeface="+mn-lt"/>
                <a:ea typeface="+mn-ea"/>
                <a:cs typeface="+mn-cs"/>
              </a:rPr>
              <a:t> de suppositietheorie aan het compositiebeginsel?</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Content Placeholder 2"/>
          <p:cNvSpPr txBox="1">
            <a:spLocks/>
          </p:cNvSpPr>
          <p:nvPr/>
        </p:nvSpPr>
        <p:spPr>
          <a:xfrm>
            <a:off x="323528" y="4696545"/>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De</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1" i="1" u="none" strike="noStrike" kern="1200" cap="none" spc="0" normalizeH="0" noProof="0" dirty="0" smtClean="0">
                <a:ln>
                  <a:noFill/>
                </a:ln>
                <a:solidFill>
                  <a:schemeClr val="tx1"/>
                </a:solidFill>
                <a:effectLst/>
                <a:uLnTx/>
                <a:uFillTx/>
                <a:latin typeface="+mn-lt"/>
                <a:ea typeface="+mn-ea"/>
                <a:cs typeface="+mn-cs"/>
              </a:rPr>
              <a:t>mens</a:t>
            </a:r>
            <a:r>
              <a:rPr kumimoji="0" lang="nl-NL" sz="2000" b="0" i="1" u="none" strike="noStrike" kern="1200" cap="none" spc="0" normalizeH="0" noProof="0" dirty="0" smtClean="0">
                <a:ln>
                  <a:noFill/>
                </a:ln>
                <a:solidFill>
                  <a:schemeClr val="tx1"/>
                </a:solidFill>
                <a:effectLst/>
                <a:uLnTx/>
                <a:uFillTx/>
                <a:latin typeface="+mn-lt"/>
                <a:ea typeface="+mn-ea"/>
                <a:cs typeface="+mn-cs"/>
              </a:rPr>
              <a:t> is een soort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i="1" baseline="0" dirty="0" smtClean="0"/>
              <a:t>De</a:t>
            </a:r>
            <a:r>
              <a:rPr lang="nl-NL" sz="2000" i="1" dirty="0" smtClean="0"/>
              <a:t> </a:t>
            </a:r>
            <a:r>
              <a:rPr lang="nl-NL" sz="2000" b="1" i="1" dirty="0" smtClean="0"/>
              <a:t>mens</a:t>
            </a:r>
            <a:r>
              <a:rPr lang="nl-NL" sz="2000" i="1" dirty="0" smtClean="0"/>
              <a:t> is sterfelijk</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3203848" y="4687976"/>
            <a:ext cx="5688632" cy="1477328"/>
          </a:xfrm>
          <a:prstGeom prst="rect">
            <a:avLst/>
          </a:prstGeom>
          <a:noFill/>
        </p:spPr>
        <p:txBody>
          <a:bodyPr wrap="square" rtlCol="0">
            <a:spAutoFit/>
          </a:bodyPr>
          <a:lstStyle/>
          <a:p>
            <a:r>
              <a:rPr lang="nl-NL" dirty="0" smtClean="0"/>
              <a:t>In het ene geval is ‘mens’ in </a:t>
            </a:r>
            <a:r>
              <a:rPr lang="nl-NL" i="1" dirty="0" err="1" smtClean="0"/>
              <a:t>suppositio</a:t>
            </a:r>
            <a:r>
              <a:rPr lang="nl-NL" i="1" dirty="0" smtClean="0"/>
              <a:t> simplex</a:t>
            </a:r>
            <a:r>
              <a:rPr lang="nl-NL" dirty="0" smtClean="0"/>
              <a:t> en in het andere geval is ‘mens’ in </a:t>
            </a:r>
            <a:r>
              <a:rPr lang="nl-NL" i="1" dirty="0" err="1" smtClean="0"/>
              <a:t>suppositio</a:t>
            </a:r>
            <a:r>
              <a:rPr lang="nl-NL" i="1" dirty="0" smtClean="0"/>
              <a:t> </a:t>
            </a:r>
            <a:r>
              <a:rPr lang="nl-NL" i="1" dirty="0" err="1" smtClean="0"/>
              <a:t>personalis</a:t>
            </a:r>
            <a:r>
              <a:rPr lang="nl-NL" dirty="0" smtClean="0"/>
              <a:t>. Dit wordt </a:t>
            </a:r>
            <a:r>
              <a:rPr lang="nl-NL" i="1" dirty="0" smtClean="0"/>
              <a:t>niet</a:t>
            </a:r>
            <a:r>
              <a:rPr lang="nl-NL" dirty="0" smtClean="0"/>
              <a:t> bepaald door de samenstellende delen van ‘mens’, maar door het </a:t>
            </a:r>
            <a:r>
              <a:rPr lang="nl-NL" dirty="0" err="1" smtClean="0"/>
              <a:t>predikaat</a:t>
            </a:r>
            <a:r>
              <a:rPr lang="nl-NL" dirty="0" smtClean="0"/>
              <a:t> van het oordeel. Er wordt dus  niet aan het compositiebeginsel voldaan.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a:t>
            </a:r>
            <a:r>
              <a:rPr lang="nl-NL" sz="3600" dirty="0" err="1" smtClean="0"/>
              <a:t>klasselogische</a:t>
            </a:r>
            <a:r>
              <a:rPr lang="nl-NL" sz="3600" dirty="0" smtClean="0"/>
              <a:t> interpretatie                                 van de </a:t>
            </a:r>
            <a:r>
              <a:rPr lang="nl-NL" sz="3600" dirty="0" err="1" smtClean="0"/>
              <a:t>syllogistiek</a:t>
            </a:r>
            <a:r>
              <a:rPr lang="nl-NL" sz="3600" dirty="0" smtClean="0"/>
              <a:t> </a:t>
            </a:r>
            <a:endParaRPr lang="nl-NL" sz="3600" dirty="0"/>
          </a:p>
        </p:txBody>
      </p:sp>
      <p:sp>
        <p:nvSpPr>
          <p:cNvPr id="19" name="Content Placeholder 2"/>
          <p:cNvSpPr>
            <a:spLocks noGrp="1"/>
          </p:cNvSpPr>
          <p:nvPr>
            <p:ph idx="1"/>
          </p:nvPr>
        </p:nvSpPr>
        <p:spPr>
          <a:xfrm>
            <a:off x="313184" y="1556792"/>
            <a:ext cx="8939336" cy="748679"/>
          </a:xfrm>
        </p:spPr>
        <p:txBody>
          <a:bodyPr>
            <a:noAutofit/>
          </a:bodyPr>
          <a:lstStyle/>
          <a:p>
            <a:r>
              <a:rPr lang="nl-NL" sz="2000" dirty="0" smtClean="0"/>
              <a:t>In de negentiende eeuw ontwikkelde </a:t>
            </a:r>
            <a:r>
              <a:rPr lang="nl-NL" sz="2000" dirty="0" err="1" smtClean="0"/>
              <a:t>Boole</a:t>
            </a:r>
            <a:r>
              <a:rPr lang="nl-NL" sz="2000" dirty="0" smtClean="0"/>
              <a:t> en de Morgan de </a:t>
            </a:r>
            <a:r>
              <a:rPr lang="nl-NL" sz="2000" dirty="0" err="1" smtClean="0"/>
              <a:t>klasselogische</a:t>
            </a:r>
            <a:r>
              <a:rPr lang="nl-NL" sz="2000" dirty="0" smtClean="0"/>
              <a:t> interpretatie van de </a:t>
            </a:r>
            <a:r>
              <a:rPr lang="nl-NL" sz="2000" dirty="0" err="1" smtClean="0"/>
              <a:t>syllogistiek</a:t>
            </a:r>
            <a:r>
              <a:rPr lang="nl-NL" sz="2000" dirty="0" smtClean="0"/>
              <a:t> (‘</a:t>
            </a:r>
            <a:r>
              <a:rPr lang="nl-NL" sz="2000" dirty="0" err="1" smtClean="0"/>
              <a:t>klasselogica</a:t>
            </a:r>
            <a:r>
              <a:rPr lang="nl-NL" sz="2000" dirty="0" smtClean="0"/>
              <a:t>’). </a:t>
            </a:r>
          </a:p>
          <a:p>
            <a:endParaRPr lang="nl-NL" sz="2000" dirty="0" smtClean="0"/>
          </a:p>
          <a:p>
            <a:pPr>
              <a:buNone/>
            </a:pPr>
            <a:endParaRPr lang="nl-NL" sz="2000" i="1" dirty="0" smtClean="0"/>
          </a:p>
        </p:txBody>
      </p:sp>
      <p:sp>
        <p:nvSpPr>
          <p:cNvPr id="25" name="Content Placeholder 2"/>
          <p:cNvSpPr txBox="1">
            <a:spLocks/>
          </p:cNvSpPr>
          <p:nvPr/>
        </p:nvSpPr>
        <p:spPr>
          <a:xfrm>
            <a:off x="313184" y="2320281"/>
            <a:ext cx="8939336" cy="1108719"/>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De </a:t>
            </a:r>
            <a:r>
              <a:rPr lang="nl-NL" sz="2000" dirty="0" err="1" smtClean="0"/>
              <a:t>klasselogische</a:t>
            </a:r>
            <a:r>
              <a:rPr lang="nl-NL" sz="2000" dirty="0" smtClean="0"/>
              <a:t> interpretatie is een </a:t>
            </a:r>
            <a:r>
              <a:rPr lang="nl-NL" sz="2000" i="1" dirty="0" smtClean="0"/>
              <a:t>semantische</a:t>
            </a:r>
            <a:r>
              <a:rPr lang="nl-NL" sz="2000" dirty="0" smtClean="0"/>
              <a:t> interpretatie van de               formules van de </a:t>
            </a:r>
            <a:r>
              <a:rPr lang="nl-NL" sz="2000" dirty="0" err="1" smtClean="0"/>
              <a:t>syllogistiek</a:t>
            </a:r>
            <a:r>
              <a:rPr lang="nl-NL" sz="2000" dirty="0" smtClean="0"/>
              <a:t>, waarbij de rol van de termen </a:t>
            </a:r>
            <a:r>
              <a:rPr lang="nl-NL" sz="2000" i="1" dirty="0" smtClean="0"/>
              <a:t>geheel</a:t>
            </a:r>
            <a:r>
              <a:rPr lang="nl-NL" sz="2000" dirty="0" smtClean="0"/>
              <a:t> wordt opgehangen aan hun extensie.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13184" y="3429000"/>
            <a:ext cx="4258816"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Er is een </a:t>
            </a:r>
            <a:r>
              <a:rPr lang="nl-NL" sz="2000" i="1" dirty="0" smtClean="0"/>
              <a:t>domein</a:t>
            </a:r>
            <a:r>
              <a:rPr lang="nl-NL" sz="2000" dirty="0" smtClean="0"/>
              <a:t> van alle objecten</a:t>
            </a:r>
          </a:p>
        </p:txBody>
      </p:sp>
      <p:sp>
        <p:nvSpPr>
          <p:cNvPr id="10" name="Content Placeholder 2"/>
          <p:cNvSpPr txBox="1">
            <a:spLocks/>
          </p:cNvSpPr>
          <p:nvPr/>
        </p:nvSpPr>
        <p:spPr>
          <a:xfrm>
            <a:off x="323528" y="3861048"/>
            <a:ext cx="4320480" cy="676671"/>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De extensie van een term is een                                                                                       verzameling van objecten</a:t>
            </a:r>
          </a:p>
        </p:txBody>
      </p:sp>
      <p:sp>
        <p:nvSpPr>
          <p:cNvPr id="11" name="Content Placeholder 2"/>
          <p:cNvSpPr txBox="1">
            <a:spLocks/>
          </p:cNvSpPr>
          <p:nvPr/>
        </p:nvSpPr>
        <p:spPr>
          <a:xfrm>
            <a:off x="323528" y="4581128"/>
            <a:ext cx="4536504" cy="676671"/>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Ieder object is dus wel of niet een                                                                                           element van een verzameling</a:t>
            </a:r>
          </a:p>
        </p:txBody>
      </p:sp>
      <p:sp>
        <p:nvSpPr>
          <p:cNvPr id="12" name="Rectangle 11"/>
          <p:cNvSpPr/>
          <p:nvPr/>
        </p:nvSpPr>
        <p:spPr>
          <a:xfrm>
            <a:off x="4932040" y="3573016"/>
            <a:ext cx="3744416" cy="23762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p:cNvSpPr/>
          <p:nvPr/>
        </p:nvSpPr>
        <p:spPr>
          <a:xfrm>
            <a:off x="5652120" y="3933056"/>
            <a:ext cx="1296144" cy="129614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xtBox 15"/>
          <p:cNvSpPr txBox="1"/>
          <p:nvPr/>
        </p:nvSpPr>
        <p:spPr>
          <a:xfrm>
            <a:off x="7596336" y="3933056"/>
            <a:ext cx="504056" cy="369332"/>
          </a:xfrm>
          <a:prstGeom prst="rect">
            <a:avLst/>
          </a:prstGeom>
          <a:noFill/>
        </p:spPr>
        <p:txBody>
          <a:bodyPr wrap="square" rtlCol="0">
            <a:spAutoFit/>
          </a:bodyPr>
          <a:lstStyle/>
          <a:p>
            <a:r>
              <a:rPr lang="nl-NL" b="1" dirty="0" smtClean="0"/>
              <a:t>. </a:t>
            </a:r>
            <a:r>
              <a:rPr lang="nl-NL" dirty="0" smtClean="0"/>
              <a:t>a</a:t>
            </a:r>
            <a:endParaRPr lang="nl-NL" dirty="0"/>
          </a:p>
        </p:txBody>
      </p:sp>
      <p:sp>
        <p:nvSpPr>
          <p:cNvPr id="17" name="TextBox 16"/>
          <p:cNvSpPr txBox="1"/>
          <p:nvPr/>
        </p:nvSpPr>
        <p:spPr>
          <a:xfrm>
            <a:off x="6804248" y="4941168"/>
            <a:ext cx="576064" cy="369332"/>
          </a:xfrm>
          <a:prstGeom prst="rect">
            <a:avLst/>
          </a:prstGeom>
          <a:noFill/>
        </p:spPr>
        <p:txBody>
          <a:bodyPr wrap="square" rtlCol="0">
            <a:spAutoFit/>
          </a:bodyPr>
          <a:lstStyle/>
          <a:p>
            <a:r>
              <a:rPr lang="nl-NL" dirty="0" smtClean="0"/>
              <a:t>V</a:t>
            </a:r>
            <a:endParaRPr lang="nl-NL" dirty="0"/>
          </a:p>
        </p:txBody>
      </p:sp>
      <p:sp>
        <p:nvSpPr>
          <p:cNvPr id="18" name="TextBox 17"/>
          <p:cNvSpPr txBox="1"/>
          <p:nvPr/>
        </p:nvSpPr>
        <p:spPr>
          <a:xfrm>
            <a:off x="7884368" y="5949280"/>
            <a:ext cx="1224136" cy="369332"/>
          </a:xfrm>
          <a:prstGeom prst="rect">
            <a:avLst/>
          </a:prstGeom>
          <a:noFill/>
        </p:spPr>
        <p:txBody>
          <a:bodyPr wrap="square" rtlCol="0">
            <a:spAutoFit/>
          </a:bodyPr>
          <a:lstStyle/>
          <a:p>
            <a:r>
              <a:rPr lang="nl-NL" i="1" dirty="0" smtClean="0"/>
              <a:t>Domein</a:t>
            </a:r>
            <a:endParaRPr lang="nl-NL" i="1" dirty="0"/>
          </a:p>
        </p:txBody>
      </p:sp>
      <p:sp>
        <p:nvSpPr>
          <p:cNvPr id="20" name="TextBox 19"/>
          <p:cNvSpPr txBox="1"/>
          <p:nvPr/>
        </p:nvSpPr>
        <p:spPr>
          <a:xfrm>
            <a:off x="5004048" y="6165304"/>
            <a:ext cx="1512168" cy="400110"/>
          </a:xfrm>
          <a:prstGeom prst="rect">
            <a:avLst/>
          </a:prstGeom>
          <a:noFill/>
        </p:spPr>
        <p:txBody>
          <a:bodyPr wrap="square" rtlCol="0">
            <a:spAutoFit/>
          </a:bodyPr>
          <a:lstStyle/>
          <a:p>
            <a:r>
              <a:rPr lang="nl-NL" sz="2000" b="1" dirty="0" smtClean="0"/>
              <a:t>a ∉ V </a:t>
            </a:r>
            <a:endParaRPr lang="nl-NL" sz="2000" b="1" dirty="0"/>
          </a:p>
        </p:txBody>
      </p:sp>
      <p:sp>
        <p:nvSpPr>
          <p:cNvPr id="21" name="Content Placeholder 2"/>
          <p:cNvSpPr txBox="1">
            <a:spLocks/>
          </p:cNvSpPr>
          <p:nvPr/>
        </p:nvSpPr>
        <p:spPr>
          <a:xfrm>
            <a:off x="313184" y="5257800"/>
            <a:ext cx="4330824" cy="134076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Als object a een element is van                                                                                      verzameling V, dan schrijven we                                                                                                         a ∈ V. Als a geen element is van V,                                                                                                    dan schrijven we a ∉ V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20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20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fade">
                                      <p:cBhvr>
                                        <p:cTn id="43" dur="20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2000"/>
                                        <p:tgtEl>
                                          <p:spTgt spid="2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animEffect transition="in" filter="fade">
                                      <p:cBhvr>
                                        <p:cTn id="53"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8" grpId="0" build="allAtOnce"/>
      <p:bldP spid="10" grpId="0" build="allAtOnce"/>
      <p:bldP spid="11" grpId="0" build="allAtOnce"/>
      <p:bldP spid="12" grpId="0" animBg="1"/>
      <p:bldP spid="13" grpId="0" animBg="1"/>
      <p:bldP spid="16" grpId="0" build="allAtOnce"/>
      <p:bldP spid="17" grpId="0"/>
      <p:bldP spid="18" grpId="0"/>
      <p:bldP spid="20" grpId="0" build="allAtOnce"/>
      <p:bldP spid="21" grpId="0" build="allAtOnce"/>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a:t>
            </a:r>
            <a:r>
              <a:rPr lang="nl-NL" sz="3600" dirty="0" err="1" smtClean="0"/>
              <a:t>klasselogische</a:t>
            </a:r>
            <a:r>
              <a:rPr lang="nl-NL" sz="3600" dirty="0" smtClean="0"/>
              <a:t> interpretatie                                 van de </a:t>
            </a:r>
            <a:r>
              <a:rPr lang="nl-NL" sz="3600" dirty="0" err="1" smtClean="0"/>
              <a:t>syllogistiek</a:t>
            </a:r>
            <a:r>
              <a:rPr lang="nl-NL" sz="3600" dirty="0" smtClean="0"/>
              <a:t> </a:t>
            </a:r>
            <a:endParaRPr lang="nl-NL" sz="3600" dirty="0"/>
          </a:p>
        </p:txBody>
      </p:sp>
      <p:sp>
        <p:nvSpPr>
          <p:cNvPr id="8" name="Content Placeholder 2"/>
          <p:cNvSpPr txBox="1">
            <a:spLocks/>
          </p:cNvSpPr>
          <p:nvPr/>
        </p:nvSpPr>
        <p:spPr>
          <a:xfrm>
            <a:off x="313184" y="3429000"/>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Een verzameling V is een </a:t>
            </a:r>
            <a:r>
              <a:rPr lang="nl-NL" sz="2000" i="1" dirty="0" smtClean="0"/>
              <a:t>deelverzameling</a:t>
            </a:r>
            <a:r>
              <a:rPr lang="nl-NL" sz="2000" dirty="0" smtClean="0"/>
              <a:t> van een verzameling W, wanneer elk element van V ook een element is van W.</a:t>
            </a:r>
          </a:p>
        </p:txBody>
      </p:sp>
      <p:sp>
        <p:nvSpPr>
          <p:cNvPr id="12" name="Rectangle 11"/>
          <p:cNvSpPr/>
          <p:nvPr/>
        </p:nvSpPr>
        <p:spPr>
          <a:xfrm>
            <a:off x="4932040" y="3573016"/>
            <a:ext cx="3744416" cy="23762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p:cNvSpPr/>
          <p:nvPr/>
        </p:nvSpPr>
        <p:spPr>
          <a:xfrm>
            <a:off x="5652120" y="3933056"/>
            <a:ext cx="1296144" cy="129614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xtBox 15"/>
          <p:cNvSpPr txBox="1"/>
          <p:nvPr/>
        </p:nvSpPr>
        <p:spPr>
          <a:xfrm>
            <a:off x="7596336" y="3933056"/>
            <a:ext cx="504056" cy="369332"/>
          </a:xfrm>
          <a:prstGeom prst="rect">
            <a:avLst/>
          </a:prstGeom>
          <a:noFill/>
        </p:spPr>
        <p:txBody>
          <a:bodyPr wrap="square" rtlCol="0">
            <a:spAutoFit/>
          </a:bodyPr>
          <a:lstStyle/>
          <a:p>
            <a:r>
              <a:rPr lang="nl-NL" b="1" dirty="0" smtClean="0"/>
              <a:t>. </a:t>
            </a:r>
            <a:r>
              <a:rPr lang="nl-NL" dirty="0" smtClean="0"/>
              <a:t>a</a:t>
            </a:r>
            <a:endParaRPr lang="nl-NL" dirty="0"/>
          </a:p>
        </p:txBody>
      </p:sp>
      <p:sp>
        <p:nvSpPr>
          <p:cNvPr id="17" name="TextBox 16"/>
          <p:cNvSpPr txBox="1"/>
          <p:nvPr/>
        </p:nvSpPr>
        <p:spPr>
          <a:xfrm>
            <a:off x="6804248" y="4941168"/>
            <a:ext cx="576064" cy="369332"/>
          </a:xfrm>
          <a:prstGeom prst="rect">
            <a:avLst/>
          </a:prstGeom>
          <a:noFill/>
        </p:spPr>
        <p:txBody>
          <a:bodyPr wrap="square" rtlCol="0">
            <a:spAutoFit/>
          </a:bodyPr>
          <a:lstStyle/>
          <a:p>
            <a:r>
              <a:rPr lang="nl-NL" dirty="0" smtClean="0"/>
              <a:t>V</a:t>
            </a:r>
            <a:endParaRPr lang="nl-NL" dirty="0"/>
          </a:p>
        </p:txBody>
      </p:sp>
      <p:sp>
        <p:nvSpPr>
          <p:cNvPr id="18" name="TextBox 17"/>
          <p:cNvSpPr txBox="1"/>
          <p:nvPr/>
        </p:nvSpPr>
        <p:spPr>
          <a:xfrm>
            <a:off x="7884368" y="5949280"/>
            <a:ext cx="1224136" cy="369332"/>
          </a:xfrm>
          <a:prstGeom prst="rect">
            <a:avLst/>
          </a:prstGeom>
          <a:noFill/>
        </p:spPr>
        <p:txBody>
          <a:bodyPr wrap="square" rtlCol="0">
            <a:spAutoFit/>
          </a:bodyPr>
          <a:lstStyle/>
          <a:p>
            <a:r>
              <a:rPr lang="nl-NL" i="1" dirty="0" smtClean="0"/>
              <a:t>Domein</a:t>
            </a:r>
            <a:endParaRPr lang="nl-NL" i="1" dirty="0"/>
          </a:p>
        </p:txBody>
      </p:sp>
      <p:sp>
        <p:nvSpPr>
          <p:cNvPr id="20" name="TextBox 19"/>
          <p:cNvSpPr txBox="1"/>
          <p:nvPr/>
        </p:nvSpPr>
        <p:spPr>
          <a:xfrm>
            <a:off x="5004048" y="6165304"/>
            <a:ext cx="1512168" cy="400110"/>
          </a:xfrm>
          <a:prstGeom prst="rect">
            <a:avLst/>
          </a:prstGeom>
          <a:noFill/>
        </p:spPr>
        <p:txBody>
          <a:bodyPr wrap="square" rtlCol="0">
            <a:spAutoFit/>
          </a:bodyPr>
          <a:lstStyle/>
          <a:p>
            <a:r>
              <a:rPr lang="nl-NL" sz="2000" b="1" dirty="0" smtClean="0"/>
              <a:t>a ∉ V </a:t>
            </a:r>
            <a:endParaRPr lang="nl-NL" sz="2000" b="1" dirty="0"/>
          </a:p>
        </p:txBody>
      </p:sp>
      <p:sp>
        <p:nvSpPr>
          <p:cNvPr id="23" name="Oval 22"/>
          <p:cNvSpPr/>
          <p:nvPr/>
        </p:nvSpPr>
        <p:spPr>
          <a:xfrm>
            <a:off x="5436096" y="3717032"/>
            <a:ext cx="2088232"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xtBox 23"/>
          <p:cNvSpPr txBox="1"/>
          <p:nvPr/>
        </p:nvSpPr>
        <p:spPr>
          <a:xfrm>
            <a:off x="7236296" y="5445224"/>
            <a:ext cx="576064" cy="369332"/>
          </a:xfrm>
          <a:prstGeom prst="rect">
            <a:avLst/>
          </a:prstGeom>
          <a:noFill/>
        </p:spPr>
        <p:txBody>
          <a:bodyPr wrap="square" rtlCol="0">
            <a:spAutoFit/>
          </a:bodyPr>
          <a:lstStyle/>
          <a:p>
            <a:r>
              <a:rPr lang="nl-NL" dirty="0" smtClean="0"/>
              <a:t>W</a:t>
            </a:r>
            <a:endParaRPr lang="nl-NL" dirty="0"/>
          </a:p>
        </p:txBody>
      </p:sp>
      <p:sp>
        <p:nvSpPr>
          <p:cNvPr id="26" name="Content Placeholder 2"/>
          <p:cNvSpPr txBox="1">
            <a:spLocks/>
          </p:cNvSpPr>
          <p:nvPr/>
        </p:nvSpPr>
        <p:spPr>
          <a:xfrm>
            <a:off x="323528" y="4725144"/>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We schrijven dan V ⊆ W </a:t>
            </a:r>
          </a:p>
        </p:txBody>
      </p:sp>
      <p:sp>
        <p:nvSpPr>
          <p:cNvPr id="27" name="Content Placeholder 2"/>
          <p:cNvSpPr txBox="1">
            <a:spLocks/>
          </p:cNvSpPr>
          <p:nvPr/>
        </p:nvSpPr>
        <p:spPr>
          <a:xfrm>
            <a:off x="323528" y="5128593"/>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Het </a:t>
            </a:r>
            <a:r>
              <a:rPr lang="nl-NL" sz="2000" i="1" dirty="0" smtClean="0"/>
              <a:t>complement</a:t>
            </a:r>
            <a:r>
              <a:rPr lang="nl-NL" sz="2000" dirty="0" smtClean="0"/>
              <a:t> van een verzameling V is de verzameling van alle objecten die geen element van V zijn. </a:t>
            </a:r>
          </a:p>
        </p:txBody>
      </p:sp>
      <p:sp>
        <p:nvSpPr>
          <p:cNvPr id="28" name="Content Placeholder 2"/>
          <p:cNvSpPr txBox="1">
            <a:spLocks/>
          </p:cNvSpPr>
          <p:nvPr/>
        </p:nvSpPr>
        <p:spPr>
          <a:xfrm>
            <a:off x="323528" y="6093296"/>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Het complement van V schrijven we als V</a:t>
            </a:r>
            <a:r>
              <a:rPr lang="nl-NL" sz="2000" baseline="30000" dirty="0" smtClean="0"/>
              <a:t>C</a:t>
            </a:r>
            <a:r>
              <a:rPr lang="nl-NL" sz="2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fade">
                                      <p:cBhvr>
                                        <p:cTn id="15" dur="20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fade">
                                      <p:cBhvr>
                                        <p:cTn id="20" dur="2000"/>
                                        <p:tgtEl>
                                          <p:spTgt spid="2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build="allAtOnce"/>
      <p:bldP spid="27" grpId="0" build="allAtOnce"/>
      <p:bldP spid="28" grpId="0" build="allAtOnce"/>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a:t>
            </a:r>
            <a:r>
              <a:rPr lang="nl-NL" sz="3600" dirty="0" err="1" smtClean="0"/>
              <a:t>klasselogische</a:t>
            </a:r>
            <a:r>
              <a:rPr lang="nl-NL" sz="3600" dirty="0" smtClean="0"/>
              <a:t> interpretatie                                 van de </a:t>
            </a:r>
            <a:r>
              <a:rPr lang="nl-NL" sz="3600" dirty="0" err="1" smtClean="0"/>
              <a:t>syllogistiek</a:t>
            </a:r>
            <a:r>
              <a:rPr lang="nl-NL" sz="3600" dirty="0" smtClean="0"/>
              <a:t> </a:t>
            </a:r>
            <a:endParaRPr lang="nl-NL" sz="3600" dirty="0"/>
          </a:p>
        </p:txBody>
      </p:sp>
      <p:sp>
        <p:nvSpPr>
          <p:cNvPr id="8" name="Content Placeholder 2"/>
          <p:cNvSpPr txBox="1">
            <a:spLocks/>
          </p:cNvSpPr>
          <p:nvPr/>
        </p:nvSpPr>
        <p:spPr>
          <a:xfrm>
            <a:off x="313184" y="3429000"/>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Een verzameling V is een </a:t>
            </a:r>
            <a:r>
              <a:rPr lang="nl-NL" sz="2000" i="1" dirty="0" smtClean="0"/>
              <a:t>deelverzameling</a:t>
            </a:r>
            <a:r>
              <a:rPr lang="nl-NL" sz="2000" dirty="0" smtClean="0"/>
              <a:t> van een verzameling W, wanneer elk element van V ook een element is van W.</a:t>
            </a:r>
          </a:p>
        </p:txBody>
      </p:sp>
      <p:sp>
        <p:nvSpPr>
          <p:cNvPr id="12" name="Rectangle 11"/>
          <p:cNvSpPr/>
          <p:nvPr/>
        </p:nvSpPr>
        <p:spPr>
          <a:xfrm>
            <a:off x="4932040" y="3573016"/>
            <a:ext cx="3744416" cy="23762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p:cNvSpPr/>
          <p:nvPr/>
        </p:nvSpPr>
        <p:spPr>
          <a:xfrm>
            <a:off x="5652120" y="3933056"/>
            <a:ext cx="1296144" cy="129614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p:cNvSpPr txBox="1"/>
          <p:nvPr/>
        </p:nvSpPr>
        <p:spPr>
          <a:xfrm>
            <a:off x="6804248" y="4941168"/>
            <a:ext cx="576064" cy="369332"/>
          </a:xfrm>
          <a:prstGeom prst="rect">
            <a:avLst/>
          </a:prstGeom>
          <a:noFill/>
        </p:spPr>
        <p:txBody>
          <a:bodyPr wrap="square" rtlCol="0">
            <a:spAutoFit/>
          </a:bodyPr>
          <a:lstStyle/>
          <a:p>
            <a:r>
              <a:rPr lang="nl-NL" dirty="0" smtClean="0"/>
              <a:t>V</a:t>
            </a:r>
            <a:endParaRPr lang="nl-NL" dirty="0"/>
          </a:p>
        </p:txBody>
      </p:sp>
      <p:sp>
        <p:nvSpPr>
          <p:cNvPr id="18" name="TextBox 17"/>
          <p:cNvSpPr txBox="1"/>
          <p:nvPr/>
        </p:nvSpPr>
        <p:spPr>
          <a:xfrm>
            <a:off x="7884368" y="5949280"/>
            <a:ext cx="1224136" cy="369332"/>
          </a:xfrm>
          <a:prstGeom prst="rect">
            <a:avLst/>
          </a:prstGeom>
          <a:noFill/>
        </p:spPr>
        <p:txBody>
          <a:bodyPr wrap="square" rtlCol="0">
            <a:spAutoFit/>
          </a:bodyPr>
          <a:lstStyle/>
          <a:p>
            <a:r>
              <a:rPr lang="nl-NL" i="1" dirty="0" smtClean="0"/>
              <a:t>Domein</a:t>
            </a:r>
            <a:endParaRPr lang="nl-NL" i="1" dirty="0"/>
          </a:p>
        </p:txBody>
      </p:sp>
      <p:sp>
        <p:nvSpPr>
          <p:cNvPr id="26" name="Content Placeholder 2"/>
          <p:cNvSpPr txBox="1">
            <a:spLocks/>
          </p:cNvSpPr>
          <p:nvPr/>
        </p:nvSpPr>
        <p:spPr>
          <a:xfrm>
            <a:off x="323528" y="4725144"/>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We schrijven dan V ⊆ W </a:t>
            </a:r>
          </a:p>
        </p:txBody>
      </p:sp>
      <p:sp>
        <p:nvSpPr>
          <p:cNvPr id="27" name="Content Placeholder 2"/>
          <p:cNvSpPr txBox="1">
            <a:spLocks/>
          </p:cNvSpPr>
          <p:nvPr/>
        </p:nvSpPr>
        <p:spPr>
          <a:xfrm>
            <a:off x="323528" y="5128593"/>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Het </a:t>
            </a:r>
            <a:r>
              <a:rPr lang="nl-NL" sz="2000" i="1" dirty="0" smtClean="0"/>
              <a:t>complement</a:t>
            </a:r>
            <a:r>
              <a:rPr lang="nl-NL" sz="2000" dirty="0" smtClean="0"/>
              <a:t> van een verzameling V is de verzameling van alle objecten die geen element van V zijn. </a:t>
            </a:r>
          </a:p>
        </p:txBody>
      </p:sp>
      <p:sp>
        <p:nvSpPr>
          <p:cNvPr id="28" name="Content Placeholder 2"/>
          <p:cNvSpPr txBox="1">
            <a:spLocks/>
          </p:cNvSpPr>
          <p:nvPr/>
        </p:nvSpPr>
        <p:spPr>
          <a:xfrm>
            <a:off x="323528" y="6093296"/>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Het complement van V schrijven we als V</a:t>
            </a:r>
            <a:r>
              <a:rPr lang="nl-NL" sz="2000" baseline="30000" dirty="0" smtClean="0"/>
              <a:t>C</a:t>
            </a:r>
            <a:r>
              <a:rPr lang="nl-NL" sz="2000" dirty="0" smtClean="0"/>
              <a:t> </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a:t>
            </a:r>
            <a:r>
              <a:rPr lang="nl-NL" sz="3600" dirty="0" err="1" smtClean="0"/>
              <a:t>klasselogische</a:t>
            </a:r>
            <a:r>
              <a:rPr lang="nl-NL" sz="3600" dirty="0" smtClean="0"/>
              <a:t> interpretatie                                 van de </a:t>
            </a:r>
            <a:r>
              <a:rPr lang="nl-NL" sz="3600" dirty="0" err="1" smtClean="0"/>
              <a:t>syllogistiek</a:t>
            </a:r>
            <a:r>
              <a:rPr lang="nl-NL" sz="3600" dirty="0" smtClean="0"/>
              <a:t> </a:t>
            </a:r>
            <a:endParaRPr lang="nl-NL" sz="3600" dirty="0"/>
          </a:p>
        </p:txBody>
      </p:sp>
      <p:sp>
        <p:nvSpPr>
          <p:cNvPr id="8" name="Content Placeholder 2"/>
          <p:cNvSpPr txBox="1">
            <a:spLocks/>
          </p:cNvSpPr>
          <p:nvPr/>
        </p:nvSpPr>
        <p:spPr>
          <a:xfrm>
            <a:off x="313184" y="3429000"/>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Een verzameling V is een </a:t>
            </a:r>
            <a:r>
              <a:rPr lang="nl-NL" sz="2000" i="1" dirty="0" smtClean="0"/>
              <a:t>deelverzameling</a:t>
            </a:r>
            <a:r>
              <a:rPr lang="nl-NL" sz="2000" dirty="0" smtClean="0"/>
              <a:t> van een verzameling W, wanneer elk element van V ook een element is van W.</a:t>
            </a:r>
          </a:p>
        </p:txBody>
      </p:sp>
      <p:sp>
        <p:nvSpPr>
          <p:cNvPr id="12" name="Rectangle 11"/>
          <p:cNvSpPr/>
          <p:nvPr/>
        </p:nvSpPr>
        <p:spPr>
          <a:xfrm>
            <a:off x="4932040" y="3573016"/>
            <a:ext cx="3744416" cy="23762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p:cNvSpPr/>
          <p:nvPr/>
        </p:nvSpPr>
        <p:spPr>
          <a:xfrm>
            <a:off x="5652120" y="3933056"/>
            <a:ext cx="1296144" cy="129614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p:cNvSpPr txBox="1"/>
          <p:nvPr/>
        </p:nvSpPr>
        <p:spPr>
          <a:xfrm>
            <a:off x="8172400" y="3717032"/>
            <a:ext cx="576064" cy="369332"/>
          </a:xfrm>
          <a:prstGeom prst="rect">
            <a:avLst/>
          </a:prstGeom>
          <a:noFill/>
        </p:spPr>
        <p:txBody>
          <a:bodyPr wrap="square" rtlCol="0">
            <a:spAutoFit/>
          </a:bodyPr>
          <a:lstStyle/>
          <a:p>
            <a:r>
              <a:rPr lang="nl-NL" dirty="0" smtClean="0"/>
              <a:t>V</a:t>
            </a:r>
            <a:r>
              <a:rPr lang="nl-NL" baseline="30000" dirty="0" smtClean="0"/>
              <a:t>C</a:t>
            </a:r>
            <a:endParaRPr lang="nl-NL" dirty="0"/>
          </a:p>
        </p:txBody>
      </p:sp>
      <p:sp>
        <p:nvSpPr>
          <p:cNvPr id="18" name="TextBox 17"/>
          <p:cNvSpPr txBox="1"/>
          <p:nvPr/>
        </p:nvSpPr>
        <p:spPr>
          <a:xfrm>
            <a:off x="7884368" y="5949280"/>
            <a:ext cx="1224136" cy="369332"/>
          </a:xfrm>
          <a:prstGeom prst="rect">
            <a:avLst/>
          </a:prstGeom>
          <a:noFill/>
        </p:spPr>
        <p:txBody>
          <a:bodyPr wrap="square" rtlCol="0">
            <a:spAutoFit/>
          </a:bodyPr>
          <a:lstStyle/>
          <a:p>
            <a:r>
              <a:rPr lang="nl-NL" i="1" dirty="0" smtClean="0"/>
              <a:t>Domein</a:t>
            </a:r>
            <a:endParaRPr lang="nl-NL" i="1" dirty="0"/>
          </a:p>
        </p:txBody>
      </p:sp>
      <p:sp>
        <p:nvSpPr>
          <p:cNvPr id="26" name="Content Placeholder 2"/>
          <p:cNvSpPr txBox="1">
            <a:spLocks/>
          </p:cNvSpPr>
          <p:nvPr/>
        </p:nvSpPr>
        <p:spPr>
          <a:xfrm>
            <a:off x="323528" y="4725144"/>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We schrijven dan V ⊆ W </a:t>
            </a:r>
          </a:p>
        </p:txBody>
      </p:sp>
      <p:sp>
        <p:nvSpPr>
          <p:cNvPr id="27" name="Content Placeholder 2"/>
          <p:cNvSpPr txBox="1">
            <a:spLocks/>
          </p:cNvSpPr>
          <p:nvPr/>
        </p:nvSpPr>
        <p:spPr>
          <a:xfrm>
            <a:off x="323528" y="5128593"/>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Het </a:t>
            </a:r>
            <a:r>
              <a:rPr lang="nl-NL" sz="2000" i="1" dirty="0" smtClean="0"/>
              <a:t>complement</a:t>
            </a:r>
            <a:r>
              <a:rPr lang="nl-NL" sz="2000" dirty="0" smtClean="0"/>
              <a:t> van een verzameling V is de verzameling van alle objecten die geen element van V zijn. </a:t>
            </a:r>
          </a:p>
        </p:txBody>
      </p:sp>
      <p:sp>
        <p:nvSpPr>
          <p:cNvPr id="28" name="Content Placeholder 2"/>
          <p:cNvSpPr txBox="1">
            <a:spLocks/>
          </p:cNvSpPr>
          <p:nvPr/>
        </p:nvSpPr>
        <p:spPr>
          <a:xfrm>
            <a:off x="323528" y="6093296"/>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Het complement van V schrijven we als V</a:t>
            </a:r>
            <a:r>
              <a:rPr lang="nl-NL" sz="2000" baseline="30000" dirty="0" smtClean="0"/>
              <a:t>C</a:t>
            </a:r>
            <a:r>
              <a:rPr lang="nl-NL" sz="2000" dirty="0" smtClean="0"/>
              <a:t> </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a:t>
            </a:r>
            <a:r>
              <a:rPr lang="nl-NL" sz="3600" dirty="0" err="1" smtClean="0"/>
              <a:t>klasselogische</a:t>
            </a:r>
            <a:r>
              <a:rPr lang="nl-NL" sz="3600" dirty="0" smtClean="0"/>
              <a:t> interpretatie                                 van de </a:t>
            </a:r>
            <a:r>
              <a:rPr lang="nl-NL" sz="3600" dirty="0" err="1" smtClean="0"/>
              <a:t>syllogistiek</a:t>
            </a:r>
            <a:r>
              <a:rPr lang="nl-NL" sz="3600" dirty="0" smtClean="0"/>
              <a:t> </a:t>
            </a:r>
            <a:endParaRPr lang="nl-NL" sz="3600" dirty="0"/>
          </a:p>
        </p:txBody>
      </p:sp>
      <p:sp>
        <p:nvSpPr>
          <p:cNvPr id="8" name="Content Placeholder 2"/>
          <p:cNvSpPr txBox="1">
            <a:spLocks/>
          </p:cNvSpPr>
          <p:nvPr/>
        </p:nvSpPr>
        <p:spPr>
          <a:xfrm>
            <a:off x="313184" y="3429000"/>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Uit twee verzamelingen V en W kunnen we een nieuwe verzameling vormen, namelijk de</a:t>
            </a:r>
            <a:r>
              <a:rPr lang="nl-NL" sz="2000" i="1" dirty="0" smtClean="0"/>
              <a:t> vereniging </a:t>
            </a:r>
            <a:r>
              <a:rPr lang="nl-NL" sz="2000" dirty="0" smtClean="0"/>
              <a:t>van V en W. Dit is de verzameling van alle objecten die element van V of element van W zin.</a:t>
            </a:r>
          </a:p>
        </p:txBody>
      </p:sp>
      <p:sp>
        <p:nvSpPr>
          <p:cNvPr id="12" name="Rectangle 11"/>
          <p:cNvSpPr/>
          <p:nvPr/>
        </p:nvSpPr>
        <p:spPr>
          <a:xfrm>
            <a:off x="4932040" y="3573016"/>
            <a:ext cx="3744416" cy="23762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Box 17"/>
          <p:cNvSpPr txBox="1"/>
          <p:nvPr/>
        </p:nvSpPr>
        <p:spPr>
          <a:xfrm>
            <a:off x="7884368" y="5949280"/>
            <a:ext cx="1224136" cy="369332"/>
          </a:xfrm>
          <a:prstGeom prst="rect">
            <a:avLst/>
          </a:prstGeom>
          <a:noFill/>
        </p:spPr>
        <p:txBody>
          <a:bodyPr wrap="square" rtlCol="0">
            <a:spAutoFit/>
          </a:bodyPr>
          <a:lstStyle/>
          <a:p>
            <a:r>
              <a:rPr lang="nl-NL" i="1" dirty="0" smtClean="0"/>
              <a:t>Domein</a:t>
            </a:r>
            <a:endParaRPr lang="nl-NL" i="1" dirty="0"/>
          </a:p>
        </p:txBody>
      </p:sp>
      <p:sp>
        <p:nvSpPr>
          <p:cNvPr id="28" name="Content Placeholder 2"/>
          <p:cNvSpPr txBox="1">
            <a:spLocks/>
          </p:cNvSpPr>
          <p:nvPr/>
        </p:nvSpPr>
        <p:spPr>
          <a:xfrm>
            <a:off x="323528" y="5301208"/>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We schrijven V ∪ W voor de vereniging van V en W </a:t>
            </a:r>
          </a:p>
        </p:txBody>
      </p:sp>
      <p:sp>
        <p:nvSpPr>
          <p:cNvPr id="14" name="Oval 13"/>
          <p:cNvSpPr/>
          <p:nvPr/>
        </p:nvSpPr>
        <p:spPr>
          <a:xfrm>
            <a:off x="5652120" y="3933056"/>
            <a:ext cx="1296144" cy="129614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7164288" y="4437112"/>
            <a:ext cx="1296144" cy="129614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xtBox 15"/>
          <p:cNvSpPr txBox="1"/>
          <p:nvPr/>
        </p:nvSpPr>
        <p:spPr>
          <a:xfrm>
            <a:off x="6804248" y="4941168"/>
            <a:ext cx="576064" cy="369332"/>
          </a:xfrm>
          <a:prstGeom prst="rect">
            <a:avLst/>
          </a:prstGeom>
          <a:noFill/>
        </p:spPr>
        <p:txBody>
          <a:bodyPr wrap="square" rtlCol="0">
            <a:spAutoFit/>
          </a:bodyPr>
          <a:lstStyle/>
          <a:p>
            <a:r>
              <a:rPr lang="nl-NL" dirty="0" smtClean="0"/>
              <a:t>V</a:t>
            </a:r>
            <a:endParaRPr lang="nl-NL" dirty="0"/>
          </a:p>
        </p:txBody>
      </p:sp>
      <p:sp>
        <p:nvSpPr>
          <p:cNvPr id="19" name="TextBox 18"/>
          <p:cNvSpPr txBox="1"/>
          <p:nvPr/>
        </p:nvSpPr>
        <p:spPr>
          <a:xfrm>
            <a:off x="8100392" y="4149080"/>
            <a:ext cx="576064" cy="369332"/>
          </a:xfrm>
          <a:prstGeom prst="rect">
            <a:avLst/>
          </a:prstGeom>
          <a:noFill/>
        </p:spPr>
        <p:txBody>
          <a:bodyPr wrap="square" rtlCol="0">
            <a:spAutoFit/>
          </a:bodyPr>
          <a:lstStyle/>
          <a:p>
            <a:r>
              <a:rPr lang="nl-NL" dirty="0" smtClean="0"/>
              <a:t>W</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a:t>
            </a:r>
            <a:r>
              <a:rPr lang="nl-NL" sz="3600" dirty="0" err="1" smtClean="0"/>
              <a:t>klasselogische</a:t>
            </a:r>
            <a:r>
              <a:rPr lang="nl-NL" sz="3600" dirty="0" smtClean="0"/>
              <a:t> interpretatie                                 van de </a:t>
            </a:r>
            <a:r>
              <a:rPr lang="nl-NL" sz="3600" dirty="0" err="1" smtClean="0"/>
              <a:t>syllogistiek</a:t>
            </a:r>
            <a:r>
              <a:rPr lang="nl-NL" sz="3600" dirty="0" smtClean="0"/>
              <a:t> </a:t>
            </a:r>
            <a:endParaRPr lang="nl-NL" sz="3600" dirty="0"/>
          </a:p>
        </p:txBody>
      </p:sp>
      <p:sp>
        <p:nvSpPr>
          <p:cNvPr id="8" name="Content Placeholder 2"/>
          <p:cNvSpPr txBox="1">
            <a:spLocks/>
          </p:cNvSpPr>
          <p:nvPr/>
        </p:nvSpPr>
        <p:spPr>
          <a:xfrm>
            <a:off x="313184" y="3429000"/>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Uit twee verzamelingen V en W kunnen we een nieuwe verzameling vormen, namelijk de</a:t>
            </a:r>
            <a:r>
              <a:rPr lang="nl-NL" sz="2000" i="1" dirty="0" smtClean="0"/>
              <a:t> vereniging </a:t>
            </a:r>
            <a:r>
              <a:rPr lang="nl-NL" sz="2000" dirty="0" smtClean="0"/>
              <a:t>van V en W. Dit is de verzameling van alle objecten die element van V of element van W zin.</a:t>
            </a:r>
          </a:p>
        </p:txBody>
      </p:sp>
      <p:sp>
        <p:nvSpPr>
          <p:cNvPr id="28" name="Content Placeholder 2"/>
          <p:cNvSpPr txBox="1">
            <a:spLocks/>
          </p:cNvSpPr>
          <p:nvPr/>
        </p:nvSpPr>
        <p:spPr>
          <a:xfrm>
            <a:off x="323528" y="5301208"/>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We schrijven V ∪ W voor de vereniging van V en W </a:t>
            </a:r>
          </a:p>
        </p:txBody>
      </p:sp>
      <p:sp>
        <p:nvSpPr>
          <p:cNvPr id="20" name="Content Placeholder 2"/>
          <p:cNvSpPr txBox="1">
            <a:spLocks/>
          </p:cNvSpPr>
          <p:nvPr/>
        </p:nvSpPr>
        <p:spPr>
          <a:xfrm>
            <a:off x="323528" y="5992689"/>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Uiteraard geldt dat V ∪ V</a:t>
            </a:r>
            <a:r>
              <a:rPr lang="nl-NL" sz="2000" baseline="30000" dirty="0" smtClean="0"/>
              <a:t>C </a:t>
            </a:r>
            <a:r>
              <a:rPr lang="nl-NL" sz="2000" dirty="0" smtClean="0"/>
              <a:t>= D</a:t>
            </a:r>
            <a:r>
              <a:rPr lang="nl-NL" sz="2000" baseline="30000" dirty="0" smtClean="0"/>
              <a:t> </a:t>
            </a:r>
            <a:r>
              <a:rPr lang="nl-NL" sz="2000" dirty="0" smtClean="0"/>
              <a:t>  </a:t>
            </a:r>
          </a:p>
        </p:txBody>
      </p:sp>
      <p:sp>
        <p:nvSpPr>
          <p:cNvPr id="13" name="Rectangle 12"/>
          <p:cNvSpPr/>
          <p:nvPr/>
        </p:nvSpPr>
        <p:spPr>
          <a:xfrm>
            <a:off x="4932040" y="3573016"/>
            <a:ext cx="3744416" cy="23762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p:cNvSpPr/>
          <p:nvPr/>
        </p:nvSpPr>
        <p:spPr>
          <a:xfrm>
            <a:off x="5652120" y="3933056"/>
            <a:ext cx="1296144" cy="129614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Box 20"/>
          <p:cNvSpPr txBox="1"/>
          <p:nvPr/>
        </p:nvSpPr>
        <p:spPr>
          <a:xfrm>
            <a:off x="8172400" y="3717032"/>
            <a:ext cx="576064" cy="369332"/>
          </a:xfrm>
          <a:prstGeom prst="rect">
            <a:avLst/>
          </a:prstGeom>
          <a:noFill/>
        </p:spPr>
        <p:txBody>
          <a:bodyPr wrap="square" rtlCol="0">
            <a:spAutoFit/>
          </a:bodyPr>
          <a:lstStyle/>
          <a:p>
            <a:r>
              <a:rPr lang="nl-NL" dirty="0" smtClean="0"/>
              <a:t>V</a:t>
            </a:r>
            <a:r>
              <a:rPr lang="nl-NL" baseline="30000" dirty="0" smtClean="0"/>
              <a:t>C</a:t>
            </a:r>
            <a:endParaRPr lang="nl-NL" dirty="0"/>
          </a:p>
        </p:txBody>
      </p:sp>
      <p:sp>
        <p:nvSpPr>
          <p:cNvPr id="22" name="TextBox 21"/>
          <p:cNvSpPr txBox="1"/>
          <p:nvPr/>
        </p:nvSpPr>
        <p:spPr>
          <a:xfrm>
            <a:off x="7884368" y="5949280"/>
            <a:ext cx="1224136" cy="369332"/>
          </a:xfrm>
          <a:prstGeom prst="rect">
            <a:avLst/>
          </a:prstGeom>
          <a:noFill/>
        </p:spPr>
        <p:txBody>
          <a:bodyPr wrap="square" rtlCol="0">
            <a:spAutoFit/>
          </a:bodyPr>
          <a:lstStyle/>
          <a:p>
            <a:r>
              <a:rPr lang="nl-NL" i="1" dirty="0" smtClean="0"/>
              <a:t>Domein</a:t>
            </a:r>
            <a:endParaRPr lang="nl-NL" i="1" dirty="0"/>
          </a:p>
        </p:txBody>
      </p:sp>
      <p:sp>
        <p:nvSpPr>
          <p:cNvPr id="23" name="TextBox 22"/>
          <p:cNvSpPr txBox="1"/>
          <p:nvPr/>
        </p:nvSpPr>
        <p:spPr>
          <a:xfrm>
            <a:off x="6804248" y="4941168"/>
            <a:ext cx="576064" cy="369332"/>
          </a:xfrm>
          <a:prstGeom prst="rect">
            <a:avLst/>
          </a:prstGeom>
          <a:noFill/>
        </p:spPr>
        <p:txBody>
          <a:bodyPr wrap="square" rtlCol="0">
            <a:spAutoFit/>
          </a:bodyPr>
          <a:lstStyle/>
          <a:p>
            <a:r>
              <a:rPr lang="nl-NL" dirty="0" smtClean="0"/>
              <a:t>V</a:t>
            </a:r>
            <a:endParaRPr lang="nl-NL"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De </a:t>
            </a:r>
            <a:r>
              <a:rPr lang="nl-NL" sz="3600" dirty="0" err="1" smtClean="0"/>
              <a:t>klasselogische</a:t>
            </a:r>
            <a:r>
              <a:rPr lang="nl-NL" sz="3600" dirty="0" smtClean="0"/>
              <a:t> interpretatie                                 van de </a:t>
            </a:r>
            <a:r>
              <a:rPr lang="nl-NL" sz="3600" dirty="0" err="1" smtClean="0"/>
              <a:t>syllogistiek</a:t>
            </a:r>
            <a:r>
              <a:rPr lang="nl-NL" sz="3600" dirty="0" smtClean="0"/>
              <a:t> </a:t>
            </a:r>
            <a:endParaRPr lang="nl-NL" sz="3600" dirty="0"/>
          </a:p>
        </p:txBody>
      </p:sp>
      <p:sp>
        <p:nvSpPr>
          <p:cNvPr id="8" name="Content Placeholder 2"/>
          <p:cNvSpPr txBox="1">
            <a:spLocks/>
          </p:cNvSpPr>
          <p:nvPr/>
        </p:nvSpPr>
        <p:spPr>
          <a:xfrm>
            <a:off x="313184" y="3429000"/>
            <a:ext cx="4474840" cy="460647"/>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nl-NL" sz="2000" dirty="0" smtClean="0"/>
              <a:t>Uit twee verzamelingen V en W kunnen we ook nog een andere nieuwe verzameling vormen, namelijk de </a:t>
            </a:r>
            <a:r>
              <a:rPr lang="nl-NL" sz="2000" i="1" dirty="0" smtClean="0"/>
              <a:t>doorsnede</a:t>
            </a:r>
            <a:r>
              <a:rPr lang="nl-NL" sz="2000" dirty="0" smtClean="0"/>
              <a:t> van V en W. Dit is de verzameling van alle objecten die element zijn van V en van W</a:t>
            </a:r>
            <a:endParaRPr lang="nl-NL" sz="2000" i="1" dirty="0" smtClean="0"/>
          </a:p>
          <a:p>
            <a:pPr marL="342900" lvl="0" indent="-342900">
              <a:spcBef>
                <a:spcPct val="20000"/>
              </a:spcBef>
              <a:buFont typeface="Arial" pitchFamily="34" charset="0"/>
              <a:buChar char="•"/>
            </a:pPr>
            <a:endParaRPr lang="nl-NL" sz="2000" dirty="0" smtClean="0"/>
          </a:p>
        </p:txBody>
      </p:sp>
      <p:sp>
        <p:nvSpPr>
          <p:cNvPr id="12" name="Rectangle 11"/>
          <p:cNvSpPr/>
          <p:nvPr/>
        </p:nvSpPr>
        <p:spPr>
          <a:xfrm>
            <a:off x="4932040" y="3573016"/>
            <a:ext cx="3744416" cy="23762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Box 17"/>
          <p:cNvSpPr txBox="1"/>
          <p:nvPr/>
        </p:nvSpPr>
        <p:spPr>
          <a:xfrm>
            <a:off x="7884368" y="5949280"/>
            <a:ext cx="1224136" cy="369332"/>
          </a:xfrm>
          <a:prstGeom prst="rect">
            <a:avLst/>
          </a:prstGeom>
          <a:noFill/>
        </p:spPr>
        <p:txBody>
          <a:bodyPr wrap="square" rtlCol="0">
            <a:spAutoFit/>
          </a:bodyPr>
          <a:lstStyle/>
          <a:p>
            <a:r>
              <a:rPr lang="nl-NL" i="1" dirty="0" smtClean="0"/>
              <a:t>Domein</a:t>
            </a:r>
            <a:endParaRPr lang="nl-NL" i="1" dirty="0"/>
          </a:p>
        </p:txBody>
      </p:sp>
      <p:sp>
        <p:nvSpPr>
          <p:cNvPr id="28" name="Content Placeholder 2"/>
          <p:cNvSpPr txBox="1">
            <a:spLocks/>
          </p:cNvSpPr>
          <p:nvPr/>
        </p:nvSpPr>
        <p:spPr>
          <a:xfrm>
            <a:off x="323528" y="5301208"/>
            <a:ext cx="4474840" cy="460647"/>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nl-NL" sz="2000" dirty="0" smtClean="0"/>
              <a:t>We schrijven V ∩</a:t>
            </a:r>
            <a:r>
              <a:rPr lang="nl-NL" sz="2000" i="1" dirty="0" smtClean="0"/>
              <a:t> </a:t>
            </a:r>
            <a:r>
              <a:rPr lang="nl-NL" sz="2000" dirty="0" smtClean="0"/>
              <a:t>W voor de doorsnede van V en W </a:t>
            </a:r>
          </a:p>
        </p:txBody>
      </p:sp>
      <p:sp>
        <p:nvSpPr>
          <p:cNvPr id="14" name="Oval 13"/>
          <p:cNvSpPr/>
          <p:nvPr/>
        </p:nvSpPr>
        <p:spPr>
          <a:xfrm>
            <a:off x="5580112" y="3861048"/>
            <a:ext cx="129614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6228184" y="4293096"/>
            <a:ext cx="129614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xtBox 15"/>
          <p:cNvSpPr txBox="1"/>
          <p:nvPr/>
        </p:nvSpPr>
        <p:spPr>
          <a:xfrm>
            <a:off x="5364088" y="3933056"/>
            <a:ext cx="576064" cy="369332"/>
          </a:xfrm>
          <a:prstGeom prst="rect">
            <a:avLst/>
          </a:prstGeom>
          <a:noFill/>
        </p:spPr>
        <p:txBody>
          <a:bodyPr wrap="square" rtlCol="0">
            <a:spAutoFit/>
          </a:bodyPr>
          <a:lstStyle/>
          <a:p>
            <a:r>
              <a:rPr lang="nl-NL" dirty="0" smtClean="0"/>
              <a:t>V</a:t>
            </a:r>
            <a:endParaRPr lang="nl-NL" dirty="0"/>
          </a:p>
        </p:txBody>
      </p:sp>
      <p:sp>
        <p:nvSpPr>
          <p:cNvPr id="19" name="TextBox 18"/>
          <p:cNvSpPr txBox="1"/>
          <p:nvPr/>
        </p:nvSpPr>
        <p:spPr>
          <a:xfrm>
            <a:off x="7452320" y="5157192"/>
            <a:ext cx="576064" cy="369332"/>
          </a:xfrm>
          <a:prstGeom prst="rect">
            <a:avLst/>
          </a:prstGeom>
          <a:noFill/>
        </p:spPr>
        <p:txBody>
          <a:bodyPr wrap="square" rtlCol="0">
            <a:spAutoFit/>
          </a:bodyPr>
          <a:lstStyle/>
          <a:p>
            <a:r>
              <a:rPr lang="nl-NL" dirty="0" smtClean="0"/>
              <a:t>W</a:t>
            </a:r>
            <a:endParaRPr lang="nl-NL" dirty="0"/>
          </a:p>
        </p:txBody>
      </p:sp>
      <p:sp>
        <p:nvSpPr>
          <p:cNvPr id="17" name="TextBox 16"/>
          <p:cNvSpPr txBox="1"/>
          <p:nvPr/>
        </p:nvSpPr>
        <p:spPr>
          <a:xfrm>
            <a:off x="6228184" y="4582869"/>
            <a:ext cx="792088" cy="584775"/>
          </a:xfrm>
          <a:prstGeom prst="rect">
            <a:avLst/>
          </a:prstGeom>
          <a:noFill/>
        </p:spPr>
        <p:txBody>
          <a:bodyPr wrap="square" rtlCol="0">
            <a:spAutoFit/>
          </a:bodyPr>
          <a:lstStyle/>
          <a:p>
            <a:pPr lvl="0"/>
            <a:r>
              <a:rPr lang="nl-NL" sz="1600" dirty="0" smtClean="0"/>
              <a:t>V∩W</a:t>
            </a:r>
            <a:endParaRPr lang="nl-NL" sz="1600" i="1" dirty="0" smtClean="0"/>
          </a:p>
          <a:p>
            <a:endParaRPr lang="nl-NL"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Het interpreteren van oordelen</a:t>
            </a:r>
            <a:endParaRPr lang="nl-NL" sz="3600" dirty="0"/>
          </a:p>
        </p:txBody>
      </p:sp>
      <p:sp>
        <p:nvSpPr>
          <p:cNvPr id="8" name="Content Placeholder 2"/>
          <p:cNvSpPr txBox="1">
            <a:spLocks/>
          </p:cNvSpPr>
          <p:nvPr/>
        </p:nvSpPr>
        <p:spPr>
          <a:xfrm>
            <a:off x="313184" y="1528193"/>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Sommige S zijn P    (I oordeel)</a:t>
            </a:r>
          </a:p>
        </p:txBody>
      </p:sp>
      <p:sp>
        <p:nvSpPr>
          <p:cNvPr id="13" name="Rectangle 12"/>
          <p:cNvSpPr/>
          <p:nvPr/>
        </p:nvSpPr>
        <p:spPr>
          <a:xfrm>
            <a:off x="4932040" y="1484784"/>
            <a:ext cx="3744416" cy="23762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p:cNvSpPr/>
          <p:nvPr/>
        </p:nvSpPr>
        <p:spPr>
          <a:xfrm>
            <a:off x="5868144" y="2132856"/>
            <a:ext cx="129614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p:cNvSpPr/>
          <p:nvPr/>
        </p:nvSpPr>
        <p:spPr>
          <a:xfrm>
            <a:off x="6588224" y="1772816"/>
            <a:ext cx="129614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p:cNvSpPr txBox="1"/>
          <p:nvPr/>
        </p:nvSpPr>
        <p:spPr>
          <a:xfrm>
            <a:off x="5724128" y="3140968"/>
            <a:ext cx="576064" cy="369332"/>
          </a:xfrm>
          <a:prstGeom prst="rect">
            <a:avLst/>
          </a:prstGeom>
          <a:noFill/>
        </p:spPr>
        <p:txBody>
          <a:bodyPr wrap="square" rtlCol="0">
            <a:spAutoFit/>
          </a:bodyPr>
          <a:lstStyle/>
          <a:p>
            <a:r>
              <a:rPr lang="nl-NL" dirty="0" smtClean="0"/>
              <a:t>S</a:t>
            </a:r>
            <a:endParaRPr lang="nl-NL" dirty="0"/>
          </a:p>
        </p:txBody>
      </p:sp>
      <p:sp>
        <p:nvSpPr>
          <p:cNvPr id="15" name="TextBox 14"/>
          <p:cNvSpPr txBox="1"/>
          <p:nvPr/>
        </p:nvSpPr>
        <p:spPr>
          <a:xfrm>
            <a:off x="7740352" y="1619508"/>
            <a:ext cx="576064" cy="369332"/>
          </a:xfrm>
          <a:prstGeom prst="rect">
            <a:avLst/>
          </a:prstGeom>
          <a:noFill/>
        </p:spPr>
        <p:txBody>
          <a:bodyPr wrap="square" rtlCol="0">
            <a:spAutoFit/>
          </a:bodyPr>
          <a:lstStyle/>
          <a:p>
            <a:r>
              <a:rPr lang="nl-NL" dirty="0" smtClean="0"/>
              <a:t>P</a:t>
            </a:r>
            <a:endParaRPr lang="nl-NL" dirty="0"/>
          </a:p>
        </p:txBody>
      </p:sp>
      <p:sp>
        <p:nvSpPr>
          <p:cNvPr id="16" name="Content Placeholder 2"/>
          <p:cNvSpPr txBox="1">
            <a:spLocks/>
          </p:cNvSpPr>
          <p:nvPr/>
        </p:nvSpPr>
        <p:spPr>
          <a:xfrm>
            <a:off x="323528" y="1960241"/>
            <a:ext cx="4474840" cy="460647"/>
          </a:xfrm>
          <a:prstGeom prst="rect">
            <a:avLst/>
          </a:prstGeom>
        </p:spPr>
        <p:txBody>
          <a:bodyPr vert="horz" lIns="91440" tIns="45720" rIns="91440" bIns="45720" rtlCol="0">
            <a:noAutofit/>
          </a:bodyPr>
          <a:lstStyle/>
          <a:p>
            <a:pPr marL="342900" lvl="0" indent="-342900">
              <a:spcBef>
                <a:spcPct val="20000"/>
              </a:spcBef>
            </a:pPr>
            <a:r>
              <a:rPr lang="nl-NL" sz="2000" dirty="0" smtClean="0"/>
              <a:t>	S ∩ P ≠ Ø  </a:t>
            </a:r>
          </a:p>
        </p:txBody>
      </p:sp>
      <p:sp>
        <p:nvSpPr>
          <p:cNvPr id="17" name="Rectangle 16"/>
          <p:cNvSpPr/>
          <p:nvPr/>
        </p:nvSpPr>
        <p:spPr>
          <a:xfrm>
            <a:off x="4932040" y="4221088"/>
            <a:ext cx="3744416" cy="23762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p:cNvSpPr/>
          <p:nvPr/>
        </p:nvSpPr>
        <p:spPr>
          <a:xfrm>
            <a:off x="5868144" y="4869160"/>
            <a:ext cx="129614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p:cNvSpPr/>
          <p:nvPr/>
        </p:nvSpPr>
        <p:spPr>
          <a:xfrm>
            <a:off x="6588224" y="4509120"/>
            <a:ext cx="129614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xtBox 26"/>
          <p:cNvSpPr txBox="1"/>
          <p:nvPr/>
        </p:nvSpPr>
        <p:spPr>
          <a:xfrm>
            <a:off x="5724128" y="5877272"/>
            <a:ext cx="576064" cy="369332"/>
          </a:xfrm>
          <a:prstGeom prst="rect">
            <a:avLst/>
          </a:prstGeom>
          <a:noFill/>
        </p:spPr>
        <p:txBody>
          <a:bodyPr wrap="square" rtlCol="0">
            <a:spAutoFit/>
          </a:bodyPr>
          <a:lstStyle/>
          <a:p>
            <a:r>
              <a:rPr lang="nl-NL" dirty="0" smtClean="0"/>
              <a:t>S</a:t>
            </a:r>
            <a:endParaRPr lang="nl-NL" dirty="0"/>
          </a:p>
        </p:txBody>
      </p:sp>
      <p:sp>
        <p:nvSpPr>
          <p:cNvPr id="29" name="TextBox 28"/>
          <p:cNvSpPr txBox="1"/>
          <p:nvPr/>
        </p:nvSpPr>
        <p:spPr>
          <a:xfrm>
            <a:off x="7740352" y="4355812"/>
            <a:ext cx="576064" cy="369332"/>
          </a:xfrm>
          <a:prstGeom prst="rect">
            <a:avLst/>
          </a:prstGeom>
          <a:noFill/>
        </p:spPr>
        <p:txBody>
          <a:bodyPr wrap="square" rtlCol="0">
            <a:spAutoFit/>
          </a:bodyPr>
          <a:lstStyle/>
          <a:p>
            <a:r>
              <a:rPr lang="nl-NL" dirty="0" smtClean="0"/>
              <a:t>P</a:t>
            </a:r>
            <a:endParaRPr lang="nl-NL" dirty="0"/>
          </a:p>
        </p:txBody>
      </p:sp>
      <p:sp>
        <p:nvSpPr>
          <p:cNvPr id="30" name="Content Placeholder 2"/>
          <p:cNvSpPr txBox="1">
            <a:spLocks/>
          </p:cNvSpPr>
          <p:nvPr/>
        </p:nvSpPr>
        <p:spPr>
          <a:xfrm>
            <a:off x="313184" y="4149080"/>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Sommige S zijn niet P    (O oordeel)</a:t>
            </a:r>
          </a:p>
        </p:txBody>
      </p:sp>
      <p:sp>
        <p:nvSpPr>
          <p:cNvPr id="31" name="Content Placeholder 2"/>
          <p:cNvSpPr txBox="1">
            <a:spLocks/>
          </p:cNvSpPr>
          <p:nvPr/>
        </p:nvSpPr>
        <p:spPr>
          <a:xfrm>
            <a:off x="313184" y="4653136"/>
            <a:ext cx="4474840" cy="460647"/>
          </a:xfrm>
          <a:prstGeom prst="rect">
            <a:avLst/>
          </a:prstGeom>
        </p:spPr>
        <p:txBody>
          <a:bodyPr vert="horz" lIns="91440" tIns="45720" rIns="91440" bIns="45720" rtlCol="0">
            <a:noAutofit/>
          </a:bodyPr>
          <a:lstStyle/>
          <a:p>
            <a:pPr marL="342900" lvl="0" indent="-342900">
              <a:spcBef>
                <a:spcPct val="20000"/>
              </a:spcBef>
            </a:pPr>
            <a:r>
              <a:rPr lang="nl-NL" sz="2000" dirty="0" smtClean="0"/>
              <a:t>	S ∩ P</a:t>
            </a:r>
            <a:r>
              <a:rPr lang="nl-NL" sz="2000" baseline="30000" dirty="0" smtClean="0"/>
              <a:t>C</a:t>
            </a:r>
            <a:r>
              <a:rPr lang="nl-NL" sz="2000" dirty="0" smtClean="0"/>
              <a:t> ≠ Ø  </a:t>
            </a:r>
          </a:p>
        </p:txBody>
      </p:sp>
      <p:sp>
        <p:nvSpPr>
          <p:cNvPr id="19" name="Content Placeholder 2"/>
          <p:cNvSpPr txBox="1">
            <a:spLocks/>
          </p:cNvSpPr>
          <p:nvPr/>
        </p:nvSpPr>
        <p:spPr>
          <a:xfrm>
            <a:off x="6228184" y="2392289"/>
            <a:ext cx="1162472" cy="460647"/>
          </a:xfrm>
          <a:prstGeom prst="rect">
            <a:avLst/>
          </a:prstGeom>
        </p:spPr>
        <p:txBody>
          <a:bodyPr vert="horz" lIns="91440" tIns="45720" rIns="91440" bIns="45720" rtlCol="0">
            <a:noAutofit/>
          </a:bodyPr>
          <a:lstStyle/>
          <a:p>
            <a:pPr marL="342900" lvl="0" indent="-342900">
              <a:spcBef>
                <a:spcPct val="20000"/>
              </a:spcBef>
            </a:pPr>
            <a:r>
              <a:rPr lang="nl-NL" sz="1600" dirty="0" smtClean="0"/>
              <a:t>	S ∩ P</a:t>
            </a:r>
          </a:p>
        </p:txBody>
      </p:sp>
      <p:sp>
        <p:nvSpPr>
          <p:cNvPr id="20" name="Content Placeholder 2"/>
          <p:cNvSpPr txBox="1">
            <a:spLocks/>
          </p:cNvSpPr>
          <p:nvPr/>
        </p:nvSpPr>
        <p:spPr>
          <a:xfrm>
            <a:off x="5580112" y="5128593"/>
            <a:ext cx="1162472" cy="460647"/>
          </a:xfrm>
          <a:prstGeom prst="rect">
            <a:avLst/>
          </a:prstGeom>
        </p:spPr>
        <p:txBody>
          <a:bodyPr vert="horz" lIns="91440" tIns="45720" rIns="91440" bIns="45720" rtlCol="0">
            <a:noAutofit/>
          </a:bodyPr>
          <a:lstStyle/>
          <a:p>
            <a:pPr marL="342900" lvl="0" indent="-342900">
              <a:spcBef>
                <a:spcPct val="20000"/>
              </a:spcBef>
            </a:pPr>
            <a:r>
              <a:rPr lang="nl-NL" sz="1700" dirty="0" smtClean="0"/>
              <a:t>	S ∩ P</a:t>
            </a:r>
            <a:r>
              <a:rPr lang="nl-NL" sz="1700" baseline="30000" dirty="0" smtClean="0"/>
              <a:t>C</a:t>
            </a:r>
            <a:r>
              <a:rPr lang="nl-NL" sz="17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20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Effect transition="in" filter="fade">
                                      <p:cBhvr>
                                        <p:cTn id="37" dur="2000"/>
                                        <p:tgtEl>
                                          <p:spTgt spid="3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20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20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12" grpId="0" animBg="1"/>
      <p:bldP spid="14" grpId="0"/>
      <p:bldP spid="15" grpId="0"/>
      <p:bldP spid="16" grpId="0" build="allAtOnce"/>
      <p:bldP spid="17" grpId="0" animBg="1"/>
      <p:bldP spid="18" grpId="0" animBg="1"/>
      <p:bldP spid="26" grpId="0" animBg="1"/>
      <p:bldP spid="27" grpId="0"/>
      <p:bldP spid="29" grpId="0"/>
      <p:bldP spid="30" grpId="0" build="allAtOnce"/>
      <p:bldP spid="31" grpId="0" build="allAtOnce"/>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6"/>
            <a:ext cx="7772400" cy="3672408"/>
          </a:xfrm>
        </p:spPr>
        <p:txBody>
          <a:bodyPr>
            <a:normAutofit/>
          </a:bodyPr>
          <a:lstStyle/>
          <a:p>
            <a:r>
              <a:rPr lang="nl-NL" sz="2800" i="1" dirty="0" smtClean="0"/>
              <a:t>Deze presentatie is gemaakt voor ‘full screen mode’ en behandelt nauwgezet stof uit ‘Argumentatie en Formele Structuur’ van Willem R. de Jong</a:t>
            </a:r>
            <a:endParaRPr lang="nl-NL" sz="2400" i="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smtClean="0"/>
              <a:t>De </a:t>
            </a:r>
            <a:r>
              <a:rPr lang="nl-NL" sz="3200" i="1" dirty="0" smtClean="0"/>
              <a:t>logische constanten</a:t>
            </a:r>
            <a:r>
              <a:rPr lang="nl-NL" sz="3200" dirty="0" smtClean="0"/>
              <a:t> van de propositielogica</a:t>
            </a:r>
            <a:endParaRPr lang="nl-NL" sz="3200" dirty="0"/>
          </a:p>
        </p:txBody>
      </p:sp>
      <p:sp>
        <p:nvSpPr>
          <p:cNvPr id="12" name="Content Placeholder 2"/>
          <p:cNvSpPr txBox="1">
            <a:spLocks/>
          </p:cNvSpPr>
          <p:nvPr/>
        </p:nvSpPr>
        <p:spPr>
          <a:xfrm>
            <a:off x="3265512" y="1484784"/>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kumimoji="0" lang="nl-NL" sz="1800" b="1" i="0" u="none" strike="noStrike" kern="1200" cap="none" spc="0" normalizeH="0" baseline="0" noProof="0" dirty="0" smtClean="0">
                <a:ln>
                  <a:noFill/>
                </a:ln>
                <a:effectLst/>
                <a:uLnTx/>
                <a:uFillTx/>
                <a:latin typeface="+mn-lt"/>
                <a:ea typeface="+mn-ea"/>
                <a:cs typeface="+mn-cs"/>
              </a:rPr>
              <a:t>Als</a:t>
            </a:r>
            <a:r>
              <a:rPr kumimoji="0" lang="nl-NL" sz="1800" b="0" i="0" u="none" strike="noStrike" kern="1200" cap="none" spc="0" normalizeH="0" noProof="0" dirty="0" smtClean="0">
                <a:ln>
                  <a:noFill/>
                </a:ln>
                <a:solidFill>
                  <a:srgbClr val="0070C0"/>
                </a:solidFill>
                <a:effectLst/>
                <a:uLnTx/>
                <a:uFillTx/>
                <a:latin typeface="+mn-lt"/>
                <a:ea typeface="+mn-ea"/>
                <a:cs typeface="+mn-cs"/>
              </a:rPr>
              <a:t> P, </a:t>
            </a:r>
            <a:r>
              <a:rPr kumimoji="0" lang="nl-NL" sz="1800" b="1" i="0" u="none" strike="noStrike" kern="1200" cap="none" spc="0" normalizeH="0" noProof="0" dirty="0" smtClean="0">
                <a:ln>
                  <a:noFill/>
                </a:ln>
                <a:effectLst/>
                <a:uLnTx/>
                <a:uFillTx/>
                <a:latin typeface="+mn-lt"/>
                <a:ea typeface="+mn-ea"/>
                <a:cs typeface="+mn-cs"/>
              </a:rPr>
              <a:t>dan</a:t>
            </a:r>
            <a:r>
              <a:rPr kumimoji="0" lang="nl-NL" sz="1800" b="0" i="0" u="none" strike="noStrike" kern="1200" cap="none" spc="0" normalizeH="0" noProof="0" dirty="0" smtClean="0">
                <a:ln>
                  <a:noFill/>
                </a:ln>
                <a:solidFill>
                  <a:srgbClr val="0070C0"/>
                </a:solidFill>
                <a:effectLst/>
                <a:uLnTx/>
                <a:uFillTx/>
                <a:latin typeface="+mn-lt"/>
                <a:ea typeface="+mn-ea"/>
                <a:cs typeface="+mn-cs"/>
              </a:rPr>
              <a:t>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noProof="0" dirty="0"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4" name="Content Placeholder 2"/>
          <p:cNvSpPr txBox="1">
            <a:spLocks/>
          </p:cNvSpPr>
          <p:nvPr/>
        </p:nvSpPr>
        <p:spPr>
          <a:xfrm>
            <a:off x="6084168" y="1484784"/>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kumimoji="0" lang="nl-NL" sz="1800" b="1" i="0" u="none" strike="noStrike" kern="1200" cap="none" spc="0" normalizeH="0" baseline="0" noProof="0" dirty="0" smtClean="0">
                <a:ln>
                  <a:noFill/>
                </a:ln>
                <a:effectLst/>
                <a:uLnTx/>
                <a:uFillTx/>
                <a:latin typeface="+mn-lt"/>
                <a:ea typeface="+mn-ea"/>
                <a:cs typeface="+mn-cs"/>
              </a:rPr>
              <a:t>Als</a:t>
            </a:r>
            <a:r>
              <a:rPr kumimoji="0" lang="nl-NL" sz="1800" b="0" i="0" u="none" strike="noStrike" kern="1200" cap="none" spc="0" normalizeH="0" noProof="0" dirty="0" smtClean="0">
                <a:ln>
                  <a:noFill/>
                </a:ln>
                <a:solidFill>
                  <a:srgbClr val="0070C0"/>
                </a:solidFill>
                <a:effectLst/>
                <a:uLnTx/>
                <a:uFillTx/>
                <a:latin typeface="+mn-lt"/>
                <a:ea typeface="+mn-ea"/>
                <a:cs typeface="+mn-cs"/>
              </a:rPr>
              <a:t> P, </a:t>
            </a:r>
            <a:r>
              <a:rPr kumimoji="0" lang="nl-NL" sz="1800" b="1" i="0" u="none" strike="noStrike" kern="1200" cap="none" spc="0" normalizeH="0" noProof="0" dirty="0" smtClean="0">
                <a:ln>
                  <a:noFill/>
                </a:ln>
                <a:effectLst/>
                <a:uLnTx/>
                <a:uFillTx/>
                <a:latin typeface="+mn-lt"/>
                <a:ea typeface="+mn-ea"/>
                <a:cs typeface="+mn-cs"/>
              </a:rPr>
              <a:t>dan</a:t>
            </a:r>
            <a:r>
              <a:rPr kumimoji="0" lang="nl-NL" sz="1800" b="0" i="0" u="none" strike="noStrike" kern="1200" cap="none" spc="0" normalizeH="0" noProof="0" dirty="0" smtClean="0">
                <a:ln>
                  <a:noFill/>
                </a:ln>
                <a:solidFill>
                  <a:srgbClr val="0070C0"/>
                </a:solidFill>
                <a:effectLst/>
                <a:uLnTx/>
                <a:uFillTx/>
                <a:latin typeface="+mn-lt"/>
                <a:ea typeface="+mn-ea"/>
                <a:cs typeface="+mn-cs"/>
              </a:rPr>
              <a:t>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Q</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7" name="Content Placeholder 2"/>
          <p:cNvSpPr txBox="1">
            <a:spLocks/>
          </p:cNvSpPr>
          <p:nvPr/>
        </p:nvSpPr>
        <p:spPr>
          <a:xfrm>
            <a:off x="467544" y="2968352"/>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b="1" dirty="0" smtClean="0"/>
              <a:t>Als</a:t>
            </a:r>
            <a:r>
              <a:rPr lang="nl-NL" dirty="0" smtClean="0">
                <a:solidFill>
                  <a:srgbClr val="0070C0"/>
                </a:solidFill>
              </a:rPr>
              <a:t> P, </a:t>
            </a:r>
            <a:r>
              <a:rPr lang="nl-NL" b="1" dirty="0" smtClean="0"/>
              <a:t>dan</a:t>
            </a:r>
            <a:r>
              <a:rPr lang="nl-NL" dirty="0" smtClean="0">
                <a:solidFill>
                  <a:srgbClr val="0070C0"/>
                </a:solidFill>
              </a:rPr>
              <a:t>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b="1" dirty="0" err="1" smtClean="0"/>
              <a:t>niet-</a:t>
            </a:r>
            <a:r>
              <a:rPr lang="nl-NL" dirty="0" err="1"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b="1" dirty="0" err="1" smtClean="0"/>
              <a:t>niet-</a:t>
            </a:r>
            <a:r>
              <a:rPr lang="nl-NL" dirty="0" err="1"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8" name="Content Placeholder 2"/>
          <p:cNvSpPr txBox="1">
            <a:spLocks/>
          </p:cNvSpPr>
          <p:nvPr/>
        </p:nvSpPr>
        <p:spPr>
          <a:xfrm>
            <a:off x="3265512" y="2968352"/>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b="1" dirty="0" smtClean="0"/>
              <a:t>Als</a:t>
            </a:r>
            <a:r>
              <a:rPr lang="nl-NL" dirty="0" smtClean="0">
                <a:solidFill>
                  <a:srgbClr val="0070C0"/>
                </a:solidFill>
              </a:rPr>
              <a:t> P, </a:t>
            </a:r>
            <a:r>
              <a:rPr lang="nl-NL" b="1" dirty="0" smtClean="0"/>
              <a:t>dan</a:t>
            </a:r>
            <a:r>
              <a:rPr lang="nl-NL" dirty="0" smtClean="0">
                <a:solidFill>
                  <a:srgbClr val="0070C0"/>
                </a:solidFill>
              </a:rPr>
              <a:t>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b="1" dirty="0" err="1" smtClean="0"/>
              <a:t>niet-</a:t>
            </a:r>
            <a:r>
              <a:rPr lang="nl-NL" dirty="0" err="1"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b="1" dirty="0" err="1" smtClean="0"/>
              <a:t>niet-</a:t>
            </a:r>
            <a:r>
              <a:rPr lang="nl-NL" dirty="0" err="1"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9" name="Content Placeholder 2"/>
          <p:cNvSpPr txBox="1">
            <a:spLocks/>
          </p:cNvSpPr>
          <p:nvPr/>
        </p:nvSpPr>
        <p:spPr>
          <a:xfrm>
            <a:off x="3265512" y="4509120"/>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P </a:t>
            </a:r>
            <a:r>
              <a:rPr lang="nl-NL" b="1" dirty="0" smtClean="0"/>
              <a:t>of</a:t>
            </a:r>
            <a:r>
              <a:rPr lang="nl-NL" dirty="0" smtClean="0">
                <a:solidFill>
                  <a:srgbClr val="0070C0"/>
                </a:solidFill>
              </a:rPr>
              <a:t>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b="1" noProof="0" dirty="0" err="1" smtClean="0"/>
              <a:t>niet-</a:t>
            </a:r>
            <a:r>
              <a:rPr lang="nl-NL" noProof="0" dirty="0" err="1"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0" name="Content Placeholder 2"/>
          <p:cNvSpPr txBox="1">
            <a:spLocks/>
          </p:cNvSpPr>
          <p:nvPr/>
        </p:nvSpPr>
        <p:spPr>
          <a:xfrm>
            <a:off x="6084168" y="4509120"/>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noProof="0" dirty="0"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 </a:t>
            </a:r>
            <a:r>
              <a:rPr lang="nl-NL" b="1" dirty="0" smtClean="0"/>
              <a:t>en</a:t>
            </a:r>
            <a:r>
              <a:rPr lang="nl-NL" dirty="0" smtClean="0">
                <a:solidFill>
                  <a:srgbClr val="0070C0"/>
                </a:solidFill>
              </a:rPr>
              <a:t>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Het interpreteren van oordelen</a:t>
            </a:r>
            <a:endParaRPr lang="nl-NL" sz="3600" dirty="0"/>
          </a:p>
        </p:txBody>
      </p:sp>
      <p:sp>
        <p:nvSpPr>
          <p:cNvPr id="8" name="Content Placeholder 2"/>
          <p:cNvSpPr txBox="1">
            <a:spLocks/>
          </p:cNvSpPr>
          <p:nvPr/>
        </p:nvSpPr>
        <p:spPr>
          <a:xfrm>
            <a:off x="313184" y="1528193"/>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Geen S zijn P    (E oordeel)</a:t>
            </a:r>
          </a:p>
        </p:txBody>
      </p:sp>
      <p:sp>
        <p:nvSpPr>
          <p:cNvPr id="13" name="Rectangle 12"/>
          <p:cNvSpPr/>
          <p:nvPr/>
        </p:nvSpPr>
        <p:spPr>
          <a:xfrm>
            <a:off x="4932040" y="1484784"/>
            <a:ext cx="3744416" cy="23762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p:cNvSpPr/>
          <p:nvPr/>
        </p:nvSpPr>
        <p:spPr>
          <a:xfrm>
            <a:off x="5148064" y="2132856"/>
            <a:ext cx="129614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p:cNvSpPr/>
          <p:nvPr/>
        </p:nvSpPr>
        <p:spPr>
          <a:xfrm>
            <a:off x="6588224" y="1772816"/>
            <a:ext cx="129614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p:cNvSpPr txBox="1"/>
          <p:nvPr/>
        </p:nvSpPr>
        <p:spPr>
          <a:xfrm>
            <a:off x="5076056" y="3140968"/>
            <a:ext cx="576064" cy="369332"/>
          </a:xfrm>
          <a:prstGeom prst="rect">
            <a:avLst/>
          </a:prstGeom>
          <a:noFill/>
        </p:spPr>
        <p:txBody>
          <a:bodyPr wrap="square" rtlCol="0">
            <a:spAutoFit/>
          </a:bodyPr>
          <a:lstStyle/>
          <a:p>
            <a:r>
              <a:rPr lang="nl-NL" dirty="0" smtClean="0"/>
              <a:t>S</a:t>
            </a:r>
            <a:endParaRPr lang="nl-NL" dirty="0"/>
          </a:p>
        </p:txBody>
      </p:sp>
      <p:sp>
        <p:nvSpPr>
          <p:cNvPr id="15" name="TextBox 14"/>
          <p:cNvSpPr txBox="1"/>
          <p:nvPr/>
        </p:nvSpPr>
        <p:spPr>
          <a:xfrm>
            <a:off x="7668344" y="1619508"/>
            <a:ext cx="576064" cy="369332"/>
          </a:xfrm>
          <a:prstGeom prst="rect">
            <a:avLst/>
          </a:prstGeom>
          <a:noFill/>
        </p:spPr>
        <p:txBody>
          <a:bodyPr wrap="square" rtlCol="0">
            <a:spAutoFit/>
          </a:bodyPr>
          <a:lstStyle/>
          <a:p>
            <a:r>
              <a:rPr lang="nl-NL" dirty="0" smtClean="0"/>
              <a:t>P</a:t>
            </a:r>
            <a:endParaRPr lang="nl-NL" dirty="0"/>
          </a:p>
        </p:txBody>
      </p:sp>
      <p:sp>
        <p:nvSpPr>
          <p:cNvPr id="16" name="Content Placeholder 2"/>
          <p:cNvSpPr txBox="1">
            <a:spLocks/>
          </p:cNvSpPr>
          <p:nvPr/>
        </p:nvSpPr>
        <p:spPr>
          <a:xfrm>
            <a:off x="323528" y="1960241"/>
            <a:ext cx="4474840" cy="460647"/>
          </a:xfrm>
          <a:prstGeom prst="rect">
            <a:avLst/>
          </a:prstGeom>
        </p:spPr>
        <p:txBody>
          <a:bodyPr vert="horz" lIns="91440" tIns="45720" rIns="91440" bIns="45720" rtlCol="0">
            <a:noAutofit/>
          </a:bodyPr>
          <a:lstStyle/>
          <a:p>
            <a:pPr marL="342900" lvl="0" indent="-342900">
              <a:spcBef>
                <a:spcPct val="20000"/>
              </a:spcBef>
            </a:pPr>
            <a:r>
              <a:rPr lang="nl-NL" sz="2000" dirty="0" smtClean="0"/>
              <a:t>	S ∩ P = Ø  </a:t>
            </a:r>
          </a:p>
        </p:txBody>
      </p:sp>
      <p:sp>
        <p:nvSpPr>
          <p:cNvPr id="17" name="Rectangle 16"/>
          <p:cNvSpPr/>
          <p:nvPr/>
        </p:nvSpPr>
        <p:spPr>
          <a:xfrm>
            <a:off x="4932040" y="4221088"/>
            <a:ext cx="3744416" cy="23762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p:cNvSpPr/>
          <p:nvPr/>
        </p:nvSpPr>
        <p:spPr>
          <a:xfrm>
            <a:off x="5868144" y="4869160"/>
            <a:ext cx="129614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p:cNvSpPr/>
          <p:nvPr/>
        </p:nvSpPr>
        <p:spPr>
          <a:xfrm>
            <a:off x="5148064" y="4509120"/>
            <a:ext cx="2736304"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xtBox 26"/>
          <p:cNvSpPr txBox="1"/>
          <p:nvPr/>
        </p:nvSpPr>
        <p:spPr>
          <a:xfrm>
            <a:off x="5724128" y="5877272"/>
            <a:ext cx="576064" cy="369332"/>
          </a:xfrm>
          <a:prstGeom prst="rect">
            <a:avLst/>
          </a:prstGeom>
          <a:noFill/>
        </p:spPr>
        <p:txBody>
          <a:bodyPr wrap="square" rtlCol="0">
            <a:spAutoFit/>
          </a:bodyPr>
          <a:lstStyle/>
          <a:p>
            <a:r>
              <a:rPr lang="nl-NL" dirty="0" smtClean="0"/>
              <a:t>S</a:t>
            </a:r>
            <a:endParaRPr lang="nl-NL" dirty="0"/>
          </a:p>
        </p:txBody>
      </p:sp>
      <p:sp>
        <p:nvSpPr>
          <p:cNvPr id="29" name="TextBox 28"/>
          <p:cNvSpPr txBox="1"/>
          <p:nvPr/>
        </p:nvSpPr>
        <p:spPr>
          <a:xfrm>
            <a:off x="7452320" y="4427820"/>
            <a:ext cx="576064" cy="369332"/>
          </a:xfrm>
          <a:prstGeom prst="rect">
            <a:avLst/>
          </a:prstGeom>
          <a:noFill/>
        </p:spPr>
        <p:txBody>
          <a:bodyPr wrap="square" rtlCol="0">
            <a:spAutoFit/>
          </a:bodyPr>
          <a:lstStyle/>
          <a:p>
            <a:r>
              <a:rPr lang="nl-NL" dirty="0" smtClean="0"/>
              <a:t>P</a:t>
            </a:r>
            <a:endParaRPr lang="nl-NL" dirty="0"/>
          </a:p>
        </p:txBody>
      </p:sp>
      <p:sp>
        <p:nvSpPr>
          <p:cNvPr id="30" name="Content Placeholder 2"/>
          <p:cNvSpPr txBox="1">
            <a:spLocks/>
          </p:cNvSpPr>
          <p:nvPr/>
        </p:nvSpPr>
        <p:spPr>
          <a:xfrm>
            <a:off x="313184" y="4149080"/>
            <a:ext cx="4474840" cy="460647"/>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nl-NL" sz="2000" dirty="0" smtClean="0"/>
              <a:t>Alle S zijn P   (A oordeel)</a:t>
            </a:r>
          </a:p>
        </p:txBody>
      </p:sp>
      <p:sp>
        <p:nvSpPr>
          <p:cNvPr id="31" name="Content Placeholder 2"/>
          <p:cNvSpPr txBox="1">
            <a:spLocks/>
          </p:cNvSpPr>
          <p:nvPr/>
        </p:nvSpPr>
        <p:spPr>
          <a:xfrm>
            <a:off x="313184" y="4653136"/>
            <a:ext cx="4474840" cy="460647"/>
          </a:xfrm>
          <a:prstGeom prst="rect">
            <a:avLst/>
          </a:prstGeom>
        </p:spPr>
        <p:txBody>
          <a:bodyPr vert="horz" lIns="91440" tIns="45720" rIns="91440" bIns="45720" rtlCol="0">
            <a:noAutofit/>
          </a:bodyPr>
          <a:lstStyle/>
          <a:p>
            <a:pPr marL="342900" lvl="0" indent="-342900">
              <a:spcBef>
                <a:spcPct val="20000"/>
              </a:spcBef>
            </a:pPr>
            <a:r>
              <a:rPr lang="nl-NL" sz="2000" dirty="0" smtClean="0"/>
              <a:t>	S ∩ P</a:t>
            </a:r>
            <a:r>
              <a:rPr lang="nl-NL" sz="2000" baseline="30000" dirty="0" smtClean="0"/>
              <a:t>C</a:t>
            </a:r>
            <a:r>
              <a:rPr lang="nl-NL" sz="2000" dirty="0" smtClean="0"/>
              <a:t> = Ø  </a:t>
            </a:r>
          </a:p>
        </p:txBody>
      </p:sp>
      <p:sp>
        <p:nvSpPr>
          <p:cNvPr id="22" name="Content Placeholder 2"/>
          <p:cNvSpPr txBox="1">
            <a:spLocks/>
          </p:cNvSpPr>
          <p:nvPr/>
        </p:nvSpPr>
        <p:spPr>
          <a:xfrm>
            <a:off x="313184" y="2392289"/>
            <a:ext cx="4474840" cy="460647"/>
          </a:xfrm>
          <a:prstGeom prst="rect">
            <a:avLst/>
          </a:prstGeom>
        </p:spPr>
        <p:txBody>
          <a:bodyPr vert="horz" lIns="91440" tIns="45720" rIns="91440" bIns="45720" rtlCol="0">
            <a:noAutofit/>
          </a:bodyPr>
          <a:lstStyle/>
          <a:p>
            <a:pPr marL="342900" lvl="0" indent="-342900">
              <a:spcBef>
                <a:spcPct val="20000"/>
              </a:spcBef>
            </a:pPr>
            <a:r>
              <a:rPr lang="nl-NL" sz="2000" dirty="0" smtClean="0"/>
              <a:t>	S ⊆ P</a:t>
            </a:r>
            <a:r>
              <a:rPr lang="nl-NL" sz="2000" baseline="30000" dirty="0" smtClean="0"/>
              <a:t>C</a:t>
            </a:r>
            <a:endParaRPr lang="nl-NL" sz="2000" dirty="0" smtClean="0"/>
          </a:p>
        </p:txBody>
      </p:sp>
      <p:sp>
        <p:nvSpPr>
          <p:cNvPr id="23" name="Content Placeholder 2"/>
          <p:cNvSpPr txBox="1">
            <a:spLocks/>
          </p:cNvSpPr>
          <p:nvPr/>
        </p:nvSpPr>
        <p:spPr>
          <a:xfrm>
            <a:off x="313184" y="5056585"/>
            <a:ext cx="4474840" cy="460647"/>
          </a:xfrm>
          <a:prstGeom prst="rect">
            <a:avLst/>
          </a:prstGeom>
        </p:spPr>
        <p:txBody>
          <a:bodyPr vert="horz" lIns="91440" tIns="45720" rIns="91440" bIns="45720" rtlCol="0">
            <a:noAutofit/>
          </a:bodyPr>
          <a:lstStyle/>
          <a:p>
            <a:pPr marL="342900" lvl="0" indent="-342900">
              <a:spcBef>
                <a:spcPct val="20000"/>
              </a:spcBef>
            </a:pPr>
            <a:r>
              <a:rPr lang="nl-NL" sz="2000" dirty="0" smtClean="0"/>
              <a:t>	S ⊆ 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20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xEl>
                                              <p:pRg st="0" end="0"/>
                                            </p:txEl>
                                          </p:spTgt>
                                        </p:tgtEl>
                                        <p:attrNameLst>
                                          <p:attrName>style.visibility</p:attrName>
                                        </p:attrNameLst>
                                      </p:cBhvr>
                                      <p:to>
                                        <p:strVal val="visible"/>
                                      </p:to>
                                    </p:set>
                                    <p:animEffect transition="in" filter="fade">
                                      <p:cBhvr>
                                        <p:cTn id="34" dur="2000"/>
                                        <p:tgtEl>
                                          <p:spTgt spid="3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20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20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2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2000"/>
                                        <p:tgtEl>
                                          <p:spTgt spid="3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fade">
                                      <p:cBhvr>
                                        <p:cTn id="61"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12" grpId="0" animBg="1"/>
      <p:bldP spid="14" grpId="0"/>
      <p:bldP spid="15" grpId="0"/>
      <p:bldP spid="16" grpId="0" build="allAtOnce"/>
      <p:bldP spid="17" grpId="0" animBg="1"/>
      <p:bldP spid="18" grpId="0" animBg="1"/>
      <p:bldP spid="26" grpId="0" animBg="1"/>
      <p:bldP spid="27" grpId="0"/>
      <p:bldP spid="29" grpId="0"/>
      <p:bldP spid="30" grpId="0" build="allAtOnce"/>
      <p:bldP spid="31" grpId="0" build="allAtOnce"/>
      <p:bldP spid="22" grpId="0" build="allAtOnce"/>
      <p:bldP spid="23" grpId="0" build="allAtOnce"/>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Aantonen van ongeldigheid van ongeldige syllogismen</a:t>
            </a:r>
            <a:endParaRPr lang="nl-NL" sz="3600" dirty="0"/>
          </a:p>
        </p:txBody>
      </p:sp>
      <p:sp>
        <p:nvSpPr>
          <p:cNvPr id="19" name="Content Placeholder 2"/>
          <p:cNvSpPr>
            <a:spLocks noGrp="1"/>
          </p:cNvSpPr>
          <p:nvPr>
            <p:ph idx="1"/>
          </p:nvPr>
        </p:nvSpPr>
        <p:spPr>
          <a:xfrm>
            <a:off x="313184" y="1672209"/>
            <a:ext cx="8939336" cy="1108719"/>
          </a:xfrm>
        </p:spPr>
        <p:txBody>
          <a:bodyPr>
            <a:noAutofit/>
          </a:bodyPr>
          <a:lstStyle/>
          <a:p>
            <a:r>
              <a:rPr lang="nl-NL" sz="2000" dirty="0" smtClean="0"/>
              <a:t>De </a:t>
            </a:r>
            <a:r>
              <a:rPr lang="nl-NL" sz="2000" dirty="0" err="1" smtClean="0"/>
              <a:t>klasselogica</a:t>
            </a:r>
            <a:r>
              <a:rPr lang="nl-NL" sz="2000" dirty="0" smtClean="0"/>
              <a:t> kan gebruikt worden om de geldigheid van syllogismen aan          te tonen. Maar dat konden we al middels de eerder besproken syntactische afleiding uit de vier perfecte syllogismen</a:t>
            </a:r>
          </a:p>
          <a:p>
            <a:endParaRPr lang="nl-NL" sz="2000" dirty="0" smtClean="0"/>
          </a:p>
          <a:p>
            <a:pPr>
              <a:buNone/>
            </a:pPr>
            <a:endParaRPr lang="nl-NL" sz="2000" i="1" dirty="0" smtClean="0"/>
          </a:p>
        </p:txBody>
      </p:sp>
      <p:sp>
        <p:nvSpPr>
          <p:cNvPr id="25" name="Content Placeholder 2"/>
          <p:cNvSpPr txBox="1">
            <a:spLocks/>
          </p:cNvSpPr>
          <p:nvPr/>
        </p:nvSpPr>
        <p:spPr>
          <a:xfrm>
            <a:off x="313184" y="2708920"/>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klasselogica</a:t>
            </a:r>
            <a:r>
              <a:rPr kumimoji="0" lang="nl-NL" sz="2000" b="0" i="0" u="none" strike="noStrike" kern="1200" cap="none" spc="0" normalizeH="0" noProof="0" dirty="0" smtClean="0">
                <a:ln>
                  <a:noFill/>
                </a:ln>
                <a:solidFill>
                  <a:schemeClr val="tx1"/>
                </a:solidFill>
                <a:effectLst/>
                <a:uLnTx/>
                <a:uFillTx/>
                <a:latin typeface="+mn-lt"/>
                <a:ea typeface="+mn-ea"/>
                <a:cs typeface="+mn-cs"/>
              </a:rPr>
              <a:t> kan echter ook gebruikt worden om de </a:t>
            </a:r>
            <a:r>
              <a:rPr kumimoji="0" lang="nl-NL" sz="2000" b="1" i="0" u="none" strike="noStrike" kern="1200" cap="none" spc="0" normalizeH="0" noProof="0" dirty="0" smtClean="0">
                <a:ln>
                  <a:noFill/>
                </a:ln>
                <a:solidFill>
                  <a:schemeClr val="tx1"/>
                </a:solidFill>
                <a:effectLst/>
                <a:uLnTx/>
                <a:uFillTx/>
                <a:latin typeface="+mn-lt"/>
                <a:ea typeface="+mn-ea"/>
                <a:cs typeface="+mn-cs"/>
              </a:rPr>
              <a:t>on</a:t>
            </a:r>
            <a:r>
              <a:rPr kumimoji="0" lang="nl-NL" sz="2000" b="0" i="0" u="none" strike="noStrike" kern="1200" cap="none" spc="0" normalizeH="0" noProof="0" dirty="0" smtClean="0">
                <a:ln>
                  <a:noFill/>
                </a:ln>
                <a:solidFill>
                  <a:schemeClr val="tx1"/>
                </a:solidFill>
                <a:effectLst/>
                <a:uLnTx/>
                <a:uFillTx/>
                <a:latin typeface="+mn-lt"/>
                <a:ea typeface="+mn-ea"/>
                <a:cs typeface="+mn-cs"/>
              </a:rPr>
              <a:t>geldigheid van syllogismen aan te tonen. En dit is van belang omdat dat middels de eerder besproken syntactische afleidingen </a:t>
            </a:r>
            <a:r>
              <a:rPr lang="nl-NL" sz="2000" dirty="0" smtClean="0"/>
              <a:t>uit perfecte syllogismen </a:t>
            </a:r>
            <a:r>
              <a:rPr kumimoji="0" lang="nl-NL" sz="2000" b="0" i="0" u="none" strike="noStrike" kern="1200" cap="none" spc="0" normalizeH="0" noProof="0" dirty="0" smtClean="0">
                <a:ln>
                  <a:noFill/>
                </a:ln>
                <a:solidFill>
                  <a:schemeClr val="tx1"/>
                </a:solidFill>
                <a:effectLst/>
                <a:uLnTx/>
                <a:uFillTx/>
                <a:latin typeface="+mn-lt"/>
                <a:ea typeface="+mn-ea"/>
                <a:cs typeface="+mn-cs"/>
              </a:rPr>
              <a:t>niet kan.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313184" y="3832449"/>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Neem de redeneervorm</a:t>
            </a:r>
            <a:r>
              <a:rPr kumimoji="0" lang="nl-NL" sz="2000" b="0" i="0" u="none" strike="noStrike" kern="1200" cap="none" spc="0" normalizeH="0" noProof="0" dirty="0" smtClean="0">
                <a:ln>
                  <a:noFill/>
                </a:ln>
                <a:solidFill>
                  <a:schemeClr val="tx1"/>
                </a:solidFill>
                <a:effectLst/>
                <a:uLnTx/>
                <a:uFillTx/>
                <a:latin typeface="+mn-lt"/>
                <a:ea typeface="+mn-ea"/>
                <a:cs typeface="+mn-cs"/>
              </a:rPr>
              <a:t> IEI-2. </a:t>
            </a:r>
            <a:r>
              <a:rPr lang="nl-NL" sz="2000" dirty="0" smtClean="0"/>
              <a:t>We zullen met behulp van de </a:t>
            </a:r>
            <a:r>
              <a:rPr lang="nl-NL" sz="2000" dirty="0" err="1" smtClean="0"/>
              <a:t>klasselogica</a:t>
            </a:r>
            <a:r>
              <a:rPr lang="nl-NL" sz="2000" dirty="0" smtClean="0"/>
              <a:t> laten zien dat deze redenering ongeldig is door een tegenvoorbeeld te construeren.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83568" y="4624537"/>
            <a:ext cx="2160240" cy="125273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u="none" strike="noStrike" kern="1200" cap="none" spc="0" normalizeH="0" baseline="0" noProof="0" dirty="0" smtClean="0">
                <a:ln>
                  <a:noFill/>
                </a:ln>
                <a:solidFill>
                  <a:schemeClr val="tx1"/>
                </a:solidFill>
                <a:effectLst/>
                <a:uLnTx/>
                <a:uFillTx/>
                <a:latin typeface="+mn-lt"/>
                <a:ea typeface="+mn-ea"/>
                <a:cs typeface="+mn-cs"/>
              </a:rPr>
              <a:t>Sommige</a:t>
            </a:r>
            <a:r>
              <a:rPr kumimoji="0" lang="nl-NL" sz="2000" u="none" strike="noStrike" kern="1200" cap="none" spc="0" normalizeH="0" noProof="0" dirty="0" smtClean="0">
                <a:ln>
                  <a:noFill/>
                </a:ln>
                <a:solidFill>
                  <a:schemeClr val="tx1"/>
                </a:solidFill>
                <a:effectLst/>
                <a:uLnTx/>
                <a:uFillTx/>
                <a:latin typeface="+mn-lt"/>
                <a:ea typeface="+mn-ea"/>
                <a:cs typeface="+mn-cs"/>
              </a:rPr>
              <a:t> </a:t>
            </a:r>
            <a:r>
              <a:rPr kumimoji="0" lang="nl-NL" sz="2000" i="1" u="none" strike="noStrike" kern="1200" cap="none" spc="0" normalizeH="0" noProof="0" dirty="0" smtClean="0">
                <a:ln>
                  <a:noFill/>
                </a:ln>
                <a:solidFill>
                  <a:schemeClr val="tx1"/>
                </a:solidFill>
                <a:effectLst/>
                <a:uLnTx/>
                <a:uFillTx/>
                <a:latin typeface="+mn-lt"/>
                <a:ea typeface="+mn-ea"/>
                <a:cs typeface="+mn-cs"/>
              </a:rPr>
              <a:t>P</a:t>
            </a:r>
            <a:r>
              <a:rPr kumimoji="0" lang="nl-NL" sz="2000" u="none" strike="noStrike" kern="1200" cap="none" spc="0" normalizeH="0" noProof="0" dirty="0" smtClean="0">
                <a:ln>
                  <a:noFill/>
                </a:ln>
                <a:solidFill>
                  <a:schemeClr val="tx1"/>
                </a:solidFill>
                <a:effectLst/>
                <a:uLnTx/>
                <a:uFillTx/>
                <a:latin typeface="+mn-lt"/>
                <a:ea typeface="+mn-ea"/>
                <a:cs typeface="+mn-cs"/>
              </a:rPr>
              <a:t> zijn </a:t>
            </a:r>
            <a:r>
              <a:rPr kumimoji="0" lang="nl-NL" sz="2000" i="1" u="none" strike="noStrike" kern="1200" cap="none" spc="0" normalizeH="0" noProof="0" dirty="0" smtClean="0">
                <a:ln>
                  <a:noFill/>
                </a:ln>
                <a:solidFill>
                  <a:schemeClr val="tx1"/>
                </a:solidFill>
                <a:effectLst/>
                <a:uLnTx/>
                <a:uFillTx/>
                <a:latin typeface="+mn-lt"/>
                <a:ea typeface="+mn-ea"/>
                <a:cs typeface="+mn-cs"/>
              </a:rPr>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Geen </a:t>
            </a:r>
            <a:r>
              <a:rPr lang="nl-NL" sz="2000" i="1" dirty="0" smtClean="0"/>
              <a:t>S</a:t>
            </a:r>
            <a:r>
              <a:rPr lang="nl-NL" sz="2000" dirty="0" smtClean="0"/>
              <a:t> is </a:t>
            </a:r>
            <a:r>
              <a:rPr lang="nl-NL" sz="2000" i="1" dirty="0" smtClean="0"/>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Sommige </a:t>
            </a:r>
            <a:r>
              <a:rPr lang="nl-NL" sz="2000" i="1" dirty="0" smtClean="0"/>
              <a:t>S</a:t>
            </a:r>
            <a:r>
              <a:rPr lang="nl-NL" sz="2000" dirty="0" smtClean="0"/>
              <a:t> zijn </a:t>
            </a:r>
            <a:r>
              <a:rPr lang="nl-NL" sz="2000" i="1" dirty="0" smtClean="0"/>
              <a:t>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2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2000"/>
                                        <p:tgtEl>
                                          <p:spTgt spid="7">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6" grpId="0" build="allAtOnce"/>
      <p:bldP spid="7" grpId="0" build="allAtOnce"/>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Aantonen van ongeldigheid van ongeldige syllogismen</a:t>
            </a:r>
            <a:endParaRPr lang="nl-NL" sz="3600" dirty="0"/>
          </a:p>
        </p:txBody>
      </p:sp>
      <p:sp>
        <p:nvSpPr>
          <p:cNvPr id="19" name="Content Placeholder 2"/>
          <p:cNvSpPr>
            <a:spLocks noGrp="1"/>
          </p:cNvSpPr>
          <p:nvPr>
            <p:ph idx="1"/>
          </p:nvPr>
        </p:nvSpPr>
        <p:spPr>
          <a:xfrm>
            <a:off x="313184" y="1672209"/>
            <a:ext cx="8939336" cy="1108719"/>
          </a:xfrm>
        </p:spPr>
        <p:txBody>
          <a:bodyPr>
            <a:noAutofit/>
          </a:bodyPr>
          <a:lstStyle/>
          <a:p>
            <a:r>
              <a:rPr lang="nl-NL" sz="2000" dirty="0" smtClean="0"/>
              <a:t>De </a:t>
            </a:r>
            <a:r>
              <a:rPr lang="nl-NL" sz="2000" dirty="0" err="1" smtClean="0"/>
              <a:t>klasselogica</a:t>
            </a:r>
            <a:r>
              <a:rPr lang="nl-NL" sz="2000" dirty="0" smtClean="0"/>
              <a:t> kan gebruikt worden om de geldigheid van syllogismen aan          te tonen. Maar dat konden we al middels de eerder besproken syntactische afleiding uit de vier perfecte syllogismen</a:t>
            </a:r>
          </a:p>
          <a:p>
            <a:endParaRPr lang="nl-NL" sz="2000" dirty="0" smtClean="0"/>
          </a:p>
          <a:p>
            <a:pPr>
              <a:buNone/>
            </a:pPr>
            <a:endParaRPr lang="nl-NL" sz="2000" i="1" dirty="0" smtClean="0"/>
          </a:p>
        </p:txBody>
      </p:sp>
      <p:sp>
        <p:nvSpPr>
          <p:cNvPr id="25" name="Content Placeholder 2"/>
          <p:cNvSpPr txBox="1">
            <a:spLocks/>
          </p:cNvSpPr>
          <p:nvPr/>
        </p:nvSpPr>
        <p:spPr>
          <a:xfrm>
            <a:off x="313184" y="2708920"/>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klasselogica</a:t>
            </a:r>
            <a:r>
              <a:rPr kumimoji="0" lang="nl-NL" sz="2000" b="0" i="0" u="none" strike="noStrike" kern="1200" cap="none" spc="0" normalizeH="0" noProof="0" dirty="0" smtClean="0">
                <a:ln>
                  <a:noFill/>
                </a:ln>
                <a:solidFill>
                  <a:schemeClr val="tx1"/>
                </a:solidFill>
                <a:effectLst/>
                <a:uLnTx/>
                <a:uFillTx/>
                <a:latin typeface="+mn-lt"/>
                <a:ea typeface="+mn-ea"/>
                <a:cs typeface="+mn-cs"/>
              </a:rPr>
              <a:t> kan echter ook gebruikt worden om de </a:t>
            </a:r>
            <a:r>
              <a:rPr kumimoji="0" lang="nl-NL" sz="2000" b="1" i="0" u="none" strike="noStrike" kern="1200" cap="none" spc="0" normalizeH="0" noProof="0" dirty="0" smtClean="0">
                <a:ln>
                  <a:noFill/>
                </a:ln>
                <a:solidFill>
                  <a:schemeClr val="tx1"/>
                </a:solidFill>
                <a:effectLst/>
                <a:uLnTx/>
                <a:uFillTx/>
                <a:latin typeface="+mn-lt"/>
                <a:ea typeface="+mn-ea"/>
                <a:cs typeface="+mn-cs"/>
              </a:rPr>
              <a:t>on</a:t>
            </a:r>
            <a:r>
              <a:rPr kumimoji="0" lang="nl-NL" sz="2000" b="0" i="0" u="none" strike="noStrike" kern="1200" cap="none" spc="0" normalizeH="0" noProof="0" dirty="0" smtClean="0">
                <a:ln>
                  <a:noFill/>
                </a:ln>
                <a:solidFill>
                  <a:schemeClr val="tx1"/>
                </a:solidFill>
                <a:effectLst/>
                <a:uLnTx/>
                <a:uFillTx/>
                <a:latin typeface="+mn-lt"/>
                <a:ea typeface="+mn-ea"/>
                <a:cs typeface="+mn-cs"/>
              </a:rPr>
              <a:t>geldigheid van syllogismen aan te tonen. En dit is van belang omdat dat middels de eerder besproken syntactische afleidingen </a:t>
            </a:r>
            <a:r>
              <a:rPr lang="nl-NL" sz="2000" dirty="0" smtClean="0"/>
              <a:t>uit perfecte syllogismen </a:t>
            </a:r>
            <a:r>
              <a:rPr kumimoji="0" lang="nl-NL" sz="2000" b="0" i="0" u="none" strike="noStrike" kern="1200" cap="none" spc="0" normalizeH="0" noProof="0" dirty="0" smtClean="0">
                <a:ln>
                  <a:noFill/>
                </a:ln>
                <a:solidFill>
                  <a:schemeClr val="tx1"/>
                </a:solidFill>
                <a:effectLst/>
                <a:uLnTx/>
                <a:uFillTx/>
                <a:latin typeface="+mn-lt"/>
                <a:ea typeface="+mn-ea"/>
                <a:cs typeface="+mn-cs"/>
              </a:rPr>
              <a:t>niet kan.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313184" y="3832449"/>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Neem de redeneervorm</a:t>
            </a:r>
            <a:r>
              <a:rPr kumimoji="0" lang="nl-NL" sz="2000" b="0" i="0" u="none" strike="noStrike" kern="1200" cap="none" spc="0" normalizeH="0" noProof="0" dirty="0" smtClean="0">
                <a:ln>
                  <a:noFill/>
                </a:ln>
                <a:solidFill>
                  <a:schemeClr val="tx1"/>
                </a:solidFill>
                <a:effectLst/>
                <a:uLnTx/>
                <a:uFillTx/>
                <a:latin typeface="+mn-lt"/>
                <a:ea typeface="+mn-ea"/>
                <a:cs typeface="+mn-cs"/>
              </a:rPr>
              <a:t> IEI-2. </a:t>
            </a:r>
            <a:r>
              <a:rPr lang="nl-NL" sz="2000" dirty="0" smtClean="0"/>
              <a:t>We zullen met behulp van de </a:t>
            </a:r>
            <a:r>
              <a:rPr lang="nl-NL" sz="2000" dirty="0" err="1" smtClean="0"/>
              <a:t>klasselogica</a:t>
            </a:r>
            <a:r>
              <a:rPr lang="nl-NL" sz="2000" dirty="0" smtClean="0"/>
              <a:t> laten zien dat deze redenering ongeldig is door een tegenvoorbeeld te construeren.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83568" y="4624537"/>
            <a:ext cx="2160240" cy="125273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1" u="none" strike="noStrike" kern="1200" cap="none" spc="0" normalizeH="0" baseline="0" noProof="0" dirty="0" smtClean="0">
                <a:ln>
                  <a:noFill/>
                </a:ln>
                <a:solidFill>
                  <a:schemeClr val="tx1"/>
                </a:solidFill>
                <a:effectLst/>
                <a:uLnTx/>
                <a:uFillTx/>
                <a:latin typeface="+mn-lt"/>
                <a:ea typeface="+mn-ea"/>
                <a:cs typeface="+mn-cs"/>
              </a:rPr>
              <a:t>Sommige</a:t>
            </a:r>
            <a:r>
              <a:rPr kumimoji="0" lang="nl-NL" sz="2000" b="1" u="none" strike="noStrike" kern="1200" cap="none" spc="0" normalizeH="0" noProof="0" dirty="0" smtClean="0">
                <a:ln>
                  <a:noFill/>
                </a:ln>
                <a:solidFill>
                  <a:schemeClr val="tx1"/>
                </a:solidFill>
                <a:effectLst/>
                <a:uLnTx/>
                <a:uFillTx/>
                <a:latin typeface="+mn-lt"/>
                <a:ea typeface="+mn-ea"/>
                <a:cs typeface="+mn-cs"/>
              </a:rPr>
              <a:t> </a:t>
            </a:r>
            <a:r>
              <a:rPr kumimoji="0" lang="nl-NL" sz="2000" b="1" i="1" u="none" strike="noStrike" kern="1200" cap="none" spc="0" normalizeH="0" noProof="0" dirty="0" smtClean="0">
                <a:ln>
                  <a:noFill/>
                </a:ln>
                <a:solidFill>
                  <a:schemeClr val="tx1"/>
                </a:solidFill>
                <a:effectLst/>
                <a:uLnTx/>
                <a:uFillTx/>
                <a:latin typeface="+mn-lt"/>
                <a:ea typeface="+mn-ea"/>
                <a:cs typeface="+mn-cs"/>
              </a:rPr>
              <a:t>P</a:t>
            </a:r>
            <a:r>
              <a:rPr kumimoji="0" lang="nl-NL" sz="2000" b="1" u="none" strike="noStrike" kern="1200" cap="none" spc="0" normalizeH="0" noProof="0" dirty="0" smtClean="0">
                <a:ln>
                  <a:noFill/>
                </a:ln>
                <a:solidFill>
                  <a:schemeClr val="tx1"/>
                </a:solidFill>
                <a:effectLst/>
                <a:uLnTx/>
                <a:uFillTx/>
                <a:latin typeface="+mn-lt"/>
                <a:ea typeface="+mn-ea"/>
                <a:cs typeface="+mn-cs"/>
              </a:rPr>
              <a:t> zijn </a:t>
            </a:r>
            <a:r>
              <a:rPr kumimoji="0" lang="nl-NL" sz="2000" b="1" i="1" u="none" strike="noStrike" kern="1200" cap="none" spc="0" normalizeH="0" noProof="0" dirty="0" smtClean="0">
                <a:ln>
                  <a:noFill/>
                </a:ln>
                <a:solidFill>
                  <a:schemeClr val="tx1"/>
                </a:solidFill>
                <a:effectLst/>
                <a:uLnTx/>
                <a:uFillTx/>
                <a:latin typeface="+mn-lt"/>
                <a:ea typeface="+mn-ea"/>
                <a:cs typeface="+mn-cs"/>
              </a:rPr>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Geen </a:t>
            </a:r>
            <a:r>
              <a:rPr lang="nl-NL" sz="2000" i="1" dirty="0" smtClean="0"/>
              <a:t>S</a:t>
            </a:r>
            <a:r>
              <a:rPr lang="nl-NL" sz="2000" dirty="0" smtClean="0"/>
              <a:t> is </a:t>
            </a:r>
            <a:r>
              <a:rPr lang="nl-NL" sz="2000" i="1" dirty="0" smtClean="0"/>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Sommige </a:t>
            </a:r>
            <a:r>
              <a:rPr lang="nl-NL" sz="2000" i="1" dirty="0" smtClean="0"/>
              <a:t>S</a:t>
            </a:r>
            <a:r>
              <a:rPr lang="nl-NL" sz="2000" dirty="0" smtClean="0"/>
              <a:t> zijn </a:t>
            </a:r>
            <a:r>
              <a:rPr lang="nl-NL" sz="2000" i="1" dirty="0" smtClean="0"/>
              <a:t>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Aantonen van ongeldigheid van ongeldige syllogismen</a:t>
            </a:r>
            <a:endParaRPr lang="nl-NL" sz="3600" dirty="0"/>
          </a:p>
        </p:txBody>
      </p:sp>
      <p:sp>
        <p:nvSpPr>
          <p:cNvPr id="19" name="Content Placeholder 2"/>
          <p:cNvSpPr>
            <a:spLocks noGrp="1"/>
          </p:cNvSpPr>
          <p:nvPr>
            <p:ph idx="1"/>
          </p:nvPr>
        </p:nvSpPr>
        <p:spPr>
          <a:xfrm>
            <a:off x="313184" y="1672209"/>
            <a:ext cx="8939336" cy="1108719"/>
          </a:xfrm>
        </p:spPr>
        <p:txBody>
          <a:bodyPr>
            <a:noAutofit/>
          </a:bodyPr>
          <a:lstStyle/>
          <a:p>
            <a:r>
              <a:rPr lang="nl-NL" sz="2000" dirty="0" smtClean="0"/>
              <a:t>De </a:t>
            </a:r>
            <a:r>
              <a:rPr lang="nl-NL" sz="2000" dirty="0" err="1" smtClean="0"/>
              <a:t>klasselogica</a:t>
            </a:r>
            <a:r>
              <a:rPr lang="nl-NL" sz="2000" dirty="0" smtClean="0"/>
              <a:t> kan gebruikt worden om de geldigheid van syllogismen aan          te tonen. Maar dat konden we al middels de eerder besproken syntactische afleiding uit de vier perfecte syllogismen</a:t>
            </a:r>
          </a:p>
          <a:p>
            <a:endParaRPr lang="nl-NL" sz="2000" dirty="0" smtClean="0"/>
          </a:p>
          <a:p>
            <a:pPr>
              <a:buNone/>
            </a:pPr>
            <a:endParaRPr lang="nl-NL" sz="2000" i="1" dirty="0" smtClean="0"/>
          </a:p>
        </p:txBody>
      </p:sp>
      <p:sp>
        <p:nvSpPr>
          <p:cNvPr id="25" name="Content Placeholder 2"/>
          <p:cNvSpPr txBox="1">
            <a:spLocks/>
          </p:cNvSpPr>
          <p:nvPr/>
        </p:nvSpPr>
        <p:spPr>
          <a:xfrm>
            <a:off x="313184" y="2708920"/>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klasselogica</a:t>
            </a:r>
            <a:r>
              <a:rPr kumimoji="0" lang="nl-NL" sz="2000" b="0" i="0" u="none" strike="noStrike" kern="1200" cap="none" spc="0" normalizeH="0" noProof="0" dirty="0" smtClean="0">
                <a:ln>
                  <a:noFill/>
                </a:ln>
                <a:solidFill>
                  <a:schemeClr val="tx1"/>
                </a:solidFill>
                <a:effectLst/>
                <a:uLnTx/>
                <a:uFillTx/>
                <a:latin typeface="+mn-lt"/>
                <a:ea typeface="+mn-ea"/>
                <a:cs typeface="+mn-cs"/>
              </a:rPr>
              <a:t> kan echter ook gebruikt worden om de </a:t>
            </a:r>
            <a:r>
              <a:rPr kumimoji="0" lang="nl-NL" sz="2000" b="1" i="0" u="none" strike="noStrike" kern="1200" cap="none" spc="0" normalizeH="0" noProof="0" dirty="0" smtClean="0">
                <a:ln>
                  <a:noFill/>
                </a:ln>
                <a:solidFill>
                  <a:schemeClr val="tx1"/>
                </a:solidFill>
                <a:effectLst/>
                <a:uLnTx/>
                <a:uFillTx/>
                <a:latin typeface="+mn-lt"/>
                <a:ea typeface="+mn-ea"/>
                <a:cs typeface="+mn-cs"/>
              </a:rPr>
              <a:t>on</a:t>
            </a:r>
            <a:r>
              <a:rPr kumimoji="0" lang="nl-NL" sz="2000" b="0" i="0" u="none" strike="noStrike" kern="1200" cap="none" spc="0" normalizeH="0" noProof="0" dirty="0" smtClean="0">
                <a:ln>
                  <a:noFill/>
                </a:ln>
                <a:solidFill>
                  <a:schemeClr val="tx1"/>
                </a:solidFill>
                <a:effectLst/>
                <a:uLnTx/>
                <a:uFillTx/>
                <a:latin typeface="+mn-lt"/>
                <a:ea typeface="+mn-ea"/>
                <a:cs typeface="+mn-cs"/>
              </a:rPr>
              <a:t>geldigheid van syllogismen aan te tonen. En dit is van belang omdat dat middels de eerder besproken syntactische afleidingen </a:t>
            </a:r>
            <a:r>
              <a:rPr lang="nl-NL" sz="2000" dirty="0" smtClean="0"/>
              <a:t>uit perfecte syllogismen </a:t>
            </a:r>
            <a:r>
              <a:rPr kumimoji="0" lang="nl-NL" sz="2000" b="0" i="0" u="none" strike="noStrike" kern="1200" cap="none" spc="0" normalizeH="0" noProof="0" dirty="0" smtClean="0">
                <a:ln>
                  <a:noFill/>
                </a:ln>
                <a:solidFill>
                  <a:schemeClr val="tx1"/>
                </a:solidFill>
                <a:effectLst/>
                <a:uLnTx/>
                <a:uFillTx/>
                <a:latin typeface="+mn-lt"/>
                <a:ea typeface="+mn-ea"/>
                <a:cs typeface="+mn-cs"/>
              </a:rPr>
              <a:t>niet kan.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313184" y="3832449"/>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Neem de redeneervorm</a:t>
            </a:r>
            <a:r>
              <a:rPr kumimoji="0" lang="nl-NL" sz="2000" b="0" i="0" u="none" strike="noStrike" kern="1200" cap="none" spc="0" normalizeH="0" noProof="0" dirty="0" smtClean="0">
                <a:ln>
                  <a:noFill/>
                </a:ln>
                <a:solidFill>
                  <a:schemeClr val="tx1"/>
                </a:solidFill>
                <a:effectLst/>
                <a:uLnTx/>
                <a:uFillTx/>
                <a:latin typeface="+mn-lt"/>
                <a:ea typeface="+mn-ea"/>
                <a:cs typeface="+mn-cs"/>
              </a:rPr>
              <a:t> IEI-2. </a:t>
            </a:r>
            <a:r>
              <a:rPr lang="nl-NL" sz="2000" dirty="0" smtClean="0"/>
              <a:t>We zullen met behulp van de </a:t>
            </a:r>
            <a:r>
              <a:rPr lang="nl-NL" sz="2000" dirty="0" err="1" smtClean="0"/>
              <a:t>klasselogica</a:t>
            </a:r>
            <a:r>
              <a:rPr lang="nl-NL" sz="2000" dirty="0" smtClean="0"/>
              <a:t> laten zien dat deze redenering ongeldig is door een tegenvoorbeeld te construeren.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83568" y="4624537"/>
            <a:ext cx="2160240" cy="125273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1" u="none" strike="noStrike" kern="1200" cap="none" spc="0" normalizeH="0" baseline="0" noProof="0" dirty="0" smtClean="0">
                <a:ln>
                  <a:noFill/>
                </a:ln>
                <a:solidFill>
                  <a:schemeClr val="tx1"/>
                </a:solidFill>
                <a:effectLst/>
                <a:uLnTx/>
                <a:uFillTx/>
                <a:latin typeface="+mn-lt"/>
                <a:ea typeface="+mn-ea"/>
                <a:cs typeface="+mn-cs"/>
              </a:rPr>
              <a:t>Sommige</a:t>
            </a:r>
            <a:r>
              <a:rPr kumimoji="0" lang="nl-NL" sz="2000" b="1" u="none" strike="noStrike" kern="1200" cap="none" spc="0" normalizeH="0" noProof="0" dirty="0" smtClean="0">
                <a:ln>
                  <a:noFill/>
                </a:ln>
                <a:solidFill>
                  <a:schemeClr val="tx1"/>
                </a:solidFill>
                <a:effectLst/>
                <a:uLnTx/>
                <a:uFillTx/>
                <a:latin typeface="+mn-lt"/>
                <a:ea typeface="+mn-ea"/>
                <a:cs typeface="+mn-cs"/>
              </a:rPr>
              <a:t> </a:t>
            </a:r>
            <a:r>
              <a:rPr kumimoji="0" lang="nl-NL" sz="2000" b="1" i="1" u="none" strike="noStrike" kern="1200" cap="none" spc="0" normalizeH="0" noProof="0" dirty="0" smtClean="0">
                <a:ln>
                  <a:noFill/>
                </a:ln>
                <a:solidFill>
                  <a:schemeClr val="tx1"/>
                </a:solidFill>
                <a:effectLst/>
                <a:uLnTx/>
                <a:uFillTx/>
                <a:latin typeface="+mn-lt"/>
                <a:ea typeface="+mn-ea"/>
                <a:cs typeface="+mn-cs"/>
              </a:rPr>
              <a:t>P</a:t>
            </a:r>
            <a:r>
              <a:rPr kumimoji="0" lang="nl-NL" sz="2000" b="1" u="none" strike="noStrike" kern="1200" cap="none" spc="0" normalizeH="0" noProof="0" dirty="0" smtClean="0">
                <a:ln>
                  <a:noFill/>
                </a:ln>
                <a:solidFill>
                  <a:schemeClr val="tx1"/>
                </a:solidFill>
                <a:effectLst/>
                <a:uLnTx/>
                <a:uFillTx/>
                <a:latin typeface="+mn-lt"/>
                <a:ea typeface="+mn-ea"/>
                <a:cs typeface="+mn-cs"/>
              </a:rPr>
              <a:t> zijn </a:t>
            </a:r>
            <a:r>
              <a:rPr kumimoji="0" lang="nl-NL" sz="2000" b="1" i="1" u="none" strike="noStrike" kern="1200" cap="none" spc="0" normalizeH="0" noProof="0" dirty="0" smtClean="0">
                <a:ln>
                  <a:noFill/>
                </a:ln>
                <a:solidFill>
                  <a:schemeClr val="tx1"/>
                </a:solidFill>
                <a:effectLst/>
                <a:uLnTx/>
                <a:uFillTx/>
                <a:latin typeface="+mn-lt"/>
                <a:ea typeface="+mn-ea"/>
                <a:cs typeface="+mn-cs"/>
              </a:rPr>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Geen </a:t>
            </a:r>
            <a:r>
              <a:rPr lang="nl-NL" sz="2000" i="1" dirty="0" smtClean="0"/>
              <a:t>S</a:t>
            </a:r>
            <a:r>
              <a:rPr lang="nl-NL" sz="2000" dirty="0" smtClean="0"/>
              <a:t> is </a:t>
            </a:r>
            <a:r>
              <a:rPr lang="nl-NL" sz="2000" i="1" dirty="0" smtClean="0"/>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Sommige </a:t>
            </a:r>
            <a:r>
              <a:rPr lang="nl-NL" sz="2000" i="1" dirty="0" smtClean="0"/>
              <a:t>S</a:t>
            </a:r>
            <a:r>
              <a:rPr lang="nl-NL" sz="2000" dirty="0" smtClean="0"/>
              <a:t> zijn </a:t>
            </a:r>
            <a:r>
              <a:rPr lang="nl-NL" sz="2000" i="1" dirty="0" smtClean="0"/>
              <a:t>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264778" y="4725144"/>
            <a:ext cx="2880320" cy="18722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p:cNvSpPr/>
          <p:nvPr/>
        </p:nvSpPr>
        <p:spPr>
          <a:xfrm>
            <a:off x="3480802" y="5373216"/>
            <a:ext cx="997034" cy="10212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a:off x="3851920" y="4928076"/>
            <a:ext cx="997034" cy="10212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3419872" y="6228020"/>
            <a:ext cx="792088" cy="369332"/>
          </a:xfrm>
          <a:prstGeom prst="rect">
            <a:avLst/>
          </a:prstGeom>
          <a:noFill/>
        </p:spPr>
        <p:txBody>
          <a:bodyPr wrap="square" rtlCol="0">
            <a:spAutoFit/>
          </a:bodyPr>
          <a:lstStyle/>
          <a:p>
            <a:r>
              <a:rPr lang="nl-NL" dirty="0" smtClean="0"/>
              <a:t>P</a:t>
            </a:r>
            <a:endParaRPr lang="nl-NL" dirty="0"/>
          </a:p>
        </p:txBody>
      </p:sp>
      <p:sp>
        <p:nvSpPr>
          <p:cNvPr id="13" name="TextBox 12"/>
          <p:cNvSpPr txBox="1"/>
          <p:nvPr/>
        </p:nvSpPr>
        <p:spPr>
          <a:xfrm>
            <a:off x="4716016" y="4787860"/>
            <a:ext cx="792088" cy="369332"/>
          </a:xfrm>
          <a:prstGeom prst="rect">
            <a:avLst/>
          </a:prstGeom>
          <a:noFill/>
        </p:spPr>
        <p:txBody>
          <a:bodyPr wrap="square" rtlCol="0">
            <a:spAutoFit/>
          </a:bodyPr>
          <a:lstStyle/>
          <a:p>
            <a:r>
              <a:rPr lang="nl-NL" dirty="0" smtClean="0"/>
              <a:t>M</a:t>
            </a:r>
            <a:endParaRPr lang="nl-NL"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Aantonen van ongeldigheid van ongeldige syllogismen</a:t>
            </a:r>
            <a:endParaRPr lang="nl-NL" sz="3600" dirty="0"/>
          </a:p>
        </p:txBody>
      </p:sp>
      <p:sp>
        <p:nvSpPr>
          <p:cNvPr id="19" name="Content Placeholder 2"/>
          <p:cNvSpPr>
            <a:spLocks noGrp="1"/>
          </p:cNvSpPr>
          <p:nvPr>
            <p:ph idx="1"/>
          </p:nvPr>
        </p:nvSpPr>
        <p:spPr>
          <a:xfrm>
            <a:off x="313184" y="1672209"/>
            <a:ext cx="8939336" cy="1108719"/>
          </a:xfrm>
        </p:spPr>
        <p:txBody>
          <a:bodyPr>
            <a:noAutofit/>
          </a:bodyPr>
          <a:lstStyle/>
          <a:p>
            <a:r>
              <a:rPr lang="nl-NL" sz="2000" dirty="0" smtClean="0"/>
              <a:t>De </a:t>
            </a:r>
            <a:r>
              <a:rPr lang="nl-NL" sz="2000" dirty="0" err="1" smtClean="0"/>
              <a:t>klasselogica</a:t>
            </a:r>
            <a:r>
              <a:rPr lang="nl-NL" sz="2000" dirty="0" smtClean="0"/>
              <a:t> kan gebruikt worden om de geldigheid van syllogismen aan          te tonen. Maar dat konden we al middels de eerder besproken syntactische afleiding uit de vier perfecte syllogismen</a:t>
            </a:r>
          </a:p>
          <a:p>
            <a:endParaRPr lang="nl-NL" sz="2000" dirty="0" smtClean="0"/>
          </a:p>
          <a:p>
            <a:pPr>
              <a:buNone/>
            </a:pPr>
            <a:endParaRPr lang="nl-NL" sz="2000" i="1" dirty="0" smtClean="0"/>
          </a:p>
        </p:txBody>
      </p:sp>
      <p:sp>
        <p:nvSpPr>
          <p:cNvPr id="25" name="Content Placeholder 2"/>
          <p:cNvSpPr txBox="1">
            <a:spLocks/>
          </p:cNvSpPr>
          <p:nvPr/>
        </p:nvSpPr>
        <p:spPr>
          <a:xfrm>
            <a:off x="313184" y="2708920"/>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klasselogica</a:t>
            </a:r>
            <a:r>
              <a:rPr kumimoji="0" lang="nl-NL" sz="2000" b="0" i="0" u="none" strike="noStrike" kern="1200" cap="none" spc="0" normalizeH="0" noProof="0" dirty="0" smtClean="0">
                <a:ln>
                  <a:noFill/>
                </a:ln>
                <a:solidFill>
                  <a:schemeClr val="tx1"/>
                </a:solidFill>
                <a:effectLst/>
                <a:uLnTx/>
                <a:uFillTx/>
                <a:latin typeface="+mn-lt"/>
                <a:ea typeface="+mn-ea"/>
                <a:cs typeface="+mn-cs"/>
              </a:rPr>
              <a:t> kan echter ook gebruikt worden om de </a:t>
            </a:r>
            <a:r>
              <a:rPr kumimoji="0" lang="nl-NL" sz="2000" b="1" i="0" u="none" strike="noStrike" kern="1200" cap="none" spc="0" normalizeH="0" noProof="0" dirty="0" smtClean="0">
                <a:ln>
                  <a:noFill/>
                </a:ln>
                <a:solidFill>
                  <a:schemeClr val="tx1"/>
                </a:solidFill>
                <a:effectLst/>
                <a:uLnTx/>
                <a:uFillTx/>
                <a:latin typeface="+mn-lt"/>
                <a:ea typeface="+mn-ea"/>
                <a:cs typeface="+mn-cs"/>
              </a:rPr>
              <a:t>on</a:t>
            </a:r>
            <a:r>
              <a:rPr kumimoji="0" lang="nl-NL" sz="2000" b="0" i="0" u="none" strike="noStrike" kern="1200" cap="none" spc="0" normalizeH="0" noProof="0" dirty="0" smtClean="0">
                <a:ln>
                  <a:noFill/>
                </a:ln>
                <a:solidFill>
                  <a:schemeClr val="tx1"/>
                </a:solidFill>
                <a:effectLst/>
                <a:uLnTx/>
                <a:uFillTx/>
                <a:latin typeface="+mn-lt"/>
                <a:ea typeface="+mn-ea"/>
                <a:cs typeface="+mn-cs"/>
              </a:rPr>
              <a:t>geldigheid van syllogismen aan te tonen. En dit is van belang omdat dat middels de eerder besproken syntactische afleidingen </a:t>
            </a:r>
            <a:r>
              <a:rPr lang="nl-NL" sz="2000" dirty="0" smtClean="0"/>
              <a:t>uit perfecte syllogismen </a:t>
            </a:r>
            <a:r>
              <a:rPr kumimoji="0" lang="nl-NL" sz="2000" b="0" i="0" u="none" strike="noStrike" kern="1200" cap="none" spc="0" normalizeH="0" noProof="0" dirty="0" smtClean="0">
                <a:ln>
                  <a:noFill/>
                </a:ln>
                <a:solidFill>
                  <a:schemeClr val="tx1"/>
                </a:solidFill>
                <a:effectLst/>
                <a:uLnTx/>
                <a:uFillTx/>
                <a:latin typeface="+mn-lt"/>
                <a:ea typeface="+mn-ea"/>
                <a:cs typeface="+mn-cs"/>
              </a:rPr>
              <a:t>niet kan.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313184" y="3832449"/>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Neem de redeneervorm</a:t>
            </a:r>
            <a:r>
              <a:rPr kumimoji="0" lang="nl-NL" sz="2000" b="0" i="0" u="none" strike="noStrike" kern="1200" cap="none" spc="0" normalizeH="0" noProof="0" dirty="0" smtClean="0">
                <a:ln>
                  <a:noFill/>
                </a:ln>
                <a:solidFill>
                  <a:schemeClr val="tx1"/>
                </a:solidFill>
                <a:effectLst/>
                <a:uLnTx/>
                <a:uFillTx/>
                <a:latin typeface="+mn-lt"/>
                <a:ea typeface="+mn-ea"/>
                <a:cs typeface="+mn-cs"/>
              </a:rPr>
              <a:t> IEI-2. </a:t>
            </a:r>
            <a:r>
              <a:rPr lang="nl-NL" sz="2000" dirty="0" smtClean="0"/>
              <a:t>We zullen met behulp van de </a:t>
            </a:r>
            <a:r>
              <a:rPr lang="nl-NL" sz="2000" dirty="0" err="1" smtClean="0"/>
              <a:t>klasselogica</a:t>
            </a:r>
            <a:r>
              <a:rPr lang="nl-NL" sz="2000" dirty="0" smtClean="0"/>
              <a:t> laten zien dat deze redenering ongeldig is door een tegenvoorbeeld te construeren.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83568" y="4624537"/>
            <a:ext cx="2160240" cy="125273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1" u="none" strike="noStrike" kern="1200" cap="none" spc="0" normalizeH="0" baseline="0" noProof="0" dirty="0" smtClean="0">
                <a:ln>
                  <a:noFill/>
                </a:ln>
                <a:solidFill>
                  <a:schemeClr val="tx1"/>
                </a:solidFill>
                <a:effectLst/>
                <a:uLnTx/>
                <a:uFillTx/>
                <a:latin typeface="+mn-lt"/>
                <a:ea typeface="+mn-ea"/>
                <a:cs typeface="+mn-cs"/>
              </a:rPr>
              <a:t>Sommige</a:t>
            </a:r>
            <a:r>
              <a:rPr kumimoji="0" lang="nl-NL" sz="2000" b="1" u="none" strike="noStrike" kern="1200" cap="none" spc="0" normalizeH="0" noProof="0" dirty="0" smtClean="0">
                <a:ln>
                  <a:noFill/>
                </a:ln>
                <a:solidFill>
                  <a:schemeClr val="tx1"/>
                </a:solidFill>
                <a:effectLst/>
                <a:uLnTx/>
                <a:uFillTx/>
                <a:latin typeface="+mn-lt"/>
                <a:ea typeface="+mn-ea"/>
                <a:cs typeface="+mn-cs"/>
              </a:rPr>
              <a:t> </a:t>
            </a:r>
            <a:r>
              <a:rPr kumimoji="0" lang="nl-NL" sz="2000" b="1" i="1" u="none" strike="noStrike" kern="1200" cap="none" spc="0" normalizeH="0" noProof="0" dirty="0" smtClean="0">
                <a:ln>
                  <a:noFill/>
                </a:ln>
                <a:solidFill>
                  <a:schemeClr val="tx1"/>
                </a:solidFill>
                <a:effectLst/>
                <a:uLnTx/>
                <a:uFillTx/>
                <a:latin typeface="+mn-lt"/>
                <a:ea typeface="+mn-ea"/>
                <a:cs typeface="+mn-cs"/>
              </a:rPr>
              <a:t>P</a:t>
            </a:r>
            <a:r>
              <a:rPr kumimoji="0" lang="nl-NL" sz="2000" b="1" u="none" strike="noStrike" kern="1200" cap="none" spc="0" normalizeH="0" noProof="0" dirty="0" smtClean="0">
                <a:ln>
                  <a:noFill/>
                </a:ln>
                <a:solidFill>
                  <a:schemeClr val="tx1"/>
                </a:solidFill>
                <a:effectLst/>
                <a:uLnTx/>
                <a:uFillTx/>
                <a:latin typeface="+mn-lt"/>
                <a:ea typeface="+mn-ea"/>
                <a:cs typeface="+mn-cs"/>
              </a:rPr>
              <a:t> zijn </a:t>
            </a:r>
            <a:r>
              <a:rPr kumimoji="0" lang="nl-NL" sz="2000" b="1" i="1" u="none" strike="noStrike" kern="1200" cap="none" spc="0" normalizeH="0" noProof="0" dirty="0" smtClean="0">
                <a:ln>
                  <a:noFill/>
                </a:ln>
                <a:solidFill>
                  <a:schemeClr val="tx1"/>
                </a:solidFill>
                <a:effectLst/>
                <a:uLnTx/>
                <a:uFillTx/>
                <a:latin typeface="+mn-lt"/>
                <a:ea typeface="+mn-ea"/>
                <a:cs typeface="+mn-cs"/>
              </a:rPr>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Geen </a:t>
            </a:r>
            <a:r>
              <a:rPr lang="nl-NL" sz="2000" b="1" i="1" dirty="0" smtClean="0"/>
              <a:t>S</a:t>
            </a:r>
            <a:r>
              <a:rPr lang="nl-NL" sz="2000" b="1" dirty="0" smtClean="0"/>
              <a:t> is </a:t>
            </a:r>
            <a:r>
              <a:rPr lang="nl-NL" sz="2000" b="1" i="1" dirty="0" smtClean="0"/>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Sommige </a:t>
            </a:r>
            <a:r>
              <a:rPr lang="nl-NL" sz="2000" i="1" dirty="0" smtClean="0"/>
              <a:t>S</a:t>
            </a:r>
            <a:r>
              <a:rPr lang="nl-NL" sz="2000" dirty="0" smtClean="0"/>
              <a:t> zijn </a:t>
            </a:r>
            <a:r>
              <a:rPr lang="nl-NL" sz="2000" i="1" dirty="0" smtClean="0"/>
              <a:t>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264778" y="4725144"/>
            <a:ext cx="2880320" cy="18722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p:cNvSpPr/>
          <p:nvPr/>
        </p:nvSpPr>
        <p:spPr>
          <a:xfrm>
            <a:off x="3480802" y="5373216"/>
            <a:ext cx="997034" cy="10212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a:off x="3851920" y="4928076"/>
            <a:ext cx="997034" cy="10212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3419872" y="6228020"/>
            <a:ext cx="792088" cy="369332"/>
          </a:xfrm>
          <a:prstGeom prst="rect">
            <a:avLst/>
          </a:prstGeom>
          <a:noFill/>
        </p:spPr>
        <p:txBody>
          <a:bodyPr wrap="square" rtlCol="0">
            <a:spAutoFit/>
          </a:bodyPr>
          <a:lstStyle/>
          <a:p>
            <a:r>
              <a:rPr lang="nl-NL" dirty="0" smtClean="0"/>
              <a:t>P</a:t>
            </a:r>
            <a:endParaRPr lang="nl-NL" dirty="0"/>
          </a:p>
        </p:txBody>
      </p:sp>
      <p:sp>
        <p:nvSpPr>
          <p:cNvPr id="13" name="TextBox 12"/>
          <p:cNvSpPr txBox="1"/>
          <p:nvPr/>
        </p:nvSpPr>
        <p:spPr>
          <a:xfrm>
            <a:off x="4716016" y="4787860"/>
            <a:ext cx="792088" cy="369332"/>
          </a:xfrm>
          <a:prstGeom prst="rect">
            <a:avLst/>
          </a:prstGeom>
          <a:noFill/>
        </p:spPr>
        <p:txBody>
          <a:bodyPr wrap="square" rtlCol="0">
            <a:spAutoFit/>
          </a:bodyPr>
          <a:lstStyle/>
          <a:p>
            <a:r>
              <a:rPr lang="nl-NL" dirty="0" smtClean="0"/>
              <a:t>M</a:t>
            </a:r>
            <a:endParaRPr lang="nl-NL" dirty="0"/>
          </a:p>
        </p:txBody>
      </p:sp>
      <p:sp>
        <p:nvSpPr>
          <p:cNvPr id="14" name="Oval 13"/>
          <p:cNvSpPr/>
          <p:nvPr/>
        </p:nvSpPr>
        <p:spPr>
          <a:xfrm>
            <a:off x="5004048" y="5288116"/>
            <a:ext cx="997034" cy="10212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Box 14"/>
          <p:cNvSpPr txBox="1"/>
          <p:nvPr/>
        </p:nvSpPr>
        <p:spPr>
          <a:xfrm>
            <a:off x="5785058" y="6156012"/>
            <a:ext cx="792088" cy="369332"/>
          </a:xfrm>
          <a:prstGeom prst="rect">
            <a:avLst/>
          </a:prstGeom>
          <a:noFill/>
        </p:spPr>
        <p:txBody>
          <a:bodyPr wrap="square" rtlCol="0">
            <a:spAutoFit/>
          </a:bodyPr>
          <a:lstStyle/>
          <a:p>
            <a:r>
              <a:rPr lang="nl-NL" dirty="0" smtClean="0"/>
              <a:t>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Aantonen van ongeldigheid van ongeldige syllogismen</a:t>
            </a:r>
            <a:endParaRPr lang="nl-NL" sz="3600" dirty="0"/>
          </a:p>
        </p:txBody>
      </p:sp>
      <p:sp>
        <p:nvSpPr>
          <p:cNvPr id="19" name="Content Placeholder 2"/>
          <p:cNvSpPr>
            <a:spLocks noGrp="1"/>
          </p:cNvSpPr>
          <p:nvPr>
            <p:ph idx="1"/>
          </p:nvPr>
        </p:nvSpPr>
        <p:spPr>
          <a:xfrm>
            <a:off x="313184" y="1672209"/>
            <a:ext cx="8939336" cy="1108719"/>
          </a:xfrm>
        </p:spPr>
        <p:txBody>
          <a:bodyPr>
            <a:noAutofit/>
          </a:bodyPr>
          <a:lstStyle/>
          <a:p>
            <a:r>
              <a:rPr lang="nl-NL" sz="2000" dirty="0" smtClean="0"/>
              <a:t>De </a:t>
            </a:r>
            <a:r>
              <a:rPr lang="nl-NL" sz="2000" dirty="0" err="1" smtClean="0"/>
              <a:t>klasselogica</a:t>
            </a:r>
            <a:r>
              <a:rPr lang="nl-NL" sz="2000" dirty="0" smtClean="0"/>
              <a:t> kan gebruikt worden om de geldigheid van syllogismen aan          te tonen. Maar dat konden we al middels de eerder besproken syntactische afleiding uit de vier perfecte syllogismen</a:t>
            </a:r>
          </a:p>
          <a:p>
            <a:endParaRPr lang="nl-NL" sz="2000" dirty="0" smtClean="0"/>
          </a:p>
          <a:p>
            <a:pPr>
              <a:buNone/>
            </a:pPr>
            <a:endParaRPr lang="nl-NL" sz="2000" i="1" dirty="0" smtClean="0"/>
          </a:p>
        </p:txBody>
      </p:sp>
      <p:sp>
        <p:nvSpPr>
          <p:cNvPr id="25" name="Content Placeholder 2"/>
          <p:cNvSpPr txBox="1">
            <a:spLocks/>
          </p:cNvSpPr>
          <p:nvPr/>
        </p:nvSpPr>
        <p:spPr>
          <a:xfrm>
            <a:off x="313184" y="2708920"/>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klasselogica</a:t>
            </a:r>
            <a:r>
              <a:rPr kumimoji="0" lang="nl-NL" sz="2000" b="0" i="0" u="none" strike="noStrike" kern="1200" cap="none" spc="0" normalizeH="0" noProof="0" dirty="0" smtClean="0">
                <a:ln>
                  <a:noFill/>
                </a:ln>
                <a:solidFill>
                  <a:schemeClr val="tx1"/>
                </a:solidFill>
                <a:effectLst/>
                <a:uLnTx/>
                <a:uFillTx/>
                <a:latin typeface="+mn-lt"/>
                <a:ea typeface="+mn-ea"/>
                <a:cs typeface="+mn-cs"/>
              </a:rPr>
              <a:t> kan echter ook gebruikt worden om de </a:t>
            </a:r>
            <a:r>
              <a:rPr kumimoji="0" lang="nl-NL" sz="2000" b="1" i="0" u="none" strike="noStrike" kern="1200" cap="none" spc="0" normalizeH="0" noProof="0" dirty="0" smtClean="0">
                <a:ln>
                  <a:noFill/>
                </a:ln>
                <a:solidFill>
                  <a:schemeClr val="tx1"/>
                </a:solidFill>
                <a:effectLst/>
                <a:uLnTx/>
                <a:uFillTx/>
                <a:latin typeface="+mn-lt"/>
                <a:ea typeface="+mn-ea"/>
                <a:cs typeface="+mn-cs"/>
              </a:rPr>
              <a:t>on</a:t>
            </a:r>
            <a:r>
              <a:rPr kumimoji="0" lang="nl-NL" sz="2000" b="0" i="0" u="none" strike="noStrike" kern="1200" cap="none" spc="0" normalizeH="0" noProof="0" dirty="0" smtClean="0">
                <a:ln>
                  <a:noFill/>
                </a:ln>
                <a:solidFill>
                  <a:schemeClr val="tx1"/>
                </a:solidFill>
                <a:effectLst/>
                <a:uLnTx/>
                <a:uFillTx/>
                <a:latin typeface="+mn-lt"/>
                <a:ea typeface="+mn-ea"/>
                <a:cs typeface="+mn-cs"/>
              </a:rPr>
              <a:t>geldigheid van syllogismen aan te tonen. En dit is van belang omdat dat middels de eerder besproken syntactische afleidingen </a:t>
            </a:r>
            <a:r>
              <a:rPr lang="nl-NL" sz="2000" dirty="0" smtClean="0"/>
              <a:t>uit perfecte syllogismen </a:t>
            </a:r>
            <a:r>
              <a:rPr kumimoji="0" lang="nl-NL" sz="2000" b="0" i="0" u="none" strike="noStrike" kern="1200" cap="none" spc="0" normalizeH="0" noProof="0" dirty="0" smtClean="0">
                <a:ln>
                  <a:noFill/>
                </a:ln>
                <a:solidFill>
                  <a:schemeClr val="tx1"/>
                </a:solidFill>
                <a:effectLst/>
                <a:uLnTx/>
                <a:uFillTx/>
                <a:latin typeface="+mn-lt"/>
                <a:ea typeface="+mn-ea"/>
                <a:cs typeface="+mn-cs"/>
              </a:rPr>
              <a:t>niet kan.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313184" y="3832449"/>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Neem de redeneervorm</a:t>
            </a:r>
            <a:r>
              <a:rPr kumimoji="0" lang="nl-NL" sz="2000" b="0" i="0" u="none" strike="noStrike" kern="1200" cap="none" spc="0" normalizeH="0" noProof="0" dirty="0" smtClean="0">
                <a:ln>
                  <a:noFill/>
                </a:ln>
                <a:solidFill>
                  <a:schemeClr val="tx1"/>
                </a:solidFill>
                <a:effectLst/>
                <a:uLnTx/>
                <a:uFillTx/>
                <a:latin typeface="+mn-lt"/>
                <a:ea typeface="+mn-ea"/>
                <a:cs typeface="+mn-cs"/>
              </a:rPr>
              <a:t> IEI-2. </a:t>
            </a:r>
            <a:r>
              <a:rPr lang="nl-NL" sz="2000" dirty="0" smtClean="0"/>
              <a:t>We zullen met behulp van de </a:t>
            </a:r>
            <a:r>
              <a:rPr lang="nl-NL" sz="2000" dirty="0" err="1" smtClean="0"/>
              <a:t>klasselogica</a:t>
            </a:r>
            <a:r>
              <a:rPr lang="nl-NL" sz="2000" dirty="0" smtClean="0"/>
              <a:t> laten zien dat deze redenering ongeldig is door een tegenvoorbeeld te construeren.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83568" y="4624537"/>
            <a:ext cx="2160240" cy="125273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1" u="none" strike="noStrike" kern="1200" cap="none" spc="0" normalizeH="0" baseline="0" noProof="0" dirty="0" smtClean="0">
                <a:ln>
                  <a:noFill/>
                </a:ln>
                <a:solidFill>
                  <a:schemeClr val="tx1"/>
                </a:solidFill>
                <a:effectLst/>
                <a:uLnTx/>
                <a:uFillTx/>
                <a:latin typeface="+mn-lt"/>
                <a:ea typeface="+mn-ea"/>
                <a:cs typeface="+mn-cs"/>
              </a:rPr>
              <a:t>Sommige</a:t>
            </a:r>
            <a:r>
              <a:rPr kumimoji="0" lang="nl-NL" sz="2000" b="1" u="none" strike="noStrike" kern="1200" cap="none" spc="0" normalizeH="0" noProof="0" dirty="0" smtClean="0">
                <a:ln>
                  <a:noFill/>
                </a:ln>
                <a:solidFill>
                  <a:schemeClr val="tx1"/>
                </a:solidFill>
                <a:effectLst/>
                <a:uLnTx/>
                <a:uFillTx/>
                <a:latin typeface="+mn-lt"/>
                <a:ea typeface="+mn-ea"/>
                <a:cs typeface="+mn-cs"/>
              </a:rPr>
              <a:t> </a:t>
            </a:r>
            <a:r>
              <a:rPr kumimoji="0" lang="nl-NL" sz="2000" b="1" i="1" u="none" strike="noStrike" kern="1200" cap="none" spc="0" normalizeH="0" noProof="0" dirty="0" smtClean="0">
                <a:ln>
                  <a:noFill/>
                </a:ln>
                <a:solidFill>
                  <a:schemeClr val="tx1"/>
                </a:solidFill>
                <a:effectLst/>
                <a:uLnTx/>
                <a:uFillTx/>
                <a:latin typeface="+mn-lt"/>
                <a:ea typeface="+mn-ea"/>
                <a:cs typeface="+mn-cs"/>
              </a:rPr>
              <a:t>P</a:t>
            </a:r>
            <a:r>
              <a:rPr kumimoji="0" lang="nl-NL" sz="2000" b="1" u="none" strike="noStrike" kern="1200" cap="none" spc="0" normalizeH="0" noProof="0" dirty="0" smtClean="0">
                <a:ln>
                  <a:noFill/>
                </a:ln>
                <a:solidFill>
                  <a:schemeClr val="tx1"/>
                </a:solidFill>
                <a:effectLst/>
                <a:uLnTx/>
                <a:uFillTx/>
                <a:latin typeface="+mn-lt"/>
                <a:ea typeface="+mn-ea"/>
                <a:cs typeface="+mn-cs"/>
              </a:rPr>
              <a:t> zijn </a:t>
            </a:r>
            <a:r>
              <a:rPr kumimoji="0" lang="nl-NL" sz="2000" b="1" i="1" u="none" strike="noStrike" kern="1200" cap="none" spc="0" normalizeH="0" noProof="0" dirty="0" smtClean="0">
                <a:ln>
                  <a:noFill/>
                </a:ln>
                <a:solidFill>
                  <a:schemeClr val="tx1"/>
                </a:solidFill>
                <a:effectLst/>
                <a:uLnTx/>
                <a:uFillTx/>
                <a:latin typeface="+mn-lt"/>
                <a:ea typeface="+mn-ea"/>
                <a:cs typeface="+mn-cs"/>
              </a:rPr>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Geen </a:t>
            </a:r>
            <a:r>
              <a:rPr lang="nl-NL" sz="2000" b="1" i="1" dirty="0" smtClean="0"/>
              <a:t>S</a:t>
            </a:r>
            <a:r>
              <a:rPr lang="nl-NL" sz="2000" b="1" dirty="0" smtClean="0"/>
              <a:t> is </a:t>
            </a:r>
            <a:r>
              <a:rPr lang="nl-NL" sz="2000" b="1" i="1" dirty="0" smtClean="0"/>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Sommige </a:t>
            </a:r>
            <a:r>
              <a:rPr lang="nl-NL" sz="2000" i="1" dirty="0" smtClean="0"/>
              <a:t>S</a:t>
            </a:r>
            <a:r>
              <a:rPr lang="nl-NL" sz="2000" dirty="0" smtClean="0"/>
              <a:t> zijn </a:t>
            </a:r>
            <a:r>
              <a:rPr lang="nl-NL" sz="2000" i="1" dirty="0" smtClean="0"/>
              <a:t>P</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264778" y="4725144"/>
            <a:ext cx="2880320" cy="18722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p:cNvSpPr/>
          <p:nvPr/>
        </p:nvSpPr>
        <p:spPr>
          <a:xfrm>
            <a:off x="3480802" y="5373216"/>
            <a:ext cx="997034" cy="10212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a:off x="3851920" y="4928076"/>
            <a:ext cx="997034" cy="10212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3419872" y="6228020"/>
            <a:ext cx="792088" cy="369332"/>
          </a:xfrm>
          <a:prstGeom prst="rect">
            <a:avLst/>
          </a:prstGeom>
          <a:noFill/>
        </p:spPr>
        <p:txBody>
          <a:bodyPr wrap="square" rtlCol="0">
            <a:spAutoFit/>
          </a:bodyPr>
          <a:lstStyle/>
          <a:p>
            <a:r>
              <a:rPr lang="nl-NL" dirty="0" smtClean="0"/>
              <a:t>P</a:t>
            </a:r>
            <a:endParaRPr lang="nl-NL" dirty="0"/>
          </a:p>
        </p:txBody>
      </p:sp>
      <p:sp>
        <p:nvSpPr>
          <p:cNvPr id="13" name="TextBox 12"/>
          <p:cNvSpPr txBox="1"/>
          <p:nvPr/>
        </p:nvSpPr>
        <p:spPr>
          <a:xfrm>
            <a:off x="4716016" y="4787860"/>
            <a:ext cx="792088" cy="369332"/>
          </a:xfrm>
          <a:prstGeom prst="rect">
            <a:avLst/>
          </a:prstGeom>
          <a:noFill/>
        </p:spPr>
        <p:txBody>
          <a:bodyPr wrap="square" rtlCol="0">
            <a:spAutoFit/>
          </a:bodyPr>
          <a:lstStyle/>
          <a:p>
            <a:r>
              <a:rPr lang="nl-NL" dirty="0" smtClean="0"/>
              <a:t>M</a:t>
            </a:r>
            <a:endParaRPr lang="nl-NL" dirty="0"/>
          </a:p>
        </p:txBody>
      </p:sp>
      <p:sp>
        <p:nvSpPr>
          <p:cNvPr id="14" name="Oval 13"/>
          <p:cNvSpPr/>
          <p:nvPr/>
        </p:nvSpPr>
        <p:spPr>
          <a:xfrm>
            <a:off x="5004048" y="5288116"/>
            <a:ext cx="997034" cy="10212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Box 14"/>
          <p:cNvSpPr txBox="1"/>
          <p:nvPr/>
        </p:nvSpPr>
        <p:spPr>
          <a:xfrm>
            <a:off x="5785058" y="6156012"/>
            <a:ext cx="792088" cy="369332"/>
          </a:xfrm>
          <a:prstGeom prst="rect">
            <a:avLst/>
          </a:prstGeom>
          <a:noFill/>
        </p:spPr>
        <p:txBody>
          <a:bodyPr wrap="square" rtlCol="0">
            <a:spAutoFit/>
          </a:bodyPr>
          <a:lstStyle/>
          <a:p>
            <a:r>
              <a:rPr lang="nl-NL" dirty="0" smtClean="0"/>
              <a:t>S</a:t>
            </a:r>
            <a:endParaRPr lang="nl-NL" dirty="0"/>
          </a:p>
        </p:txBody>
      </p:sp>
      <p:sp>
        <p:nvSpPr>
          <p:cNvPr id="16" name="Content Placeholder 2"/>
          <p:cNvSpPr txBox="1">
            <a:spLocks/>
          </p:cNvSpPr>
          <p:nvPr/>
        </p:nvSpPr>
        <p:spPr>
          <a:xfrm>
            <a:off x="6372200" y="4624537"/>
            <a:ext cx="4474840" cy="460647"/>
          </a:xfrm>
          <a:prstGeom prst="rect">
            <a:avLst/>
          </a:prstGeom>
        </p:spPr>
        <p:txBody>
          <a:bodyPr vert="horz" lIns="91440" tIns="45720" rIns="91440" bIns="45720" rtlCol="0">
            <a:noAutofit/>
          </a:bodyPr>
          <a:lstStyle/>
          <a:p>
            <a:pPr marL="342900" lvl="0" indent="-342900">
              <a:spcBef>
                <a:spcPct val="20000"/>
              </a:spcBef>
            </a:pPr>
            <a:r>
              <a:rPr lang="nl-NL" sz="2000" dirty="0" smtClean="0"/>
              <a:t>	P ∩ M ≠ Ø  </a:t>
            </a:r>
          </a:p>
        </p:txBody>
      </p:sp>
      <p:sp>
        <p:nvSpPr>
          <p:cNvPr id="17" name="Content Placeholder 2"/>
          <p:cNvSpPr txBox="1">
            <a:spLocks/>
          </p:cNvSpPr>
          <p:nvPr/>
        </p:nvSpPr>
        <p:spPr>
          <a:xfrm>
            <a:off x="6372200" y="4984577"/>
            <a:ext cx="4474840" cy="460647"/>
          </a:xfrm>
          <a:prstGeom prst="rect">
            <a:avLst/>
          </a:prstGeom>
        </p:spPr>
        <p:txBody>
          <a:bodyPr vert="horz" lIns="91440" tIns="45720" rIns="91440" bIns="45720" rtlCol="0">
            <a:noAutofit/>
          </a:bodyPr>
          <a:lstStyle/>
          <a:p>
            <a:pPr marL="342900" lvl="0" indent="-342900">
              <a:spcBef>
                <a:spcPct val="20000"/>
              </a:spcBef>
            </a:pPr>
            <a:r>
              <a:rPr lang="nl-NL" sz="2000" dirty="0" smtClean="0"/>
              <a:t>	S ∩ M = Ø  </a:t>
            </a:r>
          </a:p>
        </p:txBody>
      </p:sp>
      <p:sp>
        <p:nvSpPr>
          <p:cNvPr id="18" name="Content Placeholder 2"/>
          <p:cNvSpPr txBox="1">
            <a:spLocks/>
          </p:cNvSpPr>
          <p:nvPr/>
        </p:nvSpPr>
        <p:spPr>
          <a:xfrm>
            <a:off x="6361856" y="5373216"/>
            <a:ext cx="4474840" cy="460647"/>
          </a:xfrm>
          <a:prstGeom prst="rect">
            <a:avLst/>
          </a:prstGeom>
        </p:spPr>
        <p:txBody>
          <a:bodyPr vert="horz" lIns="91440" tIns="45720" rIns="91440" bIns="45720" rtlCol="0">
            <a:noAutofit/>
          </a:bodyPr>
          <a:lstStyle/>
          <a:p>
            <a:pPr marL="342900" lvl="0" indent="-342900">
              <a:spcBef>
                <a:spcPct val="20000"/>
              </a:spcBef>
            </a:pPr>
            <a:r>
              <a:rPr lang="nl-NL" sz="2000" dirty="0" smtClean="0"/>
              <a:t>	S ∩ P = 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build="allAtOnce"/>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Aantonen van ongeldigheid van ongeldige syllogismen</a:t>
            </a:r>
            <a:endParaRPr lang="nl-NL" sz="3600" dirty="0"/>
          </a:p>
        </p:txBody>
      </p:sp>
      <p:sp>
        <p:nvSpPr>
          <p:cNvPr id="19" name="Content Placeholder 2"/>
          <p:cNvSpPr>
            <a:spLocks noGrp="1"/>
          </p:cNvSpPr>
          <p:nvPr>
            <p:ph idx="1"/>
          </p:nvPr>
        </p:nvSpPr>
        <p:spPr>
          <a:xfrm>
            <a:off x="313184" y="1672209"/>
            <a:ext cx="8939336" cy="1108719"/>
          </a:xfrm>
        </p:spPr>
        <p:txBody>
          <a:bodyPr>
            <a:noAutofit/>
          </a:bodyPr>
          <a:lstStyle/>
          <a:p>
            <a:r>
              <a:rPr lang="nl-NL" sz="2000" dirty="0" smtClean="0"/>
              <a:t>De </a:t>
            </a:r>
            <a:r>
              <a:rPr lang="nl-NL" sz="2000" dirty="0" err="1" smtClean="0"/>
              <a:t>klasselogica</a:t>
            </a:r>
            <a:r>
              <a:rPr lang="nl-NL" sz="2000" dirty="0" smtClean="0"/>
              <a:t> kan gebruikt worden om de geldigheid van syllogismen aan          te tonen. Maar dat konden we al middels de eerder besproken syntactische afleiding uit de vier perfecte syllogismen</a:t>
            </a:r>
          </a:p>
          <a:p>
            <a:endParaRPr lang="nl-NL" sz="2000" dirty="0" smtClean="0"/>
          </a:p>
          <a:p>
            <a:pPr>
              <a:buNone/>
            </a:pPr>
            <a:endParaRPr lang="nl-NL" sz="2000" i="1" dirty="0" smtClean="0"/>
          </a:p>
        </p:txBody>
      </p:sp>
      <p:sp>
        <p:nvSpPr>
          <p:cNvPr id="25" name="Content Placeholder 2"/>
          <p:cNvSpPr txBox="1">
            <a:spLocks/>
          </p:cNvSpPr>
          <p:nvPr/>
        </p:nvSpPr>
        <p:spPr>
          <a:xfrm>
            <a:off x="313184" y="2708920"/>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klasselogica</a:t>
            </a:r>
            <a:r>
              <a:rPr kumimoji="0" lang="nl-NL" sz="2000" b="0" i="0" u="none" strike="noStrike" kern="1200" cap="none" spc="0" normalizeH="0" noProof="0" dirty="0" smtClean="0">
                <a:ln>
                  <a:noFill/>
                </a:ln>
                <a:solidFill>
                  <a:schemeClr val="tx1"/>
                </a:solidFill>
                <a:effectLst/>
                <a:uLnTx/>
                <a:uFillTx/>
                <a:latin typeface="+mn-lt"/>
                <a:ea typeface="+mn-ea"/>
                <a:cs typeface="+mn-cs"/>
              </a:rPr>
              <a:t> kan echter ook gebruikt worden om de </a:t>
            </a:r>
            <a:r>
              <a:rPr kumimoji="0" lang="nl-NL" sz="2000" b="1" i="0" u="none" strike="noStrike" kern="1200" cap="none" spc="0" normalizeH="0" noProof="0" dirty="0" smtClean="0">
                <a:ln>
                  <a:noFill/>
                </a:ln>
                <a:solidFill>
                  <a:schemeClr val="tx1"/>
                </a:solidFill>
                <a:effectLst/>
                <a:uLnTx/>
                <a:uFillTx/>
                <a:latin typeface="+mn-lt"/>
                <a:ea typeface="+mn-ea"/>
                <a:cs typeface="+mn-cs"/>
              </a:rPr>
              <a:t>on</a:t>
            </a:r>
            <a:r>
              <a:rPr kumimoji="0" lang="nl-NL" sz="2000" b="0" i="0" u="none" strike="noStrike" kern="1200" cap="none" spc="0" normalizeH="0" noProof="0" dirty="0" smtClean="0">
                <a:ln>
                  <a:noFill/>
                </a:ln>
                <a:solidFill>
                  <a:schemeClr val="tx1"/>
                </a:solidFill>
                <a:effectLst/>
                <a:uLnTx/>
                <a:uFillTx/>
                <a:latin typeface="+mn-lt"/>
                <a:ea typeface="+mn-ea"/>
                <a:cs typeface="+mn-cs"/>
              </a:rPr>
              <a:t>geldigheid van syllogismen aan te tonen. En dit is van belang omdat dat middels de eerder besproken syntactische afleidingen uit perfecte syllogismen niet kan.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313184" y="3832449"/>
            <a:ext cx="8939336"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Neem de redeneervorm</a:t>
            </a:r>
            <a:r>
              <a:rPr kumimoji="0" lang="nl-NL" sz="2000" b="0" i="0" u="none" strike="noStrike" kern="1200" cap="none" spc="0" normalizeH="0" noProof="0" dirty="0" smtClean="0">
                <a:ln>
                  <a:noFill/>
                </a:ln>
                <a:solidFill>
                  <a:schemeClr val="tx1"/>
                </a:solidFill>
                <a:effectLst/>
                <a:uLnTx/>
                <a:uFillTx/>
                <a:latin typeface="+mn-lt"/>
                <a:ea typeface="+mn-ea"/>
                <a:cs typeface="+mn-cs"/>
              </a:rPr>
              <a:t> IEI-2. </a:t>
            </a:r>
            <a:r>
              <a:rPr lang="nl-NL" sz="2000" dirty="0" smtClean="0"/>
              <a:t>We zullen met behulp van de </a:t>
            </a:r>
            <a:r>
              <a:rPr lang="nl-NL" sz="2000" dirty="0" err="1" smtClean="0"/>
              <a:t>klasselogica</a:t>
            </a:r>
            <a:r>
              <a:rPr lang="nl-NL" sz="2000" dirty="0" smtClean="0"/>
              <a:t> laten zien dat deze redenering ongeldig is door een tegenvoorbeeld te construeren.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83568" y="4624537"/>
            <a:ext cx="2160240" cy="125273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1" u="none" strike="noStrike" kern="1200" cap="none" spc="0" normalizeH="0" baseline="0" noProof="0" dirty="0" smtClean="0">
                <a:ln>
                  <a:noFill/>
                </a:ln>
                <a:solidFill>
                  <a:schemeClr val="tx1"/>
                </a:solidFill>
                <a:effectLst/>
                <a:uLnTx/>
                <a:uFillTx/>
                <a:latin typeface="+mn-lt"/>
                <a:ea typeface="+mn-ea"/>
                <a:cs typeface="+mn-cs"/>
              </a:rPr>
              <a:t>Sommige</a:t>
            </a:r>
            <a:r>
              <a:rPr kumimoji="0" lang="nl-NL" sz="2000" b="1" u="none" strike="noStrike" kern="1200" cap="none" spc="0" normalizeH="0" noProof="0" dirty="0" smtClean="0">
                <a:ln>
                  <a:noFill/>
                </a:ln>
                <a:solidFill>
                  <a:schemeClr val="tx1"/>
                </a:solidFill>
                <a:effectLst/>
                <a:uLnTx/>
                <a:uFillTx/>
                <a:latin typeface="+mn-lt"/>
                <a:ea typeface="+mn-ea"/>
                <a:cs typeface="+mn-cs"/>
              </a:rPr>
              <a:t> </a:t>
            </a:r>
            <a:r>
              <a:rPr kumimoji="0" lang="nl-NL" sz="2000" b="1" i="1" u="none" strike="noStrike" kern="1200" cap="none" spc="0" normalizeH="0" noProof="0" dirty="0" smtClean="0">
                <a:ln>
                  <a:noFill/>
                </a:ln>
                <a:solidFill>
                  <a:schemeClr val="tx1"/>
                </a:solidFill>
                <a:effectLst/>
                <a:uLnTx/>
                <a:uFillTx/>
                <a:latin typeface="+mn-lt"/>
                <a:ea typeface="+mn-ea"/>
                <a:cs typeface="+mn-cs"/>
              </a:rPr>
              <a:t>P</a:t>
            </a:r>
            <a:r>
              <a:rPr kumimoji="0" lang="nl-NL" sz="2000" b="1" u="none" strike="noStrike" kern="1200" cap="none" spc="0" normalizeH="0" noProof="0" dirty="0" smtClean="0">
                <a:ln>
                  <a:noFill/>
                </a:ln>
                <a:solidFill>
                  <a:schemeClr val="tx1"/>
                </a:solidFill>
                <a:effectLst/>
                <a:uLnTx/>
                <a:uFillTx/>
                <a:latin typeface="+mn-lt"/>
                <a:ea typeface="+mn-ea"/>
                <a:cs typeface="+mn-cs"/>
              </a:rPr>
              <a:t> zijn </a:t>
            </a:r>
            <a:r>
              <a:rPr kumimoji="0" lang="nl-NL" sz="2000" b="1" i="1" u="none" strike="noStrike" kern="1200" cap="none" spc="0" normalizeH="0" noProof="0" dirty="0" smtClean="0">
                <a:ln>
                  <a:noFill/>
                </a:ln>
                <a:solidFill>
                  <a:schemeClr val="tx1"/>
                </a:solidFill>
                <a:effectLst/>
                <a:uLnTx/>
                <a:uFillTx/>
                <a:latin typeface="+mn-lt"/>
                <a:ea typeface="+mn-ea"/>
                <a:cs typeface="+mn-cs"/>
              </a:rPr>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Geen </a:t>
            </a:r>
            <a:r>
              <a:rPr lang="nl-NL" sz="2000" b="1" i="1" dirty="0" smtClean="0"/>
              <a:t>S</a:t>
            </a:r>
            <a:r>
              <a:rPr lang="nl-NL" sz="2000" b="1" dirty="0" smtClean="0"/>
              <a:t> is </a:t>
            </a:r>
            <a:r>
              <a:rPr lang="nl-NL" sz="2000" b="1" i="1" dirty="0" smtClean="0"/>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solidFill>
                  <a:srgbClr val="FF0000"/>
                </a:solidFill>
              </a:rPr>
              <a:t>Sommige </a:t>
            </a:r>
            <a:r>
              <a:rPr lang="nl-NL" sz="2000" b="1" i="1" dirty="0" smtClean="0">
                <a:solidFill>
                  <a:srgbClr val="FF0000"/>
                </a:solidFill>
              </a:rPr>
              <a:t>S</a:t>
            </a:r>
            <a:r>
              <a:rPr lang="nl-NL" sz="2000" b="1" dirty="0" smtClean="0">
                <a:solidFill>
                  <a:srgbClr val="FF0000"/>
                </a:solidFill>
              </a:rPr>
              <a:t> zijn </a:t>
            </a:r>
            <a:r>
              <a:rPr lang="nl-NL" sz="2000" b="1" i="1" dirty="0" smtClean="0">
                <a:solidFill>
                  <a:srgbClr val="FF0000"/>
                </a:solidFill>
              </a:rPr>
              <a:t>P</a:t>
            </a:r>
            <a:r>
              <a:rPr kumimoji="0" lang="nl-NL" sz="2000" b="1" i="1" u="none" strike="noStrike" kern="1200" cap="none" spc="0" normalizeH="0" noProof="0" dirty="0" smtClean="0">
                <a:ln>
                  <a:noFill/>
                </a:ln>
                <a:solidFill>
                  <a:srgbClr val="FF0000"/>
                </a:solidFill>
                <a:effectLst/>
                <a:uLnTx/>
                <a:uFillTx/>
                <a:latin typeface="+mn-lt"/>
                <a:ea typeface="+mn-ea"/>
                <a:cs typeface="+mn-cs"/>
              </a:rPr>
              <a:t> </a:t>
            </a:r>
            <a:endParaRPr kumimoji="0" lang="nl-NL" sz="2000" b="1" i="1" u="none" strike="noStrike" kern="1200" cap="none" spc="0" normalizeH="0" baseline="0" noProof="0" dirty="0" smtClean="0">
              <a:ln>
                <a:noFill/>
              </a:ln>
              <a:solidFill>
                <a:srgbClr val="FF0000"/>
              </a:solidFill>
              <a:effectLst/>
              <a:uLnTx/>
              <a:uFillTx/>
              <a:latin typeface="+mn-lt"/>
              <a:ea typeface="+mn-ea"/>
              <a:cs typeface="+mn-cs"/>
            </a:endParaRPr>
          </a:p>
        </p:txBody>
      </p:sp>
      <p:sp>
        <p:nvSpPr>
          <p:cNvPr id="8" name="Rectangle 7"/>
          <p:cNvSpPr/>
          <p:nvPr/>
        </p:nvSpPr>
        <p:spPr>
          <a:xfrm>
            <a:off x="3264778" y="4725144"/>
            <a:ext cx="2880320" cy="18722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p:cNvSpPr/>
          <p:nvPr/>
        </p:nvSpPr>
        <p:spPr>
          <a:xfrm>
            <a:off x="3480802" y="5373216"/>
            <a:ext cx="997034" cy="1021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a:off x="3851920" y="4928076"/>
            <a:ext cx="997034" cy="10212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3419872" y="6228020"/>
            <a:ext cx="792088" cy="369332"/>
          </a:xfrm>
          <a:prstGeom prst="rect">
            <a:avLst/>
          </a:prstGeom>
          <a:noFill/>
        </p:spPr>
        <p:txBody>
          <a:bodyPr wrap="square" rtlCol="0">
            <a:spAutoFit/>
          </a:bodyPr>
          <a:lstStyle/>
          <a:p>
            <a:r>
              <a:rPr lang="nl-NL" dirty="0" smtClean="0"/>
              <a:t>P</a:t>
            </a:r>
            <a:endParaRPr lang="nl-NL" dirty="0"/>
          </a:p>
        </p:txBody>
      </p:sp>
      <p:sp>
        <p:nvSpPr>
          <p:cNvPr id="13" name="TextBox 12"/>
          <p:cNvSpPr txBox="1"/>
          <p:nvPr/>
        </p:nvSpPr>
        <p:spPr>
          <a:xfrm>
            <a:off x="4716016" y="4787860"/>
            <a:ext cx="792088" cy="369332"/>
          </a:xfrm>
          <a:prstGeom prst="rect">
            <a:avLst/>
          </a:prstGeom>
          <a:noFill/>
        </p:spPr>
        <p:txBody>
          <a:bodyPr wrap="square" rtlCol="0">
            <a:spAutoFit/>
          </a:bodyPr>
          <a:lstStyle/>
          <a:p>
            <a:r>
              <a:rPr lang="nl-NL" dirty="0" smtClean="0"/>
              <a:t>M</a:t>
            </a:r>
            <a:endParaRPr lang="nl-NL" dirty="0"/>
          </a:p>
        </p:txBody>
      </p:sp>
      <p:sp>
        <p:nvSpPr>
          <p:cNvPr id="14" name="Oval 13"/>
          <p:cNvSpPr/>
          <p:nvPr/>
        </p:nvSpPr>
        <p:spPr>
          <a:xfrm>
            <a:off x="5004048" y="5288116"/>
            <a:ext cx="997034" cy="1021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Box 14"/>
          <p:cNvSpPr txBox="1"/>
          <p:nvPr/>
        </p:nvSpPr>
        <p:spPr>
          <a:xfrm>
            <a:off x="5785058" y="6156012"/>
            <a:ext cx="792088" cy="369332"/>
          </a:xfrm>
          <a:prstGeom prst="rect">
            <a:avLst/>
          </a:prstGeom>
          <a:noFill/>
        </p:spPr>
        <p:txBody>
          <a:bodyPr wrap="square" rtlCol="0">
            <a:spAutoFit/>
          </a:bodyPr>
          <a:lstStyle/>
          <a:p>
            <a:r>
              <a:rPr lang="nl-NL" dirty="0" smtClean="0"/>
              <a:t>S</a:t>
            </a:r>
            <a:endParaRPr lang="nl-NL" dirty="0"/>
          </a:p>
        </p:txBody>
      </p:sp>
      <p:sp>
        <p:nvSpPr>
          <p:cNvPr id="16" name="Content Placeholder 2"/>
          <p:cNvSpPr txBox="1">
            <a:spLocks/>
          </p:cNvSpPr>
          <p:nvPr/>
        </p:nvSpPr>
        <p:spPr>
          <a:xfrm>
            <a:off x="6372200" y="4624537"/>
            <a:ext cx="4474840" cy="460647"/>
          </a:xfrm>
          <a:prstGeom prst="rect">
            <a:avLst/>
          </a:prstGeom>
        </p:spPr>
        <p:txBody>
          <a:bodyPr vert="horz" lIns="91440" tIns="45720" rIns="91440" bIns="45720" rtlCol="0">
            <a:noAutofit/>
          </a:bodyPr>
          <a:lstStyle/>
          <a:p>
            <a:pPr marL="342900" lvl="0" indent="-342900">
              <a:spcBef>
                <a:spcPct val="20000"/>
              </a:spcBef>
            </a:pPr>
            <a:r>
              <a:rPr lang="nl-NL" sz="2000" dirty="0" smtClean="0"/>
              <a:t>	P ∩ M ≠ Ø  </a:t>
            </a:r>
          </a:p>
        </p:txBody>
      </p:sp>
      <p:sp>
        <p:nvSpPr>
          <p:cNvPr id="17" name="Content Placeholder 2"/>
          <p:cNvSpPr txBox="1">
            <a:spLocks/>
          </p:cNvSpPr>
          <p:nvPr/>
        </p:nvSpPr>
        <p:spPr>
          <a:xfrm>
            <a:off x="6372200" y="4984577"/>
            <a:ext cx="4474840" cy="460647"/>
          </a:xfrm>
          <a:prstGeom prst="rect">
            <a:avLst/>
          </a:prstGeom>
        </p:spPr>
        <p:txBody>
          <a:bodyPr vert="horz" lIns="91440" tIns="45720" rIns="91440" bIns="45720" rtlCol="0">
            <a:noAutofit/>
          </a:bodyPr>
          <a:lstStyle/>
          <a:p>
            <a:pPr marL="342900" lvl="0" indent="-342900">
              <a:spcBef>
                <a:spcPct val="20000"/>
              </a:spcBef>
            </a:pPr>
            <a:r>
              <a:rPr lang="nl-NL" sz="2000" dirty="0" smtClean="0"/>
              <a:t>	S ∩ M = Ø  </a:t>
            </a:r>
          </a:p>
        </p:txBody>
      </p:sp>
      <p:sp>
        <p:nvSpPr>
          <p:cNvPr id="18" name="Content Placeholder 2"/>
          <p:cNvSpPr txBox="1">
            <a:spLocks/>
          </p:cNvSpPr>
          <p:nvPr/>
        </p:nvSpPr>
        <p:spPr>
          <a:xfrm>
            <a:off x="6361856" y="5373216"/>
            <a:ext cx="4474840" cy="460647"/>
          </a:xfrm>
          <a:prstGeom prst="rect">
            <a:avLst/>
          </a:prstGeom>
        </p:spPr>
        <p:txBody>
          <a:bodyPr vert="horz" lIns="91440" tIns="45720" rIns="91440" bIns="45720" rtlCol="0">
            <a:noAutofit/>
          </a:bodyPr>
          <a:lstStyle/>
          <a:p>
            <a:pPr marL="342900" lvl="0" indent="-342900">
              <a:spcBef>
                <a:spcPct val="20000"/>
              </a:spcBef>
            </a:pPr>
            <a:r>
              <a:rPr lang="nl-NL" sz="2000" b="1" dirty="0" smtClean="0">
                <a:solidFill>
                  <a:srgbClr val="FF0000"/>
                </a:solidFill>
              </a:rPr>
              <a:t>	S ∩ P = Ø  </a:t>
            </a:r>
          </a:p>
        </p:txBody>
      </p:sp>
      <p:sp>
        <p:nvSpPr>
          <p:cNvPr id="20" name="TextBox 19"/>
          <p:cNvSpPr txBox="1"/>
          <p:nvPr/>
        </p:nvSpPr>
        <p:spPr>
          <a:xfrm>
            <a:off x="6660232" y="5805264"/>
            <a:ext cx="2520280" cy="369332"/>
          </a:xfrm>
          <a:prstGeom prst="rect">
            <a:avLst/>
          </a:prstGeom>
          <a:noFill/>
        </p:spPr>
        <p:txBody>
          <a:bodyPr wrap="square" rtlCol="0">
            <a:spAutoFit/>
          </a:bodyPr>
          <a:lstStyle/>
          <a:p>
            <a:r>
              <a:rPr lang="nl-NL" dirty="0" smtClean="0"/>
              <a:t>Dus inderdaad ongeldig</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smtClean="0"/>
              <a:t>Existentiële import</a:t>
            </a:r>
            <a:endParaRPr lang="nl-NL" sz="3600" dirty="0"/>
          </a:p>
        </p:txBody>
      </p:sp>
      <p:sp>
        <p:nvSpPr>
          <p:cNvPr id="19" name="Content Placeholder 2"/>
          <p:cNvSpPr>
            <a:spLocks noGrp="1"/>
          </p:cNvSpPr>
          <p:nvPr>
            <p:ph idx="1"/>
          </p:nvPr>
        </p:nvSpPr>
        <p:spPr>
          <a:xfrm>
            <a:off x="313184" y="1340768"/>
            <a:ext cx="8939336" cy="1108719"/>
          </a:xfrm>
        </p:spPr>
        <p:txBody>
          <a:bodyPr>
            <a:noAutofit/>
          </a:bodyPr>
          <a:lstStyle/>
          <a:p>
            <a:r>
              <a:rPr lang="nl-NL" sz="2000" dirty="0" smtClean="0"/>
              <a:t>In de </a:t>
            </a:r>
            <a:r>
              <a:rPr lang="nl-NL" sz="2000" dirty="0" err="1" smtClean="0"/>
              <a:t>extensionele</a:t>
            </a:r>
            <a:r>
              <a:rPr lang="nl-NL" sz="2000" dirty="0" smtClean="0"/>
              <a:t> </a:t>
            </a:r>
            <a:r>
              <a:rPr lang="nl-NL" sz="2000" dirty="0" err="1" smtClean="0"/>
              <a:t>klasselogica</a:t>
            </a:r>
            <a:r>
              <a:rPr lang="nl-NL" sz="2000" dirty="0" smtClean="0"/>
              <a:t> wordt aangenomen dat alle termen </a:t>
            </a:r>
            <a:r>
              <a:rPr lang="nl-NL" sz="2000" i="1" dirty="0" smtClean="0"/>
              <a:t>existentiële import </a:t>
            </a:r>
            <a:r>
              <a:rPr lang="nl-NL" sz="2000" dirty="0" smtClean="0"/>
              <a:t>hebben. Dit wil zeggen dat iedere term een niet lege extensie heeft. Iedere term verwijst anders gezegd naar tenminste één object.</a:t>
            </a:r>
          </a:p>
          <a:p>
            <a:endParaRPr lang="nl-NL" sz="2000" dirty="0" smtClean="0"/>
          </a:p>
          <a:p>
            <a:pPr>
              <a:buNone/>
            </a:pPr>
            <a:endParaRPr lang="nl-NL" sz="2000" i="1" dirty="0" smtClean="0"/>
          </a:p>
        </p:txBody>
      </p:sp>
      <p:sp>
        <p:nvSpPr>
          <p:cNvPr id="25" name="Content Placeholder 2"/>
          <p:cNvSpPr txBox="1">
            <a:spLocks/>
          </p:cNvSpPr>
          <p:nvPr/>
        </p:nvSpPr>
        <p:spPr>
          <a:xfrm>
            <a:off x="313184" y="2377479"/>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Deze eis is van groot belang om problemen te voorkomen. Stel namelijk dat we de eis van existentiële import zouden laten vallen. In dat geval is dit </a:t>
            </a:r>
            <a:r>
              <a:rPr lang="nl-NL" sz="2000" dirty="0" err="1" smtClean="0"/>
              <a:t>A-oordeel</a:t>
            </a:r>
            <a:r>
              <a:rPr lang="nl-NL" sz="2000" dirty="0" smtClean="0"/>
              <a:t> toegestaan: </a:t>
            </a:r>
            <a:r>
              <a:rPr lang="nl-NL" sz="2000" dirty="0" smtClean="0">
                <a:solidFill>
                  <a:srgbClr val="0070C0"/>
                </a:solidFill>
              </a:rPr>
              <a:t>Alle marsbewoners zijn wezens met voelsprieten</a:t>
            </a:r>
            <a:r>
              <a:rPr lang="nl-NL" sz="20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2" name="Content Placeholder 2"/>
          <p:cNvSpPr txBox="1">
            <a:spLocks/>
          </p:cNvSpPr>
          <p:nvPr/>
        </p:nvSpPr>
        <p:spPr>
          <a:xfrm>
            <a:off x="313184" y="3400401"/>
            <a:ext cx="4474840" cy="53265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Welnu, is dit oordeel waar of onwaar? </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Content Placeholder 2"/>
          <p:cNvSpPr txBox="1">
            <a:spLocks/>
          </p:cNvSpPr>
          <p:nvPr/>
        </p:nvSpPr>
        <p:spPr>
          <a:xfrm>
            <a:off x="313184" y="3789040"/>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Als het </a:t>
            </a:r>
            <a:r>
              <a:rPr lang="nl-NL" sz="2000" i="1" dirty="0" smtClean="0"/>
              <a:t>waar</a:t>
            </a:r>
            <a:r>
              <a:rPr lang="nl-NL" sz="2000" dirty="0" smtClean="0"/>
              <a:t> is, dan volgt uit de onmiddellijke afleidingsregel van subalternatie   dat het volgende subalterne </a:t>
            </a:r>
            <a:r>
              <a:rPr lang="nl-NL" sz="2000" dirty="0" err="1" smtClean="0"/>
              <a:t>I-oordeel</a:t>
            </a:r>
            <a:r>
              <a:rPr lang="nl-NL" sz="2000" dirty="0" smtClean="0"/>
              <a:t> ook waar is: </a:t>
            </a:r>
            <a:r>
              <a:rPr lang="nl-NL" sz="2000" dirty="0" smtClean="0">
                <a:solidFill>
                  <a:srgbClr val="0070C0"/>
                </a:solidFill>
              </a:rPr>
              <a:t>Sommige marsbewoners </a:t>
            </a:r>
            <a:r>
              <a:rPr lang="nl-NL" sz="2000" smtClean="0">
                <a:solidFill>
                  <a:srgbClr val="0070C0"/>
                </a:solidFill>
              </a:rPr>
              <a:t>zijn wezens </a:t>
            </a:r>
            <a:r>
              <a:rPr lang="nl-NL" sz="2000" dirty="0" smtClean="0">
                <a:solidFill>
                  <a:srgbClr val="0070C0"/>
                </a:solidFill>
              </a:rPr>
              <a:t>met voelsprieten</a:t>
            </a:r>
            <a:r>
              <a:rPr lang="nl-NL" sz="2000" dirty="0" smtClean="0"/>
              <a:t>. Maar dan zou er tenminste één </a:t>
            </a:r>
            <a:r>
              <a:rPr lang="nl-NL" sz="2000" dirty="0" err="1" smtClean="0"/>
              <a:t>marsbewoner</a:t>
            </a:r>
            <a:r>
              <a:rPr lang="nl-NL" sz="2000" dirty="0" smtClean="0"/>
              <a:t> zijn!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4" name="Content Placeholder 2"/>
          <p:cNvSpPr txBox="1">
            <a:spLocks/>
          </p:cNvSpPr>
          <p:nvPr/>
        </p:nvSpPr>
        <p:spPr>
          <a:xfrm>
            <a:off x="313184" y="4753743"/>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Als het </a:t>
            </a:r>
            <a:r>
              <a:rPr lang="nl-NL" sz="2000" i="1" dirty="0" smtClean="0"/>
              <a:t>onwaar</a:t>
            </a:r>
            <a:r>
              <a:rPr lang="nl-NL" sz="2000" dirty="0" smtClean="0"/>
              <a:t> is, dan is het volgende contradictoire </a:t>
            </a:r>
            <a:r>
              <a:rPr lang="nl-NL" sz="2000" dirty="0" err="1" smtClean="0"/>
              <a:t>O-oordeel</a:t>
            </a:r>
            <a:r>
              <a:rPr lang="nl-NL" sz="2000" dirty="0" smtClean="0"/>
              <a:t> waar: </a:t>
            </a:r>
            <a:r>
              <a:rPr lang="nl-NL" sz="2000" dirty="0" smtClean="0">
                <a:solidFill>
                  <a:srgbClr val="0070C0"/>
                </a:solidFill>
              </a:rPr>
              <a:t>Sommige marsbewoners zijn geen wezens met voelsprieten</a:t>
            </a:r>
            <a:r>
              <a:rPr lang="nl-NL" sz="2000" dirty="0" smtClean="0"/>
              <a:t>. Maar dan zou er wederom tenminste één </a:t>
            </a:r>
            <a:r>
              <a:rPr lang="nl-NL" sz="2000" dirty="0" err="1" smtClean="0"/>
              <a:t>marsbewoner</a:t>
            </a:r>
            <a:r>
              <a:rPr lang="nl-NL" sz="2000" dirty="0" smtClean="0"/>
              <a:t> moeten zijn!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7" name="Content Placeholder 2"/>
          <p:cNvSpPr txBox="1">
            <a:spLocks/>
          </p:cNvSpPr>
          <p:nvPr/>
        </p:nvSpPr>
        <p:spPr>
          <a:xfrm>
            <a:off x="251520" y="5776665"/>
            <a:ext cx="8939336"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Beide opties leiden tot een tegenspraak. We moeten de aanvankelijke aanname dus verwerpen. We kunnen de eis van existentiële import dus niet laten vallen.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2" end="2"/>
                                            </p:txEl>
                                          </p:spTgt>
                                        </p:tgtEl>
                                        <p:attrNameLst>
                                          <p:attrName>style.visibility</p:attrName>
                                        </p:attrNameLst>
                                      </p:cBhvr>
                                      <p:to>
                                        <p:strVal val="visible"/>
                                      </p:to>
                                    </p:set>
                                    <p:animEffect transition="in" filter="fade">
                                      <p:cBhvr>
                                        <p:cTn id="10" dur="2000"/>
                                        <p:tgtEl>
                                          <p:spTgt spid="2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animEffect transition="in" filter="fade">
                                      <p:cBhvr>
                                        <p:cTn id="13" dur="2000"/>
                                        <p:tgtEl>
                                          <p:spTgt spid="2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2000"/>
                                        <p:tgtEl>
                                          <p:spTgt spid="2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fade">
                                      <p:cBhvr>
                                        <p:cTn id="23" dur="2000"/>
                                        <p:tgtEl>
                                          <p:spTgt spid="2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Effect transition="in" filter="fade">
                                      <p:cBhvr>
                                        <p:cTn id="26" dur="2000"/>
                                        <p:tgtEl>
                                          <p:spTgt spid="2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2000"/>
                                        <p:tgtEl>
                                          <p:spTgt spid="24">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2000"/>
                                        <p:tgtEl>
                                          <p:spTgt spid="2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Effect transition="in" filter="fade">
                                      <p:cBhvr>
                                        <p:cTn id="39" dur="20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2" grpId="0" build="allAtOnce"/>
      <p:bldP spid="23" grpId="0" build="allAtOnce"/>
      <p:bldP spid="24" grpId="0" build="allAtOnce"/>
      <p:bldP spid="27" grpId="0" build="allAtOnce"/>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Syllogistiek</a:t>
            </a:r>
            <a:r>
              <a:rPr lang="nl-NL" sz="3600" dirty="0" smtClean="0"/>
              <a:t> en relaties</a:t>
            </a:r>
            <a:endParaRPr lang="nl-NL" sz="3600" dirty="0"/>
          </a:p>
        </p:txBody>
      </p:sp>
      <p:sp>
        <p:nvSpPr>
          <p:cNvPr id="19" name="Content Placeholder 2"/>
          <p:cNvSpPr>
            <a:spLocks noGrp="1"/>
          </p:cNvSpPr>
          <p:nvPr>
            <p:ph idx="1"/>
          </p:nvPr>
        </p:nvSpPr>
        <p:spPr>
          <a:xfrm>
            <a:off x="313184" y="1340769"/>
            <a:ext cx="8939336" cy="792088"/>
          </a:xfrm>
        </p:spPr>
        <p:txBody>
          <a:bodyPr>
            <a:noAutofit/>
          </a:bodyPr>
          <a:lstStyle/>
          <a:p>
            <a:r>
              <a:rPr lang="nl-NL" sz="2000" dirty="0" smtClean="0"/>
              <a:t>Neem twee lijnstukken L en M en stel dat L langer is dan M. Kunnen we het oordeel ‘L is langer is dan M’ uitdrukken als een </a:t>
            </a:r>
            <a:r>
              <a:rPr lang="nl-NL" sz="2000" dirty="0" err="1" smtClean="0"/>
              <a:t>subject-predikaat</a:t>
            </a:r>
            <a:r>
              <a:rPr lang="nl-NL" sz="2000" dirty="0" smtClean="0"/>
              <a:t> oordeel?	</a:t>
            </a:r>
          </a:p>
          <a:p>
            <a:pPr>
              <a:buNone/>
            </a:pPr>
            <a:endParaRPr lang="nl-NL" sz="2000" dirty="0" smtClean="0"/>
          </a:p>
          <a:p>
            <a:endParaRPr lang="nl-NL" sz="2000" dirty="0" smtClean="0"/>
          </a:p>
          <a:p>
            <a:pPr>
              <a:buNone/>
            </a:pPr>
            <a:endParaRPr lang="nl-NL" sz="2000" i="1" dirty="0" smtClean="0"/>
          </a:p>
        </p:txBody>
      </p:sp>
      <p:sp>
        <p:nvSpPr>
          <p:cNvPr id="10" name="Content Placeholder 2"/>
          <p:cNvSpPr txBox="1">
            <a:spLocks/>
          </p:cNvSpPr>
          <p:nvPr/>
        </p:nvSpPr>
        <p:spPr>
          <a:xfrm>
            <a:off x="323528" y="2204864"/>
            <a:ext cx="8939336"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b="1" u="none" strike="noStrike" kern="1200" cap="none" spc="0" normalizeH="0" baseline="0" noProof="0" dirty="0" smtClean="0">
                <a:ln>
                  <a:noFill/>
                </a:ln>
                <a:solidFill>
                  <a:srgbClr val="0070C0"/>
                </a:solidFill>
                <a:effectLst/>
                <a:uLnTx/>
                <a:uFillTx/>
                <a:latin typeface="+mn-lt"/>
                <a:ea typeface="+mn-ea"/>
                <a:cs typeface="+mn-cs"/>
              </a:rPr>
              <a:t>L is </a:t>
            </a:r>
            <a:r>
              <a:rPr kumimoji="0" lang="nl-NL" sz="2000" b="1" u="none" strike="noStrike" kern="1200" cap="none" spc="0" normalizeH="0" baseline="0" noProof="0" dirty="0" err="1" smtClean="0">
                <a:ln>
                  <a:noFill/>
                </a:ln>
                <a:solidFill>
                  <a:srgbClr val="0070C0"/>
                </a:solidFill>
                <a:effectLst/>
                <a:uLnTx/>
                <a:uFillTx/>
                <a:latin typeface="+mn-lt"/>
                <a:ea typeface="+mn-ea"/>
                <a:cs typeface="+mn-cs"/>
              </a:rPr>
              <a:t>langer-dan-M</a:t>
            </a:r>
            <a:endParaRPr kumimoji="0" lang="nl-NL" sz="2000" b="1"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23528" y="2780928"/>
            <a:ext cx="3960440" cy="17281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Neem deze redenering: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L is langer dan 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M is langer dan K</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dirty="0" smtClean="0">
                <a:ln>
                  <a:noFill/>
                </a:ln>
                <a:solidFill>
                  <a:schemeClr val="tx1"/>
                </a:solidFill>
                <a:effectLst/>
                <a:uLnTx/>
                <a:uFillTx/>
                <a:latin typeface="+mn-lt"/>
                <a:ea typeface="+mn-ea"/>
                <a:cs typeface="+mn-cs"/>
              </a:rPr>
              <a:t>	Dus</a:t>
            </a:r>
            <a:r>
              <a:rPr lang="nl-NL" sz="2000" dirty="0" smtClean="0"/>
              <a:t>: L is langer dan 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347864" y="2780928"/>
            <a:ext cx="3960440" cy="17281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t>	Dit wordt dan: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L is </a:t>
            </a:r>
            <a:r>
              <a:rPr lang="nl-NL" sz="2000" noProof="0" dirty="0" err="1" smtClean="0"/>
              <a:t>langer-dan</a:t>
            </a:r>
            <a:r>
              <a:rPr lang="nl-NL" sz="2000" dirty="0" smtClean="0"/>
              <a:t>-</a:t>
            </a:r>
            <a:r>
              <a:rPr lang="nl-NL" sz="2000" noProof="0" dirty="0" smtClean="0"/>
              <a:t>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M is </a:t>
            </a:r>
            <a:r>
              <a:rPr lang="nl-NL" sz="2000" noProof="0" dirty="0" err="1" smtClean="0"/>
              <a:t>langer-dan</a:t>
            </a:r>
            <a:r>
              <a:rPr lang="nl-NL" sz="2000" dirty="0" smtClean="0"/>
              <a:t>-</a:t>
            </a:r>
            <a:r>
              <a:rPr lang="nl-NL" sz="2000" noProof="0" dirty="0" smtClean="0"/>
              <a:t>K</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dirty="0" smtClean="0">
                <a:ln>
                  <a:noFill/>
                </a:ln>
                <a:solidFill>
                  <a:schemeClr val="tx1"/>
                </a:solidFill>
                <a:effectLst/>
                <a:uLnTx/>
                <a:uFillTx/>
                <a:latin typeface="+mn-lt"/>
                <a:ea typeface="+mn-ea"/>
                <a:cs typeface="+mn-cs"/>
              </a:rPr>
              <a:t>	Dus</a:t>
            </a:r>
            <a:r>
              <a:rPr lang="nl-NL" sz="2000" dirty="0" smtClean="0"/>
              <a:t>: L is </a:t>
            </a:r>
            <a:r>
              <a:rPr lang="nl-NL" sz="2000" dirty="0" err="1" smtClean="0"/>
              <a:t>langer-dan-K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6300192" y="2793702"/>
            <a:ext cx="2880320" cy="923330"/>
          </a:xfrm>
          <a:prstGeom prst="rect">
            <a:avLst/>
          </a:prstGeom>
          <a:noFill/>
        </p:spPr>
        <p:txBody>
          <a:bodyPr wrap="square" rtlCol="0">
            <a:spAutoFit/>
          </a:bodyPr>
          <a:lstStyle/>
          <a:p>
            <a:r>
              <a:rPr lang="nl-NL" dirty="0" smtClean="0"/>
              <a:t>Conclusie kan niet formeel uit de premissen worden afgeleid.</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2000"/>
                                        <p:tgtEl>
                                          <p:spTgt spid="1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20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2000"/>
                                        <p:tgtEl>
                                          <p:spTgt spid="12">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2000"/>
                                        <p:tgtEl>
                                          <p:spTgt spid="12">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fade">
                                      <p:cBhvr>
                                        <p:cTn id="32" dur="2000"/>
                                        <p:tgtEl>
                                          <p:spTgt spid="12">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2000"/>
                                        <p:tgtEl>
                                          <p:spTgt spid="1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13" grpId="0" build="allAtOnce"/>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Syllogistiek</a:t>
            </a:r>
            <a:r>
              <a:rPr lang="nl-NL" sz="3600" dirty="0" smtClean="0"/>
              <a:t> en relaties</a:t>
            </a:r>
            <a:endParaRPr lang="nl-NL" sz="3600" dirty="0"/>
          </a:p>
        </p:txBody>
      </p:sp>
      <p:sp>
        <p:nvSpPr>
          <p:cNvPr id="19" name="Content Placeholder 2"/>
          <p:cNvSpPr>
            <a:spLocks noGrp="1"/>
          </p:cNvSpPr>
          <p:nvPr>
            <p:ph idx="1"/>
          </p:nvPr>
        </p:nvSpPr>
        <p:spPr>
          <a:xfrm>
            <a:off x="313184" y="1340769"/>
            <a:ext cx="8939336" cy="792088"/>
          </a:xfrm>
        </p:spPr>
        <p:txBody>
          <a:bodyPr>
            <a:noAutofit/>
          </a:bodyPr>
          <a:lstStyle/>
          <a:p>
            <a:r>
              <a:rPr lang="nl-NL" sz="2000" dirty="0" smtClean="0"/>
              <a:t>Neem twee lijnstukken L en M en stel dat L langer is dan M. Kunnen we het oordeel ‘L is langer is dan M’ uitdrukken als een </a:t>
            </a:r>
            <a:r>
              <a:rPr lang="nl-NL" sz="2000" dirty="0" err="1" smtClean="0"/>
              <a:t>subject-predikaat</a:t>
            </a:r>
            <a:r>
              <a:rPr lang="nl-NL" sz="2000" dirty="0" smtClean="0"/>
              <a:t> oordeel?	</a:t>
            </a:r>
          </a:p>
          <a:p>
            <a:pPr>
              <a:buNone/>
            </a:pPr>
            <a:endParaRPr lang="nl-NL" sz="2000" dirty="0" smtClean="0"/>
          </a:p>
          <a:p>
            <a:endParaRPr lang="nl-NL" sz="2000" dirty="0" smtClean="0"/>
          </a:p>
          <a:p>
            <a:pPr>
              <a:buNone/>
            </a:pPr>
            <a:endParaRPr lang="nl-NL" sz="2000" i="1" dirty="0" smtClean="0"/>
          </a:p>
        </p:txBody>
      </p:sp>
      <p:sp>
        <p:nvSpPr>
          <p:cNvPr id="10" name="Content Placeholder 2"/>
          <p:cNvSpPr txBox="1">
            <a:spLocks/>
          </p:cNvSpPr>
          <p:nvPr/>
        </p:nvSpPr>
        <p:spPr>
          <a:xfrm>
            <a:off x="323528" y="2204864"/>
            <a:ext cx="8939336"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b="1" u="none" strike="noStrike" kern="1200" cap="none" spc="0" normalizeH="0" baseline="0" noProof="0" dirty="0" smtClean="0">
                <a:ln>
                  <a:noFill/>
                </a:ln>
                <a:solidFill>
                  <a:srgbClr val="0070C0"/>
                </a:solidFill>
                <a:effectLst/>
                <a:uLnTx/>
                <a:uFillTx/>
                <a:latin typeface="+mn-lt"/>
                <a:ea typeface="+mn-ea"/>
                <a:cs typeface="+mn-cs"/>
              </a:rPr>
              <a:t>L is </a:t>
            </a:r>
            <a:r>
              <a:rPr kumimoji="0" lang="nl-NL" sz="2000" b="1" u="none" strike="noStrike" kern="1200" cap="none" spc="0" normalizeH="0" baseline="0" noProof="0" dirty="0" err="1" smtClean="0">
                <a:ln>
                  <a:noFill/>
                </a:ln>
                <a:solidFill>
                  <a:srgbClr val="0070C0"/>
                </a:solidFill>
                <a:effectLst/>
                <a:uLnTx/>
                <a:uFillTx/>
                <a:latin typeface="+mn-lt"/>
                <a:ea typeface="+mn-ea"/>
                <a:cs typeface="+mn-cs"/>
              </a:rPr>
              <a:t>langer-dan-M</a:t>
            </a:r>
            <a:r>
              <a:rPr kumimoji="0" lang="nl-NL" sz="2000" b="1" u="none" strike="noStrike" kern="1200" cap="none" spc="0" normalizeH="0" baseline="0" noProof="0" dirty="0" smtClean="0">
                <a:ln>
                  <a:noFill/>
                </a:ln>
                <a:solidFill>
                  <a:srgbClr val="0070C0"/>
                </a:solidFill>
                <a:effectLst/>
                <a:uLnTx/>
                <a:uFillTx/>
                <a:latin typeface="+mn-lt"/>
                <a:ea typeface="+mn-ea"/>
                <a:cs typeface="+mn-cs"/>
              </a:rPr>
              <a:t> en M</a:t>
            </a:r>
            <a:r>
              <a:rPr kumimoji="0" lang="nl-NL" sz="2000" b="1" u="none" strike="noStrike" kern="1200" cap="none" spc="0" normalizeH="0" noProof="0" dirty="0" smtClean="0">
                <a:ln>
                  <a:noFill/>
                </a:ln>
                <a:solidFill>
                  <a:srgbClr val="0070C0"/>
                </a:solidFill>
                <a:effectLst/>
                <a:uLnTx/>
                <a:uFillTx/>
                <a:latin typeface="+mn-lt"/>
                <a:ea typeface="+mn-ea"/>
                <a:cs typeface="+mn-cs"/>
              </a:rPr>
              <a:t> is </a:t>
            </a:r>
            <a:r>
              <a:rPr kumimoji="0" lang="nl-NL" sz="2000" b="1" u="none" strike="noStrike" kern="1200" cap="none" spc="0" normalizeH="0" noProof="0" dirty="0" err="1" smtClean="0">
                <a:ln>
                  <a:noFill/>
                </a:ln>
                <a:solidFill>
                  <a:srgbClr val="0070C0"/>
                </a:solidFill>
                <a:effectLst/>
                <a:uLnTx/>
                <a:uFillTx/>
                <a:latin typeface="+mn-lt"/>
                <a:ea typeface="+mn-ea"/>
                <a:cs typeface="+mn-cs"/>
              </a:rPr>
              <a:t>kleiner-dan-L</a:t>
            </a:r>
            <a:endParaRPr kumimoji="0" lang="nl-NL" sz="2000" b="1"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23528" y="2780928"/>
            <a:ext cx="3960440" cy="7920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Neem deze redenering: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L is langer dan 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M is langer dan K</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dirty="0" smtClean="0">
                <a:ln>
                  <a:noFill/>
                </a:ln>
                <a:solidFill>
                  <a:schemeClr val="tx1"/>
                </a:solidFill>
                <a:effectLst/>
                <a:uLnTx/>
                <a:uFillTx/>
                <a:latin typeface="+mn-lt"/>
                <a:ea typeface="+mn-ea"/>
                <a:cs typeface="+mn-cs"/>
              </a:rPr>
              <a:t>	Dus</a:t>
            </a:r>
            <a:r>
              <a:rPr lang="nl-NL" sz="2000" dirty="0" smtClean="0"/>
              <a:t>: L is langer dan 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347864" y="2780928"/>
            <a:ext cx="5184576" cy="17281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t>	Dit wordt dan: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L is </a:t>
            </a:r>
            <a:r>
              <a:rPr lang="nl-NL" sz="2000" noProof="0" dirty="0" err="1" smtClean="0"/>
              <a:t>langer-dan</a:t>
            </a:r>
            <a:r>
              <a:rPr lang="nl-NL" sz="2000" dirty="0" smtClean="0"/>
              <a:t>-</a:t>
            </a:r>
            <a:r>
              <a:rPr lang="nl-NL" sz="2000" noProof="0" dirty="0" smtClean="0"/>
              <a:t>M en M is </a:t>
            </a:r>
            <a:r>
              <a:rPr lang="nl-NL" sz="2000" noProof="0" dirty="0" err="1" smtClean="0"/>
              <a:t>kleiner-dan-L</a:t>
            </a:r>
            <a:endParaRPr lang="nl-NL" sz="2000" noProof="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M is </a:t>
            </a:r>
            <a:r>
              <a:rPr lang="nl-NL" sz="2000" noProof="0" dirty="0" err="1" smtClean="0"/>
              <a:t>langer-dan</a:t>
            </a:r>
            <a:r>
              <a:rPr lang="nl-NL" sz="2000" dirty="0" smtClean="0"/>
              <a:t>-</a:t>
            </a:r>
            <a:r>
              <a:rPr lang="nl-NL" sz="2000" noProof="0" dirty="0" smtClean="0"/>
              <a:t>K en K is </a:t>
            </a:r>
            <a:r>
              <a:rPr lang="nl-NL" sz="2000" noProof="0" dirty="0" err="1" smtClean="0"/>
              <a:t>kleiner-dan</a:t>
            </a:r>
            <a:r>
              <a:rPr lang="nl-NL" sz="2000" dirty="0" smtClean="0"/>
              <a:t>-M</a:t>
            </a:r>
            <a:endParaRPr lang="nl-NL" sz="2000" noProof="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dirty="0" smtClean="0">
                <a:ln>
                  <a:noFill/>
                </a:ln>
                <a:solidFill>
                  <a:schemeClr val="tx1"/>
                </a:solidFill>
                <a:effectLst/>
                <a:uLnTx/>
                <a:uFillTx/>
                <a:latin typeface="+mn-lt"/>
                <a:ea typeface="+mn-ea"/>
                <a:cs typeface="+mn-cs"/>
              </a:rPr>
              <a:t>	Dus</a:t>
            </a:r>
            <a:r>
              <a:rPr lang="nl-NL" sz="2000" dirty="0" smtClean="0"/>
              <a:t>: L is </a:t>
            </a:r>
            <a:r>
              <a:rPr lang="nl-NL" sz="2000" dirty="0" err="1" smtClean="0"/>
              <a:t>langer-dan-K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683568" y="4737918"/>
            <a:ext cx="3168352" cy="923330"/>
          </a:xfrm>
          <a:prstGeom prst="rect">
            <a:avLst/>
          </a:prstGeom>
          <a:noFill/>
        </p:spPr>
        <p:txBody>
          <a:bodyPr wrap="square" rtlCol="0">
            <a:spAutoFit/>
          </a:bodyPr>
          <a:lstStyle/>
          <a:p>
            <a:r>
              <a:rPr lang="nl-NL" dirty="0" smtClean="0"/>
              <a:t>Conclusie kan nog steeds niet formeel uit de premissen worden afgeleid.</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2000"/>
                                        <p:tgtEl>
                                          <p:spTgt spid="1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20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2000"/>
                                        <p:tgtEl>
                                          <p:spTgt spid="12">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2000"/>
                                        <p:tgtEl>
                                          <p:spTgt spid="12">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fade">
                                      <p:cBhvr>
                                        <p:cTn id="32" dur="2000"/>
                                        <p:tgtEl>
                                          <p:spTgt spid="12">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2000"/>
                                        <p:tgtEl>
                                          <p:spTgt spid="1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9"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smtClean="0"/>
              <a:t>De </a:t>
            </a:r>
            <a:r>
              <a:rPr lang="nl-NL" sz="3200" i="1" dirty="0" smtClean="0"/>
              <a:t>logische constanten</a:t>
            </a:r>
            <a:r>
              <a:rPr lang="nl-NL" sz="3200" dirty="0" smtClean="0"/>
              <a:t> van propositielogica</a:t>
            </a:r>
            <a:endParaRPr lang="nl-NL" sz="3200" dirty="0"/>
          </a:p>
        </p:txBody>
      </p:sp>
      <p:graphicFrame>
        <p:nvGraphicFramePr>
          <p:cNvPr id="4" name="Content Placeholder 3"/>
          <p:cNvGraphicFramePr>
            <a:graphicFrameLocks noGrp="1"/>
          </p:cNvGraphicFramePr>
          <p:nvPr>
            <p:ph idx="1"/>
          </p:nvPr>
        </p:nvGraphicFramePr>
        <p:xfrm>
          <a:off x="457200" y="1600200"/>
          <a:ext cx="8229600" cy="2679184"/>
        </p:xfrm>
        <a:graphic>
          <a:graphicData uri="http://schemas.openxmlformats.org/drawingml/2006/table">
            <a:tbl>
              <a:tblPr firstRow="1" bandRow="1">
                <a:tableStyleId>{5C22544A-7EE6-4342-B048-85BDC9FD1C3A}</a:tableStyleId>
              </a:tblPr>
              <a:tblGrid>
                <a:gridCol w="2818656"/>
                <a:gridCol w="2667744"/>
                <a:gridCol w="2743200"/>
              </a:tblGrid>
              <a:tr h="509776">
                <a:tc>
                  <a:txBody>
                    <a:bodyPr/>
                    <a:lstStyle/>
                    <a:p>
                      <a:r>
                        <a:rPr lang="nl-NL" dirty="0" smtClean="0"/>
                        <a:t>Logische constanten</a:t>
                      </a:r>
                      <a:r>
                        <a:rPr lang="nl-NL" baseline="0" dirty="0" smtClean="0"/>
                        <a:t> van propositielogica</a:t>
                      </a:r>
                      <a:endParaRPr lang="nl-NL" dirty="0"/>
                    </a:p>
                  </a:txBody>
                  <a:tcPr/>
                </a:tc>
                <a:tc>
                  <a:txBody>
                    <a:bodyPr/>
                    <a:lstStyle/>
                    <a:p>
                      <a:r>
                        <a:rPr lang="nl-NL" dirty="0" smtClean="0"/>
                        <a:t>In formele</a:t>
                      </a:r>
                      <a:r>
                        <a:rPr lang="nl-NL" baseline="0" dirty="0" smtClean="0"/>
                        <a:t> taal</a:t>
                      </a:r>
                      <a:endParaRPr lang="nl-NL" dirty="0"/>
                    </a:p>
                  </a:txBody>
                  <a:tcPr/>
                </a:tc>
                <a:tc>
                  <a:txBody>
                    <a:bodyPr/>
                    <a:lstStyle/>
                    <a:p>
                      <a:r>
                        <a:rPr lang="nl-NL" dirty="0" smtClean="0"/>
                        <a:t>Aanduiding</a:t>
                      </a:r>
                      <a:endParaRPr lang="nl-NL" dirty="0"/>
                    </a:p>
                  </a:txBody>
                  <a:tcPr/>
                </a:tc>
              </a:tr>
              <a:tr h="509776">
                <a:tc>
                  <a:txBody>
                    <a:bodyPr/>
                    <a:lstStyle/>
                    <a:p>
                      <a:r>
                        <a:rPr lang="nl-NL" b="0" dirty="0" smtClean="0"/>
                        <a:t>Als… Dan…</a:t>
                      </a:r>
                      <a:endParaRPr lang="nl-NL" b="0" dirty="0"/>
                    </a:p>
                  </a:txBody>
                  <a:tcPr/>
                </a:tc>
                <a:tc>
                  <a:txBody>
                    <a:bodyPr/>
                    <a:lstStyle/>
                    <a:p>
                      <a:r>
                        <a:rPr lang="nl-NL" sz="2400" b="0" dirty="0" smtClean="0"/>
                        <a:t>→</a:t>
                      </a:r>
                      <a:endParaRPr lang="nl-NL" sz="2400" b="0" dirty="0"/>
                    </a:p>
                  </a:txBody>
                  <a:tcPr/>
                </a:tc>
                <a:tc>
                  <a:txBody>
                    <a:bodyPr/>
                    <a:lstStyle/>
                    <a:p>
                      <a:r>
                        <a:rPr lang="nl-NL" sz="2000" b="0" dirty="0" smtClean="0"/>
                        <a:t>Implicatie</a:t>
                      </a:r>
                      <a:endParaRPr lang="nl-NL" sz="2000" b="0" dirty="0"/>
                    </a:p>
                  </a:txBody>
                  <a:tcPr/>
                </a:tc>
              </a:tr>
              <a:tr h="509776">
                <a:tc>
                  <a:txBody>
                    <a:bodyPr/>
                    <a:lstStyle/>
                    <a:p>
                      <a:r>
                        <a:rPr lang="nl-NL" b="0" dirty="0" smtClean="0"/>
                        <a:t>En</a:t>
                      </a:r>
                      <a:endParaRPr lang="nl-NL" b="0" dirty="0"/>
                    </a:p>
                  </a:txBody>
                  <a:tcPr/>
                </a:tc>
                <a:tc>
                  <a:txBody>
                    <a:bodyPr/>
                    <a:lstStyle/>
                    <a:p>
                      <a:r>
                        <a:rPr lang="nl-NL" sz="2400" b="0" dirty="0" smtClean="0"/>
                        <a:t>∧</a:t>
                      </a:r>
                      <a:endParaRPr lang="nl-NL" sz="2400" b="0" dirty="0"/>
                    </a:p>
                  </a:txBody>
                  <a:tcPr/>
                </a:tc>
                <a:tc>
                  <a:txBody>
                    <a:bodyPr/>
                    <a:lstStyle/>
                    <a:p>
                      <a:r>
                        <a:rPr lang="nl-NL" sz="2000" b="0" dirty="0" smtClean="0"/>
                        <a:t>Conjunctie</a:t>
                      </a:r>
                      <a:endParaRPr lang="nl-NL" sz="2000" b="0" dirty="0"/>
                    </a:p>
                  </a:txBody>
                  <a:tcPr/>
                </a:tc>
              </a:tr>
              <a:tr h="509776">
                <a:tc>
                  <a:txBody>
                    <a:bodyPr/>
                    <a:lstStyle/>
                    <a:p>
                      <a:r>
                        <a:rPr lang="nl-NL" b="0" dirty="0" smtClean="0"/>
                        <a:t>Of</a:t>
                      </a:r>
                      <a:endParaRPr lang="nl-NL" b="0" dirty="0"/>
                    </a:p>
                  </a:txBody>
                  <a:tcPr/>
                </a:tc>
                <a:tc>
                  <a:txBody>
                    <a:bodyPr/>
                    <a:lstStyle/>
                    <a:p>
                      <a:r>
                        <a:rPr lang="nl-NL" sz="2400" b="0" dirty="0" smtClean="0"/>
                        <a:t>∨</a:t>
                      </a:r>
                      <a:endParaRPr lang="nl-NL" sz="2400" b="0" dirty="0"/>
                    </a:p>
                  </a:txBody>
                  <a:tcPr/>
                </a:tc>
                <a:tc>
                  <a:txBody>
                    <a:bodyPr/>
                    <a:lstStyle/>
                    <a:p>
                      <a:r>
                        <a:rPr lang="nl-NL" sz="2000" b="0" dirty="0" smtClean="0"/>
                        <a:t>Disjunctie </a:t>
                      </a:r>
                      <a:endParaRPr lang="nl-NL" sz="2000" b="0" dirty="0"/>
                    </a:p>
                  </a:txBody>
                  <a:tcPr/>
                </a:tc>
              </a:tr>
              <a:tr h="509776">
                <a:tc>
                  <a:txBody>
                    <a:bodyPr/>
                    <a:lstStyle/>
                    <a:p>
                      <a:r>
                        <a:rPr lang="nl-NL" b="0" dirty="0" smtClean="0"/>
                        <a:t>Niet</a:t>
                      </a:r>
                      <a:endParaRPr lang="nl-NL" b="0" dirty="0"/>
                    </a:p>
                  </a:txBody>
                  <a:tcPr/>
                </a:tc>
                <a:tc>
                  <a:txBody>
                    <a:bodyPr/>
                    <a:lstStyle/>
                    <a:p>
                      <a:r>
                        <a:rPr lang="nl-NL" sz="2400" b="0" dirty="0" smtClean="0"/>
                        <a:t>¬</a:t>
                      </a:r>
                      <a:endParaRPr lang="nl-NL" sz="2400" b="0" dirty="0"/>
                    </a:p>
                  </a:txBody>
                  <a:tcPr/>
                </a:tc>
                <a:tc>
                  <a:txBody>
                    <a:bodyPr/>
                    <a:lstStyle/>
                    <a:p>
                      <a:r>
                        <a:rPr lang="nl-NL" sz="2000" b="0" dirty="0" smtClean="0"/>
                        <a:t>Negatie</a:t>
                      </a:r>
                      <a:r>
                        <a:rPr lang="nl-NL" sz="2000" b="0" baseline="0" dirty="0" smtClean="0"/>
                        <a:t> (ontkenning)</a:t>
                      </a:r>
                      <a:endParaRPr lang="nl-NL" sz="2000" b="0" dirty="0"/>
                    </a:p>
                  </a:txBody>
                  <a:tcPr/>
                </a:tc>
              </a:tr>
            </a:tbl>
          </a:graphicData>
        </a:graphic>
      </p:graphicFrame>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Syllogistiek</a:t>
            </a:r>
            <a:r>
              <a:rPr lang="nl-NL" sz="3600" dirty="0" smtClean="0"/>
              <a:t> en relaties</a:t>
            </a:r>
            <a:endParaRPr lang="nl-NL" sz="3600" dirty="0"/>
          </a:p>
        </p:txBody>
      </p:sp>
      <p:sp>
        <p:nvSpPr>
          <p:cNvPr id="19" name="Content Placeholder 2"/>
          <p:cNvSpPr>
            <a:spLocks noGrp="1"/>
          </p:cNvSpPr>
          <p:nvPr>
            <p:ph idx="1"/>
          </p:nvPr>
        </p:nvSpPr>
        <p:spPr>
          <a:xfrm>
            <a:off x="313184" y="1340769"/>
            <a:ext cx="8939336" cy="792088"/>
          </a:xfrm>
        </p:spPr>
        <p:txBody>
          <a:bodyPr>
            <a:noAutofit/>
          </a:bodyPr>
          <a:lstStyle/>
          <a:p>
            <a:r>
              <a:rPr lang="nl-NL" sz="2000" dirty="0" smtClean="0"/>
              <a:t>Neem twee lijnstukken L en M en stel dat L langer is dan M. Kunnen we het oordeel ‘L is langer is dan M’ uitdrukken als een </a:t>
            </a:r>
            <a:r>
              <a:rPr lang="nl-NL" sz="2000" dirty="0" err="1" smtClean="0"/>
              <a:t>subject-predikaat</a:t>
            </a:r>
            <a:r>
              <a:rPr lang="nl-NL" sz="2000" dirty="0" smtClean="0"/>
              <a:t> oordeel?	</a:t>
            </a:r>
          </a:p>
          <a:p>
            <a:pPr>
              <a:buNone/>
            </a:pPr>
            <a:endParaRPr lang="nl-NL" sz="2000" dirty="0" smtClean="0"/>
          </a:p>
          <a:p>
            <a:endParaRPr lang="nl-NL" sz="2000" dirty="0" smtClean="0"/>
          </a:p>
          <a:p>
            <a:pPr>
              <a:buNone/>
            </a:pPr>
            <a:endParaRPr lang="nl-NL" sz="2000" i="1" dirty="0" smtClean="0"/>
          </a:p>
        </p:txBody>
      </p:sp>
      <p:sp>
        <p:nvSpPr>
          <p:cNvPr id="10" name="Content Placeholder 2"/>
          <p:cNvSpPr txBox="1">
            <a:spLocks/>
          </p:cNvSpPr>
          <p:nvPr/>
        </p:nvSpPr>
        <p:spPr>
          <a:xfrm>
            <a:off x="323528" y="2204864"/>
            <a:ext cx="8939336"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b="1" u="none" strike="noStrike" kern="1200" cap="none" spc="0" normalizeH="0" baseline="0" noProof="0" dirty="0" smtClean="0">
                <a:ln>
                  <a:noFill/>
                </a:ln>
                <a:solidFill>
                  <a:srgbClr val="0070C0"/>
                </a:solidFill>
                <a:effectLst/>
                <a:uLnTx/>
                <a:uFillTx/>
                <a:latin typeface="+mn-lt"/>
                <a:ea typeface="+mn-ea"/>
                <a:cs typeface="+mn-cs"/>
              </a:rPr>
              <a:t>L is </a:t>
            </a:r>
            <a:r>
              <a:rPr kumimoji="0" lang="nl-NL" sz="2000" b="1" u="none" strike="noStrike" kern="1200" cap="none" spc="0" normalizeH="0" baseline="0" noProof="0" dirty="0" err="1" smtClean="0">
                <a:ln>
                  <a:noFill/>
                </a:ln>
                <a:solidFill>
                  <a:srgbClr val="0070C0"/>
                </a:solidFill>
                <a:effectLst/>
                <a:uLnTx/>
                <a:uFillTx/>
                <a:latin typeface="+mn-lt"/>
                <a:ea typeface="+mn-ea"/>
                <a:cs typeface="+mn-cs"/>
              </a:rPr>
              <a:t>lan</a:t>
            </a:r>
            <a:r>
              <a:rPr lang="nl-NL" sz="2000" b="1" dirty="0" smtClean="0">
                <a:solidFill>
                  <a:srgbClr val="0070C0"/>
                </a:solidFill>
              </a:rPr>
              <a:t>g en M is klein  </a:t>
            </a:r>
            <a:r>
              <a:rPr lang="nl-NL" i="1" dirty="0" smtClean="0"/>
              <a:t>(contractie, analoog aan ‘Jan is vader’ uit ‘Jan is vader van Piet)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23528" y="2780928"/>
            <a:ext cx="3960440" cy="7920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Neem deze redenering: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L is langer dan 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M is langer dan K</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dirty="0" smtClean="0">
                <a:ln>
                  <a:noFill/>
                </a:ln>
                <a:solidFill>
                  <a:schemeClr val="tx1"/>
                </a:solidFill>
                <a:effectLst/>
                <a:uLnTx/>
                <a:uFillTx/>
                <a:latin typeface="+mn-lt"/>
                <a:ea typeface="+mn-ea"/>
                <a:cs typeface="+mn-cs"/>
              </a:rPr>
              <a:t>	Dus</a:t>
            </a:r>
            <a:r>
              <a:rPr lang="nl-NL" sz="2000" dirty="0" smtClean="0"/>
              <a:t>: L is langer dan 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347864" y="2780928"/>
            <a:ext cx="5472608" cy="17281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Dit wordt dan:</a:t>
            </a:r>
            <a:endParaRPr lang="nl-NL" sz="2000" noProof="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L is lang en M is klein</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M is lang en K is klein</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i="0" u="none" strike="noStrike" kern="1200" cap="none" spc="0" normalizeH="0" baseline="0" dirty="0" smtClean="0">
                <a:ln>
                  <a:noFill/>
                </a:ln>
                <a:effectLst/>
                <a:uLnTx/>
                <a:uFillTx/>
                <a:latin typeface="+mn-lt"/>
                <a:ea typeface="+mn-ea"/>
                <a:cs typeface="+mn-cs"/>
              </a:rPr>
              <a:t>	</a:t>
            </a:r>
            <a:r>
              <a:rPr lang="nl-NL" sz="2000" dirty="0" smtClean="0"/>
              <a:t>L is lang en K is klein </a:t>
            </a:r>
            <a:r>
              <a:rPr lang="nl-NL" sz="1600" i="1" dirty="0" smtClean="0"/>
              <a:t>(volgens </a:t>
            </a:r>
            <a:r>
              <a:rPr lang="nl-NL" sz="1600" i="1" dirty="0" err="1" smtClean="0"/>
              <a:t>conjunctie-regels</a:t>
            </a:r>
            <a:r>
              <a:rPr lang="nl-NL" sz="1600" i="1" dirty="0" smtClean="0"/>
              <a:t>)</a:t>
            </a:r>
            <a:endParaRPr lang="nl-NL" sz="2000" i="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Dus: L is langer dan 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611560" y="4953942"/>
            <a:ext cx="3168352" cy="646331"/>
          </a:xfrm>
          <a:prstGeom prst="rect">
            <a:avLst/>
          </a:prstGeom>
          <a:noFill/>
        </p:spPr>
        <p:txBody>
          <a:bodyPr wrap="square" rtlCol="0">
            <a:spAutoFit/>
          </a:bodyPr>
          <a:lstStyle/>
          <a:p>
            <a:r>
              <a:rPr lang="nl-NL" dirty="0" smtClean="0"/>
              <a:t>Conclusie kan nu </a:t>
            </a:r>
            <a:r>
              <a:rPr lang="nl-NL" dirty="0" err="1" smtClean="0"/>
              <a:t>wél</a:t>
            </a:r>
            <a:r>
              <a:rPr lang="nl-NL" dirty="0" smtClean="0"/>
              <a:t> formeel worden afgeleid.</a:t>
            </a:r>
            <a:endParaRPr lang="nl-NL" dirty="0"/>
          </a:p>
        </p:txBody>
      </p:sp>
      <p:sp>
        <p:nvSpPr>
          <p:cNvPr id="14" name="TextBox 13"/>
          <p:cNvSpPr txBox="1"/>
          <p:nvPr/>
        </p:nvSpPr>
        <p:spPr>
          <a:xfrm>
            <a:off x="611560" y="5661248"/>
            <a:ext cx="3168352" cy="923330"/>
          </a:xfrm>
          <a:prstGeom prst="rect">
            <a:avLst/>
          </a:prstGeom>
          <a:noFill/>
        </p:spPr>
        <p:txBody>
          <a:bodyPr wrap="square" rtlCol="0">
            <a:spAutoFit/>
          </a:bodyPr>
          <a:lstStyle/>
          <a:p>
            <a:r>
              <a:rPr lang="nl-NL" dirty="0" smtClean="0"/>
              <a:t>Bovendien kan zo worden afgeleid dat uit ‘L is langer dan M’ volgt dat ‘M is kleiner dan L’</a:t>
            </a:r>
            <a:endParaRPr lang="nl-NL" dirty="0"/>
          </a:p>
        </p:txBody>
      </p:sp>
      <p:sp>
        <p:nvSpPr>
          <p:cNvPr id="15" name="TextBox 14"/>
          <p:cNvSpPr txBox="1"/>
          <p:nvPr/>
        </p:nvSpPr>
        <p:spPr>
          <a:xfrm>
            <a:off x="3923928" y="5674022"/>
            <a:ext cx="5472608" cy="1200329"/>
          </a:xfrm>
          <a:prstGeom prst="rect">
            <a:avLst/>
          </a:prstGeom>
          <a:noFill/>
        </p:spPr>
        <p:txBody>
          <a:bodyPr wrap="square" rtlCol="0">
            <a:spAutoFit/>
          </a:bodyPr>
          <a:lstStyle/>
          <a:p>
            <a:r>
              <a:rPr lang="nl-NL" dirty="0" smtClean="0"/>
              <a:t>L is langer dan M</a:t>
            </a:r>
          </a:p>
          <a:p>
            <a:r>
              <a:rPr lang="nl-NL" dirty="0" smtClean="0"/>
              <a:t>L is lang en M is klein</a:t>
            </a:r>
          </a:p>
          <a:p>
            <a:r>
              <a:rPr lang="nl-NL" dirty="0" smtClean="0"/>
              <a:t>M is klein en L is lang </a:t>
            </a:r>
            <a:r>
              <a:rPr lang="nl-NL" sz="1600" i="1" dirty="0" smtClean="0"/>
              <a:t>(volgens </a:t>
            </a:r>
            <a:r>
              <a:rPr lang="nl-NL" sz="1600" i="1" dirty="0" err="1" smtClean="0"/>
              <a:t>conjunctie-regels</a:t>
            </a:r>
            <a:r>
              <a:rPr lang="nl-NL" sz="1600" i="1" dirty="0" smtClean="0"/>
              <a:t>)</a:t>
            </a:r>
            <a:r>
              <a:rPr lang="nl-NL" sz="1600" dirty="0" smtClean="0"/>
              <a:t> </a:t>
            </a:r>
            <a:endParaRPr lang="nl-NL" dirty="0" smtClean="0"/>
          </a:p>
          <a:p>
            <a:r>
              <a:rPr lang="nl-NL" dirty="0" smtClean="0"/>
              <a:t>Dus: M is kleiner dan L</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2000"/>
                                        <p:tgtEl>
                                          <p:spTgt spid="1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20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2000"/>
                                        <p:tgtEl>
                                          <p:spTgt spid="12">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2000"/>
                                        <p:tgtEl>
                                          <p:spTgt spid="12">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fade">
                                      <p:cBhvr>
                                        <p:cTn id="32" dur="2000"/>
                                        <p:tgtEl>
                                          <p:spTgt spid="12">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2000"/>
                                        <p:tgtEl>
                                          <p:spTgt spid="12">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fade">
                                      <p:cBhvr>
                                        <p:cTn id="38" dur="2000"/>
                                        <p:tgtEl>
                                          <p:spTgt spid="1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20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2000"/>
                                        <p:tgtEl>
                                          <p:spTgt spid="1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2000"/>
                                        <p:tgtEl>
                                          <p:spTgt spid="15">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xEl>
                                              <p:pRg st="1" end="1"/>
                                            </p:txEl>
                                          </p:spTgt>
                                        </p:tgtEl>
                                        <p:attrNameLst>
                                          <p:attrName>style.visibility</p:attrName>
                                        </p:attrNameLst>
                                      </p:cBhvr>
                                      <p:to>
                                        <p:strVal val="visible"/>
                                      </p:to>
                                    </p:set>
                                    <p:animEffect transition="in" filter="fade">
                                      <p:cBhvr>
                                        <p:cTn id="56" dur="2000"/>
                                        <p:tgtEl>
                                          <p:spTgt spid="15">
                                            <p:txEl>
                                              <p:pRg st="1" end="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2000"/>
                                        <p:tgtEl>
                                          <p:spTgt spid="15">
                                            <p:txEl>
                                              <p:pRg st="2" end="2"/>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
                                            <p:txEl>
                                              <p:pRg st="3" end="3"/>
                                            </p:txEl>
                                          </p:spTgt>
                                        </p:tgtEl>
                                        <p:attrNameLst>
                                          <p:attrName>style.visibility</p:attrName>
                                        </p:attrNameLst>
                                      </p:cBhvr>
                                      <p:to>
                                        <p:strVal val="visible"/>
                                      </p:to>
                                    </p:set>
                                    <p:animEffect transition="in" filter="fade">
                                      <p:cBhvr>
                                        <p:cTn id="62"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9" grpId="0" build="allAtOnce"/>
      <p:bldP spid="14" grpId="0" build="allAtOnce"/>
      <p:bldP spid="15" grpId="0" build="allAtOnce"/>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Syllogistiek</a:t>
            </a:r>
            <a:r>
              <a:rPr lang="nl-NL" sz="3600" dirty="0" smtClean="0"/>
              <a:t> en relaties</a:t>
            </a:r>
            <a:endParaRPr lang="nl-NL" sz="3600" dirty="0"/>
          </a:p>
        </p:txBody>
      </p:sp>
      <p:sp>
        <p:nvSpPr>
          <p:cNvPr id="19" name="Content Placeholder 2"/>
          <p:cNvSpPr>
            <a:spLocks noGrp="1"/>
          </p:cNvSpPr>
          <p:nvPr>
            <p:ph idx="1"/>
          </p:nvPr>
        </p:nvSpPr>
        <p:spPr>
          <a:xfrm>
            <a:off x="313184" y="1340769"/>
            <a:ext cx="8939336" cy="792088"/>
          </a:xfrm>
        </p:spPr>
        <p:txBody>
          <a:bodyPr>
            <a:noAutofit/>
          </a:bodyPr>
          <a:lstStyle/>
          <a:p>
            <a:r>
              <a:rPr lang="nl-NL" sz="2000" dirty="0" smtClean="0"/>
              <a:t>Neem twee lijnstukken L en M en stel dat L langer is dan M. Kunnen we het oordeel ‘L is langer is dan M’ uitdrukken als een </a:t>
            </a:r>
            <a:r>
              <a:rPr lang="nl-NL" sz="2000" dirty="0" err="1" smtClean="0"/>
              <a:t>subject-predikaat</a:t>
            </a:r>
            <a:r>
              <a:rPr lang="nl-NL" sz="2000" dirty="0" smtClean="0"/>
              <a:t> oordeel?	</a:t>
            </a:r>
          </a:p>
          <a:p>
            <a:pPr>
              <a:buNone/>
            </a:pPr>
            <a:endParaRPr lang="nl-NL" sz="2000" dirty="0" smtClean="0"/>
          </a:p>
          <a:p>
            <a:endParaRPr lang="nl-NL" sz="2000" dirty="0" smtClean="0"/>
          </a:p>
          <a:p>
            <a:pPr>
              <a:buNone/>
            </a:pPr>
            <a:endParaRPr lang="nl-NL" sz="2000" i="1" dirty="0" smtClean="0"/>
          </a:p>
        </p:txBody>
      </p:sp>
      <p:sp>
        <p:nvSpPr>
          <p:cNvPr id="10" name="Content Placeholder 2"/>
          <p:cNvSpPr txBox="1">
            <a:spLocks/>
          </p:cNvSpPr>
          <p:nvPr/>
        </p:nvSpPr>
        <p:spPr>
          <a:xfrm>
            <a:off x="323528" y="2204864"/>
            <a:ext cx="8939336"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b="1" u="none" strike="noStrike" kern="1200" cap="none" spc="0" normalizeH="0" baseline="0" noProof="0" dirty="0" smtClean="0">
                <a:ln>
                  <a:noFill/>
                </a:ln>
                <a:solidFill>
                  <a:srgbClr val="0070C0"/>
                </a:solidFill>
                <a:effectLst/>
                <a:uLnTx/>
                <a:uFillTx/>
                <a:latin typeface="+mn-lt"/>
                <a:ea typeface="+mn-ea"/>
                <a:cs typeface="+mn-cs"/>
              </a:rPr>
              <a:t>L is </a:t>
            </a:r>
            <a:r>
              <a:rPr kumimoji="0" lang="nl-NL" sz="2000" b="1" u="none" strike="noStrike" kern="1200" cap="none" spc="0" normalizeH="0" baseline="0" noProof="0" dirty="0" err="1" smtClean="0">
                <a:ln>
                  <a:noFill/>
                </a:ln>
                <a:solidFill>
                  <a:srgbClr val="0070C0"/>
                </a:solidFill>
                <a:effectLst/>
                <a:uLnTx/>
                <a:uFillTx/>
                <a:latin typeface="+mn-lt"/>
                <a:ea typeface="+mn-ea"/>
                <a:cs typeface="+mn-cs"/>
              </a:rPr>
              <a:t>lan</a:t>
            </a:r>
            <a:r>
              <a:rPr lang="nl-NL" sz="2000" b="1" dirty="0" smtClean="0">
                <a:solidFill>
                  <a:srgbClr val="0070C0"/>
                </a:solidFill>
              </a:rPr>
              <a:t>g en M is klein  </a:t>
            </a:r>
            <a:r>
              <a:rPr lang="nl-NL" i="1" dirty="0" smtClean="0"/>
              <a:t>(contractie, analoog aan ‘Jan is vader’ uit ‘Jan is vader van Piet)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23528" y="2780928"/>
            <a:ext cx="3960440" cy="7920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Neem deze redenering: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L is langer dan 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M is langer dan K</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dirty="0" smtClean="0">
                <a:ln>
                  <a:noFill/>
                </a:ln>
                <a:solidFill>
                  <a:schemeClr val="tx1"/>
                </a:solidFill>
                <a:effectLst/>
                <a:uLnTx/>
                <a:uFillTx/>
                <a:latin typeface="+mn-lt"/>
                <a:ea typeface="+mn-ea"/>
                <a:cs typeface="+mn-cs"/>
              </a:rPr>
              <a:t>	Dus</a:t>
            </a:r>
            <a:r>
              <a:rPr lang="nl-NL" sz="2000" dirty="0" smtClean="0"/>
              <a:t>: L is langer dan 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347864" y="2780928"/>
            <a:ext cx="5400600" cy="17281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Dit wordt dan:</a:t>
            </a:r>
            <a:endParaRPr lang="nl-NL" sz="2000" noProof="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L is lang en M is klein</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M is lang en K is klein</a:t>
            </a:r>
          </a:p>
          <a:p>
            <a:pPr marL="342900" lvl="0" indent="-342900">
              <a:spcBef>
                <a:spcPct val="20000"/>
              </a:spcBef>
            </a:pPr>
            <a:r>
              <a:rPr kumimoji="0" lang="nl-NL" sz="2000" i="0" u="none" strike="noStrike" kern="1200" cap="none" spc="0" normalizeH="0" baseline="0" dirty="0" smtClean="0">
                <a:ln>
                  <a:noFill/>
                </a:ln>
                <a:effectLst/>
                <a:uLnTx/>
                <a:uFillTx/>
                <a:latin typeface="+mn-lt"/>
                <a:ea typeface="+mn-ea"/>
                <a:cs typeface="+mn-cs"/>
              </a:rPr>
              <a:t>	</a:t>
            </a:r>
            <a:r>
              <a:rPr lang="nl-NL" sz="2000" dirty="0" smtClean="0"/>
              <a:t>L is lang en K is klein </a:t>
            </a:r>
            <a:r>
              <a:rPr lang="nl-NL" sz="1600" i="1" dirty="0" smtClean="0"/>
              <a:t>(volgens </a:t>
            </a:r>
            <a:r>
              <a:rPr lang="nl-NL" sz="1600" i="1" dirty="0" err="1" smtClean="0"/>
              <a:t>conjunctie-regels</a:t>
            </a:r>
            <a:r>
              <a:rPr lang="nl-NL" sz="1600" i="1" dirty="0" smtClean="0"/>
              <a:t>)</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Dus: L is langer dan 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611560" y="4953942"/>
            <a:ext cx="3168352" cy="646331"/>
          </a:xfrm>
          <a:prstGeom prst="rect">
            <a:avLst/>
          </a:prstGeom>
          <a:noFill/>
        </p:spPr>
        <p:txBody>
          <a:bodyPr wrap="square" rtlCol="0">
            <a:spAutoFit/>
          </a:bodyPr>
          <a:lstStyle/>
          <a:p>
            <a:r>
              <a:rPr lang="nl-NL" dirty="0" smtClean="0"/>
              <a:t>Conclusie kan nu </a:t>
            </a:r>
            <a:r>
              <a:rPr lang="nl-NL" dirty="0" err="1" smtClean="0"/>
              <a:t>wél</a:t>
            </a:r>
            <a:r>
              <a:rPr lang="nl-NL" dirty="0" smtClean="0"/>
              <a:t> formeel worden afgeleid.</a:t>
            </a:r>
            <a:endParaRPr lang="nl-NL" dirty="0"/>
          </a:p>
        </p:txBody>
      </p:sp>
      <p:sp>
        <p:nvSpPr>
          <p:cNvPr id="8" name="TextBox 7"/>
          <p:cNvSpPr txBox="1"/>
          <p:nvPr/>
        </p:nvSpPr>
        <p:spPr>
          <a:xfrm>
            <a:off x="4139952" y="4941168"/>
            <a:ext cx="3168352" cy="646331"/>
          </a:xfrm>
          <a:prstGeom prst="rect">
            <a:avLst/>
          </a:prstGeom>
          <a:noFill/>
        </p:spPr>
        <p:txBody>
          <a:bodyPr wrap="square" rtlCol="0">
            <a:spAutoFit/>
          </a:bodyPr>
          <a:lstStyle/>
          <a:p>
            <a:r>
              <a:rPr lang="nl-NL" i="1" dirty="0" smtClean="0"/>
              <a:t>Er ontstaat echter                              een tegenspraak!</a:t>
            </a:r>
            <a:endParaRPr lang="nl-NL" i="1" dirty="0"/>
          </a:p>
        </p:txBody>
      </p:sp>
      <p:sp>
        <p:nvSpPr>
          <p:cNvPr id="14" name="TextBox 13"/>
          <p:cNvSpPr txBox="1"/>
          <p:nvPr/>
        </p:nvSpPr>
        <p:spPr>
          <a:xfrm>
            <a:off x="611560" y="5661248"/>
            <a:ext cx="3168352" cy="923330"/>
          </a:xfrm>
          <a:prstGeom prst="rect">
            <a:avLst/>
          </a:prstGeom>
          <a:noFill/>
        </p:spPr>
        <p:txBody>
          <a:bodyPr wrap="square" rtlCol="0">
            <a:spAutoFit/>
          </a:bodyPr>
          <a:lstStyle/>
          <a:p>
            <a:r>
              <a:rPr lang="nl-NL" dirty="0" smtClean="0"/>
              <a:t>Bovendien kan zo worden afgeleid dat uit ‘L is langer dan M’ volgt dat ‘M is kleiner dan L’</a:t>
            </a:r>
            <a:endParaRPr lang="nl-NL" dirty="0"/>
          </a:p>
        </p:txBody>
      </p:sp>
      <p:sp>
        <p:nvSpPr>
          <p:cNvPr id="15" name="TextBox 14"/>
          <p:cNvSpPr txBox="1"/>
          <p:nvPr/>
        </p:nvSpPr>
        <p:spPr>
          <a:xfrm>
            <a:off x="3923928" y="5674022"/>
            <a:ext cx="4968552" cy="1200329"/>
          </a:xfrm>
          <a:prstGeom prst="rect">
            <a:avLst/>
          </a:prstGeom>
          <a:noFill/>
        </p:spPr>
        <p:txBody>
          <a:bodyPr wrap="square" rtlCol="0">
            <a:spAutoFit/>
          </a:bodyPr>
          <a:lstStyle/>
          <a:p>
            <a:r>
              <a:rPr lang="nl-NL" dirty="0" smtClean="0"/>
              <a:t>L is langer dan M</a:t>
            </a:r>
          </a:p>
          <a:p>
            <a:r>
              <a:rPr lang="nl-NL" dirty="0" smtClean="0"/>
              <a:t>L is lang en M is klein</a:t>
            </a:r>
          </a:p>
          <a:p>
            <a:r>
              <a:rPr lang="nl-NL" dirty="0" smtClean="0"/>
              <a:t>M is klein en L is lang </a:t>
            </a:r>
            <a:r>
              <a:rPr lang="nl-NL" sz="1600" i="1" dirty="0" smtClean="0"/>
              <a:t>(volgens </a:t>
            </a:r>
            <a:r>
              <a:rPr lang="nl-NL" sz="1600" i="1" dirty="0" err="1" smtClean="0"/>
              <a:t>conjunctie-regels</a:t>
            </a:r>
            <a:r>
              <a:rPr lang="nl-NL" sz="1600" i="1" dirty="0" smtClean="0"/>
              <a:t>)</a:t>
            </a:r>
            <a:endParaRPr lang="nl-NL" dirty="0" smtClean="0"/>
          </a:p>
          <a:p>
            <a:r>
              <a:rPr lang="nl-NL" dirty="0" smtClean="0"/>
              <a:t>Dus: M is kleiner dan L</a:t>
            </a:r>
            <a:endParaRPr lang="nl-NL"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nl-NL" sz="3600" dirty="0" err="1" smtClean="0"/>
              <a:t>Syllogistiek</a:t>
            </a:r>
            <a:r>
              <a:rPr lang="nl-NL" sz="3600" dirty="0" smtClean="0"/>
              <a:t> en relaties</a:t>
            </a:r>
            <a:endParaRPr lang="nl-NL" sz="3600" dirty="0"/>
          </a:p>
        </p:txBody>
      </p:sp>
      <p:sp>
        <p:nvSpPr>
          <p:cNvPr id="19" name="Content Placeholder 2"/>
          <p:cNvSpPr>
            <a:spLocks noGrp="1"/>
          </p:cNvSpPr>
          <p:nvPr>
            <p:ph idx="1"/>
          </p:nvPr>
        </p:nvSpPr>
        <p:spPr>
          <a:xfrm>
            <a:off x="313184" y="1340769"/>
            <a:ext cx="8939336" cy="792088"/>
          </a:xfrm>
        </p:spPr>
        <p:txBody>
          <a:bodyPr>
            <a:noAutofit/>
          </a:bodyPr>
          <a:lstStyle/>
          <a:p>
            <a:r>
              <a:rPr lang="nl-NL" sz="2000" dirty="0" smtClean="0"/>
              <a:t>Neem twee lijnstukken L en M en stel dat L langer is dan M. Kunnen we het oordeel ‘L is langer is dan M’ uitdrukken als een </a:t>
            </a:r>
            <a:r>
              <a:rPr lang="nl-NL" sz="2000" dirty="0" err="1" smtClean="0"/>
              <a:t>subject-predikaat</a:t>
            </a:r>
            <a:r>
              <a:rPr lang="nl-NL" sz="2000" dirty="0" smtClean="0"/>
              <a:t> oordeel?	</a:t>
            </a:r>
          </a:p>
          <a:p>
            <a:pPr>
              <a:buNone/>
            </a:pPr>
            <a:endParaRPr lang="nl-NL" sz="2000" dirty="0" smtClean="0"/>
          </a:p>
          <a:p>
            <a:endParaRPr lang="nl-NL" sz="2000" dirty="0" smtClean="0"/>
          </a:p>
          <a:p>
            <a:pPr>
              <a:buNone/>
            </a:pPr>
            <a:endParaRPr lang="nl-NL" sz="2000" i="1" dirty="0" smtClean="0"/>
          </a:p>
        </p:txBody>
      </p:sp>
      <p:sp>
        <p:nvSpPr>
          <p:cNvPr id="10" name="Content Placeholder 2"/>
          <p:cNvSpPr txBox="1">
            <a:spLocks/>
          </p:cNvSpPr>
          <p:nvPr/>
        </p:nvSpPr>
        <p:spPr>
          <a:xfrm>
            <a:off x="323528" y="2204864"/>
            <a:ext cx="8939336"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b="1" u="none" strike="noStrike" kern="1200" cap="none" spc="0" normalizeH="0" baseline="0" noProof="0" dirty="0" smtClean="0">
                <a:ln>
                  <a:noFill/>
                </a:ln>
                <a:solidFill>
                  <a:srgbClr val="0070C0"/>
                </a:solidFill>
                <a:effectLst/>
                <a:uLnTx/>
                <a:uFillTx/>
                <a:latin typeface="+mn-lt"/>
                <a:ea typeface="+mn-ea"/>
                <a:cs typeface="+mn-cs"/>
              </a:rPr>
              <a:t>L is </a:t>
            </a:r>
            <a:r>
              <a:rPr kumimoji="0" lang="nl-NL" sz="2000" b="1" u="none" strike="noStrike" kern="1200" cap="none" spc="0" normalizeH="0" baseline="0" noProof="0" dirty="0" err="1" smtClean="0">
                <a:ln>
                  <a:noFill/>
                </a:ln>
                <a:solidFill>
                  <a:srgbClr val="0070C0"/>
                </a:solidFill>
                <a:effectLst/>
                <a:uLnTx/>
                <a:uFillTx/>
                <a:latin typeface="+mn-lt"/>
                <a:ea typeface="+mn-ea"/>
                <a:cs typeface="+mn-cs"/>
              </a:rPr>
              <a:t>lan</a:t>
            </a:r>
            <a:r>
              <a:rPr lang="nl-NL" sz="2000" b="1" dirty="0" smtClean="0">
                <a:solidFill>
                  <a:srgbClr val="0070C0"/>
                </a:solidFill>
              </a:rPr>
              <a:t>g en M is klein  </a:t>
            </a:r>
            <a:r>
              <a:rPr lang="nl-NL" i="1" dirty="0" smtClean="0"/>
              <a:t>(contractie, analoog aan ‘Jan is vader’ uit ‘Jan is vader van Piet)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23528" y="2780928"/>
            <a:ext cx="3960440" cy="7920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Neem deze redenering: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L is langer dan M</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M is langer dan K</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dirty="0" smtClean="0">
                <a:ln>
                  <a:noFill/>
                </a:ln>
                <a:solidFill>
                  <a:schemeClr val="tx1"/>
                </a:solidFill>
                <a:effectLst/>
                <a:uLnTx/>
                <a:uFillTx/>
                <a:latin typeface="+mn-lt"/>
                <a:ea typeface="+mn-ea"/>
                <a:cs typeface="+mn-cs"/>
              </a:rPr>
              <a:t>	Dus</a:t>
            </a:r>
            <a:r>
              <a:rPr lang="nl-NL" sz="2000" dirty="0" smtClean="0"/>
              <a:t>: L is langer dan 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347864" y="2780928"/>
            <a:ext cx="5544616" cy="17281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Dit wordt dan:</a:t>
            </a:r>
            <a:endParaRPr lang="nl-NL" sz="2000" noProof="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L is lang en </a:t>
            </a:r>
            <a:r>
              <a:rPr lang="nl-NL" sz="2000" b="1" noProof="0" dirty="0" smtClean="0">
                <a:solidFill>
                  <a:srgbClr val="FF0000"/>
                </a:solidFill>
              </a:rPr>
              <a:t>M is klein</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b="1" noProof="0" dirty="0" smtClean="0">
                <a:solidFill>
                  <a:srgbClr val="FF0000"/>
                </a:solidFill>
              </a:rPr>
              <a:t>M is lang</a:t>
            </a:r>
            <a:r>
              <a:rPr lang="nl-NL" sz="2000" noProof="0" dirty="0" smtClean="0"/>
              <a:t> en K is klein</a:t>
            </a:r>
          </a:p>
          <a:p>
            <a:pPr marL="342900" lvl="0" indent="-342900">
              <a:spcBef>
                <a:spcPct val="20000"/>
              </a:spcBef>
            </a:pPr>
            <a:r>
              <a:rPr kumimoji="0" lang="nl-NL" sz="2000" i="0" u="none" strike="noStrike" kern="1200" cap="none" spc="0" normalizeH="0" baseline="0" dirty="0" smtClean="0">
                <a:ln>
                  <a:noFill/>
                </a:ln>
                <a:effectLst/>
                <a:uLnTx/>
                <a:uFillTx/>
                <a:latin typeface="+mn-lt"/>
                <a:ea typeface="+mn-ea"/>
                <a:cs typeface="+mn-cs"/>
              </a:rPr>
              <a:t>	Dus</a:t>
            </a:r>
            <a:r>
              <a:rPr lang="nl-NL" sz="2000" dirty="0" smtClean="0"/>
              <a:t>: L is lang en K is klein </a:t>
            </a:r>
            <a:r>
              <a:rPr lang="nl-NL" sz="1600" i="1" dirty="0" smtClean="0"/>
              <a:t>(volgens </a:t>
            </a:r>
            <a:r>
              <a:rPr lang="nl-NL" sz="1600" i="1" dirty="0" err="1" smtClean="0"/>
              <a:t>conjunctie-regels</a:t>
            </a:r>
            <a:r>
              <a:rPr lang="nl-NL" sz="1600" i="1" dirty="0" smtClean="0"/>
              <a:t>)</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Dus: L is langer dan 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611560" y="4953942"/>
            <a:ext cx="3168352" cy="646331"/>
          </a:xfrm>
          <a:prstGeom prst="rect">
            <a:avLst/>
          </a:prstGeom>
          <a:noFill/>
        </p:spPr>
        <p:txBody>
          <a:bodyPr wrap="square" rtlCol="0">
            <a:spAutoFit/>
          </a:bodyPr>
          <a:lstStyle/>
          <a:p>
            <a:r>
              <a:rPr lang="nl-NL" dirty="0" smtClean="0"/>
              <a:t>Conclusie kan nu </a:t>
            </a:r>
            <a:r>
              <a:rPr lang="nl-NL" dirty="0" err="1" smtClean="0"/>
              <a:t>wél</a:t>
            </a:r>
            <a:r>
              <a:rPr lang="nl-NL" dirty="0" smtClean="0"/>
              <a:t> formeel worden afgeleid.</a:t>
            </a:r>
            <a:endParaRPr lang="nl-NL" dirty="0"/>
          </a:p>
        </p:txBody>
      </p:sp>
      <p:sp>
        <p:nvSpPr>
          <p:cNvPr id="13" name="Content Placeholder 2"/>
          <p:cNvSpPr txBox="1">
            <a:spLocks/>
          </p:cNvSpPr>
          <p:nvPr/>
        </p:nvSpPr>
        <p:spPr>
          <a:xfrm>
            <a:off x="313184" y="5733256"/>
            <a:ext cx="8939336" cy="7920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Al met al kan de </a:t>
            </a:r>
            <a:r>
              <a:rPr lang="nl-NL" sz="2000" dirty="0" err="1" smtClean="0"/>
              <a:t>syllogistiek</a:t>
            </a:r>
            <a:r>
              <a:rPr lang="nl-NL" sz="2000" dirty="0" smtClean="0"/>
              <a:t> dus niet goed omgaan met relaties. We stuiten hier op de grenzen van de </a:t>
            </a:r>
            <a:r>
              <a:rPr lang="nl-NL" sz="2000" dirty="0" err="1" smtClean="0"/>
              <a:t>syllogistiek</a:t>
            </a:r>
            <a:r>
              <a:rPr lang="nl-NL" sz="2000" dirty="0" smtClean="0"/>
              <a:t>. In de </a:t>
            </a:r>
            <a:r>
              <a:rPr lang="nl-NL" sz="2000" i="1" dirty="0" err="1" smtClean="0"/>
              <a:t>predikatenlogica</a:t>
            </a:r>
            <a:r>
              <a:rPr lang="nl-NL" sz="2000" dirty="0" smtClean="0"/>
              <a:t> kunnen relaties wel         adequaat verdisconteerd worden.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4139952" y="4941168"/>
            <a:ext cx="3168352" cy="646331"/>
          </a:xfrm>
          <a:prstGeom prst="rect">
            <a:avLst/>
          </a:prstGeom>
          <a:noFill/>
        </p:spPr>
        <p:txBody>
          <a:bodyPr wrap="square" rtlCol="0">
            <a:spAutoFit/>
          </a:bodyPr>
          <a:lstStyle/>
          <a:p>
            <a:r>
              <a:rPr lang="nl-NL" i="1" dirty="0" smtClean="0"/>
              <a:t>Er ontstaat echter                              een tegenspraak!</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Predikaatlogica</a:t>
            </a:r>
            <a:endParaRPr lang="nl-NL" sz="3600" dirty="0"/>
          </a:p>
        </p:txBody>
      </p:sp>
      <p:sp>
        <p:nvSpPr>
          <p:cNvPr id="3" name="Content Placeholder 2"/>
          <p:cNvSpPr>
            <a:spLocks noGrp="1"/>
          </p:cNvSpPr>
          <p:nvPr>
            <p:ph idx="1"/>
          </p:nvPr>
        </p:nvSpPr>
        <p:spPr>
          <a:xfrm>
            <a:off x="457200" y="1600201"/>
            <a:ext cx="8686800" cy="1108720"/>
          </a:xfrm>
        </p:spPr>
        <p:txBody>
          <a:bodyPr>
            <a:noAutofit/>
          </a:bodyPr>
          <a:lstStyle/>
          <a:p>
            <a:r>
              <a:rPr lang="nl-NL" sz="2000" dirty="0" smtClean="0"/>
              <a:t>De </a:t>
            </a:r>
            <a:r>
              <a:rPr lang="nl-NL" sz="2000" i="1" dirty="0" err="1" smtClean="0"/>
              <a:t>predikaatlogica</a:t>
            </a:r>
            <a:r>
              <a:rPr lang="nl-NL" sz="2000" dirty="0" smtClean="0"/>
              <a:t> is een uitbreiding van de propositielogica. Deze      uitbreiding maakt het mogelijk om nu ook de interne structuur van elementaire proposities mee te nemen in de logische analyse.</a:t>
            </a:r>
          </a:p>
          <a:p>
            <a:endParaRPr lang="nl-NL" sz="2000" dirty="0" smtClean="0"/>
          </a:p>
          <a:p>
            <a:endParaRPr lang="nl-NL" sz="2000" dirty="0" smtClean="0"/>
          </a:p>
        </p:txBody>
      </p:sp>
      <p:sp>
        <p:nvSpPr>
          <p:cNvPr id="6" name="Content Placeholder 2"/>
          <p:cNvSpPr txBox="1">
            <a:spLocks/>
          </p:cNvSpPr>
          <p:nvPr/>
        </p:nvSpPr>
        <p:spPr>
          <a:xfrm>
            <a:off x="457200" y="2752328"/>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Een bekend onderscheid is dat tussen individuele</a:t>
            </a:r>
            <a:r>
              <a:rPr kumimoji="0" lang="nl-NL" sz="2000" b="0" i="0" u="none" strike="noStrike" kern="1200" cap="none" spc="0" normalizeH="0" noProof="0" dirty="0" smtClean="0">
                <a:ln>
                  <a:noFill/>
                </a:ln>
                <a:solidFill>
                  <a:schemeClr val="tx1"/>
                </a:solidFill>
                <a:effectLst/>
                <a:uLnTx/>
                <a:uFillTx/>
                <a:latin typeface="+mn-lt"/>
                <a:ea typeface="+mn-ea"/>
                <a:cs typeface="+mn-cs"/>
              </a:rPr>
              <a:t> termen (</a:t>
            </a:r>
            <a:r>
              <a:rPr kumimoji="0" lang="nl-NL" sz="2000" b="0" i="0" u="none" strike="noStrike" kern="1200" cap="none" spc="0" normalizeH="0" noProof="0" dirty="0" err="1" smtClean="0">
                <a:ln>
                  <a:noFill/>
                </a:ln>
                <a:solidFill>
                  <a:schemeClr val="tx1"/>
                </a:solidFill>
                <a:effectLst/>
                <a:uLnTx/>
                <a:uFillTx/>
                <a:latin typeface="+mn-lt"/>
                <a:ea typeface="+mn-ea"/>
                <a:cs typeface="+mn-cs"/>
              </a:rPr>
              <a:t>Socrates</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err="1" smtClean="0">
                <a:ln>
                  <a:noFill/>
                </a:ln>
                <a:solidFill>
                  <a:schemeClr val="tx1"/>
                </a:solidFill>
                <a:effectLst/>
                <a:uLnTx/>
                <a:uFillTx/>
                <a:latin typeface="+mn-lt"/>
                <a:ea typeface="+mn-ea"/>
                <a:cs typeface="+mn-cs"/>
              </a:rPr>
              <a:t>Amsterda</a:t>
            </a:r>
            <a:r>
              <a:rPr lang="nl-NL" sz="2000" dirty="0" smtClean="0"/>
              <a:t>m, het getal 3) en algemene termen (mens, stad, getal). In de </a:t>
            </a:r>
            <a:r>
              <a:rPr lang="nl-NL" sz="2000" dirty="0" err="1" smtClean="0"/>
              <a:t>predikaatlogica</a:t>
            </a:r>
            <a:r>
              <a:rPr lang="nl-NL" sz="2000" dirty="0" smtClean="0"/>
              <a:t> worden individuele termen </a:t>
            </a:r>
            <a:r>
              <a:rPr lang="nl-NL" sz="2000" i="1" dirty="0" smtClean="0"/>
              <a:t>individuconstanten </a:t>
            </a:r>
            <a:r>
              <a:rPr lang="nl-NL" sz="2000" dirty="0" smtClean="0"/>
              <a:t>genoemd. Ze benoemen één ding of zaak. We geven ze weer met kleine letters: a, b, c,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4149080"/>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i="1" noProof="0" dirty="0" err="1" smtClean="0"/>
              <a:t>Predikaatletters</a:t>
            </a:r>
            <a:r>
              <a:rPr lang="nl-NL" sz="2000" noProof="0" dirty="0" smtClean="0"/>
              <a:t> verwijzen naar </a:t>
            </a:r>
            <a:r>
              <a:rPr lang="nl-NL" sz="2000" noProof="0" dirty="0" err="1" smtClean="0"/>
              <a:t>predikaten</a:t>
            </a:r>
            <a:r>
              <a:rPr lang="nl-NL" sz="2000" noProof="0" dirty="0" smtClean="0"/>
              <a:t> of eigenschappen</a:t>
            </a:r>
            <a:r>
              <a:rPr lang="nl-NL" sz="2000" dirty="0" smtClean="0"/>
              <a:t> (‘is sterfelijk’,  ‘is een stad’, ‘is een getal’). We geven ze weer met hoofdletters: A, B, C,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Indien object a eigenschap F heeft, dan schrijven we ‘Fa’</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57200" y="5589240"/>
            <a:ext cx="2746648"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i="1" dirty="0" err="1" smtClean="0"/>
              <a:t>Socrates</a:t>
            </a:r>
            <a:r>
              <a:rPr lang="nl-NL" sz="2000" i="1" dirty="0" smtClean="0"/>
              <a:t> is sterfelijk</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553544" y="5560640"/>
            <a:ext cx="2746648"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a: </a:t>
            </a:r>
            <a:r>
              <a:rPr lang="nl-NL" sz="2000" dirty="0" err="1" smtClean="0"/>
              <a:t>Socrates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563888" y="5920680"/>
            <a:ext cx="172819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B: is sterfelijk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5796136" y="5517232"/>
            <a:ext cx="2746648"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400" b="1" dirty="0" smtClean="0"/>
              <a:t>Ba</a:t>
            </a:r>
            <a:endParaRPr kumimoji="0" lang="nl-NL"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20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20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10" grpId="0" build="allAtOnce"/>
      <p:bldP spid="11" grpId="0" build="allAtOnce"/>
      <p:bldP spid="12" grpId="0" build="allAtOnce"/>
      <p:bldP spid="13" grpId="0" build="allAtOnce"/>
      <p:bldP spid="14" grpId="0" build="allAtOnce"/>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Predikaatlogica</a:t>
            </a:r>
            <a:endParaRPr lang="nl-NL" sz="3600" dirty="0"/>
          </a:p>
        </p:txBody>
      </p:sp>
      <p:sp>
        <p:nvSpPr>
          <p:cNvPr id="3" name="Content Placeholder 2"/>
          <p:cNvSpPr>
            <a:spLocks noGrp="1"/>
          </p:cNvSpPr>
          <p:nvPr>
            <p:ph idx="1"/>
          </p:nvPr>
        </p:nvSpPr>
        <p:spPr>
          <a:xfrm>
            <a:off x="457200" y="1600201"/>
            <a:ext cx="8686800" cy="1108720"/>
          </a:xfrm>
        </p:spPr>
        <p:txBody>
          <a:bodyPr>
            <a:noAutofit/>
          </a:bodyPr>
          <a:lstStyle/>
          <a:p>
            <a:r>
              <a:rPr lang="nl-NL" sz="2000" dirty="0" smtClean="0"/>
              <a:t>Allerlei zaken kunnen optreden als individuconstante. Het onderwerp van          een beweerzin kan immers op zo ongeveer alles betrekking hebben. Echter, </a:t>
            </a:r>
            <a:r>
              <a:rPr lang="nl-NL" sz="2000" dirty="0" err="1" smtClean="0"/>
              <a:t>predikaatletters</a:t>
            </a:r>
            <a:r>
              <a:rPr lang="nl-NL" sz="2000" dirty="0" smtClean="0"/>
              <a:t> treden in de </a:t>
            </a:r>
            <a:r>
              <a:rPr lang="nl-NL" sz="2000" dirty="0" err="1" smtClean="0"/>
              <a:t>predikaatlogica</a:t>
            </a:r>
            <a:r>
              <a:rPr lang="nl-NL" sz="2000" dirty="0" smtClean="0"/>
              <a:t> </a:t>
            </a:r>
            <a:r>
              <a:rPr lang="nl-NL" sz="2000" i="1" dirty="0" smtClean="0"/>
              <a:t>nooit</a:t>
            </a:r>
            <a:r>
              <a:rPr lang="nl-NL" sz="2000" dirty="0" smtClean="0"/>
              <a:t> op als individuconstanten.</a:t>
            </a:r>
          </a:p>
          <a:p>
            <a:endParaRPr lang="nl-NL" sz="2000" dirty="0" smtClean="0"/>
          </a:p>
          <a:p>
            <a:endParaRPr lang="nl-NL" sz="2000" dirty="0" smtClean="0"/>
          </a:p>
        </p:txBody>
      </p:sp>
      <p:sp>
        <p:nvSpPr>
          <p:cNvPr id="6" name="Content Placeholder 2"/>
          <p:cNvSpPr txBox="1">
            <a:spLocks/>
          </p:cNvSpPr>
          <p:nvPr/>
        </p:nvSpPr>
        <p:spPr>
          <a:xfrm>
            <a:off x="457200" y="2752328"/>
            <a:ext cx="8507288"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Het onderscheid tussen individuconstanten en </a:t>
            </a:r>
            <a:r>
              <a:rPr lang="nl-NL" sz="2000" dirty="0" err="1" smtClean="0"/>
              <a:t>predikaatletters</a:t>
            </a:r>
            <a:r>
              <a:rPr lang="nl-NL" sz="2000" dirty="0" smtClean="0"/>
              <a:t> komt   overeen met het ontologische onderscheid tussen objecten en attributen. Toch betekent het toekennen van een </a:t>
            </a:r>
            <a:r>
              <a:rPr lang="nl-NL" sz="2000" dirty="0" err="1" smtClean="0"/>
              <a:t>predikaat</a:t>
            </a:r>
            <a:r>
              <a:rPr lang="nl-NL" sz="2000" dirty="0" smtClean="0"/>
              <a:t> aan een individuterm                niet dat we ontologisch gehouden zijn aan het bestaan van beiden.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4149080"/>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Wie bijvoorbeeld zegt ‘3 is even’ of Ma (a:3 , M:even) is nog geen realist met betrekking tot getallen en eigenschappen van getallen.</a:t>
            </a:r>
            <a:endParaRPr kumimoji="0" lang="nl-NL" sz="2000" b="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Van </a:t>
            </a:r>
            <a:r>
              <a:rPr lang="nl-NL" sz="3600" dirty="0" smtClean="0">
                <a:solidFill>
                  <a:srgbClr val="0070C0"/>
                </a:solidFill>
              </a:rPr>
              <a:t>propositie-</a:t>
            </a:r>
            <a:r>
              <a:rPr lang="nl-NL" sz="3600" dirty="0" smtClean="0"/>
              <a:t> naar </a:t>
            </a:r>
            <a:r>
              <a:rPr lang="nl-NL" sz="3600" dirty="0" err="1" smtClean="0"/>
              <a:t>predikaatlogica</a:t>
            </a:r>
            <a:endParaRPr lang="nl-NL" sz="3600" dirty="0"/>
          </a:p>
        </p:txBody>
      </p:sp>
      <p:sp>
        <p:nvSpPr>
          <p:cNvPr id="3" name="Content Placeholder 2"/>
          <p:cNvSpPr>
            <a:spLocks noGrp="1"/>
          </p:cNvSpPr>
          <p:nvPr>
            <p:ph idx="1"/>
          </p:nvPr>
        </p:nvSpPr>
        <p:spPr>
          <a:xfrm>
            <a:off x="107504" y="1313910"/>
            <a:ext cx="2890664" cy="604663"/>
          </a:xfrm>
        </p:spPr>
        <p:txBody>
          <a:bodyPr>
            <a:noAutofit/>
          </a:bodyPr>
          <a:lstStyle/>
          <a:p>
            <a:pPr>
              <a:buNone/>
            </a:pPr>
            <a:r>
              <a:rPr lang="nl-NL" sz="2000" dirty="0" smtClean="0"/>
              <a:t>Zeven is niet even</a:t>
            </a:r>
          </a:p>
          <a:p>
            <a:endParaRPr lang="nl-NL" sz="2000" dirty="0" smtClean="0"/>
          </a:p>
        </p:txBody>
      </p:sp>
      <p:sp>
        <p:nvSpPr>
          <p:cNvPr id="10" name="Content Placeholder 2"/>
          <p:cNvSpPr txBox="1">
            <a:spLocks/>
          </p:cNvSpPr>
          <p:nvPr/>
        </p:nvSpPr>
        <p:spPr>
          <a:xfrm>
            <a:off x="457200" y="4275529"/>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252536" y="2403322"/>
            <a:ext cx="4906888" cy="964703"/>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nl-NL" sz="2000" dirty="0" smtClean="0"/>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Als</a:t>
            </a:r>
            <a:r>
              <a:rPr kumimoji="0" lang="nl-NL" sz="2000" b="0" i="0" u="none" strike="noStrike" kern="1200" cap="none" spc="0" normalizeH="0" noProof="0" dirty="0" smtClean="0">
                <a:ln>
                  <a:noFill/>
                </a:ln>
                <a:solidFill>
                  <a:schemeClr val="tx1"/>
                </a:solidFill>
                <a:effectLst/>
                <a:uLnTx/>
                <a:uFillTx/>
                <a:latin typeface="+mn-lt"/>
                <a:ea typeface="+mn-ea"/>
                <a:cs typeface="+mn-cs"/>
              </a:rPr>
              <a:t> Jan niet op zijn werk is, dan is                              hij ziek of heeft hij vrij genomen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4211960" y="1765265"/>
            <a:ext cx="1584176" cy="400110"/>
          </a:xfrm>
          <a:prstGeom prst="rect">
            <a:avLst/>
          </a:prstGeom>
          <a:noFill/>
        </p:spPr>
        <p:txBody>
          <a:bodyPr wrap="square" rtlCol="0">
            <a:spAutoFit/>
          </a:bodyPr>
          <a:lstStyle/>
          <a:p>
            <a:r>
              <a:rPr lang="nl-NL" sz="2000" b="1" dirty="0" smtClean="0"/>
              <a:t>¬Fa</a:t>
            </a:r>
          </a:p>
        </p:txBody>
      </p:sp>
      <p:sp>
        <p:nvSpPr>
          <p:cNvPr id="11" name="TextBox 10"/>
          <p:cNvSpPr txBox="1"/>
          <p:nvPr/>
        </p:nvSpPr>
        <p:spPr>
          <a:xfrm>
            <a:off x="4283968" y="1261209"/>
            <a:ext cx="1584176" cy="400110"/>
          </a:xfrm>
          <a:prstGeom prst="rect">
            <a:avLst/>
          </a:prstGeom>
          <a:noFill/>
        </p:spPr>
        <p:txBody>
          <a:bodyPr wrap="square" rtlCol="0">
            <a:spAutoFit/>
          </a:bodyPr>
          <a:lstStyle/>
          <a:p>
            <a:r>
              <a:rPr lang="nl-NL" sz="2000" b="1" dirty="0" smtClean="0">
                <a:solidFill>
                  <a:srgbClr val="0070C0"/>
                </a:solidFill>
              </a:rPr>
              <a:t>¬p</a:t>
            </a:r>
          </a:p>
        </p:txBody>
      </p:sp>
      <p:sp>
        <p:nvSpPr>
          <p:cNvPr id="12" name="TextBox 11"/>
          <p:cNvSpPr txBox="1"/>
          <p:nvPr/>
        </p:nvSpPr>
        <p:spPr>
          <a:xfrm>
            <a:off x="5436096" y="1702549"/>
            <a:ext cx="1152128" cy="646331"/>
          </a:xfrm>
          <a:prstGeom prst="rect">
            <a:avLst/>
          </a:prstGeom>
          <a:noFill/>
        </p:spPr>
        <p:txBody>
          <a:bodyPr wrap="square" rtlCol="0">
            <a:spAutoFit/>
          </a:bodyPr>
          <a:lstStyle/>
          <a:p>
            <a:r>
              <a:rPr lang="nl-NL" dirty="0" smtClean="0"/>
              <a:t>a: zeven</a:t>
            </a:r>
          </a:p>
          <a:p>
            <a:r>
              <a:rPr lang="nl-NL" dirty="0" smtClean="0"/>
              <a:t>F: is even</a:t>
            </a:r>
            <a:endParaRPr lang="nl-NL" dirty="0"/>
          </a:p>
        </p:txBody>
      </p:sp>
      <p:sp>
        <p:nvSpPr>
          <p:cNvPr id="13" name="TextBox 12"/>
          <p:cNvSpPr txBox="1"/>
          <p:nvPr/>
        </p:nvSpPr>
        <p:spPr>
          <a:xfrm>
            <a:off x="4211960" y="2503929"/>
            <a:ext cx="1728192" cy="707886"/>
          </a:xfrm>
          <a:prstGeom prst="rect">
            <a:avLst/>
          </a:prstGeom>
          <a:noFill/>
        </p:spPr>
        <p:txBody>
          <a:bodyPr wrap="square" rtlCol="0">
            <a:spAutoFit/>
          </a:bodyPr>
          <a:lstStyle/>
          <a:p>
            <a:r>
              <a:rPr lang="nl-NL" sz="2000" b="1" dirty="0" smtClean="0">
                <a:solidFill>
                  <a:srgbClr val="0070C0"/>
                </a:solidFill>
              </a:rPr>
              <a:t>¬p → (q V r)</a:t>
            </a:r>
          </a:p>
          <a:p>
            <a:endParaRPr lang="nl-NL" sz="2000" dirty="0">
              <a:solidFill>
                <a:srgbClr val="0070C0"/>
              </a:solidFill>
            </a:endParaRPr>
          </a:p>
        </p:txBody>
      </p:sp>
      <p:sp>
        <p:nvSpPr>
          <p:cNvPr id="14" name="TextBox 13"/>
          <p:cNvSpPr txBox="1"/>
          <p:nvPr/>
        </p:nvSpPr>
        <p:spPr>
          <a:xfrm>
            <a:off x="6228184" y="2431921"/>
            <a:ext cx="2808312" cy="923330"/>
          </a:xfrm>
          <a:prstGeom prst="rect">
            <a:avLst/>
          </a:prstGeom>
          <a:noFill/>
        </p:spPr>
        <p:txBody>
          <a:bodyPr wrap="square" rtlCol="0">
            <a:spAutoFit/>
          </a:bodyPr>
          <a:lstStyle/>
          <a:p>
            <a:r>
              <a:rPr lang="nl-NL" dirty="0" smtClean="0">
                <a:solidFill>
                  <a:srgbClr val="0070C0"/>
                </a:solidFill>
              </a:rPr>
              <a:t>p: Jan is op zijn werk</a:t>
            </a:r>
          </a:p>
          <a:p>
            <a:r>
              <a:rPr lang="nl-NL" dirty="0" smtClean="0">
                <a:solidFill>
                  <a:srgbClr val="0070C0"/>
                </a:solidFill>
              </a:rPr>
              <a:t>q: Jan is ziek</a:t>
            </a:r>
          </a:p>
          <a:p>
            <a:r>
              <a:rPr lang="nl-NL" dirty="0" smtClean="0">
                <a:solidFill>
                  <a:srgbClr val="0070C0"/>
                </a:solidFill>
              </a:rPr>
              <a:t>r: Jan heeft vrijgenomen </a:t>
            </a:r>
          </a:p>
        </p:txBody>
      </p:sp>
      <p:sp>
        <p:nvSpPr>
          <p:cNvPr id="15" name="TextBox 14"/>
          <p:cNvSpPr txBox="1"/>
          <p:nvPr/>
        </p:nvSpPr>
        <p:spPr>
          <a:xfrm>
            <a:off x="4211960" y="3561983"/>
            <a:ext cx="2232248" cy="707886"/>
          </a:xfrm>
          <a:prstGeom prst="rect">
            <a:avLst/>
          </a:prstGeom>
          <a:noFill/>
        </p:spPr>
        <p:txBody>
          <a:bodyPr wrap="square" rtlCol="0">
            <a:spAutoFit/>
          </a:bodyPr>
          <a:lstStyle/>
          <a:p>
            <a:r>
              <a:rPr lang="nl-NL" sz="2000" b="1" dirty="0" smtClean="0"/>
              <a:t>¬Fa → (Ga V Ha)</a:t>
            </a:r>
          </a:p>
          <a:p>
            <a:endParaRPr lang="nl-NL" sz="2000" dirty="0"/>
          </a:p>
        </p:txBody>
      </p:sp>
      <p:sp>
        <p:nvSpPr>
          <p:cNvPr id="16" name="TextBox 15"/>
          <p:cNvSpPr txBox="1"/>
          <p:nvPr/>
        </p:nvSpPr>
        <p:spPr>
          <a:xfrm>
            <a:off x="6228184" y="3356992"/>
            <a:ext cx="2808312" cy="1200329"/>
          </a:xfrm>
          <a:prstGeom prst="rect">
            <a:avLst/>
          </a:prstGeom>
          <a:noFill/>
        </p:spPr>
        <p:txBody>
          <a:bodyPr wrap="square" rtlCol="0">
            <a:spAutoFit/>
          </a:bodyPr>
          <a:lstStyle/>
          <a:p>
            <a:r>
              <a:rPr lang="nl-NL" dirty="0" smtClean="0"/>
              <a:t>a: Jan</a:t>
            </a:r>
          </a:p>
          <a:p>
            <a:r>
              <a:rPr lang="nl-NL" dirty="0" smtClean="0"/>
              <a:t>F: is op zijn werk</a:t>
            </a:r>
          </a:p>
          <a:p>
            <a:r>
              <a:rPr lang="nl-NL" dirty="0" smtClean="0"/>
              <a:t>G: is ziek</a:t>
            </a:r>
          </a:p>
          <a:p>
            <a:r>
              <a:rPr lang="nl-NL" dirty="0" smtClean="0"/>
              <a:t>H: heeft vrij genomen</a:t>
            </a:r>
          </a:p>
        </p:txBody>
      </p:sp>
      <p:sp>
        <p:nvSpPr>
          <p:cNvPr id="17" name="TextBox 16"/>
          <p:cNvSpPr txBox="1"/>
          <p:nvPr/>
        </p:nvSpPr>
        <p:spPr>
          <a:xfrm>
            <a:off x="5436096" y="1270501"/>
            <a:ext cx="1800200" cy="369332"/>
          </a:xfrm>
          <a:prstGeom prst="rect">
            <a:avLst/>
          </a:prstGeom>
          <a:noFill/>
        </p:spPr>
        <p:txBody>
          <a:bodyPr wrap="square" rtlCol="0">
            <a:spAutoFit/>
          </a:bodyPr>
          <a:lstStyle/>
          <a:p>
            <a:r>
              <a:rPr lang="nl-NL" dirty="0" smtClean="0">
                <a:solidFill>
                  <a:srgbClr val="0070C0"/>
                </a:solidFill>
              </a:rPr>
              <a:t>p: zeven is even</a:t>
            </a:r>
            <a:endParaRPr lang="nl-NL" dirty="0">
              <a:solidFill>
                <a:srgbClr val="0070C0"/>
              </a:solidFill>
            </a:endParaRPr>
          </a:p>
        </p:txBody>
      </p:sp>
      <p:sp>
        <p:nvSpPr>
          <p:cNvPr id="18" name="Content Placeholder 2"/>
          <p:cNvSpPr txBox="1">
            <a:spLocks/>
          </p:cNvSpPr>
          <p:nvPr/>
        </p:nvSpPr>
        <p:spPr>
          <a:xfrm>
            <a:off x="-262880" y="4496872"/>
            <a:ext cx="4906888" cy="964703"/>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nl-NL" sz="2000" dirty="0" smtClean="0"/>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6 is even, maar geen kwadraat</a:t>
            </a:r>
          </a:p>
        </p:txBody>
      </p:sp>
      <p:sp>
        <p:nvSpPr>
          <p:cNvPr id="19" name="TextBox 18"/>
          <p:cNvSpPr txBox="1"/>
          <p:nvPr/>
        </p:nvSpPr>
        <p:spPr>
          <a:xfrm>
            <a:off x="4211960" y="4527212"/>
            <a:ext cx="2232248" cy="707886"/>
          </a:xfrm>
          <a:prstGeom prst="rect">
            <a:avLst/>
          </a:prstGeom>
          <a:noFill/>
        </p:spPr>
        <p:txBody>
          <a:bodyPr wrap="square" rtlCol="0">
            <a:spAutoFit/>
          </a:bodyPr>
          <a:lstStyle/>
          <a:p>
            <a:r>
              <a:rPr lang="nl-NL" sz="2000" b="1" dirty="0" err="1" smtClean="0"/>
              <a:t>Ea</a:t>
            </a:r>
            <a:r>
              <a:rPr lang="nl-NL" sz="2000" b="1" dirty="0" smtClean="0"/>
              <a:t> ∧</a:t>
            </a:r>
            <a:r>
              <a:rPr lang="nl-NL" sz="2000" dirty="0" smtClean="0"/>
              <a:t> </a:t>
            </a:r>
            <a:r>
              <a:rPr lang="nl-NL" sz="2000" b="1" dirty="0" smtClean="0"/>
              <a:t>¬Ka</a:t>
            </a:r>
          </a:p>
          <a:p>
            <a:endParaRPr lang="nl-NL" sz="2000" dirty="0"/>
          </a:p>
        </p:txBody>
      </p:sp>
      <p:sp>
        <p:nvSpPr>
          <p:cNvPr id="20" name="TextBox 19"/>
          <p:cNvSpPr txBox="1"/>
          <p:nvPr/>
        </p:nvSpPr>
        <p:spPr>
          <a:xfrm>
            <a:off x="6228184" y="4593902"/>
            <a:ext cx="2808312" cy="923330"/>
          </a:xfrm>
          <a:prstGeom prst="rect">
            <a:avLst/>
          </a:prstGeom>
          <a:noFill/>
        </p:spPr>
        <p:txBody>
          <a:bodyPr wrap="square" rtlCol="0">
            <a:spAutoFit/>
          </a:bodyPr>
          <a:lstStyle/>
          <a:p>
            <a:r>
              <a:rPr lang="nl-NL" dirty="0" smtClean="0"/>
              <a:t>a: zes</a:t>
            </a:r>
          </a:p>
          <a:p>
            <a:r>
              <a:rPr lang="nl-NL" dirty="0" smtClean="0"/>
              <a:t>E: is even</a:t>
            </a:r>
          </a:p>
          <a:p>
            <a:r>
              <a:rPr lang="nl-NL" dirty="0" smtClean="0"/>
              <a:t>K: is kwadraat</a:t>
            </a:r>
          </a:p>
        </p:txBody>
      </p:sp>
      <p:sp>
        <p:nvSpPr>
          <p:cNvPr id="21" name="Content Placeholder 2"/>
          <p:cNvSpPr txBox="1">
            <a:spLocks/>
          </p:cNvSpPr>
          <p:nvPr/>
        </p:nvSpPr>
        <p:spPr>
          <a:xfrm>
            <a:off x="-262880" y="5733256"/>
            <a:ext cx="4906888" cy="964703"/>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nl-NL" sz="2000" dirty="0" smtClean="0"/>
              <a:t>	Als 2 een oneven priemgetal is, dan                       is de maan van kaas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TextBox 21"/>
          <p:cNvSpPr txBox="1"/>
          <p:nvPr/>
        </p:nvSpPr>
        <p:spPr>
          <a:xfrm>
            <a:off x="6228184" y="5602014"/>
            <a:ext cx="2808312" cy="1200329"/>
          </a:xfrm>
          <a:prstGeom prst="rect">
            <a:avLst/>
          </a:prstGeom>
          <a:noFill/>
        </p:spPr>
        <p:txBody>
          <a:bodyPr wrap="square" rtlCol="0">
            <a:spAutoFit/>
          </a:bodyPr>
          <a:lstStyle/>
          <a:p>
            <a:r>
              <a:rPr lang="nl-NL" dirty="0" smtClean="0"/>
              <a:t>a: twee                   m: maan</a:t>
            </a:r>
          </a:p>
          <a:p>
            <a:r>
              <a:rPr lang="nl-NL" dirty="0" smtClean="0"/>
              <a:t>E: is even</a:t>
            </a:r>
          </a:p>
          <a:p>
            <a:r>
              <a:rPr lang="nl-NL" dirty="0" smtClean="0"/>
              <a:t>P: is priemgetal</a:t>
            </a:r>
          </a:p>
          <a:p>
            <a:r>
              <a:rPr lang="nl-NL" dirty="0" smtClean="0"/>
              <a:t>K: is van kaas</a:t>
            </a:r>
          </a:p>
        </p:txBody>
      </p:sp>
      <p:sp>
        <p:nvSpPr>
          <p:cNvPr id="23" name="TextBox 22"/>
          <p:cNvSpPr txBox="1"/>
          <p:nvPr/>
        </p:nvSpPr>
        <p:spPr>
          <a:xfrm>
            <a:off x="4139952" y="5662989"/>
            <a:ext cx="2232248" cy="1015663"/>
          </a:xfrm>
          <a:prstGeom prst="rect">
            <a:avLst/>
          </a:prstGeom>
          <a:noFill/>
        </p:spPr>
        <p:txBody>
          <a:bodyPr wrap="square" rtlCol="0">
            <a:spAutoFit/>
          </a:bodyPr>
          <a:lstStyle/>
          <a:p>
            <a:r>
              <a:rPr lang="nl-NL" sz="2000" b="1" dirty="0" smtClean="0"/>
              <a:t>(¬</a:t>
            </a:r>
            <a:r>
              <a:rPr lang="nl-NL" sz="2000" b="1" dirty="0" err="1" smtClean="0"/>
              <a:t>Ea</a:t>
            </a:r>
            <a:r>
              <a:rPr lang="nl-NL" sz="2000" b="1" dirty="0" smtClean="0"/>
              <a:t> ∧</a:t>
            </a:r>
            <a:r>
              <a:rPr lang="nl-NL" sz="2000" dirty="0" smtClean="0"/>
              <a:t> </a:t>
            </a:r>
            <a:r>
              <a:rPr lang="nl-NL" sz="2000" b="1" dirty="0" smtClean="0"/>
              <a:t>Pa) → Km</a:t>
            </a:r>
          </a:p>
          <a:p>
            <a:endParaRPr lang="nl-NL" sz="2000" b="1" dirty="0" smtClean="0"/>
          </a:p>
          <a:p>
            <a:endParaRPr lang="nl-N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20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2000"/>
                                        <p:tgtEl>
                                          <p:spTgt spid="12">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2000"/>
                                        <p:tgtEl>
                                          <p:spTgt spid="1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20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2000"/>
                                        <p:tgtEl>
                                          <p:spTgt spid="1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2000"/>
                                        <p:tgtEl>
                                          <p:spTgt spid="14">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2000"/>
                                        <p:tgtEl>
                                          <p:spTgt spid="14">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xEl>
                                              <p:pRg st="2" end="2"/>
                                            </p:txEl>
                                          </p:spTgt>
                                        </p:tgtEl>
                                        <p:attrNameLst>
                                          <p:attrName>style.visibility</p:attrName>
                                        </p:attrNameLst>
                                      </p:cBhvr>
                                      <p:to>
                                        <p:strVal val="visible"/>
                                      </p:to>
                                    </p:set>
                                    <p:animEffect transition="in" filter="fade">
                                      <p:cBhvr>
                                        <p:cTn id="40" dur="2000"/>
                                        <p:tgtEl>
                                          <p:spTgt spid="1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Effect transition="in" filter="fade">
                                      <p:cBhvr>
                                        <p:cTn id="45" dur="2000"/>
                                        <p:tgtEl>
                                          <p:spTgt spid="15">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fade">
                                      <p:cBhvr>
                                        <p:cTn id="48" dur="2000"/>
                                        <p:tgtEl>
                                          <p:spTgt spid="16">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xEl>
                                              <p:pRg st="1" end="1"/>
                                            </p:txEl>
                                          </p:spTgt>
                                        </p:tgtEl>
                                        <p:attrNameLst>
                                          <p:attrName>style.visibility</p:attrName>
                                        </p:attrNameLst>
                                      </p:cBhvr>
                                      <p:to>
                                        <p:strVal val="visible"/>
                                      </p:to>
                                    </p:set>
                                    <p:animEffect transition="in" filter="fade">
                                      <p:cBhvr>
                                        <p:cTn id="51" dur="2000"/>
                                        <p:tgtEl>
                                          <p:spTgt spid="16">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2000"/>
                                        <p:tgtEl>
                                          <p:spTgt spid="16">
                                            <p:txEl>
                                              <p:pRg st="2" end="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xEl>
                                              <p:pRg st="3" end="3"/>
                                            </p:txEl>
                                          </p:spTgt>
                                        </p:tgtEl>
                                        <p:attrNameLst>
                                          <p:attrName>style.visibility</p:attrName>
                                        </p:attrNameLst>
                                      </p:cBhvr>
                                      <p:to>
                                        <p:strVal val="visible"/>
                                      </p:to>
                                    </p:set>
                                    <p:animEffect transition="in" filter="fade">
                                      <p:cBhvr>
                                        <p:cTn id="57" dur="2000"/>
                                        <p:tgtEl>
                                          <p:spTgt spid="1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fade">
                                      <p:cBhvr>
                                        <p:cTn id="62" dur="2000"/>
                                        <p:tgtEl>
                                          <p:spTgt spid="1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animEffect transition="in" filter="fade">
                                      <p:cBhvr>
                                        <p:cTn id="67" dur="2000"/>
                                        <p:tgtEl>
                                          <p:spTgt spid="19">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xEl>
                                              <p:pRg st="0" end="0"/>
                                            </p:txEl>
                                          </p:spTgt>
                                        </p:tgtEl>
                                        <p:attrNameLst>
                                          <p:attrName>style.visibility</p:attrName>
                                        </p:attrNameLst>
                                      </p:cBhvr>
                                      <p:to>
                                        <p:strVal val="visible"/>
                                      </p:to>
                                    </p:set>
                                    <p:animEffect transition="in" filter="fade">
                                      <p:cBhvr>
                                        <p:cTn id="70" dur="2000"/>
                                        <p:tgtEl>
                                          <p:spTgt spid="20">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xEl>
                                              <p:pRg st="1" end="1"/>
                                            </p:txEl>
                                          </p:spTgt>
                                        </p:tgtEl>
                                        <p:attrNameLst>
                                          <p:attrName>style.visibility</p:attrName>
                                        </p:attrNameLst>
                                      </p:cBhvr>
                                      <p:to>
                                        <p:strVal val="visible"/>
                                      </p:to>
                                    </p:set>
                                    <p:animEffect transition="in" filter="fade">
                                      <p:cBhvr>
                                        <p:cTn id="73" dur="2000"/>
                                        <p:tgtEl>
                                          <p:spTgt spid="20">
                                            <p:txEl>
                                              <p:pRg st="1" end="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xEl>
                                              <p:pRg st="2" end="2"/>
                                            </p:txEl>
                                          </p:spTgt>
                                        </p:tgtEl>
                                        <p:attrNameLst>
                                          <p:attrName>style.visibility</p:attrName>
                                        </p:attrNameLst>
                                      </p:cBhvr>
                                      <p:to>
                                        <p:strVal val="visible"/>
                                      </p:to>
                                    </p:set>
                                    <p:animEffect transition="in" filter="fade">
                                      <p:cBhvr>
                                        <p:cTn id="76" dur="2000"/>
                                        <p:tgtEl>
                                          <p:spTgt spid="20">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xEl>
                                              <p:pRg st="0" end="0"/>
                                            </p:txEl>
                                          </p:spTgt>
                                        </p:tgtEl>
                                        <p:attrNameLst>
                                          <p:attrName>style.visibility</p:attrName>
                                        </p:attrNameLst>
                                      </p:cBhvr>
                                      <p:to>
                                        <p:strVal val="visible"/>
                                      </p:to>
                                    </p:set>
                                    <p:animEffect transition="in" filter="fade">
                                      <p:cBhvr>
                                        <p:cTn id="81" dur="2000"/>
                                        <p:tgtEl>
                                          <p:spTgt spid="21">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2">
                                            <p:txEl>
                                              <p:pRg st="0" end="0"/>
                                            </p:txEl>
                                          </p:spTgt>
                                        </p:tgtEl>
                                        <p:attrNameLst>
                                          <p:attrName>style.visibility</p:attrName>
                                        </p:attrNameLst>
                                      </p:cBhvr>
                                      <p:to>
                                        <p:strVal val="visible"/>
                                      </p:to>
                                    </p:set>
                                    <p:animEffect transition="in" filter="fade">
                                      <p:cBhvr>
                                        <p:cTn id="86" dur="2000"/>
                                        <p:tgtEl>
                                          <p:spTgt spid="22">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xEl>
                                              <p:pRg st="1" end="1"/>
                                            </p:txEl>
                                          </p:spTgt>
                                        </p:tgtEl>
                                        <p:attrNameLst>
                                          <p:attrName>style.visibility</p:attrName>
                                        </p:attrNameLst>
                                      </p:cBhvr>
                                      <p:to>
                                        <p:strVal val="visible"/>
                                      </p:to>
                                    </p:set>
                                    <p:animEffect transition="in" filter="fade">
                                      <p:cBhvr>
                                        <p:cTn id="89" dur="2000"/>
                                        <p:tgtEl>
                                          <p:spTgt spid="22">
                                            <p:txEl>
                                              <p:pRg st="1" end="1"/>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2">
                                            <p:txEl>
                                              <p:pRg st="2" end="2"/>
                                            </p:txEl>
                                          </p:spTgt>
                                        </p:tgtEl>
                                        <p:attrNameLst>
                                          <p:attrName>style.visibility</p:attrName>
                                        </p:attrNameLst>
                                      </p:cBhvr>
                                      <p:to>
                                        <p:strVal val="visible"/>
                                      </p:to>
                                    </p:set>
                                    <p:animEffect transition="in" filter="fade">
                                      <p:cBhvr>
                                        <p:cTn id="92" dur="2000"/>
                                        <p:tgtEl>
                                          <p:spTgt spid="22">
                                            <p:txEl>
                                              <p:pRg st="2" end="2"/>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2">
                                            <p:txEl>
                                              <p:pRg st="3" end="3"/>
                                            </p:txEl>
                                          </p:spTgt>
                                        </p:tgtEl>
                                        <p:attrNameLst>
                                          <p:attrName>style.visibility</p:attrName>
                                        </p:attrNameLst>
                                      </p:cBhvr>
                                      <p:to>
                                        <p:strVal val="visible"/>
                                      </p:to>
                                    </p:set>
                                    <p:animEffect transition="in" filter="fade">
                                      <p:cBhvr>
                                        <p:cTn id="95" dur="2000"/>
                                        <p:tgtEl>
                                          <p:spTgt spid="22">
                                            <p:txEl>
                                              <p:pRg st="3" end="3"/>
                                            </p:tx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3">
                                            <p:txEl>
                                              <p:pRg st="0" end="0"/>
                                            </p:txEl>
                                          </p:spTgt>
                                        </p:tgtEl>
                                        <p:attrNameLst>
                                          <p:attrName>style.visibility</p:attrName>
                                        </p:attrNameLst>
                                      </p:cBhvr>
                                      <p:to>
                                        <p:strVal val="visible"/>
                                      </p:to>
                                    </p:set>
                                    <p:animEffect transition="in" filter="fade">
                                      <p:cBhvr>
                                        <p:cTn id="98"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1" grpId="0" build="allAtOnce"/>
      <p:bldP spid="12" grpId="0" build="allAtOnce"/>
      <p:bldP spid="13" grpId="0" build="allAtOnce"/>
      <p:bldP spid="14" grpId="0" build="allAtOnce"/>
      <p:bldP spid="15" grpId="0" build="allAtOnce"/>
      <p:bldP spid="16" grpId="0" build="allAtOnce"/>
      <p:bldP spid="17" grpId="0" build="allAtOnce"/>
      <p:bldP spid="18" grpId="0" build="allAtOnce"/>
      <p:bldP spid="19" grpId="0" build="allAtOnce"/>
      <p:bldP spid="20" grpId="0" build="allAtOnce"/>
      <p:bldP spid="21" grpId="0" build="allAtOnce"/>
      <p:bldP spid="22" grpId="0" build="allAtOnce"/>
      <p:bldP spid="23" grpId="0" build="allAtOnce"/>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Domein, kwantoren en individuvariabelen</a:t>
            </a:r>
            <a:endParaRPr lang="nl-NL" sz="3600" dirty="0"/>
          </a:p>
        </p:txBody>
      </p:sp>
      <p:sp>
        <p:nvSpPr>
          <p:cNvPr id="3" name="Content Placeholder 2"/>
          <p:cNvSpPr>
            <a:spLocks noGrp="1"/>
          </p:cNvSpPr>
          <p:nvPr>
            <p:ph idx="1"/>
          </p:nvPr>
        </p:nvSpPr>
        <p:spPr>
          <a:xfrm>
            <a:off x="179512" y="1528193"/>
            <a:ext cx="1234480" cy="676671"/>
          </a:xfrm>
        </p:spPr>
        <p:txBody>
          <a:bodyPr>
            <a:noAutofit/>
          </a:bodyPr>
          <a:lstStyle/>
          <a:p>
            <a:pPr>
              <a:buNone/>
            </a:pPr>
            <a:r>
              <a:rPr lang="nl-NL" sz="2000" dirty="0" smtClean="0"/>
              <a:t>Jan lacht</a:t>
            </a:r>
          </a:p>
          <a:p>
            <a:endParaRPr lang="nl-NL" sz="2000" dirty="0" smtClean="0"/>
          </a:p>
        </p:txBody>
      </p:sp>
      <p:sp>
        <p:nvSpPr>
          <p:cNvPr id="6" name="Content Placeholder 2"/>
          <p:cNvSpPr txBox="1">
            <a:spLocks/>
          </p:cNvSpPr>
          <p:nvPr/>
        </p:nvSpPr>
        <p:spPr>
          <a:xfrm>
            <a:off x="179512" y="2348880"/>
            <a:ext cx="2736304" cy="27649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Iedereen</a:t>
            </a:r>
            <a:r>
              <a:rPr kumimoji="0" lang="nl-NL" sz="2000" b="0" u="none" strike="noStrike" kern="1200" cap="none" spc="0" normalizeH="0" noProof="0" dirty="0" smtClean="0">
                <a:ln>
                  <a:noFill/>
                </a:ln>
                <a:solidFill>
                  <a:schemeClr val="tx1"/>
                </a:solidFill>
                <a:effectLst/>
                <a:uLnTx/>
                <a:uFillTx/>
                <a:latin typeface="+mn-lt"/>
                <a:ea typeface="+mn-ea"/>
                <a:cs typeface="+mn-cs"/>
              </a:rPr>
              <a:t> lacht</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Niemand</a:t>
            </a:r>
            <a:r>
              <a:rPr lang="nl-NL" sz="2000" dirty="0" smtClean="0"/>
              <a:t> lacht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Sommigen</a:t>
            </a:r>
            <a:r>
              <a:rPr kumimoji="0" lang="nl-NL" sz="2000" b="0" u="none" strike="noStrike" kern="1200" cap="none" spc="0" normalizeH="0" noProof="0" dirty="0" smtClean="0">
                <a:ln>
                  <a:noFill/>
                </a:ln>
                <a:solidFill>
                  <a:schemeClr val="tx1"/>
                </a:solidFill>
                <a:effectLst/>
                <a:uLnTx/>
                <a:uFillTx/>
                <a:latin typeface="+mn-lt"/>
                <a:ea typeface="+mn-ea"/>
                <a:cs typeface="+mn-cs"/>
              </a:rPr>
              <a:t> lachen</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Sommigen</a:t>
            </a:r>
            <a:r>
              <a:rPr lang="nl-NL" sz="2000" dirty="0" smtClean="0"/>
              <a:t> lachen niet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Iemand</a:t>
            </a:r>
            <a:r>
              <a:rPr kumimoji="0" lang="nl-NL" sz="2000" b="0" u="none" strike="noStrike" kern="1200" cap="none" spc="0" normalizeH="0" noProof="0" dirty="0" smtClean="0">
                <a:ln>
                  <a:noFill/>
                </a:ln>
                <a:solidFill>
                  <a:schemeClr val="tx1"/>
                </a:solidFill>
                <a:effectLst/>
                <a:uLnTx/>
                <a:uFillTx/>
                <a:latin typeface="+mn-lt"/>
                <a:ea typeface="+mn-ea"/>
                <a:cs typeface="+mn-cs"/>
              </a:rPr>
              <a:t> lacht</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Velen</a:t>
            </a:r>
            <a:r>
              <a:rPr lang="nl-NL" sz="2000" dirty="0" smtClean="0"/>
              <a:t> lachen niet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Weinigen</a:t>
            </a:r>
            <a:r>
              <a:rPr kumimoji="0" lang="nl-NL" sz="2000" b="0" u="none" strike="noStrike" kern="1200" cap="none" spc="0" normalizeH="0" noProof="0" dirty="0" smtClean="0">
                <a:ln>
                  <a:noFill/>
                </a:ln>
                <a:solidFill>
                  <a:schemeClr val="tx1"/>
                </a:solidFill>
                <a:effectLst/>
                <a:uLnTx/>
                <a:uFillTx/>
                <a:latin typeface="+mn-lt"/>
                <a:ea typeface="+mn-ea"/>
                <a:cs typeface="+mn-cs"/>
              </a:rPr>
              <a:t> lachen niet</a:t>
            </a:r>
            <a:endParaRPr kumimoji="0" lang="nl-NL" sz="2000" b="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extBox 14"/>
          <p:cNvSpPr txBox="1"/>
          <p:nvPr/>
        </p:nvSpPr>
        <p:spPr>
          <a:xfrm>
            <a:off x="2278088" y="1547500"/>
            <a:ext cx="1584176" cy="400110"/>
          </a:xfrm>
          <a:prstGeom prst="rect">
            <a:avLst/>
          </a:prstGeom>
          <a:noFill/>
        </p:spPr>
        <p:txBody>
          <a:bodyPr wrap="square" rtlCol="0">
            <a:spAutoFit/>
          </a:bodyPr>
          <a:lstStyle/>
          <a:p>
            <a:r>
              <a:rPr lang="nl-NL" sz="2000" b="1" dirty="0" smtClean="0"/>
              <a:t>Fa</a:t>
            </a:r>
          </a:p>
        </p:txBody>
      </p:sp>
      <p:sp>
        <p:nvSpPr>
          <p:cNvPr id="16" name="TextBox 15"/>
          <p:cNvSpPr txBox="1"/>
          <p:nvPr/>
        </p:nvSpPr>
        <p:spPr>
          <a:xfrm>
            <a:off x="3502224" y="1484784"/>
            <a:ext cx="1152128" cy="646331"/>
          </a:xfrm>
          <a:prstGeom prst="rect">
            <a:avLst/>
          </a:prstGeom>
          <a:noFill/>
        </p:spPr>
        <p:txBody>
          <a:bodyPr wrap="square" rtlCol="0">
            <a:spAutoFit/>
          </a:bodyPr>
          <a:lstStyle/>
          <a:p>
            <a:r>
              <a:rPr lang="nl-NL" dirty="0" smtClean="0"/>
              <a:t>a: Jan</a:t>
            </a:r>
          </a:p>
          <a:p>
            <a:r>
              <a:rPr lang="nl-NL" dirty="0" smtClean="0"/>
              <a:t>F: lacht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2000"/>
                                        <p:tgtEl>
                                          <p:spTgt spid="1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fade">
                                      <p:cBhvr>
                                        <p:cTn id="18" dur="2000"/>
                                        <p:tgtEl>
                                          <p:spTgt spid="1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2000"/>
                                        <p:tgtEl>
                                          <p:spTgt spid="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2000"/>
                                        <p:tgtEl>
                                          <p:spTgt spid="6">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2000"/>
                                        <p:tgtEl>
                                          <p:spTgt spid="6">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2000"/>
                                        <p:tgtEl>
                                          <p:spTgt spid="6">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2000"/>
                                        <p:tgtEl>
                                          <p:spTgt spid="6">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2000"/>
                                        <p:tgtEl>
                                          <p:spTgt spid="6">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allAtOnce"/>
      <p:bldP spid="15" grpId="0" build="allAtOnce"/>
      <p:bldP spid="16" grpId="0" build="allAtOnce"/>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Domein, kwantoren en individuvariabelen</a:t>
            </a:r>
            <a:endParaRPr lang="nl-NL" sz="3600" dirty="0"/>
          </a:p>
        </p:txBody>
      </p:sp>
      <p:sp>
        <p:nvSpPr>
          <p:cNvPr id="3" name="Content Placeholder 2"/>
          <p:cNvSpPr>
            <a:spLocks noGrp="1"/>
          </p:cNvSpPr>
          <p:nvPr>
            <p:ph idx="1"/>
          </p:nvPr>
        </p:nvSpPr>
        <p:spPr>
          <a:xfrm>
            <a:off x="179512" y="1528193"/>
            <a:ext cx="1234480" cy="676671"/>
          </a:xfrm>
        </p:spPr>
        <p:txBody>
          <a:bodyPr>
            <a:noAutofit/>
          </a:bodyPr>
          <a:lstStyle/>
          <a:p>
            <a:pPr>
              <a:buNone/>
            </a:pPr>
            <a:r>
              <a:rPr lang="nl-NL" sz="2000" dirty="0" smtClean="0"/>
              <a:t>Jan lacht</a:t>
            </a:r>
          </a:p>
          <a:p>
            <a:endParaRPr lang="nl-NL" sz="2000" dirty="0" smtClean="0"/>
          </a:p>
        </p:txBody>
      </p:sp>
      <p:sp>
        <p:nvSpPr>
          <p:cNvPr id="6" name="Content Placeholder 2"/>
          <p:cNvSpPr txBox="1">
            <a:spLocks/>
          </p:cNvSpPr>
          <p:nvPr/>
        </p:nvSpPr>
        <p:spPr>
          <a:xfrm>
            <a:off x="179512" y="2348880"/>
            <a:ext cx="2736304" cy="27649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rgbClr val="C00000"/>
                </a:solidFill>
                <a:effectLst/>
                <a:uLnTx/>
                <a:uFillTx/>
                <a:latin typeface="+mn-lt"/>
                <a:ea typeface="+mn-ea"/>
                <a:cs typeface="+mn-cs"/>
              </a:rPr>
              <a:t>Iedereen</a:t>
            </a:r>
            <a:r>
              <a:rPr kumimoji="0" lang="nl-NL" sz="2000" b="0" u="none" strike="noStrike" kern="1200" cap="none" spc="0" normalizeH="0" noProof="0" dirty="0" smtClean="0">
                <a:ln>
                  <a:noFill/>
                </a:ln>
                <a:solidFill>
                  <a:schemeClr val="tx1"/>
                </a:solidFill>
                <a:effectLst/>
                <a:uLnTx/>
                <a:uFillTx/>
                <a:latin typeface="+mn-lt"/>
                <a:ea typeface="+mn-ea"/>
                <a:cs typeface="+mn-cs"/>
              </a:rPr>
              <a:t> lacht</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solidFill>
                  <a:srgbClr val="C00000"/>
                </a:solidFill>
              </a:rPr>
              <a:t>Niemand</a:t>
            </a:r>
            <a:r>
              <a:rPr lang="nl-NL" sz="2000" dirty="0" smtClean="0">
                <a:solidFill>
                  <a:schemeClr val="accent6">
                    <a:lumMod val="75000"/>
                  </a:schemeClr>
                </a:solidFill>
              </a:rPr>
              <a:t> </a:t>
            </a:r>
            <a:r>
              <a:rPr lang="nl-NL" sz="2000" dirty="0" smtClean="0"/>
              <a:t>lacht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rgbClr val="C00000"/>
                </a:solidFill>
                <a:effectLst/>
                <a:uLnTx/>
                <a:uFillTx/>
                <a:latin typeface="+mn-lt"/>
                <a:ea typeface="+mn-ea"/>
                <a:cs typeface="+mn-cs"/>
              </a:rPr>
              <a:t>Sommigen</a:t>
            </a:r>
            <a:r>
              <a:rPr kumimoji="0" lang="nl-NL" sz="2000" b="0" u="none" strike="noStrike" kern="1200" cap="none" spc="0" normalizeH="0" noProof="0" dirty="0" smtClean="0">
                <a:ln>
                  <a:noFill/>
                </a:ln>
                <a:solidFill>
                  <a:schemeClr val="tx1"/>
                </a:solidFill>
                <a:effectLst/>
                <a:uLnTx/>
                <a:uFillTx/>
                <a:latin typeface="+mn-lt"/>
                <a:ea typeface="+mn-ea"/>
                <a:cs typeface="+mn-cs"/>
              </a:rPr>
              <a:t> lachen</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solidFill>
                  <a:srgbClr val="C00000"/>
                </a:solidFill>
              </a:rPr>
              <a:t>Sommigen</a:t>
            </a:r>
            <a:r>
              <a:rPr lang="nl-NL" sz="2000" dirty="0" smtClean="0"/>
              <a:t> lachen niet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rgbClr val="C00000"/>
                </a:solidFill>
                <a:effectLst/>
                <a:uLnTx/>
                <a:uFillTx/>
                <a:latin typeface="+mn-lt"/>
                <a:ea typeface="+mn-ea"/>
                <a:cs typeface="+mn-cs"/>
              </a:rPr>
              <a:t>Iemand</a:t>
            </a:r>
            <a:r>
              <a:rPr kumimoji="0" lang="nl-NL" sz="2000" b="0" u="none" strike="noStrike" kern="1200" cap="none" spc="0" normalizeH="0" noProof="0" dirty="0" smtClean="0">
                <a:ln>
                  <a:noFill/>
                </a:ln>
                <a:solidFill>
                  <a:schemeClr val="tx1"/>
                </a:solidFill>
                <a:effectLst/>
                <a:uLnTx/>
                <a:uFillTx/>
                <a:latin typeface="+mn-lt"/>
                <a:ea typeface="+mn-ea"/>
                <a:cs typeface="+mn-cs"/>
              </a:rPr>
              <a:t> lacht</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solidFill>
                  <a:srgbClr val="C00000"/>
                </a:solidFill>
              </a:rPr>
              <a:t>Velen</a:t>
            </a:r>
            <a:r>
              <a:rPr lang="nl-NL" sz="2000" dirty="0" smtClean="0"/>
              <a:t> lachen niet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rgbClr val="C00000"/>
                </a:solidFill>
                <a:effectLst/>
                <a:uLnTx/>
                <a:uFillTx/>
                <a:latin typeface="+mn-lt"/>
                <a:ea typeface="+mn-ea"/>
                <a:cs typeface="+mn-cs"/>
              </a:rPr>
              <a:t>Weinigen</a:t>
            </a:r>
            <a:r>
              <a:rPr kumimoji="0" lang="nl-NL" sz="2000" b="0" u="none" strike="noStrike" kern="1200" cap="none" spc="0" normalizeH="0" noProof="0" dirty="0" smtClean="0">
                <a:ln>
                  <a:noFill/>
                </a:ln>
                <a:solidFill>
                  <a:schemeClr val="tx1"/>
                </a:solidFill>
                <a:effectLst/>
                <a:uLnTx/>
                <a:uFillTx/>
                <a:latin typeface="+mn-lt"/>
                <a:ea typeface="+mn-ea"/>
                <a:cs typeface="+mn-cs"/>
              </a:rPr>
              <a:t> lachen niet</a:t>
            </a:r>
            <a:endParaRPr kumimoji="0" lang="nl-NL" sz="2000" b="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extBox 14"/>
          <p:cNvSpPr txBox="1"/>
          <p:nvPr/>
        </p:nvSpPr>
        <p:spPr>
          <a:xfrm>
            <a:off x="2278088" y="1547500"/>
            <a:ext cx="1584176" cy="400110"/>
          </a:xfrm>
          <a:prstGeom prst="rect">
            <a:avLst/>
          </a:prstGeom>
          <a:noFill/>
        </p:spPr>
        <p:txBody>
          <a:bodyPr wrap="square" rtlCol="0">
            <a:spAutoFit/>
          </a:bodyPr>
          <a:lstStyle/>
          <a:p>
            <a:r>
              <a:rPr lang="nl-NL" sz="2000" b="1" dirty="0" smtClean="0"/>
              <a:t>Fa</a:t>
            </a:r>
          </a:p>
        </p:txBody>
      </p:sp>
      <p:sp>
        <p:nvSpPr>
          <p:cNvPr id="16" name="TextBox 15"/>
          <p:cNvSpPr txBox="1"/>
          <p:nvPr/>
        </p:nvSpPr>
        <p:spPr>
          <a:xfrm>
            <a:off x="3502224" y="1484784"/>
            <a:ext cx="1152128" cy="646331"/>
          </a:xfrm>
          <a:prstGeom prst="rect">
            <a:avLst/>
          </a:prstGeom>
          <a:noFill/>
        </p:spPr>
        <p:txBody>
          <a:bodyPr wrap="square" rtlCol="0">
            <a:spAutoFit/>
          </a:bodyPr>
          <a:lstStyle/>
          <a:p>
            <a:r>
              <a:rPr lang="nl-NL" dirty="0" smtClean="0"/>
              <a:t>a: Jan</a:t>
            </a:r>
          </a:p>
          <a:p>
            <a:r>
              <a:rPr lang="nl-NL" dirty="0" smtClean="0"/>
              <a:t>F: lacht</a:t>
            </a:r>
            <a:endParaRPr lang="nl-NL" dirty="0"/>
          </a:p>
        </p:txBody>
      </p:sp>
      <p:sp>
        <p:nvSpPr>
          <p:cNvPr id="17" name="TextBox 16"/>
          <p:cNvSpPr txBox="1"/>
          <p:nvPr/>
        </p:nvSpPr>
        <p:spPr>
          <a:xfrm>
            <a:off x="3995936" y="2361654"/>
            <a:ext cx="4896544" cy="646331"/>
          </a:xfrm>
          <a:prstGeom prst="rect">
            <a:avLst/>
          </a:prstGeom>
          <a:noFill/>
        </p:spPr>
        <p:txBody>
          <a:bodyPr wrap="square" rtlCol="0">
            <a:spAutoFit/>
          </a:bodyPr>
          <a:lstStyle/>
          <a:p>
            <a:r>
              <a:rPr lang="nl-NL" dirty="0" smtClean="0">
                <a:solidFill>
                  <a:srgbClr val="C00000"/>
                </a:solidFill>
              </a:rPr>
              <a:t>Onbepaalde voornaamwoorden </a:t>
            </a:r>
            <a:r>
              <a:rPr lang="nl-NL" dirty="0" smtClean="0"/>
              <a:t>kunnen niet door een individuconstante gerepresenteerd worden.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Domein, kwantoren en individuvariabelen</a:t>
            </a:r>
            <a:endParaRPr lang="nl-NL" sz="3600" dirty="0"/>
          </a:p>
        </p:txBody>
      </p:sp>
      <p:sp>
        <p:nvSpPr>
          <p:cNvPr id="3" name="Content Placeholder 2"/>
          <p:cNvSpPr>
            <a:spLocks noGrp="1"/>
          </p:cNvSpPr>
          <p:nvPr>
            <p:ph idx="1"/>
          </p:nvPr>
        </p:nvSpPr>
        <p:spPr>
          <a:xfrm>
            <a:off x="179512" y="1528193"/>
            <a:ext cx="1234480" cy="676671"/>
          </a:xfrm>
        </p:spPr>
        <p:txBody>
          <a:bodyPr>
            <a:noAutofit/>
          </a:bodyPr>
          <a:lstStyle/>
          <a:p>
            <a:pPr>
              <a:buNone/>
            </a:pPr>
            <a:r>
              <a:rPr lang="nl-NL" sz="2000" dirty="0" smtClean="0"/>
              <a:t>Jan lacht</a:t>
            </a:r>
          </a:p>
          <a:p>
            <a:endParaRPr lang="nl-NL" sz="2000" dirty="0" smtClean="0"/>
          </a:p>
        </p:txBody>
      </p:sp>
      <p:sp>
        <p:nvSpPr>
          <p:cNvPr id="6" name="Content Placeholder 2"/>
          <p:cNvSpPr txBox="1">
            <a:spLocks/>
          </p:cNvSpPr>
          <p:nvPr/>
        </p:nvSpPr>
        <p:spPr>
          <a:xfrm>
            <a:off x="179512" y="2348880"/>
            <a:ext cx="2736304" cy="27649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Iedereen</a:t>
            </a:r>
            <a:r>
              <a:rPr kumimoji="0" lang="nl-NL" sz="2000" b="0" u="none" strike="noStrike" kern="1200" cap="none" spc="0" normalizeH="0" noProof="0" dirty="0" smtClean="0">
                <a:ln>
                  <a:noFill/>
                </a:ln>
                <a:solidFill>
                  <a:schemeClr val="tx1"/>
                </a:solidFill>
                <a:effectLst/>
                <a:uLnTx/>
                <a:uFillTx/>
                <a:latin typeface="+mn-lt"/>
                <a:ea typeface="+mn-ea"/>
                <a:cs typeface="+mn-cs"/>
              </a:rPr>
              <a:t> lacht</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Niemand</a:t>
            </a:r>
            <a:r>
              <a:rPr lang="nl-NL" sz="2000" dirty="0" smtClean="0"/>
              <a:t> lacht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Sommigen</a:t>
            </a:r>
            <a:r>
              <a:rPr kumimoji="0" lang="nl-NL" sz="2000" b="0" u="none" strike="noStrike" kern="1200" cap="none" spc="0" normalizeH="0" noProof="0" dirty="0" smtClean="0">
                <a:ln>
                  <a:noFill/>
                </a:ln>
                <a:solidFill>
                  <a:schemeClr val="tx1"/>
                </a:solidFill>
                <a:effectLst/>
                <a:uLnTx/>
                <a:uFillTx/>
                <a:latin typeface="+mn-lt"/>
                <a:ea typeface="+mn-ea"/>
                <a:cs typeface="+mn-cs"/>
              </a:rPr>
              <a:t> lachen</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Sommigen</a:t>
            </a:r>
            <a:r>
              <a:rPr lang="nl-NL" sz="2000" dirty="0" smtClean="0"/>
              <a:t> lachen niet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Iemand</a:t>
            </a:r>
            <a:r>
              <a:rPr kumimoji="0" lang="nl-NL" sz="2000" b="0" u="none" strike="noStrike" kern="1200" cap="none" spc="0" normalizeH="0" noProof="0" dirty="0" smtClean="0">
                <a:ln>
                  <a:noFill/>
                </a:ln>
                <a:solidFill>
                  <a:schemeClr val="tx1"/>
                </a:solidFill>
                <a:effectLst/>
                <a:uLnTx/>
                <a:uFillTx/>
                <a:latin typeface="+mn-lt"/>
                <a:ea typeface="+mn-ea"/>
                <a:cs typeface="+mn-cs"/>
              </a:rPr>
              <a:t> lacht</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Velen</a:t>
            </a:r>
            <a:r>
              <a:rPr lang="nl-NL" sz="2000" dirty="0" smtClean="0"/>
              <a:t> lachen niet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Weinigen</a:t>
            </a:r>
            <a:r>
              <a:rPr kumimoji="0" lang="nl-NL" sz="2000" b="0" u="none" strike="noStrike" kern="1200" cap="none" spc="0" normalizeH="0" noProof="0" dirty="0" smtClean="0">
                <a:ln>
                  <a:noFill/>
                </a:ln>
                <a:solidFill>
                  <a:schemeClr val="tx1"/>
                </a:solidFill>
                <a:effectLst/>
                <a:uLnTx/>
                <a:uFillTx/>
                <a:latin typeface="+mn-lt"/>
                <a:ea typeface="+mn-ea"/>
                <a:cs typeface="+mn-cs"/>
              </a:rPr>
              <a:t> lachen niet</a:t>
            </a:r>
            <a:endParaRPr kumimoji="0" lang="nl-NL" sz="2000" b="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extBox 14"/>
          <p:cNvSpPr txBox="1"/>
          <p:nvPr/>
        </p:nvSpPr>
        <p:spPr>
          <a:xfrm>
            <a:off x="2278088" y="1547500"/>
            <a:ext cx="1584176" cy="400110"/>
          </a:xfrm>
          <a:prstGeom prst="rect">
            <a:avLst/>
          </a:prstGeom>
          <a:noFill/>
        </p:spPr>
        <p:txBody>
          <a:bodyPr wrap="square" rtlCol="0">
            <a:spAutoFit/>
          </a:bodyPr>
          <a:lstStyle/>
          <a:p>
            <a:r>
              <a:rPr lang="nl-NL" sz="2000" b="1" dirty="0" smtClean="0"/>
              <a:t>Fa</a:t>
            </a:r>
          </a:p>
        </p:txBody>
      </p:sp>
      <p:sp>
        <p:nvSpPr>
          <p:cNvPr id="16" name="TextBox 15"/>
          <p:cNvSpPr txBox="1"/>
          <p:nvPr/>
        </p:nvSpPr>
        <p:spPr>
          <a:xfrm>
            <a:off x="3502224" y="1484784"/>
            <a:ext cx="1152128" cy="646331"/>
          </a:xfrm>
          <a:prstGeom prst="rect">
            <a:avLst/>
          </a:prstGeom>
          <a:noFill/>
        </p:spPr>
        <p:txBody>
          <a:bodyPr wrap="square" rtlCol="0">
            <a:spAutoFit/>
          </a:bodyPr>
          <a:lstStyle/>
          <a:p>
            <a:r>
              <a:rPr lang="nl-NL" dirty="0" smtClean="0"/>
              <a:t>a: Jan</a:t>
            </a:r>
          </a:p>
          <a:p>
            <a:r>
              <a:rPr lang="nl-NL" dirty="0" smtClean="0"/>
              <a:t>F: lacht</a:t>
            </a:r>
            <a:endParaRPr lang="nl-NL" dirty="0"/>
          </a:p>
        </p:txBody>
      </p:sp>
      <p:sp>
        <p:nvSpPr>
          <p:cNvPr id="17" name="TextBox 16"/>
          <p:cNvSpPr txBox="1"/>
          <p:nvPr/>
        </p:nvSpPr>
        <p:spPr>
          <a:xfrm>
            <a:off x="3995936" y="2361654"/>
            <a:ext cx="4896544" cy="646331"/>
          </a:xfrm>
          <a:prstGeom prst="rect">
            <a:avLst/>
          </a:prstGeom>
          <a:noFill/>
        </p:spPr>
        <p:txBody>
          <a:bodyPr wrap="square" rtlCol="0">
            <a:spAutoFit/>
          </a:bodyPr>
          <a:lstStyle/>
          <a:p>
            <a:r>
              <a:rPr lang="nl-NL" dirty="0" smtClean="0"/>
              <a:t>Onbepaalde voornaamwoorden kunnen niet door een individuconstante gerepresenteerd worden. </a:t>
            </a:r>
            <a:endParaRPr lang="nl-NL" dirty="0"/>
          </a:p>
        </p:txBody>
      </p:sp>
      <p:sp>
        <p:nvSpPr>
          <p:cNvPr id="18" name="TextBox 17"/>
          <p:cNvSpPr txBox="1"/>
          <p:nvPr/>
        </p:nvSpPr>
        <p:spPr>
          <a:xfrm>
            <a:off x="3995936" y="2996952"/>
            <a:ext cx="4896544" cy="923330"/>
          </a:xfrm>
          <a:prstGeom prst="rect">
            <a:avLst/>
          </a:prstGeom>
          <a:noFill/>
        </p:spPr>
        <p:txBody>
          <a:bodyPr wrap="square" rtlCol="0">
            <a:spAutoFit/>
          </a:bodyPr>
          <a:lstStyle/>
          <a:p>
            <a:r>
              <a:rPr lang="nl-NL" dirty="0" smtClean="0"/>
              <a:t>Om dit soort beweringen te kunnen representeren in de </a:t>
            </a:r>
            <a:r>
              <a:rPr lang="nl-NL" dirty="0" err="1" smtClean="0"/>
              <a:t>predikaatlogica</a:t>
            </a:r>
            <a:r>
              <a:rPr lang="nl-NL" dirty="0" smtClean="0"/>
              <a:t> hebben we </a:t>
            </a:r>
            <a:r>
              <a:rPr lang="nl-NL" u="sng" dirty="0" smtClean="0"/>
              <a:t>drie</a:t>
            </a:r>
            <a:r>
              <a:rPr lang="nl-NL" dirty="0" smtClean="0"/>
              <a:t> aanvullingen nodig: </a:t>
            </a:r>
            <a:r>
              <a:rPr lang="nl-NL" i="1" dirty="0" smtClean="0"/>
              <a:t>domein</a:t>
            </a:r>
            <a:r>
              <a:rPr lang="nl-NL" dirty="0" smtClean="0"/>
              <a:t>, </a:t>
            </a:r>
            <a:r>
              <a:rPr lang="nl-NL" i="1" dirty="0" smtClean="0"/>
              <a:t>kwantoren </a:t>
            </a:r>
            <a:r>
              <a:rPr lang="nl-NL" dirty="0" smtClean="0"/>
              <a:t>en </a:t>
            </a:r>
            <a:r>
              <a:rPr lang="nl-NL" i="1" dirty="0" smtClean="0"/>
              <a:t>individuvariabelen</a:t>
            </a:r>
            <a:endParaRPr lang="nl-NL" i="1" dirty="0"/>
          </a:p>
        </p:txBody>
      </p:sp>
      <p:sp>
        <p:nvSpPr>
          <p:cNvPr id="10" name="TextBox 9"/>
          <p:cNvSpPr txBox="1"/>
          <p:nvPr/>
        </p:nvSpPr>
        <p:spPr>
          <a:xfrm>
            <a:off x="4211960" y="5302949"/>
            <a:ext cx="3816424" cy="646331"/>
          </a:xfrm>
          <a:prstGeom prst="rect">
            <a:avLst/>
          </a:prstGeom>
          <a:noFill/>
        </p:spPr>
        <p:txBody>
          <a:bodyPr wrap="square" rtlCol="0">
            <a:spAutoFit/>
          </a:bodyPr>
          <a:lstStyle/>
          <a:p>
            <a:r>
              <a:rPr lang="nl-NL" u="sng" dirty="0" smtClean="0"/>
              <a:t>Universele</a:t>
            </a:r>
            <a:r>
              <a:rPr lang="nl-NL" dirty="0" smtClean="0"/>
              <a:t> </a:t>
            </a:r>
            <a:r>
              <a:rPr lang="nl-NL" dirty="0" err="1" smtClean="0"/>
              <a:t>kwantor</a:t>
            </a:r>
            <a:r>
              <a:rPr lang="nl-NL" dirty="0" smtClean="0"/>
              <a:t> (</a:t>
            </a:r>
            <a:r>
              <a:rPr lang="nl-NL" b="1" dirty="0" smtClean="0"/>
              <a:t>∀</a:t>
            </a:r>
            <a:r>
              <a:rPr lang="nl-NL" dirty="0" smtClean="0"/>
              <a:t>): ‘Voor alle objecten in het domein D geldt dat….’</a:t>
            </a:r>
            <a:endParaRPr lang="nl-NL" dirty="0"/>
          </a:p>
        </p:txBody>
      </p:sp>
      <p:sp>
        <p:nvSpPr>
          <p:cNvPr id="11" name="TextBox 10"/>
          <p:cNvSpPr txBox="1"/>
          <p:nvPr/>
        </p:nvSpPr>
        <p:spPr>
          <a:xfrm>
            <a:off x="4211960" y="5951021"/>
            <a:ext cx="4680520" cy="646331"/>
          </a:xfrm>
          <a:prstGeom prst="rect">
            <a:avLst/>
          </a:prstGeom>
          <a:noFill/>
        </p:spPr>
        <p:txBody>
          <a:bodyPr wrap="square" rtlCol="0">
            <a:spAutoFit/>
          </a:bodyPr>
          <a:lstStyle/>
          <a:p>
            <a:r>
              <a:rPr lang="nl-NL" u="sng" dirty="0" smtClean="0"/>
              <a:t>Existentiële</a:t>
            </a:r>
            <a:r>
              <a:rPr lang="nl-NL" dirty="0" smtClean="0"/>
              <a:t> </a:t>
            </a:r>
            <a:r>
              <a:rPr lang="nl-NL" dirty="0" err="1" smtClean="0"/>
              <a:t>kwantor</a:t>
            </a:r>
            <a:r>
              <a:rPr lang="nl-NL" dirty="0" smtClean="0"/>
              <a:t> (</a:t>
            </a:r>
            <a:r>
              <a:rPr lang="nl-NL" b="1" dirty="0" smtClean="0"/>
              <a:t>∃</a:t>
            </a:r>
            <a:r>
              <a:rPr lang="nl-NL" dirty="0" smtClean="0"/>
              <a:t>): ‘Er is tenminste één object in het domein D waarvoor geldt dat….’</a:t>
            </a:r>
            <a:endParaRPr lang="nl-NL" dirty="0"/>
          </a:p>
        </p:txBody>
      </p:sp>
      <p:sp>
        <p:nvSpPr>
          <p:cNvPr id="12" name="TextBox 11"/>
          <p:cNvSpPr txBox="1"/>
          <p:nvPr/>
        </p:nvSpPr>
        <p:spPr>
          <a:xfrm>
            <a:off x="3995936" y="3933056"/>
            <a:ext cx="4680520" cy="923330"/>
          </a:xfrm>
          <a:prstGeom prst="rect">
            <a:avLst/>
          </a:prstGeom>
          <a:noFill/>
        </p:spPr>
        <p:txBody>
          <a:bodyPr wrap="square" rtlCol="0">
            <a:spAutoFit/>
          </a:bodyPr>
          <a:lstStyle/>
          <a:p>
            <a:r>
              <a:rPr lang="nl-NL" dirty="0" smtClean="0"/>
              <a:t>1. Het </a:t>
            </a:r>
            <a:r>
              <a:rPr lang="nl-NL" i="1" dirty="0" smtClean="0"/>
              <a:t>domein</a:t>
            </a:r>
            <a:r>
              <a:rPr lang="nl-NL" dirty="0" smtClean="0"/>
              <a:t> </a:t>
            </a:r>
            <a:r>
              <a:rPr lang="nl-NL" b="1" dirty="0" smtClean="0"/>
              <a:t>D</a:t>
            </a:r>
            <a:r>
              <a:rPr lang="nl-NL" dirty="0" smtClean="0"/>
              <a:t> is de verzameling objecten waarop </a:t>
            </a:r>
            <a:r>
              <a:rPr lang="nl-NL" dirty="0" err="1" smtClean="0"/>
              <a:t>predikaatletters</a:t>
            </a:r>
            <a:r>
              <a:rPr lang="nl-NL" dirty="0" smtClean="0"/>
              <a:t> betrekking hebben en waar individuconstanten naar wijzen (‘mensen’)</a:t>
            </a:r>
            <a:endParaRPr lang="nl-NL" dirty="0"/>
          </a:p>
        </p:txBody>
      </p:sp>
      <p:sp>
        <p:nvSpPr>
          <p:cNvPr id="13" name="TextBox 12"/>
          <p:cNvSpPr txBox="1"/>
          <p:nvPr/>
        </p:nvSpPr>
        <p:spPr>
          <a:xfrm>
            <a:off x="3995936" y="4931876"/>
            <a:ext cx="4752528" cy="369332"/>
          </a:xfrm>
          <a:prstGeom prst="rect">
            <a:avLst/>
          </a:prstGeom>
          <a:noFill/>
        </p:spPr>
        <p:txBody>
          <a:bodyPr wrap="square" rtlCol="0">
            <a:spAutoFit/>
          </a:bodyPr>
          <a:lstStyle/>
          <a:p>
            <a:r>
              <a:rPr lang="nl-NL" dirty="0" smtClean="0"/>
              <a:t>2. Er zijn twee typen </a:t>
            </a:r>
            <a:r>
              <a:rPr lang="nl-NL" i="1" dirty="0" smtClean="0"/>
              <a:t>kwantoren </a:t>
            </a:r>
            <a:r>
              <a:rPr lang="nl-NL" dirty="0" smtClean="0"/>
              <a:t>vereist</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20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0" grpId="0" build="allAtOnce"/>
      <p:bldP spid="11" grpId="0" build="allAtOnce"/>
      <p:bldP spid="12" grpId="0" build="allAtOnce"/>
      <p:bldP spid="13" grpId="0" build="allAtOnce"/>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Domein, kwantoren en individuvariabelen</a:t>
            </a:r>
            <a:endParaRPr lang="nl-NL" sz="3600" dirty="0"/>
          </a:p>
        </p:txBody>
      </p:sp>
      <p:sp>
        <p:nvSpPr>
          <p:cNvPr id="3" name="Content Placeholder 2"/>
          <p:cNvSpPr>
            <a:spLocks noGrp="1"/>
          </p:cNvSpPr>
          <p:nvPr>
            <p:ph idx="1"/>
          </p:nvPr>
        </p:nvSpPr>
        <p:spPr>
          <a:xfrm>
            <a:off x="179512" y="1528193"/>
            <a:ext cx="1234480" cy="676671"/>
          </a:xfrm>
        </p:spPr>
        <p:txBody>
          <a:bodyPr>
            <a:noAutofit/>
          </a:bodyPr>
          <a:lstStyle/>
          <a:p>
            <a:pPr>
              <a:buNone/>
            </a:pPr>
            <a:r>
              <a:rPr lang="nl-NL" sz="2000" dirty="0" smtClean="0"/>
              <a:t>Jan lacht</a:t>
            </a:r>
          </a:p>
          <a:p>
            <a:endParaRPr lang="nl-NL" sz="2000" dirty="0" smtClean="0"/>
          </a:p>
        </p:txBody>
      </p:sp>
      <p:sp>
        <p:nvSpPr>
          <p:cNvPr id="6" name="Content Placeholder 2"/>
          <p:cNvSpPr txBox="1">
            <a:spLocks/>
          </p:cNvSpPr>
          <p:nvPr/>
        </p:nvSpPr>
        <p:spPr>
          <a:xfrm>
            <a:off x="179512" y="2348880"/>
            <a:ext cx="8363272" cy="27649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Iedereen</a:t>
            </a:r>
            <a:r>
              <a:rPr kumimoji="0" lang="nl-NL" sz="2000" b="0" u="none" strike="noStrike" kern="1200" cap="none" spc="0" normalizeH="0" noProof="0" dirty="0" smtClean="0">
                <a:ln>
                  <a:noFill/>
                </a:ln>
                <a:solidFill>
                  <a:schemeClr val="tx1"/>
                </a:solidFill>
                <a:effectLst/>
                <a:uLnTx/>
                <a:uFillTx/>
                <a:latin typeface="+mn-lt"/>
                <a:ea typeface="+mn-ea"/>
                <a:cs typeface="+mn-cs"/>
              </a:rPr>
              <a:t> lacht</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Niemand</a:t>
            </a:r>
            <a:r>
              <a:rPr lang="nl-NL" sz="2000" dirty="0" smtClean="0"/>
              <a:t> lacht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Sommigen</a:t>
            </a:r>
            <a:r>
              <a:rPr kumimoji="0" lang="nl-NL" sz="2000" b="0" u="none" strike="noStrike" kern="1200" cap="none" spc="0" normalizeH="0" noProof="0" dirty="0" smtClean="0">
                <a:ln>
                  <a:noFill/>
                </a:ln>
                <a:solidFill>
                  <a:schemeClr val="tx1"/>
                </a:solidFill>
                <a:effectLst/>
                <a:uLnTx/>
                <a:uFillTx/>
                <a:latin typeface="+mn-lt"/>
                <a:ea typeface="+mn-ea"/>
                <a:cs typeface="+mn-cs"/>
              </a:rPr>
              <a:t> lachen</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Sommigen</a:t>
            </a:r>
            <a:r>
              <a:rPr lang="nl-NL" sz="2000" dirty="0" smtClean="0"/>
              <a:t> lachen niet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Iemand</a:t>
            </a:r>
            <a:r>
              <a:rPr kumimoji="0" lang="nl-NL" sz="2000" b="0" u="none" strike="noStrike" kern="1200" cap="none" spc="0" normalizeH="0" noProof="0" dirty="0" smtClean="0">
                <a:ln>
                  <a:noFill/>
                </a:ln>
                <a:solidFill>
                  <a:schemeClr val="tx1"/>
                </a:solidFill>
                <a:effectLst/>
                <a:uLnTx/>
                <a:uFillTx/>
                <a:latin typeface="+mn-lt"/>
                <a:ea typeface="+mn-ea"/>
                <a:cs typeface="+mn-cs"/>
              </a:rPr>
              <a:t> lacht</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Velen</a:t>
            </a:r>
            <a:r>
              <a:rPr lang="nl-NL" sz="2000" dirty="0" smtClean="0"/>
              <a:t> lachen niet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Weinigen</a:t>
            </a:r>
            <a:r>
              <a:rPr kumimoji="0" lang="nl-NL" sz="2000" b="0" u="none" strike="noStrike" kern="1200" cap="none" spc="0" normalizeH="0" noProof="0" dirty="0" smtClean="0">
                <a:ln>
                  <a:noFill/>
                </a:ln>
                <a:solidFill>
                  <a:schemeClr val="tx1"/>
                </a:solidFill>
                <a:effectLst/>
                <a:uLnTx/>
                <a:uFillTx/>
                <a:latin typeface="+mn-lt"/>
                <a:ea typeface="+mn-ea"/>
                <a:cs typeface="+mn-cs"/>
              </a:rPr>
              <a:t> lachen niet</a:t>
            </a:r>
            <a:endParaRPr kumimoji="0" lang="nl-NL" sz="2000" b="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extBox 14"/>
          <p:cNvSpPr txBox="1"/>
          <p:nvPr/>
        </p:nvSpPr>
        <p:spPr>
          <a:xfrm>
            <a:off x="2278088" y="1547500"/>
            <a:ext cx="1584176" cy="400110"/>
          </a:xfrm>
          <a:prstGeom prst="rect">
            <a:avLst/>
          </a:prstGeom>
          <a:noFill/>
        </p:spPr>
        <p:txBody>
          <a:bodyPr wrap="square" rtlCol="0">
            <a:spAutoFit/>
          </a:bodyPr>
          <a:lstStyle/>
          <a:p>
            <a:r>
              <a:rPr lang="nl-NL" sz="2000" b="1" dirty="0" smtClean="0"/>
              <a:t>Fa</a:t>
            </a:r>
          </a:p>
        </p:txBody>
      </p:sp>
      <p:sp>
        <p:nvSpPr>
          <p:cNvPr id="16" name="TextBox 15"/>
          <p:cNvSpPr txBox="1"/>
          <p:nvPr/>
        </p:nvSpPr>
        <p:spPr>
          <a:xfrm>
            <a:off x="3502224" y="1484784"/>
            <a:ext cx="1152128" cy="646331"/>
          </a:xfrm>
          <a:prstGeom prst="rect">
            <a:avLst/>
          </a:prstGeom>
          <a:noFill/>
        </p:spPr>
        <p:txBody>
          <a:bodyPr wrap="square" rtlCol="0">
            <a:spAutoFit/>
          </a:bodyPr>
          <a:lstStyle/>
          <a:p>
            <a:r>
              <a:rPr lang="nl-NL" dirty="0" smtClean="0"/>
              <a:t>a: Jan</a:t>
            </a:r>
          </a:p>
          <a:p>
            <a:r>
              <a:rPr lang="nl-NL" dirty="0" smtClean="0"/>
              <a:t>F: lacht</a:t>
            </a:r>
            <a:endParaRPr lang="nl-NL" dirty="0"/>
          </a:p>
        </p:txBody>
      </p:sp>
      <p:sp>
        <p:nvSpPr>
          <p:cNvPr id="17" name="TextBox 16"/>
          <p:cNvSpPr txBox="1"/>
          <p:nvPr/>
        </p:nvSpPr>
        <p:spPr>
          <a:xfrm>
            <a:off x="3995936" y="2361654"/>
            <a:ext cx="4896544" cy="646331"/>
          </a:xfrm>
          <a:prstGeom prst="rect">
            <a:avLst/>
          </a:prstGeom>
          <a:noFill/>
        </p:spPr>
        <p:txBody>
          <a:bodyPr wrap="square" rtlCol="0">
            <a:spAutoFit/>
          </a:bodyPr>
          <a:lstStyle/>
          <a:p>
            <a:r>
              <a:rPr lang="nl-NL" dirty="0" smtClean="0"/>
              <a:t>Onbepaalde voornaamwoorden kunnen niet door een individuconstante gerepresenteerd worden. </a:t>
            </a:r>
            <a:endParaRPr lang="nl-NL" dirty="0"/>
          </a:p>
        </p:txBody>
      </p:sp>
      <p:sp>
        <p:nvSpPr>
          <p:cNvPr id="18" name="TextBox 17"/>
          <p:cNvSpPr txBox="1"/>
          <p:nvPr/>
        </p:nvSpPr>
        <p:spPr>
          <a:xfrm>
            <a:off x="3995936" y="2996952"/>
            <a:ext cx="4896544" cy="923330"/>
          </a:xfrm>
          <a:prstGeom prst="rect">
            <a:avLst/>
          </a:prstGeom>
          <a:noFill/>
        </p:spPr>
        <p:txBody>
          <a:bodyPr wrap="square" rtlCol="0">
            <a:spAutoFit/>
          </a:bodyPr>
          <a:lstStyle/>
          <a:p>
            <a:r>
              <a:rPr lang="nl-NL" dirty="0" smtClean="0"/>
              <a:t>Om dit soort beweringen te kunnen representeren in de </a:t>
            </a:r>
            <a:r>
              <a:rPr lang="nl-NL" dirty="0" err="1" smtClean="0"/>
              <a:t>predikaatlogica</a:t>
            </a:r>
            <a:r>
              <a:rPr lang="nl-NL" dirty="0" smtClean="0"/>
              <a:t> hebben we </a:t>
            </a:r>
            <a:r>
              <a:rPr lang="nl-NL" u="sng" dirty="0" smtClean="0"/>
              <a:t>drie</a:t>
            </a:r>
            <a:r>
              <a:rPr lang="nl-NL" dirty="0" smtClean="0"/>
              <a:t> aanvullingen nodig: </a:t>
            </a:r>
            <a:r>
              <a:rPr lang="nl-NL" i="1" dirty="0" smtClean="0"/>
              <a:t>domein</a:t>
            </a:r>
            <a:r>
              <a:rPr lang="nl-NL" dirty="0" smtClean="0"/>
              <a:t>, </a:t>
            </a:r>
            <a:r>
              <a:rPr lang="nl-NL" i="1" dirty="0" smtClean="0"/>
              <a:t>kwantoren </a:t>
            </a:r>
            <a:r>
              <a:rPr lang="nl-NL" dirty="0" smtClean="0"/>
              <a:t>en </a:t>
            </a:r>
            <a:r>
              <a:rPr lang="nl-NL" i="1" dirty="0" smtClean="0"/>
              <a:t>individuvariabelen</a:t>
            </a:r>
            <a:endParaRPr lang="nl-NL" i="1" dirty="0"/>
          </a:p>
        </p:txBody>
      </p:sp>
      <p:sp>
        <p:nvSpPr>
          <p:cNvPr id="12" name="TextBox 11"/>
          <p:cNvSpPr txBox="1"/>
          <p:nvPr/>
        </p:nvSpPr>
        <p:spPr>
          <a:xfrm>
            <a:off x="3995936" y="4111912"/>
            <a:ext cx="4608512" cy="1200329"/>
          </a:xfrm>
          <a:prstGeom prst="rect">
            <a:avLst/>
          </a:prstGeom>
          <a:noFill/>
        </p:spPr>
        <p:txBody>
          <a:bodyPr wrap="square" rtlCol="0">
            <a:spAutoFit/>
          </a:bodyPr>
          <a:lstStyle/>
          <a:p>
            <a:r>
              <a:rPr lang="nl-NL" dirty="0" smtClean="0"/>
              <a:t>3.</a:t>
            </a:r>
            <a:r>
              <a:rPr lang="nl-NL" i="1" dirty="0" smtClean="0"/>
              <a:t> Individuvariabelen</a:t>
            </a:r>
            <a:r>
              <a:rPr lang="nl-NL" dirty="0" smtClean="0"/>
              <a:t> verwijzen op onbepaalde               wijze naar objecten uit het domein D. Een individuvariabele duidt anders gezegd een willekeurig object uit het domein D aan.</a:t>
            </a:r>
            <a:endParaRPr lang="nl-NL" dirty="0"/>
          </a:p>
        </p:txBody>
      </p:sp>
      <p:sp>
        <p:nvSpPr>
          <p:cNvPr id="14" name="TextBox 13"/>
          <p:cNvSpPr txBox="1"/>
          <p:nvPr/>
        </p:nvSpPr>
        <p:spPr>
          <a:xfrm>
            <a:off x="3995936" y="5325015"/>
            <a:ext cx="4680520" cy="646331"/>
          </a:xfrm>
          <a:prstGeom prst="rect">
            <a:avLst/>
          </a:prstGeom>
          <a:noFill/>
        </p:spPr>
        <p:txBody>
          <a:bodyPr wrap="square" rtlCol="0">
            <a:spAutoFit/>
          </a:bodyPr>
          <a:lstStyle/>
          <a:p>
            <a:r>
              <a:rPr lang="nl-NL" i="1" dirty="0" smtClean="0"/>
              <a:t>Individuvariabelen</a:t>
            </a:r>
            <a:r>
              <a:rPr lang="nl-NL" dirty="0" smtClean="0"/>
              <a:t> geven we aan door kleine letters, typisch </a:t>
            </a:r>
            <a:r>
              <a:rPr lang="nl-NL" b="1" dirty="0" smtClean="0"/>
              <a:t>x</a:t>
            </a:r>
            <a:r>
              <a:rPr lang="nl-NL" dirty="0" smtClean="0"/>
              <a:t>, </a:t>
            </a:r>
            <a:r>
              <a:rPr lang="nl-NL" b="1" dirty="0" smtClean="0"/>
              <a:t>y</a:t>
            </a:r>
            <a:r>
              <a:rPr lang="nl-NL" dirty="0" smtClean="0"/>
              <a:t> en </a:t>
            </a:r>
            <a:r>
              <a:rPr lang="nl-NL" b="1" dirty="0" smtClean="0"/>
              <a:t>z</a:t>
            </a:r>
            <a:r>
              <a:rPr lang="nl-NL" dirty="0" smtClean="0"/>
              <a: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smtClean="0"/>
              <a:t>De </a:t>
            </a:r>
            <a:r>
              <a:rPr lang="nl-NL" sz="3200" i="1" dirty="0" smtClean="0"/>
              <a:t>logische constanten</a:t>
            </a:r>
            <a:r>
              <a:rPr lang="nl-NL" sz="3200" dirty="0" smtClean="0"/>
              <a:t> van propositielogica</a:t>
            </a:r>
            <a:endParaRPr lang="nl-NL" sz="3200" dirty="0"/>
          </a:p>
        </p:txBody>
      </p:sp>
      <p:graphicFrame>
        <p:nvGraphicFramePr>
          <p:cNvPr id="4" name="Content Placeholder 3"/>
          <p:cNvGraphicFramePr>
            <a:graphicFrameLocks noGrp="1"/>
          </p:cNvGraphicFramePr>
          <p:nvPr>
            <p:ph idx="1"/>
          </p:nvPr>
        </p:nvGraphicFramePr>
        <p:xfrm>
          <a:off x="457200" y="1600200"/>
          <a:ext cx="8229600" cy="3380224"/>
        </p:xfrm>
        <a:graphic>
          <a:graphicData uri="http://schemas.openxmlformats.org/drawingml/2006/table">
            <a:tbl>
              <a:tblPr firstRow="1" bandRow="1">
                <a:tableStyleId>{5C22544A-7EE6-4342-B048-85BDC9FD1C3A}</a:tableStyleId>
              </a:tblPr>
              <a:tblGrid>
                <a:gridCol w="2818656"/>
                <a:gridCol w="2664296"/>
                <a:gridCol w="2746648"/>
              </a:tblGrid>
              <a:tr h="509776">
                <a:tc>
                  <a:txBody>
                    <a:bodyPr/>
                    <a:lstStyle/>
                    <a:p>
                      <a:r>
                        <a:rPr lang="nl-NL" dirty="0" smtClean="0"/>
                        <a:t>Logische constanten</a:t>
                      </a:r>
                      <a:r>
                        <a:rPr lang="nl-NL" baseline="0" dirty="0" smtClean="0"/>
                        <a:t> van propositielogica</a:t>
                      </a:r>
                      <a:endParaRPr lang="nl-NL" dirty="0"/>
                    </a:p>
                  </a:txBody>
                  <a:tcPr/>
                </a:tc>
                <a:tc>
                  <a:txBody>
                    <a:bodyPr/>
                    <a:lstStyle/>
                    <a:p>
                      <a:r>
                        <a:rPr lang="nl-NL" dirty="0" smtClean="0"/>
                        <a:t>In formele</a:t>
                      </a:r>
                      <a:r>
                        <a:rPr lang="nl-NL" baseline="0" dirty="0" smtClean="0"/>
                        <a:t> taal</a:t>
                      </a:r>
                      <a:endParaRPr lang="nl-NL" dirty="0"/>
                    </a:p>
                  </a:txBody>
                  <a:tcPr/>
                </a:tc>
                <a:tc>
                  <a:txBody>
                    <a:bodyPr/>
                    <a:lstStyle/>
                    <a:p>
                      <a:r>
                        <a:rPr lang="nl-NL" dirty="0" smtClean="0"/>
                        <a:t>Aanduiding</a:t>
                      </a:r>
                      <a:endParaRPr lang="nl-NL" dirty="0"/>
                    </a:p>
                  </a:txBody>
                  <a:tcPr/>
                </a:tc>
              </a:tr>
              <a:tr h="509776">
                <a:tc>
                  <a:txBody>
                    <a:bodyPr/>
                    <a:lstStyle/>
                    <a:p>
                      <a:r>
                        <a:rPr lang="nl-NL" b="0" dirty="0" smtClean="0"/>
                        <a:t>Als… Dan…</a:t>
                      </a:r>
                      <a:endParaRPr lang="nl-NL" b="0" dirty="0"/>
                    </a:p>
                  </a:txBody>
                  <a:tcPr/>
                </a:tc>
                <a:tc>
                  <a:txBody>
                    <a:bodyPr/>
                    <a:lstStyle/>
                    <a:p>
                      <a:r>
                        <a:rPr lang="nl-NL" sz="2400" b="0" dirty="0" smtClean="0"/>
                        <a:t>→</a:t>
                      </a:r>
                      <a:endParaRPr lang="nl-NL" sz="2400" b="0" dirty="0"/>
                    </a:p>
                  </a:txBody>
                  <a:tcPr/>
                </a:tc>
                <a:tc>
                  <a:txBody>
                    <a:bodyPr/>
                    <a:lstStyle/>
                    <a:p>
                      <a:r>
                        <a:rPr lang="nl-NL" sz="2000" b="0" dirty="0" smtClean="0"/>
                        <a:t>Implicatie</a:t>
                      </a:r>
                      <a:endParaRPr lang="nl-NL" sz="2000" b="0" dirty="0"/>
                    </a:p>
                  </a:txBody>
                  <a:tcPr/>
                </a:tc>
              </a:tr>
              <a:tr h="509776">
                <a:tc>
                  <a:txBody>
                    <a:bodyPr/>
                    <a:lstStyle/>
                    <a:p>
                      <a:r>
                        <a:rPr lang="nl-NL" b="0" dirty="0" smtClean="0"/>
                        <a:t>En</a:t>
                      </a:r>
                      <a:endParaRPr lang="nl-NL" b="0" dirty="0"/>
                    </a:p>
                  </a:txBody>
                  <a:tcPr/>
                </a:tc>
                <a:tc>
                  <a:txBody>
                    <a:bodyPr/>
                    <a:lstStyle/>
                    <a:p>
                      <a:r>
                        <a:rPr lang="nl-NL" sz="2400" b="0" dirty="0" smtClean="0"/>
                        <a:t>∧</a:t>
                      </a:r>
                      <a:endParaRPr lang="nl-NL" sz="2400" b="0" dirty="0"/>
                    </a:p>
                  </a:txBody>
                  <a:tcPr/>
                </a:tc>
                <a:tc>
                  <a:txBody>
                    <a:bodyPr/>
                    <a:lstStyle/>
                    <a:p>
                      <a:r>
                        <a:rPr lang="nl-NL" sz="2000" b="0" dirty="0" smtClean="0"/>
                        <a:t>Conjunctie</a:t>
                      </a:r>
                      <a:endParaRPr lang="nl-NL" sz="2000" b="0" dirty="0"/>
                    </a:p>
                  </a:txBody>
                  <a:tcPr/>
                </a:tc>
              </a:tr>
              <a:tr h="509776">
                <a:tc>
                  <a:txBody>
                    <a:bodyPr/>
                    <a:lstStyle/>
                    <a:p>
                      <a:r>
                        <a:rPr lang="nl-NL" b="0" dirty="0" smtClean="0"/>
                        <a:t>Of</a:t>
                      </a:r>
                      <a:endParaRPr lang="nl-NL" b="0" dirty="0"/>
                    </a:p>
                  </a:txBody>
                  <a:tcPr/>
                </a:tc>
                <a:tc>
                  <a:txBody>
                    <a:bodyPr/>
                    <a:lstStyle/>
                    <a:p>
                      <a:r>
                        <a:rPr lang="nl-NL" sz="2400" b="0" dirty="0" smtClean="0"/>
                        <a:t>∨</a:t>
                      </a:r>
                      <a:endParaRPr lang="nl-NL" sz="2400" b="0" dirty="0"/>
                    </a:p>
                  </a:txBody>
                  <a:tcPr/>
                </a:tc>
                <a:tc>
                  <a:txBody>
                    <a:bodyPr/>
                    <a:lstStyle/>
                    <a:p>
                      <a:r>
                        <a:rPr lang="nl-NL" sz="2000" b="0" dirty="0" smtClean="0"/>
                        <a:t>Disjunctie</a:t>
                      </a:r>
                      <a:endParaRPr lang="nl-NL" sz="2000" b="0" dirty="0"/>
                    </a:p>
                  </a:txBody>
                  <a:tcPr/>
                </a:tc>
              </a:tr>
              <a:tr h="509776">
                <a:tc>
                  <a:txBody>
                    <a:bodyPr/>
                    <a:lstStyle/>
                    <a:p>
                      <a:r>
                        <a:rPr lang="nl-NL" b="0" dirty="0" smtClean="0"/>
                        <a:t>Niet</a:t>
                      </a:r>
                      <a:endParaRPr lang="nl-NL" b="0" dirty="0"/>
                    </a:p>
                  </a:txBody>
                  <a:tcPr/>
                </a:tc>
                <a:tc>
                  <a:txBody>
                    <a:bodyPr/>
                    <a:lstStyle/>
                    <a:p>
                      <a:r>
                        <a:rPr lang="nl-NL" sz="2400" b="0" dirty="0" smtClean="0"/>
                        <a:t>¬</a:t>
                      </a:r>
                      <a:endParaRPr lang="nl-NL" sz="2400" b="0" dirty="0"/>
                    </a:p>
                  </a:txBody>
                  <a:tcPr/>
                </a:tc>
                <a:tc>
                  <a:txBody>
                    <a:bodyPr/>
                    <a:lstStyle/>
                    <a:p>
                      <a:r>
                        <a:rPr lang="nl-NL" sz="2000" b="0" dirty="0" smtClean="0"/>
                        <a:t>Negatie (ontkenning)</a:t>
                      </a:r>
                      <a:endParaRPr lang="nl-NL" sz="2000" b="0" dirty="0"/>
                    </a:p>
                  </a:txBody>
                  <a:tcPr/>
                </a:tc>
              </a:tr>
              <a:tr h="509776">
                <a:tc>
                  <a:txBody>
                    <a:bodyPr/>
                    <a:lstStyle/>
                    <a:p>
                      <a:r>
                        <a:rPr lang="nl-NL" b="0" dirty="0" smtClean="0"/>
                        <a:t>Dan en slechts</a:t>
                      </a:r>
                      <a:r>
                        <a:rPr lang="nl-NL" b="0" baseline="0" dirty="0" smtClean="0"/>
                        <a:t> dan als</a:t>
                      </a:r>
                      <a:endParaRPr lang="nl-NL" b="0" dirty="0"/>
                    </a:p>
                  </a:txBody>
                  <a:tcPr/>
                </a:tc>
                <a:tc>
                  <a:txBody>
                    <a:bodyPr/>
                    <a:lstStyle/>
                    <a:p>
                      <a:r>
                        <a:rPr lang="nl-NL" sz="2400" b="0" dirty="0" smtClean="0"/>
                        <a:t>↔</a:t>
                      </a:r>
                      <a:endParaRPr lang="nl-NL" sz="2400" b="0" dirty="0"/>
                    </a:p>
                  </a:txBody>
                  <a:tcPr/>
                </a:tc>
                <a:tc>
                  <a:txBody>
                    <a:bodyPr/>
                    <a:lstStyle/>
                    <a:p>
                      <a:r>
                        <a:rPr lang="nl-NL" sz="2000" b="0" dirty="0" smtClean="0"/>
                        <a:t>Equivalentie</a:t>
                      </a:r>
                      <a:r>
                        <a:rPr lang="nl-NL" sz="2000" b="0" baseline="0" dirty="0" smtClean="0"/>
                        <a:t> (dubbele implicatie)</a:t>
                      </a:r>
                      <a:endParaRPr lang="nl-NL" sz="2000" b="0" dirty="0"/>
                    </a:p>
                  </a:txBody>
                  <a:tcPr/>
                </a:tc>
              </a:tr>
            </a:tbl>
          </a:graphicData>
        </a:graphic>
      </p:graphicFrame>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Domein, kwantoren en individuvariabelen</a:t>
            </a:r>
            <a:endParaRPr lang="nl-NL" sz="3600" dirty="0"/>
          </a:p>
        </p:txBody>
      </p:sp>
      <p:sp>
        <p:nvSpPr>
          <p:cNvPr id="3" name="Content Placeholder 2"/>
          <p:cNvSpPr>
            <a:spLocks noGrp="1"/>
          </p:cNvSpPr>
          <p:nvPr>
            <p:ph idx="1"/>
          </p:nvPr>
        </p:nvSpPr>
        <p:spPr>
          <a:xfrm>
            <a:off x="179512" y="1528193"/>
            <a:ext cx="1234480" cy="676671"/>
          </a:xfrm>
        </p:spPr>
        <p:txBody>
          <a:bodyPr>
            <a:noAutofit/>
          </a:bodyPr>
          <a:lstStyle/>
          <a:p>
            <a:pPr>
              <a:buNone/>
            </a:pPr>
            <a:r>
              <a:rPr lang="nl-NL" sz="2000" dirty="0" smtClean="0"/>
              <a:t>Jan lacht</a:t>
            </a:r>
          </a:p>
          <a:p>
            <a:endParaRPr lang="nl-NL" sz="2000" dirty="0" smtClean="0"/>
          </a:p>
        </p:txBody>
      </p:sp>
      <p:sp>
        <p:nvSpPr>
          <p:cNvPr id="6" name="Content Placeholder 2"/>
          <p:cNvSpPr txBox="1">
            <a:spLocks/>
          </p:cNvSpPr>
          <p:nvPr/>
        </p:nvSpPr>
        <p:spPr>
          <a:xfrm>
            <a:off x="179512" y="2348880"/>
            <a:ext cx="2664296" cy="41044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Iedereen</a:t>
            </a:r>
            <a:r>
              <a:rPr kumimoji="0" lang="nl-NL" sz="2000" b="0" u="none" strike="noStrike" kern="1200" cap="none" spc="0" normalizeH="0" noProof="0" dirty="0" smtClean="0">
                <a:ln>
                  <a:noFill/>
                </a:ln>
                <a:solidFill>
                  <a:schemeClr val="tx1"/>
                </a:solidFill>
                <a:effectLst/>
                <a:uLnTx/>
                <a:uFillTx/>
                <a:latin typeface="+mn-lt"/>
                <a:ea typeface="+mn-ea"/>
                <a:cs typeface="+mn-cs"/>
              </a:rPr>
              <a:t> lacht</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baseline="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Niemand</a:t>
            </a:r>
            <a:r>
              <a:rPr lang="nl-NL" sz="2000" dirty="0" smtClean="0"/>
              <a:t> lacht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800" b="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Sommigen</a:t>
            </a:r>
            <a:r>
              <a:rPr kumimoji="0" lang="nl-NL" sz="2000" b="0" u="none" strike="noStrike" kern="1200" cap="none" spc="0" normalizeH="0" noProof="0" dirty="0" smtClean="0">
                <a:ln>
                  <a:noFill/>
                </a:ln>
                <a:solidFill>
                  <a:schemeClr val="tx1"/>
                </a:solidFill>
                <a:effectLst/>
                <a:uLnTx/>
                <a:uFillTx/>
                <a:latin typeface="+mn-lt"/>
                <a:ea typeface="+mn-ea"/>
                <a:cs typeface="+mn-cs"/>
              </a:rPr>
              <a:t> lachen</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baseline="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Sommigen</a:t>
            </a:r>
            <a:r>
              <a:rPr lang="nl-NL" sz="2000" dirty="0" smtClean="0"/>
              <a:t> lachen niet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800" b="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Iemand</a:t>
            </a:r>
            <a:r>
              <a:rPr kumimoji="0" lang="nl-NL" sz="2000" b="0" u="none" strike="noStrike" kern="1200" cap="none" spc="0" normalizeH="0" noProof="0" dirty="0" smtClean="0">
                <a:ln>
                  <a:noFill/>
                </a:ln>
                <a:solidFill>
                  <a:schemeClr val="tx1"/>
                </a:solidFill>
                <a:effectLst/>
                <a:uLnTx/>
                <a:uFillTx/>
                <a:latin typeface="+mn-lt"/>
                <a:ea typeface="+mn-ea"/>
                <a:cs typeface="+mn-cs"/>
              </a:rPr>
              <a:t> lacht</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baseline="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baseline="0" dirty="0" smtClean="0"/>
              <a:t>Velen</a:t>
            </a:r>
            <a:r>
              <a:rPr lang="nl-NL" sz="2000" dirty="0" smtClean="0"/>
              <a:t> lachen niet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800" b="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Weinigen</a:t>
            </a:r>
            <a:r>
              <a:rPr kumimoji="0" lang="nl-NL" sz="2000" b="0" u="none" strike="noStrike" kern="1200" cap="none" spc="0" normalizeH="0" noProof="0" dirty="0" smtClean="0">
                <a:ln>
                  <a:noFill/>
                </a:ln>
                <a:solidFill>
                  <a:schemeClr val="tx1"/>
                </a:solidFill>
                <a:effectLst/>
                <a:uLnTx/>
                <a:uFillTx/>
                <a:latin typeface="+mn-lt"/>
                <a:ea typeface="+mn-ea"/>
                <a:cs typeface="+mn-cs"/>
              </a:rPr>
              <a:t> lachen niet</a:t>
            </a:r>
            <a:endParaRPr kumimoji="0" lang="nl-NL" sz="2000" b="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extBox 14"/>
          <p:cNvSpPr txBox="1"/>
          <p:nvPr/>
        </p:nvSpPr>
        <p:spPr>
          <a:xfrm>
            <a:off x="2278088" y="1547500"/>
            <a:ext cx="1584176" cy="400110"/>
          </a:xfrm>
          <a:prstGeom prst="rect">
            <a:avLst/>
          </a:prstGeom>
          <a:noFill/>
        </p:spPr>
        <p:txBody>
          <a:bodyPr wrap="square" rtlCol="0">
            <a:spAutoFit/>
          </a:bodyPr>
          <a:lstStyle/>
          <a:p>
            <a:r>
              <a:rPr lang="nl-NL" sz="2000" b="1" dirty="0" smtClean="0"/>
              <a:t>Fa</a:t>
            </a:r>
          </a:p>
        </p:txBody>
      </p:sp>
      <p:sp>
        <p:nvSpPr>
          <p:cNvPr id="16" name="TextBox 15"/>
          <p:cNvSpPr txBox="1"/>
          <p:nvPr/>
        </p:nvSpPr>
        <p:spPr>
          <a:xfrm>
            <a:off x="3502224" y="1484784"/>
            <a:ext cx="1152128" cy="646331"/>
          </a:xfrm>
          <a:prstGeom prst="rect">
            <a:avLst/>
          </a:prstGeom>
          <a:noFill/>
        </p:spPr>
        <p:txBody>
          <a:bodyPr wrap="square" rtlCol="0">
            <a:spAutoFit/>
          </a:bodyPr>
          <a:lstStyle/>
          <a:p>
            <a:r>
              <a:rPr lang="nl-NL" dirty="0" smtClean="0"/>
              <a:t>a: Jan</a:t>
            </a:r>
          </a:p>
          <a:p>
            <a:r>
              <a:rPr lang="nl-NL" dirty="0" smtClean="0"/>
              <a:t>F: lacht</a:t>
            </a:r>
            <a:endParaRPr lang="nl-NL" dirty="0"/>
          </a:p>
        </p:txBody>
      </p:sp>
      <p:sp>
        <p:nvSpPr>
          <p:cNvPr id="8" name="Rectangle 7"/>
          <p:cNvSpPr/>
          <p:nvPr/>
        </p:nvSpPr>
        <p:spPr>
          <a:xfrm>
            <a:off x="2411760" y="2348880"/>
            <a:ext cx="697627" cy="369332"/>
          </a:xfrm>
          <a:prstGeom prst="rect">
            <a:avLst/>
          </a:prstGeom>
        </p:spPr>
        <p:txBody>
          <a:bodyPr wrap="none">
            <a:spAutoFit/>
          </a:bodyPr>
          <a:lstStyle/>
          <a:p>
            <a:r>
              <a:rPr lang="nl-NL" b="1" dirty="0" smtClean="0"/>
              <a:t>∀x </a:t>
            </a:r>
            <a:r>
              <a:rPr lang="nl-NL" b="1" dirty="0" err="1" smtClean="0"/>
              <a:t>Fx</a:t>
            </a:r>
            <a:endParaRPr lang="nl-NL" dirty="0"/>
          </a:p>
        </p:txBody>
      </p:sp>
      <p:sp>
        <p:nvSpPr>
          <p:cNvPr id="9" name="Rectangle 8"/>
          <p:cNvSpPr/>
          <p:nvPr/>
        </p:nvSpPr>
        <p:spPr>
          <a:xfrm>
            <a:off x="2411760" y="2843644"/>
            <a:ext cx="813043" cy="369332"/>
          </a:xfrm>
          <a:prstGeom prst="rect">
            <a:avLst/>
          </a:prstGeom>
        </p:spPr>
        <p:txBody>
          <a:bodyPr wrap="none">
            <a:spAutoFit/>
          </a:bodyPr>
          <a:lstStyle/>
          <a:p>
            <a:r>
              <a:rPr lang="nl-NL" b="1" dirty="0" smtClean="0"/>
              <a:t>∀x ¬</a:t>
            </a:r>
            <a:r>
              <a:rPr lang="nl-NL" b="1" dirty="0" err="1" smtClean="0"/>
              <a:t>Fx</a:t>
            </a:r>
            <a:endParaRPr lang="nl-NL" dirty="0"/>
          </a:p>
        </p:txBody>
      </p:sp>
      <p:sp>
        <p:nvSpPr>
          <p:cNvPr id="11" name="Rectangle 10"/>
          <p:cNvSpPr/>
          <p:nvPr/>
        </p:nvSpPr>
        <p:spPr>
          <a:xfrm>
            <a:off x="2483768" y="3356992"/>
            <a:ext cx="1368152" cy="369332"/>
          </a:xfrm>
          <a:prstGeom prst="rect">
            <a:avLst/>
          </a:prstGeom>
        </p:spPr>
        <p:txBody>
          <a:bodyPr wrap="square">
            <a:spAutoFit/>
          </a:bodyPr>
          <a:lstStyle/>
          <a:p>
            <a:r>
              <a:rPr lang="nl-NL" b="1" dirty="0" smtClean="0"/>
              <a:t>∃x </a:t>
            </a:r>
            <a:r>
              <a:rPr lang="nl-NL" b="1" dirty="0" err="1" smtClean="0"/>
              <a:t>Fx</a:t>
            </a:r>
            <a:endParaRPr lang="nl-NL" dirty="0"/>
          </a:p>
        </p:txBody>
      </p:sp>
      <p:sp>
        <p:nvSpPr>
          <p:cNvPr id="12" name="Rectangle 11"/>
          <p:cNvSpPr/>
          <p:nvPr/>
        </p:nvSpPr>
        <p:spPr>
          <a:xfrm>
            <a:off x="3491880" y="2843644"/>
            <a:ext cx="1368152" cy="369332"/>
          </a:xfrm>
          <a:prstGeom prst="rect">
            <a:avLst/>
          </a:prstGeom>
        </p:spPr>
        <p:txBody>
          <a:bodyPr wrap="square">
            <a:spAutoFit/>
          </a:bodyPr>
          <a:lstStyle/>
          <a:p>
            <a:r>
              <a:rPr lang="nl-NL" b="1" dirty="0" smtClean="0"/>
              <a:t>¬∃x </a:t>
            </a:r>
            <a:r>
              <a:rPr lang="nl-NL" b="1" dirty="0" err="1" smtClean="0"/>
              <a:t>Fx</a:t>
            </a:r>
            <a:endParaRPr lang="nl-NL" dirty="0"/>
          </a:p>
        </p:txBody>
      </p:sp>
      <p:sp>
        <p:nvSpPr>
          <p:cNvPr id="13" name="Rectangle 12"/>
          <p:cNvSpPr/>
          <p:nvPr/>
        </p:nvSpPr>
        <p:spPr>
          <a:xfrm>
            <a:off x="2771800" y="3851756"/>
            <a:ext cx="1368152" cy="369332"/>
          </a:xfrm>
          <a:prstGeom prst="rect">
            <a:avLst/>
          </a:prstGeom>
        </p:spPr>
        <p:txBody>
          <a:bodyPr wrap="square">
            <a:spAutoFit/>
          </a:bodyPr>
          <a:lstStyle/>
          <a:p>
            <a:r>
              <a:rPr lang="nl-NL" b="1" dirty="0" smtClean="0"/>
              <a:t>∃x ¬</a:t>
            </a:r>
            <a:r>
              <a:rPr lang="nl-NL" b="1" dirty="0" err="1" smtClean="0"/>
              <a:t>Fx</a:t>
            </a:r>
            <a:endParaRPr lang="nl-NL" dirty="0"/>
          </a:p>
        </p:txBody>
      </p:sp>
      <p:sp>
        <p:nvSpPr>
          <p:cNvPr id="17" name="Rectangle 16"/>
          <p:cNvSpPr/>
          <p:nvPr/>
        </p:nvSpPr>
        <p:spPr>
          <a:xfrm>
            <a:off x="2483768" y="4427820"/>
            <a:ext cx="1368152" cy="369332"/>
          </a:xfrm>
          <a:prstGeom prst="rect">
            <a:avLst/>
          </a:prstGeom>
        </p:spPr>
        <p:txBody>
          <a:bodyPr wrap="square">
            <a:spAutoFit/>
          </a:bodyPr>
          <a:lstStyle/>
          <a:p>
            <a:r>
              <a:rPr lang="nl-NL" b="1" dirty="0" smtClean="0"/>
              <a:t>∃x </a:t>
            </a:r>
            <a:r>
              <a:rPr lang="nl-NL" b="1" dirty="0" err="1" smtClean="0"/>
              <a:t>Fx</a:t>
            </a:r>
            <a:endParaRPr lang="nl-NL" dirty="0"/>
          </a:p>
        </p:txBody>
      </p:sp>
      <p:sp>
        <p:nvSpPr>
          <p:cNvPr id="23" name="Rectangle 22"/>
          <p:cNvSpPr/>
          <p:nvPr/>
        </p:nvSpPr>
        <p:spPr>
          <a:xfrm>
            <a:off x="2699792" y="5517232"/>
            <a:ext cx="648072" cy="14401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p:cNvSpPr/>
          <p:nvPr/>
        </p:nvSpPr>
        <p:spPr>
          <a:xfrm>
            <a:off x="2699792" y="5085184"/>
            <a:ext cx="648072" cy="14401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xtBox 24"/>
          <p:cNvSpPr txBox="1"/>
          <p:nvPr/>
        </p:nvSpPr>
        <p:spPr>
          <a:xfrm>
            <a:off x="6156176" y="2267580"/>
            <a:ext cx="2736304" cy="369332"/>
          </a:xfrm>
          <a:prstGeom prst="rect">
            <a:avLst/>
          </a:prstGeom>
          <a:noFill/>
        </p:spPr>
        <p:txBody>
          <a:bodyPr wrap="square" rtlCol="0">
            <a:spAutoFit/>
          </a:bodyPr>
          <a:lstStyle/>
          <a:p>
            <a:r>
              <a:rPr lang="nl-NL" dirty="0" smtClean="0"/>
              <a:t>Domein </a:t>
            </a:r>
            <a:r>
              <a:rPr lang="nl-NL" b="1" dirty="0" smtClean="0"/>
              <a:t>D</a:t>
            </a:r>
            <a:r>
              <a:rPr lang="nl-NL" dirty="0" smtClean="0"/>
              <a:t>: mensen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20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20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20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1" grpId="0" build="allAtOnce"/>
      <p:bldP spid="12" grpId="0" build="allAtOnce"/>
      <p:bldP spid="13" grpId="0" build="allAtOnce"/>
      <p:bldP spid="17" grpId="0" build="allAtOnce"/>
      <p:bldP spid="23" grpId="0" animBg="1"/>
      <p:bldP spid="24" grpId="0" animBg="1"/>
      <p:bldP spid="25" grpId="0" build="allAtOnce"/>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Domein, kwantoren en individuvariabelen</a:t>
            </a:r>
            <a:endParaRPr lang="nl-NL" sz="3600" dirty="0"/>
          </a:p>
        </p:txBody>
      </p:sp>
      <p:sp>
        <p:nvSpPr>
          <p:cNvPr id="3" name="Content Placeholder 2"/>
          <p:cNvSpPr>
            <a:spLocks noGrp="1"/>
          </p:cNvSpPr>
          <p:nvPr>
            <p:ph idx="1"/>
          </p:nvPr>
        </p:nvSpPr>
        <p:spPr>
          <a:xfrm>
            <a:off x="179512" y="1528193"/>
            <a:ext cx="3744416" cy="676671"/>
          </a:xfrm>
        </p:spPr>
        <p:txBody>
          <a:bodyPr>
            <a:noAutofit/>
          </a:bodyPr>
          <a:lstStyle/>
          <a:p>
            <a:pPr>
              <a:buNone/>
            </a:pPr>
            <a:r>
              <a:rPr lang="nl-NL" sz="2000" dirty="0" smtClean="0"/>
              <a:t>Sommigen spelen en schreeuwen</a:t>
            </a:r>
          </a:p>
          <a:p>
            <a:endParaRPr lang="nl-NL" sz="2000" dirty="0" smtClean="0"/>
          </a:p>
        </p:txBody>
      </p:sp>
      <p:sp>
        <p:nvSpPr>
          <p:cNvPr id="18" name="Rectangle 17"/>
          <p:cNvSpPr/>
          <p:nvPr/>
        </p:nvSpPr>
        <p:spPr>
          <a:xfrm>
            <a:off x="4355976" y="1556792"/>
            <a:ext cx="1368152" cy="369332"/>
          </a:xfrm>
          <a:prstGeom prst="rect">
            <a:avLst/>
          </a:prstGeom>
        </p:spPr>
        <p:txBody>
          <a:bodyPr wrap="square">
            <a:spAutoFit/>
          </a:bodyPr>
          <a:lstStyle/>
          <a:p>
            <a:r>
              <a:rPr lang="nl-NL" b="1" dirty="0" smtClean="0"/>
              <a:t>∃x (</a:t>
            </a:r>
            <a:r>
              <a:rPr lang="nl-NL" b="1" dirty="0" err="1" smtClean="0"/>
              <a:t>Px</a:t>
            </a:r>
            <a:r>
              <a:rPr lang="nl-NL" b="1" dirty="0" smtClean="0"/>
              <a:t> ∧ </a:t>
            </a:r>
            <a:r>
              <a:rPr lang="nl-NL" b="1" dirty="0" err="1" smtClean="0"/>
              <a:t>Sx</a:t>
            </a:r>
            <a:r>
              <a:rPr lang="nl-NL" b="1" dirty="0" smtClean="0"/>
              <a:t>) </a:t>
            </a:r>
            <a:endParaRPr lang="nl-NL" dirty="0"/>
          </a:p>
        </p:txBody>
      </p:sp>
      <p:sp>
        <p:nvSpPr>
          <p:cNvPr id="19" name="Rectangle 18"/>
          <p:cNvSpPr/>
          <p:nvPr/>
        </p:nvSpPr>
        <p:spPr>
          <a:xfrm>
            <a:off x="6300192" y="1556792"/>
            <a:ext cx="2016224" cy="646331"/>
          </a:xfrm>
          <a:prstGeom prst="rect">
            <a:avLst/>
          </a:prstGeom>
        </p:spPr>
        <p:txBody>
          <a:bodyPr wrap="square">
            <a:spAutoFit/>
          </a:bodyPr>
          <a:lstStyle/>
          <a:p>
            <a:r>
              <a:rPr lang="nl-NL" dirty="0" err="1" smtClean="0"/>
              <a:t>Px</a:t>
            </a:r>
            <a:r>
              <a:rPr lang="nl-NL" dirty="0" smtClean="0"/>
              <a:t>: x speelt</a:t>
            </a:r>
          </a:p>
          <a:p>
            <a:r>
              <a:rPr lang="nl-NL" dirty="0" err="1" smtClean="0"/>
              <a:t>Sx</a:t>
            </a:r>
            <a:r>
              <a:rPr lang="nl-NL" dirty="0" smtClean="0"/>
              <a:t>: x schreeuwt</a:t>
            </a:r>
            <a:endParaRPr lang="nl-NL" dirty="0"/>
          </a:p>
        </p:txBody>
      </p:sp>
      <p:sp>
        <p:nvSpPr>
          <p:cNvPr id="20" name="Content Placeholder 2"/>
          <p:cNvSpPr txBox="1">
            <a:spLocks/>
          </p:cNvSpPr>
          <p:nvPr/>
        </p:nvSpPr>
        <p:spPr>
          <a:xfrm>
            <a:off x="-180528" y="2132856"/>
            <a:ext cx="3744416" cy="10801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r>
            <a:br>
              <a:rPr kumimoji="0" lang="nl-NL" sz="2000" b="0" i="0" u="none" strike="noStrike" kern="1200" cap="none" spc="0" normalizeH="0" baseline="0" noProof="0" dirty="0" smtClean="0">
                <a:ln>
                  <a:noFill/>
                </a:ln>
                <a:solidFill>
                  <a:schemeClr val="tx1"/>
                </a:solidFill>
                <a:effectLst/>
                <a:uLnTx/>
                <a:uFillTx/>
                <a:latin typeface="+mn-lt"/>
                <a:ea typeface="+mn-ea"/>
                <a:cs typeface="+mn-cs"/>
              </a:rPr>
            </a:br>
            <a:r>
              <a:rPr kumimoji="0" lang="nl-NL" sz="2000" b="0" i="0" u="none" strike="noStrike" kern="1200" cap="none" spc="0" normalizeH="0" baseline="0" noProof="0" dirty="0" smtClean="0">
                <a:ln>
                  <a:noFill/>
                </a:ln>
                <a:solidFill>
                  <a:schemeClr val="tx1"/>
                </a:solidFill>
                <a:effectLst/>
                <a:uLnTx/>
                <a:uFillTx/>
                <a:latin typeface="+mn-lt"/>
                <a:ea typeface="+mn-ea"/>
                <a:cs typeface="+mn-cs"/>
              </a:rPr>
              <a:t>Sommigen spelen en sommigen schreeuwen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Rectangle 20"/>
          <p:cNvSpPr/>
          <p:nvPr/>
        </p:nvSpPr>
        <p:spPr>
          <a:xfrm>
            <a:off x="4139952" y="2521495"/>
            <a:ext cx="1800200" cy="369332"/>
          </a:xfrm>
          <a:prstGeom prst="rect">
            <a:avLst/>
          </a:prstGeom>
        </p:spPr>
        <p:txBody>
          <a:bodyPr wrap="square">
            <a:spAutoFit/>
          </a:bodyPr>
          <a:lstStyle/>
          <a:p>
            <a:r>
              <a:rPr lang="nl-NL" b="1" dirty="0" smtClean="0"/>
              <a:t>∃x </a:t>
            </a:r>
            <a:r>
              <a:rPr lang="nl-NL" b="1" dirty="0" err="1" smtClean="0"/>
              <a:t>Px</a:t>
            </a:r>
            <a:r>
              <a:rPr lang="nl-NL" b="1" dirty="0" smtClean="0"/>
              <a:t> ∧ ∃y </a:t>
            </a:r>
            <a:r>
              <a:rPr lang="nl-NL" b="1" dirty="0" err="1" smtClean="0"/>
              <a:t>Sy</a:t>
            </a:r>
            <a:endParaRPr lang="nl-NL" dirty="0"/>
          </a:p>
        </p:txBody>
      </p:sp>
      <p:sp>
        <p:nvSpPr>
          <p:cNvPr id="22" name="Rectangle 21"/>
          <p:cNvSpPr/>
          <p:nvPr/>
        </p:nvSpPr>
        <p:spPr>
          <a:xfrm>
            <a:off x="6300192" y="2521495"/>
            <a:ext cx="2016224" cy="646331"/>
          </a:xfrm>
          <a:prstGeom prst="rect">
            <a:avLst/>
          </a:prstGeom>
        </p:spPr>
        <p:txBody>
          <a:bodyPr wrap="square">
            <a:spAutoFit/>
          </a:bodyPr>
          <a:lstStyle/>
          <a:p>
            <a:r>
              <a:rPr lang="nl-NL" dirty="0" err="1" smtClean="0"/>
              <a:t>Px</a:t>
            </a:r>
            <a:r>
              <a:rPr lang="nl-NL" dirty="0" smtClean="0"/>
              <a:t>: x speelt</a:t>
            </a:r>
          </a:p>
          <a:p>
            <a:r>
              <a:rPr lang="nl-NL" dirty="0" err="1" smtClean="0"/>
              <a:t>Sx</a:t>
            </a:r>
            <a:r>
              <a:rPr lang="nl-NL" dirty="0" smtClean="0"/>
              <a:t>: x schreeuwt</a:t>
            </a:r>
            <a:endParaRPr lang="nl-NL" dirty="0"/>
          </a:p>
        </p:txBody>
      </p:sp>
      <p:sp>
        <p:nvSpPr>
          <p:cNvPr id="26" name="Rectangle 25"/>
          <p:cNvSpPr/>
          <p:nvPr/>
        </p:nvSpPr>
        <p:spPr>
          <a:xfrm>
            <a:off x="4139952" y="2987660"/>
            <a:ext cx="1800200" cy="369332"/>
          </a:xfrm>
          <a:prstGeom prst="rect">
            <a:avLst/>
          </a:prstGeom>
        </p:spPr>
        <p:txBody>
          <a:bodyPr wrap="square">
            <a:spAutoFit/>
          </a:bodyPr>
          <a:lstStyle/>
          <a:p>
            <a:r>
              <a:rPr lang="nl-NL" b="1" dirty="0" smtClean="0"/>
              <a:t>∃z </a:t>
            </a:r>
            <a:r>
              <a:rPr lang="nl-NL" b="1" dirty="0" err="1" smtClean="0"/>
              <a:t>Pz</a:t>
            </a:r>
            <a:r>
              <a:rPr lang="nl-NL" b="1" dirty="0" smtClean="0"/>
              <a:t> ∧ ∃w </a:t>
            </a:r>
            <a:r>
              <a:rPr lang="nl-NL" b="1" dirty="0" err="1" smtClean="0"/>
              <a:t>Sw</a:t>
            </a:r>
            <a:endParaRPr lang="nl-NL" dirty="0"/>
          </a:p>
        </p:txBody>
      </p:sp>
      <p:sp>
        <p:nvSpPr>
          <p:cNvPr id="27" name="Content Placeholder 2"/>
          <p:cNvSpPr txBox="1">
            <a:spLocks/>
          </p:cNvSpPr>
          <p:nvPr/>
        </p:nvSpPr>
        <p:spPr>
          <a:xfrm>
            <a:off x="-252536" y="3832449"/>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Alle Kretenzers zijn Grieken      </a:t>
            </a:r>
            <a:r>
              <a:rPr kumimoji="0" lang="nl-NL" b="0" i="1" u="none" strike="noStrike" kern="1200" cap="none" spc="0" normalizeH="0" baseline="0" noProof="0" dirty="0" smtClean="0">
                <a:ln>
                  <a:noFill/>
                </a:ln>
                <a:solidFill>
                  <a:schemeClr val="tx1"/>
                </a:solidFill>
                <a:effectLst/>
                <a:uLnTx/>
                <a:uFillTx/>
                <a:latin typeface="+mn-lt"/>
                <a:ea typeface="+mn-ea"/>
                <a:cs typeface="+mn-cs"/>
              </a:rPr>
              <a:t>(</a:t>
            </a:r>
            <a:r>
              <a:rPr kumimoji="0" lang="nl-NL" b="0" i="1" u="none" strike="noStrike" kern="1200" cap="none" spc="0" normalizeH="0" baseline="0" noProof="0" dirty="0" err="1" smtClean="0">
                <a:ln>
                  <a:noFill/>
                </a:ln>
                <a:solidFill>
                  <a:schemeClr val="tx1"/>
                </a:solidFill>
                <a:effectLst/>
                <a:uLnTx/>
                <a:uFillTx/>
                <a:latin typeface="+mn-lt"/>
                <a:ea typeface="+mn-ea"/>
                <a:cs typeface="+mn-cs"/>
              </a:rPr>
              <a:t>A-oordeel</a:t>
            </a:r>
            <a:r>
              <a:rPr kumimoji="0" lang="nl-NL" b="0" i="1" u="none" strike="noStrike" kern="1200" cap="none" spc="0" normalizeH="0" baseline="0" noProof="0" dirty="0" smtClean="0">
                <a:ln>
                  <a:noFill/>
                </a:ln>
                <a:solidFill>
                  <a:schemeClr val="tx1"/>
                </a:solidFill>
                <a:effectLst/>
                <a:uLnTx/>
                <a:uFillTx/>
                <a:latin typeface="+mn-lt"/>
                <a:ea typeface="+mn-ea"/>
                <a:cs typeface="+mn-cs"/>
              </a:rPr>
              <a: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Rectangle 27"/>
          <p:cNvSpPr/>
          <p:nvPr/>
        </p:nvSpPr>
        <p:spPr>
          <a:xfrm>
            <a:off x="4139952" y="3861048"/>
            <a:ext cx="1800200" cy="369332"/>
          </a:xfrm>
          <a:prstGeom prst="rect">
            <a:avLst/>
          </a:prstGeom>
        </p:spPr>
        <p:txBody>
          <a:bodyPr wrap="square">
            <a:spAutoFit/>
          </a:bodyPr>
          <a:lstStyle/>
          <a:p>
            <a:r>
              <a:rPr lang="nl-NL" b="1" dirty="0" smtClean="0"/>
              <a:t>∀x (</a:t>
            </a:r>
            <a:r>
              <a:rPr lang="nl-NL" b="1" dirty="0" err="1" smtClean="0"/>
              <a:t>Kx</a:t>
            </a:r>
            <a:r>
              <a:rPr lang="nl-NL" b="1" dirty="0" smtClean="0"/>
              <a:t> → </a:t>
            </a:r>
            <a:r>
              <a:rPr lang="nl-NL" b="1" dirty="0" err="1" smtClean="0"/>
              <a:t>Gx</a:t>
            </a:r>
            <a:r>
              <a:rPr lang="nl-NL" b="1" dirty="0" smtClean="0"/>
              <a:t>) </a:t>
            </a:r>
            <a:endParaRPr lang="nl-NL" dirty="0"/>
          </a:p>
        </p:txBody>
      </p:sp>
      <p:sp>
        <p:nvSpPr>
          <p:cNvPr id="29" name="Rectangle 28"/>
          <p:cNvSpPr/>
          <p:nvPr/>
        </p:nvSpPr>
        <p:spPr>
          <a:xfrm>
            <a:off x="6300192" y="3717032"/>
            <a:ext cx="2376264" cy="646331"/>
          </a:xfrm>
          <a:prstGeom prst="rect">
            <a:avLst/>
          </a:prstGeom>
        </p:spPr>
        <p:txBody>
          <a:bodyPr wrap="square">
            <a:spAutoFit/>
          </a:bodyPr>
          <a:lstStyle/>
          <a:p>
            <a:r>
              <a:rPr lang="nl-NL" dirty="0" err="1" smtClean="0"/>
              <a:t>Kx</a:t>
            </a:r>
            <a:r>
              <a:rPr lang="nl-NL" dirty="0" smtClean="0"/>
              <a:t>: x is een Kretenzer</a:t>
            </a:r>
          </a:p>
          <a:p>
            <a:r>
              <a:rPr lang="nl-NL" dirty="0" err="1" smtClean="0"/>
              <a:t>Gx</a:t>
            </a:r>
            <a:r>
              <a:rPr lang="nl-NL" dirty="0" smtClean="0"/>
              <a:t>: x is een Griek</a:t>
            </a:r>
            <a:endParaRPr lang="nl-NL" dirty="0"/>
          </a:p>
        </p:txBody>
      </p:sp>
      <p:sp>
        <p:nvSpPr>
          <p:cNvPr id="30" name="Content Placeholder 2"/>
          <p:cNvSpPr txBox="1">
            <a:spLocks/>
          </p:cNvSpPr>
          <p:nvPr/>
        </p:nvSpPr>
        <p:spPr>
          <a:xfrm>
            <a:off x="-252536" y="4653136"/>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Geen Chinees</a:t>
            </a:r>
            <a:r>
              <a:rPr kumimoji="0" lang="nl-NL" sz="2000" b="0" i="0" u="none" strike="noStrike" kern="1200" cap="none" spc="0" normalizeH="0" noProof="0" dirty="0" smtClean="0">
                <a:ln>
                  <a:noFill/>
                </a:ln>
                <a:solidFill>
                  <a:schemeClr val="tx1"/>
                </a:solidFill>
                <a:effectLst/>
                <a:uLnTx/>
                <a:uFillTx/>
                <a:latin typeface="+mn-lt"/>
                <a:ea typeface="+mn-ea"/>
                <a:cs typeface="+mn-cs"/>
              </a:rPr>
              <a:t> is een Kretenzer             </a:t>
            </a:r>
            <a:r>
              <a:rPr kumimoji="0" lang="nl-NL" b="0" i="1" u="none" strike="noStrike" kern="1200" cap="none" spc="0" normalizeH="0" baseline="0" noProof="0" dirty="0" smtClean="0">
                <a:ln>
                  <a:noFill/>
                </a:ln>
                <a:solidFill>
                  <a:schemeClr val="tx1"/>
                </a:solidFill>
                <a:effectLst/>
                <a:uLnTx/>
                <a:uFillTx/>
                <a:latin typeface="+mn-lt"/>
                <a:ea typeface="+mn-ea"/>
                <a:cs typeface="+mn-cs"/>
              </a:rPr>
              <a:t>(</a:t>
            </a:r>
            <a:r>
              <a:rPr lang="nl-NL" i="1" dirty="0" err="1" smtClean="0"/>
              <a:t>E</a:t>
            </a:r>
            <a:r>
              <a:rPr kumimoji="0" lang="nl-NL" b="0" i="1" u="none" strike="noStrike" kern="1200" cap="none" spc="0" normalizeH="0" baseline="0" noProof="0" dirty="0" smtClean="0">
                <a:ln>
                  <a:noFill/>
                </a:ln>
                <a:solidFill>
                  <a:schemeClr val="tx1"/>
                </a:solidFill>
                <a:effectLst/>
                <a:uLnTx/>
                <a:uFillTx/>
                <a:latin typeface="+mn-lt"/>
                <a:ea typeface="+mn-ea"/>
                <a:cs typeface="+mn-cs"/>
              </a:rPr>
              <a:t>-oordeel)</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Rectangle 30"/>
          <p:cNvSpPr/>
          <p:nvPr/>
        </p:nvSpPr>
        <p:spPr>
          <a:xfrm>
            <a:off x="4139952" y="4653136"/>
            <a:ext cx="1800200" cy="369332"/>
          </a:xfrm>
          <a:prstGeom prst="rect">
            <a:avLst/>
          </a:prstGeom>
        </p:spPr>
        <p:txBody>
          <a:bodyPr wrap="square">
            <a:spAutoFit/>
          </a:bodyPr>
          <a:lstStyle/>
          <a:p>
            <a:r>
              <a:rPr lang="nl-NL" b="1" dirty="0" smtClean="0"/>
              <a:t>∀x (</a:t>
            </a:r>
            <a:r>
              <a:rPr lang="nl-NL" b="1" dirty="0" err="1" smtClean="0"/>
              <a:t>Cx</a:t>
            </a:r>
            <a:r>
              <a:rPr lang="nl-NL" b="1" dirty="0" smtClean="0"/>
              <a:t> → ¬</a:t>
            </a:r>
            <a:r>
              <a:rPr lang="nl-NL" b="1" dirty="0" err="1" smtClean="0"/>
              <a:t>Kx</a:t>
            </a:r>
            <a:r>
              <a:rPr lang="nl-NL" b="1" dirty="0" smtClean="0"/>
              <a:t>) </a:t>
            </a:r>
            <a:endParaRPr lang="nl-NL" dirty="0"/>
          </a:p>
        </p:txBody>
      </p:sp>
      <p:sp>
        <p:nvSpPr>
          <p:cNvPr id="32" name="Rectangle 31"/>
          <p:cNvSpPr/>
          <p:nvPr/>
        </p:nvSpPr>
        <p:spPr>
          <a:xfrm>
            <a:off x="6300192" y="4582869"/>
            <a:ext cx="2376264" cy="646331"/>
          </a:xfrm>
          <a:prstGeom prst="rect">
            <a:avLst/>
          </a:prstGeom>
        </p:spPr>
        <p:txBody>
          <a:bodyPr wrap="square">
            <a:spAutoFit/>
          </a:bodyPr>
          <a:lstStyle/>
          <a:p>
            <a:r>
              <a:rPr lang="nl-NL" dirty="0" err="1" smtClean="0"/>
              <a:t>Kx</a:t>
            </a:r>
            <a:r>
              <a:rPr lang="nl-NL" dirty="0" smtClean="0"/>
              <a:t>: x is een Kretenzer</a:t>
            </a:r>
          </a:p>
          <a:p>
            <a:r>
              <a:rPr lang="nl-NL" dirty="0" err="1" smtClean="0"/>
              <a:t>Cx</a:t>
            </a:r>
            <a:r>
              <a:rPr lang="nl-NL" dirty="0" smtClean="0"/>
              <a:t>: x is een Chinees</a:t>
            </a:r>
            <a:endParaRPr lang="nl-NL" dirty="0"/>
          </a:p>
        </p:txBody>
      </p:sp>
      <p:sp>
        <p:nvSpPr>
          <p:cNvPr id="33" name="Content Placeholder 2"/>
          <p:cNvSpPr txBox="1">
            <a:spLocks/>
          </p:cNvSpPr>
          <p:nvPr/>
        </p:nvSpPr>
        <p:spPr>
          <a:xfrm>
            <a:off x="-252536" y="5632649"/>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Sommige zoogdieren zijn herbivoren </a:t>
            </a:r>
            <a:r>
              <a:rPr kumimoji="0" lang="nl-NL" b="0" i="1" u="none" strike="noStrike" kern="1200" cap="none" spc="0" normalizeH="0" baseline="0" noProof="0" dirty="0" smtClean="0">
                <a:ln>
                  <a:noFill/>
                </a:ln>
                <a:solidFill>
                  <a:schemeClr val="tx1"/>
                </a:solidFill>
                <a:effectLst/>
                <a:uLnTx/>
                <a:uFillTx/>
                <a:latin typeface="+mn-lt"/>
                <a:ea typeface="+mn-ea"/>
                <a:cs typeface="+mn-cs"/>
              </a:rPr>
              <a:t>(</a:t>
            </a:r>
            <a:r>
              <a:rPr lang="nl-NL" i="1" noProof="0" dirty="0" err="1" smtClean="0"/>
              <a:t>I</a:t>
            </a:r>
            <a:r>
              <a:rPr kumimoji="0" lang="nl-NL" b="0" i="1" u="none" strike="noStrike" kern="1200" cap="none" spc="0" normalizeH="0" baseline="0" noProof="0" dirty="0" err="1" smtClean="0">
                <a:ln>
                  <a:noFill/>
                </a:ln>
                <a:solidFill>
                  <a:schemeClr val="tx1"/>
                </a:solidFill>
                <a:effectLst/>
                <a:uLnTx/>
                <a:uFillTx/>
                <a:latin typeface="+mn-lt"/>
                <a:ea typeface="+mn-ea"/>
                <a:cs typeface="+mn-cs"/>
              </a:rPr>
              <a:t>-oordeel</a:t>
            </a:r>
            <a:r>
              <a:rPr kumimoji="0" lang="nl-NL" b="0" i="1" u="none" strike="noStrike" kern="1200" cap="none" spc="0" normalizeH="0" baseline="0" noProof="0" dirty="0" smtClean="0">
                <a:ln>
                  <a:noFill/>
                </a:ln>
                <a:solidFill>
                  <a:schemeClr val="tx1"/>
                </a:solidFill>
                <a:effectLst/>
                <a:uLnTx/>
                <a:uFillTx/>
                <a:latin typeface="+mn-lt"/>
                <a:ea typeface="+mn-ea"/>
                <a:cs typeface="+mn-cs"/>
              </a:rPr>
              <a: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4" name="Rectangle 33"/>
          <p:cNvSpPr/>
          <p:nvPr/>
        </p:nvSpPr>
        <p:spPr>
          <a:xfrm>
            <a:off x="4139952" y="5651956"/>
            <a:ext cx="1800200" cy="369332"/>
          </a:xfrm>
          <a:prstGeom prst="rect">
            <a:avLst/>
          </a:prstGeom>
        </p:spPr>
        <p:txBody>
          <a:bodyPr wrap="square">
            <a:spAutoFit/>
          </a:bodyPr>
          <a:lstStyle/>
          <a:p>
            <a:r>
              <a:rPr lang="nl-NL" b="1" dirty="0" smtClean="0"/>
              <a:t>∃x (</a:t>
            </a:r>
            <a:r>
              <a:rPr lang="nl-NL" b="1" dirty="0" err="1" smtClean="0"/>
              <a:t>Zx</a:t>
            </a:r>
            <a:r>
              <a:rPr lang="nl-NL" b="1" dirty="0" smtClean="0"/>
              <a:t> ∧ </a:t>
            </a:r>
            <a:r>
              <a:rPr lang="nl-NL" b="1" dirty="0" err="1" smtClean="0"/>
              <a:t>Hx</a:t>
            </a:r>
            <a:r>
              <a:rPr lang="nl-NL" b="1" dirty="0" smtClean="0"/>
              <a:t>) </a:t>
            </a:r>
            <a:endParaRPr lang="nl-NL" dirty="0"/>
          </a:p>
        </p:txBody>
      </p:sp>
      <p:sp>
        <p:nvSpPr>
          <p:cNvPr id="35" name="Rectangle 34"/>
          <p:cNvSpPr/>
          <p:nvPr/>
        </p:nvSpPr>
        <p:spPr>
          <a:xfrm>
            <a:off x="6300192" y="5590981"/>
            <a:ext cx="2376264" cy="646331"/>
          </a:xfrm>
          <a:prstGeom prst="rect">
            <a:avLst/>
          </a:prstGeom>
        </p:spPr>
        <p:txBody>
          <a:bodyPr wrap="square">
            <a:spAutoFit/>
          </a:bodyPr>
          <a:lstStyle/>
          <a:p>
            <a:r>
              <a:rPr lang="nl-NL" dirty="0" err="1" smtClean="0"/>
              <a:t>Zx</a:t>
            </a:r>
            <a:r>
              <a:rPr lang="nl-NL" dirty="0" smtClean="0"/>
              <a:t>: x is een zoogdier</a:t>
            </a:r>
          </a:p>
          <a:p>
            <a:r>
              <a:rPr lang="nl-NL" dirty="0" err="1" smtClean="0"/>
              <a:t>Hx</a:t>
            </a:r>
            <a:r>
              <a:rPr lang="nl-NL" dirty="0" smtClean="0"/>
              <a:t>: x is een herbivoor</a:t>
            </a:r>
            <a:endParaRPr lang="nl-NL" dirty="0"/>
          </a:p>
        </p:txBody>
      </p:sp>
      <p:sp>
        <p:nvSpPr>
          <p:cNvPr id="36" name="Rectangle 35"/>
          <p:cNvSpPr/>
          <p:nvPr/>
        </p:nvSpPr>
        <p:spPr>
          <a:xfrm>
            <a:off x="4139952" y="6084004"/>
            <a:ext cx="1800200" cy="369332"/>
          </a:xfrm>
          <a:prstGeom prst="rect">
            <a:avLst/>
          </a:prstGeom>
        </p:spPr>
        <p:txBody>
          <a:bodyPr wrap="square">
            <a:spAutoFit/>
          </a:bodyPr>
          <a:lstStyle/>
          <a:p>
            <a:r>
              <a:rPr lang="nl-NL" b="1" dirty="0" smtClean="0"/>
              <a:t>∃x (</a:t>
            </a:r>
            <a:r>
              <a:rPr lang="nl-NL" b="1" dirty="0" err="1" smtClean="0"/>
              <a:t>Zx</a:t>
            </a:r>
            <a:r>
              <a:rPr lang="nl-NL" b="1" dirty="0" smtClean="0"/>
              <a:t> → </a:t>
            </a:r>
            <a:r>
              <a:rPr lang="nl-NL" b="1" dirty="0" err="1" smtClean="0"/>
              <a:t>Hx</a:t>
            </a:r>
            <a:r>
              <a:rPr lang="nl-NL" b="1" dirty="0" smtClean="0"/>
              <a:t>)  ? </a:t>
            </a:r>
            <a:endParaRPr lang="nl-NL" dirty="0"/>
          </a:p>
        </p:txBody>
      </p:sp>
      <p:sp>
        <p:nvSpPr>
          <p:cNvPr id="37" name="Rectangle 36"/>
          <p:cNvSpPr/>
          <p:nvPr/>
        </p:nvSpPr>
        <p:spPr>
          <a:xfrm>
            <a:off x="4139952" y="5003884"/>
            <a:ext cx="1800200" cy="369332"/>
          </a:xfrm>
          <a:prstGeom prst="rect">
            <a:avLst/>
          </a:prstGeom>
        </p:spPr>
        <p:txBody>
          <a:bodyPr wrap="square">
            <a:spAutoFit/>
          </a:bodyPr>
          <a:lstStyle/>
          <a:p>
            <a:r>
              <a:rPr lang="nl-NL" b="1" dirty="0" smtClean="0"/>
              <a:t>¬∃x (</a:t>
            </a:r>
            <a:r>
              <a:rPr lang="nl-NL" b="1" dirty="0" err="1" smtClean="0"/>
              <a:t>Cx</a:t>
            </a:r>
            <a:r>
              <a:rPr lang="nl-NL" b="1" dirty="0" smtClean="0"/>
              <a:t> ∧ </a:t>
            </a:r>
            <a:r>
              <a:rPr lang="nl-NL" b="1" dirty="0" err="1" smtClean="0"/>
              <a:t>Kx</a:t>
            </a:r>
            <a:r>
              <a:rPr lang="nl-NL" b="1"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20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fade">
                                      <p:cBhvr>
                                        <p:cTn id="13" dur="2000"/>
                                        <p:tgtEl>
                                          <p:spTgt spid="1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20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2000"/>
                                        <p:tgtEl>
                                          <p:spTgt spid="21">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fade">
                                      <p:cBhvr>
                                        <p:cTn id="26" dur="2000"/>
                                        <p:tgtEl>
                                          <p:spTgt spid="22">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xEl>
                                              <p:pRg st="1" end="1"/>
                                            </p:txEl>
                                          </p:spTgt>
                                        </p:tgtEl>
                                        <p:attrNameLst>
                                          <p:attrName>style.visibility</p:attrName>
                                        </p:attrNameLst>
                                      </p:cBhvr>
                                      <p:to>
                                        <p:strVal val="visible"/>
                                      </p:to>
                                    </p:set>
                                    <p:animEffect transition="in" filter="fade">
                                      <p:cBhvr>
                                        <p:cTn id="29" dur="2000"/>
                                        <p:tgtEl>
                                          <p:spTgt spid="2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Effect transition="in" filter="fade">
                                      <p:cBhvr>
                                        <p:cTn id="34" dur="2000"/>
                                        <p:tgtEl>
                                          <p:spTgt spid="2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Effect transition="in" filter="fade">
                                      <p:cBhvr>
                                        <p:cTn id="39" dur="2000"/>
                                        <p:tgtEl>
                                          <p:spTgt spid="2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xEl>
                                              <p:pRg st="0" end="0"/>
                                            </p:txEl>
                                          </p:spTgt>
                                        </p:tgtEl>
                                        <p:attrNameLst>
                                          <p:attrName>style.visibility</p:attrName>
                                        </p:attrNameLst>
                                      </p:cBhvr>
                                      <p:to>
                                        <p:strVal val="visible"/>
                                      </p:to>
                                    </p:set>
                                    <p:animEffect transition="in" filter="fade">
                                      <p:cBhvr>
                                        <p:cTn id="44" dur="2000"/>
                                        <p:tgtEl>
                                          <p:spTgt spid="28">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fade">
                                      <p:cBhvr>
                                        <p:cTn id="47" dur="2000"/>
                                        <p:tgtEl>
                                          <p:spTgt spid="29">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xEl>
                                              <p:pRg st="1" end="1"/>
                                            </p:txEl>
                                          </p:spTgt>
                                        </p:tgtEl>
                                        <p:attrNameLst>
                                          <p:attrName>style.visibility</p:attrName>
                                        </p:attrNameLst>
                                      </p:cBhvr>
                                      <p:to>
                                        <p:strVal val="visible"/>
                                      </p:to>
                                    </p:set>
                                    <p:animEffect transition="in" filter="fade">
                                      <p:cBhvr>
                                        <p:cTn id="50" dur="2000"/>
                                        <p:tgtEl>
                                          <p:spTgt spid="29">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fade">
                                      <p:cBhvr>
                                        <p:cTn id="55" dur="2000"/>
                                        <p:tgtEl>
                                          <p:spTgt spid="3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xEl>
                                              <p:pRg st="0" end="0"/>
                                            </p:txEl>
                                          </p:spTgt>
                                        </p:tgtEl>
                                        <p:attrNameLst>
                                          <p:attrName>style.visibility</p:attrName>
                                        </p:attrNameLst>
                                      </p:cBhvr>
                                      <p:to>
                                        <p:strVal val="visible"/>
                                      </p:to>
                                    </p:set>
                                    <p:animEffect transition="in" filter="fade">
                                      <p:cBhvr>
                                        <p:cTn id="60" dur="2000"/>
                                        <p:tgtEl>
                                          <p:spTgt spid="31">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fade">
                                      <p:cBhvr>
                                        <p:cTn id="63" dur="2000"/>
                                        <p:tgtEl>
                                          <p:spTgt spid="32">
                                            <p:txEl>
                                              <p:pRg st="0" end="0"/>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xEl>
                                              <p:pRg st="1" end="1"/>
                                            </p:txEl>
                                          </p:spTgt>
                                        </p:tgtEl>
                                        <p:attrNameLst>
                                          <p:attrName>style.visibility</p:attrName>
                                        </p:attrNameLst>
                                      </p:cBhvr>
                                      <p:to>
                                        <p:strVal val="visible"/>
                                      </p:to>
                                    </p:set>
                                    <p:animEffect transition="in" filter="fade">
                                      <p:cBhvr>
                                        <p:cTn id="66" dur="2000"/>
                                        <p:tgtEl>
                                          <p:spTgt spid="32">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7">
                                            <p:txEl>
                                              <p:pRg st="0" end="0"/>
                                            </p:txEl>
                                          </p:spTgt>
                                        </p:tgtEl>
                                        <p:attrNameLst>
                                          <p:attrName>style.visibility</p:attrName>
                                        </p:attrNameLst>
                                      </p:cBhvr>
                                      <p:to>
                                        <p:strVal val="visible"/>
                                      </p:to>
                                    </p:set>
                                    <p:animEffect transition="in" filter="fade">
                                      <p:cBhvr>
                                        <p:cTn id="71" dur="2000"/>
                                        <p:tgtEl>
                                          <p:spTgt spid="37">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3">
                                            <p:txEl>
                                              <p:pRg st="0" end="0"/>
                                            </p:txEl>
                                          </p:spTgt>
                                        </p:tgtEl>
                                        <p:attrNameLst>
                                          <p:attrName>style.visibility</p:attrName>
                                        </p:attrNameLst>
                                      </p:cBhvr>
                                      <p:to>
                                        <p:strVal val="visible"/>
                                      </p:to>
                                    </p:set>
                                    <p:animEffect transition="in" filter="fade">
                                      <p:cBhvr>
                                        <p:cTn id="76" dur="2000"/>
                                        <p:tgtEl>
                                          <p:spTgt spid="33">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4">
                                            <p:txEl>
                                              <p:pRg st="0" end="0"/>
                                            </p:txEl>
                                          </p:spTgt>
                                        </p:tgtEl>
                                        <p:attrNameLst>
                                          <p:attrName>style.visibility</p:attrName>
                                        </p:attrNameLst>
                                      </p:cBhvr>
                                      <p:to>
                                        <p:strVal val="visible"/>
                                      </p:to>
                                    </p:set>
                                    <p:animEffect transition="in" filter="fade">
                                      <p:cBhvr>
                                        <p:cTn id="81" dur="2000"/>
                                        <p:tgtEl>
                                          <p:spTgt spid="34">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xEl>
                                              <p:pRg st="0" end="0"/>
                                            </p:txEl>
                                          </p:spTgt>
                                        </p:tgtEl>
                                        <p:attrNameLst>
                                          <p:attrName>style.visibility</p:attrName>
                                        </p:attrNameLst>
                                      </p:cBhvr>
                                      <p:to>
                                        <p:strVal val="visible"/>
                                      </p:to>
                                    </p:set>
                                    <p:animEffect transition="in" filter="fade">
                                      <p:cBhvr>
                                        <p:cTn id="84" dur="2000"/>
                                        <p:tgtEl>
                                          <p:spTgt spid="35">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
                                            <p:txEl>
                                              <p:pRg st="1" end="1"/>
                                            </p:txEl>
                                          </p:spTgt>
                                        </p:tgtEl>
                                        <p:attrNameLst>
                                          <p:attrName>style.visibility</p:attrName>
                                        </p:attrNameLst>
                                      </p:cBhvr>
                                      <p:to>
                                        <p:strVal val="visible"/>
                                      </p:to>
                                    </p:set>
                                    <p:animEffect transition="in" filter="fade">
                                      <p:cBhvr>
                                        <p:cTn id="87" dur="2000"/>
                                        <p:tgtEl>
                                          <p:spTgt spid="35">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
                                            <p:txEl>
                                              <p:pRg st="0" end="0"/>
                                            </p:txEl>
                                          </p:spTgt>
                                        </p:tgtEl>
                                        <p:attrNameLst>
                                          <p:attrName>style.visibility</p:attrName>
                                        </p:attrNameLst>
                                      </p:cBhvr>
                                      <p:to>
                                        <p:strVal val="visible"/>
                                      </p:to>
                                    </p:set>
                                    <p:animEffect transition="in" filter="fade">
                                      <p:cBhvr>
                                        <p:cTn id="92" dur="2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build="allAtOnce"/>
      <p:bldP spid="20" grpId="0" build="allAtOnce"/>
      <p:bldP spid="21" grpId="0" build="allAtOnce"/>
      <p:bldP spid="22" grpId="0" build="allAtOnce"/>
      <p:bldP spid="26" grpId="0" build="allAtOnce"/>
      <p:bldP spid="27" grpId="0" build="allAtOnce"/>
      <p:bldP spid="28" grpId="0" build="allAtOnce"/>
      <p:bldP spid="29" grpId="0" build="allAtOnce"/>
      <p:bldP spid="30" grpId="0" build="allAtOnce"/>
      <p:bldP spid="31" grpId="0" build="allAtOnce"/>
      <p:bldP spid="32" grpId="0" build="allAtOnce"/>
      <p:bldP spid="33" grpId="0" build="allAtOnce"/>
      <p:bldP spid="34" grpId="0" build="allAtOnce"/>
      <p:bldP spid="35" grpId="0" build="allAtOnce"/>
      <p:bldP spid="36" grpId="0" build="allAtOnce"/>
      <p:bldP spid="37" grpId="0" build="allAtOnce"/>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Domein, kwantoren en individuvariabelen</a:t>
            </a:r>
            <a:endParaRPr lang="nl-NL" sz="3600" dirty="0"/>
          </a:p>
        </p:txBody>
      </p:sp>
      <p:sp>
        <p:nvSpPr>
          <p:cNvPr id="3" name="Content Placeholder 2"/>
          <p:cNvSpPr>
            <a:spLocks noGrp="1"/>
          </p:cNvSpPr>
          <p:nvPr>
            <p:ph idx="1"/>
          </p:nvPr>
        </p:nvSpPr>
        <p:spPr>
          <a:xfrm>
            <a:off x="179512" y="1528193"/>
            <a:ext cx="3744416" cy="676671"/>
          </a:xfrm>
        </p:spPr>
        <p:txBody>
          <a:bodyPr>
            <a:noAutofit/>
          </a:bodyPr>
          <a:lstStyle/>
          <a:p>
            <a:pPr>
              <a:buNone/>
            </a:pPr>
            <a:r>
              <a:rPr lang="nl-NL" sz="2000" dirty="0" smtClean="0"/>
              <a:t>Sommigen spelen en schreeuwen</a:t>
            </a:r>
          </a:p>
          <a:p>
            <a:endParaRPr lang="nl-NL" sz="2000" dirty="0" smtClean="0"/>
          </a:p>
        </p:txBody>
      </p:sp>
      <p:sp>
        <p:nvSpPr>
          <p:cNvPr id="18" name="Rectangle 17"/>
          <p:cNvSpPr/>
          <p:nvPr/>
        </p:nvSpPr>
        <p:spPr>
          <a:xfrm>
            <a:off x="4355976" y="1556792"/>
            <a:ext cx="1368152" cy="369332"/>
          </a:xfrm>
          <a:prstGeom prst="rect">
            <a:avLst/>
          </a:prstGeom>
        </p:spPr>
        <p:txBody>
          <a:bodyPr wrap="square">
            <a:spAutoFit/>
          </a:bodyPr>
          <a:lstStyle/>
          <a:p>
            <a:r>
              <a:rPr lang="nl-NL" b="1" dirty="0" smtClean="0"/>
              <a:t>∃x (</a:t>
            </a:r>
            <a:r>
              <a:rPr lang="nl-NL" b="1" dirty="0" err="1" smtClean="0"/>
              <a:t>Px</a:t>
            </a:r>
            <a:r>
              <a:rPr lang="nl-NL" b="1" dirty="0" smtClean="0"/>
              <a:t> ∧ </a:t>
            </a:r>
            <a:r>
              <a:rPr lang="nl-NL" b="1" dirty="0" err="1" smtClean="0"/>
              <a:t>Sx</a:t>
            </a:r>
            <a:r>
              <a:rPr lang="nl-NL" b="1" dirty="0" smtClean="0"/>
              <a:t>) </a:t>
            </a:r>
            <a:endParaRPr lang="nl-NL" dirty="0"/>
          </a:p>
        </p:txBody>
      </p:sp>
      <p:sp>
        <p:nvSpPr>
          <p:cNvPr id="19" name="Rectangle 18"/>
          <p:cNvSpPr/>
          <p:nvPr/>
        </p:nvSpPr>
        <p:spPr>
          <a:xfrm>
            <a:off x="6300192" y="1556792"/>
            <a:ext cx="2016224" cy="646331"/>
          </a:xfrm>
          <a:prstGeom prst="rect">
            <a:avLst/>
          </a:prstGeom>
        </p:spPr>
        <p:txBody>
          <a:bodyPr wrap="square">
            <a:spAutoFit/>
          </a:bodyPr>
          <a:lstStyle/>
          <a:p>
            <a:r>
              <a:rPr lang="nl-NL" dirty="0" err="1" smtClean="0"/>
              <a:t>Px</a:t>
            </a:r>
            <a:r>
              <a:rPr lang="nl-NL" dirty="0" smtClean="0"/>
              <a:t>: x speelt</a:t>
            </a:r>
          </a:p>
          <a:p>
            <a:r>
              <a:rPr lang="nl-NL" dirty="0" err="1" smtClean="0"/>
              <a:t>Sx</a:t>
            </a:r>
            <a:r>
              <a:rPr lang="nl-NL" dirty="0" smtClean="0"/>
              <a:t>: x schreeuwt</a:t>
            </a:r>
            <a:endParaRPr lang="nl-NL" dirty="0"/>
          </a:p>
        </p:txBody>
      </p:sp>
      <p:sp>
        <p:nvSpPr>
          <p:cNvPr id="20" name="Content Placeholder 2"/>
          <p:cNvSpPr txBox="1">
            <a:spLocks/>
          </p:cNvSpPr>
          <p:nvPr/>
        </p:nvSpPr>
        <p:spPr>
          <a:xfrm>
            <a:off x="-180528" y="2132856"/>
            <a:ext cx="3744416" cy="10801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r>
            <a:br>
              <a:rPr kumimoji="0" lang="nl-NL" sz="2000" b="0" i="0" u="none" strike="noStrike" kern="1200" cap="none" spc="0" normalizeH="0" baseline="0" noProof="0" dirty="0" smtClean="0">
                <a:ln>
                  <a:noFill/>
                </a:ln>
                <a:solidFill>
                  <a:schemeClr val="tx1"/>
                </a:solidFill>
                <a:effectLst/>
                <a:uLnTx/>
                <a:uFillTx/>
                <a:latin typeface="+mn-lt"/>
                <a:ea typeface="+mn-ea"/>
                <a:cs typeface="+mn-cs"/>
              </a:rPr>
            </a:br>
            <a:r>
              <a:rPr kumimoji="0" lang="nl-NL" sz="2000" b="0" i="0" u="none" strike="noStrike" kern="1200" cap="none" spc="0" normalizeH="0" baseline="0" noProof="0" dirty="0" smtClean="0">
                <a:ln>
                  <a:noFill/>
                </a:ln>
                <a:solidFill>
                  <a:schemeClr val="tx1"/>
                </a:solidFill>
                <a:effectLst/>
                <a:uLnTx/>
                <a:uFillTx/>
                <a:latin typeface="+mn-lt"/>
                <a:ea typeface="+mn-ea"/>
                <a:cs typeface="+mn-cs"/>
              </a:rPr>
              <a:t>Sommigen spelen en sommigen schreeuwen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Rectangle 20"/>
          <p:cNvSpPr/>
          <p:nvPr/>
        </p:nvSpPr>
        <p:spPr>
          <a:xfrm>
            <a:off x="4139952" y="2521495"/>
            <a:ext cx="1800200" cy="369332"/>
          </a:xfrm>
          <a:prstGeom prst="rect">
            <a:avLst/>
          </a:prstGeom>
        </p:spPr>
        <p:txBody>
          <a:bodyPr wrap="square">
            <a:spAutoFit/>
          </a:bodyPr>
          <a:lstStyle/>
          <a:p>
            <a:r>
              <a:rPr lang="nl-NL" b="1" dirty="0" smtClean="0"/>
              <a:t>∃x </a:t>
            </a:r>
            <a:r>
              <a:rPr lang="nl-NL" b="1" dirty="0" err="1" smtClean="0"/>
              <a:t>Px</a:t>
            </a:r>
            <a:r>
              <a:rPr lang="nl-NL" b="1" dirty="0" smtClean="0"/>
              <a:t> ∧ ∃y </a:t>
            </a:r>
            <a:r>
              <a:rPr lang="nl-NL" b="1" dirty="0" err="1" smtClean="0"/>
              <a:t>Sy</a:t>
            </a:r>
            <a:endParaRPr lang="nl-NL" dirty="0"/>
          </a:p>
        </p:txBody>
      </p:sp>
      <p:sp>
        <p:nvSpPr>
          <p:cNvPr id="22" name="Rectangle 21"/>
          <p:cNvSpPr/>
          <p:nvPr/>
        </p:nvSpPr>
        <p:spPr>
          <a:xfrm>
            <a:off x="6300192" y="2521495"/>
            <a:ext cx="2016224" cy="646331"/>
          </a:xfrm>
          <a:prstGeom prst="rect">
            <a:avLst/>
          </a:prstGeom>
        </p:spPr>
        <p:txBody>
          <a:bodyPr wrap="square">
            <a:spAutoFit/>
          </a:bodyPr>
          <a:lstStyle/>
          <a:p>
            <a:r>
              <a:rPr lang="nl-NL" dirty="0" err="1" smtClean="0"/>
              <a:t>Px</a:t>
            </a:r>
            <a:r>
              <a:rPr lang="nl-NL" dirty="0" smtClean="0"/>
              <a:t>: x speelt</a:t>
            </a:r>
          </a:p>
          <a:p>
            <a:r>
              <a:rPr lang="nl-NL" dirty="0" err="1" smtClean="0"/>
              <a:t>Sx</a:t>
            </a:r>
            <a:r>
              <a:rPr lang="nl-NL" dirty="0" smtClean="0"/>
              <a:t>: x schreeuwt</a:t>
            </a:r>
            <a:endParaRPr lang="nl-NL" dirty="0"/>
          </a:p>
        </p:txBody>
      </p:sp>
      <p:sp>
        <p:nvSpPr>
          <p:cNvPr id="26" name="Rectangle 25"/>
          <p:cNvSpPr/>
          <p:nvPr/>
        </p:nvSpPr>
        <p:spPr>
          <a:xfrm>
            <a:off x="4139952" y="2987660"/>
            <a:ext cx="1800200" cy="369332"/>
          </a:xfrm>
          <a:prstGeom prst="rect">
            <a:avLst/>
          </a:prstGeom>
        </p:spPr>
        <p:txBody>
          <a:bodyPr wrap="square">
            <a:spAutoFit/>
          </a:bodyPr>
          <a:lstStyle/>
          <a:p>
            <a:r>
              <a:rPr lang="nl-NL" b="1" dirty="0" smtClean="0"/>
              <a:t>∃z </a:t>
            </a:r>
            <a:r>
              <a:rPr lang="nl-NL" b="1" dirty="0" err="1" smtClean="0"/>
              <a:t>Pz</a:t>
            </a:r>
            <a:r>
              <a:rPr lang="nl-NL" b="1" dirty="0" smtClean="0"/>
              <a:t> ∧ ∃w </a:t>
            </a:r>
            <a:r>
              <a:rPr lang="nl-NL" b="1" dirty="0" err="1" smtClean="0"/>
              <a:t>Sw</a:t>
            </a:r>
            <a:endParaRPr lang="nl-NL" dirty="0"/>
          </a:p>
        </p:txBody>
      </p:sp>
      <p:sp>
        <p:nvSpPr>
          <p:cNvPr id="27" name="Content Placeholder 2"/>
          <p:cNvSpPr txBox="1">
            <a:spLocks/>
          </p:cNvSpPr>
          <p:nvPr/>
        </p:nvSpPr>
        <p:spPr>
          <a:xfrm>
            <a:off x="-252536" y="3832449"/>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Alle Kretenzers zijn Grieken      </a:t>
            </a:r>
            <a:r>
              <a:rPr kumimoji="0" lang="nl-NL" b="0" i="1" u="none" strike="noStrike" kern="1200" cap="none" spc="0" normalizeH="0" baseline="0" noProof="0" dirty="0" smtClean="0">
                <a:ln>
                  <a:noFill/>
                </a:ln>
                <a:solidFill>
                  <a:schemeClr val="tx1"/>
                </a:solidFill>
                <a:effectLst/>
                <a:uLnTx/>
                <a:uFillTx/>
                <a:latin typeface="+mn-lt"/>
                <a:ea typeface="+mn-ea"/>
                <a:cs typeface="+mn-cs"/>
              </a:rPr>
              <a:t>(</a:t>
            </a:r>
            <a:r>
              <a:rPr kumimoji="0" lang="nl-NL" b="0" i="1" u="none" strike="noStrike" kern="1200" cap="none" spc="0" normalizeH="0" baseline="0" noProof="0" dirty="0" err="1" smtClean="0">
                <a:ln>
                  <a:noFill/>
                </a:ln>
                <a:solidFill>
                  <a:schemeClr val="tx1"/>
                </a:solidFill>
                <a:effectLst/>
                <a:uLnTx/>
                <a:uFillTx/>
                <a:latin typeface="+mn-lt"/>
                <a:ea typeface="+mn-ea"/>
                <a:cs typeface="+mn-cs"/>
              </a:rPr>
              <a:t>A-oordeel</a:t>
            </a:r>
            <a:r>
              <a:rPr kumimoji="0" lang="nl-NL" b="0" i="1" u="none" strike="noStrike" kern="1200" cap="none" spc="0" normalizeH="0" baseline="0" noProof="0" dirty="0" smtClean="0">
                <a:ln>
                  <a:noFill/>
                </a:ln>
                <a:solidFill>
                  <a:schemeClr val="tx1"/>
                </a:solidFill>
                <a:effectLst/>
                <a:uLnTx/>
                <a:uFillTx/>
                <a:latin typeface="+mn-lt"/>
                <a:ea typeface="+mn-ea"/>
                <a:cs typeface="+mn-cs"/>
              </a:rPr>
              <a: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Rectangle 27"/>
          <p:cNvSpPr/>
          <p:nvPr/>
        </p:nvSpPr>
        <p:spPr>
          <a:xfrm>
            <a:off x="4139952" y="3861048"/>
            <a:ext cx="1800200" cy="369332"/>
          </a:xfrm>
          <a:prstGeom prst="rect">
            <a:avLst/>
          </a:prstGeom>
        </p:spPr>
        <p:txBody>
          <a:bodyPr wrap="square">
            <a:spAutoFit/>
          </a:bodyPr>
          <a:lstStyle/>
          <a:p>
            <a:r>
              <a:rPr lang="nl-NL" b="1" dirty="0" smtClean="0"/>
              <a:t>∀x (</a:t>
            </a:r>
            <a:r>
              <a:rPr lang="nl-NL" b="1" dirty="0" err="1" smtClean="0"/>
              <a:t>Kx</a:t>
            </a:r>
            <a:r>
              <a:rPr lang="nl-NL" b="1" dirty="0" smtClean="0"/>
              <a:t> → </a:t>
            </a:r>
            <a:r>
              <a:rPr lang="nl-NL" b="1" dirty="0" err="1" smtClean="0"/>
              <a:t>Gx</a:t>
            </a:r>
            <a:r>
              <a:rPr lang="nl-NL" b="1" dirty="0" smtClean="0"/>
              <a:t>) </a:t>
            </a:r>
            <a:endParaRPr lang="nl-NL" dirty="0"/>
          </a:p>
        </p:txBody>
      </p:sp>
      <p:sp>
        <p:nvSpPr>
          <p:cNvPr id="29" name="Rectangle 28"/>
          <p:cNvSpPr/>
          <p:nvPr/>
        </p:nvSpPr>
        <p:spPr>
          <a:xfrm>
            <a:off x="6300192" y="3717032"/>
            <a:ext cx="2376264" cy="646331"/>
          </a:xfrm>
          <a:prstGeom prst="rect">
            <a:avLst/>
          </a:prstGeom>
        </p:spPr>
        <p:txBody>
          <a:bodyPr wrap="square">
            <a:spAutoFit/>
          </a:bodyPr>
          <a:lstStyle/>
          <a:p>
            <a:r>
              <a:rPr lang="nl-NL" dirty="0" err="1" smtClean="0"/>
              <a:t>Kx</a:t>
            </a:r>
            <a:r>
              <a:rPr lang="nl-NL" dirty="0" smtClean="0"/>
              <a:t>: x is een Kretenzer</a:t>
            </a:r>
          </a:p>
          <a:p>
            <a:r>
              <a:rPr lang="nl-NL" dirty="0" err="1" smtClean="0"/>
              <a:t>Gx</a:t>
            </a:r>
            <a:r>
              <a:rPr lang="nl-NL" dirty="0" smtClean="0"/>
              <a:t>: x is een Griek</a:t>
            </a:r>
            <a:endParaRPr lang="nl-NL" dirty="0"/>
          </a:p>
        </p:txBody>
      </p:sp>
      <p:sp>
        <p:nvSpPr>
          <p:cNvPr id="30" name="Content Placeholder 2"/>
          <p:cNvSpPr txBox="1">
            <a:spLocks/>
          </p:cNvSpPr>
          <p:nvPr/>
        </p:nvSpPr>
        <p:spPr>
          <a:xfrm>
            <a:off x="-252536" y="4653136"/>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Geen Chinees</a:t>
            </a:r>
            <a:r>
              <a:rPr kumimoji="0" lang="nl-NL" sz="2000" b="0" i="0" u="none" strike="noStrike" kern="1200" cap="none" spc="0" normalizeH="0" noProof="0" dirty="0" smtClean="0">
                <a:ln>
                  <a:noFill/>
                </a:ln>
                <a:solidFill>
                  <a:schemeClr val="tx1"/>
                </a:solidFill>
                <a:effectLst/>
                <a:uLnTx/>
                <a:uFillTx/>
                <a:latin typeface="+mn-lt"/>
                <a:ea typeface="+mn-ea"/>
                <a:cs typeface="+mn-cs"/>
              </a:rPr>
              <a:t> is een Kretenzer             </a:t>
            </a:r>
            <a:r>
              <a:rPr kumimoji="0" lang="nl-NL" b="0" i="1" u="none" strike="noStrike" kern="1200" cap="none" spc="0" normalizeH="0" baseline="0" noProof="0" dirty="0" smtClean="0">
                <a:ln>
                  <a:noFill/>
                </a:ln>
                <a:solidFill>
                  <a:schemeClr val="tx1"/>
                </a:solidFill>
                <a:effectLst/>
                <a:uLnTx/>
                <a:uFillTx/>
                <a:latin typeface="+mn-lt"/>
                <a:ea typeface="+mn-ea"/>
                <a:cs typeface="+mn-cs"/>
              </a:rPr>
              <a:t>(</a:t>
            </a:r>
            <a:r>
              <a:rPr lang="nl-NL" i="1" dirty="0" err="1" smtClean="0"/>
              <a:t>E</a:t>
            </a:r>
            <a:r>
              <a:rPr kumimoji="0" lang="nl-NL" b="0" i="1" u="none" strike="noStrike" kern="1200" cap="none" spc="0" normalizeH="0" baseline="0" noProof="0" dirty="0" smtClean="0">
                <a:ln>
                  <a:noFill/>
                </a:ln>
                <a:solidFill>
                  <a:schemeClr val="tx1"/>
                </a:solidFill>
                <a:effectLst/>
                <a:uLnTx/>
                <a:uFillTx/>
                <a:latin typeface="+mn-lt"/>
                <a:ea typeface="+mn-ea"/>
                <a:cs typeface="+mn-cs"/>
              </a:rPr>
              <a:t>-oordeel)</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Rectangle 30"/>
          <p:cNvSpPr/>
          <p:nvPr/>
        </p:nvSpPr>
        <p:spPr>
          <a:xfrm>
            <a:off x="4139952" y="4653136"/>
            <a:ext cx="1800200" cy="369332"/>
          </a:xfrm>
          <a:prstGeom prst="rect">
            <a:avLst/>
          </a:prstGeom>
        </p:spPr>
        <p:txBody>
          <a:bodyPr wrap="square">
            <a:spAutoFit/>
          </a:bodyPr>
          <a:lstStyle/>
          <a:p>
            <a:r>
              <a:rPr lang="nl-NL" b="1" dirty="0" smtClean="0"/>
              <a:t>∀x (</a:t>
            </a:r>
            <a:r>
              <a:rPr lang="nl-NL" b="1" dirty="0" err="1" smtClean="0"/>
              <a:t>Cx</a:t>
            </a:r>
            <a:r>
              <a:rPr lang="nl-NL" b="1" dirty="0" smtClean="0"/>
              <a:t> → ¬</a:t>
            </a:r>
            <a:r>
              <a:rPr lang="nl-NL" b="1" dirty="0" err="1" smtClean="0"/>
              <a:t>Kx</a:t>
            </a:r>
            <a:r>
              <a:rPr lang="nl-NL" b="1" dirty="0" smtClean="0"/>
              <a:t>) </a:t>
            </a:r>
            <a:endParaRPr lang="nl-NL" dirty="0"/>
          </a:p>
        </p:txBody>
      </p:sp>
      <p:sp>
        <p:nvSpPr>
          <p:cNvPr id="32" name="Rectangle 31"/>
          <p:cNvSpPr/>
          <p:nvPr/>
        </p:nvSpPr>
        <p:spPr>
          <a:xfrm>
            <a:off x="6300192" y="4582869"/>
            <a:ext cx="2376264" cy="646331"/>
          </a:xfrm>
          <a:prstGeom prst="rect">
            <a:avLst/>
          </a:prstGeom>
        </p:spPr>
        <p:txBody>
          <a:bodyPr wrap="square">
            <a:spAutoFit/>
          </a:bodyPr>
          <a:lstStyle/>
          <a:p>
            <a:r>
              <a:rPr lang="nl-NL" dirty="0" err="1" smtClean="0"/>
              <a:t>Kx</a:t>
            </a:r>
            <a:r>
              <a:rPr lang="nl-NL" dirty="0" smtClean="0"/>
              <a:t>: x is een Kretenzer</a:t>
            </a:r>
          </a:p>
          <a:p>
            <a:r>
              <a:rPr lang="nl-NL" dirty="0" err="1" smtClean="0"/>
              <a:t>Cx</a:t>
            </a:r>
            <a:r>
              <a:rPr lang="nl-NL" dirty="0" smtClean="0"/>
              <a:t>: x is een Chinees</a:t>
            </a:r>
            <a:endParaRPr lang="nl-NL" dirty="0"/>
          </a:p>
        </p:txBody>
      </p:sp>
      <p:sp>
        <p:nvSpPr>
          <p:cNvPr id="33" name="Content Placeholder 2"/>
          <p:cNvSpPr txBox="1">
            <a:spLocks/>
          </p:cNvSpPr>
          <p:nvPr/>
        </p:nvSpPr>
        <p:spPr>
          <a:xfrm>
            <a:off x="-252536" y="5632649"/>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Sommige zoogdieren zijn herbivoren </a:t>
            </a:r>
            <a:r>
              <a:rPr kumimoji="0" lang="nl-NL" b="0" i="1" u="none" strike="noStrike" kern="1200" cap="none" spc="0" normalizeH="0" baseline="0" noProof="0" dirty="0" smtClean="0">
                <a:ln>
                  <a:noFill/>
                </a:ln>
                <a:solidFill>
                  <a:schemeClr val="tx1"/>
                </a:solidFill>
                <a:effectLst/>
                <a:uLnTx/>
                <a:uFillTx/>
                <a:latin typeface="+mn-lt"/>
                <a:ea typeface="+mn-ea"/>
                <a:cs typeface="+mn-cs"/>
              </a:rPr>
              <a:t>(</a:t>
            </a:r>
            <a:r>
              <a:rPr lang="nl-NL" i="1" noProof="0" dirty="0" err="1" smtClean="0"/>
              <a:t>I</a:t>
            </a:r>
            <a:r>
              <a:rPr kumimoji="0" lang="nl-NL" b="0" i="1" u="none" strike="noStrike" kern="1200" cap="none" spc="0" normalizeH="0" baseline="0" noProof="0" dirty="0" err="1" smtClean="0">
                <a:ln>
                  <a:noFill/>
                </a:ln>
                <a:solidFill>
                  <a:schemeClr val="tx1"/>
                </a:solidFill>
                <a:effectLst/>
                <a:uLnTx/>
                <a:uFillTx/>
                <a:latin typeface="+mn-lt"/>
                <a:ea typeface="+mn-ea"/>
                <a:cs typeface="+mn-cs"/>
              </a:rPr>
              <a:t>-oordeel</a:t>
            </a:r>
            <a:r>
              <a:rPr kumimoji="0" lang="nl-NL" b="0" i="1" u="none" strike="noStrike" kern="1200" cap="none" spc="0" normalizeH="0" baseline="0" noProof="0" dirty="0" smtClean="0">
                <a:ln>
                  <a:noFill/>
                </a:ln>
                <a:solidFill>
                  <a:schemeClr val="tx1"/>
                </a:solidFill>
                <a:effectLst/>
                <a:uLnTx/>
                <a:uFillTx/>
                <a:latin typeface="+mn-lt"/>
                <a:ea typeface="+mn-ea"/>
                <a:cs typeface="+mn-cs"/>
              </a:rPr>
              <a: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4" name="Rectangle 33"/>
          <p:cNvSpPr/>
          <p:nvPr/>
        </p:nvSpPr>
        <p:spPr>
          <a:xfrm>
            <a:off x="4139952" y="5651956"/>
            <a:ext cx="1800200" cy="369332"/>
          </a:xfrm>
          <a:prstGeom prst="rect">
            <a:avLst/>
          </a:prstGeom>
        </p:spPr>
        <p:txBody>
          <a:bodyPr wrap="square">
            <a:spAutoFit/>
          </a:bodyPr>
          <a:lstStyle/>
          <a:p>
            <a:r>
              <a:rPr lang="nl-NL" b="1" dirty="0" smtClean="0"/>
              <a:t>∃x (</a:t>
            </a:r>
            <a:r>
              <a:rPr lang="nl-NL" b="1" dirty="0" err="1" smtClean="0"/>
              <a:t>Zx</a:t>
            </a:r>
            <a:r>
              <a:rPr lang="nl-NL" b="1" dirty="0" smtClean="0"/>
              <a:t> ∧ </a:t>
            </a:r>
            <a:r>
              <a:rPr lang="nl-NL" b="1" dirty="0" err="1" smtClean="0"/>
              <a:t>Hx</a:t>
            </a:r>
            <a:r>
              <a:rPr lang="nl-NL" b="1" dirty="0" smtClean="0"/>
              <a:t>) </a:t>
            </a:r>
            <a:endParaRPr lang="nl-NL" dirty="0"/>
          </a:p>
        </p:txBody>
      </p:sp>
      <p:sp>
        <p:nvSpPr>
          <p:cNvPr id="35" name="Rectangle 34"/>
          <p:cNvSpPr/>
          <p:nvPr/>
        </p:nvSpPr>
        <p:spPr>
          <a:xfrm>
            <a:off x="6300192" y="5590981"/>
            <a:ext cx="2376264" cy="646331"/>
          </a:xfrm>
          <a:prstGeom prst="rect">
            <a:avLst/>
          </a:prstGeom>
        </p:spPr>
        <p:txBody>
          <a:bodyPr wrap="square">
            <a:spAutoFit/>
          </a:bodyPr>
          <a:lstStyle/>
          <a:p>
            <a:r>
              <a:rPr lang="nl-NL" dirty="0" err="1" smtClean="0"/>
              <a:t>Zx</a:t>
            </a:r>
            <a:r>
              <a:rPr lang="nl-NL" dirty="0" smtClean="0"/>
              <a:t>: x is een zoogdier</a:t>
            </a:r>
          </a:p>
          <a:p>
            <a:r>
              <a:rPr lang="nl-NL" dirty="0" err="1" smtClean="0"/>
              <a:t>Hx</a:t>
            </a:r>
            <a:r>
              <a:rPr lang="nl-NL" dirty="0" smtClean="0"/>
              <a:t>: x is een herbivoor</a:t>
            </a:r>
            <a:endParaRPr lang="nl-NL" dirty="0"/>
          </a:p>
        </p:txBody>
      </p:sp>
      <p:sp>
        <p:nvSpPr>
          <p:cNvPr id="36" name="Rectangle 35"/>
          <p:cNvSpPr/>
          <p:nvPr/>
        </p:nvSpPr>
        <p:spPr>
          <a:xfrm>
            <a:off x="4139952" y="6084004"/>
            <a:ext cx="2016224" cy="369332"/>
          </a:xfrm>
          <a:prstGeom prst="rect">
            <a:avLst/>
          </a:prstGeom>
        </p:spPr>
        <p:txBody>
          <a:bodyPr wrap="square">
            <a:spAutoFit/>
          </a:bodyPr>
          <a:lstStyle/>
          <a:p>
            <a:r>
              <a:rPr lang="nl-NL" b="1" dirty="0" smtClean="0">
                <a:solidFill>
                  <a:srgbClr val="FF0000"/>
                </a:solidFill>
              </a:rPr>
              <a:t>∃x (</a:t>
            </a:r>
            <a:r>
              <a:rPr lang="nl-NL" b="1" dirty="0" err="1" smtClean="0">
                <a:solidFill>
                  <a:srgbClr val="FF0000"/>
                </a:solidFill>
              </a:rPr>
              <a:t>Zx</a:t>
            </a:r>
            <a:r>
              <a:rPr lang="nl-NL" b="1" dirty="0" smtClean="0">
                <a:solidFill>
                  <a:srgbClr val="FF0000"/>
                </a:solidFill>
              </a:rPr>
              <a:t> → </a:t>
            </a:r>
            <a:r>
              <a:rPr lang="nl-NL" b="1" dirty="0" err="1" smtClean="0">
                <a:solidFill>
                  <a:srgbClr val="FF0000"/>
                </a:solidFill>
              </a:rPr>
              <a:t>Hx</a:t>
            </a:r>
            <a:r>
              <a:rPr lang="nl-NL" b="1" dirty="0" smtClean="0">
                <a:solidFill>
                  <a:srgbClr val="FF0000"/>
                </a:solidFill>
              </a:rPr>
              <a:t>)  Nee   </a:t>
            </a:r>
            <a:endParaRPr lang="nl-NL" dirty="0">
              <a:solidFill>
                <a:srgbClr val="FF0000"/>
              </a:solidFill>
            </a:endParaRPr>
          </a:p>
        </p:txBody>
      </p:sp>
      <p:sp>
        <p:nvSpPr>
          <p:cNvPr id="37" name="Rectangle 36"/>
          <p:cNvSpPr/>
          <p:nvPr/>
        </p:nvSpPr>
        <p:spPr>
          <a:xfrm>
            <a:off x="4139952" y="5003884"/>
            <a:ext cx="1800200" cy="369332"/>
          </a:xfrm>
          <a:prstGeom prst="rect">
            <a:avLst/>
          </a:prstGeom>
        </p:spPr>
        <p:txBody>
          <a:bodyPr wrap="square">
            <a:spAutoFit/>
          </a:bodyPr>
          <a:lstStyle/>
          <a:p>
            <a:r>
              <a:rPr lang="nl-NL" b="1" dirty="0" smtClean="0"/>
              <a:t>¬∃x (</a:t>
            </a:r>
            <a:r>
              <a:rPr lang="nl-NL" b="1" dirty="0" err="1" smtClean="0"/>
              <a:t>Cx</a:t>
            </a:r>
            <a:r>
              <a:rPr lang="nl-NL" b="1" dirty="0" smtClean="0"/>
              <a:t> ∧ </a:t>
            </a:r>
            <a:r>
              <a:rPr lang="nl-NL" b="1" dirty="0" err="1" smtClean="0"/>
              <a:t>Kx</a:t>
            </a:r>
            <a:r>
              <a:rPr lang="nl-NL" b="1" dirty="0" smtClean="0"/>
              <a:t>) </a:t>
            </a:r>
            <a:endParaRPr lang="nl-NL"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Domein, kwantoren en individuvariabelen</a:t>
            </a:r>
            <a:endParaRPr lang="nl-NL" sz="3600" dirty="0"/>
          </a:p>
        </p:txBody>
      </p:sp>
      <p:sp>
        <p:nvSpPr>
          <p:cNvPr id="3" name="Content Placeholder 2"/>
          <p:cNvSpPr>
            <a:spLocks noGrp="1"/>
          </p:cNvSpPr>
          <p:nvPr>
            <p:ph idx="1"/>
          </p:nvPr>
        </p:nvSpPr>
        <p:spPr>
          <a:xfrm>
            <a:off x="-180528" y="1528193"/>
            <a:ext cx="3744416" cy="676671"/>
          </a:xfrm>
        </p:spPr>
        <p:txBody>
          <a:bodyPr>
            <a:noAutofit/>
          </a:bodyPr>
          <a:lstStyle/>
          <a:p>
            <a:pPr>
              <a:buNone/>
            </a:pPr>
            <a:r>
              <a:rPr lang="nl-NL" sz="2000" dirty="0" smtClean="0"/>
              <a:t>      Sommigen politici zijn geen netwerkers </a:t>
            </a:r>
            <a:r>
              <a:rPr lang="nl-NL" sz="1800" i="1" dirty="0" smtClean="0"/>
              <a:t>(</a:t>
            </a:r>
            <a:r>
              <a:rPr lang="nl-NL" sz="1800" i="1" dirty="0" err="1" smtClean="0"/>
              <a:t>O-oordeel</a:t>
            </a:r>
            <a:r>
              <a:rPr lang="nl-NL" sz="1800" i="1" dirty="0" smtClean="0"/>
              <a:t>)</a:t>
            </a:r>
            <a:endParaRPr lang="nl-NL" sz="2000" i="1" dirty="0" smtClean="0"/>
          </a:p>
          <a:p>
            <a:endParaRPr lang="nl-NL" sz="2000" dirty="0" smtClean="0"/>
          </a:p>
        </p:txBody>
      </p:sp>
      <p:sp>
        <p:nvSpPr>
          <p:cNvPr id="18" name="Rectangle 17"/>
          <p:cNvSpPr/>
          <p:nvPr/>
        </p:nvSpPr>
        <p:spPr>
          <a:xfrm>
            <a:off x="4355976" y="1556792"/>
            <a:ext cx="1656184" cy="646331"/>
          </a:xfrm>
          <a:prstGeom prst="rect">
            <a:avLst/>
          </a:prstGeom>
        </p:spPr>
        <p:txBody>
          <a:bodyPr wrap="square">
            <a:spAutoFit/>
          </a:bodyPr>
          <a:lstStyle/>
          <a:p>
            <a:r>
              <a:rPr lang="nl-NL" b="1" dirty="0" smtClean="0"/>
              <a:t>∃x (</a:t>
            </a:r>
            <a:r>
              <a:rPr lang="nl-NL" b="1" dirty="0" err="1" smtClean="0"/>
              <a:t>Px</a:t>
            </a:r>
            <a:r>
              <a:rPr lang="nl-NL" b="1" dirty="0" smtClean="0"/>
              <a:t> ∧ ¬</a:t>
            </a:r>
            <a:r>
              <a:rPr lang="nl-NL" b="1" dirty="0" err="1" smtClean="0"/>
              <a:t>Nx</a:t>
            </a:r>
            <a:r>
              <a:rPr lang="nl-NL" b="1" dirty="0" smtClean="0"/>
              <a:t>) </a:t>
            </a:r>
            <a:endParaRPr lang="nl-NL" dirty="0" smtClean="0"/>
          </a:p>
          <a:p>
            <a:r>
              <a:rPr lang="nl-NL" b="1" dirty="0" smtClean="0"/>
              <a:t> </a:t>
            </a:r>
            <a:endParaRPr lang="nl-NL" dirty="0"/>
          </a:p>
        </p:txBody>
      </p:sp>
      <p:sp>
        <p:nvSpPr>
          <p:cNvPr id="19" name="Rectangle 18"/>
          <p:cNvSpPr/>
          <p:nvPr/>
        </p:nvSpPr>
        <p:spPr>
          <a:xfrm>
            <a:off x="6300192" y="1556792"/>
            <a:ext cx="2016224" cy="646331"/>
          </a:xfrm>
          <a:prstGeom prst="rect">
            <a:avLst/>
          </a:prstGeom>
        </p:spPr>
        <p:txBody>
          <a:bodyPr wrap="square">
            <a:spAutoFit/>
          </a:bodyPr>
          <a:lstStyle/>
          <a:p>
            <a:r>
              <a:rPr lang="nl-NL" dirty="0" err="1" smtClean="0"/>
              <a:t>Px</a:t>
            </a:r>
            <a:r>
              <a:rPr lang="nl-NL" dirty="0" smtClean="0"/>
              <a:t>: x is politicus</a:t>
            </a:r>
          </a:p>
          <a:p>
            <a:r>
              <a:rPr lang="nl-NL" dirty="0" err="1" smtClean="0"/>
              <a:t>Nx</a:t>
            </a:r>
            <a:r>
              <a:rPr lang="nl-NL" dirty="0" smtClean="0"/>
              <a:t>: x is netwerker </a:t>
            </a:r>
            <a:endParaRPr lang="nl-NL" dirty="0"/>
          </a:p>
        </p:txBody>
      </p:sp>
      <p:sp>
        <p:nvSpPr>
          <p:cNvPr id="23" name="Content Placeholder 2"/>
          <p:cNvSpPr txBox="1">
            <a:spLocks/>
          </p:cNvSpPr>
          <p:nvPr/>
        </p:nvSpPr>
        <p:spPr>
          <a:xfrm>
            <a:off x="-180528" y="2420888"/>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Niemand</a:t>
            </a:r>
            <a:r>
              <a:rPr kumimoji="0" lang="nl-NL" sz="2000" b="0" i="0" u="none" strike="noStrike" kern="1200" cap="none" spc="0" normalizeH="0" noProof="0" dirty="0" smtClean="0">
                <a:ln>
                  <a:noFill/>
                </a:ln>
                <a:solidFill>
                  <a:schemeClr val="tx1"/>
                </a:solidFill>
                <a:effectLst/>
                <a:uLnTx/>
                <a:uFillTx/>
                <a:latin typeface="+mn-lt"/>
                <a:ea typeface="+mn-ea"/>
                <a:cs typeface="+mn-cs"/>
              </a:rPr>
              <a:t> is zowel  jonger dan 20 als ouder dan 20</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Rectangle 23"/>
          <p:cNvSpPr/>
          <p:nvPr/>
        </p:nvSpPr>
        <p:spPr>
          <a:xfrm>
            <a:off x="4355976" y="2420889"/>
            <a:ext cx="1512168" cy="646331"/>
          </a:xfrm>
          <a:prstGeom prst="rect">
            <a:avLst/>
          </a:prstGeom>
        </p:spPr>
        <p:txBody>
          <a:bodyPr wrap="square">
            <a:spAutoFit/>
          </a:bodyPr>
          <a:lstStyle/>
          <a:p>
            <a:r>
              <a:rPr lang="nl-NL" b="1" dirty="0" smtClean="0"/>
              <a:t>¬∃x (</a:t>
            </a:r>
            <a:r>
              <a:rPr lang="nl-NL" b="1" dirty="0" err="1" smtClean="0"/>
              <a:t>Jx</a:t>
            </a:r>
            <a:r>
              <a:rPr lang="nl-NL" b="1" dirty="0" smtClean="0"/>
              <a:t> ∧ </a:t>
            </a:r>
            <a:r>
              <a:rPr lang="nl-NL" b="1" dirty="0" err="1" smtClean="0"/>
              <a:t>Ox</a:t>
            </a:r>
            <a:r>
              <a:rPr lang="nl-NL" b="1" dirty="0" smtClean="0"/>
              <a:t>) </a:t>
            </a:r>
            <a:endParaRPr lang="nl-NL" dirty="0" smtClean="0"/>
          </a:p>
          <a:p>
            <a:r>
              <a:rPr lang="nl-NL" b="1" dirty="0" smtClean="0"/>
              <a:t> </a:t>
            </a:r>
            <a:endParaRPr lang="nl-NL" dirty="0"/>
          </a:p>
        </p:txBody>
      </p:sp>
      <p:sp>
        <p:nvSpPr>
          <p:cNvPr id="25" name="Rectangle 24"/>
          <p:cNvSpPr/>
          <p:nvPr/>
        </p:nvSpPr>
        <p:spPr>
          <a:xfrm>
            <a:off x="6300192" y="2420888"/>
            <a:ext cx="2448272" cy="646331"/>
          </a:xfrm>
          <a:prstGeom prst="rect">
            <a:avLst/>
          </a:prstGeom>
        </p:spPr>
        <p:txBody>
          <a:bodyPr wrap="square">
            <a:spAutoFit/>
          </a:bodyPr>
          <a:lstStyle/>
          <a:p>
            <a:r>
              <a:rPr lang="nl-NL" dirty="0" err="1" smtClean="0"/>
              <a:t>Jx</a:t>
            </a:r>
            <a:r>
              <a:rPr lang="nl-NL" dirty="0" smtClean="0"/>
              <a:t>: x is jonger dan 20</a:t>
            </a:r>
          </a:p>
          <a:p>
            <a:r>
              <a:rPr lang="nl-NL" dirty="0" err="1" smtClean="0"/>
              <a:t>Ox</a:t>
            </a:r>
            <a:r>
              <a:rPr lang="nl-NL" dirty="0" smtClean="0"/>
              <a:t>: x is ouder dan 20</a:t>
            </a:r>
            <a:endParaRPr lang="nl-NL" dirty="0"/>
          </a:p>
        </p:txBody>
      </p:sp>
      <p:sp>
        <p:nvSpPr>
          <p:cNvPr id="37" name="Rectangle 36"/>
          <p:cNvSpPr/>
          <p:nvPr/>
        </p:nvSpPr>
        <p:spPr>
          <a:xfrm>
            <a:off x="4355976" y="2782669"/>
            <a:ext cx="1656184" cy="646331"/>
          </a:xfrm>
          <a:prstGeom prst="rect">
            <a:avLst/>
          </a:prstGeom>
        </p:spPr>
        <p:txBody>
          <a:bodyPr wrap="square">
            <a:spAutoFit/>
          </a:bodyPr>
          <a:lstStyle/>
          <a:p>
            <a:r>
              <a:rPr lang="nl-NL" b="1" dirty="0" smtClean="0"/>
              <a:t>∀x ¬(</a:t>
            </a:r>
            <a:r>
              <a:rPr lang="nl-NL" b="1" dirty="0" err="1" smtClean="0"/>
              <a:t>Jx</a:t>
            </a:r>
            <a:r>
              <a:rPr lang="nl-NL" b="1" dirty="0" smtClean="0"/>
              <a:t> ∧ </a:t>
            </a:r>
            <a:r>
              <a:rPr lang="nl-NL" b="1" dirty="0" err="1" smtClean="0"/>
              <a:t>Ox</a:t>
            </a:r>
            <a:r>
              <a:rPr lang="nl-NL" b="1" dirty="0" smtClean="0"/>
              <a:t>) </a:t>
            </a:r>
            <a:endParaRPr lang="nl-NL" dirty="0" smtClean="0"/>
          </a:p>
          <a:p>
            <a:r>
              <a:rPr lang="nl-NL" b="1" dirty="0" smtClean="0"/>
              <a:t> </a:t>
            </a:r>
            <a:endParaRPr lang="nl-NL" dirty="0"/>
          </a:p>
        </p:txBody>
      </p:sp>
      <p:sp>
        <p:nvSpPr>
          <p:cNvPr id="38" name="Content Placeholder 2"/>
          <p:cNvSpPr txBox="1">
            <a:spLocks/>
          </p:cNvSpPr>
          <p:nvPr/>
        </p:nvSpPr>
        <p:spPr>
          <a:xfrm>
            <a:off x="-180528" y="3328393"/>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Iedereen heeft vakantie, maar sommigen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blijve</a:t>
            </a:r>
            <a:r>
              <a:rPr lang="nl-NL" sz="2000" dirty="0" smtClean="0"/>
              <a:t>n thuis</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9" name="Rectangle 38"/>
          <p:cNvSpPr/>
          <p:nvPr/>
        </p:nvSpPr>
        <p:spPr>
          <a:xfrm>
            <a:off x="4355976" y="3356992"/>
            <a:ext cx="1656184" cy="646331"/>
          </a:xfrm>
          <a:prstGeom prst="rect">
            <a:avLst/>
          </a:prstGeom>
        </p:spPr>
        <p:txBody>
          <a:bodyPr wrap="square">
            <a:spAutoFit/>
          </a:bodyPr>
          <a:lstStyle/>
          <a:p>
            <a:r>
              <a:rPr lang="nl-NL" b="1" dirty="0" smtClean="0"/>
              <a:t>∀x </a:t>
            </a:r>
            <a:r>
              <a:rPr lang="nl-NL" b="1" dirty="0" err="1" smtClean="0"/>
              <a:t>Vx</a:t>
            </a:r>
            <a:r>
              <a:rPr lang="nl-NL" b="1" dirty="0" smtClean="0"/>
              <a:t> ∧ ∃y </a:t>
            </a:r>
            <a:r>
              <a:rPr lang="nl-NL" b="1" dirty="0" err="1" smtClean="0"/>
              <a:t>Ty</a:t>
            </a:r>
            <a:r>
              <a:rPr lang="nl-NL" b="1" dirty="0" smtClean="0"/>
              <a:t> </a:t>
            </a:r>
            <a:endParaRPr lang="nl-NL" dirty="0" smtClean="0"/>
          </a:p>
          <a:p>
            <a:r>
              <a:rPr lang="nl-NL" b="1" dirty="0" smtClean="0"/>
              <a:t> </a:t>
            </a:r>
            <a:endParaRPr lang="nl-NL" dirty="0"/>
          </a:p>
        </p:txBody>
      </p:sp>
      <p:sp>
        <p:nvSpPr>
          <p:cNvPr id="40" name="Rectangle 39"/>
          <p:cNvSpPr/>
          <p:nvPr/>
        </p:nvSpPr>
        <p:spPr>
          <a:xfrm>
            <a:off x="6300192" y="3286725"/>
            <a:ext cx="2448272" cy="646331"/>
          </a:xfrm>
          <a:prstGeom prst="rect">
            <a:avLst/>
          </a:prstGeom>
        </p:spPr>
        <p:txBody>
          <a:bodyPr wrap="square">
            <a:spAutoFit/>
          </a:bodyPr>
          <a:lstStyle/>
          <a:p>
            <a:r>
              <a:rPr lang="nl-NL" dirty="0" err="1" smtClean="0"/>
              <a:t>Vx</a:t>
            </a:r>
            <a:r>
              <a:rPr lang="nl-NL" dirty="0" smtClean="0"/>
              <a:t>: x heeft vakantie</a:t>
            </a:r>
          </a:p>
          <a:p>
            <a:r>
              <a:rPr lang="nl-NL" dirty="0" err="1" smtClean="0"/>
              <a:t>Ty</a:t>
            </a:r>
            <a:r>
              <a:rPr lang="nl-NL" dirty="0" smtClean="0"/>
              <a:t>: y blijft thuis</a:t>
            </a:r>
            <a:endParaRPr lang="nl-NL" dirty="0"/>
          </a:p>
        </p:txBody>
      </p:sp>
      <p:sp>
        <p:nvSpPr>
          <p:cNvPr id="41" name="Content Placeholder 2"/>
          <p:cNvSpPr txBox="1">
            <a:spLocks/>
          </p:cNvSpPr>
          <p:nvPr/>
        </p:nvSpPr>
        <p:spPr>
          <a:xfrm>
            <a:off x="-180528" y="4149080"/>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Iedereen</a:t>
            </a:r>
            <a:r>
              <a:rPr kumimoji="0" lang="nl-NL" sz="2000" b="0" i="0" u="none" strike="noStrike" kern="1200" cap="none" spc="0" normalizeH="0" noProof="0" dirty="0" smtClean="0">
                <a:ln>
                  <a:noFill/>
                </a:ln>
                <a:solidFill>
                  <a:schemeClr val="tx1"/>
                </a:solidFill>
                <a:effectLst/>
                <a:uLnTx/>
                <a:uFillTx/>
                <a:latin typeface="+mn-lt"/>
                <a:ea typeface="+mn-ea"/>
                <a:cs typeface="+mn-cs"/>
              </a:rPr>
              <a:t> lacht, maar niet iedereen is vrolijk</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2" name="Rectangle 41"/>
          <p:cNvSpPr/>
          <p:nvPr/>
        </p:nvSpPr>
        <p:spPr>
          <a:xfrm>
            <a:off x="4355976" y="4150821"/>
            <a:ext cx="1800200" cy="646331"/>
          </a:xfrm>
          <a:prstGeom prst="rect">
            <a:avLst/>
          </a:prstGeom>
        </p:spPr>
        <p:txBody>
          <a:bodyPr wrap="square">
            <a:spAutoFit/>
          </a:bodyPr>
          <a:lstStyle/>
          <a:p>
            <a:r>
              <a:rPr lang="nl-NL" b="1" dirty="0" smtClean="0"/>
              <a:t>∀x Lx ∧ ¬∀y </a:t>
            </a:r>
            <a:r>
              <a:rPr lang="nl-NL" b="1" dirty="0" err="1" smtClean="0"/>
              <a:t>By</a:t>
            </a:r>
            <a:r>
              <a:rPr lang="nl-NL" b="1" dirty="0" smtClean="0"/>
              <a:t> </a:t>
            </a:r>
            <a:endParaRPr lang="nl-NL" dirty="0" smtClean="0"/>
          </a:p>
          <a:p>
            <a:r>
              <a:rPr lang="nl-NL" b="1" dirty="0" smtClean="0"/>
              <a:t> </a:t>
            </a:r>
            <a:endParaRPr lang="nl-NL" dirty="0"/>
          </a:p>
        </p:txBody>
      </p:sp>
      <p:sp>
        <p:nvSpPr>
          <p:cNvPr id="43" name="Rectangle 42"/>
          <p:cNvSpPr/>
          <p:nvPr/>
        </p:nvSpPr>
        <p:spPr>
          <a:xfrm>
            <a:off x="6300192" y="4078813"/>
            <a:ext cx="2448272" cy="646331"/>
          </a:xfrm>
          <a:prstGeom prst="rect">
            <a:avLst/>
          </a:prstGeom>
        </p:spPr>
        <p:txBody>
          <a:bodyPr wrap="square">
            <a:spAutoFit/>
          </a:bodyPr>
          <a:lstStyle/>
          <a:p>
            <a:r>
              <a:rPr lang="nl-NL" dirty="0" smtClean="0"/>
              <a:t>Lx: x lacht</a:t>
            </a:r>
          </a:p>
          <a:p>
            <a:r>
              <a:rPr lang="nl-NL" dirty="0" err="1" smtClean="0"/>
              <a:t>By</a:t>
            </a:r>
            <a:r>
              <a:rPr lang="nl-NL" dirty="0" smtClean="0"/>
              <a:t>: y is vrolijk</a:t>
            </a:r>
            <a:endParaRPr lang="nl-NL" dirty="0"/>
          </a:p>
        </p:txBody>
      </p:sp>
      <p:sp>
        <p:nvSpPr>
          <p:cNvPr id="44" name="Content Placeholder 2"/>
          <p:cNvSpPr txBox="1">
            <a:spLocks/>
          </p:cNvSpPr>
          <p:nvPr/>
        </p:nvSpPr>
        <p:spPr>
          <a:xfrm>
            <a:off x="-180528" y="5257799"/>
            <a:ext cx="1296144" cy="676671"/>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lang="nl-NL" sz="2000" dirty="0" smtClean="0"/>
              <a:t>∃x </a:t>
            </a:r>
            <a:r>
              <a:rPr lang="nl-NL" sz="2000" dirty="0" err="1" smtClean="0"/>
              <a:t>Fx</a:t>
            </a:r>
            <a:r>
              <a:rPr lang="nl-NL" sz="2000" dirty="0" smtClean="0"/>
              <a:t> </a:t>
            </a:r>
            <a:endParaRPr kumimoji="0" lang="nl-NL" sz="200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7" name="Content Placeholder 2"/>
          <p:cNvSpPr txBox="1">
            <a:spLocks/>
          </p:cNvSpPr>
          <p:nvPr/>
        </p:nvSpPr>
        <p:spPr>
          <a:xfrm>
            <a:off x="2915816" y="5229200"/>
            <a:ext cx="3744416" cy="676671"/>
          </a:xfrm>
          <a:prstGeom prst="rect">
            <a:avLst/>
          </a:prstGeom>
        </p:spPr>
        <p:txBody>
          <a:bodyPr vert="horz" lIns="91440" tIns="45720" rIns="91440" bIns="45720" rtlCol="0">
            <a:noAutofit/>
          </a:bodyPr>
          <a:lstStyle/>
          <a:p>
            <a:pPr marL="342900" lvl="0" indent="-342900">
              <a:spcBef>
                <a:spcPct val="20000"/>
              </a:spcBef>
            </a:pPr>
            <a:r>
              <a:rPr kumimoji="0" lang="nl-NL" sz="2000" b="1" i="0" u="none" strike="noStrike" kern="1200" cap="none" spc="0" normalizeH="0" baseline="0" noProof="0" dirty="0" smtClean="0">
                <a:ln>
                  <a:noFill/>
                </a:ln>
                <a:solidFill>
                  <a:schemeClr val="tx1"/>
                </a:solidFill>
                <a:effectLst/>
                <a:uLnTx/>
                <a:uFillTx/>
                <a:latin typeface="+mn-lt"/>
                <a:ea typeface="+mn-ea"/>
                <a:cs typeface="+mn-cs"/>
              </a:rPr>
              <a:t>      </a:t>
            </a:r>
            <a:r>
              <a:rPr lang="nl-NL" sz="2000" b="1" dirty="0" smtClean="0"/>
              <a:t>¬∀x ¬</a:t>
            </a:r>
            <a:r>
              <a:rPr lang="nl-NL" sz="2000" b="1" dirty="0" err="1" smtClean="0"/>
              <a:t>Fx</a:t>
            </a:r>
            <a:r>
              <a:rPr lang="nl-NL" sz="2000" b="1" dirty="0" smtClean="0"/>
              <a:t> </a:t>
            </a:r>
            <a:endParaRPr kumimoji="0" lang="nl-NL" sz="2000" b="1"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8" name="Content Placeholder 2"/>
          <p:cNvSpPr txBox="1">
            <a:spLocks/>
          </p:cNvSpPr>
          <p:nvPr/>
        </p:nvSpPr>
        <p:spPr>
          <a:xfrm>
            <a:off x="-180528" y="5733256"/>
            <a:ext cx="1224136" cy="676671"/>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lang="nl-NL" sz="2000" dirty="0" smtClean="0"/>
              <a:t>∀x</a:t>
            </a:r>
            <a:r>
              <a:rPr lang="nl-NL" sz="2000" b="1" dirty="0" smtClean="0"/>
              <a:t> </a:t>
            </a:r>
            <a:r>
              <a:rPr lang="nl-NL" sz="2000" dirty="0" err="1" smtClean="0"/>
              <a:t>Fx</a:t>
            </a:r>
            <a:r>
              <a:rPr lang="nl-NL" sz="2000" dirty="0" smtClean="0"/>
              <a:t> </a:t>
            </a:r>
            <a:endParaRPr kumimoji="0" lang="nl-NL" sz="200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9" name="Content Placeholder 2"/>
          <p:cNvSpPr txBox="1">
            <a:spLocks/>
          </p:cNvSpPr>
          <p:nvPr/>
        </p:nvSpPr>
        <p:spPr>
          <a:xfrm>
            <a:off x="2915816" y="5704657"/>
            <a:ext cx="3744416" cy="676671"/>
          </a:xfrm>
          <a:prstGeom prst="rect">
            <a:avLst/>
          </a:prstGeom>
        </p:spPr>
        <p:txBody>
          <a:bodyPr vert="horz" lIns="91440" tIns="45720" rIns="91440" bIns="45720" rtlCol="0">
            <a:noAutofit/>
          </a:bodyPr>
          <a:lstStyle/>
          <a:p>
            <a:pPr marL="342900" lvl="0" indent="-342900">
              <a:spcBef>
                <a:spcPct val="20000"/>
              </a:spcBef>
            </a:pPr>
            <a:r>
              <a:rPr kumimoji="0" lang="nl-NL" sz="2000" b="1" i="0" u="none" strike="noStrike" kern="1200" cap="none" spc="0" normalizeH="0" baseline="0" noProof="0" dirty="0" smtClean="0">
                <a:ln>
                  <a:noFill/>
                </a:ln>
                <a:solidFill>
                  <a:schemeClr val="tx1"/>
                </a:solidFill>
                <a:effectLst/>
                <a:uLnTx/>
                <a:uFillTx/>
                <a:latin typeface="+mn-lt"/>
                <a:ea typeface="+mn-ea"/>
                <a:cs typeface="+mn-cs"/>
              </a:rPr>
              <a:t>      </a:t>
            </a:r>
            <a:r>
              <a:rPr lang="nl-NL" sz="2000" b="1" dirty="0" smtClean="0"/>
              <a:t>¬∃x ¬</a:t>
            </a:r>
            <a:r>
              <a:rPr lang="nl-NL" sz="2000" b="1" dirty="0" err="1" smtClean="0"/>
              <a:t>Fx</a:t>
            </a:r>
            <a:r>
              <a:rPr lang="nl-NL" sz="2000" b="1" dirty="0" smtClean="0"/>
              <a:t> </a:t>
            </a:r>
            <a:endParaRPr kumimoji="0" lang="nl-NL" sz="2000" b="1"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53" name="Straight Arrow Connector 52"/>
          <p:cNvCxnSpPr/>
          <p:nvPr/>
        </p:nvCxnSpPr>
        <p:spPr>
          <a:xfrm>
            <a:off x="1331640" y="5445224"/>
            <a:ext cx="1440160" cy="0"/>
          </a:xfrm>
          <a:prstGeom prst="straightConnector1">
            <a:avLst/>
          </a:prstGeom>
          <a:ln w="254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331640" y="5949280"/>
            <a:ext cx="1440160" cy="0"/>
          </a:xfrm>
          <a:prstGeom prst="straightConnector1">
            <a:avLst/>
          </a:prstGeom>
          <a:ln w="254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2000"/>
                                        <p:tgtEl>
                                          <p:spTgt spid="1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2000"/>
                                        <p:tgtEl>
                                          <p:spTgt spid="1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20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2000"/>
                                        <p:tgtEl>
                                          <p:spTgt spid="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fade">
                                      <p:cBhvr>
                                        <p:cTn id="26" dur="2000"/>
                                        <p:tgtEl>
                                          <p:spTgt spid="24">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xEl>
                                              <p:pRg st="1" end="1"/>
                                            </p:txEl>
                                          </p:spTgt>
                                        </p:tgtEl>
                                        <p:attrNameLst>
                                          <p:attrName>style.visibility</p:attrName>
                                        </p:attrNameLst>
                                      </p:cBhvr>
                                      <p:to>
                                        <p:strVal val="visible"/>
                                      </p:to>
                                    </p:set>
                                    <p:animEffect transition="in" filter="fade">
                                      <p:cBhvr>
                                        <p:cTn id="29" dur="2000"/>
                                        <p:tgtEl>
                                          <p:spTgt spid="24">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2000"/>
                                        <p:tgtEl>
                                          <p:spTgt spid="25">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xEl>
                                              <p:pRg st="1" end="1"/>
                                            </p:txEl>
                                          </p:spTgt>
                                        </p:tgtEl>
                                        <p:attrNameLst>
                                          <p:attrName>style.visibility</p:attrName>
                                        </p:attrNameLst>
                                      </p:cBhvr>
                                      <p:to>
                                        <p:strVal val="visible"/>
                                      </p:to>
                                    </p:set>
                                    <p:animEffect transition="in" filter="fade">
                                      <p:cBhvr>
                                        <p:cTn id="35" dur="2000"/>
                                        <p:tgtEl>
                                          <p:spTgt spid="2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7">
                                            <p:txEl>
                                              <p:pRg st="0" end="0"/>
                                            </p:txEl>
                                          </p:spTgt>
                                        </p:tgtEl>
                                        <p:attrNameLst>
                                          <p:attrName>style.visibility</p:attrName>
                                        </p:attrNameLst>
                                      </p:cBhvr>
                                      <p:to>
                                        <p:strVal val="visible"/>
                                      </p:to>
                                    </p:set>
                                    <p:animEffect transition="in" filter="fade">
                                      <p:cBhvr>
                                        <p:cTn id="40" dur="2000"/>
                                        <p:tgtEl>
                                          <p:spTgt spid="37">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xEl>
                                              <p:pRg st="1" end="1"/>
                                            </p:txEl>
                                          </p:spTgt>
                                        </p:tgtEl>
                                        <p:attrNameLst>
                                          <p:attrName>style.visibility</p:attrName>
                                        </p:attrNameLst>
                                      </p:cBhvr>
                                      <p:to>
                                        <p:strVal val="visible"/>
                                      </p:to>
                                    </p:set>
                                    <p:animEffect transition="in" filter="fade">
                                      <p:cBhvr>
                                        <p:cTn id="43" dur="2000"/>
                                        <p:tgtEl>
                                          <p:spTgt spid="3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8">
                                            <p:txEl>
                                              <p:pRg st="0" end="0"/>
                                            </p:txEl>
                                          </p:spTgt>
                                        </p:tgtEl>
                                        <p:attrNameLst>
                                          <p:attrName>style.visibility</p:attrName>
                                        </p:attrNameLst>
                                      </p:cBhvr>
                                      <p:to>
                                        <p:strVal val="visible"/>
                                      </p:to>
                                    </p:set>
                                    <p:animEffect transition="in" filter="fade">
                                      <p:cBhvr>
                                        <p:cTn id="48" dur="2000"/>
                                        <p:tgtEl>
                                          <p:spTgt spid="3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9">
                                            <p:txEl>
                                              <p:pRg st="0" end="0"/>
                                            </p:txEl>
                                          </p:spTgt>
                                        </p:tgtEl>
                                        <p:attrNameLst>
                                          <p:attrName>style.visibility</p:attrName>
                                        </p:attrNameLst>
                                      </p:cBhvr>
                                      <p:to>
                                        <p:strVal val="visible"/>
                                      </p:to>
                                    </p:set>
                                    <p:animEffect transition="in" filter="fade">
                                      <p:cBhvr>
                                        <p:cTn id="53" dur="2000"/>
                                        <p:tgtEl>
                                          <p:spTgt spid="39">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xEl>
                                              <p:pRg st="1" end="1"/>
                                            </p:txEl>
                                          </p:spTgt>
                                        </p:tgtEl>
                                        <p:attrNameLst>
                                          <p:attrName>style.visibility</p:attrName>
                                        </p:attrNameLst>
                                      </p:cBhvr>
                                      <p:to>
                                        <p:strVal val="visible"/>
                                      </p:to>
                                    </p:set>
                                    <p:animEffect transition="in" filter="fade">
                                      <p:cBhvr>
                                        <p:cTn id="56" dur="2000"/>
                                        <p:tgtEl>
                                          <p:spTgt spid="39">
                                            <p:txEl>
                                              <p:pRg st="1" end="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2000"/>
                                        <p:tgtEl>
                                          <p:spTgt spid="40">
                                            <p:txEl>
                                              <p:pRg st="0" end="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xEl>
                                              <p:pRg st="1" end="1"/>
                                            </p:txEl>
                                          </p:spTgt>
                                        </p:tgtEl>
                                        <p:attrNameLst>
                                          <p:attrName>style.visibility</p:attrName>
                                        </p:attrNameLst>
                                      </p:cBhvr>
                                      <p:to>
                                        <p:strVal val="visible"/>
                                      </p:to>
                                    </p:set>
                                    <p:animEffect transition="in" filter="fade">
                                      <p:cBhvr>
                                        <p:cTn id="62" dur="2000"/>
                                        <p:tgtEl>
                                          <p:spTgt spid="40">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Effect transition="in" filter="fade">
                                      <p:cBhvr>
                                        <p:cTn id="67" dur="2000"/>
                                        <p:tgtEl>
                                          <p:spTgt spid="4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2000"/>
                                        <p:tgtEl>
                                          <p:spTgt spid="42">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2">
                                            <p:txEl>
                                              <p:pRg st="1" end="1"/>
                                            </p:txEl>
                                          </p:spTgt>
                                        </p:tgtEl>
                                        <p:attrNameLst>
                                          <p:attrName>style.visibility</p:attrName>
                                        </p:attrNameLst>
                                      </p:cBhvr>
                                      <p:to>
                                        <p:strVal val="visible"/>
                                      </p:to>
                                    </p:set>
                                    <p:animEffect transition="in" filter="fade">
                                      <p:cBhvr>
                                        <p:cTn id="75" dur="2000"/>
                                        <p:tgtEl>
                                          <p:spTgt spid="42">
                                            <p:txEl>
                                              <p:pRg st="1" end="1"/>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3">
                                            <p:txEl>
                                              <p:pRg st="0" end="0"/>
                                            </p:txEl>
                                          </p:spTgt>
                                        </p:tgtEl>
                                        <p:attrNameLst>
                                          <p:attrName>style.visibility</p:attrName>
                                        </p:attrNameLst>
                                      </p:cBhvr>
                                      <p:to>
                                        <p:strVal val="visible"/>
                                      </p:to>
                                    </p:set>
                                    <p:animEffect transition="in" filter="fade">
                                      <p:cBhvr>
                                        <p:cTn id="78" dur="2000"/>
                                        <p:tgtEl>
                                          <p:spTgt spid="43">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3">
                                            <p:txEl>
                                              <p:pRg st="1" end="1"/>
                                            </p:txEl>
                                          </p:spTgt>
                                        </p:tgtEl>
                                        <p:attrNameLst>
                                          <p:attrName>style.visibility</p:attrName>
                                        </p:attrNameLst>
                                      </p:cBhvr>
                                      <p:to>
                                        <p:strVal val="visible"/>
                                      </p:to>
                                    </p:set>
                                    <p:animEffect transition="in" filter="fade">
                                      <p:cBhvr>
                                        <p:cTn id="81" dur="2000"/>
                                        <p:tgtEl>
                                          <p:spTgt spid="43">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2000"/>
                                        <p:tgtEl>
                                          <p:spTgt spid="44">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Effect transition="in" filter="fade">
                                      <p:cBhvr>
                                        <p:cTn id="91" dur="2000"/>
                                        <p:tgtEl>
                                          <p:spTgt spid="47">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8">
                                            <p:txEl>
                                              <p:pRg st="0" end="0"/>
                                            </p:txEl>
                                          </p:spTgt>
                                        </p:tgtEl>
                                        <p:attrNameLst>
                                          <p:attrName>style.visibility</p:attrName>
                                        </p:attrNameLst>
                                      </p:cBhvr>
                                      <p:to>
                                        <p:strVal val="visible"/>
                                      </p:to>
                                    </p:set>
                                    <p:animEffect transition="in" filter="fade">
                                      <p:cBhvr>
                                        <p:cTn id="96" dur="2000"/>
                                        <p:tgtEl>
                                          <p:spTgt spid="48">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9">
                                            <p:txEl>
                                              <p:pRg st="0" end="0"/>
                                            </p:txEl>
                                          </p:spTgt>
                                        </p:tgtEl>
                                        <p:attrNameLst>
                                          <p:attrName>style.visibility</p:attrName>
                                        </p:attrNameLst>
                                      </p:cBhvr>
                                      <p:to>
                                        <p:strVal val="visible"/>
                                      </p:to>
                                    </p:set>
                                    <p:animEffect transition="in" filter="fade">
                                      <p:cBhvr>
                                        <p:cTn id="101" dur="2000"/>
                                        <p:tgtEl>
                                          <p:spTgt spid="49">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2000"/>
                                        <p:tgtEl>
                                          <p:spTgt spid="53"/>
                                        </p:tgtEl>
                                      </p:cBhvr>
                                    </p:animEffect>
                                  </p:childTnLst>
                                </p:cTn>
                              </p:par>
                              <p:par>
                                <p:cTn id="107" presetID="10" presetClass="entr" presetSubtype="0" fill="hold"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build="allAtOnce"/>
      <p:bldP spid="23" grpId="0" build="allAtOnce"/>
      <p:bldP spid="24" grpId="0" build="allAtOnce"/>
      <p:bldP spid="25" grpId="0" build="allAtOnce"/>
      <p:bldP spid="37" grpId="0" build="allAtOnce"/>
      <p:bldP spid="38" grpId="0" build="allAtOnce"/>
      <p:bldP spid="39" grpId="0" build="allAtOnce"/>
      <p:bldP spid="40" grpId="0" build="allAtOnce"/>
      <p:bldP spid="41" grpId="0" build="allAtOnce"/>
      <p:bldP spid="42" grpId="0" build="allAtOnce"/>
      <p:bldP spid="43" grpId="0" build="allAtOnce"/>
      <p:bldP spid="44" grpId="0" build="allAtOnce"/>
      <p:bldP spid="47" grpId="0" build="allAtOnce"/>
      <p:bldP spid="48" grpId="0" build="allAtOnce"/>
      <p:bldP spid="49" grpId="0" build="allAtOnce"/>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Existentiële import</a:t>
            </a:r>
            <a:endParaRPr lang="nl-NL" sz="3600" dirty="0"/>
          </a:p>
        </p:txBody>
      </p:sp>
      <p:sp>
        <p:nvSpPr>
          <p:cNvPr id="3" name="Content Placeholder 2"/>
          <p:cNvSpPr>
            <a:spLocks noGrp="1"/>
          </p:cNvSpPr>
          <p:nvPr>
            <p:ph idx="1"/>
          </p:nvPr>
        </p:nvSpPr>
        <p:spPr>
          <a:xfrm>
            <a:off x="-252536" y="1528193"/>
            <a:ext cx="5904656" cy="676671"/>
          </a:xfrm>
        </p:spPr>
        <p:txBody>
          <a:bodyPr>
            <a:noAutofit/>
          </a:bodyPr>
          <a:lstStyle/>
          <a:p>
            <a:pPr>
              <a:buNone/>
            </a:pPr>
            <a:r>
              <a:rPr lang="nl-NL" sz="2000" dirty="0" smtClean="0"/>
              <a:t>      Aan het </a:t>
            </a:r>
            <a:r>
              <a:rPr lang="nl-NL" sz="2000" i="1" dirty="0" smtClean="0"/>
              <a:t>domein</a:t>
            </a:r>
            <a:r>
              <a:rPr lang="nl-NL" sz="2000" dirty="0" smtClean="0"/>
              <a:t> D komt existentiële                              import toe</a:t>
            </a:r>
            <a:endParaRPr lang="nl-NL" sz="2000" i="1" dirty="0" smtClean="0"/>
          </a:p>
          <a:p>
            <a:endParaRPr lang="nl-NL" sz="2000" dirty="0" smtClean="0"/>
          </a:p>
        </p:txBody>
      </p:sp>
      <p:sp>
        <p:nvSpPr>
          <p:cNvPr id="22" name="Rectangle 21"/>
          <p:cNvSpPr/>
          <p:nvPr/>
        </p:nvSpPr>
        <p:spPr>
          <a:xfrm>
            <a:off x="179512" y="4221088"/>
            <a:ext cx="3528392" cy="21602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xtBox 25"/>
          <p:cNvSpPr txBox="1"/>
          <p:nvPr/>
        </p:nvSpPr>
        <p:spPr>
          <a:xfrm>
            <a:off x="3923928" y="6381328"/>
            <a:ext cx="576064" cy="461665"/>
          </a:xfrm>
          <a:prstGeom prst="rect">
            <a:avLst/>
          </a:prstGeom>
          <a:noFill/>
        </p:spPr>
        <p:txBody>
          <a:bodyPr wrap="square" rtlCol="0">
            <a:spAutoFit/>
          </a:bodyPr>
          <a:lstStyle/>
          <a:p>
            <a:r>
              <a:rPr lang="nl-NL" sz="2400" b="1" dirty="0" smtClean="0"/>
              <a:t>D</a:t>
            </a:r>
            <a:endParaRPr lang="nl-NL" b="1" dirty="0"/>
          </a:p>
        </p:txBody>
      </p:sp>
      <p:sp>
        <p:nvSpPr>
          <p:cNvPr id="27" name="Content Placeholder 2"/>
          <p:cNvSpPr txBox="1">
            <a:spLocks/>
          </p:cNvSpPr>
          <p:nvPr/>
        </p:nvSpPr>
        <p:spPr>
          <a:xfrm>
            <a:off x="4788024" y="1484784"/>
            <a:ext cx="3851920" cy="648072"/>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Er is tenminste één object in D</a:t>
            </a:r>
          </a:p>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Verzameling D is niet leeg (D</a:t>
            </a:r>
            <a:r>
              <a:rPr lang="nl-NL" sz="2000" dirty="0" smtClean="0"/>
              <a:t> ≠ Ø)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Content Placeholder 2"/>
          <p:cNvSpPr txBox="1">
            <a:spLocks/>
          </p:cNvSpPr>
          <p:nvPr/>
        </p:nvSpPr>
        <p:spPr>
          <a:xfrm>
            <a:off x="-252536" y="2248273"/>
            <a:ext cx="590465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Aan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individuconstanten</a:t>
            </a:r>
            <a:r>
              <a:rPr kumimoji="0" lang="nl-NL" sz="2000" b="0" i="0" u="none" strike="noStrike" kern="1200" cap="none" spc="0" normalizeH="0" noProof="0" dirty="0" smtClean="0">
                <a:ln>
                  <a:noFill/>
                </a:ln>
                <a:solidFill>
                  <a:schemeClr val="tx1"/>
                </a:solidFill>
                <a:effectLst/>
                <a:uLnTx/>
                <a:uFillTx/>
                <a:latin typeface="+mn-lt"/>
                <a:ea typeface="+mn-ea"/>
                <a:cs typeface="+mn-cs"/>
              </a:rPr>
              <a:t> komt existentiële                    import toe</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Content Placeholder 2"/>
          <p:cNvSpPr txBox="1">
            <a:spLocks/>
          </p:cNvSpPr>
          <p:nvPr/>
        </p:nvSpPr>
        <p:spPr>
          <a:xfrm>
            <a:off x="4427984" y="1988840"/>
            <a:ext cx="3851920" cy="936104"/>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  Iedere individuconstante </a:t>
            </a:r>
            <a:r>
              <a:rPr kumimoji="0" lang="nl-NL" sz="2000" b="1" i="0" u="none" strike="noStrike" kern="1200" cap="none" spc="0" normalizeH="0" noProof="0" dirty="0" smtClean="0">
                <a:ln>
                  <a:noFill/>
                </a:ln>
                <a:solidFill>
                  <a:schemeClr val="tx1"/>
                </a:solidFill>
                <a:effectLst/>
                <a:uLnTx/>
                <a:uFillTx/>
                <a:latin typeface="+mn-lt"/>
                <a:ea typeface="+mn-ea"/>
                <a:cs typeface="+mn-cs"/>
              </a:rPr>
              <a:t>a</a:t>
            </a:r>
            <a:r>
              <a:rPr kumimoji="0" lang="nl-NL" sz="2000" b="0" i="0" u="none" strike="noStrike" kern="1200" cap="none" spc="0" normalizeH="0" noProof="0" dirty="0" smtClean="0">
                <a:ln>
                  <a:noFill/>
                </a:ln>
                <a:solidFill>
                  <a:schemeClr val="tx1"/>
                </a:solidFill>
                <a:effectLst/>
                <a:uLnTx/>
                <a:uFillTx/>
                <a:latin typeface="+mn-lt"/>
                <a:ea typeface="+mn-ea"/>
                <a:cs typeface="+mn-cs"/>
              </a:rPr>
              <a:t>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  wijst naar precies één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2000"/>
                                        <p:tgtEl>
                                          <p:spTgt spid="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animEffect transition="in" filter="fade">
                                      <p:cBhvr>
                                        <p:cTn id="15" dur="2000"/>
                                        <p:tgtEl>
                                          <p:spTgt spid="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0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fade">
                                      <p:cBhvr>
                                        <p:cTn id="28" dur="2000"/>
                                        <p:tgtEl>
                                          <p:spTgt spid="2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xEl>
                                              <p:pRg st="0" end="0"/>
                                            </p:txEl>
                                          </p:spTgt>
                                        </p:tgtEl>
                                        <p:attrNameLst>
                                          <p:attrName>style.visibility</p:attrName>
                                        </p:attrNameLst>
                                      </p:cBhvr>
                                      <p:to>
                                        <p:strVal val="visible"/>
                                      </p:to>
                                    </p:set>
                                    <p:animEffect transition="in" filter="fade">
                                      <p:cBhvr>
                                        <p:cTn id="33" dur="2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2" grpId="0" animBg="1"/>
      <p:bldP spid="26" grpId="0"/>
      <p:bldP spid="27" grpId="0" build="allAtOnce"/>
      <p:bldP spid="28" grpId="0" build="allAtOnce"/>
      <p:bldP spid="29" grpId="0" build="allAtOnce"/>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Existentiële import</a:t>
            </a:r>
            <a:endParaRPr lang="nl-NL" sz="3600" dirty="0"/>
          </a:p>
        </p:txBody>
      </p:sp>
      <p:sp>
        <p:nvSpPr>
          <p:cNvPr id="3" name="Content Placeholder 2"/>
          <p:cNvSpPr>
            <a:spLocks noGrp="1"/>
          </p:cNvSpPr>
          <p:nvPr>
            <p:ph idx="1"/>
          </p:nvPr>
        </p:nvSpPr>
        <p:spPr>
          <a:xfrm>
            <a:off x="-252536" y="1528193"/>
            <a:ext cx="5904656" cy="676671"/>
          </a:xfrm>
        </p:spPr>
        <p:txBody>
          <a:bodyPr>
            <a:noAutofit/>
          </a:bodyPr>
          <a:lstStyle/>
          <a:p>
            <a:pPr>
              <a:buNone/>
            </a:pPr>
            <a:r>
              <a:rPr lang="nl-NL" sz="2000" dirty="0" smtClean="0"/>
              <a:t>      Aan het </a:t>
            </a:r>
            <a:r>
              <a:rPr lang="nl-NL" sz="2000" i="1" dirty="0" smtClean="0"/>
              <a:t>domein</a:t>
            </a:r>
            <a:r>
              <a:rPr lang="nl-NL" sz="2000" dirty="0" smtClean="0"/>
              <a:t> D komt existentiële                              import toe</a:t>
            </a:r>
            <a:endParaRPr lang="nl-NL" sz="2000" i="1" dirty="0" smtClean="0"/>
          </a:p>
          <a:p>
            <a:endParaRPr lang="nl-NL" sz="2000" dirty="0" smtClean="0"/>
          </a:p>
        </p:txBody>
      </p:sp>
      <p:sp>
        <p:nvSpPr>
          <p:cNvPr id="22" name="Rectangle 21"/>
          <p:cNvSpPr/>
          <p:nvPr/>
        </p:nvSpPr>
        <p:spPr>
          <a:xfrm>
            <a:off x="179512" y="4221088"/>
            <a:ext cx="3528392" cy="21602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xtBox 25"/>
          <p:cNvSpPr txBox="1"/>
          <p:nvPr/>
        </p:nvSpPr>
        <p:spPr>
          <a:xfrm>
            <a:off x="3923928" y="6381328"/>
            <a:ext cx="576064" cy="461665"/>
          </a:xfrm>
          <a:prstGeom prst="rect">
            <a:avLst/>
          </a:prstGeom>
          <a:noFill/>
        </p:spPr>
        <p:txBody>
          <a:bodyPr wrap="square" rtlCol="0">
            <a:spAutoFit/>
          </a:bodyPr>
          <a:lstStyle/>
          <a:p>
            <a:r>
              <a:rPr lang="nl-NL" sz="2400" b="1" dirty="0" smtClean="0"/>
              <a:t>D</a:t>
            </a:r>
            <a:endParaRPr lang="nl-NL" b="1" dirty="0"/>
          </a:p>
        </p:txBody>
      </p:sp>
      <p:sp>
        <p:nvSpPr>
          <p:cNvPr id="27" name="Content Placeholder 2"/>
          <p:cNvSpPr txBox="1">
            <a:spLocks/>
          </p:cNvSpPr>
          <p:nvPr/>
        </p:nvSpPr>
        <p:spPr>
          <a:xfrm>
            <a:off x="4788024" y="1484784"/>
            <a:ext cx="3851920" cy="648072"/>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Er is tenminste één object in D</a:t>
            </a:r>
          </a:p>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Verzameling D is niet leeg (D</a:t>
            </a:r>
            <a:r>
              <a:rPr lang="nl-NL" sz="2000" dirty="0" smtClean="0"/>
              <a:t> ≠ Ø)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Content Placeholder 2"/>
          <p:cNvSpPr txBox="1">
            <a:spLocks/>
          </p:cNvSpPr>
          <p:nvPr/>
        </p:nvSpPr>
        <p:spPr>
          <a:xfrm>
            <a:off x="-252536" y="2248273"/>
            <a:ext cx="590465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Aan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individuconstanten</a:t>
            </a:r>
            <a:r>
              <a:rPr kumimoji="0" lang="nl-NL" sz="2000" b="0" i="0" u="none" strike="noStrike" kern="1200" cap="none" spc="0" normalizeH="0" noProof="0" dirty="0" smtClean="0">
                <a:ln>
                  <a:noFill/>
                </a:ln>
                <a:solidFill>
                  <a:schemeClr val="tx1"/>
                </a:solidFill>
                <a:effectLst/>
                <a:uLnTx/>
                <a:uFillTx/>
                <a:latin typeface="+mn-lt"/>
                <a:ea typeface="+mn-ea"/>
                <a:cs typeface="+mn-cs"/>
              </a:rPr>
              <a:t> komt existentiële                    import toe</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Content Placeholder 2"/>
          <p:cNvSpPr txBox="1">
            <a:spLocks/>
          </p:cNvSpPr>
          <p:nvPr/>
        </p:nvSpPr>
        <p:spPr>
          <a:xfrm>
            <a:off x="4427984" y="1988840"/>
            <a:ext cx="3851920" cy="936104"/>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  Iedere individuconstante </a:t>
            </a:r>
            <a:r>
              <a:rPr kumimoji="0" lang="nl-NL" sz="2000" b="1" i="0" u="none" strike="noStrike" kern="1200" cap="none" spc="0" normalizeH="0" noProof="0" dirty="0" smtClean="0">
                <a:ln>
                  <a:noFill/>
                </a:ln>
                <a:solidFill>
                  <a:schemeClr val="tx1"/>
                </a:solidFill>
                <a:effectLst/>
                <a:uLnTx/>
                <a:uFillTx/>
                <a:latin typeface="+mn-lt"/>
                <a:ea typeface="+mn-ea"/>
                <a:cs typeface="+mn-cs"/>
              </a:rPr>
              <a:t>a</a:t>
            </a:r>
            <a:r>
              <a:rPr kumimoji="0" lang="nl-NL" sz="2000" b="0" i="0" u="none" strike="noStrike" kern="1200" cap="none" spc="0" normalizeH="0" noProof="0" dirty="0" smtClean="0">
                <a:ln>
                  <a:noFill/>
                </a:ln>
                <a:solidFill>
                  <a:schemeClr val="tx1"/>
                </a:solidFill>
                <a:effectLst/>
                <a:uLnTx/>
                <a:uFillTx/>
                <a:latin typeface="+mn-lt"/>
                <a:ea typeface="+mn-ea"/>
                <a:cs typeface="+mn-cs"/>
              </a:rPr>
              <a:t>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  wijst naar precies één object</a:t>
            </a:r>
          </a:p>
        </p:txBody>
      </p:sp>
      <p:sp>
        <p:nvSpPr>
          <p:cNvPr id="30" name="Content Placeholder 2"/>
          <p:cNvSpPr txBox="1">
            <a:spLocks/>
          </p:cNvSpPr>
          <p:nvPr/>
        </p:nvSpPr>
        <p:spPr>
          <a:xfrm>
            <a:off x="-252536" y="3040361"/>
            <a:ext cx="590465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Aan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predikaatletters</a:t>
            </a:r>
            <a:r>
              <a:rPr kumimoji="0" lang="nl-NL" sz="2000" b="0" i="0" u="none" strike="noStrike" kern="1200" cap="none" spc="0" normalizeH="0" noProof="0" dirty="0" smtClean="0">
                <a:ln>
                  <a:noFill/>
                </a:ln>
                <a:solidFill>
                  <a:schemeClr val="tx1"/>
                </a:solidFill>
                <a:effectLst/>
                <a:uLnTx/>
                <a:uFillTx/>
                <a:latin typeface="+mn-lt"/>
                <a:ea typeface="+mn-ea"/>
                <a:cs typeface="+mn-cs"/>
              </a:rPr>
              <a:t> komt </a:t>
            </a:r>
            <a:r>
              <a:rPr kumimoji="0" lang="nl-NL" sz="2000" b="0" i="0" u="sng" strike="noStrike" kern="1200" cap="none" spc="0" normalizeH="0" noProof="0" dirty="0" smtClean="0">
                <a:ln>
                  <a:noFill/>
                </a:ln>
                <a:solidFill>
                  <a:schemeClr val="tx1"/>
                </a:solidFill>
                <a:effectLst/>
                <a:uLnTx/>
                <a:uFillTx/>
                <a:latin typeface="+mn-lt"/>
                <a:ea typeface="+mn-ea"/>
                <a:cs typeface="+mn-cs"/>
              </a:rPr>
              <a:t>geen</a:t>
            </a:r>
            <a:r>
              <a:rPr kumimoji="0" lang="nl-NL" sz="2000" b="0" i="0" u="none" strike="noStrike" kern="1200" cap="none" spc="0" normalizeH="0" noProof="0" dirty="0" smtClean="0">
                <a:ln>
                  <a:noFill/>
                </a:ln>
                <a:solidFill>
                  <a:schemeClr val="tx1"/>
                </a:solidFill>
                <a:effectLst/>
                <a:uLnTx/>
                <a:uFillTx/>
                <a:latin typeface="+mn-lt"/>
                <a:ea typeface="+mn-ea"/>
                <a:cs typeface="+mn-cs"/>
              </a:rPr>
              <a:t> existentiële                    import toe</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Content Placeholder 2"/>
          <p:cNvSpPr txBox="1">
            <a:spLocks/>
          </p:cNvSpPr>
          <p:nvPr/>
        </p:nvSpPr>
        <p:spPr>
          <a:xfrm>
            <a:off x="4499992" y="2708920"/>
            <a:ext cx="4716016" cy="936104"/>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Er wordt </a:t>
            </a:r>
            <a:r>
              <a:rPr kumimoji="0" lang="nl-NL" sz="2000" b="0" i="0" u="sng" strike="noStrike" kern="1200" cap="none" spc="0" normalizeH="0" noProof="0" dirty="0" smtClean="0">
                <a:ln>
                  <a:noFill/>
                </a:ln>
                <a:solidFill>
                  <a:schemeClr val="tx1"/>
                </a:solidFill>
                <a:effectLst/>
                <a:uLnTx/>
                <a:uFillTx/>
                <a:latin typeface="+mn-lt"/>
                <a:ea typeface="+mn-ea"/>
                <a:cs typeface="+mn-cs"/>
              </a:rPr>
              <a:t>niet</a:t>
            </a:r>
            <a:r>
              <a:rPr kumimoji="0" lang="nl-NL" sz="2000" b="0" i="0" u="none" strike="noStrike" kern="1200" cap="none" spc="0" normalizeH="0" noProof="0" dirty="0" smtClean="0">
                <a:ln>
                  <a:noFill/>
                </a:ln>
                <a:solidFill>
                  <a:schemeClr val="tx1"/>
                </a:solidFill>
                <a:effectLst/>
                <a:uLnTx/>
                <a:uFillTx/>
                <a:latin typeface="+mn-lt"/>
                <a:ea typeface="+mn-ea"/>
                <a:cs typeface="+mn-cs"/>
              </a:rPr>
              <a:t> aangenomen dat een </a:t>
            </a:r>
            <a:r>
              <a:rPr kumimoji="0" lang="nl-NL" sz="2000" b="0" i="0" u="none" strike="noStrike" kern="1200" cap="none" spc="0" normalizeH="0" noProof="0" dirty="0" err="1" smtClean="0">
                <a:ln>
                  <a:noFill/>
                </a:ln>
                <a:solidFill>
                  <a:schemeClr val="tx1"/>
                </a:solidFill>
                <a:effectLst/>
                <a:uLnTx/>
                <a:uFillTx/>
                <a:latin typeface="+mn-lt"/>
                <a:ea typeface="+mn-ea"/>
                <a:cs typeface="+mn-cs"/>
              </a:rPr>
              <a:t>predikaatletter</a:t>
            </a:r>
            <a:r>
              <a:rPr kumimoji="0" lang="nl-NL" sz="2000" b="0" i="0" u="none" strike="noStrike" kern="1200" cap="none" spc="0" normalizeH="0" noProof="0" dirty="0" smtClean="0">
                <a:ln>
                  <a:noFill/>
                </a:ln>
                <a:solidFill>
                  <a:schemeClr val="tx1"/>
                </a:solidFill>
                <a:effectLst/>
                <a:uLnTx/>
                <a:uFillTx/>
                <a:latin typeface="+mn-lt"/>
                <a:ea typeface="+mn-ea"/>
                <a:cs typeface="+mn-cs"/>
              </a:rPr>
              <a:t> van toepassing is op tenminste </a:t>
            </a:r>
            <a:r>
              <a:rPr kumimoji="0" lang="nl-NL" sz="2000" b="0" i="0" u="none" strike="noStrike" kern="1200" cap="none" spc="0" normalizeH="0" noProof="0" dirty="0" err="1" smtClean="0">
                <a:ln>
                  <a:noFill/>
                </a:ln>
                <a:solidFill>
                  <a:schemeClr val="tx1"/>
                </a:solidFill>
                <a:effectLst/>
                <a:uLnTx/>
                <a:uFillTx/>
                <a:latin typeface="+mn-lt"/>
                <a:ea typeface="+mn-ea"/>
                <a:cs typeface="+mn-cs"/>
              </a:rPr>
              <a:t>éé</a:t>
            </a:r>
            <a:r>
              <a:rPr lang="nl-NL" sz="2000" dirty="0" smtClean="0"/>
              <a:t>n object. Indien </a:t>
            </a:r>
            <a:r>
              <a:rPr lang="nl-NL" sz="2000" b="1" dirty="0" smtClean="0"/>
              <a:t>F</a:t>
            </a:r>
            <a:r>
              <a:rPr lang="nl-NL" sz="2000" dirty="0" smtClean="0"/>
              <a:t> een </a:t>
            </a:r>
            <a:r>
              <a:rPr lang="nl-NL" sz="2000" dirty="0" err="1" smtClean="0"/>
              <a:t>predikaat</a:t>
            </a:r>
            <a:r>
              <a:rPr lang="nl-NL" sz="2000" dirty="0" smtClean="0"/>
              <a:t> is, dan kan </a:t>
            </a:r>
            <a:r>
              <a:rPr lang="nl-NL" sz="2000" b="1" dirty="0" smtClean="0"/>
              <a:t>F</a:t>
            </a:r>
            <a:r>
              <a:rPr lang="nl-NL" sz="2000" dirty="0" smtClean="0"/>
              <a:t> dus leeg zijn.</a:t>
            </a:r>
            <a:endParaRPr kumimoji="0" lang="nl-NL" sz="2000" b="0" i="0" u="none" strike="noStrike" kern="1200" cap="none" spc="0" normalizeH="0" noProof="0" dirty="0" smtClean="0">
              <a:ln>
                <a:noFill/>
              </a:ln>
              <a:solidFill>
                <a:schemeClr val="tx1"/>
              </a:solidFill>
              <a:effectLst/>
              <a:uLnTx/>
              <a:uFillTx/>
              <a:latin typeface="+mn-lt"/>
              <a:ea typeface="+mn-ea"/>
              <a:cs typeface="+mn-cs"/>
            </a:endParaRPr>
          </a:p>
        </p:txBody>
      </p:sp>
      <p:sp>
        <p:nvSpPr>
          <p:cNvPr id="11" name="TextBox 10"/>
          <p:cNvSpPr txBox="1"/>
          <p:nvPr/>
        </p:nvSpPr>
        <p:spPr>
          <a:xfrm>
            <a:off x="467544" y="4725144"/>
            <a:ext cx="432048" cy="400110"/>
          </a:xfrm>
          <a:prstGeom prst="rect">
            <a:avLst/>
          </a:prstGeom>
          <a:noFill/>
        </p:spPr>
        <p:txBody>
          <a:bodyPr wrap="square" rtlCol="0">
            <a:spAutoFit/>
          </a:bodyPr>
          <a:lstStyle/>
          <a:p>
            <a:r>
              <a:rPr lang="nl-NL" sz="2000" b="1" dirty="0" smtClean="0"/>
              <a:t>.</a:t>
            </a:r>
            <a:endParaRPr lang="nl-NL" b="1" dirty="0"/>
          </a:p>
        </p:txBody>
      </p:sp>
      <p:sp>
        <p:nvSpPr>
          <p:cNvPr id="12" name="TextBox 11"/>
          <p:cNvSpPr txBox="1"/>
          <p:nvPr/>
        </p:nvSpPr>
        <p:spPr>
          <a:xfrm>
            <a:off x="611560" y="4715852"/>
            <a:ext cx="576064" cy="369332"/>
          </a:xfrm>
          <a:prstGeom prst="rect">
            <a:avLst/>
          </a:prstGeom>
          <a:noFill/>
        </p:spPr>
        <p:txBody>
          <a:bodyPr wrap="square" rtlCol="0">
            <a:spAutoFit/>
          </a:bodyPr>
          <a:lstStyle/>
          <a:p>
            <a:r>
              <a:rPr lang="nl-NL" b="1" dirty="0" smtClean="0"/>
              <a:t>a</a:t>
            </a:r>
            <a:endParaRPr lang="nl-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20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2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P spid="31" grpId="0" build="allAtOnce"/>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Existentiële import</a:t>
            </a:r>
            <a:endParaRPr lang="nl-NL" sz="3600" dirty="0"/>
          </a:p>
        </p:txBody>
      </p:sp>
      <p:sp>
        <p:nvSpPr>
          <p:cNvPr id="3" name="Content Placeholder 2"/>
          <p:cNvSpPr>
            <a:spLocks noGrp="1"/>
          </p:cNvSpPr>
          <p:nvPr>
            <p:ph idx="1"/>
          </p:nvPr>
        </p:nvSpPr>
        <p:spPr>
          <a:xfrm>
            <a:off x="-252536" y="1528193"/>
            <a:ext cx="5904656" cy="676671"/>
          </a:xfrm>
        </p:spPr>
        <p:txBody>
          <a:bodyPr>
            <a:noAutofit/>
          </a:bodyPr>
          <a:lstStyle/>
          <a:p>
            <a:pPr>
              <a:buNone/>
            </a:pPr>
            <a:r>
              <a:rPr lang="nl-NL" sz="2000" dirty="0" smtClean="0"/>
              <a:t>      Aan het </a:t>
            </a:r>
            <a:r>
              <a:rPr lang="nl-NL" sz="2000" i="1" dirty="0" smtClean="0"/>
              <a:t>domein</a:t>
            </a:r>
            <a:r>
              <a:rPr lang="nl-NL" sz="2000" dirty="0" smtClean="0"/>
              <a:t> D komt existentiële                              import toe</a:t>
            </a:r>
            <a:endParaRPr lang="nl-NL" sz="2000" i="1" dirty="0" smtClean="0"/>
          </a:p>
          <a:p>
            <a:endParaRPr lang="nl-NL" sz="2000" dirty="0" smtClean="0"/>
          </a:p>
        </p:txBody>
      </p:sp>
      <p:sp>
        <p:nvSpPr>
          <p:cNvPr id="22" name="Rectangle 21"/>
          <p:cNvSpPr/>
          <p:nvPr/>
        </p:nvSpPr>
        <p:spPr>
          <a:xfrm>
            <a:off x="179512" y="4221088"/>
            <a:ext cx="3528392" cy="21602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xtBox 25"/>
          <p:cNvSpPr txBox="1"/>
          <p:nvPr/>
        </p:nvSpPr>
        <p:spPr>
          <a:xfrm>
            <a:off x="3923928" y="6381328"/>
            <a:ext cx="576064" cy="461665"/>
          </a:xfrm>
          <a:prstGeom prst="rect">
            <a:avLst/>
          </a:prstGeom>
          <a:noFill/>
        </p:spPr>
        <p:txBody>
          <a:bodyPr wrap="square" rtlCol="0">
            <a:spAutoFit/>
          </a:bodyPr>
          <a:lstStyle/>
          <a:p>
            <a:r>
              <a:rPr lang="nl-NL" sz="2400" b="1" dirty="0" smtClean="0"/>
              <a:t>D</a:t>
            </a:r>
            <a:endParaRPr lang="nl-NL" b="1" dirty="0"/>
          </a:p>
        </p:txBody>
      </p:sp>
      <p:sp>
        <p:nvSpPr>
          <p:cNvPr id="27" name="Content Placeholder 2"/>
          <p:cNvSpPr txBox="1">
            <a:spLocks/>
          </p:cNvSpPr>
          <p:nvPr/>
        </p:nvSpPr>
        <p:spPr>
          <a:xfrm>
            <a:off x="4788024" y="1484784"/>
            <a:ext cx="3851920" cy="648072"/>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Er is tenminste één object in D</a:t>
            </a:r>
          </a:p>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Verzameling D is niet leeg (D</a:t>
            </a:r>
            <a:r>
              <a:rPr lang="nl-NL" sz="2000" dirty="0" smtClean="0"/>
              <a:t> ≠ Ø)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Content Placeholder 2"/>
          <p:cNvSpPr txBox="1">
            <a:spLocks/>
          </p:cNvSpPr>
          <p:nvPr/>
        </p:nvSpPr>
        <p:spPr>
          <a:xfrm>
            <a:off x="-252536" y="2248273"/>
            <a:ext cx="590465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Aan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individuconstanten</a:t>
            </a:r>
            <a:r>
              <a:rPr kumimoji="0" lang="nl-NL" sz="2000" b="0" i="0" u="none" strike="noStrike" kern="1200" cap="none" spc="0" normalizeH="0" noProof="0" dirty="0" smtClean="0">
                <a:ln>
                  <a:noFill/>
                </a:ln>
                <a:solidFill>
                  <a:schemeClr val="tx1"/>
                </a:solidFill>
                <a:effectLst/>
                <a:uLnTx/>
                <a:uFillTx/>
                <a:latin typeface="+mn-lt"/>
                <a:ea typeface="+mn-ea"/>
                <a:cs typeface="+mn-cs"/>
              </a:rPr>
              <a:t> komt existentiële                    import toe</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Content Placeholder 2"/>
          <p:cNvSpPr txBox="1">
            <a:spLocks/>
          </p:cNvSpPr>
          <p:nvPr/>
        </p:nvSpPr>
        <p:spPr>
          <a:xfrm>
            <a:off x="4427984" y="1988840"/>
            <a:ext cx="3851920" cy="936104"/>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  Iedere individuconstante </a:t>
            </a:r>
            <a:r>
              <a:rPr kumimoji="0" lang="nl-NL" sz="2000" b="1" i="0" u="none" strike="noStrike" kern="1200" cap="none" spc="0" normalizeH="0" noProof="0" dirty="0" smtClean="0">
                <a:ln>
                  <a:noFill/>
                </a:ln>
                <a:solidFill>
                  <a:schemeClr val="tx1"/>
                </a:solidFill>
                <a:effectLst/>
                <a:uLnTx/>
                <a:uFillTx/>
                <a:latin typeface="+mn-lt"/>
                <a:ea typeface="+mn-ea"/>
                <a:cs typeface="+mn-cs"/>
              </a:rPr>
              <a:t>a</a:t>
            </a:r>
            <a:r>
              <a:rPr kumimoji="0" lang="nl-NL" sz="2000" b="0" i="0" u="none" strike="noStrike" kern="1200" cap="none" spc="0" normalizeH="0" noProof="0" dirty="0" smtClean="0">
                <a:ln>
                  <a:noFill/>
                </a:ln>
                <a:solidFill>
                  <a:schemeClr val="tx1"/>
                </a:solidFill>
                <a:effectLst/>
                <a:uLnTx/>
                <a:uFillTx/>
                <a:latin typeface="+mn-lt"/>
                <a:ea typeface="+mn-ea"/>
                <a:cs typeface="+mn-cs"/>
              </a:rPr>
              <a:t>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  wijst naar precies één object</a:t>
            </a:r>
          </a:p>
        </p:txBody>
      </p:sp>
      <p:sp>
        <p:nvSpPr>
          <p:cNvPr id="30" name="Content Placeholder 2"/>
          <p:cNvSpPr txBox="1">
            <a:spLocks/>
          </p:cNvSpPr>
          <p:nvPr/>
        </p:nvSpPr>
        <p:spPr>
          <a:xfrm>
            <a:off x="-252536" y="3040361"/>
            <a:ext cx="590465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Aan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predikaatletters</a:t>
            </a:r>
            <a:r>
              <a:rPr kumimoji="0" lang="nl-NL" sz="2000" b="0" i="0" u="none" strike="noStrike" kern="1200" cap="none" spc="0" normalizeH="0" noProof="0" dirty="0" smtClean="0">
                <a:ln>
                  <a:noFill/>
                </a:ln>
                <a:solidFill>
                  <a:schemeClr val="tx1"/>
                </a:solidFill>
                <a:effectLst/>
                <a:uLnTx/>
                <a:uFillTx/>
                <a:latin typeface="+mn-lt"/>
                <a:ea typeface="+mn-ea"/>
                <a:cs typeface="+mn-cs"/>
              </a:rPr>
              <a:t> komt </a:t>
            </a:r>
            <a:r>
              <a:rPr kumimoji="0" lang="nl-NL" sz="2000" b="0" i="0" u="sng" strike="noStrike" kern="1200" cap="none" spc="0" normalizeH="0" noProof="0" dirty="0" smtClean="0">
                <a:ln>
                  <a:noFill/>
                </a:ln>
                <a:solidFill>
                  <a:schemeClr val="tx1"/>
                </a:solidFill>
                <a:effectLst/>
                <a:uLnTx/>
                <a:uFillTx/>
                <a:latin typeface="+mn-lt"/>
                <a:ea typeface="+mn-ea"/>
                <a:cs typeface="+mn-cs"/>
              </a:rPr>
              <a:t>geen</a:t>
            </a:r>
            <a:r>
              <a:rPr kumimoji="0" lang="nl-NL" sz="2000" b="0" i="0" u="none" strike="noStrike" kern="1200" cap="none" spc="0" normalizeH="0" noProof="0" dirty="0" smtClean="0">
                <a:ln>
                  <a:noFill/>
                </a:ln>
                <a:solidFill>
                  <a:schemeClr val="tx1"/>
                </a:solidFill>
                <a:effectLst/>
                <a:uLnTx/>
                <a:uFillTx/>
                <a:latin typeface="+mn-lt"/>
                <a:ea typeface="+mn-ea"/>
                <a:cs typeface="+mn-cs"/>
              </a:rPr>
              <a:t> existentiële                    import toe</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Content Placeholder 2"/>
          <p:cNvSpPr txBox="1">
            <a:spLocks/>
          </p:cNvSpPr>
          <p:nvPr/>
        </p:nvSpPr>
        <p:spPr>
          <a:xfrm>
            <a:off x="4499992" y="2708920"/>
            <a:ext cx="4716016" cy="936104"/>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Er wordt </a:t>
            </a:r>
            <a:r>
              <a:rPr kumimoji="0" lang="nl-NL" sz="2000" b="0" i="0" u="sng" strike="noStrike" kern="1200" cap="none" spc="0" normalizeH="0" noProof="0" dirty="0" smtClean="0">
                <a:ln>
                  <a:noFill/>
                </a:ln>
                <a:solidFill>
                  <a:schemeClr val="tx1"/>
                </a:solidFill>
                <a:effectLst/>
                <a:uLnTx/>
                <a:uFillTx/>
                <a:latin typeface="+mn-lt"/>
                <a:ea typeface="+mn-ea"/>
                <a:cs typeface="+mn-cs"/>
              </a:rPr>
              <a:t>niet</a:t>
            </a:r>
            <a:r>
              <a:rPr kumimoji="0" lang="nl-NL" sz="2000" b="0" i="0" u="none" strike="noStrike" kern="1200" cap="none" spc="0" normalizeH="0" noProof="0" dirty="0" smtClean="0">
                <a:ln>
                  <a:noFill/>
                </a:ln>
                <a:solidFill>
                  <a:schemeClr val="tx1"/>
                </a:solidFill>
                <a:effectLst/>
                <a:uLnTx/>
                <a:uFillTx/>
                <a:latin typeface="+mn-lt"/>
                <a:ea typeface="+mn-ea"/>
                <a:cs typeface="+mn-cs"/>
              </a:rPr>
              <a:t> aangenomen dat een </a:t>
            </a:r>
            <a:r>
              <a:rPr kumimoji="0" lang="nl-NL" sz="2000" b="0" i="0" u="none" strike="noStrike" kern="1200" cap="none" spc="0" normalizeH="0" noProof="0" dirty="0" err="1" smtClean="0">
                <a:ln>
                  <a:noFill/>
                </a:ln>
                <a:solidFill>
                  <a:schemeClr val="tx1"/>
                </a:solidFill>
                <a:effectLst/>
                <a:uLnTx/>
                <a:uFillTx/>
                <a:latin typeface="+mn-lt"/>
                <a:ea typeface="+mn-ea"/>
                <a:cs typeface="+mn-cs"/>
              </a:rPr>
              <a:t>predikaatletter</a:t>
            </a:r>
            <a:r>
              <a:rPr kumimoji="0" lang="nl-NL" sz="2000" b="0" i="0" u="none" strike="noStrike" kern="1200" cap="none" spc="0" normalizeH="0" noProof="0" dirty="0" smtClean="0">
                <a:ln>
                  <a:noFill/>
                </a:ln>
                <a:solidFill>
                  <a:schemeClr val="tx1"/>
                </a:solidFill>
                <a:effectLst/>
                <a:uLnTx/>
                <a:uFillTx/>
                <a:latin typeface="+mn-lt"/>
                <a:ea typeface="+mn-ea"/>
                <a:cs typeface="+mn-cs"/>
              </a:rPr>
              <a:t> van toepassing is op tenminste </a:t>
            </a:r>
            <a:r>
              <a:rPr kumimoji="0" lang="nl-NL" sz="2000" b="0" i="0" u="none" strike="noStrike" kern="1200" cap="none" spc="0" normalizeH="0" noProof="0" dirty="0" err="1" smtClean="0">
                <a:ln>
                  <a:noFill/>
                </a:ln>
                <a:solidFill>
                  <a:schemeClr val="tx1"/>
                </a:solidFill>
                <a:effectLst/>
                <a:uLnTx/>
                <a:uFillTx/>
                <a:latin typeface="+mn-lt"/>
                <a:ea typeface="+mn-ea"/>
                <a:cs typeface="+mn-cs"/>
              </a:rPr>
              <a:t>éé</a:t>
            </a:r>
            <a:r>
              <a:rPr lang="nl-NL" sz="2000" dirty="0" smtClean="0"/>
              <a:t>n object. Indien </a:t>
            </a:r>
            <a:r>
              <a:rPr lang="nl-NL" sz="2000" b="1" dirty="0" smtClean="0"/>
              <a:t>F</a:t>
            </a:r>
            <a:r>
              <a:rPr lang="nl-NL" sz="2000" dirty="0" smtClean="0"/>
              <a:t> een </a:t>
            </a:r>
            <a:r>
              <a:rPr lang="nl-NL" sz="2000" dirty="0" err="1" smtClean="0"/>
              <a:t>predikaat</a:t>
            </a:r>
            <a:r>
              <a:rPr lang="nl-NL" sz="2000" dirty="0" smtClean="0"/>
              <a:t> is, dan kan </a:t>
            </a:r>
            <a:r>
              <a:rPr lang="nl-NL" sz="2000" b="1" dirty="0" smtClean="0"/>
              <a:t>F</a:t>
            </a:r>
            <a:r>
              <a:rPr lang="nl-NL" sz="2000" dirty="0" smtClean="0"/>
              <a:t> dus leeg zijn.</a:t>
            </a:r>
            <a:endParaRPr kumimoji="0" lang="nl-NL" sz="2000" b="0" i="0" u="none" strike="noStrike" kern="1200" cap="none" spc="0" normalizeH="0" noProof="0" dirty="0" smtClean="0">
              <a:ln>
                <a:noFill/>
              </a:ln>
              <a:solidFill>
                <a:schemeClr val="tx1"/>
              </a:solidFill>
              <a:effectLst/>
              <a:uLnTx/>
              <a:uFillTx/>
              <a:latin typeface="+mn-lt"/>
              <a:ea typeface="+mn-ea"/>
              <a:cs typeface="+mn-cs"/>
            </a:endParaRPr>
          </a:p>
        </p:txBody>
      </p:sp>
      <p:sp>
        <p:nvSpPr>
          <p:cNvPr id="11" name="TextBox 10"/>
          <p:cNvSpPr txBox="1"/>
          <p:nvPr/>
        </p:nvSpPr>
        <p:spPr>
          <a:xfrm>
            <a:off x="467544" y="4725144"/>
            <a:ext cx="432048" cy="400110"/>
          </a:xfrm>
          <a:prstGeom prst="rect">
            <a:avLst/>
          </a:prstGeom>
          <a:noFill/>
        </p:spPr>
        <p:txBody>
          <a:bodyPr wrap="square" rtlCol="0">
            <a:spAutoFit/>
          </a:bodyPr>
          <a:lstStyle/>
          <a:p>
            <a:r>
              <a:rPr lang="nl-NL" sz="2000" b="1" dirty="0" smtClean="0"/>
              <a:t>.</a:t>
            </a:r>
            <a:endParaRPr lang="nl-NL" b="1" dirty="0"/>
          </a:p>
        </p:txBody>
      </p:sp>
      <p:sp>
        <p:nvSpPr>
          <p:cNvPr id="12" name="TextBox 11"/>
          <p:cNvSpPr txBox="1"/>
          <p:nvPr/>
        </p:nvSpPr>
        <p:spPr>
          <a:xfrm>
            <a:off x="611560" y="4715852"/>
            <a:ext cx="576064" cy="369332"/>
          </a:xfrm>
          <a:prstGeom prst="rect">
            <a:avLst/>
          </a:prstGeom>
          <a:noFill/>
        </p:spPr>
        <p:txBody>
          <a:bodyPr wrap="square" rtlCol="0">
            <a:spAutoFit/>
          </a:bodyPr>
          <a:lstStyle/>
          <a:p>
            <a:r>
              <a:rPr lang="nl-NL" b="1" dirty="0" smtClean="0"/>
              <a:t>a</a:t>
            </a:r>
            <a:endParaRPr lang="nl-NL" b="1" dirty="0"/>
          </a:p>
        </p:txBody>
      </p:sp>
      <p:sp>
        <p:nvSpPr>
          <p:cNvPr id="13" name="Oval 12"/>
          <p:cNvSpPr/>
          <p:nvPr/>
        </p:nvSpPr>
        <p:spPr>
          <a:xfrm>
            <a:off x="1835696" y="4581128"/>
            <a:ext cx="936104" cy="100811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p:cNvSpPr txBox="1"/>
          <p:nvPr/>
        </p:nvSpPr>
        <p:spPr>
          <a:xfrm>
            <a:off x="2627784" y="5373216"/>
            <a:ext cx="432048" cy="369332"/>
          </a:xfrm>
          <a:prstGeom prst="rect">
            <a:avLst/>
          </a:prstGeom>
          <a:noFill/>
        </p:spPr>
        <p:txBody>
          <a:bodyPr wrap="square" rtlCol="0">
            <a:spAutoFit/>
          </a:bodyPr>
          <a:lstStyle/>
          <a:p>
            <a:r>
              <a:rPr lang="nl-NL" b="1" dirty="0" smtClean="0"/>
              <a:t>F</a:t>
            </a:r>
            <a:endParaRPr lang="nl-NL" b="1"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Existentiële import</a:t>
            </a:r>
            <a:endParaRPr lang="nl-NL" sz="3600" dirty="0"/>
          </a:p>
        </p:txBody>
      </p:sp>
      <p:sp>
        <p:nvSpPr>
          <p:cNvPr id="3" name="Content Placeholder 2"/>
          <p:cNvSpPr>
            <a:spLocks noGrp="1"/>
          </p:cNvSpPr>
          <p:nvPr>
            <p:ph idx="1"/>
          </p:nvPr>
        </p:nvSpPr>
        <p:spPr>
          <a:xfrm>
            <a:off x="-252536" y="1528193"/>
            <a:ext cx="5904656" cy="676671"/>
          </a:xfrm>
        </p:spPr>
        <p:txBody>
          <a:bodyPr>
            <a:noAutofit/>
          </a:bodyPr>
          <a:lstStyle/>
          <a:p>
            <a:pPr>
              <a:buNone/>
            </a:pPr>
            <a:r>
              <a:rPr lang="nl-NL" sz="2000" dirty="0" smtClean="0"/>
              <a:t>      Aan het </a:t>
            </a:r>
            <a:r>
              <a:rPr lang="nl-NL" sz="2000" i="1" dirty="0" smtClean="0"/>
              <a:t>domein</a:t>
            </a:r>
            <a:r>
              <a:rPr lang="nl-NL" sz="2000" dirty="0" smtClean="0"/>
              <a:t> D komt existentiële                              import toe</a:t>
            </a:r>
            <a:endParaRPr lang="nl-NL" sz="2000" i="1" dirty="0" smtClean="0"/>
          </a:p>
          <a:p>
            <a:endParaRPr lang="nl-NL" sz="2000" dirty="0" smtClean="0"/>
          </a:p>
        </p:txBody>
      </p:sp>
      <p:sp>
        <p:nvSpPr>
          <p:cNvPr id="22" name="Rectangle 21"/>
          <p:cNvSpPr/>
          <p:nvPr/>
        </p:nvSpPr>
        <p:spPr>
          <a:xfrm>
            <a:off x="179512" y="4221088"/>
            <a:ext cx="3528392" cy="21602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xtBox 25"/>
          <p:cNvSpPr txBox="1"/>
          <p:nvPr/>
        </p:nvSpPr>
        <p:spPr>
          <a:xfrm>
            <a:off x="3923928" y="6381328"/>
            <a:ext cx="576064" cy="461665"/>
          </a:xfrm>
          <a:prstGeom prst="rect">
            <a:avLst/>
          </a:prstGeom>
          <a:noFill/>
        </p:spPr>
        <p:txBody>
          <a:bodyPr wrap="square" rtlCol="0">
            <a:spAutoFit/>
          </a:bodyPr>
          <a:lstStyle/>
          <a:p>
            <a:r>
              <a:rPr lang="nl-NL" sz="2400" b="1" dirty="0" smtClean="0"/>
              <a:t>D</a:t>
            </a:r>
            <a:endParaRPr lang="nl-NL" b="1" dirty="0"/>
          </a:p>
        </p:txBody>
      </p:sp>
      <p:sp>
        <p:nvSpPr>
          <p:cNvPr id="27" name="Content Placeholder 2"/>
          <p:cNvSpPr txBox="1">
            <a:spLocks/>
          </p:cNvSpPr>
          <p:nvPr/>
        </p:nvSpPr>
        <p:spPr>
          <a:xfrm>
            <a:off x="4788024" y="1484784"/>
            <a:ext cx="3851920" cy="648072"/>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Er is tenminste één object in D</a:t>
            </a:r>
          </a:p>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Verzameling D is niet leeg (D</a:t>
            </a:r>
            <a:r>
              <a:rPr lang="nl-NL" sz="2000" dirty="0" smtClean="0"/>
              <a:t> ≠ Ø)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Content Placeholder 2"/>
          <p:cNvSpPr txBox="1">
            <a:spLocks/>
          </p:cNvSpPr>
          <p:nvPr/>
        </p:nvSpPr>
        <p:spPr>
          <a:xfrm>
            <a:off x="-252536" y="2248273"/>
            <a:ext cx="590465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Aan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individuconstanten</a:t>
            </a:r>
            <a:r>
              <a:rPr kumimoji="0" lang="nl-NL" sz="2000" b="0" i="0" u="none" strike="noStrike" kern="1200" cap="none" spc="0" normalizeH="0" noProof="0" dirty="0" smtClean="0">
                <a:ln>
                  <a:noFill/>
                </a:ln>
                <a:solidFill>
                  <a:schemeClr val="tx1"/>
                </a:solidFill>
                <a:effectLst/>
                <a:uLnTx/>
                <a:uFillTx/>
                <a:latin typeface="+mn-lt"/>
                <a:ea typeface="+mn-ea"/>
                <a:cs typeface="+mn-cs"/>
              </a:rPr>
              <a:t> komt existentiële                    import toe</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Content Placeholder 2"/>
          <p:cNvSpPr txBox="1">
            <a:spLocks/>
          </p:cNvSpPr>
          <p:nvPr/>
        </p:nvSpPr>
        <p:spPr>
          <a:xfrm>
            <a:off x="4427984" y="1988840"/>
            <a:ext cx="3851920" cy="936104"/>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  Iedere individuconstante </a:t>
            </a:r>
            <a:r>
              <a:rPr kumimoji="0" lang="nl-NL" sz="2000" b="1" i="0" u="none" strike="noStrike" kern="1200" cap="none" spc="0" normalizeH="0" noProof="0" dirty="0" smtClean="0">
                <a:ln>
                  <a:noFill/>
                </a:ln>
                <a:solidFill>
                  <a:schemeClr val="tx1"/>
                </a:solidFill>
                <a:effectLst/>
                <a:uLnTx/>
                <a:uFillTx/>
                <a:latin typeface="+mn-lt"/>
                <a:ea typeface="+mn-ea"/>
                <a:cs typeface="+mn-cs"/>
              </a:rPr>
              <a:t>a</a:t>
            </a:r>
            <a:r>
              <a:rPr kumimoji="0" lang="nl-NL" sz="2000" b="0" i="0" u="none" strike="noStrike" kern="1200" cap="none" spc="0" normalizeH="0" noProof="0" dirty="0" smtClean="0">
                <a:ln>
                  <a:noFill/>
                </a:ln>
                <a:solidFill>
                  <a:schemeClr val="tx1"/>
                </a:solidFill>
                <a:effectLst/>
                <a:uLnTx/>
                <a:uFillTx/>
                <a:latin typeface="+mn-lt"/>
                <a:ea typeface="+mn-ea"/>
                <a:cs typeface="+mn-cs"/>
              </a:rPr>
              <a:t>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  wijst naar precies één object</a:t>
            </a:r>
          </a:p>
        </p:txBody>
      </p:sp>
      <p:sp>
        <p:nvSpPr>
          <p:cNvPr id="30" name="Content Placeholder 2"/>
          <p:cNvSpPr txBox="1">
            <a:spLocks/>
          </p:cNvSpPr>
          <p:nvPr/>
        </p:nvSpPr>
        <p:spPr>
          <a:xfrm>
            <a:off x="-252536" y="3040361"/>
            <a:ext cx="590465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Aan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predikaatletters</a:t>
            </a:r>
            <a:r>
              <a:rPr kumimoji="0" lang="nl-NL" sz="2000" b="0" i="0" u="none" strike="noStrike" kern="1200" cap="none" spc="0" normalizeH="0" noProof="0" dirty="0" smtClean="0">
                <a:ln>
                  <a:noFill/>
                </a:ln>
                <a:solidFill>
                  <a:schemeClr val="tx1"/>
                </a:solidFill>
                <a:effectLst/>
                <a:uLnTx/>
                <a:uFillTx/>
                <a:latin typeface="+mn-lt"/>
                <a:ea typeface="+mn-ea"/>
                <a:cs typeface="+mn-cs"/>
              </a:rPr>
              <a:t> komt </a:t>
            </a:r>
            <a:r>
              <a:rPr kumimoji="0" lang="nl-NL" sz="2000" b="0" i="0" u="sng" strike="noStrike" kern="1200" cap="none" spc="0" normalizeH="0" noProof="0" dirty="0" smtClean="0">
                <a:ln>
                  <a:noFill/>
                </a:ln>
                <a:solidFill>
                  <a:schemeClr val="tx1"/>
                </a:solidFill>
                <a:effectLst/>
                <a:uLnTx/>
                <a:uFillTx/>
                <a:latin typeface="+mn-lt"/>
                <a:ea typeface="+mn-ea"/>
                <a:cs typeface="+mn-cs"/>
              </a:rPr>
              <a:t>geen</a:t>
            </a:r>
            <a:r>
              <a:rPr kumimoji="0" lang="nl-NL" sz="2000" b="0" i="0" u="none" strike="noStrike" kern="1200" cap="none" spc="0" normalizeH="0" noProof="0" dirty="0" smtClean="0">
                <a:ln>
                  <a:noFill/>
                </a:ln>
                <a:solidFill>
                  <a:schemeClr val="tx1"/>
                </a:solidFill>
                <a:effectLst/>
                <a:uLnTx/>
                <a:uFillTx/>
                <a:latin typeface="+mn-lt"/>
                <a:ea typeface="+mn-ea"/>
                <a:cs typeface="+mn-cs"/>
              </a:rPr>
              <a:t> existentiële                    import toe</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Content Placeholder 2"/>
          <p:cNvSpPr txBox="1">
            <a:spLocks/>
          </p:cNvSpPr>
          <p:nvPr/>
        </p:nvSpPr>
        <p:spPr>
          <a:xfrm>
            <a:off x="4499992" y="2708920"/>
            <a:ext cx="4716016" cy="936104"/>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Er wordt </a:t>
            </a:r>
            <a:r>
              <a:rPr kumimoji="0" lang="nl-NL" sz="2000" b="0" i="0" u="sng" strike="noStrike" kern="1200" cap="none" spc="0" normalizeH="0" noProof="0" dirty="0" smtClean="0">
                <a:ln>
                  <a:noFill/>
                </a:ln>
                <a:solidFill>
                  <a:schemeClr val="tx1"/>
                </a:solidFill>
                <a:effectLst/>
                <a:uLnTx/>
                <a:uFillTx/>
                <a:latin typeface="+mn-lt"/>
                <a:ea typeface="+mn-ea"/>
                <a:cs typeface="+mn-cs"/>
              </a:rPr>
              <a:t>niet</a:t>
            </a:r>
            <a:r>
              <a:rPr kumimoji="0" lang="nl-NL" sz="2000" b="0" i="0" u="none" strike="noStrike" kern="1200" cap="none" spc="0" normalizeH="0" noProof="0" dirty="0" smtClean="0">
                <a:ln>
                  <a:noFill/>
                </a:ln>
                <a:solidFill>
                  <a:schemeClr val="tx1"/>
                </a:solidFill>
                <a:effectLst/>
                <a:uLnTx/>
                <a:uFillTx/>
                <a:latin typeface="+mn-lt"/>
                <a:ea typeface="+mn-ea"/>
                <a:cs typeface="+mn-cs"/>
              </a:rPr>
              <a:t> aangenomen dat een </a:t>
            </a:r>
            <a:r>
              <a:rPr kumimoji="0" lang="nl-NL" sz="2000" b="0" i="0" u="none" strike="noStrike" kern="1200" cap="none" spc="0" normalizeH="0" noProof="0" dirty="0" err="1" smtClean="0">
                <a:ln>
                  <a:noFill/>
                </a:ln>
                <a:solidFill>
                  <a:schemeClr val="tx1"/>
                </a:solidFill>
                <a:effectLst/>
                <a:uLnTx/>
                <a:uFillTx/>
                <a:latin typeface="+mn-lt"/>
                <a:ea typeface="+mn-ea"/>
                <a:cs typeface="+mn-cs"/>
              </a:rPr>
              <a:t>predikaatletter</a:t>
            </a:r>
            <a:r>
              <a:rPr kumimoji="0" lang="nl-NL" sz="2000" b="0" i="0" u="none" strike="noStrike" kern="1200" cap="none" spc="0" normalizeH="0" noProof="0" dirty="0" smtClean="0">
                <a:ln>
                  <a:noFill/>
                </a:ln>
                <a:solidFill>
                  <a:schemeClr val="tx1"/>
                </a:solidFill>
                <a:effectLst/>
                <a:uLnTx/>
                <a:uFillTx/>
                <a:latin typeface="+mn-lt"/>
                <a:ea typeface="+mn-ea"/>
                <a:cs typeface="+mn-cs"/>
              </a:rPr>
              <a:t> van toepassing is op tenminste </a:t>
            </a:r>
            <a:r>
              <a:rPr kumimoji="0" lang="nl-NL" sz="2000" b="0" i="0" u="none" strike="noStrike" kern="1200" cap="none" spc="0" normalizeH="0" noProof="0" dirty="0" err="1" smtClean="0">
                <a:ln>
                  <a:noFill/>
                </a:ln>
                <a:solidFill>
                  <a:schemeClr val="tx1"/>
                </a:solidFill>
                <a:effectLst/>
                <a:uLnTx/>
                <a:uFillTx/>
                <a:latin typeface="+mn-lt"/>
                <a:ea typeface="+mn-ea"/>
                <a:cs typeface="+mn-cs"/>
              </a:rPr>
              <a:t>éé</a:t>
            </a:r>
            <a:r>
              <a:rPr lang="nl-NL" sz="2000" dirty="0" smtClean="0"/>
              <a:t>n object. Indien </a:t>
            </a:r>
            <a:r>
              <a:rPr lang="nl-NL" sz="2000" b="1" dirty="0" smtClean="0"/>
              <a:t>F</a:t>
            </a:r>
            <a:r>
              <a:rPr lang="nl-NL" sz="2000" dirty="0" smtClean="0"/>
              <a:t> een </a:t>
            </a:r>
            <a:r>
              <a:rPr lang="nl-NL" sz="2000" dirty="0" err="1" smtClean="0"/>
              <a:t>predikaat</a:t>
            </a:r>
            <a:r>
              <a:rPr lang="nl-NL" sz="2000" dirty="0" smtClean="0"/>
              <a:t> is, dan kan </a:t>
            </a:r>
            <a:r>
              <a:rPr lang="nl-NL" sz="2000" b="1" dirty="0" smtClean="0"/>
              <a:t>F</a:t>
            </a:r>
            <a:r>
              <a:rPr lang="nl-NL" sz="2000" dirty="0" smtClean="0"/>
              <a:t> dus leeg zijn.</a:t>
            </a:r>
            <a:endParaRPr kumimoji="0" lang="nl-NL" sz="2000" b="0" i="0" u="none" strike="noStrike" kern="1200" cap="none" spc="0" normalizeH="0" noProof="0" dirty="0" smtClean="0">
              <a:ln>
                <a:noFill/>
              </a:ln>
              <a:solidFill>
                <a:schemeClr val="tx1"/>
              </a:solidFill>
              <a:effectLst/>
              <a:uLnTx/>
              <a:uFillTx/>
              <a:latin typeface="+mn-lt"/>
              <a:ea typeface="+mn-ea"/>
              <a:cs typeface="+mn-cs"/>
            </a:endParaRPr>
          </a:p>
        </p:txBody>
      </p:sp>
      <p:sp>
        <p:nvSpPr>
          <p:cNvPr id="11" name="TextBox 10"/>
          <p:cNvSpPr txBox="1"/>
          <p:nvPr/>
        </p:nvSpPr>
        <p:spPr>
          <a:xfrm>
            <a:off x="467544" y="4725144"/>
            <a:ext cx="432048" cy="400110"/>
          </a:xfrm>
          <a:prstGeom prst="rect">
            <a:avLst/>
          </a:prstGeom>
          <a:noFill/>
        </p:spPr>
        <p:txBody>
          <a:bodyPr wrap="square" rtlCol="0">
            <a:spAutoFit/>
          </a:bodyPr>
          <a:lstStyle/>
          <a:p>
            <a:r>
              <a:rPr lang="nl-NL" sz="2000" b="1" dirty="0" smtClean="0"/>
              <a:t>.</a:t>
            </a:r>
            <a:endParaRPr lang="nl-NL" b="1" dirty="0"/>
          </a:p>
        </p:txBody>
      </p:sp>
      <p:sp>
        <p:nvSpPr>
          <p:cNvPr id="12" name="TextBox 11"/>
          <p:cNvSpPr txBox="1"/>
          <p:nvPr/>
        </p:nvSpPr>
        <p:spPr>
          <a:xfrm>
            <a:off x="611560" y="4715852"/>
            <a:ext cx="576064" cy="369332"/>
          </a:xfrm>
          <a:prstGeom prst="rect">
            <a:avLst/>
          </a:prstGeom>
          <a:noFill/>
        </p:spPr>
        <p:txBody>
          <a:bodyPr wrap="square" rtlCol="0">
            <a:spAutoFit/>
          </a:bodyPr>
          <a:lstStyle/>
          <a:p>
            <a:r>
              <a:rPr lang="nl-NL" b="1" dirty="0" smtClean="0"/>
              <a:t>a</a:t>
            </a:r>
            <a:endParaRPr lang="nl-NL" b="1" dirty="0"/>
          </a:p>
        </p:txBody>
      </p:sp>
      <p:sp>
        <p:nvSpPr>
          <p:cNvPr id="14" name="TextBox 13"/>
          <p:cNvSpPr txBox="1"/>
          <p:nvPr/>
        </p:nvSpPr>
        <p:spPr>
          <a:xfrm>
            <a:off x="2627784" y="5373216"/>
            <a:ext cx="432048" cy="369332"/>
          </a:xfrm>
          <a:prstGeom prst="rect">
            <a:avLst/>
          </a:prstGeom>
          <a:noFill/>
        </p:spPr>
        <p:txBody>
          <a:bodyPr wrap="square" rtlCol="0">
            <a:spAutoFit/>
          </a:bodyPr>
          <a:lstStyle/>
          <a:p>
            <a:r>
              <a:rPr lang="nl-NL" b="1" dirty="0" smtClean="0"/>
              <a:t>F</a:t>
            </a:r>
            <a:endParaRPr lang="nl-NL" b="1"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Existentiële import</a:t>
            </a:r>
            <a:endParaRPr lang="nl-NL" sz="3600" dirty="0"/>
          </a:p>
        </p:txBody>
      </p:sp>
      <p:sp>
        <p:nvSpPr>
          <p:cNvPr id="3" name="Content Placeholder 2"/>
          <p:cNvSpPr>
            <a:spLocks noGrp="1"/>
          </p:cNvSpPr>
          <p:nvPr>
            <p:ph idx="1"/>
          </p:nvPr>
        </p:nvSpPr>
        <p:spPr>
          <a:xfrm>
            <a:off x="-252536" y="1528193"/>
            <a:ext cx="5904656" cy="676671"/>
          </a:xfrm>
        </p:spPr>
        <p:txBody>
          <a:bodyPr>
            <a:noAutofit/>
          </a:bodyPr>
          <a:lstStyle/>
          <a:p>
            <a:pPr>
              <a:buNone/>
            </a:pPr>
            <a:r>
              <a:rPr lang="nl-NL" sz="2000" dirty="0" smtClean="0"/>
              <a:t>      Aan het </a:t>
            </a:r>
            <a:r>
              <a:rPr lang="nl-NL" sz="2000" i="1" dirty="0" smtClean="0"/>
              <a:t>domein</a:t>
            </a:r>
            <a:r>
              <a:rPr lang="nl-NL" sz="2000" dirty="0" smtClean="0"/>
              <a:t> D komt existentiële                              import toe</a:t>
            </a:r>
            <a:endParaRPr lang="nl-NL" sz="2000" i="1" dirty="0" smtClean="0"/>
          </a:p>
          <a:p>
            <a:endParaRPr lang="nl-NL" sz="2000" dirty="0" smtClean="0"/>
          </a:p>
        </p:txBody>
      </p:sp>
      <p:sp>
        <p:nvSpPr>
          <p:cNvPr id="22" name="Rectangle 21"/>
          <p:cNvSpPr/>
          <p:nvPr/>
        </p:nvSpPr>
        <p:spPr>
          <a:xfrm>
            <a:off x="179512" y="4221088"/>
            <a:ext cx="3528392" cy="21602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xtBox 25"/>
          <p:cNvSpPr txBox="1"/>
          <p:nvPr/>
        </p:nvSpPr>
        <p:spPr>
          <a:xfrm>
            <a:off x="3923928" y="6381328"/>
            <a:ext cx="576064" cy="461665"/>
          </a:xfrm>
          <a:prstGeom prst="rect">
            <a:avLst/>
          </a:prstGeom>
          <a:noFill/>
        </p:spPr>
        <p:txBody>
          <a:bodyPr wrap="square" rtlCol="0">
            <a:spAutoFit/>
          </a:bodyPr>
          <a:lstStyle/>
          <a:p>
            <a:r>
              <a:rPr lang="nl-NL" sz="2400" b="1" dirty="0" smtClean="0"/>
              <a:t>D</a:t>
            </a:r>
            <a:endParaRPr lang="nl-NL" b="1" dirty="0"/>
          </a:p>
        </p:txBody>
      </p:sp>
      <p:sp>
        <p:nvSpPr>
          <p:cNvPr id="27" name="Content Placeholder 2"/>
          <p:cNvSpPr txBox="1">
            <a:spLocks/>
          </p:cNvSpPr>
          <p:nvPr/>
        </p:nvSpPr>
        <p:spPr>
          <a:xfrm>
            <a:off x="4788024" y="1484784"/>
            <a:ext cx="3851920" cy="648072"/>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Er is tenminste één object in D</a:t>
            </a:r>
          </a:p>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Verzameling D is niet leeg (D</a:t>
            </a:r>
            <a:r>
              <a:rPr lang="nl-NL" sz="2000" dirty="0" smtClean="0"/>
              <a:t> ≠ Ø)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Content Placeholder 2"/>
          <p:cNvSpPr txBox="1">
            <a:spLocks/>
          </p:cNvSpPr>
          <p:nvPr/>
        </p:nvSpPr>
        <p:spPr>
          <a:xfrm>
            <a:off x="-252536" y="2248273"/>
            <a:ext cx="590465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Aan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individuconstanten</a:t>
            </a:r>
            <a:r>
              <a:rPr kumimoji="0" lang="nl-NL" sz="2000" b="0" i="0" u="none" strike="noStrike" kern="1200" cap="none" spc="0" normalizeH="0" noProof="0" dirty="0" smtClean="0">
                <a:ln>
                  <a:noFill/>
                </a:ln>
                <a:solidFill>
                  <a:schemeClr val="tx1"/>
                </a:solidFill>
                <a:effectLst/>
                <a:uLnTx/>
                <a:uFillTx/>
                <a:latin typeface="+mn-lt"/>
                <a:ea typeface="+mn-ea"/>
                <a:cs typeface="+mn-cs"/>
              </a:rPr>
              <a:t> komt existentiële                    import toe</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Content Placeholder 2"/>
          <p:cNvSpPr txBox="1">
            <a:spLocks/>
          </p:cNvSpPr>
          <p:nvPr/>
        </p:nvSpPr>
        <p:spPr>
          <a:xfrm>
            <a:off x="4427984" y="1988840"/>
            <a:ext cx="3851920" cy="936104"/>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  Iedere individuconstante </a:t>
            </a:r>
            <a:r>
              <a:rPr kumimoji="0" lang="nl-NL" sz="2000" b="1" i="0" u="none" strike="noStrike" kern="1200" cap="none" spc="0" normalizeH="0" noProof="0" dirty="0" smtClean="0">
                <a:ln>
                  <a:noFill/>
                </a:ln>
                <a:solidFill>
                  <a:schemeClr val="tx1"/>
                </a:solidFill>
                <a:effectLst/>
                <a:uLnTx/>
                <a:uFillTx/>
                <a:latin typeface="+mn-lt"/>
                <a:ea typeface="+mn-ea"/>
                <a:cs typeface="+mn-cs"/>
              </a:rPr>
              <a:t>a</a:t>
            </a:r>
            <a:r>
              <a:rPr kumimoji="0" lang="nl-NL" sz="2000" b="0" i="0" u="none" strike="noStrike" kern="1200" cap="none" spc="0" normalizeH="0" noProof="0" dirty="0" smtClean="0">
                <a:ln>
                  <a:noFill/>
                </a:ln>
                <a:solidFill>
                  <a:schemeClr val="tx1"/>
                </a:solidFill>
                <a:effectLst/>
                <a:uLnTx/>
                <a:uFillTx/>
                <a:latin typeface="+mn-lt"/>
                <a:ea typeface="+mn-ea"/>
                <a:cs typeface="+mn-cs"/>
              </a:rPr>
              <a:t>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  wijst naar precies één object</a:t>
            </a:r>
          </a:p>
        </p:txBody>
      </p:sp>
      <p:sp>
        <p:nvSpPr>
          <p:cNvPr id="30" name="Content Placeholder 2"/>
          <p:cNvSpPr txBox="1">
            <a:spLocks/>
          </p:cNvSpPr>
          <p:nvPr/>
        </p:nvSpPr>
        <p:spPr>
          <a:xfrm>
            <a:off x="-252536" y="3040361"/>
            <a:ext cx="590465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Aan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predikaatletters</a:t>
            </a:r>
            <a:r>
              <a:rPr kumimoji="0" lang="nl-NL" sz="2000" b="0" i="0" u="none" strike="noStrike" kern="1200" cap="none" spc="0" normalizeH="0" noProof="0" dirty="0" smtClean="0">
                <a:ln>
                  <a:noFill/>
                </a:ln>
                <a:solidFill>
                  <a:schemeClr val="tx1"/>
                </a:solidFill>
                <a:effectLst/>
                <a:uLnTx/>
                <a:uFillTx/>
                <a:latin typeface="+mn-lt"/>
                <a:ea typeface="+mn-ea"/>
                <a:cs typeface="+mn-cs"/>
              </a:rPr>
              <a:t> komt </a:t>
            </a:r>
            <a:r>
              <a:rPr kumimoji="0" lang="nl-NL" sz="2000" b="0" i="0" u="sng" strike="noStrike" kern="1200" cap="none" spc="0" normalizeH="0" noProof="0" dirty="0" smtClean="0">
                <a:ln>
                  <a:noFill/>
                </a:ln>
                <a:solidFill>
                  <a:schemeClr val="tx1"/>
                </a:solidFill>
                <a:effectLst/>
                <a:uLnTx/>
                <a:uFillTx/>
                <a:latin typeface="+mn-lt"/>
                <a:ea typeface="+mn-ea"/>
                <a:cs typeface="+mn-cs"/>
              </a:rPr>
              <a:t>geen</a:t>
            </a:r>
            <a:r>
              <a:rPr kumimoji="0" lang="nl-NL" sz="2000" b="0" i="0" u="none" strike="noStrike" kern="1200" cap="none" spc="0" normalizeH="0" noProof="0" dirty="0" smtClean="0">
                <a:ln>
                  <a:noFill/>
                </a:ln>
                <a:solidFill>
                  <a:schemeClr val="tx1"/>
                </a:solidFill>
                <a:effectLst/>
                <a:uLnTx/>
                <a:uFillTx/>
                <a:latin typeface="+mn-lt"/>
                <a:ea typeface="+mn-ea"/>
                <a:cs typeface="+mn-cs"/>
              </a:rPr>
              <a:t> existentiële                    import toe</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Content Placeholder 2"/>
          <p:cNvSpPr txBox="1">
            <a:spLocks/>
          </p:cNvSpPr>
          <p:nvPr/>
        </p:nvSpPr>
        <p:spPr>
          <a:xfrm>
            <a:off x="4499992" y="2708920"/>
            <a:ext cx="4716016" cy="936104"/>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noProof="0" dirty="0" smtClean="0">
                <a:ln>
                  <a:noFill/>
                </a:ln>
                <a:solidFill>
                  <a:schemeClr val="tx1"/>
                </a:solidFill>
                <a:effectLst/>
                <a:uLnTx/>
                <a:uFillTx/>
                <a:latin typeface="+mn-lt"/>
                <a:ea typeface="+mn-ea"/>
                <a:cs typeface="+mn-cs"/>
              </a:rPr>
              <a:t/>
            </a:r>
            <a:br>
              <a:rPr kumimoji="0" lang="nl-NL" sz="2000" b="0" i="0" u="none" strike="noStrike" kern="1200" cap="none" spc="0" normalizeH="0" noProof="0" dirty="0" smtClean="0">
                <a:ln>
                  <a:noFill/>
                </a:ln>
                <a:solidFill>
                  <a:schemeClr val="tx1"/>
                </a:solidFill>
                <a:effectLst/>
                <a:uLnTx/>
                <a:uFillTx/>
                <a:latin typeface="+mn-lt"/>
                <a:ea typeface="+mn-ea"/>
                <a:cs typeface="+mn-cs"/>
              </a:rPr>
            </a:br>
            <a:r>
              <a:rPr kumimoji="0" lang="nl-NL" sz="2000" b="0" i="0" u="none" strike="noStrike" kern="1200" cap="none" spc="0" normalizeH="0" noProof="0" dirty="0" smtClean="0">
                <a:ln>
                  <a:noFill/>
                </a:ln>
                <a:solidFill>
                  <a:schemeClr val="tx1"/>
                </a:solidFill>
                <a:effectLst/>
                <a:uLnTx/>
                <a:uFillTx/>
                <a:latin typeface="+mn-lt"/>
                <a:ea typeface="+mn-ea"/>
                <a:cs typeface="+mn-cs"/>
              </a:rPr>
              <a:t>Er wordt </a:t>
            </a:r>
            <a:r>
              <a:rPr kumimoji="0" lang="nl-NL" sz="2000" b="0" i="0" u="sng" strike="noStrike" kern="1200" cap="none" spc="0" normalizeH="0" noProof="0" dirty="0" smtClean="0">
                <a:ln>
                  <a:noFill/>
                </a:ln>
                <a:solidFill>
                  <a:schemeClr val="tx1"/>
                </a:solidFill>
                <a:effectLst/>
                <a:uLnTx/>
                <a:uFillTx/>
                <a:latin typeface="+mn-lt"/>
                <a:ea typeface="+mn-ea"/>
                <a:cs typeface="+mn-cs"/>
              </a:rPr>
              <a:t>niet</a:t>
            </a:r>
            <a:r>
              <a:rPr kumimoji="0" lang="nl-NL" sz="2000" b="0" i="0" u="none" strike="noStrike" kern="1200" cap="none" spc="0" normalizeH="0" noProof="0" dirty="0" smtClean="0">
                <a:ln>
                  <a:noFill/>
                </a:ln>
                <a:solidFill>
                  <a:schemeClr val="tx1"/>
                </a:solidFill>
                <a:effectLst/>
                <a:uLnTx/>
                <a:uFillTx/>
                <a:latin typeface="+mn-lt"/>
                <a:ea typeface="+mn-ea"/>
                <a:cs typeface="+mn-cs"/>
              </a:rPr>
              <a:t> aangenomen dat een </a:t>
            </a:r>
            <a:r>
              <a:rPr kumimoji="0" lang="nl-NL" sz="2000" b="0" i="0" u="none" strike="noStrike" kern="1200" cap="none" spc="0" normalizeH="0" noProof="0" dirty="0" err="1" smtClean="0">
                <a:ln>
                  <a:noFill/>
                </a:ln>
                <a:solidFill>
                  <a:schemeClr val="tx1"/>
                </a:solidFill>
                <a:effectLst/>
                <a:uLnTx/>
                <a:uFillTx/>
                <a:latin typeface="+mn-lt"/>
                <a:ea typeface="+mn-ea"/>
                <a:cs typeface="+mn-cs"/>
              </a:rPr>
              <a:t>predikaatletter</a:t>
            </a:r>
            <a:r>
              <a:rPr kumimoji="0" lang="nl-NL" sz="2000" b="0" i="0" u="none" strike="noStrike" kern="1200" cap="none" spc="0" normalizeH="0" noProof="0" dirty="0" smtClean="0">
                <a:ln>
                  <a:noFill/>
                </a:ln>
                <a:solidFill>
                  <a:schemeClr val="tx1"/>
                </a:solidFill>
                <a:effectLst/>
                <a:uLnTx/>
                <a:uFillTx/>
                <a:latin typeface="+mn-lt"/>
                <a:ea typeface="+mn-ea"/>
                <a:cs typeface="+mn-cs"/>
              </a:rPr>
              <a:t> van toepassing is op tenminste </a:t>
            </a:r>
            <a:r>
              <a:rPr kumimoji="0" lang="nl-NL" sz="2000" b="0" i="0" u="none" strike="noStrike" kern="1200" cap="none" spc="0" normalizeH="0" noProof="0" dirty="0" err="1" smtClean="0">
                <a:ln>
                  <a:noFill/>
                </a:ln>
                <a:solidFill>
                  <a:schemeClr val="tx1"/>
                </a:solidFill>
                <a:effectLst/>
                <a:uLnTx/>
                <a:uFillTx/>
                <a:latin typeface="+mn-lt"/>
                <a:ea typeface="+mn-ea"/>
                <a:cs typeface="+mn-cs"/>
              </a:rPr>
              <a:t>éé</a:t>
            </a:r>
            <a:r>
              <a:rPr lang="nl-NL" sz="2000" dirty="0" smtClean="0"/>
              <a:t>n object. Indien </a:t>
            </a:r>
            <a:r>
              <a:rPr lang="nl-NL" sz="2000" b="1" dirty="0" smtClean="0"/>
              <a:t>F</a:t>
            </a:r>
            <a:r>
              <a:rPr lang="nl-NL" sz="2000" dirty="0" smtClean="0"/>
              <a:t> een </a:t>
            </a:r>
            <a:r>
              <a:rPr lang="nl-NL" sz="2000" dirty="0" err="1" smtClean="0"/>
              <a:t>predikaat</a:t>
            </a:r>
            <a:r>
              <a:rPr lang="nl-NL" sz="2000" dirty="0" smtClean="0"/>
              <a:t> is, dan kan </a:t>
            </a:r>
            <a:r>
              <a:rPr lang="nl-NL" sz="2000" b="1" dirty="0" smtClean="0"/>
              <a:t>F</a:t>
            </a:r>
            <a:r>
              <a:rPr lang="nl-NL" sz="2000" dirty="0" smtClean="0"/>
              <a:t> dus leeg zijn.</a:t>
            </a:r>
            <a:endParaRPr kumimoji="0" lang="nl-NL" sz="2000" b="0" i="0" u="none" strike="noStrike" kern="1200" cap="none" spc="0" normalizeH="0" noProof="0" dirty="0" smtClean="0">
              <a:ln>
                <a:noFill/>
              </a:ln>
              <a:solidFill>
                <a:schemeClr val="tx1"/>
              </a:solidFill>
              <a:effectLst/>
              <a:uLnTx/>
              <a:uFillTx/>
              <a:latin typeface="+mn-lt"/>
              <a:ea typeface="+mn-ea"/>
              <a:cs typeface="+mn-cs"/>
            </a:endParaRPr>
          </a:p>
        </p:txBody>
      </p:sp>
      <p:sp>
        <p:nvSpPr>
          <p:cNvPr id="11" name="TextBox 10"/>
          <p:cNvSpPr txBox="1"/>
          <p:nvPr/>
        </p:nvSpPr>
        <p:spPr>
          <a:xfrm>
            <a:off x="467544" y="4725144"/>
            <a:ext cx="432048" cy="400110"/>
          </a:xfrm>
          <a:prstGeom prst="rect">
            <a:avLst/>
          </a:prstGeom>
          <a:noFill/>
        </p:spPr>
        <p:txBody>
          <a:bodyPr wrap="square" rtlCol="0">
            <a:spAutoFit/>
          </a:bodyPr>
          <a:lstStyle/>
          <a:p>
            <a:r>
              <a:rPr lang="nl-NL" sz="2000" b="1" dirty="0" smtClean="0"/>
              <a:t>.</a:t>
            </a:r>
            <a:endParaRPr lang="nl-NL" b="1" dirty="0"/>
          </a:p>
        </p:txBody>
      </p:sp>
      <p:sp>
        <p:nvSpPr>
          <p:cNvPr id="12" name="TextBox 11"/>
          <p:cNvSpPr txBox="1"/>
          <p:nvPr/>
        </p:nvSpPr>
        <p:spPr>
          <a:xfrm>
            <a:off x="611560" y="4715852"/>
            <a:ext cx="576064" cy="369332"/>
          </a:xfrm>
          <a:prstGeom prst="rect">
            <a:avLst/>
          </a:prstGeom>
          <a:noFill/>
        </p:spPr>
        <p:txBody>
          <a:bodyPr wrap="square" rtlCol="0">
            <a:spAutoFit/>
          </a:bodyPr>
          <a:lstStyle/>
          <a:p>
            <a:r>
              <a:rPr lang="nl-NL" b="1" dirty="0" smtClean="0"/>
              <a:t>a</a:t>
            </a:r>
            <a:endParaRPr lang="nl-NL" b="1"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Relaties in de </a:t>
            </a:r>
            <a:r>
              <a:rPr lang="nl-NL" sz="3600" dirty="0" err="1" smtClean="0"/>
              <a:t>predikaatlogica</a:t>
            </a:r>
            <a:endParaRPr lang="nl-NL" sz="3600" dirty="0"/>
          </a:p>
        </p:txBody>
      </p:sp>
      <p:sp>
        <p:nvSpPr>
          <p:cNvPr id="3" name="Content Placeholder 2"/>
          <p:cNvSpPr>
            <a:spLocks noGrp="1"/>
          </p:cNvSpPr>
          <p:nvPr>
            <p:ph idx="1"/>
          </p:nvPr>
        </p:nvSpPr>
        <p:spPr>
          <a:xfrm>
            <a:off x="-180528" y="1528193"/>
            <a:ext cx="3744416" cy="676671"/>
          </a:xfrm>
        </p:spPr>
        <p:txBody>
          <a:bodyPr>
            <a:noAutofit/>
          </a:bodyPr>
          <a:lstStyle/>
          <a:p>
            <a:pPr>
              <a:buNone/>
            </a:pPr>
            <a:r>
              <a:rPr lang="nl-NL" sz="2000" dirty="0" smtClean="0"/>
              <a:t>      Jan is groter dan Piet</a:t>
            </a:r>
            <a:endParaRPr lang="nl-NL" sz="2000" i="1" dirty="0" smtClean="0"/>
          </a:p>
          <a:p>
            <a:endParaRPr lang="nl-NL" sz="2000" dirty="0" smtClean="0"/>
          </a:p>
        </p:txBody>
      </p:sp>
      <p:sp>
        <p:nvSpPr>
          <p:cNvPr id="18" name="Rectangle 17"/>
          <p:cNvSpPr/>
          <p:nvPr/>
        </p:nvSpPr>
        <p:spPr>
          <a:xfrm>
            <a:off x="4355976" y="1556792"/>
            <a:ext cx="1656184" cy="646331"/>
          </a:xfrm>
          <a:prstGeom prst="rect">
            <a:avLst/>
          </a:prstGeom>
        </p:spPr>
        <p:txBody>
          <a:bodyPr wrap="square">
            <a:spAutoFit/>
          </a:bodyPr>
          <a:lstStyle/>
          <a:p>
            <a:r>
              <a:rPr lang="nl-NL" b="1" dirty="0" err="1" smtClean="0"/>
              <a:t>Gjp</a:t>
            </a:r>
            <a:endParaRPr lang="nl-NL" dirty="0" smtClean="0"/>
          </a:p>
          <a:p>
            <a:r>
              <a:rPr lang="nl-NL" b="1" dirty="0" smtClean="0"/>
              <a:t> </a:t>
            </a:r>
            <a:endParaRPr lang="nl-NL" dirty="0"/>
          </a:p>
        </p:txBody>
      </p:sp>
      <p:sp>
        <p:nvSpPr>
          <p:cNvPr id="19" name="Rectangle 18"/>
          <p:cNvSpPr/>
          <p:nvPr/>
        </p:nvSpPr>
        <p:spPr>
          <a:xfrm>
            <a:off x="6300192" y="1556792"/>
            <a:ext cx="2448272" cy="923330"/>
          </a:xfrm>
          <a:prstGeom prst="rect">
            <a:avLst/>
          </a:prstGeom>
        </p:spPr>
        <p:txBody>
          <a:bodyPr wrap="square">
            <a:spAutoFit/>
          </a:bodyPr>
          <a:lstStyle/>
          <a:p>
            <a:r>
              <a:rPr lang="nl-NL" dirty="0" err="1" smtClean="0"/>
              <a:t>Gxy</a:t>
            </a:r>
            <a:r>
              <a:rPr lang="nl-NL" dirty="0" smtClean="0"/>
              <a:t>: x is groter dan y</a:t>
            </a:r>
          </a:p>
          <a:p>
            <a:r>
              <a:rPr lang="nl-NL" dirty="0" smtClean="0"/>
              <a:t>j: Jan</a:t>
            </a:r>
          </a:p>
          <a:p>
            <a:r>
              <a:rPr lang="nl-NL" dirty="0" smtClean="0"/>
              <a:t>p: Piet</a:t>
            </a:r>
            <a:endParaRPr lang="nl-NL" dirty="0"/>
          </a:p>
        </p:txBody>
      </p:sp>
      <p:sp>
        <p:nvSpPr>
          <p:cNvPr id="22" name="Content Placeholder 2"/>
          <p:cNvSpPr txBox="1">
            <a:spLocks/>
          </p:cNvSpPr>
          <p:nvPr/>
        </p:nvSpPr>
        <p:spPr>
          <a:xfrm>
            <a:off x="-180528" y="2536305"/>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België</a:t>
            </a:r>
            <a:r>
              <a:rPr kumimoji="0" lang="nl-NL" sz="2000" b="0" i="0" u="none" strike="noStrike" kern="1200" cap="none" spc="0" normalizeH="0" noProof="0" dirty="0" smtClean="0">
                <a:ln>
                  <a:noFill/>
                </a:ln>
                <a:solidFill>
                  <a:schemeClr val="tx1"/>
                </a:solidFill>
                <a:effectLst/>
                <a:uLnTx/>
                <a:uFillTx/>
                <a:latin typeface="+mn-lt"/>
                <a:ea typeface="+mn-ea"/>
                <a:cs typeface="+mn-cs"/>
              </a:rPr>
              <a:t> ligt tussen Nederland en Frankrijk</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Rectangle 25"/>
          <p:cNvSpPr/>
          <p:nvPr/>
        </p:nvSpPr>
        <p:spPr>
          <a:xfrm>
            <a:off x="6300192" y="2505670"/>
            <a:ext cx="2448272" cy="1200329"/>
          </a:xfrm>
          <a:prstGeom prst="rect">
            <a:avLst/>
          </a:prstGeom>
        </p:spPr>
        <p:txBody>
          <a:bodyPr wrap="square">
            <a:spAutoFit/>
          </a:bodyPr>
          <a:lstStyle/>
          <a:p>
            <a:r>
              <a:rPr lang="nl-NL" dirty="0" err="1" smtClean="0"/>
              <a:t>Txyz</a:t>
            </a:r>
            <a:r>
              <a:rPr lang="nl-NL" dirty="0" smtClean="0"/>
              <a:t>: x ligt tussen y en z</a:t>
            </a:r>
          </a:p>
          <a:p>
            <a:r>
              <a:rPr lang="nl-NL" dirty="0" smtClean="0"/>
              <a:t>n: Nederland</a:t>
            </a:r>
          </a:p>
          <a:p>
            <a:r>
              <a:rPr lang="nl-NL" dirty="0" smtClean="0"/>
              <a:t>b: België</a:t>
            </a:r>
          </a:p>
          <a:p>
            <a:r>
              <a:rPr lang="nl-NL" dirty="0" smtClean="0"/>
              <a:t>f: Frankrijk</a:t>
            </a:r>
            <a:endParaRPr lang="nl-NL" dirty="0"/>
          </a:p>
        </p:txBody>
      </p:sp>
      <p:sp>
        <p:nvSpPr>
          <p:cNvPr id="27" name="Rectangle 26"/>
          <p:cNvSpPr/>
          <p:nvPr/>
        </p:nvSpPr>
        <p:spPr>
          <a:xfrm>
            <a:off x="4355976" y="2492896"/>
            <a:ext cx="1656184" cy="646331"/>
          </a:xfrm>
          <a:prstGeom prst="rect">
            <a:avLst/>
          </a:prstGeom>
        </p:spPr>
        <p:txBody>
          <a:bodyPr wrap="square">
            <a:spAutoFit/>
          </a:bodyPr>
          <a:lstStyle/>
          <a:p>
            <a:r>
              <a:rPr lang="nl-NL" b="1" dirty="0" err="1" smtClean="0"/>
              <a:t>Tbnf</a:t>
            </a:r>
            <a:endParaRPr lang="nl-NL" dirty="0" smtClean="0"/>
          </a:p>
          <a:p>
            <a:r>
              <a:rPr lang="nl-NL" b="1" dirty="0" smtClean="0"/>
              <a:t> </a:t>
            </a:r>
            <a:endParaRPr lang="nl-NL" dirty="0"/>
          </a:p>
        </p:txBody>
      </p:sp>
      <p:sp>
        <p:nvSpPr>
          <p:cNvPr id="28" name="Content Placeholder 2"/>
          <p:cNvSpPr txBox="1">
            <a:spLocks/>
          </p:cNvSpPr>
          <p:nvPr/>
        </p:nvSpPr>
        <p:spPr>
          <a:xfrm>
            <a:off x="-180528" y="3688433"/>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Iedereen die</a:t>
            </a:r>
            <a:r>
              <a:rPr kumimoji="0" lang="nl-NL" sz="2000" b="0" i="0" u="none" strike="noStrike" kern="1200" cap="none" spc="0" normalizeH="0" noProof="0" dirty="0" smtClean="0">
                <a:ln>
                  <a:noFill/>
                </a:ln>
                <a:solidFill>
                  <a:schemeClr val="tx1"/>
                </a:solidFill>
                <a:effectLst/>
                <a:uLnTx/>
                <a:uFillTx/>
                <a:latin typeface="+mn-lt"/>
                <a:ea typeface="+mn-ea"/>
                <a:cs typeface="+mn-cs"/>
              </a:rPr>
              <a:t> van Jan wint is heel sterk</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Rectangle 28"/>
          <p:cNvSpPr/>
          <p:nvPr/>
        </p:nvSpPr>
        <p:spPr>
          <a:xfrm>
            <a:off x="4283968" y="3707740"/>
            <a:ext cx="1656184" cy="369332"/>
          </a:xfrm>
          <a:prstGeom prst="rect">
            <a:avLst/>
          </a:prstGeom>
        </p:spPr>
        <p:txBody>
          <a:bodyPr wrap="square">
            <a:spAutoFit/>
          </a:bodyPr>
          <a:lstStyle/>
          <a:p>
            <a:r>
              <a:rPr lang="nl-NL" b="1" dirty="0" smtClean="0"/>
              <a:t>∀x (</a:t>
            </a:r>
            <a:r>
              <a:rPr lang="nl-NL" b="1" dirty="0" err="1" smtClean="0"/>
              <a:t>Wxj</a:t>
            </a:r>
            <a:r>
              <a:rPr lang="nl-NL" b="1" dirty="0" smtClean="0"/>
              <a:t> → </a:t>
            </a:r>
            <a:r>
              <a:rPr lang="nl-NL" b="1" dirty="0" err="1" smtClean="0"/>
              <a:t>Sx</a:t>
            </a:r>
            <a:r>
              <a:rPr lang="nl-NL" b="1" dirty="0" smtClean="0"/>
              <a:t>)  </a:t>
            </a:r>
            <a:endParaRPr lang="nl-NL" dirty="0"/>
          </a:p>
        </p:txBody>
      </p:sp>
      <p:sp>
        <p:nvSpPr>
          <p:cNvPr id="30" name="Rectangle 29"/>
          <p:cNvSpPr/>
          <p:nvPr/>
        </p:nvSpPr>
        <p:spPr>
          <a:xfrm>
            <a:off x="6300192" y="3717032"/>
            <a:ext cx="2448272" cy="923330"/>
          </a:xfrm>
          <a:prstGeom prst="rect">
            <a:avLst/>
          </a:prstGeom>
        </p:spPr>
        <p:txBody>
          <a:bodyPr wrap="square">
            <a:spAutoFit/>
          </a:bodyPr>
          <a:lstStyle/>
          <a:p>
            <a:r>
              <a:rPr lang="nl-NL" dirty="0" smtClean="0"/>
              <a:t>j: Jan</a:t>
            </a:r>
          </a:p>
          <a:p>
            <a:r>
              <a:rPr lang="nl-NL" dirty="0" err="1" smtClean="0"/>
              <a:t>Wxy</a:t>
            </a:r>
            <a:r>
              <a:rPr lang="nl-NL" dirty="0" smtClean="0"/>
              <a:t>: x wint van y</a:t>
            </a:r>
          </a:p>
          <a:p>
            <a:r>
              <a:rPr lang="nl-NL" dirty="0" err="1" smtClean="0"/>
              <a:t>Sx</a:t>
            </a:r>
            <a:r>
              <a:rPr lang="nl-NL" dirty="0" smtClean="0"/>
              <a:t>: x is heel sterk</a:t>
            </a:r>
          </a:p>
        </p:txBody>
      </p:sp>
      <p:sp>
        <p:nvSpPr>
          <p:cNvPr id="31" name="Content Placeholder 2"/>
          <p:cNvSpPr txBox="1">
            <a:spLocks/>
          </p:cNvSpPr>
          <p:nvPr/>
        </p:nvSpPr>
        <p:spPr>
          <a:xfrm>
            <a:off x="-180528" y="4768553"/>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Niets veroorzaakt</a:t>
            </a:r>
            <a:r>
              <a:rPr kumimoji="0" lang="nl-NL" sz="2000" b="0" i="0" u="none" strike="noStrike" kern="1200" cap="none" spc="0" normalizeH="0" noProof="0" dirty="0" smtClean="0">
                <a:ln>
                  <a:noFill/>
                </a:ln>
                <a:solidFill>
                  <a:schemeClr val="tx1"/>
                </a:solidFill>
                <a:effectLst/>
                <a:uLnTx/>
                <a:uFillTx/>
                <a:latin typeface="+mn-lt"/>
                <a:ea typeface="+mn-ea"/>
                <a:cs typeface="+mn-cs"/>
              </a:rPr>
              <a:t> zichzelf</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2" name="Rectangle 31"/>
          <p:cNvSpPr/>
          <p:nvPr/>
        </p:nvSpPr>
        <p:spPr>
          <a:xfrm>
            <a:off x="6300192" y="4737918"/>
            <a:ext cx="2448272" cy="369332"/>
          </a:xfrm>
          <a:prstGeom prst="rect">
            <a:avLst/>
          </a:prstGeom>
        </p:spPr>
        <p:txBody>
          <a:bodyPr wrap="square">
            <a:spAutoFit/>
          </a:bodyPr>
          <a:lstStyle/>
          <a:p>
            <a:r>
              <a:rPr lang="nl-NL" dirty="0" err="1" smtClean="0"/>
              <a:t>Oxy</a:t>
            </a:r>
            <a:r>
              <a:rPr lang="nl-NL" dirty="0" smtClean="0"/>
              <a:t>: x veroorzaakt y</a:t>
            </a:r>
          </a:p>
        </p:txBody>
      </p:sp>
      <p:sp>
        <p:nvSpPr>
          <p:cNvPr id="33" name="Rectangle 32"/>
          <p:cNvSpPr/>
          <p:nvPr/>
        </p:nvSpPr>
        <p:spPr>
          <a:xfrm>
            <a:off x="4283968" y="4715852"/>
            <a:ext cx="1656184" cy="369332"/>
          </a:xfrm>
          <a:prstGeom prst="rect">
            <a:avLst/>
          </a:prstGeom>
        </p:spPr>
        <p:txBody>
          <a:bodyPr wrap="square">
            <a:spAutoFit/>
          </a:bodyPr>
          <a:lstStyle/>
          <a:p>
            <a:r>
              <a:rPr lang="nl-NL" b="1" dirty="0" smtClean="0"/>
              <a:t>∀x ¬</a:t>
            </a:r>
            <a:r>
              <a:rPr lang="nl-NL" b="1" dirty="0" err="1" smtClean="0"/>
              <a:t>Oxx</a:t>
            </a:r>
            <a:endParaRPr lang="nl-NL" dirty="0"/>
          </a:p>
        </p:txBody>
      </p:sp>
      <p:sp>
        <p:nvSpPr>
          <p:cNvPr id="34" name="Content Placeholder 2"/>
          <p:cNvSpPr txBox="1">
            <a:spLocks/>
          </p:cNvSpPr>
          <p:nvPr/>
        </p:nvSpPr>
        <p:spPr>
          <a:xfrm>
            <a:off x="-180528" y="5344617"/>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Als iets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iets</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anders veroorzaakt,</a:t>
            </a:r>
            <a:r>
              <a:rPr kumimoji="0" lang="nl-NL" sz="2000" b="0" i="0" u="none" strike="noStrike" kern="1200" cap="none" spc="0" normalizeH="0" noProof="0" dirty="0" smtClean="0">
                <a:ln>
                  <a:noFill/>
                </a:ln>
                <a:solidFill>
                  <a:schemeClr val="tx1"/>
                </a:solidFill>
                <a:effectLst/>
                <a:uLnTx/>
                <a:uFillTx/>
                <a:latin typeface="+mn-lt"/>
                <a:ea typeface="+mn-ea"/>
                <a:cs typeface="+mn-cs"/>
              </a:rPr>
              <a:t> dan is het eerder dan dat andere</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5" name="Rectangle 34"/>
          <p:cNvSpPr/>
          <p:nvPr/>
        </p:nvSpPr>
        <p:spPr>
          <a:xfrm>
            <a:off x="6300192" y="5363924"/>
            <a:ext cx="2448272" cy="646331"/>
          </a:xfrm>
          <a:prstGeom prst="rect">
            <a:avLst/>
          </a:prstGeom>
        </p:spPr>
        <p:txBody>
          <a:bodyPr wrap="square">
            <a:spAutoFit/>
          </a:bodyPr>
          <a:lstStyle/>
          <a:p>
            <a:r>
              <a:rPr lang="nl-NL" dirty="0" err="1" smtClean="0"/>
              <a:t>Oxy</a:t>
            </a:r>
            <a:r>
              <a:rPr lang="nl-NL" dirty="0" smtClean="0"/>
              <a:t>: x veroorzaakt y</a:t>
            </a:r>
          </a:p>
          <a:p>
            <a:r>
              <a:rPr lang="nl-NL" dirty="0" err="1" smtClean="0"/>
              <a:t>Exy</a:t>
            </a:r>
            <a:r>
              <a:rPr lang="nl-NL" dirty="0" smtClean="0"/>
              <a:t>: x is eerder dan y</a:t>
            </a:r>
          </a:p>
        </p:txBody>
      </p:sp>
      <p:sp>
        <p:nvSpPr>
          <p:cNvPr id="36" name="Rectangle 35"/>
          <p:cNvSpPr/>
          <p:nvPr/>
        </p:nvSpPr>
        <p:spPr>
          <a:xfrm>
            <a:off x="3923928" y="5507940"/>
            <a:ext cx="2016224" cy="369332"/>
          </a:xfrm>
          <a:prstGeom prst="rect">
            <a:avLst/>
          </a:prstGeom>
        </p:spPr>
        <p:txBody>
          <a:bodyPr wrap="square">
            <a:spAutoFit/>
          </a:bodyPr>
          <a:lstStyle/>
          <a:p>
            <a:r>
              <a:rPr lang="nl-NL" b="1" dirty="0" smtClean="0"/>
              <a:t>∀x ∀y (</a:t>
            </a:r>
            <a:r>
              <a:rPr lang="nl-NL" b="1" dirty="0" err="1" smtClean="0"/>
              <a:t>Oxy</a:t>
            </a:r>
            <a:r>
              <a:rPr lang="nl-NL" b="1" dirty="0" smtClean="0"/>
              <a:t> → </a:t>
            </a:r>
            <a:r>
              <a:rPr lang="nl-NL" b="1" dirty="0" err="1" smtClean="0"/>
              <a:t>Exy</a:t>
            </a:r>
            <a:r>
              <a:rPr lang="nl-NL" b="1"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2000"/>
                                        <p:tgtEl>
                                          <p:spTgt spid="1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2000"/>
                                        <p:tgtEl>
                                          <p:spTgt spid="1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2000"/>
                                        <p:tgtEl>
                                          <p:spTgt spid="19">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2000"/>
                                        <p:tgtEl>
                                          <p:spTgt spid="1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2000"/>
                                        <p:tgtEl>
                                          <p:spTgt spid="2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fade">
                                      <p:cBhvr>
                                        <p:cTn id="29" dur="2000"/>
                                        <p:tgtEl>
                                          <p:spTgt spid="26">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fade">
                                      <p:cBhvr>
                                        <p:cTn id="32" dur="2000"/>
                                        <p:tgtEl>
                                          <p:spTgt spid="26">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xEl>
                                              <p:pRg st="2" end="2"/>
                                            </p:txEl>
                                          </p:spTgt>
                                        </p:tgtEl>
                                        <p:attrNameLst>
                                          <p:attrName>style.visibility</p:attrName>
                                        </p:attrNameLst>
                                      </p:cBhvr>
                                      <p:to>
                                        <p:strVal val="visible"/>
                                      </p:to>
                                    </p:set>
                                    <p:animEffect transition="in" filter="fade">
                                      <p:cBhvr>
                                        <p:cTn id="35" dur="2000"/>
                                        <p:tgtEl>
                                          <p:spTgt spid="26">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xEl>
                                              <p:pRg st="3" end="3"/>
                                            </p:txEl>
                                          </p:spTgt>
                                        </p:tgtEl>
                                        <p:attrNameLst>
                                          <p:attrName>style.visibility</p:attrName>
                                        </p:attrNameLst>
                                      </p:cBhvr>
                                      <p:to>
                                        <p:strVal val="visible"/>
                                      </p:to>
                                    </p:set>
                                    <p:animEffect transition="in" filter="fade">
                                      <p:cBhvr>
                                        <p:cTn id="38" dur="2000"/>
                                        <p:tgtEl>
                                          <p:spTgt spid="26">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2000"/>
                                        <p:tgtEl>
                                          <p:spTgt spid="27">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xEl>
                                              <p:pRg st="1" end="1"/>
                                            </p:txEl>
                                          </p:spTgt>
                                        </p:tgtEl>
                                        <p:attrNameLst>
                                          <p:attrName>style.visibility</p:attrName>
                                        </p:attrNameLst>
                                      </p:cBhvr>
                                      <p:to>
                                        <p:strVal val="visible"/>
                                      </p:to>
                                    </p:set>
                                    <p:animEffect transition="in" filter="fade">
                                      <p:cBhvr>
                                        <p:cTn id="44" dur="2000"/>
                                        <p:tgtEl>
                                          <p:spTgt spid="2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Effect transition="in" filter="fade">
                                      <p:cBhvr>
                                        <p:cTn id="49" dur="2000"/>
                                        <p:tgtEl>
                                          <p:spTgt spid="2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9">
                                            <p:txEl>
                                              <p:pRg st="0" end="0"/>
                                            </p:txEl>
                                          </p:spTgt>
                                        </p:tgtEl>
                                        <p:attrNameLst>
                                          <p:attrName>style.visibility</p:attrName>
                                        </p:attrNameLst>
                                      </p:cBhvr>
                                      <p:to>
                                        <p:strVal val="visible"/>
                                      </p:to>
                                    </p:set>
                                    <p:animEffect transition="in" filter="fade">
                                      <p:cBhvr>
                                        <p:cTn id="54" dur="2000"/>
                                        <p:tgtEl>
                                          <p:spTgt spid="29">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Effect transition="in" filter="fade">
                                      <p:cBhvr>
                                        <p:cTn id="57" dur="2000"/>
                                        <p:tgtEl>
                                          <p:spTgt spid="30">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xEl>
                                              <p:pRg st="1" end="1"/>
                                            </p:txEl>
                                          </p:spTgt>
                                        </p:tgtEl>
                                        <p:attrNameLst>
                                          <p:attrName>style.visibility</p:attrName>
                                        </p:attrNameLst>
                                      </p:cBhvr>
                                      <p:to>
                                        <p:strVal val="visible"/>
                                      </p:to>
                                    </p:set>
                                    <p:animEffect transition="in" filter="fade">
                                      <p:cBhvr>
                                        <p:cTn id="60" dur="2000"/>
                                        <p:tgtEl>
                                          <p:spTgt spid="30">
                                            <p:txEl>
                                              <p:pRg st="1" end="1"/>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xEl>
                                              <p:pRg st="2" end="2"/>
                                            </p:txEl>
                                          </p:spTgt>
                                        </p:tgtEl>
                                        <p:attrNameLst>
                                          <p:attrName>style.visibility</p:attrName>
                                        </p:attrNameLst>
                                      </p:cBhvr>
                                      <p:to>
                                        <p:strVal val="visible"/>
                                      </p:to>
                                    </p:set>
                                    <p:animEffect transition="in" filter="fade">
                                      <p:cBhvr>
                                        <p:cTn id="63" dur="2000"/>
                                        <p:tgtEl>
                                          <p:spTgt spid="30">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fade">
                                      <p:cBhvr>
                                        <p:cTn id="68" dur="2000"/>
                                        <p:tgtEl>
                                          <p:spTgt spid="31">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fade">
                                      <p:cBhvr>
                                        <p:cTn id="73" dur="2000"/>
                                        <p:tgtEl>
                                          <p:spTgt spid="32">
                                            <p:txEl>
                                              <p:pRg st="0" end="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xEl>
                                              <p:pRg st="0" end="0"/>
                                            </p:txEl>
                                          </p:spTgt>
                                        </p:tgtEl>
                                        <p:attrNameLst>
                                          <p:attrName>style.visibility</p:attrName>
                                        </p:attrNameLst>
                                      </p:cBhvr>
                                      <p:to>
                                        <p:strVal val="visible"/>
                                      </p:to>
                                    </p:set>
                                    <p:animEffect transition="in" filter="fade">
                                      <p:cBhvr>
                                        <p:cTn id="76" dur="2000"/>
                                        <p:tgtEl>
                                          <p:spTgt spid="33">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4">
                                            <p:txEl>
                                              <p:pRg st="0" end="0"/>
                                            </p:txEl>
                                          </p:spTgt>
                                        </p:tgtEl>
                                        <p:attrNameLst>
                                          <p:attrName>style.visibility</p:attrName>
                                        </p:attrNameLst>
                                      </p:cBhvr>
                                      <p:to>
                                        <p:strVal val="visible"/>
                                      </p:to>
                                    </p:set>
                                    <p:animEffect transition="in" filter="fade">
                                      <p:cBhvr>
                                        <p:cTn id="81" dur="2000"/>
                                        <p:tgtEl>
                                          <p:spTgt spid="34">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5">
                                            <p:txEl>
                                              <p:pRg st="0" end="0"/>
                                            </p:txEl>
                                          </p:spTgt>
                                        </p:tgtEl>
                                        <p:attrNameLst>
                                          <p:attrName>style.visibility</p:attrName>
                                        </p:attrNameLst>
                                      </p:cBhvr>
                                      <p:to>
                                        <p:strVal val="visible"/>
                                      </p:to>
                                    </p:set>
                                    <p:animEffect transition="in" filter="fade">
                                      <p:cBhvr>
                                        <p:cTn id="86" dur="2000"/>
                                        <p:tgtEl>
                                          <p:spTgt spid="35">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
                                            <p:txEl>
                                              <p:pRg st="1" end="1"/>
                                            </p:txEl>
                                          </p:spTgt>
                                        </p:tgtEl>
                                        <p:attrNameLst>
                                          <p:attrName>style.visibility</p:attrName>
                                        </p:attrNameLst>
                                      </p:cBhvr>
                                      <p:to>
                                        <p:strVal val="visible"/>
                                      </p:to>
                                    </p:set>
                                    <p:animEffect transition="in" filter="fade">
                                      <p:cBhvr>
                                        <p:cTn id="89" dur="2000"/>
                                        <p:tgtEl>
                                          <p:spTgt spid="35">
                                            <p:txEl>
                                              <p:pRg st="1" end="1"/>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6">
                                            <p:txEl>
                                              <p:pRg st="0" end="0"/>
                                            </p:txEl>
                                          </p:spTgt>
                                        </p:tgtEl>
                                        <p:attrNameLst>
                                          <p:attrName>style.visibility</p:attrName>
                                        </p:attrNameLst>
                                      </p:cBhvr>
                                      <p:to>
                                        <p:strVal val="visible"/>
                                      </p:to>
                                    </p:set>
                                    <p:animEffect transition="in" filter="fade">
                                      <p:cBhvr>
                                        <p:cTn id="92" dur="2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build="allAtOnce"/>
      <p:bldP spid="22" grpId="0" build="allAtOnce"/>
      <p:bldP spid="26" grpId="0" build="allAtOnce"/>
      <p:bldP spid="27" grpId="0" build="allAtOnce"/>
      <p:bldP spid="28" grpId="0" build="allAtOnce"/>
      <p:bldP spid="29" grpId="0" build="allAtOnce"/>
      <p:bldP spid="30" grpId="0" build="allAtOnce"/>
      <p:bldP spid="31" grpId="0" build="allAtOnce"/>
      <p:bldP spid="32" grpId="0" build="allAtOnce"/>
      <p:bldP spid="33" grpId="0" build="allAtOnce"/>
      <p:bldP spid="34" grpId="0" build="allAtOnce"/>
      <p:bldP spid="35" grpId="0" build="allAtOnce"/>
      <p:bldP spid="36"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smtClean="0"/>
              <a:t>De </a:t>
            </a:r>
            <a:r>
              <a:rPr lang="nl-NL" sz="3200" i="1" dirty="0" smtClean="0"/>
              <a:t>logische constanten</a:t>
            </a:r>
            <a:r>
              <a:rPr lang="nl-NL" sz="3200" dirty="0" smtClean="0"/>
              <a:t> van de propositielogica</a:t>
            </a:r>
            <a:endParaRPr lang="nl-NL" sz="3200" dirty="0"/>
          </a:p>
        </p:txBody>
      </p:sp>
      <p:sp>
        <p:nvSpPr>
          <p:cNvPr id="12" name="Content Placeholder 2"/>
          <p:cNvSpPr txBox="1">
            <a:spLocks/>
          </p:cNvSpPr>
          <p:nvPr/>
        </p:nvSpPr>
        <p:spPr>
          <a:xfrm>
            <a:off x="3265512" y="1484784"/>
            <a:ext cx="3538736" cy="1468760"/>
          </a:xfrm>
          <a:prstGeom prst="rect">
            <a:avLst/>
          </a:prstGeom>
        </p:spPr>
        <p:txBody>
          <a:bodyPr vert="horz" lIns="91440" tIns="45720" rIns="91440" bIns="45720" rtlCol="0">
            <a:normAutofit/>
          </a:bodyPr>
          <a:lstStyle/>
          <a:p>
            <a:pPr marL="342900" lvl="0" indent="-342900">
              <a:spcBef>
                <a:spcPct val="20000"/>
              </a:spcBef>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kumimoji="0" lang="nl-NL" sz="1800" b="0" i="0" u="none" strike="noStrike" kern="1200" cap="none" spc="0" normalizeH="0" noProof="0" dirty="0" smtClean="0">
                <a:ln>
                  <a:noFill/>
                </a:ln>
                <a:solidFill>
                  <a:srgbClr val="0070C0"/>
                </a:solidFill>
                <a:effectLst/>
                <a:uLnTx/>
                <a:uFillTx/>
                <a:latin typeface="+mn-lt"/>
                <a:ea typeface="+mn-ea"/>
                <a:cs typeface="+mn-cs"/>
              </a:rPr>
              <a:t>P</a:t>
            </a:r>
            <a:r>
              <a:rPr kumimoji="0" lang="nl-NL" sz="1800" b="1" i="0" u="none" strike="noStrike" kern="1200" cap="none" spc="0" normalizeH="0" noProof="0" dirty="0" smtClean="0">
                <a:ln>
                  <a:noFill/>
                </a:ln>
                <a:solidFill>
                  <a:srgbClr val="0070C0"/>
                </a:solidFill>
                <a:effectLst/>
                <a:uLnTx/>
                <a:uFillTx/>
                <a:latin typeface="+mn-lt"/>
                <a:ea typeface="+mn-ea"/>
                <a:cs typeface="+mn-cs"/>
              </a:rPr>
              <a:t> </a:t>
            </a:r>
            <a:r>
              <a:rPr lang="nl-NL" b="1" dirty="0" smtClean="0"/>
              <a:t>→</a:t>
            </a:r>
            <a:r>
              <a:rPr lang="nl-NL" dirty="0" smtClean="0"/>
              <a:t> </a:t>
            </a:r>
            <a:r>
              <a:rPr kumimoji="0" lang="nl-NL" sz="1800" b="0" i="0" u="none" strike="noStrike" kern="1200" cap="none" spc="0" normalizeH="0" noProof="0" dirty="0" smtClean="0">
                <a:ln>
                  <a:noFill/>
                </a:ln>
                <a:solidFill>
                  <a:srgbClr val="0070C0"/>
                </a:solidFill>
                <a:effectLst/>
                <a:uLnTx/>
                <a:uFillTx/>
                <a:latin typeface="+mn-lt"/>
                <a:ea typeface="+mn-ea"/>
                <a:cs typeface="+mn-cs"/>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noProof="0" dirty="0"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4" name="Content Placeholder 2"/>
          <p:cNvSpPr txBox="1">
            <a:spLocks/>
          </p:cNvSpPr>
          <p:nvPr/>
        </p:nvSpPr>
        <p:spPr>
          <a:xfrm>
            <a:off x="6084168" y="1484784"/>
            <a:ext cx="3538736" cy="1468760"/>
          </a:xfrm>
          <a:prstGeom prst="rect">
            <a:avLst/>
          </a:prstGeom>
        </p:spPr>
        <p:txBody>
          <a:bodyPr vert="horz" lIns="91440" tIns="45720" rIns="91440" bIns="45720" rtlCol="0">
            <a:normAutofit/>
          </a:bodyPr>
          <a:lstStyle/>
          <a:p>
            <a:pPr marL="342900" lvl="0" indent="-342900">
              <a:spcBef>
                <a:spcPct val="20000"/>
              </a:spcBef>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kumimoji="0" lang="nl-NL" sz="1800" b="0" i="0" u="none" strike="noStrike" kern="1200" cap="none" spc="0" normalizeH="0" noProof="0" dirty="0" smtClean="0">
                <a:ln>
                  <a:noFill/>
                </a:ln>
                <a:solidFill>
                  <a:srgbClr val="0070C0"/>
                </a:solidFill>
                <a:effectLst/>
                <a:uLnTx/>
                <a:uFillTx/>
                <a:latin typeface="+mn-lt"/>
                <a:ea typeface="+mn-ea"/>
                <a:cs typeface="+mn-cs"/>
              </a:rPr>
              <a:t>P </a:t>
            </a:r>
            <a:r>
              <a:rPr lang="nl-NL" b="1" dirty="0" smtClean="0"/>
              <a:t>→ </a:t>
            </a:r>
            <a:r>
              <a:rPr kumimoji="0" lang="nl-NL" sz="1800" b="0" i="0" u="none" strike="noStrike" kern="1200" cap="none" spc="0" normalizeH="0" noProof="0" dirty="0" smtClean="0">
                <a:ln>
                  <a:noFill/>
                </a:ln>
                <a:solidFill>
                  <a:srgbClr val="0070C0"/>
                </a:solidFill>
                <a:effectLst/>
                <a:uLnTx/>
                <a:uFillTx/>
                <a:latin typeface="+mn-lt"/>
                <a:ea typeface="+mn-ea"/>
                <a:cs typeface="+mn-cs"/>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Q</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7" name="Content Placeholder 2"/>
          <p:cNvSpPr txBox="1">
            <a:spLocks/>
          </p:cNvSpPr>
          <p:nvPr/>
        </p:nvSpPr>
        <p:spPr>
          <a:xfrm>
            <a:off x="467544" y="2968352"/>
            <a:ext cx="3538736" cy="1468760"/>
          </a:xfrm>
          <a:prstGeom prst="rect">
            <a:avLst/>
          </a:prstGeom>
        </p:spPr>
        <p:txBody>
          <a:bodyPr vert="horz" lIns="91440" tIns="45720" rIns="91440" bIns="45720" rtlCol="0">
            <a:normAutofit/>
          </a:bodyPr>
          <a:lstStyle/>
          <a:p>
            <a:pPr marL="342900" lvl="0" indent="-342900">
              <a:spcBef>
                <a:spcPct val="20000"/>
              </a:spcBef>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P </a:t>
            </a:r>
            <a:r>
              <a:rPr lang="nl-NL" b="1" dirty="0" smtClean="0"/>
              <a:t>→ </a:t>
            </a:r>
            <a:r>
              <a:rPr lang="nl-NL" dirty="0"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lvl="0" indent="-342900">
              <a:spcBef>
                <a:spcPct val="20000"/>
              </a:spcBef>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b="1" dirty="0" smtClean="0"/>
              <a:t>¬</a:t>
            </a:r>
            <a:r>
              <a:rPr lang="nl-NL" dirty="0"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lvl="0" indent="-342900">
              <a:spcBef>
                <a:spcPct val="20000"/>
              </a:spcBef>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b="1" dirty="0" smtClean="0"/>
              <a:t>¬</a:t>
            </a:r>
            <a:r>
              <a:rPr lang="nl-NL" dirty="0"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8" name="Content Placeholder 2"/>
          <p:cNvSpPr txBox="1">
            <a:spLocks/>
          </p:cNvSpPr>
          <p:nvPr/>
        </p:nvSpPr>
        <p:spPr>
          <a:xfrm>
            <a:off x="3265512" y="2968352"/>
            <a:ext cx="3538736" cy="1468760"/>
          </a:xfrm>
          <a:prstGeom prst="rect">
            <a:avLst/>
          </a:prstGeom>
        </p:spPr>
        <p:txBody>
          <a:bodyPr vert="horz" lIns="91440" tIns="45720" rIns="91440" bIns="45720" rtlCol="0">
            <a:normAutofit/>
          </a:bodyPr>
          <a:lstStyle/>
          <a:p>
            <a:pPr marL="342900" lvl="0" indent="-342900">
              <a:spcBef>
                <a:spcPct val="20000"/>
              </a:spcBef>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P </a:t>
            </a:r>
            <a:r>
              <a:rPr lang="nl-NL" b="1" dirty="0" smtClean="0"/>
              <a:t>→ </a:t>
            </a:r>
            <a:r>
              <a:rPr lang="nl-NL" dirty="0"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lvl="0" indent="-342900">
              <a:spcBef>
                <a:spcPct val="20000"/>
              </a:spcBef>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b="1" dirty="0" smtClean="0"/>
              <a:t>¬</a:t>
            </a:r>
            <a:r>
              <a:rPr lang="nl-NL" dirty="0"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lvl="0" indent="-342900">
              <a:spcBef>
                <a:spcPct val="20000"/>
              </a:spcBef>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b="1" dirty="0" smtClean="0"/>
              <a:t>¬</a:t>
            </a:r>
            <a:r>
              <a:rPr lang="nl-NL" dirty="0"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9" name="Content Placeholder 2"/>
          <p:cNvSpPr txBox="1">
            <a:spLocks/>
          </p:cNvSpPr>
          <p:nvPr/>
        </p:nvSpPr>
        <p:spPr>
          <a:xfrm>
            <a:off x="3265512" y="4509120"/>
            <a:ext cx="3538736" cy="1468760"/>
          </a:xfrm>
          <a:prstGeom prst="rect">
            <a:avLst/>
          </a:prstGeom>
        </p:spPr>
        <p:txBody>
          <a:bodyPr vert="horz" lIns="91440" tIns="45720" rIns="91440" bIns="45720" rtlCol="0">
            <a:normAutofit/>
          </a:bodyPr>
          <a:lstStyle/>
          <a:p>
            <a:pPr marL="342900" lvl="0" indent="-342900">
              <a:spcBef>
                <a:spcPct val="20000"/>
              </a:spcBef>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P </a:t>
            </a:r>
            <a:r>
              <a:rPr lang="nl-NL" b="1" dirty="0" smtClean="0"/>
              <a:t>∨</a:t>
            </a:r>
            <a:r>
              <a:rPr lang="nl-NL" dirty="0" smtClean="0">
                <a:solidFill>
                  <a:srgbClr val="0070C0"/>
                </a:solidFill>
              </a:rPr>
              <a:t>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lvl="0" indent="-342900">
              <a:spcBef>
                <a:spcPct val="20000"/>
              </a:spcBef>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b="1" dirty="0" smtClean="0"/>
              <a:t>¬</a:t>
            </a:r>
            <a:r>
              <a:rPr lang="nl-NL" noProof="0" dirty="0"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0" name="Content Placeholder 2"/>
          <p:cNvSpPr txBox="1">
            <a:spLocks/>
          </p:cNvSpPr>
          <p:nvPr/>
        </p:nvSpPr>
        <p:spPr>
          <a:xfrm>
            <a:off x="6084168" y="4509120"/>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1. </a:t>
            </a:r>
            <a:r>
              <a:rPr lang="nl-NL" dirty="0" smtClean="0">
                <a:solidFill>
                  <a:srgbClr val="0070C0"/>
                </a:solidFill>
              </a:rPr>
              <a:t>P</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2. </a:t>
            </a:r>
            <a:r>
              <a:rPr lang="nl-NL" noProof="0" dirty="0" smtClean="0">
                <a:solidFill>
                  <a:srgbClr val="0070C0"/>
                </a:solidFill>
              </a:rPr>
              <a:t>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lvl="0" indent="-342900">
              <a:spcBef>
                <a:spcPct val="20000"/>
              </a:spcBef>
              <a:defRPr/>
            </a:pPr>
            <a:r>
              <a:rPr kumimoji="0" lang="nl-NL" sz="1800" b="0" i="0" u="none" strike="noStrike" kern="1200" cap="none" spc="0" normalizeH="0" baseline="0" noProof="0" dirty="0" smtClean="0">
                <a:ln>
                  <a:noFill/>
                </a:ln>
                <a:solidFill>
                  <a:srgbClr val="0070C0"/>
                </a:solidFill>
                <a:effectLst/>
                <a:uLnTx/>
                <a:uFillTx/>
                <a:latin typeface="+mn-lt"/>
                <a:ea typeface="+mn-ea"/>
                <a:cs typeface="+mn-cs"/>
              </a:rPr>
              <a:t>3. </a:t>
            </a:r>
            <a:r>
              <a:rPr lang="nl-NL" dirty="0" smtClean="0">
                <a:solidFill>
                  <a:srgbClr val="0070C0"/>
                </a:solidFill>
              </a:rPr>
              <a:t>P </a:t>
            </a:r>
            <a:r>
              <a:rPr lang="nl-NL" b="1" dirty="0" smtClean="0"/>
              <a:t>∧</a:t>
            </a:r>
            <a:r>
              <a:rPr lang="nl-NL" dirty="0" smtClean="0">
                <a:solidFill>
                  <a:srgbClr val="0070C0"/>
                </a:solidFill>
              </a:rPr>
              <a:t> Q</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Relaties in de </a:t>
            </a:r>
            <a:r>
              <a:rPr lang="nl-NL" sz="3600" dirty="0" err="1" smtClean="0"/>
              <a:t>predikaatlogica</a:t>
            </a:r>
            <a:endParaRPr lang="nl-NL" sz="3600" dirty="0"/>
          </a:p>
        </p:txBody>
      </p:sp>
      <p:sp>
        <p:nvSpPr>
          <p:cNvPr id="3" name="Content Placeholder 2"/>
          <p:cNvSpPr>
            <a:spLocks noGrp="1"/>
          </p:cNvSpPr>
          <p:nvPr>
            <p:ph idx="1"/>
          </p:nvPr>
        </p:nvSpPr>
        <p:spPr>
          <a:xfrm>
            <a:off x="-180528" y="1528193"/>
            <a:ext cx="3744416" cy="676671"/>
          </a:xfrm>
        </p:spPr>
        <p:txBody>
          <a:bodyPr>
            <a:noAutofit/>
          </a:bodyPr>
          <a:lstStyle/>
          <a:p>
            <a:pPr>
              <a:buNone/>
            </a:pPr>
            <a:r>
              <a:rPr lang="nl-NL" sz="2000" dirty="0" smtClean="0"/>
              <a:t>      Jan heeft een vader</a:t>
            </a:r>
            <a:endParaRPr lang="nl-NL" sz="2000" i="1" dirty="0" smtClean="0"/>
          </a:p>
          <a:p>
            <a:endParaRPr lang="nl-NL" sz="2000" dirty="0" smtClean="0"/>
          </a:p>
        </p:txBody>
      </p:sp>
      <p:sp>
        <p:nvSpPr>
          <p:cNvPr id="18" name="Rectangle 17"/>
          <p:cNvSpPr/>
          <p:nvPr/>
        </p:nvSpPr>
        <p:spPr>
          <a:xfrm>
            <a:off x="4355976" y="1556792"/>
            <a:ext cx="1656184" cy="646331"/>
          </a:xfrm>
          <a:prstGeom prst="rect">
            <a:avLst/>
          </a:prstGeom>
        </p:spPr>
        <p:txBody>
          <a:bodyPr wrap="square">
            <a:spAutoFit/>
          </a:bodyPr>
          <a:lstStyle/>
          <a:p>
            <a:r>
              <a:rPr lang="nl-NL" b="1" dirty="0" smtClean="0"/>
              <a:t>Ga</a:t>
            </a:r>
            <a:endParaRPr lang="nl-NL" dirty="0" smtClean="0"/>
          </a:p>
          <a:p>
            <a:r>
              <a:rPr lang="nl-NL" b="1" dirty="0" smtClean="0"/>
              <a:t> </a:t>
            </a:r>
            <a:endParaRPr lang="nl-NL" dirty="0"/>
          </a:p>
        </p:txBody>
      </p:sp>
      <p:sp>
        <p:nvSpPr>
          <p:cNvPr id="19" name="Rectangle 18"/>
          <p:cNvSpPr/>
          <p:nvPr/>
        </p:nvSpPr>
        <p:spPr>
          <a:xfrm>
            <a:off x="6300192" y="1556792"/>
            <a:ext cx="2448272" cy="646331"/>
          </a:xfrm>
          <a:prstGeom prst="rect">
            <a:avLst/>
          </a:prstGeom>
        </p:spPr>
        <p:txBody>
          <a:bodyPr wrap="square">
            <a:spAutoFit/>
          </a:bodyPr>
          <a:lstStyle/>
          <a:p>
            <a:r>
              <a:rPr lang="nl-NL" dirty="0" err="1" smtClean="0"/>
              <a:t>Gx</a:t>
            </a:r>
            <a:r>
              <a:rPr lang="nl-NL" dirty="0" smtClean="0"/>
              <a:t>: x heeft een vader</a:t>
            </a:r>
          </a:p>
          <a:p>
            <a:r>
              <a:rPr lang="nl-NL" dirty="0" smtClean="0"/>
              <a:t>a: Jan</a:t>
            </a:r>
          </a:p>
        </p:txBody>
      </p:sp>
      <p:sp>
        <p:nvSpPr>
          <p:cNvPr id="20" name="Rectangle 19"/>
          <p:cNvSpPr/>
          <p:nvPr/>
        </p:nvSpPr>
        <p:spPr>
          <a:xfrm>
            <a:off x="4355976" y="2134597"/>
            <a:ext cx="1656184" cy="646331"/>
          </a:xfrm>
          <a:prstGeom prst="rect">
            <a:avLst/>
          </a:prstGeom>
        </p:spPr>
        <p:txBody>
          <a:bodyPr wrap="square">
            <a:spAutoFit/>
          </a:bodyPr>
          <a:lstStyle/>
          <a:p>
            <a:r>
              <a:rPr lang="nl-NL" b="1" dirty="0" smtClean="0"/>
              <a:t>∃x </a:t>
            </a:r>
            <a:r>
              <a:rPr lang="nl-NL" b="1" dirty="0" err="1" smtClean="0"/>
              <a:t>Vxa</a:t>
            </a:r>
            <a:endParaRPr lang="nl-NL" dirty="0" smtClean="0"/>
          </a:p>
          <a:p>
            <a:r>
              <a:rPr lang="nl-NL" b="1" dirty="0" smtClean="0"/>
              <a:t> </a:t>
            </a:r>
            <a:endParaRPr lang="nl-NL" dirty="0"/>
          </a:p>
        </p:txBody>
      </p:sp>
      <p:sp>
        <p:nvSpPr>
          <p:cNvPr id="21" name="Rectangle 20"/>
          <p:cNvSpPr/>
          <p:nvPr/>
        </p:nvSpPr>
        <p:spPr>
          <a:xfrm>
            <a:off x="6300192" y="2134597"/>
            <a:ext cx="2448272" cy="646331"/>
          </a:xfrm>
          <a:prstGeom prst="rect">
            <a:avLst/>
          </a:prstGeom>
        </p:spPr>
        <p:txBody>
          <a:bodyPr wrap="square">
            <a:spAutoFit/>
          </a:bodyPr>
          <a:lstStyle/>
          <a:p>
            <a:r>
              <a:rPr lang="nl-NL" dirty="0" err="1" smtClean="0"/>
              <a:t>Vxy</a:t>
            </a:r>
            <a:r>
              <a:rPr lang="nl-NL" dirty="0" smtClean="0"/>
              <a:t>: x is vader van y</a:t>
            </a:r>
          </a:p>
          <a:p>
            <a:r>
              <a:rPr lang="nl-NL" dirty="0" smtClean="0"/>
              <a:t>a: Jan</a:t>
            </a:r>
          </a:p>
        </p:txBody>
      </p:sp>
      <p:sp>
        <p:nvSpPr>
          <p:cNvPr id="23" name="Content Placeholder 2"/>
          <p:cNvSpPr txBox="1">
            <a:spLocks/>
          </p:cNvSpPr>
          <p:nvPr/>
        </p:nvSpPr>
        <p:spPr>
          <a:xfrm>
            <a:off x="-180528" y="2896345"/>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Piet is vader</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Rectangle 23"/>
          <p:cNvSpPr/>
          <p:nvPr/>
        </p:nvSpPr>
        <p:spPr>
          <a:xfrm>
            <a:off x="4355976" y="2852936"/>
            <a:ext cx="1656184" cy="646331"/>
          </a:xfrm>
          <a:prstGeom prst="rect">
            <a:avLst/>
          </a:prstGeom>
        </p:spPr>
        <p:txBody>
          <a:bodyPr wrap="square">
            <a:spAutoFit/>
          </a:bodyPr>
          <a:lstStyle/>
          <a:p>
            <a:r>
              <a:rPr lang="nl-NL" b="1" dirty="0" err="1" smtClean="0"/>
              <a:t>Hp</a:t>
            </a:r>
            <a:endParaRPr lang="nl-NL" dirty="0" smtClean="0"/>
          </a:p>
          <a:p>
            <a:r>
              <a:rPr lang="nl-NL" b="1" dirty="0" smtClean="0"/>
              <a:t> </a:t>
            </a:r>
            <a:endParaRPr lang="nl-NL" dirty="0"/>
          </a:p>
        </p:txBody>
      </p:sp>
      <p:sp>
        <p:nvSpPr>
          <p:cNvPr id="25" name="Rectangle 24"/>
          <p:cNvSpPr/>
          <p:nvPr/>
        </p:nvSpPr>
        <p:spPr>
          <a:xfrm>
            <a:off x="6300192" y="2852936"/>
            <a:ext cx="2448272" cy="646331"/>
          </a:xfrm>
          <a:prstGeom prst="rect">
            <a:avLst/>
          </a:prstGeom>
        </p:spPr>
        <p:txBody>
          <a:bodyPr wrap="square">
            <a:spAutoFit/>
          </a:bodyPr>
          <a:lstStyle/>
          <a:p>
            <a:r>
              <a:rPr lang="nl-NL" dirty="0" err="1" smtClean="0"/>
              <a:t>Hx</a:t>
            </a:r>
            <a:r>
              <a:rPr lang="nl-NL" dirty="0" smtClean="0"/>
              <a:t>: x is vader</a:t>
            </a:r>
          </a:p>
          <a:p>
            <a:r>
              <a:rPr lang="nl-NL" dirty="0" smtClean="0"/>
              <a:t>p: Piet</a:t>
            </a:r>
          </a:p>
        </p:txBody>
      </p:sp>
      <p:sp>
        <p:nvSpPr>
          <p:cNvPr id="37" name="Rectangle 36"/>
          <p:cNvSpPr/>
          <p:nvPr/>
        </p:nvSpPr>
        <p:spPr>
          <a:xfrm>
            <a:off x="4355976" y="3430741"/>
            <a:ext cx="1656184" cy="646331"/>
          </a:xfrm>
          <a:prstGeom prst="rect">
            <a:avLst/>
          </a:prstGeom>
        </p:spPr>
        <p:txBody>
          <a:bodyPr wrap="square">
            <a:spAutoFit/>
          </a:bodyPr>
          <a:lstStyle/>
          <a:p>
            <a:r>
              <a:rPr lang="nl-NL" b="1" dirty="0" smtClean="0"/>
              <a:t>∃y </a:t>
            </a:r>
            <a:r>
              <a:rPr lang="nl-NL" b="1" dirty="0" err="1" smtClean="0"/>
              <a:t>Vpy</a:t>
            </a:r>
            <a:endParaRPr lang="nl-NL" dirty="0" smtClean="0"/>
          </a:p>
          <a:p>
            <a:r>
              <a:rPr lang="nl-NL" b="1" dirty="0" smtClean="0"/>
              <a:t> </a:t>
            </a:r>
            <a:endParaRPr lang="nl-NL" dirty="0"/>
          </a:p>
        </p:txBody>
      </p:sp>
      <p:sp>
        <p:nvSpPr>
          <p:cNvPr id="38" name="Rectangle 37"/>
          <p:cNvSpPr/>
          <p:nvPr/>
        </p:nvSpPr>
        <p:spPr>
          <a:xfrm>
            <a:off x="6300192" y="3430741"/>
            <a:ext cx="2448272" cy="646331"/>
          </a:xfrm>
          <a:prstGeom prst="rect">
            <a:avLst/>
          </a:prstGeom>
        </p:spPr>
        <p:txBody>
          <a:bodyPr wrap="square">
            <a:spAutoFit/>
          </a:bodyPr>
          <a:lstStyle/>
          <a:p>
            <a:r>
              <a:rPr lang="nl-NL" dirty="0" err="1" smtClean="0"/>
              <a:t>Vxy</a:t>
            </a:r>
            <a:r>
              <a:rPr lang="nl-NL" dirty="0" smtClean="0"/>
              <a:t>: x is vader van y</a:t>
            </a:r>
          </a:p>
          <a:p>
            <a:r>
              <a:rPr lang="nl-NL" dirty="0" smtClean="0"/>
              <a:t>p: Piet</a:t>
            </a:r>
          </a:p>
        </p:txBody>
      </p:sp>
      <p:sp>
        <p:nvSpPr>
          <p:cNvPr id="39" name="Content Placeholder 2"/>
          <p:cNvSpPr txBox="1">
            <a:spLocks/>
          </p:cNvSpPr>
          <p:nvPr/>
        </p:nvSpPr>
        <p:spPr>
          <a:xfrm>
            <a:off x="-180528" y="3976465"/>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Piet is </a:t>
            </a:r>
            <a:r>
              <a:rPr lang="nl-NL" sz="2000" dirty="0" smtClean="0"/>
              <a:t>de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vader van Jan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0" name="Rectangle 39"/>
          <p:cNvSpPr/>
          <p:nvPr/>
        </p:nvSpPr>
        <p:spPr>
          <a:xfrm>
            <a:off x="4355976" y="4006805"/>
            <a:ext cx="1656184" cy="646331"/>
          </a:xfrm>
          <a:prstGeom prst="rect">
            <a:avLst/>
          </a:prstGeom>
        </p:spPr>
        <p:txBody>
          <a:bodyPr wrap="square">
            <a:spAutoFit/>
          </a:bodyPr>
          <a:lstStyle/>
          <a:p>
            <a:r>
              <a:rPr lang="nl-NL" b="1" dirty="0" err="1" smtClean="0"/>
              <a:t>Vpa</a:t>
            </a:r>
            <a:endParaRPr lang="nl-NL" dirty="0" smtClean="0"/>
          </a:p>
          <a:p>
            <a:r>
              <a:rPr lang="nl-NL" b="1" dirty="0" smtClean="0"/>
              <a:t> </a:t>
            </a:r>
            <a:endParaRPr lang="nl-NL" dirty="0"/>
          </a:p>
        </p:txBody>
      </p:sp>
      <p:sp>
        <p:nvSpPr>
          <p:cNvPr id="41" name="Content Placeholder 2"/>
          <p:cNvSpPr txBox="1">
            <a:spLocks/>
          </p:cNvSpPr>
          <p:nvPr/>
        </p:nvSpPr>
        <p:spPr>
          <a:xfrm>
            <a:off x="-180528" y="4696545"/>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Iedereen</a:t>
            </a:r>
            <a:r>
              <a:rPr kumimoji="0" lang="nl-NL" sz="2000" b="0" i="0" u="none" strike="noStrike" kern="1200" cap="none" spc="0" normalizeH="0" noProof="0" dirty="0" smtClean="0">
                <a:ln>
                  <a:noFill/>
                </a:ln>
                <a:solidFill>
                  <a:schemeClr val="tx1"/>
                </a:solidFill>
                <a:effectLst/>
                <a:uLnTx/>
                <a:uFillTx/>
                <a:latin typeface="+mn-lt"/>
                <a:ea typeface="+mn-ea"/>
                <a:cs typeface="+mn-cs"/>
              </a:rPr>
              <a:t> heeft een vader</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2" name="Rectangle 41"/>
          <p:cNvSpPr/>
          <p:nvPr/>
        </p:nvSpPr>
        <p:spPr>
          <a:xfrm>
            <a:off x="4355976" y="4653136"/>
            <a:ext cx="1656184" cy="646331"/>
          </a:xfrm>
          <a:prstGeom prst="rect">
            <a:avLst/>
          </a:prstGeom>
        </p:spPr>
        <p:txBody>
          <a:bodyPr wrap="square">
            <a:spAutoFit/>
          </a:bodyPr>
          <a:lstStyle/>
          <a:p>
            <a:r>
              <a:rPr lang="nl-NL" b="1" dirty="0" smtClean="0"/>
              <a:t>∀y ∃x </a:t>
            </a:r>
            <a:r>
              <a:rPr lang="nl-NL" b="1" dirty="0" err="1" smtClean="0"/>
              <a:t>Vxy</a:t>
            </a:r>
            <a:endParaRPr lang="nl-NL" dirty="0" smtClean="0"/>
          </a:p>
          <a:p>
            <a:r>
              <a:rPr lang="nl-NL" b="1" dirty="0" smtClean="0"/>
              <a:t> </a:t>
            </a:r>
            <a:endParaRPr lang="nl-NL" dirty="0"/>
          </a:p>
        </p:txBody>
      </p:sp>
      <p:sp>
        <p:nvSpPr>
          <p:cNvPr id="43" name="Content Placeholder 2"/>
          <p:cNvSpPr txBox="1">
            <a:spLocks/>
          </p:cNvSpPr>
          <p:nvPr/>
        </p:nvSpPr>
        <p:spPr>
          <a:xfrm>
            <a:off x="0" y="5373216"/>
            <a:ext cx="3744416" cy="676671"/>
          </a:xfrm>
          <a:prstGeom prst="rect">
            <a:avLst/>
          </a:prstGeom>
        </p:spPr>
        <p:txBody>
          <a:bodyPr vert="horz" lIns="91440" tIns="45720" rIns="91440" bIns="45720" rtlCol="0">
            <a:noAutofit/>
          </a:bodyPr>
          <a:lstStyle/>
          <a:p>
            <a:pPr marL="342900" indent="-342900">
              <a:spcBef>
                <a:spcPct val="20000"/>
              </a:spcBef>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lang="nl-NL" sz="2000" dirty="0" smtClean="0"/>
              <a:t>∃x ∀y </a:t>
            </a:r>
            <a:r>
              <a:rPr lang="nl-NL" sz="2000" dirty="0" err="1" smtClean="0"/>
              <a:t>Vxy</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4" name="Content Placeholder 2"/>
          <p:cNvSpPr txBox="1">
            <a:spLocks/>
          </p:cNvSpPr>
          <p:nvPr/>
        </p:nvSpPr>
        <p:spPr>
          <a:xfrm>
            <a:off x="3923928" y="5344617"/>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Iemand is vader van iedereen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2000"/>
                                        <p:tgtEl>
                                          <p:spTgt spid="1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2000"/>
                                        <p:tgtEl>
                                          <p:spTgt spid="1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20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2000"/>
                                        <p:tgtEl>
                                          <p:spTgt spid="2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fade">
                                      <p:cBhvr>
                                        <p:cTn id="24" dur="2000"/>
                                        <p:tgtEl>
                                          <p:spTgt spid="20">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2000"/>
                                        <p:tgtEl>
                                          <p:spTgt spid="21">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fade">
                                      <p:cBhvr>
                                        <p:cTn id="30" dur="2000"/>
                                        <p:tgtEl>
                                          <p:spTgt spid="2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20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fade">
                                      <p:cBhvr>
                                        <p:cTn id="40" dur="2000"/>
                                        <p:tgtEl>
                                          <p:spTgt spid="2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xEl>
                                              <p:pRg st="1" end="1"/>
                                            </p:txEl>
                                          </p:spTgt>
                                        </p:tgtEl>
                                        <p:attrNameLst>
                                          <p:attrName>style.visibility</p:attrName>
                                        </p:attrNameLst>
                                      </p:cBhvr>
                                      <p:to>
                                        <p:strVal val="visible"/>
                                      </p:to>
                                    </p:set>
                                    <p:animEffect transition="in" filter="fade">
                                      <p:cBhvr>
                                        <p:cTn id="43" dur="2000"/>
                                        <p:tgtEl>
                                          <p:spTgt spid="24">
                                            <p:txEl>
                                              <p:pRg st="1" end="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Effect transition="in" filter="fade">
                                      <p:cBhvr>
                                        <p:cTn id="46" dur="2000"/>
                                        <p:tgtEl>
                                          <p:spTgt spid="25">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xEl>
                                              <p:pRg st="1" end="1"/>
                                            </p:txEl>
                                          </p:spTgt>
                                        </p:tgtEl>
                                        <p:attrNameLst>
                                          <p:attrName>style.visibility</p:attrName>
                                        </p:attrNameLst>
                                      </p:cBhvr>
                                      <p:to>
                                        <p:strVal val="visible"/>
                                      </p:to>
                                    </p:set>
                                    <p:animEffect transition="in" filter="fade">
                                      <p:cBhvr>
                                        <p:cTn id="49" dur="2000"/>
                                        <p:tgtEl>
                                          <p:spTgt spid="2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7">
                                            <p:txEl>
                                              <p:pRg st="0" end="0"/>
                                            </p:txEl>
                                          </p:spTgt>
                                        </p:tgtEl>
                                        <p:attrNameLst>
                                          <p:attrName>style.visibility</p:attrName>
                                        </p:attrNameLst>
                                      </p:cBhvr>
                                      <p:to>
                                        <p:strVal val="visible"/>
                                      </p:to>
                                    </p:set>
                                    <p:animEffect transition="in" filter="fade">
                                      <p:cBhvr>
                                        <p:cTn id="54" dur="2000"/>
                                        <p:tgtEl>
                                          <p:spTgt spid="37">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xEl>
                                              <p:pRg st="1" end="1"/>
                                            </p:txEl>
                                          </p:spTgt>
                                        </p:tgtEl>
                                        <p:attrNameLst>
                                          <p:attrName>style.visibility</p:attrName>
                                        </p:attrNameLst>
                                      </p:cBhvr>
                                      <p:to>
                                        <p:strVal val="visible"/>
                                      </p:to>
                                    </p:set>
                                    <p:animEffect transition="in" filter="fade">
                                      <p:cBhvr>
                                        <p:cTn id="57" dur="2000"/>
                                        <p:tgtEl>
                                          <p:spTgt spid="37">
                                            <p:txEl>
                                              <p:pRg st="1" end="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2000"/>
                                        <p:tgtEl>
                                          <p:spTgt spid="38">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xEl>
                                              <p:pRg st="1" end="1"/>
                                            </p:txEl>
                                          </p:spTgt>
                                        </p:tgtEl>
                                        <p:attrNameLst>
                                          <p:attrName>style.visibility</p:attrName>
                                        </p:attrNameLst>
                                      </p:cBhvr>
                                      <p:to>
                                        <p:strVal val="visible"/>
                                      </p:to>
                                    </p:set>
                                    <p:animEffect transition="in" filter="fade">
                                      <p:cBhvr>
                                        <p:cTn id="63" dur="2000"/>
                                        <p:tgtEl>
                                          <p:spTgt spid="38">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9">
                                            <p:txEl>
                                              <p:pRg st="0" end="0"/>
                                            </p:txEl>
                                          </p:spTgt>
                                        </p:tgtEl>
                                        <p:attrNameLst>
                                          <p:attrName>style.visibility</p:attrName>
                                        </p:attrNameLst>
                                      </p:cBhvr>
                                      <p:to>
                                        <p:strVal val="visible"/>
                                      </p:to>
                                    </p:set>
                                    <p:animEffect transition="in" filter="fade">
                                      <p:cBhvr>
                                        <p:cTn id="68" dur="2000"/>
                                        <p:tgtEl>
                                          <p:spTgt spid="39">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0">
                                            <p:txEl>
                                              <p:pRg st="0" end="0"/>
                                            </p:txEl>
                                          </p:spTgt>
                                        </p:tgtEl>
                                        <p:attrNameLst>
                                          <p:attrName>style.visibility</p:attrName>
                                        </p:attrNameLst>
                                      </p:cBhvr>
                                      <p:to>
                                        <p:strVal val="visible"/>
                                      </p:to>
                                    </p:set>
                                    <p:animEffect transition="in" filter="fade">
                                      <p:cBhvr>
                                        <p:cTn id="73" dur="2000"/>
                                        <p:tgtEl>
                                          <p:spTgt spid="40">
                                            <p:txEl>
                                              <p:pRg st="0" end="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0">
                                            <p:txEl>
                                              <p:pRg st="1" end="1"/>
                                            </p:txEl>
                                          </p:spTgt>
                                        </p:tgtEl>
                                        <p:attrNameLst>
                                          <p:attrName>style.visibility</p:attrName>
                                        </p:attrNameLst>
                                      </p:cBhvr>
                                      <p:to>
                                        <p:strVal val="visible"/>
                                      </p:to>
                                    </p:set>
                                    <p:animEffect transition="in" filter="fade">
                                      <p:cBhvr>
                                        <p:cTn id="76" dur="2000"/>
                                        <p:tgtEl>
                                          <p:spTgt spid="40">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1">
                                            <p:txEl>
                                              <p:pRg st="0" end="0"/>
                                            </p:txEl>
                                          </p:spTgt>
                                        </p:tgtEl>
                                        <p:attrNameLst>
                                          <p:attrName>style.visibility</p:attrName>
                                        </p:attrNameLst>
                                      </p:cBhvr>
                                      <p:to>
                                        <p:strVal val="visible"/>
                                      </p:to>
                                    </p:set>
                                    <p:animEffect transition="in" filter="fade">
                                      <p:cBhvr>
                                        <p:cTn id="81" dur="2000"/>
                                        <p:tgtEl>
                                          <p:spTgt spid="41">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2">
                                            <p:txEl>
                                              <p:pRg st="0" end="0"/>
                                            </p:txEl>
                                          </p:spTgt>
                                        </p:tgtEl>
                                        <p:attrNameLst>
                                          <p:attrName>style.visibility</p:attrName>
                                        </p:attrNameLst>
                                      </p:cBhvr>
                                      <p:to>
                                        <p:strVal val="visible"/>
                                      </p:to>
                                    </p:set>
                                    <p:animEffect transition="in" filter="fade">
                                      <p:cBhvr>
                                        <p:cTn id="86" dur="2000"/>
                                        <p:tgtEl>
                                          <p:spTgt spid="42">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xEl>
                                              <p:pRg st="1" end="1"/>
                                            </p:txEl>
                                          </p:spTgt>
                                        </p:tgtEl>
                                        <p:attrNameLst>
                                          <p:attrName>style.visibility</p:attrName>
                                        </p:attrNameLst>
                                      </p:cBhvr>
                                      <p:to>
                                        <p:strVal val="visible"/>
                                      </p:to>
                                    </p:set>
                                    <p:animEffect transition="in" filter="fade">
                                      <p:cBhvr>
                                        <p:cTn id="89" dur="2000"/>
                                        <p:tgtEl>
                                          <p:spTgt spid="42">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3">
                                            <p:txEl>
                                              <p:pRg st="0" end="0"/>
                                            </p:txEl>
                                          </p:spTgt>
                                        </p:tgtEl>
                                        <p:attrNameLst>
                                          <p:attrName>style.visibility</p:attrName>
                                        </p:attrNameLst>
                                      </p:cBhvr>
                                      <p:to>
                                        <p:strVal val="visible"/>
                                      </p:to>
                                    </p:set>
                                    <p:animEffect transition="in" filter="fade">
                                      <p:cBhvr>
                                        <p:cTn id="94" dur="2000"/>
                                        <p:tgtEl>
                                          <p:spTgt spid="43">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4">
                                            <p:txEl>
                                              <p:pRg st="0" end="0"/>
                                            </p:txEl>
                                          </p:spTgt>
                                        </p:tgtEl>
                                        <p:attrNameLst>
                                          <p:attrName>style.visibility</p:attrName>
                                        </p:attrNameLst>
                                      </p:cBhvr>
                                      <p:to>
                                        <p:strVal val="visible"/>
                                      </p:to>
                                    </p:set>
                                    <p:animEffect transition="in" filter="fade">
                                      <p:cBhvr>
                                        <p:cTn id="99" dur="20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build="allAtOnce"/>
      <p:bldP spid="20" grpId="0" build="allAtOnce"/>
      <p:bldP spid="21" grpId="0" build="allAtOnce"/>
      <p:bldP spid="23" grpId="0" build="allAtOnce"/>
      <p:bldP spid="24" grpId="0" build="allAtOnce"/>
      <p:bldP spid="25" grpId="0" build="allAtOnce"/>
      <p:bldP spid="37" grpId="0" build="allAtOnce"/>
      <p:bldP spid="38" grpId="0" build="allAtOnce"/>
      <p:bldP spid="39" grpId="0" build="allAtOnce"/>
      <p:bldP spid="40" grpId="0" build="allAtOnce"/>
      <p:bldP spid="41" grpId="0" build="allAtOnce"/>
      <p:bldP spid="42" grpId="0" build="allAtOnce"/>
      <p:bldP spid="43" grpId="0" build="allAtOnce"/>
      <p:bldP spid="44" grpId="0" build="allAtOnce"/>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Relaties in de </a:t>
            </a:r>
            <a:r>
              <a:rPr lang="nl-NL" sz="3600" dirty="0" err="1" smtClean="0"/>
              <a:t>predikaatlogica</a:t>
            </a:r>
            <a:endParaRPr lang="nl-NL" sz="3600" dirty="0"/>
          </a:p>
        </p:txBody>
      </p:sp>
      <p:sp>
        <p:nvSpPr>
          <p:cNvPr id="3" name="Content Placeholder 2"/>
          <p:cNvSpPr>
            <a:spLocks noGrp="1"/>
          </p:cNvSpPr>
          <p:nvPr>
            <p:ph idx="1"/>
          </p:nvPr>
        </p:nvSpPr>
        <p:spPr>
          <a:xfrm>
            <a:off x="179512" y="1412776"/>
            <a:ext cx="2736304" cy="1512168"/>
          </a:xfrm>
        </p:spPr>
        <p:txBody>
          <a:bodyPr>
            <a:noAutofit/>
          </a:bodyPr>
          <a:lstStyle/>
          <a:p>
            <a:pPr>
              <a:buNone/>
            </a:pPr>
            <a:r>
              <a:rPr lang="nl-NL" sz="2000" dirty="0" smtClean="0"/>
              <a:t>      </a:t>
            </a:r>
            <a:r>
              <a:rPr lang="nl-NL" sz="2000" dirty="0" err="1" smtClean="0"/>
              <a:t>Hxy</a:t>
            </a:r>
            <a:r>
              <a:rPr lang="nl-NL" sz="2000" dirty="0" smtClean="0"/>
              <a:t>: x houdt van y</a:t>
            </a:r>
          </a:p>
          <a:p>
            <a:pPr>
              <a:buNone/>
            </a:pPr>
            <a:r>
              <a:rPr lang="nl-NL" sz="2000" dirty="0" smtClean="0"/>
              <a:t>	a: Piet</a:t>
            </a:r>
          </a:p>
          <a:p>
            <a:pPr>
              <a:buNone/>
            </a:pPr>
            <a:r>
              <a:rPr lang="nl-NL" sz="2000" dirty="0" smtClean="0"/>
              <a:t> 	b: Marie</a:t>
            </a:r>
          </a:p>
          <a:p>
            <a:pPr>
              <a:buNone/>
            </a:pPr>
            <a:endParaRPr lang="nl-NL" sz="2000" i="1" dirty="0" smtClean="0"/>
          </a:p>
          <a:p>
            <a:endParaRPr lang="nl-NL" sz="2000" dirty="0" smtClean="0"/>
          </a:p>
        </p:txBody>
      </p:sp>
      <p:sp>
        <p:nvSpPr>
          <p:cNvPr id="22" name="TextBox 21"/>
          <p:cNvSpPr txBox="1"/>
          <p:nvPr/>
        </p:nvSpPr>
        <p:spPr>
          <a:xfrm>
            <a:off x="611560" y="2852936"/>
            <a:ext cx="3528392" cy="369332"/>
          </a:xfrm>
          <a:prstGeom prst="rect">
            <a:avLst/>
          </a:prstGeom>
          <a:noFill/>
        </p:spPr>
        <p:txBody>
          <a:bodyPr wrap="square" rtlCol="0">
            <a:spAutoFit/>
          </a:bodyPr>
          <a:lstStyle/>
          <a:p>
            <a:r>
              <a:rPr lang="nl-NL" dirty="0" smtClean="0"/>
              <a:t>Marie houdt niet van Piet</a:t>
            </a:r>
          </a:p>
        </p:txBody>
      </p:sp>
      <p:sp>
        <p:nvSpPr>
          <p:cNvPr id="26" name="TextBox 25"/>
          <p:cNvSpPr txBox="1"/>
          <p:nvPr/>
        </p:nvSpPr>
        <p:spPr>
          <a:xfrm>
            <a:off x="611560" y="3203684"/>
            <a:ext cx="3528392" cy="369332"/>
          </a:xfrm>
          <a:prstGeom prst="rect">
            <a:avLst/>
          </a:prstGeom>
          <a:noFill/>
        </p:spPr>
        <p:txBody>
          <a:bodyPr wrap="square" rtlCol="0">
            <a:spAutoFit/>
          </a:bodyPr>
          <a:lstStyle/>
          <a:p>
            <a:r>
              <a:rPr lang="nl-NL" dirty="0" smtClean="0"/>
              <a:t>Iedereen houdt van Marie</a:t>
            </a:r>
          </a:p>
        </p:txBody>
      </p:sp>
      <p:sp>
        <p:nvSpPr>
          <p:cNvPr id="27" name="TextBox 26"/>
          <p:cNvSpPr txBox="1"/>
          <p:nvPr/>
        </p:nvSpPr>
        <p:spPr>
          <a:xfrm>
            <a:off x="611560" y="3563724"/>
            <a:ext cx="3528392" cy="369332"/>
          </a:xfrm>
          <a:prstGeom prst="rect">
            <a:avLst/>
          </a:prstGeom>
          <a:noFill/>
        </p:spPr>
        <p:txBody>
          <a:bodyPr wrap="square" rtlCol="0">
            <a:spAutoFit/>
          </a:bodyPr>
          <a:lstStyle/>
          <a:p>
            <a:r>
              <a:rPr lang="nl-NL" dirty="0" smtClean="0"/>
              <a:t>Niemand houdt van Marie</a:t>
            </a:r>
          </a:p>
        </p:txBody>
      </p:sp>
      <p:sp>
        <p:nvSpPr>
          <p:cNvPr id="28" name="TextBox 27"/>
          <p:cNvSpPr txBox="1"/>
          <p:nvPr/>
        </p:nvSpPr>
        <p:spPr>
          <a:xfrm>
            <a:off x="611560" y="3923764"/>
            <a:ext cx="3528392" cy="369332"/>
          </a:xfrm>
          <a:prstGeom prst="rect">
            <a:avLst/>
          </a:prstGeom>
          <a:noFill/>
        </p:spPr>
        <p:txBody>
          <a:bodyPr wrap="square" rtlCol="0">
            <a:spAutoFit/>
          </a:bodyPr>
          <a:lstStyle/>
          <a:p>
            <a:r>
              <a:rPr lang="nl-NL" dirty="0" smtClean="0"/>
              <a:t>Piet houdt van iemand</a:t>
            </a:r>
          </a:p>
        </p:txBody>
      </p:sp>
      <p:sp>
        <p:nvSpPr>
          <p:cNvPr id="29" name="TextBox 28"/>
          <p:cNvSpPr txBox="1"/>
          <p:nvPr/>
        </p:nvSpPr>
        <p:spPr>
          <a:xfrm>
            <a:off x="611560" y="4283804"/>
            <a:ext cx="3528392" cy="369332"/>
          </a:xfrm>
          <a:prstGeom prst="rect">
            <a:avLst/>
          </a:prstGeom>
          <a:noFill/>
        </p:spPr>
        <p:txBody>
          <a:bodyPr wrap="square" rtlCol="0">
            <a:spAutoFit/>
          </a:bodyPr>
          <a:lstStyle/>
          <a:p>
            <a:r>
              <a:rPr lang="nl-NL" dirty="0" smtClean="0"/>
              <a:t>Iedereen houdt van iemand</a:t>
            </a:r>
          </a:p>
        </p:txBody>
      </p:sp>
      <p:sp>
        <p:nvSpPr>
          <p:cNvPr id="30" name="TextBox 29"/>
          <p:cNvSpPr txBox="1"/>
          <p:nvPr/>
        </p:nvSpPr>
        <p:spPr>
          <a:xfrm>
            <a:off x="611560" y="4643844"/>
            <a:ext cx="3528392" cy="369332"/>
          </a:xfrm>
          <a:prstGeom prst="rect">
            <a:avLst/>
          </a:prstGeom>
          <a:noFill/>
        </p:spPr>
        <p:txBody>
          <a:bodyPr wrap="square" rtlCol="0">
            <a:spAutoFit/>
          </a:bodyPr>
          <a:lstStyle/>
          <a:p>
            <a:r>
              <a:rPr lang="nl-NL" dirty="0" smtClean="0"/>
              <a:t>Iemand houdt van iedereen</a:t>
            </a:r>
          </a:p>
        </p:txBody>
      </p:sp>
      <p:sp>
        <p:nvSpPr>
          <p:cNvPr id="31" name="TextBox 30"/>
          <p:cNvSpPr txBox="1"/>
          <p:nvPr/>
        </p:nvSpPr>
        <p:spPr>
          <a:xfrm>
            <a:off x="611560" y="5013176"/>
            <a:ext cx="3528392" cy="369332"/>
          </a:xfrm>
          <a:prstGeom prst="rect">
            <a:avLst/>
          </a:prstGeom>
          <a:noFill/>
        </p:spPr>
        <p:txBody>
          <a:bodyPr wrap="square" rtlCol="0">
            <a:spAutoFit/>
          </a:bodyPr>
          <a:lstStyle/>
          <a:p>
            <a:r>
              <a:rPr lang="nl-NL" dirty="0" smtClean="0"/>
              <a:t>Niemand houdt van iedereen</a:t>
            </a:r>
          </a:p>
        </p:txBody>
      </p:sp>
      <p:sp>
        <p:nvSpPr>
          <p:cNvPr id="32" name="TextBox 31"/>
          <p:cNvSpPr txBox="1"/>
          <p:nvPr/>
        </p:nvSpPr>
        <p:spPr>
          <a:xfrm>
            <a:off x="611560" y="5363924"/>
            <a:ext cx="3528392" cy="369332"/>
          </a:xfrm>
          <a:prstGeom prst="rect">
            <a:avLst/>
          </a:prstGeom>
          <a:noFill/>
        </p:spPr>
        <p:txBody>
          <a:bodyPr wrap="square" rtlCol="0">
            <a:spAutoFit/>
          </a:bodyPr>
          <a:lstStyle/>
          <a:p>
            <a:r>
              <a:rPr lang="nl-NL" dirty="0" smtClean="0"/>
              <a:t>Niemand houdt van iemand</a:t>
            </a:r>
          </a:p>
        </p:txBody>
      </p:sp>
      <p:sp>
        <p:nvSpPr>
          <p:cNvPr id="33" name="TextBox 32"/>
          <p:cNvSpPr txBox="1"/>
          <p:nvPr/>
        </p:nvSpPr>
        <p:spPr>
          <a:xfrm>
            <a:off x="611560" y="5723964"/>
            <a:ext cx="3528392" cy="369332"/>
          </a:xfrm>
          <a:prstGeom prst="rect">
            <a:avLst/>
          </a:prstGeom>
          <a:noFill/>
        </p:spPr>
        <p:txBody>
          <a:bodyPr wrap="square" rtlCol="0">
            <a:spAutoFit/>
          </a:bodyPr>
          <a:lstStyle/>
          <a:p>
            <a:r>
              <a:rPr lang="nl-NL" dirty="0" smtClean="0"/>
              <a:t>Niemand houdt van zichzelf</a:t>
            </a:r>
          </a:p>
        </p:txBody>
      </p:sp>
      <p:sp>
        <p:nvSpPr>
          <p:cNvPr id="34" name="TextBox 33"/>
          <p:cNvSpPr txBox="1"/>
          <p:nvPr/>
        </p:nvSpPr>
        <p:spPr>
          <a:xfrm>
            <a:off x="611560" y="6084004"/>
            <a:ext cx="3744416" cy="369332"/>
          </a:xfrm>
          <a:prstGeom prst="rect">
            <a:avLst/>
          </a:prstGeom>
          <a:noFill/>
        </p:spPr>
        <p:txBody>
          <a:bodyPr wrap="square" rtlCol="0">
            <a:spAutoFit/>
          </a:bodyPr>
          <a:lstStyle/>
          <a:p>
            <a:r>
              <a:rPr lang="nl-NL" dirty="0" smtClean="0"/>
              <a:t>Er is iemand van wie iedereen houdt</a:t>
            </a:r>
          </a:p>
        </p:txBody>
      </p:sp>
      <p:sp>
        <p:nvSpPr>
          <p:cNvPr id="35" name="Rectangle 34"/>
          <p:cNvSpPr/>
          <p:nvPr/>
        </p:nvSpPr>
        <p:spPr>
          <a:xfrm>
            <a:off x="4211960" y="2780929"/>
            <a:ext cx="1656184" cy="646331"/>
          </a:xfrm>
          <a:prstGeom prst="rect">
            <a:avLst/>
          </a:prstGeom>
        </p:spPr>
        <p:txBody>
          <a:bodyPr wrap="square">
            <a:spAutoFit/>
          </a:bodyPr>
          <a:lstStyle/>
          <a:p>
            <a:r>
              <a:rPr lang="nl-NL" b="1" dirty="0" smtClean="0"/>
              <a:t>¬</a:t>
            </a:r>
            <a:r>
              <a:rPr lang="nl-NL" b="1" dirty="0" err="1" smtClean="0"/>
              <a:t>Hba</a:t>
            </a:r>
            <a:endParaRPr lang="nl-NL" dirty="0" smtClean="0"/>
          </a:p>
          <a:p>
            <a:r>
              <a:rPr lang="nl-NL" b="1" dirty="0" smtClean="0"/>
              <a:t> </a:t>
            </a:r>
            <a:endParaRPr lang="nl-NL" dirty="0"/>
          </a:p>
        </p:txBody>
      </p:sp>
      <p:sp>
        <p:nvSpPr>
          <p:cNvPr id="36" name="Rectangle 35"/>
          <p:cNvSpPr/>
          <p:nvPr/>
        </p:nvSpPr>
        <p:spPr>
          <a:xfrm>
            <a:off x="4211960" y="3142709"/>
            <a:ext cx="1656184" cy="923330"/>
          </a:xfrm>
          <a:prstGeom prst="rect">
            <a:avLst/>
          </a:prstGeom>
        </p:spPr>
        <p:txBody>
          <a:bodyPr wrap="square">
            <a:spAutoFit/>
          </a:bodyPr>
          <a:lstStyle/>
          <a:p>
            <a:r>
              <a:rPr lang="nl-NL" b="1" dirty="0" smtClean="0"/>
              <a:t>∀x </a:t>
            </a:r>
            <a:r>
              <a:rPr lang="nl-NL" b="1" dirty="0" err="1" smtClean="0"/>
              <a:t>Hxb</a:t>
            </a:r>
            <a:endParaRPr lang="nl-NL" dirty="0" smtClean="0"/>
          </a:p>
          <a:p>
            <a:endParaRPr lang="nl-NL" dirty="0" smtClean="0"/>
          </a:p>
          <a:p>
            <a:r>
              <a:rPr lang="nl-NL" b="1" dirty="0" smtClean="0"/>
              <a:t> </a:t>
            </a:r>
            <a:endParaRPr lang="nl-NL" dirty="0"/>
          </a:p>
        </p:txBody>
      </p:sp>
      <p:sp>
        <p:nvSpPr>
          <p:cNvPr id="45" name="Rectangle 44"/>
          <p:cNvSpPr/>
          <p:nvPr/>
        </p:nvSpPr>
        <p:spPr>
          <a:xfrm>
            <a:off x="4160039" y="3501008"/>
            <a:ext cx="966931" cy="369332"/>
          </a:xfrm>
          <a:prstGeom prst="rect">
            <a:avLst/>
          </a:prstGeom>
        </p:spPr>
        <p:txBody>
          <a:bodyPr wrap="none">
            <a:spAutoFit/>
          </a:bodyPr>
          <a:lstStyle/>
          <a:p>
            <a:r>
              <a:rPr lang="nl-NL" b="1" dirty="0" smtClean="0"/>
              <a:t>¬∃x </a:t>
            </a:r>
            <a:r>
              <a:rPr lang="nl-NL" b="1" dirty="0" err="1" smtClean="0"/>
              <a:t>Hxb</a:t>
            </a:r>
            <a:endParaRPr lang="nl-NL" dirty="0" smtClean="0"/>
          </a:p>
        </p:txBody>
      </p:sp>
      <p:sp>
        <p:nvSpPr>
          <p:cNvPr id="46" name="Rectangle 45"/>
          <p:cNvSpPr/>
          <p:nvPr/>
        </p:nvSpPr>
        <p:spPr>
          <a:xfrm>
            <a:off x="5405269" y="3491716"/>
            <a:ext cx="976549" cy="369332"/>
          </a:xfrm>
          <a:prstGeom prst="rect">
            <a:avLst/>
          </a:prstGeom>
        </p:spPr>
        <p:txBody>
          <a:bodyPr wrap="none">
            <a:spAutoFit/>
          </a:bodyPr>
          <a:lstStyle/>
          <a:p>
            <a:r>
              <a:rPr lang="nl-NL" b="1" dirty="0" smtClean="0"/>
              <a:t>∀x ¬</a:t>
            </a:r>
            <a:r>
              <a:rPr lang="nl-NL" b="1" dirty="0" err="1" smtClean="0"/>
              <a:t>Hxb</a:t>
            </a:r>
            <a:endParaRPr lang="nl-NL" dirty="0" smtClean="0"/>
          </a:p>
        </p:txBody>
      </p:sp>
      <p:sp>
        <p:nvSpPr>
          <p:cNvPr id="47" name="Rectangle 46"/>
          <p:cNvSpPr/>
          <p:nvPr/>
        </p:nvSpPr>
        <p:spPr>
          <a:xfrm>
            <a:off x="4181133" y="3851756"/>
            <a:ext cx="839782" cy="369332"/>
          </a:xfrm>
          <a:prstGeom prst="rect">
            <a:avLst/>
          </a:prstGeom>
        </p:spPr>
        <p:txBody>
          <a:bodyPr wrap="none">
            <a:spAutoFit/>
          </a:bodyPr>
          <a:lstStyle/>
          <a:p>
            <a:r>
              <a:rPr lang="nl-NL" b="1" dirty="0" smtClean="0"/>
              <a:t>∃x </a:t>
            </a:r>
            <a:r>
              <a:rPr lang="nl-NL" b="1" dirty="0" err="1" smtClean="0"/>
              <a:t>Hax</a:t>
            </a:r>
            <a:endParaRPr lang="nl-NL" dirty="0" smtClean="0"/>
          </a:p>
        </p:txBody>
      </p:sp>
      <p:sp>
        <p:nvSpPr>
          <p:cNvPr id="48" name="Rectangle 47"/>
          <p:cNvSpPr/>
          <p:nvPr/>
        </p:nvSpPr>
        <p:spPr>
          <a:xfrm>
            <a:off x="4211960" y="4221088"/>
            <a:ext cx="1656184" cy="923330"/>
          </a:xfrm>
          <a:prstGeom prst="rect">
            <a:avLst/>
          </a:prstGeom>
        </p:spPr>
        <p:txBody>
          <a:bodyPr wrap="square">
            <a:spAutoFit/>
          </a:bodyPr>
          <a:lstStyle/>
          <a:p>
            <a:r>
              <a:rPr lang="nl-NL" b="1" dirty="0" smtClean="0"/>
              <a:t>∀x ∃y </a:t>
            </a:r>
            <a:r>
              <a:rPr lang="nl-NL" b="1" dirty="0" err="1" smtClean="0"/>
              <a:t>Hxy</a:t>
            </a:r>
            <a:endParaRPr lang="nl-NL" dirty="0" smtClean="0"/>
          </a:p>
          <a:p>
            <a:endParaRPr lang="nl-NL" dirty="0" smtClean="0"/>
          </a:p>
          <a:p>
            <a:r>
              <a:rPr lang="nl-NL" b="1" dirty="0" smtClean="0"/>
              <a:t> </a:t>
            </a:r>
            <a:endParaRPr lang="nl-NL" dirty="0"/>
          </a:p>
        </p:txBody>
      </p:sp>
      <p:sp>
        <p:nvSpPr>
          <p:cNvPr id="49" name="Rectangle 48"/>
          <p:cNvSpPr/>
          <p:nvPr/>
        </p:nvSpPr>
        <p:spPr>
          <a:xfrm>
            <a:off x="4211960" y="4593902"/>
            <a:ext cx="1656184" cy="923330"/>
          </a:xfrm>
          <a:prstGeom prst="rect">
            <a:avLst/>
          </a:prstGeom>
        </p:spPr>
        <p:txBody>
          <a:bodyPr wrap="square">
            <a:spAutoFit/>
          </a:bodyPr>
          <a:lstStyle/>
          <a:p>
            <a:r>
              <a:rPr lang="nl-NL" b="1" dirty="0" smtClean="0"/>
              <a:t>∃x ∀y </a:t>
            </a:r>
            <a:r>
              <a:rPr lang="nl-NL" b="1" dirty="0" err="1" smtClean="0"/>
              <a:t>Hxy</a:t>
            </a:r>
            <a:endParaRPr lang="nl-NL" dirty="0" smtClean="0"/>
          </a:p>
          <a:p>
            <a:endParaRPr lang="nl-NL" dirty="0" smtClean="0"/>
          </a:p>
          <a:p>
            <a:r>
              <a:rPr lang="nl-NL" b="1" dirty="0" smtClean="0"/>
              <a:t> </a:t>
            </a:r>
            <a:endParaRPr lang="nl-NL" dirty="0"/>
          </a:p>
        </p:txBody>
      </p:sp>
      <p:sp>
        <p:nvSpPr>
          <p:cNvPr id="50" name="Rectangle 49"/>
          <p:cNvSpPr/>
          <p:nvPr/>
        </p:nvSpPr>
        <p:spPr>
          <a:xfrm>
            <a:off x="4211960" y="5025950"/>
            <a:ext cx="1656184" cy="923330"/>
          </a:xfrm>
          <a:prstGeom prst="rect">
            <a:avLst/>
          </a:prstGeom>
        </p:spPr>
        <p:txBody>
          <a:bodyPr wrap="square">
            <a:spAutoFit/>
          </a:bodyPr>
          <a:lstStyle/>
          <a:p>
            <a:r>
              <a:rPr lang="nl-NL" b="1" dirty="0" smtClean="0"/>
              <a:t>¬∃x ∀y </a:t>
            </a:r>
            <a:r>
              <a:rPr lang="nl-NL" b="1" dirty="0" err="1" smtClean="0"/>
              <a:t>Hxy</a:t>
            </a:r>
            <a:endParaRPr lang="nl-NL" dirty="0" smtClean="0"/>
          </a:p>
          <a:p>
            <a:endParaRPr lang="nl-NL" dirty="0" smtClean="0"/>
          </a:p>
          <a:p>
            <a:r>
              <a:rPr lang="nl-NL" b="1" dirty="0" smtClean="0"/>
              <a:t> </a:t>
            </a:r>
            <a:endParaRPr lang="nl-NL" dirty="0"/>
          </a:p>
        </p:txBody>
      </p:sp>
      <p:sp>
        <p:nvSpPr>
          <p:cNvPr id="51" name="Rectangle 50"/>
          <p:cNvSpPr/>
          <p:nvPr/>
        </p:nvSpPr>
        <p:spPr>
          <a:xfrm>
            <a:off x="5652120" y="5013176"/>
            <a:ext cx="1656184" cy="923330"/>
          </a:xfrm>
          <a:prstGeom prst="rect">
            <a:avLst/>
          </a:prstGeom>
        </p:spPr>
        <p:txBody>
          <a:bodyPr wrap="square">
            <a:spAutoFit/>
          </a:bodyPr>
          <a:lstStyle/>
          <a:p>
            <a:r>
              <a:rPr lang="nl-NL" b="1" dirty="0" smtClean="0"/>
              <a:t>∀x ¬∀y </a:t>
            </a:r>
            <a:r>
              <a:rPr lang="nl-NL" b="1" dirty="0" err="1" smtClean="0"/>
              <a:t>Hxy</a:t>
            </a:r>
            <a:endParaRPr lang="nl-NL" dirty="0" smtClean="0"/>
          </a:p>
          <a:p>
            <a:endParaRPr lang="nl-NL" dirty="0" smtClean="0"/>
          </a:p>
          <a:p>
            <a:r>
              <a:rPr lang="nl-NL" b="1" dirty="0" smtClean="0"/>
              <a:t> </a:t>
            </a:r>
            <a:endParaRPr lang="nl-NL" dirty="0"/>
          </a:p>
        </p:txBody>
      </p:sp>
      <p:sp>
        <p:nvSpPr>
          <p:cNvPr id="52" name="Rectangle 51"/>
          <p:cNvSpPr/>
          <p:nvPr/>
        </p:nvSpPr>
        <p:spPr>
          <a:xfrm>
            <a:off x="4211960" y="5385990"/>
            <a:ext cx="1656184" cy="923330"/>
          </a:xfrm>
          <a:prstGeom prst="rect">
            <a:avLst/>
          </a:prstGeom>
        </p:spPr>
        <p:txBody>
          <a:bodyPr wrap="square">
            <a:spAutoFit/>
          </a:bodyPr>
          <a:lstStyle/>
          <a:p>
            <a:r>
              <a:rPr lang="nl-NL" b="1" dirty="0" smtClean="0"/>
              <a:t>¬∃x ∃y </a:t>
            </a:r>
            <a:r>
              <a:rPr lang="nl-NL" b="1" dirty="0" err="1" smtClean="0"/>
              <a:t>Hxy</a:t>
            </a:r>
            <a:endParaRPr lang="nl-NL" dirty="0" smtClean="0"/>
          </a:p>
          <a:p>
            <a:endParaRPr lang="nl-NL" dirty="0" smtClean="0"/>
          </a:p>
          <a:p>
            <a:r>
              <a:rPr lang="nl-NL" b="1" dirty="0" smtClean="0"/>
              <a:t> </a:t>
            </a:r>
            <a:endParaRPr lang="nl-NL" dirty="0"/>
          </a:p>
        </p:txBody>
      </p:sp>
      <p:sp>
        <p:nvSpPr>
          <p:cNvPr id="53" name="Rectangle 52"/>
          <p:cNvSpPr/>
          <p:nvPr/>
        </p:nvSpPr>
        <p:spPr>
          <a:xfrm>
            <a:off x="5580112" y="5373216"/>
            <a:ext cx="1656184" cy="923330"/>
          </a:xfrm>
          <a:prstGeom prst="rect">
            <a:avLst/>
          </a:prstGeom>
        </p:spPr>
        <p:txBody>
          <a:bodyPr wrap="square">
            <a:spAutoFit/>
          </a:bodyPr>
          <a:lstStyle/>
          <a:p>
            <a:r>
              <a:rPr lang="nl-NL" b="1" dirty="0" smtClean="0"/>
              <a:t> ∀x ¬∃y </a:t>
            </a:r>
            <a:r>
              <a:rPr lang="nl-NL" b="1" dirty="0" err="1" smtClean="0"/>
              <a:t>Hxy</a:t>
            </a:r>
            <a:endParaRPr lang="nl-NL" dirty="0" smtClean="0"/>
          </a:p>
          <a:p>
            <a:endParaRPr lang="nl-NL" dirty="0" smtClean="0"/>
          </a:p>
          <a:p>
            <a:r>
              <a:rPr lang="nl-NL" b="1" dirty="0" smtClean="0"/>
              <a:t> </a:t>
            </a:r>
            <a:endParaRPr lang="nl-NL" dirty="0"/>
          </a:p>
        </p:txBody>
      </p:sp>
      <p:sp>
        <p:nvSpPr>
          <p:cNvPr id="54" name="Rectangle 53"/>
          <p:cNvSpPr/>
          <p:nvPr/>
        </p:nvSpPr>
        <p:spPr>
          <a:xfrm>
            <a:off x="4211960" y="5746030"/>
            <a:ext cx="1656184" cy="923330"/>
          </a:xfrm>
          <a:prstGeom prst="rect">
            <a:avLst/>
          </a:prstGeom>
        </p:spPr>
        <p:txBody>
          <a:bodyPr wrap="square">
            <a:spAutoFit/>
          </a:bodyPr>
          <a:lstStyle/>
          <a:p>
            <a:r>
              <a:rPr lang="nl-NL" b="1" dirty="0" smtClean="0"/>
              <a:t>¬∃x </a:t>
            </a:r>
            <a:r>
              <a:rPr lang="nl-NL" b="1" dirty="0" err="1" smtClean="0"/>
              <a:t>Hxx</a:t>
            </a:r>
            <a:endParaRPr lang="nl-NL" dirty="0" smtClean="0"/>
          </a:p>
          <a:p>
            <a:endParaRPr lang="nl-NL" dirty="0" smtClean="0"/>
          </a:p>
          <a:p>
            <a:r>
              <a:rPr lang="nl-NL" b="1" dirty="0" smtClean="0"/>
              <a:t> </a:t>
            </a:r>
            <a:endParaRPr lang="nl-NL" dirty="0"/>
          </a:p>
        </p:txBody>
      </p:sp>
      <p:sp>
        <p:nvSpPr>
          <p:cNvPr id="55" name="Rectangle 54"/>
          <p:cNvSpPr/>
          <p:nvPr/>
        </p:nvSpPr>
        <p:spPr>
          <a:xfrm>
            <a:off x="5580112" y="5733256"/>
            <a:ext cx="1656184" cy="923330"/>
          </a:xfrm>
          <a:prstGeom prst="rect">
            <a:avLst/>
          </a:prstGeom>
        </p:spPr>
        <p:txBody>
          <a:bodyPr wrap="square">
            <a:spAutoFit/>
          </a:bodyPr>
          <a:lstStyle/>
          <a:p>
            <a:r>
              <a:rPr lang="nl-NL" b="1" dirty="0" smtClean="0"/>
              <a:t>∀x ¬</a:t>
            </a:r>
            <a:r>
              <a:rPr lang="nl-NL" b="1" dirty="0" err="1" smtClean="0"/>
              <a:t>Hxx</a:t>
            </a:r>
            <a:endParaRPr lang="nl-NL" dirty="0" smtClean="0"/>
          </a:p>
          <a:p>
            <a:endParaRPr lang="nl-NL" dirty="0" smtClean="0"/>
          </a:p>
          <a:p>
            <a:r>
              <a:rPr lang="nl-NL" b="1" dirty="0" smtClean="0"/>
              <a:t> </a:t>
            </a:r>
            <a:endParaRPr lang="nl-NL" dirty="0"/>
          </a:p>
        </p:txBody>
      </p:sp>
      <p:sp>
        <p:nvSpPr>
          <p:cNvPr id="57" name="Rectangle 56"/>
          <p:cNvSpPr/>
          <p:nvPr/>
        </p:nvSpPr>
        <p:spPr>
          <a:xfrm>
            <a:off x="4211960" y="6106070"/>
            <a:ext cx="1656184" cy="923330"/>
          </a:xfrm>
          <a:prstGeom prst="rect">
            <a:avLst/>
          </a:prstGeom>
        </p:spPr>
        <p:txBody>
          <a:bodyPr wrap="square">
            <a:spAutoFit/>
          </a:bodyPr>
          <a:lstStyle/>
          <a:p>
            <a:r>
              <a:rPr lang="nl-NL" b="1" dirty="0" smtClean="0"/>
              <a:t>∃x ∀y </a:t>
            </a:r>
            <a:r>
              <a:rPr lang="nl-NL" b="1" dirty="0" err="1" smtClean="0"/>
              <a:t>Hyx</a:t>
            </a:r>
            <a:endParaRPr lang="nl-NL" dirty="0" smtClean="0"/>
          </a:p>
          <a:p>
            <a:endParaRPr lang="nl-NL" dirty="0" smtClean="0"/>
          </a:p>
          <a:p>
            <a:r>
              <a:rPr lang="nl-NL" b="1"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20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1" end="1"/>
                                            </p:txEl>
                                          </p:spTgt>
                                        </p:tgtEl>
                                        <p:attrNameLst>
                                          <p:attrName>style.visibility</p:attrName>
                                        </p:attrNameLst>
                                      </p:cBhvr>
                                      <p:to>
                                        <p:strVal val="visible"/>
                                      </p:to>
                                    </p:set>
                                    <p:animEffect transition="in" filter="fade">
                                      <p:cBhvr>
                                        <p:cTn id="10" dur="2000"/>
                                        <p:tgtEl>
                                          <p:spTgt spid="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fade">
                                      <p:cBhvr>
                                        <p:cTn id="15" dur="20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fade">
                                      <p:cBhvr>
                                        <p:cTn id="20" dur="2000"/>
                                        <p:tgtEl>
                                          <p:spTgt spid="36">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xEl>
                                              <p:pRg st="2" end="2"/>
                                            </p:txEl>
                                          </p:spTgt>
                                        </p:tgtEl>
                                        <p:attrNameLst>
                                          <p:attrName>style.visibility</p:attrName>
                                        </p:attrNameLst>
                                      </p:cBhvr>
                                      <p:to>
                                        <p:strVal val="visible"/>
                                      </p:to>
                                    </p:set>
                                    <p:animEffect transition="in" filter="fade">
                                      <p:cBhvr>
                                        <p:cTn id="23" dur="2000"/>
                                        <p:tgtEl>
                                          <p:spTgt spid="3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xEl>
                                              <p:pRg st="0" end="0"/>
                                            </p:txEl>
                                          </p:spTgt>
                                        </p:tgtEl>
                                        <p:attrNameLst>
                                          <p:attrName>style.visibility</p:attrName>
                                        </p:attrNameLst>
                                      </p:cBhvr>
                                      <p:to>
                                        <p:strVal val="visible"/>
                                      </p:to>
                                    </p:set>
                                    <p:animEffect transition="in" filter="fade">
                                      <p:cBhvr>
                                        <p:cTn id="28" dur="2000"/>
                                        <p:tgtEl>
                                          <p:spTgt spid="2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xEl>
                                              <p:pRg st="0" end="0"/>
                                            </p:txEl>
                                          </p:spTgt>
                                        </p:tgtEl>
                                        <p:attrNameLst>
                                          <p:attrName>style.visibility</p:attrName>
                                        </p:attrNameLst>
                                      </p:cBhvr>
                                      <p:to>
                                        <p:strVal val="visible"/>
                                      </p:to>
                                    </p:set>
                                    <p:animEffect transition="in" filter="fade">
                                      <p:cBhvr>
                                        <p:cTn id="33" dur="2000"/>
                                        <p:tgtEl>
                                          <p:spTgt spid="4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6">
                                            <p:txEl>
                                              <p:pRg st="0" end="0"/>
                                            </p:txEl>
                                          </p:spTgt>
                                        </p:tgtEl>
                                        <p:attrNameLst>
                                          <p:attrName>style.visibility</p:attrName>
                                        </p:attrNameLst>
                                      </p:cBhvr>
                                      <p:to>
                                        <p:strVal val="visible"/>
                                      </p:to>
                                    </p:set>
                                    <p:animEffect transition="in" filter="fade">
                                      <p:cBhvr>
                                        <p:cTn id="38" dur="2000"/>
                                        <p:tgtEl>
                                          <p:spTgt spid="4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Effect transition="in" filter="fade">
                                      <p:cBhvr>
                                        <p:cTn id="43" dur="2000"/>
                                        <p:tgtEl>
                                          <p:spTgt spid="2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7">
                                            <p:txEl>
                                              <p:pRg st="0" end="0"/>
                                            </p:txEl>
                                          </p:spTgt>
                                        </p:tgtEl>
                                        <p:attrNameLst>
                                          <p:attrName>style.visibility</p:attrName>
                                        </p:attrNameLst>
                                      </p:cBhvr>
                                      <p:to>
                                        <p:strVal val="visible"/>
                                      </p:to>
                                    </p:set>
                                    <p:animEffect transition="in" filter="fade">
                                      <p:cBhvr>
                                        <p:cTn id="48" dur="2000"/>
                                        <p:tgtEl>
                                          <p:spTgt spid="4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xEl>
                                              <p:pRg st="0" end="0"/>
                                            </p:txEl>
                                          </p:spTgt>
                                        </p:tgtEl>
                                        <p:attrNameLst>
                                          <p:attrName>style.visibility</p:attrName>
                                        </p:attrNameLst>
                                      </p:cBhvr>
                                      <p:to>
                                        <p:strVal val="visible"/>
                                      </p:to>
                                    </p:set>
                                    <p:animEffect transition="in" filter="fade">
                                      <p:cBhvr>
                                        <p:cTn id="53" dur="2000"/>
                                        <p:tgtEl>
                                          <p:spTgt spid="2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8">
                                            <p:txEl>
                                              <p:pRg st="0" end="0"/>
                                            </p:txEl>
                                          </p:spTgt>
                                        </p:tgtEl>
                                        <p:attrNameLst>
                                          <p:attrName>style.visibility</p:attrName>
                                        </p:attrNameLst>
                                      </p:cBhvr>
                                      <p:to>
                                        <p:strVal val="visible"/>
                                      </p:to>
                                    </p:set>
                                    <p:animEffect transition="in" filter="fade">
                                      <p:cBhvr>
                                        <p:cTn id="58" dur="2000"/>
                                        <p:tgtEl>
                                          <p:spTgt spid="48">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8">
                                            <p:txEl>
                                              <p:pRg st="2" end="2"/>
                                            </p:txEl>
                                          </p:spTgt>
                                        </p:tgtEl>
                                        <p:attrNameLst>
                                          <p:attrName>style.visibility</p:attrName>
                                        </p:attrNameLst>
                                      </p:cBhvr>
                                      <p:to>
                                        <p:strVal val="visible"/>
                                      </p:to>
                                    </p:set>
                                    <p:animEffect transition="in" filter="fade">
                                      <p:cBhvr>
                                        <p:cTn id="61" dur="2000"/>
                                        <p:tgtEl>
                                          <p:spTgt spid="48">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xEl>
                                              <p:pRg st="0" end="0"/>
                                            </p:txEl>
                                          </p:spTgt>
                                        </p:tgtEl>
                                        <p:attrNameLst>
                                          <p:attrName>style.visibility</p:attrName>
                                        </p:attrNameLst>
                                      </p:cBhvr>
                                      <p:to>
                                        <p:strVal val="visible"/>
                                      </p:to>
                                    </p:set>
                                    <p:animEffect transition="in" filter="fade">
                                      <p:cBhvr>
                                        <p:cTn id="66" dur="2000"/>
                                        <p:tgtEl>
                                          <p:spTgt spid="30">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9">
                                            <p:txEl>
                                              <p:pRg st="0" end="0"/>
                                            </p:txEl>
                                          </p:spTgt>
                                        </p:tgtEl>
                                        <p:attrNameLst>
                                          <p:attrName>style.visibility</p:attrName>
                                        </p:attrNameLst>
                                      </p:cBhvr>
                                      <p:to>
                                        <p:strVal val="visible"/>
                                      </p:to>
                                    </p:set>
                                    <p:animEffect transition="in" filter="fade">
                                      <p:cBhvr>
                                        <p:cTn id="71" dur="2000"/>
                                        <p:tgtEl>
                                          <p:spTgt spid="49">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9">
                                            <p:txEl>
                                              <p:pRg st="2" end="2"/>
                                            </p:txEl>
                                          </p:spTgt>
                                        </p:tgtEl>
                                        <p:attrNameLst>
                                          <p:attrName>style.visibility</p:attrName>
                                        </p:attrNameLst>
                                      </p:cBhvr>
                                      <p:to>
                                        <p:strVal val="visible"/>
                                      </p:to>
                                    </p:set>
                                    <p:animEffect transition="in" filter="fade">
                                      <p:cBhvr>
                                        <p:cTn id="74" dur="2000"/>
                                        <p:tgtEl>
                                          <p:spTgt spid="49">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1">
                                            <p:txEl>
                                              <p:pRg st="0" end="0"/>
                                            </p:txEl>
                                          </p:spTgt>
                                        </p:tgtEl>
                                        <p:attrNameLst>
                                          <p:attrName>style.visibility</p:attrName>
                                        </p:attrNameLst>
                                      </p:cBhvr>
                                      <p:to>
                                        <p:strVal val="visible"/>
                                      </p:to>
                                    </p:set>
                                    <p:animEffect transition="in" filter="fade">
                                      <p:cBhvr>
                                        <p:cTn id="79" dur="2000"/>
                                        <p:tgtEl>
                                          <p:spTgt spid="3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0">
                                            <p:txEl>
                                              <p:pRg st="0" end="0"/>
                                            </p:txEl>
                                          </p:spTgt>
                                        </p:tgtEl>
                                        <p:attrNameLst>
                                          <p:attrName>style.visibility</p:attrName>
                                        </p:attrNameLst>
                                      </p:cBhvr>
                                      <p:to>
                                        <p:strVal val="visible"/>
                                      </p:to>
                                    </p:set>
                                    <p:animEffect transition="in" filter="fade">
                                      <p:cBhvr>
                                        <p:cTn id="84" dur="2000"/>
                                        <p:tgtEl>
                                          <p:spTgt spid="50">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0">
                                            <p:txEl>
                                              <p:pRg st="2" end="2"/>
                                            </p:txEl>
                                          </p:spTgt>
                                        </p:tgtEl>
                                        <p:attrNameLst>
                                          <p:attrName>style.visibility</p:attrName>
                                        </p:attrNameLst>
                                      </p:cBhvr>
                                      <p:to>
                                        <p:strVal val="visible"/>
                                      </p:to>
                                    </p:set>
                                    <p:animEffect transition="in" filter="fade">
                                      <p:cBhvr>
                                        <p:cTn id="87" dur="2000"/>
                                        <p:tgtEl>
                                          <p:spTgt spid="50">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1">
                                            <p:txEl>
                                              <p:pRg st="0" end="0"/>
                                            </p:txEl>
                                          </p:spTgt>
                                        </p:tgtEl>
                                        <p:attrNameLst>
                                          <p:attrName>style.visibility</p:attrName>
                                        </p:attrNameLst>
                                      </p:cBhvr>
                                      <p:to>
                                        <p:strVal val="visible"/>
                                      </p:to>
                                    </p:set>
                                    <p:animEffect transition="in" filter="fade">
                                      <p:cBhvr>
                                        <p:cTn id="92" dur="2000"/>
                                        <p:tgtEl>
                                          <p:spTgt spid="51">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1">
                                            <p:txEl>
                                              <p:pRg st="2" end="2"/>
                                            </p:txEl>
                                          </p:spTgt>
                                        </p:tgtEl>
                                        <p:attrNameLst>
                                          <p:attrName>style.visibility</p:attrName>
                                        </p:attrNameLst>
                                      </p:cBhvr>
                                      <p:to>
                                        <p:strVal val="visible"/>
                                      </p:to>
                                    </p:set>
                                    <p:animEffect transition="in" filter="fade">
                                      <p:cBhvr>
                                        <p:cTn id="95" dur="2000"/>
                                        <p:tgtEl>
                                          <p:spTgt spid="51">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2">
                                            <p:txEl>
                                              <p:pRg st="0" end="0"/>
                                            </p:txEl>
                                          </p:spTgt>
                                        </p:tgtEl>
                                        <p:attrNameLst>
                                          <p:attrName>style.visibility</p:attrName>
                                        </p:attrNameLst>
                                      </p:cBhvr>
                                      <p:to>
                                        <p:strVal val="visible"/>
                                      </p:to>
                                    </p:set>
                                    <p:animEffect transition="in" filter="fade">
                                      <p:cBhvr>
                                        <p:cTn id="100" dur="2000"/>
                                        <p:tgtEl>
                                          <p:spTgt spid="32">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2">
                                            <p:txEl>
                                              <p:pRg st="0" end="0"/>
                                            </p:txEl>
                                          </p:spTgt>
                                        </p:tgtEl>
                                        <p:attrNameLst>
                                          <p:attrName>style.visibility</p:attrName>
                                        </p:attrNameLst>
                                      </p:cBhvr>
                                      <p:to>
                                        <p:strVal val="visible"/>
                                      </p:to>
                                    </p:set>
                                    <p:animEffect transition="in" filter="fade">
                                      <p:cBhvr>
                                        <p:cTn id="105" dur="2000"/>
                                        <p:tgtEl>
                                          <p:spTgt spid="52">
                                            <p:txEl>
                                              <p:pRg st="0" end="0"/>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
                                            <p:txEl>
                                              <p:pRg st="2" end="2"/>
                                            </p:txEl>
                                          </p:spTgt>
                                        </p:tgtEl>
                                        <p:attrNameLst>
                                          <p:attrName>style.visibility</p:attrName>
                                        </p:attrNameLst>
                                      </p:cBhvr>
                                      <p:to>
                                        <p:strVal val="visible"/>
                                      </p:to>
                                    </p:set>
                                    <p:animEffect transition="in" filter="fade">
                                      <p:cBhvr>
                                        <p:cTn id="108" dur="2000"/>
                                        <p:tgtEl>
                                          <p:spTgt spid="52">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53">
                                            <p:txEl>
                                              <p:pRg st="0" end="0"/>
                                            </p:txEl>
                                          </p:spTgt>
                                        </p:tgtEl>
                                        <p:attrNameLst>
                                          <p:attrName>style.visibility</p:attrName>
                                        </p:attrNameLst>
                                      </p:cBhvr>
                                      <p:to>
                                        <p:strVal val="visible"/>
                                      </p:to>
                                    </p:set>
                                    <p:animEffect transition="in" filter="fade">
                                      <p:cBhvr>
                                        <p:cTn id="113" dur="2000"/>
                                        <p:tgtEl>
                                          <p:spTgt spid="53">
                                            <p:txEl>
                                              <p:pRg st="0" end="0"/>
                                            </p:txEl>
                                          </p:spTgt>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3">
                                            <p:txEl>
                                              <p:pRg st="2" end="2"/>
                                            </p:txEl>
                                          </p:spTgt>
                                        </p:tgtEl>
                                        <p:attrNameLst>
                                          <p:attrName>style.visibility</p:attrName>
                                        </p:attrNameLst>
                                      </p:cBhvr>
                                      <p:to>
                                        <p:strVal val="visible"/>
                                      </p:to>
                                    </p:set>
                                    <p:animEffect transition="in" filter="fade">
                                      <p:cBhvr>
                                        <p:cTn id="116" dur="2000"/>
                                        <p:tgtEl>
                                          <p:spTgt spid="53">
                                            <p:txEl>
                                              <p:pRg st="2" end="2"/>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3">
                                            <p:txEl>
                                              <p:pRg st="0" end="0"/>
                                            </p:txEl>
                                          </p:spTgt>
                                        </p:tgtEl>
                                        <p:attrNameLst>
                                          <p:attrName>style.visibility</p:attrName>
                                        </p:attrNameLst>
                                      </p:cBhvr>
                                      <p:to>
                                        <p:strVal val="visible"/>
                                      </p:to>
                                    </p:set>
                                    <p:animEffect transition="in" filter="fade">
                                      <p:cBhvr>
                                        <p:cTn id="121" dur="2000"/>
                                        <p:tgtEl>
                                          <p:spTgt spid="33">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4">
                                            <p:txEl>
                                              <p:pRg st="0" end="0"/>
                                            </p:txEl>
                                          </p:spTgt>
                                        </p:tgtEl>
                                        <p:attrNameLst>
                                          <p:attrName>style.visibility</p:attrName>
                                        </p:attrNameLst>
                                      </p:cBhvr>
                                      <p:to>
                                        <p:strVal val="visible"/>
                                      </p:to>
                                    </p:set>
                                    <p:animEffect transition="in" filter="fade">
                                      <p:cBhvr>
                                        <p:cTn id="126" dur="2000"/>
                                        <p:tgtEl>
                                          <p:spTgt spid="54">
                                            <p:txEl>
                                              <p:pRg st="0" end="0"/>
                                            </p:txEl>
                                          </p:spTgt>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4">
                                            <p:txEl>
                                              <p:pRg st="2" end="2"/>
                                            </p:txEl>
                                          </p:spTgt>
                                        </p:tgtEl>
                                        <p:attrNameLst>
                                          <p:attrName>style.visibility</p:attrName>
                                        </p:attrNameLst>
                                      </p:cBhvr>
                                      <p:to>
                                        <p:strVal val="visible"/>
                                      </p:to>
                                    </p:set>
                                    <p:animEffect transition="in" filter="fade">
                                      <p:cBhvr>
                                        <p:cTn id="129" dur="2000"/>
                                        <p:tgtEl>
                                          <p:spTgt spid="54">
                                            <p:txEl>
                                              <p:pRg st="2" end="2"/>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5">
                                            <p:txEl>
                                              <p:pRg st="0" end="0"/>
                                            </p:txEl>
                                          </p:spTgt>
                                        </p:tgtEl>
                                        <p:attrNameLst>
                                          <p:attrName>style.visibility</p:attrName>
                                        </p:attrNameLst>
                                      </p:cBhvr>
                                      <p:to>
                                        <p:strVal val="visible"/>
                                      </p:to>
                                    </p:set>
                                    <p:animEffect transition="in" filter="fade">
                                      <p:cBhvr>
                                        <p:cTn id="134" dur="2000"/>
                                        <p:tgtEl>
                                          <p:spTgt spid="55">
                                            <p:txEl>
                                              <p:pRg st="0" end="0"/>
                                            </p:txEl>
                                          </p:spTgt>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55">
                                            <p:txEl>
                                              <p:pRg st="2" end="2"/>
                                            </p:txEl>
                                          </p:spTgt>
                                        </p:tgtEl>
                                        <p:attrNameLst>
                                          <p:attrName>style.visibility</p:attrName>
                                        </p:attrNameLst>
                                      </p:cBhvr>
                                      <p:to>
                                        <p:strVal val="visible"/>
                                      </p:to>
                                    </p:set>
                                    <p:animEffect transition="in" filter="fade">
                                      <p:cBhvr>
                                        <p:cTn id="137" dur="2000"/>
                                        <p:tgtEl>
                                          <p:spTgt spid="55">
                                            <p:txEl>
                                              <p:pRg st="2" end="2"/>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4">
                                            <p:txEl>
                                              <p:pRg st="0" end="0"/>
                                            </p:txEl>
                                          </p:spTgt>
                                        </p:tgtEl>
                                        <p:attrNameLst>
                                          <p:attrName>style.visibility</p:attrName>
                                        </p:attrNameLst>
                                      </p:cBhvr>
                                      <p:to>
                                        <p:strVal val="visible"/>
                                      </p:to>
                                    </p:set>
                                    <p:animEffect transition="in" filter="fade">
                                      <p:cBhvr>
                                        <p:cTn id="142" dur="2000"/>
                                        <p:tgtEl>
                                          <p:spTgt spid="34">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7">
                                            <p:txEl>
                                              <p:pRg st="0" end="0"/>
                                            </p:txEl>
                                          </p:spTgt>
                                        </p:tgtEl>
                                        <p:attrNameLst>
                                          <p:attrName>style.visibility</p:attrName>
                                        </p:attrNameLst>
                                      </p:cBhvr>
                                      <p:to>
                                        <p:strVal val="visible"/>
                                      </p:to>
                                    </p:set>
                                    <p:animEffect transition="in" filter="fade">
                                      <p:cBhvr>
                                        <p:cTn id="147" dur="2000"/>
                                        <p:tgtEl>
                                          <p:spTgt spid="57">
                                            <p:txEl>
                                              <p:pRg st="0" end="0"/>
                                            </p:txEl>
                                          </p:spTgt>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57">
                                            <p:txEl>
                                              <p:pRg st="2" end="2"/>
                                            </p:txEl>
                                          </p:spTgt>
                                        </p:tgtEl>
                                        <p:attrNameLst>
                                          <p:attrName>style.visibility</p:attrName>
                                        </p:attrNameLst>
                                      </p:cBhvr>
                                      <p:to>
                                        <p:strVal val="visible"/>
                                      </p:to>
                                    </p:set>
                                    <p:animEffect transition="in" filter="fade">
                                      <p:cBhvr>
                                        <p:cTn id="150" dur="2000"/>
                                        <p:tgtEl>
                                          <p:spTgt spid="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P spid="27" grpId="0" build="allAtOnce"/>
      <p:bldP spid="28" grpId="0" build="allAtOnce"/>
      <p:bldP spid="29" grpId="0" build="allAtOnce"/>
      <p:bldP spid="30" grpId="0" build="allAtOnce"/>
      <p:bldP spid="31" grpId="0" build="allAtOnce"/>
      <p:bldP spid="32" grpId="0" build="allAtOnce"/>
      <p:bldP spid="33" grpId="0" build="allAtOnce"/>
      <p:bldP spid="34" grpId="0" build="allAtOnce"/>
      <p:bldP spid="35" grpId="0" build="allAtOnce"/>
      <p:bldP spid="36" grpId="0" build="allAtOnce"/>
      <p:bldP spid="45" grpId="0" build="allAtOnce"/>
      <p:bldP spid="46" grpId="0" build="allAtOnce"/>
      <p:bldP spid="47" grpId="0" build="allAtOnce"/>
      <p:bldP spid="48" grpId="0" build="allAtOnce"/>
      <p:bldP spid="49" grpId="0" build="allAtOnce"/>
      <p:bldP spid="50" grpId="0" build="allAtOnce"/>
      <p:bldP spid="51" grpId="0" build="allAtOnce"/>
      <p:bldP spid="52" grpId="0" build="allAtOnce"/>
      <p:bldP spid="53" grpId="0" build="allAtOnce"/>
      <p:bldP spid="54" grpId="0" build="allAtOnce"/>
      <p:bldP spid="55" grpId="0" build="allAtOnce"/>
      <p:bldP spid="57" grpId="0" build="allAtOnce"/>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Formele definitie van de taal                                           van de </a:t>
            </a:r>
            <a:r>
              <a:rPr lang="nl-NL" sz="3600" dirty="0" err="1" smtClean="0"/>
              <a:t>predikaatlogica</a:t>
            </a:r>
            <a:endParaRPr lang="nl-NL" sz="3600" dirty="0"/>
          </a:p>
        </p:txBody>
      </p:sp>
      <p:sp>
        <p:nvSpPr>
          <p:cNvPr id="4" name="TextBox 3"/>
          <p:cNvSpPr txBox="1"/>
          <p:nvPr/>
        </p:nvSpPr>
        <p:spPr>
          <a:xfrm>
            <a:off x="323528" y="1876762"/>
            <a:ext cx="8352928" cy="400110"/>
          </a:xfrm>
          <a:prstGeom prst="rect">
            <a:avLst/>
          </a:prstGeom>
          <a:noFill/>
        </p:spPr>
        <p:txBody>
          <a:bodyPr wrap="square" rtlCol="0">
            <a:spAutoFit/>
          </a:bodyPr>
          <a:lstStyle/>
          <a:p>
            <a:r>
              <a:rPr lang="nl-NL" sz="2000" dirty="0" smtClean="0"/>
              <a:t>i. </a:t>
            </a:r>
            <a:r>
              <a:rPr lang="nl-NL" sz="2000" dirty="0" err="1" smtClean="0"/>
              <a:t>predikaatletters</a:t>
            </a:r>
            <a:r>
              <a:rPr lang="nl-NL" sz="2000" b="1" dirty="0" smtClean="0"/>
              <a:t>		A, B, C, …; R, S, T, …; A</a:t>
            </a:r>
            <a:r>
              <a:rPr lang="nl-NL" sz="2000" b="1" baseline="-25000" dirty="0" smtClean="0"/>
              <a:t>1 </a:t>
            </a:r>
            <a:r>
              <a:rPr lang="nl-NL" sz="2000" b="1" dirty="0" smtClean="0"/>
              <a:t>, A</a:t>
            </a:r>
            <a:r>
              <a:rPr lang="nl-NL" sz="2000" b="1" baseline="-25000" dirty="0" smtClean="0"/>
              <a:t>2 </a:t>
            </a:r>
            <a:r>
              <a:rPr lang="nl-NL" sz="2000" b="1" dirty="0" smtClean="0"/>
              <a:t>, …; etc. </a:t>
            </a:r>
            <a:endParaRPr lang="nl-NL" sz="2000" dirty="0" smtClean="0"/>
          </a:p>
        </p:txBody>
      </p:sp>
      <p:sp>
        <p:nvSpPr>
          <p:cNvPr id="24" name="TextBox 23"/>
          <p:cNvSpPr txBox="1"/>
          <p:nvPr/>
        </p:nvSpPr>
        <p:spPr>
          <a:xfrm>
            <a:off x="323528" y="2420888"/>
            <a:ext cx="8352928" cy="400110"/>
          </a:xfrm>
          <a:prstGeom prst="rect">
            <a:avLst/>
          </a:prstGeom>
          <a:noFill/>
        </p:spPr>
        <p:txBody>
          <a:bodyPr wrap="square" rtlCol="0">
            <a:spAutoFit/>
          </a:bodyPr>
          <a:lstStyle/>
          <a:p>
            <a:r>
              <a:rPr lang="nl-NL" sz="2000" dirty="0" err="1" smtClean="0"/>
              <a:t>ii</a:t>
            </a:r>
            <a:r>
              <a:rPr lang="nl-NL" sz="2000" dirty="0" smtClean="0"/>
              <a:t>. individuvariabelen</a:t>
            </a:r>
            <a:r>
              <a:rPr lang="nl-NL" sz="2000" b="1" dirty="0" smtClean="0"/>
              <a:t>	x, y, z, …; x</a:t>
            </a:r>
            <a:r>
              <a:rPr lang="nl-NL" sz="2000" b="1" baseline="-25000" dirty="0" smtClean="0"/>
              <a:t>1</a:t>
            </a:r>
            <a:r>
              <a:rPr lang="nl-NL" sz="2000" b="1" dirty="0" smtClean="0"/>
              <a:t>, x</a:t>
            </a:r>
            <a:r>
              <a:rPr lang="nl-NL" sz="2000" b="1" baseline="-25000" dirty="0" smtClean="0"/>
              <a:t>2</a:t>
            </a:r>
            <a:r>
              <a:rPr lang="nl-NL" sz="2000" b="1" dirty="0" smtClean="0"/>
              <a:t>, …; y</a:t>
            </a:r>
            <a:r>
              <a:rPr lang="nl-NL" sz="2000" b="1" baseline="-25000" dirty="0" smtClean="0"/>
              <a:t>1 </a:t>
            </a:r>
            <a:r>
              <a:rPr lang="nl-NL" sz="2000" b="1" dirty="0" smtClean="0"/>
              <a:t>, y</a:t>
            </a:r>
            <a:r>
              <a:rPr lang="nl-NL" sz="2000" b="1" baseline="-25000" dirty="0" smtClean="0"/>
              <a:t>2 </a:t>
            </a:r>
            <a:r>
              <a:rPr lang="nl-NL" sz="2000" b="1" dirty="0" smtClean="0"/>
              <a:t>, …; etc. </a:t>
            </a:r>
            <a:endParaRPr lang="nl-NL" sz="2000" dirty="0" smtClean="0"/>
          </a:p>
        </p:txBody>
      </p:sp>
      <p:sp>
        <p:nvSpPr>
          <p:cNvPr id="25" name="TextBox 24"/>
          <p:cNvSpPr txBox="1"/>
          <p:nvPr/>
        </p:nvSpPr>
        <p:spPr>
          <a:xfrm>
            <a:off x="323528" y="3028890"/>
            <a:ext cx="8352928" cy="400110"/>
          </a:xfrm>
          <a:prstGeom prst="rect">
            <a:avLst/>
          </a:prstGeom>
          <a:noFill/>
        </p:spPr>
        <p:txBody>
          <a:bodyPr wrap="square" rtlCol="0">
            <a:spAutoFit/>
          </a:bodyPr>
          <a:lstStyle/>
          <a:p>
            <a:r>
              <a:rPr lang="nl-NL" sz="2000" dirty="0" err="1" smtClean="0"/>
              <a:t>iii</a:t>
            </a:r>
            <a:r>
              <a:rPr lang="nl-NL" sz="2000" dirty="0" smtClean="0"/>
              <a:t>. individuconstanten</a:t>
            </a:r>
            <a:r>
              <a:rPr lang="nl-NL" sz="2000" b="1" dirty="0" smtClean="0"/>
              <a:t>	a, b, c, …; u , v , w …; a</a:t>
            </a:r>
            <a:r>
              <a:rPr lang="nl-NL" sz="2000" b="1" baseline="-25000" dirty="0" smtClean="0"/>
              <a:t>1 </a:t>
            </a:r>
            <a:r>
              <a:rPr lang="nl-NL" sz="2000" b="1" dirty="0" smtClean="0"/>
              <a:t>, a</a:t>
            </a:r>
            <a:r>
              <a:rPr lang="nl-NL" sz="2000" b="1" baseline="-25000" dirty="0" smtClean="0"/>
              <a:t>2 </a:t>
            </a:r>
            <a:r>
              <a:rPr lang="nl-NL" sz="2000" b="1" dirty="0" smtClean="0"/>
              <a:t>, …; b</a:t>
            </a:r>
            <a:r>
              <a:rPr lang="nl-NL" sz="2000" b="1" baseline="-25000" dirty="0" smtClean="0"/>
              <a:t>1 </a:t>
            </a:r>
            <a:r>
              <a:rPr lang="nl-NL" sz="2000" b="1" dirty="0" smtClean="0"/>
              <a:t>, b</a:t>
            </a:r>
            <a:r>
              <a:rPr lang="nl-NL" sz="2000" b="1" baseline="-25000" dirty="0" smtClean="0"/>
              <a:t>2 </a:t>
            </a:r>
            <a:r>
              <a:rPr lang="nl-NL" sz="2000" b="1" dirty="0" smtClean="0"/>
              <a:t>, …  etc. </a:t>
            </a:r>
            <a:endParaRPr lang="nl-NL" sz="2000" dirty="0" smtClean="0"/>
          </a:p>
        </p:txBody>
      </p:sp>
      <p:sp>
        <p:nvSpPr>
          <p:cNvPr id="26" name="TextBox 25"/>
          <p:cNvSpPr txBox="1"/>
          <p:nvPr/>
        </p:nvSpPr>
        <p:spPr>
          <a:xfrm>
            <a:off x="323528" y="3604954"/>
            <a:ext cx="8352928" cy="400110"/>
          </a:xfrm>
          <a:prstGeom prst="rect">
            <a:avLst/>
          </a:prstGeom>
          <a:noFill/>
        </p:spPr>
        <p:txBody>
          <a:bodyPr wrap="square" rtlCol="0">
            <a:spAutoFit/>
          </a:bodyPr>
          <a:lstStyle/>
          <a:p>
            <a:r>
              <a:rPr lang="nl-NL" sz="2000" dirty="0" err="1" smtClean="0"/>
              <a:t>iv</a:t>
            </a:r>
            <a:r>
              <a:rPr lang="nl-NL" sz="2000" dirty="0" smtClean="0"/>
              <a:t>. logische constanten	</a:t>
            </a:r>
            <a:r>
              <a:rPr lang="nl-NL" sz="2000" b="1" dirty="0" smtClean="0"/>
              <a:t> ∀ , ∃, ∧ , V , → , ¬ , ↔    	</a:t>
            </a:r>
            <a:endParaRPr lang="nl-NL" sz="2000" dirty="0" smtClean="0"/>
          </a:p>
        </p:txBody>
      </p:sp>
      <p:sp>
        <p:nvSpPr>
          <p:cNvPr id="27" name="TextBox 26"/>
          <p:cNvSpPr txBox="1"/>
          <p:nvPr/>
        </p:nvSpPr>
        <p:spPr>
          <a:xfrm>
            <a:off x="323528" y="4109010"/>
            <a:ext cx="8352928" cy="400110"/>
          </a:xfrm>
          <a:prstGeom prst="rect">
            <a:avLst/>
          </a:prstGeom>
          <a:noFill/>
        </p:spPr>
        <p:txBody>
          <a:bodyPr wrap="square" rtlCol="0">
            <a:spAutoFit/>
          </a:bodyPr>
          <a:lstStyle/>
          <a:p>
            <a:r>
              <a:rPr lang="nl-NL" sz="2000" dirty="0" smtClean="0"/>
              <a:t>v. Hulptekens		</a:t>
            </a:r>
            <a:r>
              <a:rPr lang="nl-NL" sz="2000" b="1" dirty="0" smtClean="0"/>
              <a:t>( , )    	</a:t>
            </a:r>
            <a:endParaRPr lang="nl-NL"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20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20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20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20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24" grpId="0" build="allAtOnce"/>
      <p:bldP spid="25" grpId="0" build="allAtOnce"/>
      <p:bldP spid="26" grpId="0" build="allAtOnce"/>
      <p:bldP spid="27" grpId="0" build="allAtOnce"/>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Boomdiagrammen</a:t>
            </a:r>
            <a:endParaRPr lang="nl-NL" sz="3600" dirty="0"/>
          </a:p>
        </p:txBody>
      </p:sp>
      <p:sp>
        <p:nvSpPr>
          <p:cNvPr id="4" name="TextBox 3"/>
          <p:cNvSpPr txBox="1"/>
          <p:nvPr/>
        </p:nvSpPr>
        <p:spPr>
          <a:xfrm>
            <a:off x="323528" y="1628800"/>
            <a:ext cx="3600400" cy="369332"/>
          </a:xfrm>
          <a:prstGeom prst="rect">
            <a:avLst/>
          </a:prstGeom>
          <a:noFill/>
        </p:spPr>
        <p:txBody>
          <a:bodyPr wrap="square" rtlCol="0">
            <a:spAutoFit/>
          </a:bodyPr>
          <a:lstStyle/>
          <a:p>
            <a:r>
              <a:rPr lang="nl-NL" b="1" dirty="0" smtClean="0"/>
              <a:t>∀x (</a:t>
            </a:r>
            <a:r>
              <a:rPr lang="nl-NL" b="1" dirty="0" err="1" smtClean="0"/>
              <a:t>Kx</a:t>
            </a:r>
            <a:r>
              <a:rPr lang="nl-NL" b="1" dirty="0" smtClean="0"/>
              <a:t> → ∃y  </a:t>
            </a:r>
            <a:r>
              <a:rPr lang="nl-NL" b="1" dirty="0" err="1" smtClean="0"/>
              <a:t>Myx</a:t>
            </a:r>
            <a:r>
              <a:rPr lang="nl-NL" b="1" dirty="0" smtClean="0"/>
              <a:t>) </a:t>
            </a:r>
            <a:endParaRPr lang="nl-NL" dirty="0" smtClean="0"/>
          </a:p>
        </p:txBody>
      </p:sp>
      <p:sp>
        <p:nvSpPr>
          <p:cNvPr id="5" name="TextBox 4"/>
          <p:cNvSpPr txBox="1"/>
          <p:nvPr/>
        </p:nvSpPr>
        <p:spPr>
          <a:xfrm>
            <a:off x="3347864" y="1619508"/>
            <a:ext cx="3600400" cy="369332"/>
          </a:xfrm>
          <a:prstGeom prst="rect">
            <a:avLst/>
          </a:prstGeom>
          <a:noFill/>
        </p:spPr>
        <p:txBody>
          <a:bodyPr wrap="square" rtlCol="0">
            <a:spAutoFit/>
          </a:bodyPr>
          <a:lstStyle/>
          <a:p>
            <a:r>
              <a:rPr lang="nl-NL" b="1" dirty="0" smtClean="0"/>
              <a:t>∀x (</a:t>
            </a:r>
            <a:r>
              <a:rPr lang="nl-NL" b="1" dirty="0" err="1" smtClean="0"/>
              <a:t>Kx</a:t>
            </a:r>
            <a:r>
              <a:rPr lang="nl-NL" b="1" dirty="0" smtClean="0"/>
              <a:t> → ∃y  </a:t>
            </a:r>
            <a:r>
              <a:rPr lang="nl-NL" b="1" dirty="0" err="1" smtClean="0"/>
              <a:t>Myx</a:t>
            </a:r>
            <a:r>
              <a:rPr lang="nl-NL" b="1" dirty="0" smtClean="0"/>
              <a:t>) </a:t>
            </a:r>
            <a:endParaRPr lang="nl-NL" dirty="0" smtClean="0"/>
          </a:p>
        </p:txBody>
      </p:sp>
      <p:cxnSp>
        <p:nvCxnSpPr>
          <p:cNvPr id="7" name="Straight Connector 6"/>
          <p:cNvCxnSpPr/>
          <p:nvPr/>
        </p:nvCxnSpPr>
        <p:spPr>
          <a:xfrm flipH="1">
            <a:off x="3419872" y="2132856"/>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11960" y="2132856"/>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3848" y="2843644"/>
            <a:ext cx="504056" cy="369332"/>
          </a:xfrm>
          <a:prstGeom prst="rect">
            <a:avLst/>
          </a:prstGeom>
          <a:noFill/>
        </p:spPr>
        <p:txBody>
          <a:bodyPr wrap="square" rtlCol="0">
            <a:spAutoFit/>
          </a:bodyPr>
          <a:lstStyle/>
          <a:p>
            <a:r>
              <a:rPr lang="nl-NL" b="1" dirty="0" smtClean="0"/>
              <a:t>∀x</a:t>
            </a:r>
            <a:endParaRPr lang="nl-NL" dirty="0" smtClean="0"/>
          </a:p>
        </p:txBody>
      </p:sp>
      <p:sp>
        <p:nvSpPr>
          <p:cNvPr id="11" name="TextBox 10"/>
          <p:cNvSpPr txBox="1"/>
          <p:nvPr/>
        </p:nvSpPr>
        <p:spPr>
          <a:xfrm>
            <a:off x="4499992" y="2843644"/>
            <a:ext cx="3600400" cy="369332"/>
          </a:xfrm>
          <a:prstGeom prst="rect">
            <a:avLst/>
          </a:prstGeom>
          <a:noFill/>
        </p:spPr>
        <p:txBody>
          <a:bodyPr wrap="square" rtlCol="0">
            <a:spAutoFit/>
          </a:bodyPr>
          <a:lstStyle/>
          <a:p>
            <a:r>
              <a:rPr lang="nl-NL" b="1" dirty="0" err="1" smtClean="0"/>
              <a:t>Kx</a:t>
            </a:r>
            <a:r>
              <a:rPr lang="nl-NL" b="1" dirty="0" smtClean="0"/>
              <a:t> → ∃y  </a:t>
            </a:r>
            <a:r>
              <a:rPr lang="nl-NL" b="1" dirty="0" err="1" smtClean="0"/>
              <a:t>Myx</a:t>
            </a:r>
            <a:r>
              <a:rPr lang="nl-NL" b="1" dirty="0" smtClean="0"/>
              <a:t> </a:t>
            </a:r>
            <a:endParaRPr lang="nl-NL" dirty="0" smtClean="0"/>
          </a:p>
        </p:txBody>
      </p:sp>
      <p:cxnSp>
        <p:nvCxnSpPr>
          <p:cNvPr id="12" name="Straight Connector 11"/>
          <p:cNvCxnSpPr/>
          <p:nvPr/>
        </p:nvCxnSpPr>
        <p:spPr>
          <a:xfrm>
            <a:off x="5220072" y="3284984"/>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427984" y="3284984"/>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20072" y="3284984"/>
            <a:ext cx="0" cy="72008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39952" y="4005064"/>
            <a:ext cx="504056" cy="369332"/>
          </a:xfrm>
          <a:prstGeom prst="rect">
            <a:avLst/>
          </a:prstGeom>
          <a:noFill/>
        </p:spPr>
        <p:txBody>
          <a:bodyPr wrap="square" rtlCol="0">
            <a:spAutoFit/>
          </a:bodyPr>
          <a:lstStyle/>
          <a:p>
            <a:r>
              <a:rPr lang="nl-NL" b="1" dirty="0" err="1" smtClean="0"/>
              <a:t>Kx</a:t>
            </a:r>
            <a:endParaRPr lang="nl-NL" dirty="0" smtClean="0"/>
          </a:p>
        </p:txBody>
      </p:sp>
      <p:sp>
        <p:nvSpPr>
          <p:cNvPr id="18" name="TextBox 17"/>
          <p:cNvSpPr txBox="1"/>
          <p:nvPr/>
        </p:nvSpPr>
        <p:spPr>
          <a:xfrm>
            <a:off x="5004048" y="4005064"/>
            <a:ext cx="432048" cy="369332"/>
          </a:xfrm>
          <a:prstGeom prst="rect">
            <a:avLst/>
          </a:prstGeom>
          <a:noFill/>
        </p:spPr>
        <p:txBody>
          <a:bodyPr wrap="square" rtlCol="0">
            <a:spAutoFit/>
          </a:bodyPr>
          <a:lstStyle/>
          <a:p>
            <a:r>
              <a:rPr lang="nl-NL" b="1" dirty="0" smtClean="0"/>
              <a:t>→ </a:t>
            </a:r>
            <a:endParaRPr lang="nl-NL" dirty="0" smtClean="0"/>
          </a:p>
        </p:txBody>
      </p:sp>
      <p:sp>
        <p:nvSpPr>
          <p:cNvPr id="19" name="TextBox 18"/>
          <p:cNvSpPr txBox="1"/>
          <p:nvPr/>
        </p:nvSpPr>
        <p:spPr>
          <a:xfrm>
            <a:off x="5652120" y="3995772"/>
            <a:ext cx="1080120" cy="369332"/>
          </a:xfrm>
          <a:prstGeom prst="rect">
            <a:avLst/>
          </a:prstGeom>
          <a:noFill/>
        </p:spPr>
        <p:txBody>
          <a:bodyPr wrap="square" rtlCol="0">
            <a:spAutoFit/>
          </a:bodyPr>
          <a:lstStyle/>
          <a:p>
            <a:r>
              <a:rPr lang="nl-NL" b="1" dirty="0" smtClean="0"/>
              <a:t>∃y  </a:t>
            </a:r>
            <a:r>
              <a:rPr lang="nl-NL" b="1" dirty="0" err="1" smtClean="0"/>
              <a:t>Myx</a:t>
            </a:r>
            <a:r>
              <a:rPr lang="nl-NL" b="1" dirty="0" smtClean="0"/>
              <a:t> </a:t>
            </a:r>
            <a:endParaRPr lang="nl-NL" dirty="0" smtClean="0"/>
          </a:p>
        </p:txBody>
      </p:sp>
      <p:cxnSp>
        <p:nvCxnSpPr>
          <p:cNvPr id="20" name="Straight Connector 19"/>
          <p:cNvCxnSpPr/>
          <p:nvPr/>
        </p:nvCxnSpPr>
        <p:spPr>
          <a:xfrm>
            <a:off x="6228184" y="4437112"/>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436096" y="4437112"/>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20072" y="5085184"/>
            <a:ext cx="504056" cy="369332"/>
          </a:xfrm>
          <a:prstGeom prst="rect">
            <a:avLst/>
          </a:prstGeom>
          <a:noFill/>
        </p:spPr>
        <p:txBody>
          <a:bodyPr wrap="square" rtlCol="0">
            <a:spAutoFit/>
          </a:bodyPr>
          <a:lstStyle/>
          <a:p>
            <a:r>
              <a:rPr lang="nl-NL" b="1" dirty="0" smtClean="0"/>
              <a:t>∃y  </a:t>
            </a:r>
            <a:endParaRPr lang="nl-NL" dirty="0" smtClean="0"/>
          </a:p>
        </p:txBody>
      </p:sp>
      <p:sp>
        <p:nvSpPr>
          <p:cNvPr id="23" name="TextBox 22"/>
          <p:cNvSpPr txBox="1"/>
          <p:nvPr/>
        </p:nvSpPr>
        <p:spPr>
          <a:xfrm>
            <a:off x="6804248" y="5075892"/>
            <a:ext cx="648072" cy="369332"/>
          </a:xfrm>
          <a:prstGeom prst="rect">
            <a:avLst/>
          </a:prstGeom>
          <a:noFill/>
        </p:spPr>
        <p:txBody>
          <a:bodyPr wrap="square" rtlCol="0">
            <a:spAutoFit/>
          </a:bodyPr>
          <a:lstStyle/>
          <a:p>
            <a:r>
              <a:rPr lang="nl-NL" b="1" dirty="0" err="1" smtClean="0"/>
              <a:t>Myx</a:t>
            </a:r>
            <a:r>
              <a:rPr lang="nl-NL" b="1" dirty="0" smtClean="0"/>
              <a:t> </a:t>
            </a: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0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0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20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7" grpId="0"/>
      <p:bldP spid="18" grpId="0"/>
      <p:bldP spid="19" grpId="0"/>
      <p:bldP spid="22" grpId="0"/>
      <p:bldP spid="23"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Boomdiagrammen</a:t>
            </a:r>
            <a:endParaRPr lang="nl-NL" sz="3600" dirty="0"/>
          </a:p>
        </p:txBody>
      </p:sp>
      <p:sp>
        <p:nvSpPr>
          <p:cNvPr id="5" name="TextBox 4"/>
          <p:cNvSpPr txBox="1"/>
          <p:nvPr/>
        </p:nvSpPr>
        <p:spPr>
          <a:xfrm>
            <a:off x="1331640" y="1619508"/>
            <a:ext cx="6336704" cy="369332"/>
          </a:xfrm>
          <a:prstGeom prst="rect">
            <a:avLst/>
          </a:prstGeom>
          <a:noFill/>
        </p:spPr>
        <p:txBody>
          <a:bodyPr wrap="square" rtlCol="0">
            <a:spAutoFit/>
          </a:bodyPr>
          <a:lstStyle/>
          <a:p>
            <a:r>
              <a:rPr lang="nl-NL" b="1" dirty="0" smtClean="0"/>
              <a:t>∀x ∃y (</a:t>
            </a:r>
            <a:r>
              <a:rPr lang="nl-NL" b="1" dirty="0" err="1" smtClean="0"/>
              <a:t>Rax</a:t>
            </a:r>
            <a:r>
              <a:rPr lang="nl-NL" b="1" dirty="0" smtClean="0"/>
              <a:t> → (∀z (¬</a:t>
            </a:r>
            <a:r>
              <a:rPr lang="nl-NL" b="1" dirty="0" err="1" smtClean="0"/>
              <a:t>Az</a:t>
            </a:r>
            <a:r>
              <a:rPr lang="nl-NL" b="1" dirty="0" smtClean="0"/>
              <a:t> → ¬∃w(</a:t>
            </a:r>
            <a:r>
              <a:rPr lang="nl-NL" b="1" dirty="0" err="1" smtClean="0"/>
              <a:t>Gazw</a:t>
            </a:r>
            <a:r>
              <a:rPr lang="nl-NL" b="1" dirty="0" smtClean="0"/>
              <a:t> V </a:t>
            </a:r>
            <a:r>
              <a:rPr lang="nl-NL" b="1" dirty="0" err="1" smtClean="0"/>
              <a:t>Hxyw</a:t>
            </a:r>
            <a:r>
              <a:rPr lang="nl-NL" b="1" dirty="0" smtClean="0"/>
              <a:t>)) V ¬</a:t>
            </a:r>
            <a:r>
              <a:rPr lang="nl-NL" b="1" dirty="0" err="1" smtClean="0"/>
              <a:t>Raa</a:t>
            </a:r>
            <a:r>
              <a:rPr lang="nl-NL" b="1" dirty="0" smtClean="0"/>
              <a:t>))     </a:t>
            </a:r>
            <a:endParaRPr lang="nl-NL" dirty="0" smtClean="0"/>
          </a:p>
        </p:txBody>
      </p:sp>
      <p:cxnSp>
        <p:nvCxnSpPr>
          <p:cNvPr id="7" name="Straight Connector 6"/>
          <p:cNvCxnSpPr/>
          <p:nvPr/>
        </p:nvCxnSpPr>
        <p:spPr>
          <a:xfrm flipH="1">
            <a:off x="1979712" y="3861048"/>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92080" y="3861048"/>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23928" y="206084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84040" y="2555612"/>
            <a:ext cx="6336704" cy="369332"/>
          </a:xfrm>
          <a:prstGeom prst="rect">
            <a:avLst/>
          </a:prstGeom>
          <a:noFill/>
        </p:spPr>
        <p:txBody>
          <a:bodyPr wrap="square" rtlCol="0">
            <a:spAutoFit/>
          </a:bodyPr>
          <a:lstStyle/>
          <a:p>
            <a:r>
              <a:rPr lang="nl-NL" b="1" dirty="0" smtClean="0"/>
              <a:t>∃y (</a:t>
            </a:r>
            <a:r>
              <a:rPr lang="nl-NL" b="1" dirty="0" err="1" smtClean="0"/>
              <a:t>Rax</a:t>
            </a:r>
            <a:r>
              <a:rPr lang="nl-NL" b="1" dirty="0" smtClean="0"/>
              <a:t> → (∀z (¬</a:t>
            </a:r>
            <a:r>
              <a:rPr lang="nl-NL" b="1" dirty="0" err="1" smtClean="0"/>
              <a:t>Az</a:t>
            </a:r>
            <a:r>
              <a:rPr lang="nl-NL" b="1" dirty="0" smtClean="0"/>
              <a:t> → ¬∃w(</a:t>
            </a:r>
            <a:r>
              <a:rPr lang="nl-NL" b="1" dirty="0" err="1" smtClean="0"/>
              <a:t>Gazw</a:t>
            </a:r>
            <a:r>
              <a:rPr lang="nl-NL" b="1" dirty="0" smtClean="0"/>
              <a:t> V </a:t>
            </a:r>
            <a:r>
              <a:rPr lang="nl-NL" b="1" dirty="0" err="1" smtClean="0"/>
              <a:t>Hxyw</a:t>
            </a:r>
            <a:r>
              <a:rPr lang="nl-NL" b="1" dirty="0" smtClean="0"/>
              <a:t>)) V ¬</a:t>
            </a:r>
            <a:r>
              <a:rPr lang="nl-NL" b="1" dirty="0" err="1" smtClean="0"/>
              <a:t>Raa</a:t>
            </a:r>
            <a:r>
              <a:rPr lang="nl-NL" b="1" dirty="0" smtClean="0"/>
              <a:t>))     </a:t>
            </a:r>
            <a:endParaRPr lang="nl-NL" dirty="0" smtClean="0"/>
          </a:p>
        </p:txBody>
      </p:sp>
      <p:cxnSp>
        <p:nvCxnSpPr>
          <p:cNvPr id="27" name="Straight Connector 26"/>
          <p:cNvCxnSpPr/>
          <p:nvPr/>
        </p:nvCxnSpPr>
        <p:spPr>
          <a:xfrm>
            <a:off x="3923928" y="299695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36440" y="3419708"/>
            <a:ext cx="6336704" cy="369332"/>
          </a:xfrm>
          <a:prstGeom prst="rect">
            <a:avLst/>
          </a:prstGeom>
          <a:noFill/>
        </p:spPr>
        <p:txBody>
          <a:bodyPr wrap="square" rtlCol="0">
            <a:spAutoFit/>
          </a:bodyPr>
          <a:lstStyle/>
          <a:p>
            <a:r>
              <a:rPr lang="nl-NL" b="1" dirty="0" smtClean="0"/>
              <a:t>(</a:t>
            </a:r>
            <a:r>
              <a:rPr lang="nl-NL" b="1" dirty="0" err="1" smtClean="0"/>
              <a:t>Rax</a:t>
            </a:r>
            <a:r>
              <a:rPr lang="nl-NL" b="1" dirty="0" smtClean="0"/>
              <a:t> → (∀z (¬</a:t>
            </a:r>
            <a:r>
              <a:rPr lang="nl-NL" b="1" dirty="0" err="1" smtClean="0"/>
              <a:t>Az</a:t>
            </a:r>
            <a:r>
              <a:rPr lang="nl-NL" b="1" dirty="0" smtClean="0"/>
              <a:t> → ¬∃w(</a:t>
            </a:r>
            <a:r>
              <a:rPr lang="nl-NL" b="1" dirty="0" err="1" smtClean="0"/>
              <a:t>Gazw</a:t>
            </a:r>
            <a:r>
              <a:rPr lang="nl-NL" b="1" dirty="0" smtClean="0"/>
              <a:t> V </a:t>
            </a:r>
            <a:r>
              <a:rPr lang="nl-NL" b="1" dirty="0" err="1" smtClean="0"/>
              <a:t>Hxyw</a:t>
            </a:r>
            <a:r>
              <a:rPr lang="nl-NL" b="1" dirty="0" smtClean="0"/>
              <a:t>)) V ¬</a:t>
            </a:r>
            <a:r>
              <a:rPr lang="nl-NL" b="1" dirty="0" err="1" smtClean="0"/>
              <a:t>Raa</a:t>
            </a:r>
            <a:r>
              <a:rPr lang="nl-NL" b="1" dirty="0" smtClean="0"/>
              <a:t>))     </a:t>
            </a:r>
            <a:endParaRPr lang="nl-NL" dirty="0" smtClean="0"/>
          </a:p>
        </p:txBody>
      </p:sp>
      <p:sp>
        <p:nvSpPr>
          <p:cNvPr id="29" name="TextBox 28"/>
          <p:cNvSpPr txBox="1"/>
          <p:nvPr/>
        </p:nvSpPr>
        <p:spPr>
          <a:xfrm>
            <a:off x="1619672" y="4509120"/>
            <a:ext cx="576064" cy="369332"/>
          </a:xfrm>
          <a:prstGeom prst="rect">
            <a:avLst/>
          </a:prstGeom>
          <a:noFill/>
        </p:spPr>
        <p:txBody>
          <a:bodyPr wrap="square" rtlCol="0">
            <a:spAutoFit/>
          </a:bodyPr>
          <a:lstStyle/>
          <a:p>
            <a:r>
              <a:rPr lang="nl-NL" b="1" dirty="0" err="1" smtClean="0"/>
              <a:t>Rax</a:t>
            </a:r>
            <a:r>
              <a:rPr lang="nl-NL" b="1" dirty="0" smtClean="0"/>
              <a:t>     </a:t>
            </a:r>
            <a:endParaRPr lang="nl-NL" dirty="0" smtClean="0"/>
          </a:p>
        </p:txBody>
      </p:sp>
      <p:sp>
        <p:nvSpPr>
          <p:cNvPr id="30" name="TextBox 29"/>
          <p:cNvSpPr txBox="1"/>
          <p:nvPr/>
        </p:nvSpPr>
        <p:spPr>
          <a:xfrm>
            <a:off x="4355976" y="4509120"/>
            <a:ext cx="4104456" cy="369332"/>
          </a:xfrm>
          <a:prstGeom prst="rect">
            <a:avLst/>
          </a:prstGeom>
          <a:noFill/>
        </p:spPr>
        <p:txBody>
          <a:bodyPr wrap="square" rtlCol="0">
            <a:spAutoFit/>
          </a:bodyPr>
          <a:lstStyle/>
          <a:p>
            <a:r>
              <a:rPr lang="nl-NL" b="1" dirty="0" smtClean="0"/>
              <a:t>(∀z (¬</a:t>
            </a:r>
            <a:r>
              <a:rPr lang="nl-NL" b="1" dirty="0" err="1" smtClean="0"/>
              <a:t>Az</a:t>
            </a:r>
            <a:r>
              <a:rPr lang="nl-NL" b="1" dirty="0" smtClean="0"/>
              <a:t> → ¬∃w(</a:t>
            </a:r>
            <a:r>
              <a:rPr lang="nl-NL" b="1" dirty="0" err="1" smtClean="0"/>
              <a:t>Gazw</a:t>
            </a:r>
            <a:r>
              <a:rPr lang="nl-NL" b="1" dirty="0" smtClean="0"/>
              <a:t> V </a:t>
            </a:r>
            <a:r>
              <a:rPr lang="nl-NL" b="1" dirty="0" err="1" smtClean="0"/>
              <a:t>Hxyw</a:t>
            </a:r>
            <a:r>
              <a:rPr lang="nl-NL" b="1" dirty="0" smtClean="0"/>
              <a:t>)) V ¬</a:t>
            </a:r>
            <a:r>
              <a:rPr lang="nl-NL" b="1" dirty="0" err="1" smtClean="0"/>
              <a:t>Raa</a:t>
            </a:r>
            <a:r>
              <a:rPr lang="nl-NL" b="1" dirty="0" smtClean="0"/>
              <a:t>)     </a:t>
            </a:r>
            <a:endParaRPr lang="nl-NL" dirty="0" smtClean="0"/>
          </a:p>
        </p:txBody>
      </p:sp>
      <p:cxnSp>
        <p:nvCxnSpPr>
          <p:cNvPr id="31" name="Straight Connector 30"/>
          <p:cNvCxnSpPr/>
          <p:nvPr/>
        </p:nvCxnSpPr>
        <p:spPr>
          <a:xfrm>
            <a:off x="6372200" y="4941168"/>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580112" y="4941168"/>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63888" y="5589240"/>
            <a:ext cx="4104456" cy="369332"/>
          </a:xfrm>
          <a:prstGeom prst="rect">
            <a:avLst/>
          </a:prstGeom>
          <a:noFill/>
        </p:spPr>
        <p:txBody>
          <a:bodyPr wrap="square" rtlCol="0">
            <a:spAutoFit/>
          </a:bodyPr>
          <a:lstStyle/>
          <a:p>
            <a:r>
              <a:rPr lang="nl-NL" b="1" dirty="0" smtClean="0"/>
              <a:t>∀z (¬</a:t>
            </a:r>
            <a:r>
              <a:rPr lang="nl-NL" b="1" dirty="0" err="1" smtClean="0"/>
              <a:t>Az</a:t>
            </a:r>
            <a:r>
              <a:rPr lang="nl-NL" b="1" dirty="0" smtClean="0"/>
              <a:t> → ¬∃w(</a:t>
            </a:r>
            <a:r>
              <a:rPr lang="nl-NL" b="1" dirty="0" err="1" smtClean="0"/>
              <a:t>Gazw</a:t>
            </a:r>
            <a:r>
              <a:rPr lang="nl-NL" b="1" dirty="0" smtClean="0"/>
              <a:t> V </a:t>
            </a:r>
            <a:r>
              <a:rPr lang="nl-NL" b="1" dirty="0" err="1" smtClean="0"/>
              <a:t>Hxyw</a:t>
            </a:r>
            <a:r>
              <a:rPr lang="nl-NL" b="1" dirty="0" smtClean="0"/>
              <a:t>))     </a:t>
            </a:r>
            <a:endParaRPr lang="nl-NL" dirty="0" smtClean="0"/>
          </a:p>
        </p:txBody>
      </p:sp>
      <p:sp>
        <p:nvSpPr>
          <p:cNvPr id="34" name="TextBox 33"/>
          <p:cNvSpPr txBox="1"/>
          <p:nvPr/>
        </p:nvSpPr>
        <p:spPr>
          <a:xfrm>
            <a:off x="6876256" y="5589240"/>
            <a:ext cx="855712" cy="369332"/>
          </a:xfrm>
          <a:prstGeom prst="rect">
            <a:avLst/>
          </a:prstGeom>
          <a:noFill/>
        </p:spPr>
        <p:txBody>
          <a:bodyPr wrap="square" rtlCol="0">
            <a:spAutoFit/>
          </a:bodyPr>
          <a:lstStyle/>
          <a:p>
            <a:r>
              <a:rPr lang="nl-NL" b="1" dirty="0" smtClean="0"/>
              <a:t>¬</a:t>
            </a:r>
            <a:r>
              <a:rPr lang="nl-NL" b="1" dirty="0" err="1" smtClean="0"/>
              <a:t>Raa</a:t>
            </a:r>
            <a:r>
              <a:rPr lang="nl-NL" b="1" dirty="0" smtClean="0"/>
              <a:t>     </a:t>
            </a:r>
            <a:endParaRPr lang="nl-NL" dirty="0" smtClean="0"/>
          </a:p>
        </p:txBody>
      </p:sp>
      <p:cxnSp>
        <p:nvCxnSpPr>
          <p:cNvPr id="35" name="Straight Connector 34"/>
          <p:cNvCxnSpPr/>
          <p:nvPr/>
        </p:nvCxnSpPr>
        <p:spPr>
          <a:xfrm>
            <a:off x="7308304" y="602128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948264" y="6381328"/>
            <a:ext cx="855712" cy="369332"/>
          </a:xfrm>
          <a:prstGeom prst="rect">
            <a:avLst/>
          </a:prstGeom>
          <a:noFill/>
        </p:spPr>
        <p:txBody>
          <a:bodyPr wrap="square" rtlCol="0">
            <a:spAutoFit/>
          </a:bodyPr>
          <a:lstStyle/>
          <a:p>
            <a:r>
              <a:rPr lang="nl-NL" b="1" dirty="0" smtClean="0"/>
              <a:t>  </a:t>
            </a:r>
            <a:r>
              <a:rPr lang="nl-NL" b="1" dirty="0" err="1" smtClean="0"/>
              <a:t>Raa</a:t>
            </a:r>
            <a:r>
              <a:rPr lang="nl-NL" b="1" dirty="0" smtClean="0"/>
              <a:t>     </a:t>
            </a: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20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0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20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20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20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20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20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28" grpId="0"/>
      <p:bldP spid="29" grpId="0"/>
      <p:bldP spid="30" grpId="0"/>
      <p:bldP spid="33" grpId="0"/>
      <p:bldP spid="34" grpId="0"/>
      <p:bldP spid="36"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Boomdiagrammen</a:t>
            </a:r>
            <a:endParaRPr lang="nl-NL" sz="3600" dirty="0"/>
          </a:p>
        </p:txBody>
      </p:sp>
      <p:sp>
        <p:nvSpPr>
          <p:cNvPr id="5" name="TextBox 4"/>
          <p:cNvSpPr txBox="1"/>
          <p:nvPr/>
        </p:nvSpPr>
        <p:spPr>
          <a:xfrm>
            <a:off x="1331640" y="1619508"/>
            <a:ext cx="6336704" cy="369332"/>
          </a:xfrm>
          <a:prstGeom prst="rect">
            <a:avLst/>
          </a:prstGeom>
          <a:noFill/>
        </p:spPr>
        <p:txBody>
          <a:bodyPr wrap="square" rtlCol="0">
            <a:spAutoFit/>
          </a:bodyPr>
          <a:lstStyle/>
          <a:p>
            <a:r>
              <a:rPr lang="nl-NL" b="1" dirty="0" smtClean="0"/>
              <a:t>∀x ∃y (</a:t>
            </a:r>
            <a:r>
              <a:rPr lang="nl-NL" b="1" dirty="0" err="1" smtClean="0"/>
              <a:t>Rax</a:t>
            </a:r>
            <a:r>
              <a:rPr lang="nl-NL" b="1" dirty="0" smtClean="0"/>
              <a:t> → (∀z (¬</a:t>
            </a:r>
            <a:r>
              <a:rPr lang="nl-NL" b="1" dirty="0" err="1" smtClean="0"/>
              <a:t>Az</a:t>
            </a:r>
            <a:r>
              <a:rPr lang="nl-NL" b="1" dirty="0" smtClean="0"/>
              <a:t> → ¬∃w(</a:t>
            </a:r>
            <a:r>
              <a:rPr lang="nl-NL" b="1" dirty="0" err="1" smtClean="0"/>
              <a:t>Gazw</a:t>
            </a:r>
            <a:r>
              <a:rPr lang="nl-NL" b="1" dirty="0" smtClean="0"/>
              <a:t> V </a:t>
            </a:r>
            <a:r>
              <a:rPr lang="nl-NL" b="1" dirty="0" err="1" smtClean="0"/>
              <a:t>Hxyw</a:t>
            </a:r>
            <a:r>
              <a:rPr lang="nl-NL" b="1" dirty="0" smtClean="0"/>
              <a:t>)) V ¬</a:t>
            </a:r>
            <a:r>
              <a:rPr lang="nl-NL" b="1" dirty="0" err="1" smtClean="0"/>
              <a:t>Raa</a:t>
            </a:r>
            <a:r>
              <a:rPr lang="nl-NL" b="1" dirty="0" smtClean="0"/>
              <a:t>))     </a:t>
            </a:r>
            <a:endParaRPr lang="nl-NL" dirty="0" smtClean="0"/>
          </a:p>
        </p:txBody>
      </p:sp>
      <p:cxnSp>
        <p:nvCxnSpPr>
          <p:cNvPr id="7" name="Straight Connector 6"/>
          <p:cNvCxnSpPr/>
          <p:nvPr/>
        </p:nvCxnSpPr>
        <p:spPr>
          <a:xfrm flipH="1">
            <a:off x="1979712" y="3861048"/>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92080" y="3861048"/>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23928" y="206084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84040" y="2555612"/>
            <a:ext cx="6336704" cy="369332"/>
          </a:xfrm>
          <a:prstGeom prst="rect">
            <a:avLst/>
          </a:prstGeom>
          <a:noFill/>
        </p:spPr>
        <p:txBody>
          <a:bodyPr wrap="square" rtlCol="0">
            <a:spAutoFit/>
          </a:bodyPr>
          <a:lstStyle/>
          <a:p>
            <a:r>
              <a:rPr lang="nl-NL" b="1" dirty="0" smtClean="0"/>
              <a:t>∃y (</a:t>
            </a:r>
            <a:r>
              <a:rPr lang="nl-NL" b="1" dirty="0" err="1" smtClean="0"/>
              <a:t>Rax</a:t>
            </a:r>
            <a:r>
              <a:rPr lang="nl-NL" b="1" dirty="0" smtClean="0"/>
              <a:t> → (∀z (¬</a:t>
            </a:r>
            <a:r>
              <a:rPr lang="nl-NL" b="1" dirty="0" err="1" smtClean="0"/>
              <a:t>Az</a:t>
            </a:r>
            <a:r>
              <a:rPr lang="nl-NL" b="1" dirty="0" smtClean="0"/>
              <a:t> → ¬∃w(</a:t>
            </a:r>
            <a:r>
              <a:rPr lang="nl-NL" b="1" dirty="0" err="1" smtClean="0"/>
              <a:t>Gazw</a:t>
            </a:r>
            <a:r>
              <a:rPr lang="nl-NL" b="1" dirty="0" smtClean="0"/>
              <a:t> V </a:t>
            </a:r>
            <a:r>
              <a:rPr lang="nl-NL" b="1" dirty="0" err="1" smtClean="0"/>
              <a:t>Hxyw</a:t>
            </a:r>
            <a:r>
              <a:rPr lang="nl-NL" b="1" dirty="0" smtClean="0"/>
              <a:t>)) V ¬</a:t>
            </a:r>
            <a:r>
              <a:rPr lang="nl-NL" b="1" dirty="0" err="1" smtClean="0"/>
              <a:t>Raa</a:t>
            </a:r>
            <a:r>
              <a:rPr lang="nl-NL" b="1" dirty="0" smtClean="0"/>
              <a:t>))     </a:t>
            </a:r>
            <a:endParaRPr lang="nl-NL" dirty="0" smtClean="0"/>
          </a:p>
        </p:txBody>
      </p:sp>
      <p:cxnSp>
        <p:nvCxnSpPr>
          <p:cNvPr id="27" name="Straight Connector 26"/>
          <p:cNvCxnSpPr/>
          <p:nvPr/>
        </p:nvCxnSpPr>
        <p:spPr>
          <a:xfrm>
            <a:off x="3923928" y="299695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36440" y="3419708"/>
            <a:ext cx="6336704" cy="369332"/>
          </a:xfrm>
          <a:prstGeom prst="rect">
            <a:avLst/>
          </a:prstGeom>
          <a:noFill/>
        </p:spPr>
        <p:txBody>
          <a:bodyPr wrap="square" rtlCol="0">
            <a:spAutoFit/>
          </a:bodyPr>
          <a:lstStyle/>
          <a:p>
            <a:r>
              <a:rPr lang="nl-NL" b="1" dirty="0" smtClean="0"/>
              <a:t>(</a:t>
            </a:r>
            <a:r>
              <a:rPr lang="nl-NL" b="1" dirty="0" err="1" smtClean="0"/>
              <a:t>Rax</a:t>
            </a:r>
            <a:r>
              <a:rPr lang="nl-NL" b="1" dirty="0" smtClean="0"/>
              <a:t> → (∀z (¬</a:t>
            </a:r>
            <a:r>
              <a:rPr lang="nl-NL" b="1" dirty="0" err="1" smtClean="0"/>
              <a:t>Az</a:t>
            </a:r>
            <a:r>
              <a:rPr lang="nl-NL" b="1" dirty="0" smtClean="0"/>
              <a:t> → ¬∃w(</a:t>
            </a:r>
            <a:r>
              <a:rPr lang="nl-NL" b="1" dirty="0" err="1" smtClean="0"/>
              <a:t>Gazw</a:t>
            </a:r>
            <a:r>
              <a:rPr lang="nl-NL" b="1" dirty="0" smtClean="0"/>
              <a:t> V </a:t>
            </a:r>
            <a:r>
              <a:rPr lang="nl-NL" b="1" dirty="0" err="1" smtClean="0"/>
              <a:t>Hxyw</a:t>
            </a:r>
            <a:r>
              <a:rPr lang="nl-NL" b="1" dirty="0" smtClean="0"/>
              <a:t>)) V ¬</a:t>
            </a:r>
            <a:r>
              <a:rPr lang="nl-NL" b="1" dirty="0" err="1" smtClean="0"/>
              <a:t>Raa</a:t>
            </a:r>
            <a:r>
              <a:rPr lang="nl-NL" b="1" dirty="0" smtClean="0"/>
              <a:t>))     </a:t>
            </a:r>
            <a:endParaRPr lang="nl-NL" dirty="0" smtClean="0"/>
          </a:p>
        </p:txBody>
      </p:sp>
      <p:sp>
        <p:nvSpPr>
          <p:cNvPr id="29" name="TextBox 28"/>
          <p:cNvSpPr txBox="1"/>
          <p:nvPr/>
        </p:nvSpPr>
        <p:spPr>
          <a:xfrm>
            <a:off x="1619672" y="4509120"/>
            <a:ext cx="576064" cy="369332"/>
          </a:xfrm>
          <a:prstGeom prst="rect">
            <a:avLst/>
          </a:prstGeom>
          <a:noFill/>
        </p:spPr>
        <p:txBody>
          <a:bodyPr wrap="square" rtlCol="0">
            <a:spAutoFit/>
          </a:bodyPr>
          <a:lstStyle/>
          <a:p>
            <a:r>
              <a:rPr lang="nl-NL" b="1" dirty="0" err="1" smtClean="0"/>
              <a:t>Rax</a:t>
            </a:r>
            <a:r>
              <a:rPr lang="nl-NL" b="1" dirty="0" smtClean="0"/>
              <a:t>     </a:t>
            </a:r>
            <a:endParaRPr lang="nl-NL" dirty="0" smtClean="0"/>
          </a:p>
        </p:txBody>
      </p:sp>
      <p:sp>
        <p:nvSpPr>
          <p:cNvPr id="30" name="TextBox 29"/>
          <p:cNvSpPr txBox="1"/>
          <p:nvPr/>
        </p:nvSpPr>
        <p:spPr>
          <a:xfrm>
            <a:off x="4355976" y="4509120"/>
            <a:ext cx="4104456" cy="369332"/>
          </a:xfrm>
          <a:prstGeom prst="rect">
            <a:avLst/>
          </a:prstGeom>
          <a:noFill/>
        </p:spPr>
        <p:txBody>
          <a:bodyPr wrap="square" rtlCol="0">
            <a:spAutoFit/>
          </a:bodyPr>
          <a:lstStyle/>
          <a:p>
            <a:r>
              <a:rPr lang="nl-NL" b="1" dirty="0" smtClean="0"/>
              <a:t>(∀z (¬</a:t>
            </a:r>
            <a:r>
              <a:rPr lang="nl-NL" b="1" dirty="0" err="1" smtClean="0"/>
              <a:t>Az</a:t>
            </a:r>
            <a:r>
              <a:rPr lang="nl-NL" b="1" dirty="0" smtClean="0"/>
              <a:t> → ¬∃w(</a:t>
            </a:r>
            <a:r>
              <a:rPr lang="nl-NL" b="1" dirty="0" err="1" smtClean="0"/>
              <a:t>Gazw</a:t>
            </a:r>
            <a:r>
              <a:rPr lang="nl-NL" b="1" dirty="0" smtClean="0"/>
              <a:t> V </a:t>
            </a:r>
            <a:r>
              <a:rPr lang="nl-NL" b="1" dirty="0" err="1" smtClean="0"/>
              <a:t>Hxyw</a:t>
            </a:r>
            <a:r>
              <a:rPr lang="nl-NL" b="1" dirty="0" smtClean="0"/>
              <a:t>)) V ¬</a:t>
            </a:r>
            <a:r>
              <a:rPr lang="nl-NL" b="1" dirty="0" err="1" smtClean="0"/>
              <a:t>Raa</a:t>
            </a:r>
            <a:r>
              <a:rPr lang="nl-NL" b="1" dirty="0" smtClean="0"/>
              <a:t>)     </a:t>
            </a:r>
            <a:endParaRPr lang="nl-NL" dirty="0" smtClean="0"/>
          </a:p>
        </p:txBody>
      </p:sp>
      <p:cxnSp>
        <p:nvCxnSpPr>
          <p:cNvPr id="31" name="Straight Connector 30"/>
          <p:cNvCxnSpPr/>
          <p:nvPr/>
        </p:nvCxnSpPr>
        <p:spPr>
          <a:xfrm>
            <a:off x="6372200" y="4941168"/>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580112" y="4941168"/>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63888" y="5589240"/>
            <a:ext cx="4104456" cy="369332"/>
          </a:xfrm>
          <a:prstGeom prst="rect">
            <a:avLst/>
          </a:prstGeom>
          <a:noFill/>
        </p:spPr>
        <p:txBody>
          <a:bodyPr wrap="square" rtlCol="0">
            <a:spAutoFit/>
          </a:bodyPr>
          <a:lstStyle/>
          <a:p>
            <a:r>
              <a:rPr lang="nl-NL" b="1" dirty="0" smtClean="0">
                <a:solidFill>
                  <a:srgbClr val="0070C0"/>
                </a:solidFill>
              </a:rPr>
              <a:t>∀z (¬</a:t>
            </a:r>
            <a:r>
              <a:rPr lang="nl-NL" b="1" dirty="0" err="1" smtClean="0">
                <a:solidFill>
                  <a:srgbClr val="0070C0"/>
                </a:solidFill>
              </a:rPr>
              <a:t>Az</a:t>
            </a:r>
            <a:r>
              <a:rPr lang="nl-NL" b="1" dirty="0" smtClean="0">
                <a:solidFill>
                  <a:srgbClr val="0070C0"/>
                </a:solidFill>
              </a:rPr>
              <a:t> → ¬∃w(</a:t>
            </a:r>
            <a:r>
              <a:rPr lang="nl-NL" b="1" dirty="0" err="1" smtClean="0">
                <a:solidFill>
                  <a:srgbClr val="0070C0"/>
                </a:solidFill>
              </a:rPr>
              <a:t>Gazw</a:t>
            </a:r>
            <a:r>
              <a:rPr lang="nl-NL" b="1" dirty="0" smtClean="0">
                <a:solidFill>
                  <a:srgbClr val="0070C0"/>
                </a:solidFill>
              </a:rPr>
              <a:t> V </a:t>
            </a:r>
            <a:r>
              <a:rPr lang="nl-NL" b="1" dirty="0" err="1" smtClean="0">
                <a:solidFill>
                  <a:srgbClr val="0070C0"/>
                </a:solidFill>
              </a:rPr>
              <a:t>Hxyw</a:t>
            </a:r>
            <a:r>
              <a:rPr lang="nl-NL" b="1" dirty="0" smtClean="0">
                <a:solidFill>
                  <a:srgbClr val="0070C0"/>
                </a:solidFill>
              </a:rPr>
              <a:t>))     </a:t>
            </a:r>
            <a:endParaRPr lang="nl-NL" dirty="0" smtClean="0">
              <a:solidFill>
                <a:srgbClr val="0070C0"/>
              </a:solidFill>
            </a:endParaRPr>
          </a:p>
        </p:txBody>
      </p:sp>
      <p:sp>
        <p:nvSpPr>
          <p:cNvPr id="34" name="TextBox 33"/>
          <p:cNvSpPr txBox="1"/>
          <p:nvPr/>
        </p:nvSpPr>
        <p:spPr>
          <a:xfrm>
            <a:off x="6876256" y="5589240"/>
            <a:ext cx="855712" cy="369332"/>
          </a:xfrm>
          <a:prstGeom prst="rect">
            <a:avLst/>
          </a:prstGeom>
          <a:noFill/>
        </p:spPr>
        <p:txBody>
          <a:bodyPr wrap="square" rtlCol="0">
            <a:spAutoFit/>
          </a:bodyPr>
          <a:lstStyle/>
          <a:p>
            <a:r>
              <a:rPr lang="nl-NL" b="1" dirty="0" smtClean="0"/>
              <a:t>¬</a:t>
            </a:r>
            <a:r>
              <a:rPr lang="nl-NL" b="1" dirty="0" err="1" smtClean="0"/>
              <a:t>Raa</a:t>
            </a:r>
            <a:r>
              <a:rPr lang="nl-NL" b="1" dirty="0" smtClean="0"/>
              <a:t>     </a:t>
            </a:r>
            <a:endParaRPr lang="nl-NL" dirty="0" smtClean="0"/>
          </a:p>
        </p:txBody>
      </p:sp>
      <p:cxnSp>
        <p:nvCxnSpPr>
          <p:cNvPr id="35" name="Straight Connector 34"/>
          <p:cNvCxnSpPr/>
          <p:nvPr/>
        </p:nvCxnSpPr>
        <p:spPr>
          <a:xfrm>
            <a:off x="7308304" y="602128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948264" y="6381328"/>
            <a:ext cx="855712" cy="369332"/>
          </a:xfrm>
          <a:prstGeom prst="rect">
            <a:avLst/>
          </a:prstGeom>
          <a:noFill/>
        </p:spPr>
        <p:txBody>
          <a:bodyPr wrap="square" rtlCol="0">
            <a:spAutoFit/>
          </a:bodyPr>
          <a:lstStyle/>
          <a:p>
            <a:r>
              <a:rPr lang="nl-NL" b="1" dirty="0" smtClean="0"/>
              <a:t>  </a:t>
            </a:r>
            <a:r>
              <a:rPr lang="nl-NL" b="1" dirty="0" err="1" smtClean="0"/>
              <a:t>Raa</a:t>
            </a:r>
            <a:r>
              <a:rPr lang="nl-NL" b="1" dirty="0" smtClean="0"/>
              <a:t>     </a:t>
            </a:r>
            <a:endParaRPr lang="nl-NL" dirty="0" smtClean="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Boomdiagrammen</a:t>
            </a:r>
            <a:endParaRPr lang="nl-NL" sz="3600" dirty="0"/>
          </a:p>
        </p:txBody>
      </p:sp>
      <p:sp>
        <p:nvSpPr>
          <p:cNvPr id="18" name="TextBox 17"/>
          <p:cNvSpPr txBox="1"/>
          <p:nvPr/>
        </p:nvSpPr>
        <p:spPr>
          <a:xfrm>
            <a:off x="2123728" y="1556792"/>
            <a:ext cx="4104456" cy="369332"/>
          </a:xfrm>
          <a:prstGeom prst="rect">
            <a:avLst/>
          </a:prstGeom>
          <a:noFill/>
        </p:spPr>
        <p:txBody>
          <a:bodyPr wrap="square" rtlCol="0">
            <a:spAutoFit/>
          </a:bodyPr>
          <a:lstStyle/>
          <a:p>
            <a:r>
              <a:rPr lang="nl-NL" b="1" dirty="0" smtClean="0">
                <a:solidFill>
                  <a:srgbClr val="0070C0"/>
                </a:solidFill>
              </a:rPr>
              <a:t>∀z (¬</a:t>
            </a:r>
            <a:r>
              <a:rPr lang="nl-NL" b="1" dirty="0" err="1" smtClean="0">
                <a:solidFill>
                  <a:srgbClr val="0070C0"/>
                </a:solidFill>
              </a:rPr>
              <a:t>Az</a:t>
            </a:r>
            <a:r>
              <a:rPr lang="nl-NL" b="1" dirty="0" smtClean="0">
                <a:solidFill>
                  <a:srgbClr val="0070C0"/>
                </a:solidFill>
              </a:rPr>
              <a:t> → ¬∃w(</a:t>
            </a:r>
            <a:r>
              <a:rPr lang="nl-NL" b="1" dirty="0" err="1" smtClean="0">
                <a:solidFill>
                  <a:srgbClr val="0070C0"/>
                </a:solidFill>
              </a:rPr>
              <a:t>Gazw</a:t>
            </a:r>
            <a:r>
              <a:rPr lang="nl-NL" b="1" dirty="0" smtClean="0">
                <a:solidFill>
                  <a:srgbClr val="0070C0"/>
                </a:solidFill>
              </a:rPr>
              <a:t> V </a:t>
            </a:r>
            <a:r>
              <a:rPr lang="nl-NL" b="1" dirty="0" err="1" smtClean="0">
                <a:solidFill>
                  <a:srgbClr val="0070C0"/>
                </a:solidFill>
              </a:rPr>
              <a:t>Hxyw</a:t>
            </a:r>
            <a:r>
              <a:rPr lang="nl-NL" b="1" dirty="0" smtClean="0">
                <a:solidFill>
                  <a:srgbClr val="0070C0"/>
                </a:solidFill>
              </a:rPr>
              <a:t>))     </a:t>
            </a:r>
            <a:endParaRPr lang="nl-NL" dirty="0" smtClean="0">
              <a:solidFill>
                <a:srgbClr val="0070C0"/>
              </a:solidFill>
            </a:endParaRPr>
          </a:p>
        </p:txBody>
      </p:sp>
      <p:cxnSp>
        <p:nvCxnSpPr>
          <p:cNvPr id="19" name="Straight Connector 18"/>
          <p:cNvCxnSpPr/>
          <p:nvPr/>
        </p:nvCxnSpPr>
        <p:spPr>
          <a:xfrm>
            <a:off x="3635896" y="206084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39752" y="2555612"/>
            <a:ext cx="4104456" cy="369332"/>
          </a:xfrm>
          <a:prstGeom prst="rect">
            <a:avLst/>
          </a:prstGeom>
          <a:noFill/>
        </p:spPr>
        <p:txBody>
          <a:bodyPr wrap="square" rtlCol="0">
            <a:spAutoFit/>
          </a:bodyPr>
          <a:lstStyle/>
          <a:p>
            <a:r>
              <a:rPr lang="nl-NL" b="1" dirty="0" smtClean="0"/>
              <a:t>(¬</a:t>
            </a:r>
            <a:r>
              <a:rPr lang="nl-NL" b="1" dirty="0" err="1" smtClean="0"/>
              <a:t>Az</a:t>
            </a:r>
            <a:r>
              <a:rPr lang="nl-NL" b="1" dirty="0" smtClean="0"/>
              <a:t> → ¬∃w(</a:t>
            </a:r>
            <a:r>
              <a:rPr lang="nl-NL" b="1" dirty="0" err="1" smtClean="0"/>
              <a:t>Gazw</a:t>
            </a:r>
            <a:r>
              <a:rPr lang="nl-NL" b="1" dirty="0" smtClean="0"/>
              <a:t> V </a:t>
            </a:r>
            <a:r>
              <a:rPr lang="nl-NL" b="1" dirty="0" err="1" smtClean="0"/>
              <a:t>Hxyw</a:t>
            </a:r>
            <a:r>
              <a:rPr lang="nl-NL" b="1" dirty="0" smtClean="0"/>
              <a:t>))</a:t>
            </a:r>
            <a:r>
              <a:rPr lang="nl-NL" b="1" dirty="0" smtClean="0">
                <a:solidFill>
                  <a:srgbClr val="0070C0"/>
                </a:solidFill>
              </a:rPr>
              <a:t>     </a:t>
            </a:r>
            <a:endParaRPr lang="nl-NL" dirty="0" smtClean="0">
              <a:solidFill>
                <a:srgbClr val="0070C0"/>
              </a:solidFill>
            </a:endParaRPr>
          </a:p>
        </p:txBody>
      </p:sp>
      <p:cxnSp>
        <p:nvCxnSpPr>
          <p:cNvPr id="21" name="Straight Connector 20"/>
          <p:cNvCxnSpPr/>
          <p:nvPr/>
        </p:nvCxnSpPr>
        <p:spPr>
          <a:xfrm>
            <a:off x="3635896" y="2996952"/>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843808" y="2996952"/>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11760" y="3707740"/>
            <a:ext cx="576064" cy="369332"/>
          </a:xfrm>
          <a:prstGeom prst="rect">
            <a:avLst/>
          </a:prstGeom>
          <a:noFill/>
        </p:spPr>
        <p:txBody>
          <a:bodyPr wrap="square" rtlCol="0">
            <a:spAutoFit/>
          </a:bodyPr>
          <a:lstStyle/>
          <a:p>
            <a:r>
              <a:rPr lang="nl-NL" b="1" dirty="0" smtClean="0"/>
              <a:t>¬</a:t>
            </a:r>
            <a:r>
              <a:rPr lang="nl-NL" b="1" dirty="0" err="1" smtClean="0"/>
              <a:t>Az</a:t>
            </a:r>
            <a:endParaRPr lang="nl-NL" dirty="0" smtClean="0">
              <a:solidFill>
                <a:srgbClr val="0070C0"/>
              </a:solidFill>
            </a:endParaRPr>
          </a:p>
        </p:txBody>
      </p:sp>
      <p:sp>
        <p:nvSpPr>
          <p:cNvPr id="26" name="TextBox 25"/>
          <p:cNvSpPr txBox="1"/>
          <p:nvPr/>
        </p:nvSpPr>
        <p:spPr>
          <a:xfrm>
            <a:off x="3644280" y="3707740"/>
            <a:ext cx="2223864" cy="369332"/>
          </a:xfrm>
          <a:prstGeom prst="rect">
            <a:avLst/>
          </a:prstGeom>
          <a:noFill/>
        </p:spPr>
        <p:txBody>
          <a:bodyPr wrap="square" rtlCol="0">
            <a:spAutoFit/>
          </a:bodyPr>
          <a:lstStyle/>
          <a:p>
            <a:r>
              <a:rPr lang="nl-NL" b="1" dirty="0" smtClean="0"/>
              <a:t>¬∃w(</a:t>
            </a:r>
            <a:r>
              <a:rPr lang="nl-NL" b="1" dirty="0" err="1" smtClean="0"/>
              <a:t>Gazw</a:t>
            </a:r>
            <a:r>
              <a:rPr lang="nl-NL" b="1" dirty="0" smtClean="0"/>
              <a:t> V </a:t>
            </a:r>
            <a:r>
              <a:rPr lang="nl-NL" b="1" dirty="0" err="1" smtClean="0"/>
              <a:t>Hxyw</a:t>
            </a:r>
            <a:r>
              <a:rPr lang="nl-NL" b="1" dirty="0" smtClean="0"/>
              <a:t>)</a:t>
            </a:r>
            <a:r>
              <a:rPr lang="nl-NL" b="1" dirty="0" smtClean="0">
                <a:solidFill>
                  <a:srgbClr val="0070C0"/>
                </a:solidFill>
              </a:rPr>
              <a:t>     </a:t>
            </a:r>
            <a:endParaRPr lang="nl-NL" dirty="0" smtClean="0">
              <a:solidFill>
                <a:srgbClr val="0070C0"/>
              </a:solidFill>
            </a:endParaRPr>
          </a:p>
        </p:txBody>
      </p:sp>
      <p:sp>
        <p:nvSpPr>
          <p:cNvPr id="37" name="TextBox 36"/>
          <p:cNvSpPr txBox="1"/>
          <p:nvPr/>
        </p:nvSpPr>
        <p:spPr>
          <a:xfrm>
            <a:off x="2483768" y="4571836"/>
            <a:ext cx="576064" cy="369332"/>
          </a:xfrm>
          <a:prstGeom prst="rect">
            <a:avLst/>
          </a:prstGeom>
          <a:noFill/>
        </p:spPr>
        <p:txBody>
          <a:bodyPr wrap="square" rtlCol="0">
            <a:spAutoFit/>
          </a:bodyPr>
          <a:lstStyle/>
          <a:p>
            <a:r>
              <a:rPr lang="nl-NL" b="1" dirty="0" err="1" smtClean="0"/>
              <a:t>Az</a:t>
            </a:r>
            <a:endParaRPr lang="nl-NL" dirty="0" smtClean="0">
              <a:solidFill>
                <a:srgbClr val="0070C0"/>
              </a:solidFill>
            </a:endParaRPr>
          </a:p>
        </p:txBody>
      </p:sp>
      <p:cxnSp>
        <p:nvCxnSpPr>
          <p:cNvPr id="38" name="Straight Connector 37"/>
          <p:cNvCxnSpPr/>
          <p:nvPr/>
        </p:nvCxnSpPr>
        <p:spPr>
          <a:xfrm>
            <a:off x="2699792" y="414908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779912" y="4571836"/>
            <a:ext cx="2223864" cy="369332"/>
          </a:xfrm>
          <a:prstGeom prst="rect">
            <a:avLst/>
          </a:prstGeom>
          <a:noFill/>
        </p:spPr>
        <p:txBody>
          <a:bodyPr wrap="square" rtlCol="0">
            <a:spAutoFit/>
          </a:bodyPr>
          <a:lstStyle/>
          <a:p>
            <a:r>
              <a:rPr lang="nl-NL" b="1" dirty="0" smtClean="0"/>
              <a:t>∃w(</a:t>
            </a:r>
            <a:r>
              <a:rPr lang="nl-NL" b="1" dirty="0" err="1" smtClean="0"/>
              <a:t>Gazw</a:t>
            </a:r>
            <a:r>
              <a:rPr lang="nl-NL" b="1" dirty="0" smtClean="0"/>
              <a:t> V </a:t>
            </a:r>
            <a:r>
              <a:rPr lang="nl-NL" b="1" dirty="0" err="1" smtClean="0"/>
              <a:t>Hxyw</a:t>
            </a:r>
            <a:r>
              <a:rPr lang="nl-NL" b="1" dirty="0" smtClean="0"/>
              <a:t>)</a:t>
            </a:r>
            <a:r>
              <a:rPr lang="nl-NL" b="1" dirty="0" smtClean="0">
                <a:solidFill>
                  <a:srgbClr val="0070C0"/>
                </a:solidFill>
              </a:rPr>
              <a:t>     </a:t>
            </a:r>
            <a:endParaRPr lang="nl-NL" dirty="0" smtClean="0">
              <a:solidFill>
                <a:srgbClr val="0070C0"/>
              </a:solidFill>
            </a:endParaRPr>
          </a:p>
        </p:txBody>
      </p:sp>
      <p:cxnSp>
        <p:nvCxnSpPr>
          <p:cNvPr id="40" name="Straight Connector 39"/>
          <p:cNvCxnSpPr/>
          <p:nvPr/>
        </p:nvCxnSpPr>
        <p:spPr>
          <a:xfrm>
            <a:off x="4427984" y="414908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60304" y="5363924"/>
            <a:ext cx="2223864" cy="369332"/>
          </a:xfrm>
          <a:prstGeom prst="rect">
            <a:avLst/>
          </a:prstGeom>
          <a:noFill/>
        </p:spPr>
        <p:txBody>
          <a:bodyPr wrap="square" rtlCol="0">
            <a:spAutoFit/>
          </a:bodyPr>
          <a:lstStyle/>
          <a:p>
            <a:r>
              <a:rPr lang="nl-NL" b="1" dirty="0" smtClean="0"/>
              <a:t>(</a:t>
            </a:r>
            <a:r>
              <a:rPr lang="nl-NL" b="1" dirty="0" err="1" smtClean="0"/>
              <a:t>Gazw</a:t>
            </a:r>
            <a:r>
              <a:rPr lang="nl-NL" b="1" dirty="0" smtClean="0"/>
              <a:t> V </a:t>
            </a:r>
            <a:r>
              <a:rPr lang="nl-NL" b="1" dirty="0" err="1" smtClean="0"/>
              <a:t>Hxyw</a:t>
            </a:r>
            <a:r>
              <a:rPr lang="nl-NL" b="1" dirty="0" smtClean="0"/>
              <a:t>)</a:t>
            </a:r>
            <a:r>
              <a:rPr lang="nl-NL" b="1" dirty="0" smtClean="0">
                <a:solidFill>
                  <a:srgbClr val="0070C0"/>
                </a:solidFill>
              </a:rPr>
              <a:t>     </a:t>
            </a:r>
            <a:endParaRPr lang="nl-NL" dirty="0" smtClean="0">
              <a:solidFill>
                <a:srgbClr val="0070C0"/>
              </a:solidFill>
            </a:endParaRPr>
          </a:p>
        </p:txBody>
      </p:sp>
      <p:cxnSp>
        <p:nvCxnSpPr>
          <p:cNvPr id="42" name="Straight Connector 41"/>
          <p:cNvCxnSpPr/>
          <p:nvPr/>
        </p:nvCxnSpPr>
        <p:spPr>
          <a:xfrm>
            <a:off x="4427984" y="501317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27984" y="5805264"/>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635896" y="5805264"/>
            <a:ext cx="792088" cy="64807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03848" y="6444044"/>
            <a:ext cx="720080" cy="369332"/>
          </a:xfrm>
          <a:prstGeom prst="rect">
            <a:avLst/>
          </a:prstGeom>
          <a:noFill/>
        </p:spPr>
        <p:txBody>
          <a:bodyPr wrap="square" rtlCol="0">
            <a:spAutoFit/>
          </a:bodyPr>
          <a:lstStyle/>
          <a:p>
            <a:r>
              <a:rPr lang="nl-NL" b="1" dirty="0" err="1" smtClean="0"/>
              <a:t>Gazw</a:t>
            </a:r>
            <a:r>
              <a:rPr lang="nl-NL" b="1" dirty="0" smtClean="0">
                <a:solidFill>
                  <a:srgbClr val="0070C0"/>
                </a:solidFill>
              </a:rPr>
              <a:t>     </a:t>
            </a:r>
            <a:endParaRPr lang="nl-NL" dirty="0" smtClean="0">
              <a:solidFill>
                <a:srgbClr val="0070C0"/>
              </a:solidFill>
            </a:endParaRPr>
          </a:p>
        </p:txBody>
      </p:sp>
      <p:sp>
        <p:nvSpPr>
          <p:cNvPr id="46" name="TextBox 45"/>
          <p:cNvSpPr txBox="1"/>
          <p:nvPr/>
        </p:nvSpPr>
        <p:spPr>
          <a:xfrm>
            <a:off x="4940424" y="6444044"/>
            <a:ext cx="783704" cy="369332"/>
          </a:xfrm>
          <a:prstGeom prst="rect">
            <a:avLst/>
          </a:prstGeom>
          <a:noFill/>
        </p:spPr>
        <p:txBody>
          <a:bodyPr wrap="square" rtlCol="0">
            <a:spAutoFit/>
          </a:bodyPr>
          <a:lstStyle/>
          <a:p>
            <a:r>
              <a:rPr lang="nl-NL" b="1" dirty="0" err="1" smtClean="0"/>
              <a:t>Hxyw</a:t>
            </a:r>
            <a:r>
              <a:rPr lang="nl-NL" b="1" dirty="0" smtClean="0">
                <a:solidFill>
                  <a:srgbClr val="0070C0"/>
                </a:solidFill>
              </a:rPr>
              <a:t>     </a:t>
            </a:r>
            <a:endParaRPr lang="nl-NL"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20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2000"/>
                                        <p:tgtEl>
                                          <p:spTgt spid="37"/>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0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20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20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000"/>
                                        <p:tgtEl>
                                          <p:spTgt spid="41"/>
                                        </p:tgtEl>
                                      </p:cBhvr>
                                    </p:animEffect>
                                  </p:childTnLst>
                                </p:cTn>
                              </p:par>
                              <p:par>
                                <p:cTn id="46" presetID="10"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0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2000"/>
                                        <p:tgtEl>
                                          <p:spTgt spid="43"/>
                                        </p:tgtEl>
                                      </p:cBhvr>
                                    </p:animEffect>
                                  </p:childTnLst>
                                </p:cTn>
                              </p:par>
                              <p:par>
                                <p:cTn id="54" presetID="10"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2000"/>
                                        <p:tgtEl>
                                          <p:spTgt spid="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20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6" grpId="0"/>
      <p:bldP spid="37" grpId="0"/>
      <p:bldP spid="39" grpId="0"/>
      <p:bldP spid="41" grpId="0"/>
      <p:bldP spid="45" grpId="0"/>
      <p:bldP spid="46"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Boomdiagrammen</a:t>
            </a:r>
            <a:endParaRPr lang="nl-NL" sz="3600" dirty="0"/>
          </a:p>
        </p:txBody>
      </p:sp>
      <p:sp>
        <p:nvSpPr>
          <p:cNvPr id="3" name="Content Placeholder 2"/>
          <p:cNvSpPr>
            <a:spLocks noGrp="1"/>
          </p:cNvSpPr>
          <p:nvPr>
            <p:ph idx="1"/>
          </p:nvPr>
        </p:nvSpPr>
        <p:spPr>
          <a:xfrm>
            <a:off x="457200" y="1600201"/>
            <a:ext cx="8686800" cy="1108720"/>
          </a:xfrm>
        </p:spPr>
        <p:txBody>
          <a:bodyPr>
            <a:noAutofit/>
          </a:bodyPr>
          <a:lstStyle/>
          <a:p>
            <a:r>
              <a:rPr lang="nl-NL" sz="2000" dirty="0" smtClean="0"/>
              <a:t>De onderste bladeren van de boom zijn formules waarin geen enkele      logische constante voorkomt: </a:t>
            </a:r>
            <a:r>
              <a:rPr lang="nl-NL" sz="2000" b="1" dirty="0" err="1" smtClean="0"/>
              <a:t>Rax</a:t>
            </a:r>
            <a:r>
              <a:rPr lang="nl-NL" sz="2000" dirty="0" smtClean="0"/>
              <a:t>,</a:t>
            </a:r>
            <a:r>
              <a:rPr lang="nl-NL" sz="2000" b="1" dirty="0" smtClean="0"/>
              <a:t> </a:t>
            </a:r>
            <a:r>
              <a:rPr lang="nl-NL" sz="2000" b="1" dirty="0" err="1" smtClean="0"/>
              <a:t>Raa</a:t>
            </a:r>
            <a:r>
              <a:rPr lang="nl-NL" sz="2000" dirty="0" smtClean="0"/>
              <a:t>,</a:t>
            </a:r>
            <a:r>
              <a:rPr lang="nl-NL" sz="2000" b="1" dirty="0" smtClean="0"/>
              <a:t> </a:t>
            </a:r>
            <a:r>
              <a:rPr lang="nl-NL" sz="2000" b="1" dirty="0" err="1" smtClean="0"/>
              <a:t>Az</a:t>
            </a:r>
            <a:r>
              <a:rPr lang="nl-NL" sz="2000" dirty="0" smtClean="0"/>
              <a:t>,</a:t>
            </a:r>
            <a:r>
              <a:rPr lang="nl-NL" sz="2000" b="1" dirty="0" smtClean="0"/>
              <a:t> </a:t>
            </a:r>
            <a:r>
              <a:rPr lang="nl-NL" sz="2000" b="1" dirty="0" err="1" smtClean="0"/>
              <a:t>Gazw</a:t>
            </a:r>
            <a:r>
              <a:rPr lang="nl-NL" sz="2000" b="1" dirty="0" smtClean="0"/>
              <a:t> </a:t>
            </a:r>
            <a:r>
              <a:rPr lang="nl-NL" sz="2000" dirty="0" smtClean="0"/>
              <a:t>en</a:t>
            </a:r>
            <a:r>
              <a:rPr lang="nl-NL" sz="2000" b="1" dirty="0" smtClean="0"/>
              <a:t> </a:t>
            </a:r>
            <a:r>
              <a:rPr lang="nl-NL" sz="2000" b="1" dirty="0" err="1" smtClean="0"/>
              <a:t>Hxyz</a:t>
            </a:r>
            <a:r>
              <a:rPr lang="nl-NL" sz="2000" dirty="0" smtClean="0"/>
              <a:t>. Dit zijn                                   de </a:t>
            </a:r>
            <a:r>
              <a:rPr lang="nl-NL" sz="2000" i="1" dirty="0" smtClean="0"/>
              <a:t>atomaire formules</a:t>
            </a:r>
            <a:r>
              <a:rPr lang="nl-NL" sz="2000" dirty="0" smtClean="0"/>
              <a:t>.</a:t>
            </a:r>
            <a:r>
              <a:rPr lang="nl-NL" sz="2000" b="1" dirty="0" smtClean="0"/>
              <a:t> </a:t>
            </a:r>
            <a:r>
              <a:rPr lang="nl-NL" sz="2000" dirty="0" smtClean="0"/>
              <a:t> </a:t>
            </a:r>
          </a:p>
          <a:p>
            <a:endParaRPr lang="nl-NL" sz="2000" dirty="0" smtClean="0"/>
          </a:p>
          <a:p>
            <a:endParaRPr lang="nl-NL" sz="2000" dirty="0" smtClean="0"/>
          </a:p>
        </p:txBody>
      </p:sp>
      <p:sp>
        <p:nvSpPr>
          <p:cNvPr id="6" name="Content Placeholder 2"/>
          <p:cNvSpPr txBox="1">
            <a:spLocks/>
          </p:cNvSpPr>
          <p:nvPr/>
        </p:nvSpPr>
        <p:spPr>
          <a:xfrm>
            <a:off x="457200" y="2752328"/>
            <a:ext cx="8363272" cy="7486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1" u="none" strike="noStrike" kern="1200" cap="none" spc="0" normalizeH="0" baseline="0" noProof="0" dirty="0" smtClean="0">
                <a:ln>
                  <a:noFill/>
                </a:ln>
                <a:solidFill>
                  <a:schemeClr val="tx1"/>
                </a:solidFill>
                <a:effectLst/>
                <a:uLnTx/>
                <a:uFillTx/>
                <a:latin typeface="+mn-lt"/>
                <a:ea typeface="+mn-ea"/>
                <a:cs typeface="+mn-cs"/>
              </a:rPr>
              <a:t>Atomaire formules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zijn dus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opgebouw</a:t>
            </a:r>
            <a:r>
              <a:rPr lang="nl-NL" sz="2000" dirty="0" smtClean="0"/>
              <a:t>d uit een </a:t>
            </a:r>
            <a:r>
              <a:rPr lang="nl-NL" sz="2000" dirty="0" err="1" smtClean="0"/>
              <a:t>predikaatletter</a:t>
            </a:r>
            <a:r>
              <a:rPr lang="nl-NL" sz="2000" dirty="0" smtClean="0"/>
              <a:t> gevolgd   door een of meer individuconstanten en/of individuvariabelen.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Definitie van de formules van de </a:t>
            </a:r>
            <a:r>
              <a:rPr lang="nl-NL" sz="3600" dirty="0" err="1" smtClean="0"/>
              <a:t>predikaatlogica</a:t>
            </a:r>
            <a:endParaRPr lang="nl-NL" sz="3600" dirty="0"/>
          </a:p>
        </p:txBody>
      </p:sp>
      <p:sp>
        <p:nvSpPr>
          <p:cNvPr id="7" name="TextBox 6"/>
          <p:cNvSpPr txBox="1"/>
          <p:nvPr/>
        </p:nvSpPr>
        <p:spPr>
          <a:xfrm>
            <a:off x="144016" y="1556792"/>
            <a:ext cx="8352928" cy="400110"/>
          </a:xfrm>
          <a:prstGeom prst="rect">
            <a:avLst/>
          </a:prstGeom>
          <a:noFill/>
        </p:spPr>
        <p:txBody>
          <a:bodyPr wrap="square" rtlCol="0">
            <a:spAutoFit/>
          </a:bodyPr>
          <a:lstStyle/>
          <a:p>
            <a:r>
              <a:rPr lang="nl-NL" sz="2000" dirty="0" smtClean="0"/>
              <a:t>i. Atomaire formules zijn formules.</a:t>
            </a:r>
          </a:p>
        </p:txBody>
      </p:sp>
      <p:sp>
        <p:nvSpPr>
          <p:cNvPr id="8" name="TextBox 7"/>
          <p:cNvSpPr txBox="1"/>
          <p:nvPr/>
        </p:nvSpPr>
        <p:spPr>
          <a:xfrm>
            <a:off x="144016" y="2204864"/>
            <a:ext cx="8352928" cy="400110"/>
          </a:xfrm>
          <a:prstGeom prst="rect">
            <a:avLst/>
          </a:prstGeom>
          <a:noFill/>
        </p:spPr>
        <p:txBody>
          <a:bodyPr wrap="square" rtlCol="0">
            <a:spAutoFit/>
          </a:bodyPr>
          <a:lstStyle/>
          <a:p>
            <a:r>
              <a:rPr lang="nl-NL" sz="2000" dirty="0" err="1" smtClean="0"/>
              <a:t>ii</a:t>
            </a:r>
            <a:r>
              <a:rPr lang="nl-NL" sz="2000" dirty="0" smtClean="0"/>
              <a:t>. Als </a:t>
            </a:r>
            <a:r>
              <a:rPr lang="el-GR" sz="2000" b="1" i="1" dirty="0" smtClean="0"/>
              <a:t>α </a:t>
            </a:r>
            <a:r>
              <a:rPr lang="nl-NL" sz="2000" dirty="0" smtClean="0"/>
              <a:t>een formule is, dan is ook </a:t>
            </a:r>
            <a:r>
              <a:rPr lang="nl-NL" sz="2000" b="1" dirty="0" smtClean="0"/>
              <a:t>¬</a:t>
            </a:r>
            <a:r>
              <a:rPr lang="el-GR" sz="2000" b="1" i="1" dirty="0" smtClean="0"/>
              <a:t>α</a:t>
            </a:r>
            <a:r>
              <a:rPr lang="nl-NL" sz="2000" b="1" dirty="0" smtClean="0"/>
              <a:t> </a:t>
            </a:r>
            <a:r>
              <a:rPr lang="nl-NL" sz="2000" dirty="0" smtClean="0"/>
              <a:t>een formule.</a:t>
            </a:r>
          </a:p>
        </p:txBody>
      </p:sp>
      <p:sp>
        <p:nvSpPr>
          <p:cNvPr id="9" name="TextBox 8"/>
          <p:cNvSpPr txBox="1"/>
          <p:nvPr/>
        </p:nvSpPr>
        <p:spPr>
          <a:xfrm>
            <a:off x="144016" y="2852936"/>
            <a:ext cx="8820472" cy="400110"/>
          </a:xfrm>
          <a:prstGeom prst="rect">
            <a:avLst/>
          </a:prstGeom>
          <a:noFill/>
        </p:spPr>
        <p:txBody>
          <a:bodyPr wrap="square" rtlCol="0">
            <a:spAutoFit/>
          </a:bodyPr>
          <a:lstStyle/>
          <a:p>
            <a:r>
              <a:rPr lang="nl-NL" sz="2000" dirty="0" err="1" smtClean="0"/>
              <a:t>iii</a:t>
            </a:r>
            <a:r>
              <a:rPr lang="nl-NL" sz="2000" dirty="0" smtClean="0"/>
              <a:t>. Als </a:t>
            </a:r>
            <a:r>
              <a:rPr lang="el-GR" sz="2000" b="1" i="1" dirty="0" smtClean="0"/>
              <a:t>α</a:t>
            </a:r>
            <a:r>
              <a:rPr lang="el-GR" sz="2000" dirty="0" smtClean="0"/>
              <a:t> </a:t>
            </a:r>
            <a:r>
              <a:rPr lang="nl-NL" sz="2000" dirty="0" smtClean="0"/>
              <a:t>en </a:t>
            </a:r>
            <a:r>
              <a:rPr lang="el-GR" sz="2000" b="1" i="1" dirty="0" smtClean="0"/>
              <a:t>β</a:t>
            </a:r>
            <a:r>
              <a:rPr lang="nl-NL" sz="2000" dirty="0" smtClean="0"/>
              <a:t> formules zijn, dan zijn </a:t>
            </a:r>
            <a:r>
              <a:rPr lang="nl-NL" sz="2000" b="1" dirty="0" smtClean="0">
                <a:solidFill>
                  <a:srgbClr val="0070C0"/>
                </a:solidFill>
              </a:rPr>
              <a:t>(</a:t>
            </a:r>
            <a:r>
              <a:rPr lang="el-GR" sz="2000" b="1" i="1" dirty="0" smtClean="0"/>
              <a:t>α</a:t>
            </a:r>
            <a:r>
              <a:rPr lang="nl-NL" sz="2000" b="1" dirty="0" smtClean="0">
                <a:solidFill>
                  <a:srgbClr val="0070C0"/>
                </a:solidFill>
              </a:rPr>
              <a:t> ∧ </a:t>
            </a:r>
            <a:r>
              <a:rPr lang="el-GR" sz="2000" b="1" i="1" dirty="0" smtClean="0"/>
              <a:t>β</a:t>
            </a:r>
            <a:r>
              <a:rPr lang="nl-NL" sz="2000" b="1" dirty="0" smtClean="0">
                <a:solidFill>
                  <a:srgbClr val="0070C0"/>
                </a:solidFill>
              </a:rPr>
              <a:t>)</a:t>
            </a:r>
            <a:r>
              <a:rPr lang="nl-NL" sz="2000" dirty="0" smtClean="0"/>
              <a:t>, </a:t>
            </a:r>
            <a:r>
              <a:rPr lang="nl-NL" sz="2000" b="1" dirty="0" smtClean="0">
                <a:solidFill>
                  <a:srgbClr val="0070C0"/>
                </a:solidFill>
              </a:rPr>
              <a:t>(</a:t>
            </a:r>
            <a:r>
              <a:rPr lang="el-GR" sz="2000" b="1" i="1" dirty="0" smtClean="0"/>
              <a:t>α</a:t>
            </a:r>
            <a:r>
              <a:rPr lang="nl-NL" sz="2000" b="1" dirty="0" smtClean="0">
                <a:solidFill>
                  <a:srgbClr val="0070C0"/>
                </a:solidFill>
              </a:rPr>
              <a:t> ∨ </a:t>
            </a:r>
            <a:r>
              <a:rPr lang="el-GR" sz="2000" b="1" i="1" dirty="0" smtClean="0"/>
              <a:t>β</a:t>
            </a:r>
            <a:r>
              <a:rPr lang="nl-NL" sz="2000" b="1" dirty="0" smtClean="0">
                <a:solidFill>
                  <a:srgbClr val="0070C0"/>
                </a:solidFill>
              </a:rPr>
              <a:t>)</a:t>
            </a:r>
            <a:r>
              <a:rPr lang="nl-NL" sz="2000" dirty="0" smtClean="0"/>
              <a:t>, </a:t>
            </a:r>
            <a:r>
              <a:rPr lang="nl-NL" sz="2000" b="1" dirty="0" smtClean="0">
                <a:solidFill>
                  <a:srgbClr val="0070C0"/>
                </a:solidFill>
              </a:rPr>
              <a:t>(</a:t>
            </a:r>
            <a:r>
              <a:rPr lang="el-GR" sz="2000" b="1" i="1" dirty="0" smtClean="0"/>
              <a:t>α </a:t>
            </a:r>
            <a:r>
              <a:rPr lang="nl-NL" sz="2000" b="1" dirty="0" smtClean="0">
                <a:solidFill>
                  <a:srgbClr val="0070C0"/>
                </a:solidFill>
              </a:rPr>
              <a:t>→ </a:t>
            </a:r>
            <a:r>
              <a:rPr lang="el-GR" sz="2000" b="1" i="1" dirty="0" smtClean="0"/>
              <a:t>β</a:t>
            </a:r>
            <a:r>
              <a:rPr lang="nl-NL" sz="2000" b="1" dirty="0" smtClean="0">
                <a:solidFill>
                  <a:srgbClr val="0070C0"/>
                </a:solidFill>
              </a:rPr>
              <a:t>)</a:t>
            </a:r>
            <a:r>
              <a:rPr lang="nl-NL" sz="2000" b="1" i="1" dirty="0" smtClean="0"/>
              <a:t>, </a:t>
            </a:r>
            <a:r>
              <a:rPr lang="nl-NL" sz="2000" b="1" dirty="0" smtClean="0">
                <a:solidFill>
                  <a:srgbClr val="0070C0"/>
                </a:solidFill>
              </a:rPr>
              <a:t>(</a:t>
            </a:r>
            <a:r>
              <a:rPr lang="el-GR" sz="2000" b="1" i="1" dirty="0" smtClean="0"/>
              <a:t>α</a:t>
            </a:r>
            <a:r>
              <a:rPr lang="nl-NL" sz="2000" b="1" dirty="0" smtClean="0">
                <a:solidFill>
                  <a:srgbClr val="0070C0"/>
                </a:solidFill>
              </a:rPr>
              <a:t> ↔</a:t>
            </a:r>
            <a:r>
              <a:rPr lang="el-GR" sz="2000" b="1" i="1" dirty="0" smtClean="0"/>
              <a:t> β</a:t>
            </a:r>
            <a:r>
              <a:rPr lang="nl-NL" sz="2000" b="1" dirty="0" smtClean="0">
                <a:solidFill>
                  <a:srgbClr val="0070C0"/>
                </a:solidFill>
              </a:rPr>
              <a:t>) </a:t>
            </a:r>
            <a:r>
              <a:rPr lang="nl-NL" sz="2000" dirty="0" smtClean="0"/>
              <a:t>ook formules</a:t>
            </a:r>
          </a:p>
        </p:txBody>
      </p:sp>
      <p:sp>
        <p:nvSpPr>
          <p:cNvPr id="12" name="TextBox 11"/>
          <p:cNvSpPr txBox="1"/>
          <p:nvPr/>
        </p:nvSpPr>
        <p:spPr>
          <a:xfrm>
            <a:off x="179512" y="3553272"/>
            <a:ext cx="8820472" cy="707886"/>
          </a:xfrm>
          <a:prstGeom prst="rect">
            <a:avLst/>
          </a:prstGeom>
          <a:noFill/>
        </p:spPr>
        <p:txBody>
          <a:bodyPr wrap="square" rtlCol="0">
            <a:spAutoFit/>
          </a:bodyPr>
          <a:lstStyle/>
          <a:p>
            <a:r>
              <a:rPr lang="nl-NL" sz="2000" dirty="0" err="1" smtClean="0"/>
              <a:t>iv</a:t>
            </a:r>
            <a:r>
              <a:rPr lang="nl-NL" sz="2000" dirty="0" smtClean="0"/>
              <a:t>. Als </a:t>
            </a:r>
            <a:r>
              <a:rPr lang="el-GR" sz="2000" b="1" i="1" dirty="0" smtClean="0"/>
              <a:t>α</a:t>
            </a:r>
            <a:r>
              <a:rPr lang="nl-NL" sz="2000" b="1" dirty="0" smtClean="0"/>
              <a:t>[x]</a:t>
            </a:r>
            <a:r>
              <a:rPr lang="el-GR" sz="2000" dirty="0" smtClean="0"/>
              <a:t> </a:t>
            </a:r>
            <a:r>
              <a:rPr lang="nl-NL" sz="2000" dirty="0" smtClean="0"/>
              <a:t>een formule is en de individu</a:t>
            </a:r>
            <a:r>
              <a:rPr lang="nl-NL" sz="2000" i="1" dirty="0" smtClean="0"/>
              <a:t>variabele</a:t>
            </a:r>
            <a:r>
              <a:rPr lang="nl-NL" sz="2000" dirty="0" smtClean="0"/>
              <a:t> </a:t>
            </a:r>
            <a:r>
              <a:rPr lang="nl-NL" sz="2000" b="1" dirty="0" smtClean="0"/>
              <a:t>x</a:t>
            </a:r>
            <a:r>
              <a:rPr lang="nl-NL" sz="2000" dirty="0" smtClean="0"/>
              <a:t> </a:t>
            </a:r>
            <a:r>
              <a:rPr lang="nl-NL" sz="2000" i="1" dirty="0" smtClean="0"/>
              <a:t>is vrij in</a:t>
            </a:r>
            <a:r>
              <a:rPr lang="nl-NL" sz="2000" dirty="0" smtClean="0"/>
              <a:t> </a:t>
            </a:r>
            <a:r>
              <a:rPr lang="el-GR" sz="2000" b="1" i="1" dirty="0" smtClean="0"/>
              <a:t>α</a:t>
            </a:r>
            <a:r>
              <a:rPr lang="nl-NL" sz="2000" b="1" dirty="0" smtClean="0"/>
              <a:t>[x]</a:t>
            </a:r>
            <a:r>
              <a:rPr lang="nl-NL" sz="2000" dirty="0" smtClean="0"/>
              <a:t>, dan zijn </a:t>
            </a:r>
            <a:r>
              <a:rPr lang="nl-NL" sz="2000" b="1" dirty="0" smtClean="0"/>
              <a:t>∀x </a:t>
            </a:r>
            <a:r>
              <a:rPr lang="el-GR" sz="2000" b="1" i="1" dirty="0" smtClean="0"/>
              <a:t>α</a:t>
            </a:r>
            <a:r>
              <a:rPr lang="nl-NL" sz="2000" b="1" dirty="0" smtClean="0"/>
              <a:t>[x]  </a:t>
            </a:r>
            <a:br>
              <a:rPr lang="nl-NL" sz="2000" b="1" dirty="0" smtClean="0"/>
            </a:br>
            <a:r>
              <a:rPr lang="nl-NL" sz="2000" b="1" dirty="0" smtClean="0"/>
              <a:t>    </a:t>
            </a:r>
            <a:r>
              <a:rPr lang="nl-NL" sz="2000" dirty="0" smtClean="0"/>
              <a:t>en </a:t>
            </a:r>
            <a:r>
              <a:rPr lang="nl-NL" sz="2000" b="1" dirty="0" smtClean="0"/>
              <a:t>∃x </a:t>
            </a:r>
            <a:r>
              <a:rPr lang="el-GR" sz="2000" b="1" i="1" dirty="0" smtClean="0"/>
              <a:t>α</a:t>
            </a:r>
            <a:r>
              <a:rPr lang="nl-NL" sz="2000" b="1" dirty="0" smtClean="0"/>
              <a:t>[x] </a:t>
            </a:r>
            <a:r>
              <a:rPr lang="nl-NL" sz="2000" dirty="0" smtClean="0"/>
              <a:t>ook formules</a:t>
            </a:r>
            <a:r>
              <a:rPr lang="nl-NL" sz="2000" b="1" dirty="0" smtClean="0"/>
              <a:t> </a:t>
            </a:r>
            <a:r>
              <a:rPr lang="nl-NL" sz="2000" dirty="0" smtClean="0"/>
              <a:t>  </a:t>
            </a:r>
          </a:p>
        </p:txBody>
      </p:sp>
      <p:sp>
        <p:nvSpPr>
          <p:cNvPr id="13" name="TextBox 12"/>
          <p:cNvSpPr txBox="1"/>
          <p:nvPr/>
        </p:nvSpPr>
        <p:spPr>
          <a:xfrm>
            <a:off x="144016" y="4469631"/>
            <a:ext cx="8820472" cy="1015663"/>
          </a:xfrm>
          <a:prstGeom prst="rect">
            <a:avLst/>
          </a:prstGeom>
          <a:noFill/>
        </p:spPr>
        <p:txBody>
          <a:bodyPr wrap="square" rtlCol="0">
            <a:spAutoFit/>
          </a:bodyPr>
          <a:lstStyle/>
          <a:p>
            <a:r>
              <a:rPr lang="nl-NL" sz="2000" dirty="0" smtClean="0"/>
              <a:t>v.  </a:t>
            </a:r>
            <a:r>
              <a:rPr lang="nl-NL" sz="2000" dirty="0" err="1" smtClean="0"/>
              <a:t>Alléén</a:t>
            </a:r>
            <a:r>
              <a:rPr lang="nl-NL" sz="2000" dirty="0" smtClean="0"/>
              <a:t> die eindige rijtjes van tekens die verkregen kunnen worden door </a:t>
            </a:r>
            <a:br>
              <a:rPr lang="nl-NL" sz="2000" dirty="0" smtClean="0"/>
            </a:br>
            <a:r>
              <a:rPr lang="nl-NL" sz="2000" dirty="0" smtClean="0"/>
              <a:t>    (herhaalde) toepassing van (i), (</a:t>
            </a:r>
            <a:r>
              <a:rPr lang="nl-NL" sz="2000" dirty="0" err="1" smtClean="0"/>
              <a:t>ii</a:t>
            </a:r>
            <a:r>
              <a:rPr lang="nl-NL" sz="2000" dirty="0" smtClean="0"/>
              <a:t>), (</a:t>
            </a:r>
            <a:r>
              <a:rPr lang="nl-NL" sz="2000" dirty="0" err="1" smtClean="0"/>
              <a:t>iii</a:t>
            </a:r>
            <a:r>
              <a:rPr lang="nl-NL" sz="2000" dirty="0" smtClean="0"/>
              <a:t>) en (</a:t>
            </a:r>
            <a:r>
              <a:rPr lang="nl-NL" sz="2000" dirty="0" err="1" smtClean="0"/>
              <a:t>iv</a:t>
            </a:r>
            <a:r>
              <a:rPr lang="nl-NL" sz="2000" dirty="0" smtClean="0"/>
              <a:t>), zijn formules van de taal                             </a:t>
            </a:r>
            <a:br>
              <a:rPr lang="nl-NL" sz="2000" dirty="0" smtClean="0"/>
            </a:br>
            <a:r>
              <a:rPr lang="nl-NL" sz="2000" dirty="0" smtClean="0"/>
              <a:t>    van de </a:t>
            </a:r>
            <a:r>
              <a:rPr lang="nl-NL" sz="2000" dirty="0" err="1" smtClean="0"/>
              <a:t>predikaatlogica</a:t>
            </a:r>
            <a:endParaRPr lang="nl-NL" sz="2000" dirty="0" smtClean="0"/>
          </a:p>
        </p:txBody>
      </p:sp>
      <p:sp>
        <p:nvSpPr>
          <p:cNvPr id="14" name="TextBox 13"/>
          <p:cNvSpPr txBox="1"/>
          <p:nvPr/>
        </p:nvSpPr>
        <p:spPr>
          <a:xfrm>
            <a:off x="179512" y="5807005"/>
            <a:ext cx="8964488" cy="646331"/>
          </a:xfrm>
          <a:prstGeom prst="rect">
            <a:avLst/>
          </a:prstGeom>
          <a:noFill/>
        </p:spPr>
        <p:txBody>
          <a:bodyPr wrap="square" rtlCol="0">
            <a:spAutoFit/>
          </a:bodyPr>
          <a:lstStyle/>
          <a:p>
            <a:r>
              <a:rPr lang="nl-NL" dirty="0" smtClean="0">
                <a:solidFill>
                  <a:srgbClr val="0070C0"/>
                </a:solidFill>
              </a:rPr>
              <a:t>Merk op: de notatie </a:t>
            </a:r>
            <a:r>
              <a:rPr lang="el-GR" b="1" dirty="0" smtClean="0">
                <a:solidFill>
                  <a:srgbClr val="0070C0"/>
                </a:solidFill>
              </a:rPr>
              <a:t>α</a:t>
            </a:r>
            <a:r>
              <a:rPr lang="nl-NL" b="1" dirty="0" smtClean="0">
                <a:solidFill>
                  <a:srgbClr val="0070C0"/>
                </a:solidFill>
              </a:rPr>
              <a:t>[x] </a:t>
            </a:r>
            <a:r>
              <a:rPr lang="nl-NL" dirty="0" smtClean="0">
                <a:solidFill>
                  <a:srgbClr val="0070C0"/>
                </a:solidFill>
              </a:rPr>
              <a:t>mag </a:t>
            </a:r>
            <a:r>
              <a:rPr lang="nl-NL" i="1" dirty="0" err="1" smtClean="0">
                <a:solidFill>
                  <a:srgbClr val="0070C0"/>
                </a:solidFill>
              </a:rPr>
              <a:t>alléén</a:t>
            </a:r>
            <a:r>
              <a:rPr lang="nl-NL" dirty="0" smtClean="0">
                <a:solidFill>
                  <a:srgbClr val="0070C0"/>
                </a:solidFill>
              </a:rPr>
              <a:t> gebruikt worden om in algemene zin een formule mee aan te duiden waarin de individuvariabele </a:t>
            </a:r>
            <a:r>
              <a:rPr lang="nl-NL" b="1" dirty="0" smtClean="0">
                <a:solidFill>
                  <a:srgbClr val="0070C0"/>
                </a:solidFill>
              </a:rPr>
              <a:t>x</a:t>
            </a:r>
            <a:r>
              <a:rPr lang="nl-NL" dirty="0" smtClean="0">
                <a:solidFill>
                  <a:srgbClr val="0070C0"/>
                </a:solidFill>
              </a:rPr>
              <a:t> ook echt voorkomt (dus e.g. </a:t>
            </a:r>
            <a:r>
              <a:rPr lang="nl-NL" i="1" dirty="0" smtClean="0">
                <a:solidFill>
                  <a:srgbClr val="0070C0"/>
                </a:solidFill>
              </a:rPr>
              <a:t>wel</a:t>
            </a:r>
            <a:r>
              <a:rPr lang="nl-NL" dirty="0" smtClean="0">
                <a:solidFill>
                  <a:srgbClr val="0070C0"/>
                </a:solidFill>
              </a:rPr>
              <a:t> </a:t>
            </a:r>
            <a:r>
              <a:rPr lang="nl-NL" b="1" dirty="0" err="1" smtClean="0">
                <a:solidFill>
                  <a:srgbClr val="0070C0"/>
                </a:solidFill>
              </a:rPr>
              <a:t>Fxa</a:t>
            </a:r>
            <a:r>
              <a:rPr lang="nl-NL" dirty="0" smtClean="0">
                <a:solidFill>
                  <a:srgbClr val="0070C0"/>
                </a:solidFill>
              </a:rPr>
              <a:t> en </a:t>
            </a:r>
            <a:r>
              <a:rPr lang="nl-NL" i="1" dirty="0" smtClean="0">
                <a:solidFill>
                  <a:srgbClr val="0070C0"/>
                </a:solidFill>
              </a:rPr>
              <a:t>niet</a:t>
            </a:r>
            <a:r>
              <a:rPr lang="nl-NL" dirty="0" smtClean="0">
                <a:solidFill>
                  <a:srgbClr val="0070C0"/>
                </a:solidFill>
              </a:rPr>
              <a:t> </a:t>
            </a:r>
            <a:r>
              <a:rPr lang="nl-NL" b="1" dirty="0" err="1" smtClean="0">
                <a:solidFill>
                  <a:srgbClr val="0070C0"/>
                </a:solidFill>
              </a:rPr>
              <a:t>Ayz</a:t>
            </a:r>
            <a:r>
              <a:rPr lang="nl-NL" dirty="0" smtClean="0">
                <a:solidFill>
                  <a:srgbClr val="0070C0"/>
                </a:solidFill>
              </a:rPr>
              <a:t>)</a:t>
            </a:r>
            <a:endParaRPr lang="nl-N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20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P spid="12" grpId="0" build="allAtOnce"/>
      <p:bldP spid="13" grpId="0" build="allAtOnce"/>
      <p:bldP spid="14" grpId="0" build="allAtOnce"/>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0" name="TextBox 9"/>
          <p:cNvSpPr txBox="1"/>
          <p:nvPr/>
        </p:nvSpPr>
        <p:spPr>
          <a:xfrm>
            <a:off x="1259632" y="1772816"/>
            <a:ext cx="7056784" cy="707886"/>
          </a:xfrm>
          <a:prstGeom prst="rect">
            <a:avLst/>
          </a:prstGeom>
          <a:noFill/>
        </p:spPr>
        <p:txBody>
          <a:bodyPr wrap="square" rtlCol="0">
            <a:spAutoFit/>
          </a:bodyPr>
          <a:lstStyle/>
          <a:p>
            <a:r>
              <a:rPr lang="nl-NL" sz="2000" dirty="0" smtClean="0"/>
              <a:t>Om deze vraag te kunnen beantwoorden moeten we eerst                             weten wat bedoeld wordt met </a:t>
            </a:r>
            <a:r>
              <a:rPr lang="nl-NL" sz="2000" i="1" dirty="0" smtClean="0"/>
              <a:t>het bereik van een </a:t>
            </a:r>
            <a:r>
              <a:rPr lang="nl-NL" sz="2000" i="1" dirty="0" err="1" smtClean="0"/>
              <a:t>kwantor</a:t>
            </a:r>
            <a:endParaRPr lang="nl-NL" sz="2000" dirty="0"/>
          </a:p>
        </p:txBody>
      </p:sp>
      <p:sp>
        <p:nvSpPr>
          <p:cNvPr id="11" name="TextBox 10"/>
          <p:cNvSpPr txBox="1"/>
          <p:nvPr/>
        </p:nvSpPr>
        <p:spPr>
          <a:xfrm>
            <a:off x="899592" y="2915652"/>
            <a:ext cx="2016224" cy="369332"/>
          </a:xfrm>
          <a:prstGeom prst="rect">
            <a:avLst/>
          </a:prstGeom>
          <a:noFill/>
        </p:spPr>
        <p:txBody>
          <a:bodyPr wrap="square" rtlCol="0">
            <a:spAutoFit/>
          </a:bodyPr>
          <a:lstStyle/>
          <a:p>
            <a:r>
              <a:rPr lang="nl-NL" b="1" dirty="0" smtClean="0"/>
              <a:t>∀x (</a:t>
            </a:r>
            <a:r>
              <a:rPr lang="nl-NL" b="1" dirty="0" err="1" smtClean="0"/>
              <a:t>Kx</a:t>
            </a:r>
            <a:r>
              <a:rPr lang="nl-NL" b="1" dirty="0" smtClean="0"/>
              <a:t> → ∃y </a:t>
            </a:r>
            <a:r>
              <a:rPr lang="nl-NL" b="1" dirty="0" err="1" smtClean="0"/>
              <a:t>Mxy</a:t>
            </a:r>
            <a:r>
              <a:rPr lang="nl-NL" b="1" dirty="0" smtClean="0"/>
              <a:t>)</a:t>
            </a:r>
            <a:r>
              <a:rPr lang="nl-NL" b="1" dirty="0" smtClean="0">
                <a:solidFill>
                  <a:srgbClr val="0070C0"/>
                </a:solidFill>
              </a:rPr>
              <a:t> </a:t>
            </a:r>
            <a:endParaRPr lang="nl-NL"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err="1" smtClean="0"/>
              <a:t>Propositionele</a:t>
            </a:r>
            <a:r>
              <a:rPr lang="nl-NL" sz="2800" dirty="0" smtClean="0"/>
              <a:t> structuur van samengestelde proposities</a:t>
            </a:r>
            <a:endParaRPr lang="nl-NL" sz="2800" dirty="0"/>
          </a:p>
        </p:txBody>
      </p:sp>
      <p:sp>
        <p:nvSpPr>
          <p:cNvPr id="3" name="Content Placeholder 2"/>
          <p:cNvSpPr>
            <a:spLocks noGrp="1"/>
          </p:cNvSpPr>
          <p:nvPr>
            <p:ph idx="1"/>
          </p:nvPr>
        </p:nvSpPr>
        <p:spPr>
          <a:xfrm>
            <a:off x="35496" y="1340768"/>
            <a:ext cx="3538736" cy="648072"/>
          </a:xfrm>
        </p:spPr>
        <p:txBody>
          <a:bodyPr>
            <a:normAutofit/>
          </a:bodyPr>
          <a:lstStyle/>
          <a:p>
            <a:pPr>
              <a:buNone/>
            </a:pPr>
            <a:r>
              <a:rPr lang="nl-NL" sz="1800" dirty="0" smtClean="0"/>
              <a:t>Als het koud is of waait, dan gaan we met de trein</a:t>
            </a:r>
          </a:p>
        </p:txBody>
      </p:sp>
      <p:sp>
        <p:nvSpPr>
          <p:cNvPr id="8" name="Content Placeholder 2"/>
          <p:cNvSpPr txBox="1">
            <a:spLocks/>
          </p:cNvSpPr>
          <p:nvPr/>
        </p:nvSpPr>
        <p:spPr>
          <a:xfrm>
            <a:off x="35496" y="2348880"/>
            <a:ext cx="4104456" cy="6766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dirty="0" smtClean="0"/>
              <a:t>Je meent het niet en als je het zou menen, dan zou ik het niet geloven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5496" y="3068960"/>
            <a:ext cx="3960440"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dirty="0" smtClean="0"/>
              <a:t>Als Jan wint, dan winnen Hans en Piet niet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6512" y="4653136"/>
            <a:ext cx="3960440" cy="11521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dirty="0" smtClean="0"/>
              <a:t>Als het deze of de volgende week niet regent, dan is de oogst reddeloos verloren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36512" y="5805264"/>
            <a:ext cx="3960440" cy="10081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dirty="0" smtClean="0"/>
              <a:t>Als er noch leraren noch leerlingen in de deugd zijn dan kan de deugd niet onderwezen worden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35496" y="3789040"/>
            <a:ext cx="3960440"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dirty="0" smtClean="0"/>
              <a:t>De economie trekt aan maar de werkloosheid daalt niet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4067944" y="1268760"/>
            <a:ext cx="3096344" cy="9361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1" i="0" u="none" strike="noStrike" kern="1200" cap="none" spc="0" normalizeH="0" baseline="0" noProof="0" dirty="0" smtClean="0">
                <a:ln>
                  <a:noFill/>
                </a:ln>
                <a:solidFill>
                  <a:schemeClr val="tx1"/>
                </a:solidFill>
                <a:effectLst/>
                <a:uLnTx/>
                <a:uFillTx/>
                <a:latin typeface="+mn-lt"/>
                <a:ea typeface="+mn-ea"/>
                <a:cs typeface="+mn-cs"/>
              </a:rPr>
              <a:t>P</a:t>
            </a:r>
            <a:r>
              <a:rPr kumimoji="0" lang="nl-NL" b="0" i="0" u="none" strike="noStrike" kern="1200" cap="none" spc="0" normalizeH="0" noProof="0" dirty="0" smtClean="0">
                <a:ln>
                  <a:noFill/>
                </a:ln>
                <a:solidFill>
                  <a:schemeClr val="tx1"/>
                </a:solidFill>
                <a:effectLst/>
                <a:uLnTx/>
                <a:uFillTx/>
                <a:latin typeface="+mn-lt"/>
                <a:ea typeface="+mn-ea"/>
                <a:cs typeface="+mn-cs"/>
              </a:rPr>
              <a:t>: </a:t>
            </a:r>
            <a:r>
              <a:rPr kumimoji="0" lang="nl-NL" b="0" i="0" u="none" strike="noStrike" kern="1200" cap="none" spc="0" normalizeH="0" baseline="0" noProof="0" dirty="0" smtClean="0">
                <a:ln>
                  <a:noFill/>
                </a:ln>
                <a:solidFill>
                  <a:schemeClr val="tx1"/>
                </a:solidFill>
                <a:effectLst/>
                <a:uLnTx/>
                <a:uFillTx/>
                <a:latin typeface="+mn-lt"/>
                <a:ea typeface="+mn-ea"/>
                <a:cs typeface="+mn-cs"/>
              </a:rPr>
              <a:t>Het is koud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t>Q</a:t>
            </a:r>
            <a:r>
              <a:rPr lang="nl-NL" noProof="0" dirty="0" smtClean="0"/>
              <a:t> : Het waait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t>R</a:t>
            </a:r>
            <a:r>
              <a:rPr lang="nl-NL" dirty="0" smtClean="0"/>
              <a:t>: We gaan met de trein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7092280" y="1556792"/>
            <a:ext cx="3096344"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6876256" y="1412776"/>
            <a:ext cx="3096344" cy="648072"/>
          </a:xfrm>
          <a:prstGeom prst="rect">
            <a:avLst/>
          </a:prstGeom>
        </p:spPr>
        <p:txBody>
          <a:bodyPr vert="horz" lIns="91440" tIns="45720" rIns="91440" bIns="45720" rtlCol="0">
            <a:normAutofit/>
          </a:bodyPr>
          <a:lstStyle/>
          <a:p>
            <a:pPr marL="342900" lvl="0" indent="-342900">
              <a:spcBef>
                <a:spcPct val="20000"/>
              </a:spcBef>
            </a:pPr>
            <a:r>
              <a:rPr lang="nl-NL" b="1" dirty="0" smtClean="0"/>
              <a:t>(P ∨ Q) → R  </a:t>
            </a:r>
            <a:endParaRPr kumimoji="0" lang="nl-NL" sz="1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4067944" y="2348880"/>
            <a:ext cx="3096344" cy="64807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1" i="0" u="none" strike="noStrike" kern="1200" cap="none" spc="0" normalizeH="0" baseline="0" noProof="0" dirty="0" smtClean="0">
                <a:ln>
                  <a:noFill/>
                </a:ln>
                <a:solidFill>
                  <a:schemeClr val="tx1"/>
                </a:solidFill>
                <a:effectLst/>
                <a:uLnTx/>
                <a:uFillTx/>
                <a:latin typeface="+mn-lt"/>
                <a:ea typeface="+mn-ea"/>
                <a:cs typeface="+mn-cs"/>
              </a:rPr>
              <a:t>P</a:t>
            </a:r>
            <a:r>
              <a:rPr kumimoji="0" lang="nl-NL" sz="1800" b="0" i="0" u="none" strike="noStrike" kern="1200" cap="none" spc="0" normalizeH="0" noProof="0" dirty="0" smtClean="0">
                <a:ln>
                  <a:noFill/>
                </a:ln>
                <a:solidFill>
                  <a:schemeClr val="tx1"/>
                </a:solidFill>
                <a:effectLst/>
                <a:uLnTx/>
                <a:uFillTx/>
                <a:latin typeface="+mn-lt"/>
                <a:ea typeface="+mn-ea"/>
                <a:cs typeface="+mn-cs"/>
              </a:rPr>
              <a:t>: Je meent het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baseline="0" dirty="0" smtClean="0"/>
              <a:t>Q</a:t>
            </a:r>
            <a:r>
              <a:rPr lang="nl-NL" baseline="0" dirty="0" smtClean="0"/>
              <a:t>:</a:t>
            </a:r>
            <a:r>
              <a:rPr lang="nl-NL" dirty="0" smtClean="0"/>
              <a:t> Ik geloof het </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Content Placeholder 2"/>
          <p:cNvSpPr txBox="1">
            <a:spLocks/>
          </p:cNvSpPr>
          <p:nvPr/>
        </p:nvSpPr>
        <p:spPr>
          <a:xfrm>
            <a:off x="7164288" y="2348880"/>
            <a:ext cx="3096344"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7452320" y="2348880"/>
            <a:ext cx="3096344" cy="648072"/>
          </a:xfrm>
          <a:prstGeom prst="rect">
            <a:avLst/>
          </a:prstGeom>
        </p:spPr>
        <p:txBody>
          <a:bodyPr vert="horz" lIns="91440" tIns="45720" rIns="91440" bIns="45720" rtlCol="0">
            <a:normAutofit/>
          </a:bodyPr>
          <a:lstStyle/>
          <a:p>
            <a:pPr marL="342900" lvl="0" indent="-342900">
              <a:spcBef>
                <a:spcPct val="20000"/>
              </a:spcBef>
            </a:pPr>
            <a:r>
              <a:rPr lang="nl-NL" b="1" dirty="0" smtClean="0"/>
              <a:t> </a:t>
            </a:r>
            <a:endParaRPr kumimoji="0" lang="nl-NL" sz="1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2"/>
          <p:cNvSpPr txBox="1">
            <a:spLocks/>
          </p:cNvSpPr>
          <p:nvPr/>
        </p:nvSpPr>
        <p:spPr>
          <a:xfrm>
            <a:off x="6228184" y="2420888"/>
            <a:ext cx="3096344" cy="648072"/>
          </a:xfrm>
          <a:prstGeom prst="rect">
            <a:avLst/>
          </a:prstGeom>
        </p:spPr>
        <p:txBody>
          <a:bodyPr vert="horz" lIns="91440" tIns="45720" rIns="91440" bIns="45720" rtlCol="0">
            <a:normAutofit lnSpcReduction="10000"/>
          </a:bodyPr>
          <a:lstStyle/>
          <a:p>
            <a:pPr marL="342900" indent="-342900">
              <a:spcBef>
                <a:spcPct val="20000"/>
              </a:spcBef>
            </a:pPr>
            <a:r>
              <a:rPr lang="nl-NL" b="1" dirty="0" smtClean="0"/>
              <a:t>¬P ∧ (P → ¬Q) </a:t>
            </a:r>
            <a:endParaRPr lang="nl-NL" dirty="0" smtClean="0"/>
          </a:p>
          <a:p>
            <a:pPr marL="342900" lvl="0" indent="-342900">
              <a:spcBef>
                <a:spcPct val="20000"/>
              </a:spcBef>
            </a:pPr>
            <a:r>
              <a:rPr lang="nl-NL" b="1" dirty="0" smtClean="0"/>
              <a:t>   </a:t>
            </a:r>
            <a:endParaRPr kumimoji="0" lang="nl-NL" sz="1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2"/>
          <p:cNvSpPr txBox="1">
            <a:spLocks/>
          </p:cNvSpPr>
          <p:nvPr/>
        </p:nvSpPr>
        <p:spPr>
          <a:xfrm>
            <a:off x="4067944" y="3068960"/>
            <a:ext cx="3096344" cy="64807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1" i="0" u="none" strike="noStrike" kern="1200" cap="none" spc="0" normalizeH="0" baseline="0" noProof="0" dirty="0" smtClean="0">
                <a:ln>
                  <a:noFill/>
                </a:ln>
                <a:solidFill>
                  <a:schemeClr val="tx1"/>
                </a:solidFill>
                <a:effectLst/>
                <a:uLnTx/>
                <a:uFillTx/>
                <a:latin typeface="+mn-lt"/>
                <a:ea typeface="+mn-ea"/>
                <a:cs typeface="+mn-cs"/>
              </a:rPr>
              <a:t>P</a:t>
            </a:r>
            <a:r>
              <a:rPr kumimoji="0" lang="nl-NL" sz="1800" b="0" i="0" u="none" strike="noStrike" kern="1200" cap="none" spc="0" normalizeH="0" noProof="0" dirty="0" smtClean="0">
                <a:ln>
                  <a:noFill/>
                </a:ln>
                <a:solidFill>
                  <a:schemeClr val="tx1"/>
                </a:solidFill>
                <a:effectLst/>
                <a:uLnTx/>
                <a:uFillTx/>
                <a:latin typeface="+mn-lt"/>
                <a:ea typeface="+mn-ea"/>
                <a:cs typeface="+mn-cs"/>
              </a:rPr>
              <a:t>: </a:t>
            </a:r>
            <a:r>
              <a:rPr lang="nl-NL" dirty="0" smtClean="0"/>
              <a:t>Jan wint</a:t>
            </a:r>
            <a:r>
              <a:rPr kumimoji="0" lang="nl-NL" sz="18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1800" b="0" i="0" u="none" strike="noStrike" kern="1200" cap="none" spc="0" normalizeH="0" noProof="0" dirty="0" smtClean="0">
                <a:ln>
                  <a:noFill/>
                </a:ln>
                <a:solidFill>
                  <a:schemeClr val="tx1"/>
                </a:solidFill>
                <a:effectLst/>
                <a:uLnTx/>
                <a:uFillTx/>
                <a:latin typeface="+mn-lt"/>
                <a:ea typeface="+mn-ea"/>
                <a:cs typeface="+mn-cs"/>
              </a:rPr>
              <a:t> </a:t>
            </a:r>
            <a:r>
              <a:rPr kumimoji="0" lang="nl-NL" sz="1800" b="1" i="0" u="none" strike="noStrike" kern="1200" cap="none" spc="0" normalizeH="0" noProof="0" dirty="0" smtClean="0">
                <a:ln>
                  <a:noFill/>
                </a:ln>
                <a:solidFill>
                  <a:schemeClr val="tx1"/>
                </a:solidFill>
                <a:effectLst/>
                <a:uLnTx/>
                <a:uFillTx/>
                <a:latin typeface="+mn-lt"/>
                <a:ea typeface="+mn-ea"/>
                <a:cs typeface="+mn-cs"/>
              </a:rPr>
              <a:t>R</a:t>
            </a:r>
            <a:r>
              <a:rPr kumimoji="0" lang="nl-NL" sz="1800" b="0" i="0" u="none" strike="noStrike" kern="1200" cap="none" spc="0" normalizeH="0" noProof="0" dirty="0" smtClean="0">
                <a:ln>
                  <a:noFill/>
                </a:ln>
                <a:solidFill>
                  <a:schemeClr val="tx1"/>
                </a:solidFill>
                <a:effectLst/>
                <a:uLnTx/>
                <a:uFillTx/>
                <a:latin typeface="+mn-lt"/>
                <a:ea typeface="+mn-ea"/>
                <a:cs typeface="+mn-cs"/>
              </a:rPr>
              <a:t>: Hans wint </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t>Q</a:t>
            </a:r>
            <a:r>
              <a:rPr lang="nl-NL" noProof="0" dirty="0" smtClean="0"/>
              <a:t> : Piet wint</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Content Placeholder 2"/>
          <p:cNvSpPr txBox="1">
            <a:spLocks/>
          </p:cNvSpPr>
          <p:nvPr/>
        </p:nvSpPr>
        <p:spPr>
          <a:xfrm>
            <a:off x="7020272" y="3140968"/>
            <a:ext cx="3096344" cy="648072"/>
          </a:xfrm>
          <a:prstGeom prst="rect">
            <a:avLst/>
          </a:prstGeom>
        </p:spPr>
        <p:txBody>
          <a:bodyPr vert="horz" lIns="91440" tIns="45720" rIns="91440" bIns="45720" rtlCol="0">
            <a:normAutofit lnSpcReduction="10000"/>
          </a:bodyPr>
          <a:lstStyle/>
          <a:p>
            <a:pPr marL="342900" indent="-342900">
              <a:spcBef>
                <a:spcPct val="20000"/>
              </a:spcBef>
            </a:pPr>
            <a:r>
              <a:rPr lang="nl-NL" b="1" dirty="0" smtClean="0"/>
              <a:t>P → (¬Q ∧ ¬R)   </a:t>
            </a:r>
            <a:endParaRPr lang="nl-NL" dirty="0" smtClean="0"/>
          </a:p>
          <a:p>
            <a:pPr marL="342900" lvl="0" indent="-342900">
              <a:spcBef>
                <a:spcPct val="20000"/>
              </a:spcBef>
            </a:pPr>
            <a:r>
              <a:rPr lang="nl-NL" b="1" dirty="0" smtClean="0"/>
              <a:t>   </a:t>
            </a:r>
            <a:endParaRPr kumimoji="0" lang="nl-NL" sz="1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Content Placeholder 2"/>
          <p:cNvSpPr txBox="1">
            <a:spLocks/>
          </p:cNvSpPr>
          <p:nvPr/>
        </p:nvSpPr>
        <p:spPr>
          <a:xfrm>
            <a:off x="4067944" y="3789040"/>
            <a:ext cx="3096344" cy="64807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1" i="0" u="none" strike="noStrike" kern="1200" cap="none" spc="0" normalizeH="0" baseline="0" noProof="0" dirty="0" smtClean="0">
                <a:ln>
                  <a:noFill/>
                </a:ln>
                <a:solidFill>
                  <a:schemeClr val="tx1"/>
                </a:solidFill>
                <a:effectLst/>
                <a:uLnTx/>
                <a:uFillTx/>
                <a:latin typeface="+mn-lt"/>
                <a:ea typeface="+mn-ea"/>
                <a:cs typeface="+mn-cs"/>
              </a:rPr>
              <a:t>P</a:t>
            </a:r>
            <a:r>
              <a:rPr kumimoji="0" lang="nl-NL" sz="1800" b="0" i="0" u="none" strike="noStrike" kern="1200" cap="none" spc="0" normalizeH="0" noProof="0" dirty="0" smtClean="0">
                <a:ln>
                  <a:noFill/>
                </a:ln>
                <a:solidFill>
                  <a:schemeClr val="tx1"/>
                </a:solidFill>
                <a:effectLst/>
                <a:uLnTx/>
                <a:uFillTx/>
                <a:latin typeface="+mn-lt"/>
                <a:ea typeface="+mn-ea"/>
                <a:cs typeface="+mn-cs"/>
              </a:rPr>
              <a:t>: </a:t>
            </a:r>
            <a:r>
              <a:rPr lang="nl-NL" noProof="0" dirty="0" smtClean="0"/>
              <a:t>De economie trekt aan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1" i="0" u="none" strike="noStrike" kern="1200" cap="none" spc="0" normalizeH="0" baseline="0" dirty="0" smtClean="0">
                <a:ln>
                  <a:noFill/>
                </a:ln>
                <a:solidFill>
                  <a:schemeClr val="tx1"/>
                </a:solidFill>
                <a:effectLst/>
                <a:uLnTx/>
                <a:uFillTx/>
                <a:latin typeface="+mn-lt"/>
                <a:ea typeface="+mn-ea"/>
                <a:cs typeface="+mn-cs"/>
              </a:rPr>
              <a:t>Q</a:t>
            </a:r>
            <a:r>
              <a:rPr kumimoji="0" lang="nl-NL" sz="1800" b="0" i="0" u="none" strike="noStrike" kern="1200" cap="none" spc="0" normalizeH="0" baseline="0" dirty="0" smtClean="0">
                <a:ln>
                  <a:noFill/>
                </a:ln>
                <a:solidFill>
                  <a:schemeClr val="tx1"/>
                </a:solidFill>
                <a:effectLst/>
                <a:uLnTx/>
                <a:uFillTx/>
                <a:latin typeface="+mn-lt"/>
                <a:ea typeface="+mn-ea"/>
                <a:cs typeface="+mn-cs"/>
              </a:rPr>
              <a:t>:</a:t>
            </a:r>
            <a:r>
              <a:rPr kumimoji="0" lang="nl-NL" sz="1800" b="0" i="0" u="none" strike="noStrike" kern="1200" cap="none" spc="0" normalizeH="0" dirty="0" smtClean="0">
                <a:ln>
                  <a:noFill/>
                </a:ln>
                <a:solidFill>
                  <a:schemeClr val="tx1"/>
                </a:solidFill>
                <a:effectLst/>
                <a:uLnTx/>
                <a:uFillTx/>
                <a:latin typeface="+mn-lt"/>
                <a:ea typeface="+mn-ea"/>
                <a:cs typeface="+mn-cs"/>
              </a:rPr>
              <a:t> De werkloosheid daalt</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Content Placeholder 2"/>
          <p:cNvSpPr txBox="1">
            <a:spLocks/>
          </p:cNvSpPr>
          <p:nvPr/>
        </p:nvSpPr>
        <p:spPr>
          <a:xfrm>
            <a:off x="7092280" y="3861048"/>
            <a:ext cx="3096344" cy="648072"/>
          </a:xfrm>
          <a:prstGeom prst="rect">
            <a:avLst/>
          </a:prstGeom>
        </p:spPr>
        <p:txBody>
          <a:bodyPr vert="horz" lIns="91440" tIns="45720" rIns="91440" bIns="45720" rtlCol="0">
            <a:normAutofit lnSpcReduction="10000"/>
          </a:bodyPr>
          <a:lstStyle/>
          <a:p>
            <a:pPr marL="342900" indent="-342900">
              <a:spcBef>
                <a:spcPct val="20000"/>
              </a:spcBef>
            </a:pPr>
            <a:r>
              <a:rPr lang="nl-NL" b="1" dirty="0" smtClean="0"/>
              <a:t>P ∧ ¬Q     </a:t>
            </a:r>
            <a:endParaRPr lang="nl-NL" dirty="0" smtClean="0"/>
          </a:p>
          <a:p>
            <a:pPr marL="342900" lvl="0" indent="-342900">
              <a:spcBef>
                <a:spcPct val="20000"/>
              </a:spcBef>
            </a:pPr>
            <a:r>
              <a:rPr lang="nl-NL" b="1" dirty="0" smtClean="0"/>
              <a:t>   </a:t>
            </a:r>
            <a:endParaRPr kumimoji="0" lang="nl-NL" sz="1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5" name="Content Placeholder 2"/>
          <p:cNvSpPr txBox="1">
            <a:spLocks/>
          </p:cNvSpPr>
          <p:nvPr/>
        </p:nvSpPr>
        <p:spPr>
          <a:xfrm>
            <a:off x="4067944" y="4581128"/>
            <a:ext cx="3672408"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1" i="0" u="none" strike="noStrike" kern="1200" cap="none" spc="0" normalizeH="0" baseline="0" noProof="0" dirty="0" smtClean="0">
                <a:ln>
                  <a:noFill/>
                </a:ln>
                <a:solidFill>
                  <a:schemeClr val="tx1"/>
                </a:solidFill>
                <a:effectLst/>
                <a:uLnTx/>
                <a:uFillTx/>
                <a:latin typeface="+mn-lt"/>
                <a:ea typeface="+mn-ea"/>
                <a:cs typeface="+mn-cs"/>
              </a:rPr>
              <a:t>P</a:t>
            </a:r>
            <a:r>
              <a:rPr kumimoji="0" lang="nl-NL" b="0" i="0" u="none" strike="noStrike" kern="1200" cap="none" spc="0" normalizeH="0" noProof="0" dirty="0" smtClean="0">
                <a:ln>
                  <a:noFill/>
                </a:ln>
                <a:solidFill>
                  <a:schemeClr val="tx1"/>
                </a:solidFill>
                <a:effectLst/>
                <a:uLnTx/>
                <a:uFillTx/>
                <a:latin typeface="+mn-lt"/>
                <a:ea typeface="+mn-ea"/>
                <a:cs typeface="+mn-cs"/>
              </a:rPr>
              <a:t>: </a:t>
            </a:r>
            <a:r>
              <a:rPr lang="nl-NL" dirty="0" smtClean="0"/>
              <a:t>Het regent deze week</a:t>
            </a:r>
            <a:endParaRPr lang="nl-NL" noProof="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1" i="0" u="none" strike="noStrike" kern="1200" cap="none" spc="0" normalizeH="0" baseline="0" dirty="0" smtClean="0">
                <a:ln>
                  <a:noFill/>
                </a:ln>
                <a:solidFill>
                  <a:schemeClr val="tx1"/>
                </a:solidFill>
                <a:effectLst/>
                <a:uLnTx/>
                <a:uFillTx/>
                <a:latin typeface="+mn-lt"/>
                <a:ea typeface="+mn-ea"/>
                <a:cs typeface="+mn-cs"/>
              </a:rPr>
              <a:t>Q</a:t>
            </a:r>
            <a:r>
              <a:rPr kumimoji="0" lang="nl-NL" b="0" i="0" u="none" strike="noStrike" kern="1200" cap="none" spc="0" normalizeH="0" baseline="0" dirty="0" smtClean="0">
                <a:ln>
                  <a:noFill/>
                </a:ln>
                <a:solidFill>
                  <a:schemeClr val="tx1"/>
                </a:solidFill>
                <a:effectLst/>
                <a:uLnTx/>
                <a:uFillTx/>
                <a:latin typeface="+mn-lt"/>
                <a:ea typeface="+mn-ea"/>
                <a:cs typeface="+mn-cs"/>
              </a:rPr>
              <a:t>:</a:t>
            </a:r>
            <a:r>
              <a:rPr kumimoji="0" lang="nl-NL" b="0" i="0" u="none" strike="noStrike" kern="1200" cap="none" spc="0" normalizeH="0" dirty="0" smtClean="0">
                <a:ln>
                  <a:noFill/>
                </a:ln>
                <a:solidFill>
                  <a:schemeClr val="tx1"/>
                </a:solidFill>
                <a:effectLst/>
                <a:uLnTx/>
                <a:uFillTx/>
                <a:latin typeface="+mn-lt"/>
                <a:ea typeface="+mn-ea"/>
                <a:cs typeface="+mn-cs"/>
              </a:rPr>
              <a:t> Het regent volgende week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t>R</a:t>
            </a:r>
            <a:r>
              <a:rPr lang="nl-NL" dirty="0" smtClean="0"/>
              <a:t>: De oogst is reddeloos verloren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7308304" y="4725144"/>
            <a:ext cx="3096344" cy="648072"/>
          </a:xfrm>
          <a:prstGeom prst="rect">
            <a:avLst/>
          </a:prstGeom>
        </p:spPr>
        <p:txBody>
          <a:bodyPr vert="horz" lIns="91440" tIns="45720" rIns="91440" bIns="45720" rtlCol="0">
            <a:normAutofit lnSpcReduction="10000"/>
          </a:bodyPr>
          <a:lstStyle/>
          <a:p>
            <a:pPr marL="342900" indent="-342900">
              <a:spcBef>
                <a:spcPct val="20000"/>
              </a:spcBef>
            </a:pPr>
            <a:r>
              <a:rPr lang="nl-NL" b="1" dirty="0" smtClean="0"/>
              <a:t>¬(P ∨ Q) → R     </a:t>
            </a:r>
            <a:endParaRPr lang="nl-NL" dirty="0" smtClean="0"/>
          </a:p>
          <a:p>
            <a:pPr marL="342900" lvl="0" indent="-342900">
              <a:spcBef>
                <a:spcPct val="20000"/>
              </a:spcBef>
            </a:pPr>
            <a:r>
              <a:rPr lang="nl-NL" b="1" dirty="0" smtClean="0"/>
              <a:t>   </a:t>
            </a:r>
            <a:endParaRPr kumimoji="0" lang="nl-NL" sz="1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Content Placeholder 2"/>
          <p:cNvSpPr txBox="1">
            <a:spLocks/>
          </p:cNvSpPr>
          <p:nvPr/>
        </p:nvSpPr>
        <p:spPr>
          <a:xfrm>
            <a:off x="4067944" y="5805264"/>
            <a:ext cx="3672408"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1" i="0" u="none" strike="noStrike" kern="1200" cap="none" spc="0" normalizeH="0" baseline="0" noProof="0" dirty="0" smtClean="0">
                <a:ln>
                  <a:noFill/>
                </a:ln>
                <a:solidFill>
                  <a:schemeClr val="tx1"/>
                </a:solidFill>
                <a:effectLst/>
                <a:uLnTx/>
                <a:uFillTx/>
                <a:latin typeface="+mn-lt"/>
                <a:ea typeface="+mn-ea"/>
                <a:cs typeface="+mn-cs"/>
              </a:rPr>
              <a:t>P</a:t>
            </a:r>
            <a:r>
              <a:rPr kumimoji="0" lang="nl-NL" b="0" i="0" u="none" strike="noStrike" kern="1200" cap="none" spc="0" normalizeH="0" noProof="0" dirty="0" smtClean="0">
                <a:ln>
                  <a:noFill/>
                </a:ln>
                <a:solidFill>
                  <a:schemeClr val="tx1"/>
                </a:solidFill>
                <a:effectLst/>
                <a:uLnTx/>
                <a:uFillTx/>
                <a:latin typeface="+mn-lt"/>
                <a:ea typeface="+mn-ea"/>
                <a:cs typeface="+mn-cs"/>
              </a:rPr>
              <a:t>: </a:t>
            </a:r>
            <a:r>
              <a:rPr lang="nl-NL" noProof="0" dirty="0" smtClean="0"/>
              <a:t>Er zijn leraren in de deugd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1" i="0" u="none" strike="noStrike" kern="1200" cap="none" spc="0" normalizeH="0" baseline="0" dirty="0" smtClean="0">
                <a:ln>
                  <a:noFill/>
                </a:ln>
                <a:solidFill>
                  <a:schemeClr val="tx1"/>
                </a:solidFill>
                <a:effectLst/>
                <a:uLnTx/>
                <a:uFillTx/>
                <a:latin typeface="+mn-lt"/>
                <a:ea typeface="+mn-ea"/>
                <a:cs typeface="+mn-cs"/>
              </a:rPr>
              <a:t>Q</a:t>
            </a:r>
            <a:r>
              <a:rPr kumimoji="0" lang="nl-NL" b="0" i="0" u="none" strike="noStrike" kern="1200" cap="none" spc="0" normalizeH="0" baseline="0" dirty="0" smtClean="0">
                <a:ln>
                  <a:noFill/>
                </a:ln>
                <a:solidFill>
                  <a:schemeClr val="tx1"/>
                </a:solidFill>
                <a:effectLst/>
                <a:uLnTx/>
                <a:uFillTx/>
                <a:latin typeface="+mn-lt"/>
                <a:ea typeface="+mn-ea"/>
                <a:cs typeface="+mn-cs"/>
              </a:rPr>
              <a:t>:</a:t>
            </a:r>
            <a:r>
              <a:rPr kumimoji="0" lang="nl-NL" b="0" i="0" u="none" strike="noStrike" kern="1200" cap="none" spc="0" normalizeH="0" dirty="0" smtClean="0">
                <a:ln>
                  <a:noFill/>
                </a:ln>
                <a:solidFill>
                  <a:schemeClr val="tx1"/>
                </a:solidFill>
                <a:effectLst/>
                <a:uLnTx/>
                <a:uFillTx/>
                <a:latin typeface="+mn-lt"/>
                <a:ea typeface="+mn-ea"/>
                <a:cs typeface="+mn-cs"/>
              </a:rPr>
              <a:t> Er zijn leerlingen in de deugd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t>R</a:t>
            </a:r>
            <a:r>
              <a:rPr lang="nl-NL" dirty="0" smtClean="0"/>
              <a:t>: De deugd kan onderwezen worden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Content Placeholder 2"/>
          <p:cNvSpPr txBox="1">
            <a:spLocks/>
          </p:cNvSpPr>
          <p:nvPr/>
        </p:nvSpPr>
        <p:spPr>
          <a:xfrm>
            <a:off x="7308304" y="5661248"/>
            <a:ext cx="3096344" cy="648072"/>
          </a:xfrm>
          <a:prstGeom prst="rect">
            <a:avLst/>
          </a:prstGeom>
        </p:spPr>
        <p:txBody>
          <a:bodyPr vert="horz" lIns="91440" tIns="45720" rIns="91440" bIns="45720" rtlCol="0">
            <a:normAutofit lnSpcReduction="10000"/>
          </a:bodyPr>
          <a:lstStyle/>
          <a:p>
            <a:pPr marL="342900" indent="-342900">
              <a:spcBef>
                <a:spcPct val="20000"/>
              </a:spcBef>
            </a:pPr>
            <a:r>
              <a:rPr lang="nl-NL" b="1" dirty="0" smtClean="0"/>
              <a:t>     </a:t>
            </a:r>
            <a:endParaRPr lang="nl-NL" dirty="0" smtClean="0"/>
          </a:p>
          <a:p>
            <a:pPr marL="342900" lvl="0" indent="-342900">
              <a:spcBef>
                <a:spcPct val="20000"/>
              </a:spcBef>
            </a:pPr>
            <a:r>
              <a:rPr lang="nl-NL" b="1" dirty="0" smtClean="0"/>
              <a:t>   </a:t>
            </a:r>
            <a:endParaRPr kumimoji="0" lang="nl-NL" sz="1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Content Placeholder 2"/>
          <p:cNvSpPr txBox="1">
            <a:spLocks/>
          </p:cNvSpPr>
          <p:nvPr/>
        </p:nvSpPr>
        <p:spPr>
          <a:xfrm>
            <a:off x="7452320" y="6021288"/>
            <a:ext cx="3096344" cy="648072"/>
          </a:xfrm>
          <a:prstGeom prst="rect">
            <a:avLst/>
          </a:prstGeom>
        </p:spPr>
        <p:txBody>
          <a:bodyPr vert="horz" lIns="91440" tIns="45720" rIns="91440" bIns="45720" rtlCol="0">
            <a:normAutofit lnSpcReduction="10000"/>
          </a:bodyPr>
          <a:lstStyle/>
          <a:p>
            <a:pPr marL="342900" indent="-342900">
              <a:spcBef>
                <a:spcPct val="20000"/>
              </a:spcBef>
            </a:pPr>
            <a:r>
              <a:rPr lang="nl-NL" b="1" dirty="0" smtClean="0"/>
              <a:t>(¬P ∧ ¬Q) → ¬R        </a:t>
            </a:r>
            <a:endParaRPr lang="nl-NL" dirty="0" smtClean="0"/>
          </a:p>
          <a:p>
            <a:pPr marL="342900" lvl="0" indent="-342900">
              <a:spcBef>
                <a:spcPct val="20000"/>
              </a:spcBef>
            </a:pPr>
            <a:r>
              <a:rPr lang="nl-NL" b="1" dirty="0" smtClean="0"/>
              <a:t>   </a:t>
            </a:r>
            <a:endParaRPr kumimoji="0" lang="nl-NL" sz="1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20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2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2000"/>
                                        <p:tgtEl>
                                          <p:spTgt spid="1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fade">
                                      <p:cBhvr>
                                        <p:cTn id="31" dur="2000"/>
                                        <p:tgtEl>
                                          <p:spTgt spid="1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2000"/>
                                        <p:tgtEl>
                                          <p:spTgt spid="19">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xEl>
                                              <p:pRg st="1" end="1"/>
                                            </p:txEl>
                                          </p:spTgt>
                                        </p:tgtEl>
                                        <p:attrNameLst>
                                          <p:attrName>style.visibility</p:attrName>
                                        </p:attrNameLst>
                                      </p:cBhvr>
                                      <p:to>
                                        <p:strVal val="visible"/>
                                      </p:to>
                                    </p:set>
                                    <p:animEffect transition="in" filter="fade">
                                      <p:cBhvr>
                                        <p:cTn id="39" dur="2000"/>
                                        <p:tgtEl>
                                          <p:spTgt spid="1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20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Effect transition="in" filter="fade">
                                      <p:cBhvr>
                                        <p:cTn id="49" dur="2000"/>
                                        <p:tgtEl>
                                          <p:spTgt spid="21">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xEl>
                                              <p:pRg st="1" end="1"/>
                                            </p:txEl>
                                          </p:spTgt>
                                        </p:tgtEl>
                                        <p:attrNameLst>
                                          <p:attrName>style.visibility</p:attrName>
                                        </p:attrNameLst>
                                      </p:cBhvr>
                                      <p:to>
                                        <p:strVal val="visible"/>
                                      </p:to>
                                    </p:set>
                                    <p:animEffect transition="in" filter="fade">
                                      <p:cBhvr>
                                        <p:cTn id="52" dur="2000"/>
                                        <p:tgtEl>
                                          <p:spTgt spid="2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2000"/>
                                        <p:tgtEl>
                                          <p:spTgt spid="22">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xEl>
                                              <p:pRg st="1" end="1"/>
                                            </p:txEl>
                                          </p:spTgt>
                                        </p:tgtEl>
                                        <p:attrNameLst>
                                          <p:attrName>style.visibility</p:attrName>
                                        </p:attrNameLst>
                                      </p:cBhvr>
                                      <p:to>
                                        <p:strVal val="visible"/>
                                      </p:to>
                                    </p:set>
                                    <p:animEffect transition="in" filter="fade">
                                      <p:cBhvr>
                                        <p:cTn id="60" dur="2000"/>
                                        <p:tgtEl>
                                          <p:spTgt spid="22">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2000"/>
                                        <p:tgtEl>
                                          <p:spTgt spid="1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fade">
                                      <p:cBhvr>
                                        <p:cTn id="70" dur="2000"/>
                                        <p:tgtEl>
                                          <p:spTgt spid="23">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
                                            <p:txEl>
                                              <p:pRg st="1" end="1"/>
                                            </p:txEl>
                                          </p:spTgt>
                                        </p:tgtEl>
                                        <p:attrNameLst>
                                          <p:attrName>style.visibility</p:attrName>
                                        </p:attrNameLst>
                                      </p:cBhvr>
                                      <p:to>
                                        <p:strVal val="visible"/>
                                      </p:to>
                                    </p:set>
                                    <p:animEffect transition="in" filter="fade">
                                      <p:cBhvr>
                                        <p:cTn id="73" dur="2000"/>
                                        <p:tgtEl>
                                          <p:spTgt spid="23">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xEl>
                                              <p:pRg st="0" end="0"/>
                                            </p:txEl>
                                          </p:spTgt>
                                        </p:tgtEl>
                                        <p:attrNameLst>
                                          <p:attrName>style.visibility</p:attrName>
                                        </p:attrNameLst>
                                      </p:cBhvr>
                                      <p:to>
                                        <p:strVal val="visible"/>
                                      </p:to>
                                    </p:set>
                                    <p:animEffect transition="in" filter="fade">
                                      <p:cBhvr>
                                        <p:cTn id="78" dur="2000"/>
                                        <p:tgtEl>
                                          <p:spTgt spid="24">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xEl>
                                              <p:pRg st="1" end="1"/>
                                            </p:txEl>
                                          </p:spTgt>
                                        </p:tgtEl>
                                        <p:attrNameLst>
                                          <p:attrName>style.visibility</p:attrName>
                                        </p:attrNameLst>
                                      </p:cBhvr>
                                      <p:to>
                                        <p:strVal val="visible"/>
                                      </p:to>
                                    </p:set>
                                    <p:animEffect transition="in" filter="fade">
                                      <p:cBhvr>
                                        <p:cTn id="81" dur="2000"/>
                                        <p:tgtEl>
                                          <p:spTgt spid="24">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2">
                                            <p:txEl>
                                              <p:pRg st="0" end="0"/>
                                            </p:txEl>
                                          </p:spTgt>
                                        </p:tgtEl>
                                        <p:attrNameLst>
                                          <p:attrName>style.visibility</p:attrName>
                                        </p:attrNameLst>
                                      </p:cBhvr>
                                      <p:to>
                                        <p:strVal val="visible"/>
                                      </p:to>
                                    </p:set>
                                    <p:animEffect transition="in" filter="fade">
                                      <p:cBhvr>
                                        <p:cTn id="86" dur="2000"/>
                                        <p:tgtEl>
                                          <p:spTgt spid="12">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5">
                                            <p:txEl>
                                              <p:pRg st="0" end="0"/>
                                            </p:txEl>
                                          </p:spTgt>
                                        </p:tgtEl>
                                        <p:attrNameLst>
                                          <p:attrName>style.visibility</p:attrName>
                                        </p:attrNameLst>
                                      </p:cBhvr>
                                      <p:to>
                                        <p:strVal val="visible"/>
                                      </p:to>
                                    </p:set>
                                    <p:animEffect transition="in" filter="fade">
                                      <p:cBhvr>
                                        <p:cTn id="91" dur="2000"/>
                                        <p:tgtEl>
                                          <p:spTgt spid="25">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
                                            <p:txEl>
                                              <p:pRg st="1" end="1"/>
                                            </p:txEl>
                                          </p:spTgt>
                                        </p:tgtEl>
                                        <p:attrNameLst>
                                          <p:attrName>style.visibility</p:attrName>
                                        </p:attrNameLst>
                                      </p:cBhvr>
                                      <p:to>
                                        <p:strVal val="visible"/>
                                      </p:to>
                                    </p:set>
                                    <p:animEffect transition="in" filter="fade">
                                      <p:cBhvr>
                                        <p:cTn id="94" dur="2000"/>
                                        <p:tgtEl>
                                          <p:spTgt spid="25">
                                            <p:txEl>
                                              <p:pRg st="1" end="1"/>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5">
                                            <p:txEl>
                                              <p:pRg st="2" end="2"/>
                                            </p:txEl>
                                          </p:spTgt>
                                        </p:tgtEl>
                                        <p:attrNameLst>
                                          <p:attrName>style.visibility</p:attrName>
                                        </p:attrNameLst>
                                      </p:cBhvr>
                                      <p:to>
                                        <p:strVal val="visible"/>
                                      </p:to>
                                    </p:set>
                                    <p:animEffect transition="in" filter="fade">
                                      <p:cBhvr>
                                        <p:cTn id="97" dur="2000"/>
                                        <p:tgtEl>
                                          <p:spTgt spid="25">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xEl>
                                              <p:pRg st="0" end="0"/>
                                            </p:txEl>
                                          </p:spTgt>
                                        </p:tgtEl>
                                        <p:attrNameLst>
                                          <p:attrName>style.visibility</p:attrName>
                                        </p:attrNameLst>
                                      </p:cBhvr>
                                      <p:to>
                                        <p:strVal val="visible"/>
                                      </p:to>
                                    </p:set>
                                    <p:animEffect transition="in" filter="fade">
                                      <p:cBhvr>
                                        <p:cTn id="102" dur="2000"/>
                                        <p:tgtEl>
                                          <p:spTgt spid="26">
                                            <p:txEl>
                                              <p:pRg st="0" end="0"/>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
                                            <p:txEl>
                                              <p:pRg st="1" end="1"/>
                                            </p:txEl>
                                          </p:spTgt>
                                        </p:tgtEl>
                                        <p:attrNameLst>
                                          <p:attrName>style.visibility</p:attrName>
                                        </p:attrNameLst>
                                      </p:cBhvr>
                                      <p:to>
                                        <p:strVal val="visible"/>
                                      </p:to>
                                    </p:set>
                                    <p:animEffect transition="in" filter="fade">
                                      <p:cBhvr>
                                        <p:cTn id="105" dur="2000"/>
                                        <p:tgtEl>
                                          <p:spTgt spid="26">
                                            <p:txEl>
                                              <p:pRg st="1" end="1"/>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4">
                                            <p:txEl>
                                              <p:pRg st="0" end="0"/>
                                            </p:txEl>
                                          </p:spTgt>
                                        </p:tgtEl>
                                        <p:attrNameLst>
                                          <p:attrName>style.visibility</p:attrName>
                                        </p:attrNameLst>
                                      </p:cBhvr>
                                      <p:to>
                                        <p:strVal val="visible"/>
                                      </p:to>
                                    </p:set>
                                    <p:animEffect transition="in" filter="fade">
                                      <p:cBhvr>
                                        <p:cTn id="110" dur="2000"/>
                                        <p:tgtEl>
                                          <p:spTgt spid="14">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7">
                                            <p:txEl>
                                              <p:pRg st="0" end="0"/>
                                            </p:txEl>
                                          </p:spTgt>
                                        </p:tgtEl>
                                        <p:attrNameLst>
                                          <p:attrName>style.visibility</p:attrName>
                                        </p:attrNameLst>
                                      </p:cBhvr>
                                      <p:to>
                                        <p:strVal val="visible"/>
                                      </p:to>
                                    </p:set>
                                    <p:animEffect transition="in" filter="fade">
                                      <p:cBhvr>
                                        <p:cTn id="115" dur="2000"/>
                                        <p:tgtEl>
                                          <p:spTgt spid="27">
                                            <p:txEl>
                                              <p:pRg st="0" end="0"/>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7">
                                            <p:txEl>
                                              <p:pRg st="1" end="1"/>
                                            </p:txEl>
                                          </p:spTgt>
                                        </p:tgtEl>
                                        <p:attrNameLst>
                                          <p:attrName>style.visibility</p:attrName>
                                        </p:attrNameLst>
                                      </p:cBhvr>
                                      <p:to>
                                        <p:strVal val="visible"/>
                                      </p:to>
                                    </p:set>
                                    <p:animEffect transition="in" filter="fade">
                                      <p:cBhvr>
                                        <p:cTn id="118" dur="2000"/>
                                        <p:tgtEl>
                                          <p:spTgt spid="27">
                                            <p:txEl>
                                              <p:pRg st="1" end="1"/>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7">
                                            <p:txEl>
                                              <p:pRg st="2" end="2"/>
                                            </p:txEl>
                                          </p:spTgt>
                                        </p:tgtEl>
                                        <p:attrNameLst>
                                          <p:attrName>style.visibility</p:attrName>
                                        </p:attrNameLst>
                                      </p:cBhvr>
                                      <p:to>
                                        <p:strVal val="visible"/>
                                      </p:to>
                                    </p:set>
                                    <p:animEffect transition="in" filter="fade">
                                      <p:cBhvr>
                                        <p:cTn id="121" dur="2000"/>
                                        <p:tgtEl>
                                          <p:spTgt spid="27">
                                            <p:txEl>
                                              <p:pRg st="2" end="2"/>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9">
                                            <p:txEl>
                                              <p:pRg st="0" end="0"/>
                                            </p:txEl>
                                          </p:spTgt>
                                        </p:tgtEl>
                                        <p:attrNameLst>
                                          <p:attrName>style.visibility</p:attrName>
                                        </p:attrNameLst>
                                      </p:cBhvr>
                                      <p:to>
                                        <p:strVal val="visible"/>
                                      </p:to>
                                    </p:set>
                                    <p:animEffect transition="in" filter="fade">
                                      <p:cBhvr>
                                        <p:cTn id="126" dur="2000"/>
                                        <p:tgtEl>
                                          <p:spTgt spid="29">
                                            <p:txEl>
                                              <p:pRg st="0" end="0"/>
                                            </p:txEl>
                                          </p:spTgt>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9">
                                            <p:txEl>
                                              <p:pRg st="1" end="1"/>
                                            </p:txEl>
                                          </p:spTgt>
                                        </p:tgtEl>
                                        <p:attrNameLst>
                                          <p:attrName>style.visibility</p:attrName>
                                        </p:attrNameLst>
                                      </p:cBhvr>
                                      <p:to>
                                        <p:strVal val="visible"/>
                                      </p:to>
                                    </p:set>
                                    <p:animEffect transition="in" filter="fade">
                                      <p:cBhvr>
                                        <p:cTn id="129" dur="20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1" grpId="0" build="allAtOnce"/>
      <p:bldP spid="12" grpId="0" build="allAtOnce"/>
      <p:bldP spid="14" grpId="0" build="allAtOnce"/>
      <p:bldP spid="15" grpId="0" build="allAtOnce"/>
      <p:bldP spid="9" grpId="0" build="allAtOnce"/>
      <p:bldP spid="13" grpId="0" build="allAtOnce"/>
      <p:bldP spid="16" grpId="0" build="allAtOnce"/>
      <p:bldP spid="19" grpId="0" build="allAtOnce"/>
      <p:bldP spid="21" grpId="0" build="allAtOnce"/>
      <p:bldP spid="22" grpId="0" build="allAtOnce"/>
      <p:bldP spid="23" grpId="0" build="allAtOnce"/>
      <p:bldP spid="24" grpId="0" build="allAtOnce"/>
      <p:bldP spid="25" grpId="0" build="allAtOnce"/>
      <p:bldP spid="26" grpId="0" build="allAtOnce"/>
      <p:bldP spid="27" grpId="0" build="allAtOnce"/>
      <p:bldP spid="29" grpId="0" build="allAtOnce"/>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0" name="TextBox 9"/>
          <p:cNvSpPr txBox="1"/>
          <p:nvPr/>
        </p:nvSpPr>
        <p:spPr>
          <a:xfrm>
            <a:off x="1259632" y="1772816"/>
            <a:ext cx="7056784" cy="707886"/>
          </a:xfrm>
          <a:prstGeom prst="rect">
            <a:avLst/>
          </a:prstGeom>
          <a:noFill/>
        </p:spPr>
        <p:txBody>
          <a:bodyPr wrap="square" rtlCol="0">
            <a:spAutoFit/>
          </a:bodyPr>
          <a:lstStyle/>
          <a:p>
            <a:r>
              <a:rPr lang="nl-NL" sz="2000" dirty="0" smtClean="0"/>
              <a:t>Om deze vraag te kunnen beantwoorden moeten we eerst                             weten wat bedoeld wordt met </a:t>
            </a:r>
            <a:r>
              <a:rPr lang="nl-NL" sz="2000" i="1" dirty="0" smtClean="0"/>
              <a:t>het bereik van een </a:t>
            </a:r>
            <a:r>
              <a:rPr lang="nl-NL" sz="2000" i="1" dirty="0" err="1" smtClean="0"/>
              <a:t>kwantor</a:t>
            </a:r>
            <a:endParaRPr lang="nl-NL" sz="2000" dirty="0"/>
          </a:p>
        </p:txBody>
      </p:sp>
      <p:sp>
        <p:nvSpPr>
          <p:cNvPr id="11" name="TextBox 10"/>
          <p:cNvSpPr txBox="1"/>
          <p:nvPr/>
        </p:nvSpPr>
        <p:spPr>
          <a:xfrm>
            <a:off x="899592" y="2915652"/>
            <a:ext cx="2016224" cy="369332"/>
          </a:xfrm>
          <a:prstGeom prst="rect">
            <a:avLst/>
          </a:prstGeom>
          <a:noFill/>
        </p:spPr>
        <p:txBody>
          <a:bodyPr wrap="square" rtlCol="0">
            <a:spAutoFit/>
          </a:bodyPr>
          <a:lstStyle/>
          <a:p>
            <a:r>
              <a:rPr lang="nl-NL" b="1" dirty="0" smtClean="0">
                <a:solidFill>
                  <a:srgbClr val="FF0000"/>
                </a:solidFill>
              </a:rPr>
              <a:t>∀x</a:t>
            </a:r>
            <a:r>
              <a:rPr lang="nl-NL" b="1" dirty="0" smtClean="0"/>
              <a:t> (</a:t>
            </a:r>
            <a:r>
              <a:rPr lang="nl-NL" b="1" dirty="0" err="1" smtClean="0"/>
              <a:t>Kx</a:t>
            </a:r>
            <a:r>
              <a:rPr lang="nl-NL" b="1" dirty="0" smtClean="0"/>
              <a:t> → ∃y </a:t>
            </a:r>
            <a:r>
              <a:rPr lang="nl-NL" b="1" dirty="0" err="1" smtClean="0"/>
              <a:t>Mxy</a:t>
            </a:r>
            <a:r>
              <a:rPr lang="nl-NL" b="1" dirty="0" smtClean="0"/>
              <a:t>)</a:t>
            </a:r>
            <a:r>
              <a:rPr lang="nl-NL" b="1" dirty="0" smtClean="0">
                <a:solidFill>
                  <a:srgbClr val="0070C0"/>
                </a:solidFill>
              </a:rPr>
              <a:t> </a:t>
            </a:r>
            <a:endParaRPr lang="nl-NL" dirty="0" smtClean="0">
              <a:solidFill>
                <a:srgbClr val="0070C0"/>
              </a:solidFill>
            </a:endParaRP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0" name="TextBox 9"/>
          <p:cNvSpPr txBox="1"/>
          <p:nvPr/>
        </p:nvSpPr>
        <p:spPr>
          <a:xfrm>
            <a:off x="1259632" y="1772816"/>
            <a:ext cx="7056784" cy="707886"/>
          </a:xfrm>
          <a:prstGeom prst="rect">
            <a:avLst/>
          </a:prstGeom>
          <a:noFill/>
        </p:spPr>
        <p:txBody>
          <a:bodyPr wrap="square" rtlCol="0">
            <a:spAutoFit/>
          </a:bodyPr>
          <a:lstStyle/>
          <a:p>
            <a:r>
              <a:rPr lang="nl-NL" sz="2000" dirty="0" smtClean="0"/>
              <a:t>Om deze vraag te kunnen beantwoorden moeten we eerst                             weten wat bedoeld wordt met </a:t>
            </a:r>
            <a:r>
              <a:rPr lang="nl-NL" sz="2000" i="1" dirty="0" smtClean="0"/>
              <a:t>het bereik van een </a:t>
            </a:r>
            <a:r>
              <a:rPr lang="nl-NL" sz="2000" i="1" dirty="0" err="1" smtClean="0"/>
              <a:t>kwantor</a:t>
            </a:r>
            <a:endParaRPr lang="nl-NL" sz="2000" dirty="0"/>
          </a:p>
        </p:txBody>
      </p:sp>
      <p:sp>
        <p:nvSpPr>
          <p:cNvPr id="11" name="TextBox 10"/>
          <p:cNvSpPr txBox="1"/>
          <p:nvPr/>
        </p:nvSpPr>
        <p:spPr>
          <a:xfrm>
            <a:off x="899592" y="2915652"/>
            <a:ext cx="2016224" cy="369332"/>
          </a:xfrm>
          <a:prstGeom prst="rect">
            <a:avLst/>
          </a:prstGeom>
          <a:noFill/>
        </p:spPr>
        <p:txBody>
          <a:bodyPr wrap="square" rtlCol="0">
            <a:spAutoFit/>
          </a:bodyPr>
          <a:lstStyle/>
          <a:p>
            <a:r>
              <a:rPr lang="nl-NL" b="1" dirty="0" smtClean="0"/>
              <a:t>∀x </a:t>
            </a:r>
            <a:r>
              <a:rPr lang="nl-NL" b="1" dirty="0" smtClean="0">
                <a:solidFill>
                  <a:srgbClr val="FF0000"/>
                </a:solidFill>
              </a:rPr>
              <a:t>(</a:t>
            </a:r>
            <a:r>
              <a:rPr lang="nl-NL" b="1" dirty="0" err="1" smtClean="0">
                <a:solidFill>
                  <a:srgbClr val="FF0000"/>
                </a:solidFill>
              </a:rPr>
              <a:t>Kx</a:t>
            </a:r>
            <a:r>
              <a:rPr lang="nl-NL" b="1" dirty="0" smtClean="0">
                <a:solidFill>
                  <a:srgbClr val="FF0000"/>
                </a:solidFill>
              </a:rPr>
              <a:t> → ∃y </a:t>
            </a:r>
            <a:r>
              <a:rPr lang="nl-NL" b="1" dirty="0" err="1" smtClean="0">
                <a:solidFill>
                  <a:srgbClr val="FF0000"/>
                </a:solidFill>
              </a:rPr>
              <a:t>Mxy</a:t>
            </a:r>
            <a:r>
              <a:rPr lang="nl-NL" b="1" dirty="0" smtClean="0">
                <a:solidFill>
                  <a:srgbClr val="FF0000"/>
                </a:solidFill>
              </a:rPr>
              <a:t>)</a:t>
            </a:r>
            <a:r>
              <a:rPr lang="nl-NL" b="1" dirty="0" smtClean="0">
                <a:solidFill>
                  <a:srgbClr val="0070C0"/>
                </a:solidFill>
              </a:rPr>
              <a:t> </a:t>
            </a:r>
            <a:endParaRPr lang="nl-NL" dirty="0" smtClean="0">
              <a:solidFill>
                <a:srgbClr val="0070C0"/>
              </a:solidFill>
            </a:endParaRP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0" name="TextBox 9"/>
          <p:cNvSpPr txBox="1"/>
          <p:nvPr/>
        </p:nvSpPr>
        <p:spPr>
          <a:xfrm>
            <a:off x="1259632" y="1772816"/>
            <a:ext cx="7056784" cy="707886"/>
          </a:xfrm>
          <a:prstGeom prst="rect">
            <a:avLst/>
          </a:prstGeom>
          <a:noFill/>
        </p:spPr>
        <p:txBody>
          <a:bodyPr wrap="square" rtlCol="0">
            <a:spAutoFit/>
          </a:bodyPr>
          <a:lstStyle/>
          <a:p>
            <a:r>
              <a:rPr lang="nl-NL" sz="2000" dirty="0" smtClean="0"/>
              <a:t>Om deze vraag te kunnen beantwoorden moeten we eerst                             weten wat bedoeld wordt met </a:t>
            </a:r>
            <a:r>
              <a:rPr lang="nl-NL" sz="2000" i="1" dirty="0" smtClean="0"/>
              <a:t>het bereik van een </a:t>
            </a:r>
            <a:r>
              <a:rPr lang="nl-NL" sz="2000" i="1" dirty="0" err="1" smtClean="0"/>
              <a:t>kwantor</a:t>
            </a:r>
            <a:endParaRPr lang="nl-NL" sz="2000" dirty="0"/>
          </a:p>
        </p:txBody>
      </p:sp>
      <p:sp>
        <p:nvSpPr>
          <p:cNvPr id="11" name="TextBox 10"/>
          <p:cNvSpPr txBox="1"/>
          <p:nvPr/>
        </p:nvSpPr>
        <p:spPr>
          <a:xfrm>
            <a:off x="899592" y="2915652"/>
            <a:ext cx="2016224" cy="369332"/>
          </a:xfrm>
          <a:prstGeom prst="rect">
            <a:avLst/>
          </a:prstGeom>
          <a:noFill/>
        </p:spPr>
        <p:txBody>
          <a:bodyPr wrap="square" rtlCol="0">
            <a:spAutoFit/>
          </a:bodyPr>
          <a:lstStyle/>
          <a:p>
            <a:r>
              <a:rPr lang="nl-NL" b="1" dirty="0" smtClean="0"/>
              <a:t>∀x (</a:t>
            </a:r>
            <a:r>
              <a:rPr lang="nl-NL" b="1" dirty="0" err="1" smtClean="0"/>
              <a:t>Kx</a:t>
            </a:r>
            <a:r>
              <a:rPr lang="nl-NL" b="1" dirty="0" smtClean="0"/>
              <a:t> → </a:t>
            </a:r>
            <a:r>
              <a:rPr lang="nl-NL" b="1" dirty="0" smtClean="0">
                <a:solidFill>
                  <a:srgbClr val="FF0000"/>
                </a:solidFill>
              </a:rPr>
              <a:t>∃y</a:t>
            </a:r>
            <a:r>
              <a:rPr lang="nl-NL" b="1" dirty="0" smtClean="0"/>
              <a:t> </a:t>
            </a:r>
            <a:r>
              <a:rPr lang="nl-NL" b="1" dirty="0" err="1" smtClean="0"/>
              <a:t>Mxy</a:t>
            </a:r>
            <a:r>
              <a:rPr lang="nl-NL" b="1" dirty="0" smtClean="0"/>
              <a:t>)</a:t>
            </a:r>
            <a:r>
              <a:rPr lang="nl-NL" b="1" dirty="0" smtClean="0">
                <a:solidFill>
                  <a:srgbClr val="002060"/>
                </a:solidFill>
              </a:rPr>
              <a:t> </a:t>
            </a:r>
            <a:endParaRPr lang="nl-NL" dirty="0" smtClean="0">
              <a:solidFill>
                <a:srgbClr val="002060"/>
              </a:solidFill>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0" name="TextBox 9"/>
          <p:cNvSpPr txBox="1"/>
          <p:nvPr/>
        </p:nvSpPr>
        <p:spPr>
          <a:xfrm>
            <a:off x="1259632" y="1772816"/>
            <a:ext cx="7056784" cy="707886"/>
          </a:xfrm>
          <a:prstGeom prst="rect">
            <a:avLst/>
          </a:prstGeom>
          <a:noFill/>
        </p:spPr>
        <p:txBody>
          <a:bodyPr wrap="square" rtlCol="0">
            <a:spAutoFit/>
          </a:bodyPr>
          <a:lstStyle/>
          <a:p>
            <a:r>
              <a:rPr lang="nl-NL" sz="2000" dirty="0" smtClean="0"/>
              <a:t>Om deze vraag te kunnen beantwoorden moeten we eerst                             weten wat bedoeld wordt met </a:t>
            </a:r>
            <a:r>
              <a:rPr lang="nl-NL" sz="2000" i="1" dirty="0" smtClean="0"/>
              <a:t>het bereik van een </a:t>
            </a:r>
            <a:r>
              <a:rPr lang="nl-NL" sz="2000" i="1" dirty="0" err="1" smtClean="0"/>
              <a:t>kwantor</a:t>
            </a:r>
            <a:endParaRPr lang="nl-NL" sz="2000" dirty="0"/>
          </a:p>
        </p:txBody>
      </p:sp>
      <p:sp>
        <p:nvSpPr>
          <p:cNvPr id="11" name="TextBox 10"/>
          <p:cNvSpPr txBox="1"/>
          <p:nvPr/>
        </p:nvSpPr>
        <p:spPr>
          <a:xfrm>
            <a:off x="899592" y="2915652"/>
            <a:ext cx="2016224" cy="369332"/>
          </a:xfrm>
          <a:prstGeom prst="rect">
            <a:avLst/>
          </a:prstGeom>
          <a:noFill/>
        </p:spPr>
        <p:txBody>
          <a:bodyPr wrap="square" rtlCol="0">
            <a:spAutoFit/>
          </a:bodyPr>
          <a:lstStyle/>
          <a:p>
            <a:r>
              <a:rPr lang="nl-NL" b="1" dirty="0" smtClean="0"/>
              <a:t>∀x (</a:t>
            </a:r>
            <a:r>
              <a:rPr lang="nl-NL" b="1" dirty="0" err="1" smtClean="0"/>
              <a:t>Kx</a:t>
            </a:r>
            <a:r>
              <a:rPr lang="nl-NL" b="1" dirty="0" smtClean="0"/>
              <a:t> → ∃y </a:t>
            </a:r>
            <a:r>
              <a:rPr lang="nl-NL" b="1" dirty="0" err="1" smtClean="0">
                <a:solidFill>
                  <a:srgbClr val="FF0000"/>
                </a:solidFill>
              </a:rPr>
              <a:t>Mxy</a:t>
            </a:r>
            <a:r>
              <a:rPr lang="nl-NL" b="1" dirty="0" smtClean="0"/>
              <a:t>)</a:t>
            </a:r>
            <a:r>
              <a:rPr lang="nl-NL" b="1" dirty="0" smtClean="0">
                <a:solidFill>
                  <a:srgbClr val="002060"/>
                </a:solidFill>
              </a:rPr>
              <a:t> </a:t>
            </a:r>
            <a:endParaRPr lang="nl-NL" dirty="0" smtClean="0">
              <a:solidFill>
                <a:srgbClr val="002060"/>
              </a:solidFill>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0" name="TextBox 9"/>
          <p:cNvSpPr txBox="1"/>
          <p:nvPr/>
        </p:nvSpPr>
        <p:spPr>
          <a:xfrm>
            <a:off x="1259632" y="1772816"/>
            <a:ext cx="7056784" cy="707886"/>
          </a:xfrm>
          <a:prstGeom prst="rect">
            <a:avLst/>
          </a:prstGeom>
          <a:noFill/>
        </p:spPr>
        <p:txBody>
          <a:bodyPr wrap="square" rtlCol="0">
            <a:spAutoFit/>
          </a:bodyPr>
          <a:lstStyle/>
          <a:p>
            <a:r>
              <a:rPr lang="nl-NL" sz="2000" dirty="0" smtClean="0"/>
              <a:t>Om deze vraag te kunnen beantwoorden moeten we eerst                             weten wat bedoeld wordt met </a:t>
            </a:r>
            <a:r>
              <a:rPr lang="nl-NL" sz="2000" i="1" dirty="0" smtClean="0"/>
              <a:t>het bereik van een </a:t>
            </a:r>
            <a:r>
              <a:rPr lang="nl-NL" sz="2000" i="1" dirty="0" err="1" smtClean="0"/>
              <a:t>kwantor</a:t>
            </a:r>
            <a:endParaRPr lang="nl-NL" sz="2000" dirty="0"/>
          </a:p>
        </p:txBody>
      </p:sp>
      <p:sp>
        <p:nvSpPr>
          <p:cNvPr id="11" name="TextBox 10"/>
          <p:cNvSpPr txBox="1"/>
          <p:nvPr/>
        </p:nvSpPr>
        <p:spPr>
          <a:xfrm>
            <a:off x="899592" y="2915652"/>
            <a:ext cx="2016224" cy="369332"/>
          </a:xfrm>
          <a:prstGeom prst="rect">
            <a:avLst/>
          </a:prstGeom>
          <a:noFill/>
        </p:spPr>
        <p:txBody>
          <a:bodyPr wrap="square" rtlCol="0">
            <a:spAutoFit/>
          </a:bodyPr>
          <a:lstStyle/>
          <a:p>
            <a:r>
              <a:rPr lang="nl-NL" b="1" dirty="0" smtClean="0"/>
              <a:t>∀x (</a:t>
            </a:r>
            <a:r>
              <a:rPr lang="nl-NL" b="1" dirty="0" err="1" smtClean="0"/>
              <a:t>Kx</a:t>
            </a:r>
            <a:r>
              <a:rPr lang="nl-NL" b="1" dirty="0" smtClean="0"/>
              <a:t> → ∃y </a:t>
            </a:r>
            <a:r>
              <a:rPr lang="nl-NL" b="1" dirty="0" err="1" smtClean="0"/>
              <a:t>Mxy</a:t>
            </a:r>
            <a:r>
              <a:rPr lang="nl-NL" b="1" dirty="0" smtClean="0"/>
              <a:t>) </a:t>
            </a:r>
            <a:endParaRPr lang="nl-NL" dirty="0" smtClean="0"/>
          </a:p>
        </p:txBody>
      </p:sp>
      <p:sp>
        <p:nvSpPr>
          <p:cNvPr id="5" name="TextBox 4"/>
          <p:cNvSpPr txBox="1"/>
          <p:nvPr/>
        </p:nvSpPr>
        <p:spPr>
          <a:xfrm>
            <a:off x="899592" y="3419708"/>
            <a:ext cx="2016224" cy="369332"/>
          </a:xfrm>
          <a:prstGeom prst="rect">
            <a:avLst/>
          </a:prstGeom>
          <a:noFill/>
        </p:spPr>
        <p:txBody>
          <a:bodyPr wrap="square" rtlCol="0">
            <a:spAutoFit/>
          </a:bodyPr>
          <a:lstStyle/>
          <a:p>
            <a:r>
              <a:rPr lang="nl-NL" b="1" dirty="0" err="1" smtClean="0"/>
              <a:t>Ax</a:t>
            </a:r>
            <a:r>
              <a:rPr lang="nl-NL" b="1" dirty="0" smtClean="0"/>
              <a:t> → ∃x </a:t>
            </a:r>
            <a:r>
              <a:rPr lang="nl-NL" b="1" dirty="0" err="1" smtClean="0"/>
              <a:t>Rax</a:t>
            </a:r>
            <a:endParaRPr lang="nl-NL" dirty="0" smtClean="0">
              <a:solidFill>
                <a:srgbClr val="002060"/>
              </a:solidFill>
            </a:endParaRP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0" name="TextBox 9"/>
          <p:cNvSpPr txBox="1"/>
          <p:nvPr/>
        </p:nvSpPr>
        <p:spPr>
          <a:xfrm>
            <a:off x="1259632" y="1772816"/>
            <a:ext cx="7056784" cy="707886"/>
          </a:xfrm>
          <a:prstGeom prst="rect">
            <a:avLst/>
          </a:prstGeom>
          <a:noFill/>
        </p:spPr>
        <p:txBody>
          <a:bodyPr wrap="square" rtlCol="0">
            <a:spAutoFit/>
          </a:bodyPr>
          <a:lstStyle/>
          <a:p>
            <a:r>
              <a:rPr lang="nl-NL" sz="2000" dirty="0" smtClean="0"/>
              <a:t>Om deze vraag te kunnen beantwoorden moeten we eerst                             weten wat bedoeld wordt met </a:t>
            </a:r>
            <a:r>
              <a:rPr lang="nl-NL" sz="2000" i="1" dirty="0" smtClean="0"/>
              <a:t>het bereik van een </a:t>
            </a:r>
            <a:r>
              <a:rPr lang="nl-NL" sz="2000" i="1" dirty="0" err="1" smtClean="0"/>
              <a:t>kwantor</a:t>
            </a:r>
            <a:endParaRPr lang="nl-NL" sz="2000" dirty="0"/>
          </a:p>
        </p:txBody>
      </p:sp>
      <p:sp>
        <p:nvSpPr>
          <p:cNvPr id="11" name="TextBox 10"/>
          <p:cNvSpPr txBox="1"/>
          <p:nvPr/>
        </p:nvSpPr>
        <p:spPr>
          <a:xfrm>
            <a:off x="899592" y="2915652"/>
            <a:ext cx="2016224" cy="369332"/>
          </a:xfrm>
          <a:prstGeom prst="rect">
            <a:avLst/>
          </a:prstGeom>
          <a:noFill/>
        </p:spPr>
        <p:txBody>
          <a:bodyPr wrap="square" rtlCol="0">
            <a:spAutoFit/>
          </a:bodyPr>
          <a:lstStyle/>
          <a:p>
            <a:r>
              <a:rPr lang="nl-NL" b="1" dirty="0" smtClean="0"/>
              <a:t>∀x (</a:t>
            </a:r>
            <a:r>
              <a:rPr lang="nl-NL" b="1" dirty="0" err="1" smtClean="0"/>
              <a:t>Kx</a:t>
            </a:r>
            <a:r>
              <a:rPr lang="nl-NL" b="1" dirty="0" smtClean="0"/>
              <a:t> → ∃y </a:t>
            </a:r>
            <a:r>
              <a:rPr lang="nl-NL" b="1" dirty="0" err="1" smtClean="0"/>
              <a:t>Mxy</a:t>
            </a:r>
            <a:r>
              <a:rPr lang="nl-NL" b="1" dirty="0" smtClean="0"/>
              <a:t>) </a:t>
            </a:r>
            <a:endParaRPr lang="nl-NL" dirty="0" smtClean="0"/>
          </a:p>
        </p:txBody>
      </p:sp>
      <p:sp>
        <p:nvSpPr>
          <p:cNvPr id="5" name="TextBox 4"/>
          <p:cNvSpPr txBox="1"/>
          <p:nvPr/>
        </p:nvSpPr>
        <p:spPr>
          <a:xfrm>
            <a:off x="899592" y="3419708"/>
            <a:ext cx="2016224" cy="369332"/>
          </a:xfrm>
          <a:prstGeom prst="rect">
            <a:avLst/>
          </a:prstGeom>
          <a:noFill/>
        </p:spPr>
        <p:txBody>
          <a:bodyPr wrap="square" rtlCol="0">
            <a:spAutoFit/>
          </a:bodyPr>
          <a:lstStyle/>
          <a:p>
            <a:r>
              <a:rPr lang="nl-NL" b="1" dirty="0" err="1" smtClean="0"/>
              <a:t>Ax</a:t>
            </a:r>
            <a:r>
              <a:rPr lang="nl-NL" b="1" dirty="0" smtClean="0"/>
              <a:t> → </a:t>
            </a:r>
            <a:r>
              <a:rPr lang="nl-NL" b="1" dirty="0" smtClean="0">
                <a:solidFill>
                  <a:srgbClr val="FF0000"/>
                </a:solidFill>
              </a:rPr>
              <a:t>∃x</a:t>
            </a:r>
            <a:r>
              <a:rPr lang="nl-NL" b="1" dirty="0" smtClean="0"/>
              <a:t> </a:t>
            </a:r>
            <a:r>
              <a:rPr lang="nl-NL" b="1" dirty="0" err="1" smtClean="0"/>
              <a:t>Rax</a:t>
            </a:r>
            <a:endParaRPr lang="nl-NL" dirty="0" smtClean="0">
              <a:solidFill>
                <a:srgbClr val="002060"/>
              </a:solidFill>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0" name="TextBox 9"/>
          <p:cNvSpPr txBox="1"/>
          <p:nvPr/>
        </p:nvSpPr>
        <p:spPr>
          <a:xfrm>
            <a:off x="1259632" y="1772816"/>
            <a:ext cx="7056784" cy="707886"/>
          </a:xfrm>
          <a:prstGeom prst="rect">
            <a:avLst/>
          </a:prstGeom>
          <a:noFill/>
        </p:spPr>
        <p:txBody>
          <a:bodyPr wrap="square" rtlCol="0">
            <a:spAutoFit/>
          </a:bodyPr>
          <a:lstStyle/>
          <a:p>
            <a:r>
              <a:rPr lang="nl-NL" sz="2000" dirty="0" smtClean="0"/>
              <a:t>Om deze vraag te kunnen beantwoorden moeten we eerst                             weten wat bedoeld wordt met </a:t>
            </a:r>
            <a:r>
              <a:rPr lang="nl-NL" sz="2000" i="1" dirty="0" smtClean="0"/>
              <a:t>het bereik van een </a:t>
            </a:r>
            <a:r>
              <a:rPr lang="nl-NL" sz="2000" i="1" dirty="0" err="1" smtClean="0"/>
              <a:t>kwantor</a:t>
            </a:r>
            <a:endParaRPr lang="nl-NL" sz="2000" dirty="0"/>
          </a:p>
        </p:txBody>
      </p:sp>
      <p:sp>
        <p:nvSpPr>
          <p:cNvPr id="11" name="TextBox 10"/>
          <p:cNvSpPr txBox="1"/>
          <p:nvPr/>
        </p:nvSpPr>
        <p:spPr>
          <a:xfrm>
            <a:off x="899592" y="2915652"/>
            <a:ext cx="2016224" cy="369332"/>
          </a:xfrm>
          <a:prstGeom prst="rect">
            <a:avLst/>
          </a:prstGeom>
          <a:noFill/>
        </p:spPr>
        <p:txBody>
          <a:bodyPr wrap="square" rtlCol="0">
            <a:spAutoFit/>
          </a:bodyPr>
          <a:lstStyle/>
          <a:p>
            <a:r>
              <a:rPr lang="nl-NL" b="1" dirty="0" smtClean="0"/>
              <a:t>∀x (</a:t>
            </a:r>
            <a:r>
              <a:rPr lang="nl-NL" b="1" dirty="0" err="1" smtClean="0"/>
              <a:t>Kx</a:t>
            </a:r>
            <a:r>
              <a:rPr lang="nl-NL" b="1" dirty="0" smtClean="0"/>
              <a:t> → ∃y </a:t>
            </a:r>
            <a:r>
              <a:rPr lang="nl-NL" b="1" dirty="0" err="1" smtClean="0"/>
              <a:t>Mxy</a:t>
            </a:r>
            <a:r>
              <a:rPr lang="nl-NL" b="1" dirty="0" smtClean="0"/>
              <a:t>) </a:t>
            </a:r>
            <a:endParaRPr lang="nl-NL" dirty="0" smtClean="0"/>
          </a:p>
        </p:txBody>
      </p:sp>
      <p:sp>
        <p:nvSpPr>
          <p:cNvPr id="5" name="TextBox 4"/>
          <p:cNvSpPr txBox="1"/>
          <p:nvPr/>
        </p:nvSpPr>
        <p:spPr>
          <a:xfrm>
            <a:off x="899592" y="3419708"/>
            <a:ext cx="2016224" cy="369332"/>
          </a:xfrm>
          <a:prstGeom prst="rect">
            <a:avLst/>
          </a:prstGeom>
          <a:noFill/>
        </p:spPr>
        <p:txBody>
          <a:bodyPr wrap="square" rtlCol="0">
            <a:spAutoFit/>
          </a:bodyPr>
          <a:lstStyle/>
          <a:p>
            <a:r>
              <a:rPr lang="nl-NL" b="1" dirty="0" err="1" smtClean="0"/>
              <a:t>Ax</a:t>
            </a:r>
            <a:r>
              <a:rPr lang="nl-NL" b="1" dirty="0" smtClean="0"/>
              <a:t> → ∃x </a:t>
            </a:r>
            <a:r>
              <a:rPr lang="nl-NL" b="1" dirty="0" err="1" smtClean="0">
                <a:solidFill>
                  <a:srgbClr val="FF0000"/>
                </a:solidFill>
              </a:rPr>
              <a:t>Rax</a:t>
            </a:r>
            <a:endParaRPr lang="nl-NL" dirty="0" smtClean="0">
              <a:solidFill>
                <a:srgbClr val="FF0000"/>
              </a:solidFill>
            </a:endParaRPr>
          </a:p>
        </p:txBody>
      </p:sp>
      <p:sp>
        <p:nvSpPr>
          <p:cNvPr id="6" name="TextBox 5"/>
          <p:cNvSpPr txBox="1"/>
          <p:nvPr/>
        </p:nvSpPr>
        <p:spPr>
          <a:xfrm>
            <a:off x="1259632" y="4089266"/>
            <a:ext cx="7056784" cy="1015663"/>
          </a:xfrm>
          <a:prstGeom prst="rect">
            <a:avLst/>
          </a:prstGeom>
          <a:noFill/>
        </p:spPr>
        <p:txBody>
          <a:bodyPr wrap="square" rtlCol="0">
            <a:spAutoFit/>
          </a:bodyPr>
          <a:lstStyle/>
          <a:p>
            <a:r>
              <a:rPr lang="nl-NL" sz="2000" i="1" dirty="0" smtClean="0"/>
              <a:t>Het optreden van</a:t>
            </a:r>
            <a:r>
              <a:rPr lang="nl-NL" sz="2000" dirty="0" smtClean="0"/>
              <a:t> een individuvariabele </a:t>
            </a:r>
            <a:r>
              <a:rPr lang="nl-NL" sz="2000" b="1" dirty="0" smtClean="0"/>
              <a:t>x</a:t>
            </a:r>
            <a:r>
              <a:rPr lang="nl-NL" sz="2000" dirty="0" smtClean="0"/>
              <a:t> in een formule </a:t>
            </a:r>
            <a:r>
              <a:rPr lang="el-GR" sz="2000" b="1" i="1" dirty="0" smtClean="0"/>
              <a:t>α</a:t>
            </a:r>
            <a:r>
              <a:rPr lang="nl-NL" sz="2000" b="1" dirty="0" smtClean="0"/>
              <a:t>[x]                  </a:t>
            </a:r>
            <a:r>
              <a:rPr lang="nl-NL" sz="2000" dirty="0" smtClean="0"/>
              <a:t>is</a:t>
            </a:r>
            <a:r>
              <a:rPr lang="nl-NL" sz="2000" b="1" dirty="0" smtClean="0"/>
              <a:t> </a:t>
            </a:r>
            <a:r>
              <a:rPr lang="nl-NL" sz="2000" dirty="0" smtClean="0"/>
              <a:t>vrij wanneer </a:t>
            </a:r>
            <a:r>
              <a:rPr lang="nl-NL" sz="2000" i="1" dirty="0" smtClean="0"/>
              <a:t>dat optreden </a:t>
            </a:r>
            <a:r>
              <a:rPr lang="nl-NL" sz="2000" dirty="0" smtClean="0"/>
              <a:t>niet binnen het bereik van een  </a:t>
            </a:r>
            <a:r>
              <a:rPr lang="nl-NL" sz="2000" dirty="0" err="1" smtClean="0"/>
              <a:t>kwantor</a:t>
            </a:r>
            <a:r>
              <a:rPr lang="nl-NL" sz="2000" dirty="0" smtClean="0"/>
              <a:t> </a:t>
            </a:r>
            <a:r>
              <a:rPr lang="nl-NL" sz="2000" b="1" dirty="0" smtClean="0"/>
              <a:t>∀x </a:t>
            </a:r>
            <a:r>
              <a:rPr lang="nl-NL" sz="2000" dirty="0" smtClean="0"/>
              <a:t>of </a:t>
            </a:r>
            <a:r>
              <a:rPr lang="nl-NL" sz="2000" b="1" dirty="0" smtClean="0"/>
              <a:t>∃x </a:t>
            </a:r>
            <a:r>
              <a:rPr lang="nl-NL" sz="2000" dirty="0" smtClean="0"/>
              <a:t>valt. </a:t>
            </a:r>
            <a:endParaRPr lang="nl-NL" sz="2000" dirty="0"/>
          </a:p>
        </p:txBody>
      </p:sp>
      <p:sp>
        <p:nvSpPr>
          <p:cNvPr id="7" name="TextBox 6"/>
          <p:cNvSpPr txBox="1"/>
          <p:nvPr/>
        </p:nvSpPr>
        <p:spPr>
          <a:xfrm>
            <a:off x="1259632" y="5293657"/>
            <a:ext cx="7056784" cy="707886"/>
          </a:xfrm>
          <a:prstGeom prst="rect">
            <a:avLst/>
          </a:prstGeom>
          <a:noFill/>
        </p:spPr>
        <p:txBody>
          <a:bodyPr wrap="square" rtlCol="0">
            <a:spAutoFit/>
          </a:bodyPr>
          <a:lstStyle/>
          <a:p>
            <a:r>
              <a:rPr lang="nl-NL" sz="2000" dirty="0" smtClean="0"/>
              <a:t>Een individuvariabele </a:t>
            </a:r>
            <a:r>
              <a:rPr lang="nl-NL" sz="2000" b="1" dirty="0" smtClean="0"/>
              <a:t>x</a:t>
            </a:r>
            <a:r>
              <a:rPr lang="nl-NL" sz="2000" dirty="0" smtClean="0"/>
              <a:t> in een formule </a:t>
            </a:r>
            <a:r>
              <a:rPr lang="el-GR" sz="2000" b="1" i="1" dirty="0" smtClean="0"/>
              <a:t>α</a:t>
            </a:r>
            <a:r>
              <a:rPr lang="nl-NL" sz="2000" b="1" dirty="0" smtClean="0"/>
              <a:t>[x]</a:t>
            </a:r>
            <a:r>
              <a:rPr lang="nl-NL" sz="2000" dirty="0" smtClean="0"/>
              <a:t> is vrij wanneer </a:t>
            </a:r>
            <a:r>
              <a:rPr lang="nl-NL" sz="2000" i="1" dirty="0" smtClean="0"/>
              <a:t>elk optreden van</a:t>
            </a:r>
            <a:r>
              <a:rPr lang="nl-NL" sz="2000" dirty="0" smtClean="0"/>
              <a:t> </a:t>
            </a:r>
            <a:r>
              <a:rPr lang="nl-NL" sz="2000" b="1" dirty="0" smtClean="0"/>
              <a:t>x</a:t>
            </a:r>
            <a:r>
              <a:rPr lang="nl-NL" sz="2000" dirty="0" smtClean="0"/>
              <a:t> in de formule </a:t>
            </a:r>
            <a:r>
              <a:rPr lang="el-GR" sz="2000" b="1" i="1" dirty="0" smtClean="0"/>
              <a:t>α</a:t>
            </a:r>
            <a:r>
              <a:rPr lang="nl-NL" sz="2000" b="1" dirty="0" smtClean="0"/>
              <a:t>[x]</a:t>
            </a:r>
            <a:r>
              <a:rPr lang="nl-NL" sz="2000" dirty="0" smtClean="0"/>
              <a:t> vrij is.</a:t>
            </a:r>
            <a:endParaRPr lang="nl-N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1" name="TextBox 10"/>
          <p:cNvSpPr txBox="1"/>
          <p:nvPr/>
        </p:nvSpPr>
        <p:spPr>
          <a:xfrm>
            <a:off x="611560" y="1988840"/>
            <a:ext cx="2016224" cy="369332"/>
          </a:xfrm>
          <a:prstGeom prst="rect">
            <a:avLst/>
          </a:prstGeom>
          <a:noFill/>
        </p:spPr>
        <p:txBody>
          <a:bodyPr wrap="square" rtlCol="0">
            <a:spAutoFit/>
          </a:bodyPr>
          <a:lstStyle/>
          <a:p>
            <a:r>
              <a:rPr lang="nl-NL" b="1" dirty="0" err="1" smtClean="0"/>
              <a:t>Fx</a:t>
            </a:r>
            <a:endParaRPr lang="nl-NL" dirty="0" smtClean="0"/>
          </a:p>
        </p:txBody>
      </p:sp>
      <p:sp>
        <p:nvSpPr>
          <p:cNvPr id="8" name="TextBox 7"/>
          <p:cNvSpPr txBox="1"/>
          <p:nvPr/>
        </p:nvSpPr>
        <p:spPr>
          <a:xfrm>
            <a:off x="3347864" y="1979548"/>
            <a:ext cx="2520280" cy="369332"/>
          </a:xfrm>
          <a:prstGeom prst="rect">
            <a:avLst/>
          </a:prstGeom>
          <a:noFill/>
        </p:spPr>
        <p:txBody>
          <a:bodyPr wrap="square" rtlCol="0">
            <a:spAutoFit/>
          </a:bodyPr>
          <a:lstStyle/>
          <a:p>
            <a:r>
              <a:rPr lang="nl-NL" dirty="0" smtClean="0"/>
              <a:t>Is </a:t>
            </a:r>
            <a:r>
              <a:rPr lang="nl-NL" b="1" dirty="0" smtClean="0"/>
              <a:t>x</a:t>
            </a:r>
            <a:r>
              <a:rPr lang="nl-NL" dirty="0" smtClean="0"/>
              <a:t> vrij in deze formule?</a:t>
            </a:r>
            <a:endParaRPr lang="nl-NL" dirty="0"/>
          </a:p>
        </p:txBody>
      </p:sp>
      <p:sp>
        <p:nvSpPr>
          <p:cNvPr id="9" name="TextBox 8"/>
          <p:cNvSpPr txBox="1"/>
          <p:nvPr/>
        </p:nvSpPr>
        <p:spPr>
          <a:xfrm>
            <a:off x="6228184" y="1979548"/>
            <a:ext cx="2520280" cy="369332"/>
          </a:xfrm>
          <a:prstGeom prst="rect">
            <a:avLst/>
          </a:prstGeom>
          <a:noFill/>
        </p:spPr>
        <p:txBody>
          <a:bodyPr wrap="square" rtlCol="0">
            <a:spAutoFit/>
          </a:bodyPr>
          <a:lstStyle/>
          <a:p>
            <a:r>
              <a:rPr lang="nl-NL" dirty="0" smtClean="0"/>
              <a:t>Ja!</a:t>
            </a:r>
            <a:endParaRPr lang="nl-NL" dirty="0"/>
          </a:p>
        </p:txBody>
      </p:sp>
      <p:sp>
        <p:nvSpPr>
          <p:cNvPr id="12" name="TextBox 11"/>
          <p:cNvSpPr txBox="1"/>
          <p:nvPr/>
        </p:nvSpPr>
        <p:spPr>
          <a:xfrm>
            <a:off x="611560" y="2555612"/>
            <a:ext cx="2016224" cy="369332"/>
          </a:xfrm>
          <a:prstGeom prst="rect">
            <a:avLst/>
          </a:prstGeom>
          <a:noFill/>
        </p:spPr>
        <p:txBody>
          <a:bodyPr wrap="square" rtlCol="0">
            <a:spAutoFit/>
          </a:bodyPr>
          <a:lstStyle/>
          <a:p>
            <a:r>
              <a:rPr lang="nl-NL" b="1" dirty="0" err="1" smtClean="0"/>
              <a:t>Ayb</a:t>
            </a:r>
            <a:r>
              <a:rPr lang="nl-NL" b="1" dirty="0" smtClean="0"/>
              <a:t>  </a:t>
            </a:r>
            <a:endParaRPr lang="nl-NL" dirty="0" smtClean="0"/>
          </a:p>
        </p:txBody>
      </p:sp>
      <p:sp>
        <p:nvSpPr>
          <p:cNvPr id="13" name="TextBox 12"/>
          <p:cNvSpPr txBox="1"/>
          <p:nvPr/>
        </p:nvSpPr>
        <p:spPr>
          <a:xfrm>
            <a:off x="3347864" y="2546320"/>
            <a:ext cx="2520280" cy="369332"/>
          </a:xfrm>
          <a:prstGeom prst="rect">
            <a:avLst/>
          </a:prstGeom>
          <a:noFill/>
        </p:spPr>
        <p:txBody>
          <a:bodyPr wrap="square" rtlCol="0">
            <a:spAutoFit/>
          </a:bodyPr>
          <a:lstStyle/>
          <a:p>
            <a:r>
              <a:rPr lang="nl-NL" dirty="0" smtClean="0"/>
              <a:t>Is </a:t>
            </a:r>
            <a:r>
              <a:rPr lang="nl-NL" b="1" dirty="0" smtClean="0"/>
              <a:t>y</a:t>
            </a:r>
            <a:r>
              <a:rPr lang="nl-NL" dirty="0" smtClean="0"/>
              <a:t> vrij in deze formule?</a:t>
            </a:r>
            <a:endParaRPr lang="nl-NL" dirty="0"/>
          </a:p>
        </p:txBody>
      </p:sp>
      <p:sp>
        <p:nvSpPr>
          <p:cNvPr id="14" name="TextBox 13"/>
          <p:cNvSpPr txBox="1"/>
          <p:nvPr/>
        </p:nvSpPr>
        <p:spPr>
          <a:xfrm>
            <a:off x="6228184" y="2546320"/>
            <a:ext cx="2520280" cy="369332"/>
          </a:xfrm>
          <a:prstGeom prst="rect">
            <a:avLst/>
          </a:prstGeom>
          <a:noFill/>
        </p:spPr>
        <p:txBody>
          <a:bodyPr wrap="square" rtlCol="0">
            <a:spAutoFit/>
          </a:bodyPr>
          <a:lstStyle/>
          <a:p>
            <a:r>
              <a:rPr lang="nl-NL" dirty="0" smtClean="0"/>
              <a:t>Ja!</a:t>
            </a:r>
            <a:endParaRPr lang="nl-NL" dirty="0"/>
          </a:p>
        </p:txBody>
      </p:sp>
      <p:sp>
        <p:nvSpPr>
          <p:cNvPr id="15" name="TextBox 14"/>
          <p:cNvSpPr txBox="1"/>
          <p:nvPr/>
        </p:nvSpPr>
        <p:spPr>
          <a:xfrm>
            <a:off x="611560" y="3131676"/>
            <a:ext cx="2016224" cy="369332"/>
          </a:xfrm>
          <a:prstGeom prst="rect">
            <a:avLst/>
          </a:prstGeom>
          <a:noFill/>
        </p:spPr>
        <p:txBody>
          <a:bodyPr wrap="square" rtlCol="0">
            <a:spAutoFit/>
          </a:bodyPr>
          <a:lstStyle/>
          <a:p>
            <a:r>
              <a:rPr lang="nl-NL" b="1" dirty="0" smtClean="0"/>
              <a:t>  </a:t>
            </a:r>
            <a:endParaRPr lang="nl-NL" dirty="0" smtClean="0"/>
          </a:p>
        </p:txBody>
      </p:sp>
      <p:sp>
        <p:nvSpPr>
          <p:cNvPr id="16" name="TextBox 15"/>
          <p:cNvSpPr txBox="1"/>
          <p:nvPr/>
        </p:nvSpPr>
        <p:spPr>
          <a:xfrm>
            <a:off x="611560" y="3131676"/>
            <a:ext cx="2016224" cy="369332"/>
          </a:xfrm>
          <a:prstGeom prst="rect">
            <a:avLst/>
          </a:prstGeom>
          <a:noFill/>
        </p:spPr>
        <p:txBody>
          <a:bodyPr wrap="square" rtlCol="0">
            <a:spAutoFit/>
          </a:bodyPr>
          <a:lstStyle/>
          <a:p>
            <a:r>
              <a:rPr lang="nl-NL" b="1" dirty="0" smtClean="0"/>
              <a:t>∀x (</a:t>
            </a:r>
            <a:r>
              <a:rPr lang="nl-NL" b="1" dirty="0" err="1" smtClean="0"/>
              <a:t>Kx</a:t>
            </a:r>
            <a:r>
              <a:rPr lang="nl-NL" b="1" dirty="0" smtClean="0"/>
              <a:t> → ∃y </a:t>
            </a:r>
            <a:r>
              <a:rPr lang="nl-NL" b="1" dirty="0" err="1" smtClean="0"/>
              <a:t>Mxy</a:t>
            </a:r>
            <a:r>
              <a:rPr lang="nl-NL" b="1" dirty="0" smtClean="0"/>
              <a:t>)</a:t>
            </a:r>
            <a:endParaRPr lang="nl-NL" dirty="0" smtClean="0"/>
          </a:p>
        </p:txBody>
      </p:sp>
      <p:sp>
        <p:nvSpPr>
          <p:cNvPr id="17" name="TextBox 16"/>
          <p:cNvSpPr txBox="1"/>
          <p:nvPr/>
        </p:nvSpPr>
        <p:spPr>
          <a:xfrm>
            <a:off x="3347864" y="3131676"/>
            <a:ext cx="2520280" cy="369332"/>
          </a:xfrm>
          <a:prstGeom prst="rect">
            <a:avLst/>
          </a:prstGeom>
          <a:noFill/>
        </p:spPr>
        <p:txBody>
          <a:bodyPr wrap="square" rtlCol="0">
            <a:spAutoFit/>
          </a:bodyPr>
          <a:lstStyle/>
          <a:p>
            <a:r>
              <a:rPr lang="nl-NL" dirty="0" smtClean="0"/>
              <a:t>Is </a:t>
            </a:r>
            <a:r>
              <a:rPr lang="nl-NL" b="1" dirty="0" smtClean="0"/>
              <a:t>x</a:t>
            </a:r>
            <a:r>
              <a:rPr lang="nl-NL" dirty="0" smtClean="0"/>
              <a:t> vrij in deze formule?</a:t>
            </a:r>
            <a:endParaRPr lang="nl-NL" dirty="0"/>
          </a:p>
        </p:txBody>
      </p:sp>
      <p:sp>
        <p:nvSpPr>
          <p:cNvPr id="18" name="TextBox 17"/>
          <p:cNvSpPr txBox="1"/>
          <p:nvPr/>
        </p:nvSpPr>
        <p:spPr>
          <a:xfrm>
            <a:off x="6228184" y="3131676"/>
            <a:ext cx="2520280" cy="369332"/>
          </a:xfrm>
          <a:prstGeom prst="rect">
            <a:avLst/>
          </a:prstGeom>
          <a:noFill/>
        </p:spPr>
        <p:txBody>
          <a:bodyPr wrap="square" rtlCol="0">
            <a:spAutoFit/>
          </a:bodyPr>
          <a:lstStyle/>
          <a:p>
            <a:r>
              <a:rPr lang="nl-NL" dirty="0" smtClean="0"/>
              <a:t>Nee!</a:t>
            </a:r>
            <a:endParaRPr lang="nl-NL" dirty="0"/>
          </a:p>
        </p:txBody>
      </p:sp>
      <p:sp>
        <p:nvSpPr>
          <p:cNvPr id="19" name="TextBox 18"/>
          <p:cNvSpPr txBox="1"/>
          <p:nvPr/>
        </p:nvSpPr>
        <p:spPr>
          <a:xfrm>
            <a:off x="611560" y="3707740"/>
            <a:ext cx="2016224" cy="369332"/>
          </a:xfrm>
          <a:prstGeom prst="rect">
            <a:avLst/>
          </a:prstGeom>
          <a:noFill/>
        </p:spPr>
        <p:txBody>
          <a:bodyPr wrap="square" rtlCol="0">
            <a:spAutoFit/>
          </a:bodyPr>
          <a:lstStyle/>
          <a:p>
            <a:r>
              <a:rPr lang="nl-NL" b="1" dirty="0" smtClean="0"/>
              <a:t>∀x (</a:t>
            </a:r>
            <a:r>
              <a:rPr lang="nl-NL" b="1" dirty="0" err="1" smtClean="0"/>
              <a:t>Kx</a:t>
            </a:r>
            <a:r>
              <a:rPr lang="nl-NL" b="1" dirty="0" smtClean="0"/>
              <a:t> → ∃y </a:t>
            </a:r>
            <a:r>
              <a:rPr lang="nl-NL" b="1" dirty="0" err="1" smtClean="0"/>
              <a:t>Mxy</a:t>
            </a:r>
            <a:r>
              <a:rPr lang="nl-NL" b="1" dirty="0" smtClean="0"/>
              <a:t>)</a:t>
            </a:r>
            <a:endParaRPr lang="nl-NL" dirty="0" smtClean="0"/>
          </a:p>
        </p:txBody>
      </p:sp>
      <p:sp>
        <p:nvSpPr>
          <p:cNvPr id="20" name="TextBox 19"/>
          <p:cNvSpPr txBox="1"/>
          <p:nvPr/>
        </p:nvSpPr>
        <p:spPr>
          <a:xfrm>
            <a:off x="3347864" y="3707740"/>
            <a:ext cx="2520280" cy="369332"/>
          </a:xfrm>
          <a:prstGeom prst="rect">
            <a:avLst/>
          </a:prstGeom>
          <a:noFill/>
        </p:spPr>
        <p:txBody>
          <a:bodyPr wrap="square" rtlCol="0">
            <a:spAutoFit/>
          </a:bodyPr>
          <a:lstStyle/>
          <a:p>
            <a:r>
              <a:rPr lang="nl-NL" dirty="0" smtClean="0"/>
              <a:t>Is </a:t>
            </a:r>
            <a:r>
              <a:rPr lang="nl-NL" b="1" dirty="0" smtClean="0"/>
              <a:t>y</a:t>
            </a:r>
            <a:r>
              <a:rPr lang="nl-NL" dirty="0" smtClean="0"/>
              <a:t> vrij in deze formule?</a:t>
            </a:r>
            <a:endParaRPr lang="nl-NL" dirty="0"/>
          </a:p>
        </p:txBody>
      </p:sp>
      <p:sp>
        <p:nvSpPr>
          <p:cNvPr id="21" name="TextBox 20"/>
          <p:cNvSpPr txBox="1"/>
          <p:nvPr/>
        </p:nvSpPr>
        <p:spPr>
          <a:xfrm>
            <a:off x="6228184" y="3707740"/>
            <a:ext cx="2520280" cy="369332"/>
          </a:xfrm>
          <a:prstGeom prst="rect">
            <a:avLst/>
          </a:prstGeom>
          <a:noFill/>
        </p:spPr>
        <p:txBody>
          <a:bodyPr wrap="square" rtlCol="0">
            <a:spAutoFit/>
          </a:bodyPr>
          <a:lstStyle/>
          <a:p>
            <a:r>
              <a:rPr lang="nl-NL" dirty="0" smtClean="0"/>
              <a:t>Nee!</a:t>
            </a:r>
            <a:endParaRPr lang="nl-NL" dirty="0"/>
          </a:p>
        </p:txBody>
      </p:sp>
      <p:sp>
        <p:nvSpPr>
          <p:cNvPr id="22" name="TextBox 21"/>
          <p:cNvSpPr txBox="1"/>
          <p:nvPr/>
        </p:nvSpPr>
        <p:spPr>
          <a:xfrm>
            <a:off x="611560" y="4211796"/>
            <a:ext cx="2016224" cy="369332"/>
          </a:xfrm>
          <a:prstGeom prst="rect">
            <a:avLst/>
          </a:prstGeom>
          <a:noFill/>
        </p:spPr>
        <p:txBody>
          <a:bodyPr wrap="square" rtlCol="0">
            <a:spAutoFit/>
          </a:bodyPr>
          <a:lstStyle/>
          <a:p>
            <a:r>
              <a:rPr lang="nl-NL" b="1" dirty="0" smtClean="0"/>
              <a:t>∀y </a:t>
            </a:r>
            <a:r>
              <a:rPr lang="nl-NL" b="1" dirty="0" err="1" smtClean="0"/>
              <a:t>Hxy</a:t>
            </a:r>
            <a:endParaRPr lang="nl-NL" dirty="0" smtClean="0"/>
          </a:p>
        </p:txBody>
      </p:sp>
      <p:sp>
        <p:nvSpPr>
          <p:cNvPr id="23" name="TextBox 22"/>
          <p:cNvSpPr txBox="1"/>
          <p:nvPr/>
        </p:nvSpPr>
        <p:spPr>
          <a:xfrm>
            <a:off x="3347864" y="4211796"/>
            <a:ext cx="2520280" cy="369332"/>
          </a:xfrm>
          <a:prstGeom prst="rect">
            <a:avLst/>
          </a:prstGeom>
          <a:noFill/>
        </p:spPr>
        <p:txBody>
          <a:bodyPr wrap="square" rtlCol="0">
            <a:spAutoFit/>
          </a:bodyPr>
          <a:lstStyle/>
          <a:p>
            <a:r>
              <a:rPr lang="nl-NL" dirty="0" smtClean="0"/>
              <a:t>Is </a:t>
            </a:r>
            <a:r>
              <a:rPr lang="nl-NL" b="1" dirty="0" smtClean="0"/>
              <a:t>x </a:t>
            </a:r>
            <a:r>
              <a:rPr lang="nl-NL" dirty="0" smtClean="0"/>
              <a:t>vrij in deze formule?</a:t>
            </a:r>
            <a:endParaRPr lang="nl-NL" dirty="0"/>
          </a:p>
        </p:txBody>
      </p:sp>
      <p:sp>
        <p:nvSpPr>
          <p:cNvPr id="24" name="TextBox 23"/>
          <p:cNvSpPr txBox="1"/>
          <p:nvPr/>
        </p:nvSpPr>
        <p:spPr>
          <a:xfrm>
            <a:off x="6228184" y="4211796"/>
            <a:ext cx="2520280" cy="369332"/>
          </a:xfrm>
          <a:prstGeom prst="rect">
            <a:avLst/>
          </a:prstGeom>
          <a:noFill/>
        </p:spPr>
        <p:txBody>
          <a:bodyPr wrap="square" rtlCol="0">
            <a:spAutoFit/>
          </a:bodyPr>
          <a:lstStyle/>
          <a:p>
            <a:r>
              <a:rPr lang="nl-NL" dirty="0" smtClean="0"/>
              <a:t>Ja!</a:t>
            </a:r>
            <a:endParaRPr lang="nl-NL" dirty="0"/>
          </a:p>
        </p:txBody>
      </p:sp>
      <p:sp>
        <p:nvSpPr>
          <p:cNvPr id="25" name="TextBox 24"/>
          <p:cNvSpPr txBox="1"/>
          <p:nvPr/>
        </p:nvSpPr>
        <p:spPr>
          <a:xfrm>
            <a:off x="611560" y="4715852"/>
            <a:ext cx="2016224" cy="369332"/>
          </a:xfrm>
          <a:prstGeom prst="rect">
            <a:avLst/>
          </a:prstGeom>
          <a:noFill/>
        </p:spPr>
        <p:txBody>
          <a:bodyPr wrap="square" rtlCol="0">
            <a:spAutoFit/>
          </a:bodyPr>
          <a:lstStyle/>
          <a:p>
            <a:r>
              <a:rPr lang="nl-NL" b="1" dirty="0" smtClean="0"/>
              <a:t>∀y </a:t>
            </a:r>
            <a:r>
              <a:rPr lang="nl-NL" b="1" dirty="0" err="1" smtClean="0"/>
              <a:t>Hxy</a:t>
            </a:r>
            <a:endParaRPr lang="nl-NL" dirty="0" smtClean="0"/>
          </a:p>
        </p:txBody>
      </p:sp>
      <p:sp>
        <p:nvSpPr>
          <p:cNvPr id="26" name="TextBox 25"/>
          <p:cNvSpPr txBox="1"/>
          <p:nvPr/>
        </p:nvSpPr>
        <p:spPr>
          <a:xfrm>
            <a:off x="3347864" y="4715852"/>
            <a:ext cx="2520280" cy="369332"/>
          </a:xfrm>
          <a:prstGeom prst="rect">
            <a:avLst/>
          </a:prstGeom>
          <a:noFill/>
        </p:spPr>
        <p:txBody>
          <a:bodyPr wrap="square" rtlCol="0">
            <a:spAutoFit/>
          </a:bodyPr>
          <a:lstStyle/>
          <a:p>
            <a:r>
              <a:rPr lang="nl-NL" dirty="0" smtClean="0"/>
              <a:t>Is </a:t>
            </a:r>
            <a:r>
              <a:rPr lang="nl-NL" b="1" dirty="0" smtClean="0"/>
              <a:t>y </a:t>
            </a:r>
            <a:r>
              <a:rPr lang="nl-NL" dirty="0" smtClean="0"/>
              <a:t>vrij in deze formule?</a:t>
            </a:r>
            <a:endParaRPr lang="nl-NL" dirty="0"/>
          </a:p>
        </p:txBody>
      </p:sp>
      <p:sp>
        <p:nvSpPr>
          <p:cNvPr id="27" name="TextBox 26"/>
          <p:cNvSpPr txBox="1"/>
          <p:nvPr/>
        </p:nvSpPr>
        <p:spPr>
          <a:xfrm>
            <a:off x="6228184" y="4715852"/>
            <a:ext cx="2520280" cy="369332"/>
          </a:xfrm>
          <a:prstGeom prst="rect">
            <a:avLst/>
          </a:prstGeom>
          <a:noFill/>
        </p:spPr>
        <p:txBody>
          <a:bodyPr wrap="square" rtlCol="0">
            <a:spAutoFit/>
          </a:bodyPr>
          <a:lstStyle/>
          <a:p>
            <a:r>
              <a:rPr lang="nl-NL" dirty="0" smtClean="0"/>
              <a:t>Nee!</a:t>
            </a:r>
            <a:endParaRPr lang="nl-NL" dirty="0"/>
          </a:p>
        </p:txBody>
      </p:sp>
      <p:sp>
        <p:nvSpPr>
          <p:cNvPr id="28" name="TextBox 27"/>
          <p:cNvSpPr txBox="1"/>
          <p:nvPr/>
        </p:nvSpPr>
        <p:spPr>
          <a:xfrm>
            <a:off x="611560" y="5291916"/>
            <a:ext cx="2016224" cy="369332"/>
          </a:xfrm>
          <a:prstGeom prst="rect">
            <a:avLst/>
          </a:prstGeom>
          <a:noFill/>
        </p:spPr>
        <p:txBody>
          <a:bodyPr wrap="square" rtlCol="0">
            <a:spAutoFit/>
          </a:bodyPr>
          <a:lstStyle/>
          <a:p>
            <a:r>
              <a:rPr lang="nl-NL" b="1" dirty="0" err="1" smtClean="0"/>
              <a:t>Ax</a:t>
            </a:r>
            <a:r>
              <a:rPr lang="nl-NL" b="1" dirty="0" smtClean="0"/>
              <a:t> → ∃x </a:t>
            </a:r>
            <a:r>
              <a:rPr lang="nl-NL" b="1" dirty="0" err="1" smtClean="0"/>
              <a:t>Rax</a:t>
            </a:r>
            <a:endParaRPr lang="nl-NL" dirty="0" smtClean="0"/>
          </a:p>
        </p:txBody>
      </p:sp>
      <p:sp>
        <p:nvSpPr>
          <p:cNvPr id="29" name="TextBox 28"/>
          <p:cNvSpPr txBox="1"/>
          <p:nvPr/>
        </p:nvSpPr>
        <p:spPr>
          <a:xfrm>
            <a:off x="3347864" y="5229200"/>
            <a:ext cx="2520280" cy="369332"/>
          </a:xfrm>
          <a:prstGeom prst="rect">
            <a:avLst/>
          </a:prstGeom>
          <a:noFill/>
        </p:spPr>
        <p:txBody>
          <a:bodyPr wrap="square" rtlCol="0">
            <a:spAutoFit/>
          </a:bodyPr>
          <a:lstStyle/>
          <a:p>
            <a:r>
              <a:rPr lang="nl-NL" dirty="0" smtClean="0"/>
              <a:t>Is </a:t>
            </a:r>
            <a:r>
              <a:rPr lang="nl-NL" b="1" dirty="0" smtClean="0"/>
              <a:t>x </a:t>
            </a:r>
            <a:r>
              <a:rPr lang="nl-NL" dirty="0" smtClean="0"/>
              <a:t>vrij in deze formule?</a:t>
            </a:r>
            <a:endParaRPr lang="nl-NL" dirty="0"/>
          </a:p>
        </p:txBody>
      </p:sp>
      <p:sp>
        <p:nvSpPr>
          <p:cNvPr id="30" name="TextBox 29"/>
          <p:cNvSpPr txBox="1"/>
          <p:nvPr/>
        </p:nvSpPr>
        <p:spPr>
          <a:xfrm>
            <a:off x="6228184" y="5219908"/>
            <a:ext cx="2520280" cy="369332"/>
          </a:xfrm>
          <a:prstGeom prst="rect">
            <a:avLst/>
          </a:prstGeom>
          <a:noFill/>
        </p:spPr>
        <p:txBody>
          <a:bodyPr wrap="square" rtlCol="0">
            <a:spAutoFit/>
          </a:bodyPr>
          <a:lstStyle/>
          <a:p>
            <a:r>
              <a:rPr lang="nl-NL" dirty="0" smtClean="0"/>
              <a:t>Nee!</a:t>
            </a:r>
            <a:endParaRPr lang="nl-NL" dirty="0"/>
          </a:p>
        </p:txBody>
      </p:sp>
      <p:sp>
        <p:nvSpPr>
          <p:cNvPr id="31" name="TextBox 30"/>
          <p:cNvSpPr txBox="1"/>
          <p:nvPr/>
        </p:nvSpPr>
        <p:spPr>
          <a:xfrm>
            <a:off x="611560" y="5795972"/>
            <a:ext cx="2016224" cy="369332"/>
          </a:xfrm>
          <a:prstGeom prst="rect">
            <a:avLst/>
          </a:prstGeom>
          <a:noFill/>
        </p:spPr>
        <p:txBody>
          <a:bodyPr wrap="square" rtlCol="0">
            <a:spAutoFit/>
          </a:bodyPr>
          <a:lstStyle/>
          <a:p>
            <a:r>
              <a:rPr lang="nl-NL" b="1" dirty="0" err="1" smtClean="0"/>
              <a:t>Ax</a:t>
            </a:r>
            <a:r>
              <a:rPr lang="nl-NL" b="1" dirty="0" smtClean="0"/>
              <a:t> → ∃x </a:t>
            </a:r>
            <a:r>
              <a:rPr lang="nl-NL" b="1" dirty="0" err="1" smtClean="0"/>
              <a:t>Ryx</a:t>
            </a:r>
            <a:endParaRPr lang="nl-NL" dirty="0" smtClean="0"/>
          </a:p>
        </p:txBody>
      </p:sp>
      <p:sp>
        <p:nvSpPr>
          <p:cNvPr id="32" name="TextBox 31"/>
          <p:cNvSpPr txBox="1"/>
          <p:nvPr/>
        </p:nvSpPr>
        <p:spPr>
          <a:xfrm>
            <a:off x="3347864" y="5733256"/>
            <a:ext cx="2520280" cy="369332"/>
          </a:xfrm>
          <a:prstGeom prst="rect">
            <a:avLst/>
          </a:prstGeom>
          <a:noFill/>
        </p:spPr>
        <p:txBody>
          <a:bodyPr wrap="square" rtlCol="0">
            <a:spAutoFit/>
          </a:bodyPr>
          <a:lstStyle/>
          <a:p>
            <a:r>
              <a:rPr lang="nl-NL" dirty="0" smtClean="0"/>
              <a:t>Is </a:t>
            </a:r>
            <a:r>
              <a:rPr lang="nl-NL" b="1" dirty="0" smtClean="0"/>
              <a:t>y </a:t>
            </a:r>
            <a:r>
              <a:rPr lang="nl-NL" dirty="0" smtClean="0"/>
              <a:t>vrij in deze formule?</a:t>
            </a:r>
            <a:endParaRPr lang="nl-NL" dirty="0"/>
          </a:p>
        </p:txBody>
      </p:sp>
      <p:sp>
        <p:nvSpPr>
          <p:cNvPr id="33" name="TextBox 32"/>
          <p:cNvSpPr txBox="1"/>
          <p:nvPr/>
        </p:nvSpPr>
        <p:spPr>
          <a:xfrm>
            <a:off x="6228184" y="5723964"/>
            <a:ext cx="2520280" cy="369332"/>
          </a:xfrm>
          <a:prstGeom prst="rect">
            <a:avLst/>
          </a:prstGeom>
          <a:noFill/>
        </p:spPr>
        <p:txBody>
          <a:bodyPr wrap="square" rtlCol="0">
            <a:spAutoFit/>
          </a:bodyPr>
          <a:lstStyle/>
          <a:p>
            <a:r>
              <a:rPr lang="nl-NL" dirty="0" smtClean="0"/>
              <a:t>Ja!</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2000"/>
                                        <p:tgtEl>
                                          <p:spTgt spid="12">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20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20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2000"/>
                                        <p:tgtEl>
                                          <p:spTgt spid="15">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fade">
                                      <p:cBhvr>
                                        <p:cTn id="36" dur="2000"/>
                                        <p:tgtEl>
                                          <p:spTgt spid="16">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2000"/>
                                        <p:tgtEl>
                                          <p:spTgt spid="1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Effect transition="in" filter="fade">
                                      <p:cBhvr>
                                        <p:cTn id="44" dur="2000"/>
                                        <p:tgtEl>
                                          <p:spTgt spid="1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fade">
                                      <p:cBhvr>
                                        <p:cTn id="49" dur="2000"/>
                                        <p:tgtEl>
                                          <p:spTgt spid="19">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20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fade">
                                      <p:cBhvr>
                                        <p:cTn id="57" dur="2000"/>
                                        <p:tgtEl>
                                          <p:spTgt spid="2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xEl>
                                              <p:pRg st="0" end="0"/>
                                            </p:txEl>
                                          </p:spTgt>
                                        </p:tgtEl>
                                        <p:attrNameLst>
                                          <p:attrName>style.visibility</p:attrName>
                                        </p:attrNameLst>
                                      </p:cBhvr>
                                      <p:to>
                                        <p:strVal val="visible"/>
                                      </p:to>
                                    </p:set>
                                    <p:animEffect transition="in" filter="fade">
                                      <p:cBhvr>
                                        <p:cTn id="62" dur="2000"/>
                                        <p:tgtEl>
                                          <p:spTgt spid="22">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xEl>
                                              <p:pRg st="0" end="0"/>
                                            </p:txEl>
                                          </p:spTgt>
                                        </p:tgtEl>
                                        <p:attrNameLst>
                                          <p:attrName>style.visibility</p:attrName>
                                        </p:attrNameLst>
                                      </p:cBhvr>
                                      <p:to>
                                        <p:strVal val="visible"/>
                                      </p:to>
                                    </p:set>
                                    <p:animEffect transition="in" filter="fade">
                                      <p:cBhvr>
                                        <p:cTn id="65" dur="2000"/>
                                        <p:tgtEl>
                                          <p:spTgt spid="2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xEl>
                                              <p:pRg st="0" end="0"/>
                                            </p:txEl>
                                          </p:spTgt>
                                        </p:tgtEl>
                                        <p:attrNameLst>
                                          <p:attrName>style.visibility</p:attrName>
                                        </p:attrNameLst>
                                      </p:cBhvr>
                                      <p:to>
                                        <p:strVal val="visible"/>
                                      </p:to>
                                    </p:set>
                                    <p:animEffect transition="in" filter="fade">
                                      <p:cBhvr>
                                        <p:cTn id="70" dur="2000"/>
                                        <p:tgtEl>
                                          <p:spTgt spid="24">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5">
                                            <p:txEl>
                                              <p:pRg st="0" end="0"/>
                                            </p:txEl>
                                          </p:spTgt>
                                        </p:tgtEl>
                                        <p:attrNameLst>
                                          <p:attrName>style.visibility</p:attrName>
                                        </p:attrNameLst>
                                      </p:cBhvr>
                                      <p:to>
                                        <p:strVal val="visible"/>
                                      </p:to>
                                    </p:set>
                                    <p:animEffect transition="in" filter="fade">
                                      <p:cBhvr>
                                        <p:cTn id="75" dur="2000"/>
                                        <p:tgtEl>
                                          <p:spTgt spid="25">
                                            <p:txEl>
                                              <p:pRg st="0" end="0"/>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xEl>
                                              <p:pRg st="0" end="0"/>
                                            </p:txEl>
                                          </p:spTgt>
                                        </p:tgtEl>
                                        <p:attrNameLst>
                                          <p:attrName>style.visibility</p:attrName>
                                        </p:attrNameLst>
                                      </p:cBhvr>
                                      <p:to>
                                        <p:strVal val="visible"/>
                                      </p:to>
                                    </p:set>
                                    <p:animEffect transition="in" filter="fade">
                                      <p:cBhvr>
                                        <p:cTn id="78" dur="2000"/>
                                        <p:tgtEl>
                                          <p:spTgt spid="26">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7">
                                            <p:txEl>
                                              <p:pRg st="0" end="0"/>
                                            </p:txEl>
                                          </p:spTgt>
                                        </p:tgtEl>
                                        <p:attrNameLst>
                                          <p:attrName>style.visibility</p:attrName>
                                        </p:attrNameLst>
                                      </p:cBhvr>
                                      <p:to>
                                        <p:strVal val="visible"/>
                                      </p:to>
                                    </p:set>
                                    <p:animEffect transition="in" filter="fade">
                                      <p:cBhvr>
                                        <p:cTn id="83" dur="2000"/>
                                        <p:tgtEl>
                                          <p:spTgt spid="27">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8">
                                            <p:txEl>
                                              <p:pRg st="0" end="0"/>
                                            </p:txEl>
                                          </p:spTgt>
                                        </p:tgtEl>
                                        <p:attrNameLst>
                                          <p:attrName>style.visibility</p:attrName>
                                        </p:attrNameLst>
                                      </p:cBhvr>
                                      <p:to>
                                        <p:strVal val="visible"/>
                                      </p:to>
                                    </p:set>
                                    <p:animEffect transition="in" filter="fade">
                                      <p:cBhvr>
                                        <p:cTn id="88" dur="2000"/>
                                        <p:tgtEl>
                                          <p:spTgt spid="28">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Effect transition="in" filter="fade">
                                      <p:cBhvr>
                                        <p:cTn id="91" dur="2000"/>
                                        <p:tgtEl>
                                          <p:spTgt spid="29">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0">
                                            <p:txEl>
                                              <p:pRg st="0" end="0"/>
                                            </p:txEl>
                                          </p:spTgt>
                                        </p:tgtEl>
                                        <p:attrNameLst>
                                          <p:attrName>style.visibility</p:attrName>
                                        </p:attrNameLst>
                                      </p:cBhvr>
                                      <p:to>
                                        <p:strVal val="visible"/>
                                      </p:to>
                                    </p:set>
                                    <p:animEffect transition="in" filter="fade">
                                      <p:cBhvr>
                                        <p:cTn id="96" dur="2000"/>
                                        <p:tgtEl>
                                          <p:spTgt spid="30">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1">
                                            <p:txEl>
                                              <p:pRg st="0" end="0"/>
                                            </p:txEl>
                                          </p:spTgt>
                                        </p:tgtEl>
                                        <p:attrNameLst>
                                          <p:attrName>style.visibility</p:attrName>
                                        </p:attrNameLst>
                                      </p:cBhvr>
                                      <p:to>
                                        <p:strVal val="visible"/>
                                      </p:to>
                                    </p:set>
                                    <p:animEffect transition="in" filter="fade">
                                      <p:cBhvr>
                                        <p:cTn id="101" dur="2000"/>
                                        <p:tgtEl>
                                          <p:spTgt spid="31">
                                            <p:txEl>
                                              <p:pRg st="0" end="0"/>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2">
                                            <p:txEl>
                                              <p:pRg st="0" end="0"/>
                                            </p:txEl>
                                          </p:spTgt>
                                        </p:tgtEl>
                                        <p:attrNameLst>
                                          <p:attrName>style.visibility</p:attrName>
                                        </p:attrNameLst>
                                      </p:cBhvr>
                                      <p:to>
                                        <p:strVal val="visible"/>
                                      </p:to>
                                    </p:set>
                                    <p:animEffect transition="in" filter="fade">
                                      <p:cBhvr>
                                        <p:cTn id="104" dur="2000"/>
                                        <p:tgtEl>
                                          <p:spTgt spid="32">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3">
                                            <p:txEl>
                                              <p:pRg st="0" end="0"/>
                                            </p:txEl>
                                          </p:spTgt>
                                        </p:tgtEl>
                                        <p:attrNameLst>
                                          <p:attrName>style.visibility</p:attrName>
                                        </p:attrNameLst>
                                      </p:cBhvr>
                                      <p:to>
                                        <p:strVal val="visible"/>
                                      </p:to>
                                    </p:set>
                                    <p:animEffect transition="in" filter="fade">
                                      <p:cBhvr>
                                        <p:cTn id="109" dur="2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8" grpId="0" build="allAtOnce"/>
      <p:bldP spid="9" grpId="0" build="allAtOnce"/>
      <p:bldP spid="12" grpId="0" build="allAtOnce"/>
      <p:bldP spid="13" grpId="0" build="allAtOnce"/>
      <p:bldP spid="14" grpId="0" build="allAtOnce"/>
      <p:bldP spid="15" grpId="0" build="allAtOnce"/>
      <p:bldP spid="16" grpId="0" build="allAtOnce"/>
      <p:bldP spid="17" grpId="0" build="allAtOnce"/>
      <p:bldP spid="18" grpId="0" build="allAtOnce"/>
      <p:bldP spid="19" grpId="0" build="allAtOnce"/>
      <p:bldP spid="20" grpId="0" build="allAtOnce"/>
      <p:bldP spid="21" grpId="0" build="allAtOnce"/>
      <p:bldP spid="22" grpId="0" build="allAtOnce"/>
      <p:bldP spid="23" grpId="0" build="allAtOnce"/>
      <p:bldP spid="24" grpId="0" build="allAtOnce"/>
      <p:bldP spid="25" grpId="0" build="allAtOnce"/>
      <p:bldP spid="26" grpId="0" build="allAtOnce"/>
      <p:bldP spid="27" grpId="0" build="allAtOnce"/>
      <p:bldP spid="28" grpId="0" build="allAtOnce"/>
      <p:bldP spid="29" grpId="0" build="allAtOnce"/>
      <p:bldP spid="30" grpId="0" build="allAtOnce"/>
      <p:bldP spid="31" grpId="0" build="allAtOnce"/>
      <p:bldP spid="32" grpId="0" build="allAtOnce"/>
      <p:bldP spid="33" grpId="0" build="allAtOnce"/>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1" name="TextBox 10"/>
          <p:cNvSpPr txBox="1"/>
          <p:nvPr/>
        </p:nvSpPr>
        <p:spPr>
          <a:xfrm>
            <a:off x="611560" y="2051556"/>
            <a:ext cx="2016224" cy="369332"/>
          </a:xfrm>
          <a:prstGeom prst="rect">
            <a:avLst/>
          </a:prstGeom>
          <a:noFill/>
        </p:spPr>
        <p:txBody>
          <a:bodyPr wrap="square" rtlCol="0">
            <a:spAutoFit/>
          </a:bodyPr>
          <a:lstStyle/>
          <a:p>
            <a:r>
              <a:rPr lang="nl-NL" b="1" dirty="0" smtClean="0"/>
              <a:t>∃x (</a:t>
            </a:r>
            <a:r>
              <a:rPr lang="nl-NL" b="1" dirty="0" err="1" smtClean="0"/>
              <a:t>Fx</a:t>
            </a:r>
            <a:r>
              <a:rPr lang="nl-NL" b="1" dirty="0" smtClean="0"/>
              <a:t> → ∀x </a:t>
            </a:r>
            <a:r>
              <a:rPr lang="nl-NL" b="1" dirty="0" err="1" smtClean="0"/>
              <a:t>Rxx</a:t>
            </a:r>
            <a:r>
              <a:rPr lang="nl-NL" b="1" dirty="0" smtClean="0"/>
              <a:t>)  </a:t>
            </a:r>
            <a:endParaRPr lang="nl-NL" dirty="0" smtClean="0"/>
          </a:p>
        </p:txBody>
      </p:sp>
      <p:sp>
        <p:nvSpPr>
          <p:cNvPr id="8" name="TextBox 7"/>
          <p:cNvSpPr txBox="1"/>
          <p:nvPr/>
        </p:nvSpPr>
        <p:spPr>
          <a:xfrm>
            <a:off x="3347864" y="2051556"/>
            <a:ext cx="4608512" cy="369332"/>
          </a:xfrm>
          <a:prstGeom prst="rect">
            <a:avLst/>
          </a:prstGeom>
          <a:noFill/>
        </p:spPr>
        <p:txBody>
          <a:bodyPr wrap="square" rtlCol="0">
            <a:spAutoFit/>
          </a:bodyPr>
          <a:lstStyle/>
          <a:p>
            <a:r>
              <a:rPr lang="nl-NL" dirty="0" smtClean="0"/>
              <a:t>Is dit een formule van de </a:t>
            </a:r>
            <a:r>
              <a:rPr lang="nl-NL" dirty="0" err="1" smtClean="0"/>
              <a:t>predikaatlogica</a:t>
            </a:r>
            <a:r>
              <a:rPr lang="nl-NL" dirty="0" smtClean="0"/>
              <a:t>?</a:t>
            </a:r>
            <a:endParaRPr lang="nl-NL" dirty="0"/>
          </a:p>
        </p:txBody>
      </p:sp>
      <p:sp>
        <p:nvSpPr>
          <p:cNvPr id="9" name="TextBox 8"/>
          <p:cNvSpPr txBox="1"/>
          <p:nvPr/>
        </p:nvSpPr>
        <p:spPr>
          <a:xfrm>
            <a:off x="3347864" y="2780928"/>
            <a:ext cx="5472608" cy="1200329"/>
          </a:xfrm>
          <a:prstGeom prst="rect">
            <a:avLst/>
          </a:prstGeom>
          <a:noFill/>
        </p:spPr>
        <p:txBody>
          <a:bodyPr wrap="square" rtlCol="0">
            <a:spAutoFit/>
          </a:bodyPr>
          <a:lstStyle/>
          <a:p>
            <a:r>
              <a:rPr lang="nl-NL" dirty="0" smtClean="0"/>
              <a:t>Nee. Deze formule is immers verkregen door </a:t>
            </a:r>
            <a:r>
              <a:rPr lang="nl-NL" i="1" dirty="0" smtClean="0"/>
              <a:t>(</a:t>
            </a:r>
            <a:r>
              <a:rPr lang="nl-NL" i="1" dirty="0" err="1" smtClean="0"/>
              <a:t>iv</a:t>
            </a:r>
            <a:r>
              <a:rPr lang="nl-NL" i="1" dirty="0" smtClean="0"/>
              <a:t>)</a:t>
            </a:r>
            <a:r>
              <a:rPr lang="nl-NL" dirty="0" smtClean="0"/>
              <a:t> toe te passen op </a:t>
            </a:r>
            <a:r>
              <a:rPr lang="nl-NL" b="1" dirty="0" smtClean="0"/>
              <a:t>(</a:t>
            </a:r>
            <a:r>
              <a:rPr lang="nl-NL" b="1" dirty="0" err="1" smtClean="0"/>
              <a:t>Fx</a:t>
            </a:r>
            <a:r>
              <a:rPr lang="nl-NL" b="1" dirty="0" smtClean="0"/>
              <a:t> → ∀x </a:t>
            </a:r>
            <a:r>
              <a:rPr lang="nl-NL" b="1" dirty="0" err="1" smtClean="0"/>
              <a:t>Rxx</a:t>
            </a:r>
            <a:r>
              <a:rPr lang="nl-NL" b="1" dirty="0" smtClean="0"/>
              <a:t>)</a:t>
            </a:r>
            <a:r>
              <a:rPr lang="nl-NL" dirty="0" smtClean="0"/>
              <a:t>. Maar omdat variabele </a:t>
            </a:r>
            <a:r>
              <a:rPr lang="nl-NL" b="1" dirty="0" smtClean="0"/>
              <a:t>x</a:t>
            </a:r>
            <a:r>
              <a:rPr lang="nl-NL" dirty="0" smtClean="0"/>
              <a:t> niet vrij is in </a:t>
            </a:r>
            <a:r>
              <a:rPr lang="nl-NL" b="1" dirty="0" smtClean="0"/>
              <a:t>(</a:t>
            </a:r>
            <a:r>
              <a:rPr lang="nl-NL" b="1" dirty="0" err="1" smtClean="0"/>
              <a:t>Fx</a:t>
            </a:r>
            <a:r>
              <a:rPr lang="nl-NL" b="1" dirty="0" smtClean="0"/>
              <a:t> → ∀x </a:t>
            </a:r>
            <a:r>
              <a:rPr lang="nl-NL" b="1" dirty="0" err="1" smtClean="0"/>
              <a:t>Rxx</a:t>
            </a:r>
            <a:r>
              <a:rPr lang="nl-NL" b="1" dirty="0" smtClean="0"/>
              <a:t>)</a:t>
            </a:r>
            <a:r>
              <a:rPr lang="nl-NL" dirty="0" smtClean="0"/>
              <a:t>, had </a:t>
            </a:r>
            <a:r>
              <a:rPr lang="nl-NL" i="1" dirty="0" smtClean="0"/>
              <a:t>(</a:t>
            </a:r>
            <a:r>
              <a:rPr lang="nl-NL" i="1" dirty="0" err="1" smtClean="0"/>
              <a:t>iv</a:t>
            </a:r>
            <a:r>
              <a:rPr lang="nl-NL" i="1" dirty="0" smtClean="0"/>
              <a:t>)</a:t>
            </a:r>
            <a:r>
              <a:rPr lang="nl-NL" dirty="0" smtClean="0"/>
              <a:t> helemaal niet op deze formule toegepast mogen worden!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1" name="TextBox 10"/>
          <p:cNvSpPr txBox="1"/>
          <p:nvPr/>
        </p:nvSpPr>
        <p:spPr>
          <a:xfrm>
            <a:off x="611560" y="2051556"/>
            <a:ext cx="2016224" cy="369332"/>
          </a:xfrm>
          <a:prstGeom prst="rect">
            <a:avLst/>
          </a:prstGeom>
          <a:noFill/>
        </p:spPr>
        <p:txBody>
          <a:bodyPr wrap="square" rtlCol="0">
            <a:spAutoFit/>
          </a:bodyPr>
          <a:lstStyle/>
          <a:p>
            <a:r>
              <a:rPr lang="nl-NL" b="1" dirty="0" smtClean="0"/>
              <a:t>∃x </a:t>
            </a:r>
            <a:r>
              <a:rPr lang="nl-NL" b="1" dirty="0" err="1" smtClean="0"/>
              <a:t>Fx</a:t>
            </a:r>
            <a:r>
              <a:rPr lang="nl-NL" b="1" dirty="0" smtClean="0"/>
              <a:t> V ¬∀x </a:t>
            </a:r>
            <a:r>
              <a:rPr lang="nl-NL" b="1" dirty="0" err="1" smtClean="0"/>
              <a:t>Rxa</a:t>
            </a:r>
            <a:r>
              <a:rPr lang="nl-NL" b="1" dirty="0" smtClean="0"/>
              <a:t>  </a:t>
            </a:r>
            <a:endParaRPr lang="nl-NL" dirty="0" smtClean="0"/>
          </a:p>
        </p:txBody>
      </p:sp>
      <p:sp>
        <p:nvSpPr>
          <p:cNvPr id="8" name="TextBox 7"/>
          <p:cNvSpPr txBox="1"/>
          <p:nvPr/>
        </p:nvSpPr>
        <p:spPr>
          <a:xfrm>
            <a:off x="3347864" y="2051556"/>
            <a:ext cx="4608512" cy="369332"/>
          </a:xfrm>
          <a:prstGeom prst="rect">
            <a:avLst/>
          </a:prstGeom>
          <a:noFill/>
        </p:spPr>
        <p:txBody>
          <a:bodyPr wrap="square" rtlCol="0">
            <a:spAutoFit/>
          </a:bodyPr>
          <a:lstStyle/>
          <a:p>
            <a:r>
              <a:rPr lang="nl-NL" dirty="0" smtClean="0"/>
              <a:t>Is dit een formule van de </a:t>
            </a:r>
            <a:r>
              <a:rPr lang="nl-NL" dirty="0" err="1" smtClean="0"/>
              <a:t>predikaatlogica</a:t>
            </a:r>
            <a:r>
              <a:rPr lang="nl-NL" dirty="0" smtClean="0"/>
              <a:t>?</a:t>
            </a:r>
            <a:endParaRPr lang="nl-NL" dirty="0"/>
          </a:p>
        </p:txBody>
      </p:sp>
      <p:sp>
        <p:nvSpPr>
          <p:cNvPr id="9" name="TextBox 8"/>
          <p:cNvSpPr txBox="1"/>
          <p:nvPr/>
        </p:nvSpPr>
        <p:spPr>
          <a:xfrm>
            <a:off x="3347864" y="2780928"/>
            <a:ext cx="5472608" cy="1477328"/>
          </a:xfrm>
          <a:prstGeom prst="rect">
            <a:avLst/>
          </a:prstGeom>
          <a:noFill/>
        </p:spPr>
        <p:txBody>
          <a:bodyPr wrap="square" rtlCol="0">
            <a:spAutoFit/>
          </a:bodyPr>
          <a:lstStyle/>
          <a:p>
            <a:r>
              <a:rPr lang="nl-NL" dirty="0" smtClean="0"/>
              <a:t>Ja. Deze formule is immers verkregen door op grond van </a:t>
            </a:r>
            <a:r>
              <a:rPr lang="nl-NL" i="1" dirty="0" smtClean="0"/>
              <a:t>(</a:t>
            </a:r>
            <a:r>
              <a:rPr lang="nl-NL" i="1" dirty="0" err="1" smtClean="0"/>
              <a:t>iii</a:t>
            </a:r>
            <a:r>
              <a:rPr lang="nl-NL" i="1" dirty="0" smtClean="0"/>
              <a:t>)</a:t>
            </a:r>
            <a:r>
              <a:rPr lang="nl-NL" dirty="0" smtClean="0"/>
              <a:t> </a:t>
            </a:r>
            <a:r>
              <a:rPr lang="nl-NL" b="1" dirty="0" smtClean="0"/>
              <a:t>V</a:t>
            </a:r>
            <a:r>
              <a:rPr lang="nl-NL" dirty="0" smtClean="0"/>
              <a:t> correct toe te passen op </a:t>
            </a:r>
            <a:r>
              <a:rPr lang="nl-NL" b="1" dirty="0" smtClean="0"/>
              <a:t>∃x </a:t>
            </a:r>
            <a:r>
              <a:rPr lang="nl-NL" b="1" dirty="0" err="1" smtClean="0"/>
              <a:t>Fx</a:t>
            </a:r>
            <a:r>
              <a:rPr lang="nl-NL" b="1" dirty="0" smtClean="0"/>
              <a:t> </a:t>
            </a:r>
            <a:r>
              <a:rPr lang="nl-NL" dirty="0" smtClean="0"/>
              <a:t>en</a:t>
            </a:r>
            <a:r>
              <a:rPr lang="nl-NL" b="1" dirty="0" smtClean="0"/>
              <a:t> ¬∀x </a:t>
            </a:r>
            <a:r>
              <a:rPr lang="nl-NL" b="1" dirty="0" err="1" smtClean="0"/>
              <a:t>Rxa</a:t>
            </a:r>
            <a:r>
              <a:rPr lang="nl-NL" dirty="0" smtClean="0"/>
              <a:t>. En op hun beurt zijn </a:t>
            </a:r>
            <a:r>
              <a:rPr lang="nl-NL" b="1" dirty="0" smtClean="0"/>
              <a:t>∃x </a:t>
            </a:r>
            <a:r>
              <a:rPr lang="nl-NL" b="1" dirty="0" err="1" smtClean="0"/>
              <a:t>Fx</a:t>
            </a:r>
            <a:r>
              <a:rPr lang="nl-NL" b="1" dirty="0" smtClean="0"/>
              <a:t> </a:t>
            </a:r>
            <a:r>
              <a:rPr lang="nl-NL" dirty="0" smtClean="0"/>
              <a:t>en </a:t>
            </a:r>
            <a:r>
              <a:rPr lang="nl-NL" b="1" dirty="0" smtClean="0"/>
              <a:t>¬∀x </a:t>
            </a:r>
            <a:r>
              <a:rPr lang="nl-NL" b="1" dirty="0" err="1" smtClean="0"/>
              <a:t>Rxa</a:t>
            </a:r>
            <a:r>
              <a:rPr lang="nl-NL" b="1" dirty="0" smtClean="0"/>
              <a:t> </a:t>
            </a:r>
            <a:r>
              <a:rPr lang="nl-NL" dirty="0" smtClean="0"/>
              <a:t>verkregen door </a:t>
            </a:r>
            <a:r>
              <a:rPr lang="nl-NL" i="1" dirty="0" smtClean="0"/>
              <a:t>(</a:t>
            </a:r>
            <a:r>
              <a:rPr lang="nl-NL" i="1" dirty="0" err="1" smtClean="0"/>
              <a:t>iv</a:t>
            </a:r>
            <a:r>
              <a:rPr lang="nl-NL" i="1" dirty="0" smtClean="0"/>
              <a:t>)</a:t>
            </a:r>
            <a:r>
              <a:rPr lang="nl-NL" dirty="0" smtClean="0"/>
              <a:t> toe te passen op respectievelijk </a:t>
            </a:r>
            <a:r>
              <a:rPr lang="nl-NL" b="1" dirty="0" err="1" smtClean="0"/>
              <a:t>Fx</a:t>
            </a:r>
            <a:r>
              <a:rPr lang="nl-NL" b="1" dirty="0" smtClean="0"/>
              <a:t> </a:t>
            </a:r>
            <a:r>
              <a:rPr lang="nl-NL" dirty="0" smtClean="0"/>
              <a:t>en </a:t>
            </a:r>
            <a:r>
              <a:rPr lang="nl-NL" b="1" dirty="0" err="1" smtClean="0"/>
              <a:t>Rxa</a:t>
            </a:r>
            <a:r>
              <a:rPr lang="nl-NL" dirty="0" smtClean="0"/>
              <a:t>. En dit is eveneens correct omdat </a:t>
            </a:r>
            <a:r>
              <a:rPr lang="nl-NL" b="1" dirty="0" smtClean="0"/>
              <a:t>x </a:t>
            </a:r>
            <a:r>
              <a:rPr lang="nl-NL" dirty="0" smtClean="0"/>
              <a:t>vrij is in </a:t>
            </a:r>
            <a:r>
              <a:rPr lang="nl-NL" b="1" dirty="0" err="1" smtClean="0"/>
              <a:t>Fx</a:t>
            </a:r>
            <a:r>
              <a:rPr lang="nl-NL" dirty="0" smtClean="0"/>
              <a:t> en omdat </a:t>
            </a:r>
            <a:r>
              <a:rPr lang="nl-NL" b="1" dirty="0" smtClean="0"/>
              <a:t>x</a:t>
            </a:r>
            <a:r>
              <a:rPr lang="nl-NL" dirty="0" smtClean="0"/>
              <a:t> vrij is in </a:t>
            </a:r>
            <a:r>
              <a:rPr lang="nl-NL" b="1" dirty="0" err="1" smtClean="0"/>
              <a:t>Rxa</a:t>
            </a:r>
            <a:r>
              <a:rPr lang="nl-NL"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smtClean="0"/>
              <a:t>De proposities van de propositielogica</a:t>
            </a:r>
            <a:endParaRPr lang="nl-NL" sz="3200" dirty="0"/>
          </a:p>
        </p:txBody>
      </p:sp>
      <p:sp>
        <p:nvSpPr>
          <p:cNvPr id="20" name="Content Placeholder 2"/>
          <p:cNvSpPr txBox="1">
            <a:spLocks/>
          </p:cNvSpPr>
          <p:nvPr/>
        </p:nvSpPr>
        <p:spPr>
          <a:xfrm>
            <a:off x="179512"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P</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9" name="Content Placeholder 2"/>
          <p:cNvSpPr txBox="1">
            <a:spLocks/>
          </p:cNvSpPr>
          <p:nvPr/>
        </p:nvSpPr>
        <p:spPr>
          <a:xfrm>
            <a:off x="1115616"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Q</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0" name="Content Placeholder 2"/>
          <p:cNvSpPr txBox="1">
            <a:spLocks/>
          </p:cNvSpPr>
          <p:nvPr/>
        </p:nvSpPr>
        <p:spPr>
          <a:xfrm>
            <a:off x="2051720"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R</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1" name="Content Placeholder 2"/>
          <p:cNvSpPr txBox="1">
            <a:spLocks/>
          </p:cNvSpPr>
          <p:nvPr/>
        </p:nvSpPr>
        <p:spPr>
          <a:xfrm>
            <a:off x="2843808"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S</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3" name="Content Placeholder 2"/>
          <p:cNvSpPr txBox="1">
            <a:spLocks/>
          </p:cNvSpPr>
          <p:nvPr/>
        </p:nvSpPr>
        <p:spPr>
          <a:xfrm>
            <a:off x="3779912"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T</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5" name="Content Placeholder 2"/>
          <p:cNvSpPr txBox="1">
            <a:spLocks/>
          </p:cNvSpPr>
          <p:nvPr/>
        </p:nvSpPr>
        <p:spPr>
          <a:xfrm>
            <a:off x="4644008"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U</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6" name="Content Placeholder 2"/>
          <p:cNvSpPr txBox="1">
            <a:spLocks/>
          </p:cNvSpPr>
          <p:nvPr/>
        </p:nvSpPr>
        <p:spPr>
          <a:xfrm>
            <a:off x="5436096"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V</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1" name="Content Placeholder 2"/>
          <p:cNvSpPr txBox="1">
            <a:spLocks/>
          </p:cNvSpPr>
          <p:nvPr/>
        </p:nvSpPr>
        <p:spPr>
          <a:xfrm>
            <a:off x="6228184"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W</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2" name="TextBox 21"/>
          <p:cNvSpPr txBox="1"/>
          <p:nvPr/>
        </p:nvSpPr>
        <p:spPr>
          <a:xfrm>
            <a:off x="7344816" y="1990581"/>
            <a:ext cx="1547664" cy="646331"/>
          </a:xfrm>
          <a:prstGeom prst="rect">
            <a:avLst/>
          </a:prstGeom>
          <a:noFill/>
        </p:spPr>
        <p:txBody>
          <a:bodyPr wrap="square" rtlCol="0">
            <a:spAutoFit/>
          </a:bodyPr>
          <a:lstStyle/>
          <a:p>
            <a:r>
              <a:rPr lang="nl-NL" i="1" dirty="0" smtClean="0"/>
              <a:t>Elementaire proposities</a:t>
            </a:r>
            <a:endParaRPr lang="nl-NL" i="1" dirty="0"/>
          </a:p>
        </p:txBody>
      </p:sp>
      <p:sp>
        <p:nvSpPr>
          <p:cNvPr id="23" name="TextBox 22"/>
          <p:cNvSpPr txBox="1"/>
          <p:nvPr/>
        </p:nvSpPr>
        <p:spPr>
          <a:xfrm>
            <a:off x="7020272" y="2780928"/>
            <a:ext cx="2195736" cy="923330"/>
          </a:xfrm>
          <a:prstGeom prst="rect">
            <a:avLst/>
          </a:prstGeom>
          <a:noFill/>
        </p:spPr>
        <p:txBody>
          <a:bodyPr wrap="square" rtlCol="0">
            <a:spAutoFit/>
          </a:bodyPr>
          <a:lstStyle/>
          <a:p>
            <a:pPr algn="ctr"/>
            <a:r>
              <a:rPr lang="nl-NL" i="1" dirty="0" smtClean="0"/>
              <a:t>Samenstellingen             van elementaire proposities</a:t>
            </a:r>
            <a:endParaRPr lang="nl-NL" i="1" dirty="0"/>
          </a:p>
        </p:txBody>
      </p:sp>
      <p:sp>
        <p:nvSpPr>
          <p:cNvPr id="24" name="TextBox 23"/>
          <p:cNvSpPr txBox="1"/>
          <p:nvPr/>
        </p:nvSpPr>
        <p:spPr>
          <a:xfrm>
            <a:off x="7020272" y="3861048"/>
            <a:ext cx="2195736" cy="1200329"/>
          </a:xfrm>
          <a:prstGeom prst="rect">
            <a:avLst/>
          </a:prstGeom>
          <a:noFill/>
        </p:spPr>
        <p:txBody>
          <a:bodyPr wrap="square" rtlCol="0">
            <a:spAutoFit/>
          </a:bodyPr>
          <a:lstStyle/>
          <a:p>
            <a:pPr algn="ctr"/>
            <a:r>
              <a:rPr lang="nl-NL" i="1" dirty="0" smtClean="0"/>
              <a:t>Samenstellingen             van samenstellingen van elementaire proposities</a:t>
            </a:r>
            <a:endParaRPr lang="nl-NL" i="1" dirty="0"/>
          </a:p>
        </p:txBody>
      </p:sp>
      <p:sp>
        <p:nvSpPr>
          <p:cNvPr id="25" name="TextBox 24"/>
          <p:cNvSpPr txBox="1"/>
          <p:nvPr/>
        </p:nvSpPr>
        <p:spPr>
          <a:xfrm>
            <a:off x="7416824" y="5363924"/>
            <a:ext cx="2195736" cy="369332"/>
          </a:xfrm>
          <a:prstGeom prst="rect">
            <a:avLst/>
          </a:prstGeom>
          <a:noFill/>
        </p:spPr>
        <p:txBody>
          <a:bodyPr wrap="square" rtlCol="0">
            <a:spAutoFit/>
          </a:bodyPr>
          <a:lstStyle/>
          <a:p>
            <a:r>
              <a:rPr lang="nl-NL" i="1" dirty="0" smtClean="0"/>
              <a:t>Enzovoort…</a:t>
            </a:r>
            <a:endParaRPr lang="nl-NL" i="1" dirty="0"/>
          </a:p>
        </p:txBody>
      </p:sp>
      <p:sp>
        <p:nvSpPr>
          <p:cNvPr id="26" name="Content Placeholder 2"/>
          <p:cNvSpPr txBox="1">
            <a:spLocks/>
          </p:cNvSpPr>
          <p:nvPr/>
        </p:nvSpPr>
        <p:spPr>
          <a:xfrm>
            <a:off x="395536" y="2852936"/>
            <a:ext cx="86409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Q)</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7" name="Content Placeholder 2"/>
          <p:cNvSpPr txBox="1">
            <a:spLocks/>
          </p:cNvSpPr>
          <p:nvPr/>
        </p:nvSpPr>
        <p:spPr>
          <a:xfrm>
            <a:off x="1691680" y="2852936"/>
            <a:ext cx="86409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¬R</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8" name="Content Placeholder 2"/>
          <p:cNvSpPr txBox="1">
            <a:spLocks/>
          </p:cNvSpPr>
          <p:nvPr/>
        </p:nvSpPr>
        <p:spPr>
          <a:xfrm>
            <a:off x="2555776" y="2852936"/>
            <a:ext cx="122413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T)</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9" name="Content Placeholder 2"/>
          <p:cNvSpPr txBox="1">
            <a:spLocks/>
          </p:cNvSpPr>
          <p:nvPr/>
        </p:nvSpPr>
        <p:spPr>
          <a:xfrm>
            <a:off x="3923928" y="2852936"/>
            <a:ext cx="122413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(T ∨ U)</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1" name="Content Placeholder 2"/>
          <p:cNvSpPr txBox="1">
            <a:spLocks/>
          </p:cNvSpPr>
          <p:nvPr/>
        </p:nvSpPr>
        <p:spPr>
          <a:xfrm>
            <a:off x="5220072" y="2852936"/>
            <a:ext cx="1224136" cy="792088"/>
          </a:xfrm>
          <a:prstGeom prst="rect">
            <a:avLst/>
          </a:prstGeom>
        </p:spPr>
        <p:txBody>
          <a:bodyPr vert="horz" lIns="91440" tIns="45720" rIns="91440" bIns="45720" rtlCol="0">
            <a:normAutofit/>
          </a:bodyPr>
          <a:lstStyle/>
          <a:p>
            <a:pPr marL="342900" indent="-342900">
              <a:spcBef>
                <a:spcPct val="20000"/>
              </a:spcBef>
              <a:defRPr/>
            </a:pPr>
            <a:r>
              <a:rPr lang="nl-NL" b="1" dirty="0" smtClean="0">
                <a:solidFill>
                  <a:srgbClr val="0070C0"/>
                </a:solidFill>
              </a:rPr>
              <a:t>(Q ↔ V)</a:t>
            </a:r>
          </a:p>
          <a:p>
            <a:pPr marL="342900" lvl="0" indent="-342900">
              <a:spcBef>
                <a:spcPct val="20000"/>
              </a:spcBef>
              <a:defRPr/>
            </a:pPr>
            <a:r>
              <a:rPr lang="nl-NL" b="1" dirty="0" smtClean="0">
                <a:solidFill>
                  <a:srgbClr val="0070C0"/>
                </a:solidFill>
              </a:rPr>
              <a:t>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2" name="Content Placeholder 2"/>
          <p:cNvSpPr txBox="1">
            <a:spLocks/>
          </p:cNvSpPr>
          <p:nvPr/>
        </p:nvSpPr>
        <p:spPr>
          <a:xfrm>
            <a:off x="467544" y="4077072"/>
            <a:ext cx="1728192"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Q) ∨ ¬R)</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4" name="Content Placeholder 2"/>
          <p:cNvSpPr txBox="1">
            <a:spLocks/>
          </p:cNvSpPr>
          <p:nvPr/>
        </p:nvSpPr>
        <p:spPr>
          <a:xfrm>
            <a:off x="2123728" y="4077072"/>
            <a:ext cx="2232248"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T) ∧ (T ∨ U))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5" name="Content Placeholder 2"/>
          <p:cNvSpPr txBox="1">
            <a:spLocks/>
          </p:cNvSpPr>
          <p:nvPr/>
        </p:nvSpPr>
        <p:spPr>
          <a:xfrm>
            <a:off x="4283968" y="4077072"/>
            <a:ext cx="122413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((T ∨ U)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6" name="Content Placeholder 2"/>
          <p:cNvSpPr txBox="1">
            <a:spLocks/>
          </p:cNvSpPr>
          <p:nvPr/>
        </p:nvSpPr>
        <p:spPr>
          <a:xfrm>
            <a:off x="5292080" y="4077072"/>
            <a:ext cx="1224136" cy="792088"/>
          </a:xfrm>
          <a:prstGeom prst="rect">
            <a:avLst/>
          </a:prstGeom>
        </p:spPr>
        <p:txBody>
          <a:bodyPr vert="horz" lIns="91440" tIns="45720" rIns="91440" bIns="45720" rtlCol="0">
            <a:normAutofit/>
          </a:bodyPr>
          <a:lstStyle/>
          <a:p>
            <a:pPr marL="342900" indent="-342900">
              <a:spcBef>
                <a:spcPct val="20000"/>
              </a:spcBef>
              <a:defRPr/>
            </a:pPr>
            <a:r>
              <a:rPr lang="nl-NL" b="1" dirty="0" smtClean="0">
                <a:solidFill>
                  <a:srgbClr val="0070C0"/>
                </a:solidFill>
              </a:rPr>
              <a:t>(P ∧ Q))</a:t>
            </a:r>
          </a:p>
          <a:p>
            <a:pPr marL="342900" lvl="0" indent="-342900">
              <a:spcBef>
                <a:spcPct val="20000"/>
              </a:spcBef>
              <a:defRPr/>
            </a:pPr>
            <a:r>
              <a:rPr lang="nl-NL" b="1" dirty="0" smtClean="0">
                <a:solidFill>
                  <a:srgbClr val="0070C0"/>
                </a:solidFill>
              </a:rPr>
              <a:t>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7" name="Content Placeholder 2"/>
          <p:cNvSpPr txBox="1">
            <a:spLocks/>
          </p:cNvSpPr>
          <p:nvPr/>
        </p:nvSpPr>
        <p:spPr>
          <a:xfrm>
            <a:off x="1475656" y="5157192"/>
            <a:ext cx="194421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Q) ∨ ¬R) →</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8" name="Content Placeholder 2"/>
          <p:cNvSpPr txBox="1">
            <a:spLocks/>
          </p:cNvSpPr>
          <p:nvPr/>
        </p:nvSpPr>
        <p:spPr>
          <a:xfrm>
            <a:off x="3131840" y="5157192"/>
            <a:ext cx="2232248"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T) ∧ (T ∨ U)))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2000"/>
                                        <p:tgtEl>
                                          <p:spTgt spid="2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2000"/>
                                        <p:tgtEl>
                                          <p:spTgt spid="2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animEffect transition="in" filter="fade">
                                      <p:cBhvr>
                                        <p:cTn id="16" dur="2000"/>
                                        <p:tgtEl>
                                          <p:spTgt spid="2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fade">
                                      <p:cBhvr>
                                        <p:cTn id="19" dur="2000"/>
                                        <p:tgtEl>
                                          <p:spTgt spid="29">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2000"/>
                                        <p:tgtEl>
                                          <p:spTgt spid="3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fade">
                                      <p:cBhvr>
                                        <p:cTn id="25" dur="2000"/>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fade">
                                      <p:cBhvr>
                                        <p:cTn id="30" dur="2000"/>
                                        <p:tgtEl>
                                          <p:spTgt spid="24">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fade">
                                      <p:cBhvr>
                                        <p:cTn id="33" dur="2000"/>
                                        <p:tgtEl>
                                          <p:spTgt spid="32">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2000"/>
                                        <p:tgtEl>
                                          <p:spTgt spid="34">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2000"/>
                                        <p:tgtEl>
                                          <p:spTgt spid="35">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xEl>
                                              <p:pRg st="0" end="0"/>
                                            </p:txEl>
                                          </p:spTgt>
                                        </p:tgtEl>
                                        <p:attrNameLst>
                                          <p:attrName>style.visibility</p:attrName>
                                        </p:attrNameLst>
                                      </p:cBhvr>
                                      <p:to>
                                        <p:strVal val="visible"/>
                                      </p:to>
                                    </p:set>
                                    <p:animEffect transition="in" filter="fade">
                                      <p:cBhvr>
                                        <p:cTn id="42" dur="2000"/>
                                        <p:tgtEl>
                                          <p:spTgt spid="36">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xEl>
                                              <p:pRg st="1" end="1"/>
                                            </p:txEl>
                                          </p:spTgt>
                                        </p:tgtEl>
                                        <p:attrNameLst>
                                          <p:attrName>style.visibility</p:attrName>
                                        </p:attrNameLst>
                                      </p:cBhvr>
                                      <p:to>
                                        <p:strVal val="visible"/>
                                      </p:to>
                                    </p:set>
                                    <p:animEffect transition="in" filter="fade">
                                      <p:cBhvr>
                                        <p:cTn id="45" dur="2000"/>
                                        <p:tgtEl>
                                          <p:spTgt spid="3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fade">
                                      <p:cBhvr>
                                        <p:cTn id="50" dur="2000"/>
                                        <p:tgtEl>
                                          <p:spTgt spid="25">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xEl>
                                              <p:pRg st="0" end="0"/>
                                            </p:txEl>
                                          </p:spTgt>
                                        </p:tgtEl>
                                        <p:attrNameLst>
                                          <p:attrName>style.visibility</p:attrName>
                                        </p:attrNameLst>
                                      </p:cBhvr>
                                      <p:to>
                                        <p:strVal val="visible"/>
                                      </p:to>
                                    </p:set>
                                    <p:animEffect transition="in" filter="fade">
                                      <p:cBhvr>
                                        <p:cTn id="53" dur="2000"/>
                                        <p:tgtEl>
                                          <p:spTgt spid="37">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xEl>
                                              <p:pRg st="0" end="0"/>
                                            </p:txEl>
                                          </p:spTgt>
                                        </p:tgtEl>
                                        <p:attrNameLst>
                                          <p:attrName>style.visibility</p:attrName>
                                        </p:attrNameLst>
                                      </p:cBhvr>
                                      <p:to>
                                        <p:strVal val="visible"/>
                                      </p:to>
                                    </p:set>
                                    <p:animEffect transition="in" filter="fade">
                                      <p:cBhvr>
                                        <p:cTn id="56" dur="2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24" grpId="0" build="allAtOnce"/>
      <p:bldP spid="25" grpId="0" build="allAtOnce"/>
      <p:bldP spid="26" grpId="0" build="allAtOnce"/>
      <p:bldP spid="27" grpId="0" build="allAtOnce"/>
      <p:bldP spid="28" grpId="0" build="allAtOnce"/>
      <p:bldP spid="29" grpId="0" build="allAtOnce"/>
      <p:bldP spid="31" grpId="0" build="allAtOnce"/>
      <p:bldP spid="32" grpId="0" build="allAtOnce"/>
      <p:bldP spid="34" grpId="0" build="allAtOnce"/>
      <p:bldP spid="35" grpId="0" build="allAtOnce"/>
      <p:bldP spid="36" grpId="0" build="allAtOnce"/>
      <p:bldP spid="37" grpId="0" build="allAtOnce"/>
      <p:bldP spid="38" grpId="0" build="allAtOnce"/>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1" name="TextBox 10"/>
          <p:cNvSpPr txBox="1"/>
          <p:nvPr/>
        </p:nvSpPr>
        <p:spPr>
          <a:xfrm>
            <a:off x="611560" y="2051556"/>
            <a:ext cx="2016224" cy="369332"/>
          </a:xfrm>
          <a:prstGeom prst="rect">
            <a:avLst/>
          </a:prstGeom>
          <a:noFill/>
        </p:spPr>
        <p:txBody>
          <a:bodyPr wrap="square" rtlCol="0">
            <a:spAutoFit/>
          </a:bodyPr>
          <a:lstStyle/>
          <a:p>
            <a:r>
              <a:rPr lang="nl-NL" b="1" dirty="0" smtClean="0"/>
              <a:t>∃x </a:t>
            </a:r>
            <a:r>
              <a:rPr lang="nl-NL" b="1" dirty="0" err="1" smtClean="0"/>
              <a:t>Fx</a:t>
            </a:r>
            <a:r>
              <a:rPr lang="nl-NL" b="1" dirty="0" smtClean="0"/>
              <a:t> V ¬∀x </a:t>
            </a:r>
            <a:r>
              <a:rPr lang="nl-NL" b="1" dirty="0" err="1" smtClean="0"/>
              <a:t>Rxa</a:t>
            </a:r>
            <a:r>
              <a:rPr lang="nl-NL" b="1" dirty="0" smtClean="0"/>
              <a:t>  </a:t>
            </a:r>
            <a:endParaRPr lang="nl-NL" dirty="0" smtClean="0"/>
          </a:p>
        </p:txBody>
      </p:sp>
      <p:sp>
        <p:nvSpPr>
          <p:cNvPr id="8" name="TextBox 7"/>
          <p:cNvSpPr txBox="1"/>
          <p:nvPr/>
        </p:nvSpPr>
        <p:spPr>
          <a:xfrm>
            <a:off x="3347864" y="2051556"/>
            <a:ext cx="4608512" cy="923330"/>
          </a:xfrm>
          <a:prstGeom prst="rect">
            <a:avLst/>
          </a:prstGeom>
          <a:noFill/>
        </p:spPr>
        <p:txBody>
          <a:bodyPr wrap="square" rtlCol="0">
            <a:spAutoFit/>
          </a:bodyPr>
          <a:lstStyle/>
          <a:p>
            <a:r>
              <a:rPr lang="nl-NL" dirty="0" smtClean="0"/>
              <a:t>Het bereik van </a:t>
            </a:r>
            <a:r>
              <a:rPr lang="nl-NL" b="1" dirty="0" smtClean="0"/>
              <a:t>∃x</a:t>
            </a:r>
            <a:r>
              <a:rPr lang="nl-NL" dirty="0" smtClean="0"/>
              <a:t> (zijnde </a:t>
            </a:r>
            <a:r>
              <a:rPr lang="nl-NL" b="1" dirty="0" err="1" smtClean="0"/>
              <a:t>Fx</a:t>
            </a:r>
            <a:r>
              <a:rPr lang="nl-NL" dirty="0" smtClean="0"/>
              <a:t>) overlapt niet met het bereik van </a:t>
            </a:r>
            <a:r>
              <a:rPr lang="nl-NL" b="1" dirty="0" smtClean="0"/>
              <a:t>∀x</a:t>
            </a:r>
            <a:r>
              <a:rPr lang="nl-NL" dirty="0" smtClean="0"/>
              <a:t> (zijnde </a:t>
            </a:r>
            <a:r>
              <a:rPr lang="nl-NL" b="1" dirty="0" err="1" smtClean="0"/>
              <a:t>Rxa</a:t>
            </a:r>
            <a:r>
              <a:rPr lang="nl-NL" dirty="0" smtClean="0"/>
              <a:t>).  In principe kan hier dus geen verwarring optreden. </a:t>
            </a:r>
            <a:endParaRPr lang="nl-NL"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1" name="TextBox 10"/>
          <p:cNvSpPr txBox="1"/>
          <p:nvPr/>
        </p:nvSpPr>
        <p:spPr>
          <a:xfrm>
            <a:off x="611560" y="2051556"/>
            <a:ext cx="2016224" cy="369332"/>
          </a:xfrm>
          <a:prstGeom prst="rect">
            <a:avLst/>
          </a:prstGeom>
          <a:noFill/>
        </p:spPr>
        <p:txBody>
          <a:bodyPr wrap="square" rtlCol="0">
            <a:spAutoFit/>
          </a:bodyPr>
          <a:lstStyle/>
          <a:p>
            <a:r>
              <a:rPr lang="nl-NL" b="1" dirty="0" smtClean="0"/>
              <a:t>∃</a:t>
            </a:r>
            <a:r>
              <a:rPr lang="nl-NL" b="1" dirty="0" smtClean="0">
                <a:solidFill>
                  <a:srgbClr val="0070C0"/>
                </a:solidFill>
              </a:rPr>
              <a:t>x</a:t>
            </a:r>
            <a:r>
              <a:rPr lang="nl-NL" dirty="0" smtClean="0">
                <a:solidFill>
                  <a:srgbClr val="0070C0"/>
                </a:solidFill>
              </a:rPr>
              <a:t> </a:t>
            </a:r>
            <a:r>
              <a:rPr lang="nl-NL" b="1" dirty="0" err="1" smtClean="0"/>
              <a:t>F</a:t>
            </a:r>
            <a:r>
              <a:rPr lang="nl-NL" b="1" dirty="0" err="1" smtClean="0">
                <a:solidFill>
                  <a:srgbClr val="0070C0"/>
                </a:solidFill>
              </a:rPr>
              <a:t>x</a:t>
            </a:r>
            <a:r>
              <a:rPr lang="nl-NL" b="1" dirty="0" smtClean="0"/>
              <a:t> V ¬∀</a:t>
            </a:r>
            <a:r>
              <a:rPr lang="nl-NL" b="1" dirty="0" smtClean="0">
                <a:solidFill>
                  <a:srgbClr val="FF0000"/>
                </a:solidFill>
              </a:rPr>
              <a:t>y</a:t>
            </a:r>
            <a:r>
              <a:rPr lang="nl-NL" b="1" dirty="0" smtClean="0"/>
              <a:t> </a:t>
            </a:r>
            <a:r>
              <a:rPr lang="nl-NL" b="1" dirty="0" err="1" smtClean="0"/>
              <a:t>R</a:t>
            </a:r>
            <a:r>
              <a:rPr lang="nl-NL" b="1" dirty="0" err="1" smtClean="0">
                <a:solidFill>
                  <a:srgbClr val="FF0000"/>
                </a:solidFill>
              </a:rPr>
              <a:t>y</a:t>
            </a:r>
            <a:r>
              <a:rPr lang="nl-NL" b="1" dirty="0" err="1" smtClean="0"/>
              <a:t>a</a:t>
            </a:r>
            <a:r>
              <a:rPr lang="nl-NL" b="1" dirty="0" smtClean="0"/>
              <a:t>  </a:t>
            </a:r>
            <a:endParaRPr lang="nl-NL" dirty="0" smtClean="0"/>
          </a:p>
        </p:txBody>
      </p:sp>
      <p:sp>
        <p:nvSpPr>
          <p:cNvPr id="8" name="TextBox 7"/>
          <p:cNvSpPr txBox="1"/>
          <p:nvPr/>
        </p:nvSpPr>
        <p:spPr>
          <a:xfrm>
            <a:off x="3347864" y="2051556"/>
            <a:ext cx="4608512" cy="923330"/>
          </a:xfrm>
          <a:prstGeom prst="rect">
            <a:avLst/>
          </a:prstGeom>
          <a:noFill/>
        </p:spPr>
        <p:txBody>
          <a:bodyPr wrap="square" rtlCol="0">
            <a:spAutoFit/>
          </a:bodyPr>
          <a:lstStyle/>
          <a:p>
            <a:r>
              <a:rPr lang="nl-NL" dirty="0" smtClean="0"/>
              <a:t>Toch kiezen we om misverstanden te voorkomen in zulke gevallen liever voor </a:t>
            </a:r>
            <a:r>
              <a:rPr lang="nl-NL" i="1" dirty="0" smtClean="0"/>
              <a:t>verschillende</a:t>
            </a:r>
            <a:r>
              <a:rPr lang="nl-NL" dirty="0" smtClean="0"/>
              <a:t> individuvariabelen </a:t>
            </a:r>
            <a:r>
              <a:rPr lang="nl-NL" b="1" dirty="0" smtClean="0">
                <a:solidFill>
                  <a:srgbClr val="0070C0"/>
                </a:solidFill>
              </a:rPr>
              <a:t>x</a:t>
            </a:r>
            <a:r>
              <a:rPr lang="nl-NL" dirty="0" smtClean="0"/>
              <a:t> en </a:t>
            </a:r>
            <a:r>
              <a:rPr lang="nl-NL" b="1" dirty="0" smtClean="0">
                <a:solidFill>
                  <a:srgbClr val="FF0000"/>
                </a:solidFill>
              </a:rPr>
              <a:t>y</a:t>
            </a:r>
            <a:r>
              <a:rPr lang="nl-NL" dirty="0" smtClean="0"/>
              <a:t>.</a:t>
            </a:r>
            <a:endParaRPr lang="nl-NL"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Wat wordt bedoeld met de uitspraak                            </a:t>
            </a:r>
            <a:r>
              <a:rPr lang="nl-NL" sz="3600" i="1" dirty="0" smtClean="0"/>
              <a:t>“Individuvariabele </a:t>
            </a:r>
            <a:r>
              <a:rPr lang="nl-NL" sz="3600" b="1" i="1" dirty="0" smtClean="0"/>
              <a:t>x</a:t>
            </a:r>
            <a:r>
              <a:rPr lang="nl-NL" sz="3600" i="1" dirty="0" smtClean="0"/>
              <a:t> treedt vrij op in </a:t>
            </a:r>
            <a:r>
              <a:rPr lang="el-GR" sz="3600" b="1" i="1" dirty="0" smtClean="0"/>
              <a:t>α</a:t>
            </a:r>
            <a:r>
              <a:rPr lang="nl-NL" sz="3600" b="1" i="1" dirty="0" smtClean="0"/>
              <a:t>[x]</a:t>
            </a:r>
            <a:r>
              <a:rPr lang="nl-NL" sz="3600" i="1" dirty="0" smtClean="0"/>
              <a:t>”</a:t>
            </a:r>
            <a:r>
              <a:rPr lang="nl-NL" sz="3600" dirty="0" smtClean="0"/>
              <a:t> ? </a:t>
            </a:r>
            <a:endParaRPr lang="nl-NL" sz="3600" dirty="0"/>
          </a:p>
        </p:txBody>
      </p:sp>
      <p:sp>
        <p:nvSpPr>
          <p:cNvPr id="11" name="TextBox 10"/>
          <p:cNvSpPr txBox="1"/>
          <p:nvPr/>
        </p:nvSpPr>
        <p:spPr>
          <a:xfrm>
            <a:off x="611560" y="2051556"/>
            <a:ext cx="2016224" cy="369332"/>
          </a:xfrm>
          <a:prstGeom prst="rect">
            <a:avLst/>
          </a:prstGeom>
          <a:noFill/>
        </p:spPr>
        <p:txBody>
          <a:bodyPr wrap="square" rtlCol="0">
            <a:spAutoFit/>
          </a:bodyPr>
          <a:lstStyle/>
          <a:p>
            <a:r>
              <a:rPr lang="nl-NL" b="1" dirty="0" smtClean="0"/>
              <a:t>∃x </a:t>
            </a:r>
            <a:r>
              <a:rPr lang="nl-NL" b="1" dirty="0" err="1" smtClean="0"/>
              <a:t>Fx</a:t>
            </a:r>
            <a:r>
              <a:rPr lang="nl-NL" b="1" dirty="0" smtClean="0"/>
              <a:t> V ¬∀y </a:t>
            </a:r>
            <a:r>
              <a:rPr lang="nl-NL" b="1" dirty="0" err="1" smtClean="0"/>
              <a:t>Rya</a:t>
            </a:r>
            <a:r>
              <a:rPr lang="nl-NL" b="1" dirty="0" smtClean="0"/>
              <a:t>  </a:t>
            </a:r>
            <a:endParaRPr lang="nl-NL" dirty="0" smtClean="0"/>
          </a:p>
        </p:txBody>
      </p:sp>
      <p:sp>
        <p:nvSpPr>
          <p:cNvPr id="8" name="TextBox 7"/>
          <p:cNvSpPr txBox="1"/>
          <p:nvPr/>
        </p:nvSpPr>
        <p:spPr>
          <a:xfrm>
            <a:off x="3347864" y="2051556"/>
            <a:ext cx="4608512" cy="923330"/>
          </a:xfrm>
          <a:prstGeom prst="rect">
            <a:avLst/>
          </a:prstGeom>
          <a:noFill/>
        </p:spPr>
        <p:txBody>
          <a:bodyPr wrap="square" rtlCol="0">
            <a:spAutoFit/>
          </a:bodyPr>
          <a:lstStyle/>
          <a:p>
            <a:r>
              <a:rPr lang="nl-NL" dirty="0" smtClean="0"/>
              <a:t>Toch kiezen we om misverstanden te voorkomen in zulke gevallen liever voor verschillende individuvariabelen.</a:t>
            </a:r>
            <a:endParaRPr lang="nl-NL" dirty="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Proposities en formules</a:t>
            </a:r>
            <a:endParaRPr lang="nl-NL" sz="3600" dirty="0"/>
          </a:p>
        </p:txBody>
      </p:sp>
      <p:sp>
        <p:nvSpPr>
          <p:cNvPr id="5" name="Content Placeholder 2"/>
          <p:cNvSpPr>
            <a:spLocks noGrp="1"/>
          </p:cNvSpPr>
          <p:nvPr>
            <p:ph idx="1"/>
          </p:nvPr>
        </p:nvSpPr>
        <p:spPr>
          <a:xfrm>
            <a:off x="457200" y="1600201"/>
            <a:ext cx="8686800" cy="1108720"/>
          </a:xfrm>
        </p:spPr>
        <p:txBody>
          <a:bodyPr>
            <a:noAutofit/>
          </a:bodyPr>
          <a:lstStyle/>
          <a:p>
            <a:r>
              <a:rPr lang="nl-NL" sz="2000" dirty="0" smtClean="0"/>
              <a:t>Iedere propositie is een formule, maar niet iedere formule is een propositie</a:t>
            </a:r>
          </a:p>
          <a:p>
            <a:endParaRPr lang="nl-NL" sz="2000" dirty="0" smtClean="0"/>
          </a:p>
          <a:p>
            <a:endParaRPr lang="nl-NL" sz="2000" dirty="0" smtClean="0"/>
          </a:p>
        </p:txBody>
      </p:sp>
      <p:sp>
        <p:nvSpPr>
          <p:cNvPr id="4" name="Content Placeholder 2"/>
          <p:cNvSpPr txBox="1">
            <a:spLocks/>
          </p:cNvSpPr>
          <p:nvPr/>
        </p:nvSpPr>
        <p:spPr>
          <a:xfrm>
            <a:off x="421704" y="2132856"/>
            <a:ext cx="8686800"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Alleen een</a:t>
            </a:r>
            <a:r>
              <a:rPr kumimoji="0" lang="nl-NL" sz="2000" b="0" i="0" u="none" strike="noStrike" kern="1200" cap="none" spc="0" normalizeH="0" noProof="0" dirty="0" smtClean="0">
                <a:ln>
                  <a:noFill/>
                </a:ln>
                <a:solidFill>
                  <a:schemeClr val="tx1"/>
                </a:solidFill>
                <a:effectLst/>
                <a:uLnTx/>
                <a:uFillTx/>
                <a:latin typeface="+mn-lt"/>
                <a:ea typeface="+mn-ea"/>
                <a:cs typeface="+mn-cs"/>
              </a:rPr>
              <a:t> formule waarin geen variabelen optreden, of waarin geen enkel optreden van een variabele vrij is, is een propositie. Een formule met daarin tenminste één vrij optreden van een variabele is dus geen propositie</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67544" y="3501008"/>
            <a:ext cx="792088" cy="369332"/>
          </a:xfrm>
          <a:prstGeom prst="rect">
            <a:avLst/>
          </a:prstGeom>
          <a:noFill/>
        </p:spPr>
        <p:txBody>
          <a:bodyPr wrap="square" rtlCol="0">
            <a:spAutoFit/>
          </a:bodyPr>
          <a:lstStyle/>
          <a:p>
            <a:r>
              <a:rPr lang="nl-NL" b="1" dirty="0" smtClean="0"/>
              <a:t>Rab</a:t>
            </a:r>
            <a:endParaRPr lang="nl-NL" dirty="0" smtClean="0"/>
          </a:p>
        </p:txBody>
      </p:sp>
      <p:sp>
        <p:nvSpPr>
          <p:cNvPr id="7" name="TextBox 6"/>
          <p:cNvSpPr txBox="1"/>
          <p:nvPr/>
        </p:nvSpPr>
        <p:spPr>
          <a:xfrm>
            <a:off x="467544" y="4130496"/>
            <a:ext cx="1944216" cy="369332"/>
          </a:xfrm>
          <a:prstGeom prst="rect">
            <a:avLst/>
          </a:prstGeom>
          <a:noFill/>
        </p:spPr>
        <p:txBody>
          <a:bodyPr wrap="square" rtlCol="0">
            <a:spAutoFit/>
          </a:bodyPr>
          <a:lstStyle/>
          <a:p>
            <a:r>
              <a:rPr lang="nl-NL" b="1" dirty="0" smtClean="0"/>
              <a:t>∀x (</a:t>
            </a:r>
            <a:r>
              <a:rPr lang="nl-NL" b="1" dirty="0" err="1" smtClean="0"/>
              <a:t>Kx</a:t>
            </a:r>
            <a:r>
              <a:rPr lang="nl-NL" b="1" dirty="0" smtClean="0"/>
              <a:t> → ∃y </a:t>
            </a:r>
            <a:r>
              <a:rPr lang="nl-NL" b="1" dirty="0" err="1" smtClean="0"/>
              <a:t>Mxy</a:t>
            </a:r>
            <a:r>
              <a:rPr lang="nl-NL" b="1" dirty="0" smtClean="0"/>
              <a:t>)</a:t>
            </a:r>
            <a:endParaRPr lang="nl-NL" dirty="0" smtClean="0"/>
          </a:p>
        </p:txBody>
      </p:sp>
      <p:sp>
        <p:nvSpPr>
          <p:cNvPr id="8" name="TextBox 7"/>
          <p:cNvSpPr txBox="1"/>
          <p:nvPr/>
        </p:nvSpPr>
        <p:spPr>
          <a:xfrm>
            <a:off x="467544" y="4715852"/>
            <a:ext cx="1440160" cy="369332"/>
          </a:xfrm>
          <a:prstGeom prst="rect">
            <a:avLst/>
          </a:prstGeom>
          <a:noFill/>
        </p:spPr>
        <p:txBody>
          <a:bodyPr wrap="square" rtlCol="0">
            <a:spAutoFit/>
          </a:bodyPr>
          <a:lstStyle/>
          <a:p>
            <a:r>
              <a:rPr lang="nl-NL" b="1" dirty="0" smtClean="0"/>
              <a:t>∃x (</a:t>
            </a:r>
            <a:r>
              <a:rPr lang="nl-NL" b="1" dirty="0" err="1" smtClean="0"/>
              <a:t>Fx</a:t>
            </a:r>
            <a:r>
              <a:rPr lang="nl-NL" b="1" dirty="0" smtClean="0"/>
              <a:t> ∧ Ga) </a:t>
            </a:r>
            <a:endParaRPr lang="nl-NL" dirty="0" smtClean="0"/>
          </a:p>
        </p:txBody>
      </p:sp>
      <p:sp>
        <p:nvSpPr>
          <p:cNvPr id="9" name="TextBox 8"/>
          <p:cNvSpPr txBox="1"/>
          <p:nvPr/>
        </p:nvSpPr>
        <p:spPr>
          <a:xfrm>
            <a:off x="4355976" y="3501008"/>
            <a:ext cx="2232248" cy="369332"/>
          </a:xfrm>
          <a:prstGeom prst="rect">
            <a:avLst/>
          </a:prstGeom>
          <a:noFill/>
        </p:spPr>
        <p:txBody>
          <a:bodyPr wrap="square" rtlCol="0">
            <a:spAutoFit/>
          </a:bodyPr>
          <a:lstStyle/>
          <a:p>
            <a:r>
              <a:rPr lang="nl-NL" b="1" dirty="0" smtClean="0"/>
              <a:t>Fa  V  ∀x∃y∀z </a:t>
            </a:r>
            <a:r>
              <a:rPr lang="nl-NL" b="1" dirty="0" err="1" smtClean="0"/>
              <a:t>Rxyaz</a:t>
            </a:r>
            <a:endParaRPr lang="nl-NL" dirty="0" smtClean="0"/>
          </a:p>
        </p:txBody>
      </p:sp>
      <p:sp>
        <p:nvSpPr>
          <p:cNvPr id="10" name="TextBox 9"/>
          <p:cNvSpPr txBox="1"/>
          <p:nvPr/>
        </p:nvSpPr>
        <p:spPr>
          <a:xfrm>
            <a:off x="539552" y="5373216"/>
            <a:ext cx="1008112" cy="369332"/>
          </a:xfrm>
          <a:prstGeom prst="rect">
            <a:avLst/>
          </a:prstGeom>
          <a:noFill/>
        </p:spPr>
        <p:txBody>
          <a:bodyPr wrap="square" rtlCol="0">
            <a:spAutoFit/>
          </a:bodyPr>
          <a:lstStyle/>
          <a:p>
            <a:r>
              <a:rPr lang="nl-NL" b="1" dirty="0" smtClean="0"/>
              <a:t>∀y </a:t>
            </a:r>
            <a:r>
              <a:rPr lang="nl-NL" b="1" dirty="0" err="1" smtClean="0"/>
              <a:t>Hxy</a:t>
            </a:r>
            <a:endParaRPr lang="nl-NL" dirty="0" smtClean="0"/>
          </a:p>
        </p:txBody>
      </p:sp>
      <p:sp>
        <p:nvSpPr>
          <p:cNvPr id="11" name="TextBox 10"/>
          <p:cNvSpPr txBox="1"/>
          <p:nvPr/>
        </p:nvSpPr>
        <p:spPr>
          <a:xfrm>
            <a:off x="4355976" y="4715852"/>
            <a:ext cx="3096344" cy="369332"/>
          </a:xfrm>
          <a:prstGeom prst="rect">
            <a:avLst/>
          </a:prstGeom>
          <a:noFill/>
        </p:spPr>
        <p:txBody>
          <a:bodyPr wrap="square" rtlCol="0">
            <a:spAutoFit/>
          </a:bodyPr>
          <a:lstStyle/>
          <a:p>
            <a:r>
              <a:rPr lang="nl-NL" b="1" dirty="0" smtClean="0"/>
              <a:t>∀x ∀y (</a:t>
            </a:r>
            <a:r>
              <a:rPr lang="nl-NL" b="1" dirty="0" err="1" smtClean="0"/>
              <a:t>Rxy</a:t>
            </a:r>
            <a:r>
              <a:rPr lang="nl-NL" b="1" dirty="0" smtClean="0"/>
              <a:t> ∧ ∃z (</a:t>
            </a:r>
            <a:r>
              <a:rPr lang="nl-NL" b="1" dirty="0" err="1" smtClean="0"/>
              <a:t>Ryz</a:t>
            </a:r>
            <a:r>
              <a:rPr lang="nl-NL" b="1" dirty="0" smtClean="0"/>
              <a:t> → ¬</a:t>
            </a:r>
            <a:r>
              <a:rPr lang="nl-NL" b="1" dirty="0" err="1" smtClean="0"/>
              <a:t>Rxz</a:t>
            </a:r>
            <a:r>
              <a:rPr lang="nl-NL" b="1" dirty="0" smtClean="0"/>
              <a:t>))</a:t>
            </a:r>
            <a:endParaRPr lang="nl-NL" dirty="0" smtClean="0"/>
          </a:p>
        </p:txBody>
      </p:sp>
      <p:sp>
        <p:nvSpPr>
          <p:cNvPr id="12" name="TextBox 11"/>
          <p:cNvSpPr txBox="1"/>
          <p:nvPr/>
        </p:nvSpPr>
        <p:spPr>
          <a:xfrm>
            <a:off x="4355976" y="4077072"/>
            <a:ext cx="1728192" cy="369332"/>
          </a:xfrm>
          <a:prstGeom prst="rect">
            <a:avLst/>
          </a:prstGeom>
          <a:noFill/>
        </p:spPr>
        <p:txBody>
          <a:bodyPr wrap="square" rtlCol="0">
            <a:spAutoFit/>
          </a:bodyPr>
          <a:lstStyle/>
          <a:p>
            <a:r>
              <a:rPr lang="nl-NL" b="1" dirty="0" smtClean="0"/>
              <a:t>∀x </a:t>
            </a:r>
            <a:r>
              <a:rPr lang="nl-NL" b="1" dirty="0" err="1" smtClean="0"/>
              <a:t>Exy</a:t>
            </a:r>
            <a:r>
              <a:rPr lang="nl-NL" b="1" dirty="0" smtClean="0"/>
              <a:t> ∧ ∃</a:t>
            </a:r>
            <a:r>
              <a:rPr lang="nl-NL" b="1" dirty="0" err="1" smtClean="0"/>
              <a:t>zCbz</a:t>
            </a:r>
            <a:r>
              <a:rPr lang="nl-NL" b="1" dirty="0" smtClean="0"/>
              <a:t>  </a:t>
            </a:r>
            <a:endParaRPr lang="nl-NL" dirty="0" smtClean="0"/>
          </a:p>
        </p:txBody>
      </p:sp>
      <p:sp>
        <p:nvSpPr>
          <p:cNvPr id="13" name="TextBox 12"/>
          <p:cNvSpPr txBox="1"/>
          <p:nvPr/>
        </p:nvSpPr>
        <p:spPr>
          <a:xfrm>
            <a:off x="4355976" y="5382508"/>
            <a:ext cx="2520280" cy="369332"/>
          </a:xfrm>
          <a:prstGeom prst="rect">
            <a:avLst/>
          </a:prstGeom>
          <a:noFill/>
        </p:spPr>
        <p:txBody>
          <a:bodyPr wrap="square" rtlCol="0">
            <a:spAutoFit/>
          </a:bodyPr>
          <a:lstStyle/>
          <a:p>
            <a:r>
              <a:rPr lang="nl-NL" b="1" dirty="0" smtClean="0"/>
              <a:t>∃y </a:t>
            </a:r>
            <a:r>
              <a:rPr lang="nl-NL" b="1" dirty="0" err="1" smtClean="0"/>
              <a:t>Mby</a:t>
            </a:r>
            <a:r>
              <a:rPr lang="nl-NL" b="1" dirty="0" smtClean="0"/>
              <a:t> ∧ ∀z∀w </a:t>
            </a:r>
            <a:r>
              <a:rPr lang="nl-NL" b="1" dirty="0" err="1" smtClean="0"/>
              <a:t>Hazwy</a:t>
            </a:r>
            <a:r>
              <a:rPr lang="nl-NL" b="1" dirty="0" smtClean="0"/>
              <a:t> </a:t>
            </a:r>
            <a:endParaRPr lang="nl-NL" dirty="0" smtClean="0"/>
          </a:p>
        </p:txBody>
      </p:sp>
      <p:sp>
        <p:nvSpPr>
          <p:cNvPr id="14" name="TextBox 13"/>
          <p:cNvSpPr txBox="1"/>
          <p:nvPr/>
        </p:nvSpPr>
        <p:spPr>
          <a:xfrm>
            <a:off x="1187624" y="3501008"/>
            <a:ext cx="1512168" cy="369332"/>
          </a:xfrm>
          <a:prstGeom prst="rect">
            <a:avLst/>
          </a:prstGeom>
          <a:noFill/>
        </p:spPr>
        <p:txBody>
          <a:bodyPr wrap="square" rtlCol="0">
            <a:spAutoFit/>
          </a:bodyPr>
          <a:lstStyle/>
          <a:p>
            <a:r>
              <a:rPr lang="nl-NL" i="1" dirty="0" smtClean="0"/>
              <a:t>Propositie</a:t>
            </a:r>
          </a:p>
        </p:txBody>
      </p:sp>
      <p:sp>
        <p:nvSpPr>
          <p:cNvPr id="15" name="TextBox 14"/>
          <p:cNvSpPr txBox="1"/>
          <p:nvPr/>
        </p:nvSpPr>
        <p:spPr>
          <a:xfrm>
            <a:off x="2411760" y="4139788"/>
            <a:ext cx="1224136" cy="369332"/>
          </a:xfrm>
          <a:prstGeom prst="rect">
            <a:avLst/>
          </a:prstGeom>
          <a:noFill/>
        </p:spPr>
        <p:txBody>
          <a:bodyPr wrap="square" rtlCol="0">
            <a:spAutoFit/>
          </a:bodyPr>
          <a:lstStyle/>
          <a:p>
            <a:r>
              <a:rPr lang="nl-NL" i="1" dirty="0" smtClean="0"/>
              <a:t>Propositie</a:t>
            </a:r>
          </a:p>
        </p:txBody>
      </p:sp>
      <p:sp>
        <p:nvSpPr>
          <p:cNvPr id="16" name="TextBox 15"/>
          <p:cNvSpPr txBox="1"/>
          <p:nvPr/>
        </p:nvSpPr>
        <p:spPr>
          <a:xfrm>
            <a:off x="1979712" y="4725144"/>
            <a:ext cx="1224136" cy="369332"/>
          </a:xfrm>
          <a:prstGeom prst="rect">
            <a:avLst/>
          </a:prstGeom>
          <a:noFill/>
        </p:spPr>
        <p:txBody>
          <a:bodyPr wrap="square" rtlCol="0">
            <a:spAutoFit/>
          </a:bodyPr>
          <a:lstStyle/>
          <a:p>
            <a:r>
              <a:rPr lang="nl-NL" i="1" dirty="0" smtClean="0"/>
              <a:t>Propositie</a:t>
            </a:r>
          </a:p>
        </p:txBody>
      </p:sp>
      <p:sp>
        <p:nvSpPr>
          <p:cNvPr id="17" name="TextBox 16"/>
          <p:cNvSpPr txBox="1"/>
          <p:nvPr/>
        </p:nvSpPr>
        <p:spPr>
          <a:xfrm>
            <a:off x="1619672" y="5373216"/>
            <a:ext cx="1944216" cy="369332"/>
          </a:xfrm>
          <a:prstGeom prst="rect">
            <a:avLst/>
          </a:prstGeom>
          <a:noFill/>
        </p:spPr>
        <p:txBody>
          <a:bodyPr wrap="square" rtlCol="0">
            <a:spAutoFit/>
          </a:bodyPr>
          <a:lstStyle/>
          <a:p>
            <a:r>
              <a:rPr lang="nl-NL" i="1" dirty="0" smtClean="0"/>
              <a:t>Geen propositie</a:t>
            </a:r>
          </a:p>
        </p:txBody>
      </p:sp>
      <p:sp>
        <p:nvSpPr>
          <p:cNvPr id="18" name="TextBox 17"/>
          <p:cNvSpPr txBox="1"/>
          <p:nvPr/>
        </p:nvSpPr>
        <p:spPr>
          <a:xfrm>
            <a:off x="6732240" y="3491716"/>
            <a:ext cx="1224136" cy="369332"/>
          </a:xfrm>
          <a:prstGeom prst="rect">
            <a:avLst/>
          </a:prstGeom>
          <a:noFill/>
        </p:spPr>
        <p:txBody>
          <a:bodyPr wrap="square" rtlCol="0">
            <a:spAutoFit/>
          </a:bodyPr>
          <a:lstStyle/>
          <a:p>
            <a:r>
              <a:rPr lang="nl-NL" i="1" dirty="0" smtClean="0"/>
              <a:t>Propositie</a:t>
            </a:r>
          </a:p>
        </p:txBody>
      </p:sp>
      <p:sp>
        <p:nvSpPr>
          <p:cNvPr id="19" name="TextBox 18"/>
          <p:cNvSpPr txBox="1"/>
          <p:nvPr/>
        </p:nvSpPr>
        <p:spPr>
          <a:xfrm>
            <a:off x="6372200" y="4077072"/>
            <a:ext cx="1728192" cy="369332"/>
          </a:xfrm>
          <a:prstGeom prst="rect">
            <a:avLst/>
          </a:prstGeom>
          <a:noFill/>
        </p:spPr>
        <p:txBody>
          <a:bodyPr wrap="square" rtlCol="0">
            <a:spAutoFit/>
          </a:bodyPr>
          <a:lstStyle/>
          <a:p>
            <a:r>
              <a:rPr lang="nl-NL" i="1" dirty="0" smtClean="0"/>
              <a:t>Geen propositie</a:t>
            </a:r>
          </a:p>
        </p:txBody>
      </p:sp>
      <p:sp>
        <p:nvSpPr>
          <p:cNvPr id="20" name="TextBox 19"/>
          <p:cNvSpPr txBox="1"/>
          <p:nvPr/>
        </p:nvSpPr>
        <p:spPr>
          <a:xfrm>
            <a:off x="7524328" y="4715852"/>
            <a:ext cx="1224136" cy="369332"/>
          </a:xfrm>
          <a:prstGeom prst="rect">
            <a:avLst/>
          </a:prstGeom>
          <a:noFill/>
        </p:spPr>
        <p:txBody>
          <a:bodyPr wrap="square" rtlCol="0">
            <a:spAutoFit/>
          </a:bodyPr>
          <a:lstStyle/>
          <a:p>
            <a:r>
              <a:rPr lang="nl-NL" i="1" dirty="0" smtClean="0"/>
              <a:t>Propositie</a:t>
            </a:r>
          </a:p>
        </p:txBody>
      </p:sp>
      <p:sp>
        <p:nvSpPr>
          <p:cNvPr id="21" name="TextBox 20"/>
          <p:cNvSpPr txBox="1"/>
          <p:nvPr/>
        </p:nvSpPr>
        <p:spPr>
          <a:xfrm>
            <a:off x="6948264" y="5363924"/>
            <a:ext cx="1800200" cy="369332"/>
          </a:xfrm>
          <a:prstGeom prst="rect">
            <a:avLst/>
          </a:prstGeom>
          <a:noFill/>
        </p:spPr>
        <p:txBody>
          <a:bodyPr wrap="square" rtlCol="0">
            <a:spAutoFit/>
          </a:bodyPr>
          <a:lstStyle/>
          <a:p>
            <a:r>
              <a:rPr lang="nl-NL" i="1" dirty="0" smtClean="0"/>
              <a:t>Geen propositie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2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20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2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20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20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fade">
                                      <p:cBhvr>
                                        <p:cTn id="52" dur="2000"/>
                                        <p:tgtEl>
                                          <p:spTgt spid="1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fade">
                                      <p:cBhvr>
                                        <p:cTn id="57" dur="20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fade">
                                      <p:cBhvr>
                                        <p:cTn id="62" dur="20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fade">
                                      <p:cBhvr>
                                        <p:cTn id="67" dur="2000"/>
                                        <p:tgtEl>
                                          <p:spTgt spid="1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Effect transition="in" filter="fade">
                                      <p:cBhvr>
                                        <p:cTn id="72" dur="2000"/>
                                        <p:tgtEl>
                                          <p:spTgt spid="2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xEl>
                                              <p:pRg st="0" end="0"/>
                                            </p:txEl>
                                          </p:spTgt>
                                        </p:tgtEl>
                                        <p:attrNameLst>
                                          <p:attrName>style.visibility</p:attrName>
                                        </p:attrNameLst>
                                      </p:cBhvr>
                                      <p:to>
                                        <p:strVal val="visible"/>
                                      </p:to>
                                    </p:set>
                                    <p:animEffect transition="in" filter="fade">
                                      <p:cBhvr>
                                        <p:cTn id="77" dur="2000"/>
                                        <p:tgtEl>
                                          <p:spTgt spid="13">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xEl>
                                              <p:pRg st="0" end="0"/>
                                            </p:txEl>
                                          </p:spTgt>
                                        </p:tgtEl>
                                        <p:attrNameLst>
                                          <p:attrName>style.visibility</p:attrName>
                                        </p:attrNameLst>
                                      </p:cBhvr>
                                      <p:to>
                                        <p:strVal val="visible"/>
                                      </p:to>
                                    </p:set>
                                    <p:animEffect transition="in" filter="fade">
                                      <p:cBhvr>
                                        <p:cTn id="82"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build="allAtOnce"/>
      <p:bldP spid="10" grpId="0" build="allAtOnce"/>
      <p:bldP spid="11" grpId="0" build="allAtOnce"/>
      <p:bldP spid="12" grpId="0" build="allAtOnce"/>
      <p:bldP spid="13" grpId="0" build="allAtOnce"/>
      <p:bldP spid="14" grpId="0" build="allAtOnce"/>
      <p:bldP spid="15" grpId="0" build="allAtOnce"/>
      <p:bldP spid="16" grpId="0" build="allAtOnce"/>
      <p:bldP spid="17" grpId="0" build="allAtOnce"/>
      <p:bldP spid="18" grpId="0" build="allAtOnce"/>
      <p:bldP spid="19" grpId="0" build="allAtOnce"/>
      <p:bldP spid="20" grpId="0" build="allAtOnce"/>
      <p:bldP spid="21" grpId="0" build="allAtOnce"/>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Complexere vertalingen</a:t>
            </a:r>
            <a:endParaRPr lang="nl-NL" sz="3600" dirty="0"/>
          </a:p>
        </p:txBody>
      </p:sp>
      <p:sp>
        <p:nvSpPr>
          <p:cNvPr id="3" name="Content Placeholder 2"/>
          <p:cNvSpPr>
            <a:spLocks noGrp="1"/>
          </p:cNvSpPr>
          <p:nvPr>
            <p:ph idx="1"/>
          </p:nvPr>
        </p:nvSpPr>
        <p:spPr>
          <a:xfrm>
            <a:off x="-180528" y="1528193"/>
            <a:ext cx="3744416" cy="676671"/>
          </a:xfrm>
        </p:spPr>
        <p:txBody>
          <a:bodyPr>
            <a:noAutofit/>
          </a:bodyPr>
          <a:lstStyle/>
          <a:p>
            <a:pPr>
              <a:buNone/>
            </a:pPr>
            <a:r>
              <a:rPr lang="nl-NL" sz="2000" dirty="0" smtClean="0"/>
              <a:t>      Piet krijgt een CD</a:t>
            </a:r>
            <a:endParaRPr lang="nl-NL" sz="2000" i="1" dirty="0" smtClean="0"/>
          </a:p>
          <a:p>
            <a:endParaRPr lang="nl-NL" sz="2000" dirty="0" smtClean="0"/>
          </a:p>
        </p:txBody>
      </p:sp>
      <p:sp>
        <p:nvSpPr>
          <p:cNvPr id="18" name="Rectangle 17"/>
          <p:cNvSpPr/>
          <p:nvPr/>
        </p:nvSpPr>
        <p:spPr>
          <a:xfrm>
            <a:off x="4355976" y="1556792"/>
            <a:ext cx="1656184" cy="369332"/>
          </a:xfrm>
          <a:prstGeom prst="rect">
            <a:avLst/>
          </a:prstGeom>
        </p:spPr>
        <p:txBody>
          <a:bodyPr wrap="square">
            <a:spAutoFit/>
          </a:bodyPr>
          <a:lstStyle/>
          <a:p>
            <a:r>
              <a:rPr lang="nl-NL" b="1" dirty="0" smtClean="0"/>
              <a:t>∃x (</a:t>
            </a:r>
            <a:r>
              <a:rPr lang="nl-NL" b="1" dirty="0" err="1" smtClean="0"/>
              <a:t>Kpx</a:t>
            </a:r>
            <a:r>
              <a:rPr lang="nl-NL" b="1" dirty="0" smtClean="0"/>
              <a:t> ∧ </a:t>
            </a:r>
            <a:r>
              <a:rPr lang="nl-NL" b="1" dirty="0" err="1" smtClean="0"/>
              <a:t>Cx</a:t>
            </a:r>
            <a:r>
              <a:rPr lang="nl-NL" b="1" dirty="0" smtClean="0"/>
              <a:t>)  </a:t>
            </a:r>
            <a:endParaRPr lang="nl-NL" dirty="0"/>
          </a:p>
        </p:txBody>
      </p:sp>
      <p:sp>
        <p:nvSpPr>
          <p:cNvPr id="19" name="Rectangle 18"/>
          <p:cNvSpPr/>
          <p:nvPr/>
        </p:nvSpPr>
        <p:spPr>
          <a:xfrm>
            <a:off x="6300192" y="1556792"/>
            <a:ext cx="2448272" cy="923330"/>
          </a:xfrm>
          <a:prstGeom prst="rect">
            <a:avLst/>
          </a:prstGeom>
        </p:spPr>
        <p:txBody>
          <a:bodyPr wrap="square">
            <a:spAutoFit/>
          </a:bodyPr>
          <a:lstStyle/>
          <a:p>
            <a:r>
              <a:rPr lang="nl-NL" dirty="0" err="1" smtClean="0"/>
              <a:t>Kxy</a:t>
            </a:r>
            <a:r>
              <a:rPr lang="nl-NL" dirty="0" smtClean="0"/>
              <a:t>: x krijgt y</a:t>
            </a:r>
          </a:p>
          <a:p>
            <a:r>
              <a:rPr lang="nl-NL" dirty="0" smtClean="0"/>
              <a:t>p: Piet</a:t>
            </a:r>
          </a:p>
          <a:p>
            <a:r>
              <a:rPr lang="nl-NL" dirty="0" err="1" smtClean="0"/>
              <a:t>Cx</a:t>
            </a:r>
            <a:r>
              <a:rPr lang="nl-NL" dirty="0" smtClean="0"/>
              <a:t>: x is een CD </a:t>
            </a:r>
            <a:endParaRPr lang="nl-NL" dirty="0"/>
          </a:p>
        </p:txBody>
      </p:sp>
      <p:sp>
        <p:nvSpPr>
          <p:cNvPr id="22" name="Content Placeholder 2"/>
          <p:cNvSpPr txBox="1">
            <a:spLocks/>
          </p:cNvSpPr>
          <p:nvPr/>
        </p:nvSpPr>
        <p:spPr>
          <a:xfrm>
            <a:off x="-180528" y="2420888"/>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lang="nl-NL" sz="2000" dirty="0" smtClean="0"/>
              <a:t>Iedereen krijgt een CD</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Rectangle 25"/>
          <p:cNvSpPr/>
          <p:nvPr/>
        </p:nvSpPr>
        <p:spPr>
          <a:xfrm>
            <a:off x="6300192" y="2505670"/>
            <a:ext cx="2448272" cy="923330"/>
          </a:xfrm>
          <a:prstGeom prst="rect">
            <a:avLst/>
          </a:prstGeom>
        </p:spPr>
        <p:txBody>
          <a:bodyPr wrap="square">
            <a:spAutoFit/>
          </a:bodyPr>
          <a:lstStyle/>
          <a:p>
            <a:r>
              <a:rPr lang="nl-NL" dirty="0" err="1" smtClean="0"/>
              <a:t>Kxy</a:t>
            </a:r>
            <a:r>
              <a:rPr lang="nl-NL" dirty="0" smtClean="0"/>
              <a:t>: x krijgt y</a:t>
            </a:r>
          </a:p>
          <a:p>
            <a:r>
              <a:rPr lang="nl-NL" dirty="0" err="1" smtClean="0"/>
              <a:t>Mx</a:t>
            </a:r>
            <a:r>
              <a:rPr lang="nl-NL" dirty="0" smtClean="0"/>
              <a:t>: x is een mens</a:t>
            </a:r>
          </a:p>
          <a:p>
            <a:r>
              <a:rPr lang="nl-NL" dirty="0" err="1" smtClean="0"/>
              <a:t>Cx</a:t>
            </a:r>
            <a:r>
              <a:rPr lang="nl-NL" dirty="0" smtClean="0"/>
              <a:t>: x is een CD</a:t>
            </a:r>
            <a:endParaRPr lang="nl-NL" dirty="0"/>
          </a:p>
        </p:txBody>
      </p:sp>
      <p:sp>
        <p:nvSpPr>
          <p:cNvPr id="27" name="Rectangle 26"/>
          <p:cNvSpPr/>
          <p:nvPr/>
        </p:nvSpPr>
        <p:spPr>
          <a:xfrm>
            <a:off x="4355976" y="2492896"/>
            <a:ext cx="1656184" cy="369332"/>
          </a:xfrm>
          <a:prstGeom prst="rect">
            <a:avLst/>
          </a:prstGeom>
        </p:spPr>
        <p:txBody>
          <a:bodyPr wrap="square">
            <a:spAutoFit/>
          </a:bodyPr>
          <a:lstStyle/>
          <a:p>
            <a:r>
              <a:rPr lang="nl-NL" b="1" dirty="0" smtClean="0"/>
              <a:t> </a:t>
            </a:r>
            <a:endParaRPr lang="nl-NL" dirty="0"/>
          </a:p>
        </p:txBody>
      </p:sp>
      <p:sp>
        <p:nvSpPr>
          <p:cNvPr id="28" name="Content Placeholder 2"/>
          <p:cNvSpPr txBox="1">
            <a:spLocks/>
          </p:cNvSpPr>
          <p:nvPr/>
        </p:nvSpPr>
        <p:spPr>
          <a:xfrm>
            <a:off x="-180528" y="3688433"/>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Frits</a:t>
            </a:r>
            <a:r>
              <a:rPr kumimoji="0" lang="nl-NL" sz="2000" b="0" i="0" u="none" strike="noStrike" kern="1200" cap="none" spc="0" normalizeH="0" noProof="0" dirty="0" smtClean="0">
                <a:ln>
                  <a:noFill/>
                </a:ln>
                <a:solidFill>
                  <a:schemeClr val="tx1"/>
                </a:solidFill>
                <a:effectLst/>
                <a:uLnTx/>
                <a:uFillTx/>
                <a:latin typeface="+mn-lt"/>
                <a:ea typeface="+mn-ea"/>
                <a:cs typeface="+mn-cs"/>
              </a:rPr>
              <a:t> heeft iets gevonden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 name="Rectangle 29"/>
          <p:cNvSpPr/>
          <p:nvPr/>
        </p:nvSpPr>
        <p:spPr>
          <a:xfrm>
            <a:off x="6300192" y="3717032"/>
            <a:ext cx="2448272" cy="923330"/>
          </a:xfrm>
          <a:prstGeom prst="rect">
            <a:avLst/>
          </a:prstGeom>
        </p:spPr>
        <p:txBody>
          <a:bodyPr wrap="square">
            <a:spAutoFit/>
          </a:bodyPr>
          <a:lstStyle/>
          <a:p>
            <a:r>
              <a:rPr lang="nl-NL" dirty="0" smtClean="0"/>
              <a:t>f: Frits</a:t>
            </a:r>
          </a:p>
          <a:p>
            <a:r>
              <a:rPr lang="nl-NL" dirty="0" err="1" smtClean="0"/>
              <a:t>Gxy</a:t>
            </a:r>
            <a:r>
              <a:rPr lang="nl-NL" dirty="0" smtClean="0"/>
              <a:t>: x heeft y gevonden</a:t>
            </a:r>
          </a:p>
          <a:p>
            <a:r>
              <a:rPr lang="nl-NL" dirty="0" err="1" smtClean="0"/>
              <a:t>Dx</a:t>
            </a:r>
            <a:r>
              <a:rPr lang="nl-NL" dirty="0" smtClean="0"/>
              <a:t>: x is een ding</a:t>
            </a:r>
          </a:p>
        </p:txBody>
      </p:sp>
      <p:sp>
        <p:nvSpPr>
          <p:cNvPr id="31" name="Content Placeholder 2"/>
          <p:cNvSpPr txBox="1">
            <a:spLocks/>
          </p:cNvSpPr>
          <p:nvPr/>
        </p:nvSpPr>
        <p:spPr>
          <a:xfrm>
            <a:off x="-180528" y="4768553"/>
            <a:ext cx="2232248"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lang="nl-NL" sz="2000" dirty="0" smtClean="0"/>
              <a:t>Het kwadraat                                      van een oneven                              getal is oneven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2" name="Rectangle 31"/>
          <p:cNvSpPr/>
          <p:nvPr/>
        </p:nvSpPr>
        <p:spPr>
          <a:xfrm>
            <a:off x="6300192" y="4798893"/>
            <a:ext cx="2843808" cy="1200329"/>
          </a:xfrm>
          <a:prstGeom prst="rect">
            <a:avLst/>
          </a:prstGeom>
        </p:spPr>
        <p:txBody>
          <a:bodyPr wrap="square">
            <a:spAutoFit/>
          </a:bodyPr>
          <a:lstStyle/>
          <a:p>
            <a:r>
              <a:rPr lang="nl-NL" dirty="0" err="1" smtClean="0"/>
              <a:t>Kxy</a:t>
            </a:r>
            <a:r>
              <a:rPr lang="nl-NL" dirty="0" smtClean="0"/>
              <a:t>: x is het kwadraat van y</a:t>
            </a:r>
          </a:p>
          <a:p>
            <a:r>
              <a:rPr lang="nl-NL" dirty="0" smtClean="0"/>
              <a:t>Ex: x is even</a:t>
            </a:r>
          </a:p>
          <a:p>
            <a:r>
              <a:rPr lang="nl-NL" dirty="0" err="1" smtClean="0"/>
              <a:t>Gx</a:t>
            </a:r>
            <a:r>
              <a:rPr lang="nl-NL" dirty="0" smtClean="0"/>
              <a:t>: x is een getal</a:t>
            </a:r>
          </a:p>
          <a:p>
            <a:endParaRPr lang="nl-NL" dirty="0" smtClean="0"/>
          </a:p>
        </p:txBody>
      </p:sp>
      <p:sp>
        <p:nvSpPr>
          <p:cNvPr id="33" name="Rectangle 32"/>
          <p:cNvSpPr/>
          <p:nvPr/>
        </p:nvSpPr>
        <p:spPr>
          <a:xfrm>
            <a:off x="2267744" y="4787860"/>
            <a:ext cx="3888432" cy="369332"/>
          </a:xfrm>
          <a:prstGeom prst="rect">
            <a:avLst/>
          </a:prstGeom>
        </p:spPr>
        <p:txBody>
          <a:bodyPr wrap="square">
            <a:spAutoFit/>
          </a:bodyPr>
          <a:lstStyle/>
          <a:p>
            <a:r>
              <a:rPr lang="nl-NL" b="1" dirty="0" smtClean="0"/>
              <a:t>∀x ((</a:t>
            </a:r>
            <a:r>
              <a:rPr lang="nl-NL" b="1" dirty="0" err="1" smtClean="0"/>
              <a:t>Gx</a:t>
            </a:r>
            <a:r>
              <a:rPr lang="nl-NL" b="1" dirty="0" smtClean="0"/>
              <a:t> ∧ ∃y (</a:t>
            </a:r>
            <a:r>
              <a:rPr lang="nl-NL" b="1" dirty="0" err="1" smtClean="0"/>
              <a:t>Gy</a:t>
            </a:r>
            <a:r>
              <a:rPr lang="nl-NL" b="1" dirty="0" smtClean="0"/>
              <a:t> ∧ </a:t>
            </a:r>
            <a:r>
              <a:rPr lang="nl-NL" b="1" dirty="0" err="1" smtClean="0"/>
              <a:t>Kxy</a:t>
            </a:r>
            <a:r>
              <a:rPr lang="nl-NL" b="1" dirty="0" smtClean="0"/>
              <a:t> ∧ ¬</a:t>
            </a:r>
            <a:r>
              <a:rPr lang="nl-NL" b="1" dirty="0" err="1" smtClean="0"/>
              <a:t>Ey</a:t>
            </a:r>
            <a:r>
              <a:rPr lang="nl-NL" b="1" dirty="0" smtClean="0"/>
              <a:t>)) → ¬Ex)    </a:t>
            </a:r>
            <a:endParaRPr lang="nl-NL" dirty="0"/>
          </a:p>
        </p:txBody>
      </p:sp>
      <p:sp>
        <p:nvSpPr>
          <p:cNvPr id="20" name="Rectangle 19"/>
          <p:cNvSpPr/>
          <p:nvPr/>
        </p:nvSpPr>
        <p:spPr>
          <a:xfrm>
            <a:off x="3419872" y="2492896"/>
            <a:ext cx="2448272" cy="369332"/>
          </a:xfrm>
          <a:prstGeom prst="rect">
            <a:avLst/>
          </a:prstGeom>
        </p:spPr>
        <p:txBody>
          <a:bodyPr wrap="square">
            <a:spAutoFit/>
          </a:bodyPr>
          <a:lstStyle/>
          <a:p>
            <a:r>
              <a:rPr lang="nl-NL" b="1" dirty="0" smtClean="0"/>
              <a:t>∀y (My → ∃x(</a:t>
            </a:r>
            <a:r>
              <a:rPr lang="nl-NL" b="1" dirty="0" err="1" smtClean="0"/>
              <a:t>Kyx</a:t>
            </a:r>
            <a:r>
              <a:rPr lang="nl-NL" b="1" dirty="0" smtClean="0"/>
              <a:t> ∧ </a:t>
            </a:r>
            <a:r>
              <a:rPr lang="nl-NL" b="1" dirty="0" err="1" smtClean="0"/>
              <a:t>Cx</a:t>
            </a:r>
            <a:r>
              <a:rPr lang="nl-NL" b="1" dirty="0" smtClean="0"/>
              <a:t>))  </a:t>
            </a:r>
            <a:endParaRPr lang="nl-NL" dirty="0"/>
          </a:p>
        </p:txBody>
      </p:sp>
      <p:sp>
        <p:nvSpPr>
          <p:cNvPr id="21" name="Rectangle 20"/>
          <p:cNvSpPr/>
          <p:nvPr/>
        </p:nvSpPr>
        <p:spPr>
          <a:xfrm>
            <a:off x="4283968" y="3707740"/>
            <a:ext cx="1512168" cy="369332"/>
          </a:xfrm>
          <a:prstGeom prst="rect">
            <a:avLst/>
          </a:prstGeom>
        </p:spPr>
        <p:txBody>
          <a:bodyPr wrap="square">
            <a:spAutoFit/>
          </a:bodyPr>
          <a:lstStyle/>
          <a:p>
            <a:r>
              <a:rPr lang="nl-NL" b="1" dirty="0" smtClean="0"/>
              <a:t>∃y (Dy ∧ </a:t>
            </a:r>
            <a:r>
              <a:rPr lang="nl-NL" b="1" dirty="0" err="1" smtClean="0"/>
              <a:t>Gfy</a:t>
            </a:r>
            <a:r>
              <a:rPr lang="nl-NL" b="1"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20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fade">
                                      <p:cBhvr>
                                        <p:cTn id="13" dur="2000"/>
                                        <p:tgtEl>
                                          <p:spTgt spid="1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fade">
                                      <p:cBhvr>
                                        <p:cTn id="16" dur="2000"/>
                                        <p:tgtEl>
                                          <p:spTgt spid="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20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fade">
                                      <p:cBhvr>
                                        <p:cTn id="26" dur="2000"/>
                                        <p:tgtEl>
                                          <p:spTgt spid="26">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animEffect transition="in" filter="fade">
                                      <p:cBhvr>
                                        <p:cTn id="29" dur="2000"/>
                                        <p:tgtEl>
                                          <p:spTgt spid="26">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Effect transition="in" filter="fade">
                                      <p:cBhvr>
                                        <p:cTn id="32" dur="2000"/>
                                        <p:tgtEl>
                                          <p:spTgt spid="26">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Effect transition="in" filter="fade">
                                      <p:cBhvr>
                                        <p:cTn id="35" dur="2000"/>
                                        <p:tgtEl>
                                          <p:spTgt spid="27">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fade">
                                      <p:cBhvr>
                                        <p:cTn id="38" dur="2000"/>
                                        <p:tgtEl>
                                          <p:spTgt spid="2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Effect transition="in" filter="fade">
                                      <p:cBhvr>
                                        <p:cTn id="43" dur="2000"/>
                                        <p:tgtEl>
                                          <p:spTgt spid="2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fade">
                                      <p:cBhvr>
                                        <p:cTn id="48" dur="2000"/>
                                        <p:tgtEl>
                                          <p:spTgt spid="30">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
                                            <p:txEl>
                                              <p:pRg st="1" end="1"/>
                                            </p:txEl>
                                          </p:spTgt>
                                        </p:tgtEl>
                                        <p:attrNameLst>
                                          <p:attrName>style.visibility</p:attrName>
                                        </p:attrNameLst>
                                      </p:cBhvr>
                                      <p:to>
                                        <p:strVal val="visible"/>
                                      </p:to>
                                    </p:set>
                                    <p:animEffect transition="in" filter="fade">
                                      <p:cBhvr>
                                        <p:cTn id="51" dur="2000"/>
                                        <p:tgtEl>
                                          <p:spTgt spid="30">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xEl>
                                              <p:pRg st="2" end="2"/>
                                            </p:txEl>
                                          </p:spTgt>
                                        </p:tgtEl>
                                        <p:attrNameLst>
                                          <p:attrName>style.visibility</p:attrName>
                                        </p:attrNameLst>
                                      </p:cBhvr>
                                      <p:to>
                                        <p:strVal val="visible"/>
                                      </p:to>
                                    </p:set>
                                    <p:animEffect transition="in" filter="fade">
                                      <p:cBhvr>
                                        <p:cTn id="54" dur="2000"/>
                                        <p:tgtEl>
                                          <p:spTgt spid="30">
                                            <p:txEl>
                                              <p:pRg st="2" end="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fade">
                                      <p:cBhvr>
                                        <p:cTn id="57" dur="2000"/>
                                        <p:tgtEl>
                                          <p:spTgt spid="2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fade">
                                      <p:cBhvr>
                                        <p:cTn id="62" dur="20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fade">
                                      <p:cBhvr>
                                        <p:cTn id="67" dur="2000"/>
                                        <p:tgtEl>
                                          <p:spTgt spid="32">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xEl>
                                              <p:pRg st="1" end="1"/>
                                            </p:txEl>
                                          </p:spTgt>
                                        </p:tgtEl>
                                        <p:attrNameLst>
                                          <p:attrName>style.visibility</p:attrName>
                                        </p:attrNameLst>
                                      </p:cBhvr>
                                      <p:to>
                                        <p:strVal val="visible"/>
                                      </p:to>
                                    </p:set>
                                    <p:animEffect transition="in" filter="fade">
                                      <p:cBhvr>
                                        <p:cTn id="70" dur="2000"/>
                                        <p:tgtEl>
                                          <p:spTgt spid="32">
                                            <p:txEl>
                                              <p:pRg st="1" end="1"/>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xEl>
                                              <p:pRg st="2" end="2"/>
                                            </p:txEl>
                                          </p:spTgt>
                                        </p:tgtEl>
                                        <p:attrNameLst>
                                          <p:attrName>style.visibility</p:attrName>
                                        </p:attrNameLst>
                                      </p:cBhvr>
                                      <p:to>
                                        <p:strVal val="visible"/>
                                      </p:to>
                                    </p:set>
                                    <p:animEffect transition="in" filter="fade">
                                      <p:cBhvr>
                                        <p:cTn id="73" dur="2000"/>
                                        <p:tgtEl>
                                          <p:spTgt spid="32">
                                            <p:txEl>
                                              <p:pRg st="2" end="2"/>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xEl>
                                              <p:pRg st="0" end="0"/>
                                            </p:txEl>
                                          </p:spTgt>
                                        </p:tgtEl>
                                        <p:attrNameLst>
                                          <p:attrName>style.visibility</p:attrName>
                                        </p:attrNameLst>
                                      </p:cBhvr>
                                      <p:to>
                                        <p:strVal val="visible"/>
                                      </p:to>
                                    </p:set>
                                    <p:animEffect transition="in" filter="fade">
                                      <p:cBhvr>
                                        <p:cTn id="76" dur="2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build="allAtOnce"/>
      <p:bldP spid="22" grpId="0" build="allAtOnce"/>
      <p:bldP spid="26" grpId="0" build="allAtOnce"/>
      <p:bldP spid="27" grpId="0" build="allAtOnce"/>
      <p:bldP spid="28" grpId="0" build="allAtOnce"/>
      <p:bldP spid="30" grpId="0" build="allAtOnce"/>
      <p:bldP spid="31" grpId="0" build="allAtOnce"/>
      <p:bldP spid="32" grpId="0" build="allAtOnce"/>
      <p:bldP spid="33" grpId="0" build="allAtOnce"/>
      <p:bldP spid="20" grpId="0" build="allAtOnce"/>
      <p:bldP spid="21" grpId="0" build="allAtOnce"/>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Complexere vertalingen</a:t>
            </a:r>
            <a:endParaRPr lang="nl-NL" sz="3600" dirty="0"/>
          </a:p>
        </p:txBody>
      </p:sp>
      <p:sp>
        <p:nvSpPr>
          <p:cNvPr id="3" name="Content Placeholder 2"/>
          <p:cNvSpPr>
            <a:spLocks noGrp="1"/>
          </p:cNvSpPr>
          <p:nvPr>
            <p:ph idx="1"/>
          </p:nvPr>
        </p:nvSpPr>
        <p:spPr>
          <a:xfrm>
            <a:off x="-180528" y="1528193"/>
            <a:ext cx="3744416" cy="676671"/>
          </a:xfrm>
        </p:spPr>
        <p:txBody>
          <a:bodyPr>
            <a:noAutofit/>
          </a:bodyPr>
          <a:lstStyle/>
          <a:p>
            <a:pPr>
              <a:buNone/>
            </a:pPr>
            <a:r>
              <a:rPr lang="nl-NL" sz="2000" dirty="0" smtClean="0"/>
              <a:t>      Piet krijgt een CD</a:t>
            </a:r>
            <a:endParaRPr lang="nl-NL" sz="2000" i="1" dirty="0" smtClean="0"/>
          </a:p>
          <a:p>
            <a:endParaRPr lang="nl-NL" sz="2000" dirty="0" smtClean="0"/>
          </a:p>
        </p:txBody>
      </p:sp>
      <p:sp>
        <p:nvSpPr>
          <p:cNvPr id="18" name="Rectangle 17"/>
          <p:cNvSpPr/>
          <p:nvPr/>
        </p:nvSpPr>
        <p:spPr>
          <a:xfrm>
            <a:off x="4355976" y="1556792"/>
            <a:ext cx="1656184" cy="369332"/>
          </a:xfrm>
          <a:prstGeom prst="rect">
            <a:avLst/>
          </a:prstGeom>
        </p:spPr>
        <p:txBody>
          <a:bodyPr wrap="square">
            <a:spAutoFit/>
          </a:bodyPr>
          <a:lstStyle/>
          <a:p>
            <a:r>
              <a:rPr lang="nl-NL" b="1" dirty="0" smtClean="0"/>
              <a:t>∃x (</a:t>
            </a:r>
            <a:r>
              <a:rPr lang="nl-NL" b="1" dirty="0" err="1" smtClean="0"/>
              <a:t>Kpx</a:t>
            </a:r>
            <a:r>
              <a:rPr lang="nl-NL" b="1" dirty="0" smtClean="0"/>
              <a:t> ∧ </a:t>
            </a:r>
            <a:r>
              <a:rPr lang="nl-NL" b="1" dirty="0" err="1" smtClean="0"/>
              <a:t>Cx</a:t>
            </a:r>
            <a:r>
              <a:rPr lang="nl-NL" b="1" dirty="0" smtClean="0"/>
              <a:t>)  </a:t>
            </a:r>
            <a:endParaRPr lang="nl-NL" dirty="0"/>
          </a:p>
        </p:txBody>
      </p:sp>
      <p:sp>
        <p:nvSpPr>
          <p:cNvPr id="19" name="Rectangle 18"/>
          <p:cNvSpPr/>
          <p:nvPr/>
        </p:nvSpPr>
        <p:spPr>
          <a:xfrm>
            <a:off x="6300192" y="1556792"/>
            <a:ext cx="2448272" cy="923330"/>
          </a:xfrm>
          <a:prstGeom prst="rect">
            <a:avLst/>
          </a:prstGeom>
        </p:spPr>
        <p:txBody>
          <a:bodyPr wrap="square">
            <a:spAutoFit/>
          </a:bodyPr>
          <a:lstStyle/>
          <a:p>
            <a:r>
              <a:rPr lang="nl-NL" dirty="0" err="1" smtClean="0"/>
              <a:t>Kxy</a:t>
            </a:r>
            <a:r>
              <a:rPr lang="nl-NL" dirty="0" smtClean="0"/>
              <a:t>: x krijgt y</a:t>
            </a:r>
          </a:p>
          <a:p>
            <a:r>
              <a:rPr lang="nl-NL" dirty="0" smtClean="0"/>
              <a:t>p: Piet</a:t>
            </a:r>
          </a:p>
          <a:p>
            <a:r>
              <a:rPr lang="nl-NL" dirty="0" err="1" smtClean="0"/>
              <a:t>Cx</a:t>
            </a:r>
            <a:r>
              <a:rPr lang="nl-NL" dirty="0" smtClean="0"/>
              <a:t>: x is een CD </a:t>
            </a:r>
            <a:endParaRPr lang="nl-NL" dirty="0"/>
          </a:p>
        </p:txBody>
      </p:sp>
      <p:sp>
        <p:nvSpPr>
          <p:cNvPr id="22" name="Content Placeholder 2"/>
          <p:cNvSpPr txBox="1">
            <a:spLocks/>
          </p:cNvSpPr>
          <p:nvPr/>
        </p:nvSpPr>
        <p:spPr>
          <a:xfrm>
            <a:off x="-180528" y="2420888"/>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lang="nl-NL" sz="2000" dirty="0" smtClean="0"/>
              <a:t>Iedereen krijgt een CD</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Rectangle 25"/>
          <p:cNvSpPr/>
          <p:nvPr/>
        </p:nvSpPr>
        <p:spPr>
          <a:xfrm>
            <a:off x="6300192" y="2505670"/>
            <a:ext cx="2448272" cy="923330"/>
          </a:xfrm>
          <a:prstGeom prst="rect">
            <a:avLst/>
          </a:prstGeom>
        </p:spPr>
        <p:txBody>
          <a:bodyPr wrap="square">
            <a:spAutoFit/>
          </a:bodyPr>
          <a:lstStyle/>
          <a:p>
            <a:r>
              <a:rPr lang="nl-NL" dirty="0" err="1" smtClean="0"/>
              <a:t>Kxy</a:t>
            </a:r>
            <a:r>
              <a:rPr lang="nl-NL" dirty="0" smtClean="0"/>
              <a:t>: x krijgt y</a:t>
            </a:r>
          </a:p>
          <a:p>
            <a:r>
              <a:rPr lang="nl-NL" dirty="0" err="1" smtClean="0"/>
              <a:t>Mx</a:t>
            </a:r>
            <a:r>
              <a:rPr lang="nl-NL" dirty="0" smtClean="0"/>
              <a:t>: x is een mens</a:t>
            </a:r>
          </a:p>
          <a:p>
            <a:r>
              <a:rPr lang="nl-NL" dirty="0" err="1" smtClean="0"/>
              <a:t>Cx</a:t>
            </a:r>
            <a:r>
              <a:rPr lang="nl-NL" dirty="0" smtClean="0"/>
              <a:t>: x is een CD</a:t>
            </a:r>
            <a:endParaRPr lang="nl-NL" dirty="0"/>
          </a:p>
        </p:txBody>
      </p:sp>
      <p:sp>
        <p:nvSpPr>
          <p:cNvPr id="27" name="Rectangle 26"/>
          <p:cNvSpPr/>
          <p:nvPr/>
        </p:nvSpPr>
        <p:spPr>
          <a:xfrm>
            <a:off x="4355976" y="2492896"/>
            <a:ext cx="1656184" cy="369332"/>
          </a:xfrm>
          <a:prstGeom prst="rect">
            <a:avLst/>
          </a:prstGeom>
        </p:spPr>
        <p:txBody>
          <a:bodyPr wrap="square">
            <a:spAutoFit/>
          </a:bodyPr>
          <a:lstStyle/>
          <a:p>
            <a:r>
              <a:rPr lang="nl-NL" b="1" dirty="0" smtClean="0"/>
              <a:t> </a:t>
            </a:r>
            <a:endParaRPr lang="nl-NL" dirty="0"/>
          </a:p>
        </p:txBody>
      </p:sp>
      <p:sp>
        <p:nvSpPr>
          <p:cNvPr id="28" name="Content Placeholder 2"/>
          <p:cNvSpPr txBox="1">
            <a:spLocks/>
          </p:cNvSpPr>
          <p:nvPr/>
        </p:nvSpPr>
        <p:spPr>
          <a:xfrm>
            <a:off x="-180528" y="3688433"/>
            <a:ext cx="374441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Frits</a:t>
            </a:r>
            <a:r>
              <a:rPr kumimoji="0" lang="nl-NL" sz="2000" b="0" i="0" u="none" strike="noStrike" kern="1200" cap="none" spc="0" normalizeH="0" noProof="0" dirty="0" smtClean="0">
                <a:ln>
                  <a:noFill/>
                </a:ln>
                <a:solidFill>
                  <a:schemeClr val="tx1"/>
                </a:solidFill>
                <a:effectLst/>
                <a:uLnTx/>
                <a:uFillTx/>
                <a:latin typeface="+mn-lt"/>
                <a:ea typeface="+mn-ea"/>
                <a:cs typeface="+mn-cs"/>
              </a:rPr>
              <a:t> heeft iets gevonden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 name="Rectangle 29"/>
          <p:cNvSpPr/>
          <p:nvPr/>
        </p:nvSpPr>
        <p:spPr>
          <a:xfrm>
            <a:off x="6300192" y="3717032"/>
            <a:ext cx="2448272" cy="923330"/>
          </a:xfrm>
          <a:prstGeom prst="rect">
            <a:avLst/>
          </a:prstGeom>
        </p:spPr>
        <p:txBody>
          <a:bodyPr wrap="square">
            <a:spAutoFit/>
          </a:bodyPr>
          <a:lstStyle/>
          <a:p>
            <a:r>
              <a:rPr lang="nl-NL" dirty="0" smtClean="0"/>
              <a:t>f: Frits</a:t>
            </a:r>
          </a:p>
          <a:p>
            <a:r>
              <a:rPr lang="nl-NL" dirty="0" err="1" smtClean="0"/>
              <a:t>Gxy</a:t>
            </a:r>
            <a:r>
              <a:rPr lang="nl-NL" dirty="0" smtClean="0"/>
              <a:t>: x heeft y gevonden</a:t>
            </a:r>
          </a:p>
          <a:p>
            <a:r>
              <a:rPr lang="nl-NL" dirty="0" err="1" smtClean="0"/>
              <a:t>Dx</a:t>
            </a:r>
            <a:r>
              <a:rPr lang="nl-NL" dirty="0" smtClean="0"/>
              <a:t>: x is een ding</a:t>
            </a:r>
          </a:p>
        </p:txBody>
      </p:sp>
      <p:sp>
        <p:nvSpPr>
          <p:cNvPr id="31" name="Content Placeholder 2"/>
          <p:cNvSpPr txBox="1">
            <a:spLocks/>
          </p:cNvSpPr>
          <p:nvPr/>
        </p:nvSpPr>
        <p:spPr>
          <a:xfrm>
            <a:off x="-180528" y="4768553"/>
            <a:ext cx="2232248"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lang="nl-NL" sz="2000" dirty="0" smtClean="0"/>
              <a:t>Het kwadraat                                      van een oneven                              getal is oneven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2" name="Rectangle 31"/>
          <p:cNvSpPr/>
          <p:nvPr/>
        </p:nvSpPr>
        <p:spPr>
          <a:xfrm>
            <a:off x="6300192" y="4798893"/>
            <a:ext cx="2843808" cy="1200329"/>
          </a:xfrm>
          <a:prstGeom prst="rect">
            <a:avLst/>
          </a:prstGeom>
        </p:spPr>
        <p:txBody>
          <a:bodyPr wrap="square">
            <a:spAutoFit/>
          </a:bodyPr>
          <a:lstStyle/>
          <a:p>
            <a:r>
              <a:rPr lang="nl-NL" dirty="0" err="1" smtClean="0"/>
              <a:t>Kxy</a:t>
            </a:r>
            <a:r>
              <a:rPr lang="nl-NL" dirty="0" smtClean="0"/>
              <a:t>: x is het kwadraat van y</a:t>
            </a:r>
          </a:p>
          <a:p>
            <a:r>
              <a:rPr lang="nl-NL" dirty="0" smtClean="0"/>
              <a:t>Ex: x is even</a:t>
            </a:r>
          </a:p>
          <a:p>
            <a:r>
              <a:rPr lang="nl-NL" b="1" dirty="0" smtClean="0"/>
              <a:t>Domein: getallen</a:t>
            </a:r>
          </a:p>
          <a:p>
            <a:endParaRPr lang="nl-NL" dirty="0" smtClean="0"/>
          </a:p>
        </p:txBody>
      </p:sp>
      <p:sp>
        <p:nvSpPr>
          <p:cNvPr id="33" name="Rectangle 32"/>
          <p:cNvSpPr/>
          <p:nvPr/>
        </p:nvSpPr>
        <p:spPr>
          <a:xfrm>
            <a:off x="3131840" y="4787860"/>
            <a:ext cx="3888432" cy="369332"/>
          </a:xfrm>
          <a:prstGeom prst="rect">
            <a:avLst/>
          </a:prstGeom>
        </p:spPr>
        <p:txBody>
          <a:bodyPr wrap="square">
            <a:spAutoFit/>
          </a:bodyPr>
          <a:lstStyle/>
          <a:p>
            <a:r>
              <a:rPr lang="nl-NL" b="1" dirty="0" smtClean="0"/>
              <a:t>∀x (∃y (</a:t>
            </a:r>
            <a:r>
              <a:rPr lang="nl-NL" b="1" dirty="0" err="1" smtClean="0"/>
              <a:t>Kxy</a:t>
            </a:r>
            <a:r>
              <a:rPr lang="nl-NL" b="1" dirty="0" smtClean="0"/>
              <a:t> ∧ ¬</a:t>
            </a:r>
            <a:r>
              <a:rPr lang="nl-NL" b="1" dirty="0" err="1" smtClean="0"/>
              <a:t>Ey</a:t>
            </a:r>
            <a:r>
              <a:rPr lang="nl-NL" b="1" dirty="0" smtClean="0"/>
              <a:t>) → ¬Ex)    </a:t>
            </a:r>
            <a:endParaRPr lang="nl-NL" dirty="0"/>
          </a:p>
        </p:txBody>
      </p:sp>
      <p:sp>
        <p:nvSpPr>
          <p:cNvPr id="20" name="Rectangle 19"/>
          <p:cNvSpPr/>
          <p:nvPr/>
        </p:nvSpPr>
        <p:spPr>
          <a:xfrm>
            <a:off x="3419872" y="2492896"/>
            <a:ext cx="2520280" cy="369332"/>
          </a:xfrm>
          <a:prstGeom prst="rect">
            <a:avLst/>
          </a:prstGeom>
        </p:spPr>
        <p:txBody>
          <a:bodyPr wrap="square">
            <a:spAutoFit/>
          </a:bodyPr>
          <a:lstStyle/>
          <a:p>
            <a:r>
              <a:rPr lang="nl-NL" b="1" dirty="0" smtClean="0"/>
              <a:t>∀y (My → ∃x(</a:t>
            </a:r>
            <a:r>
              <a:rPr lang="nl-NL" b="1" dirty="0" err="1" smtClean="0"/>
              <a:t>Kyx</a:t>
            </a:r>
            <a:r>
              <a:rPr lang="nl-NL" b="1" dirty="0" smtClean="0"/>
              <a:t> ∧ </a:t>
            </a:r>
            <a:r>
              <a:rPr lang="nl-NL" b="1" dirty="0" err="1" smtClean="0"/>
              <a:t>Cx</a:t>
            </a:r>
            <a:r>
              <a:rPr lang="nl-NL" b="1" dirty="0" smtClean="0"/>
              <a:t>))  </a:t>
            </a:r>
            <a:endParaRPr lang="nl-NL" dirty="0"/>
          </a:p>
        </p:txBody>
      </p:sp>
      <p:sp>
        <p:nvSpPr>
          <p:cNvPr id="21" name="Rectangle 20"/>
          <p:cNvSpPr/>
          <p:nvPr/>
        </p:nvSpPr>
        <p:spPr>
          <a:xfrm>
            <a:off x="4283968" y="3707740"/>
            <a:ext cx="1512168" cy="369332"/>
          </a:xfrm>
          <a:prstGeom prst="rect">
            <a:avLst/>
          </a:prstGeom>
        </p:spPr>
        <p:txBody>
          <a:bodyPr wrap="square">
            <a:spAutoFit/>
          </a:bodyPr>
          <a:lstStyle/>
          <a:p>
            <a:r>
              <a:rPr lang="nl-NL" b="1" dirty="0" smtClean="0"/>
              <a:t>∃y (Dy ∧ </a:t>
            </a:r>
            <a:r>
              <a:rPr lang="nl-NL" b="1" dirty="0" err="1" smtClean="0"/>
              <a:t>Gfy</a:t>
            </a:r>
            <a:r>
              <a:rPr lang="nl-NL" b="1" dirty="0" smtClean="0"/>
              <a:t>)  </a:t>
            </a:r>
            <a:endParaRPr lang="nl-NL"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Complexere vertalingen</a:t>
            </a:r>
            <a:endParaRPr lang="nl-NL" sz="3600" dirty="0"/>
          </a:p>
        </p:txBody>
      </p:sp>
      <p:sp>
        <p:nvSpPr>
          <p:cNvPr id="3" name="Content Placeholder 2"/>
          <p:cNvSpPr>
            <a:spLocks noGrp="1"/>
          </p:cNvSpPr>
          <p:nvPr>
            <p:ph idx="1"/>
          </p:nvPr>
        </p:nvSpPr>
        <p:spPr>
          <a:xfrm>
            <a:off x="-324544" y="1467218"/>
            <a:ext cx="2664296" cy="676671"/>
          </a:xfrm>
        </p:spPr>
        <p:txBody>
          <a:bodyPr>
            <a:noAutofit/>
          </a:bodyPr>
          <a:lstStyle/>
          <a:p>
            <a:pPr>
              <a:buNone/>
            </a:pPr>
            <a:r>
              <a:rPr lang="nl-NL" sz="2000" dirty="0" smtClean="0"/>
              <a:t>      Sommige honden                      hebben een been                              om op te kluiven</a:t>
            </a:r>
            <a:endParaRPr lang="nl-NL" sz="2000" i="1" dirty="0" smtClean="0"/>
          </a:p>
          <a:p>
            <a:pPr>
              <a:buNone/>
            </a:pPr>
            <a:endParaRPr lang="nl-NL" sz="2000" dirty="0" smtClean="0"/>
          </a:p>
        </p:txBody>
      </p:sp>
      <p:sp>
        <p:nvSpPr>
          <p:cNvPr id="18" name="Rectangle 17"/>
          <p:cNvSpPr/>
          <p:nvPr/>
        </p:nvSpPr>
        <p:spPr>
          <a:xfrm>
            <a:off x="3059832" y="1486525"/>
            <a:ext cx="2664296" cy="369332"/>
          </a:xfrm>
          <a:prstGeom prst="rect">
            <a:avLst/>
          </a:prstGeom>
        </p:spPr>
        <p:txBody>
          <a:bodyPr wrap="square">
            <a:spAutoFit/>
          </a:bodyPr>
          <a:lstStyle/>
          <a:p>
            <a:r>
              <a:rPr lang="nl-NL" b="1" dirty="0" smtClean="0"/>
              <a:t>∃x (</a:t>
            </a:r>
            <a:r>
              <a:rPr lang="nl-NL" b="1" dirty="0" err="1" smtClean="0"/>
              <a:t>Hx</a:t>
            </a:r>
            <a:r>
              <a:rPr lang="nl-NL" b="1" dirty="0" smtClean="0"/>
              <a:t> ∧ ∃y (</a:t>
            </a:r>
            <a:r>
              <a:rPr lang="nl-NL" b="1" dirty="0" err="1" smtClean="0"/>
              <a:t>By</a:t>
            </a:r>
            <a:r>
              <a:rPr lang="nl-NL" b="1" dirty="0" smtClean="0"/>
              <a:t> ∧ </a:t>
            </a:r>
            <a:r>
              <a:rPr lang="nl-NL" b="1" dirty="0" err="1" smtClean="0"/>
              <a:t>Kxy</a:t>
            </a:r>
            <a:r>
              <a:rPr lang="nl-NL" b="1" dirty="0" smtClean="0"/>
              <a:t>))     </a:t>
            </a:r>
            <a:endParaRPr lang="nl-NL" dirty="0"/>
          </a:p>
        </p:txBody>
      </p:sp>
      <p:sp>
        <p:nvSpPr>
          <p:cNvPr id="19" name="Rectangle 18"/>
          <p:cNvSpPr/>
          <p:nvPr/>
        </p:nvSpPr>
        <p:spPr>
          <a:xfrm>
            <a:off x="6084168" y="1423809"/>
            <a:ext cx="3059832" cy="923330"/>
          </a:xfrm>
          <a:prstGeom prst="rect">
            <a:avLst/>
          </a:prstGeom>
        </p:spPr>
        <p:txBody>
          <a:bodyPr wrap="square">
            <a:spAutoFit/>
          </a:bodyPr>
          <a:lstStyle/>
          <a:p>
            <a:r>
              <a:rPr lang="nl-NL" dirty="0" err="1" smtClean="0"/>
              <a:t>Hx</a:t>
            </a:r>
            <a:r>
              <a:rPr lang="nl-NL" dirty="0" smtClean="0"/>
              <a:t>: x is een hond</a:t>
            </a:r>
          </a:p>
          <a:p>
            <a:r>
              <a:rPr lang="nl-NL" dirty="0" err="1" smtClean="0"/>
              <a:t>By</a:t>
            </a:r>
            <a:r>
              <a:rPr lang="nl-NL" dirty="0" smtClean="0"/>
              <a:t>: y is een been</a:t>
            </a:r>
          </a:p>
          <a:p>
            <a:r>
              <a:rPr lang="nl-NL" dirty="0" err="1" smtClean="0"/>
              <a:t>Kxy</a:t>
            </a:r>
            <a:r>
              <a:rPr lang="nl-NL" dirty="0" smtClean="0"/>
              <a:t>: x heeft y om op te kluiven</a:t>
            </a:r>
            <a:endParaRPr lang="nl-NL" dirty="0"/>
          </a:p>
        </p:txBody>
      </p:sp>
      <p:sp>
        <p:nvSpPr>
          <p:cNvPr id="16" name="Content Placeholder 2"/>
          <p:cNvSpPr txBox="1">
            <a:spLocks/>
          </p:cNvSpPr>
          <p:nvPr/>
        </p:nvSpPr>
        <p:spPr>
          <a:xfrm>
            <a:off x="-324544" y="2564904"/>
            <a:ext cx="2664296"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Elke student die    een beetje gewerkt heeft</a:t>
            </a:r>
            <a:r>
              <a:rPr kumimoji="0" lang="nl-NL" sz="2000" b="0" i="0" u="none" strike="noStrike" kern="1200" cap="none" spc="0" normalizeH="0" noProof="0" dirty="0" smtClean="0">
                <a:ln>
                  <a:noFill/>
                </a:ln>
                <a:solidFill>
                  <a:schemeClr val="tx1"/>
                </a:solidFill>
                <a:effectLst/>
                <a:uLnTx/>
                <a:uFillTx/>
                <a:latin typeface="+mn-lt"/>
                <a:ea typeface="+mn-ea"/>
                <a:cs typeface="+mn-cs"/>
              </a:rPr>
              <a:t> slaagt</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Rectangle 16"/>
          <p:cNvSpPr/>
          <p:nvPr/>
        </p:nvSpPr>
        <p:spPr>
          <a:xfrm>
            <a:off x="6119664" y="2575937"/>
            <a:ext cx="3168352" cy="923330"/>
          </a:xfrm>
          <a:prstGeom prst="rect">
            <a:avLst/>
          </a:prstGeom>
        </p:spPr>
        <p:txBody>
          <a:bodyPr wrap="square">
            <a:spAutoFit/>
          </a:bodyPr>
          <a:lstStyle/>
          <a:p>
            <a:r>
              <a:rPr lang="nl-NL" dirty="0" err="1" smtClean="0"/>
              <a:t>Sx</a:t>
            </a:r>
            <a:r>
              <a:rPr lang="nl-NL" dirty="0" smtClean="0"/>
              <a:t>: x is een student</a:t>
            </a:r>
          </a:p>
          <a:p>
            <a:r>
              <a:rPr lang="nl-NL" dirty="0" err="1" smtClean="0"/>
              <a:t>Wx</a:t>
            </a:r>
            <a:r>
              <a:rPr lang="nl-NL" dirty="0" smtClean="0"/>
              <a:t>: x heeft een beetje gewerkt</a:t>
            </a:r>
          </a:p>
          <a:p>
            <a:r>
              <a:rPr lang="nl-NL" dirty="0" smtClean="0"/>
              <a:t>Lx: x slaagt</a:t>
            </a:r>
          </a:p>
        </p:txBody>
      </p:sp>
      <p:sp>
        <p:nvSpPr>
          <p:cNvPr id="23" name="Rectangle 22"/>
          <p:cNvSpPr/>
          <p:nvPr/>
        </p:nvSpPr>
        <p:spPr>
          <a:xfrm>
            <a:off x="3059832" y="2638653"/>
            <a:ext cx="3888432" cy="369332"/>
          </a:xfrm>
          <a:prstGeom prst="rect">
            <a:avLst/>
          </a:prstGeom>
        </p:spPr>
        <p:txBody>
          <a:bodyPr wrap="square">
            <a:spAutoFit/>
          </a:bodyPr>
          <a:lstStyle/>
          <a:p>
            <a:r>
              <a:rPr lang="nl-NL" b="1" dirty="0" smtClean="0"/>
              <a:t>∀x ((</a:t>
            </a:r>
            <a:r>
              <a:rPr lang="nl-NL" b="1" dirty="0" err="1" smtClean="0"/>
              <a:t>Sx</a:t>
            </a:r>
            <a:r>
              <a:rPr lang="nl-NL" b="1" dirty="0" smtClean="0"/>
              <a:t> ∧ </a:t>
            </a:r>
            <a:r>
              <a:rPr lang="nl-NL" b="1" dirty="0" err="1" smtClean="0"/>
              <a:t>Wx</a:t>
            </a:r>
            <a:r>
              <a:rPr lang="nl-NL" b="1" dirty="0" smtClean="0"/>
              <a:t>) → Lx)    </a:t>
            </a:r>
            <a:endParaRPr lang="nl-NL" dirty="0"/>
          </a:p>
        </p:txBody>
      </p:sp>
      <p:sp>
        <p:nvSpPr>
          <p:cNvPr id="24" name="Content Placeholder 2"/>
          <p:cNvSpPr txBox="1">
            <a:spLocks/>
          </p:cNvSpPr>
          <p:nvPr/>
        </p:nvSpPr>
        <p:spPr>
          <a:xfrm>
            <a:off x="-324544" y="3717032"/>
            <a:ext cx="3168352"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Iedere dierenliefhebber is dol op honden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5" name="Rectangle 24"/>
          <p:cNvSpPr/>
          <p:nvPr/>
        </p:nvSpPr>
        <p:spPr>
          <a:xfrm>
            <a:off x="6119664" y="3668831"/>
            <a:ext cx="3168352" cy="923330"/>
          </a:xfrm>
          <a:prstGeom prst="rect">
            <a:avLst/>
          </a:prstGeom>
        </p:spPr>
        <p:txBody>
          <a:bodyPr wrap="square">
            <a:spAutoFit/>
          </a:bodyPr>
          <a:lstStyle/>
          <a:p>
            <a:r>
              <a:rPr lang="nl-NL" dirty="0" err="1" smtClean="0"/>
              <a:t>Dx</a:t>
            </a:r>
            <a:r>
              <a:rPr lang="nl-NL" dirty="0" smtClean="0"/>
              <a:t>: x is dierenliefhebber            </a:t>
            </a:r>
            <a:r>
              <a:rPr lang="nl-NL" dirty="0" err="1" smtClean="0"/>
              <a:t>Hx</a:t>
            </a:r>
            <a:r>
              <a:rPr lang="nl-NL" dirty="0" smtClean="0"/>
              <a:t>: x is een hond</a:t>
            </a:r>
          </a:p>
          <a:p>
            <a:r>
              <a:rPr lang="nl-NL" dirty="0" err="1" smtClean="0"/>
              <a:t>Axy</a:t>
            </a:r>
            <a:r>
              <a:rPr lang="nl-NL" dirty="0" smtClean="0"/>
              <a:t>: x is dol op y</a:t>
            </a:r>
          </a:p>
        </p:txBody>
      </p:sp>
      <p:sp>
        <p:nvSpPr>
          <p:cNvPr id="29" name="Rectangle 28"/>
          <p:cNvSpPr/>
          <p:nvPr/>
        </p:nvSpPr>
        <p:spPr>
          <a:xfrm>
            <a:off x="2987824" y="3790781"/>
            <a:ext cx="3888432" cy="369332"/>
          </a:xfrm>
          <a:prstGeom prst="rect">
            <a:avLst/>
          </a:prstGeom>
        </p:spPr>
        <p:txBody>
          <a:bodyPr wrap="square">
            <a:spAutoFit/>
          </a:bodyPr>
          <a:lstStyle/>
          <a:p>
            <a:r>
              <a:rPr lang="nl-NL" b="1" dirty="0" smtClean="0"/>
              <a:t>∀x (</a:t>
            </a:r>
            <a:r>
              <a:rPr lang="nl-NL" b="1" dirty="0" err="1" smtClean="0"/>
              <a:t>Dx</a:t>
            </a:r>
            <a:r>
              <a:rPr lang="nl-NL" b="1" dirty="0" smtClean="0"/>
              <a:t> → ∀y (</a:t>
            </a:r>
            <a:r>
              <a:rPr lang="nl-NL" b="1" dirty="0" err="1" smtClean="0"/>
              <a:t>Hy</a:t>
            </a:r>
            <a:r>
              <a:rPr lang="nl-NL" b="1" dirty="0" smtClean="0"/>
              <a:t> → </a:t>
            </a:r>
            <a:r>
              <a:rPr lang="nl-NL" b="1" dirty="0" err="1" smtClean="0"/>
              <a:t>Axy</a:t>
            </a:r>
            <a:r>
              <a:rPr lang="nl-NL" b="1" dirty="0" smtClean="0"/>
              <a:t>))     </a:t>
            </a:r>
            <a:endParaRPr lang="nl-NL" dirty="0"/>
          </a:p>
        </p:txBody>
      </p:sp>
      <p:sp>
        <p:nvSpPr>
          <p:cNvPr id="34" name="Rectangle 33"/>
          <p:cNvSpPr/>
          <p:nvPr/>
        </p:nvSpPr>
        <p:spPr>
          <a:xfrm>
            <a:off x="3059832" y="4211796"/>
            <a:ext cx="3888432" cy="369332"/>
          </a:xfrm>
          <a:prstGeom prst="rect">
            <a:avLst/>
          </a:prstGeom>
        </p:spPr>
        <p:txBody>
          <a:bodyPr wrap="square">
            <a:spAutoFit/>
          </a:bodyPr>
          <a:lstStyle/>
          <a:p>
            <a:r>
              <a:rPr lang="nl-NL" b="1" dirty="0" smtClean="0"/>
              <a:t>∀x∀y ((</a:t>
            </a:r>
            <a:r>
              <a:rPr lang="nl-NL" b="1" dirty="0" err="1" smtClean="0"/>
              <a:t>Dx</a:t>
            </a:r>
            <a:r>
              <a:rPr lang="nl-NL" b="1" dirty="0" smtClean="0"/>
              <a:t> ∧ </a:t>
            </a:r>
            <a:r>
              <a:rPr lang="nl-NL" b="1" dirty="0" err="1" smtClean="0"/>
              <a:t>Hy</a:t>
            </a:r>
            <a:r>
              <a:rPr lang="nl-NL" b="1" dirty="0" smtClean="0"/>
              <a:t>) → </a:t>
            </a:r>
            <a:r>
              <a:rPr lang="nl-NL" b="1" dirty="0" err="1" smtClean="0"/>
              <a:t>Axy</a:t>
            </a:r>
            <a:r>
              <a:rPr lang="nl-NL" b="1" dirty="0" smtClean="0"/>
              <a:t>)     </a:t>
            </a:r>
            <a:endParaRPr lang="nl-NL" dirty="0"/>
          </a:p>
        </p:txBody>
      </p:sp>
      <p:sp>
        <p:nvSpPr>
          <p:cNvPr id="35" name="Content Placeholder 2"/>
          <p:cNvSpPr txBox="1">
            <a:spLocks/>
          </p:cNvSpPr>
          <p:nvPr/>
        </p:nvSpPr>
        <p:spPr>
          <a:xfrm>
            <a:off x="-324544" y="4779586"/>
            <a:ext cx="3168352"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Iedere dierenliefhebber is dol op </a:t>
            </a:r>
            <a:r>
              <a:rPr lang="nl-NL" sz="2000" dirty="0" smtClean="0"/>
              <a:t>zijn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honden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6" name="Rectangle 35"/>
          <p:cNvSpPr/>
          <p:nvPr/>
        </p:nvSpPr>
        <p:spPr>
          <a:xfrm>
            <a:off x="6119664" y="4676943"/>
            <a:ext cx="3168352" cy="1200329"/>
          </a:xfrm>
          <a:prstGeom prst="rect">
            <a:avLst/>
          </a:prstGeom>
        </p:spPr>
        <p:txBody>
          <a:bodyPr wrap="square">
            <a:spAutoFit/>
          </a:bodyPr>
          <a:lstStyle/>
          <a:p>
            <a:r>
              <a:rPr lang="nl-NL" dirty="0" err="1" smtClean="0"/>
              <a:t>Dx</a:t>
            </a:r>
            <a:r>
              <a:rPr lang="nl-NL" dirty="0" smtClean="0"/>
              <a:t>: x is dierenliefhebber            </a:t>
            </a:r>
            <a:r>
              <a:rPr lang="nl-NL" dirty="0" err="1" smtClean="0"/>
              <a:t>Hx</a:t>
            </a:r>
            <a:r>
              <a:rPr lang="nl-NL" dirty="0" smtClean="0"/>
              <a:t>: x is een hond</a:t>
            </a:r>
          </a:p>
          <a:p>
            <a:r>
              <a:rPr lang="nl-NL" dirty="0" err="1" smtClean="0"/>
              <a:t>Axy</a:t>
            </a:r>
            <a:r>
              <a:rPr lang="nl-NL" dirty="0" smtClean="0"/>
              <a:t>: x is dol op y</a:t>
            </a:r>
          </a:p>
          <a:p>
            <a:r>
              <a:rPr lang="nl-NL" dirty="0" err="1" smtClean="0"/>
              <a:t>Vxy</a:t>
            </a:r>
            <a:r>
              <a:rPr lang="nl-NL" dirty="0" smtClean="0"/>
              <a:t>: x is van y</a:t>
            </a:r>
          </a:p>
        </p:txBody>
      </p:sp>
      <p:sp>
        <p:nvSpPr>
          <p:cNvPr id="37" name="Rectangle 36"/>
          <p:cNvSpPr/>
          <p:nvPr/>
        </p:nvSpPr>
        <p:spPr>
          <a:xfrm>
            <a:off x="2699792" y="4870901"/>
            <a:ext cx="3888432" cy="369332"/>
          </a:xfrm>
          <a:prstGeom prst="rect">
            <a:avLst/>
          </a:prstGeom>
        </p:spPr>
        <p:txBody>
          <a:bodyPr wrap="square">
            <a:spAutoFit/>
          </a:bodyPr>
          <a:lstStyle/>
          <a:p>
            <a:r>
              <a:rPr lang="nl-NL" b="1" dirty="0" smtClean="0"/>
              <a:t>∀x∀y (((</a:t>
            </a:r>
            <a:r>
              <a:rPr lang="nl-NL" b="1" dirty="0" err="1" smtClean="0"/>
              <a:t>Dx</a:t>
            </a:r>
            <a:r>
              <a:rPr lang="nl-NL" b="1" dirty="0" smtClean="0"/>
              <a:t> ∧ </a:t>
            </a:r>
            <a:r>
              <a:rPr lang="nl-NL" b="1" dirty="0" err="1" smtClean="0"/>
              <a:t>Hy</a:t>
            </a:r>
            <a:r>
              <a:rPr lang="nl-NL" b="1" dirty="0" smtClean="0"/>
              <a:t>) ∧ </a:t>
            </a:r>
            <a:r>
              <a:rPr lang="nl-NL" b="1" dirty="0" err="1" smtClean="0"/>
              <a:t>Vyx</a:t>
            </a:r>
            <a:r>
              <a:rPr lang="nl-NL" b="1" dirty="0" smtClean="0"/>
              <a:t>) → </a:t>
            </a:r>
            <a:r>
              <a:rPr lang="nl-NL" b="1" dirty="0" err="1" smtClean="0"/>
              <a:t>Axy</a:t>
            </a:r>
            <a:r>
              <a:rPr lang="nl-NL" b="1" dirty="0" smtClean="0"/>
              <a:t>)     </a:t>
            </a:r>
            <a:endParaRPr lang="nl-NL" dirty="0"/>
          </a:p>
        </p:txBody>
      </p:sp>
      <p:sp>
        <p:nvSpPr>
          <p:cNvPr id="38" name="Rectangle 37"/>
          <p:cNvSpPr/>
          <p:nvPr/>
        </p:nvSpPr>
        <p:spPr>
          <a:xfrm>
            <a:off x="2771800" y="5291916"/>
            <a:ext cx="3888432" cy="369332"/>
          </a:xfrm>
          <a:prstGeom prst="rect">
            <a:avLst/>
          </a:prstGeom>
        </p:spPr>
        <p:txBody>
          <a:bodyPr wrap="square">
            <a:spAutoFit/>
          </a:bodyPr>
          <a:lstStyle/>
          <a:p>
            <a:r>
              <a:rPr lang="nl-NL" b="1" dirty="0" smtClean="0"/>
              <a:t>∀x∀y ((</a:t>
            </a:r>
            <a:r>
              <a:rPr lang="nl-NL" b="1" dirty="0" err="1" smtClean="0"/>
              <a:t>Dx</a:t>
            </a:r>
            <a:r>
              <a:rPr lang="nl-NL" b="1" dirty="0" smtClean="0"/>
              <a:t> ∧ </a:t>
            </a:r>
            <a:r>
              <a:rPr lang="nl-NL" b="1" dirty="0" err="1" smtClean="0"/>
              <a:t>Hy</a:t>
            </a:r>
            <a:r>
              <a:rPr lang="nl-NL" b="1" dirty="0" smtClean="0"/>
              <a:t> ∧ </a:t>
            </a:r>
            <a:r>
              <a:rPr lang="nl-NL" b="1" dirty="0" err="1" smtClean="0"/>
              <a:t>Vyx</a:t>
            </a:r>
            <a:r>
              <a:rPr lang="nl-NL" b="1" dirty="0" smtClean="0"/>
              <a:t>) → </a:t>
            </a:r>
            <a:r>
              <a:rPr lang="nl-NL" b="1" dirty="0" err="1" smtClean="0"/>
              <a:t>Axy</a:t>
            </a:r>
            <a:r>
              <a:rPr lang="nl-NL" b="1" dirty="0" smtClean="0"/>
              <a:t>)     </a:t>
            </a:r>
            <a:endParaRPr lang="nl-NL" dirty="0"/>
          </a:p>
        </p:txBody>
      </p:sp>
      <p:sp>
        <p:nvSpPr>
          <p:cNvPr id="39" name="Rectangle 38"/>
          <p:cNvSpPr/>
          <p:nvPr/>
        </p:nvSpPr>
        <p:spPr>
          <a:xfrm>
            <a:off x="2771800" y="5949280"/>
            <a:ext cx="3888432" cy="369332"/>
          </a:xfrm>
          <a:prstGeom prst="rect">
            <a:avLst/>
          </a:prstGeom>
        </p:spPr>
        <p:txBody>
          <a:bodyPr wrap="square">
            <a:spAutoFit/>
          </a:bodyPr>
          <a:lstStyle/>
          <a:p>
            <a:r>
              <a:rPr lang="nl-NL" b="1" dirty="0" smtClean="0"/>
              <a:t>∀x∀y ((</a:t>
            </a:r>
            <a:r>
              <a:rPr lang="nl-NL" b="1" dirty="0" err="1" smtClean="0"/>
              <a:t>Vx</a:t>
            </a:r>
            <a:r>
              <a:rPr lang="nl-NL" b="1" dirty="0" smtClean="0"/>
              <a:t> ∧ </a:t>
            </a:r>
            <a:r>
              <a:rPr lang="nl-NL" b="1" dirty="0" err="1" smtClean="0"/>
              <a:t>Kxy</a:t>
            </a:r>
            <a:r>
              <a:rPr lang="nl-NL" b="1" dirty="0" smtClean="0"/>
              <a:t>) → </a:t>
            </a:r>
            <a:r>
              <a:rPr lang="nl-NL" b="1" dirty="0" err="1" smtClean="0"/>
              <a:t>Hxy</a:t>
            </a:r>
            <a:r>
              <a:rPr lang="nl-NL" b="1" dirty="0" smtClean="0"/>
              <a:t>)     </a:t>
            </a:r>
            <a:endParaRPr lang="nl-NL" dirty="0"/>
          </a:p>
        </p:txBody>
      </p:sp>
      <p:sp>
        <p:nvSpPr>
          <p:cNvPr id="40" name="Rectangle 39"/>
          <p:cNvSpPr/>
          <p:nvPr/>
        </p:nvSpPr>
        <p:spPr>
          <a:xfrm>
            <a:off x="6084168" y="5901079"/>
            <a:ext cx="3168352" cy="923330"/>
          </a:xfrm>
          <a:prstGeom prst="rect">
            <a:avLst/>
          </a:prstGeom>
        </p:spPr>
        <p:txBody>
          <a:bodyPr wrap="square">
            <a:spAutoFit/>
          </a:bodyPr>
          <a:lstStyle/>
          <a:p>
            <a:r>
              <a:rPr lang="nl-NL" dirty="0" err="1" smtClean="0"/>
              <a:t>Hxy</a:t>
            </a:r>
            <a:r>
              <a:rPr lang="nl-NL" dirty="0" smtClean="0"/>
              <a:t>: x houdt van y</a:t>
            </a:r>
          </a:p>
          <a:p>
            <a:r>
              <a:rPr lang="nl-NL" dirty="0" err="1" smtClean="0"/>
              <a:t>Kxy</a:t>
            </a:r>
            <a:r>
              <a:rPr lang="nl-NL" dirty="0" smtClean="0"/>
              <a:t>: y is een kind van x</a:t>
            </a:r>
          </a:p>
          <a:p>
            <a:r>
              <a:rPr lang="nl-NL" dirty="0" err="1" smtClean="0"/>
              <a:t>Vx</a:t>
            </a:r>
            <a:r>
              <a:rPr lang="nl-NL" dirty="0" smtClean="0"/>
              <a:t>: x is vader</a:t>
            </a:r>
          </a:p>
        </p:txBody>
      </p:sp>
      <p:sp>
        <p:nvSpPr>
          <p:cNvPr id="41" name="Content Placeholder 2"/>
          <p:cNvSpPr txBox="1">
            <a:spLocks/>
          </p:cNvSpPr>
          <p:nvPr/>
        </p:nvSpPr>
        <p:spPr>
          <a:xfrm>
            <a:off x="-324544" y="5776665"/>
            <a:ext cx="3168352" cy="67667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dirty="0" smtClean="0"/>
              <a:t>      Elke vader houdt van     zijn kinderen</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20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fade">
                                      <p:cBhvr>
                                        <p:cTn id="13" dur="2000"/>
                                        <p:tgtEl>
                                          <p:spTgt spid="1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fade">
                                      <p:cBhvr>
                                        <p:cTn id="16" dur="2000"/>
                                        <p:tgtEl>
                                          <p:spTgt spid="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fade">
                                      <p:cBhvr>
                                        <p:cTn id="21" dur="20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2000"/>
                                        <p:tgtEl>
                                          <p:spTgt spid="17">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fade">
                                      <p:cBhvr>
                                        <p:cTn id="29" dur="2000"/>
                                        <p:tgtEl>
                                          <p:spTgt spid="17">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fade">
                                      <p:cBhvr>
                                        <p:cTn id="32" dur="2000"/>
                                        <p:tgtEl>
                                          <p:spTgt spid="17">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20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fade">
                                      <p:cBhvr>
                                        <p:cTn id="40" dur="2000"/>
                                        <p:tgtEl>
                                          <p:spTgt spid="2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xEl>
                                              <p:pRg st="0" end="0"/>
                                            </p:txEl>
                                          </p:spTgt>
                                        </p:tgtEl>
                                        <p:attrNameLst>
                                          <p:attrName>style.visibility</p:attrName>
                                        </p:attrNameLst>
                                      </p:cBhvr>
                                      <p:to>
                                        <p:strVal val="visible"/>
                                      </p:to>
                                    </p:set>
                                    <p:animEffect transition="in" filter="fade">
                                      <p:cBhvr>
                                        <p:cTn id="45" dur="2000"/>
                                        <p:tgtEl>
                                          <p:spTgt spid="25">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xEl>
                                              <p:pRg st="1" end="1"/>
                                            </p:txEl>
                                          </p:spTgt>
                                        </p:tgtEl>
                                        <p:attrNameLst>
                                          <p:attrName>style.visibility</p:attrName>
                                        </p:attrNameLst>
                                      </p:cBhvr>
                                      <p:to>
                                        <p:strVal val="visible"/>
                                      </p:to>
                                    </p:set>
                                    <p:animEffect transition="in" filter="fade">
                                      <p:cBhvr>
                                        <p:cTn id="48" dur="2000"/>
                                        <p:tgtEl>
                                          <p:spTgt spid="25">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Effect transition="in" filter="fade">
                                      <p:cBhvr>
                                        <p:cTn id="51" dur="2000"/>
                                        <p:tgtEl>
                                          <p:spTgt spid="2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fade">
                                      <p:cBhvr>
                                        <p:cTn id="56" dur="2000"/>
                                        <p:tgtEl>
                                          <p:spTgt spid="3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
                                            <p:txEl>
                                              <p:pRg st="0" end="0"/>
                                            </p:txEl>
                                          </p:spTgt>
                                        </p:tgtEl>
                                        <p:attrNameLst>
                                          <p:attrName>style.visibility</p:attrName>
                                        </p:attrNameLst>
                                      </p:cBhvr>
                                      <p:to>
                                        <p:strVal val="visible"/>
                                      </p:to>
                                    </p:set>
                                    <p:animEffect transition="in" filter="fade">
                                      <p:cBhvr>
                                        <p:cTn id="61" dur="2000"/>
                                        <p:tgtEl>
                                          <p:spTgt spid="35">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6">
                                            <p:txEl>
                                              <p:pRg st="0" end="0"/>
                                            </p:txEl>
                                          </p:spTgt>
                                        </p:tgtEl>
                                        <p:attrNameLst>
                                          <p:attrName>style.visibility</p:attrName>
                                        </p:attrNameLst>
                                      </p:cBhvr>
                                      <p:to>
                                        <p:strVal val="visible"/>
                                      </p:to>
                                    </p:set>
                                    <p:animEffect transition="in" filter="fade">
                                      <p:cBhvr>
                                        <p:cTn id="66" dur="2000"/>
                                        <p:tgtEl>
                                          <p:spTgt spid="36">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xEl>
                                              <p:pRg st="1" end="1"/>
                                            </p:txEl>
                                          </p:spTgt>
                                        </p:tgtEl>
                                        <p:attrNameLst>
                                          <p:attrName>style.visibility</p:attrName>
                                        </p:attrNameLst>
                                      </p:cBhvr>
                                      <p:to>
                                        <p:strVal val="visible"/>
                                      </p:to>
                                    </p:set>
                                    <p:animEffect transition="in" filter="fade">
                                      <p:cBhvr>
                                        <p:cTn id="69" dur="2000"/>
                                        <p:tgtEl>
                                          <p:spTgt spid="36">
                                            <p:txEl>
                                              <p:pRg st="1" end="1"/>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
                                            <p:txEl>
                                              <p:pRg st="2" end="2"/>
                                            </p:txEl>
                                          </p:spTgt>
                                        </p:tgtEl>
                                        <p:attrNameLst>
                                          <p:attrName>style.visibility</p:attrName>
                                        </p:attrNameLst>
                                      </p:cBhvr>
                                      <p:to>
                                        <p:strVal val="visible"/>
                                      </p:to>
                                    </p:set>
                                    <p:animEffect transition="in" filter="fade">
                                      <p:cBhvr>
                                        <p:cTn id="72" dur="2000"/>
                                        <p:tgtEl>
                                          <p:spTgt spid="36">
                                            <p:txEl>
                                              <p:pRg st="2" end="2"/>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xEl>
                                              <p:pRg st="0" end="0"/>
                                            </p:txEl>
                                          </p:spTgt>
                                        </p:tgtEl>
                                        <p:attrNameLst>
                                          <p:attrName>style.visibility</p:attrName>
                                        </p:attrNameLst>
                                      </p:cBhvr>
                                      <p:to>
                                        <p:strVal val="visible"/>
                                      </p:to>
                                    </p:set>
                                    <p:animEffect transition="in" filter="fade">
                                      <p:cBhvr>
                                        <p:cTn id="75" dur="2000"/>
                                        <p:tgtEl>
                                          <p:spTgt spid="37">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8">
                                            <p:txEl>
                                              <p:pRg st="0" end="0"/>
                                            </p:txEl>
                                          </p:spTgt>
                                        </p:tgtEl>
                                        <p:attrNameLst>
                                          <p:attrName>style.visibility</p:attrName>
                                        </p:attrNameLst>
                                      </p:cBhvr>
                                      <p:to>
                                        <p:strVal val="visible"/>
                                      </p:to>
                                    </p:set>
                                    <p:animEffect transition="in" filter="fade">
                                      <p:cBhvr>
                                        <p:cTn id="80" dur="2000"/>
                                        <p:tgtEl>
                                          <p:spTgt spid="38">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1">
                                            <p:txEl>
                                              <p:pRg st="0" end="0"/>
                                            </p:txEl>
                                          </p:spTgt>
                                        </p:tgtEl>
                                        <p:attrNameLst>
                                          <p:attrName>style.visibility</p:attrName>
                                        </p:attrNameLst>
                                      </p:cBhvr>
                                      <p:to>
                                        <p:strVal val="visible"/>
                                      </p:to>
                                    </p:set>
                                    <p:animEffect transition="in" filter="fade">
                                      <p:cBhvr>
                                        <p:cTn id="85" dur="2000"/>
                                        <p:tgtEl>
                                          <p:spTgt spid="4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9">
                                            <p:txEl>
                                              <p:pRg st="0" end="0"/>
                                            </p:txEl>
                                          </p:spTgt>
                                        </p:tgtEl>
                                        <p:attrNameLst>
                                          <p:attrName>style.visibility</p:attrName>
                                        </p:attrNameLst>
                                      </p:cBhvr>
                                      <p:to>
                                        <p:strVal val="visible"/>
                                      </p:to>
                                    </p:set>
                                    <p:animEffect transition="in" filter="fade">
                                      <p:cBhvr>
                                        <p:cTn id="90" dur="2000"/>
                                        <p:tgtEl>
                                          <p:spTgt spid="39">
                                            <p:txEl>
                                              <p:pRg st="0" end="0"/>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0">
                                            <p:txEl>
                                              <p:pRg st="0" end="0"/>
                                            </p:txEl>
                                          </p:spTgt>
                                        </p:tgtEl>
                                        <p:attrNameLst>
                                          <p:attrName>style.visibility</p:attrName>
                                        </p:attrNameLst>
                                      </p:cBhvr>
                                      <p:to>
                                        <p:strVal val="visible"/>
                                      </p:to>
                                    </p:set>
                                    <p:animEffect transition="in" filter="fade">
                                      <p:cBhvr>
                                        <p:cTn id="93" dur="2000"/>
                                        <p:tgtEl>
                                          <p:spTgt spid="40">
                                            <p:txEl>
                                              <p:pRg st="0" end="0"/>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0">
                                            <p:txEl>
                                              <p:pRg st="1" end="1"/>
                                            </p:txEl>
                                          </p:spTgt>
                                        </p:tgtEl>
                                        <p:attrNameLst>
                                          <p:attrName>style.visibility</p:attrName>
                                        </p:attrNameLst>
                                      </p:cBhvr>
                                      <p:to>
                                        <p:strVal val="visible"/>
                                      </p:to>
                                    </p:set>
                                    <p:animEffect transition="in" filter="fade">
                                      <p:cBhvr>
                                        <p:cTn id="96" dur="2000"/>
                                        <p:tgtEl>
                                          <p:spTgt spid="40">
                                            <p:txEl>
                                              <p:pRg st="1" end="1"/>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0">
                                            <p:txEl>
                                              <p:pRg st="2" end="2"/>
                                            </p:txEl>
                                          </p:spTgt>
                                        </p:tgtEl>
                                        <p:attrNameLst>
                                          <p:attrName>style.visibility</p:attrName>
                                        </p:attrNameLst>
                                      </p:cBhvr>
                                      <p:to>
                                        <p:strVal val="visible"/>
                                      </p:to>
                                    </p:set>
                                    <p:animEffect transition="in" filter="fade">
                                      <p:cBhvr>
                                        <p:cTn id="99" dur="2000"/>
                                        <p:tgtEl>
                                          <p:spTgt spid="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build="allAtOnce"/>
      <p:bldP spid="16" grpId="0" build="allAtOnce"/>
      <p:bldP spid="17" grpId="0" build="allAtOnce"/>
      <p:bldP spid="23" grpId="0" build="allAtOnce"/>
      <p:bldP spid="24" grpId="0" build="allAtOnce"/>
      <p:bldP spid="25" grpId="0" build="allAtOnce"/>
      <p:bldP spid="29" grpId="0" build="allAtOnce"/>
      <p:bldP spid="34" grpId="0" build="allAtOnce"/>
      <p:bldP spid="35" grpId="0" build="allAtOnce"/>
      <p:bldP spid="36" grpId="0" build="allAtOnce"/>
      <p:bldP spid="37" grpId="0" build="allAtOnce"/>
      <p:bldP spid="38" grpId="0" build="allAtOnce"/>
      <p:bldP spid="39" grpId="0" build="allAtOnce"/>
      <p:bldP spid="40" grpId="0" build="allAtOnce"/>
      <p:bldP spid="41" grpId="0" build="allAtOnce"/>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Natuurlijke deductie</a:t>
            </a:r>
            <a:endParaRPr lang="nl-NL" sz="3600" dirty="0"/>
          </a:p>
        </p:txBody>
      </p:sp>
      <p:sp>
        <p:nvSpPr>
          <p:cNvPr id="3" name="Content Placeholder 2"/>
          <p:cNvSpPr>
            <a:spLocks noGrp="1"/>
          </p:cNvSpPr>
          <p:nvPr>
            <p:ph idx="1"/>
          </p:nvPr>
        </p:nvSpPr>
        <p:spPr>
          <a:xfrm>
            <a:off x="457200" y="1600201"/>
            <a:ext cx="8686800" cy="1108720"/>
          </a:xfrm>
        </p:spPr>
        <p:txBody>
          <a:bodyPr>
            <a:noAutofit/>
          </a:bodyPr>
          <a:lstStyle/>
          <a:p>
            <a:r>
              <a:rPr lang="nl-NL" sz="2000" dirty="0" smtClean="0"/>
              <a:t>We breiden </a:t>
            </a:r>
            <a:r>
              <a:rPr lang="nl-NL" sz="2000" i="1" dirty="0" smtClean="0"/>
              <a:t>het systeem van natuurlijke deductie voor de propositielogica        </a:t>
            </a:r>
            <a:r>
              <a:rPr lang="nl-NL" sz="2000" dirty="0" smtClean="0"/>
              <a:t>uit voor de </a:t>
            </a:r>
            <a:r>
              <a:rPr lang="nl-NL" sz="2000" dirty="0" err="1" smtClean="0"/>
              <a:t>predikatenlogica</a:t>
            </a:r>
            <a:r>
              <a:rPr lang="nl-NL" sz="2000" dirty="0" smtClean="0"/>
              <a:t>. Dit betekent dat we vier extra afleidingsregels moeten invoeren bovenop de al bestaande tien regels. Welke?</a:t>
            </a:r>
          </a:p>
          <a:p>
            <a:endParaRPr lang="nl-NL" sz="2000" dirty="0" smtClean="0"/>
          </a:p>
          <a:p>
            <a:endParaRPr lang="nl-NL" sz="2000" dirty="0" smtClean="0"/>
          </a:p>
        </p:txBody>
      </p:sp>
      <p:sp>
        <p:nvSpPr>
          <p:cNvPr id="6" name="Content Placeholder 2"/>
          <p:cNvSpPr txBox="1">
            <a:spLocks/>
          </p:cNvSpPr>
          <p:nvPr/>
        </p:nvSpPr>
        <p:spPr>
          <a:xfrm>
            <a:off x="457200" y="2752328"/>
            <a:ext cx="8507288" cy="1108720"/>
          </a:xfrm>
          <a:prstGeom prst="rect">
            <a:avLst/>
          </a:prstGeom>
        </p:spPr>
        <p:txBody>
          <a:bodyPr vert="horz" lIns="91440" tIns="45720" rIns="91440" bIns="45720" rtlCol="0">
            <a:noAutofit/>
          </a:bodyPr>
          <a:lstStyle/>
          <a:p>
            <a:pPr marL="342900" lvl="0" indent="-342900">
              <a:spcBef>
                <a:spcPct val="20000"/>
              </a:spcBef>
              <a:defRPr/>
            </a:pPr>
            <a:r>
              <a:rPr lang="nl-NL" sz="2000" dirty="0" smtClean="0"/>
              <a:t>	- Introductieregel voor de existentiële </a:t>
            </a:r>
            <a:r>
              <a:rPr lang="nl-NL" sz="2000" dirty="0" err="1" smtClean="0"/>
              <a:t>kwantor</a:t>
            </a:r>
            <a:r>
              <a:rPr lang="nl-NL" sz="2000" dirty="0" smtClean="0"/>
              <a:t> </a:t>
            </a:r>
            <a:r>
              <a:rPr lang="nl-NL" sz="2000" b="1" dirty="0" smtClean="0"/>
              <a:t>∃</a:t>
            </a:r>
          </a:p>
          <a:p>
            <a:pPr marL="342900" lvl="0" indent="-342900">
              <a:spcBef>
                <a:spcPct val="20000"/>
              </a:spcBef>
              <a:defRPr/>
            </a:pPr>
            <a:r>
              <a:rPr lang="nl-NL" sz="2000" noProof="0" dirty="0" smtClean="0"/>
              <a:t>	- Gebruiksregel voor de existentiële </a:t>
            </a:r>
            <a:r>
              <a:rPr lang="nl-NL" sz="2000" noProof="0" dirty="0" err="1" smtClean="0"/>
              <a:t>kwantor</a:t>
            </a:r>
            <a:r>
              <a:rPr lang="nl-NL" sz="2000" noProof="0" dirty="0" smtClean="0"/>
              <a:t> </a:t>
            </a:r>
            <a:r>
              <a:rPr lang="nl-NL" sz="2000" b="1" dirty="0" smtClean="0"/>
              <a:t>∃</a:t>
            </a:r>
          </a:p>
          <a:p>
            <a:pPr marL="342900" lvl="0" indent="-342900">
              <a:spcBef>
                <a:spcPct val="20000"/>
              </a:spcBef>
              <a:defRPr/>
            </a:pPr>
            <a:r>
              <a:rPr kumimoji="0" lang="nl-NL" sz="2000" b="1" i="0" u="none" strike="noStrike" kern="1200" cap="none" spc="0" normalizeH="0" baseline="0" noProof="0" dirty="0" smtClean="0">
                <a:ln>
                  <a:noFill/>
                </a:ln>
                <a:solidFill>
                  <a:schemeClr val="tx1"/>
                </a:solidFill>
                <a:effectLst/>
                <a:uLnTx/>
                <a:uFillTx/>
                <a:latin typeface="+mn-lt"/>
                <a:ea typeface="+mn-ea"/>
                <a:cs typeface="+mn-cs"/>
              </a:rPr>
              <a:t>	</a:t>
            </a:r>
            <a:r>
              <a:rPr lang="nl-NL" sz="2000" noProof="0" dirty="0" smtClean="0"/>
              <a:t>- Introductieregel voor de universele </a:t>
            </a:r>
            <a:r>
              <a:rPr lang="nl-NL" sz="2000" noProof="0" dirty="0" err="1" smtClean="0"/>
              <a:t>kwantor</a:t>
            </a:r>
            <a:r>
              <a:rPr lang="nl-NL" sz="2000" noProof="0" dirty="0" smtClean="0"/>
              <a:t> </a:t>
            </a:r>
            <a:r>
              <a:rPr lang="nl-NL" sz="2000" b="1" dirty="0" smtClean="0"/>
              <a:t>∀</a:t>
            </a:r>
          </a:p>
          <a:p>
            <a:pPr marL="342900" lvl="0" indent="-342900">
              <a:spcBef>
                <a:spcPct val="20000"/>
              </a:spcBef>
              <a:defRPr/>
            </a:pPr>
            <a:r>
              <a:rPr lang="nl-NL" sz="2000" b="1" noProof="0" dirty="0" smtClean="0"/>
              <a:t>	</a:t>
            </a:r>
            <a:r>
              <a:rPr lang="nl-NL" sz="2000" dirty="0" smtClean="0"/>
              <a:t>- Gebruiksregel voor de universele </a:t>
            </a:r>
            <a:r>
              <a:rPr lang="nl-NL" sz="2000" dirty="0" err="1" smtClean="0"/>
              <a:t>kwantor</a:t>
            </a:r>
            <a:r>
              <a:rPr lang="nl-NL" sz="2000" dirty="0" smtClean="0"/>
              <a:t> </a:t>
            </a:r>
            <a:r>
              <a:rPr lang="nl-NL" sz="2000" b="1" dirty="0" smtClean="0"/>
              <a:t>∀</a:t>
            </a:r>
          </a:p>
          <a:p>
            <a:pPr marL="342900" lvl="0" indent="-342900">
              <a:spcBef>
                <a:spcPct val="20000"/>
              </a:spcBef>
              <a:defRPr/>
            </a:pPr>
            <a:r>
              <a:rPr lang="nl-NL" sz="2000" noProof="0"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r>
              <a:rPr lang="nl-NL" sz="3600" dirty="0" smtClean="0"/>
              <a:t>  </a:t>
            </a:r>
            <a:endParaRPr lang="nl-NL" sz="3600" dirty="0"/>
          </a:p>
        </p:txBody>
      </p:sp>
      <p:sp>
        <p:nvSpPr>
          <p:cNvPr id="3" name="Content Placeholder 2"/>
          <p:cNvSpPr>
            <a:spLocks noGrp="1"/>
          </p:cNvSpPr>
          <p:nvPr>
            <p:ph idx="1"/>
          </p:nvPr>
        </p:nvSpPr>
        <p:spPr>
          <a:xfrm>
            <a:off x="288032" y="1600201"/>
            <a:ext cx="8892480" cy="1108720"/>
          </a:xfrm>
        </p:spPr>
        <p:txBody>
          <a:bodyPr>
            <a:noAutofit/>
          </a:bodyPr>
          <a:lstStyle/>
          <a:p>
            <a:r>
              <a:rPr lang="nl-NL" sz="2000" dirty="0" smtClean="0"/>
              <a:t>2 is een even priemgetal. Er is dus tenminste één even priemgetal</a:t>
            </a:r>
          </a:p>
          <a:p>
            <a:r>
              <a:rPr lang="nl-NL" sz="2000" dirty="0" smtClean="0"/>
              <a:t>12 is een getal groter dan 10. Er is dus tenminste één getal groter dan tien</a:t>
            </a:r>
          </a:p>
          <a:p>
            <a:r>
              <a:rPr lang="nl-NL" sz="2000" dirty="0" err="1" smtClean="0"/>
              <a:t>Sixto</a:t>
            </a:r>
            <a:r>
              <a:rPr lang="nl-NL" sz="2000" dirty="0" smtClean="0"/>
              <a:t> </a:t>
            </a:r>
            <a:r>
              <a:rPr lang="nl-NL" sz="2000" dirty="0" err="1" smtClean="0"/>
              <a:t>Rodriquez</a:t>
            </a:r>
            <a:r>
              <a:rPr lang="nl-NL" sz="2000" dirty="0" smtClean="0"/>
              <a:t> is een muzikant. Er is dus tenminste één muzikant</a:t>
            </a:r>
          </a:p>
          <a:p>
            <a:r>
              <a:rPr lang="nl-NL" sz="2000" dirty="0" smtClean="0"/>
              <a:t>Amsterdam is een stad in Nederland. Er is dus tenminste één stad in Nederland</a:t>
            </a:r>
          </a:p>
          <a:p>
            <a:pPr>
              <a:buNone/>
            </a:pPr>
            <a:endParaRPr lang="nl-NL" sz="2000" dirty="0" smtClean="0"/>
          </a:p>
          <a:p>
            <a:endParaRPr lang="nl-NL" sz="2000" dirty="0" smtClean="0"/>
          </a:p>
          <a:p>
            <a:endParaRPr lang="nl-NL" sz="2000" dirty="0" smtClean="0"/>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21704" y="3429000"/>
            <a:ext cx="2998168" cy="302433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p>
          <a:p>
            <a:pPr marL="342900" lvl="0" indent="-342900">
              <a:spcBef>
                <a:spcPct val="20000"/>
              </a:spcBef>
            </a:pPr>
            <a:r>
              <a:rPr lang="nl-NL" sz="2000" dirty="0" smtClean="0"/>
              <a:t>3. </a:t>
            </a:r>
            <a:r>
              <a:rPr lang="el-GR" sz="2000" b="1" i="1" dirty="0" smtClean="0"/>
              <a:t>α</a:t>
            </a:r>
            <a:r>
              <a:rPr lang="nl-NL" sz="2000" b="1" dirty="0" smtClean="0"/>
              <a:t>[a]</a:t>
            </a:r>
          </a:p>
          <a:p>
            <a:pPr marL="342900" lvl="0" indent="-342900">
              <a:spcBef>
                <a:spcPct val="20000"/>
              </a:spcBef>
            </a:pPr>
            <a:r>
              <a:rPr lang="nl-NL" sz="2000" dirty="0" smtClean="0"/>
              <a:t>….</a:t>
            </a:r>
          </a:p>
          <a:p>
            <a:pPr marL="342900" lvl="0" indent="-342900">
              <a:spcBef>
                <a:spcPct val="20000"/>
              </a:spcBef>
            </a:pPr>
            <a:r>
              <a:rPr lang="nl-NL" sz="2000" dirty="0" smtClean="0"/>
              <a:t>….</a:t>
            </a:r>
          </a:p>
          <a:p>
            <a:pPr marL="342900" lvl="0" indent="-342900">
              <a:spcBef>
                <a:spcPct val="20000"/>
              </a:spcBef>
            </a:pPr>
            <a:r>
              <a:rPr lang="nl-NL" sz="2000" dirty="0" smtClean="0"/>
              <a:t>7. </a:t>
            </a:r>
            <a:r>
              <a:rPr lang="nl-NL" sz="2000" b="1" dirty="0" smtClean="0"/>
              <a:t>∃x </a:t>
            </a:r>
            <a:r>
              <a:rPr lang="el-GR" sz="2000" b="1" i="1" dirty="0" smtClean="0"/>
              <a:t>α</a:t>
            </a:r>
            <a:r>
              <a:rPr lang="nl-NL" sz="2000" b="1" dirty="0" smtClean="0"/>
              <a:t>[x]	I ∃ (3)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4572000" y="3707740"/>
            <a:ext cx="4176464" cy="1754326"/>
          </a:xfrm>
          <a:prstGeom prst="rect">
            <a:avLst/>
          </a:prstGeom>
        </p:spPr>
        <p:txBody>
          <a:bodyPr wrap="square">
            <a:spAutoFit/>
          </a:bodyPr>
          <a:lstStyle/>
          <a:p>
            <a:r>
              <a:rPr lang="nl-NL" dirty="0" smtClean="0"/>
              <a:t>1.</a:t>
            </a:r>
            <a:r>
              <a:rPr lang="nl-NL" b="1" dirty="0" smtClean="0"/>
              <a:t>   Aa ∧ </a:t>
            </a:r>
            <a:r>
              <a:rPr lang="nl-NL" b="1" dirty="0" err="1" smtClean="0"/>
              <a:t>Bb</a:t>
            </a:r>
            <a:r>
              <a:rPr lang="nl-NL" b="1" dirty="0" smtClean="0"/>
              <a:t>	</a:t>
            </a:r>
            <a:r>
              <a:rPr lang="nl-NL" dirty="0" smtClean="0"/>
              <a:t>Prem.</a:t>
            </a:r>
          </a:p>
          <a:p>
            <a:r>
              <a:rPr lang="nl-NL" dirty="0" smtClean="0"/>
              <a:t>2.   </a:t>
            </a:r>
            <a:r>
              <a:rPr lang="nl-NL" b="1" dirty="0" smtClean="0"/>
              <a:t>Aa		</a:t>
            </a:r>
            <a:r>
              <a:rPr lang="nl-NL" dirty="0" smtClean="0"/>
              <a:t>G ∧ (1)</a:t>
            </a:r>
          </a:p>
          <a:p>
            <a:r>
              <a:rPr lang="nl-NL" dirty="0" smtClean="0"/>
              <a:t>3.  </a:t>
            </a:r>
            <a:r>
              <a:rPr lang="nl-NL" b="1" dirty="0" smtClean="0"/>
              <a:t>∃x</a:t>
            </a:r>
            <a:r>
              <a:rPr lang="nl-NL" dirty="0" smtClean="0"/>
              <a:t> </a:t>
            </a:r>
            <a:r>
              <a:rPr lang="nl-NL" b="1" dirty="0" err="1" smtClean="0"/>
              <a:t>Ax</a:t>
            </a:r>
            <a:r>
              <a:rPr lang="nl-NL" b="1" dirty="0" smtClean="0"/>
              <a:t>		</a:t>
            </a:r>
            <a:r>
              <a:rPr lang="nl-NL" dirty="0" smtClean="0"/>
              <a:t>I ∃ (2)</a:t>
            </a:r>
          </a:p>
          <a:p>
            <a:r>
              <a:rPr lang="nl-NL" dirty="0" smtClean="0"/>
              <a:t>4.  </a:t>
            </a:r>
            <a:r>
              <a:rPr lang="nl-NL" b="1" dirty="0" err="1" smtClean="0"/>
              <a:t>Bb</a:t>
            </a:r>
            <a:r>
              <a:rPr lang="nl-NL" b="1" dirty="0" smtClean="0"/>
              <a:t>		</a:t>
            </a:r>
            <a:r>
              <a:rPr lang="nl-NL" dirty="0" smtClean="0"/>
              <a:t>G ∧ (1)</a:t>
            </a:r>
            <a:r>
              <a:rPr lang="nl-NL" b="1" dirty="0" smtClean="0"/>
              <a:t> 	</a:t>
            </a:r>
          </a:p>
          <a:p>
            <a:r>
              <a:rPr lang="nl-NL" dirty="0" smtClean="0"/>
              <a:t>5.  </a:t>
            </a:r>
            <a:r>
              <a:rPr lang="nl-NL" b="1" dirty="0" smtClean="0"/>
              <a:t>∃y</a:t>
            </a:r>
            <a:r>
              <a:rPr lang="nl-NL" dirty="0" smtClean="0"/>
              <a:t> </a:t>
            </a:r>
            <a:r>
              <a:rPr lang="nl-NL" b="1" dirty="0" err="1" smtClean="0"/>
              <a:t>By</a:t>
            </a:r>
            <a:r>
              <a:rPr lang="nl-NL" dirty="0" smtClean="0"/>
              <a:t>    	I ∃ (4)</a:t>
            </a:r>
          </a:p>
          <a:p>
            <a:r>
              <a:rPr lang="nl-NL" dirty="0" smtClean="0"/>
              <a:t>6.  </a:t>
            </a:r>
            <a:r>
              <a:rPr lang="nl-NL" b="1" dirty="0" smtClean="0"/>
              <a:t>∃x</a:t>
            </a:r>
            <a:r>
              <a:rPr lang="nl-NL" dirty="0" smtClean="0"/>
              <a:t> </a:t>
            </a:r>
            <a:r>
              <a:rPr lang="nl-NL" b="1" dirty="0" err="1" smtClean="0"/>
              <a:t>Ax</a:t>
            </a:r>
            <a:r>
              <a:rPr lang="nl-NL" b="1" dirty="0" smtClean="0"/>
              <a:t>  ∧ ∃y</a:t>
            </a:r>
            <a:r>
              <a:rPr lang="nl-NL" dirty="0" smtClean="0"/>
              <a:t> </a:t>
            </a:r>
            <a:r>
              <a:rPr lang="nl-NL" b="1" dirty="0" err="1" smtClean="0"/>
              <a:t>By</a:t>
            </a:r>
            <a:r>
              <a:rPr lang="nl-NL" b="1" dirty="0" smtClean="0"/>
              <a:t>	</a:t>
            </a:r>
            <a:r>
              <a:rPr lang="nl-NL" dirty="0" smtClean="0"/>
              <a:t>I</a:t>
            </a:r>
            <a:r>
              <a:rPr lang="nl-NL" b="1" dirty="0" smtClean="0"/>
              <a:t> </a:t>
            </a:r>
            <a:r>
              <a:rPr lang="nl-NL" dirty="0" smtClean="0"/>
              <a:t>∧ (3,5)</a:t>
            </a:r>
            <a:r>
              <a:rPr lang="nl-NL" b="1" dirty="0" smtClean="0"/>
              <a:t>  </a:t>
            </a:r>
            <a:r>
              <a:rPr lang="nl-NL" dirty="0" smtClean="0"/>
              <a:t>  	 </a:t>
            </a:r>
            <a:endParaRPr lang="nl-NL" dirty="0"/>
          </a:p>
        </p:txBody>
      </p:sp>
      <p:sp>
        <p:nvSpPr>
          <p:cNvPr id="9" name="Rectangle 8"/>
          <p:cNvSpPr/>
          <p:nvPr/>
        </p:nvSpPr>
        <p:spPr>
          <a:xfrm>
            <a:off x="4572000" y="5867980"/>
            <a:ext cx="4176464" cy="369332"/>
          </a:xfrm>
          <a:prstGeom prst="rect">
            <a:avLst/>
          </a:prstGeom>
        </p:spPr>
        <p:txBody>
          <a:bodyPr wrap="square">
            <a:spAutoFit/>
          </a:bodyPr>
          <a:lstStyle/>
          <a:p>
            <a:r>
              <a:rPr lang="nl-NL" b="1" dirty="0" smtClean="0"/>
              <a:t>Aa ∧ </a:t>
            </a:r>
            <a:r>
              <a:rPr lang="nl-NL" b="1" dirty="0" err="1" smtClean="0"/>
              <a:t>Bb</a:t>
            </a:r>
            <a:r>
              <a:rPr lang="nl-NL" b="1" dirty="0" smtClean="0"/>
              <a:t>	Ⱶ  ∃x</a:t>
            </a:r>
            <a:r>
              <a:rPr lang="nl-NL" dirty="0" smtClean="0"/>
              <a:t> </a:t>
            </a:r>
            <a:r>
              <a:rPr lang="nl-NL" b="1" dirty="0" err="1" smtClean="0"/>
              <a:t>Ax</a:t>
            </a:r>
            <a:r>
              <a:rPr lang="nl-NL" b="1" dirty="0" smtClean="0"/>
              <a:t>  ∧ ∃y</a:t>
            </a:r>
            <a:r>
              <a:rPr lang="nl-NL" dirty="0" smtClean="0"/>
              <a:t> </a:t>
            </a:r>
            <a:r>
              <a:rPr lang="nl-NL" b="1" dirty="0" err="1" smtClean="0"/>
              <a:t>By</a:t>
            </a:r>
            <a:r>
              <a:rPr lang="nl-NL" b="1" dirty="0" smtClean="0"/>
              <a:t>	</a:t>
            </a:r>
            <a:r>
              <a:rPr lang="nl-NL"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2000"/>
                                        <p:tgtEl>
                                          <p:spTgt spid="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2000"/>
                                        <p:tgtEl>
                                          <p:spTgt spid="7">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2000"/>
                                        <p:tgtEl>
                                          <p:spTgt spid="7">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2000"/>
                                        <p:tgtEl>
                                          <p:spTgt spid="7">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20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2000"/>
                                        <p:tgtEl>
                                          <p:spTgt spid="8">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fade">
                                      <p:cBhvr>
                                        <p:cTn id="44" dur="2000"/>
                                        <p:tgtEl>
                                          <p:spTgt spid="8">
                                            <p:txEl>
                                              <p:pRg st="1" end="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2000"/>
                                        <p:tgtEl>
                                          <p:spTgt spid="8">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2000"/>
                                        <p:tgtEl>
                                          <p:spTgt spid="8">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fade">
                                      <p:cBhvr>
                                        <p:cTn id="53" dur="2000"/>
                                        <p:tgtEl>
                                          <p:spTgt spid="8">
                                            <p:txEl>
                                              <p:pRg st="4" end="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fade">
                                      <p:cBhvr>
                                        <p:cTn id="56" dur="2000"/>
                                        <p:tgtEl>
                                          <p:spTgt spid="8">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Effect transition="in" filter="fade">
                                      <p:cBhvr>
                                        <p:cTn id="6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build="allAtOnce"/>
      <p:bldP spid="8" grpId="0" build="allAtOnce"/>
      <p:bldP spid="9" grpId="0" build="allAtOnce"/>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r>
              <a:rPr lang="nl-NL" sz="3600" dirty="0" smtClean="0"/>
              <a:t>  </a:t>
            </a:r>
            <a:endParaRPr lang="nl-NL" sz="3600" dirty="0"/>
          </a:p>
        </p:txBody>
      </p:sp>
      <p:sp>
        <p:nvSpPr>
          <p:cNvPr id="3" name="Content Placeholder 2"/>
          <p:cNvSpPr>
            <a:spLocks noGrp="1"/>
          </p:cNvSpPr>
          <p:nvPr>
            <p:ph idx="1"/>
          </p:nvPr>
        </p:nvSpPr>
        <p:spPr>
          <a:xfrm>
            <a:off x="288032" y="1600201"/>
            <a:ext cx="8892480" cy="1108720"/>
          </a:xfrm>
        </p:spPr>
        <p:txBody>
          <a:bodyPr>
            <a:noAutofit/>
          </a:bodyPr>
          <a:lstStyle/>
          <a:p>
            <a:r>
              <a:rPr lang="nl-NL" sz="2000" dirty="0" smtClean="0"/>
              <a:t>De introductieregel voor </a:t>
            </a:r>
            <a:r>
              <a:rPr lang="nl-NL" sz="2000" b="1" dirty="0" smtClean="0"/>
              <a:t>∃ </a:t>
            </a:r>
            <a:r>
              <a:rPr lang="nl-NL" sz="2000" dirty="0" smtClean="0"/>
              <a:t>komt neer op het vervangen van </a:t>
            </a:r>
            <a:r>
              <a:rPr lang="nl-NL" sz="2000" i="1" dirty="0" smtClean="0"/>
              <a:t>een of meerdere optredens </a:t>
            </a:r>
            <a:r>
              <a:rPr lang="nl-NL" sz="2000" dirty="0" smtClean="0"/>
              <a:t>van een individuconstante in een formule door een individuvariabele en het plaatsen van een existentiële </a:t>
            </a:r>
            <a:r>
              <a:rPr lang="nl-NL" sz="2000" dirty="0" err="1" smtClean="0"/>
              <a:t>kwantor</a:t>
            </a:r>
            <a:r>
              <a:rPr lang="nl-NL" sz="2000" dirty="0" smtClean="0"/>
              <a:t> </a:t>
            </a:r>
            <a:r>
              <a:rPr lang="nl-NL" sz="2000" b="1" dirty="0" smtClean="0"/>
              <a:t>∃  </a:t>
            </a:r>
            <a:r>
              <a:rPr lang="nl-NL" sz="2000" dirty="0" smtClean="0"/>
              <a:t>voor de formule. We hoeven         dus </a:t>
            </a:r>
            <a:r>
              <a:rPr lang="nl-NL" sz="2000" i="1" dirty="0" smtClean="0"/>
              <a:t>niet ieder optreden</a:t>
            </a:r>
            <a:r>
              <a:rPr lang="nl-NL" sz="2000" dirty="0" smtClean="0"/>
              <a:t> van de desbetreffende constante te vervangen! </a:t>
            </a:r>
          </a:p>
          <a:p>
            <a:pPr>
              <a:buNone/>
            </a:pPr>
            <a:endParaRPr lang="nl-NL" sz="2000" dirty="0" smtClean="0"/>
          </a:p>
          <a:p>
            <a:endParaRPr lang="nl-NL" sz="2000" dirty="0" smtClean="0"/>
          </a:p>
          <a:p>
            <a:endParaRPr lang="nl-NL" sz="2000" dirty="0" smtClean="0"/>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467544" y="3212976"/>
            <a:ext cx="4176464" cy="646331"/>
          </a:xfrm>
          <a:prstGeom prst="rect">
            <a:avLst/>
          </a:prstGeom>
        </p:spPr>
        <p:txBody>
          <a:bodyPr wrap="square">
            <a:spAutoFit/>
          </a:bodyPr>
          <a:lstStyle/>
          <a:p>
            <a:r>
              <a:rPr lang="nl-NL" dirty="0" smtClean="0"/>
              <a:t>1.</a:t>
            </a:r>
            <a:r>
              <a:rPr lang="nl-NL" b="1" dirty="0" smtClean="0"/>
              <a:t>   </a:t>
            </a:r>
            <a:r>
              <a:rPr lang="nl-NL" b="1" dirty="0" err="1" smtClean="0"/>
              <a:t>Fab</a:t>
            </a:r>
            <a:r>
              <a:rPr lang="nl-NL" b="1" dirty="0" smtClean="0"/>
              <a:t>		</a:t>
            </a:r>
            <a:r>
              <a:rPr lang="nl-NL" dirty="0" smtClean="0"/>
              <a:t>Prem.</a:t>
            </a:r>
          </a:p>
          <a:p>
            <a:r>
              <a:rPr lang="nl-NL" dirty="0" smtClean="0"/>
              <a:t>2.   </a:t>
            </a:r>
            <a:r>
              <a:rPr lang="nl-NL" b="1" dirty="0" smtClean="0"/>
              <a:t>∃x</a:t>
            </a:r>
            <a:r>
              <a:rPr lang="nl-NL" dirty="0" smtClean="0"/>
              <a:t> </a:t>
            </a:r>
            <a:r>
              <a:rPr lang="nl-NL" b="1" dirty="0" smtClean="0"/>
              <a:t>Fax 	</a:t>
            </a:r>
            <a:r>
              <a:rPr lang="nl-NL" dirty="0" smtClean="0"/>
              <a:t>I ∃ (1)</a:t>
            </a:r>
            <a:r>
              <a:rPr lang="nl-NL" b="1" dirty="0" smtClean="0"/>
              <a:t>	</a:t>
            </a:r>
            <a:r>
              <a:rPr lang="nl-NL" dirty="0" smtClean="0"/>
              <a:t>	 </a:t>
            </a:r>
            <a:endParaRPr lang="nl-NL" dirty="0"/>
          </a:p>
        </p:txBody>
      </p:sp>
      <p:sp>
        <p:nvSpPr>
          <p:cNvPr id="11" name="Rectangle 10"/>
          <p:cNvSpPr/>
          <p:nvPr/>
        </p:nvSpPr>
        <p:spPr>
          <a:xfrm>
            <a:off x="467544" y="4006805"/>
            <a:ext cx="4176464" cy="646331"/>
          </a:xfrm>
          <a:prstGeom prst="rect">
            <a:avLst/>
          </a:prstGeom>
        </p:spPr>
        <p:txBody>
          <a:bodyPr wrap="square">
            <a:spAutoFit/>
          </a:bodyPr>
          <a:lstStyle/>
          <a:p>
            <a:r>
              <a:rPr lang="nl-NL" dirty="0" smtClean="0"/>
              <a:t>1.</a:t>
            </a:r>
            <a:r>
              <a:rPr lang="nl-NL" b="1" dirty="0" smtClean="0"/>
              <a:t>   </a:t>
            </a:r>
            <a:r>
              <a:rPr lang="nl-NL" b="1" dirty="0" err="1" smtClean="0"/>
              <a:t>Fac</a:t>
            </a:r>
            <a:r>
              <a:rPr lang="nl-NL" b="1" dirty="0" smtClean="0"/>
              <a:t>		</a:t>
            </a:r>
            <a:r>
              <a:rPr lang="nl-NL" dirty="0" smtClean="0"/>
              <a:t>Prem.</a:t>
            </a:r>
          </a:p>
          <a:p>
            <a:r>
              <a:rPr lang="nl-NL" dirty="0" smtClean="0"/>
              <a:t>2.   </a:t>
            </a:r>
            <a:r>
              <a:rPr lang="nl-NL" b="1" dirty="0" smtClean="0"/>
              <a:t>∃z</a:t>
            </a:r>
            <a:r>
              <a:rPr lang="nl-NL" dirty="0" smtClean="0"/>
              <a:t> </a:t>
            </a:r>
            <a:r>
              <a:rPr lang="nl-NL" b="1" dirty="0" err="1" smtClean="0"/>
              <a:t>Faz</a:t>
            </a:r>
            <a:r>
              <a:rPr lang="nl-NL" b="1" dirty="0" smtClean="0"/>
              <a:t> 	</a:t>
            </a:r>
            <a:r>
              <a:rPr lang="nl-NL" dirty="0" smtClean="0"/>
              <a:t>I ∃ (1)</a:t>
            </a:r>
            <a:r>
              <a:rPr lang="nl-NL" b="1" dirty="0" smtClean="0"/>
              <a:t>	</a:t>
            </a:r>
            <a:r>
              <a:rPr lang="nl-NL" dirty="0" smtClean="0"/>
              <a:t>	 </a:t>
            </a:r>
            <a:endParaRPr lang="nl-NL" dirty="0"/>
          </a:p>
        </p:txBody>
      </p:sp>
      <p:sp>
        <p:nvSpPr>
          <p:cNvPr id="12" name="Rectangle 11"/>
          <p:cNvSpPr/>
          <p:nvPr/>
        </p:nvSpPr>
        <p:spPr>
          <a:xfrm>
            <a:off x="467544" y="4797152"/>
            <a:ext cx="4176464" cy="646331"/>
          </a:xfrm>
          <a:prstGeom prst="rect">
            <a:avLst/>
          </a:prstGeom>
        </p:spPr>
        <p:txBody>
          <a:bodyPr wrap="square">
            <a:spAutoFit/>
          </a:bodyPr>
          <a:lstStyle/>
          <a:p>
            <a:r>
              <a:rPr lang="nl-NL" dirty="0" smtClean="0"/>
              <a:t>1.</a:t>
            </a:r>
            <a:r>
              <a:rPr lang="nl-NL" b="1" dirty="0" smtClean="0"/>
              <a:t>   </a:t>
            </a:r>
            <a:r>
              <a:rPr lang="nl-NL" b="1" dirty="0" err="1" smtClean="0"/>
              <a:t>Faa</a:t>
            </a:r>
            <a:r>
              <a:rPr lang="nl-NL" b="1" dirty="0" smtClean="0"/>
              <a:t>		</a:t>
            </a:r>
            <a:r>
              <a:rPr lang="nl-NL" dirty="0" smtClean="0"/>
              <a:t>Prem.</a:t>
            </a:r>
          </a:p>
          <a:p>
            <a:r>
              <a:rPr lang="nl-NL" dirty="0" smtClean="0"/>
              <a:t>2.   </a:t>
            </a:r>
            <a:r>
              <a:rPr lang="nl-NL" b="1" dirty="0" smtClean="0"/>
              <a:t>∃x</a:t>
            </a:r>
            <a:r>
              <a:rPr lang="nl-NL" dirty="0" smtClean="0"/>
              <a:t> </a:t>
            </a:r>
            <a:r>
              <a:rPr lang="nl-NL" b="1" dirty="0" err="1" smtClean="0"/>
              <a:t>Fxx</a:t>
            </a:r>
            <a:r>
              <a:rPr lang="nl-NL" b="1" dirty="0" smtClean="0"/>
              <a:t> 	</a:t>
            </a:r>
            <a:r>
              <a:rPr lang="nl-NL" dirty="0" smtClean="0"/>
              <a:t>I ∃ (1)</a:t>
            </a:r>
            <a:r>
              <a:rPr lang="nl-NL" b="1" dirty="0" smtClean="0"/>
              <a:t>	</a:t>
            </a:r>
            <a:r>
              <a:rPr lang="nl-NL" dirty="0" smtClean="0"/>
              <a:t>	 </a:t>
            </a:r>
            <a:endParaRPr lang="nl-NL" dirty="0"/>
          </a:p>
        </p:txBody>
      </p:sp>
      <p:sp>
        <p:nvSpPr>
          <p:cNvPr id="13" name="Rectangle 12"/>
          <p:cNvSpPr/>
          <p:nvPr/>
        </p:nvSpPr>
        <p:spPr>
          <a:xfrm>
            <a:off x="3635896" y="3212976"/>
            <a:ext cx="4176464" cy="646331"/>
          </a:xfrm>
          <a:prstGeom prst="rect">
            <a:avLst/>
          </a:prstGeom>
        </p:spPr>
        <p:txBody>
          <a:bodyPr wrap="square">
            <a:spAutoFit/>
          </a:bodyPr>
          <a:lstStyle/>
          <a:p>
            <a:r>
              <a:rPr lang="nl-NL" dirty="0" smtClean="0"/>
              <a:t>1.</a:t>
            </a:r>
            <a:r>
              <a:rPr lang="nl-NL" b="1" dirty="0" smtClean="0"/>
              <a:t>   </a:t>
            </a:r>
            <a:r>
              <a:rPr lang="nl-NL" b="1" dirty="0" err="1" smtClean="0"/>
              <a:t>Faa</a:t>
            </a:r>
            <a:r>
              <a:rPr lang="nl-NL" b="1" dirty="0" smtClean="0"/>
              <a:t>		</a:t>
            </a:r>
            <a:r>
              <a:rPr lang="nl-NL" dirty="0" smtClean="0"/>
              <a:t>Prem.</a:t>
            </a:r>
          </a:p>
          <a:p>
            <a:r>
              <a:rPr lang="nl-NL" dirty="0" smtClean="0"/>
              <a:t>2.   </a:t>
            </a:r>
            <a:r>
              <a:rPr lang="nl-NL" b="1" dirty="0" smtClean="0"/>
              <a:t>∃x</a:t>
            </a:r>
            <a:r>
              <a:rPr lang="nl-NL" dirty="0" smtClean="0"/>
              <a:t> </a:t>
            </a:r>
            <a:r>
              <a:rPr lang="nl-NL" b="1" dirty="0" err="1" smtClean="0"/>
              <a:t>Fxa</a:t>
            </a:r>
            <a:r>
              <a:rPr lang="nl-NL" b="1" dirty="0" smtClean="0"/>
              <a:t> 	</a:t>
            </a:r>
            <a:r>
              <a:rPr lang="nl-NL" dirty="0" smtClean="0"/>
              <a:t>I ∃ (1)</a:t>
            </a:r>
            <a:r>
              <a:rPr lang="nl-NL" b="1" dirty="0" smtClean="0"/>
              <a:t>	</a:t>
            </a:r>
            <a:r>
              <a:rPr lang="nl-NL" dirty="0" smtClean="0"/>
              <a:t>	 </a:t>
            </a:r>
            <a:endParaRPr lang="nl-NL" dirty="0"/>
          </a:p>
        </p:txBody>
      </p:sp>
      <p:sp>
        <p:nvSpPr>
          <p:cNvPr id="14" name="Rectangle 13"/>
          <p:cNvSpPr/>
          <p:nvPr/>
        </p:nvSpPr>
        <p:spPr>
          <a:xfrm>
            <a:off x="3635896" y="4005064"/>
            <a:ext cx="4176464" cy="646331"/>
          </a:xfrm>
          <a:prstGeom prst="rect">
            <a:avLst/>
          </a:prstGeom>
        </p:spPr>
        <p:txBody>
          <a:bodyPr wrap="square">
            <a:spAutoFit/>
          </a:bodyPr>
          <a:lstStyle/>
          <a:p>
            <a:r>
              <a:rPr lang="nl-NL" dirty="0" smtClean="0"/>
              <a:t>1.</a:t>
            </a:r>
            <a:r>
              <a:rPr lang="nl-NL" b="1" dirty="0" smtClean="0"/>
              <a:t>   </a:t>
            </a:r>
            <a:r>
              <a:rPr lang="nl-NL" b="1" dirty="0" err="1" smtClean="0"/>
              <a:t>Faa</a:t>
            </a:r>
            <a:r>
              <a:rPr lang="nl-NL" b="1" dirty="0" smtClean="0"/>
              <a:t>		</a:t>
            </a:r>
            <a:r>
              <a:rPr lang="nl-NL" dirty="0" smtClean="0"/>
              <a:t>Prem.</a:t>
            </a:r>
          </a:p>
          <a:p>
            <a:r>
              <a:rPr lang="nl-NL" dirty="0" smtClean="0"/>
              <a:t>2.   </a:t>
            </a:r>
            <a:r>
              <a:rPr lang="nl-NL" b="1" dirty="0" smtClean="0"/>
              <a:t>∃y</a:t>
            </a:r>
            <a:r>
              <a:rPr lang="nl-NL" dirty="0" smtClean="0"/>
              <a:t> </a:t>
            </a:r>
            <a:r>
              <a:rPr lang="nl-NL" b="1" dirty="0" err="1" smtClean="0"/>
              <a:t>Fya</a:t>
            </a:r>
            <a:r>
              <a:rPr lang="nl-NL" b="1" dirty="0" smtClean="0"/>
              <a:t> 	</a:t>
            </a:r>
            <a:r>
              <a:rPr lang="nl-NL" dirty="0" smtClean="0"/>
              <a:t>I ∃ (1)</a:t>
            </a:r>
            <a:r>
              <a:rPr lang="nl-NL" b="1" dirty="0" smtClean="0"/>
              <a:t>	</a:t>
            </a:r>
            <a:r>
              <a:rPr lang="nl-NL" dirty="0" smtClean="0"/>
              <a:t>	 </a:t>
            </a:r>
            <a:endParaRPr lang="nl-NL" dirty="0"/>
          </a:p>
        </p:txBody>
      </p:sp>
      <p:sp>
        <p:nvSpPr>
          <p:cNvPr id="15" name="Rectangle 14"/>
          <p:cNvSpPr/>
          <p:nvPr/>
        </p:nvSpPr>
        <p:spPr>
          <a:xfrm>
            <a:off x="3635896" y="4798893"/>
            <a:ext cx="4176464" cy="646331"/>
          </a:xfrm>
          <a:prstGeom prst="rect">
            <a:avLst/>
          </a:prstGeom>
        </p:spPr>
        <p:txBody>
          <a:bodyPr wrap="square">
            <a:spAutoFit/>
          </a:bodyPr>
          <a:lstStyle/>
          <a:p>
            <a:r>
              <a:rPr lang="nl-NL" dirty="0" smtClean="0"/>
              <a:t>1.</a:t>
            </a:r>
            <a:r>
              <a:rPr lang="nl-NL" b="1" dirty="0" smtClean="0"/>
              <a:t>   </a:t>
            </a:r>
            <a:r>
              <a:rPr lang="nl-NL" b="1" dirty="0" err="1" smtClean="0"/>
              <a:t>Fab</a:t>
            </a:r>
            <a:r>
              <a:rPr lang="nl-NL" b="1" dirty="0" smtClean="0"/>
              <a:t>		</a:t>
            </a:r>
            <a:r>
              <a:rPr lang="nl-NL" dirty="0" smtClean="0"/>
              <a:t>Prem.</a:t>
            </a:r>
          </a:p>
          <a:p>
            <a:r>
              <a:rPr lang="nl-NL" dirty="0" smtClean="0"/>
              <a:t>2.   </a:t>
            </a:r>
            <a:r>
              <a:rPr lang="nl-NL" b="1" dirty="0" smtClean="0"/>
              <a:t>∃x</a:t>
            </a:r>
            <a:r>
              <a:rPr lang="nl-NL" dirty="0" smtClean="0"/>
              <a:t> </a:t>
            </a:r>
            <a:r>
              <a:rPr lang="nl-NL" b="1" dirty="0" err="1" smtClean="0"/>
              <a:t>Fxb</a:t>
            </a:r>
            <a:r>
              <a:rPr lang="nl-NL" b="1" dirty="0" smtClean="0"/>
              <a:t> 	</a:t>
            </a:r>
            <a:r>
              <a:rPr lang="nl-NL" dirty="0" smtClean="0"/>
              <a:t>I ∃ (1)</a:t>
            </a:r>
            <a:r>
              <a:rPr lang="nl-NL" b="1" dirty="0" smtClean="0"/>
              <a:t>	</a:t>
            </a:r>
            <a:r>
              <a:rPr lang="nl-NL"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2000"/>
                                        <p:tgtEl>
                                          <p:spTgt spid="11">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20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000"/>
                                        <p:tgtEl>
                                          <p:spTgt spid="1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2000"/>
                                        <p:tgtEl>
                                          <p:spTgt spid="1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2000"/>
                                        <p:tgtEl>
                                          <p:spTgt spid="13">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fade">
                                      <p:cBhvr>
                                        <p:cTn id="39" dur="2000"/>
                                        <p:tgtEl>
                                          <p:spTgt spid="1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fade">
                                      <p:cBhvr>
                                        <p:cTn id="44" dur="2000"/>
                                        <p:tgtEl>
                                          <p:spTgt spid="14">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animEffect transition="in" filter="fade">
                                      <p:cBhvr>
                                        <p:cTn id="47" dur="2000"/>
                                        <p:tgtEl>
                                          <p:spTgt spid="1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2000"/>
                                        <p:tgtEl>
                                          <p:spTgt spid="15">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2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8" grpId="0" build="allAtOnce"/>
      <p:bldP spid="11" grpId="0" build="allAtOnce"/>
      <p:bldP spid="12" grpId="0" build="allAtOnce"/>
      <p:bldP spid="13" grpId="0" build="allAtOnce"/>
      <p:bldP spid="14" grpId="0" build="allAtOnce"/>
      <p:bldP spid="1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nl-NL" sz="3200" dirty="0" smtClean="0"/>
              <a:t>De uiterst buitenste haakjes in samenstellingen…</a:t>
            </a:r>
            <a:endParaRPr lang="nl-NL" sz="3200" dirty="0"/>
          </a:p>
        </p:txBody>
      </p:sp>
      <p:sp>
        <p:nvSpPr>
          <p:cNvPr id="20" name="Content Placeholder 2"/>
          <p:cNvSpPr txBox="1">
            <a:spLocks/>
          </p:cNvSpPr>
          <p:nvPr/>
        </p:nvSpPr>
        <p:spPr>
          <a:xfrm>
            <a:off x="179512"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P</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9" name="Content Placeholder 2"/>
          <p:cNvSpPr txBox="1">
            <a:spLocks/>
          </p:cNvSpPr>
          <p:nvPr/>
        </p:nvSpPr>
        <p:spPr>
          <a:xfrm>
            <a:off x="1115616"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Q</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0" name="Content Placeholder 2"/>
          <p:cNvSpPr txBox="1">
            <a:spLocks/>
          </p:cNvSpPr>
          <p:nvPr/>
        </p:nvSpPr>
        <p:spPr>
          <a:xfrm>
            <a:off x="2051720"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R</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1" name="Content Placeholder 2"/>
          <p:cNvSpPr txBox="1">
            <a:spLocks/>
          </p:cNvSpPr>
          <p:nvPr/>
        </p:nvSpPr>
        <p:spPr>
          <a:xfrm>
            <a:off x="2843808"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S</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3" name="Content Placeholder 2"/>
          <p:cNvSpPr txBox="1">
            <a:spLocks/>
          </p:cNvSpPr>
          <p:nvPr/>
        </p:nvSpPr>
        <p:spPr>
          <a:xfrm>
            <a:off x="3779912"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T</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5" name="Content Placeholder 2"/>
          <p:cNvSpPr txBox="1">
            <a:spLocks/>
          </p:cNvSpPr>
          <p:nvPr/>
        </p:nvSpPr>
        <p:spPr>
          <a:xfrm>
            <a:off x="4644008"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U</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6" name="Content Placeholder 2"/>
          <p:cNvSpPr txBox="1">
            <a:spLocks/>
          </p:cNvSpPr>
          <p:nvPr/>
        </p:nvSpPr>
        <p:spPr>
          <a:xfrm>
            <a:off x="5436096"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V</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1" name="Content Placeholder 2"/>
          <p:cNvSpPr txBox="1">
            <a:spLocks/>
          </p:cNvSpPr>
          <p:nvPr/>
        </p:nvSpPr>
        <p:spPr>
          <a:xfrm>
            <a:off x="6228184"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W</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2" name="TextBox 21"/>
          <p:cNvSpPr txBox="1"/>
          <p:nvPr/>
        </p:nvSpPr>
        <p:spPr>
          <a:xfrm>
            <a:off x="7344816" y="1990581"/>
            <a:ext cx="1547664" cy="646331"/>
          </a:xfrm>
          <a:prstGeom prst="rect">
            <a:avLst/>
          </a:prstGeom>
          <a:noFill/>
        </p:spPr>
        <p:txBody>
          <a:bodyPr wrap="square" rtlCol="0">
            <a:spAutoFit/>
          </a:bodyPr>
          <a:lstStyle/>
          <a:p>
            <a:r>
              <a:rPr lang="nl-NL" i="1" dirty="0" smtClean="0"/>
              <a:t>Elementaire proposities</a:t>
            </a:r>
            <a:endParaRPr lang="nl-NL" i="1" dirty="0"/>
          </a:p>
        </p:txBody>
      </p:sp>
      <p:sp>
        <p:nvSpPr>
          <p:cNvPr id="23" name="TextBox 22"/>
          <p:cNvSpPr txBox="1"/>
          <p:nvPr/>
        </p:nvSpPr>
        <p:spPr>
          <a:xfrm>
            <a:off x="7020272" y="2780928"/>
            <a:ext cx="2195736" cy="923330"/>
          </a:xfrm>
          <a:prstGeom prst="rect">
            <a:avLst/>
          </a:prstGeom>
          <a:noFill/>
        </p:spPr>
        <p:txBody>
          <a:bodyPr wrap="square" rtlCol="0">
            <a:spAutoFit/>
          </a:bodyPr>
          <a:lstStyle/>
          <a:p>
            <a:pPr algn="ctr"/>
            <a:r>
              <a:rPr lang="nl-NL" i="1" dirty="0" smtClean="0"/>
              <a:t>Samenstellingen             van elementaire proposities</a:t>
            </a:r>
            <a:endParaRPr lang="nl-NL" i="1" dirty="0"/>
          </a:p>
        </p:txBody>
      </p:sp>
      <p:sp>
        <p:nvSpPr>
          <p:cNvPr id="24" name="TextBox 23"/>
          <p:cNvSpPr txBox="1"/>
          <p:nvPr/>
        </p:nvSpPr>
        <p:spPr>
          <a:xfrm>
            <a:off x="7020272" y="3861048"/>
            <a:ext cx="2195736" cy="1200329"/>
          </a:xfrm>
          <a:prstGeom prst="rect">
            <a:avLst/>
          </a:prstGeom>
          <a:noFill/>
        </p:spPr>
        <p:txBody>
          <a:bodyPr wrap="square" rtlCol="0">
            <a:spAutoFit/>
          </a:bodyPr>
          <a:lstStyle/>
          <a:p>
            <a:pPr algn="ctr"/>
            <a:r>
              <a:rPr lang="nl-NL" i="1" dirty="0" smtClean="0"/>
              <a:t>Samenstellingen             van samenstellingen van elementaire proposities</a:t>
            </a:r>
            <a:endParaRPr lang="nl-NL" i="1" dirty="0"/>
          </a:p>
        </p:txBody>
      </p:sp>
      <p:sp>
        <p:nvSpPr>
          <p:cNvPr id="25" name="TextBox 24"/>
          <p:cNvSpPr txBox="1"/>
          <p:nvPr/>
        </p:nvSpPr>
        <p:spPr>
          <a:xfrm>
            <a:off x="7416824" y="5363924"/>
            <a:ext cx="2195736" cy="369332"/>
          </a:xfrm>
          <a:prstGeom prst="rect">
            <a:avLst/>
          </a:prstGeom>
          <a:noFill/>
        </p:spPr>
        <p:txBody>
          <a:bodyPr wrap="square" rtlCol="0">
            <a:spAutoFit/>
          </a:bodyPr>
          <a:lstStyle/>
          <a:p>
            <a:r>
              <a:rPr lang="nl-NL" i="1" dirty="0" smtClean="0"/>
              <a:t>Enzovoort…</a:t>
            </a:r>
            <a:endParaRPr lang="nl-NL" i="1" dirty="0"/>
          </a:p>
        </p:txBody>
      </p:sp>
      <p:sp>
        <p:nvSpPr>
          <p:cNvPr id="26" name="Content Placeholder 2"/>
          <p:cNvSpPr txBox="1">
            <a:spLocks/>
          </p:cNvSpPr>
          <p:nvPr/>
        </p:nvSpPr>
        <p:spPr>
          <a:xfrm>
            <a:off x="395536" y="2852936"/>
            <a:ext cx="86409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FF0000"/>
                </a:solidFill>
              </a:rPr>
              <a:t>(</a:t>
            </a:r>
            <a:r>
              <a:rPr lang="nl-NL" b="1" dirty="0" smtClean="0">
                <a:solidFill>
                  <a:srgbClr val="0070C0"/>
                </a:solidFill>
              </a:rPr>
              <a:t>P ∧ Q</a:t>
            </a:r>
            <a:r>
              <a:rPr lang="nl-NL" b="1" dirty="0" smtClean="0">
                <a:solidFill>
                  <a:srgbClr val="FF0000"/>
                </a:solidFill>
              </a:rPr>
              <a:t>)</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7" name="Content Placeholder 2"/>
          <p:cNvSpPr txBox="1">
            <a:spLocks/>
          </p:cNvSpPr>
          <p:nvPr/>
        </p:nvSpPr>
        <p:spPr>
          <a:xfrm>
            <a:off x="1691680" y="2852936"/>
            <a:ext cx="86409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¬R</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8" name="Content Placeholder 2"/>
          <p:cNvSpPr txBox="1">
            <a:spLocks/>
          </p:cNvSpPr>
          <p:nvPr/>
        </p:nvSpPr>
        <p:spPr>
          <a:xfrm>
            <a:off x="2555776" y="2852936"/>
            <a:ext cx="122413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FF0000"/>
                </a:solidFill>
              </a:rPr>
              <a:t>(</a:t>
            </a:r>
            <a:r>
              <a:rPr lang="nl-NL" b="1" dirty="0" smtClean="0">
                <a:solidFill>
                  <a:srgbClr val="0070C0"/>
                </a:solidFill>
              </a:rPr>
              <a:t>P → T</a:t>
            </a:r>
            <a:r>
              <a:rPr lang="nl-NL" b="1" dirty="0" smtClean="0">
                <a:solidFill>
                  <a:srgbClr val="FF0000"/>
                </a:solidFill>
              </a:rPr>
              <a:t>)</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9" name="Content Placeholder 2"/>
          <p:cNvSpPr txBox="1">
            <a:spLocks/>
          </p:cNvSpPr>
          <p:nvPr/>
        </p:nvSpPr>
        <p:spPr>
          <a:xfrm>
            <a:off x="3923928" y="2852936"/>
            <a:ext cx="122413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FF0000"/>
                </a:solidFill>
              </a:rPr>
              <a:t>(</a:t>
            </a:r>
            <a:r>
              <a:rPr lang="nl-NL" b="1" dirty="0" smtClean="0">
                <a:solidFill>
                  <a:srgbClr val="0070C0"/>
                </a:solidFill>
              </a:rPr>
              <a:t>T ∨ U</a:t>
            </a:r>
            <a:r>
              <a:rPr lang="nl-NL" b="1" dirty="0" smtClean="0">
                <a:solidFill>
                  <a:srgbClr val="FF0000"/>
                </a:solidFill>
              </a:rPr>
              <a:t>)</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1" name="Content Placeholder 2"/>
          <p:cNvSpPr txBox="1">
            <a:spLocks/>
          </p:cNvSpPr>
          <p:nvPr/>
        </p:nvSpPr>
        <p:spPr>
          <a:xfrm>
            <a:off x="5220072" y="2852936"/>
            <a:ext cx="1224136" cy="792088"/>
          </a:xfrm>
          <a:prstGeom prst="rect">
            <a:avLst/>
          </a:prstGeom>
        </p:spPr>
        <p:txBody>
          <a:bodyPr vert="horz" lIns="91440" tIns="45720" rIns="91440" bIns="45720" rtlCol="0">
            <a:normAutofit/>
          </a:bodyPr>
          <a:lstStyle/>
          <a:p>
            <a:pPr marL="342900" indent="-342900">
              <a:spcBef>
                <a:spcPct val="20000"/>
              </a:spcBef>
              <a:defRPr/>
            </a:pPr>
            <a:r>
              <a:rPr lang="nl-NL" b="1" dirty="0" smtClean="0">
                <a:solidFill>
                  <a:srgbClr val="FF0000"/>
                </a:solidFill>
              </a:rPr>
              <a:t>(</a:t>
            </a:r>
            <a:r>
              <a:rPr lang="nl-NL" b="1" dirty="0" smtClean="0">
                <a:solidFill>
                  <a:srgbClr val="0070C0"/>
                </a:solidFill>
              </a:rPr>
              <a:t>Q ↔ V</a:t>
            </a:r>
            <a:r>
              <a:rPr lang="nl-NL" b="1" dirty="0" smtClean="0">
                <a:solidFill>
                  <a:srgbClr val="FF0000"/>
                </a:solidFill>
              </a:rPr>
              <a:t>)</a:t>
            </a:r>
          </a:p>
          <a:p>
            <a:pPr marL="342900" lvl="0" indent="-342900">
              <a:spcBef>
                <a:spcPct val="20000"/>
              </a:spcBef>
              <a:defRPr/>
            </a:pPr>
            <a:r>
              <a:rPr lang="nl-NL" b="1" dirty="0" smtClean="0">
                <a:solidFill>
                  <a:srgbClr val="0070C0"/>
                </a:solidFill>
              </a:rPr>
              <a:t>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2" name="Content Placeholder 2"/>
          <p:cNvSpPr txBox="1">
            <a:spLocks/>
          </p:cNvSpPr>
          <p:nvPr/>
        </p:nvSpPr>
        <p:spPr>
          <a:xfrm>
            <a:off x="467544" y="4077072"/>
            <a:ext cx="1728192"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FF0000"/>
                </a:solidFill>
              </a:rPr>
              <a:t>(</a:t>
            </a:r>
            <a:r>
              <a:rPr lang="nl-NL" b="1" dirty="0" smtClean="0">
                <a:solidFill>
                  <a:srgbClr val="0070C0"/>
                </a:solidFill>
              </a:rPr>
              <a:t>(P ∧ Q) ∨ ¬R</a:t>
            </a:r>
            <a:r>
              <a:rPr lang="nl-NL" b="1" dirty="0" smtClean="0">
                <a:solidFill>
                  <a:srgbClr val="FF0000"/>
                </a:solidFill>
              </a:rPr>
              <a:t>)</a:t>
            </a:r>
            <a:endParaRPr kumimoji="0" lang="nl-NL"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4" name="Content Placeholder 2"/>
          <p:cNvSpPr txBox="1">
            <a:spLocks/>
          </p:cNvSpPr>
          <p:nvPr/>
        </p:nvSpPr>
        <p:spPr>
          <a:xfrm>
            <a:off x="2123728" y="4077072"/>
            <a:ext cx="2232248"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FF0000"/>
                </a:solidFill>
              </a:rPr>
              <a:t>(</a:t>
            </a:r>
            <a:r>
              <a:rPr lang="nl-NL" b="1" dirty="0" smtClean="0">
                <a:solidFill>
                  <a:srgbClr val="0070C0"/>
                </a:solidFill>
              </a:rPr>
              <a:t>(P → T) ∧ (T ∨ U)</a:t>
            </a:r>
            <a:r>
              <a:rPr lang="nl-NL" b="1" dirty="0" smtClean="0">
                <a:solidFill>
                  <a:srgbClr val="FF0000"/>
                </a:solidFill>
              </a:rPr>
              <a:t>)</a:t>
            </a:r>
            <a:r>
              <a:rPr lang="nl-NL" b="1" dirty="0" smtClean="0">
                <a:solidFill>
                  <a:srgbClr val="0070C0"/>
                </a:solidFill>
              </a:rPr>
              <a:t>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5" name="Content Placeholder 2"/>
          <p:cNvSpPr txBox="1">
            <a:spLocks/>
          </p:cNvSpPr>
          <p:nvPr/>
        </p:nvSpPr>
        <p:spPr>
          <a:xfrm>
            <a:off x="4283968" y="4077072"/>
            <a:ext cx="122413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FF0000"/>
                </a:solidFill>
              </a:rPr>
              <a:t>(</a:t>
            </a:r>
            <a:r>
              <a:rPr lang="nl-NL" b="1" dirty="0" smtClean="0">
                <a:solidFill>
                  <a:srgbClr val="0070C0"/>
                </a:solidFill>
              </a:rPr>
              <a:t>(T ∨ U)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6" name="Content Placeholder 2"/>
          <p:cNvSpPr txBox="1">
            <a:spLocks/>
          </p:cNvSpPr>
          <p:nvPr/>
        </p:nvSpPr>
        <p:spPr>
          <a:xfrm>
            <a:off x="5292080" y="4077072"/>
            <a:ext cx="1224136" cy="792088"/>
          </a:xfrm>
          <a:prstGeom prst="rect">
            <a:avLst/>
          </a:prstGeom>
        </p:spPr>
        <p:txBody>
          <a:bodyPr vert="horz" lIns="91440" tIns="45720" rIns="91440" bIns="45720" rtlCol="0">
            <a:normAutofit/>
          </a:bodyPr>
          <a:lstStyle/>
          <a:p>
            <a:pPr marL="342900" indent="-342900">
              <a:spcBef>
                <a:spcPct val="20000"/>
              </a:spcBef>
              <a:defRPr/>
            </a:pPr>
            <a:r>
              <a:rPr lang="nl-NL" b="1" dirty="0" smtClean="0">
                <a:solidFill>
                  <a:srgbClr val="0070C0"/>
                </a:solidFill>
              </a:rPr>
              <a:t>(P ∧ Q)</a:t>
            </a:r>
            <a:r>
              <a:rPr lang="nl-NL" b="1" dirty="0" smtClean="0">
                <a:solidFill>
                  <a:srgbClr val="FF0000"/>
                </a:solidFill>
              </a:rPr>
              <a:t>)</a:t>
            </a:r>
          </a:p>
          <a:p>
            <a:pPr marL="342900" lvl="0" indent="-342900">
              <a:spcBef>
                <a:spcPct val="20000"/>
              </a:spcBef>
              <a:defRPr/>
            </a:pPr>
            <a:r>
              <a:rPr lang="nl-NL" b="1" dirty="0" smtClean="0">
                <a:solidFill>
                  <a:srgbClr val="0070C0"/>
                </a:solidFill>
              </a:rPr>
              <a:t>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7" name="Content Placeholder 2"/>
          <p:cNvSpPr txBox="1">
            <a:spLocks/>
          </p:cNvSpPr>
          <p:nvPr/>
        </p:nvSpPr>
        <p:spPr>
          <a:xfrm>
            <a:off x="1475656" y="5157192"/>
            <a:ext cx="194421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FF0000"/>
                </a:solidFill>
              </a:rPr>
              <a:t>(</a:t>
            </a:r>
            <a:r>
              <a:rPr lang="nl-NL" b="1" dirty="0" smtClean="0">
                <a:solidFill>
                  <a:srgbClr val="0070C0"/>
                </a:solidFill>
              </a:rPr>
              <a:t>((P ∧ Q) ∨ ¬R) →</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8" name="Content Placeholder 2"/>
          <p:cNvSpPr txBox="1">
            <a:spLocks/>
          </p:cNvSpPr>
          <p:nvPr/>
        </p:nvSpPr>
        <p:spPr>
          <a:xfrm>
            <a:off x="3131840" y="5157192"/>
            <a:ext cx="2232248"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T) ∧ (T ∨ U))</a:t>
            </a:r>
            <a:r>
              <a:rPr lang="nl-NL" b="1" dirty="0" smtClean="0">
                <a:solidFill>
                  <a:srgbClr val="FF0000"/>
                </a:solidFill>
              </a:rPr>
              <a:t>)</a:t>
            </a:r>
            <a:r>
              <a:rPr lang="nl-NL" b="1" dirty="0" smtClean="0">
                <a:solidFill>
                  <a:srgbClr val="0070C0"/>
                </a:solidFill>
              </a:rPr>
              <a:t>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r>
              <a:rPr lang="nl-NL" sz="3600" dirty="0" smtClean="0"/>
              <a:t>  </a:t>
            </a:r>
            <a:endParaRPr lang="nl-NL" sz="3600" dirty="0"/>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23528" y="1772816"/>
            <a:ext cx="4176464" cy="1200329"/>
          </a:xfrm>
          <a:prstGeom prst="rect">
            <a:avLst/>
          </a:prstGeom>
        </p:spPr>
        <p:txBody>
          <a:bodyPr wrap="square">
            <a:spAutoFit/>
          </a:bodyPr>
          <a:lstStyle/>
          <a:p>
            <a:r>
              <a:rPr lang="nl-NL" dirty="0" smtClean="0"/>
              <a:t>1.</a:t>
            </a:r>
            <a:r>
              <a:rPr lang="nl-NL" b="1" dirty="0" smtClean="0"/>
              <a:t>   Aa		</a:t>
            </a:r>
            <a:r>
              <a:rPr lang="nl-NL" dirty="0" smtClean="0"/>
              <a:t>Prem.</a:t>
            </a:r>
          </a:p>
          <a:p>
            <a:r>
              <a:rPr lang="nl-NL" dirty="0" smtClean="0"/>
              <a:t>2.   </a:t>
            </a:r>
            <a:r>
              <a:rPr lang="nl-NL" b="1" dirty="0" smtClean="0"/>
              <a:t>Ba		</a:t>
            </a:r>
            <a:r>
              <a:rPr lang="nl-NL" dirty="0" smtClean="0"/>
              <a:t>Prem.</a:t>
            </a:r>
          </a:p>
          <a:p>
            <a:r>
              <a:rPr lang="nl-NL" dirty="0" smtClean="0"/>
              <a:t>3.   </a:t>
            </a:r>
            <a:r>
              <a:rPr lang="nl-NL" b="1" dirty="0" smtClean="0"/>
              <a:t>Aa ∧ Ba 	</a:t>
            </a:r>
            <a:r>
              <a:rPr lang="nl-NL" dirty="0" smtClean="0"/>
              <a:t>I ∧ (1,2)</a:t>
            </a:r>
          </a:p>
          <a:p>
            <a:r>
              <a:rPr lang="nl-NL" dirty="0" smtClean="0"/>
              <a:t>4.   </a:t>
            </a:r>
            <a:r>
              <a:rPr lang="nl-NL" b="1" dirty="0" smtClean="0"/>
              <a:t>∃x</a:t>
            </a:r>
            <a:r>
              <a:rPr lang="nl-NL" dirty="0" smtClean="0"/>
              <a:t> </a:t>
            </a:r>
            <a:r>
              <a:rPr lang="nl-NL" b="1" dirty="0" smtClean="0"/>
              <a:t>(</a:t>
            </a:r>
            <a:r>
              <a:rPr lang="nl-NL" b="1" dirty="0" err="1" smtClean="0"/>
              <a:t>Ax</a:t>
            </a:r>
            <a:r>
              <a:rPr lang="nl-NL" b="1" dirty="0" smtClean="0"/>
              <a:t> ∧ </a:t>
            </a:r>
            <a:r>
              <a:rPr lang="nl-NL" b="1" dirty="0" err="1" smtClean="0"/>
              <a:t>Bx</a:t>
            </a:r>
            <a:r>
              <a:rPr lang="nl-NL" b="1" dirty="0" smtClean="0"/>
              <a:t>)	</a:t>
            </a:r>
            <a:r>
              <a:rPr lang="nl-NL" dirty="0" smtClean="0"/>
              <a:t>I</a:t>
            </a:r>
            <a:r>
              <a:rPr lang="nl-NL" b="1" dirty="0" smtClean="0"/>
              <a:t> </a:t>
            </a:r>
            <a:r>
              <a:rPr lang="nl-NL" dirty="0" smtClean="0"/>
              <a:t>∃ (3)</a:t>
            </a:r>
            <a:r>
              <a:rPr lang="nl-NL" b="1" dirty="0" smtClean="0"/>
              <a:t>  </a:t>
            </a:r>
            <a:r>
              <a:rPr lang="nl-NL" dirty="0" smtClean="0"/>
              <a:t>  	 </a:t>
            </a:r>
            <a:endParaRPr lang="nl-NL" dirty="0"/>
          </a:p>
        </p:txBody>
      </p:sp>
      <p:sp>
        <p:nvSpPr>
          <p:cNvPr id="12" name="Rectangle 11"/>
          <p:cNvSpPr/>
          <p:nvPr/>
        </p:nvSpPr>
        <p:spPr>
          <a:xfrm>
            <a:off x="395536" y="3501008"/>
            <a:ext cx="3240360" cy="1477328"/>
          </a:xfrm>
          <a:prstGeom prst="rect">
            <a:avLst/>
          </a:prstGeom>
        </p:spPr>
        <p:txBody>
          <a:bodyPr wrap="square">
            <a:spAutoFit/>
          </a:bodyPr>
          <a:lstStyle/>
          <a:p>
            <a:r>
              <a:rPr lang="nl-NL" dirty="0" smtClean="0"/>
              <a:t>1.</a:t>
            </a:r>
            <a:r>
              <a:rPr lang="nl-NL" b="1" dirty="0" smtClean="0"/>
              <a:t>   ∀y </a:t>
            </a:r>
            <a:r>
              <a:rPr lang="nl-NL" b="1" dirty="0" err="1" smtClean="0"/>
              <a:t>Bay</a:t>
            </a:r>
            <a:r>
              <a:rPr lang="nl-NL" b="1" dirty="0" smtClean="0"/>
              <a:t> 	     </a:t>
            </a:r>
            <a:r>
              <a:rPr lang="nl-NL" dirty="0" smtClean="0"/>
              <a:t>Prem.</a:t>
            </a:r>
          </a:p>
          <a:p>
            <a:r>
              <a:rPr lang="nl-NL" dirty="0" smtClean="0"/>
              <a:t>2.   </a:t>
            </a:r>
            <a:r>
              <a:rPr lang="nl-NL" b="1" dirty="0" smtClean="0"/>
              <a:t>Aa		     </a:t>
            </a:r>
            <a:r>
              <a:rPr lang="nl-NL" dirty="0" err="1" smtClean="0"/>
              <a:t>Ass</a:t>
            </a:r>
            <a:r>
              <a:rPr lang="nl-NL" dirty="0" smtClean="0"/>
              <a:t>.</a:t>
            </a:r>
          </a:p>
          <a:p>
            <a:r>
              <a:rPr lang="nl-NL" dirty="0" smtClean="0"/>
              <a:t>3.   </a:t>
            </a:r>
            <a:r>
              <a:rPr lang="nl-NL" b="1" dirty="0" smtClean="0"/>
              <a:t>∀y </a:t>
            </a:r>
            <a:r>
              <a:rPr lang="nl-NL" b="1" dirty="0" err="1" smtClean="0"/>
              <a:t>Bay</a:t>
            </a:r>
            <a:r>
              <a:rPr lang="nl-NL" b="1" dirty="0" smtClean="0"/>
              <a:t> 	     </a:t>
            </a:r>
            <a:r>
              <a:rPr lang="nl-NL" dirty="0" err="1" smtClean="0"/>
              <a:t>Herh</a:t>
            </a:r>
            <a:r>
              <a:rPr lang="nl-NL" dirty="0" smtClean="0"/>
              <a:t>. (1)</a:t>
            </a:r>
          </a:p>
          <a:p>
            <a:r>
              <a:rPr lang="nl-NL" dirty="0" smtClean="0"/>
              <a:t>4.   </a:t>
            </a:r>
            <a:r>
              <a:rPr lang="nl-NL" b="1" dirty="0" smtClean="0"/>
              <a:t>Aa</a:t>
            </a:r>
            <a:r>
              <a:rPr lang="nl-NL" dirty="0" smtClean="0"/>
              <a:t> </a:t>
            </a:r>
            <a:r>
              <a:rPr lang="nl-NL" b="1" dirty="0" smtClean="0"/>
              <a:t>→ ∀y </a:t>
            </a:r>
            <a:r>
              <a:rPr lang="nl-NL" b="1" dirty="0" err="1" smtClean="0"/>
              <a:t>Bay</a:t>
            </a:r>
            <a:r>
              <a:rPr lang="nl-NL" b="1" dirty="0" smtClean="0"/>
              <a:t> 	     </a:t>
            </a:r>
            <a:r>
              <a:rPr lang="nl-NL" dirty="0" smtClean="0"/>
              <a:t>I</a:t>
            </a:r>
            <a:r>
              <a:rPr lang="nl-NL" b="1" dirty="0" smtClean="0"/>
              <a:t> </a:t>
            </a:r>
            <a:r>
              <a:rPr lang="nl-NL" dirty="0" smtClean="0"/>
              <a:t>→</a:t>
            </a:r>
            <a:r>
              <a:rPr lang="nl-NL" b="1" dirty="0" smtClean="0"/>
              <a:t> </a:t>
            </a:r>
            <a:r>
              <a:rPr lang="nl-NL" dirty="0" smtClean="0"/>
              <a:t>(3)</a:t>
            </a:r>
          </a:p>
          <a:p>
            <a:r>
              <a:rPr lang="nl-NL" dirty="0" smtClean="0"/>
              <a:t>5.   </a:t>
            </a:r>
            <a:r>
              <a:rPr lang="nl-NL" b="1" dirty="0" smtClean="0"/>
              <a:t>∃x (</a:t>
            </a:r>
            <a:r>
              <a:rPr lang="nl-NL" b="1" dirty="0" err="1" smtClean="0"/>
              <a:t>Ax</a:t>
            </a:r>
            <a:r>
              <a:rPr lang="nl-NL" b="1" dirty="0" smtClean="0"/>
              <a:t> → ∀y </a:t>
            </a:r>
            <a:r>
              <a:rPr lang="nl-NL" b="1" dirty="0" err="1" smtClean="0"/>
              <a:t>Bxy</a:t>
            </a:r>
            <a:r>
              <a:rPr lang="nl-NL" b="1" dirty="0" smtClean="0"/>
              <a:t>)    </a:t>
            </a:r>
            <a:r>
              <a:rPr lang="nl-NL" dirty="0" smtClean="0"/>
              <a:t>I</a:t>
            </a:r>
            <a:r>
              <a:rPr lang="nl-NL" b="1" dirty="0" smtClean="0"/>
              <a:t> </a:t>
            </a:r>
            <a:r>
              <a:rPr lang="nl-NL" dirty="0" smtClean="0"/>
              <a:t>∃ (4)	 </a:t>
            </a:r>
            <a:endParaRPr lang="nl-NL" dirty="0"/>
          </a:p>
        </p:txBody>
      </p:sp>
      <p:cxnSp>
        <p:nvCxnSpPr>
          <p:cNvPr id="14" name="Straight Connector 13"/>
          <p:cNvCxnSpPr/>
          <p:nvPr/>
        </p:nvCxnSpPr>
        <p:spPr>
          <a:xfrm flipH="1">
            <a:off x="395536" y="3861048"/>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5536" y="3861048"/>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95536" y="4365104"/>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95536" y="5013176"/>
            <a:ext cx="4176464" cy="646331"/>
          </a:xfrm>
          <a:prstGeom prst="rect">
            <a:avLst/>
          </a:prstGeom>
        </p:spPr>
        <p:txBody>
          <a:bodyPr wrap="square">
            <a:spAutoFit/>
          </a:bodyPr>
          <a:lstStyle/>
          <a:p>
            <a:r>
              <a:rPr lang="nl-NL" dirty="0" smtClean="0">
                <a:solidFill>
                  <a:srgbClr val="0070C0"/>
                </a:solidFill>
              </a:rPr>
              <a:t>5.   </a:t>
            </a:r>
            <a:r>
              <a:rPr lang="nl-NL" b="1" dirty="0" smtClean="0">
                <a:solidFill>
                  <a:srgbClr val="0070C0"/>
                </a:solidFill>
              </a:rPr>
              <a:t>∃x (Aa → ∀y </a:t>
            </a:r>
            <a:r>
              <a:rPr lang="nl-NL" b="1" dirty="0" err="1" smtClean="0">
                <a:solidFill>
                  <a:srgbClr val="0070C0"/>
                </a:solidFill>
              </a:rPr>
              <a:t>Bxy</a:t>
            </a:r>
            <a:r>
              <a:rPr lang="nl-NL" b="1" dirty="0" smtClean="0">
                <a:solidFill>
                  <a:srgbClr val="0070C0"/>
                </a:solidFill>
              </a:rPr>
              <a:t>)    </a:t>
            </a:r>
            <a:r>
              <a:rPr lang="nl-NL" dirty="0" smtClean="0">
                <a:solidFill>
                  <a:srgbClr val="0070C0"/>
                </a:solidFill>
              </a:rPr>
              <a:t>I</a:t>
            </a:r>
            <a:r>
              <a:rPr lang="nl-NL" b="1" dirty="0" smtClean="0">
                <a:solidFill>
                  <a:srgbClr val="0070C0"/>
                </a:solidFill>
              </a:rPr>
              <a:t> </a:t>
            </a:r>
            <a:r>
              <a:rPr lang="nl-NL" dirty="0" smtClean="0">
                <a:solidFill>
                  <a:srgbClr val="0070C0"/>
                </a:solidFill>
              </a:rPr>
              <a:t>∃ (4)</a:t>
            </a:r>
          </a:p>
          <a:p>
            <a:r>
              <a:rPr lang="nl-NL" b="1" dirty="0" smtClean="0"/>
              <a:t>   </a:t>
            </a:r>
            <a:r>
              <a:rPr lang="nl-NL" dirty="0" smtClean="0"/>
              <a:t>  	 </a:t>
            </a:r>
            <a:endParaRPr lang="nl-NL" dirty="0"/>
          </a:p>
        </p:txBody>
      </p:sp>
      <p:sp>
        <p:nvSpPr>
          <p:cNvPr id="24" name="Rectangle 23"/>
          <p:cNvSpPr/>
          <p:nvPr/>
        </p:nvSpPr>
        <p:spPr>
          <a:xfrm>
            <a:off x="395536" y="5446965"/>
            <a:ext cx="4176464" cy="646331"/>
          </a:xfrm>
          <a:prstGeom prst="rect">
            <a:avLst/>
          </a:prstGeom>
        </p:spPr>
        <p:txBody>
          <a:bodyPr wrap="square">
            <a:spAutoFit/>
          </a:bodyPr>
          <a:lstStyle/>
          <a:p>
            <a:r>
              <a:rPr lang="nl-NL" dirty="0" smtClean="0">
                <a:solidFill>
                  <a:srgbClr val="C00000"/>
                </a:solidFill>
              </a:rPr>
              <a:t>5.   </a:t>
            </a:r>
            <a:r>
              <a:rPr lang="nl-NL" b="1" dirty="0" smtClean="0">
                <a:solidFill>
                  <a:srgbClr val="C00000"/>
                </a:solidFill>
              </a:rPr>
              <a:t>∃x (</a:t>
            </a:r>
            <a:r>
              <a:rPr lang="nl-NL" b="1" dirty="0" err="1" smtClean="0">
                <a:solidFill>
                  <a:srgbClr val="C00000"/>
                </a:solidFill>
              </a:rPr>
              <a:t>Ax</a:t>
            </a:r>
            <a:r>
              <a:rPr lang="nl-NL" b="1" dirty="0" smtClean="0">
                <a:solidFill>
                  <a:srgbClr val="C00000"/>
                </a:solidFill>
              </a:rPr>
              <a:t> → ∀y </a:t>
            </a:r>
            <a:r>
              <a:rPr lang="nl-NL" b="1" dirty="0" err="1" smtClean="0">
                <a:solidFill>
                  <a:srgbClr val="C00000"/>
                </a:solidFill>
              </a:rPr>
              <a:t>Bay</a:t>
            </a:r>
            <a:r>
              <a:rPr lang="nl-NL" b="1" dirty="0" smtClean="0">
                <a:solidFill>
                  <a:srgbClr val="C00000"/>
                </a:solidFill>
              </a:rPr>
              <a:t>)    </a:t>
            </a:r>
            <a:r>
              <a:rPr lang="nl-NL" dirty="0" smtClean="0">
                <a:solidFill>
                  <a:srgbClr val="C00000"/>
                </a:solidFill>
              </a:rPr>
              <a:t>I</a:t>
            </a:r>
            <a:r>
              <a:rPr lang="nl-NL" b="1" dirty="0" smtClean="0">
                <a:solidFill>
                  <a:srgbClr val="C00000"/>
                </a:solidFill>
              </a:rPr>
              <a:t> </a:t>
            </a:r>
            <a:r>
              <a:rPr lang="nl-NL" dirty="0" smtClean="0">
                <a:solidFill>
                  <a:srgbClr val="C00000"/>
                </a:solidFill>
              </a:rPr>
              <a:t>∃ (4)</a:t>
            </a:r>
          </a:p>
          <a:p>
            <a:r>
              <a:rPr lang="nl-NL" b="1" dirty="0" smtClean="0"/>
              <a:t>   </a:t>
            </a:r>
            <a:r>
              <a:rPr lang="nl-NL" dirty="0" smtClean="0"/>
              <a:t>  	 </a:t>
            </a:r>
            <a:endParaRPr lang="nl-NL" dirty="0"/>
          </a:p>
        </p:txBody>
      </p:sp>
      <p:sp>
        <p:nvSpPr>
          <p:cNvPr id="25" name="Rectangle 24"/>
          <p:cNvSpPr/>
          <p:nvPr/>
        </p:nvSpPr>
        <p:spPr>
          <a:xfrm>
            <a:off x="4139952" y="1772816"/>
            <a:ext cx="4176464" cy="646331"/>
          </a:xfrm>
          <a:prstGeom prst="rect">
            <a:avLst/>
          </a:prstGeom>
        </p:spPr>
        <p:txBody>
          <a:bodyPr wrap="square">
            <a:spAutoFit/>
          </a:bodyPr>
          <a:lstStyle/>
          <a:p>
            <a:r>
              <a:rPr lang="nl-NL" dirty="0" smtClean="0"/>
              <a:t>1.</a:t>
            </a:r>
            <a:r>
              <a:rPr lang="nl-NL" b="1" dirty="0" smtClean="0"/>
              <a:t>   Aa V ¬Ga  	</a:t>
            </a:r>
            <a:r>
              <a:rPr lang="nl-NL" dirty="0" smtClean="0"/>
              <a:t>Prem.</a:t>
            </a:r>
          </a:p>
          <a:p>
            <a:r>
              <a:rPr lang="nl-NL" dirty="0" smtClean="0"/>
              <a:t>2.   </a:t>
            </a:r>
            <a:r>
              <a:rPr lang="nl-NL" b="1" dirty="0" smtClean="0"/>
              <a:t>∃x</a:t>
            </a:r>
            <a:r>
              <a:rPr lang="nl-NL" dirty="0" smtClean="0"/>
              <a:t> </a:t>
            </a:r>
            <a:r>
              <a:rPr lang="nl-NL" b="1" dirty="0" smtClean="0"/>
              <a:t>(</a:t>
            </a:r>
            <a:r>
              <a:rPr lang="nl-NL" b="1" dirty="0" err="1" smtClean="0"/>
              <a:t>Ax</a:t>
            </a:r>
            <a:r>
              <a:rPr lang="nl-NL" b="1" dirty="0" smtClean="0"/>
              <a:t> V ¬ </a:t>
            </a:r>
            <a:r>
              <a:rPr lang="nl-NL" b="1" dirty="0" err="1" smtClean="0"/>
              <a:t>Gx</a:t>
            </a:r>
            <a:r>
              <a:rPr lang="nl-NL" b="1" dirty="0" smtClean="0"/>
              <a:t>) 	</a:t>
            </a:r>
            <a:r>
              <a:rPr lang="nl-NL" dirty="0" smtClean="0"/>
              <a:t>I</a:t>
            </a:r>
            <a:r>
              <a:rPr lang="nl-NL" b="1" dirty="0" smtClean="0"/>
              <a:t> </a:t>
            </a:r>
            <a:r>
              <a:rPr lang="nl-NL" dirty="0" smtClean="0"/>
              <a:t>∃ (1)</a:t>
            </a:r>
            <a:r>
              <a:rPr lang="nl-NL" b="1" dirty="0" smtClean="0"/>
              <a:t>  </a:t>
            </a:r>
            <a:r>
              <a:rPr lang="nl-NL"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2000"/>
                                        <p:tgtEl>
                                          <p:spTgt spid="2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20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fade">
                                      <p:cBhvr>
                                        <p:cTn id="29" dur="2000"/>
                                        <p:tgtEl>
                                          <p:spTgt spid="24">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2000"/>
                                        <p:tgtEl>
                                          <p:spTgt spid="2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2000"/>
                                        <p:tgtEl>
                                          <p:spTgt spid="25">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xEl>
                                              <p:pRg st="1" end="1"/>
                                            </p:txEl>
                                          </p:spTgt>
                                        </p:tgtEl>
                                        <p:attrNameLst>
                                          <p:attrName>style.visibility</p:attrName>
                                        </p:attrNameLst>
                                      </p:cBhvr>
                                      <p:to>
                                        <p:strVal val="visible"/>
                                      </p:to>
                                    </p:set>
                                    <p:animEffect transition="in" filter="fade">
                                      <p:cBhvr>
                                        <p:cTn id="40" dur="2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build="allAtOnce"/>
      <p:bldP spid="24" grpId="0" build="allAtOnce"/>
      <p:bldP spid="25" grpId="0" build="allAtOnce"/>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r>
              <a:rPr lang="nl-NL" sz="3600" dirty="0" smtClean="0"/>
              <a:t>  </a:t>
            </a:r>
            <a:endParaRPr lang="nl-NL" sz="3600" dirty="0"/>
          </a:p>
        </p:txBody>
      </p:sp>
      <p:sp>
        <p:nvSpPr>
          <p:cNvPr id="3" name="Content Placeholder 2"/>
          <p:cNvSpPr>
            <a:spLocks noGrp="1"/>
          </p:cNvSpPr>
          <p:nvPr>
            <p:ph idx="1"/>
          </p:nvPr>
        </p:nvSpPr>
        <p:spPr>
          <a:xfrm>
            <a:off x="288032" y="1600201"/>
            <a:ext cx="8892480" cy="1108720"/>
          </a:xfrm>
        </p:spPr>
        <p:txBody>
          <a:bodyPr>
            <a:noAutofit/>
          </a:bodyPr>
          <a:lstStyle/>
          <a:p>
            <a:r>
              <a:rPr lang="nl-NL" sz="2000" dirty="0" smtClean="0"/>
              <a:t>Alle mensen zijn sterfelijk. Dus Jan is sterfelijk</a:t>
            </a:r>
          </a:p>
          <a:p>
            <a:r>
              <a:rPr lang="nl-NL" sz="2000" dirty="0" smtClean="0"/>
              <a:t>Alle materiële objecten hebben een massa. Dus </a:t>
            </a:r>
            <a:r>
              <a:rPr lang="nl-NL" sz="2000" i="1" dirty="0" smtClean="0"/>
              <a:t>deze</a:t>
            </a:r>
            <a:r>
              <a:rPr lang="nl-NL" sz="2000" dirty="0" smtClean="0"/>
              <a:t> tafel heeft een massa</a:t>
            </a:r>
          </a:p>
          <a:p>
            <a:r>
              <a:rPr lang="nl-NL" sz="2000" dirty="0" smtClean="0"/>
              <a:t>Alle steden hebben een burgemeester. Dus Rotterdam heeft een burgemeester</a:t>
            </a:r>
          </a:p>
          <a:p>
            <a:r>
              <a:rPr lang="nl-NL" sz="2000" dirty="0" smtClean="0"/>
              <a:t>Alle filosofen hebben logica bestudeerd. Dus </a:t>
            </a:r>
            <a:r>
              <a:rPr lang="nl-NL" sz="2000" dirty="0" err="1" smtClean="0"/>
              <a:t>Nietzsche</a:t>
            </a:r>
            <a:r>
              <a:rPr lang="nl-NL" sz="2000" dirty="0" smtClean="0"/>
              <a:t> heeft logica bestudeerd </a:t>
            </a:r>
          </a:p>
          <a:p>
            <a:endParaRPr lang="nl-NL" sz="2000" dirty="0" smtClean="0"/>
          </a:p>
          <a:p>
            <a:pPr>
              <a:buNone/>
            </a:pPr>
            <a:endParaRPr lang="nl-NL" sz="2000" dirty="0" smtClean="0"/>
          </a:p>
          <a:p>
            <a:endParaRPr lang="nl-NL" sz="2000" dirty="0" smtClean="0"/>
          </a:p>
          <a:p>
            <a:endParaRPr lang="nl-NL" sz="2000" dirty="0" smtClean="0"/>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21704" y="3429000"/>
            <a:ext cx="2998168" cy="302433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p>
          <a:p>
            <a:pPr marL="342900" lvl="0" indent="-342900">
              <a:spcBef>
                <a:spcPct val="20000"/>
              </a:spcBef>
            </a:pPr>
            <a:r>
              <a:rPr lang="nl-NL" sz="2000" dirty="0" smtClean="0"/>
              <a:t>3. </a:t>
            </a:r>
            <a:r>
              <a:rPr lang="nl-NL" sz="2000" b="1" dirty="0" smtClean="0"/>
              <a:t>∀x </a:t>
            </a:r>
            <a:r>
              <a:rPr lang="el-GR" sz="2000" b="1" i="1" dirty="0" smtClean="0"/>
              <a:t>α</a:t>
            </a:r>
            <a:r>
              <a:rPr lang="nl-NL" sz="2000" b="1" dirty="0" smtClean="0"/>
              <a:t>[x]</a:t>
            </a:r>
          </a:p>
          <a:p>
            <a:pPr marL="342900" lvl="0" indent="-342900">
              <a:spcBef>
                <a:spcPct val="20000"/>
              </a:spcBef>
            </a:pPr>
            <a:r>
              <a:rPr lang="nl-NL" sz="2000" dirty="0" smtClean="0"/>
              <a:t>….</a:t>
            </a:r>
          </a:p>
          <a:p>
            <a:pPr marL="342900" lvl="0" indent="-342900">
              <a:spcBef>
                <a:spcPct val="20000"/>
              </a:spcBef>
            </a:pPr>
            <a:r>
              <a:rPr lang="nl-NL" sz="2000" dirty="0" smtClean="0"/>
              <a:t>….</a:t>
            </a:r>
          </a:p>
          <a:p>
            <a:pPr marL="342900" lvl="0" indent="-342900">
              <a:spcBef>
                <a:spcPct val="20000"/>
              </a:spcBef>
            </a:pPr>
            <a:r>
              <a:rPr lang="nl-NL" sz="2000" dirty="0" smtClean="0"/>
              <a:t>7. </a:t>
            </a:r>
            <a:r>
              <a:rPr lang="el-GR" sz="2000" b="1" i="1" dirty="0" smtClean="0"/>
              <a:t>α</a:t>
            </a:r>
            <a:r>
              <a:rPr lang="nl-NL" sz="2000" b="1" dirty="0" smtClean="0"/>
              <a:t>[a]	        G ∀ (3)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4499992" y="4582869"/>
            <a:ext cx="4176464" cy="646331"/>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V ¬</a:t>
            </a:r>
            <a:r>
              <a:rPr lang="nl-NL" b="1" dirty="0" err="1" smtClean="0"/>
              <a:t>Bx</a:t>
            </a:r>
            <a:r>
              <a:rPr lang="nl-NL" b="1" dirty="0" smtClean="0"/>
              <a:t>)  	</a:t>
            </a:r>
            <a:r>
              <a:rPr lang="nl-NL" dirty="0" smtClean="0"/>
              <a:t>Prem.</a:t>
            </a:r>
          </a:p>
          <a:p>
            <a:r>
              <a:rPr lang="nl-NL" dirty="0" smtClean="0"/>
              <a:t>2.  </a:t>
            </a:r>
            <a:r>
              <a:rPr lang="nl-NL" b="1" dirty="0" smtClean="0"/>
              <a:t>Aa V</a:t>
            </a:r>
            <a:r>
              <a:rPr lang="nl-NL" dirty="0" smtClean="0"/>
              <a:t> </a:t>
            </a:r>
            <a:r>
              <a:rPr lang="nl-NL" b="1" dirty="0" smtClean="0"/>
              <a:t>¬Ba</a:t>
            </a:r>
            <a:r>
              <a:rPr lang="nl-NL" dirty="0" smtClean="0"/>
              <a:t> </a:t>
            </a:r>
            <a:r>
              <a:rPr lang="nl-NL" b="1" dirty="0" smtClean="0"/>
              <a:t> 	</a:t>
            </a:r>
            <a:r>
              <a:rPr lang="nl-NL" dirty="0" smtClean="0"/>
              <a:t>G ∀ (1)	 </a:t>
            </a:r>
            <a:endParaRPr lang="nl-NL" dirty="0"/>
          </a:p>
        </p:txBody>
      </p:sp>
      <p:sp>
        <p:nvSpPr>
          <p:cNvPr id="11" name="Rectangle 10"/>
          <p:cNvSpPr/>
          <p:nvPr/>
        </p:nvSpPr>
        <p:spPr>
          <a:xfrm>
            <a:off x="4499992" y="3645024"/>
            <a:ext cx="4176464" cy="646331"/>
          </a:xfrm>
          <a:prstGeom prst="rect">
            <a:avLst/>
          </a:prstGeom>
        </p:spPr>
        <p:txBody>
          <a:bodyPr wrap="square">
            <a:spAutoFit/>
          </a:bodyPr>
          <a:lstStyle/>
          <a:p>
            <a:r>
              <a:rPr lang="nl-NL" dirty="0" smtClean="0"/>
              <a:t>1.</a:t>
            </a:r>
            <a:r>
              <a:rPr lang="nl-NL" b="1" dirty="0" smtClean="0"/>
              <a:t>  ∀x </a:t>
            </a:r>
            <a:r>
              <a:rPr lang="nl-NL" b="1" dirty="0" err="1" smtClean="0"/>
              <a:t>Kx</a:t>
            </a:r>
            <a:r>
              <a:rPr lang="nl-NL" b="1" dirty="0" smtClean="0"/>
              <a:t>  		</a:t>
            </a:r>
            <a:r>
              <a:rPr lang="nl-NL" dirty="0" smtClean="0"/>
              <a:t>Prem.</a:t>
            </a:r>
          </a:p>
          <a:p>
            <a:r>
              <a:rPr lang="nl-NL" dirty="0" smtClean="0"/>
              <a:t>2.  </a:t>
            </a:r>
            <a:r>
              <a:rPr lang="nl-NL" b="1" dirty="0" err="1" smtClean="0"/>
              <a:t>Kc</a:t>
            </a:r>
            <a:r>
              <a:rPr lang="nl-NL" b="1" dirty="0" smtClean="0"/>
              <a:t>		</a:t>
            </a:r>
            <a:r>
              <a:rPr lang="nl-NL" dirty="0" smtClean="0"/>
              <a:t>G ∀ (1)	 </a:t>
            </a:r>
            <a:endParaRPr lang="nl-NL" dirty="0"/>
          </a:p>
        </p:txBody>
      </p:sp>
      <p:sp>
        <p:nvSpPr>
          <p:cNvPr id="12" name="Content Placeholder 2"/>
          <p:cNvSpPr txBox="1">
            <a:spLocks/>
          </p:cNvSpPr>
          <p:nvPr/>
        </p:nvSpPr>
        <p:spPr>
          <a:xfrm>
            <a:off x="2987824" y="5733256"/>
            <a:ext cx="640871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We dienen</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smtClean="0">
                <a:ln>
                  <a:noFill/>
                </a:ln>
                <a:solidFill>
                  <a:schemeClr val="tx1"/>
                </a:solidFill>
                <a:effectLst/>
                <a:uLnTx/>
                <a:uFillTx/>
                <a:latin typeface="+mn-lt"/>
                <a:ea typeface="+mn-ea"/>
                <a:cs typeface="+mn-cs"/>
              </a:rPr>
              <a:t>ieder</a:t>
            </a:r>
            <a:r>
              <a:rPr kumimoji="0" lang="nl-NL" sz="2000" b="0" i="0" u="none" strike="noStrike" kern="1200" cap="none" spc="0" normalizeH="0" noProof="0" dirty="0" smtClean="0">
                <a:ln>
                  <a:noFill/>
                </a:ln>
                <a:solidFill>
                  <a:schemeClr val="tx1"/>
                </a:solidFill>
                <a:effectLst/>
                <a:uLnTx/>
                <a:uFillTx/>
                <a:latin typeface="+mn-lt"/>
                <a:ea typeface="+mn-ea"/>
                <a:cs typeface="+mn-cs"/>
              </a:rPr>
              <a:t> optreden van de individuvariabele te vervangen door een individuconstante. En we mogen </a:t>
            </a:r>
            <a:r>
              <a:rPr kumimoji="0" lang="nl-NL" sz="2000" b="0" i="1" u="none" strike="noStrike" kern="1200" cap="none" spc="0" normalizeH="0" noProof="0" dirty="0" smtClean="0">
                <a:ln>
                  <a:noFill/>
                </a:ln>
                <a:solidFill>
                  <a:schemeClr val="tx1"/>
                </a:solidFill>
                <a:effectLst/>
                <a:uLnTx/>
                <a:uFillTx/>
                <a:latin typeface="+mn-lt"/>
                <a:ea typeface="+mn-ea"/>
                <a:cs typeface="+mn-cs"/>
              </a:rPr>
              <a:t>iedere</a:t>
            </a:r>
            <a:r>
              <a:rPr kumimoji="0" lang="nl-NL" sz="2000" b="0" i="0" u="none" strike="noStrike" kern="1200" cap="none" spc="0" normalizeH="0" noProof="0" dirty="0" smtClean="0">
                <a:ln>
                  <a:noFill/>
                </a:ln>
                <a:solidFill>
                  <a:schemeClr val="tx1"/>
                </a:solidFill>
                <a:effectLst/>
                <a:uLnTx/>
                <a:uFillTx/>
                <a:latin typeface="+mn-lt"/>
                <a:ea typeface="+mn-ea"/>
                <a:cs typeface="+mn-cs"/>
              </a:rPr>
              <a:t> individuconstante nemen die we maar willen.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2000"/>
                                        <p:tgtEl>
                                          <p:spTgt spid="7">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2000"/>
                                        <p:tgtEl>
                                          <p:spTgt spid="7">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2000"/>
                                        <p:tgtEl>
                                          <p:spTgt spid="7">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2000"/>
                                        <p:tgtEl>
                                          <p:spTgt spid="7">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2000"/>
                                        <p:tgtEl>
                                          <p:spTgt spid="7">
                                            <p:txEl>
                                              <p:pRg st="4" end="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2000"/>
                                        <p:tgtEl>
                                          <p:spTgt spid="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fade">
                                      <p:cBhvr>
                                        <p:cTn id="46" dur="2000"/>
                                        <p:tgtEl>
                                          <p:spTgt spid="11">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2000"/>
                                        <p:tgtEl>
                                          <p:spTgt spid="11">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fade">
                                      <p:cBhvr>
                                        <p:cTn id="54" dur="2000"/>
                                        <p:tgtEl>
                                          <p:spTgt spid="8">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fade">
                                      <p:cBhvr>
                                        <p:cTn id="57" dur="20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xEl>
                                              <p:pRg st="0" end="0"/>
                                            </p:txEl>
                                          </p:spTgt>
                                        </p:tgtEl>
                                        <p:attrNameLst>
                                          <p:attrName>style.visibility</p:attrName>
                                        </p:attrNameLst>
                                      </p:cBhvr>
                                      <p:to>
                                        <p:strVal val="visible"/>
                                      </p:to>
                                    </p:set>
                                    <p:animEffect transition="in" filter="fade">
                                      <p:cBhvr>
                                        <p:cTn id="6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0" grpId="0" build="allAtOnce"/>
      <p:bldP spid="7" grpId="0" build="allAtOnce"/>
      <p:bldP spid="8" grpId="0" build="allAtOnce"/>
      <p:bldP spid="11" grpId="0" build="allAtOnce"/>
      <p:bldP spid="12" grpId="0" build="allAtOnce"/>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2636912"/>
            <a:ext cx="7848872" cy="3416320"/>
          </a:xfrm>
          <a:prstGeom prst="rect">
            <a:avLst/>
          </a:prstGeom>
        </p:spPr>
        <p:txBody>
          <a:bodyPr wrap="square">
            <a:spAutoFit/>
          </a:bodyPr>
          <a:lstStyle/>
          <a:p>
            <a:r>
              <a:rPr lang="nl-NL" dirty="0" smtClean="0"/>
              <a:t>1.</a:t>
            </a:r>
            <a:r>
              <a:rPr lang="nl-NL" b="1" dirty="0" smtClean="0"/>
              <a:t>   </a:t>
            </a:r>
            <a:r>
              <a:rPr lang="nl-NL" b="1" dirty="0" err="1" smtClean="0"/>
              <a:t>Ub</a:t>
            </a:r>
            <a:r>
              <a:rPr lang="nl-NL" b="1" dirty="0" smtClean="0"/>
              <a:t>				</a:t>
            </a:r>
            <a:r>
              <a:rPr lang="nl-NL" dirty="0" smtClean="0"/>
              <a:t>Prem.</a:t>
            </a:r>
          </a:p>
          <a:p>
            <a:r>
              <a:rPr lang="nl-NL" dirty="0" smtClean="0"/>
              <a:t>2.   </a:t>
            </a:r>
            <a:r>
              <a:rPr lang="nl-NL" b="1" dirty="0" smtClean="0"/>
              <a:t>∀x (</a:t>
            </a:r>
            <a:r>
              <a:rPr lang="nl-NL" b="1" dirty="0" err="1" smtClean="0"/>
              <a:t>Ux</a:t>
            </a:r>
            <a:r>
              <a:rPr lang="nl-NL" b="1" dirty="0" smtClean="0"/>
              <a:t> → </a:t>
            </a:r>
            <a:r>
              <a:rPr lang="nl-NL" b="1" dirty="0" err="1" smtClean="0"/>
              <a:t>Sx</a:t>
            </a:r>
            <a:r>
              <a:rPr lang="nl-NL" b="1" dirty="0" smtClean="0"/>
              <a:t>)	 		</a:t>
            </a:r>
            <a:r>
              <a:rPr lang="nl-NL" dirty="0" smtClean="0"/>
              <a:t>Prem.</a:t>
            </a:r>
          </a:p>
          <a:p>
            <a:r>
              <a:rPr lang="nl-NL" dirty="0" smtClean="0"/>
              <a:t>3.   </a:t>
            </a:r>
            <a:r>
              <a:rPr lang="nl-NL" b="1" dirty="0" smtClean="0"/>
              <a:t>∀x ((</a:t>
            </a:r>
            <a:r>
              <a:rPr lang="nl-NL" b="1" dirty="0" err="1" smtClean="0"/>
              <a:t>Sx</a:t>
            </a:r>
            <a:r>
              <a:rPr lang="nl-NL" b="1" dirty="0" smtClean="0"/>
              <a:t> ∧ </a:t>
            </a:r>
            <a:r>
              <a:rPr lang="nl-NL" b="1" dirty="0" err="1" smtClean="0"/>
              <a:t>Gx</a:t>
            </a:r>
            <a:r>
              <a:rPr lang="nl-NL" b="1" dirty="0" smtClean="0"/>
              <a:t>) → </a:t>
            </a:r>
            <a:r>
              <a:rPr lang="nl-NL" b="1" dirty="0" err="1" smtClean="0"/>
              <a:t>Vx</a:t>
            </a:r>
            <a:r>
              <a:rPr lang="nl-NL" b="1" dirty="0" smtClean="0"/>
              <a:t>)		</a:t>
            </a:r>
            <a:r>
              <a:rPr lang="nl-NL" dirty="0" smtClean="0"/>
              <a:t>Prem.</a:t>
            </a:r>
            <a:r>
              <a:rPr lang="nl-NL" b="1" dirty="0" smtClean="0"/>
              <a:t>	</a:t>
            </a:r>
            <a:endParaRPr lang="nl-NL" dirty="0" smtClean="0"/>
          </a:p>
          <a:p>
            <a:r>
              <a:rPr lang="nl-NL" dirty="0" smtClean="0"/>
              <a:t>4.   </a:t>
            </a:r>
            <a:r>
              <a:rPr lang="nl-NL" b="1" dirty="0" smtClean="0"/>
              <a:t>¬</a:t>
            </a:r>
            <a:r>
              <a:rPr lang="nl-NL" b="1" dirty="0" err="1" smtClean="0"/>
              <a:t>Vb</a:t>
            </a:r>
            <a:r>
              <a:rPr lang="nl-NL" b="1" dirty="0" smtClean="0"/>
              <a:t>				</a:t>
            </a:r>
            <a:r>
              <a:rPr lang="nl-NL" dirty="0" smtClean="0"/>
              <a:t>Prem.</a:t>
            </a:r>
          </a:p>
          <a:p>
            <a:r>
              <a:rPr lang="nl-NL" dirty="0" smtClean="0"/>
              <a:t>5.   </a:t>
            </a:r>
            <a:r>
              <a:rPr lang="nl-NL" b="1" dirty="0" err="1" smtClean="0"/>
              <a:t>Gb</a:t>
            </a:r>
            <a:r>
              <a:rPr lang="nl-NL" b="1" dirty="0" smtClean="0"/>
              <a:t>				</a:t>
            </a:r>
            <a:r>
              <a:rPr lang="nl-NL" dirty="0" err="1" smtClean="0"/>
              <a:t>Ass</a:t>
            </a:r>
            <a:r>
              <a:rPr lang="nl-NL" dirty="0" smtClean="0"/>
              <a:t>.</a:t>
            </a:r>
          </a:p>
          <a:p>
            <a:r>
              <a:rPr lang="nl-NL" dirty="0" smtClean="0"/>
              <a:t>6.   </a:t>
            </a:r>
            <a:r>
              <a:rPr lang="nl-NL" b="1" dirty="0" err="1" smtClean="0"/>
              <a:t>Ub</a:t>
            </a:r>
            <a:r>
              <a:rPr lang="nl-NL" b="1" dirty="0" smtClean="0"/>
              <a:t> → Sb			</a:t>
            </a:r>
            <a:r>
              <a:rPr lang="nl-NL" dirty="0" smtClean="0"/>
              <a:t>G ∀ (2)</a:t>
            </a:r>
            <a:r>
              <a:rPr lang="nl-NL" b="1" dirty="0" smtClean="0"/>
              <a:t> </a:t>
            </a:r>
          </a:p>
          <a:p>
            <a:r>
              <a:rPr lang="nl-NL" dirty="0" smtClean="0"/>
              <a:t>7.   </a:t>
            </a:r>
            <a:r>
              <a:rPr lang="nl-NL" b="1" dirty="0" smtClean="0"/>
              <a:t>Sb				</a:t>
            </a:r>
            <a:r>
              <a:rPr lang="nl-NL" dirty="0" smtClean="0"/>
              <a:t>G → (1,6)</a:t>
            </a:r>
            <a:r>
              <a:rPr lang="nl-NL" b="1" dirty="0" smtClean="0"/>
              <a:t> 	</a:t>
            </a:r>
          </a:p>
          <a:p>
            <a:r>
              <a:rPr lang="nl-NL" dirty="0" smtClean="0"/>
              <a:t>8.   </a:t>
            </a:r>
            <a:r>
              <a:rPr lang="nl-NL" b="1" dirty="0" smtClean="0"/>
              <a:t>Sb ∧ </a:t>
            </a:r>
            <a:r>
              <a:rPr lang="nl-NL" b="1" dirty="0" err="1" smtClean="0"/>
              <a:t>Gb</a:t>
            </a:r>
            <a:r>
              <a:rPr lang="nl-NL" b="1" dirty="0" smtClean="0"/>
              <a:t>			</a:t>
            </a:r>
            <a:r>
              <a:rPr lang="nl-NL" dirty="0" smtClean="0"/>
              <a:t>I ∧ (5,7) </a:t>
            </a:r>
          </a:p>
          <a:p>
            <a:r>
              <a:rPr lang="nl-NL" dirty="0" smtClean="0"/>
              <a:t>9.   </a:t>
            </a:r>
            <a:r>
              <a:rPr lang="nl-NL" b="1" dirty="0" smtClean="0"/>
              <a:t>(Sb ∧ </a:t>
            </a:r>
            <a:r>
              <a:rPr lang="nl-NL" b="1" dirty="0" err="1" smtClean="0"/>
              <a:t>Gb</a:t>
            </a:r>
            <a:r>
              <a:rPr lang="nl-NL" b="1" dirty="0" smtClean="0"/>
              <a:t>) → </a:t>
            </a:r>
            <a:r>
              <a:rPr lang="nl-NL" b="1" dirty="0" err="1" smtClean="0"/>
              <a:t>Vb</a:t>
            </a:r>
            <a:r>
              <a:rPr lang="nl-NL" b="1" dirty="0" smtClean="0"/>
              <a:t>			</a:t>
            </a:r>
            <a:r>
              <a:rPr lang="nl-NL" dirty="0" smtClean="0"/>
              <a:t>G ∀ (3) </a:t>
            </a:r>
            <a:r>
              <a:rPr lang="nl-NL" b="1" dirty="0" smtClean="0"/>
              <a:t>	</a:t>
            </a:r>
          </a:p>
          <a:p>
            <a:r>
              <a:rPr lang="nl-NL" dirty="0" smtClean="0"/>
              <a:t>10. </a:t>
            </a:r>
            <a:r>
              <a:rPr lang="nl-NL" b="1" dirty="0" err="1" smtClean="0"/>
              <a:t>Vb</a:t>
            </a:r>
            <a:r>
              <a:rPr lang="nl-NL" b="1" dirty="0" smtClean="0"/>
              <a:t>				</a:t>
            </a:r>
            <a:r>
              <a:rPr lang="nl-NL" dirty="0" smtClean="0"/>
              <a:t>G → (8,9)</a:t>
            </a:r>
            <a:endParaRPr lang="nl-NL" b="1" dirty="0" smtClean="0"/>
          </a:p>
          <a:p>
            <a:r>
              <a:rPr lang="nl-NL" dirty="0" smtClean="0"/>
              <a:t>11. </a:t>
            </a:r>
            <a:r>
              <a:rPr lang="nl-NL" b="1" dirty="0" err="1" smtClean="0"/>
              <a:t>Vb</a:t>
            </a:r>
            <a:r>
              <a:rPr lang="nl-NL" dirty="0" smtClean="0"/>
              <a:t> </a:t>
            </a:r>
            <a:r>
              <a:rPr lang="nl-NL" b="1" dirty="0" smtClean="0"/>
              <a:t>∧ ¬</a:t>
            </a:r>
            <a:r>
              <a:rPr lang="nl-NL" b="1" dirty="0" err="1" smtClean="0"/>
              <a:t>Vb</a:t>
            </a:r>
            <a:r>
              <a:rPr lang="nl-NL" b="1" dirty="0" smtClean="0"/>
              <a:t>			</a:t>
            </a:r>
            <a:r>
              <a:rPr lang="nl-NL" dirty="0" smtClean="0"/>
              <a:t>I ∧ (4,10)</a:t>
            </a:r>
            <a:endParaRPr lang="nl-NL" b="1" dirty="0" smtClean="0"/>
          </a:p>
          <a:p>
            <a:r>
              <a:rPr lang="nl-NL" dirty="0" smtClean="0"/>
              <a:t>12. </a:t>
            </a:r>
            <a:r>
              <a:rPr lang="nl-NL" b="1" dirty="0" smtClean="0"/>
              <a:t>¬</a:t>
            </a:r>
            <a:r>
              <a:rPr lang="nl-NL" b="1" dirty="0" err="1" smtClean="0"/>
              <a:t>Gb</a:t>
            </a:r>
            <a:r>
              <a:rPr lang="nl-NL" b="1" dirty="0" smtClean="0"/>
              <a:t> </a:t>
            </a:r>
            <a:r>
              <a:rPr lang="nl-NL" dirty="0" smtClean="0"/>
              <a:t>  </a:t>
            </a:r>
            <a:r>
              <a:rPr lang="nl-NL" b="1" dirty="0" smtClean="0"/>
              <a:t>	</a:t>
            </a:r>
            <a:r>
              <a:rPr lang="nl-NL" dirty="0" smtClean="0"/>
              <a:t>     </a:t>
            </a:r>
            <a:r>
              <a:rPr lang="nl-NL" b="1" dirty="0" smtClean="0"/>
              <a:t> 	</a:t>
            </a:r>
            <a:r>
              <a:rPr lang="nl-NL" dirty="0" smtClean="0"/>
              <a:t> 	 	I ¬ (5,11)</a:t>
            </a:r>
            <a:endParaRPr lang="nl-NL" dirty="0"/>
          </a:p>
        </p:txBody>
      </p:sp>
      <p:cxnSp>
        <p:nvCxnSpPr>
          <p:cNvPr id="13" name="Straight Connector 12"/>
          <p:cNvCxnSpPr/>
          <p:nvPr/>
        </p:nvCxnSpPr>
        <p:spPr>
          <a:xfrm flipH="1">
            <a:off x="323528" y="3789040"/>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528" y="3789040"/>
            <a:ext cx="0" cy="19442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23528" y="5733256"/>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5536" y="1846565"/>
            <a:ext cx="7848872" cy="646331"/>
          </a:xfrm>
          <a:prstGeom prst="rect">
            <a:avLst/>
          </a:prstGeom>
        </p:spPr>
        <p:txBody>
          <a:bodyPr wrap="square">
            <a:spAutoFit/>
          </a:bodyPr>
          <a:lstStyle/>
          <a:p>
            <a:r>
              <a:rPr lang="nl-NL" b="1" dirty="0" err="1" smtClean="0"/>
              <a:t>Ub</a:t>
            </a:r>
            <a:r>
              <a:rPr lang="nl-NL" b="1" dirty="0" smtClean="0"/>
              <a:t> </a:t>
            </a:r>
            <a:r>
              <a:rPr lang="nl-NL" dirty="0" smtClean="0"/>
              <a:t>,</a:t>
            </a:r>
            <a:r>
              <a:rPr lang="nl-NL" b="1" dirty="0" smtClean="0"/>
              <a:t> ∀x (</a:t>
            </a:r>
            <a:r>
              <a:rPr lang="nl-NL" b="1" dirty="0" err="1" smtClean="0"/>
              <a:t>Ux</a:t>
            </a:r>
            <a:r>
              <a:rPr lang="nl-NL" b="1" dirty="0" smtClean="0"/>
              <a:t> → </a:t>
            </a:r>
            <a:r>
              <a:rPr lang="nl-NL" b="1" dirty="0" err="1" smtClean="0"/>
              <a:t>Sx</a:t>
            </a:r>
            <a:r>
              <a:rPr lang="nl-NL" b="1" dirty="0" smtClean="0"/>
              <a:t>) </a:t>
            </a:r>
            <a:r>
              <a:rPr lang="nl-NL" dirty="0" smtClean="0"/>
              <a:t>,</a:t>
            </a:r>
            <a:r>
              <a:rPr lang="nl-NL" b="1" dirty="0" smtClean="0"/>
              <a:t> ∀x ((</a:t>
            </a:r>
            <a:r>
              <a:rPr lang="nl-NL" b="1" dirty="0" err="1" smtClean="0"/>
              <a:t>Sx</a:t>
            </a:r>
            <a:r>
              <a:rPr lang="nl-NL" b="1" dirty="0" smtClean="0"/>
              <a:t> ∧ </a:t>
            </a:r>
            <a:r>
              <a:rPr lang="nl-NL" b="1" dirty="0" err="1" smtClean="0"/>
              <a:t>Gx</a:t>
            </a:r>
            <a:r>
              <a:rPr lang="nl-NL" b="1" dirty="0" smtClean="0"/>
              <a:t>) → </a:t>
            </a:r>
            <a:r>
              <a:rPr lang="nl-NL" b="1" dirty="0" err="1" smtClean="0"/>
              <a:t>Vx</a:t>
            </a:r>
            <a:r>
              <a:rPr lang="nl-NL" b="1" dirty="0" smtClean="0"/>
              <a:t>) </a:t>
            </a:r>
            <a:r>
              <a:rPr lang="nl-NL" dirty="0" smtClean="0"/>
              <a:t>,</a:t>
            </a:r>
            <a:r>
              <a:rPr lang="nl-NL" b="1" dirty="0" smtClean="0"/>
              <a:t> ¬</a:t>
            </a:r>
            <a:r>
              <a:rPr lang="nl-NL" b="1" dirty="0" err="1" smtClean="0"/>
              <a:t>Vb</a:t>
            </a:r>
            <a:r>
              <a:rPr lang="nl-NL" b="1" dirty="0" smtClean="0"/>
              <a:t>   Ⱶ   ¬</a:t>
            </a:r>
            <a:r>
              <a:rPr lang="nl-NL" b="1" dirty="0" err="1" smtClean="0"/>
              <a:t>Gb</a:t>
            </a:r>
            <a:r>
              <a:rPr lang="nl-NL" b="1" dirty="0" smtClean="0"/>
              <a:t> </a:t>
            </a:r>
            <a:r>
              <a:rPr lang="nl-NL" dirty="0" smtClean="0"/>
              <a:t>  </a:t>
            </a:r>
            <a:r>
              <a:rPr lang="nl-NL" b="1" dirty="0" smtClean="0"/>
              <a:t>	</a:t>
            </a:r>
            <a:r>
              <a:rPr lang="nl-NL" dirty="0" smtClean="0"/>
              <a:t>     </a:t>
            </a:r>
            <a:r>
              <a:rPr lang="nl-NL" b="1" dirty="0" smtClean="0"/>
              <a:t> 	</a:t>
            </a:r>
            <a:r>
              <a:rPr lang="nl-NL"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2636912"/>
            <a:ext cx="7848872" cy="2862322"/>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V ∃y </a:t>
            </a:r>
            <a:r>
              <a:rPr lang="nl-NL" b="1" dirty="0" err="1" smtClean="0"/>
              <a:t>By</a:t>
            </a:r>
            <a:r>
              <a:rPr lang="nl-NL" b="1" dirty="0" smtClean="0"/>
              <a:t>) 			</a:t>
            </a:r>
            <a:r>
              <a:rPr lang="nl-NL" dirty="0" smtClean="0"/>
              <a:t>Prem.</a:t>
            </a:r>
          </a:p>
          <a:p>
            <a:r>
              <a:rPr lang="nl-NL" dirty="0" smtClean="0"/>
              <a:t>2.  </a:t>
            </a:r>
            <a:r>
              <a:rPr lang="nl-NL" b="1" dirty="0" smtClean="0"/>
              <a:t>¬∃y </a:t>
            </a:r>
            <a:r>
              <a:rPr lang="nl-NL" b="1" dirty="0" err="1" smtClean="0"/>
              <a:t>By</a:t>
            </a:r>
            <a:r>
              <a:rPr lang="nl-NL" b="1" dirty="0" smtClean="0"/>
              <a:t> 	 		</a:t>
            </a:r>
            <a:r>
              <a:rPr lang="nl-NL" dirty="0" smtClean="0"/>
              <a:t>Prem.</a:t>
            </a:r>
          </a:p>
          <a:p>
            <a:r>
              <a:rPr lang="nl-NL" dirty="0" smtClean="0"/>
              <a:t>3.   </a:t>
            </a:r>
            <a:r>
              <a:rPr lang="nl-NL" b="1" dirty="0" smtClean="0"/>
              <a:t>Ac V ∃y </a:t>
            </a:r>
            <a:r>
              <a:rPr lang="nl-NL" b="1" dirty="0" err="1" smtClean="0"/>
              <a:t>By</a:t>
            </a:r>
            <a:r>
              <a:rPr lang="nl-NL" b="1" dirty="0" smtClean="0"/>
              <a:t> 		</a:t>
            </a:r>
            <a:r>
              <a:rPr lang="nl-NL" dirty="0" smtClean="0"/>
              <a:t>	G ∀ (1)</a:t>
            </a:r>
            <a:r>
              <a:rPr lang="nl-NL" b="1" dirty="0" smtClean="0"/>
              <a:t> 	</a:t>
            </a:r>
            <a:endParaRPr lang="nl-NL" dirty="0" smtClean="0"/>
          </a:p>
          <a:p>
            <a:r>
              <a:rPr lang="nl-NL" dirty="0" smtClean="0"/>
              <a:t>4.   </a:t>
            </a:r>
            <a:r>
              <a:rPr lang="nl-NL" b="1" dirty="0" smtClean="0"/>
              <a:t>Ac				</a:t>
            </a:r>
            <a:r>
              <a:rPr lang="nl-NL" dirty="0" err="1" smtClean="0"/>
              <a:t>Ass</a:t>
            </a:r>
            <a:r>
              <a:rPr lang="nl-NL" dirty="0" smtClean="0"/>
              <a:t>.</a:t>
            </a:r>
          </a:p>
          <a:p>
            <a:r>
              <a:rPr lang="nl-NL" dirty="0" smtClean="0"/>
              <a:t>5.   </a:t>
            </a:r>
            <a:r>
              <a:rPr lang="nl-NL" b="1" dirty="0" smtClean="0"/>
              <a:t>Ac				</a:t>
            </a:r>
            <a:r>
              <a:rPr lang="nl-NL" dirty="0" err="1" smtClean="0"/>
              <a:t>Herh</a:t>
            </a:r>
            <a:r>
              <a:rPr lang="nl-NL" dirty="0" smtClean="0"/>
              <a:t>. (4)</a:t>
            </a:r>
          </a:p>
          <a:p>
            <a:r>
              <a:rPr lang="nl-NL" dirty="0" smtClean="0"/>
              <a:t>6.   </a:t>
            </a:r>
            <a:r>
              <a:rPr lang="nl-NL" b="1" dirty="0" smtClean="0"/>
              <a:t>Ac → Ac			</a:t>
            </a:r>
            <a:r>
              <a:rPr lang="nl-NL" dirty="0" smtClean="0"/>
              <a:t>I → (4,5)</a:t>
            </a:r>
            <a:r>
              <a:rPr lang="nl-NL" b="1" dirty="0" smtClean="0"/>
              <a:t> </a:t>
            </a:r>
          </a:p>
          <a:p>
            <a:r>
              <a:rPr lang="nl-NL" dirty="0" smtClean="0"/>
              <a:t>7.  </a:t>
            </a:r>
            <a:r>
              <a:rPr lang="nl-NL" b="1" dirty="0" smtClean="0"/>
              <a:t>∃y </a:t>
            </a:r>
            <a:r>
              <a:rPr lang="nl-NL" b="1" dirty="0" err="1" smtClean="0"/>
              <a:t>By</a:t>
            </a:r>
            <a:r>
              <a:rPr lang="nl-NL" b="1" dirty="0" smtClean="0"/>
              <a:t> 				</a:t>
            </a:r>
            <a:r>
              <a:rPr lang="nl-NL" dirty="0" err="1" smtClean="0"/>
              <a:t>Ass</a:t>
            </a:r>
            <a:r>
              <a:rPr lang="nl-NL" dirty="0" smtClean="0"/>
              <a:t>.</a:t>
            </a:r>
            <a:r>
              <a:rPr lang="nl-NL" b="1" dirty="0" smtClean="0"/>
              <a:t>	</a:t>
            </a:r>
          </a:p>
          <a:p>
            <a:r>
              <a:rPr lang="nl-NL" dirty="0" smtClean="0"/>
              <a:t>8.  </a:t>
            </a:r>
            <a:r>
              <a:rPr lang="nl-NL" b="1" dirty="0" smtClean="0"/>
              <a:t>Ac</a:t>
            </a:r>
            <a:r>
              <a:rPr lang="nl-NL" dirty="0" smtClean="0"/>
              <a:t>		</a:t>
            </a:r>
            <a:r>
              <a:rPr lang="nl-NL" b="1" dirty="0" smtClean="0"/>
              <a:t>		</a:t>
            </a:r>
            <a:r>
              <a:rPr lang="nl-NL" dirty="0" smtClean="0"/>
              <a:t>G¬ (2,7) </a:t>
            </a:r>
          </a:p>
          <a:p>
            <a:r>
              <a:rPr lang="nl-NL" dirty="0" smtClean="0"/>
              <a:t>9.  </a:t>
            </a:r>
            <a:r>
              <a:rPr lang="nl-NL" b="1" dirty="0" smtClean="0"/>
              <a:t>∃y </a:t>
            </a:r>
            <a:r>
              <a:rPr lang="nl-NL" b="1" dirty="0" err="1" smtClean="0"/>
              <a:t>By</a:t>
            </a:r>
            <a:r>
              <a:rPr lang="nl-NL" b="1" dirty="0" smtClean="0"/>
              <a:t> → Ac			</a:t>
            </a:r>
            <a:r>
              <a:rPr lang="nl-NL" dirty="0" smtClean="0"/>
              <a:t>I → (7,8) </a:t>
            </a:r>
            <a:r>
              <a:rPr lang="nl-NL" b="1" dirty="0" smtClean="0"/>
              <a:t>	</a:t>
            </a:r>
          </a:p>
          <a:p>
            <a:r>
              <a:rPr lang="nl-NL" dirty="0" smtClean="0"/>
              <a:t>10. </a:t>
            </a:r>
            <a:r>
              <a:rPr lang="nl-NL" b="1" dirty="0" smtClean="0"/>
              <a:t>Ac				</a:t>
            </a:r>
            <a:r>
              <a:rPr lang="nl-NL" dirty="0" smtClean="0"/>
              <a:t>G V (3,6,9)</a:t>
            </a:r>
            <a:endParaRPr lang="nl-NL" dirty="0"/>
          </a:p>
        </p:txBody>
      </p:sp>
      <p:cxnSp>
        <p:nvCxnSpPr>
          <p:cNvPr id="13" name="Straight Connector 12"/>
          <p:cNvCxnSpPr/>
          <p:nvPr/>
        </p:nvCxnSpPr>
        <p:spPr>
          <a:xfrm flipH="1">
            <a:off x="323528" y="3501008"/>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528" y="3501008"/>
            <a:ext cx="0" cy="5760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23528" y="4077072"/>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5536" y="1846565"/>
            <a:ext cx="7848872" cy="369332"/>
          </a:xfrm>
          <a:prstGeom prst="rect">
            <a:avLst/>
          </a:prstGeom>
        </p:spPr>
        <p:txBody>
          <a:bodyPr wrap="square">
            <a:spAutoFit/>
          </a:bodyPr>
          <a:lstStyle/>
          <a:p>
            <a:r>
              <a:rPr lang="nl-NL" b="1" dirty="0" smtClean="0"/>
              <a:t>∀x (</a:t>
            </a:r>
            <a:r>
              <a:rPr lang="nl-NL" b="1" dirty="0" err="1" smtClean="0"/>
              <a:t>Ax</a:t>
            </a:r>
            <a:r>
              <a:rPr lang="nl-NL" b="1" dirty="0" smtClean="0"/>
              <a:t> V ∃y </a:t>
            </a:r>
            <a:r>
              <a:rPr lang="nl-NL" b="1" dirty="0" err="1" smtClean="0"/>
              <a:t>By</a:t>
            </a:r>
            <a:r>
              <a:rPr lang="nl-NL" b="1" dirty="0" smtClean="0"/>
              <a:t>)  </a:t>
            </a:r>
            <a:r>
              <a:rPr lang="nl-NL" dirty="0" smtClean="0"/>
              <a:t>,</a:t>
            </a:r>
            <a:r>
              <a:rPr lang="nl-NL" b="1" dirty="0" smtClean="0"/>
              <a:t>  ¬∃y </a:t>
            </a:r>
            <a:r>
              <a:rPr lang="nl-NL" b="1" dirty="0" err="1" smtClean="0"/>
              <a:t>By</a:t>
            </a:r>
            <a:r>
              <a:rPr lang="nl-NL" b="1" dirty="0" smtClean="0"/>
              <a:t>   Ⱶ  Ac	</a:t>
            </a:r>
            <a:r>
              <a:rPr lang="nl-NL" dirty="0" smtClean="0"/>
              <a:t>     </a:t>
            </a:r>
            <a:r>
              <a:rPr lang="nl-NL" b="1" dirty="0" smtClean="0"/>
              <a:t> 	</a:t>
            </a:r>
            <a:r>
              <a:rPr lang="nl-NL" dirty="0" smtClean="0"/>
              <a:t> 	 	</a:t>
            </a:r>
            <a:endParaRPr lang="nl-NL" dirty="0"/>
          </a:p>
        </p:txBody>
      </p:sp>
      <p:cxnSp>
        <p:nvCxnSpPr>
          <p:cNvPr id="11" name="Straight Connector 10"/>
          <p:cNvCxnSpPr/>
          <p:nvPr/>
        </p:nvCxnSpPr>
        <p:spPr>
          <a:xfrm flipH="1">
            <a:off x="323528" y="4365104"/>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3528" y="4365104"/>
            <a:ext cx="0" cy="5760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3528" y="4941168"/>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r>
              <a:rPr lang="nl-NL" sz="3600" dirty="0" smtClean="0"/>
              <a:t>  </a:t>
            </a:r>
            <a:endParaRPr lang="nl-NL" sz="3600" dirty="0"/>
          </a:p>
        </p:txBody>
      </p:sp>
      <p:sp>
        <p:nvSpPr>
          <p:cNvPr id="3" name="Content Placeholder 2"/>
          <p:cNvSpPr>
            <a:spLocks noGrp="1"/>
          </p:cNvSpPr>
          <p:nvPr>
            <p:ph idx="1"/>
          </p:nvPr>
        </p:nvSpPr>
        <p:spPr>
          <a:xfrm>
            <a:off x="288032" y="1600201"/>
            <a:ext cx="8892480" cy="1108720"/>
          </a:xfrm>
        </p:spPr>
        <p:txBody>
          <a:bodyPr>
            <a:noAutofit/>
          </a:bodyPr>
          <a:lstStyle/>
          <a:p>
            <a:r>
              <a:rPr lang="nl-NL" sz="2000" dirty="0" smtClean="0"/>
              <a:t>Als een </a:t>
            </a:r>
            <a:r>
              <a:rPr lang="nl-NL" sz="2000" i="1" dirty="0" smtClean="0"/>
              <a:t>willekeurige</a:t>
            </a:r>
            <a:r>
              <a:rPr lang="nl-NL" sz="2000" dirty="0" smtClean="0"/>
              <a:t> driehoek de eigenschap heeft dat de som van de hoeken  180 graden is, dan is voor </a:t>
            </a:r>
            <a:r>
              <a:rPr lang="nl-NL" sz="2000" i="1" dirty="0" smtClean="0"/>
              <a:t>alle</a:t>
            </a:r>
            <a:r>
              <a:rPr lang="nl-NL" sz="2000" dirty="0" smtClean="0"/>
              <a:t> driehoeken de som van de hoeken 180 graden. </a:t>
            </a:r>
          </a:p>
          <a:p>
            <a:r>
              <a:rPr lang="nl-NL" sz="2000" dirty="0" smtClean="0"/>
              <a:t>Als een </a:t>
            </a:r>
            <a:r>
              <a:rPr lang="nl-NL" sz="2000" i="1" dirty="0" smtClean="0"/>
              <a:t>willekeurig</a:t>
            </a:r>
            <a:r>
              <a:rPr lang="nl-NL" sz="2000" dirty="0" smtClean="0"/>
              <a:t> oneven getal bij zichzelf opgeteld even is, dan is het voor    </a:t>
            </a:r>
            <a:r>
              <a:rPr lang="nl-NL" sz="2000" i="1" dirty="0" smtClean="0"/>
              <a:t>alle</a:t>
            </a:r>
            <a:r>
              <a:rPr lang="nl-NL" sz="2000" dirty="0" smtClean="0"/>
              <a:t> oneven getallen zo dat ze bij zichzelf opgeteld even zijn.</a:t>
            </a:r>
          </a:p>
          <a:p>
            <a:endParaRPr lang="nl-NL" sz="2000" dirty="0" smtClean="0"/>
          </a:p>
          <a:p>
            <a:pPr>
              <a:buNone/>
            </a:pPr>
            <a:endParaRPr lang="nl-NL" sz="2000" dirty="0" smtClean="0"/>
          </a:p>
          <a:p>
            <a:endParaRPr lang="nl-NL" sz="2000" dirty="0" smtClean="0"/>
          </a:p>
          <a:p>
            <a:endParaRPr lang="nl-NL" sz="2000" dirty="0" smtClean="0"/>
          </a:p>
        </p:txBody>
      </p:sp>
      <p:sp>
        <p:nvSpPr>
          <p:cNvPr id="10" name="Content Placeholder 2"/>
          <p:cNvSpPr txBox="1">
            <a:spLocks/>
          </p:cNvSpPr>
          <p:nvPr/>
        </p:nvSpPr>
        <p:spPr>
          <a:xfrm>
            <a:off x="780728" y="49411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21704" y="3429000"/>
            <a:ext cx="3358208" cy="302433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p>
          <a:p>
            <a:pPr marL="342900" lvl="0" indent="-342900">
              <a:spcBef>
                <a:spcPct val="20000"/>
              </a:spcBef>
            </a:pPr>
            <a:r>
              <a:rPr lang="nl-NL" sz="2000" dirty="0" smtClean="0"/>
              <a:t>3. </a:t>
            </a:r>
            <a:r>
              <a:rPr lang="el-GR" sz="2000" b="1" i="1" dirty="0" smtClean="0"/>
              <a:t>α</a:t>
            </a:r>
            <a:r>
              <a:rPr lang="nl-NL" sz="2000" b="1" dirty="0" smtClean="0"/>
              <a:t>[a]</a:t>
            </a:r>
          </a:p>
          <a:p>
            <a:pPr marL="342900" lvl="0" indent="-342900">
              <a:spcBef>
                <a:spcPct val="20000"/>
              </a:spcBef>
            </a:pPr>
            <a:r>
              <a:rPr lang="nl-NL" sz="2000" dirty="0" smtClean="0"/>
              <a:t>….</a:t>
            </a:r>
          </a:p>
          <a:p>
            <a:pPr marL="342900" lvl="0" indent="-342900">
              <a:spcBef>
                <a:spcPct val="20000"/>
              </a:spcBef>
            </a:pPr>
            <a:r>
              <a:rPr lang="nl-NL" sz="2000" dirty="0" smtClean="0"/>
              <a:t>….</a:t>
            </a:r>
          </a:p>
          <a:p>
            <a:pPr marL="342900" lvl="0" indent="-342900">
              <a:spcBef>
                <a:spcPct val="20000"/>
              </a:spcBef>
            </a:pPr>
            <a:r>
              <a:rPr lang="nl-NL" sz="2000" dirty="0" smtClean="0"/>
              <a:t>7. </a:t>
            </a:r>
            <a:r>
              <a:rPr lang="nl-NL" sz="2000" b="1" dirty="0" smtClean="0"/>
              <a:t>∀x</a:t>
            </a:r>
            <a:r>
              <a:rPr lang="el-GR" sz="2000" b="1" i="1" dirty="0" smtClean="0"/>
              <a:t>α</a:t>
            </a:r>
            <a:r>
              <a:rPr lang="nl-NL" sz="2000" b="1" dirty="0" smtClean="0"/>
              <a:t>[x]	        I ∀ (3)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2411760" y="5877272"/>
            <a:ext cx="5760640" cy="748680"/>
          </a:xfrm>
          <a:prstGeom prst="rect">
            <a:avLst/>
          </a:prstGeom>
        </p:spPr>
        <p:txBody>
          <a:bodyPr vert="horz" lIns="91440" tIns="45720" rIns="91440" bIns="45720" rtlCol="0">
            <a:noAutofit/>
          </a:bodyPr>
          <a:lstStyle/>
          <a:p>
            <a:pPr marL="342900" lvl="0" indent="-342900">
              <a:spcBef>
                <a:spcPct val="20000"/>
              </a:spcBef>
              <a:defRPr/>
            </a:pPr>
            <a:r>
              <a:rPr lang="nl-NL" sz="2000" dirty="0" smtClean="0"/>
              <a:t>      Mits </a:t>
            </a:r>
            <a:r>
              <a:rPr lang="nl-NL" sz="2000" b="1" dirty="0" smtClean="0"/>
              <a:t>a</a:t>
            </a:r>
            <a:r>
              <a:rPr lang="nl-NL" sz="2000" dirty="0" smtClean="0"/>
              <a:t> niet optreedt in </a:t>
            </a:r>
            <a:r>
              <a:rPr lang="nl-NL" sz="2000" b="1" dirty="0" smtClean="0"/>
              <a:t>∀</a:t>
            </a:r>
            <a:r>
              <a:rPr lang="el-GR" sz="2000" b="1" i="1" dirty="0" smtClean="0"/>
              <a:t>α</a:t>
            </a:r>
            <a:r>
              <a:rPr lang="nl-NL" sz="2000" b="1" dirty="0" smtClean="0"/>
              <a:t>[x] </a:t>
            </a:r>
            <a:r>
              <a:rPr lang="nl-NL" sz="2000" dirty="0" smtClean="0"/>
              <a:t>en evenmin in een premisse of niet-vervallen assumptie.</a:t>
            </a:r>
            <a:endParaRPr kumimoji="0" lang="nl-NL"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4644008" y="3419708"/>
            <a:ext cx="2808312" cy="369332"/>
          </a:xfrm>
          <a:prstGeom prst="rect">
            <a:avLst/>
          </a:prstGeom>
          <a:noFill/>
        </p:spPr>
        <p:txBody>
          <a:bodyPr wrap="square" rtlCol="0">
            <a:spAutoFit/>
          </a:bodyPr>
          <a:lstStyle/>
          <a:p>
            <a:r>
              <a:rPr lang="nl-NL" dirty="0" smtClean="0"/>
              <a:t>Vanwaar dit ‘mits’?</a:t>
            </a:r>
            <a:endParaRPr lang="nl-NL" dirty="0"/>
          </a:p>
        </p:txBody>
      </p:sp>
      <p:sp>
        <p:nvSpPr>
          <p:cNvPr id="13" name="TextBox 12"/>
          <p:cNvSpPr txBox="1"/>
          <p:nvPr/>
        </p:nvSpPr>
        <p:spPr>
          <a:xfrm>
            <a:off x="4644008" y="3923764"/>
            <a:ext cx="4032448" cy="646331"/>
          </a:xfrm>
          <a:prstGeom prst="rect">
            <a:avLst/>
          </a:prstGeom>
          <a:noFill/>
        </p:spPr>
        <p:txBody>
          <a:bodyPr wrap="square" rtlCol="0">
            <a:spAutoFit/>
          </a:bodyPr>
          <a:lstStyle/>
          <a:p>
            <a:r>
              <a:rPr lang="nl-NL" dirty="0" smtClean="0"/>
              <a:t>Omdat </a:t>
            </a:r>
            <a:r>
              <a:rPr lang="nl-NL" b="1" dirty="0" smtClean="0"/>
              <a:t>a</a:t>
            </a:r>
            <a:r>
              <a:rPr lang="nl-NL" dirty="0" smtClean="0"/>
              <a:t> </a:t>
            </a:r>
            <a:r>
              <a:rPr lang="nl-NL" i="1" dirty="0" smtClean="0"/>
              <a:t>willekeurig</a:t>
            </a:r>
            <a:r>
              <a:rPr lang="nl-NL" dirty="0" smtClean="0"/>
              <a:t> moet zijn, mag er </a:t>
            </a:r>
            <a:r>
              <a:rPr lang="nl-NL" i="1" dirty="0" smtClean="0"/>
              <a:t>niets specifieks </a:t>
            </a:r>
            <a:r>
              <a:rPr lang="nl-NL" dirty="0" smtClean="0"/>
              <a:t>over </a:t>
            </a:r>
            <a:r>
              <a:rPr lang="nl-NL" b="1" dirty="0" smtClean="0"/>
              <a:t>a</a:t>
            </a:r>
            <a:r>
              <a:rPr lang="nl-NL" dirty="0" smtClean="0"/>
              <a:t> gezegd worden!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2000"/>
                                        <p:tgtEl>
                                          <p:spTgt spid="7">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2000"/>
                                        <p:tgtEl>
                                          <p:spTgt spid="7">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2000"/>
                                        <p:tgtEl>
                                          <p:spTgt spid="7">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2000"/>
                                        <p:tgtEl>
                                          <p:spTgt spid="7">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2000"/>
                                        <p:tgtEl>
                                          <p:spTgt spid="7">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20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20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20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fade">
                                      <p:cBhvr>
                                        <p:cTn id="50"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0" grpId="0" build="allAtOnce"/>
      <p:bldP spid="7" grpId="0" build="allAtOnce"/>
      <p:bldP spid="12" grpId="0" build="allAtOnce"/>
      <p:bldP spid="9" grpId="0" build="allAtOnce"/>
      <p:bldP spid="13" grpId="0" build="allAtOnce"/>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r>
              <a:rPr lang="nl-NL" sz="3600" dirty="0" smtClean="0"/>
              <a:t>   </a:t>
            </a:r>
            <a:endParaRPr lang="nl-NL" sz="3600" dirty="0"/>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23528" y="1772816"/>
            <a:ext cx="4176464" cy="646331"/>
          </a:xfrm>
          <a:prstGeom prst="rect">
            <a:avLst/>
          </a:prstGeom>
        </p:spPr>
        <p:txBody>
          <a:bodyPr wrap="square">
            <a:spAutoFit/>
          </a:bodyPr>
          <a:lstStyle/>
          <a:p>
            <a:r>
              <a:rPr lang="nl-NL" dirty="0" smtClean="0"/>
              <a:t>1.</a:t>
            </a:r>
            <a:r>
              <a:rPr lang="nl-NL" b="1" dirty="0" smtClean="0"/>
              <a:t>   Aa		</a:t>
            </a:r>
            <a:r>
              <a:rPr lang="nl-NL" dirty="0" smtClean="0"/>
              <a:t>Prem.</a:t>
            </a:r>
          </a:p>
          <a:p>
            <a:r>
              <a:rPr lang="nl-NL" dirty="0" smtClean="0"/>
              <a:t>2.   </a:t>
            </a:r>
            <a:r>
              <a:rPr lang="nl-NL" b="1" dirty="0" smtClean="0"/>
              <a:t>∀x </a:t>
            </a:r>
            <a:r>
              <a:rPr lang="nl-NL" b="1" dirty="0" err="1" smtClean="0"/>
              <a:t>Ax</a:t>
            </a:r>
            <a:r>
              <a:rPr lang="nl-NL" b="1" dirty="0" smtClean="0"/>
              <a:t>  	</a:t>
            </a:r>
            <a:r>
              <a:rPr lang="nl-NL" dirty="0" smtClean="0"/>
              <a:t>I ∀ (1) 	 </a:t>
            </a:r>
            <a:endParaRPr lang="nl-NL" dirty="0"/>
          </a:p>
        </p:txBody>
      </p:sp>
      <p:sp>
        <p:nvSpPr>
          <p:cNvPr id="13" name="TextBox 12"/>
          <p:cNvSpPr txBox="1"/>
          <p:nvPr/>
        </p:nvSpPr>
        <p:spPr>
          <a:xfrm>
            <a:off x="3563888" y="1772816"/>
            <a:ext cx="2304256" cy="369332"/>
          </a:xfrm>
          <a:prstGeom prst="rect">
            <a:avLst/>
          </a:prstGeom>
          <a:noFill/>
        </p:spPr>
        <p:txBody>
          <a:bodyPr wrap="square" rtlCol="0">
            <a:spAutoFit/>
          </a:bodyPr>
          <a:lstStyle/>
          <a:p>
            <a:r>
              <a:rPr lang="nl-NL" dirty="0" smtClean="0"/>
              <a:t>Correcte afleiding?</a:t>
            </a:r>
            <a:endParaRPr lang="nl-NL" dirty="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r>
              <a:rPr lang="nl-NL" sz="3600" dirty="0" smtClean="0"/>
              <a:t>   </a:t>
            </a:r>
            <a:endParaRPr lang="nl-NL" sz="3600" dirty="0"/>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23528" y="1772816"/>
            <a:ext cx="4176464" cy="646331"/>
          </a:xfrm>
          <a:prstGeom prst="rect">
            <a:avLst/>
          </a:prstGeom>
        </p:spPr>
        <p:txBody>
          <a:bodyPr wrap="square">
            <a:spAutoFit/>
          </a:bodyPr>
          <a:lstStyle/>
          <a:p>
            <a:r>
              <a:rPr lang="nl-NL" dirty="0" smtClean="0"/>
              <a:t>1.</a:t>
            </a:r>
            <a:r>
              <a:rPr lang="nl-NL" b="1" dirty="0" smtClean="0"/>
              <a:t>   Aa		</a:t>
            </a:r>
            <a:r>
              <a:rPr lang="nl-NL" dirty="0" smtClean="0"/>
              <a:t>Prem.</a:t>
            </a:r>
          </a:p>
          <a:p>
            <a:r>
              <a:rPr lang="nl-NL" dirty="0" smtClean="0">
                <a:solidFill>
                  <a:srgbClr val="FF0000"/>
                </a:solidFill>
              </a:rPr>
              <a:t>2.   </a:t>
            </a:r>
            <a:r>
              <a:rPr lang="nl-NL" b="1" dirty="0" smtClean="0">
                <a:solidFill>
                  <a:srgbClr val="FF0000"/>
                </a:solidFill>
              </a:rPr>
              <a:t>∀x </a:t>
            </a:r>
            <a:r>
              <a:rPr lang="nl-NL" b="1" dirty="0" err="1" smtClean="0">
                <a:solidFill>
                  <a:srgbClr val="FF0000"/>
                </a:solidFill>
              </a:rPr>
              <a:t>Ax</a:t>
            </a:r>
            <a:r>
              <a:rPr lang="nl-NL" b="1" dirty="0" smtClean="0">
                <a:solidFill>
                  <a:srgbClr val="FF0000"/>
                </a:solidFill>
              </a:rPr>
              <a:t>  	</a:t>
            </a:r>
            <a:r>
              <a:rPr lang="nl-NL" dirty="0" smtClean="0">
                <a:solidFill>
                  <a:srgbClr val="FF0000"/>
                </a:solidFill>
              </a:rPr>
              <a:t>I ∀ (1) </a:t>
            </a:r>
            <a:r>
              <a:rPr lang="nl-NL" dirty="0" smtClean="0"/>
              <a:t>	 </a:t>
            </a:r>
            <a:endParaRPr lang="nl-NL" dirty="0"/>
          </a:p>
        </p:txBody>
      </p:sp>
      <p:sp>
        <p:nvSpPr>
          <p:cNvPr id="13" name="TextBox 12"/>
          <p:cNvSpPr txBox="1"/>
          <p:nvPr/>
        </p:nvSpPr>
        <p:spPr>
          <a:xfrm>
            <a:off x="3563888" y="1772816"/>
            <a:ext cx="2304256" cy="369332"/>
          </a:xfrm>
          <a:prstGeom prst="rect">
            <a:avLst/>
          </a:prstGeom>
          <a:noFill/>
        </p:spPr>
        <p:txBody>
          <a:bodyPr wrap="square" rtlCol="0">
            <a:spAutoFit/>
          </a:bodyPr>
          <a:lstStyle/>
          <a:p>
            <a:r>
              <a:rPr lang="nl-NL" dirty="0" smtClean="0"/>
              <a:t>Correcte afleiding?</a:t>
            </a:r>
            <a:endParaRPr lang="nl-NL" dirty="0"/>
          </a:p>
        </p:txBody>
      </p:sp>
      <p:sp>
        <p:nvSpPr>
          <p:cNvPr id="6" name="TextBox 5"/>
          <p:cNvSpPr txBox="1"/>
          <p:nvPr/>
        </p:nvSpPr>
        <p:spPr>
          <a:xfrm>
            <a:off x="3563888" y="2411596"/>
            <a:ext cx="3672408" cy="646331"/>
          </a:xfrm>
          <a:prstGeom prst="rect">
            <a:avLst/>
          </a:prstGeom>
          <a:noFill/>
        </p:spPr>
        <p:txBody>
          <a:bodyPr wrap="square" rtlCol="0">
            <a:spAutoFit/>
          </a:bodyPr>
          <a:lstStyle/>
          <a:p>
            <a:r>
              <a:rPr lang="nl-NL" dirty="0" smtClean="0">
                <a:solidFill>
                  <a:srgbClr val="FF0000"/>
                </a:solidFill>
              </a:rPr>
              <a:t>Nee</a:t>
            </a:r>
            <a:r>
              <a:rPr lang="nl-NL" dirty="0" smtClean="0"/>
              <a:t>, </a:t>
            </a:r>
            <a:r>
              <a:rPr lang="nl-NL" b="1" dirty="0" smtClean="0"/>
              <a:t>a</a:t>
            </a:r>
            <a:r>
              <a:rPr lang="nl-NL" dirty="0" smtClean="0"/>
              <a:t> komt immers voor in de premisse, en is dus niet willekeurig. </a:t>
            </a:r>
            <a:endParaRPr lang="nl-NL"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r>
              <a:rPr lang="nl-NL" sz="3600" dirty="0" smtClean="0"/>
              <a:t>   </a:t>
            </a:r>
            <a:endParaRPr lang="nl-NL" sz="3600" dirty="0"/>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23528" y="1772816"/>
            <a:ext cx="4176464" cy="646331"/>
          </a:xfrm>
          <a:prstGeom prst="rect">
            <a:avLst/>
          </a:prstGeom>
        </p:spPr>
        <p:txBody>
          <a:bodyPr wrap="square">
            <a:spAutoFit/>
          </a:bodyPr>
          <a:lstStyle/>
          <a:p>
            <a:r>
              <a:rPr lang="nl-NL" dirty="0" smtClean="0"/>
              <a:t>1.</a:t>
            </a:r>
            <a:r>
              <a:rPr lang="nl-NL" b="1" dirty="0" smtClean="0"/>
              <a:t>   Aa		</a:t>
            </a:r>
            <a:r>
              <a:rPr lang="nl-NL" dirty="0" smtClean="0"/>
              <a:t>Prem.</a:t>
            </a:r>
          </a:p>
          <a:p>
            <a:r>
              <a:rPr lang="nl-NL" dirty="0" smtClean="0">
                <a:solidFill>
                  <a:srgbClr val="FF0000"/>
                </a:solidFill>
              </a:rPr>
              <a:t>2.   </a:t>
            </a:r>
            <a:r>
              <a:rPr lang="nl-NL" b="1" dirty="0" smtClean="0">
                <a:solidFill>
                  <a:srgbClr val="FF0000"/>
                </a:solidFill>
              </a:rPr>
              <a:t>∀x </a:t>
            </a:r>
            <a:r>
              <a:rPr lang="nl-NL" b="1" dirty="0" err="1" smtClean="0">
                <a:solidFill>
                  <a:srgbClr val="FF0000"/>
                </a:solidFill>
              </a:rPr>
              <a:t>Ax</a:t>
            </a:r>
            <a:r>
              <a:rPr lang="nl-NL" b="1" dirty="0" smtClean="0">
                <a:solidFill>
                  <a:srgbClr val="FF0000"/>
                </a:solidFill>
              </a:rPr>
              <a:t>  	</a:t>
            </a:r>
            <a:r>
              <a:rPr lang="nl-NL" dirty="0" smtClean="0">
                <a:solidFill>
                  <a:srgbClr val="FF0000"/>
                </a:solidFill>
              </a:rPr>
              <a:t>I ∀ (1) </a:t>
            </a:r>
            <a:r>
              <a:rPr lang="nl-NL" dirty="0" smtClean="0"/>
              <a:t>	 </a:t>
            </a:r>
            <a:endParaRPr lang="nl-NL" dirty="0"/>
          </a:p>
        </p:txBody>
      </p:sp>
      <p:sp>
        <p:nvSpPr>
          <p:cNvPr id="13" name="TextBox 12"/>
          <p:cNvSpPr txBox="1"/>
          <p:nvPr/>
        </p:nvSpPr>
        <p:spPr>
          <a:xfrm>
            <a:off x="3563888" y="1772816"/>
            <a:ext cx="2304256" cy="369332"/>
          </a:xfrm>
          <a:prstGeom prst="rect">
            <a:avLst/>
          </a:prstGeom>
          <a:noFill/>
        </p:spPr>
        <p:txBody>
          <a:bodyPr wrap="square" rtlCol="0">
            <a:spAutoFit/>
          </a:bodyPr>
          <a:lstStyle/>
          <a:p>
            <a:r>
              <a:rPr lang="nl-NL" dirty="0" smtClean="0"/>
              <a:t>Correcte afleiding?</a:t>
            </a:r>
            <a:endParaRPr lang="nl-NL" dirty="0"/>
          </a:p>
        </p:txBody>
      </p:sp>
      <p:sp>
        <p:nvSpPr>
          <p:cNvPr id="6" name="TextBox 5"/>
          <p:cNvSpPr txBox="1"/>
          <p:nvPr/>
        </p:nvSpPr>
        <p:spPr>
          <a:xfrm>
            <a:off x="3563888" y="2411596"/>
            <a:ext cx="3672408" cy="646331"/>
          </a:xfrm>
          <a:prstGeom prst="rect">
            <a:avLst/>
          </a:prstGeom>
          <a:noFill/>
        </p:spPr>
        <p:txBody>
          <a:bodyPr wrap="square" rtlCol="0">
            <a:spAutoFit/>
          </a:bodyPr>
          <a:lstStyle/>
          <a:p>
            <a:r>
              <a:rPr lang="nl-NL" dirty="0" smtClean="0">
                <a:solidFill>
                  <a:srgbClr val="FF0000"/>
                </a:solidFill>
              </a:rPr>
              <a:t>Nee</a:t>
            </a:r>
            <a:r>
              <a:rPr lang="nl-NL" dirty="0" smtClean="0"/>
              <a:t>, </a:t>
            </a:r>
            <a:r>
              <a:rPr lang="nl-NL" b="1" dirty="0" smtClean="0"/>
              <a:t>a</a:t>
            </a:r>
            <a:r>
              <a:rPr lang="nl-NL" dirty="0" smtClean="0"/>
              <a:t> komt immers voor in de premisse, en is dus niet willekeurig. </a:t>
            </a:r>
            <a:endParaRPr lang="nl-NL" dirty="0"/>
          </a:p>
        </p:txBody>
      </p:sp>
      <p:sp>
        <p:nvSpPr>
          <p:cNvPr id="7" name="Rectangle 6"/>
          <p:cNvSpPr/>
          <p:nvPr/>
        </p:nvSpPr>
        <p:spPr>
          <a:xfrm>
            <a:off x="251520" y="3430741"/>
            <a:ext cx="4176464" cy="923330"/>
          </a:xfrm>
          <a:prstGeom prst="rect">
            <a:avLst/>
          </a:prstGeom>
        </p:spPr>
        <p:txBody>
          <a:bodyPr wrap="square">
            <a:spAutoFit/>
          </a:bodyPr>
          <a:lstStyle/>
          <a:p>
            <a:r>
              <a:rPr lang="nl-NL" dirty="0" smtClean="0"/>
              <a:t>1.</a:t>
            </a:r>
            <a:r>
              <a:rPr lang="nl-NL" b="1" dirty="0" smtClean="0"/>
              <a:t>  ∀x </a:t>
            </a:r>
            <a:r>
              <a:rPr lang="nl-NL" b="1" dirty="0" err="1" smtClean="0"/>
              <a:t>Rxx</a:t>
            </a:r>
            <a:r>
              <a:rPr lang="nl-NL" b="1" dirty="0" smtClean="0"/>
              <a:t> 	</a:t>
            </a:r>
            <a:r>
              <a:rPr lang="nl-NL" dirty="0" smtClean="0"/>
              <a:t>Prem.</a:t>
            </a:r>
          </a:p>
          <a:p>
            <a:r>
              <a:rPr lang="nl-NL" dirty="0" smtClean="0"/>
              <a:t>2.  </a:t>
            </a:r>
            <a:r>
              <a:rPr lang="nl-NL" b="1" dirty="0" err="1" smtClean="0"/>
              <a:t>Raa</a:t>
            </a:r>
            <a:r>
              <a:rPr lang="nl-NL" b="1" dirty="0" smtClean="0"/>
              <a:t>  		</a:t>
            </a:r>
            <a:r>
              <a:rPr lang="nl-NL" dirty="0" smtClean="0"/>
              <a:t>G ∀ (1)</a:t>
            </a:r>
          </a:p>
          <a:p>
            <a:r>
              <a:rPr lang="nl-NL" dirty="0" smtClean="0"/>
              <a:t>3.  </a:t>
            </a:r>
            <a:r>
              <a:rPr lang="nl-NL" b="1" dirty="0" smtClean="0"/>
              <a:t>∀x </a:t>
            </a:r>
            <a:r>
              <a:rPr lang="nl-NL" b="1" dirty="0" err="1" smtClean="0"/>
              <a:t>Rxa</a:t>
            </a:r>
            <a:r>
              <a:rPr lang="nl-NL" b="1" dirty="0" smtClean="0"/>
              <a:t>	</a:t>
            </a:r>
            <a:r>
              <a:rPr lang="nl-NL" dirty="0" smtClean="0"/>
              <a:t>I ∀ (2) 	 </a:t>
            </a:r>
            <a:endParaRPr lang="nl-NL" dirty="0"/>
          </a:p>
        </p:txBody>
      </p:sp>
      <p:sp>
        <p:nvSpPr>
          <p:cNvPr id="12" name="TextBox 11"/>
          <p:cNvSpPr txBox="1"/>
          <p:nvPr/>
        </p:nvSpPr>
        <p:spPr>
          <a:xfrm>
            <a:off x="3563888" y="3429000"/>
            <a:ext cx="2304256" cy="369332"/>
          </a:xfrm>
          <a:prstGeom prst="rect">
            <a:avLst/>
          </a:prstGeom>
          <a:noFill/>
        </p:spPr>
        <p:txBody>
          <a:bodyPr wrap="square" rtlCol="0">
            <a:spAutoFit/>
          </a:bodyPr>
          <a:lstStyle/>
          <a:p>
            <a:r>
              <a:rPr lang="nl-NL" dirty="0" smtClean="0"/>
              <a:t>Correcte afleiding?</a:t>
            </a:r>
            <a:endParaRPr lang="nl-NL" dirty="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r>
              <a:rPr lang="nl-NL" sz="3600" dirty="0" smtClean="0"/>
              <a:t>   </a:t>
            </a:r>
            <a:endParaRPr lang="nl-NL" sz="3600" dirty="0"/>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23528" y="1772816"/>
            <a:ext cx="4176464" cy="646331"/>
          </a:xfrm>
          <a:prstGeom prst="rect">
            <a:avLst/>
          </a:prstGeom>
        </p:spPr>
        <p:txBody>
          <a:bodyPr wrap="square">
            <a:spAutoFit/>
          </a:bodyPr>
          <a:lstStyle/>
          <a:p>
            <a:r>
              <a:rPr lang="nl-NL" dirty="0" smtClean="0"/>
              <a:t>1.</a:t>
            </a:r>
            <a:r>
              <a:rPr lang="nl-NL" b="1" dirty="0" smtClean="0"/>
              <a:t>   Aa		</a:t>
            </a:r>
            <a:r>
              <a:rPr lang="nl-NL" dirty="0" smtClean="0"/>
              <a:t>Prem.</a:t>
            </a:r>
          </a:p>
          <a:p>
            <a:r>
              <a:rPr lang="nl-NL" dirty="0" smtClean="0">
                <a:solidFill>
                  <a:srgbClr val="FF0000"/>
                </a:solidFill>
              </a:rPr>
              <a:t>2.   </a:t>
            </a:r>
            <a:r>
              <a:rPr lang="nl-NL" b="1" dirty="0" smtClean="0">
                <a:solidFill>
                  <a:srgbClr val="FF0000"/>
                </a:solidFill>
              </a:rPr>
              <a:t>∀x </a:t>
            </a:r>
            <a:r>
              <a:rPr lang="nl-NL" b="1" dirty="0" err="1" smtClean="0">
                <a:solidFill>
                  <a:srgbClr val="FF0000"/>
                </a:solidFill>
              </a:rPr>
              <a:t>Ax</a:t>
            </a:r>
            <a:r>
              <a:rPr lang="nl-NL" b="1" dirty="0" smtClean="0">
                <a:solidFill>
                  <a:srgbClr val="FF0000"/>
                </a:solidFill>
              </a:rPr>
              <a:t>  	</a:t>
            </a:r>
            <a:r>
              <a:rPr lang="nl-NL" dirty="0" smtClean="0">
                <a:solidFill>
                  <a:srgbClr val="FF0000"/>
                </a:solidFill>
              </a:rPr>
              <a:t>I ∀ (1) </a:t>
            </a:r>
            <a:r>
              <a:rPr lang="nl-NL" dirty="0" smtClean="0"/>
              <a:t>	 </a:t>
            </a:r>
            <a:endParaRPr lang="nl-NL" dirty="0"/>
          </a:p>
        </p:txBody>
      </p:sp>
      <p:sp>
        <p:nvSpPr>
          <p:cNvPr id="13" name="TextBox 12"/>
          <p:cNvSpPr txBox="1"/>
          <p:nvPr/>
        </p:nvSpPr>
        <p:spPr>
          <a:xfrm>
            <a:off x="3563888" y="1772816"/>
            <a:ext cx="2304256" cy="369332"/>
          </a:xfrm>
          <a:prstGeom prst="rect">
            <a:avLst/>
          </a:prstGeom>
          <a:noFill/>
        </p:spPr>
        <p:txBody>
          <a:bodyPr wrap="square" rtlCol="0">
            <a:spAutoFit/>
          </a:bodyPr>
          <a:lstStyle/>
          <a:p>
            <a:r>
              <a:rPr lang="nl-NL" dirty="0" smtClean="0"/>
              <a:t>Correcte afleiding?</a:t>
            </a:r>
            <a:endParaRPr lang="nl-NL" dirty="0"/>
          </a:p>
        </p:txBody>
      </p:sp>
      <p:sp>
        <p:nvSpPr>
          <p:cNvPr id="6" name="TextBox 5"/>
          <p:cNvSpPr txBox="1"/>
          <p:nvPr/>
        </p:nvSpPr>
        <p:spPr>
          <a:xfrm>
            <a:off x="3563888" y="2411596"/>
            <a:ext cx="3672408" cy="646331"/>
          </a:xfrm>
          <a:prstGeom prst="rect">
            <a:avLst/>
          </a:prstGeom>
          <a:noFill/>
        </p:spPr>
        <p:txBody>
          <a:bodyPr wrap="square" rtlCol="0">
            <a:spAutoFit/>
          </a:bodyPr>
          <a:lstStyle/>
          <a:p>
            <a:r>
              <a:rPr lang="nl-NL" dirty="0" smtClean="0">
                <a:solidFill>
                  <a:srgbClr val="FF0000"/>
                </a:solidFill>
              </a:rPr>
              <a:t>Nee</a:t>
            </a:r>
            <a:r>
              <a:rPr lang="nl-NL" dirty="0" smtClean="0"/>
              <a:t>, </a:t>
            </a:r>
            <a:r>
              <a:rPr lang="nl-NL" b="1" dirty="0" smtClean="0"/>
              <a:t>a</a:t>
            </a:r>
            <a:r>
              <a:rPr lang="nl-NL" dirty="0" smtClean="0"/>
              <a:t> komt immers voor in de premisse, en is dus niet willekeurig. </a:t>
            </a:r>
            <a:endParaRPr lang="nl-NL" dirty="0"/>
          </a:p>
        </p:txBody>
      </p:sp>
      <p:sp>
        <p:nvSpPr>
          <p:cNvPr id="7" name="Rectangle 6"/>
          <p:cNvSpPr/>
          <p:nvPr/>
        </p:nvSpPr>
        <p:spPr>
          <a:xfrm>
            <a:off x="251520" y="3430741"/>
            <a:ext cx="4176464" cy="923330"/>
          </a:xfrm>
          <a:prstGeom prst="rect">
            <a:avLst/>
          </a:prstGeom>
        </p:spPr>
        <p:txBody>
          <a:bodyPr wrap="square">
            <a:spAutoFit/>
          </a:bodyPr>
          <a:lstStyle/>
          <a:p>
            <a:r>
              <a:rPr lang="nl-NL" dirty="0" smtClean="0"/>
              <a:t>1.</a:t>
            </a:r>
            <a:r>
              <a:rPr lang="nl-NL" b="1" dirty="0" smtClean="0"/>
              <a:t>  ∀x </a:t>
            </a:r>
            <a:r>
              <a:rPr lang="nl-NL" b="1" dirty="0" err="1" smtClean="0"/>
              <a:t>Rxx</a:t>
            </a:r>
            <a:r>
              <a:rPr lang="nl-NL" b="1" dirty="0" smtClean="0"/>
              <a:t> 	</a:t>
            </a:r>
            <a:r>
              <a:rPr lang="nl-NL" dirty="0" smtClean="0"/>
              <a:t>Prem.</a:t>
            </a:r>
          </a:p>
          <a:p>
            <a:r>
              <a:rPr lang="nl-NL" dirty="0" smtClean="0"/>
              <a:t>2.  </a:t>
            </a:r>
            <a:r>
              <a:rPr lang="nl-NL" b="1" dirty="0" err="1" smtClean="0"/>
              <a:t>Raa</a:t>
            </a:r>
            <a:r>
              <a:rPr lang="nl-NL" b="1" dirty="0" smtClean="0"/>
              <a:t>  		</a:t>
            </a:r>
            <a:r>
              <a:rPr lang="nl-NL" dirty="0" smtClean="0"/>
              <a:t>G ∀ (1)</a:t>
            </a:r>
          </a:p>
          <a:p>
            <a:r>
              <a:rPr lang="nl-NL" dirty="0" smtClean="0">
                <a:solidFill>
                  <a:srgbClr val="FF0000"/>
                </a:solidFill>
              </a:rPr>
              <a:t>3. </a:t>
            </a:r>
            <a:r>
              <a:rPr lang="nl-NL" dirty="0" smtClean="0"/>
              <a:t> </a:t>
            </a:r>
            <a:r>
              <a:rPr lang="nl-NL" b="1" dirty="0" smtClean="0">
                <a:solidFill>
                  <a:srgbClr val="FF0000"/>
                </a:solidFill>
              </a:rPr>
              <a:t>∀x </a:t>
            </a:r>
            <a:r>
              <a:rPr lang="nl-NL" b="1" dirty="0" err="1" smtClean="0">
                <a:solidFill>
                  <a:srgbClr val="FF0000"/>
                </a:solidFill>
              </a:rPr>
              <a:t>Rxa</a:t>
            </a:r>
            <a:r>
              <a:rPr lang="nl-NL" b="1" dirty="0" smtClean="0">
                <a:solidFill>
                  <a:srgbClr val="FF0000"/>
                </a:solidFill>
              </a:rPr>
              <a:t>	</a:t>
            </a:r>
            <a:r>
              <a:rPr lang="nl-NL" dirty="0" smtClean="0">
                <a:solidFill>
                  <a:srgbClr val="FF0000"/>
                </a:solidFill>
              </a:rPr>
              <a:t>I ∀ (2) </a:t>
            </a:r>
            <a:r>
              <a:rPr lang="nl-NL" dirty="0" smtClean="0"/>
              <a:t>	 </a:t>
            </a:r>
            <a:endParaRPr lang="nl-NL" dirty="0"/>
          </a:p>
        </p:txBody>
      </p:sp>
      <p:sp>
        <p:nvSpPr>
          <p:cNvPr id="12" name="TextBox 11"/>
          <p:cNvSpPr txBox="1"/>
          <p:nvPr/>
        </p:nvSpPr>
        <p:spPr>
          <a:xfrm>
            <a:off x="3563888" y="3429000"/>
            <a:ext cx="2304256" cy="369332"/>
          </a:xfrm>
          <a:prstGeom prst="rect">
            <a:avLst/>
          </a:prstGeom>
          <a:noFill/>
        </p:spPr>
        <p:txBody>
          <a:bodyPr wrap="square" rtlCol="0">
            <a:spAutoFit/>
          </a:bodyPr>
          <a:lstStyle/>
          <a:p>
            <a:r>
              <a:rPr lang="nl-NL" dirty="0" smtClean="0"/>
              <a:t>Correcte afleiding?</a:t>
            </a:r>
            <a:endParaRPr lang="nl-NL" dirty="0"/>
          </a:p>
        </p:txBody>
      </p:sp>
      <p:sp>
        <p:nvSpPr>
          <p:cNvPr id="11" name="TextBox 10"/>
          <p:cNvSpPr txBox="1"/>
          <p:nvPr/>
        </p:nvSpPr>
        <p:spPr>
          <a:xfrm>
            <a:off x="3563888" y="4222829"/>
            <a:ext cx="4680520" cy="1200329"/>
          </a:xfrm>
          <a:prstGeom prst="rect">
            <a:avLst/>
          </a:prstGeom>
          <a:noFill/>
        </p:spPr>
        <p:txBody>
          <a:bodyPr wrap="square" rtlCol="0">
            <a:spAutoFit/>
          </a:bodyPr>
          <a:lstStyle/>
          <a:p>
            <a:r>
              <a:rPr lang="nl-NL" dirty="0" smtClean="0">
                <a:solidFill>
                  <a:srgbClr val="FF0000"/>
                </a:solidFill>
              </a:rPr>
              <a:t>Nee</a:t>
            </a:r>
            <a:r>
              <a:rPr lang="nl-NL" dirty="0" smtClean="0"/>
              <a:t>, </a:t>
            </a:r>
            <a:r>
              <a:rPr lang="nl-NL" b="1" dirty="0" smtClean="0"/>
              <a:t>a</a:t>
            </a:r>
            <a:r>
              <a:rPr lang="nl-NL" dirty="0" smtClean="0"/>
              <a:t> komt immers voor in </a:t>
            </a:r>
            <a:r>
              <a:rPr lang="nl-NL" b="1" dirty="0" smtClean="0"/>
              <a:t>∀x </a:t>
            </a:r>
            <a:r>
              <a:rPr lang="nl-NL" b="1" dirty="0" err="1" smtClean="0"/>
              <a:t>Rxa</a:t>
            </a:r>
            <a:r>
              <a:rPr lang="nl-NL" dirty="0" smtClean="0"/>
              <a:t>, en dat mag ook niet. We dienen dus altijd </a:t>
            </a:r>
            <a:r>
              <a:rPr lang="nl-NL" i="1" dirty="0" smtClean="0"/>
              <a:t>alle</a:t>
            </a:r>
            <a:r>
              <a:rPr lang="nl-NL" dirty="0" smtClean="0"/>
              <a:t> voorkomens van </a:t>
            </a:r>
            <a:r>
              <a:rPr lang="nl-NL" b="1" dirty="0" smtClean="0"/>
              <a:t>a</a:t>
            </a:r>
            <a:r>
              <a:rPr lang="nl-NL" dirty="0" smtClean="0"/>
              <a:t> te vervangen door een individuvariabele als we de introductieregel voo</a:t>
            </a:r>
            <a:r>
              <a:rPr lang="nl-NL" b="1" dirty="0" smtClean="0"/>
              <a:t>r </a:t>
            </a:r>
            <a:r>
              <a:rPr lang="nl-NL" dirty="0" smtClean="0"/>
              <a:t>∀ toepassen.</a:t>
            </a:r>
            <a:endParaRPr lang="nl-NL" dirty="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2837835"/>
            <a:ext cx="7848872" cy="2031325"/>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 </a:t>
            </a:r>
            <a:r>
              <a:rPr lang="nl-NL" b="1" dirty="0" err="1" smtClean="0"/>
              <a:t>Bx</a:t>
            </a:r>
            <a:r>
              <a:rPr lang="nl-NL" b="1" dirty="0" smtClean="0"/>
              <a:t>) 			</a:t>
            </a:r>
            <a:r>
              <a:rPr lang="nl-NL" dirty="0" smtClean="0"/>
              <a:t>Prem.</a:t>
            </a:r>
          </a:p>
          <a:p>
            <a:r>
              <a:rPr lang="nl-NL" dirty="0" smtClean="0"/>
              <a:t>2.  </a:t>
            </a:r>
            <a:r>
              <a:rPr lang="nl-NL" b="1" dirty="0" smtClean="0"/>
              <a:t>Aa ∧  Ba</a:t>
            </a:r>
            <a:r>
              <a:rPr lang="nl-NL" dirty="0" smtClean="0"/>
              <a:t>	</a:t>
            </a:r>
            <a:r>
              <a:rPr lang="nl-NL" b="1" dirty="0" smtClean="0"/>
              <a:t>	 	</a:t>
            </a:r>
            <a:r>
              <a:rPr lang="nl-NL" dirty="0" smtClean="0"/>
              <a:t>G ∀ (1)</a:t>
            </a:r>
          </a:p>
          <a:p>
            <a:r>
              <a:rPr lang="nl-NL" dirty="0" smtClean="0"/>
              <a:t>3.  </a:t>
            </a:r>
            <a:r>
              <a:rPr lang="nl-NL" b="1" dirty="0" smtClean="0"/>
              <a:t>Aa 			</a:t>
            </a:r>
            <a:r>
              <a:rPr lang="nl-NL" dirty="0" smtClean="0"/>
              <a:t>	G ∧ (2)</a:t>
            </a:r>
            <a:r>
              <a:rPr lang="nl-NL" b="1" dirty="0" smtClean="0"/>
              <a:t> 	</a:t>
            </a:r>
            <a:endParaRPr lang="nl-NL" dirty="0" smtClean="0"/>
          </a:p>
          <a:p>
            <a:r>
              <a:rPr lang="nl-NL" dirty="0" smtClean="0"/>
              <a:t>4.  </a:t>
            </a:r>
            <a:r>
              <a:rPr lang="nl-NL" b="1" dirty="0" smtClean="0"/>
              <a:t>∀x </a:t>
            </a:r>
            <a:r>
              <a:rPr lang="nl-NL" b="1" dirty="0" err="1" smtClean="0"/>
              <a:t>Ax</a:t>
            </a:r>
            <a:r>
              <a:rPr lang="nl-NL" b="1" dirty="0" smtClean="0"/>
              <a:t> 				</a:t>
            </a:r>
            <a:r>
              <a:rPr lang="nl-NL" dirty="0" smtClean="0"/>
              <a:t>I ∀ (3)</a:t>
            </a:r>
          </a:p>
          <a:p>
            <a:r>
              <a:rPr lang="nl-NL" dirty="0" smtClean="0"/>
              <a:t>5.  </a:t>
            </a:r>
            <a:r>
              <a:rPr lang="nl-NL" b="1" dirty="0" smtClean="0"/>
              <a:t>Ba				</a:t>
            </a:r>
            <a:r>
              <a:rPr lang="nl-NL" dirty="0" smtClean="0"/>
              <a:t>G ∧ (2)</a:t>
            </a:r>
            <a:r>
              <a:rPr lang="nl-NL" b="1" dirty="0" smtClean="0"/>
              <a:t> </a:t>
            </a:r>
            <a:endParaRPr lang="nl-NL" dirty="0" smtClean="0"/>
          </a:p>
          <a:p>
            <a:r>
              <a:rPr lang="nl-NL" dirty="0" smtClean="0"/>
              <a:t>6.  </a:t>
            </a:r>
            <a:r>
              <a:rPr lang="nl-NL" b="1" dirty="0" smtClean="0"/>
              <a:t>∀y </a:t>
            </a:r>
            <a:r>
              <a:rPr lang="nl-NL" b="1" dirty="0" err="1" smtClean="0"/>
              <a:t>By</a:t>
            </a:r>
            <a:r>
              <a:rPr lang="nl-NL" b="1" dirty="0" smtClean="0"/>
              <a:t> 				</a:t>
            </a:r>
            <a:r>
              <a:rPr lang="nl-NL" dirty="0" smtClean="0"/>
              <a:t>I ∀ (5)</a:t>
            </a:r>
            <a:endParaRPr lang="nl-NL" b="1" dirty="0" smtClean="0"/>
          </a:p>
          <a:p>
            <a:r>
              <a:rPr lang="nl-NL" dirty="0" smtClean="0"/>
              <a:t>7.  </a:t>
            </a:r>
            <a:r>
              <a:rPr lang="nl-NL" b="1" dirty="0" smtClean="0"/>
              <a:t>∀x </a:t>
            </a:r>
            <a:r>
              <a:rPr lang="nl-NL" b="1" dirty="0" err="1" smtClean="0"/>
              <a:t>Ax</a:t>
            </a:r>
            <a:r>
              <a:rPr lang="nl-NL" b="1" dirty="0" smtClean="0"/>
              <a:t>  ∧  ∀y </a:t>
            </a:r>
            <a:r>
              <a:rPr lang="nl-NL" b="1" dirty="0" err="1" smtClean="0"/>
              <a:t>By</a:t>
            </a:r>
            <a:r>
              <a:rPr lang="nl-NL" b="1" dirty="0" smtClean="0"/>
              <a:t> 			</a:t>
            </a:r>
            <a:r>
              <a:rPr lang="nl-NL" dirty="0" smtClean="0"/>
              <a:t>I ∧ (4,6)</a:t>
            </a:r>
            <a:r>
              <a:rPr lang="nl-NL" b="1" dirty="0" smtClean="0"/>
              <a:t> 	</a:t>
            </a:r>
          </a:p>
        </p:txBody>
      </p:sp>
      <p:sp>
        <p:nvSpPr>
          <p:cNvPr id="20" name="Rectangle 19"/>
          <p:cNvSpPr/>
          <p:nvPr/>
        </p:nvSpPr>
        <p:spPr>
          <a:xfrm>
            <a:off x="395536" y="1846565"/>
            <a:ext cx="7848872" cy="369332"/>
          </a:xfrm>
          <a:prstGeom prst="rect">
            <a:avLst/>
          </a:prstGeom>
        </p:spPr>
        <p:txBody>
          <a:bodyPr wrap="square">
            <a:spAutoFit/>
          </a:bodyPr>
          <a:lstStyle/>
          <a:p>
            <a:r>
              <a:rPr lang="nl-NL" b="1" dirty="0" smtClean="0"/>
              <a:t>∀x (</a:t>
            </a:r>
            <a:r>
              <a:rPr lang="nl-NL" b="1" dirty="0" err="1" smtClean="0"/>
              <a:t>Ax</a:t>
            </a:r>
            <a:r>
              <a:rPr lang="nl-NL" b="1" dirty="0" smtClean="0"/>
              <a:t> ∧ </a:t>
            </a:r>
            <a:r>
              <a:rPr lang="nl-NL" b="1" dirty="0" err="1" smtClean="0"/>
              <a:t>Bx</a:t>
            </a:r>
            <a:r>
              <a:rPr lang="nl-NL" b="1" dirty="0" smtClean="0"/>
              <a:t>)   Ⱶ    ∀x </a:t>
            </a:r>
            <a:r>
              <a:rPr lang="nl-NL" b="1" dirty="0" err="1" smtClean="0"/>
              <a:t>Ax</a:t>
            </a:r>
            <a:r>
              <a:rPr lang="nl-NL" b="1" dirty="0" smtClean="0"/>
              <a:t>  ∧  ∀y </a:t>
            </a:r>
            <a:r>
              <a:rPr lang="nl-NL" b="1" dirty="0" err="1" smtClean="0"/>
              <a:t>By</a:t>
            </a:r>
            <a:r>
              <a:rPr lang="nl-NL" dirty="0" smtClean="0"/>
              <a:t>     </a:t>
            </a:r>
            <a:r>
              <a:rPr lang="nl-NL" b="1" dirty="0" smtClean="0"/>
              <a:t> 	</a:t>
            </a:r>
            <a:r>
              <a:rPr lang="nl-NL"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74638"/>
            <a:ext cx="10081120" cy="1143000"/>
          </a:xfrm>
        </p:spPr>
        <p:txBody>
          <a:bodyPr>
            <a:normAutofit/>
          </a:bodyPr>
          <a:lstStyle/>
          <a:p>
            <a:r>
              <a:rPr lang="nl-NL" sz="3200" dirty="0" smtClean="0"/>
              <a:t>… zijn eigenlijk onnodig en kunnen                                                      dus weggelaten worden</a:t>
            </a:r>
            <a:endParaRPr lang="nl-NL" sz="3200" dirty="0"/>
          </a:p>
        </p:txBody>
      </p:sp>
      <p:sp>
        <p:nvSpPr>
          <p:cNvPr id="20" name="Content Placeholder 2"/>
          <p:cNvSpPr txBox="1">
            <a:spLocks/>
          </p:cNvSpPr>
          <p:nvPr/>
        </p:nvSpPr>
        <p:spPr>
          <a:xfrm>
            <a:off x="179512"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P</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9" name="Content Placeholder 2"/>
          <p:cNvSpPr txBox="1">
            <a:spLocks/>
          </p:cNvSpPr>
          <p:nvPr/>
        </p:nvSpPr>
        <p:spPr>
          <a:xfrm>
            <a:off x="1115616"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Q</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0" name="Content Placeholder 2"/>
          <p:cNvSpPr txBox="1">
            <a:spLocks/>
          </p:cNvSpPr>
          <p:nvPr/>
        </p:nvSpPr>
        <p:spPr>
          <a:xfrm>
            <a:off x="2051720"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R</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1" name="Content Placeholder 2"/>
          <p:cNvSpPr txBox="1">
            <a:spLocks/>
          </p:cNvSpPr>
          <p:nvPr/>
        </p:nvSpPr>
        <p:spPr>
          <a:xfrm>
            <a:off x="2843808"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S</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3" name="Content Placeholder 2"/>
          <p:cNvSpPr txBox="1">
            <a:spLocks/>
          </p:cNvSpPr>
          <p:nvPr/>
        </p:nvSpPr>
        <p:spPr>
          <a:xfrm>
            <a:off x="3779912"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T</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5" name="Content Placeholder 2"/>
          <p:cNvSpPr txBox="1">
            <a:spLocks/>
          </p:cNvSpPr>
          <p:nvPr/>
        </p:nvSpPr>
        <p:spPr>
          <a:xfrm>
            <a:off x="4644008"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U</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6" name="Content Placeholder 2"/>
          <p:cNvSpPr txBox="1">
            <a:spLocks/>
          </p:cNvSpPr>
          <p:nvPr/>
        </p:nvSpPr>
        <p:spPr>
          <a:xfrm>
            <a:off x="5436096"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smtClean="0">
                <a:solidFill>
                  <a:srgbClr val="0070C0"/>
                </a:solidFill>
              </a:rPr>
              <a:t>V</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1" name="Content Placeholder 2"/>
          <p:cNvSpPr txBox="1">
            <a:spLocks/>
          </p:cNvSpPr>
          <p:nvPr/>
        </p:nvSpPr>
        <p:spPr>
          <a:xfrm>
            <a:off x="6228184" y="1844824"/>
            <a:ext cx="432048"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smtClean="0">
                <a:solidFill>
                  <a:srgbClr val="0070C0"/>
                </a:solidFill>
              </a:rPr>
              <a:t>W</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2" name="TextBox 21"/>
          <p:cNvSpPr txBox="1"/>
          <p:nvPr/>
        </p:nvSpPr>
        <p:spPr>
          <a:xfrm>
            <a:off x="7344816" y="1990581"/>
            <a:ext cx="1547664" cy="646331"/>
          </a:xfrm>
          <a:prstGeom prst="rect">
            <a:avLst/>
          </a:prstGeom>
          <a:noFill/>
        </p:spPr>
        <p:txBody>
          <a:bodyPr wrap="square" rtlCol="0">
            <a:spAutoFit/>
          </a:bodyPr>
          <a:lstStyle/>
          <a:p>
            <a:r>
              <a:rPr lang="nl-NL" i="1" dirty="0" smtClean="0"/>
              <a:t>Elementaire proposities</a:t>
            </a:r>
            <a:endParaRPr lang="nl-NL" i="1" dirty="0"/>
          </a:p>
        </p:txBody>
      </p:sp>
      <p:sp>
        <p:nvSpPr>
          <p:cNvPr id="23" name="TextBox 22"/>
          <p:cNvSpPr txBox="1"/>
          <p:nvPr/>
        </p:nvSpPr>
        <p:spPr>
          <a:xfrm>
            <a:off x="7020272" y="2780928"/>
            <a:ext cx="2195736" cy="923330"/>
          </a:xfrm>
          <a:prstGeom prst="rect">
            <a:avLst/>
          </a:prstGeom>
          <a:noFill/>
        </p:spPr>
        <p:txBody>
          <a:bodyPr wrap="square" rtlCol="0">
            <a:spAutoFit/>
          </a:bodyPr>
          <a:lstStyle/>
          <a:p>
            <a:pPr algn="ctr"/>
            <a:r>
              <a:rPr lang="nl-NL" i="1" dirty="0" smtClean="0"/>
              <a:t>Samenstellingen             van elementaire proposities</a:t>
            </a:r>
            <a:endParaRPr lang="nl-NL" i="1" dirty="0"/>
          </a:p>
        </p:txBody>
      </p:sp>
      <p:sp>
        <p:nvSpPr>
          <p:cNvPr id="24" name="TextBox 23"/>
          <p:cNvSpPr txBox="1"/>
          <p:nvPr/>
        </p:nvSpPr>
        <p:spPr>
          <a:xfrm>
            <a:off x="7020272" y="3861048"/>
            <a:ext cx="2195736" cy="1200329"/>
          </a:xfrm>
          <a:prstGeom prst="rect">
            <a:avLst/>
          </a:prstGeom>
          <a:noFill/>
        </p:spPr>
        <p:txBody>
          <a:bodyPr wrap="square" rtlCol="0">
            <a:spAutoFit/>
          </a:bodyPr>
          <a:lstStyle/>
          <a:p>
            <a:pPr algn="ctr"/>
            <a:r>
              <a:rPr lang="nl-NL" i="1" dirty="0" smtClean="0"/>
              <a:t>Samenstellingen             van samenstellingen van elementaire proposities</a:t>
            </a:r>
            <a:endParaRPr lang="nl-NL" i="1" dirty="0"/>
          </a:p>
        </p:txBody>
      </p:sp>
      <p:sp>
        <p:nvSpPr>
          <p:cNvPr id="25" name="TextBox 24"/>
          <p:cNvSpPr txBox="1"/>
          <p:nvPr/>
        </p:nvSpPr>
        <p:spPr>
          <a:xfrm>
            <a:off x="7416824" y="5363924"/>
            <a:ext cx="2195736" cy="369332"/>
          </a:xfrm>
          <a:prstGeom prst="rect">
            <a:avLst/>
          </a:prstGeom>
          <a:noFill/>
        </p:spPr>
        <p:txBody>
          <a:bodyPr wrap="square" rtlCol="0">
            <a:spAutoFit/>
          </a:bodyPr>
          <a:lstStyle/>
          <a:p>
            <a:r>
              <a:rPr lang="nl-NL" i="1" dirty="0" smtClean="0"/>
              <a:t>Enzovoort…</a:t>
            </a:r>
            <a:endParaRPr lang="nl-NL" i="1" dirty="0"/>
          </a:p>
        </p:txBody>
      </p:sp>
      <p:sp>
        <p:nvSpPr>
          <p:cNvPr id="26" name="Content Placeholder 2"/>
          <p:cNvSpPr txBox="1">
            <a:spLocks/>
          </p:cNvSpPr>
          <p:nvPr/>
        </p:nvSpPr>
        <p:spPr>
          <a:xfrm>
            <a:off x="395536" y="2852936"/>
            <a:ext cx="86409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Q</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7" name="Content Placeholder 2"/>
          <p:cNvSpPr txBox="1">
            <a:spLocks/>
          </p:cNvSpPr>
          <p:nvPr/>
        </p:nvSpPr>
        <p:spPr>
          <a:xfrm>
            <a:off x="1691680" y="2852936"/>
            <a:ext cx="86409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¬R</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8" name="Content Placeholder 2"/>
          <p:cNvSpPr txBox="1">
            <a:spLocks/>
          </p:cNvSpPr>
          <p:nvPr/>
        </p:nvSpPr>
        <p:spPr>
          <a:xfrm>
            <a:off x="2555776" y="2852936"/>
            <a:ext cx="122413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T</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9" name="Content Placeholder 2"/>
          <p:cNvSpPr txBox="1">
            <a:spLocks/>
          </p:cNvSpPr>
          <p:nvPr/>
        </p:nvSpPr>
        <p:spPr>
          <a:xfrm>
            <a:off x="3923928" y="2852936"/>
            <a:ext cx="122413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T ∨ U</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1" name="Content Placeholder 2"/>
          <p:cNvSpPr txBox="1">
            <a:spLocks/>
          </p:cNvSpPr>
          <p:nvPr/>
        </p:nvSpPr>
        <p:spPr>
          <a:xfrm>
            <a:off x="5220072" y="2852936"/>
            <a:ext cx="1224136" cy="792088"/>
          </a:xfrm>
          <a:prstGeom prst="rect">
            <a:avLst/>
          </a:prstGeom>
        </p:spPr>
        <p:txBody>
          <a:bodyPr vert="horz" lIns="91440" tIns="45720" rIns="91440" bIns="45720" rtlCol="0">
            <a:normAutofit/>
          </a:bodyPr>
          <a:lstStyle/>
          <a:p>
            <a:pPr marL="342900" indent="-342900">
              <a:spcBef>
                <a:spcPct val="20000"/>
              </a:spcBef>
              <a:defRPr/>
            </a:pPr>
            <a:r>
              <a:rPr lang="nl-NL" b="1" dirty="0" smtClean="0">
                <a:solidFill>
                  <a:srgbClr val="0070C0"/>
                </a:solidFill>
              </a:rPr>
              <a:t>Q ↔ V</a:t>
            </a:r>
            <a:endParaRPr lang="nl-NL" b="1" dirty="0" smtClean="0">
              <a:solidFill>
                <a:srgbClr val="FF0000"/>
              </a:solidFill>
            </a:endParaRPr>
          </a:p>
          <a:p>
            <a:pPr marL="342900" lvl="0" indent="-342900">
              <a:spcBef>
                <a:spcPct val="20000"/>
              </a:spcBef>
              <a:defRPr/>
            </a:pPr>
            <a:r>
              <a:rPr lang="nl-NL" b="1" dirty="0" smtClean="0">
                <a:solidFill>
                  <a:srgbClr val="0070C0"/>
                </a:solidFill>
              </a:rPr>
              <a:t>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2" name="Content Placeholder 2"/>
          <p:cNvSpPr txBox="1">
            <a:spLocks/>
          </p:cNvSpPr>
          <p:nvPr/>
        </p:nvSpPr>
        <p:spPr>
          <a:xfrm>
            <a:off x="467544" y="4077072"/>
            <a:ext cx="1728192"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Q) ∨ ¬R</a:t>
            </a:r>
            <a:endParaRPr kumimoji="0" lang="nl-NL"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4" name="Content Placeholder 2"/>
          <p:cNvSpPr txBox="1">
            <a:spLocks/>
          </p:cNvSpPr>
          <p:nvPr/>
        </p:nvSpPr>
        <p:spPr>
          <a:xfrm>
            <a:off x="2123728" y="4077072"/>
            <a:ext cx="2232248"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T) ∧ (T ∨ U)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5" name="Content Placeholder 2"/>
          <p:cNvSpPr txBox="1">
            <a:spLocks/>
          </p:cNvSpPr>
          <p:nvPr/>
        </p:nvSpPr>
        <p:spPr>
          <a:xfrm>
            <a:off x="4283968" y="4077072"/>
            <a:ext cx="122413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(T ∨ U)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6" name="Content Placeholder 2"/>
          <p:cNvSpPr txBox="1">
            <a:spLocks/>
          </p:cNvSpPr>
          <p:nvPr/>
        </p:nvSpPr>
        <p:spPr>
          <a:xfrm>
            <a:off x="5220072" y="4077072"/>
            <a:ext cx="1224136" cy="792088"/>
          </a:xfrm>
          <a:prstGeom prst="rect">
            <a:avLst/>
          </a:prstGeom>
        </p:spPr>
        <p:txBody>
          <a:bodyPr vert="horz" lIns="91440" tIns="45720" rIns="91440" bIns="45720" rtlCol="0">
            <a:normAutofit/>
          </a:bodyPr>
          <a:lstStyle/>
          <a:p>
            <a:pPr marL="342900" indent="-342900">
              <a:spcBef>
                <a:spcPct val="20000"/>
              </a:spcBef>
              <a:defRPr/>
            </a:pPr>
            <a:r>
              <a:rPr lang="nl-NL" b="1" dirty="0" smtClean="0">
                <a:solidFill>
                  <a:srgbClr val="0070C0"/>
                </a:solidFill>
              </a:rPr>
              <a:t>(P ∧ Q)</a:t>
            </a:r>
            <a:endParaRPr lang="nl-NL" b="1" dirty="0" smtClean="0">
              <a:solidFill>
                <a:srgbClr val="FF0000"/>
              </a:solidFill>
            </a:endParaRPr>
          </a:p>
          <a:p>
            <a:pPr marL="342900" lvl="0" indent="-342900">
              <a:spcBef>
                <a:spcPct val="20000"/>
              </a:spcBef>
              <a:defRPr/>
            </a:pPr>
            <a:r>
              <a:rPr lang="nl-NL" b="1" dirty="0" smtClean="0">
                <a:solidFill>
                  <a:srgbClr val="0070C0"/>
                </a:solidFill>
              </a:rPr>
              <a:t> </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7" name="Content Placeholder 2"/>
          <p:cNvSpPr txBox="1">
            <a:spLocks/>
          </p:cNvSpPr>
          <p:nvPr/>
        </p:nvSpPr>
        <p:spPr>
          <a:xfrm>
            <a:off x="1475656" y="5157192"/>
            <a:ext cx="1944216"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Q) ∨ ¬R) →</a:t>
            </a:r>
            <a:endParaRPr kumimoji="0" lang="nl-NL" sz="1800" b="1"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38" name="Content Placeholder 2"/>
          <p:cNvSpPr txBox="1">
            <a:spLocks/>
          </p:cNvSpPr>
          <p:nvPr/>
        </p:nvSpPr>
        <p:spPr>
          <a:xfrm>
            <a:off x="3131840" y="5157192"/>
            <a:ext cx="2232248" cy="792088"/>
          </a:xfrm>
          <a:prstGeom prst="rect">
            <a:avLst/>
          </a:prstGeom>
        </p:spPr>
        <p:txBody>
          <a:bodyPr vert="horz" lIns="91440" tIns="45720" rIns="91440" bIns="45720" rtlCol="0">
            <a:normAutofit/>
          </a:bodyPr>
          <a:lstStyle/>
          <a:p>
            <a:pPr marL="342900" lvl="0" indent="-342900">
              <a:spcBef>
                <a:spcPct val="20000"/>
              </a:spcBef>
              <a:defRPr/>
            </a:pPr>
            <a:r>
              <a:rPr lang="nl-NL" b="1" dirty="0" smtClean="0">
                <a:solidFill>
                  <a:srgbClr val="0070C0"/>
                </a:solidFill>
              </a:rPr>
              <a:t>((P → T) ∧ (T ∨ U))</a:t>
            </a:r>
            <a:r>
              <a:rPr lang="nl-NL" dirty="0" smtClean="0">
                <a:solidFill>
                  <a:srgbClr val="0070C0"/>
                </a:solidFill>
              </a:rPr>
              <a:t> </a:t>
            </a: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2898810"/>
            <a:ext cx="7848872" cy="1754326"/>
          </a:xfrm>
          <a:prstGeom prst="rect">
            <a:avLst/>
          </a:prstGeom>
        </p:spPr>
        <p:txBody>
          <a:bodyPr wrap="square">
            <a:spAutoFit/>
          </a:bodyPr>
          <a:lstStyle/>
          <a:p>
            <a:r>
              <a:rPr lang="nl-NL" dirty="0" smtClean="0"/>
              <a:t>1.</a:t>
            </a:r>
            <a:r>
              <a:rPr lang="nl-NL" b="1" dirty="0" smtClean="0"/>
              <a:t>  ∀x ∀y </a:t>
            </a:r>
            <a:r>
              <a:rPr lang="nl-NL" b="1" dirty="0" err="1" smtClean="0"/>
              <a:t>Bxy</a:t>
            </a:r>
            <a:r>
              <a:rPr lang="nl-NL" b="1" dirty="0" smtClean="0"/>
              <a:t> 			</a:t>
            </a:r>
            <a:r>
              <a:rPr lang="nl-NL" dirty="0" err="1" smtClean="0"/>
              <a:t>Ass</a:t>
            </a:r>
            <a:r>
              <a:rPr lang="nl-NL" dirty="0" smtClean="0"/>
              <a:t>.</a:t>
            </a:r>
          </a:p>
          <a:p>
            <a:r>
              <a:rPr lang="nl-NL" dirty="0" smtClean="0"/>
              <a:t>2.  </a:t>
            </a:r>
            <a:r>
              <a:rPr lang="nl-NL" b="1" dirty="0" smtClean="0"/>
              <a:t>∀y </a:t>
            </a:r>
            <a:r>
              <a:rPr lang="nl-NL" b="1" dirty="0" err="1" smtClean="0"/>
              <a:t>Bay</a:t>
            </a:r>
            <a:r>
              <a:rPr lang="nl-NL" b="1" dirty="0" smtClean="0"/>
              <a:t> 	 		</a:t>
            </a:r>
            <a:r>
              <a:rPr lang="nl-NL" dirty="0" smtClean="0"/>
              <a:t>G ∀ (1)</a:t>
            </a:r>
          </a:p>
          <a:p>
            <a:r>
              <a:rPr lang="nl-NL" dirty="0" smtClean="0"/>
              <a:t>3.  </a:t>
            </a:r>
            <a:r>
              <a:rPr lang="nl-NL" b="1" dirty="0" err="1" smtClean="0"/>
              <a:t>Bab</a:t>
            </a:r>
            <a:r>
              <a:rPr lang="nl-NL" b="1" dirty="0" smtClean="0"/>
              <a:t>	 		</a:t>
            </a:r>
            <a:r>
              <a:rPr lang="nl-NL" dirty="0" smtClean="0"/>
              <a:t>	G ∀ (2)</a:t>
            </a:r>
            <a:r>
              <a:rPr lang="nl-NL" b="1" dirty="0" smtClean="0"/>
              <a:t> 	</a:t>
            </a:r>
            <a:endParaRPr lang="nl-NL" dirty="0" smtClean="0"/>
          </a:p>
          <a:p>
            <a:r>
              <a:rPr lang="nl-NL" dirty="0" smtClean="0"/>
              <a:t>4.  </a:t>
            </a:r>
            <a:r>
              <a:rPr lang="nl-NL" b="1" dirty="0" smtClean="0"/>
              <a:t>∃y </a:t>
            </a:r>
            <a:r>
              <a:rPr lang="nl-NL" b="1" dirty="0" err="1" smtClean="0"/>
              <a:t>Bay</a:t>
            </a:r>
            <a:r>
              <a:rPr lang="nl-NL" b="1" dirty="0" smtClean="0"/>
              <a:t> 			</a:t>
            </a:r>
            <a:r>
              <a:rPr lang="nl-NL" dirty="0" smtClean="0"/>
              <a:t>I ∃ (3)</a:t>
            </a:r>
            <a:r>
              <a:rPr lang="nl-NL" b="1" dirty="0" smtClean="0"/>
              <a:t> </a:t>
            </a:r>
            <a:endParaRPr lang="nl-NL" dirty="0" smtClean="0"/>
          </a:p>
          <a:p>
            <a:r>
              <a:rPr lang="nl-NL" dirty="0" smtClean="0"/>
              <a:t>5.  </a:t>
            </a:r>
            <a:r>
              <a:rPr lang="nl-NL" b="1" dirty="0" smtClean="0"/>
              <a:t>∀x ∃y </a:t>
            </a:r>
            <a:r>
              <a:rPr lang="nl-NL" b="1" dirty="0" err="1" smtClean="0"/>
              <a:t>Bxy</a:t>
            </a:r>
            <a:r>
              <a:rPr lang="nl-NL" b="1" dirty="0" smtClean="0"/>
              <a:t> 			</a:t>
            </a:r>
            <a:r>
              <a:rPr lang="nl-NL" dirty="0" smtClean="0"/>
              <a:t>I ∀ (4) </a:t>
            </a:r>
          </a:p>
          <a:p>
            <a:r>
              <a:rPr lang="nl-NL" dirty="0" smtClean="0"/>
              <a:t>6.  </a:t>
            </a:r>
            <a:r>
              <a:rPr lang="nl-NL" b="1" dirty="0" smtClean="0"/>
              <a:t>∀x ∀y </a:t>
            </a:r>
            <a:r>
              <a:rPr lang="nl-NL" b="1" dirty="0" err="1" smtClean="0"/>
              <a:t>Bxy</a:t>
            </a:r>
            <a:r>
              <a:rPr lang="nl-NL" b="1" dirty="0" smtClean="0"/>
              <a:t> → ∀x ∃y </a:t>
            </a:r>
            <a:r>
              <a:rPr lang="nl-NL" b="1" dirty="0" err="1" smtClean="0"/>
              <a:t>Bxy</a:t>
            </a:r>
            <a:r>
              <a:rPr lang="nl-NL" b="1" dirty="0" smtClean="0"/>
              <a:t> 		</a:t>
            </a:r>
            <a:r>
              <a:rPr lang="nl-NL" dirty="0" smtClean="0"/>
              <a:t>I → (1,5)</a:t>
            </a:r>
            <a:r>
              <a:rPr lang="nl-NL" b="1" dirty="0" smtClean="0"/>
              <a:t> 	</a:t>
            </a:r>
            <a:endParaRPr lang="nl-NL" dirty="0"/>
          </a:p>
        </p:txBody>
      </p:sp>
      <p:cxnSp>
        <p:nvCxnSpPr>
          <p:cNvPr id="13" name="Straight Connector 12"/>
          <p:cNvCxnSpPr/>
          <p:nvPr/>
        </p:nvCxnSpPr>
        <p:spPr>
          <a:xfrm flipH="1">
            <a:off x="323528" y="2970818"/>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528" y="2970818"/>
            <a:ext cx="0" cy="13681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23528" y="4338970"/>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5536" y="1846565"/>
            <a:ext cx="7848872" cy="369332"/>
          </a:xfrm>
          <a:prstGeom prst="rect">
            <a:avLst/>
          </a:prstGeom>
        </p:spPr>
        <p:txBody>
          <a:bodyPr wrap="square">
            <a:spAutoFit/>
          </a:bodyPr>
          <a:lstStyle/>
          <a:p>
            <a:r>
              <a:rPr lang="nl-NL" b="1" dirty="0" smtClean="0"/>
              <a:t>      Ⱶ  ∀x ∀y </a:t>
            </a:r>
            <a:r>
              <a:rPr lang="nl-NL" b="1" dirty="0" err="1" smtClean="0"/>
              <a:t>Bxy</a:t>
            </a:r>
            <a:r>
              <a:rPr lang="nl-NL" b="1" dirty="0" smtClean="0"/>
              <a:t> → ∀x ∃y </a:t>
            </a:r>
            <a:r>
              <a:rPr lang="nl-NL" b="1" dirty="0" err="1" smtClean="0"/>
              <a:t>Bxy</a:t>
            </a:r>
            <a:r>
              <a:rPr lang="nl-NL" b="1" dirty="0" smtClean="0"/>
              <a:t>  	</a:t>
            </a:r>
            <a:r>
              <a:rPr lang="nl-NL" dirty="0" smtClean="0"/>
              <a:t>     </a:t>
            </a:r>
            <a:r>
              <a:rPr lang="nl-NL" b="1" dirty="0" smtClean="0"/>
              <a:t> 	</a:t>
            </a:r>
            <a:r>
              <a:rPr lang="nl-NL"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2898810"/>
            <a:ext cx="7848872" cy="2031325"/>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a:t>
            </a:r>
            <a:r>
              <a:rPr lang="nl-NL" dirty="0" smtClean="0"/>
              <a:t>Prem.</a:t>
            </a:r>
          </a:p>
          <a:p>
            <a:r>
              <a:rPr lang="nl-NL" dirty="0" smtClean="0"/>
              <a:t>2. </a:t>
            </a:r>
            <a:r>
              <a:rPr lang="nl-NL" b="1" dirty="0" smtClean="0"/>
              <a:t>¬Aa	 	 		</a:t>
            </a:r>
            <a:r>
              <a:rPr lang="nl-NL" dirty="0" err="1" smtClean="0"/>
              <a:t>Ass</a:t>
            </a:r>
            <a:r>
              <a:rPr lang="nl-NL" dirty="0" smtClean="0"/>
              <a:t>.</a:t>
            </a:r>
          </a:p>
          <a:p>
            <a:r>
              <a:rPr lang="nl-NL" dirty="0" smtClean="0"/>
              <a:t>3. </a:t>
            </a:r>
            <a:r>
              <a:rPr lang="nl-NL" b="1" dirty="0" smtClean="0"/>
              <a:t>∃x ¬</a:t>
            </a:r>
            <a:r>
              <a:rPr lang="nl-NL" b="1" dirty="0" err="1" smtClean="0"/>
              <a:t>Ax</a:t>
            </a:r>
            <a:r>
              <a:rPr lang="nl-NL" b="1" dirty="0" smtClean="0"/>
              <a:t> 	 		</a:t>
            </a:r>
            <a:r>
              <a:rPr lang="nl-NL" dirty="0" smtClean="0"/>
              <a:t>I ∃ (2)</a:t>
            </a:r>
            <a:r>
              <a:rPr lang="nl-NL" b="1" dirty="0" smtClean="0"/>
              <a:t> 	</a:t>
            </a:r>
            <a:endParaRPr lang="nl-NL" dirty="0" smtClean="0"/>
          </a:p>
          <a:p>
            <a:r>
              <a:rPr lang="nl-NL" dirty="0" smtClean="0"/>
              <a:t>4. </a:t>
            </a:r>
            <a:r>
              <a:rPr lang="nl-NL" b="1" dirty="0" smtClean="0"/>
              <a:t>∃x ¬</a:t>
            </a:r>
            <a:r>
              <a:rPr lang="nl-NL" b="1" dirty="0" err="1" smtClean="0"/>
              <a:t>Ax</a:t>
            </a:r>
            <a:r>
              <a:rPr lang="nl-NL" b="1" dirty="0" smtClean="0"/>
              <a:t> ∧ ¬∃x ¬</a:t>
            </a:r>
            <a:r>
              <a:rPr lang="nl-NL" b="1" dirty="0" err="1" smtClean="0"/>
              <a:t>Ax</a:t>
            </a:r>
            <a:r>
              <a:rPr lang="nl-NL" b="1" dirty="0" smtClean="0"/>
              <a:t> 		</a:t>
            </a:r>
            <a:r>
              <a:rPr lang="nl-NL" dirty="0" smtClean="0"/>
              <a:t>I ∧ (1,3)</a:t>
            </a:r>
            <a:r>
              <a:rPr lang="nl-NL" b="1" dirty="0" smtClean="0"/>
              <a:t> </a:t>
            </a:r>
            <a:endParaRPr lang="nl-NL" dirty="0" smtClean="0"/>
          </a:p>
          <a:p>
            <a:r>
              <a:rPr lang="nl-NL" dirty="0" smtClean="0"/>
              <a:t>5. </a:t>
            </a:r>
            <a:r>
              <a:rPr lang="nl-NL" b="1" dirty="0" smtClean="0"/>
              <a:t>¬¬Aa	 			</a:t>
            </a:r>
            <a:r>
              <a:rPr lang="nl-NL" dirty="0" smtClean="0"/>
              <a:t>I ¬ (2,4) </a:t>
            </a:r>
          </a:p>
          <a:p>
            <a:r>
              <a:rPr lang="nl-NL" dirty="0" smtClean="0"/>
              <a:t>6. </a:t>
            </a:r>
            <a:r>
              <a:rPr lang="nl-NL" b="1" dirty="0" smtClean="0"/>
              <a:t>Aa</a:t>
            </a:r>
            <a:r>
              <a:rPr lang="nl-NL" dirty="0" smtClean="0"/>
              <a:t>		</a:t>
            </a:r>
            <a:r>
              <a:rPr lang="nl-NL" b="1" dirty="0" smtClean="0"/>
              <a:t>		</a:t>
            </a:r>
            <a:r>
              <a:rPr lang="nl-NL" dirty="0" err="1" smtClean="0"/>
              <a:t>Elim</a:t>
            </a:r>
            <a:r>
              <a:rPr lang="nl-NL" dirty="0" smtClean="0"/>
              <a:t>¬¬(5)</a:t>
            </a:r>
            <a:r>
              <a:rPr lang="nl-NL" b="1" dirty="0" smtClean="0"/>
              <a:t>	</a:t>
            </a:r>
          </a:p>
          <a:p>
            <a:r>
              <a:rPr lang="nl-NL" dirty="0" smtClean="0"/>
              <a:t>7. </a:t>
            </a:r>
            <a:r>
              <a:rPr lang="nl-NL" b="1" dirty="0" smtClean="0"/>
              <a:t>∀x </a:t>
            </a:r>
            <a:r>
              <a:rPr lang="nl-NL" b="1" dirty="0" err="1" smtClean="0"/>
              <a:t>Ax</a:t>
            </a:r>
            <a:r>
              <a:rPr lang="nl-NL" b="1" dirty="0" smtClean="0"/>
              <a:t>				</a:t>
            </a:r>
            <a:r>
              <a:rPr lang="nl-NL" dirty="0" smtClean="0"/>
              <a:t>I ∀(6)</a:t>
            </a:r>
            <a:endParaRPr lang="nl-NL" dirty="0"/>
          </a:p>
        </p:txBody>
      </p:sp>
      <p:cxnSp>
        <p:nvCxnSpPr>
          <p:cNvPr id="13" name="Straight Connector 12"/>
          <p:cNvCxnSpPr/>
          <p:nvPr/>
        </p:nvCxnSpPr>
        <p:spPr>
          <a:xfrm flipH="1">
            <a:off x="323528" y="3212976"/>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528" y="321297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23528" y="4077072"/>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5536" y="1846565"/>
            <a:ext cx="7848872" cy="369332"/>
          </a:xfrm>
          <a:prstGeom prst="rect">
            <a:avLst/>
          </a:prstGeom>
        </p:spPr>
        <p:txBody>
          <a:bodyPr wrap="square">
            <a:spAutoFit/>
          </a:bodyPr>
          <a:lstStyle/>
          <a:p>
            <a:r>
              <a:rPr lang="nl-NL" b="1" dirty="0" smtClean="0"/>
              <a:t> ¬∃x ¬</a:t>
            </a:r>
            <a:r>
              <a:rPr lang="nl-NL" b="1" dirty="0" err="1" smtClean="0"/>
              <a:t>Ax</a:t>
            </a:r>
            <a:r>
              <a:rPr lang="nl-NL" b="1" dirty="0" smtClean="0"/>
              <a:t>  Ⱶ  ∀x </a:t>
            </a:r>
            <a:r>
              <a:rPr lang="nl-NL" b="1" dirty="0" err="1" smtClean="0"/>
              <a:t>Ax</a:t>
            </a:r>
            <a:r>
              <a:rPr lang="nl-NL" b="1" dirty="0" smtClean="0"/>
              <a:t>	</a:t>
            </a:r>
            <a:r>
              <a:rPr lang="nl-NL" dirty="0" smtClean="0"/>
              <a:t>     </a:t>
            </a:r>
            <a:r>
              <a:rPr lang="nl-NL" b="1" dirty="0" smtClean="0"/>
              <a:t> 	</a:t>
            </a:r>
            <a:r>
              <a:rPr lang="nl-NL"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2852936"/>
            <a:ext cx="7848872" cy="2585323"/>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 ¬</a:t>
            </a:r>
            <a:r>
              <a:rPr lang="nl-NL" b="1" dirty="0" err="1" smtClean="0"/>
              <a:t>Bx</a:t>
            </a:r>
            <a:r>
              <a:rPr lang="nl-NL" b="1" dirty="0" smtClean="0"/>
              <a:t>) 			</a:t>
            </a:r>
            <a:r>
              <a:rPr lang="nl-NL" dirty="0" smtClean="0"/>
              <a:t>Prem.</a:t>
            </a:r>
          </a:p>
          <a:p>
            <a:r>
              <a:rPr lang="nl-NL" dirty="0" smtClean="0"/>
              <a:t>2.  </a:t>
            </a:r>
            <a:r>
              <a:rPr lang="nl-NL" b="1" dirty="0" err="1" smtClean="0"/>
              <a:t>Bc</a:t>
            </a:r>
            <a:r>
              <a:rPr lang="nl-NL" b="1" dirty="0" smtClean="0"/>
              <a:t>	</a:t>
            </a:r>
            <a:r>
              <a:rPr lang="nl-NL" dirty="0" smtClean="0"/>
              <a:t>	</a:t>
            </a:r>
            <a:r>
              <a:rPr lang="nl-NL" b="1" dirty="0" smtClean="0"/>
              <a:t>	 	</a:t>
            </a:r>
            <a:r>
              <a:rPr lang="nl-NL" dirty="0" err="1" smtClean="0"/>
              <a:t>Ass</a:t>
            </a:r>
            <a:r>
              <a:rPr lang="nl-NL" dirty="0" smtClean="0"/>
              <a:t>.</a:t>
            </a:r>
          </a:p>
          <a:p>
            <a:r>
              <a:rPr lang="nl-NL" dirty="0" smtClean="0"/>
              <a:t>3.  </a:t>
            </a:r>
            <a:r>
              <a:rPr lang="nl-NL" b="1" dirty="0" smtClean="0"/>
              <a:t>Ac 			</a:t>
            </a:r>
            <a:r>
              <a:rPr lang="nl-NL" dirty="0" smtClean="0"/>
              <a:t>	</a:t>
            </a:r>
            <a:r>
              <a:rPr lang="nl-NL" dirty="0" err="1" smtClean="0"/>
              <a:t>Ass</a:t>
            </a:r>
            <a:r>
              <a:rPr lang="nl-NL" dirty="0" smtClean="0"/>
              <a:t>.</a:t>
            </a:r>
            <a:r>
              <a:rPr lang="nl-NL" b="1" dirty="0" smtClean="0"/>
              <a:t> 	</a:t>
            </a:r>
            <a:endParaRPr lang="nl-NL" dirty="0" smtClean="0"/>
          </a:p>
          <a:p>
            <a:r>
              <a:rPr lang="nl-NL" dirty="0" smtClean="0"/>
              <a:t>4.  </a:t>
            </a:r>
            <a:r>
              <a:rPr lang="nl-NL" b="1" dirty="0" smtClean="0"/>
              <a:t>Ac → ¬</a:t>
            </a:r>
            <a:r>
              <a:rPr lang="nl-NL" b="1" dirty="0" err="1" smtClean="0"/>
              <a:t>Bc</a:t>
            </a:r>
            <a:r>
              <a:rPr lang="nl-NL" b="1" dirty="0" smtClean="0"/>
              <a:t>  			</a:t>
            </a:r>
            <a:r>
              <a:rPr lang="nl-NL" dirty="0" smtClean="0"/>
              <a:t>G ∀ (1)</a:t>
            </a:r>
          </a:p>
          <a:p>
            <a:r>
              <a:rPr lang="nl-NL" dirty="0" smtClean="0"/>
              <a:t>5.  </a:t>
            </a:r>
            <a:r>
              <a:rPr lang="nl-NL" b="1" dirty="0" smtClean="0"/>
              <a:t>¬</a:t>
            </a:r>
            <a:r>
              <a:rPr lang="nl-NL" b="1" dirty="0" err="1" smtClean="0"/>
              <a:t>Bc</a:t>
            </a:r>
            <a:r>
              <a:rPr lang="nl-NL" b="1" dirty="0" smtClean="0"/>
              <a:t> 				</a:t>
            </a:r>
            <a:r>
              <a:rPr lang="nl-NL" dirty="0" smtClean="0"/>
              <a:t>G → (3,4)</a:t>
            </a:r>
            <a:r>
              <a:rPr lang="nl-NL" b="1" dirty="0" smtClean="0"/>
              <a:t> </a:t>
            </a:r>
            <a:endParaRPr lang="nl-NL" dirty="0" smtClean="0"/>
          </a:p>
          <a:p>
            <a:r>
              <a:rPr lang="nl-NL" dirty="0" smtClean="0"/>
              <a:t>6.  </a:t>
            </a:r>
            <a:r>
              <a:rPr lang="nl-NL" b="1" dirty="0" err="1" smtClean="0"/>
              <a:t>Bc</a:t>
            </a:r>
            <a:r>
              <a:rPr lang="nl-NL" dirty="0" smtClean="0"/>
              <a:t> </a:t>
            </a:r>
            <a:r>
              <a:rPr lang="nl-NL" b="1" dirty="0" smtClean="0"/>
              <a:t>∧</a:t>
            </a:r>
            <a:r>
              <a:rPr lang="nl-NL" dirty="0" smtClean="0"/>
              <a:t> </a:t>
            </a:r>
            <a:r>
              <a:rPr lang="nl-NL" b="1" dirty="0" smtClean="0"/>
              <a:t>¬</a:t>
            </a:r>
            <a:r>
              <a:rPr lang="nl-NL" b="1" dirty="0" err="1" smtClean="0"/>
              <a:t>Bc</a:t>
            </a:r>
            <a:r>
              <a:rPr lang="nl-NL" b="1" dirty="0" smtClean="0"/>
              <a:t> 			</a:t>
            </a:r>
            <a:r>
              <a:rPr lang="nl-NL" dirty="0" smtClean="0"/>
              <a:t>I ∧ (2,5)</a:t>
            </a:r>
            <a:endParaRPr lang="nl-NL" b="1" dirty="0" smtClean="0"/>
          </a:p>
          <a:p>
            <a:r>
              <a:rPr lang="nl-NL" dirty="0" smtClean="0"/>
              <a:t>7.  </a:t>
            </a:r>
            <a:r>
              <a:rPr lang="nl-NL" b="1" dirty="0" smtClean="0"/>
              <a:t>¬Ac		 		</a:t>
            </a:r>
            <a:r>
              <a:rPr lang="nl-NL" dirty="0" smtClean="0"/>
              <a:t>I ¬</a:t>
            </a:r>
            <a:r>
              <a:rPr lang="nl-NL" b="1" dirty="0" smtClean="0"/>
              <a:t> </a:t>
            </a:r>
            <a:r>
              <a:rPr lang="nl-NL" dirty="0" smtClean="0"/>
              <a:t>(3,6)</a:t>
            </a:r>
          </a:p>
          <a:p>
            <a:r>
              <a:rPr lang="nl-NL" dirty="0" smtClean="0"/>
              <a:t>8.  </a:t>
            </a:r>
            <a:r>
              <a:rPr lang="nl-NL" b="1" dirty="0" err="1" smtClean="0"/>
              <a:t>Bc</a:t>
            </a:r>
            <a:r>
              <a:rPr lang="nl-NL" b="1" dirty="0" smtClean="0"/>
              <a:t> → ¬Ac			</a:t>
            </a:r>
            <a:r>
              <a:rPr lang="nl-NL" dirty="0" smtClean="0"/>
              <a:t>I</a:t>
            </a:r>
            <a:r>
              <a:rPr lang="nl-NL" b="1" dirty="0" smtClean="0"/>
              <a:t> </a:t>
            </a:r>
            <a:r>
              <a:rPr lang="nl-NL" dirty="0" smtClean="0"/>
              <a:t>→ (2,7)</a:t>
            </a:r>
          </a:p>
          <a:p>
            <a:r>
              <a:rPr lang="nl-NL" dirty="0" smtClean="0"/>
              <a:t>9.  </a:t>
            </a:r>
            <a:r>
              <a:rPr lang="nl-NL" b="1" dirty="0" smtClean="0"/>
              <a:t>∀x (</a:t>
            </a:r>
            <a:r>
              <a:rPr lang="nl-NL" b="1" dirty="0" err="1" smtClean="0"/>
              <a:t>Bx</a:t>
            </a:r>
            <a:r>
              <a:rPr lang="nl-NL" b="1" dirty="0" smtClean="0"/>
              <a:t> → ¬</a:t>
            </a:r>
            <a:r>
              <a:rPr lang="nl-NL" b="1" dirty="0" err="1" smtClean="0"/>
              <a:t>Ax</a:t>
            </a:r>
            <a:r>
              <a:rPr lang="nl-NL" b="1" dirty="0" smtClean="0"/>
              <a:t>) 			</a:t>
            </a:r>
            <a:r>
              <a:rPr lang="nl-NL" dirty="0" smtClean="0"/>
              <a:t>I</a:t>
            </a:r>
            <a:r>
              <a:rPr lang="nl-NL" b="1" dirty="0" smtClean="0"/>
              <a:t> </a:t>
            </a:r>
            <a:r>
              <a:rPr lang="nl-NL" dirty="0" smtClean="0"/>
              <a:t>∀ (8)</a:t>
            </a:r>
            <a:r>
              <a:rPr lang="nl-NL" b="1" dirty="0" smtClean="0"/>
              <a:t> 	</a:t>
            </a:r>
          </a:p>
        </p:txBody>
      </p:sp>
      <p:sp>
        <p:nvSpPr>
          <p:cNvPr id="20" name="Rectangle 19"/>
          <p:cNvSpPr/>
          <p:nvPr/>
        </p:nvSpPr>
        <p:spPr>
          <a:xfrm>
            <a:off x="395536" y="1846565"/>
            <a:ext cx="7848872" cy="369332"/>
          </a:xfrm>
          <a:prstGeom prst="rect">
            <a:avLst/>
          </a:prstGeom>
        </p:spPr>
        <p:txBody>
          <a:bodyPr wrap="square">
            <a:spAutoFit/>
          </a:bodyPr>
          <a:lstStyle/>
          <a:p>
            <a:r>
              <a:rPr lang="nl-NL" b="1" dirty="0" smtClean="0"/>
              <a:t>∀x (</a:t>
            </a:r>
            <a:r>
              <a:rPr lang="nl-NL" b="1" dirty="0" err="1" smtClean="0"/>
              <a:t>Ax</a:t>
            </a:r>
            <a:r>
              <a:rPr lang="nl-NL" b="1" dirty="0" smtClean="0"/>
              <a:t> → ¬</a:t>
            </a:r>
            <a:r>
              <a:rPr lang="nl-NL" b="1" dirty="0" err="1" smtClean="0"/>
              <a:t>Bx</a:t>
            </a:r>
            <a:r>
              <a:rPr lang="nl-NL" b="1" dirty="0" smtClean="0"/>
              <a:t>)    Ⱶ    ∀x (</a:t>
            </a:r>
            <a:r>
              <a:rPr lang="nl-NL" b="1" dirty="0" err="1" smtClean="0"/>
              <a:t>Bx</a:t>
            </a:r>
            <a:r>
              <a:rPr lang="nl-NL" b="1" dirty="0" smtClean="0"/>
              <a:t> → ¬</a:t>
            </a:r>
            <a:r>
              <a:rPr lang="nl-NL" b="1" dirty="0" err="1" smtClean="0"/>
              <a:t>Ax</a:t>
            </a:r>
            <a:r>
              <a:rPr lang="nl-NL" b="1" dirty="0" smtClean="0"/>
              <a:t>) 	</a:t>
            </a:r>
            <a:r>
              <a:rPr lang="nl-NL" dirty="0" smtClean="0"/>
              <a:t> 	 	</a:t>
            </a:r>
            <a:endParaRPr lang="nl-NL" dirty="0"/>
          </a:p>
        </p:txBody>
      </p:sp>
      <p:cxnSp>
        <p:nvCxnSpPr>
          <p:cNvPr id="6" name="Straight Connector 5"/>
          <p:cNvCxnSpPr/>
          <p:nvPr/>
        </p:nvCxnSpPr>
        <p:spPr>
          <a:xfrm flipH="1">
            <a:off x="179512" y="3212976"/>
            <a:ext cx="86409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95536" y="3429000"/>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5536" y="3429000"/>
            <a:ext cx="0" cy="10801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4509120"/>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9512" y="3212976"/>
            <a:ext cx="0" cy="158417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79512" y="4797152"/>
            <a:ext cx="1944216"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r>
              <a:rPr lang="nl-NL" sz="3600" dirty="0" smtClean="0"/>
              <a:t>  </a:t>
            </a:r>
            <a:endParaRPr lang="nl-NL" sz="3600" dirty="0"/>
          </a:p>
        </p:txBody>
      </p:sp>
      <p:sp>
        <p:nvSpPr>
          <p:cNvPr id="3" name="Content Placeholder 2"/>
          <p:cNvSpPr>
            <a:spLocks noGrp="1"/>
          </p:cNvSpPr>
          <p:nvPr>
            <p:ph idx="1"/>
          </p:nvPr>
        </p:nvSpPr>
        <p:spPr>
          <a:xfrm>
            <a:off x="288032" y="1600201"/>
            <a:ext cx="8892480" cy="1108720"/>
          </a:xfrm>
        </p:spPr>
        <p:txBody>
          <a:bodyPr>
            <a:noAutofit/>
          </a:bodyPr>
          <a:lstStyle/>
          <a:p>
            <a:r>
              <a:rPr lang="nl-NL" sz="2000" dirty="0" smtClean="0"/>
              <a:t>Als willekeurig deeltje </a:t>
            </a:r>
            <a:r>
              <a:rPr lang="nl-NL" sz="2000" b="1" dirty="0" smtClean="0"/>
              <a:t>a</a:t>
            </a:r>
            <a:r>
              <a:rPr lang="nl-NL" sz="2000" dirty="0" smtClean="0"/>
              <a:t> massa heeft, dan bestaat er zwaartekracht. Er                 bestaat tenminste één deeltje met massa. Dus zwaartekracht bestaat.</a:t>
            </a:r>
          </a:p>
          <a:p>
            <a:r>
              <a:rPr lang="nl-NL" sz="2000" dirty="0" smtClean="0"/>
              <a:t>Als willekeurige morele waarde </a:t>
            </a:r>
            <a:r>
              <a:rPr lang="nl-NL" sz="2000" b="1" dirty="0" smtClean="0"/>
              <a:t>a</a:t>
            </a:r>
            <a:r>
              <a:rPr lang="nl-NL" sz="2000" dirty="0" smtClean="0"/>
              <a:t> objectief is, dan is restloos materialisme onwaar. Er bestaat tenminste één objectieve morele waarde. Dus restloos materialisme is onwaar.</a:t>
            </a:r>
          </a:p>
          <a:p>
            <a:endParaRPr lang="nl-NL" sz="2000" dirty="0" smtClean="0"/>
          </a:p>
          <a:p>
            <a:pPr>
              <a:buNone/>
            </a:pPr>
            <a:endParaRPr lang="nl-NL" sz="2000" dirty="0" smtClean="0"/>
          </a:p>
          <a:p>
            <a:endParaRPr lang="nl-NL" sz="2000" dirty="0" smtClean="0"/>
          </a:p>
          <a:p>
            <a:endParaRPr lang="nl-NL" sz="2000" dirty="0" smtClean="0"/>
          </a:p>
        </p:txBody>
      </p:sp>
      <p:sp>
        <p:nvSpPr>
          <p:cNvPr id="10" name="Content Placeholder 2"/>
          <p:cNvSpPr txBox="1">
            <a:spLocks/>
          </p:cNvSpPr>
          <p:nvPr/>
        </p:nvSpPr>
        <p:spPr>
          <a:xfrm>
            <a:off x="457200" y="4912568"/>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21704" y="3429000"/>
            <a:ext cx="2998168" cy="302433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p>
          <a:p>
            <a:pPr marL="342900" lvl="0" indent="-342900">
              <a:spcBef>
                <a:spcPct val="20000"/>
              </a:spcBef>
            </a:pPr>
            <a:r>
              <a:rPr lang="nl-NL" sz="2000" dirty="0" smtClean="0"/>
              <a:t>3. </a:t>
            </a:r>
            <a:r>
              <a:rPr lang="nl-NL" sz="2000" b="1" dirty="0" smtClean="0"/>
              <a:t>∃x</a:t>
            </a:r>
            <a:r>
              <a:rPr lang="el-GR" sz="2000" b="1" i="1" dirty="0" smtClean="0"/>
              <a:t> α</a:t>
            </a:r>
            <a:r>
              <a:rPr lang="nl-NL" sz="2000" b="1" dirty="0" smtClean="0"/>
              <a:t>[x]</a:t>
            </a:r>
          </a:p>
          <a:p>
            <a:pPr marL="342900" lvl="0" indent="-342900">
              <a:spcBef>
                <a:spcPct val="20000"/>
              </a:spcBef>
            </a:pPr>
            <a:r>
              <a:rPr lang="nl-NL" sz="2000" dirty="0" smtClean="0"/>
              <a:t>….</a:t>
            </a:r>
          </a:p>
          <a:p>
            <a:pPr marL="342900" lvl="0" indent="-342900">
              <a:spcBef>
                <a:spcPct val="20000"/>
              </a:spcBef>
            </a:pPr>
            <a:r>
              <a:rPr lang="nl-NL" sz="2000" dirty="0" smtClean="0"/>
              <a:t>6. </a:t>
            </a:r>
            <a:r>
              <a:rPr lang="el-GR" sz="2000" b="1" i="1" dirty="0" smtClean="0"/>
              <a:t>α</a:t>
            </a:r>
            <a:r>
              <a:rPr lang="nl-NL" sz="2000" b="1" dirty="0" smtClean="0"/>
              <a:t>[a] → </a:t>
            </a:r>
            <a:r>
              <a:rPr lang="el-GR" sz="2000" b="1" dirty="0" smtClean="0"/>
              <a:t>β</a:t>
            </a:r>
            <a:r>
              <a:rPr lang="nl-NL" sz="2000" b="1" dirty="0" smtClean="0"/>
              <a:t> </a:t>
            </a:r>
            <a:endParaRPr lang="nl-NL" sz="2000" dirty="0" smtClean="0"/>
          </a:p>
          <a:p>
            <a:pPr marL="342900" lvl="0" indent="-342900">
              <a:spcBef>
                <a:spcPct val="20000"/>
              </a:spcBef>
            </a:pPr>
            <a:r>
              <a:rPr lang="nl-NL" sz="2000" dirty="0" smtClean="0"/>
              <a:t>….</a:t>
            </a:r>
          </a:p>
          <a:p>
            <a:pPr marL="342900" lvl="0" indent="-342900">
              <a:spcBef>
                <a:spcPct val="20000"/>
              </a:spcBef>
            </a:pPr>
            <a:r>
              <a:rPr lang="nl-NL" sz="2000" dirty="0" smtClean="0"/>
              <a:t>7. </a:t>
            </a:r>
            <a:r>
              <a:rPr lang="el-GR" sz="2000" b="1" dirty="0" smtClean="0"/>
              <a:t>β </a:t>
            </a:r>
            <a:r>
              <a:rPr lang="nl-NL" sz="2000" b="1" dirty="0" smtClean="0"/>
              <a:t>	   G ∃ (3,6)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2627784" y="5416624"/>
            <a:ext cx="6048672" cy="748680"/>
          </a:xfrm>
          <a:prstGeom prst="rect">
            <a:avLst/>
          </a:prstGeom>
        </p:spPr>
        <p:txBody>
          <a:bodyPr vert="horz" lIns="91440" tIns="45720" rIns="91440" bIns="45720" rtlCol="0">
            <a:noAutofit/>
          </a:bodyPr>
          <a:lstStyle/>
          <a:p>
            <a:pPr marL="342900" lvl="0" indent="-342900">
              <a:spcBef>
                <a:spcPct val="20000"/>
              </a:spcBef>
              <a:defRPr/>
            </a:pPr>
            <a:r>
              <a:rPr lang="nl-NL" sz="2000" dirty="0" smtClean="0"/>
              <a:t>      Mits </a:t>
            </a:r>
            <a:r>
              <a:rPr lang="nl-NL" sz="2000" b="1" dirty="0" smtClean="0"/>
              <a:t>a</a:t>
            </a:r>
            <a:r>
              <a:rPr lang="nl-NL" sz="2000" dirty="0" smtClean="0"/>
              <a:t> niet optreedt in </a:t>
            </a:r>
            <a:r>
              <a:rPr lang="el-GR" sz="2000" b="1" dirty="0" smtClean="0"/>
              <a:t>β</a:t>
            </a:r>
            <a:r>
              <a:rPr lang="nl-NL" sz="2000" dirty="0" smtClean="0"/>
              <a:t>, niet in </a:t>
            </a:r>
            <a:r>
              <a:rPr lang="nl-NL" sz="2000" b="1" dirty="0" smtClean="0"/>
              <a:t>∃x</a:t>
            </a:r>
            <a:r>
              <a:rPr lang="el-GR" sz="2000" b="1" i="1" dirty="0" smtClean="0"/>
              <a:t> α</a:t>
            </a:r>
            <a:r>
              <a:rPr lang="nl-NL" sz="2000" b="1" dirty="0" smtClean="0"/>
              <a:t>[x]</a:t>
            </a:r>
            <a:r>
              <a:rPr lang="nl-NL" sz="2000" dirty="0" smtClean="0"/>
              <a:t> en evenmin in een premisse of niet-vervallen assumptie.</a:t>
            </a:r>
            <a:endParaRPr kumimoji="0" lang="nl-NL"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4644008" y="3419708"/>
            <a:ext cx="2808312" cy="369332"/>
          </a:xfrm>
          <a:prstGeom prst="rect">
            <a:avLst/>
          </a:prstGeom>
          <a:noFill/>
        </p:spPr>
        <p:txBody>
          <a:bodyPr wrap="square" rtlCol="0">
            <a:spAutoFit/>
          </a:bodyPr>
          <a:lstStyle/>
          <a:p>
            <a:r>
              <a:rPr lang="nl-NL" dirty="0" smtClean="0"/>
              <a:t>Vanwaar dit ‘mits’?</a:t>
            </a:r>
            <a:endParaRPr lang="nl-NL" dirty="0"/>
          </a:p>
        </p:txBody>
      </p:sp>
      <p:sp>
        <p:nvSpPr>
          <p:cNvPr id="13" name="TextBox 12"/>
          <p:cNvSpPr txBox="1"/>
          <p:nvPr/>
        </p:nvSpPr>
        <p:spPr>
          <a:xfrm>
            <a:off x="4644008" y="3923764"/>
            <a:ext cx="4032448" cy="646331"/>
          </a:xfrm>
          <a:prstGeom prst="rect">
            <a:avLst/>
          </a:prstGeom>
          <a:noFill/>
        </p:spPr>
        <p:txBody>
          <a:bodyPr wrap="square" rtlCol="0">
            <a:spAutoFit/>
          </a:bodyPr>
          <a:lstStyle/>
          <a:p>
            <a:r>
              <a:rPr lang="nl-NL" dirty="0" smtClean="0"/>
              <a:t>Omdat </a:t>
            </a:r>
            <a:r>
              <a:rPr lang="nl-NL" b="1" dirty="0" smtClean="0"/>
              <a:t>a</a:t>
            </a:r>
            <a:r>
              <a:rPr lang="nl-NL" dirty="0" smtClean="0"/>
              <a:t> </a:t>
            </a:r>
            <a:r>
              <a:rPr lang="nl-NL" i="1" dirty="0" smtClean="0"/>
              <a:t>willekeurig</a:t>
            </a:r>
            <a:r>
              <a:rPr lang="nl-NL" dirty="0" smtClean="0"/>
              <a:t> moet zijn, mag er </a:t>
            </a:r>
            <a:r>
              <a:rPr lang="nl-NL" i="1" dirty="0" smtClean="0"/>
              <a:t>niets specifieks </a:t>
            </a:r>
            <a:r>
              <a:rPr lang="nl-NL" dirty="0" smtClean="0"/>
              <a:t>over </a:t>
            </a:r>
            <a:r>
              <a:rPr lang="nl-NL" b="1" dirty="0" smtClean="0"/>
              <a:t>a</a:t>
            </a:r>
            <a:r>
              <a:rPr lang="nl-NL" dirty="0" smtClean="0"/>
              <a:t> gezegd worden!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2000"/>
                                        <p:tgtEl>
                                          <p:spTgt spid="7">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2000"/>
                                        <p:tgtEl>
                                          <p:spTgt spid="7">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2000"/>
                                        <p:tgtEl>
                                          <p:spTgt spid="7">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2000"/>
                                        <p:tgtEl>
                                          <p:spTgt spid="7">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20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20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20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fade">
                                      <p:cBhvr>
                                        <p:cTn id="48"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build="allAtOnce"/>
      <p:bldP spid="12" grpId="0" build="allAtOnce"/>
      <p:bldP spid="9" grpId="0" build="allAtOnce"/>
      <p:bldP spid="13" grpId="0" build="allAtOnce"/>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1916832"/>
            <a:ext cx="7848872" cy="2893100"/>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a:t>
            </a:r>
            <a:r>
              <a:rPr lang="nl-NL" dirty="0" smtClean="0"/>
              <a:t>Prem.</a:t>
            </a:r>
          </a:p>
          <a:p>
            <a:r>
              <a:rPr lang="nl-NL" dirty="0" smtClean="0"/>
              <a:t>2. </a:t>
            </a:r>
            <a:r>
              <a:rPr lang="nl-NL" b="1" dirty="0" smtClean="0"/>
              <a:t>∃x </a:t>
            </a:r>
            <a:r>
              <a:rPr lang="nl-NL" b="1" dirty="0" err="1" smtClean="0"/>
              <a:t>Bx</a:t>
            </a:r>
            <a:r>
              <a:rPr lang="nl-NL" b="1" dirty="0" smtClean="0"/>
              <a:t>				</a:t>
            </a:r>
            <a:r>
              <a:rPr lang="nl-NL" dirty="0" smtClean="0"/>
              <a:t>Prem.</a:t>
            </a:r>
          </a:p>
          <a:p>
            <a:r>
              <a:rPr lang="nl-NL" dirty="0" smtClean="0"/>
              <a:t>3.  </a:t>
            </a:r>
            <a:r>
              <a:rPr lang="nl-NL" b="1" dirty="0" smtClean="0"/>
              <a:t>Aa	</a:t>
            </a:r>
            <a:r>
              <a:rPr lang="nl-NL" dirty="0" smtClean="0"/>
              <a:t>	</a:t>
            </a:r>
            <a:r>
              <a:rPr lang="nl-NL" b="1" dirty="0" smtClean="0"/>
              <a:t>	 	</a:t>
            </a:r>
            <a:r>
              <a:rPr lang="nl-NL" dirty="0" err="1" smtClean="0"/>
              <a:t>Ass</a:t>
            </a:r>
            <a:r>
              <a:rPr lang="nl-NL" dirty="0" smtClean="0"/>
              <a:t>.</a:t>
            </a:r>
          </a:p>
          <a:p>
            <a:r>
              <a:rPr lang="nl-NL" dirty="0" smtClean="0"/>
              <a:t>4.  </a:t>
            </a:r>
            <a:r>
              <a:rPr lang="nl-NL" b="1" dirty="0" smtClean="0"/>
              <a:t>Ba 			</a:t>
            </a:r>
            <a:r>
              <a:rPr lang="nl-NL" dirty="0" smtClean="0"/>
              <a:t>	</a:t>
            </a:r>
            <a:r>
              <a:rPr lang="nl-NL" dirty="0" err="1" smtClean="0"/>
              <a:t>Ass</a:t>
            </a:r>
            <a:r>
              <a:rPr lang="nl-NL" dirty="0" smtClean="0"/>
              <a:t>.</a:t>
            </a:r>
            <a:r>
              <a:rPr lang="nl-NL" b="1" dirty="0" smtClean="0"/>
              <a:t> 	</a:t>
            </a:r>
            <a:endParaRPr lang="nl-NL" dirty="0" smtClean="0"/>
          </a:p>
          <a:p>
            <a:r>
              <a:rPr lang="nl-NL" dirty="0" smtClean="0"/>
              <a:t>5.  </a:t>
            </a:r>
            <a:r>
              <a:rPr lang="nl-NL" b="1" dirty="0" smtClean="0"/>
              <a:t>Aa ∧ Ba	  		</a:t>
            </a:r>
            <a:r>
              <a:rPr lang="nl-NL" dirty="0" smtClean="0"/>
              <a:t>I ∧ (3,4)</a:t>
            </a:r>
          </a:p>
          <a:p>
            <a:r>
              <a:rPr lang="nl-NL" dirty="0" smtClean="0"/>
              <a:t>6.  </a:t>
            </a:r>
            <a:r>
              <a:rPr lang="nl-NL" b="1" dirty="0" smtClean="0"/>
              <a:t>∃x (</a:t>
            </a:r>
            <a:r>
              <a:rPr lang="nl-NL" b="1" dirty="0" err="1" smtClean="0"/>
              <a:t>Ax</a:t>
            </a:r>
            <a:r>
              <a:rPr lang="nl-NL" b="1" dirty="0" smtClean="0"/>
              <a:t> ∧ </a:t>
            </a:r>
            <a:r>
              <a:rPr lang="nl-NL" b="1" dirty="0" err="1" smtClean="0"/>
              <a:t>Bx</a:t>
            </a:r>
            <a:r>
              <a:rPr lang="nl-NL" b="1" dirty="0" smtClean="0"/>
              <a:t>)  			</a:t>
            </a:r>
            <a:r>
              <a:rPr lang="nl-NL" dirty="0" smtClean="0"/>
              <a:t>I ∃ (5)</a:t>
            </a:r>
            <a:r>
              <a:rPr lang="nl-NL" b="1" dirty="0" smtClean="0"/>
              <a:t> </a:t>
            </a:r>
            <a:endParaRPr lang="nl-NL" dirty="0" smtClean="0"/>
          </a:p>
          <a:p>
            <a:r>
              <a:rPr lang="nl-NL" dirty="0" smtClean="0"/>
              <a:t>7.  </a:t>
            </a:r>
            <a:r>
              <a:rPr lang="nl-NL" b="1" dirty="0" smtClean="0"/>
              <a:t>Ba → ∃x (</a:t>
            </a:r>
            <a:r>
              <a:rPr lang="nl-NL" b="1" dirty="0" err="1" smtClean="0"/>
              <a:t>Ax</a:t>
            </a:r>
            <a:r>
              <a:rPr lang="nl-NL" b="1" dirty="0" smtClean="0"/>
              <a:t> ∧ </a:t>
            </a:r>
            <a:r>
              <a:rPr lang="nl-NL" b="1" dirty="0" err="1" smtClean="0"/>
              <a:t>Bx</a:t>
            </a:r>
            <a:r>
              <a:rPr lang="nl-NL" b="1" dirty="0" smtClean="0"/>
              <a:t>) 		</a:t>
            </a:r>
            <a:r>
              <a:rPr lang="nl-NL" dirty="0" smtClean="0"/>
              <a:t>I → (4,6)</a:t>
            </a:r>
            <a:endParaRPr lang="nl-NL" b="1" dirty="0" smtClean="0"/>
          </a:p>
          <a:p>
            <a:r>
              <a:rPr lang="nl-NL" dirty="0" smtClean="0"/>
              <a:t>8.  </a:t>
            </a:r>
            <a:r>
              <a:rPr lang="nl-NL" b="1" dirty="0" smtClean="0"/>
              <a:t>∃x (</a:t>
            </a:r>
            <a:r>
              <a:rPr lang="nl-NL" b="1" dirty="0" err="1" smtClean="0"/>
              <a:t>Ax</a:t>
            </a:r>
            <a:r>
              <a:rPr lang="nl-NL" b="1" dirty="0" smtClean="0"/>
              <a:t> ∧ </a:t>
            </a:r>
            <a:r>
              <a:rPr lang="nl-NL" b="1" dirty="0" err="1" smtClean="0"/>
              <a:t>Bx</a:t>
            </a:r>
            <a:r>
              <a:rPr lang="nl-NL" b="1" dirty="0" smtClean="0"/>
              <a:t>)</a:t>
            </a:r>
            <a:r>
              <a:rPr lang="nl-NL" dirty="0" smtClean="0"/>
              <a:t> </a:t>
            </a:r>
            <a:r>
              <a:rPr lang="nl-NL" b="1" dirty="0" smtClean="0"/>
              <a:t>		 	</a:t>
            </a:r>
            <a:r>
              <a:rPr lang="nl-NL" dirty="0" smtClean="0"/>
              <a:t>G ∃</a:t>
            </a:r>
            <a:r>
              <a:rPr lang="nl-NL" b="1" dirty="0" smtClean="0"/>
              <a:t> </a:t>
            </a:r>
            <a:r>
              <a:rPr lang="nl-NL" dirty="0" smtClean="0"/>
              <a:t>(2,7)</a:t>
            </a:r>
          </a:p>
          <a:p>
            <a:r>
              <a:rPr lang="nl-NL" dirty="0" smtClean="0"/>
              <a:t>9.  </a:t>
            </a:r>
            <a:r>
              <a:rPr lang="nl-NL" b="1" dirty="0" smtClean="0"/>
              <a:t>Aa → ∃x (</a:t>
            </a:r>
            <a:r>
              <a:rPr lang="nl-NL" b="1" dirty="0" err="1" smtClean="0"/>
              <a:t>Ax</a:t>
            </a:r>
            <a:r>
              <a:rPr lang="nl-NL" b="1" dirty="0" smtClean="0"/>
              <a:t> ∧ </a:t>
            </a:r>
            <a:r>
              <a:rPr lang="nl-NL" b="1" dirty="0" err="1" smtClean="0"/>
              <a:t>Bx</a:t>
            </a:r>
            <a:r>
              <a:rPr lang="nl-NL" b="1" dirty="0" smtClean="0"/>
              <a:t>) 		</a:t>
            </a:r>
            <a:r>
              <a:rPr lang="nl-NL" dirty="0" smtClean="0"/>
              <a:t>I</a:t>
            </a:r>
            <a:r>
              <a:rPr lang="nl-NL" b="1" dirty="0" smtClean="0"/>
              <a:t> </a:t>
            </a:r>
            <a:r>
              <a:rPr lang="nl-NL" dirty="0" smtClean="0"/>
              <a:t>→ (3,8)</a:t>
            </a:r>
          </a:p>
          <a:p>
            <a:r>
              <a:rPr lang="nl-NL" dirty="0" smtClean="0"/>
              <a:t>10. </a:t>
            </a:r>
            <a:r>
              <a:rPr lang="nl-NL" b="1" dirty="0" smtClean="0"/>
              <a:t>∃x (</a:t>
            </a:r>
            <a:r>
              <a:rPr lang="nl-NL" b="1" dirty="0" err="1" smtClean="0"/>
              <a:t>Ax</a:t>
            </a:r>
            <a:r>
              <a:rPr lang="nl-NL" b="1" dirty="0" smtClean="0"/>
              <a:t> ∧ </a:t>
            </a:r>
            <a:r>
              <a:rPr lang="nl-NL" b="1" dirty="0" err="1" smtClean="0"/>
              <a:t>Bx</a:t>
            </a:r>
            <a:r>
              <a:rPr lang="nl-NL" b="1" dirty="0" smtClean="0"/>
              <a:t>)</a:t>
            </a:r>
            <a:r>
              <a:rPr lang="nl-NL" dirty="0" smtClean="0"/>
              <a:t> </a:t>
            </a:r>
            <a:r>
              <a:rPr lang="nl-NL" b="1" dirty="0" smtClean="0"/>
              <a:t> 			</a:t>
            </a:r>
            <a:r>
              <a:rPr lang="nl-NL" dirty="0" smtClean="0"/>
              <a:t>G</a:t>
            </a:r>
            <a:r>
              <a:rPr lang="nl-NL" b="1" dirty="0" smtClean="0"/>
              <a:t> </a:t>
            </a:r>
            <a:r>
              <a:rPr lang="nl-NL" dirty="0" smtClean="0"/>
              <a:t>∃ (1,9)</a:t>
            </a:r>
            <a:r>
              <a:rPr lang="nl-NL" b="1" dirty="0" smtClean="0"/>
              <a:t> 	</a:t>
            </a:r>
          </a:p>
        </p:txBody>
      </p:sp>
      <p:cxnSp>
        <p:nvCxnSpPr>
          <p:cNvPr id="6" name="Straight Connector 5"/>
          <p:cNvCxnSpPr/>
          <p:nvPr/>
        </p:nvCxnSpPr>
        <p:spPr>
          <a:xfrm flipH="1">
            <a:off x="179512" y="2492896"/>
            <a:ext cx="86409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95536" y="2780928"/>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5536" y="2780928"/>
            <a:ext cx="0" cy="7920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3573016"/>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9512" y="2492896"/>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79512" y="4149080"/>
            <a:ext cx="1944216"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a:t>
            </a:r>
            <a:r>
              <a:rPr lang="nl-NL" sz="3600" b="1" dirty="0" smtClean="0"/>
              <a:t> ∃</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1916832"/>
            <a:ext cx="7848872" cy="2893100"/>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a:t>
            </a:r>
            <a:r>
              <a:rPr lang="nl-NL" dirty="0" smtClean="0"/>
              <a:t>Prem.</a:t>
            </a:r>
          </a:p>
          <a:p>
            <a:r>
              <a:rPr lang="nl-NL" dirty="0" smtClean="0"/>
              <a:t>2. </a:t>
            </a:r>
            <a:r>
              <a:rPr lang="nl-NL" b="1" dirty="0" smtClean="0"/>
              <a:t>∃x </a:t>
            </a:r>
            <a:r>
              <a:rPr lang="nl-NL" b="1" dirty="0" err="1" smtClean="0"/>
              <a:t>Bx</a:t>
            </a:r>
            <a:r>
              <a:rPr lang="nl-NL" b="1" dirty="0" smtClean="0"/>
              <a:t>				</a:t>
            </a:r>
            <a:r>
              <a:rPr lang="nl-NL" dirty="0" smtClean="0"/>
              <a:t>Prem.</a:t>
            </a:r>
          </a:p>
          <a:p>
            <a:r>
              <a:rPr lang="nl-NL" dirty="0" smtClean="0"/>
              <a:t>3.  </a:t>
            </a:r>
            <a:r>
              <a:rPr lang="nl-NL" b="1" dirty="0" smtClean="0"/>
              <a:t>Aa	</a:t>
            </a:r>
            <a:r>
              <a:rPr lang="nl-NL" dirty="0" smtClean="0"/>
              <a:t>	</a:t>
            </a:r>
            <a:r>
              <a:rPr lang="nl-NL" b="1" dirty="0" smtClean="0"/>
              <a:t>	 	</a:t>
            </a:r>
            <a:r>
              <a:rPr lang="nl-NL" dirty="0" err="1" smtClean="0"/>
              <a:t>Ass</a:t>
            </a:r>
            <a:r>
              <a:rPr lang="nl-NL" dirty="0" smtClean="0"/>
              <a:t>.</a:t>
            </a:r>
          </a:p>
          <a:p>
            <a:r>
              <a:rPr lang="nl-NL" dirty="0" smtClean="0"/>
              <a:t>4.  </a:t>
            </a:r>
            <a:r>
              <a:rPr lang="nl-NL" b="1" dirty="0" smtClean="0"/>
              <a:t>Ba 			</a:t>
            </a:r>
            <a:r>
              <a:rPr lang="nl-NL" dirty="0" smtClean="0"/>
              <a:t>	</a:t>
            </a:r>
            <a:r>
              <a:rPr lang="nl-NL" dirty="0" err="1" smtClean="0"/>
              <a:t>Ass</a:t>
            </a:r>
            <a:r>
              <a:rPr lang="nl-NL" dirty="0" smtClean="0"/>
              <a:t>.</a:t>
            </a:r>
            <a:r>
              <a:rPr lang="nl-NL" b="1" dirty="0" smtClean="0"/>
              <a:t> 	</a:t>
            </a:r>
            <a:endParaRPr lang="nl-NL" dirty="0" smtClean="0"/>
          </a:p>
          <a:p>
            <a:r>
              <a:rPr lang="nl-NL" dirty="0" smtClean="0"/>
              <a:t>5.  </a:t>
            </a:r>
            <a:r>
              <a:rPr lang="nl-NL" b="1" dirty="0" smtClean="0"/>
              <a:t>Aa ∧ Ba	  		</a:t>
            </a:r>
            <a:r>
              <a:rPr lang="nl-NL" dirty="0" smtClean="0"/>
              <a:t>I ∧ (3,4)</a:t>
            </a:r>
          </a:p>
          <a:p>
            <a:r>
              <a:rPr lang="nl-NL" dirty="0" smtClean="0"/>
              <a:t>6.  </a:t>
            </a:r>
            <a:r>
              <a:rPr lang="nl-NL" b="1" dirty="0" smtClean="0"/>
              <a:t>∃x (</a:t>
            </a:r>
            <a:r>
              <a:rPr lang="nl-NL" b="1" dirty="0" err="1" smtClean="0"/>
              <a:t>Ax</a:t>
            </a:r>
            <a:r>
              <a:rPr lang="nl-NL" b="1" dirty="0" smtClean="0"/>
              <a:t> ∧ </a:t>
            </a:r>
            <a:r>
              <a:rPr lang="nl-NL" b="1" dirty="0" err="1" smtClean="0"/>
              <a:t>Bx</a:t>
            </a:r>
            <a:r>
              <a:rPr lang="nl-NL" b="1" dirty="0" smtClean="0"/>
              <a:t>)  			</a:t>
            </a:r>
            <a:r>
              <a:rPr lang="nl-NL" dirty="0" smtClean="0"/>
              <a:t>I ∃ (5)</a:t>
            </a:r>
            <a:r>
              <a:rPr lang="nl-NL" b="1" dirty="0" smtClean="0"/>
              <a:t> </a:t>
            </a:r>
            <a:endParaRPr lang="nl-NL" dirty="0" smtClean="0"/>
          </a:p>
          <a:p>
            <a:r>
              <a:rPr lang="nl-NL" dirty="0" smtClean="0"/>
              <a:t>7.  </a:t>
            </a:r>
            <a:r>
              <a:rPr lang="nl-NL" b="1" dirty="0" smtClean="0"/>
              <a:t>Ba → ∃x (</a:t>
            </a:r>
            <a:r>
              <a:rPr lang="nl-NL" b="1" dirty="0" err="1" smtClean="0"/>
              <a:t>Ax</a:t>
            </a:r>
            <a:r>
              <a:rPr lang="nl-NL" b="1" dirty="0" smtClean="0"/>
              <a:t> ∧ </a:t>
            </a:r>
            <a:r>
              <a:rPr lang="nl-NL" b="1" dirty="0" err="1" smtClean="0"/>
              <a:t>Bx</a:t>
            </a:r>
            <a:r>
              <a:rPr lang="nl-NL" b="1" dirty="0" smtClean="0"/>
              <a:t>) 		</a:t>
            </a:r>
            <a:r>
              <a:rPr lang="nl-NL" dirty="0" smtClean="0"/>
              <a:t>I → (4,6)</a:t>
            </a:r>
            <a:endParaRPr lang="nl-NL" b="1" dirty="0" smtClean="0"/>
          </a:p>
          <a:p>
            <a:r>
              <a:rPr lang="nl-NL" b="1" dirty="0" smtClean="0">
                <a:solidFill>
                  <a:srgbClr val="FF0000"/>
                </a:solidFill>
              </a:rPr>
              <a:t>8.  ∃x (</a:t>
            </a:r>
            <a:r>
              <a:rPr lang="nl-NL" b="1" dirty="0" err="1" smtClean="0">
                <a:solidFill>
                  <a:srgbClr val="FF0000"/>
                </a:solidFill>
              </a:rPr>
              <a:t>Ax</a:t>
            </a:r>
            <a:r>
              <a:rPr lang="nl-NL" b="1" dirty="0" smtClean="0">
                <a:solidFill>
                  <a:srgbClr val="FF0000"/>
                </a:solidFill>
              </a:rPr>
              <a:t> ∧ </a:t>
            </a:r>
            <a:r>
              <a:rPr lang="nl-NL" b="1" dirty="0" err="1" smtClean="0">
                <a:solidFill>
                  <a:srgbClr val="FF0000"/>
                </a:solidFill>
              </a:rPr>
              <a:t>Bx</a:t>
            </a:r>
            <a:r>
              <a:rPr lang="nl-NL" b="1" dirty="0" smtClean="0">
                <a:solidFill>
                  <a:srgbClr val="FF0000"/>
                </a:solidFill>
              </a:rPr>
              <a:t>) 		 	G ∃ (2,7)</a:t>
            </a:r>
          </a:p>
          <a:p>
            <a:r>
              <a:rPr lang="nl-NL" dirty="0" smtClean="0"/>
              <a:t>9.  </a:t>
            </a:r>
            <a:r>
              <a:rPr lang="nl-NL" b="1" dirty="0" smtClean="0"/>
              <a:t>Aa → ∃x (</a:t>
            </a:r>
            <a:r>
              <a:rPr lang="nl-NL" b="1" dirty="0" err="1" smtClean="0"/>
              <a:t>Ax</a:t>
            </a:r>
            <a:r>
              <a:rPr lang="nl-NL" b="1" dirty="0" smtClean="0"/>
              <a:t> ∧ </a:t>
            </a:r>
            <a:r>
              <a:rPr lang="nl-NL" b="1" dirty="0" err="1" smtClean="0"/>
              <a:t>Bx</a:t>
            </a:r>
            <a:r>
              <a:rPr lang="nl-NL" b="1" dirty="0" smtClean="0"/>
              <a:t>) 		</a:t>
            </a:r>
            <a:r>
              <a:rPr lang="nl-NL" dirty="0" smtClean="0"/>
              <a:t>I</a:t>
            </a:r>
            <a:r>
              <a:rPr lang="nl-NL" b="1" dirty="0" smtClean="0"/>
              <a:t> </a:t>
            </a:r>
            <a:r>
              <a:rPr lang="nl-NL" dirty="0" smtClean="0"/>
              <a:t>→ (3,8)</a:t>
            </a:r>
          </a:p>
          <a:p>
            <a:r>
              <a:rPr lang="nl-NL" dirty="0" smtClean="0"/>
              <a:t>10. </a:t>
            </a:r>
            <a:r>
              <a:rPr lang="nl-NL" b="1" dirty="0" smtClean="0"/>
              <a:t>∃x (</a:t>
            </a:r>
            <a:r>
              <a:rPr lang="nl-NL" b="1" dirty="0" err="1" smtClean="0"/>
              <a:t>Ax</a:t>
            </a:r>
            <a:r>
              <a:rPr lang="nl-NL" b="1" dirty="0" smtClean="0"/>
              <a:t> ∧ </a:t>
            </a:r>
            <a:r>
              <a:rPr lang="nl-NL" b="1" dirty="0" err="1" smtClean="0"/>
              <a:t>Bx</a:t>
            </a:r>
            <a:r>
              <a:rPr lang="nl-NL" b="1" dirty="0" smtClean="0"/>
              <a:t>)</a:t>
            </a:r>
            <a:r>
              <a:rPr lang="nl-NL" dirty="0" smtClean="0"/>
              <a:t> </a:t>
            </a:r>
            <a:r>
              <a:rPr lang="nl-NL" b="1" dirty="0" smtClean="0"/>
              <a:t> 			</a:t>
            </a:r>
            <a:r>
              <a:rPr lang="nl-NL" dirty="0" smtClean="0"/>
              <a:t>G</a:t>
            </a:r>
            <a:r>
              <a:rPr lang="nl-NL" b="1" dirty="0" smtClean="0"/>
              <a:t> </a:t>
            </a:r>
            <a:r>
              <a:rPr lang="nl-NL" dirty="0" smtClean="0"/>
              <a:t>∃ (1,9)</a:t>
            </a:r>
            <a:r>
              <a:rPr lang="nl-NL" b="1" dirty="0" smtClean="0"/>
              <a:t> 	</a:t>
            </a:r>
          </a:p>
        </p:txBody>
      </p:sp>
      <p:cxnSp>
        <p:nvCxnSpPr>
          <p:cNvPr id="6" name="Straight Connector 5"/>
          <p:cNvCxnSpPr/>
          <p:nvPr/>
        </p:nvCxnSpPr>
        <p:spPr>
          <a:xfrm flipH="1">
            <a:off x="179512" y="2492896"/>
            <a:ext cx="86409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95536" y="2780928"/>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5536" y="2780928"/>
            <a:ext cx="0" cy="7920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3573016"/>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9512" y="2492896"/>
            <a:ext cx="0" cy="16561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79512" y="4149080"/>
            <a:ext cx="19442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47864" y="5229200"/>
            <a:ext cx="4608512" cy="923330"/>
          </a:xfrm>
          <a:prstGeom prst="rect">
            <a:avLst/>
          </a:prstGeom>
          <a:noFill/>
        </p:spPr>
        <p:txBody>
          <a:bodyPr wrap="square" rtlCol="0">
            <a:spAutoFit/>
          </a:bodyPr>
          <a:lstStyle/>
          <a:p>
            <a:r>
              <a:rPr lang="nl-NL" dirty="0" smtClean="0"/>
              <a:t>Gebruiksregel voor </a:t>
            </a:r>
            <a:r>
              <a:rPr lang="nl-NL" b="1" dirty="0" smtClean="0"/>
              <a:t>∃ </a:t>
            </a:r>
            <a:r>
              <a:rPr lang="nl-NL" dirty="0" smtClean="0"/>
              <a:t>wordt hier </a:t>
            </a:r>
            <a:r>
              <a:rPr lang="nl-NL" i="1" dirty="0" smtClean="0"/>
              <a:t>in</a:t>
            </a:r>
            <a:r>
              <a:rPr lang="nl-NL" dirty="0" smtClean="0"/>
              <a:t>correct toegepast omdat </a:t>
            </a:r>
            <a:r>
              <a:rPr lang="nl-NL" b="1" dirty="0" smtClean="0"/>
              <a:t>a </a:t>
            </a:r>
            <a:r>
              <a:rPr lang="nl-NL" dirty="0" smtClean="0"/>
              <a:t>optreedt in de niet-vervallen assumptie (3)</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allAtOnce"/>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1890698"/>
            <a:ext cx="7848872" cy="1754326"/>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a:t>
            </a:r>
            <a:r>
              <a:rPr lang="nl-NL" dirty="0" smtClean="0"/>
              <a:t>Prem.</a:t>
            </a:r>
          </a:p>
          <a:p>
            <a:r>
              <a:rPr lang="nl-NL" dirty="0" smtClean="0"/>
              <a:t>2. </a:t>
            </a:r>
            <a:r>
              <a:rPr lang="nl-NL" b="1" dirty="0" smtClean="0"/>
              <a:t>Aa				</a:t>
            </a:r>
            <a:r>
              <a:rPr lang="nl-NL" dirty="0" err="1" smtClean="0"/>
              <a:t>Ass</a:t>
            </a:r>
            <a:r>
              <a:rPr lang="nl-NL" dirty="0" smtClean="0"/>
              <a:t>.</a:t>
            </a:r>
          </a:p>
          <a:p>
            <a:r>
              <a:rPr lang="nl-NL" dirty="0" smtClean="0"/>
              <a:t>3. </a:t>
            </a:r>
            <a:r>
              <a:rPr lang="nl-NL" b="1" dirty="0" smtClean="0"/>
              <a:t>Aa	</a:t>
            </a:r>
            <a:r>
              <a:rPr lang="nl-NL" dirty="0" smtClean="0"/>
              <a:t>	</a:t>
            </a:r>
            <a:r>
              <a:rPr lang="nl-NL" b="1" dirty="0" smtClean="0"/>
              <a:t>	 	</a:t>
            </a:r>
            <a:r>
              <a:rPr lang="nl-NL" dirty="0" err="1" smtClean="0"/>
              <a:t>Herh</a:t>
            </a:r>
            <a:r>
              <a:rPr lang="nl-NL" dirty="0" smtClean="0"/>
              <a:t>.(2)</a:t>
            </a:r>
          </a:p>
          <a:p>
            <a:r>
              <a:rPr lang="nl-NL" dirty="0" smtClean="0"/>
              <a:t>4. </a:t>
            </a:r>
            <a:r>
              <a:rPr lang="nl-NL" b="1" dirty="0" smtClean="0"/>
              <a:t>Aa</a:t>
            </a:r>
            <a:r>
              <a:rPr lang="nl-NL" dirty="0" smtClean="0"/>
              <a:t> </a:t>
            </a:r>
            <a:r>
              <a:rPr lang="nl-NL" b="1" dirty="0" smtClean="0"/>
              <a:t>→ Aa</a:t>
            </a:r>
            <a:r>
              <a:rPr lang="nl-NL" dirty="0" smtClean="0"/>
              <a:t> </a:t>
            </a:r>
            <a:r>
              <a:rPr lang="nl-NL" b="1" dirty="0" smtClean="0"/>
              <a:t> 			</a:t>
            </a:r>
            <a:r>
              <a:rPr lang="nl-NL" dirty="0" smtClean="0"/>
              <a:t>I → (2,3)</a:t>
            </a:r>
            <a:r>
              <a:rPr lang="nl-NL" b="1" dirty="0" smtClean="0"/>
              <a:t>	</a:t>
            </a:r>
            <a:endParaRPr lang="nl-NL" dirty="0" smtClean="0"/>
          </a:p>
          <a:p>
            <a:r>
              <a:rPr lang="nl-NL" dirty="0" smtClean="0"/>
              <a:t>5. </a:t>
            </a:r>
            <a:r>
              <a:rPr lang="nl-NL" b="1" dirty="0" smtClean="0"/>
              <a:t>Aa		  		</a:t>
            </a:r>
            <a:r>
              <a:rPr lang="nl-NL" dirty="0" smtClean="0"/>
              <a:t>G ∃ (1,4)</a:t>
            </a:r>
          </a:p>
          <a:p>
            <a:r>
              <a:rPr lang="nl-NL" dirty="0" smtClean="0"/>
              <a:t>6. </a:t>
            </a:r>
            <a:r>
              <a:rPr lang="nl-NL" b="1" dirty="0" smtClean="0"/>
              <a:t>∀x </a:t>
            </a:r>
            <a:r>
              <a:rPr lang="nl-NL" b="1" dirty="0" err="1" smtClean="0"/>
              <a:t>Ax</a:t>
            </a:r>
            <a:r>
              <a:rPr lang="nl-NL" b="1" dirty="0" smtClean="0"/>
              <a:t>				</a:t>
            </a:r>
            <a:r>
              <a:rPr lang="nl-NL" dirty="0" smtClean="0"/>
              <a:t>I ∀ (5)</a:t>
            </a:r>
            <a:r>
              <a:rPr lang="nl-NL" b="1" dirty="0" smtClean="0"/>
              <a:t>	</a:t>
            </a:r>
          </a:p>
        </p:txBody>
      </p:sp>
      <p:cxnSp>
        <p:nvCxnSpPr>
          <p:cNvPr id="9" name="Straight Connector 8"/>
          <p:cNvCxnSpPr/>
          <p:nvPr/>
        </p:nvCxnSpPr>
        <p:spPr>
          <a:xfrm flipH="1">
            <a:off x="395536" y="2204864"/>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1"/>
          </p:cNvCxnSpPr>
          <p:nvPr/>
        </p:nvCxnSpPr>
        <p:spPr>
          <a:xfrm>
            <a:off x="395536" y="2204864"/>
            <a:ext cx="0" cy="56299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2780928"/>
            <a:ext cx="1224136"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1890698"/>
            <a:ext cx="7848872" cy="1754326"/>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a:t>
            </a:r>
            <a:r>
              <a:rPr lang="nl-NL" dirty="0" smtClean="0"/>
              <a:t>Prem.</a:t>
            </a:r>
          </a:p>
          <a:p>
            <a:r>
              <a:rPr lang="nl-NL" dirty="0" smtClean="0"/>
              <a:t>2. </a:t>
            </a:r>
            <a:r>
              <a:rPr lang="nl-NL" b="1" dirty="0" smtClean="0"/>
              <a:t>Aa				</a:t>
            </a:r>
            <a:r>
              <a:rPr lang="nl-NL" dirty="0" err="1" smtClean="0"/>
              <a:t>Ass</a:t>
            </a:r>
            <a:r>
              <a:rPr lang="nl-NL" dirty="0" smtClean="0"/>
              <a:t>.</a:t>
            </a:r>
          </a:p>
          <a:p>
            <a:r>
              <a:rPr lang="nl-NL" dirty="0" smtClean="0"/>
              <a:t>3. </a:t>
            </a:r>
            <a:r>
              <a:rPr lang="nl-NL" b="1" dirty="0" smtClean="0"/>
              <a:t>Aa	</a:t>
            </a:r>
            <a:r>
              <a:rPr lang="nl-NL" dirty="0" smtClean="0"/>
              <a:t>	</a:t>
            </a:r>
            <a:r>
              <a:rPr lang="nl-NL" b="1" dirty="0" smtClean="0"/>
              <a:t>	 	</a:t>
            </a:r>
            <a:r>
              <a:rPr lang="nl-NL" dirty="0" err="1" smtClean="0"/>
              <a:t>Herh</a:t>
            </a:r>
            <a:r>
              <a:rPr lang="nl-NL" dirty="0" smtClean="0"/>
              <a:t>.(2)</a:t>
            </a:r>
          </a:p>
          <a:p>
            <a:r>
              <a:rPr lang="nl-NL" dirty="0" smtClean="0"/>
              <a:t>4. </a:t>
            </a:r>
            <a:r>
              <a:rPr lang="nl-NL" b="1" dirty="0" smtClean="0"/>
              <a:t>Aa</a:t>
            </a:r>
            <a:r>
              <a:rPr lang="nl-NL" dirty="0" smtClean="0"/>
              <a:t> </a:t>
            </a:r>
            <a:r>
              <a:rPr lang="nl-NL" b="1" dirty="0" smtClean="0"/>
              <a:t>→ Aa</a:t>
            </a:r>
            <a:r>
              <a:rPr lang="nl-NL" dirty="0" smtClean="0"/>
              <a:t> </a:t>
            </a:r>
            <a:r>
              <a:rPr lang="nl-NL" b="1" dirty="0" smtClean="0"/>
              <a:t> 			</a:t>
            </a:r>
            <a:r>
              <a:rPr lang="nl-NL" dirty="0" smtClean="0"/>
              <a:t>I → (2,3)</a:t>
            </a:r>
            <a:r>
              <a:rPr lang="nl-NL" b="1" dirty="0" smtClean="0"/>
              <a:t>	</a:t>
            </a:r>
            <a:endParaRPr lang="nl-NL" dirty="0" smtClean="0"/>
          </a:p>
          <a:p>
            <a:r>
              <a:rPr lang="nl-NL" b="1" dirty="0" smtClean="0">
                <a:solidFill>
                  <a:srgbClr val="FF0000"/>
                </a:solidFill>
              </a:rPr>
              <a:t>5. Aa		  		G ∃ (1,4)</a:t>
            </a:r>
          </a:p>
          <a:p>
            <a:r>
              <a:rPr lang="nl-NL" dirty="0" smtClean="0"/>
              <a:t>6. </a:t>
            </a:r>
            <a:r>
              <a:rPr lang="nl-NL" b="1" dirty="0" smtClean="0"/>
              <a:t>∀x </a:t>
            </a:r>
            <a:r>
              <a:rPr lang="nl-NL" b="1" dirty="0" err="1" smtClean="0"/>
              <a:t>Ax</a:t>
            </a:r>
            <a:r>
              <a:rPr lang="nl-NL" b="1" dirty="0" smtClean="0"/>
              <a:t>				</a:t>
            </a:r>
            <a:r>
              <a:rPr lang="nl-NL" dirty="0" smtClean="0"/>
              <a:t>I ∀ (5)</a:t>
            </a:r>
            <a:r>
              <a:rPr lang="nl-NL" b="1" dirty="0" smtClean="0"/>
              <a:t>	</a:t>
            </a:r>
          </a:p>
        </p:txBody>
      </p:sp>
      <p:cxnSp>
        <p:nvCxnSpPr>
          <p:cNvPr id="9" name="Straight Connector 8"/>
          <p:cNvCxnSpPr/>
          <p:nvPr/>
        </p:nvCxnSpPr>
        <p:spPr>
          <a:xfrm flipH="1">
            <a:off x="395536" y="2204864"/>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1"/>
          </p:cNvCxnSpPr>
          <p:nvPr/>
        </p:nvCxnSpPr>
        <p:spPr>
          <a:xfrm>
            <a:off x="395536" y="2204864"/>
            <a:ext cx="0" cy="56299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2780928"/>
            <a:ext cx="122413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47864" y="5229200"/>
            <a:ext cx="4608512" cy="646331"/>
          </a:xfrm>
          <a:prstGeom prst="rect">
            <a:avLst/>
          </a:prstGeom>
          <a:noFill/>
        </p:spPr>
        <p:txBody>
          <a:bodyPr wrap="square" rtlCol="0">
            <a:spAutoFit/>
          </a:bodyPr>
          <a:lstStyle/>
          <a:p>
            <a:r>
              <a:rPr lang="nl-NL" dirty="0" smtClean="0"/>
              <a:t>Gebruiksregel voor </a:t>
            </a:r>
            <a:r>
              <a:rPr lang="nl-NL" b="1" dirty="0" smtClean="0"/>
              <a:t>∃ </a:t>
            </a:r>
            <a:r>
              <a:rPr lang="nl-NL" dirty="0" smtClean="0"/>
              <a:t>wordt hier </a:t>
            </a:r>
            <a:r>
              <a:rPr lang="nl-NL" i="1" dirty="0" smtClean="0"/>
              <a:t>in</a:t>
            </a:r>
            <a:r>
              <a:rPr lang="nl-NL" dirty="0" smtClean="0"/>
              <a:t>correct toegepast omdat </a:t>
            </a:r>
            <a:r>
              <a:rPr lang="nl-NL" b="1" dirty="0" smtClean="0"/>
              <a:t>a </a:t>
            </a:r>
            <a:r>
              <a:rPr lang="nl-NL" dirty="0" smtClean="0"/>
              <a:t>optreedt in </a:t>
            </a:r>
            <a:r>
              <a:rPr lang="nl-NL" b="1" dirty="0" smtClean="0"/>
              <a:t>Aa </a:t>
            </a:r>
            <a:r>
              <a:rPr lang="nl-NL" dirty="0" smtClean="0"/>
              <a:t>(i.e. in </a:t>
            </a:r>
            <a:r>
              <a:rPr lang="el-GR" i="1" dirty="0" smtClean="0"/>
              <a:t>β</a:t>
            </a:r>
            <a:r>
              <a:rPr lang="nl-NL" dirty="0" smtClean="0"/>
              <a: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allAtOnce"/>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1890698"/>
            <a:ext cx="7848872" cy="1754326"/>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a:t>
            </a:r>
            <a:r>
              <a:rPr lang="nl-NL" dirty="0" smtClean="0"/>
              <a:t>Prem.</a:t>
            </a:r>
          </a:p>
          <a:p>
            <a:r>
              <a:rPr lang="nl-NL" dirty="0" smtClean="0"/>
              <a:t>2. </a:t>
            </a:r>
            <a:r>
              <a:rPr lang="nl-NL" b="1" dirty="0" smtClean="0"/>
              <a:t>Aa				</a:t>
            </a:r>
            <a:r>
              <a:rPr lang="nl-NL" dirty="0" err="1" smtClean="0"/>
              <a:t>Ass</a:t>
            </a:r>
            <a:r>
              <a:rPr lang="nl-NL" dirty="0" smtClean="0"/>
              <a:t>.</a:t>
            </a:r>
          </a:p>
          <a:p>
            <a:r>
              <a:rPr lang="nl-NL" dirty="0" smtClean="0"/>
              <a:t>3. </a:t>
            </a:r>
            <a:r>
              <a:rPr lang="nl-NL" b="1" dirty="0" smtClean="0"/>
              <a:t>Aa	</a:t>
            </a:r>
            <a:r>
              <a:rPr lang="nl-NL" dirty="0" smtClean="0"/>
              <a:t>	</a:t>
            </a:r>
            <a:r>
              <a:rPr lang="nl-NL" b="1" dirty="0" smtClean="0"/>
              <a:t>	 	</a:t>
            </a:r>
            <a:r>
              <a:rPr lang="nl-NL" dirty="0" err="1" smtClean="0"/>
              <a:t>Herh</a:t>
            </a:r>
            <a:r>
              <a:rPr lang="nl-NL" dirty="0" smtClean="0"/>
              <a:t>.(2)</a:t>
            </a:r>
          </a:p>
          <a:p>
            <a:r>
              <a:rPr lang="nl-NL" dirty="0" smtClean="0"/>
              <a:t>4. </a:t>
            </a:r>
            <a:r>
              <a:rPr lang="nl-NL" b="1" dirty="0" smtClean="0"/>
              <a:t>Aa</a:t>
            </a:r>
            <a:r>
              <a:rPr lang="nl-NL" dirty="0" smtClean="0"/>
              <a:t> </a:t>
            </a:r>
            <a:r>
              <a:rPr lang="nl-NL" b="1" dirty="0" smtClean="0"/>
              <a:t>→ </a:t>
            </a:r>
            <a:r>
              <a:rPr lang="nl-NL" b="1" dirty="0" smtClean="0">
                <a:solidFill>
                  <a:srgbClr val="00B0F0"/>
                </a:solidFill>
              </a:rPr>
              <a:t>Aa</a:t>
            </a:r>
            <a:r>
              <a:rPr lang="nl-NL" dirty="0" smtClean="0"/>
              <a:t> </a:t>
            </a:r>
            <a:r>
              <a:rPr lang="nl-NL" b="1" dirty="0" smtClean="0"/>
              <a:t> 			</a:t>
            </a:r>
            <a:r>
              <a:rPr lang="nl-NL" dirty="0" smtClean="0"/>
              <a:t>I → (2,3)</a:t>
            </a:r>
            <a:r>
              <a:rPr lang="nl-NL" b="1" dirty="0" smtClean="0"/>
              <a:t>	</a:t>
            </a:r>
            <a:endParaRPr lang="nl-NL" dirty="0" smtClean="0"/>
          </a:p>
          <a:p>
            <a:r>
              <a:rPr lang="nl-NL" b="1" dirty="0" smtClean="0">
                <a:solidFill>
                  <a:srgbClr val="FF0000"/>
                </a:solidFill>
              </a:rPr>
              <a:t>5. Aa		  		G ∃ (1,4)</a:t>
            </a:r>
          </a:p>
          <a:p>
            <a:r>
              <a:rPr lang="nl-NL" dirty="0" smtClean="0"/>
              <a:t>6. </a:t>
            </a:r>
            <a:r>
              <a:rPr lang="nl-NL" b="1" dirty="0" smtClean="0"/>
              <a:t>∀x </a:t>
            </a:r>
            <a:r>
              <a:rPr lang="nl-NL" b="1" dirty="0" err="1" smtClean="0"/>
              <a:t>Ax</a:t>
            </a:r>
            <a:r>
              <a:rPr lang="nl-NL" b="1" dirty="0" smtClean="0"/>
              <a:t>				</a:t>
            </a:r>
            <a:r>
              <a:rPr lang="nl-NL" dirty="0" smtClean="0"/>
              <a:t>I ∀ (5)</a:t>
            </a:r>
            <a:r>
              <a:rPr lang="nl-NL" b="1" dirty="0" smtClean="0"/>
              <a:t>	</a:t>
            </a:r>
          </a:p>
        </p:txBody>
      </p:sp>
      <p:cxnSp>
        <p:nvCxnSpPr>
          <p:cNvPr id="9" name="Straight Connector 8"/>
          <p:cNvCxnSpPr/>
          <p:nvPr/>
        </p:nvCxnSpPr>
        <p:spPr>
          <a:xfrm flipH="1">
            <a:off x="395536" y="2204864"/>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1"/>
          </p:cNvCxnSpPr>
          <p:nvPr/>
        </p:nvCxnSpPr>
        <p:spPr>
          <a:xfrm>
            <a:off x="395536" y="2204864"/>
            <a:ext cx="0" cy="56299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2780928"/>
            <a:ext cx="122413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47864" y="5229200"/>
            <a:ext cx="4608512" cy="646331"/>
          </a:xfrm>
          <a:prstGeom prst="rect">
            <a:avLst/>
          </a:prstGeom>
          <a:noFill/>
        </p:spPr>
        <p:txBody>
          <a:bodyPr wrap="square" rtlCol="0">
            <a:spAutoFit/>
          </a:bodyPr>
          <a:lstStyle/>
          <a:p>
            <a:r>
              <a:rPr lang="nl-NL" dirty="0" smtClean="0"/>
              <a:t>Gebruiksregel voor </a:t>
            </a:r>
            <a:r>
              <a:rPr lang="nl-NL" b="1" dirty="0" smtClean="0"/>
              <a:t>∃ </a:t>
            </a:r>
            <a:r>
              <a:rPr lang="nl-NL" dirty="0" smtClean="0"/>
              <a:t>wordt hier </a:t>
            </a:r>
            <a:r>
              <a:rPr lang="nl-NL" i="1" dirty="0" smtClean="0"/>
              <a:t>in</a:t>
            </a:r>
            <a:r>
              <a:rPr lang="nl-NL" dirty="0" smtClean="0"/>
              <a:t>correct toegepast omdat </a:t>
            </a:r>
            <a:r>
              <a:rPr lang="nl-NL" b="1" dirty="0" smtClean="0"/>
              <a:t>a </a:t>
            </a:r>
            <a:r>
              <a:rPr lang="nl-NL" dirty="0" smtClean="0"/>
              <a:t>optreedt in </a:t>
            </a:r>
            <a:r>
              <a:rPr lang="nl-NL" b="1" dirty="0" smtClean="0">
                <a:solidFill>
                  <a:srgbClr val="0070C0"/>
                </a:solidFill>
              </a:rPr>
              <a:t>Aa</a:t>
            </a:r>
            <a:r>
              <a:rPr lang="nl-NL" b="1" dirty="0" smtClean="0"/>
              <a:t> </a:t>
            </a:r>
            <a:r>
              <a:rPr lang="nl-NL" dirty="0" smtClean="0"/>
              <a:t>(i.e. in </a:t>
            </a:r>
            <a:r>
              <a:rPr lang="el-GR" i="1" dirty="0" smtClean="0">
                <a:solidFill>
                  <a:srgbClr val="0070C0"/>
                </a:solidFill>
              </a:rPr>
              <a:t>β</a:t>
            </a:r>
            <a:r>
              <a:rPr lang="nl-NL" dirty="0" smtClean="0"/>
              <a:t>)</a:t>
            </a:r>
            <a:endParaRPr lang="nl-NL" dirty="0"/>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1904052"/>
            <a:ext cx="7848872" cy="1754326"/>
          </a:xfrm>
          <a:prstGeom prst="rect">
            <a:avLst/>
          </a:prstGeom>
        </p:spPr>
        <p:txBody>
          <a:bodyPr wrap="square">
            <a:spAutoFit/>
          </a:bodyPr>
          <a:lstStyle/>
          <a:p>
            <a:r>
              <a:rPr lang="nl-NL" dirty="0" smtClean="0"/>
              <a:t>1.</a:t>
            </a:r>
            <a:r>
              <a:rPr lang="nl-NL" b="1" dirty="0" smtClean="0"/>
              <a:t> ∀y ∃x </a:t>
            </a:r>
            <a:r>
              <a:rPr lang="nl-NL" b="1" dirty="0" err="1" smtClean="0"/>
              <a:t>Vxy</a:t>
            </a:r>
            <a:r>
              <a:rPr lang="nl-NL" b="1" dirty="0" smtClean="0"/>
              <a:t>			</a:t>
            </a:r>
            <a:r>
              <a:rPr lang="nl-NL" dirty="0" smtClean="0"/>
              <a:t>Prem.</a:t>
            </a:r>
          </a:p>
          <a:p>
            <a:r>
              <a:rPr lang="nl-NL" dirty="0" smtClean="0"/>
              <a:t>2. </a:t>
            </a:r>
            <a:r>
              <a:rPr lang="nl-NL" b="1" dirty="0" smtClean="0"/>
              <a:t>∃x </a:t>
            </a:r>
            <a:r>
              <a:rPr lang="nl-NL" b="1" dirty="0" err="1" smtClean="0"/>
              <a:t>Vxa</a:t>
            </a:r>
            <a:r>
              <a:rPr lang="nl-NL" b="1" dirty="0" smtClean="0"/>
              <a:t>				</a:t>
            </a:r>
            <a:r>
              <a:rPr lang="nl-NL" dirty="0" smtClean="0"/>
              <a:t>G ∀ (1)</a:t>
            </a:r>
          </a:p>
          <a:p>
            <a:r>
              <a:rPr lang="nl-NL" dirty="0" smtClean="0"/>
              <a:t>3.  </a:t>
            </a:r>
            <a:r>
              <a:rPr lang="nl-NL" b="1" dirty="0" err="1" smtClean="0"/>
              <a:t>Vaa</a:t>
            </a:r>
            <a:r>
              <a:rPr lang="nl-NL" b="1" dirty="0" smtClean="0"/>
              <a:t>	</a:t>
            </a:r>
            <a:r>
              <a:rPr lang="nl-NL" dirty="0" smtClean="0"/>
              <a:t>	</a:t>
            </a:r>
            <a:r>
              <a:rPr lang="nl-NL" b="1" dirty="0" smtClean="0"/>
              <a:t>	 	</a:t>
            </a:r>
            <a:r>
              <a:rPr lang="nl-NL" dirty="0" err="1" smtClean="0"/>
              <a:t>Ass</a:t>
            </a:r>
            <a:r>
              <a:rPr lang="nl-NL" dirty="0" smtClean="0"/>
              <a:t>.</a:t>
            </a:r>
          </a:p>
          <a:p>
            <a:r>
              <a:rPr lang="nl-NL" dirty="0" smtClean="0"/>
              <a:t>4.  </a:t>
            </a:r>
            <a:r>
              <a:rPr lang="nl-NL" b="1" dirty="0" smtClean="0"/>
              <a:t>∃x </a:t>
            </a:r>
            <a:r>
              <a:rPr lang="nl-NL" b="1" dirty="0" err="1" smtClean="0"/>
              <a:t>Vxx</a:t>
            </a:r>
            <a:r>
              <a:rPr lang="nl-NL" b="1" dirty="0" smtClean="0"/>
              <a:t> 			</a:t>
            </a:r>
            <a:r>
              <a:rPr lang="nl-NL" dirty="0" smtClean="0"/>
              <a:t>I ∃ (3)</a:t>
            </a:r>
            <a:r>
              <a:rPr lang="nl-NL" b="1" dirty="0" smtClean="0"/>
              <a:t>	</a:t>
            </a:r>
            <a:endParaRPr lang="nl-NL" dirty="0" smtClean="0"/>
          </a:p>
          <a:p>
            <a:r>
              <a:rPr lang="nl-NL" dirty="0" smtClean="0"/>
              <a:t>5.  </a:t>
            </a:r>
            <a:r>
              <a:rPr lang="nl-NL" b="1" dirty="0" err="1" smtClean="0"/>
              <a:t>Vaa</a:t>
            </a:r>
            <a:r>
              <a:rPr lang="nl-NL" b="1" dirty="0" smtClean="0"/>
              <a:t> → ∃x </a:t>
            </a:r>
            <a:r>
              <a:rPr lang="nl-NL" b="1" dirty="0" err="1" smtClean="0"/>
              <a:t>Vxx</a:t>
            </a:r>
            <a:r>
              <a:rPr lang="nl-NL" b="1" dirty="0" smtClean="0"/>
              <a:t> 	  		</a:t>
            </a:r>
            <a:r>
              <a:rPr lang="nl-NL" dirty="0" smtClean="0"/>
              <a:t>I → (3,4)</a:t>
            </a:r>
          </a:p>
          <a:p>
            <a:r>
              <a:rPr lang="nl-NL" dirty="0" smtClean="0"/>
              <a:t>6.  </a:t>
            </a:r>
            <a:r>
              <a:rPr lang="nl-NL" b="1" dirty="0" smtClean="0"/>
              <a:t>∃x </a:t>
            </a:r>
            <a:r>
              <a:rPr lang="nl-NL" b="1" dirty="0" err="1" smtClean="0"/>
              <a:t>Vxx</a:t>
            </a:r>
            <a:r>
              <a:rPr lang="nl-NL" b="1" dirty="0" smtClean="0"/>
              <a:t>				</a:t>
            </a:r>
            <a:r>
              <a:rPr lang="nl-NL" dirty="0" smtClean="0"/>
              <a:t>G ∃ (2,5)</a:t>
            </a:r>
            <a:endParaRPr lang="nl-NL" b="1" dirty="0" smtClean="0"/>
          </a:p>
        </p:txBody>
      </p:sp>
      <p:cxnSp>
        <p:nvCxnSpPr>
          <p:cNvPr id="9" name="Straight Connector 8"/>
          <p:cNvCxnSpPr/>
          <p:nvPr/>
        </p:nvCxnSpPr>
        <p:spPr>
          <a:xfrm flipH="1">
            <a:off x="395536" y="2492896"/>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5536" y="2492896"/>
            <a:ext cx="0" cy="5760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3068960"/>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We krijgen zo de volgende definitie van de formele taal van de propositielogica</a:t>
            </a:r>
            <a:endParaRPr lang="nl-NL" sz="3200" dirty="0"/>
          </a:p>
        </p:txBody>
      </p:sp>
      <p:sp>
        <p:nvSpPr>
          <p:cNvPr id="3" name="Content Placeholder 2"/>
          <p:cNvSpPr>
            <a:spLocks noGrp="1"/>
          </p:cNvSpPr>
          <p:nvPr>
            <p:ph idx="1"/>
          </p:nvPr>
        </p:nvSpPr>
        <p:spPr>
          <a:xfrm>
            <a:off x="457200" y="1672208"/>
            <a:ext cx="8686800" cy="1828800"/>
          </a:xfrm>
        </p:spPr>
        <p:txBody>
          <a:bodyPr>
            <a:normAutofit/>
          </a:bodyPr>
          <a:lstStyle/>
          <a:p>
            <a:pPr>
              <a:buNone/>
            </a:pPr>
            <a:r>
              <a:rPr lang="nl-NL" sz="2200" dirty="0" smtClean="0"/>
              <a:t>De taal van de propositielogica omvat de volgende tekens</a:t>
            </a:r>
          </a:p>
          <a:p>
            <a:pPr>
              <a:buNone/>
            </a:pPr>
            <a:r>
              <a:rPr lang="nl-NL" sz="2200" dirty="0" smtClean="0"/>
              <a:t>1. Propositieletters: </a:t>
            </a:r>
            <a:r>
              <a:rPr lang="nl-NL" sz="2200" b="1" dirty="0" smtClean="0">
                <a:solidFill>
                  <a:srgbClr val="0070C0"/>
                </a:solidFill>
              </a:rPr>
              <a:t>p</a:t>
            </a:r>
            <a:r>
              <a:rPr lang="nl-NL" sz="2200" dirty="0" smtClean="0"/>
              <a:t>,</a:t>
            </a:r>
            <a:r>
              <a:rPr lang="nl-NL" sz="2200" b="1" dirty="0" smtClean="0">
                <a:solidFill>
                  <a:srgbClr val="0070C0"/>
                </a:solidFill>
              </a:rPr>
              <a:t> q</a:t>
            </a:r>
            <a:r>
              <a:rPr lang="nl-NL" sz="2200" dirty="0" smtClean="0"/>
              <a:t> ,</a:t>
            </a:r>
            <a:r>
              <a:rPr lang="nl-NL" sz="2200" b="1" dirty="0" smtClean="0">
                <a:solidFill>
                  <a:srgbClr val="0070C0"/>
                </a:solidFill>
              </a:rPr>
              <a:t> r</a:t>
            </a:r>
            <a:r>
              <a:rPr lang="nl-NL" sz="2200" dirty="0" smtClean="0"/>
              <a:t>,</a:t>
            </a:r>
            <a:r>
              <a:rPr lang="nl-NL" sz="2200" b="1" dirty="0" smtClean="0">
                <a:solidFill>
                  <a:srgbClr val="0070C0"/>
                </a:solidFill>
              </a:rPr>
              <a:t> s</a:t>
            </a:r>
            <a:r>
              <a:rPr lang="nl-NL" sz="2200" dirty="0" smtClean="0"/>
              <a:t>,</a:t>
            </a:r>
            <a:r>
              <a:rPr lang="nl-NL" sz="2200" b="1" dirty="0" smtClean="0">
                <a:solidFill>
                  <a:srgbClr val="0070C0"/>
                </a:solidFill>
              </a:rPr>
              <a:t> t</a:t>
            </a:r>
            <a:r>
              <a:rPr lang="nl-NL" sz="2200" dirty="0" smtClean="0"/>
              <a:t>,</a:t>
            </a:r>
            <a:r>
              <a:rPr lang="nl-NL" sz="2200" b="1" dirty="0" smtClean="0">
                <a:solidFill>
                  <a:srgbClr val="0070C0"/>
                </a:solidFill>
              </a:rPr>
              <a:t> u</a:t>
            </a:r>
            <a:r>
              <a:rPr lang="nl-NL" sz="2200" dirty="0" smtClean="0"/>
              <a:t>,</a:t>
            </a:r>
            <a:r>
              <a:rPr lang="nl-NL" sz="2200" b="1" dirty="0" smtClean="0">
                <a:solidFill>
                  <a:srgbClr val="0070C0"/>
                </a:solidFill>
              </a:rPr>
              <a:t> v</a:t>
            </a:r>
            <a:r>
              <a:rPr lang="nl-NL" sz="2200" dirty="0" smtClean="0"/>
              <a:t>,</a:t>
            </a:r>
            <a:r>
              <a:rPr lang="nl-NL" sz="2200" b="1" dirty="0" smtClean="0">
                <a:solidFill>
                  <a:srgbClr val="0070C0"/>
                </a:solidFill>
              </a:rPr>
              <a:t> w</a:t>
            </a:r>
            <a:r>
              <a:rPr lang="nl-NL" sz="2200" dirty="0" smtClean="0"/>
              <a:t>,</a:t>
            </a:r>
            <a:r>
              <a:rPr lang="nl-NL" sz="2200" b="1" dirty="0" smtClean="0">
                <a:solidFill>
                  <a:srgbClr val="0070C0"/>
                </a:solidFill>
              </a:rPr>
              <a:t> </a:t>
            </a:r>
            <a:r>
              <a:rPr lang="nl-NL" sz="2200" dirty="0" smtClean="0"/>
              <a:t>…</a:t>
            </a:r>
            <a:endParaRPr lang="nl-NL" sz="2200" b="1" dirty="0" smtClean="0">
              <a:solidFill>
                <a:srgbClr val="0070C0"/>
              </a:solidFill>
            </a:endParaRPr>
          </a:p>
          <a:p>
            <a:pPr>
              <a:buNone/>
            </a:pPr>
            <a:r>
              <a:rPr lang="nl-NL" sz="2200" dirty="0" smtClean="0"/>
              <a:t>2. Logische constanten: </a:t>
            </a:r>
            <a:r>
              <a:rPr lang="nl-NL" sz="2200" b="1" dirty="0" smtClean="0">
                <a:solidFill>
                  <a:srgbClr val="0070C0"/>
                </a:solidFill>
              </a:rPr>
              <a:t>¬ </a:t>
            </a:r>
            <a:r>
              <a:rPr lang="nl-NL" sz="2200" dirty="0" smtClean="0"/>
              <a:t>,</a:t>
            </a:r>
            <a:r>
              <a:rPr lang="nl-NL" sz="2200" b="1" dirty="0" smtClean="0">
                <a:solidFill>
                  <a:srgbClr val="0070C0"/>
                </a:solidFill>
              </a:rPr>
              <a:t> ∧ </a:t>
            </a:r>
            <a:r>
              <a:rPr lang="nl-NL" sz="2200" dirty="0" smtClean="0"/>
              <a:t>,</a:t>
            </a:r>
            <a:r>
              <a:rPr lang="nl-NL" sz="2200" b="1" dirty="0" smtClean="0">
                <a:solidFill>
                  <a:srgbClr val="0070C0"/>
                </a:solidFill>
              </a:rPr>
              <a:t> ∨ </a:t>
            </a:r>
            <a:r>
              <a:rPr lang="nl-NL" sz="2200" dirty="0" smtClean="0"/>
              <a:t>,</a:t>
            </a:r>
            <a:r>
              <a:rPr lang="nl-NL" sz="2200" b="1" dirty="0" smtClean="0">
                <a:solidFill>
                  <a:srgbClr val="0070C0"/>
                </a:solidFill>
              </a:rPr>
              <a:t> → </a:t>
            </a:r>
            <a:r>
              <a:rPr lang="nl-NL" sz="2200" dirty="0" smtClean="0"/>
              <a:t>,</a:t>
            </a:r>
            <a:r>
              <a:rPr lang="nl-NL" sz="2200" b="1" dirty="0" smtClean="0">
                <a:solidFill>
                  <a:srgbClr val="0070C0"/>
                </a:solidFill>
              </a:rPr>
              <a:t> ↔</a:t>
            </a:r>
          </a:p>
          <a:p>
            <a:pPr>
              <a:buNone/>
            </a:pPr>
            <a:r>
              <a:rPr lang="nl-NL" sz="2200" dirty="0" smtClean="0"/>
              <a:t>3. Hulptekens: </a:t>
            </a:r>
            <a:r>
              <a:rPr lang="nl-NL" sz="2200" b="1" dirty="0" smtClean="0">
                <a:solidFill>
                  <a:srgbClr val="0070C0"/>
                </a:solidFill>
              </a:rPr>
              <a:t>(</a:t>
            </a:r>
            <a:r>
              <a:rPr lang="nl-NL" sz="2200" dirty="0" smtClean="0"/>
              <a:t> , </a:t>
            </a:r>
            <a:r>
              <a:rPr lang="nl-NL" sz="2200" b="1" dirty="0" smtClean="0">
                <a:solidFill>
                  <a:srgbClr val="0070C0"/>
                </a:solidFill>
              </a:rPr>
              <a:t>) </a:t>
            </a:r>
            <a:endParaRPr lang="nl-NL" sz="2200" dirty="0"/>
          </a:p>
        </p:txBody>
      </p:sp>
      <p:sp>
        <p:nvSpPr>
          <p:cNvPr id="4" name="Content Placeholder 2"/>
          <p:cNvSpPr txBox="1">
            <a:spLocks/>
          </p:cNvSpPr>
          <p:nvPr/>
        </p:nvSpPr>
        <p:spPr>
          <a:xfrm>
            <a:off x="467544" y="3573016"/>
            <a:ext cx="8686800" cy="252028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Formules </a:t>
            </a:r>
            <a:r>
              <a:rPr kumimoji="0" lang="nl-NL" sz="2400" b="0" i="1" u="none" strike="noStrike" kern="1200" cap="none" spc="0" normalizeH="0" baseline="0" noProof="0" dirty="0" smtClean="0">
                <a:ln>
                  <a:noFill/>
                </a:ln>
                <a:solidFill>
                  <a:schemeClr val="tx1"/>
                </a:solidFill>
                <a:effectLst/>
                <a:uLnTx/>
                <a:uFillTx/>
                <a:latin typeface="+mn-lt"/>
                <a:ea typeface="+mn-ea"/>
                <a:cs typeface="+mn-cs"/>
              </a:rPr>
              <a:t>van</a:t>
            </a:r>
            <a:r>
              <a:rPr kumimoji="0" lang="nl-NL" sz="2400" b="0" i="1" u="none" strike="noStrike" kern="1200" cap="none" spc="0" normalizeH="0" noProof="0" dirty="0" smtClean="0">
                <a:ln>
                  <a:noFill/>
                </a:ln>
                <a:solidFill>
                  <a:schemeClr val="tx1"/>
                </a:solidFill>
                <a:effectLst/>
                <a:uLnTx/>
                <a:uFillTx/>
                <a:latin typeface="+mn-lt"/>
                <a:ea typeface="+mn-ea"/>
                <a:cs typeface="+mn-cs"/>
              </a:rPr>
              <a:t> de propositielogica </a:t>
            </a:r>
            <a:r>
              <a:rPr kumimoji="0" lang="nl-NL" sz="2400" b="0" i="0" u="none" strike="noStrike" kern="1200" cap="none" spc="0" normalizeH="0" noProof="0" dirty="0" smtClean="0">
                <a:ln>
                  <a:noFill/>
                </a:ln>
                <a:solidFill>
                  <a:schemeClr val="tx1"/>
                </a:solidFill>
                <a:effectLst/>
                <a:uLnTx/>
                <a:uFillTx/>
                <a:latin typeface="+mn-lt"/>
                <a:ea typeface="+mn-ea"/>
                <a:cs typeface="+mn-cs"/>
              </a:rPr>
              <a:t>worden als volgt verkregen</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dirty="0" smtClean="0"/>
              <a:t>i.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Propositieletters</a:t>
            </a:r>
            <a:r>
              <a:rPr kumimoji="0" lang="nl-NL" sz="2400" b="0" i="0" u="none" strike="noStrike" kern="1200" cap="none" spc="0" normalizeH="0" noProof="0" dirty="0" smtClean="0">
                <a:ln>
                  <a:noFill/>
                </a:ln>
                <a:solidFill>
                  <a:schemeClr val="tx1"/>
                </a:solidFill>
                <a:effectLst/>
                <a:uLnTx/>
                <a:uFillTx/>
                <a:latin typeface="+mn-lt"/>
                <a:ea typeface="+mn-ea"/>
                <a:cs typeface="+mn-cs"/>
              </a:rPr>
              <a:t> zijn formules</a:t>
            </a:r>
            <a:endParaRPr kumimoji="0" lang="nl-NL" sz="2400" b="1" i="0" u="none" strike="noStrike" kern="1200" cap="none" spc="0" normalizeH="0" baseline="0" noProof="0" dirty="0" smtClean="0">
              <a:ln>
                <a:noFill/>
              </a:ln>
              <a:solidFill>
                <a:srgbClr val="0070C0"/>
              </a:solidFill>
              <a:effectLst/>
              <a:uLnTx/>
              <a:uFillTx/>
              <a:latin typeface="+mn-lt"/>
              <a:ea typeface="+mn-ea"/>
              <a:cs typeface="+mn-cs"/>
            </a:endParaRPr>
          </a:p>
          <a:p>
            <a:pPr marL="342900" lvl="0" indent="-342900">
              <a:spcBef>
                <a:spcPct val="20000"/>
              </a:spcBef>
              <a:defRPr/>
            </a:pPr>
            <a:r>
              <a:rPr lang="nl-NL" sz="2400" dirty="0" err="1" smtClean="0"/>
              <a:t>ii</a:t>
            </a:r>
            <a:r>
              <a:rPr lang="nl-NL" sz="2400" dirty="0" smtClean="0"/>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Als</a:t>
            </a:r>
            <a:r>
              <a:rPr kumimoji="0" lang="nl-NL"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1" i="1" u="none" strike="noStrike" kern="1200" cap="none" spc="0" normalizeH="0" noProof="0" dirty="0" smtClean="0">
                <a:ln>
                  <a:noFill/>
                </a:ln>
                <a:solidFill>
                  <a:schemeClr val="tx1"/>
                </a:solidFill>
                <a:effectLst/>
                <a:uLnTx/>
                <a:uFillTx/>
                <a:latin typeface="+mn-lt"/>
                <a:ea typeface="+mn-ea"/>
                <a:cs typeface="+mn-cs"/>
              </a:rPr>
              <a:t>α</a:t>
            </a:r>
            <a:r>
              <a:rPr kumimoji="0" lang="nl-NL" sz="2400" b="0" i="0" u="none" strike="noStrike" kern="1200" cap="none" spc="0" normalizeH="0" noProof="0" dirty="0" smtClean="0">
                <a:ln>
                  <a:noFill/>
                </a:ln>
                <a:solidFill>
                  <a:schemeClr val="tx1"/>
                </a:solidFill>
                <a:effectLst/>
                <a:uLnTx/>
                <a:uFillTx/>
                <a:latin typeface="+mn-lt"/>
                <a:ea typeface="+mn-ea"/>
                <a:cs typeface="+mn-cs"/>
              </a:rPr>
              <a:t> een formule is, dan is </a:t>
            </a:r>
            <a:r>
              <a:rPr lang="nl-NL" sz="2400" b="1" dirty="0" smtClean="0">
                <a:solidFill>
                  <a:srgbClr val="0070C0"/>
                </a:solidFill>
              </a:rPr>
              <a:t>¬</a:t>
            </a:r>
            <a:r>
              <a:rPr lang="el-GR" sz="2400" b="1" i="1" dirty="0" smtClean="0"/>
              <a:t>α</a:t>
            </a:r>
            <a:r>
              <a:rPr lang="nl-NL" sz="2400" b="1" dirty="0" smtClean="0">
                <a:solidFill>
                  <a:srgbClr val="0070C0"/>
                </a:solidFill>
              </a:rPr>
              <a:t> </a:t>
            </a:r>
            <a:r>
              <a:rPr lang="nl-NL" sz="2400" dirty="0" smtClean="0"/>
              <a:t>ook </a:t>
            </a:r>
            <a:r>
              <a:rPr kumimoji="0" lang="nl-NL" sz="2400" b="0" i="0" u="none" strike="noStrike" kern="1200" cap="none" spc="0" normalizeH="0" noProof="0" dirty="0" smtClean="0">
                <a:ln>
                  <a:noFill/>
                </a:ln>
                <a:solidFill>
                  <a:schemeClr val="tx1"/>
                </a:solidFill>
                <a:effectLst/>
                <a:uLnTx/>
                <a:uFillTx/>
                <a:latin typeface="+mn-lt"/>
                <a:ea typeface="+mn-ea"/>
                <a:cs typeface="+mn-cs"/>
              </a:rPr>
              <a:t>en formule</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342900" lvl="0" indent="-342900">
              <a:spcBef>
                <a:spcPct val="20000"/>
              </a:spcBef>
              <a:defRPr/>
            </a:pPr>
            <a:r>
              <a:rPr lang="nl-NL" sz="2400" noProof="0" dirty="0" err="1" smtClean="0"/>
              <a:t>iii</a:t>
            </a:r>
            <a:r>
              <a:rPr lang="nl-NL" sz="2400" noProof="0" dirty="0" smtClean="0"/>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Als</a:t>
            </a:r>
            <a:r>
              <a:rPr kumimoji="0" lang="nl-NL" sz="2400" b="0" i="0" u="none" strike="noStrike" kern="1200" cap="none" spc="0" normalizeH="0" noProof="0" dirty="0" smtClean="0">
                <a:ln>
                  <a:noFill/>
                </a:ln>
                <a:solidFill>
                  <a:schemeClr val="tx1"/>
                </a:solidFill>
                <a:effectLst/>
                <a:uLnTx/>
                <a:uFillTx/>
                <a:latin typeface="+mn-lt"/>
                <a:ea typeface="+mn-ea"/>
                <a:cs typeface="+mn-cs"/>
              </a:rPr>
              <a:t> </a:t>
            </a:r>
            <a:r>
              <a:rPr lang="el-GR" sz="2400" b="1" i="1" dirty="0" smtClean="0"/>
              <a:t>α</a:t>
            </a:r>
            <a:r>
              <a:rPr lang="el-GR" sz="2400" dirty="0" smtClean="0"/>
              <a:t> </a:t>
            </a:r>
            <a:r>
              <a:rPr kumimoji="0" lang="nl-NL" sz="2400" b="0" i="0" u="none" strike="noStrike" kern="1200" cap="none" spc="0" normalizeH="0" noProof="0" dirty="0" smtClean="0">
                <a:ln>
                  <a:noFill/>
                </a:ln>
                <a:solidFill>
                  <a:schemeClr val="tx1"/>
                </a:solidFill>
                <a:effectLst/>
                <a:uLnTx/>
                <a:uFillTx/>
                <a:latin typeface="+mn-lt"/>
                <a:ea typeface="+mn-ea"/>
                <a:cs typeface="+mn-cs"/>
              </a:rPr>
              <a:t>en </a:t>
            </a:r>
            <a:r>
              <a:rPr kumimoji="0" lang="el-GR" sz="2400" b="1" i="1" u="none" strike="noStrike" kern="1200" cap="none" spc="0" normalizeH="0" noProof="0" dirty="0" smtClean="0">
                <a:ln>
                  <a:noFill/>
                </a:ln>
                <a:solidFill>
                  <a:schemeClr val="tx1"/>
                </a:solidFill>
                <a:effectLst/>
                <a:uLnTx/>
                <a:uFillTx/>
                <a:latin typeface="+mn-lt"/>
                <a:ea typeface="+mn-ea"/>
                <a:cs typeface="+mn-cs"/>
              </a:rPr>
              <a:t>β</a:t>
            </a:r>
            <a:r>
              <a:rPr kumimoji="0" lang="nl-NL" sz="2400" b="0" i="0" u="none" strike="noStrike" kern="1200" cap="none" spc="0" normalizeH="0" noProof="0" dirty="0" smtClean="0">
                <a:ln>
                  <a:noFill/>
                </a:ln>
                <a:solidFill>
                  <a:schemeClr val="tx1"/>
                </a:solidFill>
                <a:effectLst/>
                <a:uLnTx/>
                <a:uFillTx/>
                <a:latin typeface="+mn-lt"/>
                <a:ea typeface="+mn-ea"/>
                <a:cs typeface="+mn-cs"/>
              </a:rPr>
              <a:t> formules zijn, dan zijn </a:t>
            </a:r>
            <a:r>
              <a:rPr kumimoji="0" lang="nl-NL" sz="2400" b="1" u="none" strike="noStrike" kern="1200" cap="none" spc="0" normalizeH="0" noProof="0" dirty="0" smtClean="0">
                <a:ln>
                  <a:noFill/>
                </a:ln>
                <a:solidFill>
                  <a:srgbClr val="0070C0"/>
                </a:solidFill>
                <a:effectLst/>
                <a:uLnTx/>
                <a:uFillTx/>
                <a:latin typeface="+mn-lt"/>
                <a:ea typeface="+mn-ea"/>
                <a:cs typeface="+mn-cs"/>
              </a:rPr>
              <a:t>(</a:t>
            </a:r>
            <a:r>
              <a:rPr lang="el-GR" sz="2400" b="1" i="1" dirty="0" smtClean="0"/>
              <a:t>α</a:t>
            </a:r>
            <a:r>
              <a:rPr lang="nl-NL" sz="2400" b="1" dirty="0" smtClean="0">
                <a:solidFill>
                  <a:srgbClr val="0070C0"/>
                </a:solidFill>
              </a:rPr>
              <a:t> ∧ </a:t>
            </a:r>
            <a:r>
              <a:rPr lang="el-GR" sz="2400" b="1" i="1" dirty="0" smtClean="0"/>
              <a:t>β</a:t>
            </a:r>
            <a:r>
              <a:rPr lang="nl-NL" sz="2400" b="1" dirty="0" smtClean="0">
                <a:solidFill>
                  <a:srgbClr val="0070C0"/>
                </a:solidFill>
              </a:rPr>
              <a:t>)</a:t>
            </a:r>
            <a:r>
              <a:rPr lang="nl-NL" sz="2400" dirty="0" smtClean="0"/>
              <a:t>, </a:t>
            </a:r>
            <a:r>
              <a:rPr lang="nl-NL" sz="2400" b="1" dirty="0" smtClean="0">
                <a:solidFill>
                  <a:srgbClr val="0070C0"/>
                </a:solidFill>
              </a:rPr>
              <a:t>(</a:t>
            </a:r>
            <a:r>
              <a:rPr lang="el-GR" sz="2400" b="1" i="1" dirty="0" smtClean="0"/>
              <a:t>α</a:t>
            </a:r>
            <a:r>
              <a:rPr lang="nl-NL" sz="2400" b="1" dirty="0" smtClean="0">
                <a:solidFill>
                  <a:srgbClr val="0070C0"/>
                </a:solidFill>
              </a:rPr>
              <a:t> ∨ </a:t>
            </a:r>
            <a:r>
              <a:rPr lang="el-GR" sz="2400" b="1" i="1" dirty="0" smtClean="0"/>
              <a:t>β</a:t>
            </a:r>
            <a:r>
              <a:rPr lang="nl-NL" sz="2400" b="1" dirty="0" smtClean="0">
                <a:solidFill>
                  <a:srgbClr val="0070C0"/>
                </a:solidFill>
              </a:rPr>
              <a:t>)</a:t>
            </a:r>
            <a:r>
              <a:rPr lang="nl-NL" sz="2400" dirty="0" smtClean="0"/>
              <a:t>, </a:t>
            </a:r>
            <a:r>
              <a:rPr lang="nl-NL" sz="2400" b="1" dirty="0" smtClean="0">
                <a:solidFill>
                  <a:srgbClr val="0070C0"/>
                </a:solidFill>
              </a:rPr>
              <a:t>(</a:t>
            </a:r>
            <a:r>
              <a:rPr lang="el-GR" sz="2400" b="1" i="1" dirty="0" smtClean="0"/>
              <a:t>α </a:t>
            </a:r>
            <a:r>
              <a:rPr lang="nl-NL" sz="2400" b="1" dirty="0" smtClean="0">
                <a:solidFill>
                  <a:srgbClr val="0070C0"/>
                </a:solidFill>
              </a:rPr>
              <a:t>→ </a:t>
            </a:r>
            <a:r>
              <a:rPr lang="el-GR" sz="2400" b="1" i="1" dirty="0" smtClean="0"/>
              <a:t>β</a:t>
            </a:r>
            <a:r>
              <a:rPr lang="nl-NL" sz="2400" b="1" dirty="0" smtClean="0">
                <a:solidFill>
                  <a:srgbClr val="0070C0"/>
                </a:solidFill>
              </a:rPr>
              <a:t>)</a:t>
            </a:r>
            <a:r>
              <a:rPr lang="nl-NL" sz="2400" b="1" i="1" dirty="0" smtClean="0"/>
              <a:t> </a:t>
            </a:r>
            <a:r>
              <a:rPr lang="nl-NL" sz="2400" dirty="0" smtClean="0"/>
              <a:t>en</a:t>
            </a:r>
            <a:r>
              <a:rPr lang="nl-NL" sz="2400" b="1" i="1" dirty="0" smtClean="0"/>
              <a:t> </a:t>
            </a:r>
            <a:r>
              <a:rPr lang="nl-NL" sz="2400" b="1" dirty="0" smtClean="0">
                <a:solidFill>
                  <a:srgbClr val="0070C0"/>
                </a:solidFill>
              </a:rPr>
              <a:t>(</a:t>
            </a:r>
            <a:r>
              <a:rPr lang="el-GR" sz="2400" b="1" i="1" dirty="0" smtClean="0"/>
              <a:t>α</a:t>
            </a:r>
            <a:r>
              <a:rPr lang="nl-NL" sz="2400" b="1" dirty="0" smtClean="0">
                <a:solidFill>
                  <a:srgbClr val="0070C0"/>
                </a:solidFill>
              </a:rPr>
              <a:t> ↔</a:t>
            </a:r>
            <a:r>
              <a:rPr lang="el-GR" sz="2400" b="1" i="1" dirty="0" smtClean="0"/>
              <a:t> β</a:t>
            </a:r>
            <a:r>
              <a:rPr lang="nl-NL" sz="2400" b="1" dirty="0" smtClean="0">
                <a:solidFill>
                  <a:srgbClr val="0070C0"/>
                </a:solidFill>
              </a:rPr>
              <a:t>) </a:t>
            </a:r>
            <a:r>
              <a:rPr lang="nl-NL" sz="2400" dirty="0" smtClean="0"/>
              <a:t>ook </a:t>
            </a:r>
            <a:r>
              <a:rPr kumimoji="0" lang="nl-NL" sz="2400" b="0" i="0" u="none" strike="noStrike" kern="1200" cap="none" spc="0" normalizeH="0" noProof="0" dirty="0" smtClean="0">
                <a:ln>
                  <a:noFill/>
                </a:ln>
                <a:solidFill>
                  <a:schemeClr val="tx1"/>
                </a:solidFill>
                <a:effectLst/>
                <a:uLnTx/>
                <a:uFillTx/>
                <a:latin typeface="+mn-lt"/>
                <a:ea typeface="+mn-ea"/>
                <a:cs typeface="+mn-cs"/>
              </a:rPr>
              <a:t>formules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400" dirty="0" err="1" smtClean="0"/>
              <a:t>iv</a:t>
            </a:r>
            <a:r>
              <a:rPr lang="nl-NL" sz="2400" dirty="0" smtClean="0"/>
              <a:t>. </a:t>
            </a:r>
            <a:r>
              <a:rPr lang="nl-NL" sz="2400" dirty="0" err="1" smtClean="0"/>
              <a:t>Alléén</a:t>
            </a:r>
            <a:r>
              <a:rPr lang="nl-NL" sz="2400" dirty="0" smtClean="0"/>
              <a:t> die rijtjes van tekens zijn formules, die kunnen worden    verkregen door (eventueel herhaalde) toepassing van [i], [</a:t>
            </a:r>
            <a:r>
              <a:rPr lang="nl-NL" sz="2400" dirty="0" err="1" smtClean="0"/>
              <a:t>ii</a:t>
            </a:r>
            <a:r>
              <a:rPr lang="nl-NL" sz="2400" dirty="0" smtClean="0"/>
              <a:t>] en [</a:t>
            </a:r>
            <a:r>
              <a:rPr lang="nl-NL" sz="2400" dirty="0" err="1" smtClean="0"/>
              <a:t>iii</a:t>
            </a:r>
            <a:r>
              <a:rPr lang="nl-NL" sz="2400" dirty="0" smtClean="0"/>
              <a:t>]</a:t>
            </a: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1904052"/>
            <a:ext cx="7848872" cy="1754326"/>
          </a:xfrm>
          <a:prstGeom prst="rect">
            <a:avLst/>
          </a:prstGeom>
        </p:spPr>
        <p:txBody>
          <a:bodyPr wrap="square">
            <a:spAutoFit/>
          </a:bodyPr>
          <a:lstStyle/>
          <a:p>
            <a:r>
              <a:rPr lang="nl-NL" dirty="0" smtClean="0"/>
              <a:t>1.</a:t>
            </a:r>
            <a:r>
              <a:rPr lang="nl-NL" b="1" dirty="0" smtClean="0"/>
              <a:t> ∀y ∃x </a:t>
            </a:r>
            <a:r>
              <a:rPr lang="nl-NL" b="1" dirty="0" err="1" smtClean="0"/>
              <a:t>Vxy</a:t>
            </a:r>
            <a:r>
              <a:rPr lang="nl-NL" b="1" dirty="0" smtClean="0"/>
              <a:t>			</a:t>
            </a:r>
            <a:r>
              <a:rPr lang="nl-NL" dirty="0" smtClean="0"/>
              <a:t>Prem.</a:t>
            </a:r>
          </a:p>
          <a:p>
            <a:r>
              <a:rPr lang="nl-NL" dirty="0" smtClean="0"/>
              <a:t>2. </a:t>
            </a:r>
            <a:r>
              <a:rPr lang="nl-NL" b="1" dirty="0" smtClean="0"/>
              <a:t>∃x </a:t>
            </a:r>
            <a:r>
              <a:rPr lang="nl-NL" b="1" dirty="0" err="1" smtClean="0"/>
              <a:t>Vxa</a:t>
            </a:r>
            <a:r>
              <a:rPr lang="nl-NL" b="1" dirty="0" smtClean="0"/>
              <a:t>				</a:t>
            </a:r>
            <a:r>
              <a:rPr lang="nl-NL" dirty="0" smtClean="0"/>
              <a:t>G ∀ (1)</a:t>
            </a:r>
          </a:p>
          <a:p>
            <a:r>
              <a:rPr lang="nl-NL" dirty="0" smtClean="0"/>
              <a:t>3.  </a:t>
            </a:r>
            <a:r>
              <a:rPr lang="nl-NL" b="1" dirty="0" err="1" smtClean="0"/>
              <a:t>Vaa</a:t>
            </a:r>
            <a:r>
              <a:rPr lang="nl-NL" b="1" dirty="0" smtClean="0"/>
              <a:t>	</a:t>
            </a:r>
            <a:r>
              <a:rPr lang="nl-NL" dirty="0" smtClean="0"/>
              <a:t>	</a:t>
            </a:r>
            <a:r>
              <a:rPr lang="nl-NL" b="1" dirty="0" smtClean="0"/>
              <a:t>	 	</a:t>
            </a:r>
            <a:r>
              <a:rPr lang="nl-NL" dirty="0" err="1" smtClean="0"/>
              <a:t>Ass</a:t>
            </a:r>
            <a:r>
              <a:rPr lang="nl-NL" dirty="0" smtClean="0"/>
              <a:t>.</a:t>
            </a:r>
          </a:p>
          <a:p>
            <a:r>
              <a:rPr lang="nl-NL" dirty="0" smtClean="0"/>
              <a:t>4.  </a:t>
            </a:r>
            <a:r>
              <a:rPr lang="nl-NL" b="1" dirty="0" smtClean="0"/>
              <a:t>∃x </a:t>
            </a:r>
            <a:r>
              <a:rPr lang="nl-NL" b="1" dirty="0" err="1" smtClean="0"/>
              <a:t>Vxx</a:t>
            </a:r>
            <a:r>
              <a:rPr lang="nl-NL" b="1" dirty="0" smtClean="0"/>
              <a:t> 			</a:t>
            </a:r>
            <a:r>
              <a:rPr lang="nl-NL" dirty="0" smtClean="0"/>
              <a:t>I ∃ (3)</a:t>
            </a:r>
            <a:r>
              <a:rPr lang="nl-NL" b="1" dirty="0" smtClean="0"/>
              <a:t>	</a:t>
            </a:r>
            <a:endParaRPr lang="nl-NL" dirty="0" smtClean="0"/>
          </a:p>
          <a:p>
            <a:r>
              <a:rPr lang="nl-NL" dirty="0" smtClean="0"/>
              <a:t>5. </a:t>
            </a:r>
            <a:r>
              <a:rPr lang="nl-NL" b="1" dirty="0" smtClean="0"/>
              <a:t> </a:t>
            </a:r>
            <a:r>
              <a:rPr lang="nl-NL" b="1" dirty="0" err="1" smtClean="0"/>
              <a:t>Vaa</a:t>
            </a:r>
            <a:r>
              <a:rPr lang="nl-NL" b="1" dirty="0" smtClean="0"/>
              <a:t> → ∃x </a:t>
            </a:r>
            <a:r>
              <a:rPr lang="nl-NL" b="1" dirty="0" err="1" smtClean="0"/>
              <a:t>Vxx</a:t>
            </a:r>
            <a:r>
              <a:rPr lang="nl-NL" b="1" dirty="0" smtClean="0"/>
              <a:t> </a:t>
            </a:r>
            <a:r>
              <a:rPr lang="nl-NL" dirty="0" smtClean="0"/>
              <a:t>	  		I → (3,4)</a:t>
            </a:r>
          </a:p>
          <a:p>
            <a:r>
              <a:rPr lang="nl-NL" b="1" dirty="0" smtClean="0">
                <a:solidFill>
                  <a:srgbClr val="FF0000"/>
                </a:solidFill>
              </a:rPr>
              <a:t>6.  ∃x </a:t>
            </a:r>
            <a:r>
              <a:rPr lang="nl-NL" b="1" dirty="0" err="1" smtClean="0">
                <a:solidFill>
                  <a:srgbClr val="FF0000"/>
                </a:solidFill>
              </a:rPr>
              <a:t>Vxx</a:t>
            </a:r>
            <a:r>
              <a:rPr lang="nl-NL" b="1" dirty="0" smtClean="0">
                <a:solidFill>
                  <a:srgbClr val="FF0000"/>
                </a:solidFill>
              </a:rPr>
              <a:t>			G ∃ (2,5)</a:t>
            </a:r>
          </a:p>
        </p:txBody>
      </p:sp>
      <p:cxnSp>
        <p:nvCxnSpPr>
          <p:cNvPr id="9" name="Straight Connector 8"/>
          <p:cNvCxnSpPr/>
          <p:nvPr/>
        </p:nvCxnSpPr>
        <p:spPr>
          <a:xfrm flipH="1">
            <a:off x="395536" y="2492896"/>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5536" y="2492896"/>
            <a:ext cx="0" cy="5760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3068960"/>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47864" y="5229200"/>
            <a:ext cx="5040560" cy="646331"/>
          </a:xfrm>
          <a:prstGeom prst="rect">
            <a:avLst/>
          </a:prstGeom>
          <a:noFill/>
        </p:spPr>
        <p:txBody>
          <a:bodyPr wrap="square" rtlCol="0">
            <a:spAutoFit/>
          </a:bodyPr>
          <a:lstStyle/>
          <a:p>
            <a:r>
              <a:rPr lang="nl-NL" dirty="0" smtClean="0"/>
              <a:t>Gebruiksregel voor </a:t>
            </a:r>
            <a:r>
              <a:rPr lang="nl-NL" b="1" dirty="0" smtClean="0"/>
              <a:t>∃ </a:t>
            </a:r>
            <a:r>
              <a:rPr lang="nl-NL" dirty="0" smtClean="0"/>
              <a:t>wordt hier </a:t>
            </a:r>
            <a:r>
              <a:rPr lang="nl-NL" i="1" dirty="0" smtClean="0"/>
              <a:t>in</a:t>
            </a:r>
            <a:r>
              <a:rPr lang="nl-NL" dirty="0" smtClean="0"/>
              <a:t>correct toegepast omdat </a:t>
            </a:r>
            <a:r>
              <a:rPr lang="nl-NL" b="1" dirty="0" smtClean="0"/>
              <a:t>a </a:t>
            </a:r>
            <a:r>
              <a:rPr lang="nl-NL" dirty="0" smtClean="0"/>
              <a:t>optreedt in </a:t>
            </a:r>
            <a:r>
              <a:rPr lang="nl-NL" b="1" dirty="0" smtClean="0"/>
              <a:t>∃x </a:t>
            </a:r>
            <a:r>
              <a:rPr lang="nl-NL" b="1" dirty="0" err="1" smtClean="0"/>
              <a:t>Vxa</a:t>
            </a:r>
            <a:r>
              <a:rPr lang="nl-NL" b="1" dirty="0" smtClean="0"/>
              <a:t> </a:t>
            </a:r>
            <a:r>
              <a:rPr lang="nl-NL" dirty="0" smtClean="0"/>
              <a:t>(i.e. in ∃x</a:t>
            </a:r>
            <a:r>
              <a:rPr lang="el-GR" i="1" dirty="0" smtClean="0"/>
              <a:t> α</a:t>
            </a:r>
            <a:r>
              <a:rPr lang="nl-NL" dirty="0" smtClean="0"/>
              <a:t>[x])</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1904052"/>
            <a:ext cx="7848872" cy="1754326"/>
          </a:xfrm>
          <a:prstGeom prst="rect">
            <a:avLst/>
          </a:prstGeom>
        </p:spPr>
        <p:txBody>
          <a:bodyPr wrap="square">
            <a:spAutoFit/>
          </a:bodyPr>
          <a:lstStyle/>
          <a:p>
            <a:r>
              <a:rPr lang="nl-NL" dirty="0" smtClean="0"/>
              <a:t>1.</a:t>
            </a:r>
            <a:r>
              <a:rPr lang="nl-NL" b="1" dirty="0" smtClean="0"/>
              <a:t> ∀y ∃x </a:t>
            </a:r>
            <a:r>
              <a:rPr lang="nl-NL" b="1" dirty="0" err="1" smtClean="0"/>
              <a:t>Vxy</a:t>
            </a:r>
            <a:r>
              <a:rPr lang="nl-NL" b="1" dirty="0" smtClean="0"/>
              <a:t>			</a:t>
            </a:r>
            <a:r>
              <a:rPr lang="nl-NL" dirty="0" smtClean="0"/>
              <a:t>Prem.</a:t>
            </a:r>
          </a:p>
          <a:p>
            <a:r>
              <a:rPr lang="nl-NL" dirty="0" smtClean="0"/>
              <a:t>2. </a:t>
            </a:r>
            <a:r>
              <a:rPr lang="nl-NL" b="1" dirty="0" smtClean="0">
                <a:solidFill>
                  <a:srgbClr val="0070C0"/>
                </a:solidFill>
              </a:rPr>
              <a:t>∃x </a:t>
            </a:r>
            <a:r>
              <a:rPr lang="nl-NL" b="1" dirty="0" err="1" smtClean="0">
                <a:solidFill>
                  <a:srgbClr val="0070C0"/>
                </a:solidFill>
              </a:rPr>
              <a:t>Vxa</a:t>
            </a:r>
            <a:r>
              <a:rPr lang="nl-NL" b="1" dirty="0" smtClean="0"/>
              <a:t>				</a:t>
            </a:r>
            <a:r>
              <a:rPr lang="nl-NL" dirty="0" smtClean="0"/>
              <a:t>G ∀ (1)</a:t>
            </a:r>
          </a:p>
          <a:p>
            <a:r>
              <a:rPr lang="nl-NL" dirty="0" smtClean="0"/>
              <a:t>3.  </a:t>
            </a:r>
            <a:r>
              <a:rPr lang="nl-NL" b="1" dirty="0" err="1" smtClean="0"/>
              <a:t>Vaa</a:t>
            </a:r>
            <a:r>
              <a:rPr lang="nl-NL" b="1" dirty="0" smtClean="0"/>
              <a:t>	</a:t>
            </a:r>
            <a:r>
              <a:rPr lang="nl-NL" dirty="0" smtClean="0"/>
              <a:t>	</a:t>
            </a:r>
            <a:r>
              <a:rPr lang="nl-NL" b="1" dirty="0" smtClean="0"/>
              <a:t>	 	</a:t>
            </a:r>
            <a:r>
              <a:rPr lang="nl-NL" dirty="0" err="1" smtClean="0"/>
              <a:t>Ass</a:t>
            </a:r>
            <a:r>
              <a:rPr lang="nl-NL" dirty="0" smtClean="0"/>
              <a:t>.</a:t>
            </a:r>
          </a:p>
          <a:p>
            <a:r>
              <a:rPr lang="nl-NL" dirty="0" smtClean="0"/>
              <a:t>4.  </a:t>
            </a:r>
            <a:r>
              <a:rPr lang="nl-NL" b="1" dirty="0" smtClean="0"/>
              <a:t>∃x </a:t>
            </a:r>
            <a:r>
              <a:rPr lang="nl-NL" b="1" dirty="0" err="1" smtClean="0"/>
              <a:t>Vxx</a:t>
            </a:r>
            <a:r>
              <a:rPr lang="nl-NL" b="1" dirty="0" smtClean="0"/>
              <a:t> 			</a:t>
            </a:r>
            <a:r>
              <a:rPr lang="nl-NL" dirty="0" smtClean="0"/>
              <a:t>I ∃ (3)</a:t>
            </a:r>
            <a:r>
              <a:rPr lang="nl-NL" b="1" dirty="0" smtClean="0"/>
              <a:t>	</a:t>
            </a:r>
            <a:endParaRPr lang="nl-NL" dirty="0" smtClean="0"/>
          </a:p>
          <a:p>
            <a:r>
              <a:rPr lang="nl-NL" dirty="0" smtClean="0"/>
              <a:t>5.  </a:t>
            </a:r>
            <a:r>
              <a:rPr lang="nl-NL" b="1" dirty="0" err="1" smtClean="0"/>
              <a:t>Vaa</a:t>
            </a:r>
            <a:r>
              <a:rPr lang="nl-NL" b="1" dirty="0" smtClean="0"/>
              <a:t> → ∃x </a:t>
            </a:r>
            <a:r>
              <a:rPr lang="nl-NL" b="1" dirty="0" err="1" smtClean="0"/>
              <a:t>Vxx</a:t>
            </a:r>
            <a:r>
              <a:rPr lang="nl-NL" dirty="0" smtClean="0"/>
              <a:t> 	  		I → (3,4)</a:t>
            </a:r>
          </a:p>
          <a:p>
            <a:r>
              <a:rPr lang="nl-NL" b="1" dirty="0" smtClean="0">
                <a:solidFill>
                  <a:srgbClr val="FF0000"/>
                </a:solidFill>
              </a:rPr>
              <a:t>6.  ∃x </a:t>
            </a:r>
            <a:r>
              <a:rPr lang="nl-NL" b="1" dirty="0" err="1" smtClean="0">
                <a:solidFill>
                  <a:srgbClr val="FF0000"/>
                </a:solidFill>
              </a:rPr>
              <a:t>Vxx</a:t>
            </a:r>
            <a:r>
              <a:rPr lang="nl-NL" b="1" dirty="0" smtClean="0">
                <a:solidFill>
                  <a:srgbClr val="FF0000"/>
                </a:solidFill>
              </a:rPr>
              <a:t>			G ∃ (2,5)</a:t>
            </a:r>
          </a:p>
        </p:txBody>
      </p:sp>
      <p:cxnSp>
        <p:nvCxnSpPr>
          <p:cNvPr id="9" name="Straight Connector 8"/>
          <p:cNvCxnSpPr/>
          <p:nvPr/>
        </p:nvCxnSpPr>
        <p:spPr>
          <a:xfrm flipH="1">
            <a:off x="395536" y="2492896"/>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5536" y="2492896"/>
            <a:ext cx="0" cy="5760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3068960"/>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47864" y="5229200"/>
            <a:ext cx="5040560" cy="646331"/>
          </a:xfrm>
          <a:prstGeom prst="rect">
            <a:avLst/>
          </a:prstGeom>
          <a:noFill/>
        </p:spPr>
        <p:txBody>
          <a:bodyPr wrap="square" rtlCol="0">
            <a:spAutoFit/>
          </a:bodyPr>
          <a:lstStyle/>
          <a:p>
            <a:r>
              <a:rPr lang="nl-NL" dirty="0" smtClean="0"/>
              <a:t>Gebruiksregel voor </a:t>
            </a:r>
            <a:r>
              <a:rPr lang="nl-NL" b="1" dirty="0" smtClean="0"/>
              <a:t>∃ </a:t>
            </a:r>
            <a:r>
              <a:rPr lang="nl-NL" dirty="0" smtClean="0"/>
              <a:t>wordt hier </a:t>
            </a:r>
            <a:r>
              <a:rPr lang="nl-NL" i="1" dirty="0" smtClean="0"/>
              <a:t>in</a:t>
            </a:r>
            <a:r>
              <a:rPr lang="nl-NL" dirty="0" smtClean="0"/>
              <a:t>correct toegepast omdat </a:t>
            </a:r>
            <a:r>
              <a:rPr lang="nl-NL" b="1" dirty="0" smtClean="0"/>
              <a:t>a </a:t>
            </a:r>
            <a:r>
              <a:rPr lang="nl-NL" dirty="0" smtClean="0"/>
              <a:t>optreedt in </a:t>
            </a:r>
            <a:r>
              <a:rPr lang="nl-NL" b="1" dirty="0" smtClean="0">
                <a:solidFill>
                  <a:srgbClr val="0070C0"/>
                </a:solidFill>
              </a:rPr>
              <a:t>∃x </a:t>
            </a:r>
            <a:r>
              <a:rPr lang="nl-NL" b="1" dirty="0" err="1" smtClean="0">
                <a:solidFill>
                  <a:srgbClr val="0070C0"/>
                </a:solidFill>
              </a:rPr>
              <a:t>Vxa</a:t>
            </a:r>
            <a:r>
              <a:rPr lang="nl-NL" b="1" dirty="0" smtClean="0">
                <a:solidFill>
                  <a:srgbClr val="00B0F0"/>
                </a:solidFill>
              </a:rPr>
              <a:t> </a:t>
            </a:r>
            <a:r>
              <a:rPr lang="nl-NL" dirty="0" smtClean="0"/>
              <a:t>(i.e. in </a:t>
            </a:r>
            <a:r>
              <a:rPr lang="nl-NL" dirty="0" smtClean="0">
                <a:solidFill>
                  <a:srgbClr val="0070C0"/>
                </a:solidFill>
              </a:rPr>
              <a:t>∃x</a:t>
            </a:r>
            <a:r>
              <a:rPr lang="el-GR" i="1" dirty="0" smtClean="0">
                <a:solidFill>
                  <a:srgbClr val="0070C0"/>
                </a:solidFill>
              </a:rPr>
              <a:t> α</a:t>
            </a:r>
            <a:r>
              <a:rPr lang="nl-NL" dirty="0" smtClean="0">
                <a:solidFill>
                  <a:srgbClr val="0070C0"/>
                </a:solidFill>
              </a:rPr>
              <a:t>[x]</a:t>
            </a:r>
            <a:r>
              <a:rPr lang="nl-NL" dirty="0" smtClean="0"/>
              <a: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a:t>
            </a:r>
            <a:r>
              <a:rPr lang="nl-NL" sz="3600" b="1" dirty="0" smtClean="0"/>
              <a:t>∃</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1916832"/>
            <a:ext cx="7848872" cy="2308324"/>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a:t>
            </a:r>
            <a:r>
              <a:rPr lang="nl-NL" dirty="0" smtClean="0"/>
              <a:t>Prem.</a:t>
            </a:r>
          </a:p>
          <a:p>
            <a:r>
              <a:rPr lang="nl-NL" dirty="0" smtClean="0"/>
              <a:t>2. </a:t>
            </a:r>
            <a:r>
              <a:rPr lang="nl-NL" b="1" dirty="0" smtClean="0"/>
              <a:t>∃x (</a:t>
            </a:r>
            <a:r>
              <a:rPr lang="nl-NL" b="1" dirty="0" err="1" smtClean="0"/>
              <a:t>Ax</a:t>
            </a:r>
            <a:r>
              <a:rPr lang="nl-NL" b="1" dirty="0" smtClean="0"/>
              <a:t> → </a:t>
            </a:r>
            <a:r>
              <a:rPr lang="nl-NL" b="1" dirty="0" err="1" smtClean="0"/>
              <a:t>Bx</a:t>
            </a:r>
            <a:r>
              <a:rPr lang="nl-NL" b="1" dirty="0" smtClean="0"/>
              <a:t>) 			</a:t>
            </a:r>
            <a:r>
              <a:rPr lang="nl-NL" dirty="0" smtClean="0"/>
              <a:t>Prem.</a:t>
            </a:r>
          </a:p>
          <a:p>
            <a:r>
              <a:rPr lang="nl-NL" dirty="0" smtClean="0"/>
              <a:t>3.  </a:t>
            </a:r>
            <a:r>
              <a:rPr lang="nl-NL" b="1" dirty="0" smtClean="0"/>
              <a:t>Aa → Ba	</a:t>
            </a:r>
            <a:r>
              <a:rPr lang="nl-NL" dirty="0" smtClean="0"/>
              <a:t>	</a:t>
            </a:r>
            <a:r>
              <a:rPr lang="nl-NL" b="1" dirty="0" smtClean="0"/>
              <a:t>	</a:t>
            </a:r>
            <a:r>
              <a:rPr lang="nl-NL" dirty="0" err="1" smtClean="0"/>
              <a:t>Ass</a:t>
            </a:r>
            <a:r>
              <a:rPr lang="nl-NL" dirty="0" smtClean="0"/>
              <a:t>.</a:t>
            </a:r>
          </a:p>
          <a:p>
            <a:r>
              <a:rPr lang="nl-NL" dirty="0" smtClean="0"/>
              <a:t>4.  </a:t>
            </a:r>
            <a:r>
              <a:rPr lang="nl-NL" b="1" dirty="0" smtClean="0"/>
              <a:t>Aa 			</a:t>
            </a:r>
            <a:r>
              <a:rPr lang="nl-NL" dirty="0" smtClean="0"/>
              <a:t>	G ∀ (1) </a:t>
            </a:r>
            <a:r>
              <a:rPr lang="nl-NL" b="1" dirty="0" smtClean="0"/>
              <a:t>	</a:t>
            </a:r>
            <a:endParaRPr lang="nl-NL" dirty="0" smtClean="0"/>
          </a:p>
          <a:p>
            <a:r>
              <a:rPr lang="nl-NL" dirty="0" smtClean="0"/>
              <a:t>5.  </a:t>
            </a:r>
            <a:r>
              <a:rPr lang="nl-NL" b="1" dirty="0" smtClean="0"/>
              <a:t>Ba	  			</a:t>
            </a:r>
            <a:r>
              <a:rPr lang="nl-NL" dirty="0" smtClean="0"/>
              <a:t>G → (3,4)</a:t>
            </a:r>
          </a:p>
          <a:p>
            <a:r>
              <a:rPr lang="nl-NL" dirty="0" smtClean="0"/>
              <a:t>6.  </a:t>
            </a:r>
            <a:r>
              <a:rPr lang="nl-NL" b="1" dirty="0" smtClean="0"/>
              <a:t>∃x </a:t>
            </a:r>
            <a:r>
              <a:rPr lang="nl-NL" b="1" dirty="0" err="1" smtClean="0"/>
              <a:t>Bx</a:t>
            </a:r>
            <a:r>
              <a:rPr lang="nl-NL" b="1" dirty="0" smtClean="0"/>
              <a:t>  				</a:t>
            </a:r>
            <a:r>
              <a:rPr lang="nl-NL" dirty="0" smtClean="0"/>
              <a:t>I ∃ (5)</a:t>
            </a:r>
            <a:r>
              <a:rPr lang="nl-NL" b="1" dirty="0" smtClean="0"/>
              <a:t> </a:t>
            </a:r>
            <a:endParaRPr lang="nl-NL" dirty="0" smtClean="0"/>
          </a:p>
          <a:p>
            <a:r>
              <a:rPr lang="nl-NL" dirty="0" smtClean="0"/>
              <a:t>7.  (</a:t>
            </a:r>
            <a:r>
              <a:rPr lang="nl-NL" b="1" dirty="0" smtClean="0"/>
              <a:t>Aa</a:t>
            </a:r>
            <a:r>
              <a:rPr lang="nl-NL" dirty="0" smtClean="0"/>
              <a:t> </a:t>
            </a:r>
            <a:r>
              <a:rPr lang="nl-NL" b="1" dirty="0" smtClean="0"/>
              <a:t>→ Ba) → ∃x </a:t>
            </a:r>
            <a:r>
              <a:rPr lang="nl-NL" b="1" dirty="0" err="1" smtClean="0"/>
              <a:t>Bx</a:t>
            </a:r>
            <a:r>
              <a:rPr lang="nl-NL" b="1" dirty="0" smtClean="0"/>
              <a:t> 		</a:t>
            </a:r>
            <a:r>
              <a:rPr lang="nl-NL" dirty="0" smtClean="0"/>
              <a:t>I → (3,6)</a:t>
            </a:r>
            <a:endParaRPr lang="nl-NL" b="1" dirty="0" smtClean="0"/>
          </a:p>
          <a:p>
            <a:r>
              <a:rPr lang="nl-NL" dirty="0" smtClean="0"/>
              <a:t>8.  </a:t>
            </a:r>
            <a:r>
              <a:rPr lang="nl-NL" b="1" dirty="0" smtClean="0"/>
              <a:t>∃x </a:t>
            </a:r>
            <a:r>
              <a:rPr lang="nl-NL" b="1" dirty="0" err="1" smtClean="0"/>
              <a:t>Bx</a:t>
            </a:r>
            <a:r>
              <a:rPr lang="nl-NL" b="1" dirty="0" smtClean="0"/>
              <a:t>	</a:t>
            </a:r>
            <a:r>
              <a:rPr lang="nl-NL" dirty="0" smtClean="0"/>
              <a:t> </a:t>
            </a:r>
            <a:r>
              <a:rPr lang="nl-NL" b="1" dirty="0" smtClean="0"/>
              <a:t>		 	</a:t>
            </a:r>
            <a:r>
              <a:rPr lang="nl-NL" dirty="0" smtClean="0"/>
              <a:t>G ∃</a:t>
            </a:r>
            <a:r>
              <a:rPr lang="nl-NL" b="1" dirty="0" smtClean="0"/>
              <a:t> </a:t>
            </a:r>
            <a:r>
              <a:rPr lang="nl-NL" dirty="0" smtClean="0"/>
              <a:t>(2,7)</a:t>
            </a:r>
            <a:r>
              <a:rPr lang="nl-NL" b="1" dirty="0" smtClean="0"/>
              <a:t> 	</a:t>
            </a:r>
          </a:p>
        </p:txBody>
      </p:sp>
      <p:cxnSp>
        <p:nvCxnSpPr>
          <p:cNvPr id="9" name="Straight Connector 8"/>
          <p:cNvCxnSpPr/>
          <p:nvPr/>
        </p:nvCxnSpPr>
        <p:spPr>
          <a:xfrm flipH="1">
            <a:off x="395536" y="2492896"/>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5536" y="2492896"/>
            <a:ext cx="0" cy="10801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3573016"/>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12160" y="4509120"/>
            <a:ext cx="1152128" cy="369332"/>
          </a:xfrm>
          <a:prstGeom prst="rect">
            <a:avLst/>
          </a:prstGeom>
          <a:noFill/>
        </p:spPr>
        <p:txBody>
          <a:bodyPr wrap="square" rtlCol="0">
            <a:spAutoFit/>
          </a:bodyPr>
          <a:lstStyle/>
          <a:p>
            <a:r>
              <a:rPr lang="nl-NL" dirty="0" smtClean="0"/>
              <a:t>Correct!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allAtOnce"/>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De vier aanvullende afleidingsregels op een rijtje                                        </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26" name="Text Box 2"/>
          <p:cNvSpPr txBox="1">
            <a:spLocks noChangeArrowheads="1"/>
          </p:cNvSpPr>
          <p:nvPr/>
        </p:nvSpPr>
        <p:spPr bwMode="auto">
          <a:xfrm>
            <a:off x="827584" y="1628800"/>
            <a:ext cx="7352234" cy="4752528"/>
          </a:xfrm>
          <a:prstGeom prst="rect">
            <a:avLst/>
          </a:prstGeom>
          <a:solidFill>
            <a:srgbClr val="FFFFFF"/>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cs typeface="Arial" pitchFamily="34" charset="0"/>
              </a:rPr>
              <a:t>Introductie universele </a:t>
            </a:r>
            <a:r>
              <a:rPr kumimoji="0" lang="nl-NL" sz="1200" b="1" i="0" u="none" strike="noStrike" cap="none" normalizeH="0" baseline="0" dirty="0" err="1" smtClean="0">
                <a:ln>
                  <a:noFill/>
                </a:ln>
                <a:solidFill>
                  <a:schemeClr val="tx1"/>
                </a:solidFill>
                <a:effectLst/>
                <a:latin typeface="Calibri" pitchFamily="34" charset="0"/>
                <a:cs typeface="Arial" pitchFamily="34" charset="0"/>
              </a:rPr>
              <a:t>kwantor</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1" i="0" u="none" strike="noStrike" cap="none" normalizeH="0" baseline="0" dirty="0" smtClean="0">
                <a:ln>
                  <a:noFill/>
                </a:ln>
                <a:solidFill>
                  <a:schemeClr val="tx1"/>
                </a:solidFill>
                <a:effectLst/>
                <a:latin typeface="Calibri" pitchFamily="34" charset="0"/>
                <a:cs typeface="Arial" pitchFamily="34" charset="0"/>
              </a:rPr>
              <a:t>Gebruik universele </a:t>
            </a:r>
            <a:r>
              <a:rPr kumimoji="0" lang="nl-NL" sz="1200" b="1" i="0" u="none" strike="noStrike" cap="none" normalizeH="0" baseline="0" dirty="0" err="1" smtClean="0">
                <a:ln>
                  <a:noFill/>
                </a:ln>
                <a:solidFill>
                  <a:schemeClr val="tx1"/>
                </a:solidFill>
                <a:effectLst/>
                <a:latin typeface="Calibri" pitchFamily="34" charset="0"/>
                <a:cs typeface="Arial" pitchFamily="34" charset="0"/>
              </a:rPr>
              <a:t>kwantor</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cs typeface="Arial" pitchFamily="34" charset="0"/>
              </a:rPr>
              <a:t>  m.</a:t>
            </a:r>
            <a:r>
              <a:rPr lang="nl-NL" sz="1200" b="1" dirty="0" smtClean="0">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a</a:t>
            </a:r>
            <a:r>
              <a:rPr kumimoji="0" lang="nl-NL" sz="1200" b="1" i="0" u="none" strike="noStrike" cap="none" normalizeH="0" baseline="0" dirty="0" smtClean="0">
                <a:ln>
                  <a:noFill/>
                </a:ln>
                <a:solidFill>
                  <a:schemeClr val="tx1"/>
                </a:solidFill>
                <a:effectLst/>
                <a:latin typeface="Calibri" pitchFamily="34" charset="0"/>
                <a:cs typeface="Arial" pitchFamily="34" charset="0"/>
              </a:rPr>
              <a:t>)		 	 m.</a:t>
            </a:r>
            <a:r>
              <a:rPr kumimoji="0" lang="nl-NL" sz="1200" b="1" i="0" u="none" strike="noStrike" cap="none" normalizeH="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endParaRPr kumimoji="0" lang="nl-NL"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cs typeface="Arial" pitchFamily="34" charset="0"/>
              </a:rPr>
              <a:t>  n.</a:t>
            </a:r>
            <a:r>
              <a:rPr kumimoji="0" lang="nl-NL" sz="1200" b="1" i="0" u="none" strike="noStrike" cap="none" normalizeH="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	     I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 (m)	  	 n.</a:t>
            </a:r>
            <a:r>
              <a:rPr lang="nl-NL" sz="1200" b="1" dirty="0" smtClean="0">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a</a:t>
            </a:r>
            <a:r>
              <a:rPr kumimoji="0" lang="nl-NL" sz="1200" b="1" i="0" u="none" strike="noStrike" cap="none" normalizeH="0" baseline="0" dirty="0" smtClean="0">
                <a:ln>
                  <a:noFill/>
                </a:ln>
                <a:solidFill>
                  <a:schemeClr val="tx1"/>
                </a:solidFill>
                <a:effectLst/>
                <a:latin typeface="Calibri" pitchFamily="34" charset="0"/>
                <a:cs typeface="Arial" pitchFamily="34" charset="0"/>
              </a:rPr>
              <a:t>)	       G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 (m)	</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Mits</a:t>
            </a:r>
            <a:r>
              <a:rPr kumimoji="0" lang="nl-NL" sz="1200" b="0" i="0" u="none" strike="noStrike" cap="none" normalizeH="0" dirty="0" smtClean="0">
                <a:ln>
                  <a:noFill/>
                </a:ln>
                <a:solidFill>
                  <a:schemeClr val="tx1"/>
                </a:solidFill>
                <a:effectLst/>
                <a:latin typeface="Calibri" pitchFamily="34" charset="0"/>
                <a:cs typeface="Arial" pitchFamily="34" charset="0"/>
              </a:rPr>
              <a:t>  </a:t>
            </a:r>
            <a:r>
              <a:rPr kumimoji="0" lang="nl-NL" sz="1200" b="1" i="1" u="none" strike="noStrike" cap="none" normalizeH="0" baseline="0" dirty="0" smtClean="0">
                <a:ln>
                  <a:noFill/>
                </a:ln>
                <a:solidFill>
                  <a:schemeClr val="tx1"/>
                </a:solidFill>
                <a:effectLst/>
                <a:latin typeface="Calibri" pitchFamily="34" charset="0"/>
                <a:cs typeface="Arial" pitchFamily="34" charset="0"/>
              </a:rPr>
              <a:t>a</a:t>
            </a:r>
            <a:r>
              <a:rPr kumimoji="0" lang="nl-NL" sz="1200" b="0" i="1" u="none" strike="noStrike" cap="none" normalizeH="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niet optreedt in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en             Voor elke individuconstante </a:t>
            </a:r>
            <a:r>
              <a:rPr kumimoji="0" lang="nl-NL" sz="1200" b="0" i="1" u="none" strike="noStrike" cap="none" normalizeH="0" baseline="0" dirty="0" smtClean="0">
                <a:ln>
                  <a:noFill/>
                </a:ln>
                <a:solidFill>
                  <a:schemeClr val="tx1"/>
                </a:solidFill>
                <a:effectLst/>
                <a:latin typeface="Calibri" pitchFamily="34" charset="0"/>
                <a:cs typeface="Arial" pitchFamily="34" charset="0"/>
              </a:rPr>
              <a:t>a</a:t>
            </a:r>
            <a:r>
              <a:rPr kumimoji="0" lang="nl-NL" sz="1200" b="0" i="0" u="none" strike="noStrike" cap="none" normalizeH="0" baseline="0" dirty="0" smtClean="0">
                <a:ln>
                  <a:noFill/>
                </a:ln>
                <a:solidFill>
                  <a:schemeClr val="tx1"/>
                </a:solidFill>
                <a:effectLst/>
                <a:latin typeface="Calibri" pitchFamily="34" charset="0"/>
                <a:cs typeface="Arial" pitchFamily="34" charset="0"/>
              </a:rPr>
              <a:t>                                                                                                                                         evenmin in een premisse of niet-                                                                                                                                                       vervallen assumptie	</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cs typeface="Arial" pitchFamily="34" charset="0"/>
              </a:rPr>
              <a:t>Introductie existentiële </a:t>
            </a:r>
            <a:r>
              <a:rPr kumimoji="0" lang="nl-NL" sz="1200" b="1" i="0" u="none" strike="noStrike" cap="none" normalizeH="0" baseline="0" dirty="0" err="1" smtClean="0">
                <a:ln>
                  <a:noFill/>
                </a:ln>
                <a:solidFill>
                  <a:schemeClr val="tx1"/>
                </a:solidFill>
                <a:effectLst/>
                <a:latin typeface="Calibri" pitchFamily="34" charset="0"/>
                <a:cs typeface="Arial" pitchFamily="34" charset="0"/>
              </a:rPr>
              <a:t>kwantor</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1" i="0" u="none" strike="noStrike" cap="none" normalizeH="0" baseline="0" dirty="0" smtClean="0">
                <a:ln>
                  <a:noFill/>
                </a:ln>
                <a:solidFill>
                  <a:schemeClr val="tx1"/>
                </a:solidFill>
                <a:effectLst/>
                <a:latin typeface="Calibri" pitchFamily="34" charset="0"/>
                <a:cs typeface="Arial" pitchFamily="34" charset="0"/>
              </a:rPr>
              <a:t>Gebruik existentiële </a:t>
            </a:r>
            <a:r>
              <a:rPr kumimoji="0" lang="nl-NL" sz="1200" b="1" i="0" u="none" strike="noStrike" cap="none" normalizeH="0" baseline="0" dirty="0" err="1" smtClean="0">
                <a:ln>
                  <a:noFill/>
                </a:ln>
                <a:solidFill>
                  <a:schemeClr val="tx1"/>
                </a:solidFill>
                <a:effectLst/>
                <a:latin typeface="Calibri" pitchFamily="34" charset="0"/>
                <a:cs typeface="Arial" pitchFamily="34" charset="0"/>
              </a:rPr>
              <a:t>kwantor</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cs typeface="Arial" pitchFamily="34" charset="0"/>
              </a:rPr>
              <a:t>  m.</a:t>
            </a:r>
            <a:r>
              <a:rPr lang="nl-NL" sz="1200" b="1" dirty="0" smtClean="0">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a</a:t>
            </a:r>
            <a:r>
              <a:rPr kumimoji="0" lang="nl-NL" sz="1200" b="1" i="0" u="none" strike="noStrike" cap="none" normalizeH="0" baseline="0" dirty="0" smtClean="0">
                <a:ln>
                  <a:noFill/>
                </a:ln>
                <a:solidFill>
                  <a:schemeClr val="tx1"/>
                </a:solidFill>
                <a:effectLst/>
                <a:latin typeface="Calibri" pitchFamily="34" charset="0"/>
                <a:cs typeface="Arial" pitchFamily="34" charset="0"/>
              </a:rPr>
              <a:t>)		  	m.</a:t>
            </a:r>
            <a:r>
              <a:rPr lang="nl-NL" sz="1200" b="1" dirty="0" smtClean="0">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endParaRPr kumimoji="0" lang="nl-NL"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cs typeface="Arial" pitchFamily="34" charset="0"/>
              </a:rPr>
              <a:t>  n.</a:t>
            </a:r>
            <a:r>
              <a:rPr lang="nl-NL" sz="1200" b="1" dirty="0" smtClean="0">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	      I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 (m)	  	n.</a:t>
            </a:r>
            <a:r>
              <a:rPr lang="nl-NL" sz="1200" b="1" dirty="0" smtClean="0">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a</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1" i="0" u="none" strike="noStrike" cap="none" normalizeH="0" baseline="0" dirty="0" smtClean="0">
                <a:ln>
                  <a:noFill/>
                </a:ln>
                <a:solidFill>
                  <a:schemeClr val="tx1"/>
                </a:solidFill>
                <a:effectLst/>
                <a:latin typeface="Calibri" pitchFamily="34" charset="0"/>
                <a:cs typeface="Arial" pitchFamily="34" charset="0"/>
              </a:rPr>
              <a:t>o.</a:t>
            </a:r>
            <a:r>
              <a:rPr lang="nl-NL" sz="1200" b="1" dirty="0" smtClean="0">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1" i="0" u="none" strike="noStrike" cap="none" normalizeH="0" baseline="0" dirty="0" smtClean="0">
                <a:ln>
                  <a:noFill/>
                </a:ln>
                <a:solidFill>
                  <a:schemeClr val="tx1"/>
                </a:solidFill>
                <a:effectLst/>
                <a:latin typeface="Calibri" pitchFamily="34" charset="0"/>
                <a:cs typeface="Arial" pitchFamily="34" charset="0"/>
              </a:rPr>
              <a:t>G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 (m, n)	</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lang="nl-NL" sz="1200" dirty="0" smtClean="0">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Mits  </a:t>
            </a:r>
            <a:r>
              <a:rPr kumimoji="0" lang="nl-NL" sz="1200" b="1" i="1" u="none" strike="noStrike" cap="none" normalizeH="0" baseline="0" dirty="0" smtClean="0">
                <a:ln>
                  <a:noFill/>
                </a:ln>
                <a:solidFill>
                  <a:schemeClr val="tx1"/>
                </a:solidFill>
                <a:effectLst/>
                <a:latin typeface="Calibri" pitchFamily="34" charset="0"/>
                <a:cs typeface="Arial" pitchFamily="34" charset="0"/>
              </a:rPr>
              <a:t>a</a:t>
            </a:r>
            <a:r>
              <a:rPr kumimoji="0" lang="nl-NL" sz="1200" b="0" i="0" u="none" strike="noStrike" cap="none" normalizeH="0" baseline="0" dirty="0" smtClean="0">
                <a:ln>
                  <a:noFill/>
                </a:ln>
                <a:solidFill>
                  <a:schemeClr val="tx1"/>
                </a:solidFill>
                <a:effectLst/>
                <a:latin typeface="Calibri" pitchFamily="34" charset="0"/>
                <a:cs typeface="Arial" pitchFamily="34" charset="0"/>
              </a:rPr>
              <a:t>  niet optreedt in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niet in                                                                              </a:t>
            </a:r>
            <a:br>
              <a:rPr kumimoji="0" lang="nl-NL" sz="1200" b="0" i="0" u="none" strike="noStrike" cap="none" normalizeH="0" baseline="0" dirty="0" smtClean="0">
                <a:ln>
                  <a:noFill/>
                </a:ln>
                <a:solidFill>
                  <a:schemeClr val="tx1"/>
                </a:solidFill>
                <a:effectLst/>
                <a:latin typeface="Calibri" pitchFamily="34" charset="0"/>
                <a:cs typeface="Arial" pitchFamily="34" charset="0"/>
              </a:rPr>
            </a:br>
            <a:r>
              <a:rPr kumimoji="0" lang="nl-NL" sz="1200" b="1"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1" i="1" u="none" strike="noStrike" cap="none" normalizeH="0" baseline="0" dirty="0" smtClean="0">
                <a:ln>
                  <a:noFill/>
                </a:ln>
                <a:solidFill>
                  <a:schemeClr val="tx1"/>
                </a:solidFill>
                <a:effectLst/>
                <a:latin typeface="Calibri" pitchFamily="34" charset="0"/>
                <a:cs typeface="Arial" pitchFamily="34" charset="0"/>
              </a:rPr>
              <a:t>x</a:t>
            </a:r>
            <a:r>
              <a:rPr kumimoji="0" lang="nl-NL" sz="1200" b="1" i="0" u="none" strike="noStrike" cap="none" normalizeH="0" baseline="0" dirty="0" smtClean="0">
                <a:ln>
                  <a:noFill/>
                </a:ln>
                <a:solidFill>
                  <a:schemeClr val="tx1"/>
                </a:solidFill>
                <a:effectLst/>
                <a:latin typeface="Calibri" pitchFamily="34" charset="0"/>
                <a:cs typeface="Arial" pitchFamily="34" charset="0"/>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en niet in een premisse of                                                                       </a:t>
            </a:r>
            <a:br>
              <a:rPr kumimoji="0" lang="nl-NL" sz="1200" b="0" i="0" u="none" strike="noStrike" cap="none" normalizeH="0" baseline="0" dirty="0" smtClean="0">
                <a:ln>
                  <a:noFill/>
                </a:ln>
                <a:solidFill>
                  <a:schemeClr val="tx1"/>
                </a:solidFill>
                <a:effectLst/>
                <a:latin typeface="Calibri" pitchFamily="34" charset="0"/>
                <a:cs typeface="Arial" pitchFamily="34" charset="0"/>
              </a:rPr>
            </a:br>
            <a:r>
              <a:rPr kumimoji="0" lang="nl-NL" sz="1200" b="0" i="0" u="none" strike="noStrike" cap="none" normalizeH="0" baseline="0" dirty="0" smtClean="0">
                <a:ln>
                  <a:noFill/>
                </a:ln>
                <a:solidFill>
                  <a:schemeClr val="tx1"/>
                </a:solidFill>
                <a:effectLst/>
                <a:latin typeface="Calibri" pitchFamily="34" charset="0"/>
                <a:cs typeface="Arial" pitchFamily="34" charset="0"/>
              </a:rPr>
              <a:t>                                                                               niet-vervallen assumptie	</a:t>
            </a:r>
            <a:endParaRPr kumimoji="0" lang="nl-NL"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Tot slot nog twee voorbeelden</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2416820"/>
            <a:ext cx="7848872" cy="2585323"/>
          </a:xfrm>
          <a:prstGeom prst="rect">
            <a:avLst/>
          </a:prstGeom>
        </p:spPr>
        <p:txBody>
          <a:bodyPr wrap="square">
            <a:spAutoFit/>
          </a:bodyPr>
          <a:lstStyle/>
          <a:p>
            <a:r>
              <a:rPr lang="nl-NL" dirty="0" smtClean="0"/>
              <a:t>1.</a:t>
            </a:r>
            <a:r>
              <a:rPr lang="nl-NL" b="1" dirty="0" smtClean="0"/>
              <a:t> ¬∃x (</a:t>
            </a:r>
            <a:r>
              <a:rPr lang="nl-NL" b="1" dirty="0" err="1" smtClean="0"/>
              <a:t>Ax</a:t>
            </a:r>
            <a:r>
              <a:rPr lang="nl-NL" b="1" dirty="0" smtClean="0"/>
              <a:t> ∧ </a:t>
            </a:r>
            <a:r>
              <a:rPr lang="nl-NL" b="1" dirty="0" err="1" smtClean="0"/>
              <a:t>Bx</a:t>
            </a:r>
            <a:r>
              <a:rPr lang="nl-NL" b="1" dirty="0" smtClean="0"/>
              <a:t>) 			</a:t>
            </a:r>
            <a:r>
              <a:rPr lang="nl-NL" dirty="0" smtClean="0"/>
              <a:t>Prem.</a:t>
            </a:r>
          </a:p>
          <a:p>
            <a:r>
              <a:rPr lang="nl-NL" dirty="0" smtClean="0"/>
              <a:t>2. </a:t>
            </a:r>
            <a:r>
              <a:rPr lang="nl-NL" b="1" dirty="0" smtClean="0"/>
              <a:t>Ba				</a:t>
            </a:r>
            <a:r>
              <a:rPr lang="nl-NL" dirty="0" err="1" smtClean="0"/>
              <a:t>Ass</a:t>
            </a:r>
            <a:r>
              <a:rPr lang="nl-NL" dirty="0" smtClean="0"/>
              <a:t>.</a:t>
            </a:r>
          </a:p>
          <a:p>
            <a:r>
              <a:rPr lang="nl-NL" dirty="0" smtClean="0"/>
              <a:t>3. </a:t>
            </a:r>
            <a:r>
              <a:rPr lang="nl-NL" b="1" dirty="0" smtClean="0"/>
              <a:t>Aa 		</a:t>
            </a:r>
            <a:r>
              <a:rPr lang="nl-NL" dirty="0" smtClean="0"/>
              <a:t>	</a:t>
            </a:r>
            <a:r>
              <a:rPr lang="nl-NL" b="1" dirty="0" smtClean="0"/>
              <a:t>	</a:t>
            </a:r>
            <a:r>
              <a:rPr lang="nl-NL" dirty="0" err="1" smtClean="0"/>
              <a:t>Ass</a:t>
            </a:r>
            <a:r>
              <a:rPr lang="nl-NL" dirty="0" smtClean="0"/>
              <a:t>.</a:t>
            </a:r>
          </a:p>
          <a:p>
            <a:r>
              <a:rPr lang="nl-NL" dirty="0" smtClean="0"/>
              <a:t>4. </a:t>
            </a:r>
            <a:r>
              <a:rPr lang="nl-NL" b="1" dirty="0" smtClean="0"/>
              <a:t>Aa ∧ Ba			</a:t>
            </a:r>
            <a:r>
              <a:rPr lang="nl-NL" dirty="0" smtClean="0"/>
              <a:t>I ∧ (2,3) </a:t>
            </a:r>
            <a:r>
              <a:rPr lang="nl-NL" b="1" dirty="0" smtClean="0"/>
              <a:t>	</a:t>
            </a:r>
            <a:endParaRPr lang="nl-NL" dirty="0" smtClean="0"/>
          </a:p>
          <a:p>
            <a:r>
              <a:rPr lang="nl-NL" dirty="0" smtClean="0"/>
              <a:t>5. </a:t>
            </a:r>
            <a:r>
              <a:rPr lang="nl-NL" b="1" dirty="0" smtClean="0"/>
              <a:t>∃x (</a:t>
            </a:r>
            <a:r>
              <a:rPr lang="nl-NL" b="1" dirty="0" err="1" smtClean="0"/>
              <a:t>Ax</a:t>
            </a:r>
            <a:r>
              <a:rPr lang="nl-NL" b="1" dirty="0" smtClean="0"/>
              <a:t> ∧ </a:t>
            </a:r>
            <a:r>
              <a:rPr lang="nl-NL" b="1" dirty="0" err="1" smtClean="0"/>
              <a:t>Bx</a:t>
            </a:r>
            <a:r>
              <a:rPr lang="nl-NL" b="1" dirty="0" smtClean="0"/>
              <a:t>) 	  		</a:t>
            </a:r>
            <a:r>
              <a:rPr lang="nl-NL" dirty="0" smtClean="0"/>
              <a:t>I ∃ (4)</a:t>
            </a:r>
          </a:p>
          <a:p>
            <a:r>
              <a:rPr lang="nl-NL" dirty="0" smtClean="0"/>
              <a:t>6. </a:t>
            </a:r>
            <a:r>
              <a:rPr lang="nl-NL" b="1" dirty="0" smtClean="0"/>
              <a:t>∃x (</a:t>
            </a:r>
            <a:r>
              <a:rPr lang="nl-NL" b="1" dirty="0" err="1" smtClean="0"/>
              <a:t>Ax</a:t>
            </a:r>
            <a:r>
              <a:rPr lang="nl-NL" b="1" dirty="0" smtClean="0"/>
              <a:t> ∧ </a:t>
            </a:r>
            <a:r>
              <a:rPr lang="nl-NL" b="1" dirty="0" err="1" smtClean="0"/>
              <a:t>Bx</a:t>
            </a:r>
            <a:r>
              <a:rPr lang="nl-NL" b="1" dirty="0" smtClean="0"/>
              <a:t>) ∧ ¬∃x (</a:t>
            </a:r>
            <a:r>
              <a:rPr lang="nl-NL" b="1" dirty="0" err="1" smtClean="0"/>
              <a:t>Ax</a:t>
            </a:r>
            <a:r>
              <a:rPr lang="nl-NL" b="1" dirty="0" smtClean="0"/>
              <a:t> ∧ </a:t>
            </a:r>
            <a:r>
              <a:rPr lang="nl-NL" b="1" dirty="0" err="1" smtClean="0"/>
              <a:t>Bx</a:t>
            </a:r>
            <a:r>
              <a:rPr lang="nl-NL" b="1" dirty="0" smtClean="0"/>
              <a:t>) 	</a:t>
            </a:r>
            <a:r>
              <a:rPr lang="nl-NL" dirty="0" smtClean="0"/>
              <a:t>I ∧ (1,5)</a:t>
            </a:r>
            <a:r>
              <a:rPr lang="nl-NL" b="1" dirty="0" smtClean="0"/>
              <a:t> </a:t>
            </a:r>
            <a:endParaRPr lang="nl-NL" dirty="0" smtClean="0"/>
          </a:p>
          <a:p>
            <a:r>
              <a:rPr lang="nl-NL" dirty="0" smtClean="0"/>
              <a:t>7. </a:t>
            </a:r>
            <a:r>
              <a:rPr lang="nl-NL" b="1" dirty="0" smtClean="0"/>
              <a:t>¬Aa 				</a:t>
            </a:r>
            <a:r>
              <a:rPr lang="nl-NL" dirty="0" smtClean="0"/>
              <a:t>I ¬ (3,6)</a:t>
            </a:r>
            <a:endParaRPr lang="nl-NL" b="1" dirty="0" smtClean="0"/>
          </a:p>
          <a:p>
            <a:r>
              <a:rPr lang="nl-NL" dirty="0" smtClean="0"/>
              <a:t>8. </a:t>
            </a:r>
            <a:r>
              <a:rPr lang="nl-NL" b="1" dirty="0" smtClean="0"/>
              <a:t>Ba → ¬Aa  	</a:t>
            </a:r>
            <a:r>
              <a:rPr lang="nl-NL" dirty="0" smtClean="0"/>
              <a:t> </a:t>
            </a:r>
            <a:r>
              <a:rPr lang="nl-NL" b="1" dirty="0" smtClean="0"/>
              <a:t>		</a:t>
            </a:r>
            <a:r>
              <a:rPr lang="nl-NL" dirty="0" smtClean="0"/>
              <a:t>I →</a:t>
            </a:r>
            <a:r>
              <a:rPr lang="nl-NL" b="1" dirty="0" smtClean="0"/>
              <a:t> </a:t>
            </a:r>
            <a:r>
              <a:rPr lang="nl-NL" dirty="0" smtClean="0"/>
              <a:t>(2,7)</a:t>
            </a:r>
          </a:p>
          <a:p>
            <a:r>
              <a:rPr lang="nl-NL" dirty="0" smtClean="0"/>
              <a:t>9. </a:t>
            </a:r>
            <a:r>
              <a:rPr lang="nl-NL" b="1" dirty="0" smtClean="0"/>
              <a:t>∀x (</a:t>
            </a:r>
            <a:r>
              <a:rPr lang="nl-NL" b="1" dirty="0" err="1" smtClean="0"/>
              <a:t>Bx</a:t>
            </a:r>
            <a:r>
              <a:rPr lang="nl-NL" b="1" dirty="0" smtClean="0"/>
              <a:t> → ¬</a:t>
            </a:r>
            <a:r>
              <a:rPr lang="nl-NL" b="1" dirty="0" err="1" smtClean="0"/>
              <a:t>Ax</a:t>
            </a:r>
            <a:r>
              <a:rPr lang="nl-NL" b="1" dirty="0" smtClean="0"/>
              <a:t>)			</a:t>
            </a:r>
            <a:r>
              <a:rPr lang="nl-NL" dirty="0" smtClean="0"/>
              <a:t>I ∀ (8)  </a:t>
            </a:r>
            <a:r>
              <a:rPr lang="nl-NL" b="1" dirty="0" smtClean="0"/>
              <a:t>	</a:t>
            </a:r>
          </a:p>
        </p:txBody>
      </p:sp>
      <p:cxnSp>
        <p:nvCxnSpPr>
          <p:cNvPr id="9" name="Straight Connector 8"/>
          <p:cNvCxnSpPr/>
          <p:nvPr/>
        </p:nvCxnSpPr>
        <p:spPr>
          <a:xfrm flipH="1">
            <a:off x="179512" y="2780928"/>
            <a:ext cx="86409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9512" y="2780928"/>
            <a:ext cx="0" cy="158417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4077072"/>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5536" y="1628800"/>
            <a:ext cx="7848872" cy="369332"/>
          </a:xfrm>
          <a:prstGeom prst="rect">
            <a:avLst/>
          </a:prstGeom>
        </p:spPr>
        <p:txBody>
          <a:bodyPr wrap="square">
            <a:spAutoFit/>
          </a:bodyPr>
          <a:lstStyle/>
          <a:p>
            <a:r>
              <a:rPr lang="nl-NL" b="1" dirty="0" smtClean="0"/>
              <a:t>¬∃x (</a:t>
            </a:r>
            <a:r>
              <a:rPr lang="nl-NL" b="1" dirty="0" err="1" smtClean="0"/>
              <a:t>Ax</a:t>
            </a:r>
            <a:r>
              <a:rPr lang="nl-NL" b="1" dirty="0" smtClean="0"/>
              <a:t> ∧ </a:t>
            </a:r>
            <a:r>
              <a:rPr lang="nl-NL" b="1" dirty="0" err="1" smtClean="0"/>
              <a:t>Bx</a:t>
            </a:r>
            <a:r>
              <a:rPr lang="nl-NL" b="1" dirty="0" smtClean="0"/>
              <a:t>)    Ⱶ    ∀x (</a:t>
            </a:r>
            <a:r>
              <a:rPr lang="nl-NL" b="1" dirty="0" err="1" smtClean="0"/>
              <a:t>Bx</a:t>
            </a:r>
            <a:r>
              <a:rPr lang="nl-NL" b="1" dirty="0" smtClean="0"/>
              <a:t> → ¬</a:t>
            </a:r>
            <a:r>
              <a:rPr lang="nl-NL" b="1" dirty="0" err="1" smtClean="0"/>
              <a:t>Ax</a:t>
            </a:r>
            <a:r>
              <a:rPr lang="nl-NL" b="1" dirty="0" smtClean="0"/>
              <a:t>) 	</a:t>
            </a:r>
            <a:r>
              <a:rPr lang="nl-NL" dirty="0" smtClean="0"/>
              <a:t> 	 	</a:t>
            </a:r>
            <a:endParaRPr lang="nl-NL" dirty="0"/>
          </a:p>
        </p:txBody>
      </p:sp>
      <p:cxnSp>
        <p:nvCxnSpPr>
          <p:cNvPr id="16" name="Straight Connector 15"/>
          <p:cNvCxnSpPr/>
          <p:nvPr/>
        </p:nvCxnSpPr>
        <p:spPr>
          <a:xfrm flipH="1">
            <a:off x="395536" y="2996952"/>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5536" y="2996952"/>
            <a:ext cx="0" cy="10801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9512" y="4365104"/>
            <a:ext cx="1944216"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Tot slot nog twee voorbeelden</a:t>
            </a:r>
            <a:endParaRPr lang="nl-NL" sz="3600" dirty="0"/>
          </a:p>
        </p:txBody>
      </p:sp>
      <p:sp>
        <p:nvSpPr>
          <p:cNvPr id="10" name="Content Placeholder 2"/>
          <p:cNvSpPr txBox="1">
            <a:spLocks/>
          </p:cNvSpPr>
          <p:nvPr/>
        </p:nvSpPr>
        <p:spPr>
          <a:xfrm>
            <a:off x="457200" y="5776664"/>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395536" y="2427853"/>
            <a:ext cx="7848872" cy="3139321"/>
          </a:xfrm>
          <a:prstGeom prst="rect">
            <a:avLst/>
          </a:prstGeom>
        </p:spPr>
        <p:txBody>
          <a:bodyPr wrap="square">
            <a:spAutoFit/>
          </a:bodyPr>
          <a:lstStyle/>
          <a:p>
            <a:r>
              <a:rPr lang="nl-NL" dirty="0" smtClean="0"/>
              <a:t>1. </a:t>
            </a:r>
            <a:r>
              <a:rPr lang="nl-NL" b="1" dirty="0" smtClean="0"/>
              <a:t>∀x (</a:t>
            </a:r>
            <a:r>
              <a:rPr lang="nl-NL" b="1" dirty="0" err="1" smtClean="0"/>
              <a:t>Ax</a:t>
            </a:r>
            <a:r>
              <a:rPr lang="nl-NL" b="1" dirty="0" smtClean="0"/>
              <a:t> → </a:t>
            </a:r>
            <a:r>
              <a:rPr lang="nl-NL" b="1" dirty="0" err="1" smtClean="0"/>
              <a:t>Bx</a:t>
            </a:r>
            <a:r>
              <a:rPr lang="nl-NL" b="1" dirty="0" smtClean="0"/>
              <a:t>) 			</a:t>
            </a:r>
            <a:r>
              <a:rPr lang="nl-NL" dirty="0" smtClean="0"/>
              <a:t>Prem.</a:t>
            </a:r>
          </a:p>
          <a:p>
            <a:r>
              <a:rPr lang="nl-NL" dirty="0" smtClean="0"/>
              <a:t>2. </a:t>
            </a:r>
            <a:r>
              <a:rPr lang="nl-NL" b="1" dirty="0" smtClean="0"/>
              <a:t>∃x ¬</a:t>
            </a:r>
            <a:r>
              <a:rPr lang="nl-NL" b="1" dirty="0" err="1" smtClean="0"/>
              <a:t>Bx</a:t>
            </a:r>
            <a:r>
              <a:rPr lang="nl-NL" b="1" dirty="0" smtClean="0"/>
              <a:t> 				</a:t>
            </a:r>
            <a:r>
              <a:rPr lang="nl-NL" dirty="0" smtClean="0"/>
              <a:t>Prem.</a:t>
            </a:r>
          </a:p>
          <a:p>
            <a:r>
              <a:rPr lang="nl-NL" dirty="0" smtClean="0"/>
              <a:t>3. </a:t>
            </a:r>
            <a:r>
              <a:rPr lang="nl-NL" b="1" dirty="0" smtClean="0"/>
              <a:t>¬Ba 		</a:t>
            </a:r>
            <a:r>
              <a:rPr lang="nl-NL" dirty="0" smtClean="0"/>
              <a:t>	</a:t>
            </a:r>
            <a:r>
              <a:rPr lang="nl-NL" b="1" dirty="0" smtClean="0"/>
              <a:t>	</a:t>
            </a:r>
            <a:r>
              <a:rPr lang="nl-NL" dirty="0" err="1" smtClean="0"/>
              <a:t>Ass</a:t>
            </a:r>
            <a:r>
              <a:rPr lang="nl-NL" dirty="0" smtClean="0"/>
              <a:t>.</a:t>
            </a:r>
          </a:p>
          <a:p>
            <a:r>
              <a:rPr lang="nl-NL" dirty="0" smtClean="0"/>
              <a:t>4. </a:t>
            </a:r>
            <a:r>
              <a:rPr lang="nl-NL" b="1" dirty="0" smtClean="0"/>
              <a:t>Aa → Ba			</a:t>
            </a:r>
            <a:r>
              <a:rPr lang="nl-NL" dirty="0" smtClean="0"/>
              <a:t>G ∀ (1) </a:t>
            </a:r>
            <a:r>
              <a:rPr lang="nl-NL" b="1" dirty="0" smtClean="0"/>
              <a:t>	</a:t>
            </a:r>
            <a:endParaRPr lang="nl-NL" dirty="0" smtClean="0"/>
          </a:p>
          <a:p>
            <a:r>
              <a:rPr lang="nl-NL" dirty="0" smtClean="0"/>
              <a:t>5. </a:t>
            </a:r>
            <a:r>
              <a:rPr lang="nl-NL" b="1" dirty="0" smtClean="0"/>
              <a:t>Aa 	  			</a:t>
            </a:r>
            <a:r>
              <a:rPr lang="nl-NL" dirty="0" err="1" smtClean="0"/>
              <a:t>Ass</a:t>
            </a:r>
            <a:r>
              <a:rPr lang="nl-NL" dirty="0" smtClean="0"/>
              <a:t>.</a:t>
            </a:r>
          </a:p>
          <a:p>
            <a:r>
              <a:rPr lang="nl-NL" dirty="0" smtClean="0"/>
              <a:t>6. </a:t>
            </a:r>
            <a:r>
              <a:rPr lang="nl-NL" b="1" dirty="0" smtClean="0"/>
              <a:t>Ba				</a:t>
            </a:r>
            <a:r>
              <a:rPr lang="nl-NL" dirty="0" smtClean="0"/>
              <a:t>G → (4,5)</a:t>
            </a:r>
            <a:r>
              <a:rPr lang="nl-NL" b="1" dirty="0" smtClean="0"/>
              <a:t> </a:t>
            </a:r>
            <a:endParaRPr lang="nl-NL" dirty="0" smtClean="0"/>
          </a:p>
          <a:p>
            <a:r>
              <a:rPr lang="nl-NL" dirty="0" smtClean="0"/>
              <a:t>7. </a:t>
            </a:r>
            <a:r>
              <a:rPr lang="nl-NL" b="1" dirty="0" smtClean="0"/>
              <a:t>Ba</a:t>
            </a:r>
            <a:r>
              <a:rPr lang="nl-NL" dirty="0" smtClean="0"/>
              <a:t> </a:t>
            </a:r>
            <a:r>
              <a:rPr lang="nl-NL" b="1" dirty="0" smtClean="0"/>
              <a:t>∧</a:t>
            </a:r>
            <a:r>
              <a:rPr lang="nl-NL" dirty="0" smtClean="0"/>
              <a:t> </a:t>
            </a:r>
            <a:r>
              <a:rPr lang="nl-NL" b="1" dirty="0" smtClean="0"/>
              <a:t>¬Ba 		                  </a:t>
            </a:r>
            <a:r>
              <a:rPr lang="nl-NL" dirty="0" smtClean="0"/>
              <a:t>I ∧ (3,6)</a:t>
            </a:r>
            <a:endParaRPr lang="nl-NL" b="1" dirty="0" smtClean="0"/>
          </a:p>
          <a:p>
            <a:r>
              <a:rPr lang="nl-NL" dirty="0" smtClean="0"/>
              <a:t>8. </a:t>
            </a:r>
            <a:r>
              <a:rPr lang="nl-NL" b="1" dirty="0" smtClean="0"/>
              <a:t>¬Aa  	</a:t>
            </a:r>
            <a:r>
              <a:rPr lang="nl-NL" dirty="0" smtClean="0"/>
              <a:t> </a:t>
            </a:r>
            <a:r>
              <a:rPr lang="nl-NL" b="1" dirty="0" smtClean="0"/>
              <a:t>			</a:t>
            </a:r>
            <a:r>
              <a:rPr lang="nl-NL" dirty="0" smtClean="0"/>
              <a:t>I ¬</a:t>
            </a:r>
            <a:r>
              <a:rPr lang="nl-NL" b="1" dirty="0" smtClean="0"/>
              <a:t> </a:t>
            </a:r>
            <a:r>
              <a:rPr lang="nl-NL" dirty="0" smtClean="0"/>
              <a:t>(5,7)</a:t>
            </a:r>
          </a:p>
          <a:p>
            <a:r>
              <a:rPr lang="nl-NL" dirty="0" smtClean="0"/>
              <a:t>9. </a:t>
            </a:r>
            <a:r>
              <a:rPr lang="nl-NL" b="1" dirty="0" smtClean="0"/>
              <a:t>∃x ¬</a:t>
            </a:r>
            <a:r>
              <a:rPr lang="nl-NL" b="1" dirty="0" err="1" smtClean="0"/>
              <a:t>Ax</a:t>
            </a:r>
            <a:r>
              <a:rPr lang="nl-NL" b="1" dirty="0" smtClean="0"/>
              <a:t>				</a:t>
            </a:r>
            <a:r>
              <a:rPr lang="nl-NL" dirty="0" smtClean="0"/>
              <a:t>I ∃ (8) </a:t>
            </a:r>
          </a:p>
          <a:p>
            <a:r>
              <a:rPr lang="nl-NL" dirty="0" smtClean="0"/>
              <a:t>10.</a:t>
            </a:r>
            <a:r>
              <a:rPr lang="nl-NL" b="1" dirty="0" smtClean="0"/>
              <a:t> ¬Ba → ∃x ¬</a:t>
            </a:r>
            <a:r>
              <a:rPr lang="nl-NL" b="1" dirty="0" err="1" smtClean="0"/>
              <a:t>Ax</a:t>
            </a:r>
            <a:r>
              <a:rPr lang="nl-NL" dirty="0" smtClean="0"/>
              <a:t> </a:t>
            </a:r>
            <a:r>
              <a:rPr lang="nl-NL" b="1" dirty="0" smtClean="0"/>
              <a:t>			</a:t>
            </a:r>
            <a:r>
              <a:rPr lang="nl-NL" dirty="0" smtClean="0"/>
              <a:t>I</a:t>
            </a:r>
            <a:r>
              <a:rPr lang="nl-NL" b="1" dirty="0" smtClean="0"/>
              <a:t> </a:t>
            </a:r>
            <a:r>
              <a:rPr lang="nl-NL" dirty="0" smtClean="0"/>
              <a:t>→ (3,9)</a:t>
            </a:r>
          </a:p>
          <a:p>
            <a:r>
              <a:rPr lang="nl-NL" dirty="0" smtClean="0"/>
              <a:t>11. </a:t>
            </a:r>
            <a:r>
              <a:rPr lang="nl-NL" b="1" dirty="0" smtClean="0"/>
              <a:t>∃x ¬</a:t>
            </a:r>
            <a:r>
              <a:rPr lang="nl-NL" b="1" dirty="0" err="1" smtClean="0"/>
              <a:t>Ax</a:t>
            </a:r>
            <a:r>
              <a:rPr lang="nl-NL" b="1" dirty="0" smtClean="0"/>
              <a:t> 			</a:t>
            </a:r>
            <a:r>
              <a:rPr lang="nl-NL" dirty="0" smtClean="0"/>
              <a:t>G ∃ (2,10)</a:t>
            </a:r>
            <a:r>
              <a:rPr lang="nl-NL" b="1" dirty="0" smtClean="0"/>
              <a:t> </a:t>
            </a:r>
          </a:p>
        </p:txBody>
      </p:sp>
      <p:cxnSp>
        <p:nvCxnSpPr>
          <p:cNvPr id="9" name="Straight Connector 8"/>
          <p:cNvCxnSpPr/>
          <p:nvPr/>
        </p:nvCxnSpPr>
        <p:spPr>
          <a:xfrm flipH="1">
            <a:off x="179512" y="2996952"/>
            <a:ext cx="86409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9512" y="2996952"/>
            <a:ext cx="0" cy="19442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5536" y="4437112"/>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5536" y="1628800"/>
            <a:ext cx="7848872" cy="369332"/>
          </a:xfrm>
          <a:prstGeom prst="rect">
            <a:avLst/>
          </a:prstGeom>
        </p:spPr>
        <p:txBody>
          <a:bodyPr wrap="square">
            <a:spAutoFit/>
          </a:bodyPr>
          <a:lstStyle/>
          <a:p>
            <a:r>
              <a:rPr lang="nl-NL" b="1" dirty="0" smtClean="0"/>
              <a:t>∀x (</a:t>
            </a:r>
            <a:r>
              <a:rPr lang="nl-NL" b="1" dirty="0" err="1" smtClean="0"/>
              <a:t>Ax</a:t>
            </a:r>
            <a:r>
              <a:rPr lang="nl-NL" b="1" dirty="0" smtClean="0"/>
              <a:t> → </a:t>
            </a:r>
            <a:r>
              <a:rPr lang="nl-NL" b="1" dirty="0" err="1" smtClean="0"/>
              <a:t>Bx</a:t>
            </a:r>
            <a:r>
              <a:rPr lang="nl-NL" b="1" dirty="0" smtClean="0"/>
              <a:t>) </a:t>
            </a:r>
            <a:r>
              <a:rPr lang="nl-NL" dirty="0" smtClean="0"/>
              <a:t>,</a:t>
            </a:r>
            <a:r>
              <a:rPr lang="nl-NL" b="1" dirty="0" smtClean="0"/>
              <a:t> ∃x ¬</a:t>
            </a:r>
            <a:r>
              <a:rPr lang="nl-NL" b="1" dirty="0" err="1" smtClean="0"/>
              <a:t>Bx</a:t>
            </a:r>
            <a:r>
              <a:rPr lang="nl-NL" b="1" dirty="0" smtClean="0"/>
              <a:t>    Ⱶ    ∃x ¬</a:t>
            </a:r>
            <a:r>
              <a:rPr lang="nl-NL" b="1" dirty="0" err="1" smtClean="0"/>
              <a:t>Ax</a:t>
            </a:r>
            <a:r>
              <a:rPr lang="nl-NL" b="1" dirty="0" smtClean="0"/>
              <a:t>    	</a:t>
            </a:r>
            <a:r>
              <a:rPr lang="nl-NL" dirty="0" smtClean="0"/>
              <a:t> 	 	</a:t>
            </a:r>
            <a:endParaRPr lang="nl-NL" dirty="0"/>
          </a:p>
        </p:txBody>
      </p:sp>
      <p:cxnSp>
        <p:nvCxnSpPr>
          <p:cNvPr id="16" name="Straight Connector 15"/>
          <p:cNvCxnSpPr/>
          <p:nvPr/>
        </p:nvCxnSpPr>
        <p:spPr>
          <a:xfrm flipH="1">
            <a:off x="395536" y="3573016"/>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5536" y="357301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9512" y="4941168"/>
            <a:ext cx="1944216"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Semantische bomen voor de propositielogica</a:t>
            </a:r>
            <a:endParaRPr lang="nl-NL" sz="3600" dirty="0"/>
          </a:p>
        </p:txBody>
      </p:sp>
      <p:sp>
        <p:nvSpPr>
          <p:cNvPr id="3" name="Content Placeholder 2"/>
          <p:cNvSpPr>
            <a:spLocks noGrp="1"/>
          </p:cNvSpPr>
          <p:nvPr>
            <p:ph idx="1"/>
          </p:nvPr>
        </p:nvSpPr>
        <p:spPr>
          <a:xfrm>
            <a:off x="457200" y="1600201"/>
            <a:ext cx="8686800" cy="820687"/>
          </a:xfrm>
        </p:spPr>
        <p:txBody>
          <a:bodyPr>
            <a:noAutofit/>
          </a:bodyPr>
          <a:lstStyle/>
          <a:p>
            <a:r>
              <a:rPr lang="nl-NL" sz="2000" dirty="0" smtClean="0"/>
              <a:t>Semantische bomen zijn naast de waarheidstafels een alternatieve </a:t>
            </a:r>
            <a:r>
              <a:rPr lang="nl-NL" sz="2000" i="1" dirty="0" err="1" smtClean="0"/>
              <a:t>beslissings-procedure</a:t>
            </a:r>
            <a:r>
              <a:rPr lang="nl-NL" sz="2000" dirty="0" smtClean="0"/>
              <a:t> voor het vaststellen van de semantische (en dus syntactische) geldigheid of ongeldigheid van </a:t>
            </a:r>
            <a:r>
              <a:rPr lang="nl-NL" sz="2000" dirty="0" err="1" smtClean="0"/>
              <a:t>propositioneel-logische</a:t>
            </a:r>
            <a:r>
              <a:rPr lang="nl-NL" sz="2000" dirty="0" smtClean="0"/>
              <a:t> redeneringen</a:t>
            </a:r>
          </a:p>
          <a:p>
            <a:endParaRPr lang="nl-NL" sz="2000" dirty="0" smtClean="0"/>
          </a:p>
          <a:p>
            <a:endParaRPr lang="nl-NL" sz="2000" dirty="0" smtClean="0"/>
          </a:p>
        </p:txBody>
      </p:sp>
      <p:sp>
        <p:nvSpPr>
          <p:cNvPr id="6" name="Content Placeholder 2"/>
          <p:cNvSpPr txBox="1">
            <a:spLocks/>
          </p:cNvSpPr>
          <p:nvPr/>
        </p:nvSpPr>
        <p:spPr>
          <a:xfrm>
            <a:off x="395536" y="2708920"/>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boommethode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werkt sneller dan waarheidstafels</a:t>
            </a:r>
            <a:r>
              <a:rPr kumimoji="0" lang="nl-NL" sz="2000" b="0" i="0" u="none" strike="noStrike" kern="1200" cap="none" spc="0" normalizeH="0" noProof="0" dirty="0" smtClean="0">
                <a:ln>
                  <a:noFill/>
                </a:ln>
                <a:solidFill>
                  <a:schemeClr val="tx1"/>
                </a:solidFill>
                <a:effectLst/>
                <a:uLnTx/>
                <a:uFillTx/>
                <a:latin typeface="+mn-lt"/>
                <a:ea typeface="+mn-ea"/>
                <a:cs typeface="+mn-cs"/>
              </a:rPr>
              <a:t> en is bovendien ook toepasbaar </a:t>
            </a:r>
            <a:r>
              <a:rPr lang="nl-NL" sz="2000" dirty="0" smtClean="0"/>
              <a:t>voor de </a:t>
            </a:r>
            <a:r>
              <a:rPr lang="nl-NL" sz="2000" dirty="0" err="1" smtClean="0"/>
              <a:t>predikaatlogica</a:t>
            </a:r>
            <a:r>
              <a:rPr lang="nl-NL" sz="2000" dirty="0" smtClean="0"/>
              <a:t>. Hiermee wil niet gezegd zijn dat de </a:t>
            </a:r>
            <a:r>
              <a:rPr lang="nl-NL" sz="2000" dirty="0" err="1" smtClean="0"/>
              <a:t>predikaatlogica</a:t>
            </a:r>
            <a:r>
              <a:rPr lang="nl-NL" sz="2000" dirty="0" smtClean="0"/>
              <a:t> </a:t>
            </a:r>
            <a:r>
              <a:rPr lang="nl-NL" sz="2000" i="1" dirty="0" smtClean="0"/>
              <a:t>beslisbaar</a:t>
            </a:r>
            <a:r>
              <a:rPr lang="nl-NL" sz="2000" dirty="0" smtClean="0"/>
              <a:t> is. We zullen nog zien dat dit niet het geval is.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395536" y="3861048"/>
            <a:ext cx="8363272" cy="110872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nl-NL" sz="2000" dirty="0" smtClean="0"/>
              <a:t>Neem een </a:t>
            </a:r>
            <a:r>
              <a:rPr lang="nl-NL" sz="2000" dirty="0" err="1" smtClean="0"/>
              <a:t>propositioneel-logische</a:t>
            </a:r>
            <a:r>
              <a:rPr lang="nl-NL" sz="2000" dirty="0" smtClean="0"/>
              <a:t> redenering </a:t>
            </a:r>
            <a:r>
              <a:rPr lang="el-GR" sz="2000" b="1" i="1" dirty="0" smtClean="0"/>
              <a:t>α</a:t>
            </a:r>
            <a:r>
              <a:rPr lang="nl-NL" sz="2000" b="1" baseline="-25000" dirty="0" smtClean="0"/>
              <a:t>1 </a:t>
            </a:r>
            <a:r>
              <a:rPr lang="nl-NL" sz="2000" b="1" dirty="0" smtClean="0"/>
              <a:t>, </a:t>
            </a:r>
            <a:r>
              <a:rPr lang="el-GR" sz="2000" b="1" i="1" dirty="0" smtClean="0"/>
              <a:t>α</a:t>
            </a:r>
            <a:r>
              <a:rPr lang="nl-NL" sz="2000" b="1" i="1" baseline="-25000" dirty="0" smtClean="0"/>
              <a:t>2</a:t>
            </a:r>
            <a:r>
              <a:rPr lang="nl-NL" sz="2000" b="1" dirty="0" smtClean="0"/>
              <a:t> , </a:t>
            </a:r>
            <a:r>
              <a:rPr lang="el-GR" sz="2000" b="1" i="1" dirty="0" smtClean="0"/>
              <a:t>α</a:t>
            </a:r>
            <a:r>
              <a:rPr lang="nl-NL" sz="2000" b="1" i="1" baseline="-25000" dirty="0" smtClean="0"/>
              <a:t>3</a:t>
            </a:r>
            <a:r>
              <a:rPr lang="nl-NL" sz="2000" b="1" dirty="0" smtClean="0"/>
              <a:t> |= </a:t>
            </a:r>
            <a:r>
              <a:rPr lang="el-GR" sz="2000" b="1" i="1" dirty="0" smtClean="0"/>
              <a:t>β</a:t>
            </a:r>
            <a:r>
              <a:rPr lang="nl-NL" sz="2000" dirty="0" smtClean="0"/>
              <a:t>. De </a:t>
            </a:r>
            <a:r>
              <a:rPr lang="nl-NL" sz="2000" dirty="0" err="1" smtClean="0"/>
              <a:t>boom-methode</a:t>
            </a:r>
            <a:r>
              <a:rPr lang="nl-NL" sz="2000" dirty="0" smtClean="0"/>
              <a:t> zoekt op stelselmatige wijze naar een </a:t>
            </a:r>
            <a:r>
              <a:rPr lang="nl-NL" sz="2000" dirty="0" err="1" smtClean="0"/>
              <a:t>waarheidswaardeverdeling</a:t>
            </a:r>
            <a:r>
              <a:rPr lang="nl-NL" sz="2000" dirty="0" smtClean="0"/>
              <a:t> waarvoor de premissen </a:t>
            </a:r>
            <a:r>
              <a:rPr lang="el-GR" sz="2000" b="1" i="1" dirty="0" smtClean="0"/>
              <a:t>α</a:t>
            </a:r>
            <a:r>
              <a:rPr lang="nl-NL" sz="2000" b="1" baseline="-25000" dirty="0" smtClean="0"/>
              <a:t>1 </a:t>
            </a:r>
            <a:r>
              <a:rPr lang="nl-NL" sz="2000" b="1" dirty="0" smtClean="0"/>
              <a:t>, </a:t>
            </a:r>
            <a:r>
              <a:rPr lang="el-GR" sz="2000" b="1" i="1" dirty="0" smtClean="0"/>
              <a:t>α</a:t>
            </a:r>
            <a:r>
              <a:rPr lang="nl-NL" sz="2000" b="1" i="1" baseline="-25000" dirty="0" smtClean="0"/>
              <a:t>2</a:t>
            </a:r>
            <a:r>
              <a:rPr lang="nl-NL" sz="2000" b="1" dirty="0" smtClean="0"/>
              <a:t> , </a:t>
            </a:r>
            <a:r>
              <a:rPr lang="el-GR" sz="2000" b="1" i="1" dirty="0" smtClean="0"/>
              <a:t>α</a:t>
            </a:r>
            <a:r>
              <a:rPr lang="nl-NL" sz="2000" b="1" i="1" baseline="-25000" dirty="0" smtClean="0"/>
              <a:t>3 </a:t>
            </a:r>
            <a:r>
              <a:rPr lang="nl-NL" sz="2000" dirty="0" smtClean="0"/>
              <a:t>waar zijn en de conclusie </a:t>
            </a:r>
            <a:r>
              <a:rPr lang="el-GR" sz="2000" b="1" i="1" dirty="0" smtClean="0"/>
              <a:t>β</a:t>
            </a:r>
            <a:r>
              <a:rPr lang="nl-NL" sz="2000" b="1" i="1" dirty="0" smtClean="0"/>
              <a:t> </a:t>
            </a:r>
            <a:r>
              <a:rPr lang="nl-NL" sz="2000" dirty="0" smtClean="0"/>
              <a:t>onwaar is.   </a:t>
            </a:r>
            <a:endParaRPr kumimoji="0" lang="nl-NL" sz="2000" b="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5128592"/>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--&gt;</a:t>
            </a:r>
            <a:r>
              <a:rPr lang="nl-NL" dirty="0" smtClean="0"/>
              <a:t> Indien we met de methode zo’n verdeling vinden, dan is de redenering ongeldig</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noProof="0" dirty="0" smtClean="0"/>
              <a:t>--&gt;</a:t>
            </a:r>
            <a:r>
              <a:rPr lang="nl-NL" noProof="0" dirty="0" smtClean="0"/>
              <a:t> Indien we met de methode zo’n verdeling niet vinden, dan is de redenering geldig</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10" grpId="0" build="allAtOnce"/>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 Q)  |=   ¬P V Q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¬(P → Q)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¬P V Q           </a:t>
            </a:r>
            <a:endParaRPr lang="nl-NL" dirty="0" smtClean="0"/>
          </a:p>
        </p:txBody>
      </p:sp>
      <p:sp>
        <p:nvSpPr>
          <p:cNvPr id="45" name="TextBox 44"/>
          <p:cNvSpPr txBox="1"/>
          <p:nvPr/>
        </p:nvSpPr>
        <p:spPr>
          <a:xfrm>
            <a:off x="467544" y="2492896"/>
            <a:ext cx="2520280" cy="646331"/>
          </a:xfrm>
          <a:prstGeom prst="rect">
            <a:avLst/>
          </a:prstGeom>
          <a:noFill/>
        </p:spPr>
        <p:txBody>
          <a:bodyPr wrap="square" rtlCol="0">
            <a:spAutoFit/>
          </a:bodyPr>
          <a:lstStyle/>
          <a:p>
            <a:r>
              <a:rPr lang="nl-NL" dirty="0" smtClean="0"/>
              <a:t>Links staat wat we als waar aannemen </a:t>
            </a:r>
            <a:endParaRPr lang="nl-NL" dirty="0"/>
          </a:p>
        </p:txBody>
      </p:sp>
      <p:sp>
        <p:nvSpPr>
          <p:cNvPr id="47" name="TextBox 46"/>
          <p:cNvSpPr txBox="1"/>
          <p:nvPr/>
        </p:nvSpPr>
        <p:spPr>
          <a:xfrm>
            <a:off x="5436096" y="2494637"/>
            <a:ext cx="2520280" cy="646331"/>
          </a:xfrm>
          <a:prstGeom prst="rect">
            <a:avLst/>
          </a:prstGeom>
          <a:noFill/>
        </p:spPr>
        <p:txBody>
          <a:bodyPr wrap="square" rtlCol="0">
            <a:spAutoFit/>
          </a:bodyPr>
          <a:lstStyle/>
          <a:p>
            <a:r>
              <a:rPr lang="nl-NL" dirty="0" smtClean="0"/>
              <a:t>Rechts staat wat we als onwaar aannemen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xEl>
                                              <p:pRg st="0" end="0"/>
                                            </p:txEl>
                                          </p:spTgt>
                                        </p:tgtEl>
                                        <p:attrNameLst>
                                          <p:attrName>style.visibility</p:attrName>
                                        </p:attrNameLst>
                                      </p:cBhvr>
                                      <p:to>
                                        <p:strVal val="visible"/>
                                      </p:to>
                                    </p:set>
                                    <p:animEffect transition="in" filter="fade">
                                      <p:cBhvr>
                                        <p:cTn id="18" dur="2000"/>
                                        <p:tgtEl>
                                          <p:spTgt spid="4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20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3" grpId="0"/>
      <p:bldP spid="44" grpId="0"/>
      <p:bldP spid="45" grpId="0" build="allAtOnce"/>
      <p:bldP spid="47" grpId="0" build="allAtOnce"/>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 Q)  |=   ¬P V Q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4" name="Straight Connector 33"/>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¬(P → Q)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¬P V Q           </a:t>
            </a:r>
            <a:endParaRPr lang="nl-NL" dirty="0" smtClean="0"/>
          </a:p>
        </p:txBody>
      </p:sp>
      <p:sp>
        <p:nvSpPr>
          <p:cNvPr id="45" name="TextBox 44"/>
          <p:cNvSpPr txBox="1"/>
          <p:nvPr/>
        </p:nvSpPr>
        <p:spPr>
          <a:xfrm>
            <a:off x="467544" y="2492896"/>
            <a:ext cx="2520280" cy="646331"/>
          </a:xfrm>
          <a:prstGeom prst="rect">
            <a:avLst/>
          </a:prstGeom>
          <a:noFill/>
        </p:spPr>
        <p:txBody>
          <a:bodyPr wrap="square" rtlCol="0">
            <a:spAutoFit/>
          </a:bodyPr>
          <a:lstStyle/>
          <a:p>
            <a:r>
              <a:rPr lang="nl-NL" dirty="0" smtClean="0"/>
              <a:t>Links staat wat we als waar aannemen </a:t>
            </a:r>
            <a:endParaRPr lang="nl-NL" dirty="0"/>
          </a:p>
        </p:txBody>
      </p:sp>
      <p:sp>
        <p:nvSpPr>
          <p:cNvPr id="47" name="TextBox 46"/>
          <p:cNvSpPr txBox="1"/>
          <p:nvPr/>
        </p:nvSpPr>
        <p:spPr>
          <a:xfrm>
            <a:off x="5436096" y="2494637"/>
            <a:ext cx="2520280" cy="646331"/>
          </a:xfrm>
          <a:prstGeom prst="rect">
            <a:avLst/>
          </a:prstGeom>
          <a:noFill/>
        </p:spPr>
        <p:txBody>
          <a:bodyPr wrap="square" rtlCol="0">
            <a:spAutoFit/>
          </a:bodyPr>
          <a:lstStyle/>
          <a:p>
            <a:r>
              <a:rPr lang="nl-NL" dirty="0" smtClean="0"/>
              <a:t>Rechts staat wat we als onwaar aannemen </a:t>
            </a:r>
            <a:endParaRPr lang="nl-NL" dirty="0"/>
          </a:p>
        </p:txBody>
      </p:sp>
      <p:sp>
        <p:nvSpPr>
          <p:cNvPr id="17" name="TextBox 16"/>
          <p:cNvSpPr txBox="1"/>
          <p:nvPr/>
        </p:nvSpPr>
        <p:spPr>
          <a:xfrm>
            <a:off x="4067944" y="2915652"/>
            <a:ext cx="1080120" cy="369332"/>
          </a:xfrm>
          <a:prstGeom prst="rect">
            <a:avLst/>
          </a:prstGeom>
          <a:noFill/>
        </p:spPr>
        <p:txBody>
          <a:bodyPr wrap="square" rtlCol="0">
            <a:spAutoFit/>
          </a:bodyPr>
          <a:lstStyle/>
          <a:p>
            <a:r>
              <a:rPr lang="nl-NL" b="1" dirty="0" smtClean="0"/>
              <a:t>P → Q      </a:t>
            </a:r>
            <a:endParaRPr lang="nl-NL" dirty="0" smtClean="0"/>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 Q)  |=   ¬P V Q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4" name="Straight Connector 33"/>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7" name="Straight Connector 36"/>
          <p:cNvCxnSpPr/>
          <p:nvPr/>
        </p:nvCxnSpPr>
        <p:spPr>
          <a:xfrm>
            <a:off x="3960000" y="321297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923928"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¬(P → Q)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¬P V Q           </a:t>
            </a:r>
            <a:endParaRPr lang="nl-NL" dirty="0" smtClean="0"/>
          </a:p>
        </p:txBody>
      </p:sp>
      <p:sp>
        <p:nvSpPr>
          <p:cNvPr id="45" name="TextBox 44"/>
          <p:cNvSpPr txBox="1"/>
          <p:nvPr/>
        </p:nvSpPr>
        <p:spPr>
          <a:xfrm>
            <a:off x="467544" y="2492896"/>
            <a:ext cx="2520280" cy="646331"/>
          </a:xfrm>
          <a:prstGeom prst="rect">
            <a:avLst/>
          </a:prstGeom>
          <a:noFill/>
        </p:spPr>
        <p:txBody>
          <a:bodyPr wrap="square" rtlCol="0">
            <a:spAutoFit/>
          </a:bodyPr>
          <a:lstStyle/>
          <a:p>
            <a:r>
              <a:rPr lang="nl-NL" dirty="0" smtClean="0"/>
              <a:t>Links staat wat we als waar aannemen </a:t>
            </a:r>
            <a:endParaRPr lang="nl-NL" dirty="0"/>
          </a:p>
        </p:txBody>
      </p:sp>
      <p:sp>
        <p:nvSpPr>
          <p:cNvPr id="47" name="TextBox 46"/>
          <p:cNvSpPr txBox="1"/>
          <p:nvPr/>
        </p:nvSpPr>
        <p:spPr>
          <a:xfrm>
            <a:off x="5436096" y="2494637"/>
            <a:ext cx="2520280" cy="646331"/>
          </a:xfrm>
          <a:prstGeom prst="rect">
            <a:avLst/>
          </a:prstGeom>
          <a:noFill/>
        </p:spPr>
        <p:txBody>
          <a:bodyPr wrap="square" rtlCol="0">
            <a:spAutoFit/>
          </a:bodyPr>
          <a:lstStyle/>
          <a:p>
            <a:r>
              <a:rPr lang="nl-NL" dirty="0" smtClean="0"/>
              <a:t>Rechts staat wat we als onwaar aannemen </a:t>
            </a:r>
            <a:endParaRPr lang="nl-NL" dirty="0"/>
          </a:p>
        </p:txBody>
      </p:sp>
      <p:sp>
        <p:nvSpPr>
          <p:cNvPr id="17" name="TextBox 16"/>
          <p:cNvSpPr txBox="1"/>
          <p:nvPr/>
        </p:nvSpPr>
        <p:spPr>
          <a:xfrm>
            <a:off x="4067944" y="2915652"/>
            <a:ext cx="1080120" cy="369332"/>
          </a:xfrm>
          <a:prstGeom prst="rect">
            <a:avLst/>
          </a:prstGeom>
          <a:noFill/>
        </p:spPr>
        <p:txBody>
          <a:bodyPr wrap="square" rtlCol="0">
            <a:spAutoFit/>
          </a:bodyPr>
          <a:lstStyle/>
          <a:p>
            <a:r>
              <a:rPr lang="nl-NL" b="1" dirty="0" smtClean="0"/>
              <a:t>P → Q      </a:t>
            </a:r>
            <a:endParaRPr lang="nl-NL" dirty="0" smtClean="0"/>
          </a:p>
        </p:txBody>
      </p:sp>
      <p:sp>
        <p:nvSpPr>
          <p:cNvPr id="18" name="TextBox 17"/>
          <p:cNvSpPr txBox="1"/>
          <p:nvPr/>
        </p:nvSpPr>
        <p:spPr>
          <a:xfrm>
            <a:off x="3491880" y="3995772"/>
            <a:ext cx="288032" cy="369332"/>
          </a:xfrm>
          <a:prstGeom prst="rect">
            <a:avLst/>
          </a:prstGeom>
          <a:noFill/>
        </p:spPr>
        <p:txBody>
          <a:bodyPr wrap="square" rtlCol="0">
            <a:spAutoFit/>
          </a:bodyPr>
          <a:lstStyle/>
          <a:p>
            <a:r>
              <a:rPr lang="nl-NL" b="1" dirty="0" smtClean="0"/>
              <a:t>P</a:t>
            </a:r>
            <a:endParaRPr lang="nl-NL" dirty="0" smtClean="0"/>
          </a:p>
        </p:txBody>
      </p:sp>
      <p:sp>
        <p:nvSpPr>
          <p:cNvPr id="19" name="TextBox 18"/>
          <p:cNvSpPr txBox="1"/>
          <p:nvPr/>
        </p:nvSpPr>
        <p:spPr>
          <a:xfrm>
            <a:off x="4067944" y="3995772"/>
            <a:ext cx="288032" cy="369332"/>
          </a:xfrm>
          <a:prstGeom prst="rect">
            <a:avLst/>
          </a:prstGeom>
          <a:noFill/>
        </p:spPr>
        <p:txBody>
          <a:bodyPr wrap="square" rtlCol="0">
            <a:spAutoFit/>
          </a:bodyPr>
          <a:lstStyle/>
          <a:p>
            <a:r>
              <a:rPr lang="nl-NL" b="1" dirty="0" smtClean="0"/>
              <a:t>Q</a:t>
            </a:r>
            <a:endParaRPr lang="nl-NL"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Formules in diagrammen</a:t>
            </a:r>
            <a:endParaRPr lang="nl-NL" sz="3200" dirty="0"/>
          </a:p>
        </p:txBody>
      </p:sp>
      <p:sp>
        <p:nvSpPr>
          <p:cNvPr id="7" name="TextBox 6"/>
          <p:cNvSpPr txBox="1"/>
          <p:nvPr/>
        </p:nvSpPr>
        <p:spPr>
          <a:xfrm>
            <a:off x="1187624" y="1772816"/>
            <a:ext cx="3024336" cy="369332"/>
          </a:xfrm>
          <a:prstGeom prst="rect">
            <a:avLst/>
          </a:prstGeom>
          <a:noFill/>
        </p:spPr>
        <p:txBody>
          <a:bodyPr wrap="square" rtlCol="0">
            <a:spAutoFit/>
          </a:bodyPr>
          <a:lstStyle/>
          <a:p>
            <a:r>
              <a:rPr lang="nl-NL" b="1" dirty="0" smtClean="0">
                <a:solidFill>
                  <a:srgbClr val="0070C0"/>
                </a:solidFill>
              </a:rPr>
              <a:t>¬(P → (P ∧ Q))   </a:t>
            </a:r>
            <a:endParaRPr lang="nl-NL" dirty="0"/>
          </a:p>
        </p:txBody>
      </p:sp>
      <p:cxnSp>
        <p:nvCxnSpPr>
          <p:cNvPr id="11" name="Straight Connector 10"/>
          <p:cNvCxnSpPr/>
          <p:nvPr/>
        </p:nvCxnSpPr>
        <p:spPr>
          <a:xfrm flipH="1">
            <a:off x="1259632" y="2276872"/>
            <a:ext cx="57606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35696" y="2276872"/>
            <a:ext cx="576064"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43608" y="2987660"/>
            <a:ext cx="1152128" cy="369332"/>
          </a:xfrm>
          <a:prstGeom prst="rect">
            <a:avLst/>
          </a:prstGeom>
          <a:noFill/>
        </p:spPr>
        <p:txBody>
          <a:bodyPr wrap="square" rtlCol="0">
            <a:spAutoFit/>
          </a:bodyPr>
          <a:lstStyle/>
          <a:p>
            <a:r>
              <a:rPr lang="nl-NL" b="1" dirty="0" smtClean="0">
                <a:solidFill>
                  <a:srgbClr val="0070C0"/>
                </a:solidFill>
              </a:rPr>
              <a:t>¬</a:t>
            </a:r>
            <a:endParaRPr lang="nl-NL" dirty="0"/>
          </a:p>
        </p:txBody>
      </p:sp>
      <p:sp>
        <p:nvSpPr>
          <p:cNvPr id="16" name="TextBox 15"/>
          <p:cNvSpPr txBox="1"/>
          <p:nvPr/>
        </p:nvSpPr>
        <p:spPr>
          <a:xfrm>
            <a:off x="1835696" y="2996952"/>
            <a:ext cx="1296144" cy="369332"/>
          </a:xfrm>
          <a:prstGeom prst="rect">
            <a:avLst/>
          </a:prstGeom>
          <a:noFill/>
        </p:spPr>
        <p:txBody>
          <a:bodyPr wrap="square" rtlCol="0">
            <a:spAutoFit/>
          </a:bodyPr>
          <a:lstStyle/>
          <a:p>
            <a:r>
              <a:rPr lang="nl-NL" b="1" dirty="0" smtClean="0">
                <a:solidFill>
                  <a:srgbClr val="0070C0"/>
                </a:solidFill>
              </a:rPr>
              <a:t>P → (P ∧ Q)   </a:t>
            </a:r>
            <a:endParaRPr lang="nl-NL" dirty="0"/>
          </a:p>
        </p:txBody>
      </p:sp>
      <p:cxnSp>
        <p:nvCxnSpPr>
          <p:cNvPr id="17" name="Straight Connector 16"/>
          <p:cNvCxnSpPr/>
          <p:nvPr/>
        </p:nvCxnSpPr>
        <p:spPr>
          <a:xfrm flipH="1">
            <a:off x="1835696" y="3429000"/>
            <a:ext cx="57606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11760" y="3429000"/>
            <a:ext cx="57606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11760" y="3429000"/>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19672" y="4149080"/>
            <a:ext cx="360040" cy="369332"/>
          </a:xfrm>
          <a:prstGeom prst="rect">
            <a:avLst/>
          </a:prstGeom>
          <a:noFill/>
        </p:spPr>
        <p:txBody>
          <a:bodyPr wrap="square" rtlCol="0">
            <a:spAutoFit/>
          </a:bodyPr>
          <a:lstStyle/>
          <a:p>
            <a:r>
              <a:rPr lang="nl-NL" b="1" dirty="0" smtClean="0">
                <a:solidFill>
                  <a:srgbClr val="0070C0"/>
                </a:solidFill>
              </a:rPr>
              <a:t>P</a:t>
            </a:r>
            <a:endParaRPr lang="nl-NL" dirty="0"/>
          </a:p>
        </p:txBody>
      </p:sp>
      <p:sp>
        <p:nvSpPr>
          <p:cNvPr id="22" name="TextBox 21"/>
          <p:cNvSpPr txBox="1"/>
          <p:nvPr/>
        </p:nvSpPr>
        <p:spPr>
          <a:xfrm>
            <a:off x="2195736" y="4139788"/>
            <a:ext cx="360040" cy="369332"/>
          </a:xfrm>
          <a:prstGeom prst="rect">
            <a:avLst/>
          </a:prstGeom>
          <a:noFill/>
        </p:spPr>
        <p:txBody>
          <a:bodyPr wrap="square" rtlCol="0">
            <a:spAutoFit/>
          </a:bodyPr>
          <a:lstStyle/>
          <a:p>
            <a:r>
              <a:rPr lang="nl-NL" b="1" dirty="0" smtClean="0">
                <a:solidFill>
                  <a:srgbClr val="0070C0"/>
                </a:solidFill>
              </a:rPr>
              <a:t>→</a:t>
            </a:r>
            <a:endParaRPr lang="nl-NL" dirty="0"/>
          </a:p>
        </p:txBody>
      </p:sp>
      <p:sp>
        <p:nvSpPr>
          <p:cNvPr id="23" name="TextBox 22"/>
          <p:cNvSpPr txBox="1"/>
          <p:nvPr/>
        </p:nvSpPr>
        <p:spPr>
          <a:xfrm>
            <a:off x="2699792" y="4149080"/>
            <a:ext cx="936104" cy="369332"/>
          </a:xfrm>
          <a:prstGeom prst="rect">
            <a:avLst/>
          </a:prstGeom>
          <a:noFill/>
        </p:spPr>
        <p:txBody>
          <a:bodyPr wrap="square" rtlCol="0">
            <a:spAutoFit/>
          </a:bodyPr>
          <a:lstStyle/>
          <a:p>
            <a:r>
              <a:rPr lang="nl-NL" b="1" dirty="0" smtClean="0">
                <a:solidFill>
                  <a:srgbClr val="0070C0"/>
                </a:solidFill>
              </a:rPr>
              <a:t>P ∧ Q  </a:t>
            </a:r>
            <a:endParaRPr lang="nl-NL" dirty="0"/>
          </a:p>
        </p:txBody>
      </p:sp>
      <p:cxnSp>
        <p:nvCxnSpPr>
          <p:cNvPr id="24" name="Straight Connector 23"/>
          <p:cNvCxnSpPr/>
          <p:nvPr/>
        </p:nvCxnSpPr>
        <p:spPr>
          <a:xfrm flipH="1">
            <a:off x="2483768" y="4509120"/>
            <a:ext cx="57606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59832" y="4509120"/>
            <a:ext cx="57606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59832" y="4509120"/>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67744" y="5229200"/>
            <a:ext cx="360040" cy="369332"/>
          </a:xfrm>
          <a:prstGeom prst="rect">
            <a:avLst/>
          </a:prstGeom>
          <a:noFill/>
        </p:spPr>
        <p:txBody>
          <a:bodyPr wrap="square" rtlCol="0">
            <a:spAutoFit/>
          </a:bodyPr>
          <a:lstStyle/>
          <a:p>
            <a:r>
              <a:rPr lang="nl-NL" b="1" dirty="0" smtClean="0">
                <a:solidFill>
                  <a:srgbClr val="0070C0"/>
                </a:solidFill>
              </a:rPr>
              <a:t>P</a:t>
            </a:r>
            <a:endParaRPr lang="nl-NL" dirty="0"/>
          </a:p>
        </p:txBody>
      </p:sp>
      <p:sp>
        <p:nvSpPr>
          <p:cNvPr id="28" name="TextBox 27"/>
          <p:cNvSpPr txBox="1"/>
          <p:nvPr/>
        </p:nvSpPr>
        <p:spPr>
          <a:xfrm>
            <a:off x="2843808" y="5219908"/>
            <a:ext cx="360040" cy="369332"/>
          </a:xfrm>
          <a:prstGeom prst="rect">
            <a:avLst/>
          </a:prstGeom>
          <a:noFill/>
        </p:spPr>
        <p:txBody>
          <a:bodyPr wrap="square" rtlCol="0">
            <a:spAutoFit/>
          </a:bodyPr>
          <a:lstStyle/>
          <a:p>
            <a:r>
              <a:rPr lang="nl-NL" b="1" dirty="0" smtClean="0">
                <a:solidFill>
                  <a:srgbClr val="0070C0"/>
                </a:solidFill>
              </a:rPr>
              <a:t>∧</a:t>
            </a:r>
            <a:endParaRPr lang="nl-NL" dirty="0"/>
          </a:p>
        </p:txBody>
      </p:sp>
      <p:sp>
        <p:nvSpPr>
          <p:cNvPr id="29" name="TextBox 28"/>
          <p:cNvSpPr txBox="1"/>
          <p:nvPr/>
        </p:nvSpPr>
        <p:spPr>
          <a:xfrm>
            <a:off x="3347864" y="5229200"/>
            <a:ext cx="936104" cy="369332"/>
          </a:xfrm>
          <a:prstGeom prst="rect">
            <a:avLst/>
          </a:prstGeom>
          <a:noFill/>
        </p:spPr>
        <p:txBody>
          <a:bodyPr wrap="square" rtlCol="0">
            <a:spAutoFit/>
          </a:bodyPr>
          <a:lstStyle/>
          <a:p>
            <a:r>
              <a:rPr lang="nl-NL" b="1" dirty="0" smtClean="0">
                <a:solidFill>
                  <a:srgbClr val="0070C0"/>
                </a:solidFill>
              </a:rPr>
              <a:t>   Q  </a:t>
            </a:r>
            <a:endParaRPr lang="nl-NL" dirty="0"/>
          </a:p>
        </p:txBody>
      </p:sp>
      <p:sp>
        <p:nvSpPr>
          <p:cNvPr id="30" name="TextBox 29"/>
          <p:cNvSpPr txBox="1"/>
          <p:nvPr/>
        </p:nvSpPr>
        <p:spPr>
          <a:xfrm>
            <a:off x="1043608" y="5949280"/>
            <a:ext cx="2952328" cy="369332"/>
          </a:xfrm>
          <a:prstGeom prst="rect">
            <a:avLst/>
          </a:prstGeom>
          <a:noFill/>
        </p:spPr>
        <p:txBody>
          <a:bodyPr wrap="square" rtlCol="0">
            <a:spAutoFit/>
          </a:bodyPr>
          <a:lstStyle/>
          <a:p>
            <a:r>
              <a:rPr lang="nl-NL" i="1" dirty="0" err="1" smtClean="0"/>
              <a:t>Phrase</a:t>
            </a:r>
            <a:r>
              <a:rPr lang="nl-NL" i="1" dirty="0" smtClean="0"/>
              <a:t> </a:t>
            </a:r>
            <a:r>
              <a:rPr lang="nl-NL" i="1" dirty="0" err="1" smtClean="0"/>
              <a:t>structure</a:t>
            </a:r>
            <a:r>
              <a:rPr lang="nl-NL" i="1" dirty="0" smtClean="0"/>
              <a:t> diagram</a:t>
            </a:r>
            <a:endParaRPr lang="nl-NL" i="1" dirty="0"/>
          </a:p>
        </p:txBody>
      </p:sp>
      <p:sp>
        <p:nvSpPr>
          <p:cNvPr id="31" name="TextBox 30"/>
          <p:cNvSpPr txBox="1"/>
          <p:nvPr/>
        </p:nvSpPr>
        <p:spPr>
          <a:xfrm>
            <a:off x="4716016" y="1772816"/>
            <a:ext cx="3024336" cy="369332"/>
          </a:xfrm>
          <a:prstGeom prst="rect">
            <a:avLst/>
          </a:prstGeom>
          <a:noFill/>
        </p:spPr>
        <p:txBody>
          <a:bodyPr wrap="square" rtlCol="0">
            <a:spAutoFit/>
          </a:bodyPr>
          <a:lstStyle/>
          <a:p>
            <a:r>
              <a:rPr lang="nl-NL" b="1" dirty="0" smtClean="0">
                <a:solidFill>
                  <a:srgbClr val="0070C0"/>
                </a:solidFill>
              </a:rPr>
              <a:t>¬(P → (P ∧ Q))   </a:t>
            </a:r>
            <a:endParaRPr lang="nl-NL" dirty="0"/>
          </a:p>
        </p:txBody>
      </p:sp>
      <p:sp>
        <p:nvSpPr>
          <p:cNvPr id="34" name="TextBox 33"/>
          <p:cNvSpPr txBox="1"/>
          <p:nvPr/>
        </p:nvSpPr>
        <p:spPr>
          <a:xfrm>
            <a:off x="5364088" y="2420888"/>
            <a:ext cx="1152128" cy="369332"/>
          </a:xfrm>
          <a:prstGeom prst="rect">
            <a:avLst/>
          </a:prstGeom>
          <a:noFill/>
        </p:spPr>
        <p:txBody>
          <a:bodyPr wrap="square" rtlCol="0">
            <a:spAutoFit/>
          </a:bodyPr>
          <a:lstStyle/>
          <a:p>
            <a:r>
              <a:rPr lang="nl-NL" b="1" dirty="0" smtClean="0">
                <a:solidFill>
                  <a:srgbClr val="0070C0"/>
                </a:solidFill>
              </a:rPr>
              <a:t>¬</a:t>
            </a:r>
            <a:endParaRPr lang="nl-NL" dirty="0"/>
          </a:p>
        </p:txBody>
      </p:sp>
      <p:sp>
        <p:nvSpPr>
          <p:cNvPr id="35" name="TextBox 34"/>
          <p:cNvSpPr txBox="1"/>
          <p:nvPr/>
        </p:nvSpPr>
        <p:spPr>
          <a:xfrm>
            <a:off x="4788024" y="3059668"/>
            <a:ext cx="3024336" cy="369332"/>
          </a:xfrm>
          <a:prstGeom prst="rect">
            <a:avLst/>
          </a:prstGeom>
          <a:noFill/>
        </p:spPr>
        <p:txBody>
          <a:bodyPr wrap="square" rtlCol="0">
            <a:spAutoFit/>
          </a:bodyPr>
          <a:lstStyle/>
          <a:p>
            <a:r>
              <a:rPr lang="nl-NL" b="1" dirty="0" smtClean="0">
                <a:solidFill>
                  <a:srgbClr val="0070C0"/>
                </a:solidFill>
              </a:rPr>
              <a:t>P → (P ∧ Q)   </a:t>
            </a:r>
            <a:endParaRPr lang="nl-NL" dirty="0"/>
          </a:p>
        </p:txBody>
      </p:sp>
      <p:cxnSp>
        <p:nvCxnSpPr>
          <p:cNvPr id="36" name="Straight Connector 35"/>
          <p:cNvCxnSpPr/>
          <p:nvPr/>
        </p:nvCxnSpPr>
        <p:spPr>
          <a:xfrm flipH="1">
            <a:off x="4788024" y="3429000"/>
            <a:ext cx="57606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64088" y="3429000"/>
            <a:ext cx="576064"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644008" y="4149080"/>
            <a:ext cx="360040" cy="369332"/>
          </a:xfrm>
          <a:prstGeom prst="rect">
            <a:avLst/>
          </a:prstGeom>
          <a:noFill/>
        </p:spPr>
        <p:txBody>
          <a:bodyPr wrap="square" rtlCol="0">
            <a:spAutoFit/>
          </a:bodyPr>
          <a:lstStyle/>
          <a:p>
            <a:r>
              <a:rPr lang="nl-NL" b="1" dirty="0" smtClean="0">
                <a:solidFill>
                  <a:srgbClr val="0070C0"/>
                </a:solidFill>
              </a:rPr>
              <a:t>P</a:t>
            </a:r>
            <a:endParaRPr lang="nl-NL" dirty="0"/>
          </a:p>
        </p:txBody>
      </p:sp>
      <p:sp>
        <p:nvSpPr>
          <p:cNvPr id="40" name="TextBox 39"/>
          <p:cNvSpPr txBox="1"/>
          <p:nvPr/>
        </p:nvSpPr>
        <p:spPr>
          <a:xfrm>
            <a:off x="5148064" y="3573016"/>
            <a:ext cx="360040" cy="369332"/>
          </a:xfrm>
          <a:prstGeom prst="rect">
            <a:avLst/>
          </a:prstGeom>
          <a:noFill/>
        </p:spPr>
        <p:txBody>
          <a:bodyPr wrap="square" rtlCol="0">
            <a:spAutoFit/>
          </a:bodyPr>
          <a:lstStyle/>
          <a:p>
            <a:r>
              <a:rPr lang="nl-NL" b="1" dirty="0" smtClean="0">
                <a:solidFill>
                  <a:srgbClr val="0070C0"/>
                </a:solidFill>
              </a:rPr>
              <a:t>→</a:t>
            </a:r>
            <a:endParaRPr lang="nl-NL" dirty="0"/>
          </a:p>
        </p:txBody>
      </p:sp>
      <p:sp>
        <p:nvSpPr>
          <p:cNvPr id="41" name="TextBox 40"/>
          <p:cNvSpPr txBox="1"/>
          <p:nvPr/>
        </p:nvSpPr>
        <p:spPr>
          <a:xfrm>
            <a:off x="5652120" y="4149080"/>
            <a:ext cx="936104" cy="369332"/>
          </a:xfrm>
          <a:prstGeom prst="rect">
            <a:avLst/>
          </a:prstGeom>
          <a:noFill/>
        </p:spPr>
        <p:txBody>
          <a:bodyPr wrap="square" rtlCol="0">
            <a:spAutoFit/>
          </a:bodyPr>
          <a:lstStyle/>
          <a:p>
            <a:r>
              <a:rPr lang="nl-NL" b="1" dirty="0" smtClean="0">
                <a:solidFill>
                  <a:srgbClr val="0070C0"/>
                </a:solidFill>
              </a:rPr>
              <a:t>P ∧ Q  </a:t>
            </a:r>
            <a:endParaRPr lang="nl-NL" dirty="0"/>
          </a:p>
        </p:txBody>
      </p:sp>
      <p:cxnSp>
        <p:nvCxnSpPr>
          <p:cNvPr id="42" name="Straight Connector 41"/>
          <p:cNvCxnSpPr/>
          <p:nvPr/>
        </p:nvCxnSpPr>
        <p:spPr>
          <a:xfrm flipH="1">
            <a:off x="5436096" y="4571836"/>
            <a:ext cx="57606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12160" y="4571836"/>
            <a:ext cx="576064"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220072" y="5291916"/>
            <a:ext cx="360040" cy="369332"/>
          </a:xfrm>
          <a:prstGeom prst="rect">
            <a:avLst/>
          </a:prstGeom>
          <a:noFill/>
        </p:spPr>
        <p:txBody>
          <a:bodyPr wrap="square" rtlCol="0">
            <a:spAutoFit/>
          </a:bodyPr>
          <a:lstStyle/>
          <a:p>
            <a:r>
              <a:rPr lang="nl-NL" b="1" dirty="0" smtClean="0">
                <a:solidFill>
                  <a:srgbClr val="0070C0"/>
                </a:solidFill>
              </a:rPr>
              <a:t>P</a:t>
            </a:r>
            <a:endParaRPr lang="nl-NL" dirty="0"/>
          </a:p>
        </p:txBody>
      </p:sp>
      <p:sp>
        <p:nvSpPr>
          <p:cNvPr id="46" name="TextBox 45"/>
          <p:cNvSpPr txBox="1"/>
          <p:nvPr/>
        </p:nvSpPr>
        <p:spPr>
          <a:xfrm>
            <a:off x="5868144" y="4653136"/>
            <a:ext cx="360040" cy="369332"/>
          </a:xfrm>
          <a:prstGeom prst="rect">
            <a:avLst/>
          </a:prstGeom>
          <a:noFill/>
        </p:spPr>
        <p:txBody>
          <a:bodyPr wrap="square" rtlCol="0">
            <a:spAutoFit/>
          </a:bodyPr>
          <a:lstStyle/>
          <a:p>
            <a:r>
              <a:rPr lang="nl-NL" b="1" dirty="0" smtClean="0">
                <a:solidFill>
                  <a:srgbClr val="0070C0"/>
                </a:solidFill>
              </a:rPr>
              <a:t>∧</a:t>
            </a:r>
            <a:endParaRPr lang="nl-NL" dirty="0"/>
          </a:p>
        </p:txBody>
      </p:sp>
      <p:sp>
        <p:nvSpPr>
          <p:cNvPr id="47" name="TextBox 46"/>
          <p:cNvSpPr txBox="1"/>
          <p:nvPr/>
        </p:nvSpPr>
        <p:spPr>
          <a:xfrm>
            <a:off x="6300192" y="5291916"/>
            <a:ext cx="936104" cy="369332"/>
          </a:xfrm>
          <a:prstGeom prst="rect">
            <a:avLst/>
          </a:prstGeom>
          <a:noFill/>
        </p:spPr>
        <p:txBody>
          <a:bodyPr wrap="square" rtlCol="0">
            <a:spAutoFit/>
          </a:bodyPr>
          <a:lstStyle/>
          <a:p>
            <a:r>
              <a:rPr lang="nl-NL" b="1" dirty="0" smtClean="0">
                <a:solidFill>
                  <a:srgbClr val="0070C0"/>
                </a:solidFill>
              </a:rPr>
              <a:t>   Q  </a:t>
            </a:r>
            <a:endParaRPr lang="nl-NL" dirty="0"/>
          </a:p>
        </p:txBody>
      </p:sp>
      <p:cxnSp>
        <p:nvCxnSpPr>
          <p:cNvPr id="48" name="Straight Connector 47"/>
          <p:cNvCxnSpPr/>
          <p:nvPr/>
        </p:nvCxnSpPr>
        <p:spPr>
          <a:xfrm>
            <a:off x="5364088" y="2276872"/>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004048" y="5877272"/>
            <a:ext cx="2952328" cy="369332"/>
          </a:xfrm>
          <a:prstGeom prst="rect">
            <a:avLst/>
          </a:prstGeom>
          <a:noFill/>
        </p:spPr>
        <p:txBody>
          <a:bodyPr wrap="square" rtlCol="0">
            <a:spAutoFit/>
          </a:bodyPr>
          <a:lstStyle/>
          <a:p>
            <a:r>
              <a:rPr lang="nl-NL" i="1" dirty="0" smtClean="0"/>
              <a:t>Constructieboom</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0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0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20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20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0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0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2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20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2000"/>
                                        <p:tgtEl>
                                          <p:spTgt spid="3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2000"/>
                                        <p:tgtEl>
                                          <p:spTgt spid="35"/>
                                        </p:tgtEl>
                                      </p:cBhvr>
                                    </p:animEffect>
                                  </p:childTnLst>
                                </p:cTn>
                              </p:par>
                              <p:par>
                                <p:cTn id="70" presetID="10" presetClass="entr" presetSubtype="0"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2000"/>
                                        <p:tgtEl>
                                          <p:spTgt spid="36"/>
                                        </p:tgtEl>
                                      </p:cBhvr>
                                    </p:animEffect>
                                  </p:childTnLst>
                                </p:cTn>
                              </p:par>
                              <p:par>
                                <p:cTn id="73" presetID="10"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20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2000"/>
                                        <p:tgtEl>
                                          <p:spTgt spid="3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2000"/>
                                        <p:tgtEl>
                                          <p:spTgt spid="4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2000"/>
                                        <p:tgtEl>
                                          <p:spTgt spid="41"/>
                                        </p:tgtEl>
                                      </p:cBhvr>
                                    </p:animEffect>
                                  </p:childTnLst>
                                </p:cTn>
                              </p:par>
                              <p:par>
                                <p:cTn id="85" presetID="10" presetClass="entr" presetSubtype="0"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2000"/>
                                        <p:tgtEl>
                                          <p:spTgt spid="42"/>
                                        </p:tgtEl>
                                      </p:cBhvr>
                                    </p:animEffect>
                                  </p:childTnLst>
                                </p:cTn>
                              </p:par>
                              <p:par>
                                <p:cTn id="88" presetID="10" presetClass="entr" presetSubtype="0" fill="hold"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2000"/>
                                        <p:tgtEl>
                                          <p:spTgt spid="4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2000"/>
                                        <p:tgtEl>
                                          <p:spTgt spid="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2000"/>
                                        <p:tgtEl>
                                          <p:spTgt spid="4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2000"/>
                                        <p:tgtEl>
                                          <p:spTgt spid="47"/>
                                        </p:tgtEl>
                                      </p:cBhvr>
                                    </p:animEffect>
                                  </p:childTnLst>
                                </p:cTn>
                              </p:par>
                              <p:par>
                                <p:cTn id="100" presetID="10" presetClass="entr" presetSubtype="0" fill="hold"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2000"/>
                                        <p:tgtEl>
                                          <p:spTgt spid="4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6" grpId="0"/>
      <p:bldP spid="21" grpId="0"/>
      <p:bldP spid="22" grpId="0"/>
      <p:bldP spid="23" grpId="0"/>
      <p:bldP spid="27" grpId="0"/>
      <p:bldP spid="28" grpId="0"/>
      <p:bldP spid="29" grpId="0"/>
      <p:bldP spid="30" grpId="0"/>
      <p:bldP spid="31" grpId="0"/>
      <p:bldP spid="34" grpId="0"/>
      <p:bldP spid="35" grpId="0"/>
      <p:bldP spid="39" grpId="0"/>
      <p:bldP spid="40" grpId="0"/>
      <p:bldP spid="41" grpId="0"/>
      <p:bldP spid="45" grpId="0"/>
      <p:bldP spid="46" grpId="0"/>
      <p:bldP spid="47" grpId="0"/>
      <p:bldP spid="49"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 Q)  |=   ¬P V Q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4" name="Straight Connector 33"/>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7" name="Straight Connector 36"/>
          <p:cNvCxnSpPr/>
          <p:nvPr/>
        </p:nvCxnSpPr>
        <p:spPr>
          <a:xfrm>
            <a:off x="3960000" y="321297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923928"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Straight Connector 38"/>
          <p:cNvCxnSpPr/>
          <p:nvPr/>
        </p:nvCxnSpPr>
        <p:spPr>
          <a:xfrm>
            <a:off x="3960000" y="429309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923928" y="52292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¬(P → Q)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¬P V Q           </a:t>
            </a:r>
            <a:endParaRPr lang="nl-NL" dirty="0" smtClean="0"/>
          </a:p>
        </p:txBody>
      </p:sp>
      <p:sp>
        <p:nvSpPr>
          <p:cNvPr id="45" name="TextBox 44"/>
          <p:cNvSpPr txBox="1"/>
          <p:nvPr/>
        </p:nvSpPr>
        <p:spPr>
          <a:xfrm>
            <a:off x="467544" y="2492896"/>
            <a:ext cx="2520280" cy="646331"/>
          </a:xfrm>
          <a:prstGeom prst="rect">
            <a:avLst/>
          </a:prstGeom>
          <a:noFill/>
        </p:spPr>
        <p:txBody>
          <a:bodyPr wrap="square" rtlCol="0">
            <a:spAutoFit/>
          </a:bodyPr>
          <a:lstStyle/>
          <a:p>
            <a:r>
              <a:rPr lang="nl-NL" dirty="0" smtClean="0"/>
              <a:t>Links staat wat we als waar aannemen </a:t>
            </a:r>
            <a:endParaRPr lang="nl-NL" dirty="0"/>
          </a:p>
        </p:txBody>
      </p:sp>
      <p:sp>
        <p:nvSpPr>
          <p:cNvPr id="47" name="TextBox 46"/>
          <p:cNvSpPr txBox="1"/>
          <p:nvPr/>
        </p:nvSpPr>
        <p:spPr>
          <a:xfrm>
            <a:off x="5436096" y="2494637"/>
            <a:ext cx="2520280" cy="646331"/>
          </a:xfrm>
          <a:prstGeom prst="rect">
            <a:avLst/>
          </a:prstGeom>
          <a:noFill/>
        </p:spPr>
        <p:txBody>
          <a:bodyPr wrap="square" rtlCol="0">
            <a:spAutoFit/>
          </a:bodyPr>
          <a:lstStyle/>
          <a:p>
            <a:r>
              <a:rPr lang="nl-NL" dirty="0" smtClean="0"/>
              <a:t>Rechts staat wat we als onwaar aannemen </a:t>
            </a:r>
            <a:endParaRPr lang="nl-NL" dirty="0"/>
          </a:p>
        </p:txBody>
      </p:sp>
      <p:sp>
        <p:nvSpPr>
          <p:cNvPr id="17" name="TextBox 16"/>
          <p:cNvSpPr txBox="1"/>
          <p:nvPr/>
        </p:nvSpPr>
        <p:spPr>
          <a:xfrm>
            <a:off x="4067944" y="2915652"/>
            <a:ext cx="1080120" cy="369332"/>
          </a:xfrm>
          <a:prstGeom prst="rect">
            <a:avLst/>
          </a:prstGeom>
          <a:noFill/>
        </p:spPr>
        <p:txBody>
          <a:bodyPr wrap="square" rtlCol="0">
            <a:spAutoFit/>
          </a:bodyPr>
          <a:lstStyle/>
          <a:p>
            <a:r>
              <a:rPr lang="nl-NL" b="1" dirty="0" smtClean="0"/>
              <a:t>P → Q      </a:t>
            </a:r>
            <a:endParaRPr lang="nl-NL" dirty="0" smtClean="0"/>
          </a:p>
        </p:txBody>
      </p:sp>
      <p:sp>
        <p:nvSpPr>
          <p:cNvPr id="18" name="TextBox 17"/>
          <p:cNvSpPr txBox="1"/>
          <p:nvPr/>
        </p:nvSpPr>
        <p:spPr>
          <a:xfrm>
            <a:off x="3491880" y="3995772"/>
            <a:ext cx="288032" cy="369332"/>
          </a:xfrm>
          <a:prstGeom prst="rect">
            <a:avLst/>
          </a:prstGeom>
          <a:noFill/>
        </p:spPr>
        <p:txBody>
          <a:bodyPr wrap="square" rtlCol="0">
            <a:spAutoFit/>
          </a:bodyPr>
          <a:lstStyle/>
          <a:p>
            <a:r>
              <a:rPr lang="nl-NL" b="1" dirty="0" smtClean="0"/>
              <a:t>P</a:t>
            </a:r>
            <a:endParaRPr lang="nl-NL" dirty="0" smtClean="0"/>
          </a:p>
        </p:txBody>
      </p:sp>
      <p:sp>
        <p:nvSpPr>
          <p:cNvPr id="19" name="TextBox 18"/>
          <p:cNvSpPr txBox="1"/>
          <p:nvPr/>
        </p:nvSpPr>
        <p:spPr>
          <a:xfrm>
            <a:off x="4067944" y="3995772"/>
            <a:ext cx="288032" cy="369332"/>
          </a:xfrm>
          <a:prstGeom prst="rect">
            <a:avLst/>
          </a:prstGeom>
          <a:noFill/>
        </p:spPr>
        <p:txBody>
          <a:bodyPr wrap="square" rtlCol="0">
            <a:spAutoFit/>
          </a:bodyPr>
          <a:lstStyle/>
          <a:p>
            <a:r>
              <a:rPr lang="nl-NL" b="1" dirty="0" smtClean="0"/>
              <a:t>Q</a:t>
            </a:r>
            <a:endParaRPr lang="nl-NL" dirty="0" smtClean="0"/>
          </a:p>
        </p:txBody>
      </p:sp>
      <p:sp>
        <p:nvSpPr>
          <p:cNvPr id="20" name="TextBox 19"/>
          <p:cNvSpPr txBox="1"/>
          <p:nvPr/>
        </p:nvSpPr>
        <p:spPr>
          <a:xfrm>
            <a:off x="4067944" y="5075892"/>
            <a:ext cx="1152128" cy="369332"/>
          </a:xfrm>
          <a:prstGeom prst="rect">
            <a:avLst/>
          </a:prstGeom>
          <a:noFill/>
        </p:spPr>
        <p:txBody>
          <a:bodyPr wrap="square" rtlCol="0">
            <a:spAutoFit/>
          </a:bodyPr>
          <a:lstStyle/>
          <a:p>
            <a:r>
              <a:rPr lang="nl-NL" b="1" dirty="0" smtClean="0"/>
              <a:t>¬P , Q           </a:t>
            </a:r>
            <a:endParaRPr lang="nl-NL" dirty="0" smtClean="0"/>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 Q)  |=   ¬P V Q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4" name="Straight Connector 33"/>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7" name="Straight Connector 36"/>
          <p:cNvCxnSpPr/>
          <p:nvPr/>
        </p:nvCxnSpPr>
        <p:spPr>
          <a:xfrm>
            <a:off x="3960000" y="321297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923928"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Straight Connector 38"/>
          <p:cNvCxnSpPr/>
          <p:nvPr/>
        </p:nvCxnSpPr>
        <p:spPr>
          <a:xfrm>
            <a:off x="3960000" y="429309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923928" y="52292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¬(P → Q)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¬P V Q           </a:t>
            </a:r>
            <a:endParaRPr lang="nl-NL" dirty="0" smtClean="0"/>
          </a:p>
        </p:txBody>
      </p:sp>
      <p:sp>
        <p:nvSpPr>
          <p:cNvPr id="45" name="TextBox 44"/>
          <p:cNvSpPr txBox="1"/>
          <p:nvPr/>
        </p:nvSpPr>
        <p:spPr>
          <a:xfrm>
            <a:off x="467544" y="2492896"/>
            <a:ext cx="2520280" cy="646331"/>
          </a:xfrm>
          <a:prstGeom prst="rect">
            <a:avLst/>
          </a:prstGeom>
          <a:noFill/>
        </p:spPr>
        <p:txBody>
          <a:bodyPr wrap="square" rtlCol="0">
            <a:spAutoFit/>
          </a:bodyPr>
          <a:lstStyle/>
          <a:p>
            <a:r>
              <a:rPr lang="nl-NL" dirty="0" smtClean="0"/>
              <a:t>Links staat wat we als waar aannemen </a:t>
            </a:r>
            <a:endParaRPr lang="nl-NL" dirty="0"/>
          </a:p>
        </p:txBody>
      </p:sp>
      <p:sp>
        <p:nvSpPr>
          <p:cNvPr id="47" name="TextBox 46"/>
          <p:cNvSpPr txBox="1"/>
          <p:nvPr/>
        </p:nvSpPr>
        <p:spPr>
          <a:xfrm>
            <a:off x="5436096" y="2494637"/>
            <a:ext cx="2520280" cy="646331"/>
          </a:xfrm>
          <a:prstGeom prst="rect">
            <a:avLst/>
          </a:prstGeom>
          <a:noFill/>
        </p:spPr>
        <p:txBody>
          <a:bodyPr wrap="square" rtlCol="0">
            <a:spAutoFit/>
          </a:bodyPr>
          <a:lstStyle/>
          <a:p>
            <a:r>
              <a:rPr lang="nl-NL" dirty="0" smtClean="0"/>
              <a:t>Rechts staat wat we als onwaar aannemen </a:t>
            </a:r>
            <a:endParaRPr lang="nl-NL" dirty="0"/>
          </a:p>
        </p:txBody>
      </p:sp>
      <p:sp>
        <p:nvSpPr>
          <p:cNvPr id="17" name="TextBox 16"/>
          <p:cNvSpPr txBox="1"/>
          <p:nvPr/>
        </p:nvSpPr>
        <p:spPr>
          <a:xfrm>
            <a:off x="4067944" y="2915652"/>
            <a:ext cx="1080120" cy="369332"/>
          </a:xfrm>
          <a:prstGeom prst="rect">
            <a:avLst/>
          </a:prstGeom>
          <a:noFill/>
        </p:spPr>
        <p:txBody>
          <a:bodyPr wrap="square" rtlCol="0">
            <a:spAutoFit/>
          </a:bodyPr>
          <a:lstStyle/>
          <a:p>
            <a:r>
              <a:rPr lang="nl-NL" b="1" dirty="0" smtClean="0"/>
              <a:t>P → Q      </a:t>
            </a:r>
            <a:endParaRPr lang="nl-NL" dirty="0" smtClean="0"/>
          </a:p>
        </p:txBody>
      </p:sp>
      <p:sp>
        <p:nvSpPr>
          <p:cNvPr id="18" name="TextBox 17"/>
          <p:cNvSpPr txBox="1"/>
          <p:nvPr/>
        </p:nvSpPr>
        <p:spPr>
          <a:xfrm>
            <a:off x="3491880" y="3995772"/>
            <a:ext cx="288032" cy="369332"/>
          </a:xfrm>
          <a:prstGeom prst="rect">
            <a:avLst/>
          </a:prstGeom>
          <a:noFill/>
        </p:spPr>
        <p:txBody>
          <a:bodyPr wrap="square" rtlCol="0">
            <a:spAutoFit/>
          </a:bodyPr>
          <a:lstStyle/>
          <a:p>
            <a:r>
              <a:rPr lang="nl-NL" b="1" dirty="0" smtClean="0"/>
              <a:t>P</a:t>
            </a:r>
            <a:endParaRPr lang="nl-NL" dirty="0" smtClean="0"/>
          </a:p>
        </p:txBody>
      </p:sp>
      <p:sp>
        <p:nvSpPr>
          <p:cNvPr id="19" name="TextBox 18"/>
          <p:cNvSpPr txBox="1"/>
          <p:nvPr/>
        </p:nvSpPr>
        <p:spPr>
          <a:xfrm>
            <a:off x="4067944" y="3995772"/>
            <a:ext cx="288032" cy="369332"/>
          </a:xfrm>
          <a:prstGeom prst="rect">
            <a:avLst/>
          </a:prstGeom>
          <a:noFill/>
        </p:spPr>
        <p:txBody>
          <a:bodyPr wrap="square" rtlCol="0">
            <a:spAutoFit/>
          </a:bodyPr>
          <a:lstStyle/>
          <a:p>
            <a:r>
              <a:rPr lang="nl-NL" b="1" dirty="0" smtClean="0"/>
              <a:t>Q</a:t>
            </a:r>
            <a:endParaRPr lang="nl-NL" dirty="0" smtClean="0"/>
          </a:p>
        </p:txBody>
      </p:sp>
      <p:sp>
        <p:nvSpPr>
          <p:cNvPr id="20" name="TextBox 19"/>
          <p:cNvSpPr txBox="1"/>
          <p:nvPr/>
        </p:nvSpPr>
        <p:spPr>
          <a:xfrm>
            <a:off x="4067944" y="5075892"/>
            <a:ext cx="1152128" cy="369332"/>
          </a:xfrm>
          <a:prstGeom prst="rect">
            <a:avLst/>
          </a:prstGeom>
          <a:noFill/>
        </p:spPr>
        <p:txBody>
          <a:bodyPr wrap="square" rtlCol="0">
            <a:spAutoFit/>
          </a:bodyPr>
          <a:lstStyle/>
          <a:p>
            <a:r>
              <a:rPr lang="nl-NL" b="1" dirty="0" smtClean="0"/>
              <a:t>¬P , Q           </a:t>
            </a:r>
            <a:endParaRPr lang="nl-NL" dirty="0" smtClean="0"/>
          </a:p>
        </p:txBody>
      </p:sp>
      <p:cxnSp>
        <p:nvCxnSpPr>
          <p:cNvPr id="21" name="Straight Connector 20"/>
          <p:cNvCxnSpPr/>
          <p:nvPr/>
        </p:nvCxnSpPr>
        <p:spPr>
          <a:xfrm>
            <a:off x="3960000" y="537321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923928" y="63093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xtBox 22"/>
          <p:cNvSpPr txBox="1"/>
          <p:nvPr/>
        </p:nvSpPr>
        <p:spPr>
          <a:xfrm>
            <a:off x="3491880" y="6156012"/>
            <a:ext cx="1152128" cy="369332"/>
          </a:xfrm>
          <a:prstGeom prst="rect">
            <a:avLst/>
          </a:prstGeom>
          <a:noFill/>
        </p:spPr>
        <p:txBody>
          <a:bodyPr wrap="square" rtlCol="0">
            <a:spAutoFit/>
          </a:bodyPr>
          <a:lstStyle/>
          <a:p>
            <a:r>
              <a:rPr lang="nl-NL" b="1" dirty="0" smtClean="0"/>
              <a:t>P           </a:t>
            </a:r>
            <a:endParaRPr lang="nl-NL" dirty="0" smtClean="0"/>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 Q)  |=   ¬P V Q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4" name="Straight Connector 33"/>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7" name="Straight Connector 36"/>
          <p:cNvCxnSpPr/>
          <p:nvPr/>
        </p:nvCxnSpPr>
        <p:spPr>
          <a:xfrm>
            <a:off x="3960000" y="321297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923928"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Straight Connector 38"/>
          <p:cNvCxnSpPr/>
          <p:nvPr/>
        </p:nvCxnSpPr>
        <p:spPr>
          <a:xfrm>
            <a:off x="3960000" y="429309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923928" y="52292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¬(P → Q)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¬P V Q           </a:t>
            </a:r>
            <a:endParaRPr lang="nl-NL" dirty="0" smtClean="0"/>
          </a:p>
        </p:txBody>
      </p:sp>
      <p:sp>
        <p:nvSpPr>
          <p:cNvPr id="45" name="TextBox 44"/>
          <p:cNvSpPr txBox="1"/>
          <p:nvPr/>
        </p:nvSpPr>
        <p:spPr>
          <a:xfrm>
            <a:off x="467544" y="2492896"/>
            <a:ext cx="2520280" cy="646331"/>
          </a:xfrm>
          <a:prstGeom prst="rect">
            <a:avLst/>
          </a:prstGeom>
          <a:noFill/>
        </p:spPr>
        <p:txBody>
          <a:bodyPr wrap="square" rtlCol="0">
            <a:spAutoFit/>
          </a:bodyPr>
          <a:lstStyle/>
          <a:p>
            <a:r>
              <a:rPr lang="nl-NL" dirty="0" smtClean="0"/>
              <a:t>Links staat wat we als waar aannemen </a:t>
            </a:r>
            <a:endParaRPr lang="nl-NL" dirty="0"/>
          </a:p>
        </p:txBody>
      </p:sp>
      <p:sp>
        <p:nvSpPr>
          <p:cNvPr id="47" name="TextBox 46"/>
          <p:cNvSpPr txBox="1"/>
          <p:nvPr/>
        </p:nvSpPr>
        <p:spPr>
          <a:xfrm>
            <a:off x="5436096" y="2494637"/>
            <a:ext cx="2520280" cy="646331"/>
          </a:xfrm>
          <a:prstGeom prst="rect">
            <a:avLst/>
          </a:prstGeom>
          <a:noFill/>
        </p:spPr>
        <p:txBody>
          <a:bodyPr wrap="square" rtlCol="0">
            <a:spAutoFit/>
          </a:bodyPr>
          <a:lstStyle/>
          <a:p>
            <a:r>
              <a:rPr lang="nl-NL" dirty="0" smtClean="0"/>
              <a:t>Rechts staat wat we als onwaar aannemen </a:t>
            </a:r>
            <a:endParaRPr lang="nl-NL" dirty="0"/>
          </a:p>
        </p:txBody>
      </p:sp>
      <p:sp>
        <p:nvSpPr>
          <p:cNvPr id="17" name="TextBox 16"/>
          <p:cNvSpPr txBox="1"/>
          <p:nvPr/>
        </p:nvSpPr>
        <p:spPr>
          <a:xfrm>
            <a:off x="4067944" y="2915652"/>
            <a:ext cx="1080120" cy="369332"/>
          </a:xfrm>
          <a:prstGeom prst="rect">
            <a:avLst/>
          </a:prstGeom>
          <a:noFill/>
        </p:spPr>
        <p:txBody>
          <a:bodyPr wrap="square" rtlCol="0">
            <a:spAutoFit/>
          </a:bodyPr>
          <a:lstStyle/>
          <a:p>
            <a:r>
              <a:rPr lang="nl-NL" b="1" dirty="0" smtClean="0"/>
              <a:t>P → Q      </a:t>
            </a:r>
            <a:endParaRPr lang="nl-NL" dirty="0" smtClean="0"/>
          </a:p>
        </p:txBody>
      </p:sp>
      <p:sp>
        <p:nvSpPr>
          <p:cNvPr id="18" name="TextBox 17"/>
          <p:cNvSpPr txBox="1"/>
          <p:nvPr/>
        </p:nvSpPr>
        <p:spPr>
          <a:xfrm>
            <a:off x="3491880" y="3995772"/>
            <a:ext cx="288032" cy="369332"/>
          </a:xfrm>
          <a:prstGeom prst="rect">
            <a:avLst/>
          </a:prstGeom>
          <a:noFill/>
        </p:spPr>
        <p:txBody>
          <a:bodyPr wrap="square" rtlCol="0">
            <a:spAutoFit/>
          </a:bodyPr>
          <a:lstStyle/>
          <a:p>
            <a:r>
              <a:rPr lang="nl-NL" b="1" dirty="0" smtClean="0">
                <a:solidFill>
                  <a:srgbClr val="0070C0"/>
                </a:solidFill>
              </a:rPr>
              <a:t>P</a:t>
            </a:r>
            <a:endParaRPr lang="nl-NL" dirty="0" smtClean="0">
              <a:solidFill>
                <a:srgbClr val="0070C0"/>
              </a:solidFill>
            </a:endParaRPr>
          </a:p>
        </p:txBody>
      </p:sp>
      <p:sp>
        <p:nvSpPr>
          <p:cNvPr id="19" name="TextBox 18"/>
          <p:cNvSpPr txBox="1"/>
          <p:nvPr/>
        </p:nvSpPr>
        <p:spPr>
          <a:xfrm>
            <a:off x="4067944" y="3995772"/>
            <a:ext cx="288032" cy="369332"/>
          </a:xfrm>
          <a:prstGeom prst="rect">
            <a:avLst/>
          </a:prstGeom>
          <a:noFill/>
        </p:spPr>
        <p:txBody>
          <a:bodyPr wrap="square" rtlCol="0">
            <a:spAutoFit/>
          </a:bodyPr>
          <a:lstStyle/>
          <a:p>
            <a:r>
              <a:rPr lang="nl-NL" b="1" dirty="0" smtClean="0">
                <a:solidFill>
                  <a:srgbClr val="0070C0"/>
                </a:solidFill>
              </a:rPr>
              <a:t>Q</a:t>
            </a:r>
            <a:endParaRPr lang="nl-NL" dirty="0" smtClean="0">
              <a:solidFill>
                <a:srgbClr val="0070C0"/>
              </a:solidFill>
            </a:endParaRPr>
          </a:p>
        </p:txBody>
      </p:sp>
      <p:sp>
        <p:nvSpPr>
          <p:cNvPr id="20" name="TextBox 19"/>
          <p:cNvSpPr txBox="1"/>
          <p:nvPr/>
        </p:nvSpPr>
        <p:spPr>
          <a:xfrm>
            <a:off x="4067944" y="5075892"/>
            <a:ext cx="1152128" cy="369332"/>
          </a:xfrm>
          <a:prstGeom prst="rect">
            <a:avLst/>
          </a:prstGeom>
          <a:noFill/>
        </p:spPr>
        <p:txBody>
          <a:bodyPr wrap="square" rtlCol="0">
            <a:spAutoFit/>
          </a:bodyPr>
          <a:lstStyle/>
          <a:p>
            <a:r>
              <a:rPr lang="nl-NL" b="1" dirty="0" smtClean="0"/>
              <a:t>¬P , </a:t>
            </a:r>
            <a:r>
              <a:rPr lang="nl-NL" b="1" dirty="0" smtClean="0">
                <a:solidFill>
                  <a:srgbClr val="0070C0"/>
                </a:solidFill>
              </a:rPr>
              <a:t>Q</a:t>
            </a:r>
            <a:r>
              <a:rPr lang="nl-NL" b="1" dirty="0" smtClean="0"/>
              <a:t>           </a:t>
            </a:r>
            <a:endParaRPr lang="nl-NL" dirty="0" smtClean="0"/>
          </a:p>
        </p:txBody>
      </p:sp>
      <p:cxnSp>
        <p:nvCxnSpPr>
          <p:cNvPr id="21" name="Straight Connector 20"/>
          <p:cNvCxnSpPr/>
          <p:nvPr/>
        </p:nvCxnSpPr>
        <p:spPr>
          <a:xfrm>
            <a:off x="3960000" y="537321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923928" y="63093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xtBox 22"/>
          <p:cNvSpPr txBox="1"/>
          <p:nvPr/>
        </p:nvSpPr>
        <p:spPr>
          <a:xfrm>
            <a:off x="3491880" y="6156012"/>
            <a:ext cx="1152128" cy="369332"/>
          </a:xfrm>
          <a:prstGeom prst="rect">
            <a:avLst/>
          </a:prstGeom>
          <a:noFill/>
        </p:spPr>
        <p:txBody>
          <a:bodyPr wrap="square" rtlCol="0">
            <a:spAutoFit/>
          </a:bodyPr>
          <a:lstStyle/>
          <a:p>
            <a:r>
              <a:rPr lang="nl-NL" b="1" dirty="0" smtClean="0">
                <a:solidFill>
                  <a:srgbClr val="0070C0"/>
                </a:solidFill>
              </a:rPr>
              <a:t>P</a:t>
            </a:r>
            <a:r>
              <a:rPr lang="nl-NL" b="1" dirty="0" smtClean="0"/>
              <a:t>           </a:t>
            </a:r>
            <a:endParaRPr lang="nl-NL" dirty="0" smtClean="0"/>
          </a:p>
        </p:txBody>
      </p:sp>
      <p:sp>
        <p:nvSpPr>
          <p:cNvPr id="24" name="TextBox 23"/>
          <p:cNvSpPr txBox="1"/>
          <p:nvPr/>
        </p:nvSpPr>
        <p:spPr>
          <a:xfrm>
            <a:off x="5472608" y="3933056"/>
            <a:ext cx="3635896" cy="1200329"/>
          </a:xfrm>
          <a:prstGeom prst="rect">
            <a:avLst/>
          </a:prstGeom>
          <a:noFill/>
        </p:spPr>
        <p:txBody>
          <a:bodyPr wrap="square" rtlCol="0">
            <a:spAutoFit/>
          </a:bodyPr>
          <a:lstStyle/>
          <a:p>
            <a:r>
              <a:rPr lang="nl-NL" dirty="0" smtClean="0"/>
              <a:t>De boom is voltooid zodra we zijn aangekomen bij de mogelijke waarheidstoekenning aan de atomaire proposities P en Q </a:t>
            </a:r>
            <a:endParaRPr lang="nl-NL" dirty="0"/>
          </a:p>
        </p:txBody>
      </p:sp>
      <p:sp>
        <p:nvSpPr>
          <p:cNvPr id="25" name="TextBox 24"/>
          <p:cNvSpPr txBox="1"/>
          <p:nvPr/>
        </p:nvSpPr>
        <p:spPr>
          <a:xfrm>
            <a:off x="5472608" y="5253007"/>
            <a:ext cx="3635896" cy="923330"/>
          </a:xfrm>
          <a:prstGeom prst="rect">
            <a:avLst/>
          </a:prstGeom>
          <a:noFill/>
        </p:spPr>
        <p:txBody>
          <a:bodyPr wrap="square" rtlCol="0">
            <a:spAutoFit/>
          </a:bodyPr>
          <a:lstStyle/>
          <a:p>
            <a:r>
              <a:rPr lang="nl-NL" dirty="0" smtClean="0"/>
              <a:t>In dit geval vinden we een </a:t>
            </a:r>
            <a:r>
              <a:rPr lang="nl-NL" dirty="0" err="1" smtClean="0"/>
              <a:t>tegen-voorbeeld</a:t>
            </a:r>
            <a:r>
              <a:rPr lang="nl-NL" dirty="0" smtClean="0"/>
              <a:t>: P is waar en Q is onwaar. De redenering is daarom </a:t>
            </a:r>
            <a:r>
              <a:rPr lang="nl-NL" i="1" dirty="0" smtClean="0"/>
              <a:t>ongeldig</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2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25" grpId="0" build="allAtOnce"/>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 (II)</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V Q)  |=   ¬Q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¬Q           </a:t>
            </a:r>
            <a:endParaRPr lang="nl-NL" dirty="0" smtClean="0"/>
          </a:p>
        </p:txBody>
      </p:sp>
      <p:sp>
        <p:nvSpPr>
          <p:cNvPr id="9" name="Rectangle 8"/>
          <p:cNvSpPr/>
          <p:nvPr/>
        </p:nvSpPr>
        <p:spPr>
          <a:xfrm>
            <a:off x="2764571" y="1844824"/>
            <a:ext cx="1087349" cy="369332"/>
          </a:xfrm>
          <a:prstGeom prst="rect">
            <a:avLst/>
          </a:prstGeom>
        </p:spPr>
        <p:txBody>
          <a:bodyPr wrap="none">
            <a:spAutoFit/>
          </a:bodyPr>
          <a:lstStyle/>
          <a:p>
            <a:r>
              <a:rPr lang="nl-NL" b="1" dirty="0" smtClean="0"/>
              <a:t>¬(¬P V Q)</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3" grpId="0"/>
      <p:bldP spid="44" grpId="0"/>
      <p:bldP spid="9"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 (II)</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V Q)  |=   ¬Q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¬Q           </a:t>
            </a:r>
            <a:endParaRPr lang="nl-NL" dirty="0" smtClean="0"/>
          </a:p>
        </p:txBody>
      </p:sp>
      <p:sp>
        <p:nvSpPr>
          <p:cNvPr id="9" name="Rectangle 8"/>
          <p:cNvSpPr/>
          <p:nvPr/>
        </p:nvSpPr>
        <p:spPr>
          <a:xfrm>
            <a:off x="2764571" y="1844824"/>
            <a:ext cx="1087349" cy="369332"/>
          </a:xfrm>
          <a:prstGeom prst="rect">
            <a:avLst/>
          </a:prstGeom>
        </p:spPr>
        <p:txBody>
          <a:bodyPr wrap="none">
            <a:spAutoFit/>
          </a:bodyPr>
          <a:lstStyle/>
          <a:p>
            <a:r>
              <a:rPr lang="nl-NL" b="1" dirty="0" smtClean="0"/>
              <a:t>¬(¬P V Q)</a:t>
            </a:r>
            <a:endParaRPr lang="nl-NL" dirty="0"/>
          </a:p>
        </p:txBody>
      </p:sp>
      <p:cxnSp>
        <p:nvCxnSpPr>
          <p:cNvPr id="10" name="Straight Connector 9"/>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3491880" y="2915652"/>
            <a:ext cx="1152128" cy="369332"/>
          </a:xfrm>
          <a:prstGeom prst="rect">
            <a:avLst/>
          </a:prstGeom>
          <a:noFill/>
        </p:spPr>
        <p:txBody>
          <a:bodyPr wrap="square" rtlCol="0">
            <a:spAutoFit/>
          </a:bodyPr>
          <a:lstStyle/>
          <a:p>
            <a:r>
              <a:rPr lang="nl-NL" b="1" dirty="0" smtClean="0"/>
              <a:t>Q           </a:t>
            </a:r>
            <a:endParaRPr lang="nl-NL" dirty="0" smtClean="0"/>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 (II)</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V Q)  |=   ¬Q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¬Q           </a:t>
            </a:r>
            <a:endParaRPr lang="nl-NL" dirty="0" smtClean="0"/>
          </a:p>
        </p:txBody>
      </p:sp>
      <p:sp>
        <p:nvSpPr>
          <p:cNvPr id="9" name="Rectangle 8"/>
          <p:cNvSpPr/>
          <p:nvPr/>
        </p:nvSpPr>
        <p:spPr>
          <a:xfrm>
            <a:off x="2764571" y="1844824"/>
            <a:ext cx="1087349" cy="369332"/>
          </a:xfrm>
          <a:prstGeom prst="rect">
            <a:avLst/>
          </a:prstGeom>
        </p:spPr>
        <p:txBody>
          <a:bodyPr wrap="none">
            <a:spAutoFit/>
          </a:bodyPr>
          <a:lstStyle/>
          <a:p>
            <a:r>
              <a:rPr lang="nl-NL" b="1" dirty="0" smtClean="0"/>
              <a:t>¬(¬P V Q)</a:t>
            </a:r>
            <a:endParaRPr lang="nl-NL" dirty="0"/>
          </a:p>
        </p:txBody>
      </p:sp>
      <p:cxnSp>
        <p:nvCxnSpPr>
          <p:cNvPr id="10" name="Straight Connector 9"/>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3491880" y="2915652"/>
            <a:ext cx="1152128" cy="369332"/>
          </a:xfrm>
          <a:prstGeom prst="rect">
            <a:avLst/>
          </a:prstGeom>
          <a:noFill/>
        </p:spPr>
        <p:txBody>
          <a:bodyPr wrap="square" rtlCol="0">
            <a:spAutoFit/>
          </a:bodyPr>
          <a:lstStyle/>
          <a:p>
            <a:r>
              <a:rPr lang="nl-NL" b="1" dirty="0" smtClean="0"/>
              <a:t>Q           </a:t>
            </a:r>
            <a:endParaRPr lang="nl-NL" dirty="0" smtClean="0"/>
          </a:p>
        </p:txBody>
      </p:sp>
      <p:cxnSp>
        <p:nvCxnSpPr>
          <p:cNvPr id="14" name="Straight Connector 13"/>
          <p:cNvCxnSpPr/>
          <p:nvPr/>
        </p:nvCxnSpPr>
        <p:spPr>
          <a:xfrm>
            <a:off x="3960000" y="321297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923928"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4035767" y="3995772"/>
            <a:ext cx="824265" cy="369332"/>
          </a:xfrm>
          <a:prstGeom prst="rect">
            <a:avLst/>
          </a:prstGeom>
        </p:spPr>
        <p:txBody>
          <a:bodyPr wrap="none">
            <a:spAutoFit/>
          </a:bodyPr>
          <a:lstStyle/>
          <a:p>
            <a:r>
              <a:rPr lang="nl-NL" b="1" dirty="0" smtClean="0"/>
              <a:t>¬P V Q</a:t>
            </a:r>
            <a:endParaRPr lang="nl-NL" dirty="0"/>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 (II)</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V Q)  |=   ¬Q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¬Q           </a:t>
            </a:r>
            <a:endParaRPr lang="nl-NL" dirty="0" smtClean="0"/>
          </a:p>
        </p:txBody>
      </p:sp>
      <p:sp>
        <p:nvSpPr>
          <p:cNvPr id="9" name="Rectangle 8"/>
          <p:cNvSpPr/>
          <p:nvPr/>
        </p:nvSpPr>
        <p:spPr>
          <a:xfrm>
            <a:off x="2764571" y="1844824"/>
            <a:ext cx="1087349" cy="369332"/>
          </a:xfrm>
          <a:prstGeom prst="rect">
            <a:avLst/>
          </a:prstGeom>
        </p:spPr>
        <p:txBody>
          <a:bodyPr wrap="none">
            <a:spAutoFit/>
          </a:bodyPr>
          <a:lstStyle/>
          <a:p>
            <a:r>
              <a:rPr lang="nl-NL" b="1" dirty="0" smtClean="0"/>
              <a:t>¬(¬P V Q)</a:t>
            </a:r>
            <a:endParaRPr lang="nl-NL" dirty="0"/>
          </a:p>
        </p:txBody>
      </p:sp>
      <p:cxnSp>
        <p:nvCxnSpPr>
          <p:cNvPr id="10" name="Straight Connector 9"/>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3491880" y="2915652"/>
            <a:ext cx="1152128" cy="369332"/>
          </a:xfrm>
          <a:prstGeom prst="rect">
            <a:avLst/>
          </a:prstGeom>
          <a:noFill/>
        </p:spPr>
        <p:txBody>
          <a:bodyPr wrap="square" rtlCol="0">
            <a:spAutoFit/>
          </a:bodyPr>
          <a:lstStyle/>
          <a:p>
            <a:r>
              <a:rPr lang="nl-NL" b="1" dirty="0" smtClean="0"/>
              <a:t>Q           </a:t>
            </a:r>
            <a:endParaRPr lang="nl-NL" dirty="0" smtClean="0"/>
          </a:p>
        </p:txBody>
      </p:sp>
      <p:cxnSp>
        <p:nvCxnSpPr>
          <p:cNvPr id="14" name="Straight Connector 13"/>
          <p:cNvCxnSpPr/>
          <p:nvPr/>
        </p:nvCxnSpPr>
        <p:spPr>
          <a:xfrm>
            <a:off x="3960000" y="321297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923928"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4035767" y="3995772"/>
            <a:ext cx="824265" cy="369332"/>
          </a:xfrm>
          <a:prstGeom prst="rect">
            <a:avLst/>
          </a:prstGeom>
        </p:spPr>
        <p:txBody>
          <a:bodyPr wrap="none">
            <a:spAutoFit/>
          </a:bodyPr>
          <a:lstStyle/>
          <a:p>
            <a:r>
              <a:rPr lang="nl-NL" b="1" dirty="0" smtClean="0"/>
              <a:t>¬P V Q</a:t>
            </a:r>
            <a:endParaRPr lang="nl-NL" dirty="0"/>
          </a:p>
        </p:txBody>
      </p:sp>
      <p:cxnSp>
        <p:nvCxnSpPr>
          <p:cNvPr id="19" name="Straight Connector 18"/>
          <p:cNvCxnSpPr/>
          <p:nvPr/>
        </p:nvCxnSpPr>
        <p:spPr>
          <a:xfrm>
            <a:off x="3960000" y="429309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923928" y="52292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p:cNvSpPr/>
          <p:nvPr/>
        </p:nvSpPr>
        <p:spPr>
          <a:xfrm>
            <a:off x="4040704" y="5075892"/>
            <a:ext cx="747320" cy="369332"/>
          </a:xfrm>
          <a:prstGeom prst="rect">
            <a:avLst/>
          </a:prstGeom>
        </p:spPr>
        <p:txBody>
          <a:bodyPr wrap="none">
            <a:spAutoFit/>
          </a:bodyPr>
          <a:lstStyle/>
          <a:p>
            <a:r>
              <a:rPr lang="nl-NL" b="1" dirty="0" smtClean="0"/>
              <a:t>¬P , Q</a:t>
            </a:r>
            <a:endParaRPr lang="nl-NL" dirty="0"/>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 (II)</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V Q)  |=   ¬Q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¬Q           </a:t>
            </a:r>
            <a:endParaRPr lang="nl-NL" dirty="0" smtClean="0"/>
          </a:p>
        </p:txBody>
      </p:sp>
      <p:sp>
        <p:nvSpPr>
          <p:cNvPr id="9" name="Rectangle 8"/>
          <p:cNvSpPr/>
          <p:nvPr/>
        </p:nvSpPr>
        <p:spPr>
          <a:xfrm>
            <a:off x="2764571" y="1844824"/>
            <a:ext cx="1087349" cy="369332"/>
          </a:xfrm>
          <a:prstGeom prst="rect">
            <a:avLst/>
          </a:prstGeom>
        </p:spPr>
        <p:txBody>
          <a:bodyPr wrap="none">
            <a:spAutoFit/>
          </a:bodyPr>
          <a:lstStyle/>
          <a:p>
            <a:r>
              <a:rPr lang="nl-NL" b="1" dirty="0" smtClean="0"/>
              <a:t>¬(¬P V Q)</a:t>
            </a:r>
            <a:endParaRPr lang="nl-NL" dirty="0"/>
          </a:p>
        </p:txBody>
      </p:sp>
      <p:cxnSp>
        <p:nvCxnSpPr>
          <p:cNvPr id="10" name="Straight Connector 9"/>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3491880" y="2915652"/>
            <a:ext cx="1152128" cy="369332"/>
          </a:xfrm>
          <a:prstGeom prst="rect">
            <a:avLst/>
          </a:prstGeom>
          <a:noFill/>
        </p:spPr>
        <p:txBody>
          <a:bodyPr wrap="square" rtlCol="0">
            <a:spAutoFit/>
          </a:bodyPr>
          <a:lstStyle/>
          <a:p>
            <a:r>
              <a:rPr lang="nl-NL" b="1" dirty="0" smtClean="0">
                <a:solidFill>
                  <a:srgbClr val="C00000"/>
                </a:solidFill>
              </a:rPr>
              <a:t>Q</a:t>
            </a:r>
            <a:r>
              <a:rPr lang="nl-NL" b="1" dirty="0" smtClean="0">
                <a:solidFill>
                  <a:srgbClr val="FF0000"/>
                </a:solidFill>
              </a:rPr>
              <a:t>           </a:t>
            </a:r>
            <a:endParaRPr lang="nl-NL" dirty="0" smtClean="0">
              <a:solidFill>
                <a:srgbClr val="FF0000"/>
              </a:solidFill>
            </a:endParaRPr>
          </a:p>
        </p:txBody>
      </p:sp>
      <p:cxnSp>
        <p:nvCxnSpPr>
          <p:cNvPr id="14" name="Straight Connector 13"/>
          <p:cNvCxnSpPr/>
          <p:nvPr/>
        </p:nvCxnSpPr>
        <p:spPr>
          <a:xfrm>
            <a:off x="3960000" y="321297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923928"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4035767" y="3995772"/>
            <a:ext cx="824265" cy="369332"/>
          </a:xfrm>
          <a:prstGeom prst="rect">
            <a:avLst/>
          </a:prstGeom>
        </p:spPr>
        <p:txBody>
          <a:bodyPr wrap="none">
            <a:spAutoFit/>
          </a:bodyPr>
          <a:lstStyle/>
          <a:p>
            <a:r>
              <a:rPr lang="nl-NL" b="1" dirty="0" smtClean="0"/>
              <a:t>¬P V Q</a:t>
            </a:r>
            <a:endParaRPr lang="nl-NL" dirty="0"/>
          </a:p>
        </p:txBody>
      </p:sp>
      <p:cxnSp>
        <p:nvCxnSpPr>
          <p:cNvPr id="19" name="Straight Connector 18"/>
          <p:cNvCxnSpPr/>
          <p:nvPr/>
        </p:nvCxnSpPr>
        <p:spPr>
          <a:xfrm>
            <a:off x="3960000" y="429309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923928" y="52292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p:cNvSpPr/>
          <p:nvPr/>
        </p:nvSpPr>
        <p:spPr>
          <a:xfrm>
            <a:off x="4040704" y="5075892"/>
            <a:ext cx="747320" cy="369332"/>
          </a:xfrm>
          <a:prstGeom prst="rect">
            <a:avLst/>
          </a:prstGeom>
        </p:spPr>
        <p:txBody>
          <a:bodyPr wrap="none">
            <a:spAutoFit/>
          </a:bodyPr>
          <a:lstStyle/>
          <a:p>
            <a:r>
              <a:rPr lang="nl-NL" b="1" dirty="0" smtClean="0"/>
              <a:t>¬P , </a:t>
            </a:r>
            <a:r>
              <a:rPr lang="nl-NL" b="1" dirty="0" smtClean="0">
                <a:solidFill>
                  <a:srgbClr val="C00000"/>
                </a:solidFill>
              </a:rPr>
              <a:t>Q</a:t>
            </a:r>
            <a:endParaRPr lang="nl-NL" dirty="0">
              <a:solidFill>
                <a:srgbClr val="C00000"/>
              </a:solidFill>
            </a:endParaRPr>
          </a:p>
        </p:txBody>
      </p:sp>
      <p:sp>
        <p:nvSpPr>
          <p:cNvPr id="17" name="TextBox 16"/>
          <p:cNvSpPr txBox="1"/>
          <p:nvPr/>
        </p:nvSpPr>
        <p:spPr>
          <a:xfrm>
            <a:off x="5472608" y="3933056"/>
            <a:ext cx="3635896" cy="1200329"/>
          </a:xfrm>
          <a:prstGeom prst="rect">
            <a:avLst/>
          </a:prstGeom>
          <a:noFill/>
        </p:spPr>
        <p:txBody>
          <a:bodyPr wrap="square" rtlCol="0">
            <a:spAutoFit/>
          </a:bodyPr>
          <a:lstStyle/>
          <a:p>
            <a:r>
              <a:rPr lang="nl-NL" dirty="0" smtClean="0"/>
              <a:t>De boom is ook voltooid zodra we zijn aangekomen bij een onmogelijke toekenning van waarheidswaarden aan een atomaire propositie (i.e. </a:t>
            </a:r>
            <a:r>
              <a:rPr lang="nl-NL" b="1" dirty="0" smtClean="0">
                <a:solidFill>
                  <a:srgbClr val="C00000"/>
                </a:solidFill>
              </a:rPr>
              <a:t>Q</a:t>
            </a:r>
            <a:r>
              <a:rPr lang="nl-NL" dirty="0" smtClean="0"/>
              <a:t>)</a:t>
            </a:r>
            <a:endParaRPr lang="nl-NL" dirty="0"/>
          </a:p>
        </p:txBody>
      </p:sp>
      <p:sp>
        <p:nvSpPr>
          <p:cNvPr id="18" name="TextBox 17"/>
          <p:cNvSpPr txBox="1"/>
          <p:nvPr/>
        </p:nvSpPr>
        <p:spPr>
          <a:xfrm>
            <a:off x="5472608" y="5253007"/>
            <a:ext cx="3635896" cy="923330"/>
          </a:xfrm>
          <a:prstGeom prst="rect">
            <a:avLst/>
          </a:prstGeom>
          <a:noFill/>
        </p:spPr>
        <p:txBody>
          <a:bodyPr wrap="square" rtlCol="0">
            <a:spAutoFit/>
          </a:bodyPr>
          <a:lstStyle/>
          <a:p>
            <a:r>
              <a:rPr lang="nl-NL" dirty="0" smtClean="0"/>
              <a:t>In dit geval vinden we geen tegenvoorbeeld. De boom is </a:t>
            </a:r>
            <a:r>
              <a:rPr lang="nl-NL" b="1" dirty="0" smtClean="0">
                <a:solidFill>
                  <a:srgbClr val="C00000"/>
                </a:solidFill>
              </a:rPr>
              <a:t>gesloten</a:t>
            </a:r>
            <a:r>
              <a:rPr lang="nl-NL" dirty="0" smtClean="0"/>
              <a:t> en de redenering </a:t>
            </a:r>
            <a:r>
              <a:rPr lang="nl-NL" i="1" dirty="0" smtClean="0"/>
              <a:t>geldig</a:t>
            </a:r>
            <a:endParaRPr lang="nl-NL" i="1" dirty="0"/>
          </a:p>
        </p:txBody>
      </p:sp>
      <p:sp>
        <p:nvSpPr>
          <p:cNvPr id="22" name="TextBox 21"/>
          <p:cNvSpPr txBox="1"/>
          <p:nvPr/>
        </p:nvSpPr>
        <p:spPr>
          <a:xfrm>
            <a:off x="5868144" y="1844824"/>
            <a:ext cx="2880320" cy="1200329"/>
          </a:xfrm>
          <a:prstGeom prst="rect">
            <a:avLst/>
          </a:prstGeom>
          <a:noFill/>
        </p:spPr>
        <p:txBody>
          <a:bodyPr wrap="square" rtlCol="0">
            <a:spAutoFit/>
          </a:bodyPr>
          <a:lstStyle/>
          <a:p>
            <a:r>
              <a:rPr lang="nl-NL" i="1" dirty="0" smtClean="0"/>
              <a:t>Waarom weten we nu </a:t>
            </a:r>
            <a:r>
              <a:rPr lang="nl-NL" i="1" u="sng" dirty="0" smtClean="0"/>
              <a:t>zeker </a:t>
            </a:r>
            <a:r>
              <a:rPr lang="nl-NL" i="1" dirty="0" smtClean="0"/>
              <a:t>dat er geen </a:t>
            </a:r>
            <a:r>
              <a:rPr lang="nl-NL" i="1" dirty="0" err="1" smtClean="0"/>
              <a:t>tegenvoor-beelden</a:t>
            </a:r>
            <a:r>
              <a:rPr lang="nl-NL" i="1" dirty="0" smtClean="0"/>
              <a:t> zijn, en dus de redenering geldig is?</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build="allAtOnce"/>
      <p:bldP spid="22" grpId="0" build="allAtOnce"/>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 (III)</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V Q) ∧ R   |=  P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P          </a:t>
            </a:r>
            <a:endParaRPr lang="nl-NL" dirty="0" smtClean="0"/>
          </a:p>
        </p:txBody>
      </p:sp>
      <p:sp>
        <p:nvSpPr>
          <p:cNvPr id="9" name="Rectangle 8"/>
          <p:cNvSpPr/>
          <p:nvPr/>
        </p:nvSpPr>
        <p:spPr>
          <a:xfrm>
            <a:off x="2626713" y="1844824"/>
            <a:ext cx="1225207" cy="369332"/>
          </a:xfrm>
          <a:prstGeom prst="rect">
            <a:avLst/>
          </a:prstGeom>
        </p:spPr>
        <p:txBody>
          <a:bodyPr wrap="none">
            <a:spAutoFit/>
          </a:bodyPr>
          <a:lstStyle/>
          <a:p>
            <a:pPr algn="r"/>
            <a:r>
              <a:rPr lang="nl-NL" b="1" dirty="0" smtClean="0"/>
              <a:t>(P V Q) ∧ R</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3" grpId="0"/>
      <p:bldP spid="44" grpId="0"/>
      <p:bldP spid="9"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 (III)</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V Q) ∧ R   |=  P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P          </a:t>
            </a:r>
            <a:endParaRPr lang="nl-NL" dirty="0" smtClean="0"/>
          </a:p>
        </p:txBody>
      </p:sp>
      <p:sp>
        <p:nvSpPr>
          <p:cNvPr id="9" name="Rectangle 8"/>
          <p:cNvSpPr/>
          <p:nvPr/>
        </p:nvSpPr>
        <p:spPr>
          <a:xfrm>
            <a:off x="2626713" y="1844824"/>
            <a:ext cx="1225207" cy="369332"/>
          </a:xfrm>
          <a:prstGeom prst="rect">
            <a:avLst/>
          </a:prstGeom>
        </p:spPr>
        <p:txBody>
          <a:bodyPr wrap="none">
            <a:spAutoFit/>
          </a:bodyPr>
          <a:lstStyle/>
          <a:p>
            <a:pPr algn="r"/>
            <a:r>
              <a:rPr lang="nl-NL" b="1" dirty="0" smtClean="0"/>
              <a:t>(P V Q) ∧ R</a:t>
            </a:r>
            <a:endParaRPr lang="nl-NL" dirty="0"/>
          </a:p>
        </p:txBody>
      </p:sp>
      <p:cxnSp>
        <p:nvCxnSpPr>
          <p:cNvPr id="8" name="Straight Connector 7"/>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49190" y="2852936"/>
            <a:ext cx="1003801" cy="369332"/>
          </a:xfrm>
          <a:prstGeom prst="rect">
            <a:avLst/>
          </a:prstGeom>
        </p:spPr>
        <p:txBody>
          <a:bodyPr wrap="none">
            <a:spAutoFit/>
          </a:bodyPr>
          <a:lstStyle/>
          <a:p>
            <a:pPr algn="r"/>
            <a:r>
              <a:rPr lang="nl-NL" b="1" dirty="0" smtClean="0"/>
              <a:t>P V Q , R</a:t>
            </a:r>
            <a:endParaRPr lang="nl-NL" dirty="0"/>
          </a:p>
        </p:txBody>
      </p:sp>
      <p:sp>
        <p:nvSpPr>
          <p:cNvPr id="20" name="Oval 19"/>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098610"/>
            <a:ext cx="8028384" cy="1754326"/>
          </a:xfrm>
          <a:prstGeom prst="rect">
            <a:avLst/>
          </a:prstGeom>
          <a:noFill/>
        </p:spPr>
        <p:txBody>
          <a:bodyPr wrap="square" rtlCol="0">
            <a:spAutoFit/>
          </a:bodyPr>
          <a:lstStyle/>
          <a:p>
            <a:pPr algn="ctr"/>
            <a:r>
              <a:rPr lang="nl-NL" dirty="0" smtClean="0"/>
              <a:t>‘Maar allereerst is er een bezwaar waarvoor we moeten oppassen.’</a:t>
            </a:r>
          </a:p>
          <a:p>
            <a:pPr algn="ctr"/>
            <a:r>
              <a:rPr lang="nl-NL" dirty="0" smtClean="0"/>
              <a:t>‘Wat voor gevaar?’, vroeg ik. ‘Dat we </a:t>
            </a:r>
            <a:r>
              <a:rPr lang="nl-NL" dirty="0" err="1" smtClean="0"/>
              <a:t>misologen</a:t>
            </a:r>
            <a:r>
              <a:rPr lang="nl-NL" dirty="0" smtClean="0"/>
              <a:t> worden, zoals</a:t>
            </a:r>
          </a:p>
          <a:p>
            <a:pPr algn="ctr"/>
            <a:r>
              <a:rPr lang="nl-NL" dirty="0" smtClean="0"/>
              <a:t>anderen misantropen worden. Want dit is wel het ergste dat</a:t>
            </a:r>
          </a:p>
          <a:p>
            <a:pPr algn="ctr"/>
            <a:r>
              <a:rPr lang="nl-NL" dirty="0" smtClean="0"/>
              <a:t>iemand kan overkomen: het redeneren te haten.’</a:t>
            </a:r>
          </a:p>
          <a:p>
            <a:pPr algn="ctr"/>
            <a:endParaRPr lang="nl-NL" dirty="0" smtClean="0"/>
          </a:p>
          <a:p>
            <a:pPr algn="ctr"/>
            <a:r>
              <a:rPr lang="nl-NL" dirty="0" err="1" smtClean="0"/>
              <a:t>Socrates</a:t>
            </a:r>
            <a:r>
              <a:rPr lang="nl-NL" dirty="0" smtClean="0"/>
              <a:t> in </a:t>
            </a:r>
            <a:r>
              <a:rPr lang="nl-NL" dirty="0" err="1" smtClean="0"/>
              <a:t>Plato’s</a:t>
            </a:r>
            <a:r>
              <a:rPr lang="nl-NL" dirty="0" smtClean="0"/>
              <a:t> </a:t>
            </a:r>
            <a:r>
              <a:rPr lang="nl-NL" i="1" dirty="0" err="1" smtClean="0"/>
              <a:t>Phaedo</a:t>
            </a:r>
            <a:endParaRPr lang="nl-NL" dirty="0"/>
          </a:p>
        </p:txBody>
      </p:sp>
      <p:sp>
        <p:nvSpPr>
          <p:cNvPr id="5" name="Rectangle 4"/>
          <p:cNvSpPr/>
          <p:nvPr/>
        </p:nvSpPr>
        <p:spPr>
          <a:xfrm>
            <a:off x="1619672" y="3895888"/>
            <a:ext cx="5616624" cy="1477328"/>
          </a:xfrm>
          <a:prstGeom prst="rect">
            <a:avLst/>
          </a:prstGeom>
        </p:spPr>
        <p:txBody>
          <a:bodyPr wrap="square">
            <a:spAutoFit/>
          </a:bodyPr>
          <a:lstStyle/>
          <a:p>
            <a:pPr algn="ctr"/>
            <a:r>
              <a:rPr lang="nl-NL" dirty="0" smtClean="0"/>
              <a:t>De meest verraderlijke vorm van romantiek bestaat uit het [grenzeloos] liefhebben van de rede, het willen van het eeuwige, het willen van het meest heldere begrip</a:t>
            </a:r>
          </a:p>
          <a:p>
            <a:pPr algn="ctr"/>
            <a:endParaRPr lang="nl-NL" dirty="0" smtClean="0"/>
          </a:p>
          <a:p>
            <a:pPr algn="ctr"/>
            <a:r>
              <a:rPr lang="nl-NL" dirty="0" err="1" smtClean="0"/>
              <a:t>Merleau-Ponty</a:t>
            </a:r>
            <a:r>
              <a:rPr lang="nl-NL" dirty="0" smtClean="0"/>
              <a:t> in </a:t>
            </a:r>
            <a:r>
              <a:rPr lang="nl-NL" i="1" dirty="0" smtClean="0"/>
              <a:t>De wereld waarnemen</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Redeneringen vertalen naar propositielogica </a:t>
            </a:r>
            <a:endParaRPr lang="nl-NL" sz="3200" dirty="0"/>
          </a:p>
        </p:txBody>
      </p:sp>
      <p:sp>
        <p:nvSpPr>
          <p:cNvPr id="3" name="Content Placeholder 2"/>
          <p:cNvSpPr>
            <a:spLocks noGrp="1"/>
          </p:cNvSpPr>
          <p:nvPr>
            <p:ph idx="1"/>
          </p:nvPr>
        </p:nvSpPr>
        <p:spPr>
          <a:xfrm>
            <a:off x="205680" y="1672208"/>
            <a:ext cx="8686800" cy="1828800"/>
          </a:xfrm>
        </p:spPr>
        <p:txBody>
          <a:bodyPr>
            <a:normAutofit/>
          </a:bodyPr>
          <a:lstStyle/>
          <a:p>
            <a:pPr>
              <a:buNone/>
            </a:pPr>
            <a:r>
              <a:rPr lang="nl-NL" sz="2200" dirty="0" smtClean="0"/>
              <a:t>      “Als het bestaande bestaat, dan is het één of veel; maar, zoals we zullen aantonen, het is noch één, noch veel; daarom bestaat het bestaande niet.” (</a:t>
            </a:r>
            <a:r>
              <a:rPr lang="nl-NL" sz="2200" dirty="0" err="1" smtClean="0"/>
              <a:t>Sextus</a:t>
            </a:r>
            <a:r>
              <a:rPr lang="nl-NL" sz="2200" dirty="0" smtClean="0"/>
              <a:t> Empiricus; uit: </a:t>
            </a:r>
            <a:r>
              <a:rPr lang="nl-NL" sz="2200" i="1" dirty="0" smtClean="0"/>
              <a:t>Tegen de logici</a:t>
            </a:r>
            <a:r>
              <a:rPr lang="nl-NL" sz="2200" dirty="0" smtClean="0"/>
              <a:t>) </a:t>
            </a:r>
            <a:endParaRPr lang="nl-NL" sz="2200" dirty="0"/>
          </a:p>
        </p:txBody>
      </p:sp>
      <p:sp>
        <p:nvSpPr>
          <p:cNvPr id="4" name="Content Placeholder 2"/>
          <p:cNvSpPr txBox="1">
            <a:spLocks/>
          </p:cNvSpPr>
          <p:nvPr/>
        </p:nvSpPr>
        <p:spPr>
          <a:xfrm>
            <a:off x="493712" y="3068960"/>
            <a:ext cx="868680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u="none" strike="noStrike" kern="1200" cap="none" spc="0" normalizeH="0" baseline="0" noProof="0" dirty="0" smtClean="0">
                <a:ln>
                  <a:noFill/>
                </a:ln>
                <a:solidFill>
                  <a:schemeClr val="tx1"/>
                </a:solidFill>
                <a:effectLst/>
                <a:uLnTx/>
                <a:uFillTx/>
                <a:latin typeface="+mn-lt"/>
                <a:ea typeface="+mn-ea"/>
                <a:cs typeface="+mn-cs"/>
              </a:rPr>
              <a:t>Vertaalsleutel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smtClean="0"/>
              <a:t>P</a:t>
            </a:r>
            <a:r>
              <a:rPr lang="nl-NL" sz="2000" dirty="0" smtClean="0"/>
              <a:t>: Het bestaande bestaat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smtClean="0">
                <a:ln>
                  <a:noFill/>
                </a:ln>
                <a:solidFill>
                  <a:schemeClr val="tx1"/>
                </a:solidFill>
                <a:effectLst/>
                <a:uLnTx/>
                <a:uFillTx/>
                <a:latin typeface="+mn-lt"/>
                <a:ea typeface="+mn-ea"/>
                <a:cs typeface="+mn-cs"/>
              </a:rPr>
              <a:t>Q</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b="0" i="0" u="none" strike="noStrike" kern="1200" cap="none" spc="0" normalizeH="0" noProof="0" dirty="0" smtClean="0">
                <a:ln>
                  <a:noFill/>
                </a:ln>
                <a:solidFill>
                  <a:schemeClr val="tx1"/>
                </a:solidFill>
                <a:effectLst/>
                <a:uLnTx/>
                <a:uFillTx/>
                <a:latin typeface="+mn-lt"/>
                <a:ea typeface="+mn-ea"/>
                <a:cs typeface="+mn-cs"/>
              </a:rPr>
              <a:t> Het bestaande is één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smtClean="0"/>
              <a:t>R</a:t>
            </a:r>
            <a:r>
              <a:rPr lang="nl-NL" sz="2000" dirty="0" smtClean="0"/>
              <a:t>: Het bestaande is veel</a:t>
            </a:r>
            <a:endParaRPr kumimoji="0" lang="nl-NL" sz="2000" b="0" i="0" u="none" strike="noStrike" kern="1200" cap="none" spc="0" normalizeH="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139952" y="3068960"/>
            <a:ext cx="8686800" cy="2088232"/>
          </a:xfrm>
          <a:prstGeom prst="rect">
            <a:avLst/>
          </a:prstGeom>
        </p:spPr>
        <p:txBody>
          <a:bodyPr vert="horz" lIns="91440" tIns="45720" rIns="91440" bIns="45720" rtlCol="0">
            <a:normAutofit/>
          </a:bodyPr>
          <a:lstStyle/>
          <a:p>
            <a:pPr marL="342900" lvl="0" indent="-342900">
              <a:spcBef>
                <a:spcPct val="20000"/>
              </a:spcBef>
              <a:defRPr/>
            </a:pPr>
            <a:r>
              <a:rPr lang="nl-NL" sz="2000" dirty="0" smtClean="0"/>
              <a:t>Formele r</a:t>
            </a:r>
            <a:r>
              <a:rPr kumimoji="0" lang="nl-NL" sz="2000" u="none" strike="noStrike" kern="1200" cap="none" spc="0" normalizeH="0" noProof="0" dirty="0" err="1" smtClean="0">
                <a:ln>
                  <a:noFill/>
                </a:ln>
                <a:effectLst/>
                <a:uLnTx/>
                <a:uFillTx/>
                <a:latin typeface="+mn-lt"/>
                <a:ea typeface="+mn-ea"/>
                <a:cs typeface="+mn-cs"/>
              </a:rPr>
              <a:t>edeneervorm</a:t>
            </a:r>
            <a:endParaRPr kumimoji="0" lang="nl-NL" sz="2000" u="none" strike="noStrike" kern="1200" cap="none" spc="0" normalizeH="0" noProof="0" dirty="0" smtClean="0">
              <a:ln>
                <a:noFill/>
              </a:ln>
              <a:effectLst/>
              <a:uLnTx/>
              <a:uFillTx/>
              <a:latin typeface="+mn-lt"/>
              <a:ea typeface="+mn-ea"/>
              <a:cs typeface="+mn-cs"/>
            </a:endParaRPr>
          </a:p>
          <a:p>
            <a:pPr marL="342900" lvl="0" indent="-342900">
              <a:spcBef>
                <a:spcPct val="20000"/>
              </a:spcBef>
              <a:defRPr/>
            </a:pPr>
            <a:endParaRPr kumimoji="0" lang="nl-NL" sz="800" u="none" strike="noStrike" kern="1200" cap="none" spc="0" normalizeH="0" baseline="0" noProof="0" dirty="0" smtClean="0">
              <a:ln>
                <a:noFill/>
              </a:ln>
              <a:effectLst/>
              <a:uLnTx/>
              <a:uFillTx/>
              <a:latin typeface="+mn-lt"/>
              <a:ea typeface="+mn-ea"/>
              <a:cs typeface="+mn-cs"/>
            </a:endParaRPr>
          </a:p>
          <a:p>
            <a:pPr marL="342900" lvl="0" indent="-342900">
              <a:spcBef>
                <a:spcPct val="20000"/>
              </a:spcBef>
              <a:defRPr/>
            </a:pPr>
            <a:r>
              <a:rPr kumimoji="0" lang="nl-NL" sz="2000" u="none" strike="noStrike" kern="1200" cap="none" spc="0" normalizeH="0" baseline="0" noProof="0" dirty="0" smtClean="0">
                <a:ln>
                  <a:noFill/>
                </a:ln>
                <a:effectLst/>
                <a:uLnTx/>
                <a:uFillTx/>
                <a:latin typeface="+mn-lt"/>
                <a:ea typeface="+mn-ea"/>
                <a:cs typeface="+mn-cs"/>
              </a:rPr>
              <a:t>1.</a:t>
            </a:r>
            <a:r>
              <a:rPr kumimoji="0" lang="nl-NL" sz="2000" u="none" strike="noStrike" kern="1200" cap="none" spc="0" normalizeH="0" noProof="0" dirty="0" smtClean="0">
                <a:ln>
                  <a:noFill/>
                </a:ln>
                <a:effectLst/>
                <a:uLnTx/>
                <a:uFillTx/>
                <a:latin typeface="+mn-lt"/>
                <a:ea typeface="+mn-ea"/>
                <a:cs typeface="+mn-cs"/>
              </a:rPr>
              <a:t>   </a:t>
            </a:r>
            <a:r>
              <a:rPr kumimoji="0" lang="nl-NL" sz="2000" b="1" u="none" strike="noStrike" kern="1200" cap="none" spc="0" normalizeH="0" noProof="0" dirty="0" smtClean="0">
                <a:ln>
                  <a:noFill/>
                </a:ln>
                <a:effectLst/>
                <a:uLnTx/>
                <a:uFillTx/>
                <a:latin typeface="+mn-lt"/>
                <a:ea typeface="+mn-ea"/>
                <a:cs typeface="+mn-cs"/>
              </a:rPr>
              <a:t>P </a:t>
            </a:r>
            <a:r>
              <a:rPr lang="nl-NL" sz="2000" b="1" dirty="0" smtClean="0"/>
              <a:t>→ (Q ∨ R)</a:t>
            </a:r>
          </a:p>
          <a:p>
            <a:pPr marL="342900" indent="-342900">
              <a:spcBef>
                <a:spcPct val="20000"/>
              </a:spcBef>
              <a:defRPr/>
            </a:pPr>
            <a:r>
              <a:rPr lang="nl-NL" sz="2000" dirty="0" smtClean="0"/>
              <a:t>2.   </a:t>
            </a:r>
            <a:r>
              <a:rPr lang="nl-NL" sz="2000" b="1" dirty="0" smtClean="0"/>
              <a:t>¬Q ∧ ¬R</a:t>
            </a:r>
          </a:p>
          <a:p>
            <a:pPr marL="342900" indent="-342900">
              <a:spcBef>
                <a:spcPct val="20000"/>
              </a:spcBef>
              <a:defRPr/>
            </a:pPr>
            <a:r>
              <a:rPr lang="nl-NL" sz="2000" dirty="0" smtClean="0"/>
              <a:t>3.   </a:t>
            </a:r>
            <a:r>
              <a:rPr lang="nl-NL" sz="2000" b="1" dirty="0" smtClean="0"/>
              <a:t>¬P</a:t>
            </a:r>
          </a:p>
          <a:p>
            <a:pPr marL="342900" lvl="0" indent="-342900">
              <a:spcBef>
                <a:spcPct val="20000"/>
              </a:spcBef>
              <a:defRPr/>
            </a:pPr>
            <a:endParaRPr kumimoji="0" lang="nl-NL" sz="2000" b="1" i="0" u="none" strike="noStrike" kern="1200" cap="none" spc="0" normalizeH="0" noProof="0" dirty="0" smtClean="0">
              <a:ln>
                <a:noFill/>
              </a:ln>
              <a:effectLst/>
              <a:uLnTx/>
              <a:uFillTx/>
              <a:latin typeface="+mn-lt"/>
              <a:ea typeface="+mn-ea"/>
              <a:cs typeface="+mn-cs"/>
            </a:endParaRPr>
          </a:p>
        </p:txBody>
      </p:sp>
      <p:sp>
        <p:nvSpPr>
          <p:cNvPr id="6" name="TextBox 5"/>
          <p:cNvSpPr txBox="1"/>
          <p:nvPr/>
        </p:nvSpPr>
        <p:spPr>
          <a:xfrm>
            <a:off x="4067944" y="5003884"/>
            <a:ext cx="3528392" cy="369332"/>
          </a:xfrm>
          <a:prstGeom prst="rect">
            <a:avLst/>
          </a:prstGeom>
          <a:noFill/>
        </p:spPr>
        <p:txBody>
          <a:bodyPr wrap="square" rtlCol="0">
            <a:spAutoFit/>
          </a:bodyPr>
          <a:lstStyle/>
          <a:p>
            <a:r>
              <a:rPr lang="nl-NL" i="1" dirty="0" smtClean="0"/>
              <a:t>Geldige redeneervorm of niet?</a:t>
            </a:r>
            <a:endParaRPr lang="nl-NL" i="1" dirty="0"/>
          </a:p>
        </p:txBody>
      </p:sp>
      <p:sp>
        <p:nvSpPr>
          <p:cNvPr id="7" name="TextBox 6"/>
          <p:cNvSpPr txBox="1"/>
          <p:nvPr/>
        </p:nvSpPr>
        <p:spPr>
          <a:xfrm>
            <a:off x="4067944" y="5446965"/>
            <a:ext cx="4248472" cy="646331"/>
          </a:xfrm>
          <a:prstGeom prst="rect">
            <a:avLst/>
          </a:prstGeom>
          <a:noFill/>
        </p:spPr>
        <p:txBody>
          <a:bodyPr wrap="square" rtlCol="0">
            <a:spAutoFit/>
          </a:bodyPr>
          <a:lstStyle/>
          <a:p>
            <a:r>
              <a:rPr lang="nl-NL" i="1" dirty="0" smtClean="0"/>
              <a:t>Hoe kan deze vraag met behulp van de propositielogica beantwoord worden?</a:t>
            </a:r>
            <a:endParaRPr lang="nl-NL" i="1" dirty="0"/>
          </a:p>
        </p:txBody>
      </p:sp>
      <p:sp>
        <p:nvSpPr>
          <p:cNvPr id="8" name="TextBox 7"/>
          <p:cNvSpPr txBox="1"/>
          <p:nvPr/>
        </p:nvSpPr>
        <p:spPr>
          <a:xfrm>
            <a:off x="4067944" y="6093296"/>
            <a:ext cx="5076056" cy="646331"/>
          </a:xfrm>
          <a:prstGeom prst="rect">
            <a:avLst/>
          </a:prstGeom>
          <a:noFill/>
        </p:spPr>
        <p:txBody>
          <a:bodyPr wrap="square" rtlCol="0">
            <a:spAutoFit/>
          </a:bodyPr>
          <a:lstStyle/>
          <a:p>
            <a:r>
              <a:rPr lang="nl-NL" i="1" dirty="0" smtClean="0"/>
              <a:t>Hiervoor kan </a:t>
            </a:r>
            <a:r>
              <a:rPr lang="nl-NL" i="1" u="sng" dirty="0" smtClean="0"/>
              <a:t>het systeem van natuurlijke deductie voor de propositielogica</a:t>
            </a:r>
            <a:r>
              <a:rPr lang="nl-NL" i="1" dirty="0" smtClean="0"/>
              <a:t> gebruikt worden</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2000"/>
                                        <p:tgtEl>
                                          <p:spTgt spid="5">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20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20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fade">
                                      <p:cBhvr>
                                        <p:cTn id="40" dur="20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7" grpId="0" build="allAtOnce"/>
      <p:bldP spid="8" grpId="0" build="allAtOnce"/>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 (III)</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V Q) ∧ R   |=  P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t>P          </a:t>
            </a:r>
            <a:endParaRPr lang="nl-NL" dirty="0" smtClean="0"/>
          </a:p>
        </p:txBody>
      </p:sp>
      <p:sp>
        <p:nvSpPr>
          <p:cNvPr id="9" name="Rectangle 8"/>
          <p:cNvSpPr/>
          <p:nvPr/>
        </p:nvSpPr>
        <p:spPr>
          <a:xfrm>
            <a:off x="2626713" y="1844824"/>
            <a:ext cx="1225207" cy="369332"/>
          </a:xfrm>
          <a:prstGeom prst="rect">
            <a:avLst/>
          </a:prstGeom>
        </p:spPr>
        <p:txBody>
          <a:bodyPr wrap="none">
            <a:spAutoFit/>
          </a:bodyPr>
          <a:lstStyle/>
          <a:p>
            <a:pPr algn="r"/>
            <a:r>
              <a:rPr lang="nl-NL" b="1" dirty="0" smtClean="0"/>
              <a:t>(P V Q) ∧ R</a:t>
            </a:r>
            <a:endParaRPr lang="nl-NL" dirty="0"/>
          </a:p>
        </p:txBody>
      </p:sp>
      <p:cxnSp>
        <p:nvCxnSpPr>
          <p:cNvPr id="8" name="Straight Connector 7"/>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2849190" y="2852936"/>
            <a:ext cx="1003801" cy="369332"/>
          </a:xfrm>
          <a:prstGeom prst="rect">
            <a:avLst/>
          </a:prstGeom>
        </p:spPr>
        <p:txBody>
          <a:bodyPr wrap="none">
            <a:spAutoFit/>
          </a:bodyPr>
          <a:lstStyle/>
          <a:p>
            <a:pPr algn="r"/>
            <a:r>
              <a:rPr lang="nl-NL" b="1" dirty="0" smtClean="0"/>
              <a:t>P V Q , R</a:t>
            </a:r>
            <a:endParaRPr lang="nl-NL" dirty="0"/>
          </a:p>
        </p:txBody>
      </p:sp>
      <p:cxnSp>
        <p:nvCxnSpPr>
          <p:cNvPr id="12" name="Straight Connector 11"/>
          <p:cNvCxnSpPr/>
          <p:nvPr/>
        </p:nvCxnSpPr>
        <p:spPr>
          <a:xfrm flipH="1">
            <a:off x="3131840" y="3212976"/>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23928" y="3212976"/>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059832" y="42210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p:cNvSpPr/>
          <p:nvPr/>
        </p:nvSpPr>
        <p:spPr>
          <a:xfrm>
            <a:off x="4716016" y="42210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p:cNvSpPr/>
          <p:nvPr/>
        </p:nvSpPr>
        <p:spPr>
          <a:xfrm>
            <a:off x="2686967" y="4077072"/>
            <a:ext cx="320922" cy="400110"/>
          </a:xfrm>
          <a:prstGeom prst="rect">
            <a:avLst/>
          </a:prstGeom>
        </p:spPr>
        <p:txBody>
          <a:bodyPr wrap="none">
            <a:spAutoFit/>
          </a:bodyPr>
          <a:lstStyle/>
          <a:p>
            <a:pPr algn="r"/>
            <a:r>
              <a:rPr lang="nl-NL" sz="2000" b="1" dirty="0" smtClean="0"/>
              <a:t>P</a:t>
            </a:r>
            <a:endParaRPr lang="nl-NL" dirty="0"/>
          </a:p>
        </p:txBody>
      </p:sp>
      <p:sp>
        <p:nvSpPr>
          <p:cNvPr id="23" name="Rectangle 22"/>
          <p:cNvSpPr/>
          <p:nvPr/>
        </p:nvSpPr>
        <p:spPr>
          <a:xfrm>
            <a:off x="4320709" y="4067780"/>
            <a:ext cx="343364" cy="369332"/>
          </a:xfrm>
          <a:prstGeom prst="rect">
            <a:avLst/>
          </a:prstGeom>
        </p:spPr>
        <p:txBody>
          <a:bodyPr wrap="none">
            <a:spAutoFit/>
          </a:bodyPr>
          <a:lstStyle/>
          <a:p>
            <a:pPr algn="r"/>
            <a:r>
              <a:rPr lang="nl-NL" b="1" dirty="0" smtClean="0"/>
              <a:t>Q</a:t>
            </a:r>
            <a:endParaRPr lang="nl-NL" dirty="0"/>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Een voorbeeld (III)</a:t>
            </a:r>
            <a:endParaRPr lang="nl-NL" sz="3600" dirty="0"/>
          </a:p>
        </p:txBody>
      </p:sp>
      <p:sp>
        <p:nvSpPr>
          <p:cNvPr id="4" name="TextBox 3"/>
          <p:cNvSpPr txBox="1"/>
          <p:nvPr/>
        </p:nvSpPr>
        <p:spPr>
          <a:xfrm>
            <a:off x="323528" y="1331476"/>
            <a:ext cx="3600400" cy="369332"/>
          </a:xfrm>
          <a:prstGeom prst="rect">
            <a:avLst/>
          </a:prstGeom>
          <a:noFill/>
        </p:spPr>
        <p:txBody>
          <a:bodyPr wrap="square" rtlCol="0">
            <a:spAutoFit/>
          </a:bodyPr>
          <a:lstStyle/>
          <a:p>
            <a:r>
              <a:rPr lang="nl-NL" b="1" dirty="0" smtClean="0"/>
              <a:t>(P V Q) ∧ R   |=  P    ?      </a:t>
            </a:r>
            <a:endParaRPr lang="nl-NL" dirty="0" smtClean="0"/>
          </a:p>
        </p:txBody>
      </p:sp>
      <p:sp>
        <p:nvSpPr>
          <p:cNvPr id="29" name="Oval 28"/>
          <p:cNvSpPr/>
          <p:nvPr/>
        </p:nvSpPr>
        <p:spPr>
          <a:xfrm>
            <a:off x="3923928" y="19888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TextBox 42"/>
          <p:cNvSpPr txBox="1"/>
          <p:nvPr/>
        </p:nvSpPr>
        <p:spPr>
          <a:xfrm>
            <a:off x="2843808" y="1844824"/>
            <a:ext cx="1080120" cy="369332"/>
          </a:xfrm>
          <a:prstGeom prst="rect">
            <a:avLst/>
          </a:prstGeom>
          <a:noFill/>
        </p:spPr>
        <p:txBody>
          <a:bodyPr wrap="square" rtlCol="0">
            <a:spAutoFit/>
          </a:bodyPr>
          <a:lstStyle/>
          <a:p>
            <a:r>
              <a:rPr lang="nl-NL" b="1" dirty="0" smtClean="0"/>
              <a:t>     </a:t>
            </a:r>
            <a:endParaRPr lang="nl-NL" dirty="0" smtClean="0"/>
          </a:p>
        </p:txBody>
      </p:sp>
      <p:sp>
        <p:nvSpPr>
          <p:cNvPr id="44" name="TextBox 43"/>
          <p:cNvSpPr txBox="1"/>
          <p:nvPr/>
        </p:nvSpPr>
        <p:spPr>
          <a:xfrm>
            <a:off x="4067944" y="1844824"/>
            <a:ext cx="1152128" cy="369332"/>
          </a:xfrm>
          <a:prstGeom prst="rect">
            <a:avLst/>
          </a:prstGeom>
          <a:noFill/>
        </p:spPr>
        <p:txBody>
          <a:bodyPr wrap="square" rtlCol="0">
            <a:spAutoFit/>
          </a:bodyPr>
          <a:lstStyle/>
          <a:p>
            <a:r>
              <a:rPr lang="nl-NL" b="1" dirty="0" smtClean="0">
                <a:solidFill>
                  <a:srgbClr val="0070C0"/>
                </a:solidFill>
              </a:rPr>
              <a:t>P</a:t>
            </a:r>
            <a:r>
              <a:rPr lang="nl-NL" b="1" dirty="0" smtClean="0"/>
              <a:t>          </a:t>
            </a:r>
            <a:endParaRPr lang="nl-NL" dirty="0" smtClean="0"/>
          </a:p>
        </p:txBody>
      </p:sp>
      <p:sp>
        <p:nvSpPr>
          <p:cNvPr id="9" name="Rectangle 8"/>
          <p:cNvSpPr/>
          <p:nvPr/>
        </p:nvSpPr>
        <p:spPr>
          <a:xfrm>
            <a:off x="2626713" y="1844824"/>
            <a:ext cx="1225207" cy="369332"/>
          </a:xfrm>
          <a:prstGeom prst="rect">
            <a:avLst/>
          </a:prstGeom>
        </p:spPr>
        <p:txBody>
          <a:bodyPr wrap="none">
            <a:spAutoFit/>
          </a:bodyPr>
          <a:lstStyle/>
          <a:p>
            <a:pPr algn="r"/>
            <a:r>
              <a:rPr lang="nl-NL" b="1" dirty="0" smtClean="0"/>
              <a:t>(P V Q) ∧ R</a:t>
            </a:r>
            <a:endParaRPr lang="nl-NL" dirty="0"/>
          </a:p>
        </p:txBody>
      </p:sp>
      <p:cxnSp>
        <p:nvCxnSpPr>
          <p:cNvPr id="8" name="Straight Connector 7"/>
          <p:cNvCxnSpPr/>
          <p:nvPr/>
        </p:nvCxnSpPr>
        <p:spPr>
          <a:xfrm>
            <a:off x="3960000" y="2132856"/>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92392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2849190" y="2852936"/>
            <a:ext cx="1003801" cy="369332"/>
          </a:xfrm>
          <a:prstGeom prst="rect">
            <a:avLst/>
          </a:prstGeom>
        </p:spPr>
        <p:txBody>
          <a:bodyPr wrap="none">
            <a:spAutoFit/>
          </a:bodyPr>
          <a:lstStyle/>
          <a:p>
            <a:pPr algn="r"/>
            <a:r>
              <a:rPr lang="nl-NL" b="1" dirty="0" smtClean="0"/>
              <a:t>P V Q , R</a:t>
            </a:r>
            <a:endParaRPr lang="nl-NL" dirty="0"/>
          </a:p>
        </p:txBody>
      </p:sp>
      <p:cxnSp>
        <p:nvCxnSpPr>
          <p:cNvPr id="12" name="Straight Connector 11"/>
          <p:cNvCxnSpPr/>
          <p:nvPr/>
        </p:nvCxnSpPr>
        <p:spPr>
          <a:xfrm flipH="1">
            <a:off x="3131840" y="3212976"/>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23928" y="3212976"/>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059832" y="42210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p:cNvSpPr/>
          <p:nvPr/>
        </p:nvSpPr>
        <p:spPr>
          <a:xfrm>
            <a:off x="4716016" y="42210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p:cNvSpPr/>
          <p:nvPr/>
        </p:nvSpPr>
        <p:spPr>
          <a:xfrm>
            <a:off x="2699792" y="4077072"/>
            <a:ext cx="308097" cy="369332"/>
          </a:xfrm>
          <a:prstGeom prst="rect">
            <a:avLst/>
          </a:prstGeom>
        </p:spPr>
        <p:txBody>
          <a:bodyPr wrap="none">
            <a:spAutoFit/>
          </a:bodyPr>
          <a:lstStyle/>
          <a:p>
            <a:pPr algn="r"/>
            <a:r>
              <a:rPr lang="nl-NL" b="1" dirty="0" smtClean="0">
                <a:solidFill>
                  <a:srgbClr val="0070C0"/>
                </a:solidFill>
              </a:rPr>
              <a:t>P</a:t>
            </a:r>
            <a:endParaRPr lang="nl-NL" dirty="0">
              <a:solidFill>
                <a:srgbClr val="0070C0"/>
              </a:solidFill>
            </a:endParaRPr>
          </a:p>
        </p:txBody>
      </p:sp>
      <p:sp>
        <p:nvSpPr>
          <p:cNvPr id="23" name="Rectangle 22"/>
          <p:cNvSpPr/>
          <p:nvPr/>
        </p:nvSpPr>
        <p:spPr>
          <a:xfrm>
            <a:off x="4320709" y="4067780"/>
            <a:ext cx="343364" cy="369332"/>
          </a:xfrm>
          <a:prstGeom prst="rect">
            <a:avLst/>
          </a:prstGeom>
        </p:spPr>
        <p:txBody>
          <a:bodyPr wrap="none">
            <a:spAutoFit/>
          </a:bodyPr>
          <a:lstStyle/>
          <a:p>
            <a:pPr algn="r"/>
            <a:r>
              <a:rPr lang="nl-NL" b="1" dirty="0" smtClean="0"/>
              <a:t>Q</a:t>
            </a:r>
            <a:endParaRPr lang="nl-NL" dirty="0"/>
          </a:p>
        </p:txBody>
      </p:sp>
      <p:sp>
        <p:nvSpPr>
          <p:cNvPr id="17" name="TextBox 16"/>
          <p:cNvSpPr txBox="1"/>
          <p:nvPr/>
        </p:nvSpPr>
        <p:spPr>
          <a:xfrm>
            <a:off x="2843808" y="4284385"/>
            <a:ext cx="216024" cy="584775"/>
          </a:xfrm>
          <a:prstGeom prst="rect">
            <a:avLst/>
          </a:prstGeom>
          <a:noFill/>
        </p:spPr>
        <p:txBody>
          <a:bodyPr wrap="square" rtlCol="0">
            <a:spAutoFit/>
          </a:bodyPr>
          <a:lstStyle/>
          <a:p>
            <a:r>
              <a:rPr lang="nl-NL" sz="3200" b="1" dirty="0" smtClean="0"/>
              <a:t>+</a:t>
            </a:r>
            <a:endParaRPr lang="nl-NL" b="1" dirty="0"/>
          </a:p>
        </p:txBody>
      </p:sp>
      <p:sp>
        <p:nvSpPr>
          <p:cNvPr id="18" name="TextBox 17"/>
          <p:cNvSpPr txBox="1"/>
          <p:nvPr/>
        </p:nvSpPr>
        <p:spPr>
          <a:xfrm>
            <a:off x="6084168" y="3717032"/>
            <a:ext cx="3096344" cy="1477328"/>
          </a:xfrm>
          <a:prstGeom prst="rect">
            <a:avLst/>
          </a:prstGeom>
          <a:noFill/>
        </p:spPr>
        <p:txBody>
          <a:bodyPr wrap="square" rtlCol="0">
            <a:spAutoFit/>
          </a:bodyPr>
          <a:lstStyle/>
          <a:p>
            <a:r>
              <a:rPr lang="nl-NL" dirty="0" smtClean="0"/>
              <a:t>De linkertak is gesloten omdat er een onmogelijke </a:t>
            </a:r>
            <a:r>
              <a:rPr lang="nl-NL" dirty="0" err="1" smtClean="0"/>
              <a:t>waarheids-verdeling</a:t>
            </a:r>
            <a:r>
              <a:rPr lang="nl-NL" dirty="0" smtClean="0"/>
              <a:t> ontstaat. Deze tak levert dus geen </a:t>
            </a:r>
            <a:r>
              <a:rPr lang="nl-NL" dirty="0" err="1" smtClean="0"/>
              <a:t>tegen-voorbeeld</a:t>
            </a:r>
            <a:r>
              <a:rPr lang="nl-NL" dirty="0" smtClean="0"/>
              <a:t> op</a:t>
            </a:r>
            <a:endParaRPr lang="nl-NL" dirty="0"/>
          </a:p>
        </p:txBody>
      </p:sp>
      <p:sp>
        <p:nvSpPr>
          <p:cNvPr id="19" name="TextBox 18"/>
          <p:cNvSpPr txBox="1"/>
          <p:nvPr/>
        </p:nvSpPr>
        <p:spPr>
          <a:xfrm>
            <a:off x="6084168" y="5264040"/>
            <a:ext cx="3096344" cy="1477328"/>
          </a:xfrm>
          <a:prstGeom prst="rect">
            <a:avLst/>
          </a:prstGeom>
          <a:noFill/>
        </p:spPr>
        <p:txBody>
          <a:bodyPr wrap="square" rtlCol="0">
            <a:spAutoFit/>
          </a:bodyPr>
          <a:lstStyle/>
          <a:p>
            <a:r>
              <a:rPr lang="nl-NL" dirty="0" smtClean="0"/>
              <a:t>De rechtertak kan niet meer verder worden ontwikkeld en levert wel een tegenvoorbeeld op: R waar, Q waar, P onwaar. Redenering is dus ongeldig</a:t>
            </a:r>
            <a:endParaRPr lang="nl-NL" dirty="0"/>
          </a:p>
        </p:txBody>
      </p:sp>
      <p:sp>
        <p:nvSpPr>
          <p:cNvPr id="24" name="TextBox 23"/>
          <p:cNvSpPr txBox="1"/>
          <p:nvPr/>
        </p:nvSpPr>
        <p:spPr>
          <a:xfrm>
            <a:off x="5508104" y="1641574"/>
            <a:ext cx="3491880" cy="1200329"/>
          </a:xfrm>
          <a:prstGeom prst="rect">
            <a:avLst/>
          </a:prstGeom>
          <a:noFill/>
        </p:spPr>
        <p:txBody>
          <a:bodyPr wrap="square" rtlCol="0">
            <a:spAutoFit/>
          </a:bodyPr>
          <a:lstStyle/>
          <a:p>
            <a:r>
              <a:rPr lang="nl-NL" i="1" dirty="0" smtClean="0"/>
              <a:t>Een redenering is semantisch geldig wanneer alle takken van haar semantische boom gesloten zijn. Dus wanneer de boom gesloten is.</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build="allAtOnce"/>
      <p:bldP spid="24" grpId="0" build="allAtOnce"/>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Boomregels</a:t>
            </a:r>
            <a:endParaRPr lang="nl-NL" sz="3600" dirty="0"/>
          </a:p>
        </p:txBody>
      </p:sp>
      <p:sp>
        <p:nvSpPr>
          <p:cNvPr id="3" name="Content Placeholder 2"/>
          <p:cNvSpPr>
            <a:spLocks noGrp="1"/>
          </p:cNvSpPr>
          <p:nvPr>
            <p:ph idx="1"/>
          </p:nvPr>
        </p:nvSpPr>
        <p:spPr>
          <a:xfrm>
            <a:off x="457200" y="1600201"/>
            <a:ext cx="8686800" cy="820687"/>
          </a:xfrm>
        </p:spPr>
        <p:txBody>
          <a:bodyPr>
            <a:noAutofit/>
          </a:bodyPr>
          <a:lstStyle/>
          <a:p>
            <a:r>
              <a:rPr lang="nl-NL" sz="2000" dirty="0" smtClean="0"/>
              <a:t>Tot dusver zagen we hoe we bijvoorbeeld in semantische bomen met ware en onware negaties, ware en onware disjuncties, onware implicaties en ware conjuncties moeten omgaan. Hoeveel boomregels zijn er eigenlijk?</a:t>
            </a:r>
          </a:p>
          <a:p>
            <a:endParaRPr lang="nl-NL" sz="2000" dirty="0" smtClean="0"/>
          </a:p>
          <a:p>
            <a:endParaRPr lang="nl-NL" sz="2000" dirty="0" smtClean="0"/>
          </a:p>
        </p:txBody>
      </p:sp>
      <p:sp>
        <p:nvSpPr>
          <p:cNvPr id="6" name="Content Placeholder 2"/>
          <p:cNvSpPr txBox="1">
            <a:spLocks/>
          </p:cNvSpPr>
          <p:nvPr/>
        </p:nvSpPr>
        <p:spPr>
          <a:xfrm>
            <a:off x="395536" y="2708920"/>
            <a:ext cx="8363272" cy="1108720"/>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nl-NL" sz="2000" dirty="0" smtClean="0"/>
              <a:t>We hebben vijf logische constanten (</a:t>
            </a:r>
            <a:r>
              <a:rPr lang="nl-NL" sz="2000" b="1" dirty="0" smtClean="0"/>
              <a:t>∧ , V , → , ¬ , ↔ </a:t>
            </a:r>
            <a:r>
              <a:rPr lang="nl-NL" sz="2000" dirty="0" smtClean="0"/>
              <a:t>). Voor iedere constante hebben we twee regels nodig. Een propositie met een bepaald hoofdteken kan immers zowel waar als onwaar zijn. Dus 5 x 2 = 10 regels</a:t>
            </a:r>
            <a:r>
              <a:rPr lang="nl-NL" sz="2000" b="1"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85192" y="3832448"/>
            <a:ext cx="8363272" cy="1108720"/>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nl-NL" sz="2000" noProof="0" dirty="0" smtClean="0"/>
              <a:t>Wat is bijvoorbeeld de regel voor het omgaan in een boom met een    </a:t>
            </a:r>
            <a:r>
              <a:rPr lang="nl-NL" sz="2000" i="1" noProof="0" dirty="0" smtClean="0"/>
              <a:t>on</a:t>
            </a:r>
            <a:r>
              <a:rPr lang="nl-NL" sz="2000" noProof="0" dirty="0" smtClean="0"/>
              <a:t>ware conjunctie?</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Oval 8"/>
          <p:cNvSpPr/>
          <p:nvPr/>
        </p:nvSpPr>
        <p:spPr>
          <a:xfrm>
            <a:off x="3707904" y="49411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3866359" y="4787860"/>
            <a:ext cx="705641" cy="369332"/>
          </a:xfrm>
          <a:prstGeom prst="rect">
            <a:avLst/>
          </a:prstGeom>
        </p:spPr>
        <p:txBody>
          <a:bodyPr wrap="none">
            <a:spAutoFit/>
          </a:bodyPr>
          <a:lstStyle/>
          <a:p>
            <a:pPr algn="r"/>
            <a:r>
              <a:rPr lang="nl-NL" b="1" dirty="0" smtClean="0"/>
              <a:t>P ∧ Q</a:t>
            </a:r>
            <a:endParaRPr lang="nl-NL" dirty="0"/>
          </a:p>
        </p:txBody>
      </p:sp>
      <p:cxnSp>
        <p:nvCxnSpPr>
          <p:cNvPr id="12" name="Straight Connector 11"/>
          <p:cNvCxnSpPr/>
          <p:nvPr/>
        </p:nvCxnSpPr>
        <p:spPr>
          <a:xfrm flipH="1">
            <a:off x="2951752" y="5085184"/>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9912" y="5085184"/>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43808" y="60932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4584825" y="60932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2954934" y="5949280"/>
            <a:ext cx="320922" cy="400110"/>
          </a:xfrm>
          <a:prstGeom prst="rect">
            <a:avLst/>
          </a:prstGeom>
        </p:spPr>
        <p:txBody>
          <a:bodyPr wrap="none">
            <a:spAutoFit/>
          </a:bodyPr>
          <a:lstStyle/>
          <a:p>
            <a:pPr algn="r"/>
            <a:r>
              <a:rPr lang="nl-NL" sz="2000" b="1" dirty="0" smtClean="0"/>
              <a:t>P</a:t>
            </a:r>
            <a:endParaRPr lang="nl-NL" dirty="0"/>
          </a:p>
        </p:txBody>
      </p:sp>
      <p:sp>
        <p:nvSpPr>
          <p:cNvPr id="17" name="Rectangle 16"/>
          <p:cNvSpPr/>
          <p:nvPr/>
        </p:nvSpPr>
        <p:spPr>
          <a:xfrm>
            <a:off x="4660684" y="5939988"/>
            <a:ext cx="343364" cy="369332"/>
          </a:xfrm>
          <a:prstGeom prst="rect">
            <a:avLst/>
          </a:prstGeom>
        </p:spPr>
        <p:txBody>
          <a:bodyPr wrap="none">
            <a:spAutoFit/>
          </a:bodyPr>
          <a:lstStyle/>
          <a:p>
            <a:pPr algn="r"/>
            <a:r>
              <a:rPr lang="nl-NL" b="1" dirty="0" smtClean="0"/>
              <a:t>Q</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P spid="9" grpId="0" animBg="1"/>
      <p:bldP spid="11" grpId="0"/>
      <p:bldP spid="14" grpId="0" animBg="1"/>
      <p:bldP spid="15" grpId="0" animBg="1"/>
      <p:bldP spid="16" grpId="0"/>
      <p:bldP spid="17" grpId="0"/>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Boomregels</a:t>
            </a:r>
            <a:endParaRPr lang="nl-NL" sz="3600" dirty="0"/>
          </a:p>
        </p:txBody>
      </p:sp>
      <p:sp>
        <p:nvSpPr>
          <p:cNvPr id="8" name="Content Placeholder 2"/>
          <p:cNvSpPr txBox="1">
            <a:spLocks/>
          </p:cNvSpPr>
          <p:nvPr/>
        </p:nvSpPr>
        <p:spPr>
          <a:xfrm>
            <a:off x="385192" y="1340768"/>
            <a:ext cx="8363272" cy="1108720"/>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nl-NL" sz="2000" noProof="0" dirty="0" smtClean="0"/>
              <a:t>En de regel voor het omgaan in een boom met een ware implicatie?</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Oval 8"/>
          <p:cNvSpPr/>
          <p:nvPr/>
        </p:nvSpPr>
        <p:spPr>
          <a:xfrm>
            <a:off x="3707904" y="216479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2854913" y="2011486"/>
            <a:ext cx="780983" cy="369332"/>
          </a:xfrm>
          <a:prstGeom prst="rect">
            <a:avLst/>
          </a:prstGeom>
        </p:spPr>
        <p:txBody>
          <a:bodyPr wrap="none">
            <a:spAutoFit/>
          </a:bodyPr>
          <a:lstStyle/>
          <a:p>
            <a:pPr algn="r"/>
            <a:r>
              <a:rPr lang="nl-NL" b="1" dirty="0" smtClean="0"/>
              <a:t>P → Q</a:t>
            </a:r>
            <a:endParaRPr lang="nl-NL" dirty="0"/>
          </a:p>
        </p:txBody>
      </p:sp>
      <p:cxnSp>
        <p:nvCxnSpPr>
          <p:cNvPr id="12" name="Straight Connector 11"/>
          <p:cNvCxnSpPr/>
          <p:nvPr/>
        </p:nvCxnSpPr>
        <p:spPr>
          <a:xfrm flipH="1">
            <a:off x="2951752" y="2308810"/>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9912" y="2308810"/>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43808" y="331692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4584825" y="331692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2954934" y="3172906"/>
            <a:ext cx="320922" cy="400110"/>
          </a:xfrm>
          <a:prstGeom prst="rect">
            <a:avLst/>
          </a:prstGeom>
        </p:spPr>
        <p:txBody>
          <a:bodyPr wrap="none">
            <a:spAutoFit/>
          </a:bodyPr>
          <a:lstStyle/>
          <a:p>
            <a:pPr algn="r"/>
            <a:r>
              <a:rPr lang="nl-NL" sz="2000" b="1" dirty="0" smtClean="0"/>
              <a:t>P</a:t>
            </a:r>
            <a:endParaRPr lang="nl-NL" dirty="0"/>
          </a:p>
        </p:txBody>
      </p:sp>
      <p:sp>
        <p:nvSpPr>
          <p:cNvPr id="17" name="Rectangle 16"/>
          <p:cNvSpPr/>
          <p:nvPr/>
        </p:nvSpPr>
        <p:spPr>
          <a:xfrm>
            <a:off x="4211960" y="3163614"/>
            <a:ext cx="343364" cy="369332"/>
          </a:xfrm>
          <a:prstGeom prst="rect">
            <a:avLst/>
          </a:prstGeom>
        </p:spPr>
        <p:txBody>
          <a:bodyPr wrap="none">
            <a:spAutoFit/>
          </a:bodyPr>
          <a:lstStyle/>
          <a:p>
            <a:pPr algn="r"/>
            <a:r>
              <a:rPr lang="nl-NL" b="1" dirty="0" smtClean="0"/>
              <a:t>Q</a:t>
            </a:r>
            <a:endParaRPr lang="nl-NL" dirty="0"/>
          </a:p>
        </p:txBody>
      </p:sp>
      <p:sp>
        <p:nvSpPr>
          <p:cNvPr id="18" name="Content Placeholder 2"/>
          <p:cNvSpPr txBox="1">
            <a:spLocks/>
          </p:cNvSpPr>
          <p:nvPr/>
        </p:nvSpPr>
        <p:spPr>
          <a:xfrm>
            <a:off x="395536" y="3976464"/>
            <a:ext cx="8363272" cy="1108720"/>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nl-NL" sz="2000" noProof="0" dirty="0" smtClean="0"/>
              <a:t>En de regel voor omgaan in een boom met een ware dubbele implicatie?</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Oval 18"/>
          <p:cNvSpPr/>
          <p:nvPr/>
        </p:nvSpPr>
        <p:spPr>
          <a:xfrm>
            <a:off x="3719368"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2771800" y="5003884"/>
            <a:ext cx="875560" cy="369332"/>
          </a:xfrm>
          <a:prstGeom prst="rect">
            <a:avLst/>
          </a:prstGeom>
        </p:spPr>
        <p:txBody>
          <a:bodyPr wrap="none">
            <a:spAutoFit/>
          </a:bodyPr>
          <a:lstStyle/>
          <a:p>
            <a:pPr algn="r"/>
            <a:r>
              <a:rPr lang="nl-NL" b="1" dirty="0" smtClean="0"/>
              <a:t>P ↔ Q</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2000"/>
                                        <p:tgtEl>
                                          <p:spTgt spid="1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4" grpId="0" animBg="1"/>
      <p:bldP spid="15" grpId="0" animBg="1"/>
      <p:bldP spid="16" grpId="0"/>
      <p:bldP spid="17" grpId="0"/>
      <p:bldP spid="18" grpId="0" build="allAtOnce"/>
      <p:bldP spid="19" grpId="0" animBg="1"/>
      <p:bldP spid="20" grpId="0"/>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2760335" y="1988840"/>
            <a:ext cx="875561" cy="369332"/>
          </a:xfrm>
          <a:prstGeom prst="rect">
            <a:avLst/>
          </a:prstGeom>
        </p:spPr>
        <p:txBody>
          <a:bodyPr wrap="none">
            <a:spAutoFit/>
          </a:bodyPr>
          <a:lstStyle/>
          <a:p>
            <a:pPr algn="r"/>
            <a:r>
              <a:rPr lang="nl-NL" b="1" dirty="0" smtClean="0"/>
              <a:t>P ↔ Q</a:t>
            </a:r>
            <a:endParaRPr lang="nl-NL" dirty="0"/>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727810" y="1988840"/>
            <a:ext cx="1908086" cy="369332"/>
          </a:xfrm>
          <a:prstGeom prst="rect">
            <a:avLst/>
          </a:prstGeom>
        </p:spPr>
        <p:txBody>
          <a:bodyPr wrap="none">
            <a:spAutoFit/>
          </a:bodyPr>
          <a:lstStyle/>
          <a:p>
            <a:pPr algn="r"/>
            <a:r>
              <a:rPr lang="nl-NL" b="1" dirty="0" smtClean="0"/>
              <a:t>(P → Q) ∧ (Q → P)</a:t>
            </a:r>
            <a:endParaRPr lang="nl-NL" dirty="0"/>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331640" y="1988840"/>
            <a:ext cx="2304256" cy="369332"/>
          </a:xfrm>
          <a:prstGeom prst="rect">
            <a:avLst/>
          </a:prstGeom>
        </p:spPr>
        <p:txBody>
          <a:bodyPr wrap="square">
            <a:spAutoFit/>
          </a:bodyPr>
          <a:lstStyle/>
          <a:p>
            <a:pPr algn="r"/>
            <a:r>
              <a:rPr lang="nl-NL" b="1" dirty="0" smtClean="0"/>
              <a:t>(P → Q) ∧ (Q → P) </a:t>
            </a:r>
            <a:endParaRPr lang="nl-NL" dirty="0"/>
          </a:p>
        </p:txBody>
      </p:sp>
      <p:cxnSp>
        <p:nvCxnSpPr>
          <p:cNvPr id="21" name="Straight Connector 20"/>
          <p:cNvCxnSpPr/>
          <p:nvPr/>
        </p:nvCxnSpPr>
        <p:spPr>
          <a:xfrm>
            <a:off x="3744000" y="2276872"/>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0790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1331640" y="2996952"/>
            <a:ext cx="2304256" cy="369332"/>
          </a:xfrm>
          <a:prstGeom prst="rect">
            <a:avLst/>
          </a:prstGeom>
        </p:spPr>
        <p:txBody>
          <a:bodyPr wrap="square">
            <a:spAutoFit/>
          </a:bodyPr>
          <a:lstStyle/>
          <a:p>
            <a:pPr algn="r"/>
            <a:r>
              <a:rPr lang="nl-NL" b="1" dirty="0" smtClean="0"/>
              <a:t>P → Q , Q → P </a:t>
            </a:r>
            <a:endParaRPr lang="nl-NL" dirty="0"/>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331640" y="1988840"/>
            <a:ext cx="2304256" cy="369332"/>
          </a:xfrm>
          <a:prstGeom prst="rect">
            <a:avLst/>
          </a:prstGeom>
        </p:spPr>
        <p:txBody>
          <a:bodyPr wrap="square">
            <a:spAutoFit/>
          </a:bodyPr>
          <a:lstStyle/>
          <a:p>
            <a:pPr algn="r"/>
            <a:r>
              <a:rPr lang="nl-NL" b="1" dirty="0" smtClean="0"/>
              <a:t>(P → Q) ∧ (Q → P) </a:t>
            </a:r>
            <a:endParaRPr lang="nl-NL" dirty="0"/>
          </a:p>
        </p:txBody>
      </p:sp>
      <p:cxnSp>
        <p:nvCxnSpPr>
          <p:cNvPr id="21" name="Straight Connector 20"/>
          <p:cNvCxnSpPr/>
          <p:nvPr/>
        </p:nvCxnSpPr>
        <p:spPr>
          <a:xfrm>
            <a:off x="3744000" y="2276872"/>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0790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1331640" y="2996952"/>
            <a:ext cx="2304256" cy="369332"/>
          </a:xfrm>
          <a:prstGeom prst="rect">
            <a:avLst/>
          </a:prstGeom>
        </p:spPr>
        <p:txBody>
          <a:bodyPr wrap="square">
            <a:spAutoFit/>
          </a:bodyPr>
          <a:lstStyle/>
          <a:p>
            <a:pPr algn="r"/>
            <a:r>
              <a:rPr lang="nl-NL" b="1" dirty="0" smtClean="0">
                <a:solidFill>
                  <a:srgbClr val="0070C0"/>
                </a:solidFill>
              </a:rPr>
              <a:t>P → Q </a:t>
            </a:r>
            <a:r>
              <a:rPr lang="nl-NL" b="1" dirty="0" smtClean="0"/>
              <a:t>, Q → P </a:t>
            </a:r>
            <a:endParaRPr lang="nl-NL" dirty="0"/>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331640" y="1988840"/>
            <a:ext cx="2304256" cy="369332"/>
          </a:xfrm>
          <a:prstGeom prst="rect">
            <a:avLst/>
          </a:prstGeom>
        </p:spPr>
        <p:txBody>
          <a:bodyPr wrap="square">
            <a:spAutoFit/>
          </a:bodyPr>
          <a:lstStyle/>
          <a:p>
            <a:pPr algn="r"/>
            <a:r>
              <a:rPr lang="nl-NL" b="1" dirty="0" smtClean="0"/>
              <a:t>(P → Q) ∧ (Q → P) </a:t>
            </a:r>
            <a:endParaRPr lang="nl-NL" dirty="0"/>
          </a:p>
        </p:txBody>
      </p:sp>
      <p:cxnSp>
        <p:nvCxnSpPr>
          <p:cNvPr id="21" name="Straight Connector 20"/>
          <p:cNvCxnSpPr/>
          <p:nvPr/>
        </p:nvCxnSpPr>
        <p:spPr>
          <a:xfrm>
            <a:off x="3744000" y="2276872"/>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0790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1331640" y="2924944"/>
            <a:ext cx="2304256" cy="369332"/>
          </a:xfrm>
          <a:prstGeom prst="rect">
            <a:avLst/>
          </a:prstGeom>
        </p:spPr>
        <p:txBody>
          <a:bodyPr wrap="square">
            <a:spAutoFit/>
          </a:bodyPr>
          <a:lstStyle/>
          <a:p>
            <a:pPr algn="r"/>
            <a:r>
              <a:rPr lang="nl-NL" b="1" dirty="0" smtClean="0"/>
              <a:t>P → Q , Q → P </a:t>
            </a:r>
            <a:endParaRPr lang="nl-NL" dirty="0"/>
          </a:p>
        </p:txBody>
      </p:sp>
      <p:cxnSp>
        <p:nvCxnSpPr>
          <p:cNvPr id="12" name="Straight Connector 11"/>
          <p:cNvCxnSpPr/>
          <p:nvPr/>
        </p:nvCxnSpPr>
        <p:spPr>
          <a:xfrm flipH="1">
            <a:off x="2879744" y="331692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9912" y="331692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43808"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4584825"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2954934" y="4181018"/>
            <a:ext cx="320922" cy="400110"/>
          </a:xfrm>
          <a:prstGeom prst="rect">
            <a:avLst/>
          </a:prstGeom>
        </p:spPr>
        <p:txBody>
          <a:bodyPr wrap="none">
            <a:spAutoFit/>
          </a:bodyPr>
          <a:lstStyle/>
          <a:p>
            <a:pPr algn="r"/>
            <a:r>
              <a:rPr lang="nl-NL" sz="2000" b="1" dirty="0" smtClean="0"/>
              <a:t>P</a:t>
            </a:r>
            <a:endParaRPr lang="nl-NL" dirty="0"/>
          </a:p>
        </p:txBody>
      </p:sp>
      <p:sp>
        <p:nvSpPr>
          <p:cNvPr id="17" name="Rectangle 16"/>
          <p:cNvSpPr/>
          <p:nvPr/>
        </p:nvSpPr>
        <p:spPr>
          <a:xfrm>
            <a:off x="4211960" y="4171726"/>
            <a:ext cx="343364" cy="369332"/>
          </a:xfrm>
          <a:prstGeom prst="rect">
            <a:avLst/>
          </a:prstGeom>
        </p:spPr>
        <p:txBody>
          <a:bodyPr wrap="none">
            <a:spAutoFit/>
          </a:bodyPr>
          <a:lstStyle/>
          <a:p>
            <a:pPr algn="r"/>
            <a:r>
              <a:rPr lang="nl-NL" b="1" dirty="0" smtClean="0"/>
              <a:t>Q</a:t>
            </a:r>
            <a:endParaRPr lang="nl-NL" dirty="0"/>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331640" y="1988840"/>
            <a:ext cx="2304256" cy="369332"/>
          </a:xfrm>
          <a:prstGeom prst="rect">
            <a:avLst/>
          </a:prstGeom>
        </p:spPr>
        <p:txBody>
          <a:bodyPr wrap="square">
            <a:spAutoFit/>
          </a:bodyPr>
          <a:lstStyle/>
          <a:p>
            <a:pPr algn="r"/>
            <a:r>
              <a:rPr lang="nl-NL" b="1" dirty="0" smtClean="0"/>
              <a:t>(P → Q) ∧ (Q → P) </a:t>
            </a:r>
            <a:endParaRPr lang="nl-NL" dirty="0"/>
          </a:p>
        </p:txBody>
      </p:sp>
      <p:cxnSp>
        <p:nvCxnSpPr>
          <p:cNvPr id="21" name="Straight Connector 20"/>
          <p:cNvCxnSpPr/>
          <p:nvPr/>
        </p:nvCxnSpPr>
        <p:spPr>
          <a:xfrm>
            <a:off x="3744000" y="2276872"/>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0790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1331640" y="2924944"/>
            <a:ext cx="2304256" cy="369332"/>
          </a:xfrm>
          <a:prstGeom prst="rect">
            <a:avLst/>
          </a:prstGeom>
        </p:spPr>
        <p:txBody>
          <a:bodyPr wrap="square">
            <a:spAutoFit/>
          </a:bodyPr>
          <a:lstStyle/>
          <a:p>
            <a:pPr algn="r"/>
            <a:r>
              <a:rPr lang="nl-NL" b="1" dirty="0" smtClean="0"/>
              <a:t>P → Q , </a:t>
            </a:r>
            <a:r>
              <a:rPr lang="nl-NL" b="1" dirty="0" smtClean="0">
                <a:solidFill>
                  <a:srgbClr val="0070C0"/>
                </a:solidFill>
              </a:rPr>
              <a:t>Q → P</a:t>
            </a:r>
            <a:r>
              <a:rPr lang="nl-NL" b="1" dirty="0" smtClean="0"/>
              <a:t> </a:t>
            </a:r>
            <a:endParaRPr lang="nl-NL" dirty="0"/>
          </a:p>
        </p:txBody>
      </p:sp>
      <p:cxnSp>
        <p:nvCxnSpPr>
          <p:cNvPr id="12" name="Straight Connector 11"/>
          <p:cNvCxnSpPr/>
          <p:nvPr/>
        </p:nvCxnSpPr>
        <p:spPr>
          <a:xfrm flipH="1">
            <a:off x="2879744" y="331692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9912" y="331692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43808"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4584825"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2954934" y="4181018"/>
            <a:ext cx="320922" cy="400110"/>
          </a:xfrm>
          <a:prstGeom prst="rect">
            <a:avLst/>
          </a:prstGeom>
        </p:spPr>
        <p:txBody>
          <a:bodyPr wrap="none">
            <a:spAutoFit/>
          </a:bodyPr>
          <a:lstStyle/>
          <a:p>
            <a:pPr algn="r"/>
            <a:r>
              <a:rPr lang="nl-NL" sz="2000" b="1" dirty="0" smtClean="0"/>
              <a:t>P</a:t>
            </a:r>
            <a:endParaRPr lang="nl-NL" dirty="0"/>
          </a:p>
        </p:txBody>
      </p:sp>
      <p:sp>
        <p:nvSpPr>
          <p:cNvPr id="17" name="Rectangle 16"/>
          <p:cNvSpPr/>
          <p:nvPr/>
        </p:nvSpPr>
        <p:spPr>
          <a:xfrm>
            <a:off x="4211960" y="4171726"/>
            <a:ext cx="343364" cy="369332"/>
          </a:xfrm>
          <a:prstGeom prst="rect">
            <a:avLst/>
          </a:prstGeom>
        </p:spPr>
        <p:txBody>
          <a:bodyPr wrap="none">
            <a:spAutoFit/>
          </a:bodyPr>
          <a:lstStyle/>
          <a:p>
            <a:pPr algn="r"/>
            <a:r>
              <a:rPr lang="nl-NL" b="1" dirty="0" smtClean="0"/>
              <a:t>Q</a:t>
            </a:r>
            <a:endParaRPr lang="nl-N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Het systeem van natuurlijke deductie                         voor de propositielogica</a:t>
            </a:r>
            <a:endParaRPr lang="nl-NL" sz="3600" dirty="0"/>
          </a:p>
        </p:txBody>
      </p:sp>
      <p:sp>
        <p:nvSpPr>
          <p:cNvPr id="3" name="Content Placeholder 2"/>
          <p:cNvSpPr>
            <a:spLocks noGrp="1"/>
          </p:cNvSpPr>
          <p:nvPr>
            <p:ph idx="1"/>
          </p:nvPr>
        </p:nvSpPr>
        <p:spPr>
          <a:xfrm>
            <a:off x="457200" y="1600200"/>
            <a:ext cx="8229600" cy="1108720"/>
          </a:xfrm>
        </p:spPr>
        <p:txBody>
          <a:bodyPr>
            <a:noAutofit/>
          </a:bodyPr>
          <a:lstStyle/>
          <a:p>
            <a:r>
              <a:rPr lang="nl-NL" sz="2200" dirty="0" smtClean="0"/>
              <a:t>Het </a:t>
            </a:r>
            <a:r>
              <a:rPr lang="nl-NL" sz="2200" i="1" dirty="0" smtClean="0"/>
              <a:t>systeem van natuurlijke deductie voor de propositielogica </a:t>
            </a:r>
            <a:r>
              <a:rPr lang="nl-NL" sz="2200" dirty="0" smtClean="0"/>
              <a:t>is bedoeld om op systematische wijze afleidingen te kunnen maken, dat wil zeggen nieuwe formules af te leiden uit gegeven formules.</a:t>
            </a:r>
          </a:p>
        </p:txBody>
      </p:sp>
      <p:sp>
        <p:nvSpPr>
          <p:cNvPr id="4" name="Content Placeholder 2"/>
          <p:cNvSpPr txBox="1">
            <a:spLocks/>
          </p:cNvSpPr>
          <p:nvPr/>
        </p:nvSpPr>
        <p:spPr>
          <a:xfrm>
            <a:off x="457200" y="2636912"/>
            <a:ext cx="8229600"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200" b="0" i="0" u="none" strike="noStrike" kern="1200" cap="none" spc="0" normalizeH="0" baseline="0" noProof="0" dirty="0" smtClean="0">
                <a:ln>
                  <a:noFill/>
                </a:ln>
                <a:solidFill>
                  <a:schemeClr val="tx1"/>
                </a:solidFill>
                <a:effectLst/>
                <a:uLnTx/>
                <a:uFillTx/>
                <a:latin typeface="+mn-lt"/>
                <a:ea typeface="+mn-ea"/>
                <a:cs typeface="+mn-cs"/>
              </a:rPr>
              <a:t>Laat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2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200" b="0" i="1" u="none" strike="noStrike" kern="1200" cap="none" spc="0" normalizeH="0" baseline="-25000" noProof="0" dirty="0" smtClean="0">
                <a:ln>
                  <a:noFill/>
                </a:ln>
                <a:solidFill>
                  <a:schemeClr val="tx1"/>
                </a:solidFill>
                <a:effectLst/>
                <a:uLnTx/>
                <a:uFillTx/>
                <a:latin typeface="+mn-lt"/>
                <a:ea typeface="+mn-ea"/>
                <a:cs typeface="+mn-cs"/>
              </a:rPr>
              <a:t>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200" b="1" i="1" u="none" strike="noStrike" kern="1200" cap="none" spc="0" normalizeH="0" baseline="-25000" noProof="0" dirty="0" smtClean="0">
                <a:ln>
                  <a:noFill/>
                </a:ln>
                <a:solidFill>
                  <a:schemeClr val="tx1"/>
                </a:solidFill>
                <a:effectLst/>
                <a:uLnTx/>
                <a:uFillTx/>
                <a:latin typeface="+mn-lt"/>
                <a:ea typeface="+mn-ea"/>
                <a:cs typeface="+mn-cs"/>
              </a:rPr>
              <a:t>2</a:t>
            </a:r>
            <a:r>
              <a:rPr kumimoji="0" lang="el-GR" sz="2200" b="0" i="1" u="none" strike="noStrike" kern="1200" cap="none" spc="0" normalizeH="0" baseline="0" noProof="0" dirty="0" smtClean="0">
                <a:ln>
                  <a:noFill/>
                </a:ln>
                <a:solidFill>
                  <a:schemeClr val="tx1"/>
                </a:solidFill>
                <a:effectLst/>
                <a:uLnTx/>
                <a:uFillTx/>
                <a:latin typeface="+mn-lt"/>
                <a:ea typeface="+mn-ea"/>
                <a:cs typeface="+mn-cs"/>
              </a:rPr>
              <a:t>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 ,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200" b="1" i="1" u="none" strike="noStrike" kern="1200" cap="none" spc="0" normalizeH="0" baseline="-25000" noProof="0" dirty="0" smtClean="0">
                <a:ln>
                  <a:noFill/>
                </a:ln>
                <a:solidFill>
                  <a:schemeClr val="tx1"/>
                </a:solidFill>
                <a:effectLst/>
                <a:uLnTx/>
                <a:uFillTx/>
                <a:latin typeface="+mn-lt"/>
                <a:ea typeface="+mn-ea"/>
                <a:cs typeface="+mn-cs"/>
              </a:rPr>
              <a:t>7</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en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β</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formules zijn. Indien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β</a:t>
            </a:r>
            <a:r>
              <a:rPr kumimoji="0" lang="nl-NL" sz="2200" b="1" i="0" u="none" strike="noStrike" kern="1200" cap="none" spc="0" normalizeH="0" baseline="0" noProof="0" dirty="0" smtClean="0">
                <a:ln>
                  <a:noFill/>
                </a:ln>
                <a:solidFill>
                  <a:schemeClr val="tx1"/>
                </a:solidFill>
                <a:effectLst/>
                <a:uLnTx/>
                <a:uFillTx/>
                <a:latin typeface="+mn-lt"/>
                <a:ea typeface="+mn-ea"/>
                <a:cs typeface="+mn-cs"/>
              </a:rPr>
              <a:t>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met behulp van de regels van het systeem van natuurlijke deductie kan worden afgeleid uit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2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200" b="0" i="1" u="none" strike="noStrike" kern="1200" cap="none" spc="0" normalizeH="0" baseline="-25000" noProof="0" dirty="0" smtClean="0">
                <a:ln>
                  <a:noFill/>
                </a:ln>
                <a:solidFill>
                  <a:schemeClr val="tx1"/>
                </a:solidFill>
                <a:effectLst/>
                <a:uLnTx/>
                <a:uFillTx/>
                <a:latin typeface="+mn-lt"/>
                <a:ea typeface="+mn-ea"/>
                <a:cs typeface="+mn-cs"/>
              </a:rPr>
              <a:t>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200" b="1" i="1" u="none" strike="noStrike" kern="1200" cap="none" spc="0" normalizeH="0" baseline="-25000" noProof="0" dirty="0" smtClean="0">
                <a:ln>
                  <a:noFill/>
                </a:ln>
                <a:solidFill>
                  <a:schemeClr val="tx1"/>
                </a:solidFill>
                <a:effectLst/>
                <a:uLnTx/>
                <a:uFillTx/>
                <a:latin typeface="+mn-lt"/>
                <a:ea typeface="+mn-ea"/>
                <a:cs typeface="+mn-cs"/>
              </a:rPr>
              <a:t>2</a:t>
            </a:r>
            <a:r>
              <a:rPr kumimoji="0" lang="el-GR" sz="2200" b="0" i="1" u="none" strike="noStrike" kern="1200" cap="none" spc="0" normalizeH="0" baseline="0" noProof="0" dirty="0" smtClean="0">
                <a:ln>
                  <a:noFill/>
                </a:ln>
                <a:solidFill>
                  <a:schemeClr val="tx1"/>
                </a:solidFill>
                <a:effectLst/>
                <a:uLnTx/>
                <a:uFillTx/>
                <a:latin typeface="+mn-lt"/>
                <a:ea typeface="+mn-ea"/>
                <a:cs typeface="+mn-cs"/>
              </a:rPr>
              <a:t>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 ,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200" b="1" i="1" u="none" strike="noStrike" kern="1200" cap="none" spc="0" normalizeH="0" baseline="-25000" noProof="0" dirty="0" smtClean="0">
                <a:ln>
                  <a:noFill/>
                </a:ln>
                <a:solidFill>
                  <a:schemeClr val="tx1"/>
                </a:solidFill>
                <a:effectLst/>
                <a:uLnTx/>
                <a:uFillTx/>
                <a:latin typeface="+mn-lt"/>
                <a:ea typeface="+mn-ea"/>
                <a:cs typeface="+mn-cs"/>
              </a:rPr>
              <a:t>7</a:t>
            </a:r>
            <a:r>
              <a:rPr kumimoji="0" lang="nl-NL" sz="2200" b="0" i="1" u="none" strike="noStrike" kern="1200" cap="none" spc="0" normalizeH="0" baseline="-25000" noProof="0" dirty="0" smtClean="0">
                <a:ln>
                  <a:noFill/>
                </a:ln>
                <a:solidFill>
                  <a:schemeClr val="tx1"/>
                </a:solidFill>
                <a:effectLst/>
                <a:uLnTx/>
                <a:uFillTx/>
                <a:latin typeface="+mn-lt"/>
                <a:ea typeface="+mn-ea"/>
                <a:cs typeface="+mn-cs"/>
              </a:rPr>
              <a:t> </a:t>
            </a:r>
            <a:r>
              <a:rPr kumimoji="0" lang="nl-NL" sz="2200" b="0" i="1" u="none" strike="noStrike" kern="1200" cap="none" spc="0" normalizeH="0" baseline="0" noProof="0" dirty="0" smtClean="0">
                <a:ln>
                  <a:noFill/>
                </a:ln>
                <a:solidFill>
                  <a:schemeClr val="tx1"/>
                </a:solidFill>
                <a:effectLst/>
                <a:uLnTx/>
                <a:uFillTx/>
                <a:latin typeface="+mn-lt"/>
                <a:ea typeface="+mn-ea"/>
                <a:cs typeface="+mn-cs"/>
              </a:rPr>
              <a:t> ,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dan schrijven we: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2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200" b="0" i="1" u="none" strike="noStrike" kern="1200" cap="none" spc="0" normalizeH="0" baseline="-25000" noProof="0" dirty="0" smtClean="0">
                <a:ln>
                  <a:noFill/>
                </a:ln>
                <a:solidFill>
                  <a:schemeClr val="tx1"/>
                </a:solidFill>
                <a:effectLst/>
                <a:uLnTx/>
                <a:uFillTx/>
                <a:latin typeface="+mn-lt"/>
                <a:ea typeface="+mn-ea"/>
                <a:cs typeface="+mn-cs"/>
              </a:rPr>
              <a:t>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200" b="1" i="1" u="none" strike="noStrike" kern="1200" cap="none" spc="0" normalizeH="0" baseline="-25000" noProof="0" dirty="0" smtClean="0">
                <a:ln>
                  <a:noFill/>
                </a:ln>
                <a:solidFill>
                  <a:schemeClr val="tx1"/>
                </a:solidFill>
                <a:effectLst/>
                <a:uLnTx/>
                <a:uFillTx/>
                <a:latin typeface="+mn-lt"/>
                <a:ea typeface="+mn-ea"/>
                <a:cs typeface="+mn-cs"/>
              </a:rPr>
              <a:t>2</a:t>
            </a:r>
            <a:r>
              <a:rPr kumimoji="0" lang="el-GR" sz="2200" b="0" i="1" u="none" strike="noStrike" kern="1200" cap="none" spc="0" normalizeH="0" baseline="0" noProof="0" dirty="0" smtClean="0">
                <a:ln>
                  <a:noFill/>
                </a:ln>
                <a:solidFill>
                  <a:schemeClr val="tx1"/>
                </a:solidFill>
                <a:effectLst/>
                <a:uLnTx/>
                <a:uFillTx/>
                <a:latin typeface="+mn-lt"/>
                <a:ea typeface="+mn-ea"/>
                <a:cs typeface="+mn-cs"/>
              </a:rPr>
              <a:t>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 ,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200" b="1" i="1" u="none" strike="noStrike" kern="1200" cap="none" spc="0" normalizeH="0" baseline="-25000" noProof="0" dirty="0" smtClean="0">
                <a:ln>
                  <a:noFill/>
                </a:ln>
                <a:solidFill>
                  <a:schemeClr val="tx1"/>
                </a:solidFill>
                <a:effectLst/>
                <a:uLnTx/>
                <a:uFillTx/>
                <a:latin typeface="+mn-lt"/>
                <a:ea typeface="+mn-ea"/>
                <a:cs typeface="+mn-cs"/>
              </a:rPr>
              <a:t>7  </a:t>
            </a:r>
            <a:r>
              <a:rPr kumimoji="0" lang="nl-NL" sz="2200" b="1" i="0" u="none" strike="noStrike" kern="1200" cap="none" spc="0" normalizeH="0" baseline="0" noProof="0" dirty="0" smtClean="0">
                <a:ln>
                  <a:noFill/>
                </a:ln>
                <a:solidFill>
                  <a:schemeClr val="tx1"/>
                </a:solidFill>
                <a:effectLst/>
                <a:uLnTx/>
                <a:uFillTx/>
                <a:latin typeface="+mn-lt"/>
                <a:ea typeface="+mn-ea"/>
                <a:cs typeface="+mn-cs"/>
              </a:rPr>
              <a:t>Ⱶ </a:t>
            </a:r>
            <a:r>
              <a:rPr kumimoji="0" lang="el-GR" sz="2200" b="1" i="1" u="none" strike="noStrike" kern="1200" cap="none" spc="0" normalizeH="0" baseline="0" noProof="0" dirty="0" smtClean="0">
                <a:ln>
                  <a:noFill/>
                </a:ln>
                <a:solidFill>
                  <a:schemeClr val="tx1"/>
                </a:solidFill>
                <a:effectLst/>
                <a:uLnTx/>
                <a:uFillTx/>
                <a:latin typeface="+mn-lt"/>
                <a:ea typeface="+mn-ea"/>
                <a:cs typeface="+mn-cs"/>
              </a:rPr>
              <a:t>β</a:t>
            </a:r>
            <a:endParaRPr kumimoji="0" lang="nl-NL" sz="2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899592" y="3861048"/>
            <a:ext cx="5616624" cy="3200876"/>
          </a:xfrm>
          <a:prstGeom prst="rect">
            <a:avLst/>
          </a:prstGeom>
          <a:noFill/>
        </p:spPr>
        <p:txBody>
          <a:bodyPr wrap="square" rtlCol="0">
            <a:spAutoFit/>
          </a:bodyPr>
          <a:lstStyle/>
          <a:p>
            <a:pPr marL="342900" indent="-342900">
              <a:buAutoNum type="arabicPeriod"/>
            </a:pPr>
            <a:r>
              <a:rPr lang="nl-NL" dirty="0" smtClean="0"/>
              <a:t> </a:t>
            </a:r>
            <a:r>
              <a:rPr lang="el-GR" b="1" i="1" dirty="0" smtClean="0"/>
              <a:t>α</a:t>
            </a:r>
            <a:r>
              <a:rPr lang="nl-NL" b="1" i="1" baseline="-25000" dirty="0" smtClean="0"/>
              <a:t>1</a:t>
            </a:r>
          </a:p>
          <a:p>
            <a:pPr marL="342900" indent="-342900">
              <a:buAutoNum type="arabicPeriod"/>
            </a:pPr>
            <a:r>
              <a:rPr lang="nl-NL" dirty="0" smtClean="0"/>
              <a:t> </a:t>
            </a:r>
            <a:r>
              <a:rPr lang="el-GR" b="1" i="1" dirty="0" smtClean="0"/>
              <a:t>α</a:t>
            </a:r>
            <a:r>
              <a:rPr lang="nl-NL" b="1" i="1" baseline="-25000" dirty="0" smtClean="0"/>
              <a:t>2</a:t>
            </a:r>
          </a:p>
          <a:p>
            <a:pPr marL="342900" indent="-342900">
              <a:buAutoNum type="arabicPeriod"/>
            </a:pPr>
            <a:r>
              <a:rPr lang="nl-NL" dirty="0" smtClean="0"/>
              <a:t> </a:t>
            </a:r>
            <a:r>
              <a:rPr lang="el-GR" b="1" i="1" dirty="0" smtClean="0"/>
              <a:t>α</a:t>
            </a:r>
            <a:r>
              <a:rPr lang="nl-NL" b="1" i="1" baseline="-25000" dirty="0" smtClean="0"/>
              <a:t>3 </a:t>
            </a:r>
            <a:r>
              <a:rPr lang="nl-NL" b="1" i="1" dirty="0" smtClean="0"/>
              <a:t>  </a:t>
            </a:r>
            <a:endParaRPr lang="nl-NL" baseline="-25000" dirty="0" smtClean="0"/>
          </a:p>
          <a:p>
            <a:pPr marL="342900" indent="-342900"/>
            <a:r>
              <a:rPr lang="nl-NL" b="1" i="1" dirty="0" smtClean="0"/>
              <a:t>…</a:t>
            </a:r>
          </a:p>
          <a:p>
            <a:pPr marL="342900" indent="-342900"/>
            <a:r>
              <a:rPr lang="nl-NL" dirty="0" smtClean="0"/>
              <a:t>7.    </a:t>
            </a:r>
            <a:r>
              <a:rPr lang="el-GR" b="1" i="1" dirty="0" smtClean="0"/>
              <a:t>α</a:t>
            </a:r>
            <a:r>
              <a:rPr lang="nl-NL" b="1" i="1" baseline="-25000" dirty="0" smtClean="0"/>
              <a:t>7</a:t>
            </a:r>
          </a:p>
          <a:p>
            <a:pPr marL="342900" indent="-342900"/>
            <a:r>
              <a:rPr lang="nl-NL" dirty="0" smtClean="0"/>
              <a:t>…</a:t>
            </a:r>
          </a:p>
          <a:p>
            <a:pPr marL="342900" indent="-342900"/>
            <a:r>
              <a:rPr lang="nl-NL" dirty="0" smtClean="0"/>
              <a:t>…</a:t>
            </a:r>
          </a:p>
          <a:p>
            <a:pPr marL="342900" indent="-342900"/>
            <a:r>
              <a:rPr lang="nl-NL" dirty="0" smtClean="0"/>
              <a:t>12. …</a:t>
            </a:r>
          </a:p>
          <a:p>
            <a:pPr marL="342900" indent="-342900"/>
            <a:r>
              <a:rPr lang="nl-NL" dirty="0" smtClean="0"/>
              <a:t>…</a:t>
            </a:r>
          </a:p>
          <a:p>
            <a:pPr marL="342900" indent="-342900"/>
            <a:r>
              <a:rPr lang="nl-NL" dirty="0" smtClean="0"/>
              <a:t>17.  </a:t>
            </a:r>
            <a:r>
              <a:rPr lang="el-GR" b="1" i="1" dirty="0" smtClean="0"/>
              <a:t>β</a:t>
            </a:r>
            <a:endParaRPr lang="nl-NL" dirty="0" smtClean="0"/>
          </a:p>
          <a:p>
            <a:pPr marL="342900" indent="-342900"/>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20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20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2000"/>
                                        <p:tgtEl>
                                          <p:spTgt spid="8">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2000"/>
                                        <p:tgtEl>
                                          <p:spTgt spid="8">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2000"/>
                                        <p:tgtEl>
                                          <p:spTgt spid="8">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2000"/>
                                        <p:tgtEl>
                                          <p:spTgt spid="8">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fade">
                                      <p:cBhvr>
                                        <p:cTn id="36" dur="2000"/>
                                        <p:tgtEl>
                                          <p:spTgt spid="8">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animEffect transition="in" filter="fade">
                                      <p:cBhvr>
                                        <p:cTn id="39"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build="allAtOnce"/>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331640" y="1988840"/>
            <a:ext cx="2304256" cy="369332"/>
          </a:xfrm>
          <a:prstGeom prst="rect">
            <a:avLst/>
          </a:prstGeom>
        </p:spPr>
        <p:txBody>
          <a:bodyPr wrap="square">
            <a:spAutoFit/>
          </a:bodyPr>
          <a:lstStyle/>
          <a:p>
            <a:pPr algn="r"/>
            <a:r>
              <a:rPr lang="nl-NL" b="1" dirty="0" smtClean="0"/>
              <a:t>(P → Q) ∧ (Q → P) </a:t>
            </a:r>
            <a:endParaRPr lang="nl-NL" dirty="0"/>
          </a:p>
        </p:txBody>
      </p:sp>
      <p:cxnSp>
        <p:nvCxnSpPr>
          <p:cNvPr id="21" name="Straight Connector 20"/>
          <p:cNvCxnSpPr/>
          <p:nvPr/>
        </p:nvCxnSpPr>
        <p:spPr>
          <a:xfrm>
            <a:off x="3744000" y="2276872"/>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0790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1331640" y="2924944"/>
            <a:ext cx="2304256" cy="369332"/>
          </a:xfrm>
          <a:prstGeom prst="rect">
            <a:avLst/>
          </a:prstGeom>
        </p:spPr>
        <p:txBody>
          <a:bodyPr wrap="square">
            <a:spAutoFit/>
          </a:bodyPr>
          <a:lstStyle/>
          <a:p>
            <a:pPr algn="r"/>
            <a:r>
              <a:rPr lang="nl-NL" b="1" dirty="0" smtClean="0"/>
              <a:t>P → Q , Q → P </a:t>
            </a:r>
            <a:endParaRPr lang="nl-NL" dirty="0"/>
          </a:p>
        </p:txBody>
      </p:sp>
      <p:cxnSp>
        <p:nvCxnSpPr>
          <p:cNvPr id="12" name="Straight Connector 11"/>
          <p:cNvCxnSpPr/>
          <p:nvPr/>
        </p:nvCxnSpPr>
        <p:spPr>
          <a:xfrm flipH="1">
            <a:off x="2879744" y="331692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9912" y="331692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43808"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4584825"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2954934" y="4181018"/>
            <a:ext cx="320922" cy="400110"/>
          </a:xfrm>
          <a:prstGeom prst="rect">
            <a:avLst/>
          </a:prstGeom>
        </p:spPr>
        <p:txBody>
          <a:bodyPr wrap="none">
            <a:spAutoFit/>
          </a:bodyPr>
          <a:lstStyle/>
          <a:p>
            <a:pPr algn="r"/>
            <a:r>
              <a:rPr lang="nl-NL" sz="2000" b="1" dirty="0" smtClean="0"/>
              <a:t>P</a:t>
            </a:r>
            <a:endParaRPr lang="nl-NL" dirty="0"/>
          </a:p>
        </p:txBody>
      </p:sp>
      <p:sp>
        <p:nvSpPr>
          <p:cNvPr id="17" name="Rectangle 16"/>
          <p:cNvSpPr/>
          <p:nvPr/>
        </p:nvSpPr>
        <p:spPr>
          <a:xfrm>
            <a:off x="4211960" y="4171726"/>
            <a:ext cx="343364" cy="369332"/>
          </a:xfrm>
          <a:prstGeom prst="rect">
            <a:avLst/>
          </a:prstGeom>
        </p:spPr>
        <p:txBody>
          <a:bodyPr wrap="none">
            <a:spAutoFit/>
          </a:bodyPr>
          <a:lstStyle/>
          <a:p>
            <a:pPr algn="r"/>
            <a:r>
              <a:rPr lang="nl-NL" b="1" dirty="0" smtClean="0"/>
              <a:t>Q</a:t>
            </a:r>
            <a:endParaRPr lang="nl-NL" dirty="0"/>
          </a:p>
        </p:txBody>
      </p:sp>
      <p:cxnSp>
        <p:nvCxnSpPr>
          <p:cNvPr id="18" name="Straight Connector 17"/>
          <p:cNvCxnSpPr/>
          <p:nvPr/>
        </p:nvCxnSpPr>
        <p:spPr>
          <a:xfrm flipH="1">
            <a:off x="1907704" y="4437112"/>
            <a:ext cx="92328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43808" y="443711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835696" y="54452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p:cNvSpPr/>
          <p:nvPr/>
        </p:nvSpPr>
        <p:spPr>
          <a:xfrm>
            <a:off x="3635896" y="54452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p:cNvSpPr/>
          <p:nvPr/>
        </p:nvSpPr>
        <p:spPr>
          <a:xfrm>
            <a:off x="1906748" y="5301208"/>
            <a:ext cx="360996" cy="400110"/>
          </a:xfrm>
          <a:prstGeom prst="rect">
            <a:avLst/>
          </a:prstGeom>
        </p:spPr>
        <p:txBody>
          <a:bodyPr wrap="none">
            <a:spAutoFit/>
          </a:bodyPr>
          <a:lstStyle/>
          <a:p>
            <a:pPr algn="r"/>
            <a:r>
              <a:rPr lang="nl-NL" sz="2000" b="1" dirty="0" smtClean="0"/>
              <a:t>Q</a:t>
            </a:r>
            <a:endParaRPr lang="nl-NL" dirty="0"/>
          </a:p>
        </p:txBody>
      </p:sp>
      <p:sp>
        <p:nvSpPr>
          <p:cNvPr id="26" name="Rectangle 25"/>
          <p:cNvSpPr/>
          <p:nvPr/>
        </p:nvSpPr>
        <p:spPr>
          <a:xfrm>
            <a:off x="3347864" y="5301208"/>
            <a:ext cx="308098" cy="369332"/>
          </a:xfrm>
          <a:prstGeom prst="rect">
            <a:avLst/>
          </a:prstGeom>
        </p:spPr>
        <p:txBody>
          <a:bodyPr wrap="none">
            <a:spAutoFit/>
          </a:bodyPr>
          <a:lstStyle/>
          <a:p>
            <a:pPr algn="r"/>
            <a:r>
              <a:rPr lang="nl-NL" b="1" dirty="0" smtClean="0"/>
              <a:t>P</a:t>
            </a:r>
            <a:endParaRPr lang="nl-NL" dirty="0"/>
          </a:p>
        </p:txBody>
      </p:sp>
      <p:cxnSp>
        <p:nvCxnSpPr>
          <p:cNvPr id="27" name="Straight Connector 26"/>
          <p:cNvCxnSpPr/>
          <p:nvPr/>
        </p:nvCxnSpPr>
        <p:spPr>
          <a:xfrm flipH="1">
            <a:off x="3887856" y="443711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03191" y="443711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851920" y="54452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p:cNvSpPr/>
          <p:nvPr/>
        </p:nvSpPr>
        <p:spPr>
          <a:xfrm>
            <a:off x="5508104" y="54452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p:cNvSpPr/>
          <p:nvPr/>
        </p:nvSpPr>
        <p:spPr>
          <a:xfrm>
            <a:off x="3922972" y="5301208"/>
            <a:ext cx="360996" cy="400110"/>
          </a:xfrm>
          <a:prstGeom prst="rect">
            <a:avLst/>
          </a:prstGeom>
        </p:spPr>
        <p:txBody>
          <a:bodyPr wrap="none">
            <a:spAutoFit/>
          </a:bodyPr>
          <a:lstStyle/>
          <a:p>
            <a:pPr algn="r"/>
            <a:r>
              <a:rPr lang="nl-NL" sz="2000" b="1" dirty="0" smtClean="0"/>
              <a:t>Q</a:t>
            </a:r>
            <a:endParaRPr lang="nl-NL" dirty="0"/>
          </a:p>
        </p:txBody>
      </p:sp>
      <p:sp>
        <p:nvSpPr>
          <p:cNvPr id="32" name="Rectangle 31"/>
          <p:cNvSpPr/>
          <p:nvPr/>
        </p:nvSpPr>
        <p:spPr>
          <a:xfrm>
            <a:off x="5170505" y="5291916"/>
            <a:ext cx="308098" cy="369332"/>
          </a:xfrm>
          <a:prstGeom prst="rect">
            <a:avLst/>
          </a:prstGeom>
        </p:spPr>
        <p:txBody>
          <a:bodyPr wrap="none">
            <a:spAutoFit/>
          </a:bodyPr>
          <a:lstStyle/>
          <a:p>
            <a:pPr algn="r"/>
            <a:r>
              <a:rPr lang="nl-NL" b="1" dirty="0" smtClean="0"/>
              <a:t>P</a:t>
            </a:r>
            <a:endParaRPr lang="nl-NL" dirty="0"/>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331640" y="1988840"/>
            <a:ext cx="2304256" cy="369332"/>
          </a:xfrm>
          <a:prstGeom prst="rect">
            <a:avLst/>
          </a:prstGeom>
        </p:spPr>
        <p:txBody>
          <a:bodyPr wrap="square">
            <a:spAutoFit/>
          </a:bodyPr>
          <a:lstStyle/>
          <a:p>
            <a:pPr algn="r"/>
            <a:r>
              <a:rPr lang="nl-NL" b="1" dirty="0" smtClean="0"/>
              <a:t>(P → Q) ∧ (Q → P) </a:t>
            </a:r>
            <a:endParaRPr lang="nl-NL" dirty="0"/>
          </a:p>
        </p:txBody>
      </p:sp>
      <p:cxnSp>
        <p:nvCxnSpPr>
          <p:cNvPr id="21" name="Straight Connector 20"/>
          <p:cNvCxnSpPr/>
          <p:nvPr/>
        </p:nvCxnSpPr>
        <p:spPr>
          <a:xfrm>
            <a:off x="3744000" y="2276872"/>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0790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1331640" y="2924944"/>
            <a:ext cx="2304256" cy="369332"/>
          </a:xfrm>
          <a:prstGeom prst="rect">
            <a:avLst/>
          </a:prstGeom>
        </p:spPr>
        <p:txBody>
          <a:bodyPr wrap="square">
            <a:spAutoFit/>
          </a:bodyPr>
          <a:lstStyle/>
          <a:p>
            <a:pPr algn="r"/>
            <a:r>
              <a:rPr lang="nl-NL" b="1" dirty="0" smtClean="0"/>
              <a:t>P → Q , Q → P </a:t>
            </a:r>
            <a:endParaRPr lang="nl-NL" dirty="0"/>
          </a:p>
        </p:txBody>
      </p:sp>
      <p:cxnSp>
        <p:nvCxnSpPr>
          <p:cNvPr id="12" name="Straight Connector 11"/>
          <p:cNvCxnSpPr/>
          <p:nvPr/>
        </p:nvCxnSpPr>
        <p:spPr>
          <a:xfrm flipH="1">
            <a:off x="2879744" y="331692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9912" y="331692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43808"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4584825"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2954934" y="4181018"/>
            <a:ext cx="320922" cy="400110"/>
          </a:xfrm>
          <a:prstGeom prst="rect">
            <a:avLst/>
          </a:prstGeom>
        </p:spPr>
        <p:txBody>
          <a:bodyPr wrap="none">
            <a:spAutoFit/>
          </a:bodyPr>
          <a:lstStyle/>
          <a:p>
            <a:pPr algn="r"/>
            <a:r>
              <a:rPr lang="nl-NL" sz="2000" b="1" dirty="0" smtClean="0"/>
              <a:t>P</a:t>
            </a:r>
            <a:endParaRPr lang="nl-NL" dirty="0"/>
          </a:p>
        </p:txBody>
      </p:sp>
      <p:sp>
        <p:nvSpPr>
          <p:cNvPr id="17" name="Rectangle 16"/>
          <p:cNvSpPr/>
          <p:nvPr/>
        </p:nvSpPr>
        <p:spPr>
          <a:xfrm>
            <a:off x="4211960" y="4171726"/>
            <a:ext cx="343364" cy="369332"/>
          </a:xfrm>
          <a:prstGeom prst="rect">
            <a:avLst/>
          </a:prstGeom>
        </p:spPr>
        <p:txBody>
          <a:bodyPr wrap="none">
            <a:spAutoFit/>
          </a:bodyPr>
          <a:lstStyle/>
          <a:p>
            <a:pPr algn="r"/>
            <a:r>
              <a:rPr lang="nl-NL" b="1" dirty="0" smtClean="0"/>
              <a:t>Q</a:t>
            </a:r>
            <a:endParaRPr lang="nl-NL" dirty="0"/>
          </a:p>
        </p:txBody>
      </p:sp>
      <p:cxnSp>
        <p:nvCxnSpPr>
          <p:cNvPr id="18" name="Straight Connector 17"/>
          <p:cNvCxnSpPr/>
          <p:nvPr/>
        </p:nvCxnSpPr>
        <p:spPr>
          <a:xfrm flipH="1">
            <a:off x="1907704" y="4437112"/>
            <a:ext cx="92328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43808" y="443711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835696" y="54452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p:cNvSpPr/>
          <p:nvPr/>
        </p:nvSpPr>
        <p:spPr>
          <a:xfrm>
            <a:off x="3635896" y="54452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p:cNvSpPr/>
          <p:nvPr/>
        </p:nvSpPr>
        <p:spPr>
          <a:xfrm>
            <a:off x="1906748" y="5301208"/>
            <a:ext cx="360996" cy="400110"/>
          </a:xfrm>
          <a:prstGeom prst="rect">
            <a:avLst/>
          </a:prstGeom>
        </p:spPr>
        <p:txBody>
          <a:bodyPr wrap="none">
            <a:spAutoFit/>
          </a:bodyPr>
          <a:lstStyle/>
          <a:p>
            <a:pPr algn="r"/>
            <a:r>
              <a:rPr lang="nl-NL" sz="2000" b="1" dirty="0" smtClean="0"/>
              <a:t>Q</a:t>
            </a:r>
            <a:endParaRPr lang="nl-NL" dirty="0"/>
          </a:p>
        </p:txBody>
      </p:sp>
      <p:sp>
        <p:nvSpPr>
          <p:cNvPr id="26" name="Rectangle 25"/>
          <p:cNvSpPr/>
          <p:nvPr/>
        </p:nvSpPr>
        <p:spPr>
          <a:xfrm>
            <a:off x="3347864" y="5301208"/>
            <a:ext cx="308098" cy="369332"/>
          </a:xfrm>
          <a:prstGeom prst="rect">
            <a:avLst/>
          </a:prstGeom>
        </p:spPr>
        <p:txBody>
          <a:bodyPr wrap="none">
            <a:spAutoFit/>
          </a:bodyPr>
          <a:lstStyle/>
          <a:p>
            <a:pPr algn="r"/>
            <a:r>
              <a:rPr lang="nl-NL" b="1" dirty="0" smtClean="0"/>
              <a:t>P</a:t>
            </a:r>
            <a:endParaRPr lang="nl-NL" dirty="0"/>
          </a:p>
        </p:txBody>
      </p:sp>
      <p:cxnSp>
        <p:nvCxnSpPr>
          <p:cNvPr id="27" name="Straight Connector 26"/>
          <p:cNvCxnSpPr/>
          <p:nvPr/>
        </p:nvCxnSpPr>
        <p:spPr>
          <a:xfrm flipH="1">
            <a:off x="3887856" y="443711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03191" y="443711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851920" y="54452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p:cNvSpPr/>
          <p:nvPr/>
        </p:nvSpPr>
        <p:spPr>
          <a:xfrm>
            <a:off x="5508104" y="54452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p:cNvSpPr/>
          <p:nvPr/>
        </p:nvSpPr>
        <p:spPr>
          <a:xfrm>
            <a:off x="3922972" y="5301208"/>
            <a:ext cx="360996" cy="400110"/>
          </a:xfrm>
          <a:prstGeom prst="rect">
            <a:avLst/>
          </a:prstGeom>
        </p:spPr>
        <p:txBody>
          <a:bodyPr wrap="none">
            <a:spAutoFit/>
          </a:bodyPr>
          <a:lstStyle/>
          <a:p>
            <a:pPr algn="r"/>
            <a:r>
              <a:rPr lang="nl-NL" sz="2000" b="1" dirty="0" smtClean="0"/>
              <a:t>Q</a:t>
            </a:r>
            <a:endParaRPr lang="nl-NL" dirty="0"/>
          </a:p>
        </p:txBody>
      </p:sp>
      <p:sp>
        <p:nvSpPr>
          <p:cNvPr id="32" name="Rectangle 31"/>
          <p:cNvSpPr/>
          <p:nvPr/>
        </p:nvSpPr>
        <p:spPr>
          <a:xfrm>
            <a:off x="5170505" y="5291916"/>
            <a:ext cx="308098" cy="369332"/>
          </a:xfrm>
          <a:prstGeom prst="rect">
            <a:avLst/>
          </a:prstGeom>
        </p:spPr>
        <p:txBody>
          <a:bodyPr wrap="none">
            <a:spAutoFit/>
          </a:bodyPr>
          <a:lstStyle/>
          <a:p>
            <a:pPr algn="r"/>
            <a:r>
              <a:rPr lang="nl-NL" b="1" dirty="0" smtClean="0"/>
              <a:t>P</a:t>
            </a:r>
            <a:endParaRPr lang="nl-NL" dirty="0"/>
          </a:p>
        </p:txBody>
      </p:sp>
      <p:sp>
        <p:nvSpPr>
          <p:cNvPr id="33" name="TextBox 32"/>
          <p:cNvSpPr txBox="1"/>
          <p:nvPr/>
        </p:nvSpPr>
        <p:spPr>
          <a:xfrm>
            <a:off x="3419872" y="5364505"/>
            <a:ext cx="216024" cy="584775"/>
          </a:xfrm>
          <a:prstGeom prst="rect">
            <a:avLst/>
          </a:prstGeom>
          <a:noFill/>
        </p:spPr>
        <p:txBody>
          <a:bodyPr wrap="square" rtlCol="0">
            <a:spAutoFit/>
          </a:bodyPr>
          <a:lstStyle/>
          <a:p>
            <a:r>
              <a:rPr lang="nl-NL" sz="3200" b="1" dirty="0" smtClean="0"/>
              <a:t>+</a:t>
            </a:r>
            <a:endParaRPr lang="nl-NL" b="1" dirty="0"/>
          </a:p>
        </p:txBody>
      </p:sp>
      <p:sp>
        <p:nvSpPr>
          <p:cNvPr id="34" name="TextBox 33"/>
          <p:cNvSpPr txBox="1"/>
          <p:nvPr/>
        </p:nvSpPr>
        <p:spPr>
          <a:xfrm>
            <a:off x="3707904" y="5373216"/>
            <a:ext cx="216024" cy="584775"/>
          </a:xfrm>
          <a:prstGeom prst="rect">
            <a:avLst/>
          </a:prstGeom>
          <a:noFill/>
        </p:spPr>
        <p:txBody>
          <a:bodyPr wrap="square" rtlCol="0">
            <a:spAutoFit/>
          </a:bodyPr>
          <a:lstStyle/>
          <a:p>
            <a:r>
              <a:rPr lang="nl-NL" sz="3200" b="1" dirty="0" smtClean="0"/>
              <a:t>+</a:t>
            </a:r>
            <a:endParaRPr lang="nl-NL" b="1" dirty="0"/>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331640" y="1988840"/>
            <a:ext cx="2304256" cy="369332"/>
          </a:xfrm>
          <a:prstGeom prst="rect">
            <a:avLst/>
          </a:prstGeom>
        </p:spPr>
        <p:txBody>
          <a:bodyPr wrap="square">
            <a:spAutoFit/>
          </a:bodyPr>
          <a:lstStyle/>
          <a:p>
            <a:pPr algn="r"/>
            <a:r>
              <a:rPr lang="nl-NL" b="1" dirty="0" smtClean="0"/>
              <a:t>(P → Q) ∧ (Q → P) </a:t>
            </a:r>
            <a:endParaRPr lang="nl-NL" dirty="0"/>
          </a:p>
        </p:txBody>
      </p:sp>
      <p:cxnSp>
        <p:nvCxnSpPr>
          <p:cNvPr id="21" name="Straight Connector 20"/>
          <p:cNvCxnSpPr/>
          <p:nvPr/>
        </p:nvCxnSpPr>
        <p:spPr>
          <a:xfrm>
            <a:off x="3744000" y="2276872"/>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0790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1331640" y="2924944"/>
            <a:ext cx="2304256" cy="369332"/>
          </a:xfrm>
          <a:prstGeom prst="rect">
            <a:avLst/>
          </a:prstGeom>
        </p:spPr>
        <p:txBody>
          <a:bodyPr wrap="square">
            <a:spAutoFit/>
          </a:bodyPr>
          <a:lstStyle/>
          <a:p>
            <a:pPr algn="r"/>
            <a:r>
              <a:rPr lang="nl-NL" b="1" dirty="0" smtClean="0"/>
              <a:t>P → Q , Q → P </a:t>
            </a:r>
            <a:endParaRPr lang="nl-NL" dirty="0"/>
          </a:p>
        </p:txBody>
      </p:sp>
      <p:cxnSp>
        <p:nvCxnSpPr>
          <p:cNvPr id="12" name="Straight Connector 11"/>
          <p:cNvCxnSpPr/>
          <p:nvPr/>
        </p:nvCxnSpPr>
        <p:spPr>
          <a:xfrm flipH="1">
            <a:off x="2879744" y="331692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9912" y="331692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43808"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4584825"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2954934" y="4181018"/>
            <a:ext cx="320922" cy="400110"/>
          </a:xfrm>
          <a:prstGeom prst="rect">
            <a:avLst/>
          </a:prstGeom>
        </p:spPr>
        <p:txBody>
          <a:bodyPr wrap="none">
            <a:spAutoFit/>
          </a:bodyPr>
          <a:lstStyle/>
          <a:p>
            <a:pPr algn="r"/>
            <a:r>
              <a:rPr lang="nl-NL" sz="2000" b="1" dirty="0" smtClean="0"/>
              <a:t>P</a:t>
            </a:r>
            <a:endParaRPr lang="nl-NL" dirty="0"/>
          </a:p>
        </p:txBody>
      </p:sp>
      <p:sp>
        <p:nvSpPr>
          <p:cNvPr id="17" name="Rectangle 16"/>
          <p:cNvSpPr/>
          <p:nvPr/>
        </p:nvSpPr>
        <p:spPr>
          <a:xfrm>
            <a:off x="4211960" y="4171726"/>
            <a:ext cx="343364" cy="369332"/>
          </a:xfrm>
          <a:prstGeom prst="rect">
            <a:avLst/>
          </a:prstGeom>
        </p:spPr>
        <p:txBody>
          <a:bodyPr wrap="none">
            <a:spAutoFit/>
          </a:bodyPr>
          <a:lstStyle/>
          <a:p>
            <a:pPr algn="r"/>
            <a:r>
              <a:rPr lang="nl-NL" b="1" dirty="0" smtClean="0"/>
              <a:t>Q</a:t>
            </a:r>
            <a:endParaRPr lang="nl-NL" dirty="0"/>
          </a:p>
        </p:txBody>
      </p:sp>
      <p:cxnSp>
        <p:nvCxnSpPr>
          <p:cNvPr id="18" name="Straight Connector 17"/>
          <p:cNvCxnSpPr/>
          <p:nvPr/>
        </p:nvCxnSpPr>
        <p:spPr>
          <a:xfrm flipH="1">
            <a:off x="1907704" y="4437112"/>
            <a:ext cx="923280"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835696" y="54452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p:cNvSpPr/>
          <p:nvPr/>
        </p:nvSpPr>
        <p:spPr>
          <a:xfrm>
            <a:off x="1906748" y="5301208"/>
            <a:ext cx="360996" cy="400110"/>
          </a:xfrm>
          <a:prstGeom prst="rect">
            <a:avLst/>
          </a:prstGeom>
        </p:spPr>
        <p:txBody>
          <a:bodyPr wrap="none">
            <a:spAutoFit/>
          </a:bodyPr>
          <a:lstStyle/>
          <a:p>
            <a:pPr algn="r"/>
            <a:r>
              <a:rPr lang="nl-NL" sz="2000" b="1" dirty="0" smtClean="0"/>
              <a:t>Q</a:t>
            </a:r>
            <a:endParaRPr lang="nl-NL" dirty="0"/>
          </a:p>
        </p:txBody>
      </p:sp>
      <p:cxnSp>
        <p:nvCxnSpPr>
          <p:cNvPr id="28" name="Straight Connector 27"/>
          <p:cNvCxnSpPr/>
          <p:nvPr/>
        </p:nvCxnSpPr>
        <p:spPr>
          <a:xfrm>
            <a:off x="4703191" y="443711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508104" y="54452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p:cNvSpPr/>
          <p:nvPr/>
        </p:nvSpPr>
        <p:spPr>
          <a:xfrm>
            <a:off x="5170505" y="5291916"/>
            <a:ext cx="308098" cy="369332"/>
          </a:xfrm>
          <a:prstGeom prst="rect">
            <a:avLst/>
          </a:prstGeom>
        </p:spPr>
        <p:txBody>
          <a:bodyPr wrap="none">
            <a:spAutoFit/>
          </a:bodyPr>
          <a:lstStyle/>
          <a:p>
            <a:pPr algn="r"/>
            <a:r>
              <a:rPr lang="nl-NL" b="1" dirty="0" smtClean="0"/>
              <a:t>P</a:t>
            </a:r>
            <a:endParaRPr lang="nl-NL" dirty="0"/>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331640" y="1988840"/>
            <a:ext cx="2304256" cy="369332"/>
          </a:xfrm>
          <a:prstGeom prst="rect">
            <a:avLst/>
          </a:prstGeom>
        </p:spPr>
        <p:txBody>
          <a:bodyPr wrap="square">
            <a:spAutoFit/>
          </a:bodyPr>
          <a:lstStyle/>
          <a:p>
            <a:pPr algn="r"/>
            <a:r>
              <a:rPr lang="nl-NL" b="1" dirty="0" smtClean="0"/>
              <a:t>(P → Q) ∧ (Q → P) </a:t>
            </a:r>
            <a:endParaRPr lang="nl-NL" dirty="0"/>
          </a:p>
        </p:txBody>
      </p:sp>
      <p:cxnSp>
        <p:nvCxnSpPr>
          <p:cNvPr id="21" name="Straight Connector 20"/>
          <p:cNvCxnSpPr/>
          <p:nvPr/>
        </p:nvCxnSpPr>
        <p:spPr>
          <a:xfrm>
            <a:off x="3744000" y="2276872"/>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0790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1331640" y="2924944"/>
            <a:ext cx="2304256" cy="369332"/>
          </a:xfrm>
          <a:prstGeom prst="rect">
            <a:avLst/>
          </a:prstGeom>
        </p:spPr>
        <p:txBody>
          <a:bodyPr wrap="square">
            <a:spAutoFit/>
          </a:bodyPr>
          <a:lstStyle/>
          <a:p>
            <a:pPr algn="r"/>
            <a:r>
              <a:rPr lang="nl-NL" b="1" dirty="0" smtClean="0"/>
              <a:t>P → Q , Q → P </a:t>
            </a:r>
            <a:endParaRPr lang="nl-NL" dirty="0"/>
          </a:p>
        </p:txBody>
      </p:sp>
      <p:cxnSp>
        <p:nvCxnSpPr>
          <p:cNvPr id="12" name="Straight Connector 11"/>
          <p:cNvCxnSpPr/>
          <p:nvPr/>
        </p:nvCxnSpPr>
        <p:spPr>
          <a:xfrm flipH="1">
            <a:off x="2879744" y="331692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9912" y="331692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43808"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4584825"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2899345" y="4181018"/>
            <a:ext cx="592535" cy="400110"/>
          </a:xfrm>
          <a:prstGeom prst="rect">
            <a:avLst/>
          </a:prstGeom>
        </p:spPr>
        <p:txBody>
          <a:bodyPr wrap="none">
            <a:spAutoFit/>
          </a:bodyPr>
          <a:lstStyle/>
          <a:p>
            <a:pPr algn="r"/>
            <a:r>
              <a:rPr lang="nl-NL" sz="2000" b="1" dirty="0" smtClean="0"/>
              <a:t>P, Q</a:t>
            </a:r>
            <a:endParaRPr lang="nl-NL" dirty="0"/>
          </a:p>
        </p:txBody>
      </p:sp>
      <p:sp>
        <p:nvSpPr>
          <p:cNvPr id="17" name="Rectangle 16"/>
          <p:cNvSpPr/>
          <p:nvPr/>
        </p:nvSpPr>
        <p:spPr>
          <a:xfrm>
            <a:off x="3965611" y="4171726"/>
            <a:ext cx="589713" cy="369332"/>
          </a:xfrm>
          <a:prstGeom prst="rect">
            <a:avLst/>
          </a:prstGeom>
        </p:spPr>
        <p:txBody>
          <a:bodyPr wrap="none">
            <a:spAutoFit/>
          </a:bodyPr>
          <a:lstStyle/>
          <a:p>
            <a:pPr algn="r"/>
            <a:r>
              <a:rPr lang="nl-NL" b="1" dirty="0" smtClean="0"/>
              <a:t>Q, P</a:t>
            </a:r>
            <a:endParaRPr lang="nl-NL" dirty="0"/>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11" name="Rectangle 10"/>
          <p:cNvSpPr/>
          <p:nvPr/>
        </p:nvSpPr>
        <p:spPr>
          <a:xfrm>
            <a:off x="1403648" y="2987660"/>
            <a:ext cx="2304256" cy="369332"/>
          </a:xfrm>
          <a:prstGeom prst="rect">
            <a:avLst/>
          </a:prstGeom>
        </p:spPr>
        <p:txBody>
          <a:bodyPr wrap="square">
            <a:spAutoFit/>
          </a:bodyPr>
          <a:lstStyle/>
          <a:p>
            <a:pPr algn="r"/>
            <a:r>
              <a:rPr lang="nl-NL" b="1" dirty="0" smtClean="0"/>
              <a:t>(P → Q) ∧ (Q → P) </a:t>
            </a:r>
            <a:endParaRPr lang="nl-NL" dirty="0"/>
          </a:p>
        </p:txBody>
      </p:sp>
      <p:sp>
        <p:nvSpPr>
          <p:cNvPr id="22" name="Oval 21"/>
          <p:cNvSpPr/>
          <p:nvPr/>
        </p:nvSpPr>
        <p:spPr>
          <a:xfrm>
            <a:off x="370790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11"/>
          <p:cNvCxnSpPr/>
          <p:nvPr/>
        </p:nvCxnSpPr>
        <p:spPr>
          <a:xfrm flipH="1">
            <a:off x="2879744" y="331692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9912" y="331692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43808"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4584825"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2899345" y="4181018"/>
            <a:ext cx="592535" cy="400110"/>
          </a:xfrm>
          <a:prstGeom prst="rect">
            <a:avLst/>
          </a:prstGeom>
        </p:spPr>
        <p:txBody>
          <a:bodyPr wrap="none">
            <a:spAutoFit/>
          </a:bodyPr>
          <a:lstStyle/>
          <a:p>
            <a:pPr algn="r"/>
            <a:r>
              <a:rPr lang="nl-NL" sz="2000" b="1" dirty="0" smtClean="0"/>
              <a:t>P, Q</a:t>
            </a:r>
            <a:endParaRPr lang="nl-NL" dirty="0"/>
          </a:p>
        </p:txBody>
      </p:sp>
      <p:sp>
        <p:nvSpPr>
          <p:cNvPr id="17" name="Rectangle 16"/>
          <p:cNvSpPr/>
          <p:nvPr/>
        </p:nvSpPr>
        <p:spPr>
          <a:xfrm>
            <a:off x="3965611" y="4171726"/>
            <a:ext cx="589713" cy="369332"/>
          </a:xfrm>
          <a:prstGeom prst="rect">
            <a:avLst/>
          </a:prstGeom>
        </p:spPr>
        <p:txBody>
          <a:bodyPr wrap="none">
            <a:spAutoFit/>
          </a:bodyPr>
          <a:lstStyle/>
          <a:p>
            <a:pPr algn="r"/>
            <a:r>
              <a:rPr lang="nl-NL" b="1" dirty="0" smtClean="0"/>
              <a:t>Q, P</a:t>
            </a:r>
            <a:endParaRPr lang="nl-NL" dirty="0"/>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ware equivalentie</a:t>
            </a:r>
            <a:endParaRPr lang="nl-NL" sz="3600" dirty="0"/>
          </a:p>
        </p:txBody>
      </p:sp>
      <p:sp>
        <p:nvSpPr>
          <p:cNvPr id="11" name="Rectangle 10"/>
          <p:cNvSpPr/>
          <p:nvPr/>
        </p:nvSpPr>
        <p:spPr>
          <a:xfrm>
            <a:off x="1403648" y="2987660"/>
            <a:ext cx="2304256" cy="369332"/>
          </a:xfrm>
          <a:prstGeom prst="rect">
            <a:avLst/>
          </a:prstGeom>
        </p:spPr>
        <p:txBody>
          <a:bodyPr wrap="square">
            <a:spAutoFit/>
          </a:bodyPr>
          <a:lstStyle/>
          <a:p>
            <a:pPr algn="r"/>
            <a:r>
              <a:rPr lang="nl-NL" b="1" dirty="0" smtClean="0"/>
              <a:t> </a:t>
            </a:r>
            <a:endParaRPr lang="nl-NL" dirty="0"/>
          </a:p>
        </p:txBody>
      </p:sp>
      <p:sp>
        <p:nvSpPr>
          <p:cNvPr id="22" name="Oval 21"/>
          <p:cNvSpPr/>
          <p:nvPr/>
        </p:nvSpPr>
        <p:spPr>
          <a:xfrm>
            <a:off x="370790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11"/>
          <p:cNvCxnSpPr/>
          <p:nvPr/>
        </p:nvCxnSpPr>
        <p:spPr>
          <a:xfrm flipH="1">
            <a:off x="2879744" y="331692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9912" y="331692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43808"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p:cNvSpPr/>
          <p:nvPr/>
        </p:nvSpPr>
        <p:spPr>
          <a:xfrm>
            <a:off x="4584825" y="432503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2899345" y="4181018"/>
            <a:ext cx="592535" cy="400110"/>
          </a:xfrm>
          <a:prstGeom prst="rect">
            <a:avLst/>
          </a:prstGeom>
        </p:spPr>
        <p:txBody>
          <a:bodyPr wrap="none">
            <a:spAutoFit/>
          </a:bodyPr>
          <a:lstStyle/>
          <a:p>
            <a:pPr algn="r"/>
            <a:r>
              <a:rPr lang="nl-NL" sz="2000" b="1" dirty="0" smtClean="0"/>
              <a:t>P, Q</a:t>
            </a:r>
            <a:endParaRPr lang="nl-NL" dirty="0"/>
          </a:p>
        </p:txBody>
      </p:sp>
      <p:sp>
        <p:nvSpPr>
          <p:cNvPr id="17" name="Rectangle 16"/>
          <p:cNvSpPr/>
          <p:nvPr/>
        </p:nvSpPr>
        <p:spPr>
          <a:xfrm>
            <a:off x="3965611" y="4171726"/>
            <a:ext cx="589713" cy="369332"/>
          </a:xfrm>
          <a:prstGeom prst="rect">
            <a:avLst/>
          </a:prstGeom>
        </p:spPr>
        <p:txBody>
          <a:bodyPr wrap="none">
            <a:spAutoFit/>
          </a:bodyPr>
          <a:lstStyle/>
          <a:p>
            <a:pPr algn="r"/>
            <a:r>
              <a:rPr lang="nl-NL" b="1" dirty="0" smtClean="0"/>
              <a:t>Q, P</a:t>
            </a:r>
            <a:endParaRPr lang="nl-NL" dirty="0"/>
          </a:p>
        </p:txBody>
      </p:sp>
      <p:sp>
        <p:nvSpPr>
          <p:cNvPr id="18" name="Rectangle 17"/>
          <p:cNvSpPr/>
          <p:nvPr/>
        </p:nvSpPr>
        <p:spPr>
          <a:xfrm>
            <a:off x="2771800" y="2996952"/>
            <a:ext cx="875561" cy="369332"/>
          </a:xfrm>
          <a:prstGeom prst="rect">
            <a:avLst/>
          </a:prstGeom>
        </p:spPr>
        <p:txBody>
          <a:bodyPr wrap="none">
            <a:spAutoFit/>
          </a:bodyPr>
          <a:lstStyle/>
          <a:p>
            <a:r>
              <a:rPr lang="nl-NL" b="1" dirty="0" smtClean="0"/>
              <a:t>P ↔ Q</a:t>
            </a:r>
            <a:endParaRPr lang="nl-NL" dirty="0"/>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onware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3491880" y="1988840"/>
            <a:ext cx="1224136" cy="369332"/>
          </a:xfrm>
          <a:prstGeom prst="rect">
            <a:avLst/>
          </a:prstGeom>
        </p:spPr>
        <p:txBody>
          <a:bodyPr wrap="square">
            <a:spAutoFit/>
          </a:bodyPr>
          <a:lstStyle/>
          <a:p>
            <a:pPr algn="r"/>
            <a:r>
              <a:rPr lang="nl-NL" b="1" dirty="0" smtClean="0"/>
              <a:t>P ↔ Q </a:t>
            </a:r>
            <a:endParaRPr lang="nl-NL" dirty="0"/>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onware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3203848" y="1988840"/>
            <a:ext cx="2448272" cy="646331"/>
          </a:xfrm>
          <a:prstGeom prst="rect">
            <a:avLst/>
          </a:prstGeom>
        </p:spPr>
        <p:txBody>
          <a:bodyPr wrap="square">
            <a:spAutoFit/>
          </a:bodyPr>
          <a:lstStyle/>
          <a:p>
            <a:pPr algn="r"/>
            <a:r>
              <a:rPr lang="nl-NL" b="1" dirty="0" smtClean="0"/>
              <a:t>(P → Q) ∧ (Q → P) </a:t>
            </a:r>
            <a:endParaRPr lang="nl-NL" dirty="0" smtClean="0"/>
          </a:p>
          <a:p>
            <a:pPr algn="r"/>
            <a:r>
              <a:rPr lang="nl-NL" b="1" dirty="0" smtClean="0"/>
              <a:t> </a:t>
            </a:r>
            <a:endParaRPr lang="nl-NL" dirty="0"/>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onware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3203848" y="1988840"/>
            <a:ext cx="2448272" cy="646331"/>
          </a:xfrm>
          <a:prstGeom prst="rect">
            <a:avLst/>
          </a:prstGeom>
        </p:spPr>
        <p:txBody>
          <a:bodyPr wrap="square">
            <a:spAutoFit/>
          </a:bodyPr>
          <a:lstStyle/>
          <a:p>
            <a:pPr algn="r"/>
            <a:r>
              <a:rPr lang="nl-NL" b="1" dirty="0" smtClean="0"/>
              <a:t>(P → Q) ∧ (Q → P) </a:t>
            </a:r>
            <a:endParaRPr lang="nl-NL" dirty="0" smtClean="0"/>
          </a:p>
          <a:p>
            <a:pPr algn="r"/>
            <a:r>
              <a:rPr lang="nl-NL" b="1" dirty="0" smtClean="0"/>
              <a:t> </a:t>
            </a:r>
            <a:endParaRPr lang="nl-NL" dirty="0"/>
          </a:p>
        </p:txBody>
      </p:sp>
      <p:cxnSp>
        <p:nvCxnSpPr>
          <p:cNvPr id="6" name="Straight Connector 5"/>
          <p:cNvCxnSpPr/>
          <p:nvPr/>
        </p:nvCxnSpPr>
        <p:spPr>
          <a:xfrm flipH="1">
            <a:off x="2879744" y="227687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79912" y="227687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43808" y="32849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a:off x="4584825" y="32849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p:nvPr/>
        </p:nvSpPr>
        <p:spPr>
          <a:xfrm>
            <a:off x="2926921" y="3140968"/>
            <a:ext cx="780983" cy="369332"/>
          </a:xfrm>
          <a:prstGeom prst="rect">
            <a:avLst/>
          </a:prstGeom>
        </p:spPr>
        <p:txBody>
          <a:bodyPr wrap="none">
            <a:spAutoFit/>
          </a:bodyPr>
          <a:lstStyle/>
          <a:p>
            <a:pPr algn="r"/>
            <a:r>
              <a:rPr lang="nl-NL" b="1" dirty="0" smtClean="0"/>
              <a:t>P → Q</a:t>
            </a:r>
            <a:endParaRPr lang="nl-NL" sz="1600" dirty="0"/>
          </a:p>
        </p:txBody>
      </p:sp>
      <p:sp>
        <p:nvSpPr>
          <p:cNvPr id="13" name="Rectangle 12"/>
          <p:cNvSpPr/>
          <p:nvPr/>
        </p:nvSpPr>
        <p:spPr>
          <a:xfrm>
            <a:off x="4655113" y="3131676"/>
            <a:ext cx="780983" cy="369332"/>
          </a:xfrm>
          <a:prstGeom prst="rect">
            <a:avLst/>
          </a:prstGeom>
        </p:spPr>
        <p:txBody>
          <a:bodyPr wrap="none">
            <a:spAutoFit/>
          </a:bodyPr>
          <a:lstStyle/>
          <a:p>
            <a:pPr algn="r"/>
            <a:r>
              <a:rPr lang="nl-NL" b="1" dirty="0" smtClean="0"/>
              <a:t>Q → P</a:t>
            </a:r>
            <a:endParaRPr lang="nl-NL" dirty="0"/>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onware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3203848" y="1988840"/>
            <a:ext cx="2448272" cy="646331"/>
          </a:xfrm>
          <a:prstGeom prst="rect">
            <a:avLst/>
          </a:prstGeom>
        </p:spPr>
        <p:txBody>
          <a:bodyPr wrap="square">
            <a:spAutoFit/>
          </a:bodyPr>
          <a:lstStyle/>
          <a:p>
            <a:pPr algn="r"/>
            <a:r>
              <a:rPr lang="nl-NL" b="1" dirty="0" smtClean="0"/>
              <a:t>(P → Q) ∧ (Q → P) </a:t>
            </a:r>
            <a:endParaRPr lang="nl-NL" dirty="0" smtClean="0"/>
          </a:p>
          <a:p>
            <a:pPr algn="r"/>
            <a:r>
              <a:rPr lang="nl-NL" b="1" dirty="0" smtClean="0"/>
              <a:t> </a:t>
            </a:r>
            <a:endParaRPr lang="nl-NL" dirty="0"/>
          </a:p>
        </p:txBody>
      </p:sp>
      <p:cxnSp>
        <p:nvCxnSpPr>
          <p:cNvPr id="6" name="Straight Connector 5"/>
          <p:cNvCxnSpPr/>
          <p:nvPr/>
        </p:nvCxnSpPr>
        <p:spPr>
          <a:xfrm flipH="1">
            <a:off x="2879744" y="227687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79912" y="227687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43808" y="32849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a:off x="4584825" y="32849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p:nvPr/>
        </p:nvSpPr>
        <p:spPr>
          <a:xfrm>
            <a:off x="2926921" y="3140968"/>
            <a:ext cx="780983" cy="369332"/>
          </a:xfrm>
          <a:prstGeom prst="rect">
            <a:avLst/>
          </a:prstGeom>
        </p:spPr>
        <p:txBody>
          <a:bodyPr wrap="none">
            <a:spAutoFit/>
          </a:bodyPr>
          <a:lstStyle/>
          <a:p>
            <a:pPr algn="r"/>
            <a:r>
              <a:rPr lang="nl-NL" b="1" dirty="0" smtClean="0"/>
              <a:t>P → Q</a:t>
            </a:r>
            <a:endParaRPr lang="nl-NL" dirty="0"/>
          </a:p>
        </p:txBody>
      </p:sp>
      <p:sp>
        <p:nvSpPr>
          <p:cNvPr id="13" name="Rectangle 12"/>
          <p:cNvSpPr/>
          <p:nvPr/>
        </p:nvSpPr>
        <p:spPr>
          <a:xfrm>
            <a:off x="4655113" y="3131676"/>
            <a:ext cx="780983" cy="369332"/>
          </a:xfrm>
          <a:prstGeom prst="rect">
            <a:avLst/>
          </a:prstGeom>
        </p:spPr>
        <p:txBody>
          <a:bodyPr wrap="none">
            <a:spAutoFit/>
          </a:bodyPr>
          <a:lstStyle/>
          <a:p>
            <a:pPr algn="r"/>
            <a:r>
              <a:rPr lang="nl-NL" b="1" dirty="0" smtClean="0"/>
              <a:t>Q → P</a:t>
            </a:r>
            <a:endParaRPr lang="nl-NL" dirty="0"/>
          </a:p>
        </p:txBody>
      </p:sp>
      <p:cxnSp>
        <p:nvCxnSpPr>
          <p:cNvPr id="14" name="Straight Connector 13"/>
          <p:cNvCxnSpPr/>
          <p:nvPr/>
        </p:nvCxnSpPr>
        <p:spPr>
          <a:xfrm>
            <a:off x="2843808" y="3429000"/>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44008" y="3429000"/>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843808"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p:cNvSpPr/>
          <p:nvPr/>
        </p:nvSpPr>
        <p:spPr>
          <a:xfrm>
            <a:off x="4572000"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p:cNvSpPr/>
          <p:nvPr/>
        </p:nvSpPr>
        <p:spPr>
          <a:xfrm>
            <a:off x="2496592" y="4221088"/>
            <a:ext cx="308097" cy="369332"/>
          </a:xfrm>
          <a:prstGeom prst="rect">
            <a:avLst/>
          </a:prstGeom>
        </p:spPr>
        <p:txBody>
          <a:bodyPr wrap="none">
            <a:spAutoFit/>
          </a:bodyPr>
          <a:lstStyle/>
          <a:p>
            <a:pPr algn="r"/>
            <a:r>
              <a:rPr lang="nl-NL" b="1" dirty="0" smtClean="0"/>
              <a:t>P</a:t>
            </a:r>
            <a:endParaRPr lang="nl-NL" dirty="0"/>
          </a:p>
        </p:txBody>
      </p:sp>
      <p:sp>
        <p:nvSpPr>
          <p:cNvPr id="19" name="Rectangle 18"/>
          <p:cNvSpPr/>
          <p:nvPr/>
        </p:nvSpPr>
        <p:spPr>
          <a:xfrm>
            <a:off x="2932493" y="4221088"/>
            <a:ext cx="343363" cy="369332"/>
          </a:xfrm>
          <a:prstGeom prst="rect">
            <a:avLst/>
          </a:prstGeom>
        </p:spPr>
        <p:txBody>
          <a:bodyPr wrap="none">
            <a:spAutoFit/>
          </a:bodyPr>
          <a:lstStyle/>
          <a:p>
            <a:pPr algn="r"/>
            <a:r>
              <a:rPr lang="nl-NL" b="1" dirty="0" smtClean="0"/>
              <a:t>Q</a:t>
            </a:r>
            <a:endParaRPr lang="nl-NL" dirty="0"/>
          </a:p>
        </p:txBody>
      </p:sp>
      <p:sp>
        <p:nvSpPr>
          <p:cNvPr id="21" name="Rectangle 20"/>
          <p:cNvSpPr/>
          <p:nvPr/>
        </p:nvSpPr>
        <p:spPr>
          <a:xfrm>
            <a:off x="4189518" y="4221088"/>
            <a:ext cx="343363" cy="369332"/>
          </a:xfrm>
          <a:prstGeom prst="rect">
            <a:avLst/>
          </a:prstGeom>
        </p:spPr>
        <p:txBody>
          <a:bodyPr wrap="none">
            <a:spAutoFit/>
          </a:bodyPr>
          <a:lstStyle/>
          <a:p>
            <a:pPr algn="r"/>
            <a:r>
              <a:rPr lang="nl-NL" b="1" dirty="0" smtClean="0"/>
              <a:t>Q</a:t>
            </a:r>
            <a:endParaRPr lang="nl-NL" dirty="0"/>
          </a:p>
        </p:txBody>
      </p:sp>
      <p:sp>
        <p:nvSpPr>
          <p:cNvPr id="22" name="Rectangle 21"/>
          <p:cNvSpPr/>
          <p:nvPr/>
        </p:nvSpPr>
        <p:spPr>
          <a:xfrm>
            <a:off x="4767959" y="4221088"/>
            <a:ext cx="308097" cy="369332"/>
          </a:xfrm>
          <a:prstGeom prst="rect">
            <a:avLst/>
          </a:prstGeom>
        </p:spPr>
        <p:txBody>
          <a:bodyPr wrap="none">
            <a:spAutoFit/>
          </a:bodyPr>
          <a:lstStyle/>
          <a:p>
            <a:pPr algn="r"/>
            <a:r>
              <a:rPr lang="nl-NL" b="1" dirty="0" smtClean="0"/>
              <a:t>P</a:t>
            </a:r>
            <a:endParaRPr lang="nl-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Het systeem van natuurlijke deductie                         voor de propositielogica</a:t>
            </a:r>
            <a:endParaRPr lang="nl-NL" sz="3600" dirty="0"/>
          </a:p>
        </p:txBody>
      </p:sp>
      <p:sp>
        <p:nvSpPr>
          <p:cNvPr id="5" name="Content Placeholder 2"/>
          <p:cNvSpPr txBox="1">
            <a:spLocks/>
          </p:cNvSpPr>
          <p:nvPr/>
        </p:nvSpPr>
        <p:spPr>
          <a:xfrm>
            <a:off x="457200" y="1484784"/>
            <a:ext cx="8229600" cy="7920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Als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1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2</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 ,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7  </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Ⱶ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β</a:t>
            </a:r>
            <a:r>
              <a:rPr kumimoji="0" lang="nl-NL" sz="20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dan is deze afleiding een logisch geldige redenering met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β</a:t>
            </a:r>
            <a:r>
              <a:rPr kumimoji="0" lang="nl-NL" sz="20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als conclusie en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000" b="0" i="1" u="none" strike="noStrike" kern="1200" cap="none" spc="0" normalizeH="0" baseline="-2500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2</a:t>
            </a:r>
            <a:r>
              <a:rPr kumimoji="0" lang="el-GR" sz="2000" b="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 ,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7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als premissen.</a:t>
            </a:r>
          </a:p>
        </p:txBody>
      </p:sp>
      <p:sp>
        <p:nvSpPr>
          <p:cNvPr id="6" name="Content Placeholder 2"/>
          <p:cNvSpPr txBox="1">
            <a:spLocks/>
          </p:cNvSpPr>
          <p:nvPr/>
        </p:nvSpPr>
        <p:spPr>
          <a:xfrm>
            <a:off x="457200" y="4725144"/>
            <a:ext cx="8229600" cy="144016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sng" strike="noStrike" kern="1200" cap="none" spc="0" normalizeH="0" baseline="0" noProof="0" dirty="0" smtClean="0">
                <a:ln>
                  <a:noFill/>
                </a:ln>
                <a:solidFill>
                  <a:schemeClr val="tx1"/>
                </a:solidFill>
                <a:effectLst/>
                <a:uLnTx/>
                <a:uFillTx/>
                <a:latin typeface="+mn-lt"/>
                <a:ea typeface="+mn-ea"/>
                <a:cs typeface="+mn-cs"/>
              </a:rPr>
              <a:t>Omgekeerd</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als er een logisch geldige redenering bestaat met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1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2</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 ,</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7 </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als premissen en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β</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als conclusie, dan bestaat er ook een afleiding van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β</a:t>
            </a:r>
            <a:r>
              <a:rPr kumimoji="0" lang="el-GR" sz="2000" b="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uit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1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2</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 ,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7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in het systeem van natuurlijke deductie. </a:t>
            </a:r>
            <a:r>
              <a:rPr lang="nl-NL" sz="2000" dirty="0" smtClean="0"/>
              <a:t>K</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ortom</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dan is het ook zo dat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1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2</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 ,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25000" noProof="0" dirty="0" smtClean="0">
                <a:ln>
                  <a:noFill/>
                </a:ln>
                <a:solidFill>
                  <a:schemeClr val="tx1"/>
                </a:solidFill>
                <a:effectLst/>
                <a:uLnTx/>
                <a:uFillTx/>
                <a:latin typeface="+mn-lt"/>
                <a:ea typeface="+mn-ea"/>
                <a:cs typeface="+mn-cs"/>
              </a:rPr>
              <a:t>7  </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Ⱶ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β</a:t>
            </a:r>
            <a:endParaRPr kumimoji="0" lang="nl-NL" sz="2000" b="1"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6048672"/>
            <a:ext cx="8939336" cy="7647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Het systeem voor natuurlijke deductie valt dus naadloos samen met                    het geheel van alle logisch geldige afleidingen in de propositielogica!</a:t>
            </a:r>
          </a:p>
        </p:txBody>
      </p:sp>
      <p:sp>
        <p:nvSpPr>
          <p:cNvPr id="8" name="TextBox 7"/>
          <p:cNvSpPr txBox="1"/>
          <p:nvPr/>
        </p:nvSpPr>
        <p:spPr>
          <a:xfrm>
            <a:off x="1043608" y="2192084"/>
            <a:ext cx="5616624" cy="2893100"/>
          </a:xfrm>
          <a:prstGeom prst="rect">
            <a:avLst/>
          </a:prstGeom>
          <a:noFill/>
        </p:spPr>
        <p:txBody>
          <a:bodyPr wrap="square" rtlCol="0">
            <a:spAutoFit/>
          </a:bodyPr>
          <a:lstStyle/>
          <a:p>
            <a:pPr marL="342900" indent="-342900">
              <a:buAutoNum type="arabicPeriod"/>
            </a:pPr>
            <a:r>
              <a:rPr lang="nl-NL" sz="1600" dirty="0" smtClean="0"/>
              <a:t> </a:t>
            </a:r>
            <a:r>
              <a:rPr lang="el-GR" sz="1600" b="1" i="1" dirty="0" smtClean="0"/>
              <a:t>α</a:t>
            </a:r>
            <a:r>
              <a:rPr lang="nl-NL" sz="1600" b="1" i="1" baseline="-25000" dirty="0" smtClean="0"/>
              <a:t>1   </a:t>
            </a:r>
            <a:r>
              <a:rPr lang="nl-NL" sz="1600" dirty="0" smtClean="0"/>
              <a:t>(premisse)</a:t>
            </a:r>
            <a:endParaRPr lang="nl-NL" sz="1600" b="1" i="1" baseline="-25000" dirty="0" smtClean="0"/>
          </a:p>
          <a:p>
            <a:pPr marL="342900" indent="-342900">
              <a:buAutoNum type="arabicPeriod"/>
            </a:pPr>
            <a:r>
              <a:rPr lang="nl-NL" sz="1600" dirty="0" smtClean="0"/>
              <a:t> </a:t>
            </a:r>
            <a:r>
              <a:rPr lang="el-GR" sz="1600" b="1" i="1" dirty="0" smtClean="0"/>
              <a:t>α</a:t>
            </a:r>
            <a:r>
              <a:rPr lang="nl-NL" sz="1600" b="1" i="1" baseline="-25000" dirty="0" smtClean="0"/>
              <a:t>2   </a:t>
            </a:r>
            <a:r>
              <a:rPr lang="nl-NL" sz="1600" dirty="0" smtClean="0"/>
              <a:t>(premisse)</a:t>
            </a:r>
            <a:endParaRPr lang="nl-NL" sz="1600" b="1" i="1" baseline="-25000" dirty="0" smtClean="0"/>
          </a:p>
          <a:p>
            <a:pPr marL="342900" indent="-342900">
              <a:buAutoNum type="arabicPeriod"/>
            </a:pPr>
            <a:r>
              <a:rPr lang="nl-NL" sz="1600" dirty="0" smtClean="0"/>
              <a:t> </a:t>
            </a:r>
            <a:r>
              <a:rPr lang="el-GR" sz="1600" b="1" i="1" dirty="0" smtClean="0"/>
              <a:t>α</a:t>
            </a:r>
            <a:r>
              <a:rPr lang="nl-NL" sz="1600" b="1" i="1" baseline="-25000" dirty="0" smtClean="0"/>
              <a:t>3   </a:t>
            </a:r>
            <a:r>
              <a:rPr lang="nl-NL" sz="1600" dirty="0" smtClean="0"/>
              <a:t>(premisse)</a:t>
            </a:r>
            <a:r>
              <a:rPr lang="nl-NL" sz="1600" b="1" i="1" dirty="0" smtClean="0"/>
              <a:t> </a:t>
            </a:r>
            <a:endParaRPr lang="nl-NL" sz="1600" baseline="-25000" dirty="0" smtClean="0"/>
          </a:p>
          <a:p>
            <a:pPr marL="342900" indent="-342900"/>
            <a:r>
              <a:rPr lang="nl-NL" sz="1600" i="1" dirty="0" smtClean="0"/>
              <a:t>…</a:t>
            </a:r>
          </a:p>
          <a:p>
            <a:pPr marL="342900" indent="-342900"/>
            <a:r>
              <a:rPr lang="nl-NL" sz="1600" dirty="0" smtClean="0"/>
              <a:t>7.     </a:t>
            </a:r>
            <a:r>
              <a:rPr lang="el-GR" sz="1600" b="1" i="1" dirty="0" smtClean="0"/>
              <a:t>α</a:t>
            </a:r>
            <a:r>
              <a:rPr lang="nl-NL" sz="1600" b="1" i="1" baseline="-25000" dirty="0" smtClean="0"/>
              <a:t>7   </a:t>
            </a:r>
            <a:r>
              <a:rPr lang="nl-NL" sz="1600" dirty="0" smtClean="0"/>
              <a:t>(premisse)</a:t>
            </a:r>
            <a:endParaRPr lang="nl-NL" sz="1600" b="1" i="1" baseline="-25000" dirty="0" smtClean="0"/>
          </a:p>
          <a:p>
            <a:pPr marL="342900" indent="-342900"/>
            <a:r>
              <a:rPr lang="nl-NL" sz="1600" dirty="0" smtClean="0"/>
              <a:t>…</a:t>
            </a:r>
          </a:p>
          <a:p>
            <a:pPr marL="342900" indent="-342900"/>
            <a:r>
              <a:rPr lang="nl-NL" sz="1600" dirty="0" smtClean="0"/>
              <a:t>…</a:t>
            </a:r>
          </a:p>
          <a:p>
            <a:pPr marL="342900" indent="-342900"/>
            <a:r>
              <a:rPr lang="nl-NL" sz="1600" dirty="0" smtClean="0"/>
              <a:t>12. …</a:t>
            </a:r>
          </a:p>
          <a:p>
            <a:pPr marL="342900" indent="-342900"/>
            <a:r>
              <a:rPr lang="nl-NL" sz="1600" dirty="0" smtClean="0"/>
              <a:t>…</a:t>
            </a:r>
          </a:p>
          <a:p>
            <a:pPr marL="342900" indent="-342900"/>
            <a:r>
              <a:rPr lang="nl-NL" sz="1600" dirty="0" smtClean="0"/>
              <a:t>17.   </a:t>
            </a:r>
            <a:r>
              <a:rPr lang="el-GR" sz="1600" b="1" i="1" dirty="0" smtClean="0"/>
              <a:t>β</a:t>
            </a:r>
            <a:r>
              <a:rPr lang="nl-NL" sz="1600" b="1" i="1" dirty="0" smtClean="0"/>
              <a:t>    </a:t>
            </a:r>
            <a:r>
              <a:rPr lang="nl-NL" sz="1600" dirty="0" smtClean="0"/>
              <a:t>(conclusie)</a:t>
            </a:r>
          </a:p>
          <a:p>
            <a:pPr marL="342900" indent="-342900"/>
            <a:endParaRPr lang="nl-NL"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2000"/>
                                        <p:tgtEl>
                                          <p:spTgt spid="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2000"/>
                                        <p:tgtEl>
                                          <p:spTgt spid="8">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2000"/>
                                        <p:tgtEl>
                                          <p:spTgt spid="8">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animEffect transition="in" filter="fade">
                                      <p:cBhvr>
                                        <p:cTn id="34" dur="2000"/>
                                        <p:tgtEl>
                                          <p:spTgt spid="8">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2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 voor onware equivalentie</a:t>
            </a:r>
            <a:endParaRPr lang="nl-NL" sz="3600" dirty="0"/>
          </a:p>
        </p:txBody>
      </p:sp>
      <p:sp>
        <p:nvSpPr>
          <p:cNvPr id="9" name="Oval 8"/>
          <p:cNvSpPr/>
          <p:nvPr/>
        </p:nvSpPr>
        <p:spPr>
          <a:xfrm>
            <a:off x="3707904" y="21421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3203848" y="1988840"/>
            <a:ext cx="2448272" cy="646331"/>
          </a:xfrm>
          <a:prstGeom prst="rect">
            <a:avLst/>
          </a:prstGeom>
        </p:spPr>
        <p:txBody>
          <a:bodyPr wrap="square">
            <a:spAutoFit/>
          </a:bodyPr>
          <a:lstStyle/>
          <a:p>
            <a:pPr algn="r"/>
            <a:r>
              <a:rPr lang="nl-NL" b="1" dirty="0" smtClean="0"/>
              <a:t>(P → Q) ∧ (Q → P) </a:t>
            </a:r>
            <a:endParaRPr lang="nl-NL" dirty="0" smtClean="0"/>
          </a:p>
          <a:p>
            <a:pPr algn="r"/>
            <a:r>
              <a:rPr lang="nl-NL" b="1" dirty="0" smtClean="0"/>
              <a:t> </a:t>
            </a:r>
            <a:endParaRPr lang="nl-NL" dirty="0"/>
          </a:p>
        </p:txBody>
      </p:sp>
      <p:cxnSp>
        <p:nvCxnSpPr>
          <p:cNvPr id="6" name="Straight Connector 5"/>
          <p:cNvCxnSpPr/>
          <p:nvPr/>
        </p:nvCxnSpPr>
        <p:spPr>
          <a:xfrm flipH="1">
            <a:off x="2879744" y="2276872"/>
            <a:ext cx="828160" cy="9361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79912" y="2276872"/>
            <a:ext cx="792088"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843808" y="32849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p:cNvSpPr/>
          <p:nvPr/>
        </p:nvSpPr>
        <p:spPr>
          <a:xfrm>
            <a:off x="4572000" y="32849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p:cNvSpPr/>
          <p:nvPr/>
        </p:nvSpPr>
        <p:spPr>
          <a:xfrm>
            <a:off x="2496592" y="3140968"/>
            <a:ext cx="308097" cy="369332"/>
          </a:xfrm>
          <a:prstGeom prst="rect">
            <a:avLst/>
          </a:prstGeom>
        </p:spPr>
        <p:txBody>
          <a:bodyPr wrap="none">
            <a:spAutoFit/>
          </a:bodyPr>
          <a:lstStyle/>
          <a:p>
            <a:pPr algn="r"/>
            <a:r>
              <a:rPr lang="nl-NL" b="1" dirty="0" smtClean="0"/>
              <a:t>P</a:t>
            </a:r>
            <a:endParaRPr lang="nl-NL" dirty="0"/>
          </a:p>
        </p:txBody>
      </p:sp>
      <p:sp>
        <p:nvSpPr>
          <p:cNvPr id="19" name="Rectangle 18"/>
          <p:cNvSpPr/>
          <p:nvPr/>
        </p:nvSpPr>
        <p:spPr>
          <a:xfrm>
            <a:off x="2932493" y="3140968"/>
            <a:ext cx="343363" cy="369332"/>
          </a:xfrm>
          <a:prstGeom prst="rect">
            <a:avLst/>
          </a:prstGeom>
        </p:spPr>
        <p:txBody>
          <a:bodyPr wrap="none">
            <a:spAutoFit/>
          </a:bodyPr>
          <a:lstStyle/>
          <a:p>
            <a:pPr algn="r"/>
            <a:r>
              <a:rPr lang="nl-NL" b="1" dirty="0" smtClean="0"/>
              <a:t>Q</a:t>
            </a:r>
            <a:endParaRPr lang="nl-NL" dirty="0"/>
          </a:p>
        </p:txBody>
      </p:sp>
      <p:sp>
        <p:nvSpPr>
          <p:cNvPr id="21" name="Rectangle 20"/>
          <p:cNvSpPr/>
          <p:nvPr/>
        </p:nvSpPr>
        <p:spPr>
          <a:xfrm>
            <a:off x="4189518" y="3140968"/>
            <a:ext cx="343363" cy="369332"/>
          </a:xfrm>
          <a:prstGeom prst="rect">
            <a:avLst/>
          </a:prstGeom>
        </p:spPr>
        <p:txBody>
          <a:bodyPr wrap="none">
            <a:spAutoFit/>
          </a:bodyPr>
          <a:lstStyle/>
          <a:p>
            <a:pPr algn="r"/>
            <a:r>
              <a:rPr lang="nl-NL" b="1" dirty="0" smtClean="0"/>
              <a:t>Q</a:t>
            </a:r>
            <a:endParaRPr lang="nl-NL" dirty="0"/>
          </a:p>
        </p:txBody>
      </p:sp>
      <p:sp>
        <p:nvSpPr>
          <p:cNvPr id="22" name="Rectangle 21"/>
          <p:cNvSpPr/>
          <p:nvPr/>
        </p:nvSpPr>
        <p:spPr>
          <a:xfrm>
            <a:off x="4644008" y="3140968"/>
            <a:ext cx="308097" cy="369332"/>
          </a:xfrm>
          <a:prstGeom prst="rect">
            <a:avLst/>
          </a:prstGeom>
        </p:spPr>
        <p:txBody>
          <a:bodyPr wrap="none">
            <a:spAutoFit/>
          </a:bodyPr>
          <a:lstStyle/>
          <a:p>
            <a:pPr algn="r"/>
            <a:r>
              <a:rPr lang="nl-NL" b="1" dirty="0" smtClean="0"/>
              <a:t>P</a:t>
            </a:r>
            <a:endParaRPr lang="nl-NL" dirty="0"/>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Boomregels op een rijtje </a:t>
            </a:r>
            <a:r>
              <a:rPr lang="nl-NL" sz="2800" i="1" dirty="0" smtClean="0"/>
              <a:t>(welke mist?)</a:t>
            </a:r>
            <a:endParaRPr lang="nl-NL" sz="2800" i="1" dirty="0"/>
          </a:p>
        </p:txBody>
      </p:sp>
      <p:pic>
        <p:nvPicPr>
          <p:cNvPr id="23" name="Picture 22" descr="boom3.png"/>
          <p:cNvPicPr>
            <a:picLocks noChangeAspect="1"/>
          </p:cNvPicPr>
          <p:nvPr/>
        </p:nvPicPr>
        <p:blipFill>
          <a:blip r:embed="rId2" cstate="print"/>
          <a:stretch>
            <a:fillRect/>
          </a:stretch>
        </p:blipFill>
        <p:spPr>
          <a:xfrm>
            <a:off x="2051720" y="1124744"/>
            <a:ext cx="4968552" cy="5688632"/>
          </a:xfrm>
          <a:prstGeom prst="rect">
            <a:avLst/>
          </a:prstGeom>
        </p:spPr>
      </p:pic>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Verdere voorbeelden</a:t>
            </a:r>
            <a:endParaRPr lang="nl-NL" sz="3600" dirty="0"/>
          </a:p>
        </p:txBody>
      </p:sp>
      <p:sp>
        <p:nvSpPr>
          <p:cNvPr id="9" name="Oval 8"/>
          <p:cNvSpPr/>
          <p:nvPr/>
        </p:nvSpPr>
        <p:spPr>
          <a:xfrm>
            <a:off x="370790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115616" y="1340768"/>
            <a:ext cx="2448272" cy="954107"/>
          </a:xfrm>
          <a:prstGeom prst="rect">
            <a:avLst/>
          </a:prstGeom>
        </p:spPr>
        <p:txBody>
          <a:bodyPr wrap="square">
            <a:spAutoFit/>
          </a:bodyPr>
          <a:lstStyle/>
          <a:p>
            <a:pPr algn="r"/>
            <a:r>
              <a:rPr lang="nl-NL" b="1" dirty="0" smtClean="0"/>
              <a:t>P → (Q ∧ ¬R)</a:t>
            </a:r>
          </a:p>
          <a:p>
            <a:pPr algn="r"/>
            <a:r>
              <a:rPr lang="nl-NL" b="1" dirty="0" smtClean="0"/>
              <a:t>(¬R V S) → T  </a:t>
            </a:r>
            <a:endParaRPr lang="nl-NL" dirty="0" smtClean="0"/>
          </a:p>
          <a:p>
            <a:pPr algn="r"/>
            <a:r>
              <a:rPr lang="nl-NL" b="1" dirty="0" smtClean="0"/>
              <a:t> </a:t>
            </a:r>
            <a:endParaRPr lang="nl-NL" dirty="0"/>
          </a:p>
        </p:txBody>
      </p:sp>
      <p:cxnSp>
        <p:nvCxnSpPr>
          <p:cNvPr id="6" name="Straight Connector 5"/>
          <p:cNvCxnSpPr/>
          <p:nvPr/>
        </p:nvCxnSpPr>
        <p:spPr>
          <a:xfrm flipH="1">
            <a:off x="2627784" y="2636912"/>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79912" y="2636912"/>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483768"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a:off x="5004048"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3995936" y="1628800"/>
            <a:ext cx="736099" cy="369332"/>
          </a:xfrm>
          <a:prstGeom prst="rect">
            <a:avLst/>
          </a:prstGeom>
        </p:spPr>
        <p:txBody>
          <a:bodyPr wrap="none">
            <a:spAutoFit/>
          </a:bodyPr>
          <a:lstStyle/>
          <a:p>
            <a:pPr algn="r"/>
            <a:r>
              <a:rPr lang="nl-NL" b="1" dirty="0" smtClean="0"/>
              <a:t>P → T</a:t>
            </a:r>
            <a:endParaRPr lang="nl-NL" dirty="0"/>
          </a:p>
        </p:txBody>
      </p:sp>
      <p:sp>
        <p:nvSpPr>
          <p:cNvPr id="24" name="Oval 23"/>
          <p:cNvSpPr/>
          <p:nvPr/>
        </p:nvSpPr>
        <p:spPr>
          <a:xfrm>
            <a:off x="3707904" y="24928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 name="Straight Connector 26"/>
          <p:cNvCxnSpPr/>
          <p:nvPr/>
        </p:nvCxnSpPr>
        <p:spPr>
          <a:xfrm>
            <a:off x="374400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99807" y="2348880"/>
            <a:ext cx="308097" cy="369332"/>
          </a:xfrm>
          <a:prstGeom prst="rect">
            <a:avLst/>
          </a:prstGeom>
        </p:spPr>
        <p:txBody>
          <a:bodyPr wrap="none">
            <a:spAutoFit/>
          </a:bodyPr>
          <a:lstStyle/>
          <a:p>
            <a:pPr algn="r"/>
            <a:r>
              <a:rPr lang="nl-NL" b="1" dirty="0" smtClean="0"/>
              <a:t>P</a:t>
            </a:r>
            <a:endParaRPr lang="nl-NL" dirty="0"/>
          </a:p>
        </p:txBody>
      </p:sp>
      <p:sp>
        <p:nvSpPr>
          <p:cNvPr id="30" name="Rectangle 29"/>
          <p:cNvSpPr/>
          <p:nvPr/>
        </p:nvSpPr>
        <p:spPr>
          <a:xfrm>
            <a:off x="3769465" y="2339588"/>
            <a:ext cx="298479" cy="369332"/>
          </a:xfrm>
          <a:prstGeom prst="rect">
            <a:avLst/>
          </a:prstGeom>
        </p:spPr>
        <p:txBody>
          <a:bodyPr wrap="none">
            <a:spAutoFit/>
          </a:bodyPr>
          <a:lstStyle/>
          <a:p>
            <a:pPr algn="r"/>
            <a:r>
              <a:rPr lang="nl-NL" b="1" dirty="0" smtClean="0"/>
              <a:t>T</a:t>
            </a:r>
            <a:endParaRPr lang="nl-NL" dirty="0"/>
          </a:p>
        </p:txBody>
      </p:sp>
      <p:sp>
        <p:nvSpPr>
          <p:cNvPr id="34" name="Rectangle 33"/>
          <p:cNvSpPr/>
          <p:nvPr/>
        </p:nvSpPr>
        <p:spPr>
          <a:xfrm>
            <a:off x="2627784" y="3059668"/>
            <a:ext cx="308097" cy="369332"/>
          </a:xfrm>
          <a:prstGeom prst="rect">
            <a:avLst/>
          </a:prstGeom>
        </p:spPr>
        <p:txBody>
          <a:bodyPr wrap="none">
            <a:spAutoFit/>
          </a:bodyPr>
          <a:lstStyle/>
          <a:p>
            <a:pPr algn="r"/>
            <a:r>
              <a:rPr lang="nl-NL" b="1" dirty="0" smtClean="0"/>
              <a:t>P</a:t>
            </a:r>
            <a:endParaRPr lang="nl-NL" dirty="0"/>
          </a:p>
        </p:txBody>
      </p:sp>
      <p:sp>
        <p:nvSpPr>
          <p:cNvPr id="35" name="Rectangle 34"/>
          <p:cNvSpPr/>
          <p:nvPr/>
        </p:nvSpPr>
        <p:spPr>
          <a:xfrm>
            <a:off x="4067944" y="3059668"/>
            <a:ext cx="827471" cy="369332"/>
          </a:xfrm>
          <a:prstGeom prst="rect">
            <a:avLst/>
          </a:prstGeom>
        </p:spPr>
        <p:txBody>
          <a:bodyPr wrap="none">
            <a:spAutoFit/>
          </a:bodyPr>
          <a:lstStyle/>
          <a:p>
            <a:r>
              <a:rPr lang="nl-NL" b="1" dirty="0" smtClean="0"/>
              <a:t>Q ∧ ¬R</a:t>
            </a:r>
            <a:endParaRPr lang="nl-NL" dirty="0"/>
          </a:p>
        </p:txBody>
      </p:sp>
      <p:sp>
        <p:nvSpPr>
          <p:cNvPr id="39" name="TextBox 38"/>
          <p:cNvSpPr txBox="1"/>
          <p:nvPr/>
        </p:nvSpPr>
        <p:spPr>
          <a:xfrm>
            <a:off x="2195736" y="2996952"/>
            <a:ext cx="216024" cy="584775"/>
          </a:xfrm>
          <a:prstGeom prst="rect">
            <a:avLst/>
          </a:prstGeom>
          <a:noFill/>
        </p:spPr>
        <p:txBody>
          <a:bodyPr wrap="square" rtlCol="0">
            <a:spAutoFit/>
          </a:bodyPr>
          <a:lstStyle/>
          <a:p>
            <a:r>
              <a:rPr lang="nl-NL" sz="3200" b="1" dirty="0" smtClean="0"/>
              <a:t>+</a:t>
            </a:r>
            <a:endParaRPr lang="nl-NL" b="1" dirty="0"/>
          </a:p>
        </p:txBody>
      </p:sp>
      <p:cxnSp>
        <p:nvCxnSpPr>
          <p:cNvPr id="40" name="Straight Connector 39"/>
          <p:cNvCxnSpPr/>
          <p:nvPr/>
        </p:nvCxnSpPr>
        <p:spPr>
          <a:xfrm>
            <a:off x="5076056" y="328498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250316" y="3573016"/>
            <a:ext cx="753732" cy="369332"/>
          </a:xfrm>
          <a:prstGeom prst="rect">
            <a:avLst/>
          </a:prstGeom>
        </p:spPr>
        <p:txBody>
          <a:bodyPr wrap="none">
            <a:spAutoFit/>
          </a:bodyPr>
          <a:lstStyle/>
          <a:p>
            <a:r>
              <a:rPr lang="nl-NL" b="1" dirty="0" smtClean="0"/>
              <a:t>Q , ¬R</a:t>
            </a:r>
            <a:endParaRPr lang="nl-NL" dirty="0"/>
          </a:p>
        </p:txBody>
      </p:sp>
      <p:sp>
        <p:nvSpPr>
          <p:cNvPr id="42" name="Oval 41"/>
          <p:cNvSpPr/>
          <p:nvPr/>
        </p:nvSpPr>
        <p:spPr>
          <a:xfrm>
            <a:off x="5004048" y="3789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3" name="Straight Connector 42"/>
          <p:cNvCxnSpPr/>
          <p:nvPr/>
        </p:nvCxnSpPr>
        <p:spPr>
          <a:xfrm>
            <a:off x="5076056" y="393305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004048"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p:cNvSpPr/>
          <p:nvPr/>
        </p:nvSpPr>
        <p:spPr>
          <a:xfrm>
            <a:off x="5076056" y="4293096"/>
            <a:ext cx="314510" cy="369332"/>
          </a:xfrm>
          <a:prstGeom prst="rect">
            <a:avLst/>
          </a:prstGeom>
        </p:spPr>
        <p:txBody>
          <a:bodyPr wrap="none">
            <a:spAutoFit/>
          </a:bodyPr>
          <a:lstStyle/>
          <a:p>
            <a:r>
              <a:rPr lang="nl-NL" b="1" dirty="0" smtClean="0"/>
              <a:t>R</a:t>
            </a:r>
            <a:endParaRPr lang="nl-NL" dirty="0"/>
          </a:p>
        </p:txBody>
      </p:sp>
      <p:cxnSp>
        <p:nvCxnSpPr>
          <p:cNvPr id="46" name="Straight Connector 45"/>
          <p:cNvCxnSpPr/>
          <p:nvPr/>
        </p:nvCxnSpPr>
        <p:spPr>
          <a:xfrm flipH="1">
            <a:off x="3923928" y="458112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76056" y="458112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779912"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p:cNvSpPr/>
          <p:nvPr/>
        </p:nvSpPr>
        <p:spPr>
          <a:xfrm>
            <a:off x="6300192"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tangle 51"/>
          <p:cNvSpPr/>
          <p:nvPr/>
        </p:nvSpPr>
        <p:spPr>
          <a:xfrm>
            <a:off x="5857696" y="5003884"/>
            <a:ext cx="298480" cy="369332"/>
          </a:xfrm>
          <a:prstGeom prst="rect">
            <a:avLst/>
          </a:prstGeom>
        </p:spPr>
        <p:txBody>
          <a:bodyPr wrap="none">
            <a:spAutoFit/>
          </a:bodyPr>
          <a:lstStyle/>
          <a:p>
            <a:r>
              <a:rPr lang="nl-NL" b="1" dirty="0" smtClean="0"/>
              <a:t>T</a:t>
            </a:r>
            <a:endParaRPr lang="nl-NL" dirty="0"/>
          </a:p>
        </p:txBody>
      </p:sp>
      <p:sp>
        <p:nvSpPr>
          <p:cNvPr id="53" name="Rectangle 52"/>
          <p:cNvSpPr/>
          <p:nvPr/>
        </p:nvSpPr>
        <p:spPr>
          <a:xfrm>
            <a:off x="3851920" y="5003884"/>
            <a:ext cx="833883" cy="369332"/>
          </a:xfrm>
          <a:prstGeom prst="rect">
            <a:avLst/>
          </a:prstGeom>
        </p:spPr>
        <p:txBody>
          <a:bodyPr wrap="none">
            <a:spAutoFit/>
          </a:bodyPr>
          <a:lstStyle/>
          <a:p>
            <a:r>
              <a:rPr lang="nl-NL" b="1" dirty="0" smtClean="0"/>
              <a:t>¬R V S </a:t>
            </a:r>
            <a:endParaRPr lang="nl-NL" dirty="0"/>
          </a:p>
        </p:txBody>
      </p:sp>
      <p:cxnSp>
        <p:nvCxnSpPr>
          <p:cNvPr id="54" name="Straight Connector 53"/>
          <p:cNvCxnSpPr/>
          <p:nvPr/>
        </p:nvCxnSpPr>
        <p:spPr>
          <a:xfrm>
            <a:off x="3851920" y="522920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779912"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tangle 55"/>
          <p:cNvSpPr/>
          <p:nvPr/>
        </p:nvSpPr>
        <p:spPr>
          <a:xfrm>
            <a:off x="3851920" y="5579948"/>
            <a:ext cx="756938" cy="369332"/>
          </a:xfrm>
          <a:prstGeom prst="rect">
            <a:avLst/>
          </a:prstGeom>
        </p:spPr>
        <p:txBody>
          <a:bodyPr wrap="none">
            <a:spAutoFit/>
          </a:bodyPr>
          <a:lstStyle/>
          <a:p>
            <a:r>
              <a:rPr lang="nl-NL" b="1" dirty="0" smtClean="0"/>
              <a:t>¬R , S </a:t>
            </a:r>
            <a:endParaRPr lang="nl-NL" dirty="0"/>
          </a:p>
        </p:txBody>
      </p:sp>
      <p:cxnSp>
        <p:nvCxnSpPr>
          <p:cNvPr id="57" name="Straight Connector 56"/>
          <p:cNvCxnSpPr/>
          <p:nvPr/>
        </p:nvCxnSpPr>
        <p:spPr>
          <a:xfrm>
            <a:off x="3851920" y="587727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491880" y="6228020"/>
            <a:ext cx="367408" cy="369332"/>
          </a:xfrm>
          <a:prstGeom prst="rect">
            <a:avLst/>
          </a:prstGeom>
        </p:spPr>
        <p:txBody>
          <a:bodyPr wrap="none">
            <a:spAutoFit/>
          </a:bodyPr>
          <a:lstStyle/>
          <a:p>
            <a:r>
              <a:rPr lang="nl-NL" b="1" dirty="0" smtClean="0"/>
              <a:t>R </a:t>
            </a:r>
            <a:endParaRPr lang="nl-NL" dirty="0"/>
          </a:p>
        </p:txBody>
      </p:sp>
      <p:sp>
        <p:nvSpPr>
          <p:cNvPr id="59" name="Oval 58"/>
          <p:cNvSpPr/>
          <p:nvPr/>
        </p:nvSpPr>
        <p:spPr>
          <a:xfrm>
            <a:off x="3779912" y="63813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TextBox 59"/>
          <p:cNvSpPr txBox="1"/>
          <p:nvPr/>
        </p:nvSpPr>
        <p:spPr>
          <a:xfrm>
            <a:off x="3779912" y="6228601"/>
            <a:ext cx="216024" cy="584775"/>
          </a:xfrm>
          <a:prstGeom prst="rect">
            <a:avLst/>
          </a:prstGeom>
          <a:noFill/>
        </p:spPr>
        <p:txBody>
          <a:bodyPr wrap="square" rtlCol="0">
            <a:spAutoFit/>
          </a:bodyPr>
          <a:lstStyle/>
          <a:p>
            <a:r>
              <a:rPr lang="nl-NL" sz="3200" b="1" dirty="0" smtClean="0"/>
              <a:t>+</a:t>
            </a:r>
            <a:endParaRPr lang="nl-NL" b="1" dirty="0"/>
          </a:p>
        </p:txBody>
      </p:sp>
      <p:sp>
        <p:nvSpPr>
          <p:cNvPr id="61" name="TextBox 60"/>
          <p:cNvSpPr txBox="1"/>
          <p:nvPr/>
        </p:nvSpPr>
        <p:spPr>
          <a:xfrm>
            <a:off x="6300192" y="4941168"/>
            <a:ext cx="216024" cy="584775"/>
          </a:xfrm>
          <a:prstGeom prst="rect">
            <a:avLst/>
          </a:prstGeom>
          <a:noFill/>
        </p:spPr>
        <p:txBody>
          <a:bodyPr wrap="square" rtlCol="0">
            <a:spAutoFit/>
          </a:bodyPr>
          <a:lstStyle/>
          <a:p>
            <a:r>
              <a:rPr lang="nl-NL" sz="3200" b="1" dirty="0" smtClean="0"/>
              <a:t>+</a:t>
            </a:r>
            <a:endParaRPr lang="nl-NL" b="1" dirty="0"/>
          </a:p>
        </p:txBody>
      </p:sp>
      <p:sp>
        <p:nvSpPr>
          <p:cNvPr id="62" name="TextBox 61"/>
          <p:cNvSpPr txBox="1"/>
          <p:nvPr/>
        </p:nvSpPr>
        <p:spPr>
          <a:xfrm>
            <a:off x="5472608" y="1556792"/>
            <a:ext cx="3635896" cy="1477328"/>
          </a:xfrm>
          <a:prstGeom prst="rect">
            <a:avLst/>
          </a:prstGeom>
          <a:noFill/>
        </p:spPr>
        <p:txBody>
          <a:bodyPr wrap="square" rtlCol="0">
            <a:spAutoFit/>
          </a:bodyPr>
          <a:lstStyle/>
          <a:p>
            <a:r>
              <a:rPr lang="nl-NL" dirty="0" smtClean="0"/>
              <a:t>Deze boom is gesloten omdat alle takken van de boom gesloten zijn.    Er bestaat geen tegenvoorbeeld.    De redenering is dus semantisch </a:t>
            </a:r>
            <a:r>
              <a:rPr lang="nl-NL" i="1" dirty="0" smtClean="0"/>
              <a:t>geldig</a:t>
            </a:r>
            <a:r>
              <a:rPr lang="nl-NL" dirty="0" smtClean="0"/>
              <a:t>. En dus ook syntactisch geldig.</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20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allAtOnce"/>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Verdere voorbeelden</a:t>
            </a:r>
            <a:endParaRPr lang="nl-NL" sz="3600" dirty="0"/>
          </a:p>
        </p:txBody>
      </p:sp>
      <p:sp>
        <p:nvSpPr>
          <p:cNvPr id="9" name="Oval 8"/>
          <p:cNvSpPr/>
          <p:nvPr/>
        </p:nvSpPr>
        <p:spPr>
          <a:xfrm>
            <a:off x="370790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115616" y="1340768"/>
            <a:ext cx="2448272" cy="954107"/>
          </a:xfrm>
          <a:prstGeom prst="rect">
            <a:avLst/>
          </a:prstGeom>
        </p:spPr>
        <p:txBody>
          <a:bodyPr wrap="square">
            <a:spAutoFit/>
          </a:bodyPr>
          <a:lstStyle/>
          <a:p>
            <a:pPr algn="r"/>
            <a:r>
              <a:rPr lang="nl-NL" b="1" dirty="0" smtClean="0"/>
              <a:t>P → (Q V ¬R)</a:t>
            </a:r>
          </a:p>
          <a:p>
            <a:pPr algn="r"/>
            <a:r>
              <a:rPr lang="nl-NL" b="1" dirty="0" smtClean="0"/>
              <a:t>(¬R ∧ S) → T  </a:t>
            </a:r>
            <a:endParaRPr lang="nl-NL" dirty="0" smtClean="0"/>
          </a:p>
          <a:p>
            <a:pPr algn="r"/>
            <a:r>
              <a:rPr lang="nl-NL" b="1" dirty="0" smtClean="0"/>
              <a:t> </a:t>
            </a:r>
            <a:endParaRPr lang="nl-NL" dirty="0"/>
          </a:p>
        </p:txBody>
      </p:sp>
      <p:cxnSp>
        <p:nvCxnSpPr>
          <p:cNvPr id="6" name="Straight Connector 5"/>
          <p:cNvCxnSpPr/>
          <p:nvPr/>
        </p:nvCxnSpPr>
        <p:spPr>
          <a:xfrm flipH="1">
            <a:off x="2627784" y="2636912"/>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79912" y="2636912"/>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483768"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a:off x="5004048"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3995936" y="1628800"/>
            <a:ext cx="736099" cy="369332"/>
          </a:xfrm>
          <a:prstGeom prst="rect">
            <a:avLst/>
          </a:prstGeom>
        </p:spPr>
        <p:txBody>
          <a:bodyPr wrap="none">
            <a:spAutoFit/>
          </a:bodyPr>
          <a:lstStyle/>
          <a:p>
            <a:pPr algn="r"/>
            <a:r>
              <a:rPr lang="nl-NL" b="1" dirty="0" smtClean="0"/>
              <a:t>P → T</a:t>
            </a:r>
            <a:endParaRPr lang="nl-NL" dirty="0"/>
          </a:p>
        </p:txBody>
      </p:sp>
      <p:sp>
        <p:nvSpPr>
          <p:cNvPr id="24" name="Oval 23"/>
          <p:cNvSpPr/>
          <p:nvPr/>
        </p:nvSpPr>
        <p:spPr>
          <a:xfrm>
            <a:off x="3707904" y="24928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 name="Straight Connector 26"/>
          <p:cNvCxnSpPr/>
          <p:nvPr/>
        </p:nvCxnSpPr>
        <p:spPr>
          <a:xfrm>
            <a:off x="374400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99807" y="2348880"/>
            <a:ext cx="308097" cy="369332"/>
          </a:xfrm>
          <a:prstGeom prst="rect">
            <a:avLst/>
          </a:prstGeom>
        </p:spPr>
        <p:txBody>
          <a:bodyPr wrap="none">
            <a:spAutoFit/>
          </a:bodyPr>
          <a:lstStyle/>
          <a:p>
            <a:pPr algn="r"/>
            <a:r>
              <a:rPr lang="nl-NL" b="1" dirty="0" smtClean="0"/>
              <a:t>P</a:t>
            </a:r>
            <a:endParaRPr lang="nl-NL" dirty="0"/>
          </a:p>
        </p:txBody>
      </p:sp>
      <p:sp>
        <p:nvSpPr>
          <p:cNvPr id="30" name="Rectangle 29"/>
          <p:cNvSpPr/>
          <p:nvPr/>
        </p:nvSpPr>
        <p:spPr>
          <a:xfrm>
            <a:off x="3769465" y="2339588"/>
            <a:ext cx="298479" cy="369332"/>
          </a:xfrm>
          <a:prstGeom prst="rect">
            <a:avLst/>
          </a:prstGeom>
        </p:spPr>
        <p:txBody>
          <a:bodyPr wrap="none">
            <a:spAutoFit/>
          </a:bodyPr>
          <a:lstStyle/>
          <a:p>
            <a:pPr algn="r"/>
            <a:r>
              <a:rPr lang="nl-NL" b="1" dirty="0" smtClean="0"/>
              <a:t>T</a:t>
            </a:r>
            <a:endParaRPr lang="nl-NL" dirty="0"/>
          </a:p>
        </p:txBody>
      </p:sp>
      <p:sp>
        <p:nvSpPr>
          <p:cNvPr id="34" name="Rectangle 33"/>
          <p:cNvSpPr/>
          <p:nvPr/>
        </p:nvSpPr>
        <p:spPr>
          <a:xfrm>
            <a:off x="2627784" y="3059668"/>
            <a:ext cx="308097" cy="369332"/>
          </a:xfrm>
          <a:prstGeom prst="rect">
            <a:avLst/>
          </a:prstGeom>
        </p:spPr>
        <p:txBody>
          <a:bodyPr wrap="none">
            <a:spAutoFit/>
          </a:bodyPr>
          <a:lstStyle/>
          <a:p>
            <a:pPr algn="r"/>
            <a:r>
              <a:rPr lang="nl-NL" b="1" dirty="0" smtClean="0"/>
              <a:t>P</a:t>
            </a:r>
            <a:endParaRPr lang="nl-NL" dirty="0"/>
          </a:p>
        </p:txBody>
      </p:sp>
      <p:sp>
        <p:nvSpPr>
          <p:cNvPr id="35" name="Rectangle 34"/>
          <p:cNvSpPr/>
          <p:nvPr/>
        </p:nvSpPr>
        <p:spPr>
          <a:xfrm>
            <a:off x="4067944" y="3059668"/>
            <a:ext cx="830677" cy="369332"/>
          </a:xfrm>
          <a:prstGeom prst="rect">
            <a:avLst/>
          </a:prstGeom>
        </p:spPr>
        <p:txBody>
          <a:bodyPr wrap="none">
            <a:spAutoFit/>
          </a:bodyPr>
          <a:lstStyle/>
          <a:p>
            <a:r>
              <a:rPr lang="nl-NL" b="1" dirty="0" smtClean="0"/>
              <a:t>Q V ¬R</a:t>
            </a:r>
            <a:endParaRPr lang="nl-NL" dirty="0"/>
          </a:p>
        </p:txBody>
      </p:sp>
      <p:sp>
        <p:nvSpPr>
          <p:cNvPr id="39" name="TextBox 38"/>
          <p:cNvSpPr txBox="1"/>
          <p:nvPr/>
        </p:nvSpPr>
        <p:spPr>
          <a:xfrm>
            <a:off x="2195736" y="2996952"/>
            <a:ext cx="216024" cy="584775"/>
          </a:xfrm>
          <a:prstGeom prst="rect">
            <a:avLst/>
          </a:prstGeom>
          <a:noFill/>
        </p:spPr>
        <p:txBody>
          <a:bodyPr wrap="square" rtlCol="0">
            <a:spAutoFit/>
          </a:bodyPr>
          <a:lstStyle/>
          <a:p>
            <a:r>
              <a:rPr lang="nl-NL" sz="3200" b="1" dirty="0" smtClean="0"/>
              <a:t>+</a:t>
            </a:r>
            <a:endParaRPr lang="nl-NL" b="1" dirty="0"/>
          </a:p>
        </p:txBody>
      </p:sp>
      <p:cxnSp>
        <p:nvCxnSpPr>
          <p:cNvPr id="46" name="Straight Connector 45"/>
          <p:cNvCxnSpPr/>
          <p:nvPr/>
        </p:nvCxnSpPr>
        <p:spPr>
          <a:xfrm flipH="1">
            <a:off x="3923928" y="3284984"/>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76056" y="3284984"/>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779912" y="3789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p:cNvSpPr/>
          <p:nvPr/>
        </p:nvSpPr>
        <p:spPr>
          <a:xfrm>
            <a:off x="6228184" y="3789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tangle 52"/>
          <p:cNvSpPr/>
          <p:nvPr/>
        </p:nvSpPr>
        <p:spPr>
          <a:xfrm>
            <a:off x="3455658" y="3645024"/>
            <a:ext cx="396262" cy="369332"/>
          </a:xfrm>
          <a:prstGeom prst="rect">
            <a:avLst/>
          </a:prstGeom>
        </p:spPr>
        <p:txBody>
          <a:bodyPr wrap="none">
            <a:spAutoFit/>
          </a:bodyPr>
          <a:lstStyle/>
          <a:p>
            <a:r>
              <a:rPr lang="nl-NL" b="1" dirty="0" smtClean="0"/>
              <a:t>Q </a:t>
            </a:r>
            <a:endParaRPr lang="nl-NL" dirty="0"/>
          </a:p>
        </p:txBody>
      </p:sp>
      <p:cxnSp>
        <p:nvCxnSpPr>
          <p:cNvPr id="54" name="Straight Connector 53"/>
          <p:cNvCxnSpPr/>
          <p:nvPr/>
        </p:nvCxnSpPr>
        <p:spPr>
          <a:xfrm>
            <a:off x="6300192" y="393305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6228184"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TextBox 60"/>
          <p:cNvSpPr txBox="1"/>
          <p:nvPr/>
        </p:nvSpPr>
        <p:spPr>
          <a:xfrm>
            <a:off x="7452320" y="4941168"/>
            <a:ext cx="216024" cy="584775"/>
          </a:xfrm>
          <a:prstGeom prst="rect">
            <a:avLst/>
          </a:prstGeom>
          <a:noFill/>
        </p:spPr>
        <p:txBody>
          <a:bodyPr wrap="square" rtlCol="0">
            <a:spAutoFit/>
          </a:bodyPr>
          <a:lstStyle/>
          <a:p>
            <a:r>
              <a:rPr lang="nl-NL" sz="3200" b="1" dirty="0" smtClean="0"/>
              <a:t>+</a:t>
            </a:r>
            <a:endParaRPr lang="nl-NL" b="1" dirty="0"/>
          </a:p>
        </p:txBody>
      </p:sp>
      <p:sp>
        <p:nvSpPr>
          <p:cNvPr id="38" name="Rectangle 37"/>
          <p:cNvSpPr/>
          <p:nvPr/>
        </p:nvSpPr>
        <p:spPr>
          <a:xfrm>
            <a:off x="5798258" y="3707740"/>
            <a:ext cx="429926" cy="369332"/>
          </a:xfrm>
          <a:prstGeom prst="rect">
            <a:avLst/>
          </a:prstGeom>
        </p:spPr>
        <p:txBody>
          <a:bodyPr wrap="none">
            <a:spAutoFit/>
          </a:bodyPr>
          <a:lstStyle/>
          <a:p>
            <a:r>
              <a:rPr lang="nl-NL" b="1" dirty="0" smtClean="0"/>
              <a:t>¬R</a:t>
            </a:r>
            <a:endParaRPr lang="nl-NL" dirty="0"/>
          </a:p>
        </p:txBody>
      </p:sp>
      <p:sp>
        <p:nvSpPr>
          <p:cNvPr id="50" name="Rectangle 49"/>
          <p:cNvSpPr/>
          <p:nvPr/>
        </p:nvSpPr>
        <p:spPr>
          <a:xfrm>
            <a:off x="6273714" y="4283804"/>
            <a:ext cx="314510" cy="369332"/>
          </a:xfrm>
          <a:prstGeom prst="rect">
            <a:avLst/>
          </a:prstGeom>
        </p:spPr>
        <p:txBody>
          <a:bodyPr wrap="none">
            <a:spAutoFit/>
          </a:bodyPr>
          <a:lstStyle/>
          <a:p>
            <a:r>
              <a:rPr lang="nl-NL" b="1" dirty="0" smtClean="0"/>
              <a:t>R</a:t>
            </a:r>
            <a:endParaRPr lang="nl-NL" dirty="0"/>
          </a:p>
        </p:txBody>
      </p:sp>
      <p:cxnSp>
        <p:nvCxnSpPr>
          <p:cNvPr id="51" name="Straight Connector 50"/>
          <p:cNvCxnSpPr/>
          <p:nvPr/>
        </p:nvCxnSpPr>
        <p:spPr>
          <a:xfrm flipH="1">
            <a:off x="5148064" y="458112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300192" y="458112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004048"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Oval 64"/>
          <p:cNvSpPr/>
          <p:nvPr/>
        </p:nvSpPr>
        <p:spPr>
          <a:xfrm>
            <a:off x="7452320"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tangle 65"/>
          <p:cNvSpPr/>
          <p:nvPr/>
        </p:nvSpPr>
        <p:spPr>
          <a:xfrm>
            <a:off x="5148064" y="5003884"/>
            <a:ext cx="777777" cy="369332"/>
          </a:xfrm>
          <a:prstGeom prst="rect">
            <a:avLst/>
          </a:prstGeom>
        </p:spPr>
        <p:txBody>
          <a:bodyPr wrap="none">
            <a:spAutoFit/>
          </a:bodyPr>
          <a:lstStyle/>
          <a:p>
            <a:r>
              <a:rPr lang="nl-NL" b="1" dirty="0" smtClean="0"/>
              <a:t>¬R ∧ S</a:t>
            </a:r>
            <a:endParaRPr lang="nl-NL" dirty="0"/>
          </a:p>
        </p:txBody>
      </p:sp>
      <p:sp>
        <p:nvSpPr>
          <p:cNvPr id="67" name="Rectangle 66"/>
          <p:cNvSpPr/>
          <p:nvPr/>
        </p:nvSpPr>
        <p:spPr>
          <a:xfrm>
            <a:off x="7092280" y="5003884"/>
            <a:ext cx="328528" cy="369332"/>
          </a:xfrm>
          <a:prstGeom prst="rect">
            <a:avLst/>
          </a:prstGeom>
        </p:spPr>
        <p:txBody>
          <a:bodyPr wrap="square">
            <a:spAutoFit/>
          </a:bodyPr>
          <a:lstStyle/>
          <a:p>
            <a:r>
              <a:rPr lang="nl-NL" b="1" dirty="0" smtClean="0"/>
              <a:t>T</a:t>
            </a:r>
            <a:endParaRPr lang="nl-NL" dirty="0"/>
          </a:p>
        </p:txBody>
      </p:sp>
      <p:cxnSp>
        <p:nvCxnSpPr>
          <p:cNvPr id="68" name="Straight Connector 67"/>
          <p:cNvCxnSpPr/>
          <p:nvPr/>
        </p:nvCxnSpPr>
        <p:spPr>
          <a:xfrm flipH="1">
            <a:off x="2699792" y="3933056"/>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851920" y="3933056"/>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555776"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Oval 70"/>
          <p:cNvSpPr/>
          <p:nvPr/>
        </p:nvSpPr>
        <p:spPr>
          <a:xfrm>
            <a:off x="5004048"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tangle 71"/>
          <p:cNvSpPr/>
          <p:nvPr/>
        </p:nvSpPr>
        <p:spPr>
          <a:xfrm>
            <a:off x="2699792" y="4355812"/>
            <a:ext cx="777777" cy="369332"/>
          </a:xfrm>
          <a:prstGeom prst="rect">
            <a:avLst/>
          </a:prstGeom>
        </p:spPr>
        <p:txBody>
          <a:bodyPr wrap="none">
            <a:spAutoFit/>
          </a:bodyPr>
          <a:lstStyle/>
          <a:p>
            <a:r>
              <a:rPr lang="nl-NL" b="1" dirty="0" smtClean="0"/>
              <a:t>¬R ∧ S</a:t>
            </a:r>
            <a:endParaRPr lang="nl-NL" dirty="0"/>
          </a:p>
        </p:txBody>
      </p:sp>
      <p:sp>
        <p:nvSpPr>
          <p:cNvPr id="73" name="Rectangle 72"/>
          <p:cNvSpPr/>
          <p:nvPr/>
        </p:nvSpPr>
        <p:spPr>
          <a:xfrm>
            <a:off x="4644008" y="4355812"/>
            <a:ext cx="328528" cy="369332"/>
          </a:xfrm>
          <a:prstGeom prst="rect">
            <a:avLst/>
          </a:prstGeom>
        </p:spPr>
        <p:txBody>
          <a:bodyPr wrap="square">
            <a:spAutoFit/>
          </a:bodyPr>
          <a:lstStyle/>
          <a:p>
            <a:r>
              <a:rPr lang="nl-NL" b="1" dirty="0" smtClean="0"/>
              <a:t>T</a:t>
            </a:r>
            <a:endParaRPr lang="nl-NL" dirty="0"/>
          </a:p>
        </p:txBody>
      </p:sp>
      <p:sp>
        <p:nvSpPr>
          <p:cNvPr id="86" name="TextBox 85"/>
          <p:cNvSpPr txBox="1"/>
          <p:nvPr/>
        </p:nvSpPr>
        <p:spPr>
          <a:xfrm>
            <a:off x="5004048" y="4212377"/>
            <a:ext cx="216024" cy="584775"/>
          </a:xfrm>
          <a:prstGeom prst="rect">
            <a:avLst/>
          </a:prstGeom>
          <a:noFill/>
        </p:spPr>
        <p:txBody>
          <a:bodyPr wrap="square" rtlCol="0">
            <a:spAutoFit/>
          </a:bodyPr>
          <a:lstStyle/>
          <a:p>
            <a:r>
              <a:rPr lang="nl-NL" sz="3200" b="1" dirty="0" smtClean="0"/>
              <a:t>+</a:t>
            </a:r>
            <a:endParaRPr lang="nl-NL" b="1" dirty="0"/>
          </a:p>
        </p:txBody>
      </p:sp>
      <p:cxnSp>
        <p:nvCxnSpPr>
          <p:cNvPr id="87" name="Straight Connector 86"/>
          <p:cNvCxnSpPr/>
          <p:nvPr/>
        </p:nvCxnSpPr>
        <p:spPr>
          <a:xfrm flipH="1">
            <a:off x="1475656" y="458112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627784" y="458112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331640"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Oval 89"/>
          <p:cNvSpPr/>
          <p:nvPr/>
        </p:nvSpPr>
        <p:spPr>
          <a:xfrm>
            <a:off x="3779912"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tangle 90"/>
          <p:cNvSpPr/>
          <p:nvPr/>
        </p:nvSpPr>
        <p:spPr>
          <a:xfrm>
            <a:off x="1475656" y="5003884"/>
            <a:ext cx="429926" cy="369332"/>
          </a:xfrm>
          <a:prstGeom prst="rect">
            <a:avLst/>
          </a:prstGeom>
        </p:spPr>
        <p:txBody>
          <a:bodyPr wrap="none">
            <a:spAutoFit/>
          </a:bodyPr>
          <a:lstStyle/>
          <a:p>
            <a:r>
              <a:rPr lang="nl-NL" b="1" dirty="0" smtClean="0"/>
              <a:t>¬R</a:t>
            </a:r>
            <a:endParaRPr lang="nl-NL" dirty="0"/>
          </a:p>
        </p:txBody>
      </p:sp>
      <p:sp>
        <p:nvSpPr>
          <p:cNvPr id="92" name="Rectangle 91"/>
          <p:cNvSpPr/>
          <p:nvPr/>
        </p:nvSpPr>
        <p:spPr>
          <a:xfrm>
            <a:off x="3846282" y="5013176"/>
            <a:ext cx="293670" cy="369332"/>
          </a:xfrm>
          <a:prstGeom prst="rect">
            <a:avLst/>
          </a:prstGeom>
        </p:spPr>
        <p:txBody>
          <a:bodyPr wrap="none">
            <a:spAutoFit/>
          </a:bodyPr>
          <a:lstStyle/>
          <a:p>
            <a:r>
              <a:rPr lang="nl-NL" b="1" dirty="0" smtClean="0"/>
              <a:t>S</a:t>
            </a:r>
            <a:endParaRPr lang="nl-NL" dirty="0"/>
          </a:p>
        </p:txBody>
      </p:sp>
      <p:cxnSp>
        <p:nvCxnSpPr>
          <p:cNvPr id="93" name="Straight Connector 92"/>
          <p:cNvCxnSpPr/>
          <p:nvPr/>
        </p:nvCxnSpPr>
        <p:spPr>
          <a:xfrm>
            <a:off x="1403648" y="522920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1331640"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tangle 94"/>
          <p:cNvSpPr/>
          <p:nvPr/>
        </p:nvSpPr>
        <p:spPr>
          <a:xfrm>
            <a:off x="1043608" y="5579948"/>
            <a:ext cx="314510" cy="369332"/>
          </a:xfrm>
          <a:prstGeom prst="rect">
            <a:avLst/>
          </a:prstGeom>
        </p:spPr>
        <p:txBody>
          <a:bodyPr wrap="none">
            <a:spAutoFit/>
          </a:bodyPr>
          <a:lstStyle/>
          <a:p>
            <a:r>
              <a:rPr lang="nl-NL" b="1" dirty="0" smtClean="0"/>
              <a:t>R</a:t>
            </a:r>
            <a:endParaRPr lang="nl-NL" dirty="0"/>
          </a:p>
        </p:txBody>
      </p:sp>
      <p:sp>
        <p:nvSpPr>
          <p:cNvPr id="96" name="Oval 95"/>
          <p:cNvSpPr/>
          <p:nvPr/>
        </p:nvSpPr>
        <p:spPr>
          <a:xfrm>
            <a:off x="5004048"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7" name="Straight Connector 96"/>
          <p:cNvCxnSpPr/>
          <p:nvPr/>
        </p:nvCxnSpPr>
        <p:spPr>
          <a:xfrm flipH="1">
            <a:off x="3923928" y="5229200"/>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076056" y="5229200"/>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3779912"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Oval 99"/>
          <p:cNvSpPr/>
          <p:nvPr/>
        </p:nvSpPr>
        <p:spPr>
          <a:xfrm>
            <a:off x="6228184"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Rectangle 100"/>
          <p:cNvSpPr/>
          <p:nvPr/>
        </p:nvSpPr>
        <p:spPr>
          <a:xfrm>
            <a:off x="3854042" y="5651956"/>
            <a:ext cx="429926" cy="369332"/>
          </a:xfrm>
          <a:prstGeom prst="rect">
            <a:avLst/>
          </a:prstGeom>
        </p:spPr>
        <p:txBody>
          <a:bodyPr wrap="none">
            <a:spAutoFit/>
          </a:bodyPr>
          <a:lstStyle/>
          <a:p>
            <a:r>
              <a:rPr lang="nl-NL" b="1" dirty="0" smtClean="0"/>
              <a:t>¬R</a:t>
            </a:r>
            <a:endParaRPr lang="nl-NL" dirty="0"/>
          </a:p>
        </p:txBody>
      </p:sp>
      <p:sp>
        <p:nvSpPr>
          <p:cNvPr id="102" name="Rectangle 101"/>
          <p:cNvSpPr/>
          <p:nvPr/>
        </p:nvSpPr>
        <p:spPr>
          <a:xfrm>
            <a:off x="6302314" y="5651956"/>
            <a:ext cx="293670" cy="369332"/>
          </a:xfrm>
          <a:prstGeom prst="rect">
            <a:avLst/>
          </a:prstGeom>
        </p:spPr>
        <p:txBody>
          <a:bodyPr wrap="none">
            <a:spAutoFit/>
          </a:bodyPr>
          <a:lstStyle/>
          <a:p>
            <a:r>
              <a:rPr lang="nl-NL" b="1" dirty="0" smtClean="0"/>
              <a:t>S</a:t>
            </a:r>
            <a:endParaRPr lang="nl-NL" dirty="0"/>
          </a:p>
        </p:txBody>
      </p:sp>
      <p:sp>
        <p:nvSpPr>
          <p:cNvPr id="103" name="TextBox 102"/>
          <p:cNvSpPr txBox="1"/>
          <p:nvPr/>
        </p:nvSpPr>
        <p:spPr>
          <a:xfrm>
            <a:off x="3491880" y="5580529"/>
            <a:ext cx="216024" cy="584775"/>
          </a:xfrm>
          <a:prstGeom prst="rect">
            <a:avLst/>
          </a:prstGeom>
          <a:noFill/>
        </p:spPr>
        <p:txBody>
          <a:bodyPr wrap="square" rtlCol="0">
            <a:spAutoFit/>
          </a:bodyPr>
          <a:lstStyle/>
          <a:p>
            <a:r>
              <a:rPr lang="nl-NL" sz="3200" b="1" dirty="0" smtClean="0"/>
              <a:t>+</a:t>
            </a:r>
            <a:endParaRPr lang="nl-NL" b="1" dirty="0"/>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Verdere voorbeelden</a:t>
            </a:r>
            <a:endParaRPr lang="nl-NL" sz="3600" dirty="0"/>
          </a:p>
        </p:txBody>
      </p:sp>
      <p:sp>
        <p:nvSpPr>
          <p:cNvPr id="9" name="Oval 8"/>
          <p:cNvSpPr/>
          <p:nvPr/>
        </p:nvSpPr>
        <p:spPr>
          <a:xfrm>
            <a:off x="370790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115616" y="1340768"/>
            <a:ext cx="2448272" cy="954107"/>
          </a:xfrm>
          <a:prstGeom prst="rect">
            <a:avLst/>
          </a:prstGeom>
        </p:spPr>
        <p:txBody>
          <a:bodyPr wrap="square">
            <a:spAutoFit/>
          </a:bodyPr>
          <a:lstStyle/>
          <a:p>
            <a:pPr algn="r"/>
            <a:r>
              <a:rPr lang="nl-NL" b="1" dirty="0" smtClean="0"/>
              <a:t>P → (Q V ¬R)</a:t>
            </a:r>
          </a:p>
          <a:p>
            <a:pPr algn="r"/>
            <a:r>
              <a:rPr lang="nl-NL" b="1" dirty="0" smtClean="0"/>
              <a:t>(¬R ∧ S) → T  </a:t>
            </a:r>
            <a:endParaRPr lang="nl-NL" dirty="0" smtClean="0"/>
          </a:p>
          <a:p>
            <a:pPr algn="r"/>
            <a:r>
              <a:rPr lang="nl-NL" b="1" dirty="0" smtClean="0"/>
              <a:t> </a:t>
            </a:r>
            <a:endParaRPr lang="nl-NL" dirty="0"/>
          </a:p>
        </p:txBody>
      </p:sp>
      <p:cxnSp>
        <p:nvCxnSpPr>
          <p:cNvPr id="6" name="Straight Connector 5"/>
          <p:cNvCxnSpPr/>
          <p:nvPr/>
        </p:nvCxnSpPr>
        <p:spPr>
          <a:xfrm flipH="1">
            <a:off x="2627784" y="2636912"/>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79912" y="2636912"/>
            <a:ext cx="1119634" cy="5020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483768"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a:off x="5004048"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3995936" y="1628800"/>
            <a:ext cx="736099" cy="369332"/>
          </a:xfrm>
          <a:prstGeom prst="rect">
            <a:avLst/>
          </a:prstGeom>
        </p:spPr>
        <p:txBody>
          <a:bodyPr wrap="none">
            <a:spAutoFit/>
          </a:bodyPr>
          <a:lstStyle/>
          <a:p>
            <a:pPr algn="r"/>
            <a:r>
              <a:rPr lang="nl-NL" b="1" dirty="0" smtClean="0"/>
              <a:t>P → T</a:t>
            </a:r>
            <a:endParaRPr lang="nl-NL" dirty="0"/>
          </a:p>
        </p:txBody>
      </p:sp>
      <p:sp>
        <p:nvSpPr>
          <p:cNvPr id="24" name="Oval 23"/>
          <p:cNvSpPr/>
          <p:nvPr/>
        </p:nvSpPr>
        <p:spPr>
          <a:xfrm>
            <a:off x="3707904" y="24928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 name="Straight Connector 26"/>
          <p:cNvCxnSpPr/>
          <p:nvPr/>
        </p:nvCxnSpPr>
        <p:spPr>
          <a:xfrm>
            <a:off x="3744000" y="1988840"/>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99807" y="2348880"/>
            <a:ext cx="308097" cy="369332"/>
          </a:xfrm>
          <a:prstGeom prst="rect">
            <a:avLst/>
          </a:prstGeom>
        </p:spPr>
        <p:txBody>
          <a:bodyPr wrap="none">
            <a:spAutoFit/>
          </a:bodyPr>
          <a:lstStyle/>
          <a:p>
            <a:pPr algn="r"/>
            <a:r>
              <a:rPr lang="nl-NL" b="1" dirty="0" smtClean="0"/>
              <a:t>P</a:t>
            </a:r>
            <a:endParaRPr lang="nl-NL" dirty="0"/>
          </a:p>
        </p:txBody>
      </p:sp>
      <p:sp>
        <p:nvSpPr>
          <p:cNvPr id="30" name="Rectangle 29"/>
          <p:cNvSpPr/>
          <p:nvPr/>
        </p:nvSpPr>
        <p:spPr>
          <a:xfrm>
            <a:off x="3769465" y="2339588"/>
            <a:ext cx="298479" cy="369332"/>
          </a:xfrm>
          <a:prstGeom prst="rect">
            <a:avLst/>
          </a:prstGeom>
        </p:spPr>
        <p:txBody>
          <a:bodyPr wrap="none">
            <a:spAutoFit/>
          </a:bodyPr>
          <a:lstStyle/>
          <a:p>
            <a:pPr algn="r"/>
            <a:r>
              <a:rPr lang="nl-NL" b="1" dirty="0" smtClean="0"/>
              <a:t>T</a:t>
            </a:r>
            <a:endParaRPr lang="nl-NL" dirty="0"/>
          </a:p>
        </p:txBody>
      </p:sp>
      <p:sp>
        <p:nvSpPr>
          <p:cNvPr id="34" name="Rectangle 33"/>
          <p:cNvSpPr/>
          <p:nvPr/>
        </p:nvSpPr>
        <p:spPr>
          <a:xfrm>
            <a:off x="2627784" y="3059668"/>
            <a:ext cx="308097" cy="369332"/>
          </a:xfrm>
          <a:prstGeom prst="rect">
            <a:avLst/>
          </a:prstGeom>
        </p:spPr>
        <p:txBody>
          <a:bodyPr wrap="none">
            <a:spAutoFit/>
          </a:bodyPr>
          <a:lstStyle/>
          <a:p>
            <a:pPr algn="r"/>
            <a:r>
              <a:rPr lang="nl-NL" b="1" dirty="0" smtClean="0"/>
              <a:t>P</a:t>
            </a:r>
            <a:endParaRPr lang="nl-NL" dirty="0"/>
          </a:p>
        </p:txBody>
      </p:sp>
      <p:sp>
        <p:nvSpPr>
          <p:cNvPr id="35" name="Rectangle 34"/>
          <p:cNvSpPr/>
          <p:nvPr/>
        </p:nvSpPr>
        <p:spPr>
          <a:xfrm>
            <a:off x="4067944" y="3059668"/>
            <a:ext cx="830677" cy="369332"/>
          </a:xfrm>
          <a:prstGeom prst="rect">
            <a:avLst/>
          </a:prstGeom>
        </p:spPr>
        <p:txBody>
          <a:bodyPr wrap="none">
            <a:spAutoFit/>
          </a:bodyPr>
          <a:lstStyle/>
          <a:p>
            <a:r>
              <a:rPr lang="nl-NL" b="1" dirty="0" smtClean="0"/>
              <a:t>Q V ¬R</a:t>
            </a:r>
            <a:endParaRPr lang="nl-NL" dirty="0"/>
          </a:p>
        </p:txBody>
      </p:sp>
      <p:sp>
        <p:nvSpPr>
          <p:cNvPr id="39" name="TextBox 38"/>
          <p:cNvSpPr txBox="1"/>
          <p:nvPr/>
        </p:nvSpPr>
        <p:spPr>
          <a:xfrm>
            <a:off x="2195736" y="2996952"/>
            <a:ext cx="216024" cy="584775"/>
          </a:xfrm>
          <a:prstGeom prst="rect">
            <a:avLst/>
          </a:prstGeom>
          <a:noFill/>
        </p:spPr>
        <p:txBody>
          <a:bodyPr wrap="square" rtlCol="0">
            <a:spAutoFit/>
          </a:bodyPr>
          <a:lstStyle/>
          <a:p>
            <a:r>
              <a:rPr lang="nl-NL" sz="3200" b="1" dirty="0" smtClean="0"/>
              <a:t>+</a:t>
            </a:r>
            <a:endParaRPr lang="nl-NL" b="1" dirty="0"/>
          </a:p>
        </p:txBody>
      </p:sp>
      <p:cxnSp>
        <p:nvCxnSpPr>
          <p:cNvPr id="46" name="Straight Connector 45"/>
          <p:cNvCxnSpPr/>
          <p:nvPr/>
        </p:nvCxnSpPr>
        <p:spPr>
          <a:xfrm flipH="1">
            <a:off x="3923928" y="3284984"/>
            <a:ext cx="1080120" cy="50405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76056" y="3284984"/>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779912" y="3789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p:cNvSpPr/>
          <p:nvPr/>
        </p:nvSpPr>
        <p:spPr>
          <a:xfrm>
            <a:off x="6228184" y="3789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tangle 52"/>
          <p:cNvSpPr/>
          <p:nvPr/>
        </p:nvSpPr>
        <p:spPr>
          <a:xfrm>
            <a:off x="3455658" y="3645024"/>
            <a:ext cx="396262" cy="369332"/>
          </a:xfrm>
          <a:prstGeom prst="rect">
            <a:avLst/>
          </a:prstGeom>
        </p:spPr>
        <p:txBody>
          <a:bodyPr wrap="none">
            <a:spAutoFit/>
          </a:bodyPr>
          <a:lstStyle/>
          <a:p>
            <a:r>
              <a:rPr lang="nl-NL" b="1" dirty="0" smtClean="0"/>
              <a:t>Q </a:t>
            </a:r>
            <a:endParaRPr lang="nl-NL" dirty="0"/>
          </a:p>
        </p:txBody>
      </p:sp>
      <p:cxnSp>
        <p:nvCxnSpPr>
          <p:cNvPr id="54" name="Straight Connector 53"/>
          <p:cNvCxnSpPr/>
          <p:nvPr/>
        </p:nvCxnSpPr>
        <p:spPr>
          <a:xfrm>
            <a:off x="6300192" y="393305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6228184"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TextBox 60"/>
          <p:cNvSpPr txBox="1"/>
          <p:nvPr/>
        </p:nvSpPr>
        <p:spPr>
          <a:xfrm>
            <a:off x="7452320" y="4941168"/>
            <a:ext cx="216024" cy="584775"/>
          </a:xfrm>
          <a:prstGeom prst="rect">
            <a:avLst/>
          </a:prstGeom>
          <a:noFill/>
        </p:spPr>
        <p:txBody>
          <a:bodyPr wrap="square" rtlCol="0">
            <a:spAutoFit/>
          </a:bodyPr>
          <a:lstStyle/>
          <a:p>
            <a:r>
              <a:rPr lang="nl-NL" sz="3200" b="1" dirty="0" smtClean="0"/>
              <a:t>+</a:t>
            </a:r>
            <a:endParaRPr lang="nl-NL" b="1" dirty="0"/>
          </a:p>
        </p:txBody>
      </p:sp>
      <p:sp>
        <p:nvSpPr>
          <p:cNvPr id="38" name="Rectangle 37"/>
          <p:cNvSpPr/>
          <p:nvPr/>
        </p:nvSpPr>
        <p:spPr>
          <a:xfrm>
            <a:off x="5798258" y="3707740"/>
            <a:ext cx="429926" cy="369332"/>
          </a:xfrm>
          <a:prstGeom prst="rect">
            <a:avLst/>
          </a:prstGeom>
        </p:spPr>
        <p:txBody>
          <a:bodyPr wrap="none">
            <a:spAutoFit/>
          </a:bodyPr>
          <a:lstStyle/>
          <a:p>
            <a:r>
              <a:rPr lang="nl-NL" b="1" dirty="0" smtClean="0"/>
              <a:t>¬R</a:t>
            </a:r>
            <a:endParaRPr lang="nl-NL" dirty="0"/>
          </a:p>
        </p:txBody>
      </p:sp>
      <p:sp>
        <p:nvSpPr>
          <p:cNvPr id="50" name="Rectangle 49"/>
          <p:cNvSpPr/>
          <p:nvPr/>
        </p:nvSpPr>
        <p:spPr>
          <a:xfrm>
            <a:off x="6273714" y="4283804"/>
            <a:ext cx="314510" cy="369332"/>
          </a:xfrm>
          <a:prstGeom prst="rect">
            <a:avLst/>
          </a:prstGeom>
        </p:spPr>
        <p:txBody>
          <a:bodyPr wrap="none">
            <a:spAutoFit/>
          </a:bodyPr>
          <a:lstStyle/>
          <a:p>
            <a:r>
              <a:rPr lang="nl-NL" b="1" dirty="0" smtClean="0"/>
              <a:t>R</a:t>
            </a:r>
            <a:endParaRPr lang="nl-NL" dirty="0"/>
          </a:p>
        </p:txBody>
      </p:sp>
      <p:cxnSp>
        <p:nvCxnSpPr>
          <p:cNvPr id="51" name="Straight Connector 50"/>
          <p:cNvCxnSpPr/>
          <p:nvPr/>
        </p:nvCxnSpPr>
        <p:spPr>
          <a:xfrm flipH="1">
            <a:off x="5148064" y="458112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300192" y="458112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004048"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Oval 64"/>
          <p:cNvSpPr/>
          <p:nvPr/>
        </p:nvSpPr>
        <p:spPr>
          <a:xfrm>
            <a:off x="7452320"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tangle 65"/>
          <p:cNvSpPr/>
          <p:nvPr/>
        </p:nvSpPr>
        <p:spPr>
          <a:xfrm>
            <a:off x="5148064" y="5003884"/>
            <a:ext cx="777777" cy="369332"/>
          </a:xfrm>
          <a:prstGeom prst="rect">
            <a:avLst/>
          </a:prstGeom>
        </p:spPr>
        <p:txBody>
          <a:bodyPr wrap="none">
            <a:spAutoFit/>
          </a:bodyPr>
          <a:lstStyle/>
          <a:p>
            <a:r>
              <a:rPr lang="nl-NL" b="1" dirty="0" smtClean="0"/>
              <a:t>¬R ∧ S</a:t>
            </a:r>
            <a:endParaRPr lang="nl-NL" dirty="0"/>
          </a:p>
        </p:txBody>
      </p:sp>
      <p:sp>
        <p:nvSpPr>
          <p:cNvPr id="67" name="Rectangle 66"/>
          <p:cNvSpPr/>
          <p:nvPr/>
        </p:nvSpPr>
        <p:spPr>
          <a:xfrm>
            <a:off x="7092280" y="5003884"/>
            <a:ext cx="328528" cy="369332"/>
          </a:xfrm>
          <a:prstGeom prst="rect">
            <a:avLst/>
          </a:prstGeom>
        </p:spPr>
        <p:txBody>
          <a:bodyPr wrap="square">
            <a:spAutoFit/>
          </a:bodyPr>
          <a:lstStyle/>
          <a:p>
            <a:r>
              <a:rPr lang="nl-NL" b="1" dirty="0" smtClean="0"/>
              <a:t>T</a:t>
            </a:r>
            <a:endParaRPr lang="nl-NL" dirty="0"/>
          </a:p>
        </p:txBody>
      </p:sp>
      <p:cxnSp>
        <p:nvCxnSpPr>
          <p:cNvPr id="68" name="Straight Connector 67"/>
          <p:cNvCxnSpPr/>
          <p:nvPr/>
        </p:nvCxnSpPr>
        <p:spPr>
          <a:xfrm flipH="1">
            <a:off x="2699792" y="3933056"/>
            <a:ext cx="1080120" cy="50405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851920" y="3933056"/>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555776"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Oval 70"/>
          <p:cNvSpPr/>
          <p:nvPr/>
        </p:nvSpPr>
        <p:spPr>
          <a:xfrm>
            <a:off x="5004048"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tangle 71"/>
          <p:cNvSpPr/>
          <p:nvPr/>
        </p:nvSpPr>
        <p:spPr>
          <a:xfrm>
            <a:off x="2699792" y="4355812"/>
            <a:ext cx="777777" cy="369332"/>
          </a:xfrm>
          <a:prstGeom prst="rect">
            <a:avLst/>
          </a:prstGeom>
        </p:spPr>
        <p:txBody>
          <a:bodyPr wrap="none">
            <a:spAutoFit/>
          </a:bodyPr>
          <a:lstStyle/>
          <a:p>
            <a:r>
              <a:rPr lang="nl-NL" b="1" dirty="0" smtClean="0"/>
              <a:t>¬R ∧ S</a:t>
            </a:r>
            <a:endParaRPr lang="nl-NL" dirty="0"/>
          </a:p>
        </p:txBody>
      </p:sp>
      <p:sp>
        <p:nvSpPr>
          <p:cNvPr id="73" name="Rectangle 72"/>
          <p:cNvSpPr/>
          <p:nvPr/>
        </p:nvSpPr>
        <p:spPr>
          <a:xfrm>
            <a:off x="4644008" y="4355812"/>
            <a:ext cx="328528" cy="369332"/>
          </a:xfrm>
          <a:prstGeom prst="rect">
            <a:avLst/>
          </a:prstGeom>
        </p:spPr>
        <p:txBody>
          <a:bodyPr wrap="square">
            <a:spAutoFit/>
          </a:bodyPr>
          <a:lstStyle/>
          <a:p>
            <a:r>
              <a:rPr lang="nl-NL" b="1" dirty="0" smtClean="0"/>
              <a:t>T</a:t>
            </a:r>
            <a:endParaRPr lang="nl-NL" dirty="0"/>
          </a:p>
        </p:txBody>
      </p:sp>
      <p:sp>
        <p:nvSpPr>
          <p:cNvPr id="86" name="TextBox 85"/>
          <p:cNvSpPr txBox="1"/>
          <p:nvPr/>
        </p:nvSpPr>
        <p:spPr>
          <a:xfrm>
            <a:off x="5004048" y="4212377"/>
            <a:ext cx="216024" cy="584775"/>
          </a:xfrm>
          <a:prstGeom prst="rect">
            <a:avLst/>
          </a:prstGeom>
          <a:noFill/>
        </p:spPr>
        <p:txBody>
          <a:bodyPr wrap="square" rtlCol="0">
            <a:spAutoFit/>
          </a:bodyPr>
          <a:lstStyle/>
          <a:p>
            <a:r>
              <a:rPr lang="nl-NL" sz="3200" b="1" dirty="0" smtClean="0"/>
              <a:t>+</a:t>
            </a:r>
            <a:endParaRPr lang="nl-NL" b="1" dirty="0"/>
          </a:p>
        </p:txBody>
      </p:sp>
      <p:cxnSp>
        <p:nvCxnSpPr>
          <p:cNvPr id="87" name="Straight Connector 86"/>
          <p:cNvCxnSpPr/>
          <p:nvPr/>
        </p:nvCxnSpPr>
        <p:spPr>
          <a:xfrm flipH="1">
            <a:off x="1475656" y="4581128"/>
            <a:ext cx="1080120" cy="50405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627784" y="458112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331640"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Oval 89"/>
          <p:cNvSpPr/>
          <p:nvPr/>
        </p:nvSpPr>
        <p:spPr>
          <a:xfrm>
            <a:off x="3779912"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tangle 90"/>
          <p:cNvSpPr/>
          <p:nvPr/>
        </p:nvSpPr>
        <p:spPr>
          <a:xfrm>
            <a:off x="1475656" y="5003884"/>
            <a:ext cx="429926" cy="369332"/>
          </a:xfrm>
          <a:prstGeom prst="rect">
            <a:avLst/>
          </a:prstGeom>
        </p:spPr>
        <p:txBody>
          <a:bodyPr wrap="none">
            <a:spAutoFit/>
          </a:bodyPr>
          <a:lstStyle/>
          <a:p>
            <a:r>
              <a:rPr lang="nl-NL" b="1" dirty="0" smtClean="0"/>
              <a:t>¬R</a:t>
            </a:r>
            <a:endParaRPr lang="nl-NL" dirty="0"/>
          </a:p>
        </p:txBody>
      </p:sp>
      <p:sp>
        <p:nvSpPr>
          <p:cNvPr id="92" name="Rectangle 91"/>
          <p:cNvSpPr/>
          <p:nvPr/>
        </p:nvSpPr>
        <p:spPr>
          <a:xfrm>
            <a:off x="3846282" y="5013176"/>
            <a:ext cx="293670" cy="369332"/>
          </a:xfrm>
          <a:prstGeom prst="rect">
            <a:avLst/>
          </a:prstGeom>
        </p:spPr>
        <p:txBody>
          <a:bodyPr wrap="none">
            <a:spAutoFit/>
          </a:bodyPr>
          <a:lstStyle/>
          <a:p>
            <a:r>
              <a:rPr lang="nl-NL" b="1" dirty="0" smtClean="0"/>
              <a:t>S</a:t>
            </a:r>
            <a:endParaRPr lang="nl-NL" dirty="0"/>
          </a:p>
        </p:txBody>
      </p:sp>
      <p:cxnSp>
        <p:nvCxnSpPr>
          <p:cNvPr id="93" name="Straight Connector 92"/>
          <p:cNvCxnSpPr/>
          <p:nvPr/>
        </p:nvCxnSpPr>
        <p:spPr>
          <a:xfrm>
            <a:off x="1403648" y="5229200"/>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1331640"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tangle 94"/>
          <p:cNvSpPr/>
          <p:nvPr/>
        </p:nvSpPr>
        <p:spPr>
          <a:xfrm>
            <a:off x="1043608" y="5579948"/>
            <a:ext cx="314510" cy="369332"/>
          </a:xfrm>
          <a:prstGeom prst="rect">
            <a:avLst/>
          </a:prstGeom>
        </p:spPr>
        <p:txBody>
          <a:bodyPr wrap="none">
            <a:spAutoFit/>
          </a:bodyPr>
          <a:lstStyle/>
          <a:p>
            <a:r>
              <a:rPr lang="nl-NL" b="1" dirty="0" smtClean="0"/>
              <a:t>R</a:t>
            </a:r>
            <a:endParaRPr lang="nl-NL" dirty="0"/>
          </a:p>
        </p:txBody>
      </p:sp>
      <p:sp>
        <p:nvSpPr>
          <p:cNvPr id="96" name="Oval 95"/>
          <p:cNvSpPr/>
          <p:nvPr/>
        </p:nvSpPr>
        <p:spPr>
          <a:xfrm>
            <a:off x="5004048"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7" name="Straight Connector 96"/>
          <p:cNvCxnSpPr/>
          <p:nvPr/>
        </p:nvCxnSpPr>
        <p:spPr>
          <a:xfrm flipH="1">
            <a:off x="3923928" y="5229200"/>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076056" y="5229200"/>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3779912"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Oval 99"/>
          <p:cNvSpPr/>
          <p:nvPr/>
        </p:nvSpPr>
        <p:spPr>
          <a:xfrm>
            <a:off x="6228184"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Rectangle 100"/>
          <p:cNvSpPr/>
          <p:nvPr/>
        </p:nvSpPr>
        <p:spPr>
          <a:xfrm>
            <a:off x="3854042" y="5651956"/>
            <a:ext cx="429926" cy="369332"/>
          </a:xfrm>
          <a:prstGeom prst="rect">
            <a:avLst/>
          </a:prstGeom>
        </p:spPr>
        <p:txBody>
          <a:bodyPr wrap="none">
            <a:spAutoFit/>
          </a:bodyPr>
          <a:lstStyle/>
          <a:p>
            <a:r>
              <a:rPr lang="nl-NL" b="1" dirty="0" smtClean="0"/>
              <a:t>¬R</a:t>
            </a:r>
            <a:endParaRPr lang="nl-NL" dirty="0"/>
          </a:p>
        </p:txBody>
      </p:sp>
      <p:sp>
        <p:nvSpPr>
          <p:cNvPr id="102" name="Rectangle 101"/>
          <p:cNvSpPr/>
          <p:nvPr/>
        </p:nvSpPr>
        <p:spPr>
          <a:xfrm>
            <a:off x="6302314" y="5651956"/>
            <a:ext cx="293670" cy="369332"/>
          </a:xfrm>
          <a:prstGeom prst="rect">
            <a:avLst/>
          </a:prstGeom>
        </p:spPr>
        <p:txBody>
          <a:bodyPr wrap="none">
            <a:spAutoFit/>
          </a:bodyPr>
          <a:lstStyle/>
          <a:p>
            <a:r>
              <a:rPr lang="nl-NL" b="1" dirty="0" smtClean="0"/>
              <a:t>S</a:t>
            </a:r>
            <a:endParaRPr lang="nl-NL" dirty="0"/>
          </a:p>
        </p:txBody>
      </p:sp>
      <p:sp>
        <p:nvSpPr>
          <p:cNvPr id="103" name="TextBox 102"/>
          <p:cNvSpPr txBox="1"/>
          <p:nvPr/>
        </p:nvSpPr>
        <p:spPr>
          <a:xfrm>
            <a:off x="3491880" y="5580529"/>
            <a:ext cx="216024" cy="584775"/>
          </a:xfrm>
          <a:prstGeom prst="rect">
            <a:avLst/>
          </a:prstGeom>
          <a:noFill/>
        </p:spPr>
        <p:txBody>
          <a:bodyPr wrap="square" rtlCol="0">
            <a:spAutoFit/>
          </a:bodyPr>
          <a:lstStyle/>
          <a:p>
            <a:r>
              <a:rPr lang="nl-NL" sz="3200" b="1" dirty="0" smtClean="0"/>
              <a:t>+</a:t>
            </a:r>
            <a:endParaRPr lang="nl-NL" b="1" dirty="0"/>
          </a:p>
        </p:txBody>
      </p:sp>
      <p:sp>
        <p:nvSpPr>
          <p:cNvPr id="57" name="TextBox 56"/>
          <p:cNvSpPr txBox="1"/>
          <p:nvPr/>
        </p:nvSpPr>
        <p:spPr>
          <a:xfrm>
            <a:off x="5472608" y="1556792"/>
            <a:ext cx="3635896" cy="1200329"/>
          </a:xfrm>
          <a:prstGeom prst="rect">
            <a:avLst/>
          </a:prstGeom>
          <a:noFill/>
        </p:spPr>
        <p:txBody>
          <a:bodyPr wrap="square" rtlCol="0">
            <a:spAutoFit/>
          </a:bodyPr>
          <a:lstStyle/>
          <a:p>
            <a:r>
              <a:rPr lang="nl-NL" dirty="0" smtClean="0"/>
              <a:t>Deze tak levert een tegenvoorbeeld op: P waar, Q waar, R waar en T onwaar. De waarheidswaarde van S doet er dan blijkbaar niet toe.</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20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allAtOnce"/>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Verdere voorbeelden</a:t>
            </a:r>
            <a:endParaRPr lang="nl-NL" sz="3600" dirty="0"/>
          </a:p>
        </p:txBody>
      </p:sp>
      <p:sp>
        <p:nvSpPr>
          <p:cNvPr id="9" name="Oval 8"/>
          <p:cNvSpPr/>
          <p:nvPr/>
        </p:nvSpPr>
        <p:spPr>
          <a:xfrm>
            <a:off x="370790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115616" y="1340768"/>
            <a:ext cx="2448272" cy="954107"/>
          </a:xfrm>
          <a:prstGeom prst="rect">
            <a:avLst/>
          </a:prstGeom>
        </p:spPr>
        <p:txBody>
          <a:bodyPr wrap="square">
            <a:spAutoFit/>
          </a:bodyPr>
          <a:lstStyle/>
          <a:p>
            <a:pPr algn="r"/>
            <a:r>
              <a:rPr lang="nl-NL" b="1" dirty="0" smtClean="0"/>
              <a:t>P → (Q V ¬R)</a:t>
            </a:r>
          </a:p>
          <a:p>
            <a:pPr algn="r"/>
            <a:r>
              <a:rPr lang="nl-NL" b="1" dirty="0" smtClean="0"/>
              <a:t>(¬R ∧ S) → T  </a:t>
            </a:r>
            <a:endParaRPr lang="nl-NL" dirty="0" smtClean="0"/>
          </a:p>
          <a:p>
            <a:pPr algn="r"/>
            <a:r>
              <a:rPr lang="nl-NL" b="1" dirty="0" smtClean="0"/>
              <a:t> </a:t>
            </a:r>
            <a:endParaRPr lang="nl-NL" dirty="0"/>
          </a:p>
        </p:txBody>
      </p:sp>
      <p:cxnSp>
        <p:nvCxnSpPr>
          <p:cNvPr id="6" name="Straight Connector 5"/>
          <p:cNvCxnSpPr/>
          <p:nvPr/>
        </p:nvCxnSpPr>
        <p:spPr>
          <a:xfrm flipH="1">
            <a:off x="2627784" y="2636912"/>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79912" y="2636912"/>
            <a:ext cx="1119634" cy="5020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483768"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a:off x="5004048"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3995936" y="1628800"/>
            <a:ext cx="736099" cy="369332"/>
          </a:xfrm>
          <a:prstGeom prst="rect">
            <a:avLst/>
          </a:prstGeom>
        </p:spPr>
        <p:txBody>
          <a:bodyPr wrap="none">
            <a:spAutoFit/>
          </a:bodyPr>
          <a:lstStyle/>
          <a:p>
            <a:pPr algn="r"/>
            <a:r>
              <a:rPr lang="nl-NL" b="1" dirty="0" smtClean="0"/>
              <a:t>P → T</a:t>
            </a:r>
            <a:endParaRPr lang="nl-NL" dirty="0"/>
          </a:p>
        </p:txBody>
      </p:sp>
      <p:sp>
        <p:nvSpPr>
          <p:cNvPr id="24" name="Oval 23"/>
          <p:cNvSpPr/>
          <p:nvPr/>
        </p:nvSpPr>
        <p:spPr>
          <a:xfrm>
            <a:off x="3707904" y="24928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 name="Straight Connector 26"/>
          <p:cNvCxnSpPr/>
          <p:nvPr/>
        </p:nvCxnSpPr>
        <p:spPr>
          <a:xfrm>
            <a:off x="3744000" y="1988840"/>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99807" y="2348880"/>
            <a:ext cx="308097" cy="369332"/>
          </a:xfrm>
          <a:prstGeom prst="rect">
            <a:avLst/>
          </a:prstGeom>
        </p:spPr>
        <p:txBody>
          <a:bodyPr wrap="none">
            <a:spAutoFit/>
          </a:bodyPr>
          <a:lstStyle/>
          <a:p>
            <a:pPr algn="r"/>
            <a:r>
              <a:rPr lang="nl-NL" b="1" dirty="0" smtClean="0"/>
              <a:t>P</a:t>
            </a:r>
            <a:endParaRPr lang="nl-NL" dirty="0"/>
          </a:p>
        </p:txBody>
      </p:sp>
      <p:sp>
        <p:nvSpPr>
          <p:cNvPr id="30" name="Rectangle 29"/>
          <p:cNvSpPr/>
          <p:nvPr/>
        </p:nvSpPr>
        <p:spPr>
          <a:xfrm>
            <a:off x="3769465" y="2339588"/>
            <a:ext cx="298479" cy="369332"/>
          </a:xfrm>
          <a:prstGeom prst="rect">
            <a:avLst/>
          </a:prstGeom>
        </p:spPr>
        <p:txBody>
          <a:bodyPr wrap="none">
            <a:spAutoFit/>
          </a:bodyPr>
          <a:lstStyle/>
          <a:p>
            <a:pPr algn="r"/>
            <a:r>
              <a:rPr lang="nl-NL" b="1" dirty="0" smtClean="0"/>
              <a:t>T</a:t>
            </a:r>
            <a:endParaRPr lang="nl-NL" dirty="0"/>
          </a:p>
        </p:txBody>
      </p:sp>
      <p:sp>
        <p:nvSpPr>
          <p:cNvPr id="34" name="Rectangle 33"/>
          <p:cNvSpPr/>
          <p:nvPr/>
        </p:nvSpPr>
        <p:spPr>
          <a:xfrm>
            <a:off x="2627784" y="3059668"/>
            <a:ext cx="308097" cy="369332"/>
          </a:xfrm>
          <a:prstGeom prst="rect">
            <a:avLst/>
          </a:prstGeom>
        </p:spPr>
        <p:txBody>
          <a:bodyPr wrap="none">
            <a:spAutoFit/>
          </a:bodyPr>
          <a:lstStyle/>
          <a:p>
            <a:pPr algn="r"/>
            <a:r>
              <a:rPr lang="nl-NL" b="1" dirty="0" smtClean="0"/>
              <a:t>P</a:t>
            </a:r>
            <a:endParaRPr lang="nl-NL" dirty="0"/>
          </a:p>
        </p:txBody>
      </p:sp>
      <p:sp>
        <p:nvSpPr>
          <p:cNvPr id="35" name="Rectangle 34"/>
          <p:cNvSpPr/>
          <p:nvPr/>
        </p:nvSpPr>
        <p:spPr>
          <a:xfrm>
            <a:off x="4067944" y="3059668"/>
            <a:ext cx="830677" cy="369332"/>
          </a:xfrm>
          <a:prstGeom prst="rect">
            <a:avLst/>
          </a:prstGeom>
        </p:spPr>
        <p:txBody>
          <a:bodyPr wrap="none">
            <a:spAutoFit/>
          </a:bodyPr>
          <a:lstStyle/>
          <a:p>
            <a:r>
              <a:rPr lang="nl-NL" b="1" dirty="0" smtClean="0"/>
              <a:t>Q V ¬R</a:t>
            </a:r>
            <a:endParaRPr lang="nl-NL" dirty="0"/>
          </a:p>
        </p:txBody>
      </p:sp>
      <p:sp>
        <p:nvSpPr>
          <p:cNvPr id="39" name="TextBox 38"/>
          <p:cNvSpPr txBox="1"/>
          <p:nvPr/>
        </p:nvSpPr>
        <p:spPr>
          <a:xfrm>
            <a:off x="2195736" y="2996952"/>
            <a:ext cx="216024" cy="584775"/>
          </a:xfrm>
          <a:prstGeom prst="rect">
            <a:avLst/>
          </a:prstGeom>
          <a:noFill/>
        </p:spPr>
        <p:txBody>
          <a:bodyPr wrap="square" rtlCol="0">
            <a:spAutoFit/>
          </a:bodyPr>
          <a:lstStyle/>
          <a:p>
            <a:r>
              <a:rPr lang="nl-NL" sz="3200" b="1" dirty="0" smtClean="0"/>
              <a:t>+</a:t>
            </a:r>
            <a:endParaRPr lang="nl-NL" b="1" dirty="0"/>
          </a:p>
        </p:txBody>
      </p:sp>
      <p:cxnSp>
        <p:nvCxnSpPr>
          <p:cNvPr id="46" name="Straight Connector 45"/>
          <p:cNvCxnSpPr/>
          <p:nvPr/>
        </p:nvCxnSpPr>
        <p:spPr>
          <a:xfrm flipH="1">
            <a:off x="3923928" y="3284984"/>
            <a:ext cx="1080120" cy="50405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76056" y="3284984"/>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779912" y="3789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p:cNvSpPr/>
          <p:nvPr/>
        </p:nvSpPr>
        <p:spPr>
          <a:xfrm>
            <a:off x="6228184" y="3789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tangle 52"/>
          <p:cNvSpPr/>
          <p:nvPr/>
        </p:nvSpPr>
        <p:spPr>
          <a:xfrm>
            <a:off x="3455658" y="3645024"/>
            <a:ext cx="396262" cy="369332"/>
          </a:xfrm>
          <a:prstGeom prst="rect">
            <a:avLst/>
          </a:prstGeom>
        </p:spPr>
        <p:txBody>
          <a:bodyPr wrap="none">
            <a:spAutoFit/>
          </a:bodyPr>
          <a:lstStyle/>
          <a:p>
            <a:r>
              <a:rPr lang="nl-NL" b="1" dirty="0" smtClean="0"/>
              <a:t>Q </a:t>
            </a:r>
            <a:endParaRPr lang="nl-NL" dirty="0"/>
          </a:p>
        </p:txBody>
      </p:sp>
      <p:cxnSp>
        <p:nvCxnSpPr>
          <p:cNvPr id="54" name="Straight Connector 53"/>
          <p:cNvCxnSpPr/>
          <p:nvPr/>
        </p:nvCxnSpPr>
        <p:spPr>
          <a:xfrm>
            <a:off x="6300192" y="393305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6228184"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TextBox 60"/>
          <p:cNvSpPr txBox="1"/>
          <p:nvPr/>
        </p:nvSpPr>
        <p:spPr>
          <a:xfrm>
            <a:off x="7452320" y="4941168"/>
            <a:ext cx="216024" cy="584775"/>
          </a:xfrm>
          <a:prstGeom prst="rect">
            <a:avLst/>
          </a:prstGeom>
          <a:noFill/>
        </p:spPr>
        <p:txBody>
          <a:bodyPr wrap="square" rtlCol="0">
            <a:spAutoFit/>
          </a:bodyPr>
          <a:lstStyle/>
          <a:p>
            <a:r>
              <a:rPr lang="nl-NL" sz="3200" b="1" dirty="0" smtClean="0"/>
              <a:t>+</a:t>
            </a:r>
            <a:endParaRPr lang="nl-NL" b="1" dirty="0"/>
          </a:p>
        </p:txBody>
      </p:sp>
      <p:sp>
        <p:nvSpPr>
          <p:cNvPr id="38" name="Rectangle 37"/>
          <p:cNvSpPr/>
          <p:nvPr/>
        </p:nvSpPr>
        <p:spPr>
          <a:xfrm>
            <a:off x="5798258" y="3707740"/>
            <a:ext cx="429926" cy="369332"/>
          </a:xfrm>
          <a:prstGeom prst="rect">
            <a:avLst/>
          </a:prstGeom>
        </p:spPr>
        <p:txBody>
          <a:bodyPr wrap="none">
            <a:spAutoFit/>
          </a:bodyPr>
          <a:lstStyle/>
          <a:p>
            <a:r>
              <a:rPr lang="nl-NL" b="1" dirty="0" smtClean="0"/>
              <a:t>¬R</a:t>
            </a:r>
            <a:endParaRPr lang="nl-NL" dirty="0"/>
          </a:p>
        </p:txBody>
      </p:sp>
      <p:sp>
        <p:nvSpPr>
          <p:cNvPr id="50" name="Rectangle 49"/>
          <p:cNvSpPr/>
          <p:nvPr/>
        </p:nvSpPr>
        <p:spPr>
          <a:xfrm>
            <a:off x="6273714" y="4283804"/>
            <a:ext cx="314510" cy="369332"/>
          </a:xfrm>
          <a:prstGeom prst="rect">
            <a:avLst/>
          </a:prstGeom>
        </p:spPr>
        <p:txBody>
          <a:bodyPr wrap="none">
            <a:spAutoFit/>
          </a:bodyPr>
          <a:lstStyle/>
          <a:p>
            <a:r>
              <a:rPr lang="nl-NL" b="1" dirty="0" smtClean="0"/>
              <a:t>R</a:t>
            </a:r>
            <a:endParaRPr lang="nl-NL" dirty="0"/>
          </a:p>
        </p:txBody>
      </p:sp>
      <p:cxnSp>
        <p:nvCxnSpPr>
          <p:cNvPr id="51" name="Straight Connector 50"/>
          <p:cNvCxnSpPr/>
          <p:nvPr/>
        </p:nvCxnSpPr>
        <p:spPr>
          <a:xfrm flipH="1">
            <a:off x="5148064" y="458112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300192" y="458112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004048"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Oval 64"/>
          <p:cNvSpPr/>
          <p:nvPr/>
        </p:nvSpPr>
        <p:spPr>
          <a:xfrm>
            <a:off x="7452320"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tangle 65"/>
          <p:cNvSpPr/>
          <p:nvPr/>
        </p:nvSpPr>
        <p:spPr>
          <a:xfrm>
            <a:off x="5148064" y="5003884"/>
            <a:ext cx="777777" cy="369332"/>
          </a:xfrm>
          <a:prstGeom prst="rect">
            <a:avLst/>
          </a:prstGeom>
        </p:spPr>
        <p:txBody>
          <a:bodyPr wrap="none">
            <a:spAutoFit/>
          </a:bodyPr>
          <a:lstStyle/>
          <a:p>
            <a:r>
              <a:rPr lang="nl-NL" b="1" dirty="0" smtClean="0"/>
              <a:t>¬R ∧ S</a:t>
            </a:r>
            <a:endParaRPr lang="nl-NL" dirty="0"/>
          </a:p>
        </p:txBody>
      </p:sp>
      <p:sp>
        <p:nvSpPr>
          <p:cNvPr id="67" name="Rectangle 66"/>
          <p:cNvSpPr/>
          <p:nvPr/>
        </p:nvSpPr>
        <p:spPr>
          <a:xfrm>
            <a:off x="7092280" y="5003884"/>
            <a:ext cx="328528" cy="369332"/>
          </a:xfrm>
          <a:prstGeom prst="rect">
            <a:avLst/>
          </a:prstGeom>
        </p:spPr>
        <p:txBody>
          <a:bodyPr wrap="square">
            <a:spAutoFit/>
          </a:bodyPr>
          <a:lstStyle/>
          <a:p>
            <a:r>
              <a:rPr lang="nl-NL" b="1" dirty="0" smtClean="0"/>
              <a:t>T</a:t>
            </a:r>
            <a:endParaRPr lang="nl-NL" dirty="0"/>
          </a:p>
        </p:txBody>
      </p:sp>
      <p:cxnSp>
        <p:nvCxnSpPr>
          <p:cNvPr id="68" name="Straight Connector 67"/>
          <p:cNvCxnSpPr/>
          <p:nvPr/>
        </p:nvCxnSpPr>
        <p:spPr>
          <a:xfrm flipH="1">
            <a:off x="2699792" y="3933056"/>
            <a:ext cx="1080120" cy="50405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851920" y="3933056"/>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555776"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Oval 70"/>
          <p:cNvSpPr/>
          <p:nvPr/>
        </p:nvSpPr>
        <p:spPr>
          <a:xfrm>
            <a:off x="5004048"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tangle 71"/>
          <p:cNvSpPr/>
          <p:nvPr/>
        </p:nvSpPr>
        <p:spPr>
          <a:xfrm>
            <a:off x="2699792" y="4355812"/>
            <a:ext cx="777777" cy="369332"/>
          </a:xfrm>
          <a:prstGeom prst="rect">
            <a:avLst/>
          </a:prstGeom>
        </p:spPr>
        <p:txBody>
          <a:bodyPr wrap="none">
            <a:spAutoFit/>
          </a:bodyPr>
          <a:lstStyle/>
          <a:p>
            <a:r>
              <a:rPr lang="nl-NL" b="1" dirty="0" smtClean="0"/>
              <a:t>¬R ∧ S</a:t>
            </a:r>
            <a:endParaRPr lang="nl-NL" dirty="0"/>
          </a:p>
        </p:txBody>
      </p:sp>
      <p:sp>
        <p:nvSpPr>
          <p:cNvPr id="73" name="Rectangle 72"/>
          <p:cNvSpPr/>
          <p:nvPr/>
        </p:nvSpPr>
        <p:spPr>
          <a:xfrm>
            <a:off x="4644008" y="4355812"/>
            <a:ext cx="328528" cy="369332"/>
          </a:xfrm>
          <a:prstGeom prst="rect">
            <a:avLst/>
          </a:prstGeom>
        </p:spPr>
        <p:txBody>
          <a:bodyPr wrap="square">
            <a:spAutoFit/>
          </a:bodyPr>
          <a:lstStyle/>
          <a:p>
            <a:r>
              <a:rPr lang="nl-NL" b="1" dirty="0" smtClean="0"/>
              <a:t>T</a:t>
            </a:r>
            <a:endParaRPr lang="nl-NL" dirty="0"/>
          </a:p>
        </p:txBody>
      </p:sp>
      <p:sp>
        <p:nvSpPr>
          <p:cNvPr id="86" name="TextBox 85"/>
          <p:cNvSpPr txBox="1"/>
          <p:nvPr/>
        </p:nvSpPr>
        <p:spPr>
          <a:xfrm>
            <a:off x="5004048" y="4212377"/>
            <a:ext cx="216024" cy="584775"/>
          </a:xfrm>
          <a:prstGeom prst="rect">
            <a:avLst/>
          </a:prstGeom>
          <a:noFill/>
        </p:spPr>
        <p:txBody>
          <a:bodyPr wrap="square" rtlCol="0">
            <a:spAutoFit/>
          </a:bodyPr>
          <a:lstStyle/>
          <a:p>
            <a:r>
              <a:rPr lang="nl-NL" sz="3200" b="1" dirty="0" smtClean="0"/>
              <a:t>+</a:t>
            </a:r>
            <a:endParaRPr lang="nl-NL" b="1" dirty="0"/>
          </a:p>
        </p:txBody>
      </p:sp>
      <p:cxnSp>
        <p:nvCxnSpPr>
          <p:cNvPr id="87" name="Straight Connector 86"/>
          <p:cNvCxnSpPr/>
          <p:nvPr/>
        </p:nvCxnSpPr>
        <p:spPr>
          <a:xfrm flipH="1">
            <a:off x="1475656" y="458112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627784" y="4581128"/>
            <a:ext cx="1119634" cy="5020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331640"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Oval 89"/>
          <p:cNvSpPr/>
          <p:nvPr/>
        </p:nvSpPr>
        <p:spPr>
          <a:xfrm>
            <a:off x="3779912"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tangle 90"/>
          <p:cNvSpPr/>
          <p:nvPr/>
        </p:nvSpPr>
        <p:spPr>
          <a:xfrm>
            <a:off x="1475656" y="5003884"/>
            <a:ext cx="429926" cy="369332"/>
          </a:xfrm>
          <a:prstGeom prst="rect">
            <a:avLst/>
          </a:prstGeom>
        </p:spPr>
        <p:txBody>
          <a:bodyPr wrap="none">
            <a:spAutoFit/>
          </a:bodyPr>
          <a:lstStyle/>
          <a:p>
            <a:r>
              <a:rPr lang="nl-NL" b="1" dirty="0" smtClean="0"/>
              <a:t>¬R</a:t>
            </a:r>
            <a:endParaRPr lang="nl-NL" dirty="0"/>
          </a:p>
        </p:txBody>
      </p:sp>
      <p:sp>
        <p:nvSpPr>
          <p:cNvPr id="92" name="Rectangle 91"/>
          <p:cNvSpPr/>
          <p:nvPr/>
        </p:nvSpPr>
        <p:spPr>
          <a:xfrm>
            <a:off x="3846282" y="5013176"/>
            <a:ext cx="293670" cy="369332"/>
          </a:xfrm>
          <a:prstGeom prst="rect">
            <a:avLst/>
          </a:prstGeom>
        </p:spPr>
        <p:txBody>
          <a:bodyPr wrap="none">
            <a:spAutoFit/>
          </a:bodyPr>
          <a:lstStyle/>
          <a:p>
            <a:r>
              <a:rPr lang="nl-NL" b="1" dirty="0" smtClean="0"/>
              <a:t>S</a:t>
            </a:r>
            <a:endParaRPr lang="nl-NL" dirty="0"/>
          </a:p>
        </p:txBody>
      </p:sp>
      <p:cxnSp>
        <p:nvCxnSpPr>
          <p:cNvPr id="93" name="Straight Connector 92"/>
          <p:cNvCxnSpPr/>
          <p:nvPr/>
        </p:nvCxnSpPr>
        <p:spPr>
          <a:xfrm>
            <a:off x="1403648" y="522920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1331640"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tangle 94"/>
          <p:cNvSpPr/>
          <p:nvPr/>
        </p:nvSpPr>
        <p:spPr>
          <a:xfrm>
            <a:off x="1043608" y="5579948"/>
            <a:ext cx="314510" cy="369332"/>
          </a:xfrm>
          <a:prstGeom prst="rect">
            <a:avLst/>
          </a:prstGeom>
        </p:spPr>
        <p:txBody>
          <a:bodyPr wrap="none">
            <a:spAutoFit/>
          </a:bodyPr>
          <a:lstStyle/>
          <a:p>
            <a:r>
              <a:rPr lang="nl-NL" b="1" dirty="0" smtClean="0"/>
              <a:t>R</a:t>
            </a:r>
            <a:endParaRPr lang="nl-NL" dirty="0"/>
          </a:p>
        </p:txBody>
      </p:sp>
      <p:sp>
        <p:nvSpPr>
          <p:cNvPr id="96" name="Oval 95"/>
          <p:cNvSpPr/>
          <p:nvPr/>
        </p:nvSpPr>
        <p:spPr>
          <a:xfrm>
            <a:off x="5004048"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7" name="Straight Connector 96"/>
          <p:cNvCxnSpPr/>
          <p:nvPr/>
        </p:nvCxnSpPr>
        <p:spPr>
          <a:xfrm flipH="1">
            <a:off x="3923928" y="5229200"/>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076056" y="5229200"/>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3779912"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Oval 99"/>
          <p:cNvSpPr/>
          <p:nvPr/>
        </p:nvSpPr>
        <p:spPr>
          <a:xfrm>
            <a:off x="6228184"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Rectangle 100"/>
          <p:cNvSpPr/>
          <p:nvPr/>
        </p:nvSpPr>
        <p:spPr>
          <a:xfrm>
            <a:off x="3854042" y="5651956"/>
            <a:ext cx="429926" cy="369332"/>
          </a:xfrm>
          <a:prstGeom prst="rect">
            <a:avLst/>
          </a:prstGeom>
        </p:spPr>
        <p:txBody>
          <a:bodyPr wrap="none">
            <a:spAutoFit/>
          </a:bodyPr>
          <a:lstStyle/>
          <a:p>
            <a:r>
              <a:rPr lang="nl-NL" b="1" dirty="0" smtClean="0"/>
              <a:t>¬R</a:t>
            </a:r>
            <a:endParaRPr lang="nl-NL" dirty="0"/>
          </a:p>
        </p:txBody>
      </p:sp>
      <p:sp>
        <p:nvSpPr>
          <p:cNvPr id="102" name="Rectangle 101"/>
          <p:cNvSpPr/>
          <p:nvPr/>
        </p:nvSpPr>
        <p:spPr>
          <a:xfrm>
            <a:off x="6302314" y="5651956"/>
            <a:ext cx="293670" cy="369332"/>
          </a:xfrm>
          <a:prstGeom prst="rect">
            <a:avLst/>
          </a:prstGeom>
        </p:spPr>
        <p:txBody>
          <a:bodyPr wrap="none">
            <a:spAutoFit/>
          </a:bodyPr>
          <a:lstStyle/>
          <a:p>
            <a:r>
              <a:rPr lang="nl-NL" b="1" dirty="0" smtClean="0"/>
              <a:t>S</a:t>
            </a:r>
            <a:endParaRPr lang="nl-NL" dirty="0"/>
          </a:p>
        </p:txBody>
      </p:sp>
      <p:sp>
        <p:nvSpPr>
          <p:cNvPr id="103" name="TextBox 102"/>
          <p:cNvSpPr txBox="1"/>
          <p:nvPr/>
        </p:nvSpPr>
        <p:spPr>
          <a:xfrm>
            <a:off x="3491880" y="5580529"/>
            <a:ext cx="216024" cy="584775"/>
          </a:xfrm>
          <a:prstGeom prst="rect">
            <a:avLst/>
          </a:prstGeom>
          <a:noFill/>
        </p:spPr>
        <p:txBody>
          <a:bodyPr wrap="square" rtlCol="0">
            <a:spAutoFit/>
          </a:bodyPr>
          <a:lstStyle/>
          <a:p>
            <a:r>
              <a:rPr lang="nl-NL" sz="3200" b="1" dirty="0" smtClean="0"/>
              <a:t>+</a:t>
            </a:r>
            <a:endParaRPr lang="nl-NL" b="1" dirty="0"/>
          </a:p>
        </p:txBody>
      </p:sp>
      <p:sp>
        <p:nvSpPr>
          <p:cNvPr id="57" name="TextBox 56"/>
          <p:cNvSpPr txBox="1"/>
          <p:nvPr/>
        </p:nvSpPr>
        <p:spPr>
          <a:xfrm>
            <a:off x="5472608" y="1556792"/>
            <a:ext cx="3635896" cy="1200329"/>
          </a:xfrm>
          <a:prstGeom prst="rect">
            <a:avLst/>
          </a:prstGeom>
          <a:noFill/>
        </p:spPr>
        <p:txBody>
          <a:bodyPr wrap="square" rtlCol="0">
            <a:spAutoFit/>
          </a:bodyPr>
          <a:lstStyle/>
          <a:p>
            <a:r>
              <a:rPr lang="nl-NL" dirty="0" smtClean="0"/>
              <a:t>Deze tak levert ander </a:t>
            </a:r>
            <a:r>
              <a:rPr lang="nl-NL" dirty="0" err="1" smtClean="0"/>
              <a:t>tegenvoor-beeld</a:t>
            </a:r>
            <a:r>
              <a:rPr lang="nl-NL" dirty="0" smtClean="0"/>
              <a:t> op: P waar, Q waar, S onwaar en T onwaar. Waarheidswaarde R doet er dan niet meer toe.</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20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allAtOnce"/>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Verdere voorbeelden</a:t>
            </a:r>
            <a:endParaRPr lang="nl-NL" sz="3600" dirty="0"/>
          </a:p>
        </p:txBody>
      </p:sp>
      <p:sp>
        <p:nvSpPr>
          <p:cNvPr id="9" name="Oval 8"/>
          <p:cNvSpPr/>
          <p:nvPr/>
        </p:nvSpPr>
        <p:spPr>
          <a:xfrm>
            <a:off x="370790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115616" y="1340768"/>
            <a:ext cx="2448272" cy="954107"/>
          </a:xfrm>
          <a:prstGeom prst="rect">
            <a:avLst/>
          </a:prstGeom>
        </p:spPr>
        <p:txBody>
          <a:bodyPr wrap="square">
            <a:spAutoFit/>
          </a:bodyPr>
          <a:lstStyle/>
          <a:p>
            <a:pPr algn="r"/>
            <a:r>
              <a:rPr lang="nl-NL" b="1" dirty="0" smtClean="0"/>
              <a:t>P → (Q V ¬R)</a:t>
            </a:r>
          </a:p>
          <a:p>
            <a:pPr algn="r"/>
            <a:r>
              <a:rPr lang="nl-NL" b="1" dirty="0" smtClean="0"/>
              <a:t>(¬R ∧ S) → T  </a:t>
            </a:r>
            <a:endParaRPr lang="nl-NL" dirty="0" smtClean="0"/>
          </a:p>
          <a:p>
            <a:pPr algn="r"/>
            <a:r>
              <a:rPr lang="nl-NL" b="1" dirty="0" smtClean="0"/>
              <a:t> </a:t>
            </a:r>
            <a:endParaRPr lang="nl-NL" dirty="0"/>
          </a:p>
        </p:txBody>
      </p:sp>
      <p:cxnSp>
        <p:nvCxnSpPr>
          <p:cNvPr id="6" name="Straight Connector 5"/>
          <p:cNvCxnSpPr/>
          <p:nvPr/>
        </p:nvCxnSpPr>
        <p:spPr>
          <a:xfrm flipH="1">
            <a:off x="2627784" y="2636912"/>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79912" y="2636912"/>
            <a:ext cx="1119634" cy="5020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483768"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p:cNvSpPr/>
          <p:nvPr/>
        </p:nvSpPr>
        <p:spPr>
          <a:xfrm>
            <a:off x="5004048"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3995936" y="1628800"/>
            <a:ext cx="736099" cy="369332"/>
          </a:xfrm>
          <a:prstGeom prst="rect">
            <a:avLst/>
          </a:prstGeom>
        </p:spPr>
        <p:txBody>
          <a:bodyPr wrap="none">
            <a:spAutoFit/>
          </a:bodyPr>
          <a:lstStyle/>
          <a:p>
            <a:pPr algn="r"/>
            <a:r>
              <a:rPr lang="nl-NL" b="1" dirty="0" smtClean="0"/>
              <a:t>P → T</a:t>
            </a:r>
            <a:endParaRPr lang="nl-NL" dirty="0"/>
          </a:p>
        </p:txBody>
      </p:sp>
      <p:sp>
        <p:nvSpPr>
          <p:cNvPr id="24" name="Oval 23"/>
          <p:cNvSpPr/>
          <p:nvPr/>
        </p:nvSpPr>
        <p:spPr>
          <a:xfrm>
            <a:off x="3707904" y="24928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 name="Straight Connector 26"/>
          <p:cNvCxnSpPr/>
          <p:nvPr/>
        </p:nvCxnSpPr>
        <p:spPr>
          <a:xfrm>
            <a:off x="3744000" y="1988840"/>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99807" y="2348880"/>
            <a:ext cx="308097" cy="369332"/>
          </a:xfrm>
          <a:prstGeom prst="rect">
            <a:avLst/>
          </a:prstGeom>
        </p:spPr>
        <p:txBody>
          <a:bodyPr wrap="none">
            <a:spAutoFit/>
          </a:bodyPr>
          <a:lstStyle/>
          <a:p>
            <a:pPr algn="r"/>
            <a:r>
              <a:rPr lang="nl-NL" b="1" dirty="0" smtClean="0"/>
              <a:t>P</a:t>
            </a:r>
            <a:endParaRPr lang="nl-NL" dirty="0"/>
          </a:p>
        </p:txBody>
      </p:sp>
      <p:sp>
        <p:nvSpPr>
          <p:cNvPr id="30" name="Rectangle 29"/>
          <p:cNvSpPr/>
          <p:nvPr/>
        </p:nvSpPr>
        <p:spPr>
          <a:xfrm>
            <a:off x="3769465" y="2339588"/>
            <a:ext cx="298479" cy="369332"/>
          </a:xfrm>
          <a:prstGeom prst="rect">
            <a:avLst/>
          </a:prstGeom>
        </p:spPr>
        <p:txBody>
          <a:bodyPr wrap="none">
            <a:spAutoFit/>
          </a:bodyPr>
          <a:lstStyle/>
          <a:p>
            <a:pPr algn="r"/>
            <a:r>
              <a:rPr lang="nl-NL" b="1" dirty="0" smtClean="0"/>
              <a:t>T</a:t>
            </a:r>
            <a:endParaRPr lang="nl-NL" dirty="0"/>
          </a:p>
        </p:txBody>
      </p:sp>
      <p:sp>
        <p:nvSpPr>
          <p:cNvPr id="34" name="Rectangle 33"/>
          <p:cNvSpPr/>
          <p:nvPr/>
        </p:nvSpPr>
        <p:spPr>
          <a:xfrm>
            <a:off x="2627784" y="3059668"/>
            <a:ext cx="308097" cy="369332"/>
          </a:xfrm>
          <a:prstGeom prst="rect">
            <a:avLst/>
          </a:prstGeom>
        </p:spPr>
        <p:txBody>
          <a:bodyPr wrap="none">
            <a:spAutoFit/>
          </a:bodyPr>
          <a:lstStyle/>
          <a:p>
            <a:pPr algn="r"/>
            <a:r>
              <a:rPr lang="nl-NL" b="1" dirty="0" smtClean="0"/>
              <a:t>P</a:t>
            </a:r>
            <a:endParaRPr lang="nl-NL" dirty="0"/>
          </a:p>
        </p:txBody>
      </p:sp>
      <p:sp>
        <p:nvSpPr>
          <p:cNvPr id="35" name="Rectangle 34"/>
          <p:cNvSpPr/>
          <p:nvPr/>
        </p:nvSpPr>
        <p:spPr>
          <a:xfrm>
            <a:off x="4067944" y="3059668"/>
            <a:ext cx="830677" cy="369332"/>
          </a:xfrm>
          <a:prstGeom prst="rect">
            <a:avLst/>
          </a:prstGeom>
        </p:spPr>
        <p:txBody>
          <a:bodyPr wrap="none">
            <a:spAutoFit/>
          </a:bodyPr>
          <a:lstStyle/>
          <a:p>
            <a:r>
              <a:rPr lang="nl-NL" b="1" dirty="0" smtClean="0"/>
              <a:t>Q V ¬R</a:t>
            </a:r>
            <a:endParaRPr lang="nl-NL" dirty="0"/>
          </a:p>
        </p:txBody>
      </p:sp>
      <p:sp>
        <p:nvSpPr>
          <p:cNvPr id="39" name="TextBox 38"/>
          <p:cNvSpPr txBox="1"/>
          <p:nvPr/>
        </p:nvSpPr>
        <p:spPr>
          <a:xfrm>
            <a:off x="2195736" y="2996952"/>
            <a:ext cx="216024" cy="584775"/>
          </a:xfrm>
          <a:prstGeom prst="rect">
            <a:avLst/>
          </a:prstGeom>
          <a:noFill/>
        </p:spPr>
        <p:txBody>
          <a:bodyPr wrap="square" rtlCol="0">
            <a:spAutoFit/>
          </a:bodyPr>
          <a:lstStyle/>
          <a:p>
            <a:r>
              <a:rPr lang="nl-NL" sz="3200" b="1" dirty="0" smtClean="0"/>
              <a:t>+</a:t>
            </a:r>
            <a:endParaRPr lang="nl-NL" b="1" dirty="0"/>
          </a:p>
        </p:txBody>
      </p:sp>
      <p:cxnSp>
        <p:nvCxnSpPr>
          <p:cNvPr id="46" name="Straight Connector 45"/>
          <p:cNvCxnSpPr/>
          <p:nvPr/>
        </p:nvCxnSpPr>
        <p:spPr>
          <a:xfrm flipH="1">
            <a:off x="3923928" y="3284984"/>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76056" y="3284984"/>
            <a:ext cx="1119634" cy="5020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779912" y="3789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p:cNvSpPr/>
          <p:nvPr/>
        </p:nvSpPr>
        <p:spPr>
          <a:xfrm>
            <a:off x="6228184" y="3789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tangle 52"/>
          <p:cNvSpPr/>
          <p:nvPr/>
        </p:nvSpPr>
        <p:spPr>
          <a:xfrm>
            <a:off x="3455658" y="3645024"/>
            <a:ext cx="396262" cy="369332"/>
          </a:xfrm>
          <a:prstGeom prst="rect">
            <a:avLst/>
          </a:prstGeom>
        </p:spPr>
        <p:txBody>
          <a:bodyPr wrap="none">
            <a:spAutoFit/>
          </a:bodyPr>
          <a:lstStyle/>
          <a:p>
            <a:r>
              <a:rPr lang="nl-NL" b="1" dirty="0" smtClean="0"/>
              <a:t>Q </a:t>
            </a:r>
            <a:endParaRPr lang="nl-NL" dirty="0"/>
          </a:p>
        </p:txBody>
      </p:sp>
      <p:cxnSp>
        <p:nvCxnSpPr>
          <p:cNvPr id="54" name="Straight Connector 53"/>
          <p:cNvCxnSpPr/>
          <p:nvPr/>
        </p:nvCxnSpPr>
        <p:spPr>
          <a:xfrm>
            <a:off x="6300192" y="3933056"/>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6228184"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TextBox 60"/>
          <p:cNvSpPr txBox="1"/>
          <p:nvPr/>
        </p:nvSpPr>
        <p:spPr>
          <a:xfrm>
            <a:off x="7452320" y="4941168"/>
            <a:ext cx="216024" cy="584775"/>
          </a:xfrm>
          <a:prstGeom prst="rect">
            <a:avLst/>
          </a:prstGeom>
          <a:noFill/>
        </p:spPr>
        <p:txBody>
          <a:bodyPr wrap="square" rtlCol="0">
            <a:spAutoFit/>
          </a:bodyPr>
          <a:lstStyle/>
          <a:p>
            <a:r>
              <a:rPr lang="nl-NL" sz="3200" b="1" dirty="0" smtClean="0"/>
              <a:t>+</a:t>
            </a:r>
            <a:endParaRPr lang="nl-NL" b="1" dirty="0"/>
          </a:p>
        </p:txBody>
      </p:sp>
      <p:sp>
        <p:nvSpPr>
          <p:cNvPr id="38" name="Rectangle 37"/>
          <p:cNvSpPr/>
          <p:nvPr/>
        </p:nvSpPr>
        <p:spPr>
          <a:xfrm>
            <a:off x="5798258" y="3707740"/>
            <a:ext cx="429926" cy="369332"/>
          </a:xfrm>
          <a:prstGeom prst="rect">
            <a:avLst/>
          </a:prstGeom>
        </p:spPr>
        <p:txBody>
          <a:bodyPr wrap="none">
            <a:spAutoFit/>
          </a:bodyPr>
          <a:lstStyle/>
          <a:p>
            <a:r>
              <a:rPr lang="nl-NL" b="1" dirty="0" smtClean="0"/>
              <a:t>¬R</a:t>
            </a:r>
            <a:endParaRPr lang="nl-NL" dirty="0"/>
          </a:p>
        </p:txBody>
      </p:sp>
      <p:sp>
        <p:nvSpPr>
          <p:cNvPr id="50" name="Rectangle 49"/>
          <p:cNvSpPr/>
          <p:nvPr/>
        </p:nvSpPr>
        <p:spPr>
          <a:xfrm>
            <a:off x="6273714" y="4283804"/>
            <a:ext cx="314510" cy="369332"/>
          </a:xfrm>
          <a:prstGeom prst="rect">
            <a:avLst/>
          </a:prstGeom>
        </p:spPr>
        <p:txBody>
          <a:bodyPr wrap="none">
            <a:spAutoFit/>
          </a:bodyPr>
          <a:lstStyle/>
          <a:p>
            <a:r>
              <a:rPr lang="nl-NL" b="1" dirty="0" smtClean="0"/>
              <a:t>R</a:t>
            </a:r>
            <a:endParaRPr lang="nl-NL" dirty="0"/>
          </a:p>
        </p:txBody>
      </p:sp>
      <p:cxnSp>
        <p:nvCxnSpPr>
          <p:cNvPr id="51" name="Straight Connector 50"/>
          <p:cNvCxnSpPr/>
          <p:nvPr/>
        </p:nvCxnSpPr>
        <p:spPr>
          <a:xfrm flipH="1">
            <a:off x="5148064" y="4581128"/>
            <a:ext cx="1080120" cy="50405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300192" y="458112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004048"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Oval 64"/>
          <p:cNvSpPr/>
          <p:nvPr/>
        </p:nvSpPr>
        <p:spPr>
          <a:xfrm>
            <a:off x="7452320"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tangle 65"/>
          <p:cNvSpPr/>
          <p:nvPr/>
        </p:nvSpPr>
        <p:spPr>
          <a:xfrm>
            <a:off x="5148064" y="5003884"/>
            <a:ext cx="777777" cy="369332"/>
          </a:xfrm>
          <a:prstGeom prst="rect">
            <a:avLst/>
          </a:prstGeom>
        </p:spPr>
        <p:txBody>
          <a:bodyPr wrap="none">
            <a:spAutoFit/>
          </a:bodyPr>
          <a:lstStyle/>
          <a:p>
            <a:r>
              <a:rPr lang="nl-NL" b="1" dirty="0" smtClean="0"/>
              <a:t>¬R ∧ S</a:t>
            </a:r>
            <a:endParaRPr lang="nl-NL" dirty="0"/>
          </a:p>
        </p:txBody>
      </p:sp>
      <p:sp>
        <p:nvSpPr>
          <p:cNvPr id="67" name="Rectangle 66"/>
          <p:cNvSpPr/>
          <p:nvPr/>
        </p:nvSpPr>
        <p:spPr>
          <a:xfrm>
            <a:off x="7092280" y="5003884"/>
            <a:ext cx="328528" cy="369332"/>
          </a:xfrm>
          <a:prstGeom prst="rect">
            <a:avLst/>
          </a:prstGeom>
        </p:spPr>
        <p:txBody>
          <a:bodyPr wrap="square">
            <a:spAutoFit/>
          </a:bodyPr>
          <a:lstStyle/>
          <a:p>
            <a:r>
              <a:rPr lang="nl-NL" b="1" dirty="0" smtClean="0"/>
              <a:t>T</a:t>
            </a:r>
            <a:endParaRPr lang="nl-NL" dirty="0"/>
          </a:p>
        </p:txBody>
      </p:sp>
      <p:cxnSp>
        <p:nvCxnSpPr>
          <p:cNvPr id="68" name="Straight Connector 67"/>
          <p:cNvCxnSpPr/>
          <p:nvPr/>
        </p:nvCxnSpPr>
        <p:spPr>
          <a:xfrm flipH="1">
            <a:off x="2699792" y="3933056"/>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851920" y="3933056"/>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555776"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Oval 70"/>
          <p:cNvSpPr/>
          <p:nvPr/>
        </p:nvSpPr>
        <p:spPr>
          <a:xfrm>
            <a:off x="5004048"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tangle 71"/>
          <p:cNvSpPr/>
          <p:nvPr/>
        </p:nvSpPr>
        <p:spPr>
          <a:xfrm>
            <a:off x="2699792" y="4355812"/>
            <a:ext cx="777777" cy="369332"/>
          </a:xfrm>
          <a:prstGeom prst="rect">
            <a:avLst/>
          </a:prstGeom>
        </p:spPr>
        <p:txBody>
          <a:bodyPr wrap="none">
            <a:spAutoFit/>
          </a:bodyPr>
          <a:lstStyle/>
          <a:p>
            <a:r>
              <a:rPr lang="nl-NL" b="1" dirty="0" smtClean="0"/>
              <a:t>¬R ∧ S</a:t>
            </a:r>
            <a:endParaRPr lang="nl-NL" dirty="0"/>
          </a:p>
        </p:txBody>
      </p:sp>
      <p:sp>
        <p:nvSpPr>
          <p:cNvPr id="73" name="Rectangle 72"/>
          <p:cNvSpPr/>
          <p:nvPr/>
        </p:nvSpPr>
        <p:spPr>
          <a:xfrm>
            <a:off x="4644008" y="4355812"/>
            <a:ext cx="328528" cy="369332"/>
          </a:xfrm>
          <a:prstGeom prst="rect">
            <a:avLst/>
          </a:prstGeom>
        </p:spPr>
        <p:txBody>
          <a:bodyPr wrap="square">
            <a:spAutoFit/>
          </a:bodyPr>
          <a:lstStyle/>
          <a:p>
            <a:r>
              <a:rPr lang="nl-NL" b="1" dirty="0" smtClean="0"/>
              <a:t>T</a:t>
            </a:r>
            <a:endParaRPr lang="nl-NL" dirty="0"/>
          </a:p>
        </p:txBody>
      </p:sp>
      <p:sp>
        <p:nvSpPr>
          <p:cNvPr id="86" name="TextBox 85"/>
          <p:cNvSpPr txBox="1"/>
          <p:nvPr/>
        </p:nvSpPr>
        <p:spPr>
          <a:xfrm>
            <a:off x="5004048" y="4212377"/>
            <a:ext cx="216024" cy="584775"/>
          </a:xfrm>
          <a:prstGeom prst="rect">
            <a:avLst/>
          </a:prstGeom>
          <a:noFill/>
        </p:spPr>
        <p:txBody>
          <a:bodyPr wrap="square" rtlCol="0">
            <a:spAutoFit/>
          </a:bodyPr>
          <a:lstStyle/>
          <a:p>
            <a:r>
              <a:rPr lang="nl-NL" sz="3200" b="1" dirty="0" smtClean="0"/>
              <a:t>+</a:t>
            </a:r>
            <a:endParaRPr lang="nl-NL" b="1" dirty="0"/>
          </a:p>
        </p:txBody>
      </p:sp>
      <p:cxnSp>
        <p:nvCxnSpPr>
          <p:cNvPr id="87" name="Straight Connector 86"/>
          <p:cNvCxnSpPr/>
          <p:nvPr/>
        </p:nvCxnSpPr>
        <p:spPr>
          <a:xfrm flipH="1">
            <a:off x="1475656" y="458112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627784" y="458112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331640"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Oval 89"/>
          <p:cNvSpPr/>
          <p:nvPr/>
        </p:nvSpPr>
        <p:spPr>
          <a:xfrm>
            <a:off x="3779912"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tangle 90"/>
          <p:cNvSpPr/>
          <p:nvPr/>
        </p:nvSpPr>
        <p:spPr>
          <a:xfrm>
            <a:off x="1475656" y="5003884"/>
            <a:ext cx="429926" cy="369332"/>
          </a:xfrm>
          <a:prstGeom prst="rect">
            <a:avLst/>
          </a:prstGeom>
        </p:spPr>
        <p:txBody>
          <a:bodyPr wrap="none">
            <a:spAutoFit/>
          </a:bodyPr>
          <a:lstStyle/>
          <a:p>
            <a:r>
              <a:rPr lang="nl-NL" b="1" dirty="0" smtClean="0"/>
              <a:t>¬R</a:t>
            </a:r>
            <a:endParaRPr lang="nl-NL" dirty="0"/>
          </a:p>
        </p:txBody>
      </p:sp>
      <p:sp>
        <p:nvSpPr>
          <p:cNvPr id="92" name="Rectangle 91"/>
          <p:cNvSpPr/>
          <p:nvPr/>
        </p:nvSpPr>
        <p:spPr>
          <a:xfrm>
            <a:off x="3846282" y="5013176"/>
            <a:ext cx="293670" cy="369332"/>
          </a:xfrm>
          <a:prstGeom prst="rect">
            <a:avLst/>
          </a:prstGeom>
        </p:spPr>
        <p:txBody>
          <a:bodyPr wrap="none">
            <a:spAutoFit/>
          </a:bodyPr>
          <a:lstStyle/>
          <a:p>
            <a:r>
              <a:rPr lang="nl-NL" b="1" dirty="0" smtClean="0"/>
              <a:t>S</a:t>
            </a:r>
            <a:endParaRPr lang="nl-NL" dirty="0"/>
          </a:p>
        </p:txBody>
      </p:sp>
      <p:cxnSp>
        <p:nvCxnSpPr>
          <p:cNvPr id="93" name="Straight Connector 92"/>
          <p:cNvCxnSpPr/>
          <p:nvPr/>
        </p:nvCxnSpPr>
        <p:spPr>
          <a:xfrm>
            <a:off x="1403648" y="522920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1331640"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5" name="Rectangle 94"/>
          <p:cNvSpPr/>
          <p:nvPr/>
        </p:nvSpPr>
        <p:spPr>
          <a:xfrm>
            <a:off x="1043608" y="5579948"/>
            <a:ext cx="314510" cy="369332"/>
          </a:xfrm>
          <a:prstGeom prst="rect">
            <a:avLst/>
          </a:prstGeom>
        </p:spPr>
        <p:txBody>
          <a:bodyPr wrap="none">
            <a:spAutoFit/>
          </a:bodyPr>
          <a:lstStyle/>
          <a:p>
            <a:r>
              <a:rPr lang="nl-NL" b="1" dirty="0" smtClean="0"/>
              <a:t>R</a:t>
            </a:r>
            <a:endParaRPr lang="nl-NL" dirty="0"/>
          </a:p>
        </p:txBody>
      </p:sp>
      <p:sp>
        <p:nvSpPr>
          <p:cNvPr id="96" name="Oval 95"/>
          <p:cNvSpPr/>
          <p:nvPr/>
        </p:nvSpPr>
        <p:spPr>
          <a:xfrm>
            <a:off x="5004048"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7" name="Straight Connector 96"/>
          <p:cNvCxnSpPr/>
          <p:nvPr/>
        </p:nvCxnSpPr>
        <p:spPr>
          <a:xfrm flipH="1">
            <a:off x="3923928" y="5229200"/>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076056" y="5229200"/>
            <a:ext cx="1119634" cy="5020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3779912"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Oval 99"/>
          <p:cNvSpPr/>
          <p:nvPr/>
        </p:nvSpPr>
        <p:spPr>
          <a:xfrm>
            <a:off x="6228184"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1" name="Rectangle 100"/>
          <p:cNvSpPr/>
          <p:nvPr/>
        </p:nvSpPr>
        <p:spPr>
          <a:xfrm>
            <a:off x="3854042" y="5651956"/>
            <a:ext cx="429926" cy="369332"/>
          </a:xfrm>
          <a:prstGeom prst="rect">
            <a:avLst/>
          </a:prstGeom>
        </p:spPr>
        <p:txBody>
          <a:bodyPr wrap="none">
            <a:spAutoFit/>
          </a:bodyPr>
          <a:lstStyle/>
          <a:p>
            <a:r>
              <a:rPr lang="nl-NL" b="1" dirty="0" smtClean="0"/>
              <a:t>¬R</a:t>
            </a:r>
            <a:endParaRPr lang="nl-NL" dirty="0"/>
          </a:p>
        </p:txBody>
      </p:sp>
      <p:sp>
        <p:nvSpPr>
          <p:cNvPr id="102" name="Rectangle 101"/>
          <p:cNvSpPr/>
          <p:nvPr/>
        </p:nvSpPr>
        <p:spPr>
          <a:xfrm>
            <a:off x="6302314" y="5651956"/>
            <a:ext cx="293670" cy="369332"/>
          </a:xfrm>
          <a:prstGeom prst="rect">
            <a:avLst/>
          </a:prstGeom>
        </p:spPr>
        <p:txBody>
          <a:bodyPr wrap="none">
            <a:spAutoFit/>
          </a:bodyPr>
          <a:lstStyle/>
          <a:p>
            <a:r>
              <a:rPr lang="nl-NL" b="1" dirty="0" smtClean="0"/>
              <a:t>S</a:t>
            </a:r>
            <a:endParaRPr lang="nl-NL" dirty="0"/>
          </a:p>
        </p:txBody>
      </p:sp>
      <p:sp>
        <p:nvSpPr>
          <p:cNvPr id="103" name="TextBox 102"/>
          <p:cNvSpPr txBox="1"/>
          <p:nvPr/>
        </p:nvSpPr>
        <p:spPr>
          <a:xfrm>
            <a:off x="3491880" y="5580529"/>
            <a:ext cx="216024" cy="584775"/>
          </a:xfrm>
          <a:prstGeom prst="rect">
            <a:avLst/>
          </a:prstGeom>
          <a:noFill/>
        </p:spPr>
        <p:txBody>
          <a:bodyPr wrap="square" rtlCol="0">
            <a:spAutoFit/>
          </a:bodyPr>
          <a:lstStyle/>
          <a:p>
            <a:r>
              <a:rPr lang="nl-NL" sz="3200" b="1" dirty="0" smtClean="0"/>
              <a:t>+</a:t>
            </a:r>
            <a:endParaRPr lang="nl-NL" b="1" dirty="0"/>
          </a:p>
        </p:txBody>
      </p:sp>
      <p:sp>
        <p:nvSpPr>
          <p:cNvPr id="57" name="TextBox 56"/>
          <p:cNvSpPr txBox="1"/>
          <p:nvPr/>
        </p:nvSpPr>
        <p:spPr>
          <a:xfrm>
            <a:off x="5472608" y="1556792"/>
            <a:ext cx="3635896" cy="1477328"/>
          </a:xfrm>
          <a:prstGeom prst="rect">
            <a:avLst/>
          </a:prstGeom>
          <a:noFill/>
        </p:spPr>
        <p:txBody>
          <a:bodyPr wrap="square" rtlCol="0">
            <a:spAutoFit/>
          </a:bodyPr>
          <a:lstStyle/>
          <a:p>
            <a:r>
              <a:rPr lang="nl-NL" dirty="0" smtClean="0"/>
              <a:t>Deze tak levert nog weer een ander tegenvoorbeeld op: P waar, T onwaar, R onwaar en S onwaar. Waarheidswaarde Q doet er dan  niet meer toe.</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20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allAtOnce"/>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Boommethode voor vaststellen tautologieën</a:t>
            </a:r>
            <a:endParaRPr lang="nl-NL" sz="3600" dirty="0"/>
          </a:p>
        </p:txBody>
      </p:sp>
      <p:sp>
        <p:nvSpPr>
          <p:cNvPr id="3" name="Content Placeholder 2"/>
          <p:cNvSpPr>
            <a:spLocks noGrp="1"/>
          </p:cNvSpPr>
          <p:nvPr>
            <p:ph idx="1"/>
          </p:nvPr>
        </p:nvSpPr>
        <p:spPr>
          <a:xfrm>
            <a:off x="457200" y="1600201"/>
            <a:ext cx="8686800" cy="820687"/>
          </a:xfrm>
        </p:spPr>
        <p:txBody>
          <a:bodyPr>
            <a:noAutofit/>
          </a:bodyPr>
          <a:lstStyle/>
          <a:p>
            <a:r>
              <a:rPr lang="nl-NL" sz="2000" dirty="0" smtClean="0"/>
              <a:t>Een formule </a:t>
            </a:r>
            <a:r>
              <a:rPr lang="nl-NL" sz="2000" b="1" dirty="0" smtClean="0"/>
              <a:t>P</a:t>
            </a:r>
            <a:r>
              <a:rPr lang="nl-NL" sz="2000" dirty="0" smtClean="0"/>
              <a:t> is een </a:t>
            </a:r>
            <a:r>
              <a:rPr lang="nl-NL" sz="2000" i="1" dirty="0" smtClean="0"/>
              <a:t>tautologie</a:t>
            </a:r>
            <a:r>
              <a:rPr lang="nl-NL" sz="2000" dirty="0" smtClean="0"/>
              <a:t> indien ze altijd waar is, dus als er geen enkele </a:t>
            </a:r>
            <a:r>
              <a:rPr lang="nl-NL" sz="2000" dirty="0" err="1" smtClean="0"/>
              <a:t>waarheidswaardetoekenning</a:t>
            </a:r>
            <a:r>
              <a:rPr lang="nl-NL" sz="2000" dirty="0" smtClean="0"/>
              <a:t> voor haar atomaire proposities bestaat die de formule onwaar maakt. </a:t>
            </a:r>
          </a:p>
          <a:p>
            <a:endParaRPr lang="nl-NL" sz="2000" dirty="0" smtClean="0"/>
          </a:p>
        </p:txBody>
      </p:sp>
      <p:sp>
        <p:nvSpPr>
          <p:cNvPr id="6" name="Content Placeholder 2"/>
          <p:cNvSpPr txBox="1">
            <a:spLocks/>
          </p:cNvSpPr>
          <p:nvPr/>
        </p:nvSpPr>
        <p:spPr>
          <a:xfrm>
            <a:off x="395536" y="2708920"/>
            <a:ext cx="8363272" cy="648072"/>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nl-NL" sz="2000" dirty="0" smtClean="0"/>
              <a:t>Hoe kunnen we de semantische boommethode toepassen om na te gaan of een formule </a:t>
            </a:r>
            <a:r>
              <a:rPr lang="nl-NL" sz="2000" b="1" dirty="0" smtClean="0"/>
              <a:t>P </a:t>
            </a:r>
            <a:r>
              <a:rPr lang="nl-NL" sz="2000" dirty="0" smtClean="0"/>
              <a:t>wel of geen tautologie is?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Oval 8"/>
          <p:cNvSpPr/>
          <p:nvPr/>
        </p:nvSpPr>
        <p:spPr>
          <a:xfrm>
            <a:off x="3707904" y="45184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3839095" y="4365104"/>
            <a:ext cx="320922" cy="400110"/>
          </a:xfrm>
          <a:prstGeom prst="rect">
            <a:avLst/>
          </a:prstGeom>
        </p:spPr>
        <p:txBody>
          <a:bodyPr wrap="none">
            <a:spAutoFit/>
          </a:bodyPr>
          <a:lstStyle/>
          <a:p>
            <a:pPr algn="r"/>
            <a:r>
              <a:rPr lang="nl-NL" sz="2000" b="1" dirty="0" smtClean="0"/>
              <a:t>P</a:t>
            </a:r>
            <a:endParaRPr lang="nl-NL" dirty="0"/>
          </a:p>
        </p:txBody>
      </p:sp>
      <p:sp>
        <p:nvSpPr>
          <p:cNvPr id="18" name="Content Placeholder 2"/>
          <p:cNvSpPr txBox="1">
            <a:spLocks/>
          </p:cNvSpPr>
          <p:nvPr/>
        </p:nvSpPr>
        <p:spPr>
          <a:xfrm>
            <a:off x="385192" y="3472408"/>
            <a:ext cx="8363272" cy="1108720"/>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nl-NL" sz="2000" noProof="0" dirty="0" smtClean="0"/>
              <a:t>Als P een tautologie is, dan moet </a:t>
            </a:r>
            <a:r>
              <a:rPr lang="nl-NL" sz="2000" b="1" noProof="0" dirty="0" smtClean="0"/>
              <a:t>|= P</a:t>
            </a:r>
            <a:r>
              <a:rPr lang="nl-NL" sz="2000" noProof="0" dirty="0" smtClean="0"/>
              <a:t> het geval zijn. Kortom, is </a:t>
            </a:r>
            <a:r>
              <a:rPr lang="nl-NL" sz="2000" b="1" noProof="0" dirty="0" smtClean="0"/>
              <a:t>|</a:t>
            </a:r>
            <a:r>
              <a:rPr lang="nl-NL" sz="2000" b="1" dirty="0" smtClean="0"/>
              <a:t>= P </a:t>
            </a:r>
            <a:r>
              <a:rPr lang="nl-NL" sz="2000" dirty="0" smtClean="0"/>
              <a:t>?</a:t>
            </a:r>
            <a:r>
              <a:rPr lang="nl-NL" sz="2000" b="1" dirty="0" smtClean="0"/>
              <a:t>  </a:t>
            </a:r>
            <a:r>
              <a:rPr lang="nl-NL" sz="2000"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animBg="1"/>
      <p:bldP spid="11" grpId="0"/>
      <p:bldP spid="18" grpId="0" build="allAtOnce"/>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Is </a:t>
            </a:r>
            <a:r>
              <a:rPr lang="nl-NL" sz="3200" b="1" dirty="0" smtClean="0">
                <a:solidFill>
                  <a:srgbClr val="0070C0"/>
                </a:solidFill>
              </a:rPr>
              <a:t>(P</a:t>
            </a:r>
            <a:r>
              <a:rPr lang="nl-NL" sz="3200" dirty="0" smtClean="0">
                <a:solidFill>
                  <a:srgbClr val="0070C0"/>
                </a:solidFill>
              </a:rPr>
              <a:t> </a:t>
            </a:r>
            <a:r>
              <a:rPr lang="nl-NL" sz="3200" b="1" dirty="0" smtClean="0">
                <a:solidFill>
                  <a:srgbClr val="0070C0"/>
                </a:solidFill>
              </a:rPr>
              <a:t>∧ Q) V (¬P V ¬Q)</a:t>
            </a:r>
            <a:r>
              <a:rPr lang="nl-NL" sz="3200" b="1" dirty="0" smtClean="0"/>
              <a:t> </a:t>
            </a:r>
            <a:r>
              <a:rPr lang="nl-NL" sz="3600" dirty="0" smtClean="0"/>
              <a:t>een tautologie?</a:t>
            </a:r>
            <a:endParaRPr lang="nl-NL" sz="3600" dirty="0"/>
          </a:p>
        </p:txBody>
      </p:sp>
      <p:sp>
        <p:nvSpPr>
          <p:cNvPr id="9" name="Oval 8"/>
          <p:cNvSpPr/>
          <p:nvPr/>
        </p:nvSpPr>
        <p:spPr>
          <a:xfrm>
            <a:off x="370790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1115616" y="1340768"/>
            <a:ext cx="2448272" cy="369332"/>
          </a:xfrm>
          <a:prstGeom prst="rect">
            <a:avLst/>
          </a:prstGeom>
        </p:spPr>
        <p:txBody>
          <a:bodyPr wrap="square">
            <a:spAutoFit/>
          </a:bodyPr>
          <a:lstStyle/>
          <a:p>
            <a:pPr algn="r"/>
            <a:r>
              <a:rPr lang="nl-NL" b="1" dirty="0" smtClean="0"/>
              <a:t> </a:t>
            </a:r>
            <a:endParaRPr lang="nl-NL" dirty="0"/>
          </a:p>
        </p:txBody>
      </p:sp>
      <p:sp>
        <p:nvSpPr>
          <p:cNvPr id="20" name="Rectangle 19"/>
          <p:cNvSpPr/>
          <p:nvPr/>
        </p:nvSpPr>
        <p:spPr>
          <a:xfrm>
            <a:off x="3727012" y="1691516"/>
            <a:ext cx="2050946" cy="369332"/>
          </a:xfrm>
          <a:prstGeom prst="rect">
            <a:avLst/>
          </a:prstGeom>
        </p:spPr>
        <p:txBody>
          <a:bodyPr wrap="none">
            <a:spAutoFit/>
          </a:bodyPr>
          <a:lstStyle/>
          <a:p>
            <a:pPr algn="r"/>
            <a:r>
              <a:rPr lang="nl-NL" b="1" dirty="0" smtClean="0"/>
              <a:t>(P</a:t>
            </a:r>
            <a:r>
              <a:rPr lang="nl-NL" dirty="0" smtClean="0"/>
              <a:t> </a:t>
            </a:r>
            <a:r>
              <a:rPr lang="nl-NL" b="1" dirty="0" smtClean="0"/>
              <a:t>∧ Q) V (¬P V ¬Q)</a:t>
            </a:r>
            <a:endParaRPr lang="nl-NL" dirty="0"/>
          </a:p>
        </p:txBody>
      </p:sp>
      <p:sp>
        <p:nvSpPr>
          <p:cNvPr id="24" name="Oval 23"/>
          <p:cNvSpPr/>
          <p:nvPr/>
        </p:nvSpPr>
        <p:spPr>
          <a:xfrm>
            <a:off x="3707904" y="24928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 name="Straight Connector 26"/>
          <p:cNvCxnSpPr/>
          <p:nvPr/>
        </p:nvCxnSpPr>
        <p:spPr>
          <a:xfrm>
            <a:off x="374400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627784" y="4653136"/>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79912" y="4653136"/>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483768"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p:cNvSpPr/>
          <p:nvPr/>
        </p:nvSpPr>
        <p:spPr>
          <a:xfrm>
            <a:off x="5004048"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tangle 63"/>
          <p:cNvSpPr/>
          <p:nvPr/>
        </p:nvSpPr>
        <p:spPr>
          <a:xfrm>
            <a:off x="3810331" y="2348880"/>
            <a:ext cx="1625765" cy="369332"/>
          </a:xfrm>
          <a:prstGeom prst="rect">
            <a:avLst/>
          </a:prstGeom>
        </p:spPr>
        <p:txBody>
          <a:bodyPr wrap="none">
            <a:spAutoFit/>
          </a:bodyPr>
          <a:lstStyle/>
          <a:p>
            <a:pPr algn="r"/>
            <a:r>
              <a:rPr lang="nl-NL" b="1" dirty="0" smtClean="0"/>
              <a:t>P</a:t>
            </a:r>
            <a:r>
              <a:rPr lang="nl-NL" dirty="0" smtClean="0"/>
              <a:t> </a:t>
            </a:r>
            <a:r>
              <a:rPr lang="nl-NL" b="1" dirty="0" smtClean="0"/>
              <a:t>∧ Q , ¬P V ¬Q</a:t>
            </a:r>
            <a:endParaRPr lang="nl-NL" dirty="0"/>
          </a:p>
        </p:txBody>
      </p:sp>
      <p:cxnSp>
        <p:nvCxnSpPr>
          <p:cNvPr id="65" name="Straight Connector 64"/>
          <p:cNvCxnSpPr/>
          <p:nvPr/>
        </p:nvCxnSpPr>
        <p:spPr>
          <a:xfrm>
            <a:off x="374400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370790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tangle 66"/>
          <p:cNvSpPr/>
          <p:nvPr/>
        </p:nvSpPr>
        <p:spPr>
          <a:xfrm>
            <a:off x="3779912" y="3068960"/>
            <a:ext cx="862737" cy="369332"/>
          </a:xfrm>
          <a:prstGeom prst="rect">
            <a:avLst/>
          </a:prstGeom>
        </p:spPr>
        <p:txBody>
          <a:bodyPr wrap="none">
            <a:spAutoFit/>
          </a:bodyPr>
          <a:lstStyle/>
          <a:p>
            <a:r>
              <a:rPr lang="nl-NL" b="1" dirty="0" smtClean="0"/>
              <a:t>¬P , ¬Q</a:t>
            </a:r>
            <a:endParaRPr lang="nl-NL" dirty="0"/>
          </a:p>
        </p:txBody>
      </p:sp>
      <p:cxnSp>
        <p:nvCxnSpPr>
          <p:cNvPr id="68" name="Straight Connector 67"/>
          <p:cNvCxnSpPr/>
          <p:nvPr/>
        </p:nvCxnSpPr>
        <p:spPr>
          <a:xfrm>
            <a:off x="3744000" y="335699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744000" y="400506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707904" y="38610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Rectangle 70"/>
          <p:cNvSpPr/>
          <p:nvPr/>
        </p:nvSpPr>
        <p:spPr>
          <a:xfrm>
            <a:off x="3418916" y="3717032"/>
            <a:ext cx="360996" cy="369332"/>
          </a:xfrm>
          <a:prstGeom prst="rect">
            <a:avLst/>
          </a:prstGeom>
        </p:spPr>
        <p:txBody>
          <a:bodyPr wrap="none">
            <a:spAutoFit/>
          </a:bodyPr>
          <a:lstStyle/>
          <a:p>
            <a:r>
              <a:rPr lang="nl-NL" b="1" dirty="0" smtClean="0"/>
              <a:t>P </a:t>
            </a:r>
            <a:endParaRPr lang="nl-NL" dirty="0"/>
          </a:p>
        </p:txBody>
      </p:sp>
      <p:sp>
        <p:nvSpPr>
          <p:cNvPr id="73" name="Rectangle 72"/>
          <p:cNvSpPr/>
          <p:nvPr/>
        </p:nvSpPr>
        <p:spPr>
          <a:xfrm>
            <a:off x="3419872" y="4355812"/>
            <a:ext cx="396262" cy="369332"/>
          </a:xfrm>
          <a:prstGeom prst="rect">
            <a:avLst/>
          </a:prstGeom>
        </p:spPr>
        <p:txBody>
          <a:bodyPr wrap="none">
            <a:spAutoFit/>
          </a:bodyPr>
          <a:lstStyle/>
          <a:p>
            <a:r>
              <a:rPr lang="nl-NL" b="1" dirty="0" smtClean="0"/>
              <a:t>Q </a:t>
            </a:r>
            <a:endParaRPr lang="nl-NL" dirty="0"/>
          </a:p>
        </p:txBody>
      </p:sp>
      <p:sp>
        <p:nvSpPr>
          <p:cNvPr id="74" name="Oval 73"/>
          <p:cNvSpPr/>
          <p:nvPr/>
        </p:nvSpPr>
        <p:spPr>
          <a:xfrm>
            <a:off x="3707904" y="45091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tangle 75"/>
          <p:cNvSpPr/>
          <p:nvPr/>
        </p:nvSpPr>
        <p:spPr>
          <a:xfrm>
            <a:off x="2627784" y="5075892"/>
            <a:ext cx="360996" cy="369332"/>
          </a:xfrm>
          <a:prstGeom prst="rect">
            <a:avLst/>
          </a:prstGeom>
        </p:spPr>
        <p:txBody>
          <a:bodyPr wrap="none">
            <a:spAutoFit/>
          </a:bodyPr>
          <a:lstStyle/>
          <a:p>
            <a:r>
              <a:rPr lang="nl-NL" b="1" dirty="0" smtClean="0"/>
              <a:t>P </a:t>
            </a:r>
            <a:endParaRPr lang="nl-NL" dirty="0"/>
          </a:p>
        </p:txBody>
      </p:sp>
      <p:sp>
        <p:nvSpPr>
          <p:cNvPr id="77" name="Rectangle 76"/>
          <p:cNvSpPr/>
          <p:nvPr/>
        </p:nvSpPr>
        <p:spPr>
          <a:xfrm>
            <a:off x="5075100" y="5085184"/>
            <a:ext cx="396262" cy="369332"/>
          </a:xfrm>
          <a:prstGeom prst="rect">
            <a:avLst/>
          </a:prstGeom>
        </p:spPr>
        <p:txBody>
          <a:bodyPr wrap="none">
            <a:spAutoFit/>
          </a:bodyPr>
          <a:lstStyle/>
          <a:p>
            <a:r>
              <a:rPr lang="nl-NL" b="1" dirty="0" smtClean="0"/>
              <a:t>Q </a:t>
            </a:r>
            <a:endParaRPr lang="nl-NL" dirty="0"/>
          </a:p>
        </p:txBody>
      </p:sp>
      <p:sp>
        <p:nvSpPr>
          <p:cNvPr id="78" name="TextBox 77"/>
          <p:cNvSpPr txBox="1"/>
          <p:nvPr/>
        </p:nvSpPr>
        <p:spPr>
          <a:xfrm>
            <a:off x="2195736" y="5013176"/>
            <a:ext cx="216024" cy="584775"/>
          </a:xfrm>
          <a:prstGeom prst="rect">
            <a:avLst/>
          </a:prstGeom>
          <a:noFill/>
        </p:spPr>
        <p:txBody>
          <a:bodyPr wrap="square" rtlCol="0">
            <a:spAutoFit/>
          </a:bodyPr>
          <a:lstStyle/>
          <a:p>
            <a:r>
              <a:rPr lang="nl-NL" sz="3200" b="1" dirty="0" smtClean="0"/>
              <a:t>+</a:t>
            </a:r>
            <a:endParaRPr lang="nl-NL" b="1" dirty="0"/>
          </a:p>
        </p:txBody>
      </p:sp>
      <p:sp>
        <p:nvSpPr>
          <p:cNvPr id="79" name="TextBox 78"/>
          <p:cNvSpPr txBox="1"/>
          <p:nvPr/>
        </p:nvSpPr>
        <p:spPr>
          <a:xfrm>
            <a:off x="4788024" y="5076473"/>
            <a:ext cx="216024" cy="584775"/>
          </a:xfrm>
          <a:prstGeom prst="rect">
            <a:avLst/>
          </a:prstGeom>
          <a:noFill/>
        </p:spPr>
        <p:txBody>
          <a:bodyPr wrap="square" rtlCol="0">
            <a:spAutoFit/>
          </a:bodyPr>
          <a:lstStyle/>
          <a:p>
            <a:r>
              <a:rPr lang="nl-NL" sz="3200" b="1" dirty="0" smtClean="0"/>
              <a:t>+</a:t>
            </a:r>
            <a:endParaRPr lang="nl-NL" b="1" dirty="0"/>
          </a:p>
        </p:txBody>
      </p:sp>
      <p:sp>
        <p:nvSpPr>
          <p:cNvPr id="80" name="TextBox 79"/>
          <p:cNvSpPr txBox="1"/>
          <p:nvPr/>
        </p:nvSpPr>
        <p:spPr>
          <a:xfrm>
            <a:off x="5508104" y="3284984"/>
            <a:ext cx="3635896" cy="1477328"/>
          </a:xfrm>
          <a:prstGeom prst="rect">
            <a:avLst/>
          </a:prstGeom>
          <a:noFill/>
        </p:spPr>
        <p:txBody>
          <a:bodyPr wrap="square" rtlCol="0">
            <a:spAutoFit/>
          </a:bodyPr>
          <a:lstStyle/>
          <a:p>
            <a:r>
              <a:rPr lang="nl-NL" dirty="0" smtClean="0"/>
              <a:t>Boom is gesloten en dus is inderdaad </a:t>
            </a:r>
            <a:r>
              <a:rPr lang="nl-NL" b="1" dirty="0" smtClean="0"/>
              <a:t>|= (P ∧ Q) V (¬P V ¬Q) </a:t>
            </a:r>
            <a:r>
              <a:rPr lang="nl-NL" dirty="0" smtClean="0"/>
              <a:t>het geval. De formule </a:t>
            </a:r>
            <a:r>
              <a:rPr lang="nl-NL" b="1" dirty="0" smtClean="0"/>
              <a:t>(P ∧ Q) V (¬P V ¬Q) </a:t>
            </a:r>
            <a:r>
              <a:rPr lang="nl-NL" dirty="0" smtClean="0"/>
              <a:t>is dus een tautologie.</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20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20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20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2000"/>
                                        <p:tgtEl>
                                          <p:spTgt spid="64"/>
                                        </p:tgtEl>
                                      </p:cBhvr>
                                    </p:animEffect>
                                  </p:childTnLst>
                                </p:cTn>
                              </p:par>
                              <p:par>
                                <p:cTn id="35" presetID="10"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20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2000"/>
                                        <p:tgtEl>
                                          <p:spTgt spid="6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2000"/>
                                        <p:tgtEl>
                                          <p:spTgt spid="67"/>
                                        </p:tgtEl>
                                      </p:cBhvr>
                                    </p:animEffect>
                                  </p:childTnLst>
                                </p:cTn>
                              </p:par>
                              <p:par>
                                <p:cTn id="44" presetID="10" presetClass="entr" presetSubtype="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2000"/>
                                        <p:tgtEl>
                                          <p:spTgt spid="68"/>
                                        </p:tgtEl>
                                      </p:cBhvr>
                                    </p:animEffect>
                                  </p:childTnLst>
                                </p:cTn>
                              </p:par>
                              <p:par>
                                <p:cTn id="47" presetID="10"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2000"/>
                                        <p:tgtEl>
                                          <p:spTgt spid="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2000"/>
                                        <p:tgtEl>
                                          <p:spTgt spid="7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2000"/>
                                        <p:tgtEl>
                                          <p:spTgt spid="7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2000"/>
                                        <p:tgtEl>
                                          <p:spTgt spid="7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2000"/>
                                        <p:tgtEl>
                                          <p:spTgt spid="7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2000"/>
                                        <p:tgtEl>
                                          <p:spTgt spid="7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2000"/>
                                        <p:tgtEl>
                                          <p:spTgt spid="7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2000"/>
                                        <p:tgtEl>
                                          <p:spTgt spid="7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2000"/>
                                        <p:tgtEl>
                                          <p:spTgt spid="7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0">
                                            <p:txEl>
                                              <p:pRg st="0" end="0"/>
                                            </p:txEl>
                                          </p:spTgt>
                                        </p:tgtEl>
                                        <p:attrNameLst>
                                          <p:attrName>style.visibility</p:attrName>
                                        </p:attrNameLst>
                                      </p:cBhvr>
                                      <p:to>
                                        <p:strVal val="visible"/>
                                      </p:to>
                                    </p:set>
                                    <p:animEffect transition="in" filter="fade">
                                      <p:cBhvr>
                                        <p:cTn id="78" dur="20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0" grpId="0"/>
      <p:bldP spid="24" grpId="0" animBg="1"/>
      <p:bldP spid="51" grpId="0" animBg="1"/>
      <p:bldP spid="63" grpId="0" animBg="1"/>
      <p:bldP spid="64" grpId="0"/>
      <p:bldP spid="66" grpId="0" animBg="1"/>
      <p:bldP spid="67" grpId="0"/>
      <p:bldP spid="70" grpId="0" animBg="1"/>
      <p:bldP spid="71" grpId="0"/>
      <p:bldP spid="73" grpId="0"/>
      <p:bldP spid="74" grpId="0" animBg="1"/>
      <p:bldP spid="76" grpId="0"/>
      <p:bldP spid="77" grpId="0"/>
      <p:bldP spid="78" grpId="0"/>
      <p:bldP spid="79" grpId="0"/>
      <p:bldP spid="80" grpId="0" build="allAtOnce"/>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Semantische bomen voor de propositielogica</a:t>
            </a:r>
            <a:endParaRPr lang="nl-NL" sz="3600" dirty="0"/>
          </a:p>
        </p:txBody>
      </p:sp>
      <p:sp>
        <p:nvSpPr>
          <p:cNvPr id="3" name="Content Placeholder 2"/>
          <p:cNvSpPr>
            <a:spLocks noGrp="1"/>
          </p:cNvSpPr>
          <p:nvPr>
            <p:ph idx="1"/>
          </p:nvPr>
        </p:nvSpPr>
        <p:spPr>
          <a:xfrm>
            <a:off x="457200" y="1600201"/>
            <a:ext cx="8686800" cy="820687"/>
          </a:xfrm>
        </p:spPr>
        <p:txBody>
          <a:bodyPr>
            <a:noAutofit/>
          </a:bodyPr>
          <a:lstStyle/>
          <a:p>
            <a:r>
              <a:rPr lang="nl-NL" sz="2000" dirty="0" smtClean="0"/>
              <a:t>Dat de propositielogica </a:t>
            </a:r>
            <a:r>
              <a:rPr lang="nl-NL" sz="2000" i="1" dirty="0" smtClean="0"/>
              <a:t>beslisbaar</a:t>
            </a:r>
            <a:r>
              <a:rPr lang="nl-NL" sz="2000" dirty="0" smtClean="0"/>
              <a:t> is, wisten we al. De waarheidstafels     vormen immers een </a:t>
            </a:r>
            <a:r>
              <a:rPr lang="nl-NL" sz="2000" i="1" dirty="0" smtClean="0"/>
              <a:t>beslissingsprocedure</a:t>
            </a:r>
            <a:r>
              <a:rPr lang="nl-NL" sz="2000" dirty="0" smtClean="0"/>
              <a:t> voor de semantische (en dus          ook syntactische) geldigheid van </a:t>
            </a:r>
            <a:r>
              <a:rPr lang="nl-NL" sz="2000" dirty="0" err="1" smtClean="0"/>
              <a:t>propositioneel-logische</a:t>
            </a:r>
            <a:r>
              <a:rPr lang="nl-NL" sz="2000" dirty="0" smtClean="0"/>
              <a:t> redeneringen.</a:t>
            </a:r>
          </a:p>
          <a:p>
            <a:endParaRPr lang="nl-NL" sz="2000" dirty="0" smtClean="0"/>
          </a:p>
          <a:p>
            <a:endParaRPr lang="nl-NL" sz="2000" dirty="0" smtClean="0"/>
          </a:p>
        </p:txBody>
      </p:sp>
      <p:sp>
        <p:nvSpPr>
          <p:cNvPr id="6" name="Content Placeholder 2"/>
          <p:cNvSpPr txBox="1">
            <a:spLocks/>
          </p:cNvSpPr>
          <p:nvPr/>
        </p:nvSpPr>
        <p:spPr>
          <a:xfrm>
            <a:off x="395536" y="2708920"/>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semantische</a:t>
            </a:r>
            <a:r>
              <a:rPr kumimoji="0" lang="nl-NL" sz="2000" b="0" i="0" u="none" strike="noStrike" kern="1200" cap="none" spc="0" normalizeH="0" noProof="0" dirty="0" smtClean="0">
                <a:ln>
                  <a:noFill/>
                </a:ln>
                <a:solidFill>
                  <a:schemeClr val="tx1"/>
                </a:solidFill>
                <a:effectLst/>
                <a:uLnTx/>
                <a:uFillTx/>
                <a:latin typeface="+mn-lt"/>
                <a:ea typeface="+mn-ea"/>
                <a:cs typeface="+mn-cs"/>
              </a:rPr>
              <a:t> boommethode is </a:t>
            </a:r>
            <a:r>
              <a:rPr lang="nl-NL" sz="2000" dirty="0" smtClean="0"/>
              <a:t>ook een </a:t>
            </a:r>
            <a:r>
              <a:rPr lang="nl-NL" sz="2000" i="1" dirty="0" smtClean="0"/>
              <a:t>beslissingsprocedure</a:t>
            </a:r>
            <a:r>
              <a:rPr lang="nl-NL" sz="2000" dirty="0" smtClean="0"/>
              <a:t> voor de semantische (en dus ook syntactische) geldigheid van </a:t>
            </a:r>
            <a:r>
              <a:rPr lang="nl-NL" sz="2000" dirty="0" err="1" smtClean="0"/>
              <a:t>propositioneel-logische</a:t>
            </a:r>
            <a:r>
              <a:rPr lang="nl-NL" sz="2000" dirty="0" smtClean="0"/>
              <a:t> redeneringen. Dit wordt uitgedrukt in de volgende stelling:</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395536" y="3861048"/>
            <a:ext cx="8363272" cy="1108720"/>
          </a:xfrm>
          <a:prstGeom prst="rect">
            <a:avLst/>
          </a:prstGeom>
        </p:spPr>
        <p:txBody>
          <a:bodyPr vert="horz" lIns="91440" tIns="45720" rIns="91440" bIns="45720" rtlCol="0">
            <a:noAutofit/>
          </a:bodyPr>
          <a:lstStyle/>
          <a:p>
            <a:pPr marL="342900" lvl="0" indent="-342900">
              <a:spcBef>
                <a:spcPct val="20000"/>
              </a:spcBef>
              <a:defRPr/>
            </a:pPr>
            <a:r>
              <a:rPr lang="nl-NL" sz="2000" b="1" i="1" dirty="0" smtClean="0"/>
              <a:t>	</a:t>
            </a:r>
            <a:r>
              <a:rPr lang="el-GR" sz="2000" b="1" i="1" dirty="0" smtClean="0">
                <a:solidFill>
                  <a:srgbClr val="0070C0"/>
                </a:solidFill>
              </a:rPr>
              <a:t>α</a:t>
            </a:r>
            <a:r>
              <a:rPr lang="nl-NL" sz="2000" b="1" baseline="-25000" dirty="0" smtClean="0">
                <a:solidFill>
                  <a:srgbClr val="0070C0"/>
                </a:solidFill>
              </a:rPr>
              <a:t>1 </a:t>
            </a:r>
            <a:r>
              <a:rPr lang="nl-NL" sz="2000" b="1" dirty="0" smtClean="0">
                <a:solidFill>
                  <a:srgbClr val="0070C0"/>
                </a:solidFill>
              </a:rPr>
              <a:t>, </a:t>
            </a:r>
            <a:r>
              <a:rPr lang="el-GR" sz="2000" b="1" i="1" dirty="0" smtClean="0">
                <a:solidFill>
                  <a:srgbClr val="0070C0"/>
                </a:solidFill>
              </a:rPr>
              <a:t>α</a:t>
            </a:r>
            <a:r>
              <a:rPr lang="nl-NL" sz="2000" b="1" i="1" baseline="-25000" dirty="0" smtClean="0">
                <a:solidFill>
                  <a:srgbClr val="0070C0"/>
                </a:solidFill>
              </a:rPr>
              <a:t>2</a:t>
            </a:r>
            <a:r>
              <a:rPr lang="nl-NL" sz="2000" b="1" dirty="0" smtClean="0">
                <a:solidFill>
                  <a:srgbClr val="0070C0"/>
                </a:solidFill>
              </a:rPr>
              <a:t> , </a:t>
            </a:r>
            <a:r>
              <a:rPr lang="el-GR" sz="2000" b="1" i="1" dirty="0" smtClean="0">
                <a:solidFill>
                  <a:srgbClr val="0070C0"/>
                </a:solidFill>
              </a:rPr>
              <a:t>α</a:t>
            </a:r>
            <a:r>
              <a:rPr lang="nl-NL" sz="2000" b="1" i="1" baseline="-25000" dirty="0" smtClean="0">
                <a:solidFill>
                  <a:srgbClr val="0070C0"/>
                </a:solidFill>
              </a:rPr>
              <a:t>3</a:t>
            </a:r>
            <a:r>
              <a:rPr lang="nl-NL" sz="2000" b="1" dirty="0" smtClean="0">
                <a:solidFill>
                  <a:srgbClr val="0070C0"/>
                </a:solidFill>
              </a:rPr>
              <a:t> |= </a:t>
            </a:r>
            <a:r>
              <a:rPr lang="el-GR" sz="2000" b="1" i="1" dirty="0" smtClean="0">
                <a:solidFill>
                  <a:srgbClr val="0070C0"/>
                </a:solidFill>
              </a:rPr>
              <a:t>β</a:t>
            </a:r>
            <a:r>
              <a:rPr lang="nl-NL" sz="2000" dirty="0" smtClean="0">
                <a:solidFill>
                  <a:srgbClr val="0070C0"/>
                </a:solidFill>
              </a:rPr>
              <a:t> (en dus ook </a:t>
            </a:r>
            <a:r>
              <a:rPr lang="el-GR" sz="2000" b="1" i="1" dirty="0" smtClean="0">
                <a:solidFill>
                  <a:srgbClr val="0070C0"/>
                </a:solidFill>
              </a:rPr>
              <a:t>α</a:t>
            </a:r>
            <a:r>
              <a:rPr lang="nl-NL" sz="2000" b="1" baseline="-25000" dirty="0" smtClean="0">
                <a:solidFill>
                  <a:srgbClr val="0070C0"/>
                </a:solidFill>
              </a:rPr>
              <a:t>1 </a:t>
            </a:r>
            <a:r>
              <a:rPr lang="nl-NL" sz="2000" b="1" dirty="0" smtClean="0">
                <a:solidFill>
                  <a:srgbClr val="0070C0"/>
                </a:solidFill>
              </a:rPr>
              <a:t>, </a:t>
            </a:r>
            <a:r>
              <a:rPr lang="el-GR" sz="2000" b="1" i="1" dirty="0" smtClean="0">
                <a:solidFill>
                  <a:srgbClr val="0070C0"/>
                </a:solidFill>
              </a:rPr>
              <a:t>α</a:t>
            </a:r>
            <a:r>
              <a:rPr lang="nl-NL" sz="2000" b="1" i="1" baseline="-25000" dirty="0" smtClean="0">
                <a:solidFill>
                  <a:srgbClr val="0070C0"/>
                </a:solidFill>
              </a:rPr>
              <a:t>2</a:t>
            </a:r>
            <a:r>
              <a:rPr lang="nl-NL" sz="2000" b="1" dirty="0" smtClean="0">
                <a:solidFill>
                  <a:srgbClr val="0070C0"/>
                </a:solidFill>
              </a:rPr>
              <a:t> , </a:t>
            </a:r>
            <a:r>
              <a:rPr lang="el-GR" sz="2000" b="1" i="1" dirty="0" smtClean="0">
                <a:solidFill>
                  <a:srgbClr val="0070C0"/>
                </a:solidFill>
              </a:rPr>
              <a:t>α</a:t>
            </a:r>
            <a:r>
              <a:rPr lang="nl-NL" sz="2000" b="1" i="1" baseline="-25000" dirty="0" smtClean="0">
                <a:solidFill>
                  <a:srgbClr val="0070C0"/>
                </a:solidFill>
              </a:rPr>
              <a:t>3</a:t>
            </a:r>
            <a:r>
              <a:rPr lang="nl-NL" sz="2000" b="1" dirty="0" smtClean="0">
                <a:solidFill>
                  <a:srgbClr val="0070C0"/>
                </a:solidFill>
              </a:rPr>
              <a:t> Ⱶ </a:t>
            </a:r>
            <a:r>
              <a:rPr lang="el-GR" sz="2000" b="1" i="1" dirty="0" smtClean="0">
                <a:solidFill>
                  <a:srgbClr val="0070C0"/>
                </a:solidFill>
              </a:rPr>
              <a:t>β</a:t>
            </a:r>
            <a:r>
              <a:rPr lang="nl-NL" sz="2000" dirty="0" smtClean="0">
                <a:solidFill>
                  <a:srgbClr val="0070C0"/>
                </a:solidFill>
              </a:rPr>
              <a:t>) dan en slechts dan als de bijbehorende semantische boom gesloten is. En we kunnen in een eindig aantal stappen op algoritmische wijze bepalen of de boom gesloten is.</a:t>
            </a:r>
            <a:endParaRPr kumimoji="0" lang="nl-NL" sz="2000" b="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Het systeem van natuurlijke deductie                         voor de propositielogica</a:t>
            </a:r>
            <a:endParaRPr lang="nl-NL" sz="3600" dirty="0"/>
          </a:p>
        </p:txBody>
      </p:sp>
      <p:sp>
        <p:nvSpPr>
          <p:cNvPr id="3" name="Content Placeholder 2"/>
          <p:cNvSpPr>
            <a:spLocks noGrp="1"/>
          </p:cNvSpPr>
          <p:nvPr>
            <p:ph idx="1"/>
          </p:nvPr>
        </p:nvSpPr>
        <p:spPr>
          <a:xfrm>
            <a:off x="457200" y="1600200"/>
            <a:ext cx="8867328" cy="1468760"/>
          </a:xfrm>
        </p:spPr>
        <p:txBody>
          <a:bodyPr>
            <a:noAutofit/>
          </a:bodyPr>
          <a:lstStyle/>
          <a:p>
            <a:r>
              <a:rPr lang="nl-NL" sz="2200" dirty="0" smtClean="0"/>
              <a:t>De vraag of een gegeven redeneervorm geldig is, kan dus beantwoord worden door na te gaan of de conclusie van deze redeneervorm met behulp van de regels van het systeem van natuurlijke deductie kan worden afgeleid uit de premissen van de redeneervorm</a:t>
            </a:r>
          </a:p>
        </p:txBody>
      </p:sp>
      <p:sp>
        <p:nvSpPr>
          <p:cNvPr id="8" name="Content Placeholder 2"/>
          <p:cNvSpPr txBox="1">
            <a:spLocks/>
          </p:cNvSpPr>
          <p:nvPr/>
        </p:nvSpPr>
        <p:spPr>
          <a:xfrm>
            <a:off x="467544" y="3112368"/>
            <a:ext cx="8867328" cy="5326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200" b="0" i="0" u="none" strike="noStrike" kern="1200" cap="none" spc="0" normalizeH="0" baseline="0" noProof="0" dirty="0" smtClean="0">
                <a:ln>
                  <a:noFill/>
                </a:ln>
                <a:solidFill>
                  <a:schemeClr val="tx1"/>
                </a:solidFill>
                <a:effectLst/>
                <a:uLnTx/>
                <a:uFillTx/>
                <a:latin typeface="+mn-lt"/>
                <a:ea typeface="+mn-ea"/>
                <a:cs typeface="+mn-cs"/>
              </a:rPr>
              <a:t>Zo ja, dan is de redeneervorm geldig. Zo niet, dan niet.</a:t>
            </a:r>
          </a:p>
        </p:txBody>
      </p:sp>
      <p:sp>
        <p:nvSpPr>
          <p:cNvPr id="9" name="Content Placeholder 2"/>
          <p:cNvSpPr txBox="1">
            <a:spLocks/>
          </p:cNvSpPr>
          <p:nvPr/>
        </p:nvSpPr>
        <p:spPr>
          <a:xfrm>
            <a:off x="457200" y="3573016"/>
            <a:ext cx="8867328" cy="197281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200" b="0" i="0" u="none" strike="noStrike" kern="1200" cap="none" spc="0" normalizeH="0" baseline="0" noProof="0" dirty="0" smtClean="0">
                <a:ln>
                  <a:noFill/>
                </a:ln>
                <a:solidFill>
                  <a:schemeClr val="tx1"/>
                </a:solidFill>
                <a:effectLst/>
                <a:uLnTx/>
                <a:uFillTx/>
                <a:latin typeface="+mn-lt"/>
                <a:ea typeface="+mn-ea"/>
                <a:cs typeface="+mn-cs"/>
              </a:rPr>
              <a:t>Maar hoe ziet het systeem van natuurlijke deductie er dan uit? Welnu,  dit systeem bestaat uit een lijst van </a:t>
            </a:r>
            <a:r>
              <a:rPr kumimoji="0" lang="nl-NL" sz="2200" b="0" i="1" u="none" strike="noStrike" kern="1200" cap="none" spc="0" normalizeH="0" baseline="0" noProof="0" dirty="0" smtClean="0">
                <a:ln>
                  <a:noFill/>
                </a:ln>
                <a:solidFill>
                  <a:schemeClr val="tx1"/>
                </a:solidFill>
                <a:effectLst/>
                <a:uLnTx/>
                <a:uFillTx/>
                <a:latin typeface="+mn-lt"/>
                <a:ea typeface="+mn-ea"/>
                <a:cs typeface="+mn-cs"/>
              </a:rPr>
              <a:t>afleidingsregels</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Bij iedere logische constante (</a:t>
            </a:r>
            <a:r>
              <a:rPr kumimoji="0" lang="nl-NL" sz="2200" b="1" i="0" u="none" strike="noStrike" kern="1200" cap="none" spc="0" normalizeH="0" baseline="0" noProof="0" dirty="0" smtClean="0">
                <a:ln>
                  <a:noFill/>
                </a:ln>
                <a:solidFill>
                  <a:srgbClr val="0070C0"/>
                </a:solidFill>
                <a:effectLst/>
                <a:uLnTx/>
                <a:uFillTx/>
                <a:latin typeface="+mn-lt"/>
                <a:ea typeface="+mn-ea"/>
                <a:cs typeface="+mn-cs"/>
              </a:rPr>
              <a:t>¬ , ∧ , ∨ , → ,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horen precies twee afleidingsregels:</a:t>
            </a: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200" b="0" i="0" u="none" strike="noStrike" kern="1200" cap="none" spc="0" normalizeH="0" baseline="0" noProof="0" dirty="0" smtClean="0">
                <a:ln>
                  <a:noFill/>
                </a:ln>
                <a:solidFill>
                  <a:schemeClr val="tx1"/>
                </a:solidFill>
                <a:effectLst/>
                <a:uLnTx/>
                <a:uFillTx/>
                <a:latin typeface="+mn-lt"/>
                <a:ea typeface="+mn-ea"/>
                <a:cs typeface="+mn-cs"/>
              </a:rPr>
              <a:t>	De </a:t>
            </a:r>
            <a:r>
              <a:rPr kumimoji="0" lang="nl-NL" sz="2200" b="0" i="1" u="none" strike="noStrike" kern="1200" cap="none" spc="0" normalizeH="0" baseline="0" noProof="0" dirty="0" smtClean="0">
                <a:ln>
                  <a:noFill/>
                </a:ln>
                <a:solidFill>
                  <a:schemeClr val="tx1"/>
                </a:solidFill>
                <a:effectLst/>
                <a:uLnTx/>
                <a:uFillTx/>
                <a:latin typeface="+mn-lt"/>
                <a:ea typeface="+mn-ea"/>
                <a:cs typeface="+mn-cs"/>
              </a:rPr>
              <a:t>introductieregel</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voor die logische constante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200" b="0" i="0" u="none" strike="noStrike" kern="1200" cap="none" spc="0" normalizeH="0" baseline="0" noProof="0" dirty="0" smtClean="0">
                <a:ln>
                  <a:noFill/>
                </a:ln>
                <a:solidFill>
                  <a:schemeClr val="tx1"/>
                </a:solidFill>
                <a:effectLst/>
                <a:uLnTx/>
                <a:uFillTx/>
                <a:latin typeface="+mn-lt"/>
                <a:ea typeface="+mn-ea"/>
                <a:cs typeface="+mn-cs"/>
              </a:rPr>
              <a:t>	De </a:t>
            </a:r>
            <a:r>
              <a:rPr kumimoji="0" lang="nl-NL" sz="2200" b="0" i="1" u="none" strike="noStrike" kern="1200" cap="none" spc="0" normalizeH="0" baseline="0" noProof="0" dirty="0" smtClean="0">
                <a:ln>
                  <a:noFill/>
                </a:ln>
                <a:solidFill>
                  <a:schemeClr val="tx1"/>
                </a:solidFill>
                <a:effectLst/>
                <a:uLnTx/>
                <a:uFillTx/>
                <a:latin typeface="+mn-lt"/>
                <a:ea typeface="+mn-ea"/>
                <a:cs typeface="+mn-cs"/>
              </a:rPr>
              <a:t>gebruiksregel</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 voor die logische constante</a:t>
            </a:r>
          </a:p>
        </p:txBody>
      </p:sp>
      <p:sp>
        <p:nvSpPr>
          <p:cNvPr id="12" name="Content Placeholder 2"/>
          <p:cNvSpPr txBox="1">
            <a:spLocks/>
          </p:cNvSpPr>
          <p:nvPr/>
        </p:nvSpPr>
        <p:spPr>
          <a:xfrm>
            <a:off x="457200" y="5589240"/>
            <a:ext cx="8867328" cy="86409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200" b="0" i="0" u="none" strike="noStrike" kern="1200" cap="none" spc="0" normalizeH="0" baseline="0" noProof="0" dirty="0" smtClean="0">
                <a:ln>
                  <a:noFill/>
                </a:ln>
                <a:solidFill>
                  <a:schemeClr val="tx1"/>
                </a:solidFill>
                <a:effectLst/>
                <a:uLnTx/>
                <a:uFillTx/>
                <a:latin typeface="+mn-lt"/>
                <a:ea typeface="+mn-ea"/>
                <a:cs typeface="+mn-cs"/>
              </a:rPr>
              <a:t>Dit levert in</a:t>
            </a:r>
            <a:r>
              <a:rPr kumimoji="0" lang="nl-NL" sz="2200" b="0" i="0" u="none" strike="noStrike" kern="1200" cap="none" spc="0" normalizeH="0" noProof="0" dirty="0" smtClean="0">
                <a:ln>
                  <a:noFill/>
                </a:ln>
                <a:solidFill>
                  <a:schemeClr val="tx1"/>
                </a:solidFill>
                <a:effectLst/>
                <a:uLnTx/>
                <a:uFillTx/>
                <a:latin typeface="+mn-lt"/>
                <a:ea typeface="+mn-ea"/>
                <a:cs typeface="+mn-cs"/>
              </a:rPr>
              <a:t> </a:t>
            </a:r>
            <a:r>
              <a:rPr kumimoji="0" lang="nl-NL" sz="2200" b="0" i="0" u="none" strike="noStrike" kern="1200" cap="none" spc="0" normalizeH="0" baseline="0" noProof="0" dirty="0" smtClean="0">
                <a:ln>
                  <a:noFill/>
                </a:ln>
                <a:solidFill>
                  <a:schemeClr val="tx1"/>
                </a:solidFill>
                <a:effectLst/>
                <a:uLnTx/>
                <a:uFillTx/>
                <a:latin typeface="+mn-lt"/>
                <a:ea typeface="+mn-ea"/>
                <a:cs typeface="+mn-cs"/>
              </a:rPr>
              <a:t>totaal 5 x 2 = 10 afleidingsregels op. We zullen hierna         iedere afleidingsregel in detail gaan bespreken.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20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2" grpId="0" build="allAtOnce"/>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Boommethode voor de </a:t>
            </a:r>
            <a:r>
              <a:rPr lang="nl-NL" sz="3600" dirty="0" err="1" smtClean="0"/>
              <a:t>predikaatlogica</a:t>
            </a:r>
            <a:endParaRPr lang="nl-NL" sz="3600" dirty="0"/>
          </a:p>
        </p:txBody>
      </p:sp>
      <p:sp>
        <p:nvSpPr>
          <p:cNvPr id="3" name="Content Placeholder 2"/>
          <p:cNvSpPr>
            <a:spLocks noGrp="1"/>
          </p:cNvSpPr>
          <p:nvPr>
            <p:ph idx="1"/>
          </p:nvPr>
        </p:nvSpPr>
        <p:spPr>
          <a:xfrm>
            <a:off x="457200" y="1600201"/>
            <a:ext cx="8686800" cy="820687"/>
          </a:xfrm>
        </p:spPr>
        <p:txBody>
          <a:bodyPr>
            <a:noAutofit/>
          </a:bodyPr>
          <a:lstStyle/>
          <a:p>
            <a:r>
              <a:rPr lang="nl-NL" sz="2000" dirty="0" smtClean="0"/>
              <a:t>Om de boommethode uit te breiden voor de </a:t>
            </a:r>
            <a:r>
              <a:rPr lang="nl-NL" sz="2000" dirty="0" err="1" smtClean="0"/>
              <a:t>predikaatlogica</a:t>
            </a:r>
            <a:r>
              <a:rPr lang="nl-NL" sz="2000" dirty="0" smtClean="0"/>
              <a:t> moeten we de overstap maken van </a:t>
            </a:r>
            <a:r>
              <a:rPr lang="nl-NL" sz="2000" i="1" dirty="0" err="1" smtClean="0"/>
              <a:t>waarheidswaardeverdelingen</a:t>
            </a:r>
            <a:r>
              <a:rPr lang="nl-NL" sz="2000" dirty="0" smtClean="0"/>
              <a:t> op atomaire proposities naar </a:t>
            </a:r>
            <a:r>
              <a:rPr lang="nl-NL" sz="2000" i="1" dirty="0" smtClean="0"/>
              <a:t>interpretaties</a:t>
            </a:r>
            <a:r>
              <a:rPr lang="nl-NL" sz="2000" dirty="0" smtClean="0"/>
              <a:t>.</a:t>
            </a:r>
          </a:p>
          <a:p>
            <a:endParaRPr lang="nl-NL" sz="2000" dirty="0" smtClean="0"/>
          </a:p>
        </p:txBody>
      </p:sp>
      <p:sp>
        <p:nvSpPr>
          <p:cNvPr id="6" name="Content Placeholder 2"/>
          <p:cNvSpPr txBox="1">
            <a:spLocks/>
          </p:cNvSpPr>
          <p:nvPr/>
        </p:nvSpPr>
        <p:spPr>
          <a:xfrm>
            <a:off x="395536" y="2708920"/>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Een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interpretatie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van een verzameling van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predikaatlogische</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formules behelst de vastlegging van een domein</a:t>
            </a:r>
            <a:r>
              <a:rPr lang="nl-NL" sz="2000" noProof="0" dirty="0" smtClean="0"/>
              <a:t>, zeg D, </a:t>
            </a:r>
            <a:r>
              <a:rPr kumimoji="0" lang="nl-NL" sz="2000" b="0" i="0" u="none" strike="noStrike" kern="1200" cap="none" spc="0" normalizeH="0" noProof="0" dirty="0" smtClean="0">
                <a:ln>
                  <a:noFill/>
                </a:ln>
                <a:solidFill>
                  <a:schemeClr val="tx1"/>
                </a:solidFill>
                <a:effectLst/>
                <a:uLnTx/>
                <a:uFillTx/>
                <a:latin typeface="+mn-lt"/>
                <a:ea typeface="+mn-ea"/>
                <a:cs typeface="+mn-cs"/>
              </a:rPr>
              <a:t>waarop de optredende individuconstanten en </a:t>
            </a:r>
            <a:r>
              <a:rPr kumimoji="0" lang="nl-NL" sz="2000" b="0" i="0" u="none" strike="noStrike" kern="1200" cap="none" spc="0" normalizeH="0" noProof="0" dirty="0" err="1" smtClean="0">
                <a:ln>
                  <a:noFill/>
                </a:ln>
                <a:solidFill>
                  <a:schemeClr val="tx1"/>
                </a:solidFill>
                <a:effectLst/>
                <a:uLnTx/>
                <a:uFillTx/>
                <a:latin typeface="+mn-lt"/>
                <a:ea typeface="+mn-ea"/>
                <a:cs typeface="+mn-cs"/>
              </a:rPr>
              <a:t>predikaatletters</a:t>
            </a:r>
            <a:r>
              <a:rPr lang="nl-NL" sz="2000" dirty="0" smtClean="0"/>
              <a:t> </a:t>
            </a:r>
            <a:r>
              <a:rPr kumimoji="0" lang="nl-NL" sz="2000" b="0" i="0" u="none" strike="noStrike" kern="1200" cap="none" spc="0" normalizeH="0" noProof="0" dirty="0" smtClean="0">
                <a:ln>
                  <a:noFill/>
                </a:ln>
                <a:solidFill>
                  <a:schemeClr val="tx1"/>
                </a:solidFill>
                <a:effectLst/>
                <a:uLnTx/>
                <a:uFillTx/>
                <a:latin typeface="+mn-lt"/>
                <a:ea typeface="+mn-ea"/>
                <a:cs typeface="+mn-cs"/>
              </a:rPr>
              <a:t>van een betekenis worden voorzien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85192" y="3832448"/>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Hierbij worden individuconstanten opgevat als </a:t>
            </a:r>
            <a:r>
              <a:rPr lang="nl-NL" sz="2000" u="sng" dirty="0" smtClean="0"/>
              <a:t>namen</a:t>
            </a:r>
            <a:r>
              <a:rPr lang="nl-NL" sz="2000" dirty="0" smtClean="0"/>
              <a:t> van objecten uit D. </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dirty="0" err="1" smtClean="0"/>
              <a:t>Éénplaatsige</a:t>
            </a:r>
            <a:r>
              <a:rPr lang="nl-NL" sz="2000" dirty="0" smtClean="0"/>
              <a:t> </a:t>
            </a:r>
            <a:r>
              <a:rPr lang="nl-NL" sz="2000" dirty="0" err="1" smtClean="0"/>
              <a:t>predikaatletters</a:t>
            </a:r>
            <a:r>
              <a:rPr lang="nl-NL" sz="2000" dirty="0" smtClean="0"/>
              <a:t> worden opgevat als </a:t>
            </a:r>
            <a:r>
              <a:rPr lang="nl-NL" sz="2000" u="sng" dirty="0" smtClean="0"/>
              <a:t>eigenschappen</a:t>
            </a:r>
            <a:r>
              <a:rPr lang="nl-NL" sz="2000" dirty="0" smtClean="0"/>
              <a:t> die al     dan niet aan objecten van D toekomen (uitgaande van een </a:t>
            </a:r>
            <a:r>
              <a:rPr lang="nl-NL" sz="2000" i="1" dirty="0" err="1" smtClean="0"/>
              <a:t>extensionele</a:t>
            </a:r>
            <a:r>
              <a:rPr lang="nl-NL" sz="2000" i="1" dirty="0" smtClean="0"/>
              <a:t> semantiek</a:t>
            </a:r>
            <a:r>
              <a:rPr lang="nl-NL" sz="2000" dirty="0" smtClean="0"/>
              <a:t> gaat het om al dan niet lege </a:t>
            </a:r>
            <a:r>
              <a:rPr lang="nl-NL" sz="2000" u="sng" dirty="0" smtClean="0"/>
              <a:t>deelverzamelingen</a:t>
            </a:r>
            <a:r>
              <a:rPr lang="nl-NL" sz="2000" dirty="0" smtClean="0"/>
              <a:t> van het domein). </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dirty="0" err="1" smtClean="0"/>
              <a:t>Méérplaatsige</a:t>
            </a:r>
            <a:r>
              <a:rPr lang="nl-NL" sz="2000" dirty="0" smtClean="0"/>
              <a:t> </a:t>
            </a:r>
            <a:r>
              <a:rPr lang="nl-NL" sz="2000" dirty="0" err="1" smtClean="0"/>
              <a:t>predikaatletters</a:t>
            </a:r>
            <a:r>
              <a:rPr lang="nl-NL" sz="2000" dirty="0" smtClean="0"/>
              <a:t> worden opgevat als </a:t>
            </a:r>
            <a:r>
              <a:rPr lang="nl-NL" sz="2000" u="sng" dirty="0" smtClean="0"/>
              <a:t>relaties</a:t>
            </a:r>
            <a:r>
              <a:rPr lang="nl-NL" sz="2000" dirty="0" smtClean="0"/>
              <a:t> tussen objecten uit D.</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Boommethode voor de </a:t>
            </a:r>
            <a:r>
              <a:rPr lang="nl-NL" sz="3600" dirty="0" err="1" smtClean="0"/>
              <a:t>predikaatlogica</a:t>
            </a:r>
            <a:endParaRPr lang="nl-NL" sz="3600" dirty="0"/>
          </a:p>
        </p:txBody>
      </p:sp>
      <p:sp>
        <p:nvSpPr>
          <p:cNvPr id="3" name="Content Placeholder 2"/>
          <p:cNvSpPr>
            <a:spLocks noGrp="1"/>
          </p:cNvSpPr>
          <p:nvPr>
            <p:ph idx="1"/>
          </p:nvPr>
        </p:nvSpPr>
        <p:spPr>
          <a:xfrm>
            <a:off x="395536" y="1600201"/>
            <a:ext cx="8686800" cy="820687"/>
          </a:xfrm>
        </p:spPr>
        <p:txBody>
          <a:bodyPr>
            <a:noAutofit/>
          </a:bodyPr>
          <a:lstStyle/>
          <a:p>
            <a:pPr>
              <a:buNone/>
            </a:pPr>
            <a:r>
              <a:rPr lang="nl-NL" sz="2000" dirty="0" smtClean="0"/>
              <a:t>Neem de formule </a:t>
            </a:r>
            <a:r>
              <a:rPr lang="nl-NL" sz="2000" b="1" dirty="0" smtClean="0"/>
              <a:t>∀x (</a:t>
            </a:r>
            <a:r>
              <a:rPr lang="nl-NL" sz="2000" b="1" dirty="0" err="1" smtClean="0"/>
              <a:t>Fx</a:t>
            </a:r>
            <a:r>
              <a:rPr lang="nl-NL" sz="2000" b="1" dirty="0" smtClean="0"/>
              <a:t> → ¬</a:t>
            </a:r>
            <a:r>
              <a:rPr lang="nl-NL" sz="2000" b="1" dirty="0" err="1" smtClean="0"/>
              <a:t>Gx</a:t>
            </a:r>
            <a:r>
              <a:rPr lang="nl-NL" sz="2000" b="1" dirty="0" smtClean="0"/>
              <a:t>) </a:t>
            </a:r>
            <a:endParaRPr lang="nl-NL" sz="2000" dirty="0" smtClean="0"/>
          </a:p>
          <a:p>
            <a:pPr>
              <a:buNone/>
            </a:pPr>
            <a:endParaRPr lang="nl-NL" sz="2000" dirty="0" smtClean="0"/>
          </a:p>
        </p:txBody>
      </p:sp>
      <p:sp>
        <p:nvSpPr>
          <p:cNvPr id="6" name="Content Placeholder 2"/>
          <p:cNvSpPr txBox="1">
            <a:spLocks/>
          </p:cNvSpPr>
          <p:nvPr/>
        </p:nvSpPr>
        <p:spPr>
          <a:xfrm>
            <a:off x="395536" y="2348880"/>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rgbClr val="0070C0"/>
                </a:solidFill>
                <a:effectLst/>
                <a:uLnTx/>
                <a:uFillTx/>
                <a:latin typeface="+mn-lt"/>
                <a:ea typeface="+mn-ea"/>
                <a:cs typeface="+mn-cs"/>
              </a:rPr>
              <a:t>Deze formule</a:t>
            </a:r>
            <a:r>
              <a:rPr kumimoji="0" lang="nl-NL" sz="2000" b="0" i="0" u="none" strike="noStrike" kern="1200" cap="none" spc="0" normalizeH="0" noProof="0" dirty="0" smtClean="0">
                <a:ln>
                  <a:noFill/>
                </a:ln>
                <a:solidFill>
                  <a:srgbClr val="0070C0"/>
                </a:solidFill>
                <a:effectLst/>
                <a:uLnTx/>
                <a:uFillTx/>
                <a:latin typeface="+mn-lt"/>
                <a:ea typeface="+mn-ea"/>
                <a:cs typeface="+mn-cs"/>
              </a:rPr>
              <a:t> is </a:t>
            </a:r>
            <a:r>
              <a:rPr kumimoji="0" lang="nl-NL" sz="2000" b="0" i="1" u="none" strike="noStrike" kern="1200" cap="none" spc="0" normalizeH="0" noProof="0" dirty="0" smtClean="0">
                <a:ln>
                  <a:noFill/>
                </a:ln>
                <a:solidFill>
                  <a:srgbClr val="0070C0"/>
                </a:solidFill>
                <a:effectLst/>
                <a:uLnTx/>
                <a:uFillTx/>
                <a:latin typeface="+mn-lt"/>
                <a:ea typeface="+mn-ea"/>
                <a:cs typeface="+mn-cs"/>
              </a:rPr>
              <a:t>waar</a:t>
            </a:r>
            <a:r>
              <a:rPr kumimoji="0" lang="nl-NL" sz="2000" b="0" i="0" u="none" strike="noStrike" kern="1200" cap="none" spc="0" normalizeH="0" noProof="0" dirty="0" smtClean="0">
                <a:ln>
                  <a:noFill/>
                </a:ln>
                <a:solidFill>
                  <a:srgbClr val="0070C0"/>
                </a:solidFill>
                <a:effectLst/>
                <a:uLnTx/>
                <a:uFillTx/>
                <a:latin typeface="+mn-lt"/>
                <a:ea typeface="+mn-ea"/>
                <a:cs typeface="+mn-cs"/>
              </a:rPr>
              <a:t> onder de </a:t>
            </a:r>
            <a:r>
              <a:rPr lang="nl-NL" sz="2000" dirty="0" smtClean="0">
                <a:solidFill>
                  <a:srgbClr val="0070C0"/>
                </a:solidFill>
              </a:rPr>
              <a:t>interpretatie</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solidFill>
                <a:srgbClr val="0070C0"/>
              </a:solidFill>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solidFill>
                  <a:srgbClr val="0070C0"/>
                </a:solidFill>
              </a:rPr>
              <a:t>D = mensen; </a:t>
            </a:r>
            <a:r>
              <a:rPr lang="nl-NL" sz="2000" dirty="0" err="1" smtClean="0">
                <a:solidFill>
                  <a:srgbClr val="0070C0"/>
                </a:solidFill>
              </a:rPr>
              <a:t>Fx</a:t>
            </a:r>
            <a:r>
              <a:rPr lang="nl-NL" sz="2000" dirty="0" smtClean="0">
                <a:solidFill>
                  <a:srgbClr val="0070C0"/>
                </a:solidFill>
              </a:rPr>
              <a:t>: x is een Europeaan; </a:t>
            </a:r>
            <a:r>
              <a:rPr lang="nl-NL" sz="2000" dirty="0" err="1" smtClean="0">
                <a:solidFill>
                  <a:srgbClr val="0070C0"/>
                </a:solidFill>
              </a:rPr>
              <a:t>Gx</a:t>
            </a:r>
            <a:r>
              <a:rPr lang="nl-NL" sz="2000" dirty="0" smtClean="0">
                <a:solidFill>
                  <a:srgbClr val="0070C0"/>
                </a:solidFill>
              </a:rPr>
              <a:t>: x is een Amerikaan  </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dirty="0" smtClean="0">
              <a:solidFill>
                <a:srgbClr val="0070C0"/>
              </a:solidFill>
            </a:endParaRPr>
          </a:p>
        </p:txBody>
      </p:sp>
      <p:sp>
        <p:nvSpPr>
          <p:cNvPr id="7" name="Content Placeholder 2"/>
          <p:cNvSpPr txBox="1">
            <a:spLocks/>
          </p:cNvSpPr>
          <p:nvPr/>
        </p:nvSpPr>
        <p:spPr>
          <a:xfrm>
            <a:off x="385192" y="3688432"/>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rgbClr val="C00000"/>
                </a:solidFill>
                <a:effectLst/>
                <a:uLnTx/>
                <a:uFillTx/>
                <a:latin typeface="+mn-lt"/>
                <a:ea typeface="+mn-ea"/>
                <a:cs typeface="+mn-cs"/>
              </a:rPr>
              <a:t>Deze formule</a:t>
            </a:r>
            <a:r>
              <a:rPr kumimoji="0" lang="nl-NL" sz="2000" b="0" i="0" u="none" strike="noStrike" kern="1200" cap="none" spc="0" normalizeH="0" noProof="0" dirty="0" smtClean="0">
                <a:ln>
                  <a:noFill/>
                </a:ln>
                <a:solidFill>
                  <a:srgbClr val="C00000"/>
                </a:solidFill>
                <a:effectLst/>
                <a:uLnTx/>
                <a:uFillTx/>
                <a:latin typeface="+mn-lt"/>
                <a:ea typeface="+mn-ea"/>
                <a:cs typeface="+mn-cs"/>
              </a:rPr>
              <a:t> is </a:t>
            </a:r>
            <a:r>
              <a:rPr kumimoji="0" lang="nl-NL" sz="2000" i="1" u="none" strike="noStrike" kern="1200" cap="none" spc="0" normalizeH="0" noProof="0" dirty="0" smtClean="0">
                <a:ln>
                  <a:noFill/>
                </a:ln>
                <a:solidFill>
                  <a:srgbClr val="C00000"/>
                </a:solidFill>
                <a:effectLst/>
                <a:uLnTx/>
                <a:uFillTx/>
                <a:latin typeface="+mn-lt"/>
                <a:ea typeface="+mn-ea"/>
                <a:cs typeface="+mn-cs"/>
              </a:rPr>
              <a:t>on</a:t>
            </a:r>
            <a:r>
              <a:rPr kumimoji="0" lang="nl-NL" sz="2000" b="0" i="1" u="none" strike="noStrike" kern="1200" cap="none" spc="0" normalizeH="0" noProof="0" dirty="0" smtClean="0">
                <a:ln>
                  <a:noFill/>
                </a:ln>
                <a:solidFill>
                  <a:srgbClr val="C00000"/>
                </a:solidFill>
                <a:effectLst/>
                <a:uLnTx/>
                <a:uFillTx/>
                <a:latin typeface="+mn-lt"/>
                <a:ea typeface="+mn-ea"/>
                <a:cs typeface="+mn-cs"/>
              </a:rPr>
              <a:t>waar</a:t>
            </a:r>
            <a:r>
              <a:rPr kumimoji="0" lang="nl-NL" sz="2000" b="0" i="0" u="none" strike="noStrike" kern="1200" cap="none" spc="0" normalizeH="0" noProof="0" dirty="0" smtClean="0">
                <a:ln>
                  <a:noFill/>
                </a:ln>
                <a:solidFill>
                  <a:srgbClr val="C00000"/>
                </a:solidFill>
                <a:effectLst/>
                <a:uLnTx/>
                <a:uFillTx/>
                <a:latin typeface="+mn-lt"/>
                <a:ea typeface="+mn-ea"/>
                <a:cs typeface="+mn-cs"/>
              </a:rPr>
              <a:t> onder de </a:t>
            </a:r>
            <a:r>
              <a:rPr lang="nl-NL" sz="2000" dirty="0" smtClean="0">
                <a:solidFill>
                  <a:srgbClr val="C00000"/>
                </a:solidFill>
              </a:rPr>
              <a:t>interpretatie</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solidFill>
                <a:srgbClr val="C00000"/>
              </a:solidFill>
            </a:endParaRP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solidFill>
                  <a:srgbClr val="C00000"/>
                </a:solidFill>
              </a:rPr>
              <a:t>D = mensen; </a:t>
            </a:r>
            <a:r>
              <a:rPr lang="nl-NL" sz="2000" dirty="0" err="1" smtClean="0">
                <a:solidFill>
                  <a:srgbClr val="C00000"/>
                </a:solidFill>
              </a:rPr>
              <a:t>Fx</a:t>
            </a:r>
            <a:r>
              <a:rPr lang="nl-NL" sz="2000" dirty="0" smtClean="0">
                <a:solidFill>
                  <a:srgbClr val="C00000"/>
                </a:solidFill>
              </a:rPr>
              <a:t>: x is een Europeaan; </a:t>
            </a:r>
            <a:r>
              <a:rPr lang="nl-NL" sz="2000" dirty="0" err="1" smtClean="0">
                <a:solidFill>
                  <a:srgbClr val="C00000"/>
                </a:solidFill>
              </a:rPr>
              <a:t>Gx</a:t>
            </a:r>
            <a:r>
              <a:rPr lang="nl-NL" sz="2000" dirty="0" smtClean="0">
                <a:solidFill>
                  <a:srgbClr val="C00000"/>
                </a:solidFill>
              </a:rPr>
              <a:t>: x is een Fransman </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dirty="0" smtClean="0">
              <a:solidFill>
                <a:srgbClr val="C00000"/>
              </a:solidFill>
            </a:endParaRPr>
          </a:p>
        </p:txBody>
      </p:sp>
      <p:sp>
        <p:nvSpPr>
          <p:cNvPr id="9" name="Content Placeholder 2"/>
          <p:cNvSpPr txBox="1">
            <a:spLocks/>
          </p:cNvSpPr>
          <p:nvPr/>
        </p:nvSpPr>
        <p:spPr>
          <a:xfrm>
            <a:off x="349696" y="4984577"/>
            <a:ext cx="8686800" cy="82068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Er zijn in</a:t>
            </a:r>
            <a:r>
              <a:rPr kumimoji="0" lang="nl-NL" sz="2000" b="0" i="0" u="none" strike="noStrike" kern="1200" cap="none" spc="0" normalizeH="0" noProof="0" dirty="0" smtClean="0">
                <a:ln>
                  <a:noFill/>
                </a:ln>
                <a:solidFill>
                  <a:schemeClr val="tx1"/>
                </a:solidFill>
                <a:effectLst/>
                <a:uLnTx/>
                <a:uFillTx/>
                <a:latin typeface="+mn-lt"/>
                <a:ea typeface="+mn-ea"/>
                <a:cs typeface="+mn-cs"/>
              </a:rPr>
              <a:t> het algemeen vele interpretaties die een verzameling van                   formules </a:t>
            </a:r>
            <a:r>
              <a:rPr kumimoji="0" lang="nl-NL" sz="2000" b="0" i="1" u="none" strike="noStrike" kern="1200" cap="none" spc="0" normalizeH="0" noProof="0" dirty="0" smtClean="0">
                <a:ln>
                  <a:noFill/>
                </a:ln>
                <a:solidFill>
                  <a:schemeClr val="tx1"/>
                </a:solidFill>
                <a:effectLst/>
                <a:uLnTx/>
                <a:uFillTx/>
                <a:latin typeface="+mn-lt"/>
                <a:ea typeface="+mn-ea"/>
                <a:cs typeface="+mn-cs"/>
              </a:rPr>
              <a:t>waar</a:t>
            </a:r>
            <a:r>
              <a:rPr kumimoji="0" lang="nl-NL" sz="2000" b="0" i="0" u="none" strike="noStrike" kern="1200" cap="none" spc="0" normalizeH="0" noProof="0" dirty="0" smtClean="0">
                <a:ln>
                  <a:noFill/>
                </a:ln>
                <a:solidFill>
                  <a:schemeClr val="tx1"/>
                </a:solidFill>
                <a:effectLst/>
                <a:uLnTx/>
                <a:uFillTx/>
                <a:latin typeface="+mn-lt"/>
                <a:ea typeface="+mn-ea"/>
                <a:cs typeface="+mn-cs"/>
              </a:rPr>
              <a:t> maken. En er zijn in het algemeen vele interpretaties                           die een  verzameling van formules </a:t>
            </a:r>
            <a:r>
              <a:rPr kumimoji="0" lang="nl-NL" sz="2000" b="0" i="1" u="none" strike="noStrike" kern="1200" cap="none" spc="0" normalizeH="0" noProof="0" dirty="0" smtClean="0">
                <a:ln>
                  <a:noFill/>
                </a:ln>
                <a:solidFill>
                  <a:schemeClr val="tx1"/>
                </a:solidFill>
                <a:effectLst/>
                <a:uLnTx/>
                <a:uFillTx/>
                <a:latin typeface="+mn-lt"/>
                <a:ea typeface="+mn-ea"/>
                <a:cs typeface="+mn-cs"/>
              </a:rPr>
              <a:t>onwaar</a:t>
            </a:r>
            <a:r>
              <a:rPr kumimoji="0" lang="nl-NL" sz="2000" b="0" i="0" u="none" strike="noStrike" kern="1200" cap="none" spc="0" normalizeH="0" noProof="0" dirty="0" smtClean="0">
                <a:ln>
                  <a:noFill/>
                </a:ln>
                <a:solidFill>
                  <a:schemeClr val="tx1"/>
                </a:solidFill>
                <a:effectLst/>
                <a:uLnTx/>
                <a:uFillTx/>
                <a:latin typeface="+mn-lt"/>
                <a:ea typeface="+mn-ea"/>
                <a:cs typeface="+mn-cs"/>
              </a:rPr>
              <a:t> maken.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20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9" grpId="0" build="allAtOnce"/>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Semantische geldigheid van                                  </a:t>
            </a:r>
            <a:r>
              <a:rPr lang="nl-NL" sz="3600" dirty="0" err="1" smtClean="0"/>
              <a:t>predikaat-logische</a:t>
            </a:r>
            <a:r>
              <a:rPr lang="nl-NL" sz="3600" dirty="0" smtClean="0"/>
              <a:t> redeneringen</a:t>
            </a:r>
            <a:endParaRPr lang="nl-NL" sz="3600" dirty="0"/>
          </a:p>
        </p:txBody>
      </p:sp>
      <p:sp>
        <p:nvSpPr>
          <p:cNvPr id="3" name="Content Placeholder 2"/>
          <p:cNvSpPr>
            <a:spLocks noGrp="1"/>
          </p:cNvSpPr>
          <p:nvPr>
            <p:ph idx="1"/>
          </p:nvPr>
        </p:nvSpPr>
        <p:spPr>
          <a:xfrm>
            <a:off x="457200" y="1600201"/>
            <a:ext cx="8686800" cy="820687"/>
          </a:xfrm>
        </p:spPr>
        <p:txBody>
          <a:bodyPr>
            <a:noAutofit/>
          </a:bodyPr>
          <a:lstStyle/>
          <a:p>
            <a:r>
              <a:rPr lang="nl-NL" sz="2000" dirty="0" smtClean="0"/>
              <a:t>De </a:t>
            </a:r>
            <a:r>
              <a:rPr lang="nl-NL" sz="2000" dirty="0" err="1" smtClean="0"/>
              <a:t>predikaat-logische</a:t>
            </a:r>
            <a:r>
              <a:rPr lang="nl-NL" sz="2000" dirty="0" smtClean="0"/>
              <a:t> redenering met premissen </a:t>
            </a:r>
            <a:r>
              <a:rPr lang="el-GR" sz="2000" b="1" i="1" dirty="0" smtClean="0"/>
              <a:t>α</a:t>
            </a:r>
            <a:r>
              <a:rPr lang="nl-NL" sz="2000" b="1" i="1" baseline="-25000" dirty="0" smtClean="0"/>
              <a:t>1 </a:t>
            </a:r>
            <a:r>
              <a:rPr lang="nl-NL" sz="2000" dirty="0" smtClean="0"/>
              <a:t>,</a:t>
            </a:r>
            <a:r>
              <a:rPr lang="nl-NL" sz="2000" b="1" i="1" dirty="0" smtClean="0"/>
              <a:t> </a:t>
            </a:r>
            <a:r>
              <a:rPr lang="el-GR" sz="2000" b="1" i="1" dirty="0" smtClean="0"/>
              <a:t>α</a:t>
            </a:r>
            <a:r>
              <a:rPr lang="nl-NL" sz="2000" b="1" i="1" baseline="-25000" dirty="0" smtClean="0"/>
              <a:t>2</a:t>
            </a:r>
            <a:r>
              <a:rPr lang="nl-NL" sz="2000" b="1" i="1" dirty="0" smtClean="0"/>
              <a:t> </a:t>
            </a:r>
            <a:r>
              <a:rPr lang="nl-NL" sz="2000" dirty="0" smtClean="0"/>
              <a:t>,</a:t>
            </a:r>
            <a:r>
              <a:rPr lang="nl-NL" sz="2000" b="1" i="1" dirty="0" smtClean="0"/>
              <a:t> </a:t>
            </a:r>
            <a:r>
              <a:rPr lang="el-GR" sz="2000" b="1" i="1" dirty="0" smtClean="0"/>
              <a:t>α</a:t>
            </a:r>
            <a:r>
              <a:rPr lang="nl-NL" sz="2000" b="1" i="1" baseline="-25000" dirty="0" smtClean="0"/>
              <a:t>3</a:t>
            </a:r>
            <a:r>
              <a:rPr lang="nl-NL" sz="2000" b="1" i="1" dirty="0" smtClean="0"/>
              <a:t> </a:t>
            </a:r>
            <a:r>
              <a:rPr lang="nl-NL" sz="2000" dirty="0" smtClean="0"/>
              <a:t>en conclusie </a:t>
            </a:r>
            <a:r>
              <a:rPr lang="el-GR" sz="2000" b="1" i="1" dirty="0" smtClean="0"/>
              <a:t>β</a:t>
            </a:r>
            <a:r>
              <a:rPr lang="nl-NL" sz="2000" dirty="0" smtClean="0"/>
              <a:t> is </a:t>
            </a:r>
            <a:r>
              <a:rPr lang="nl-NL" sz="2000" i="1" dirty="0" smtClean="0"/>
              <a:t>semantisch geldig </a:t>
            </a:r>
            <a:r>
              <a:rPr lang="nl-NL" sz="2000" dirty="0" smtClean="0"/>
              <a:t>dan en slechts dan als iedere </a:t>
            </a:r>
            <a:r>
              <a:rPr lang="nl-NL" sz="2000" i="1" dirty="0" smtClean="0"/>
              <a:t>interpretatie</a:t>
            </a:r>
            <a:r>
              <a:rPr lang="nl-NL" sz="2000" dirty="0" smtClean="0"/>
              <a:t> die </a:t>
            </a:r>
            <a:r>
              <a:rPr lang="el-GR" sz="2000" b="1" i="1" dirty="0" smtClean="0"/>
              <a:t>α</a:t>
            </a:r>
            <a:r>
              <a:rPr lang="nl-NL" sz="2000" b="1" i="1" baseline="-25000" dirty="0" smtClean="0"/>
              <a:t>1</a:t>
            </a:r>
            <a:r>
              <a:rPr lang="nl-NL" sz="2000" baseline="-25000" dirty="0" smtClean="0"/>
              <a:t> </a:t>
            </a:r>
            <a:r>
              <a:rPr lang="nl-NL" sz="2000" dirty="0" smtClean="0"/>
              <a:t>, </a:t>
            </a:r>
            <a:r>
              <a:rPr lang="el-GR" sz="2000" b="1" i="1" dirty="0" smtClean="0"/>
              <a:t>α</a:t>
            </a:r>
            <a:r>
              <a:rPr lang="nl-NL" sz="2000" b="1" i="1" baseline="-25000" dirty="0" smtClean="0"/>
              <a:t>2</a:t>
            </a:r>
            <a:r>
              <a:rPr lang="nl-NL" sz="2000" b="1" i="1" dirty="0" smtClean="0"/>
              <a:t> </a:t>
            </a:r>
            <a:r>
              <a:rPr lang="nl-NL" sz="2000" dirty="0" smtClean="0"/>
              <a:t>, </a:t>
            </a:r>
            <a:r>
              <a:rPr lang="el-GR" sz="2000" b="1" i="1" dirty="0" smtClean="0"/>
              <a:t>α</a:t>
            </a:r>
            <a:r>
              <a:rPr lang="nl-NL" sz="2000" b="1" i="1" baseline="-25000" dirty="0" smtClean="0"/>
              <a:t>3 </a:t>
            </a:r>
            <a:r>
              <a:rPr lang="nl-NL" sz="2000" dirty="0" smtClean="0"/>
              <a:t>waarmaakt, ook </a:t>
            </a:r>
            <a:r>
              <a:rPr lang="el-GR" sz="2000" b="1" i="1" dirty="0" smtClean="0"/>
              <a:t>β</a:t>
            </a:r>
            <a:r>
              <a:rPr lang="nl-NL" sz="2000" dirty="0" smtClean="0"/>
              <a:t> waarmaakt. We schrijven dan </a:t>
            </a:r>
            <a:r>
              <a:rPr lang="el-GR" sz="2000" b="1" i="1" dirty="0" smtClean="0"/>
              <a:t>α</a:t>
            </a:r>
            <a:r>
              <a:rPr lang="nl-NL" sz="2000" b="1" i="1" baseline="-25000" dirty="0" smtClean="0"/>
              <a:t>1 </a:t>
            </a:r>
            <a:r>
              <a:rPr lang="nl-NL" sz="2000" dirty="0" smtClean="0"/>
              <a:t>,</a:t>
            </a:r>
            <a:r>
              <a:rPr lang="nl-NL" sz="2000" b="1" i="1" dirty="0" smtClean="0"/>
              <a:t> </a:t>
            </a:r>
            <a:r>
              <a:rPr lang="el-GR" sz="2000" b="1" i="1" dirty="0" smtClean="0"/>
              <a:t>α</a:t>
            </a:r>
            <a:r>
              <a:rPr lang="nl-NL" sz="2000" b="1" i="1" baseline="-25000" dirty="0" smtClean="0"/>
              <a:t>2</a:t>
            </a:r>
            <a:r>
              <a:rPr lang="nl-NL" sz="2000" b="1" i="1" dirty="0" smtClean="0"/>
              <a:t> </a:t>
            </a:r>
            <a:r>
              <a:rPr lang="nl-NL" sz="2000" dirty="0" smtClean="0"/>
              <a:t>,</a:t>
            </a:r>
            <a:r>
              <a:rPr lang="nl-NL" sz="2000" b="1" i="1" dirty="0" smtClean="0"/>
              <a:t> </a:t>
            </a:r>
            <a:r>
              <a:rPr lang="el-GR" sz="2000" b="1" i="1" dirty="0" smtClean="0"/>
              <a:t>α</a:t>
            </a:r>
            <a:r>
              <a:rPr lang="nl-NL" sz="2000" b="1" i="1" baseline="-25000" dirty="0" smtClean="0"/>
              <a:t>3 </a:t>
            </a:r>
            <a:r>
              <a:rPr lang="nl-NL" sz="2000" b="1" dirty="0" smtClean="0"/>
              <a:t>|=</a:t>
            </a:r>
            <a:r>
              <a:rPr lang="nl-NL" sz="2000" b="1" i="1" dirty="0" smtClean="0"/>
              <a:t> </a:t>
            </a:r>
            <a:r>
              <a:rPr lang="el-GR" sz="2000" b="1" i="1" dirty="0" smtClean="0"/>
              <a:t>β</a:t>
            </a:r>
            <a:r>
              <a:rPr lang="nl-NL" sz="2000" dirty="0" smtClean="0"/>
              <a:t>.</a:t>
            </a:r>
            <a:r>
              <a:rPr lang="nl-NL" sz="2000" b="1" i="1" dirty="0" smtClean="0"/>
              <a:t> </a:t>
            </a:r>
            <a:r>
              <a:rPr lang="nl-NL" sz="2000" dirty="0" smtClean="0"/>
              <a:t>   </a:t>
            </a:r>
          </a:p>
          <a:p>
            <a:endParaRPr lang="nl-NL" sz="2000" dirty="0" smtClean="0"/>
          </a:p>
        </p:txBody>
      </p:sp>
      <p:sp>
        <p:nvSpPr>
          <p:cNvPr id="6" name="Content Placeholder 2"/>
          <p:cNvSpPr txBox="1">
            <a:spLocks/>
          </p:cNvSpPr>
          <p:nvPr/>
        </p:nvSpPr>
        <p:spPr>
          <a:xfrm>
            <a:off x="395536" y="2708920"/>
            <a:ext cx="8363272" cy="110872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Hieruit volgt dat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ee</a:t>
            </a:r>
            <a:r>
              <a:rPr lang="nl-NL" sz="2000" dirty="0" smtClean="0"/>
              <a:t>n </a:t>
            </a:r>
            <a:r>
              <a:rPr lang="nl-NL" sz="2000" dirty="0" err="1" smtClean="0"/>
              <a:t>predikaat-logische</a:t>
            </a:r>
            <a:r>
              <a:rPr lang="nl-NL" sz="2000" dirty="0" smtClean="0"/>
              <a:t> redenering met premissen </a:t>
            </a:r>
            <a:r>
              <a:rPr lang="el-GR" sz="2000" b="1" i="1" dirty="0" smtClean="0"/>
              <a:t>α</a:t>
            </a:r>
            <a:r>
              <a:rPr lang="nl-NL" sz="2000" b="1" i="1" baseline="-25000" dirty="0" smtClean="0"/>
              <a:t>1 </a:t>
            </a:r>
            <a:r>
              <a:rPr lang="nl-NL" sz="2000" dirty="0" smtClean="0"/>
              <a:t>,</a:t>
            </a:r>
            <a:r>
              <a:rPr lang="nl-NL" sz="2000" b="1" i="1" dirty="0" smtClean="0"/>
              <a:t> </a:t>
            </a:r>
            <a:r>
              <a:rPr lang="el-GR" sz="2000" b="1" i="1" dirty="0" smtClean="0"/>
              <a:t>α</a:t>
            </a:r>
            <a:r>
              <a:rPr lang="nl-NL" sz="2000" b="1" i="1" baseline="-25000" dirty="0" smtClean="0"/>
              <a:t>2</a:t>
            </a:r>
            <a:r>
              <a:rPr lang="nl-NL" sz="2000" b="1" i="1" dirty="0" smtClean="0"/>
              <a:t> </a:t>
            </a:r>
            <a:r>
              <a:rPr lang="nl-NL" sz="2000" dirty="0" smtClean="0"/>
              <a:t>,</a:t>
            </a:r>
            <a:r>
              <a:rPr lang="nl-NL" sz="2000" b="1" i="1" dirty="0" smtClean="0"/>
              <a:t> </a:t>
            </a:r>
            <a:r>
              <a:rPr lang="el-GR" sz="2000" b="1" i="1" dirty="0" smtClean="0"/>
              <a:t>α</a:t>
            </a:r>
            <a:r>
              <a:rPr lang="nl-NL" sz="2000" b="1" i="1" baseline="-25000" dirty="0" smtClean="0"/>
              <a:t>3</a:t>
            </a:r>
            <a:r>
              <a:rPr lang="nl-NL" sz="2000" b="1" i="1" dirty="0" smtClean="0"/>
              <a:t> </a:t>
            </a:r>
            <a:r>
              <a:rPr lang="nl-NL" sz="2000" dirty="0" smtClean="0"/>
              <a:t>en conclusie </a:t>
            </a:r>
            <a:r>
              <a:rPr lang="el-GR" sz="2000" b="1" i="1" dirty="0" smtClean="0"/>
              <a:t>β</a:t>
            </a:r>
            <a:r>
              <a:rPr lang="nl-NL" sz="2000" dirty="0" smtClean="0"/>
              <a:t> </a:t>
            </a:r>
            <a:r>
              <a:rPr lang="nl-NL" sz="2000" i="1" dirty="0" smtClean="0"/>
              <a:t>semantisch ongeldig </a:t>
            </a:r>
            <a:r>
              <a:rPr lang="nl-NL" sz="2000" dirty="0" smtClean="0"/>
              <a:t>is dan en slechts dan als er tenminste één </a:t>
            </a:r>
            <a:r>
              <a:rPr lang="nl-NL" sz="2000" i="1" dirty="0" smtClean="0"/>
              <a:t>interpretatie</a:t>
            </a:r>
            <a:r>
              <a:rPr lang="nl-NL" sz="2000" dirty="0" smtClean="0"/>
              <a:t> bestaat die </a:t>
            </a:r>
            <a:r>
              <a:rPr lang="el-GR" sz="2000" b="1" i="1" dirty="0" smtClean="0"/>
              <a:t>α</a:t>
            </a:r>
            <a:r>
              <a:rPr lang="nl-NL" sz="2000" b="1" i="1" baseline="-25000" dirty="0" smtClean="0"/>
              <a:t>1</a:t>
            </a:r>
            <a:r>
              <a:rPr lang="nl-NL" sz="2000" baseline="-25000" dirty="0" smtClean="0"/>
              <a:t> </a:t>
            </a:r>
            <a:r>
              <a:rPr lang="nl-NL" sz="2000" dirty="0" smtClean="0"/>
              <a:t>, </a:t>
            </a:r>
            <a:r>
              <a:rPr lang="el-GR" sz="2000" b="1" i="1" dirty="0" smtClean="0"/>
              <a:t>α</a:t>
            </a:r>
            <a:r>
              <a:rPr lang="nl-NL" sz="2000" b="1" i="1" baseline="-25000" dirty="0" smtClean="0"/>
              <a:t>2</a:t>
            </a:r>
            <a:r>
              <a:rPr lang="nl-NL" sz="2000" b="1" i="1" dirty="0" smtClean="0"/>
              <a:t> </a:t>
            </a:r>
            <a:r>
              <a:rPr lang="nl-NL" sz="2000" dirty="0" smtClean="0"/>
              <a:t>, </a:t>
            </a:r>
            <a:r>
              <a:rPr lang="el-GR" sz="2000" b="1" i="1" dirty="0" smtClean="0"/>
              <a:t>α</a:t>
            </a:r>
            <a:r>
              <a:rPr lang="nl-NL" sz="2000" b="1" i="1" baseline="-25000" dirty="0" smtClean="0"/>
              <a:t>3 </a:t>
            </a:r>
            <a:r>
              <a:rPr lang="nl-NL" sz="2000" dirty="0" smtClean="0"/>
              <a:t>waarmaakt en </a:t>
            </a:r>
            <a:r>
              <a:rPr lang="el-GR" sz="2000" b="1" i="1" dirty="0" smtClean="0"/>
              <a:t>β</a:t>
            </a:r>
            <a:r>
              <a:rPr lang="nl-NL" sz="2000" dirty="0" smtClean="0"/>
              <a:t> onwaar maakt.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95536" y="3832448"/>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Om vast te stellen of een bepaalde </a:t>
            </a:r>
            <a:r>
              <a:rPr lang="nl-NL" sz="2000" dirty="0" err="1" smtClean="0"/>
              <a:t>predikaat-logische</a:t>
            </a:r>
            <a:r>
              <a:rPr lang="nl-NL" sz="2000" dirty="0" smtClean="0"/>
              <a:t> redenering semantisch geldig of semantisch ongeldig is, gaan we met de boommethode opnieuw op zoek naar een tegenvoorbeeld.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385192" y="4912568"/>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Gelet op bovenstaande definitie van semantische geldigheid is een eventueel tegenvoorbeeld niets anders dan een </a:t>
            </a:r>
            <a:r>
              <a:rPr lang="nl-NL" sz="2000" i="1" dirty="0" smtClean="0"/>
              <a:t>interpretatie</a:t>
            </a:r>
            <a:r>
              <a:rPr lang="nl-NL" sz="2000" dirty="0" smtClean="0"/>
              <a:t> die de premissen van de redenering waar en de conclusie onwaar maakt.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P spid="7" grpId="0" build="allAtOnce"/>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Boomregels voor de </a:t>
            </a:r>
            <a:r>
              <a:rPr lang="nl-NL" sz="3600" dirty="0" err="1" smtClean="0"/>
              <a:t>predikaatlogica</a:t>
            </a:r>
            <a:endParaRPr lang="nl-NL" sz="3600" dirty="0"/>
          </a:p>
        </p:txBody>
      </p:sp>
      <p:sp>
        <p:nvSpPr>
          <p:cNvPr id="3" name="Content Placeholder 2"/>
          <p:cNvSpPr>
            <a:spLocks noGrp="1"/>
          </p:cNvSpPr>
          <p:nvPr>
            <p:ph idx="1"/>
          </p:nvPr>
        </p:nvSpPr>
        <p:spPr>
          <a:xfrm>
            <a:off x="457200" y="1600201"/>
            <a:ext cx="8686800" cy="820687"/>
          </a:xfrm>
        </p:spPr>
        <p:txBody>
          <a:bodyPr>
            <a:noAutofit/>
          </a:bodyPr>
          <a:lstStyle/>
          <a:p>
            <a:r>
              <a:rPr lang="nl-NL" sz="2000" dirty="0" smtClean="0"/>
              <a:t>We hebben al tien boomregels. Hoeveel extra boomregels zijn er nodig om      de boommethode ook te kunnen toepassen op de </a:t>
            </a:r>
            <a:r>
              <a:rPr lang="nl-NL" sz="2000" dirty="0" err="1" smtClean="0"/>
              <a:t>predikaatlogica</a:t>
            </a:r>
            <a:r>
              <a:rPr lang="nl-NL" sz="2000" dirty="0" smtClean="0"/>
              <a:t>?</a:t>
            </a:r>
          </a:p>
        </p:txBody>
      </p:sp>
      <p:sp>
        <p:nvSpPr>
          <p:cNvPr id="6" name="Content Placeholder 2"/>
          <p:cNvSpPr txBox="1">
            <a:spLocks/>
          </p:cNvSpPr>
          <p:nvPr/>
        </p:nvSpPr>
        <p:spPr>
          <a:xfrm>
            <a:off x="539552" y="2564904"/>
            <a:ext cx="8363272" cy="432048"/>
          </a:xfrm>
          <a:prstGeom prst="rect">
            <a:avLst/>
          </a:prstGeom>
        </p:spPr>
        <p:txBody>
          <a:bodyPr vert="horz" lIns="91440" tIns="45720" rIns="91440" bIns="45720" rtlCol="0">
            <a:noAutofit/>
          </a:bodyPr>
          <a:lstStyle/>
          <a:p>
            <a:pPr marL="342900" lvl="0" indent="-342900">
              <a:spcBef>
                <a:spcPct val="20000"/>
              </a:spcBef>
              <a:defRPr/>
            </a:pPr>
            <a:r>
              <a:rPr lang="nl-NL" sz="2000" dirty="0" smtClean="0"/>
              <a:t>  Een regel voor het optreden van een ware universele </a:t>
            </a:r>
            <a:r>
              <a:rPr lang="nl-NL" sz="2000" dirty="0" err="1" smtClean="0"/>
              <a:t>kwantificatie</a:t>
            </a:r>
            <a:endParaRPr lang="nl-NL" sz="2000" dirty="0" smtClean="0"/>
          </a:p>
        </p:txBody>
      </p:sp>
      <p:sp>
        <p:nvSpPr>
          <p:cNvPr id="9" name="Content Placeholder 2"/>
          <p:cNvSpPr txBox="1">
            <a:spLocks/>
          </p:cNvSpPr>
          <p:nvPr/>
        </p:nvSpPr>
        <p:spPr>
          <a:xfrm>
            <a:off x="539552" y="2924944"/>
            <a:ext cx="8363272" cy="432048"/>
          </a:xfrm>
          <a:prstGeom prst="rect">
            <a:avLst/>
          </a:prstGeom>
        </p:spPr>
        <p:txBody>
          <a:bodyPr vert="horz" lIns="91440" tIns="45720" rIns="91440" bIns="45720" rtlCol="0">
            <a:noAutofit/>
          </a:bodyPr>
          <a:lstStyle/>
          <a:p>
            <a:pPr marL="342900" lvl="0" indent="-342900">
              <a:spcBef>
                <a:spcPct val="20000"/>
              </a:spcBef>
              <a:defRPr/>
            </a:pPr>
            <a:r>
              <a:rPr lang="nl-NL" sz="2000" dirty="0" smtClean="0"/>
              <a:t>  Een regel voor het optreden van een onware universele </a:t>
            </a:r>
            <a:r>
              <a:rPr lang="nl-NL" sz="2000" dirty="0" err="1" smtClean="0"/>
              <a:t>kwantificatie</a:t>
            </a:r>
            <a:endParaRPr lang="nl-NL" sz="2000" dirty="0" smtClean="0"/>
          </a:p>
        </p:txBody>
      </p:sp>
      <p:sp>
        <p:nvSpPr>
          <p:cNvPr id="10" name="Content Placeholder 2"/>
          <p:cNvSpPr txBox="1">
            <a:spLocks/>
          </p:cNvSpPr>
          <p:nvPr/>
        </p:nvSpPr>
        <p:spPr>
          <a:xfrm>
            <a:off x="539552" y="3284984"/>
            <a:ext cx="8363272" cy="432048"/>
          </a:xfrm>
          <a:prstGeom prst="rect">
            <a:avLst/>
          </a:prstGeom>
        </p:spPr>
        <p:txBody>
          <a:bodyPr vert="horz" lIns="91440" tIns="45720" rIns="91440" bIns="45720" rtlCol="0">
            <a:noAutofit/>
          </a:bodyPr>
          <a:lstStyle/>
          <a:p>
            <a:pPr marL="342900" lvl="0" indent="-342900">
              <a:spcBef>
                <a:spcPct val="20000"/>
              </a:spcBef>
              <a:defRPr/>
            </a:pPr>
            <a:r>
              <a:rPr lang="nl-NL" sz="2000" dirty="0" smtClean="0"/>
              <a:t>  Een regel voor het optreden van een ware existentiële </a:t>
            </a:r>
            <a:r>
              <a:rPr lang="nl-NL" sz="2000" dirty="0" err="1" smtClean="0"/>
              <a:t>kwantificatie</a:t>
            </a:r>
            <a:endParaRPr lang="nl-NL" sz="2000" dirty="0" smtClean="0"/>
          </a:p>
        </p:txBody>
      </p:sp>
      <p:sp>
        <p:nvSpPr>
          <p:cNvPr id="11" name="Content Placeholder 2"/>
          <p:cNvSpPr txBox="1">
            <a:spLocks/>
          </p:cNvSpPr>
          <p:nvPr/>
        </p:nvSpPr>
        <p:spPr>
          <a:xfrm>
            <a:off x="539552" y="3645024"/>
            <a:ext cx="8363272" cy="432048"/>
          </a:xfrm>
          <a:prstGeom prst="rect">
            <a:avLst/>
          </a:prstGeom>
        </p:spPr>
        <p:txBody>
          <a:bodyPr vert="horz" lIns="91440" tIns="45720" rIns="91440" bIns="45720" rtlCol="0">
            <a:noAutofit/>
          </a:bodyPr>
          <a:lstStyle/>
          <a:p>
            <a:pPr marL="342900" lvl="0" indent="-342900">
              <a:spcBef>
                <a:spcPct val="20000"/>
              </a:spcBef>
              <a:defRPr/>
            </a:pPr>
            <a:r>
              <a:rPr lang="nl-NL" sz="2000" dirty="0" smtClean="0"/>
              <a:t>  Een regel voor het optreden van een onware existentiële </a:t>
            </a:r>
            <a:r>
              <a:rPr lang="nl-NL" sz="2000" dirty="0" err="1" smtClean="0"/>
              <a:t>kwantificatie</a:t>
            </a:r>
            <a:endParaRPr lang="nl-NL" sz="2000" dirty="0" smtClean="0"/>
          </a:p>
        </p:txBody>
      </p:sp>
      <p:sp>
        <p:nvSpPr>
          <p:cNvPr id="12" name="TextBox 11"/>
          <p:cNvSpPr txBox="1"/>
          <p:nvPr/>
        </p:nvSpPr>
        <p:spPr>
          <a:xfrm>
            <a:off x="611560" y="4293096"/>
            <a:ext cx="2232248" cy="369332"/>
          </a:xfrm>
          <a:prstGeom prst="rect">
            <a:avLst/>
          </a:prstGeom>
          <a:noFill/>
        </p:spPr>
        <p:txBody>
          <a:bodyPr wrap="square" rtlCol="0">
            <a:spAutoFit/>
          </a:bodyPr>
          <a:lstStyle/>
          <a:p>
            <a:r>
              <a:rPr lang="nl-NL" i="1" dirty="0" smtClean="0"/>
              <a:t>Vier extra regels dus…</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P spid="10" grpId="0" build="allAtOnce"/>
      <p:bldP spid="11" grpId="0" build="allAtOnce"/>
      <p:bldP spid="12" grpId="0" build="allAtOnce"/>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Boomregel voor ware universele </a:t>
            </a:r>
            <a:r>
              <a:rPr lang="nl-NL" sz="3600" dirty="0" err="1" smtClean="0"/>
              <a:t>kwantificatie</a:t>
            </a:r>
            <a:endParaRPr lang="nl-NL" sz="3600" dirty="0"/>
          </a:p>
        </p:txBody>
      </p:sp>
      <p:sp>
        <p:nvSpPr>
          <p:cNvPr id="14" name="Oval 13"/>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Straight Connector 15"/>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p:cNvSpPr/>
          <p:nvPr/>
        </p:nvSpPr>
        <p:spPr>
          <a:xfrm>
            <a:off x="611560" y="1628800"/>
            <a:ext cx="877163"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20" name="Rectangle 19"/>
          <p:cNvSpPr/>
          <p:nvPr/>
        </p:nvSpPr>
        <p:spPr>
          <a:xfrm>
            <a:off x="89959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21" name="TextBox 20"/>
          <p:cNvSpPr txBox="1"/>
          <p:nvPr/>
        </p:nvSpPr>
        <p:spPr>
          <a:xfrm>
            <a:off x="899592" y="3573016"/>
            <a:ext cx="2808312" cy="923330"/>
          </a:xfrm>
          <a:prstGeom prst="rect">
            <a:avLst/>
          </a:prstGeom>
          <a:noFill/>
        </p:spPr>
        <p:txBody>
          <a:bodyPr wrap="square" rtlCol="0">
            <a:spAutoFit/>
          </a:bodyPr>
          <a:lstStyle/>
          <a:p>
            <a:r>
              <a:rPr lang="nl-NL" dirty="0" smtClean="0"/>
              <a:t>Voor elke individuconstante </a:t>
            </a:r>
            <a:r>
              <a:rPr lang="nl-NL" b="1" dirty="0" smtClean="0"/>
              <a:t>a</a:t>
            </a:r>
            <a:r>
              <a:rPr lang="nl-NL" dirty="0" smtClean="0"/>
              <a:t> die in de betreffende tak optreedt.</a:t>
            </a:r>
            <a:endParaRPr lang="nl-NL" dirty="0"/>
          </a:p>
        </p:txBody>
      </p:sp>
      <p:sp>
        <p:nvSpPr>
          <p:cNvPr id="22" name="TextBox 21"/>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23" name="Content Placeholder 2"/>
          <p:cNvSpPr>
            <a:spLocks noGrp="1"/>
          </p:cNvSpPr>
          <p:nvPr>
            <p:ph idx="1"/>
          </p:nvPr>
        </p:nvSpPr>
        <p:spPr>
          <a:xfrm>
            <a:off x="4067944" y="1340768"/>
            <a:ext cx="8686800" cy="820687"/>
          </a:xfrm>
        </p:spPr>
        <p:txBody>
          <a:bodyPr>
            <a:noAutofit/>
          </a:bodyPr>
          <a:lstStyle/>
          <a:p>
            <a:pPr>
              <a:buNone/>
            </a:pPr>
            <a:r>
              <a:rPr lang="nl-NL" sz="2000" dirty="0" smtClean="0"/>
              <a:t>Is  </a:t>
            </a:r>
            <a:r>
              <a:rPr lang="nl-NL" sz="2000" b="1" dirty="0" smtClean="0"/>
              <a:t>∀x (</a:t>
            </a:r>
            <a:r>
              <a:rPr lang="nl-NL" sz="2000" b="1" dirty="0" err="1" smtClean="0"/>
              <a:t>Fx</a:t>
            </a:r>
            <a:r>
              <a:rPr lang="nl-NL" sz="2000" b="1" dirty="0" smtClean="0"/>
              <a:t> → </a:t>
            </a:r>
            <a:r>
              <a:rPr lang="nl-NL" sz="2000" b="1" dirty="0" err="1" smtClean="0"/>
              <a:t>Gx</a:t>
            </a:r>
            <a:r>
              <a:rPr lang="nl-NL" sz="2000" b="1" dirty="0" smtClean="0"/>
              <a:t>) </a:t>
            </a:r>
            <a:r>
              <a:rPr lang="nl-NL" sz="2000" dirty="0" smtClean="0"/>
              <a:t>,</a:t>
            </a:r>
            <a:r>
              <a:rPr lang="nl-NL" sz="2000" b="1" dirty="0" smtClean="0"/>
              <a:t> Ga |= Fa  </a:t>
            </a:r>
            <a:r>
              <a:rPr lang="nl-NL" sz="2000" dirty="0" smtClean="0"/>
              <a:t>?</a:t>
            </a:r>
            <a:r>
              <a:rPr lang="nl-NL" sz="2000" b="1" dirty="0" smtClean="0"/>
              <a:t> </a:t>
            </a:r>
            <a:endParaRPr lang="nl-NL" sz="2000" dirty="0" smtClean="0"/>
          </a:p>
          <a:p>
            <a:pPr>
              <a:buNone/>
            </a:pPr>
            <a:endParaRPr lang="nl-NL" sz="2000" dirty="0" smtClean="0"/>
          </a:p>
        </p:txBody>
      </p:sp>
      <p:sp>
        <p:nvSpPr>
          <p:cNvPr id="24" name="Oval 23"/>
          <p:cNvSpPr/>
          <p:nvPr/>
        </p:nvSpPr>
        <p:spPr>
          <a:xfrm>
            <a:off x="6300192" y="26369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p:cNvSpPr/>
          <p:nvPr/>
        </p:nvSpPr>
        <p:spPr>
          <a:xfrm>
            <a:off x="4788024" y="2204864"/>
            <a:ext cx="1422184" cy="646331"/>
          </a:xfrm>
          <a:prstGeom prst="rect">
            <a:avLst/>
          </a:prstGeom>
        </p:spPr>
        <p:txBody>
          <a:bodyPr wrap="none">
            <a:spAutoFit/>
          </a:bodyPr>
          <a:lstStyle/>
          <a:p>
            <a:r>
              <a:rPr lang="nl-NL" b="1" dirty="0" smtClean="0"/>
              <a:t>∀x (</a:t>
            </a:r>
            <a:r>
              <a:rPr lang="nl-NL" b="1" dirty="0" err="1" smtClean="0"/>
              <a:t>Fx</a:t>
            </a:r>
            <a:r>
              <a:rPr lang="nl-NL" b="1" dirty="0" smtClean="0"/>
              <a:t> → </a:t>
            </a:r>
            <a:r>
              <a:rPr lang="nl-NL" b="1" dirty="0" err="1" smtClean="0"/>
              <a:t>Gx</a:t>
            </a:r>
            <a:r>
              <a:rPr lang="nl-NL" b="1" dirty="0" smtClean="0"/>
              <a:t>)</a:t>
            </a:r>
          </a:p>
          <a:p>
            <a:r>
              <a:rPr lang="nl-NL" b="1" dirty="0" smtClean="0"/>
              <a:t>	Ga </a:t>
            </a:r>
            <a:endParaRPr lang="nl-NL" dirty="0"/>
          </a:p>
        </p:txBody>
      </p:sp>
      <p:sp>
        <p:nvSpPr>
          <p:cNvPr id="26" name="Rectangle 25"/>
          <p:cNvSpPr/>
          <p:nvPr/>
        </p:nvSpPr>
        <p:spPr>
          <a:xfrm>
            <a:off x="6588224" y="2483604"/>
            <a:ext cx="397994" cy="369332"/>
          </a:xfrm>
          <a:prstGeom prst="rect">
            <a:avLst/>
          </a:prstGeom>
        </p:spPr>
        <p:txBody>
          <a:bodyPr wrap="none">
            <a:spAutoFit/>
          </a:bodyPr>
          <a:lstStyle/>
          <a:p>
            <a:r>
              <a:rPr lang="nl-NL" b="1" dirty="0" smtClean="0"/>
              <a:t>Fa</a:t>
            </a:r>
            <a:endParaRPr lang="nl-NL" dirty="0"/>
          </a:p>
        </p:txBody>
      </p:sp>
      <p:cxnSp>
        <p:nvCxnSpPr>
          <p:cNvPr id="27" name="Straight Connector 26"/>
          <p:cNvCxnSpPr/>
          <p:nvPr/>
        </p:nvCxnSpPr>
        <p:spPr>
          <a:xfrm>
            <a:off x="6336000" y="278092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300192" y="32849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tangle 28"/>
          <p:cNvSpPr/>
          <p:nvPr/>
        </p:nvSpPr>
        <p:spPr>
          <a:xfrm>
            <a:off x="5364088" y="3068960"/>
            <a:ext cx="973472" cy="369332"/>
          </a:xfrm>
          <a:prstGeom prst="rect">
            <a:avLst/>
          </a:prstGeom>
        </p:spPr>
        <p:txBody>
          <a:bodyPr wrap="none">
            <a:spAutoFit/>
          </a:bodyPr>
          <a:lstStyle/>
          <a:p>
            <a:r>
              <a:rPr lang="nl-NL" b="1" dirty="0" smtClean="0"/>
              <a:t>Fa → Ga</a:t>
            </a:r>
            <a:endParaRPr lang="nl-NL" dirty="0"/>
          </a:p>
        </p:txBody>
      </p:sp>
      <p:cxnSp>
        <p:nvCxnSpPr>
          <p:cNvPr id="30" name="Straight Connector 29"/>
          <p:cNvCxnSpPr/>
          <p:nvPr/>
        </p:nvCxnSpPr>
        <p:spPr>
          <a:xfrm flipH="1">
            <a:off x="5220072" y="3429000"/>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72200" y="3429000"/>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076056" y="39330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p:cNvSpPr/>
          <p:nvPr/>
        </p:nvSpPr>
        <p:spPr>
          <a:xfrm>
            <a:off x="7596336" y="39330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tangle 33"/>
          <p:cNvSpPr/>
          <p:nvPr/>
        </p:nvSpPr>
        <p:spPr>
          <a:xfrm>
            <a:off x="5220072" y="3851756"/>
            <a:ext cx="450893" cy="369332"/>
          </a:xfrm>
          <a:prstGeom prst="rect">
            <a:avLst/>
          </a:prstGeom>
        </p:spPr>
        <p:txBody>
          <a:bodyPr wrap="none">
            <a:spAutoFit/>
          </a:bodyPr>
          <a:lstStyle/>
          <a:p>
            <a:r>
              <a:rPr lang="nl-NL" b="1" dirty="0" smtClean="0"/>
              <a:t>Fa </a:t>
            </a:r>
            <a:endParaRPr lang="nl-NL" dirty="0"/>
          </a:p>
        </p:txBody>
      </p:sp>
      <p:sp>
        <p:nvSpPr>
          <p:cNvPr id="37" name="Rectangle 36"/>
          <p:cNvSpPr/>
          <p:nvPr/>
        </p:nvSpPr>
        <p:spPr>
          <a:xfrm>
            <a:off x="7097481" y="3851756"/>
            <a:ext cx="498855" cy="369332"/>
          </a:xfrm>
          <a:prstGeom prst="rect">
            <a:avLst/>
          </a:prstGeom>
        </p:spPr>
        <p:txBody>
          <a:bodyPr wrap="none">
            <a:spAutoFit/>
          </a:bodyPr>
          <a:lstStyle/>
          <a:p>
            <a:r>
              <a:rPr lang="nl-NL" b="1" dirty="0" smtClean="0"/>
              <a:t>Ga </a:t>
            </a:r>
            <a:endParaRPr lang="nl-NL" dirty="0"/>
          </a:p>
        </p:txBody>
      </p:sp>
      <p:sp>
        <p:nvSpPr>
          <p:cNvPr id="38" name="TextBox 37"/>
          <p:cNvSpPr txBox="1"/>
          <p:nvPr/>
        </p:nvSpPr>
        <p:spPr>
          <a:xfrm>
            <a:off x="3851920" y="4543960"/>
            <a:ext cx="5112568" cy="1477328"/>
          </a:xfrm>
          <a:prstGeom prst="rect">
            <a:avLst/>
          </a:prstGeom>
          <a:noFill/>
        </p:spPr>
        <p:txBody>
          <a:bodyPr wrap="square" rtlCol="0">
            <a:spAutoFit/>
          </a:bodyPr>
          <a:lstStyle/>
          <a:p>
            <a:r>
              <a:rPr lang="nl-NL" dirty="0" smtClean="0"/>
              <a:t>Deze redenering is semantisch ongeldig. Beide open takken leveren hetzelfde tegenvoorbeeld op: Een domein </a:t>
            </a:r>
            <a:r>
              <a:rPr lang="nl-NL" b="1" dirty="0" smtClean="0"/>
              <a:t>D </a:t>
            </a:r>
            <a:r>
              <a:rPr lang="nl-NL" dirty="0" smtClean="0"/>
              <a:t>bestaande uit één object aangeduid door de individuconstante </a:t>
            </a:r>
            <a:r>
              <a:rPr lang="nl-NL" b="1" dirty="0" smtClean="0"/>
              <a:t>a </a:t>
            </a:r>
            <a:r>
              <a:rPr lang="nl-NL" dirty="0" smtClean="0"/>
              <a:t>en zodanig dat eigenschap </a:t>
            </a:r>
            <a:r>
              <a:rPr lang="nl-NL" b="1" dirty="0" smtClean="0"/>
              <a:t>F </a:t>
            </a:r>
            <a:r>
              <a:rPr lang="nl-NL" dirty="0" smtClean="0"/>
              <a:t>niet aan </a:t>
            </a:r>
            <a:r>
              <a:rPr lang="nl-NL" b="1" dirty="0" smtClean="0"/>
              <a:t>a</a:t>
            </a:r>
            <a:r>
              <a:rPr lang="nl-NL" dirty="0" smtClean="0"/>
              <a:t> en eigenschap </a:t>
            </a:r>
            <a:r>
              <a:rPr lang="nl-NL" b="1" dirty="0" smtClean="0"/>
              <a:t>G</a:t>
            </a:r>
            <a:r>
              <a:rPr lang="nl-NL" dirty="0" smtClean="0"/>
              <a:t> wel aan </a:t>
            </a:r>
            <a:r>
              <a:rPr lang="nl-NL" b="1" dirty="0" smtClean="0"/>
              <a:t>a</a:t>
            </a:r>
            <a:r>
              <a:rPr lang="nl-NL" dirty="0" smtClean="0"/>
              <a:t> toekomt.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fade">
                                      <p:cBhvr>
                                        <p:cTn id="33" dur="2000"/>
                                        <p:tgtEl>
                                          <p:spTgt spid="2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0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20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20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2000"/>
                                        <p:tgtEl>
                                          <p:spTgt spid="29"/>
                                        </p:tgtEl>
                                      </p:cBhvr>
                                    </p:animEffect>
                                  </p:childTnLst>
                                </p:cTn>
                              </p:par>
                              <p:par>
                                <p:cTn id="54" presetID="10"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2000"/>
                                        <p:tgtEl>
                                          <p:spTgt spid="30"/>
                                        </p:tgtEl>
                                      </p:cBhvr>
                                    </p:animEffect>
                                  </p:childTnLst>
                                </p:cTn>
                              </p:par>
                              <p:par>
                                <p:cTn id="57" presetID="10"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20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20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0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20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20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8">
                                            <p:txEl>
                                              <p:pRg st="0" end="0"/>
                                            </p:txEl>
                                          </p:spTgt>
                                        </p:tgtEl>
                                        <p:attrNameLst>
                                          <p:attrName>style.visibility</p:attrName>
                                        </p:attrNameLst>
                                      </p:cBhvr>
                                      <p:to>
                                        <p:strVal val="visible"/>
                                      </p:to>
                                    </p:set>
                                    <p:animEffect transition="in" filter="fade">
                                      <p:cBhvr>
                                        <p:cTn id="76" dur="2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p:bldP spid="20" grpId="0"/>
      <p:bldP spid="21" grpId="0"/>
      <p:bldP spid="22" grpId="0"/>
      <p:bldP spid="23" grpId="0" build="allAtOnce"/>
      <p:bldP spid="24" grpId="0" animBg="1"/>
      <p:bldP spid="25" grpId="0"/>
      <p:bldP spid="26" grpId="0"/>
      <p:bldP spid="28" grpId="0" animBg="1"/>
      <p:bldP spid="29" grpId="0"/>
      <p:bldP spid="32" grpId="0" animBg="1"/>
      <p:bldP spid="33" grpId="0" animBg="1"/>
      <p:bldP spid="34" grpId="0"/>
      <p:bldP spid="37" grpId="0"/>
      <p:bldP spid="38" grpId="0" build="allAtOnce"/>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Boomregel voor ware universele </a:t>
            </a:r>
            <a:r>
              <a:rPr lang="nl-NL" sz="3600" dirty="0" err="1" smtClean="0"/>
              <a:t>kwantificatie</a:t>
            </a:r>
            <a:endParaRPr lang="nl-NL" sz="3600" dirty="0"/>
          </a:p>
        </p:txBody>
      </p:sp>
      <p:sp>
        <p:nvSpPr>
          <p:cNvPr id="23" name="Content Placeholder 2"/>
          <p:cNvSpPr>
            <a:spLocks noGrp="1"/>
          </p:cNvSpPr>
          <p:nvPr>
            <p:ph idx="1"/>
          </p:nvPr>
        </p:nvSpPr>
        <p:spPr>
          <a:xfrm>
            <a:off x="683568" y="1384177"/>
            <a:ext cx="8686800" cy="820687"/>
          </a:xfrm>
        </p:spPr>
        <p:txBody>
          <a:bodyPr>
            <a:noAutofit/>
          </a:bodyPr>
          <a:lstStyle/>
          <a:p>
            <a:pPr>
              <a:buNone/>
            </a:pPr>
            <a:r>
              <a:rPr lang="nl-NL" sz="2000" dirty="0" smtClean="0"/>
              <a:t>Is  </a:t>
            </a:r>
            <a:r>
              <a:rPr lang="nl-NL" sz="2000" b="1" dirty="0" smtClean="0"/>
              <a:t>∀x (</a:t>
            </a:r>
            <a:r>
              <a:rPr lang="nl-NL" sz="2000" b="1" dirty="0" err="1" smtClean="0"/>
              <a:t>Ax</a:t>
            </a:r>
            <a:r>
              <a:rPr lang="nl-NL" sz="2000" b="1" dirty="0" smtClean="0"/>
              <a:t> → </a:t>
            </a:r>
            <a:r>
              <a:rPr lang="nl-NL" sz="2000" b="1" dirty="0" err="1" smtClean="0"/>
              <a:t>Rxx</a:t>
            </a:r>
            <a:r>
              <a:rPr lang="nl-NL" sz="2000" b="1" dirty="0" smtClean="0"/>
              <a:t>) |= </a:t>
            </a:r>
            <a:r>
              <a:rPr lang="nl-NL" sz="2000" b="1" dirty="0" err="1" smtClean="0"/>
              <a:t>Raa</a:t>
            </a:r>
            <a:r>
              <a:rPr lang="nl-NL" sz="2000" b="1" dirty="0" smtClean="0"/>
              <a:t> V </a:t>
            </a:r>
            <a:r>
              <a:rPr lang="nl-NL" sz="2000" b="1" dirty="0" err="1" smtClean="0"/>
              <a:t>Rbb</a:t>
            </a:r>
            <a:r>
              <a:rPr lang="nl-NL" sz="2000" b="1" dirty="0" smtClean="0"/>
              <a:t>  </a:t>
            </a:r>
            <a:r>
              <a:rPr lang="nl-NL" sz="2000" dirty="0" smtClean="0"/>
              <a:t>?</a:t>
            </a:r>
            <a:r>
              <a:rPr lang="nl-NL" sz="2000" b="1" dirty="0" smtClean="0"/>
              <a:t> </a:t>
            </a:r>
            <a:endParaRPr lang="nl-NL" sz="2000" dirty="0" smtClean="0"/>
          </a:p>
          <a:p>
            <a:pPr>
              <a:buNone/>
            </a:pPr>
            <a:endParaRPr lang="nl-NL" sz="2000" dirty="0" smtClean="0"/>
          </a:p>
        </p:txBody>
      </p:sp>
      <p:sp>
        <p:nvSpPr>
          <p:cNvPr id="24" name="Oval 23"/>
          <p:cNvSpPr/>
          <p:nvPr/>
        </p:nvSpPr>
        <p:spPr>
          <a:xfrm>
            <a:off x="2843808" y="26369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p:cNvSpPr/>
          <p:nvPr/>
        </p:nvSpPr>
        <p:spPr>
          <a:xfrm>
            <a:off x="1240612" y="2483604"/>
            <a:ext cx="1531188"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Rxx</a:t>
            </a:r>
            <a:r>
              <a:rPr lang="nl-NL" b="1" dirty="0" smtClean="0"/>
              <a:t>)</a:t>
            </a:r>
            <a:endParaRPr lang="nl-NL" dirty="0"/>
          </a:p>
        </p:txBody>
      </p:sp>
      <p:sp>
        <p:nvSpPr>
          <p:cNvPr id="26" name="Rectangle 25"/>
          <p:cNvSpPr/>
          <p:nvPr/>
        </p:nvSpPr>
        <p:spPr>
          <a:xfrm>
            <a:off x="3059832" y="2483604"/>
            <a:ext cx="1160895" cy="369332"/>
          </a:xfrm>
          <a:prstGeom prst="rect">
            <a:avLst/>
          </a:prstGeom>
        </p:spPr>
        <p:txBody>
          <a:bodyPr wrap="none">
            <a:spAutoFit/>
          </a:bodyPr>
          <a:lstStyle/>
          <a:p>
            <a:r>
              <a:rPr lang="nl-NL" b="1" dirty="0" err="1" smtClean="0"/>
              <a:t>Raa</a:t>
            </a:r>
            <a:r>
              <a:rPr lang="nl-NL" b="1" dirty="0" smtClean="0"/>
              <a:t> V </a:t>
            </a:r>
            <a:r>
              <a:rPr lang="nl-NL" b="1" dirty="0" err="1" smtClean="0"/>
              <a:t>Rbb</a:t>
            </a:r>
            <a:endParaRPr lang="nl-NL" dirty="0"/>
          </a:p>
        </p:txBody>
      </p:sp>
      <p:cxnSp>
        <p:nvCxnSpPr>
          <p:cNvPr id="27" name="Straight Connector 26"/>
          <p:cNvCxnSpPr/>
          <p:nvPr/>
        </p:nvCxnSpPr>
        <p:spPr>
          <a:xfrm>
            <a:off x="2879616" y="278092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843808" y="32849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0" name="Straight Connector 29"/>
          <p:cNvCxnSpPr/>
          <p:nvPr/>
        </p:nvCxnSpPr>
        <p:spPr>
          <a:xfrm flipH="1">
            <a:off x="1763688" y="4149080"/>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915816" y="4149080"/>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619672" y="465313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p:cNvSpPr/>
          <p:nvPr/>
        </p:nvSpPr>
        <p:spPr>
          <a:xfrm>
            <a:off x="4139952" y="465313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tangle 33"/>
          <p:cNvSpPr/>
          <p:nvPr/>
        </p:nvSpPr>
        <p:spPr>
          <a:xfrm>
            <a:off x="1763688" y="4571836"/>
            <a:ext cx="490840" cy="369332"/>
          </a:xfrm>
          <a:prstGeom prst="rect">
            <a:avLst/>
          </a:prstGeom>
        </p:spPr>
        <p:txBody>
          <a:bodyPr wrap="none">
            <a:spAutoFit/>
          </a:bodyPr>
          <a:lstStyle/>
          <a:p>
            <a:r>
              <a:rPr lang="nl-NL" b="1" dirty="0" smtClean="0"/>
              <a:t>Aa </a:t>
            </a:r>
            <a:endParaRPr lang="nl-NL" dirty="0"/>
          </a:p>
        </p:txBody>
      </p:sp>
      <p:sp>
        <p:nvSpPr>
          <p:cNvPr id="37" name="Rectangle 36"/>
          <p:cNvSpPr/>
          <p:nvPr/>
        </p:nvSpPr>
        <p:spPr>
          <a:xfrm>
            <a:off x="3563888" y="4571836"/>
            <a:ext cx="595035" cy="369332"/>
          </a:xfrm>
          <a:prstGeom prst="rect">
            <a:avLst/>
          </a:prstGeom>
        </p:spPr>
        <p:txBody>
          <a:bodyPr wrap="none">
            <a:spAutoFit/>
          </a:bodyPr>
          <a:lstStyle/>
          <a:p>
            <a:r>
              <a:rPr lang="nl-NL" b="1" dirty="0" err="1" smtClean="0"/>
              <a:t>Raa</a:t>
            </a:r>
            <a:r>
              <a:rPr lang="nl-NL" b="1" dirty="0" smtClean="0"/>
              <a:t> </a:t>
            </a:r>
            <a:endParaRPr lang="nl-NL" dirty="0"/>
          </a:p>
        </p:txBody>
      </p:sp>
      <p:sp>
        <p:nvSpPr>
          <p:cNvPr id="38" name="TextBox 37"/>
          <p:cNvSpPr txBox="1"/>
          <p:nvPr/>
        </p:nvSpPr>
        <p:spPr>
          <a:xfrm>
            <a:off x="5076056" y="2852936"/>
            <a:ext cx="4067944" cy="2308324"/>
          </a:xfrm>
          <a:prstGeom prst="rect">
            <a:avLst/>
          </a:prstGeom>
          <a:noFill/>
        </p:spPr>
        <p:txBody>
          <a:bodyPr wrap="square" rtlCol="0">
            <a:spAutoFit/>
          </a:bodyPr>
          <a:lstStyle/>
          <a:p>
            <a:r>
              <a:rPr lang="nl-NL" dirty="0" smtClean="0"/>
              <a:t>Redenering is semantisch ongeldig. Er is                          een open tak die een tegenvoorbeeld oplevert: Een domein </a:t>
            </a:r>
            <a:r>
              <a:rPr lang="nl-NL" b="1" dirty="0" smtClean="0"/>
              <a:t>D </a:t>
            </a:r>
            <a:r>
              <a:rPr lang="nl-NL" dirty="0" smtClean="0"/>
              <a:t>bestaande uit twee objecten, </a:t>
            </a:r>
            <a:r>
              <a:rPr lang="nl-NL" b="1" dirty="0" smtClean="0"/>
              <a:t>a</a:t>
            </a:r>
            <a:r>
              <a:rPr lang="nl-NL" dirty="0" smtClean="0"/>
              <a:t> en </a:t>
            </a:r>
            <a:r>
              <a:rPr lang="nl-NL" b="1" dirty="0" smtClean="0"/>
              <a:t>b</a:t>
            </a:r>
            <a:r>
              <a:rPr lang="nl-NL" dirty="0" smtClean="0"/>
              <a:t> waarop </a:t>
            </a:r>
            <a:r>
              <a:rPr lang="nl-NL" b="1" dirty="0" smtClean="0"/>
              <a:t>Aa</a:t>
            </a:r>
            <a:r>
              <a:rPr lang="nl-NL" dirty="0" smtClean="0"/>
              <a:t>, </a:t>
            </a:r>
            <a:r>
              <a:rPr lang="nl-NL" b="1" dirty="0" smtClean="0"/>
              <a:t>Ab</a:t>
            </a:r>
            <a:r>
              <a:rPr lang="nl-NL" dirty="0" smtClean="0"/>
              <a:t>,    </a:t>
            </a:r>
            <a:r>
              <a:rPr lang="nl-NL" b="1" dirty="0" err="1" smtClean="0"/>
              <a:t>Raa</a:t>
            </a:r>
            <a:r>
              <a:rPr lang="nl-NL" dirty="0" smtClean="0"/>
              <a:t> en </a:t>
            </a:r>
            <a:r>
              <a:rPr lang="nl-NL" b="1" dirty="0" err="1" smtClean="0"/>
              <a:t>Rbb</a:t>
            </a:r>
            <a:r>
              <a:rPr lang="nl-NL" dirty="0" smtClean="0"/>
              <a:t> onwaar zijn. </a:t>
            </a:r>
          </a:p>
          <a:p>
            <a:endParaRPr lang="nl-NL" dirty="0" smtClean="0"/>
          </a:p>
          <a:p>
            <a:r>
              <a:rPr lang="nl-NL" dirty="0" smtClean="0"/>
              <a:t>Allerlei andere waarheidswaarden, zoals </a:t>
            </a:r>
            <a:r>
              <a:rPr lang="nl-NL" b="1" dirty="0" smtClean="0"/>
              <a:t>Rab</a:t>
            </a:r>
            <a:r>
              <a:rPr lang="nl-NL" dirty="0" smtClean="0"/>
              <a:t> of </a:t>
            </a:r>
            <a:r>
              <a:rPr lang="nl-NL" b="1" dirty="0" err="1" smtClean="0"/>
              <a:t>Rba</a:t>
            </a:r>
            <a:r>
              <a:rPr lang="nl-NL" dirty="0" smtClean="0"/>
              <a:t>,  doen er dan niet meer toe</a:t>
            </a:r>
            <a:endParaRPr lang="nl-NL" dirty="0"/>
          </a:p>
        </p:txBody>
      </p:sp>
      <p:sp>
        <p:nvSpPr>
          <p:cNvPr id="17" name="Rectangle 16"/>
          <p:cNvSpPr/>
          <p:nvPr/>
        </p:nvSpPr>
        <p:spPr>
          <a:xfrm>
            <a:off x="3051065" y="3131676"/>
            <a:ext cx="1083951" cy="369332"/>
          </a:xfrm>
          <a:prstGeom prst="rect">
            <a:avLst/>
          </a:prstGeom>
        </p:spPr>
        <p:txBody>
          <a:bodyPr wrap="none">
            <a:spAutoFit/>
          </a:bodyPr>
          <a:lstStyle/>
          <a:p>
            <a:r>
              <a:rPr lang="nl-NL" b="1" dirty="0" err="1" smtClean="0"/>
              <a:t>Raa</a:t>
            </a:r>
            <a:r>
              <a:rPr lang="nl-NL" b="1" dirty="0" smtClean="0"/>
              <a:t> </a:t>
            </a:r>
            <a:r>
              <a:rPr lang="nl-NL" dirty="0" smtClean="0"/>
              <a:t>,</a:t>
            </a:r>
            <a:r>
              <a:rPr lang="nl-NL" b="1" dirty="0" smtClean="0"/>
              <a:t> </a:t>
            </a:r>
            <a:r>
              <a:rPr lang="nl-NL" b="1" dirty="0" err="1" smtClean="0"/>
              <a:t>Rbb</a:t>
            </a:r>
            <a:endParaRPr lang="nl-NL" dirty="0"/>
          </a:p>
        </p:txBody>
      </p:sp>
      <p:cxnSp>
        <p:nvCxnSpPr>
          <p:cNvPr id="18" name="Straight Connector 17"/>
          <p:cNvCxnSpPr/>
          <p:nvPr/>
        </p:nvCxnSpPr>
        <p:spPr>
          <a:xfrm>
            <a:off x="2879808" y="342900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843808" y="39330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1691680" y="3645024"/>
            <a:ext cx="1138453" cy="646331"/>
          </a:xfrm>
          <a:prstGeom prst="rect">
            <a:avLst/>
          </a:prstGeom>
        </p:spPr>
        <p:txBody>
          <a:bodyPr wrap="none">
            <a:spAutoFit/>
          </a:bodyPr>
          <a:lstStyle/>
          <a:p>
            <a:r>
              <a:rPr lang="nl-NL" b="1" dirty="0" smtClean="0"/>
              <a:t>Aa → </a:t>
            </a:r>
            <a:r>
              <a:rPr lang="nl-NL" b="1" dirty="0" err="1" smtClean="0"/>
              <a:t>Raa</a:t>
            </a:r>
            <a:endParaRPr lang="nl-NL" b="1" dirty="0" smtClean="0"/>
          </a:p>
          <a:p>
            <a:r>
              <a:rPr lang="nl-NL" b="1" dirty="0" smtClean="0"/>
              <a:t>Ab → </a:t>
            </a:r>
            <a:r>
              <a:rPr lang="nl-NL" b="1" dirty="0" err="1" smtClean="0"/>
              <a:t>Rbb</a:t>
            </a:r>
            <a:endParaRPr lang="nl-NL" dirty="0"/>
          </a:p>
        </p:txBody>
      </p:sp>
      <p:sp>
        <p:nvSpPr>
          <p:cNvPr id="21" name="TextBox 20"/>
          <p:cNvSpPr txBox="1"/>
          <p:nvPr/>
        </p:nvSpPr>
        <p:spPr>
          <a:xfrm>
            <a:off x="4139952" y="4500409"/>
            <a:ext cx="216024" cy="584775"/>
          </a:xfrm>
          <a:prstGeom prst="rect">
            <a:avLst/>
          </a:prstGeom>
          <a:noFill/>
        </p:spPr>
        <p:txBody>
          <a:bodyPr wrap="square" rtlCol="0">
            <a:spAutoFit/>
          </a:bodyPr>
          <a:lstStyle/>
          <a:p>
            <a:r>
              <a:rPr lang="nl-NL" sz="3200" b="1" dirty="0" smtClean="0"/>
              <a:t>+</a:t>
            </a:r>
            <a:endParaRPr lang="nl-NL" b="1" dirty="0"/>
          </a:p>
        </p:txBody>
      </p:sp>
      <p:cxnSp>
        <p:nvCxnSpPr>
          <p:cNvPr id="29" name="Straight Connector 28"/>
          <p:cNvCxnSpPr/>
          <p:nvPr/>
        </p:nvCxnSpPr>
        <p:spPr>
          <a:xfrm flipH="1">
            <a:off x="539552" y="4797152"/>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91680" y="4797152"/>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95536" y="530120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Oval 38"/>
          <p:cNvSpPr/>
          <p:nvPr/>
        </p:nvSpPr>
        <p:spPr>
          <a:xfrm>
            <a:off x="2915816" y="530120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tangle 39"/>
          <p:cNvSpPr/>
          <p:nvPr/>
        </p:nvSpPr>
        <p:spPr>
          <a:xfrm>
            <a:off x="539552" y="5219908"/>
            <a:ext cx="500458" cy="369332"/>
          </a:xfrm>
          <a:prstGeom prst="rect">
            <a:avLst/>
          </a:prstGeom>
        </p:spPr>
        <p:txBody>
          <a:bodyPr wrap="none">
            <a:spAutoFit/>
          </a:bodyPr>
          <a:lstStyle/>
          <a:p>
            <a:r>
              <a:rPr lang="nl-NL" b="1" dirty="0" smtClean="0"/>
              <a:t>Ab </a:t>
            </a:r>
            <a:endParaRPr lang="nl-NL" dirty="0"/>
          </a:p>
        </p:txBody>
      </p:sp>
      <p:sp>
        <p:nvSpPr>
          <p:cNvPr id="41" name="Rectangle 40"/>
          <p:cNvSpPr/>
          <p:nvPr/>
        </p:nvSpPr>
        <p:spPr>
          <a:xfrm>
            <a:off x="2267744" y="5229200"/>
            <a:ext cx="561372" cy="369332"/>
          </a:xfrm>
          <a:prstGeom prst="rect">
            <a:avLst/>
          </a:prstGeom>
        </p:spPr>
        <p:txBody>
          <a:bodyPr wrap="none">
            <a:spAutoFit/>
          </a:bodyPr>
          <a:lstStyle/>
          <a:p>
            <a:r>
              <a:rPr lang="nl-NL" b="1" dirty="0" err="1" smtClean="0"/>
              <a:t>Rbb</a:t>
            </a:r>
            <a:endParaRPr lang="nl-NL" dirty="0"/>
          </a:p>
        </p:txBody>
      </p:sp>
      <p:sp>
        <p:nvSpPr>
          <p:cNvPr id="42" name="TextBox 41"/>
          <p:cNvSpPr txBox="1"/>
          <p:nvPr/>
        </p:nvSpPr>
        <p:spPr>
          <a:xfrm>
            <a:off x="2915816" y="5148481"/>
            <a:ext cx="216024" cy="584775"/>
          </a:xfrm>
          <a:prstGeom prst="rect">
            <a:avLst/>
          </a:prstGeom>
          <a:noFill/>
        </p:spPr>
        <p:txBody>
          <a:bodyPr wrap="square" rtlCol="0">
            <a:spAutoFit/>
          </a:bodyPr>
          <a:lstStyle/>
          <a:p>
            <a:r>
              <a:rPr lang="nl-NL" sz="3200" b="1" dirty="0" smtClean="0"/>
              <a:t>+</a:t>
            </a:r>
            <a:endParaRPr lang="nl-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0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0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0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0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0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0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20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0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0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20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20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20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2000"/>
                                        <p:tgtEl>
                                          <p:spTgt spid="4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2000"/>
                                        <p:tgtEl>
                                          <p:spTgt spid="4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200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8">
                                            <p:txEl>
                                              <p:pRg st="0" end="0"/>
                                            </p:txEl>
                                          </p:spTgt>
                                        </p:tgtEl>
                                        <p:attrNameLst>
                                          <p:attrName>style.visibility</p:attrName>
                                        </p:attrNameLst>
                                      </p:cBhvr>
                                      <p:to>
                                        <p:strVal val="visible"/>
                                      </p:to>
                                    </p:set>
                                    <p:animEffect transition="in" filter="fade">
                                      <p:cBhvr>
                                        <p:cTn id="78" dur="2000"/>
                                        <p:tgtEl>
                                          <p:spTgt spid="38">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8">
                                            <p:txEl>
                                              <p:pRg st="2" end="2"/>
                                            </p:txEl>
                                          </p:spTgt>
                                        </p:tgtEl>
                                        <p:attrNameLst>
                                          <p:attrName>style.visibility</p:attrName>
                                        </p:attrNameLst>
                                      </p:cBhvr>
                                      <p:to>
                                        <p:strVal val="visible"/>
                                      </p:to>
                                    </p:set>
                                    <p:animEffect transition="in" filter="fade">
                                      <p:cBhvr>
                                        <p:cTn id="81" dur="20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8" grpId="0" animBg="1"/>
      <p:bldP spid="32" grpId="0" animBg="1"/>
      <p:bldP spid="33" grpId="0" animBg="1"/>
      <p:bldP spid="34" grpId="0"/>
      <p:bldP spid="37" grpId="0"/>
      <p:bldP spid="38" grpId="0" build="allAtOnce"/>
      <p:bldP spid="17" grpId="0"/>
      <p:bldP spid="19" grpId="0" animBg="1"/>
      <p:bldP spid="20" grpId="0"/>
      <p:bldP spid="21" grpId="0"/>
      <p:bldP spid="36" grpId="0" animBg="1"/>
      <p:bldP spid="39" grpId="0" animBg="1"/>
      <p:bldP spid="40" grpId="0"/>
      <p:bldP spid="41" grpId="0"/>
      <p:bldP spid="42" grpId="0"/>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Boomregel voor ware universele </a:t>
            </a:r>
            <a:r>
              <a:rPr lang="nl-NL" sz="3600" dirty="0" err="1" smtClean="0"/>
              <a:t>kwantificatie</a:t>
            </a:r>
            <a:endParaRPr lang="nl-NL" sz="3600" dirty="0"/>
          </a:p>
        </p:txBody>
      </p:sp>
      <p:sp>
        <p:nvSpPr>
          <p:cNvPr id="14" name="Oval 13"/>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Straight Connector 15"/>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p:cNvSpPr/>
          <p:nvPr/>
        </p:nvSpPr>
        <p:spPr>
          <a:xfrm>
            <a:off x="611560" y="1628800"/>
            <a:ext cx="877163"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20" name="Rectangle 19"/>
          <p:cNvSpPr/>
          <p:nvPr/>
        </p:nvSpPr>
        <p:spPr>
          <a:xfrm>
            <a:off x="89959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21" name="TextBox 20"/>
          <p:cNvSpPr txBox="1"/>
          <p:nvPr/>
        </p:nvSpPr>
        <p:spPr>
          <a:xfrm>
            <a:off x="899592" y="3573016"/>
            <a:ext cx="2808312" cy="923330"/>
          </a:xfrm>
          <a:prstGeom prst="rect">
            <a:avLst/>
          </a:prstGeom>
          <a:noFill/>
        </p:spPr>
        <p:txBody>
          <a:bodyPr wrap="square" rtlCol="0">
            <a:spAutoFit/>
          </a:bodyPr>
          <a:lstStyle/>
          <a:p>
            <a:r>
              <a:rPr lang="nl-NL" dirty="0" smtClean="0"/>
              <a:t>Voor elke individuconstante </a:t>
            </a:r>
            <a:r>
              <a:rPr lang="nl-NL" b="1" dirty="0" smtClean="0"/>
              <a:t>a</a:t>
            </a:r>
            <a:r>
              <a:rPr lang="nl-NL" dirty="0" smtClean="0"/>
              <a:t> die in de betreffende tak optreedt</a:t>
            </a:r>
            <a:endParaRPr lang="nl-NL" dirty="0"/>
          </a:p>
        </p:txBody>
      </p:sp>
      <p:sp>
        <p:nvSpPr>
          <p:cNvPr id="22" name="TextBox 21"/>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11" name="TextBox 10"/>
          <p:cNvSpPr txBox="1"/>
          <p:nvPr/>
        </p:nvSpPr>
        <p:spPr>
          <a:xfrm>
            <a:off x="4788024" y="1844824"/>
            <a:ext cx="3168352" cy="369332"/>
          </a:xfrm>
          <a:prstGeom prst="rect">
            <a:avLst/>
          </a:prstGeom>
          <a:noFill/>
        </p:spPr>
        <p:txBody>
          <a:bodyPr wrap="square" rtlCol="0">
            <a:spAutoFit/>
          </a:bodyPr>
          <a:lstStyle/>
          <a:p>
            <a:r>
              <a:rPr lang="nl-NL" dirty="0" smtClean="0"/>
              <a:t>Is deze regel volledig?</a:t>
            </a:r>
            <a:endParaRPr lang="nl-NL" dirty="0"/>
          </a:p>
        </p:txBody>
      </p:sp>
      <p:sp>
        <p:nvSpPr>
          <p:cNvPr id="12" name="TextBox 11"/>
          <p:cNvSpPr txBox="1"/>
          <p:nvPr/>
        </p:nvSpPr>
        <p:spPr>
          <a:xfrm>
            <a:off x="4788024" y="2267580"/>
            <a:ext cx="3168352" cy="1200329"/>
          </a:xfrm>
          <a:prstGeom prst="rect">
            <a:avLst/>
          </a:prstGeom>
          <a:noFill/>
        </p:spPr>
        <p:txBody>
          <a:bodyPr wrap="square" rtlCol="0">
            <a:spAutoFit/>
          </a:bodyPr>
          <a:lstStyle/>
          <a:p>
            <a:r>
              <a:rPr lang="nl-NL" dirty="0" smtClean="0"/>
              <a:t>Wat te doen als er in de desbetreffende tak tot dusver nog geen individuconstante voorkomt?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Boomregel voor ware universele </a:t>
            </a:r>
            <a:r>
              <a:rPr lang="nl-NL" sz="3600" dirty="0" err="1" smtClean="0"/>
              <a:t>kwantificatie</a:t>
            </a:r>
            <a:endParaRPr lang="nl-NL" sz="3600" dirty="0"/>
          </a:p>
        </p:txBody>
      </p:sp>
      <p:sp>
        <p:nvSpPr>
          <p:cNvPr id="14" name="Oval 13"/>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Straight Connector 15"/>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p:cNvSpPr/>
          <p:nvPr/>
        </p:nvSpPr>
        <p:spPr>
          <a:xfrm>
            <a:off x="611560" y="1628800"/>
            <a:ext cx="877163"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20" name="Rectangle 19"/>
          <p:cNvSpPr/>
          <p:nvPr/>
        </p:nvSpPr>
        <p:spPr>
          <a:xfrm>
            <a:off x="89959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21" name="TextBox 20"/>
          <p:cNvSpPr txBox="1"/>
          <p:nvPr/>
        </p:nvSpPr>
        <p:spPr>
          <a:xfrm>
            <a:off x="899592" y="3573016"/>
            <a:ext cx="2808312" cy="1754326"/>
          </a:xfrm>
          <a:prstGeom prst="rect">
            <a:avLst/>
          </a:prstGeom>
          <a:noFill/>
        </p:spPr>
        <p:txBody>
          <a:bodyPr wrap="square" rtlCol="0">
            <a:spAutoFit/>
          </a:bodyPr>
          <a:lstStyle/>
          <a:p>
            <a:r>
              <a:rPr lang="nl-NL" dirty="0" smtClean="0"/>
              <a:t>Voor elke individuconstante </a:t>
            </a:r>
            <a:r>
              <a:rPr lang="nl-NL" b="1" dirty="0" smtClean="0"/>
              <a:t>a</a:t>
            </a:r>
            <a:r>
              <a:rPr lang="nl-NL" dirty="0" smtClean="0"/>
              <a:t> die in de betreffende tak optreedt; </a:t>
            </a:r>
            <a:r>
              <a:rPr lang="nl-NL" dirty="0" smtClean="0">
                <a:solidFill>
                  <a:srgbClr val="0070C0"/>
                </a:solidFill>
              </a:rPr>
              <a:t>kies een </a:t>
            </a:r>
            <a:r>
              <a:rPr lang="nl-NL" dirty="0" err="1" smtClean="0">
                <a:solidFill>
                  <a:srgbClr val="0070C0"/>
                </a:solidFill>
              </a:rPr>
              <a:t>individu-constante</a:t>
            </a:r>
            <a:r>
              <a:rPr lang="nl-NL" dirty="0" smtClean="0">
                <a:solidFill>
                  <a:srgbClr val="0070C0"/>
                </a:solidFill>
              </a:rPr>
              <a:t> als in de tak nog geen individuconstante voorkomt</a:t>
            </a:r>
            <a:endParaRPr lang="nl-NL" dirty="0">
              <a:solidFill>
                <a:srgbClr val="0070C0"/>
              </a:solidFill>
            </a:endParaRPr>
          </a:p>
        </p:txBody>
      </p:sp>
      <p:sp>
        <p:nvSpPr>
          <p:cNvPr id="22" name="TextBox 21"/>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11" name="TextBox 10"/>
          <p:cNvSpPr txBox="1"/>
          <p:nvPr/>
        </p:nvSpPr>
        <p:spPr>
          <a:xfrm>
            <a:off x="4788024" y="1844824"/>
            <a:ext cx="3168352" cy="369332"/>
          </a:xfrm>
          <a:prstGeom prst="rect">
            <a:avLst/>
          </a:prstGeom>
          <a:noFill/>
        </p:spPr>
        <p:txBody>
          <a:bodyPr wrap="square" rtlCol="0">
            <a:spAutoFit/>
          </a:bodyPr>
          <a:lstStyle/>
          <a:p>
            <a:r>
              <a:rPr lang="nl-NL" dirty="0" smtClean="0"/>
              <a:t>Is deze regel volledig?</a:t>
            </a:r>
            <a:endParaRPr lang="nl-NL" dirty="0"/>
          </a:p>
        </p:txBody>
      </p:sp>
      <p:sp>
        <p:nvSpPr>
          <p:cNvPr id="12" name="TextBox 11"/>
          <p:cNvSpPr txBox="1"/>
          <p:nvPr/>
        </p:nvSpPr>
        <p:spPr>
          <a:xfrm>
            <a:off x="4788024" y="2267580"/>
            <a:ext cx="3168352" cy="1200329"/>
          </a:xfrm>
          <a:prstGeom prst="rect">
            <a:avLst/>
          </a:prstGeom>
          <a:noFill/>
        </p:spPr>
        <p:txBody>
          <a:bodyPr wrap="square" rtlCol="0">
            <a:spAutoFit/>
          </a:bodyPr>
          <a:lstStyle/>
          <a:p>
            <a:r>
              <a:rPr lang="nl-NL" dirty="0" smtClean="0"/>
              <a:t>Wat te doen als er in de desbetreffende tak tot dusver nog geen individuconstante voorkomt?  </a:t>
            </a:r>
            <a:endParaRPr lang="nl-NL" dirty="0"/>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Boomregel voor ware universele </a:t>
            </a:r>
            <a:r>
              <a:rPr lang="nl-NL" sz="3600" dirty="0" err="1" smtClean="0"/>
              <a:t>kwantificatie</a:t>
            </a:r>
            <a:endParaRPr lang="nl-NL" sz="3600" dirty="0"/>
          </a:p>
        </p:txBody>
      </p:sp>
      <p:sp>
        <p:nvSpPr>
          <p:cNvPr id="14" name="Oval 13"/>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Straight Connector 15"/>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p:cNvSpPr/>
          <p:nvPr/>
        </p:nvSpPr>
        <p:spPr>
          <a:xfrm>
            <a:off x="611560" y="1628800"/>
            <a:ext cx="877163"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20" name="Rectangle 19"/>
          <p:cNvSpPr/>
          <p:nvPr/>
        </p:nvSpPr>
        <p:spPr>
          <a:xfrm>
            <a:off x="89959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21" name="TextBox 20"/>
          <p:cNvSpPr txBox="1"/>
          <p:nvPr/>
        </p:nvSpPr>
        <p:spPr>
          <a:xfrm>
            <a:off x="899592" y="3573016"/>
            <a:ext cx="2808312" cy="1754326"/>
          </a:xfrm>
          <a:prstGeom prst="rect">
            <a:avLst/>
          </a:prstGeom>
          <a:noFill/>
        </p:spPr>
        <p:txBody>
          <a:bodyPr wrap="square" rtlCol="0">
            <a:spAutoFit/>
          </a:bodyPr>
          <a:lstStyle/>
          <a:p>
            <a:r>
              <a:rPr lang="nl-NL" dirty="0" smtClean="0"/>
              <a:t>Voor elke individuconstante </a:t>
            </a:r>
            <a:r>
              <a:rPr lang="nl-NL" b="1" dirty="0" smtClean="0"/>
              <a:t>a</a:t>
            </a:r>
            <a:r>
              <a:rPr lang="nl-NL" dirty="0" smtClean="0"/>
              <a:t> die in de betreffende tak optreedt; kies een </a:t>
            </a:r>
            <a:r>
              <a:rPr lang="nl-NL" dirty="0" err="1" smtClean="0"/>
              <a:t>individu-constante</a:t>
            </a:r>
            <a:r>
              <a:rPr lang="nl-NL" dirty="0" smtClean="0"/>
              <a:t> als in de tak nog geen individuconstante voorkomt</a:t>
            </a:r>
            <a:endParaRPr lang="nl-NL" dirty="0"/>
          </a:p>
        </p:txBody>
      </p:sp>
      <p:sp>
        <p:nvSpPr>
          <p:cNvPr id="22" name="TextBox 21"/>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11" name="TextBox 10"/>
          <p:cNvSpPr txBox="1"/>
          <p:nvPr/>
        </p:nvSpPr>
        <p:spPr>
          <a:xfrm>
            <a:off x="4788024" y="1844824"/>
            <a:ext cx="3168352" cy="369332"/>
          </a:xfrm>
          <a:prstGeom prst="rect">
            <a:avLst/>
          </a:prstGeom>
          <a:noFill/>
        </p:spPr>
        <p:txBody>
          <a:bodyPr wrap="square" rtlCol="0">
            <a:spAutoFit/>
          </a:bodyPr>
          <a:lstStyle/>
          <a:p>
            <a:r>
              <a:rPr lang="nl-NL" dirty="0" smtClean="0"/>
              <a:t>Is deze regel volledig?</a:t>
            </a:r>
            <a:endParaRPr lang="nl-NL" dirty="0"/>
          </a:p>
        </p:txBody>
      </p:sp>
      <p:sp>
        <p:nvSpPr>
          <p:cNvPr id="12" name="TextBox 11"/>
          <p:cNvSpPr txBox="1"/>
          <p:nvPr/>
        </p:nvSpPr>
        <p:spPr>
          <a:xfrm>
            <a:off x="4788024" y="2267580"/>
            <a:ext cx="3168352" cy="1200329"/>
          </a:xfrm>
          <a:prstGeom prst="rect">
            <a:avLst/>
          </a:prstGeom>
          <a:noFill/>
        </p:spPr>
        <p:txBody>
          <a:bodyPr wrap="square" rtlCol="0">
            <a:spAutoFit/>
          </a:bodyPr>
          <a:lstStyle/>
          <a:p>
            <a:r>
              <a:rPr lang="nl-NL" dirty="0" smtClean="0"/>
              <a:t>Wat te doen als er in de desbetreffende tak tot dusver nog geen individuconstante voorkomt?  </a:t>
            </a:r>
            <a:endParaRPr lang="nl-NL" dirty="0"/>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Boomregel voor ware existentiële </a:t>
            </a:r>
            <a:r>
              <a:rPr lang="nl-NL" sz="3600" dirty="0" err="1" smtClean="0"/>
              <a:t>kwantificatie</a:t>
            </a:r>
            <a:endParaRPr lang="nl-NL" sz="3600" dirty="0"/>
          </a:p>
        </p:txBody>
      </p:sp>
      <p:sp>
        <p:nvSpPr>
          <p:cNvPr id="14" name="Oval 13"/>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Straight Connector 15"/>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p:cNvSpPr/>
          <p:nvPr/>
        </p:nvSpPr>
        <p:spPr>
          <a:xfrm>
            <a:off x="611560" y="1628800"/>
            <a:ext cx="867545"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20" name="Rectangle 19"/>
          <p:cNvSpPr/>
          <p:nvPr/>
        </p:nvSpPr>
        <p:spPr>
          <a:xfrm>
            <a:off x="89959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21" name="TextBox 20"/>
          <p:cNvSpPr txBox="1"/>
          <p:nvPr/>
        </p:nvSpPr>
        <p:spPr>
          <a:xfrm>
            <a:off x="899592" y="3573016"/>
            <a:ext cx="2808312" cy="1200329"/>
          </a:xfrm>
          <a:prstGeom prst="rect">
            <a:avLst/>
          </a:prstGeom>
          <a:noFill/>
        </p:spPr>
        <p:txBody>
          <a:bodyPr wrap="square" rtlCol="0">
            <a:spAutoFit/>
          </a:bodyPr>
          <a:lstStyle/>
          <a:p>
            <a:r>
              <a:rPr lang="nl-NL" dirty="0" smtClean="0"/>
              <a:t>Waarbij de individuconstante </a:t>
            </a:r>
            <a:r>
              <a:rPr lang="nl-NL" b="1" dirty="0" smtClean="0"/>
              <a:t>a </a:t>
            </a:r>
            <a:r>
              <a:rPr lang="nl-NL" dirty="0" smtClean="0"/>
              <a:t>nog niet optreedt in de onderhavige tak</a:t>
            </a:r>
            <a:endParaRPr lang="nl-NL" b="1" dirty="0">
              <a:solidFill>
                <a:srgbClr val="0070C0"/>
              </a:solidFill>
            </a:endParaRPr>
          </a:p>
        </p:txBody>
      </p:sp>
      <p:sp>
        <p:nvSpPr>
          <p:cNvPr id="22" name="TextBox 21"/>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11" name="TextBox 10"/>
          <p:cNvSpPr txBox="1"/>
          <p:nvPr/>
        </p:nvSpPr>
        <p:spPr>
          <a:xfrm>
            <a:off x="899592" y="4869160"/>
            <a:ext cx="2304256" cy="369332"/>
          </a:xfrm>
          <a:prstGeom prst="rect">
            <a:avLst/>
          </a:prstGeom>
          <a:noFill/>
        </p:spPr>
        <p:txBody>
          <a:bodyPr wrap="square" rtlCol="0">
            <a:spAutoFit/>
          </a:bodyPr>
          <a:lstStyle/>
          <a:p>
            <a:r>
              <a:rPr lang="nl-NL" dirty="0" smtClean="0"/>
              <a:t>Waarom eisen we dit?</a:t>
            </a:r>
            <a:endParaRPr lang="nl-NL" dirty="0"/>
          </a:p>
        </p:txBody>
      </p:sp>
      <p:sp>
        <p:nvSpPr>
          <p:cNvPr id="12" name="TextBox 11"/>
          <p:cNvSpPr txBox="1"/>
          <p:nvPr/>
        </p:nvSpPr>
        <p:spPr>
          <a:xfrm>
            <a:off x="899592" y="5373216"/>
            <a:ext cx="3168352" cy="1200329"/>
          </a:xfrm>
          <a:prstGeom prst="rect">
            <a:avLst/>
          </a:prstGeom>
          <a:noFill/>
        </p:spPr>
        <p:txBody>
          <a:bodyPr wrap="square" rtlCol="0">
            <a:spAutoFit/>
          </a:bodyPr>
          <a:lstStyle/>
          <a:p>
            <a:r>
              <a:rPr lang="nl-NL" dirty="0" smtClean="0"/>
              <a:t>We moeten er zeker van zijn dat we geen constante kiezen die wijst naar een object die nu juist eigenschap </a:t>
            </a:r>
            <a:r>
              <a:rPr lang="el-GR" b="1" dirty="0" smtClean="0"/>
              <a:t>α</a:t>
            </a:r>
            <a:r>
              <a:rPr lang="nl-NL" dirty="0" smtClean="0"/>
              <a:t> niet heeft. </a:t>
            </a:r>
            <a:endParaRPr lang="nl-NL" dirty="0"/>
          </a:p>
        </p:txBody>
      </p:sp>
      <p:sp>
        <p:nvSpPr>
          <p:cNvPr id="13" name="Content Placeholder 2"/>
          <p:cNvSpPr>
            <a:spLocks noGrp="1"/>
          </p:cNvSpPr>
          <p:nvPr>
            <p:ph idx="1"/>
          </p:nvPr>
        </p:nvSpPr>
        <p:spPr>
          <a:xfrm>
            <a:off x="2843808" y="1916832"/>
            <a:ext cx="3862264" cy="820687"/>
          </a:xfrm>
        </p:spPr>
        <p:txBody>
          <a:bodyPr>
            <a:noAutofit/>
          </a:bodyPr>
          <a:lstStyle/>
          <a:p>
            <a:pPr>
              <a:buNone/>
            </a:pPr>
            <a:r>
              <a:rPr lang="nl-NL" sz="2000" dirty="0" smtClean="0"/>
              <a:t>Is   </a:t>
            </a:r>
            <a:r>
              <a:rPr lang="nl-NL" sz="2000" b="1" dirty="0" smtClean="0"/>
              <a:t>∃x ∀y ¬</a:t>
            </a:r>
            <a:r>
              <a:rPr lang="nl-NL" sz="2000" b="1" dirty="0" err="1" smtClean="0"/>
              <a:t>Rxy</a:t>
            </a:r>
            <a:r>
              <a:rPr lang="nl-NL" sz="2000" b="1" dirty="0" smtClean="0"/>
              <a:t>  |=  ¬∃</a:t>
            </a:r>
            <a:r>
              <a:rPr lang="nl-NL" sz="2000" b="1" dirty="0" err="1" smtClean="0"/>
              <a:t>zRaz</a:t>
            </a:r>
            <a:r>
              <a:rPr lang="nl-NL" sz="2000" b="1" dirty="0" smtClean="0"/>
              <a:t>  </a:t>
            </a:r>
            <a:r>
              <a:rPr lang="nl-NL" sz="2000" dirty="0" smtClean="0"/>
              <a:t>? </a:t>
            </a:r>
            <a:r>
              <a:rPr lang="nl-NL" sz="2000" b="1" dirty="0" smtClean="0"/>
              <a:t> </a:t>
            </a:r>
            <a:endParaRPr lang="nl-NL" sz="2000" dirty="0" smtClean="0"/>
          </a:p>
          <a:p>
            <a:pPr>
              <a:buNone/>
            </a:pPr>
            <a:endParaRPr lang="nl-NL" sz="2000" dirty="0" smtClean="0"/>
          </a:p>
        </p:txBody>
      </p:sp>
      <p:sp>
        <p:nvSpPr>
          <p:cNvPr id="15" name="Oval 14"/>
          <p:cNvSpPr/>
          <p:nvPr/>
        </p:nvSpPr>
        <p:spPr>
          <a:xfrm>
            <a:off x="7956376" y="170080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Straight Connector 22"/>
          <p:cNvCxnSpPr/>
          <p:nvPr/>
        </p:nvCxnSpPr>
        <p:spPr>
          <a:xfrm>
            <a:off x="7992376" y="184482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7956376" y="23488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Straight Connector 25"/>
          <p:cNvCxnSpPr/>
          <p:nvPr/>
        </p:nvCxnSpPr>
        <p:spPr>
          <a:xfrm>
            <a:off x="7992376" y="249289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956376" y="29969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9" name="Straight Connector 28"/>
          <p:cNvCxnSpPr/>
          <p:nvPr/>
        </p:nvCxnSpPr>
        <p:spPr>
          <a:xfrm>
            <a:off x="7992176" y="314096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956376" y="36450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5" name="Straight Connector 34"/>
          <p:cNvCxnSpPr/>
          <p:nvPr/>
        </p:nvCxnSpPr>
        <p:spPr>
          <a:xfrm>
            <a:off x="7992176" y="3789040"/>
            <a:ext cx="0"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956376" y="47971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7" name="Straight Connector 36"/>
          <p:cNvCxnSpPr/>
          <p:nvPr/>
        </p:nvCxnSpPr>
        <p:spPr>
          <a:xfrm>
            <a:off x="7992176" y="486916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956376" y="537321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Straight Connector 38"/>
          <p:cNvCxnSpPr/>
          <p:nvPr/>
        </p:nvCxnSpPr>
        <p:spPr>
          <a:xfrm>
            <a:off x="7992176" y="551723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956376" y="59492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tangle 40"/>
          <p:cNvSpPr/>
          <p:nvPr/>
        </p:nvSpPr>
        <p:spPr>
          <a:xfrm>
            <a:off x="6660232" y="1484784"/>
            <a:ext cx="1293944" cy="369332"/>
          </a:xfrm>
          <a:prstGeom prst="rect">
            <a:avLst/>
          </a:prstGeom>
        </p:spPr>
        <p:txBody>
          <a:bodyPr wrap="none">
            <a:spAutoFit/>
          </a:bodyPr>
          <a:lstStyle/>
          <a:p>
            <a:r>
              <a:rPr lang="nl-NL" b="1" dirty="0" smtClean="0"/>
              <a:t>∃x ∀y ¬</a:t>
            </a:r>
            <a:r>
              <a:rPr lang="nl-NL" b="1" dirty="0" err="1" smtClean="0"/>
              <a:t>Rxy</a:t>
            </a:r>
            <a:r>
              <a:rPr lang="nl-NL" b="1" dirty="0" smtClean="0"/>
              <a:t> </a:t>
            </a:r>
            <a:endParaRPr lang="nl-NL" dirty="0"/>
          </a:p>
        </p:txBody>
      </p:sp>
      <p:sp>
        <p:nvSpPr>
          <p:cNvPr id="42" name="Rectangle 41"/>
          <p:cNvSpPr/>
          <p:nvPr/>
        </p:nvSpPr>
        <p:spPr>
          <a:xfrm>
            <a:off x="8028384" y="1484784"/>
            <a:ext cx="912429" cy="369332"/>
          </a:xfrm>
          <a:prstGeom prst="rect">
            <a:avLst/>
          </a:prstGeom>
        </p:spPr>
        <p:txBody>
          <a:bodyPr wrap="none">
            <a:spAutoFit/>
          </a:bodyPr>
          <a:lstStyle/>
          <a:p>
            <a:r>
              <a:rPr lang="nl-NL" b="1" dirty="0" smtClean="0"/>
              <a:t>¬∃</a:t>
            </a:r>
            <a:r>
              <a:rPr lang="nl-NL" b="1" dirty="0" err="1" smtClean="0"/>
              <a:t>zRaz</a:t>
            </a:r>
            <a:r>
              <a:rPr lang="nl-NL" b="1" dirty="0" smtClean="0"/>
              <a:t> </a:t>
            </a:r>
            <a:endParaRPr lang="nl-NL" dirty="0"/>
          </a:p>
        </p:txBody>
      </p:sp>
      <p:sp>
        <p:nvSpPr>
          <p:cNvPr id="43" name="Rectangle 42"/>
          <p:cNvSpPr/>
          <p:nvPr/>
        </p:nvSpPr>
        <p:spPr>
          <a:xfrm>
            <a:off x="7164288" y="2132856"/>
            <a:ext cx="797013" cy="369332"/>
          </a:xfrm>
          <a:prstGeom prst="rect">
            <a:avLst/>
          </a:prstGeom>
        </p:spPr>
        <p:txBody>
          <a:bodyPr wrap="none">
            <a:spAutoFit/>
          </a:bodyPr>
          <a:lstStyle/>
          <a:p>
            <a:r>
              <a:rPr lang="nl-NL" b="1" dirty="0" smtClean="0"/>
              <a:t>∃</a:t>
            </a:r>
            <a:r>
              <a:rPr lang="nl-NL" b="1" dirty="0" err="1" smtClean="0"/>
              <a:t>zRaz</a:t>
            </a:r>
            <a:r>
              <a:rPr lang="nl-NL" b="1" dirty="0" smtClean="0"/>
              <a:t> </a:t>
            </a:r>
            <a:endParaRPr lang="nl-NL" dirty="0"/>
          </a:p>
        </p:txBody>
      </p:sp>
      <p:sp>
        <p:nvSpPr>
          <p:cNvPr id="44" name="Rectangle 43"/>
          <p:cNvSpPr/>
          <p:nvPr/>
        </p:nvSpPr>
        <p:spPr>
          <a:xfrm>
            <a:off x="7404622" y="2780928"/>
            <a:ext cx="551754" cy="369332"/>
          </a:xfrm>
          <a:prstGeom prst="rect">
            <a:avLst/>
          </a:prstGeom>
        </p:spPr>
        <p:txBody>
          <a:bodyPr wrap="none">
            <a:spAutoFit/>
          </a:bodyPr>
          <a:lstStyle/>
          <a:p>
            <a:r>
              <a:rPr lang="nl-NL" b="1" dirty="0" smtClean="0"/>
              <a:t>Rab</a:t>
            </a:r>
            <a:endParaRPr lang="nl-NL" dirty="0"/>
          </a:p>
        </p:txBody>
      </p:sp>
      <p:sp>
        <p:nvSpPr>
          <p:cNvPr id="45" name="Rectangle 44"/>
          <p:cNvSpPr/>
          <p:nvPr/>
        </p:nvSpPr>
        <p:spPr>
          <a:xfrm>
            <a:off x="7026187" y="3429000"/>
            <a:ext cx="992579" cy="369332"/>
          </a:xfrm>
          <a:prstGeom prst="rect">
            <a:avLst/>
          </a:prstGeom>
        </p:spPr>
        <p:txBody>
          <a:bodyPr wrap="none">
            <a:spAutoFit/>
          </a:bodyPr>
          <a:lstStyle/>
          <a:p>
            <a:r>
              <a:rPr lang="nl-NL" b="1" dirty="0" smtClean="0"/>
              <a:t>∀y ¬</a:t>
            </a:r>
            <a:r>
              <a:rPr lang="nl-NL" b="1" dirty="0" err="1" smtClean="0"/>
              <a:t>Rcy</a:t>
            </a:r>
            <a:r>
              <a:rPr lang="nl-NL" b="1" dirty="0" smtClean="0"/>
              <a:t> </a:t>
            </a:r>
            <a:endParaRPr lang="nl-NL" dirty="0"/>
          </a:p>
        </p:txBody>
      </p:sp>
      <p:sp>
        <p:nvSpPr>
          <p:cNvPr id="46" name="Rectangle 45"/>
          <p:cNvSpPr/>
          <p:nvPr/>
        </p:nvSpPr>
        <p:spPr>
          <a:xfrm>
            <a:off x="7308304" y="4149080"/>
            <a:ext cx="638573" cy="369332"/>
          </a:xfrm>
          <a:prstGeom prst="rect">
            <a:avLst/>
          </a:prstGeom>
        </p:spPr>
        <p:txBody>
          <a:bodyPr wrap="none">
            <a:spAutoFit/>
          </a:bodyPr>
          <a:lstStyle/>
          <a:p>
            <a:r>
              <a:rPr lang="nl-NL" b="1" dirty="0" smtClean="0"/>
              <a:t>¬</a:t>
            </a:r>
            <a:r>
              <a:rPr lang="nl-NL" b="1" dirty="0" err="1" smtClean="0"/>
              <a:t>Rca</a:t>
            </a:r>
            <a:endParaRPr lang="nl-NL" dirty="0"/>
          </a:p>
        </p:txBody>
      </p:sp>
      <p:sp>
        <p:nvSpPr>
          <p:cNvPr id="47" name="Rectangle 46"/>
          <p:cNvSpPr/>
          <p:nvPr/>
        </p:nvSpPr>
        <p:spPr>
          <a:xfrm>
            <a:off x="7308304" y="4427820"/>
            <a:ext cx="649537" cy="369332"/>
          </a:xfrm>
          <a:prstGeom prst="rect">
            <a:avLst/>
          </a:prstGeom>
        </p:spPr>
        <p:txBody>
          <a:bodyPr wrap="none">
            <a:spAutoFit/>
          </a:bodyPr>
          <a:lstStyle/>
          <a:p>
            <a:r>
              <a:rPr lang="nl-NL" b="1" dirty="0" smtClean="0"/>
              <a:t>¬</a:t>
            </a:r>
            <a:r>
              <a:rPr lang="nl-NL" b="1" dirty="0" err="1" smtClean="0"/>
              <a:t>Rcb</a:t>
            </a:r>
            <a:endParaRPr lang="nl-NL" dirty="0"/>
          </a:p>
        </p:txBody>
      </p:sp>
      <p:sp>
        <p:nvSpPr>
          <p:cNvPr id="48" name="Rectangle 47"/>
          <p:cNvSpPr/>
          <p:nvPr/>
        </p:nvSpPr>
        <p:spPr>
          <a:xfrm>
            <a:off x="7308304" y="4715852"/>
            <a:ext cx="622286" cy="369332"/>
          </a:xfrm>
          <a:prstGeom prst="rect">
            <a:avLst/>
          </a:prstGeom>
        </p:spPr>
        <p:txBody>
          <a:bodyPr wrap="none">
            <a:spAutoFit/>
          </a:bodyPr>
          <a:lstStyle/>
          <a:p>
            <a:r>
              <a:rPr lang="nl-NL" b="1" dirty="0" smtClean="0"/>
              <a:t>¬</a:t>
            </a:r>
            <a:r>
              <a:rPr lang="nl-NL" b="1" dirty="0" err="1" smtClean="0"/>
              <a:t>Rcc</a:t>
            </a:r>
            <a:endParaRPr lang="nl-NL" dirty="0"/>
          </a:p>
        </p:txBody>
      </p:sp>
      <p:cxnSp>
        <p:nvCxnSpPr>
          <p:cNvPr id="49" name="Straight Connector 48"/>
          <p:cNvCxnSpPr/>
          <p:nvPr/>
        </p:nvCxnSpPr>
        <p:spPr>
          <a:xfrm>
            <a:off x="7992000" y="609329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7956376" y="65973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tangle 50"/>
          <p:cNvSpPr/>
          <p:nvPr/>
        </p:nvSpPr>
        <p:spPr>
          <a:xfrm>
            <a:off x="8009283" y="5157192"/>
            <a:ext cx="523157" cy="369332"/>
          </a:xfrm>
          <a:prstGeom prst="rect">
            <a:avLst/>
          </a:prstGeom>
        </p:spPr>
        <p:txBody>
          <a:bodyPr wrap="none">
            <a:spAutoFit/>
          </a:bodyPr>
          <a:lstStyle/>
          <a:p>
            <a:r>
              <a:rPr lang="nl-NL" b="1" dirty="0" err="1" smtClean="0"/>
              <a:t>Rca</a:t>
            </a:r>
            <a:endParaRPr lang="nl-NL" dirty="0"/>
          </a:p>
        </p:txBody>
      </p:sp>
      <p:sp>
        <p:nvSpPr>
          <p:cNvPr id="52" name="Rectangle 51"/>
          <p:cNvSpPr/>
          <p:nvPr/>
        </p:nvSpPr>
        <p:spPr>
          <a:xfrm>
            <a:off x="7998319" y="5733256"/>
            <a:ext cx="534121" cy="369332"/>
          </a:xfrm>
          <a:prstGeom prst="rect">
            <a:avLst/>
          </a:prstGeom>
        </p:spPr>
        <p:txBody>
          <a:bodyPr wrap="none">
            <a:spAutoFit/>
          </a:bodyPr>
          <a:lstStyle/>
          <a:p>
            <a:r>
              <a:rPr lang="nl-NL" b="1" dirty="0" err="1" smtClean="0"/>
              <a:t>Rcb</a:t>
            </a:r>
            <a:endParaRPr lang="nl-NL" dirty="0"/>
          </a:p>
        </p:txBody>
      </p:sp>
      <p:sp>
        <p:nvSpPr>
          <p:cNvPr id="53" name="Rectangle 52"/>
          <p:cNvSpPr/>
          <p:nvPr/>
        </p:nvSpPr>
        <p:spPr>
          <a:xfrm>
            <a:off x="8009283" y="6300028"/>
            <a:ext cx="506870" cy="369332"/>
          </a:xfrm>
          <a:prstGeom prst="rect">
            <a:avLst/>
          </a:prstGeom>
        </p:spPr>
        <p:txBody>
          <a:bodyPr wrap="none">
            <a:spAutoFit/>
          </a:bodyPr>
          <a:lstStyle/>
          <a:p>
            <a:r>
              <a:rPr lang="nl-NL" b="1" dirty="0" err="1" smtClean="0"/>
              <a:t>Rcc</a:t>
            </a:r>
            <a:endParaRPr lang="nl-NL" dirty="0"/>
          </a:p>
        </p:txBody>
      </p:sp>
      <p:sp>
        <p:nvSpPr>
          <p:cNvPr id="54" name="TextBox 53"/>
          <p:cNvSpPr txBox="1"/>
          <p:nvPr/>
        </p:nvSpPr>
        <p:spPr>
          <a:xfrm>
            <a:off x="4572000" y="4710043"/>
            <a:ext cx="2232248" cy="2031325"/>
          </a:xfrm>
          <a:prstGeom prst="rect">
            <a:avLst/>
          </a:prstGeom>
          <a:noFill/>
        </p:spPr>
        <p:txBody>
          <a:bodyPr wrap="square" rtlCol="0">
            <a:spAutoFit/>
          </a:bodyPr>
          <a:lstStyle/>
          <a:p>
            <a:r>
              <a:rPr lang="nl-NL" dirty="0" smtClean="0"/>
              <a:t>De boom blijft open en genereert dus een tegenvoorbeeld: Domein </a:t>
            </a:r>
            <a:r>
              <a:rPr lang="nl-NL" b="1" dirty="0" smtClean="0"/>
              <a:t>D</a:t>
            </a:r>
            <a:r>
              <a:rPr lang="nl-NL" dirty="0" smtClean="0"/>
              <a:t> = {</a:t>
            </a:r>
            <a:r>
              <a:rPr lang="nl-NL" b="1" dirty="0" smtClean="0"/>
              <a:t>a</a:t>
            </a:r>
            <a:r>
              <a:rPr lang="nl-NL" dirty="0" smtClean="0"/>
              <a:t>, </a:t>
            </a:r>
            <a:r>
              <a:rPr lang="nl-NL" b="1" dirty="0" smtClean="0"/>
              <a:t>b</a:t>
            </a:r>
            <a:r>
              <a:rPr lang="nl-NL" dirty="0" smtClean="0"/>
              <a:t>, </a:t>
            </a:r>
            <a:r>
              <a:rPr lang="nl-NL" b="1" dirty="0" smtClean="0"/>
              <a:t>c</a:t>
            </a:r>
            <a:r>
              <a:rPr lang="nl-NL" dirty="0" smtClean="0"/>
              <a:t>} met </a:t>
            </a:r>
            <a:r>
              <a:rPr lang="nl-NL" b="1" dirty="0" smtClean="0"/>
              <a:t>Rab</a:t>
            </a:r>
            <a:r>
              <a:rPr lang="nl-NL" dirty="0" smtClean="0"/>
              <a:t> waar, </a:t>
            </a:r>
            <a:r>
              <a:rPr lang="nl-NL" b="1" dirty="0" err="1" smtClean="0"/>
              <a:t>Rca</a:t>
            </a:r>
            <a:r>
              <a:rPr lang="nl-NL" dirty="0" smtClean="0"/>
              <a:t> onwaar, </a:t>
            </a:r>
            <a:r>
              <a:rPr lang="nl-NL" b="1" dirty="0" err="1" smtClean="0"/>
              <a:t>Rcb</a:t>
            </a:r>
            <a:r>
              <a:rPr lang="nl-NL" dirty="0" smtClean="0"/>
              <a:t> onwaar en </a:t>
            </a:r>
            <a:r>
              <a:rPr lang="nl-NL" b="1" dirty="0" err="1" smtClean="0"/>
              <a:t>Rcc</a:t>
            </a:r>
            <a:r>
              <a:rPr lang="nl-NL" dirty="0" smtClean="0"/>
              <a:t> onwaar.</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20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20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20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2000"/>
                                        <p:tgtEl>
                                          <p:spTgt spid="24"/>
                                        </p:tgtEl>
                                      </p:cBhvr>
                                    </p:animEffect>
                                  </p:childTnLst>
                                </p:cTn>
                              </p:par>
                              <p:par>
                                <p:cTn id="55" presetID="10"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20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2000"/>
                                        <p:tgtEl>
                                          <p:spTgt spid="27"/>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20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2000"/>
                                        <p:tgtEl>
                                          <p:spTgt spid="30"/>
                                        </p:tgtEl>
                                      </p:cBhvr>
                                    </p:animEffect>
                                  </p:childTnLst>
                                </p:cTn>
                              </p:par>
                              <p:par>
                                <p:cTn id="67" presetID="10"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2000"/>
                                        <p:tgtEl>
                                          <p:spTgt spid="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2000"/>
                                        <p:tgtEl>
                                          <p:spTgt spid="36"/>
                                        </p:tgtEl>
                                      </p:cBhvr>
                                    </p:animEffect>
                                  </p:childTnLst>
                                </p:cTn>
                              </p:par>
                              <p:par>
                                <p:cTn id="73" presetID="10"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20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2000"/>
                                        <p:tgtEl>
                                          <p:spTgt spid="38"/>
                                        </p:tgtEl>
                                      </p:cBhvr>
                                    </p:animEffect>
                                  </p:childTnLst>
                                </p:cTn>
                              </p:par>
                              <p:par>
                                <p:cTn id="79" presetID="10"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2000"/>
                                        <p:tgtEl>
                                          <p:spTgt spid="3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2000"/>
                                        <p:tgtEl>
                                          <p:spTgt spid="4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2000"/>
                                        <p:tgtEl>
                                          <p:spTgt spid="4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2000"/>
                                        <p:tgtEl>
                                          <p:spTgt spid="4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2000"/>
                                        <p:tgtEl>
                                          <p:spTgt spid="4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2000"/>
                                        <p:tgtEl>
                                          <p:spTgt spid="4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200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2000"/>
                                        <p:tgtEl>
                                          <p:spTgt spid="4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2000"/>
                                        <p:tgtEl>
                                          <p:spTgt spid="4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2000"/>
                                        <p:tgtEl>
                                          <p:spTgt spid="48"/>
                                        </p:tgtEl>
                                      </p:cBhvr>
                                    </p:animEffect>
                                  </p:childTnLst>
                                </p:cTn>
                              </p:par>
                              <p:par>
                                <p:cTn id="109" presetID="10" presetClass="entr" presetSubtype="0" fill="hold"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2000"/>
                                        <p:tgtEl>
                                          <p:spTgt spid="4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fade">
                                      <p:cBhvr>
                                        <p:cTn id="114" dur="2000"/>
                                        <p:tgtEl>
                                          <p:spTgt spid="5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2000"/>
                                        <p:tgtEl>
                                          <p:spTgt spid="5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2000"/>
                                        <p:tgtEl>
                                          <p:spTgt spid="5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fade">
                                      <p:cBhvr>
                                        <p:cTn id="123" dur="2000"/>
                                        <p:tgtEl>
                                          <p:spTgt spid="53"/>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54">
                                            <p:txEl>
                                              <p:pRg st="0" end="0"/>
                                            </p:txEl>
                                          </p:spTgt>
                                        </p:tgtEl>
                                        <p:attrNameLst>
                                          <p:attrName>style.visibility</p:attrName>
                                        </p:attrNameLst>
                                      </p:cBhvr>
                                      <p:to>
                                        <p:strVal val="visible"/>
                                      </p:to>
                                    </p:set>
                                    <p:animEffect transition="in" filter="fade">
                                      <p:cBhvr>
                                        <p:cTn id="128" dur="20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p:bldP spid="20" grpId="0"/>
      <p:bldP spid="21" grpId="0"/>
      <p:bldP spid="22" grpId="0"/>
      <p:bldP spid="11" grpId="0" build="allAtOnce"/>
      <p:bldP spid="12" grpId="0" build="allAtOnce"/>
      <p:bldP spid="13" grpId="0" build="allAtOnce"/>
      <p:bldP spid="15" grpId="0" animBg="1"/>
      <p:bldP spid="24" grpId="0" animBg="1"/>
      <p:bldP spid="27" grpId="0" animBg="1"/>
      <p:bldP spid="30" grpId="0" animBg="1"/>
      <p:bldP spid="36" grpId="0" animBg="1"/>
      <p:bldP spid="38" grpId="0" animBg="1"/>
      <p:bldP spid="40" grpId="0" animBg="1"/>
      <p:bldP spid="41" grpId="0"/>
      <p:bldP spid="42" grpId="0"/>
      <p:bldP spid="43" grpId="0"/>
      <p:bldP spid="44" grpId="0"/>
      <p:bldP spid="45" grpId="0"/>
      <p:bldP spid="46" grpId="0"/>
      <p:bldP spid="47" grpId="0"/>
      <p:bldP spid="48" grpId="0"/>
      <p:bldP spid="50" grpId="0" animBg="1"/>
      <p:bldP spid="51" grpId="0"/>
      <p:bldP spid="52" grpId="0"/>
      <p:bldP spid="53" grpId="0"/>
      <p:bldP spid="54"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de conjunctie (∧)</a:t>
            </a:r>
            <a:endParaRPr lang="nl-NL" sz="3600" dirty="0"/>
          </a:p>
        </p:txBody>
      </p:sp>
      <p:sp>
        <p:nvSpPr>
          <p:cNvPr id="3" name="Content Placeholder 2"/>
          <p:cNvSpPr>
            <a:spLocks noGrp="1"/>
          </p:cNvSpPr>
          <p:nvPr>
            <p:ph idx="1"/>
          </p:nvPr>
        </p:nvSpPr>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1 </a:t>
            </a:r>
            <a:endParaRPr lang="nl-NL" sz="2400" dirty="0" smtClean="0"/>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15. </a:t>
            </a:r>
            <a:r>
              <a:rPr lang="el-GR" sz="2400" b="1" i="1" dirty="0" smtClean="0"/>
              <a:t>α</a:t>
            </a:r>
            <a:r>
              <a:rPr lang="nl-NL" sz="2400" b="1" i="1" baseline="-25000" dirty="0" smtClean="0"/>
              <a:t>2</a:t>
            </a:r>
            <a:endParaRPr lang="nl-NL" sz="2400" dirty="0" smtClean="0"/>
          </a:p>
          <a:p>
            <a:pPr marL="514350" indent="-514350">
              <a:buNone/>
            </a:pPr>
            <a:r>
              <a:rPr lang="nl-NL" sz="2400" dirty="0" smtClean="0"/>
              <a:t>…</a:t>
            </a:r>
          </a:p>
          <a:p>
            <a:pPr marL="514350" indent="-514350">
              <a:buNone/>
            </a:pPr>
            <a:r>
              <a:rPr lang="nl-NL" sz="2400" dirty="0" smtClean="0"/>
              <a:t>16. </a:t>
            </a:r>
            <a:r>
              <a:rPr lang="el-GR" sz="2400" b="1" i="1" dirty="0" smtClean="0"/>
              <a:t>α</a:t>
            </a:r>
            <a:r>
              <a:rPr lang="nl-NL" sz="2400" b="1" i="1" baseline="-25000" dirty="0" smtClean="0"/>
              <a:t>1 </a:t>
            </a:r>
            <a:r>
              <a:rPr lang="nl-NL" sz="2400" b="1" dirty="0" smtClean="0"/>
              <a:t>∧</a:t>
            </a:r>
            <a:r>
              <a:rPr lang="nl-NL" sz="2400" dirty="0" smtClean="0"/>
              <a:t> </a:t>
            </a:r>
            <a:r>
              <a:rPr lang="el-GR" sz="2400" b="1" i="1" dirty="0" smtClean="0"/>
              <a:t>α</a:t>
            </a:r>
            <a:r>
              <a:rPr lang="nl-NL" sz="2400" b="1" i="1" baseline="-25000" dirty="0" smtClean="0"/>
              <a:t>2 </a:t>
            </a:r>
            <a:r>
              <a:rPr lang="nl-NL" sz="2400" b="1" i="1" dirty="0" smtClean="0"/>
              <a:t>    </a:t>
            </a:r>
            <a:r>
              <a:rPr lang="nl-NL" sz="2400" dirty="0" smtClean="0"/>
              <a:t>I ∧ (10, 15)</a:t>
            </a:r>
            <a:endParaRPr lang="nl-NL" sz="2400" baseline="-25000" dirty="0" smtClean="0"/>
          </a:p>
        </p:txBody>
      </p:sp>
      <p:sp>
        <p:nvSpPr>
          <p:cNvPr id="4" name="TextBox 3"/>
          <p:cNvSpPr txBox="1"/>
          <p:nvPr/>
        </p:nvSpPr>
        <p:spPr>
          <a:xfrm>
            <a:off x="4499992" y="1700808"/>
            <a:ext cx="3672408" cy="1200329"/>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 Q     </a:t>
            </a:r>
            <a:r>
              <a:rPr lang="nl-NL" sz="2400" b="1" dirty="0" smtClean="0"/>
              <a:t>Prem.</a:t>
            </a:r>
          </a:p>
          <a:p>
            <a:pPr marL="342900" indent="-342900">
              <a:buAutoNum type="arabicPeriod"/>
            </a:pPr>
            <a:r>
              <a:rPr lang="nl-NL" sz="2400" b="1" dirty="0" smtClean="0">
                <a:solidFill>
                  <a:srgbClr val="0070C0"/>
                </a:solidFill>
              </a:rPr>
              <a:t>R     </a:t>
            </a:r>
            <a:r>
              <a:rPr lang="nl-NL" sz="2400" b="1" dirty="0" smtClean="0"/>
              <a:t>Prem.</a:t>
            </a:r>
          </a:p>
          <a:p>
            <a:pPr marL="342900" indent="-342900">
              <a:buFontTx/>
              <a:buAutoNum type="arabicPeriod"/>
            </a:pPr>
            <a:r>
              <a:rPr lang="nl-NL" sz="2400" b="1" dirty="0" smtClean="0">
                <a:solidFill>
                  <a:srgbClr val="0070C0"/>
                </a:solidFill>
              </a:rPr>
              <a:t>R ∧ (P → Q)     </a:t>
            </a:r>
            <a:r>
              <a:rPr lang="nl-NL" sz="2400" b="1" dirty="0" smtClean="0"/>
              <a:t>I ∧ (1,2)</a:t>
            </a:r>
            <a:r>
              <a:rPr lang="nl-NL" sz="2400" b="1" dirty="0" smtClean="0">
                <a:solidFill>
                  <a:srgbClr val="0070C0"/>
                </a:solidFill>
              </a:rPr>
              <a:t> </a:t>
            </a:r>
          </a:p>
        </p:txBody>
      </p:sp>
      <p:sp>
        <p:nvSpPr>
          <p:cNvPr id="5" name="TextBox 4"/>
          <p:cNvSpPr txBox="1"/>
          <p:nvPr/>
        </p:nvSpPr>
        <p:spPr>
          <a:xfrm>
            <a:off x="4499992" y="3645024"/>
            <a:ext cx="3672408" cy="830997"/>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a:t>
            </a:r>
            <a:r>
              <a:rPr lang="nl-NL" sz="2400" b="1" dirty="0" smtClean="0"/>
              <a:t>Prem.</a:t>
            </a:r>
          </a:p>
          <a:p>
            <a:pPr marL="342900" indent="-342900">
              <a:buAutoNum type="arabicPeriod"/>
            </a:pPr>
            <a:r>
              <a:rPr lang="nl-NL" sz="2400" b="1" dirty="0" smtClean="0">
                <a:solidFill>
                  <a:srgbClr val="0070C0"/>
                </a:solidFill>
              </a:rPr>
              <a:t>P ∧ P    </a:t>
            </a:r>
            <a:r>
              <a:rPr lang="nl-NL" sz="2400" b="1" dirty="0" smtClean="0"/>
              <a:t>I ∧ (1,1)</a:t>
            </a:r>
            <a:r>
              <a:rPr lang="nl-NL" sz="2400" b="1" dirty="0" smtClean="0">
                <a:solidFill>
                  <a:srgbClr val="0070C0"/>
                </a:solidFill>
              </a:rPr>
              <a:t> </a:t>
            </a:r>
          </a:p>
        </p:txBody>
      </p:sp>
      <p:sp>
        <p:nvSpPr>
          <p:cNvPr id="6" name="Rectangle 5"/>
          <p:cNvSpPr/>
          <p:nvPr/>
        </p:nvSpPr>
        <p:spPr>
          <a:xfrm>
            <a:off x="4644008" y="4653136"/>
            <a:ext cx="1486304" cy="461665"/>
          </a:xfrm>
          <a:prstGeom prst="rect">
            <a:avLst/>
          </a:prstGeom>
        </p:spPr>
        <p:txBody>
          <a:bodyPr wrap="none">
            <a:spAutoFit/>
          </a:bodyPr>
          <a:lstStyle/>
          <a:p>
            <a:r>
              <a:rPr lang="nl-NL" sz="2400" b="1" dirty="0" smtClean="0"/>
              <a:t>P  Ⱶ  P ∧ P </a:t>
            </a:r>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Boomregel voor onware existentiële </a:t>
            </a:r>
            <a:r>
              <a:rPr lang="nl-NL" sz="3200" dirty="0" err="1" smtClean="0"/>
              <a:t>kwantificatie</a:t>
            </a:r>
            <a:endParaRPr lang="nl-NL" sz="3200" dirty="0"/>
          </a:p>
        </p:txBody>
      </p:sp>
      <p:sp>
        <p:nvSpPr>
          <p:cNvPr id="56" name="Oval 55"/>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Straight Connector 56"/>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tangle 59"/>
          <p:cNvSpPr/>
          <p:nvPr/>
        </p:nvSpPr>
        <p:spPr>
          <a:xfrm>
            <a:off x="1619672" y="1628800"/>
            <a:ext cx="867545"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61" name="Rectangle 60"/>
          <p:cNvSpPr/>
          <p:nvPr/>
        </p:nvSpPr>
        <p:spPr>
          <a:xfrm>
            <a:off x="161967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62" name="TextBox 61"/>
          <p:cNvSpPr txBox="1"/>
          <p:nvPr/>
        </p:nvSpPr>
        <p:spPr>
          <a:xfrm>
            <a:off x="899592" y="3573016"/>
            <a:ext cx="2808312" cy="923330"/>
          </a:xfrm>
          <a:prstGeom prst="rect">
            <a:avLst/>
          </a:prstGeom>
          <a:noFill/>
        </p:spPr>
        <p:txBody>
          <a:bodyPr wrap="square" rtlCol="0">
            <a:spAutoFit/>
          </a:bodyPr>
          <a:lstStyle/>
          <a:p>
            <a:r>
              <a:rPr lang="nl-NL" dirty="0" smtClean="0"/>
              <a:t>Voor elke individuconstante </a:t>
            </a:r>
            <a:r>
              <a:rPr lang="nl-NL" b="1" dirty="0" smtClean="0"/>
              <a:t>a</a:t>
            </a:r>
            <a:r>
              <a:rPr lang="nl-NL" dirty="0" smtClean="0"/>
              <a:t> die in de betreffende tak optreedt.</a:t>
            </a:r>
            <a:endParaRPr lang="nl-NL" dirty="0">
              <a:solidFill>
                <a:srgbClr val="0070C0"/>
              </a:solidFill>
            </a:endParaRPr>
          </a:p>
        </p:txBody>
      </p:sp>
      <p:sp>
        <p:nvSpPr>
          <p:cNvPr id="63" name="TextBox 62"/>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Boomregel voor onware existentiële </a:t>
            </a:r>
            <a:r>
              <a:rPr lang="nl-NL" sz="3200" dirty="0" err="1" smtClean="0"/>
              <a:t>kwantificatie</a:t>
            </a:r>
            <a:endParaRPr lang="nl-NL" sz="3200" dirty="0"/>
          </a:p>
        </p:txBody>
      </p:sp>
      <p:sp>
        <p:nvSpPr>
          <p:cNvPr id="56" name="Oval 55"/>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Straight Connector 56"/>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tangle 59"/>
          <p:cNvSpPr/>
          <p:nvPr/>
        </p:nvSpPr>
        <p:spPr>
          <a:xfrm>
            <a:off x="1619672" y="1628800"/>
            <a:ext cx="867545"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61" name="Rectangle 60"/>
          <p:cNvSpPr/>
          <p:nvPr/>
        </p:nvSpPr>
        <p:spPr>
          <a:xfrm>
            <a:off x="161967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62" name="TextBox 61"/>
          <p:cNvSpPr txBox="1"/>
          <p:nvPr/>
        </p:nvSpPr>
        <p:spPr>
          <a:xfrm>
            <a:off x="899592" y="3573016"/>
            <a:ext cx="2808312" cy="1754326"/>
          </a:xfrm>
          <a:prstGeom prst="rect">
            <a:avLst/>
          </a:prstGeom>
          <a:noFill/>
        </p:spPr>
        <p:txBody>
          <a:bodyPr wrap="square" rtlCol="0">
            <a:spAutoFit/>
          </a:bodyPr>
          <a:lstStyle/>
          <a:p>
            <a:r>
              <a:rPr lang="nl-NL" dirty="0" smtClean="0"/>
              <a:t>Voor elke individuconstante </a:t>
            </a:r>
            <a:r>
              <a:rPr lang="nl-NL" b="1" dirty="0" smtClean="0"/>
              <a:t>a</a:t>
            </a:r>
            <a:r>
              <a:rPr lang="nl-NL" dirty="0" smtClean="0"/>
              <a:t> die in de betreffende tak optreedt; </a:t>
            </a:r>
            <a:r>
              <a:rPr lang="nl-NL" dirty="0" smtClean="0">
                <a:solidFill>
                  <a:srgbClr val="0070C0"/>
                </a:solidFill>
              </a:rPr>
              <a:t>kies een </a:t>
            </a:r>
            <a:r>
              <a:rPr lang="nl-NL" dirty="0" err="1" smtClean="0">
                <a:solidFill>
                  <a:srgbClr val="0070C0"/>
                </a:solidFill>
              </a:rPr>
              <a:t>individu-constante</a:t>
            </a:r>
            <a:r>
              <a:rPr lang="nl-NL" dirty="0" smtClean="0">
                <a:solidFill>
                  <a:srgbClr val="0070C0"/>
                </a:solidFill>
              </a:rPr>
              <a:t> als in de tak nog geen individuconstante voorkomt</a:t>
            </a:r>
            <a:endParaRPr lang="nl-NL" dirty="0">
              <a:solidFill>
                <a:srgbClr val="0070C0"/>
              </a:solidFill>
            </a:endParaRPr>
          </a:p>
        </p:txBody>
      </p:sp>
      <p:sp>
        <p:nvSpPr>
          <p:cNvPr id="63" name="TextBox 62"/>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Boomregel voor onware existentiële </a:t>
            </a:r>
            <a:r>
              <a:rPr lang="nl-NL" sz="3200" dirty="0" err="1" smtClean="0"/>
              <a:t>kwantificatie</a:t>
            </a:r>
            <a:endParaRPr lang="nl-NL" sz="3200" dirty="0"/>
          </a:p>
        </p:txBody>
      </p:sp>
      <p:sp>
        <p:nvSpPr>
          <p:cNvPr id="56" name="Oval 55"/>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Straight Connector 56"/>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tangle 59"/>
          <p:cNvSpPr/>
          <p:nvPr/>
        </p:nvSpPr>
        <p:spPr>
          <a:xfrm>
            <a:off x="1619672" y="1628800"/>
            <a:ext cx="867545"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61" name="Rectangle 60"/>
          <p:cNvSpPr/>
          <p:nvPr/>
        </p:nvSpPr>
        <p:spPr>
          <a:xfrm>
            <a:off x="161967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62" name="TextBox 61"/>
          <p:cNvSpPr txBox="1"/>
          <p:nvPr/>
        </p:nvSpPr>
        <p:spPr>
          <a:xfrm>
            <a:off x="899592" y="3573016"/>
            <a:ext cx="2808312" cy="1754326"/>
          </a:xfrm>
          <a:prstGeom prst="rect">
            <a:avLst/>
          </a:prstGeom>
          <a:noFill/>
        </p:spPr>
        <p:txBody>
          <a:bodyPr wrap="square" rtlCol="0">
            <a:spAutoFit/>
          </a:bodyPr>
          <a:lstStyle/>
          <a:p>
            <a:r>
              <a:rPr lang="nl-NL" dirty="0" smtClean="0"/>
              <a:t>Voor elke individuconstante </a:t>
            </a:r>
            <a:r>
              <a:rPr lang="nl-NL" b="1" dirty="0" smtClean="0"/>
              <a:t>a</a:t>
            </a:r>
            <a:r>
              <a:rPr lang="nl-NL" dirty="0" smtClean="0"/>
              <a:t> die in de betreffende tak optreedt; kies een </a:t>
            </a:r>
            <a:r>
              <a:rPr lang="nl-NL" dirty="0" err="1" smtClean="0"/>
              <a:t>individu-constante</a:t>
            </a:r>
            <a:r>
              <a:rPr lang="nl-NL" dirty="0" smtClean="0"/>
              <a:t> als in de tak nog geen individuconstante voorkomt</a:t>
            </a:r>
            <a:endParaRPr lang="nl-NL" dirty="0"/>
          </a:p>
        </p:txBody>
      </p:sp>
      <p:sp>
        <p:nvSpPr>
          <p:cNvPr id="63" name="TextBox 62"/>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11" name="TextBox 10"/>
          <p:cNvSpPr txBox="1"/>
          <p:nvPr/>
        </p:nvSpPr>
        <p:spPr>
          <a:xfrm>
            <a:off x="899592" y="5445224"/>
            <a:ext cx="3168352" cy="923330"/>
          </a:xfrm>
          <a:prstGeom prst="rect">
            <a:avLst/>
          </a:prstGeom>
          <a:noFill/>
        </p:spPr>
        <p:txBody>
          <a:bodyPr wrap="square" rtlCol="0">
            <a:spAutoFit/>
          </a:bodyPr>
          <a:lstStyle/>
          <a:p>
            <a:r>
              <a:rPr lang="nl-NL" i="1" dirty="0" smtClean="0"/>
              <a:t>Deze regel kunnen we afleiden uit de boomregel voor een   ware universele </a:t>
            </a:r>
            <a:r>
              <a:rPr lang="nl-NL" i="1" dirty="0" err="1" smtClean="0"/>
              <a:t>kwantificatie</a:t>
            </a:r>
            <a:r>
              <a:rPr lang="nl-NL" i="1" dirty="0" smtClean="0"/>
              <a:t>…</a:t>
            </a:r>
            <a:endParaRPr lang="nl-NL" i="1" dirty="0"/>
          </a:p>
        </p:txBody>
      </p:sp>
      <p:sp>
        <p:nvSpPr>
          <p:cNvPr id="12" name="Oval 11"/>
          <p:cNvSpPr/>
          <p:nvPr/>
        </p:nvSpPr>
        <p:spPr>
          <a:xfrm>
            <a:off x="5936703"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6008711" y="1628800"/>
            <a:ext cx="867545"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animBg="1"/>
      <p:bldP spid="16" grpId="0"/>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Boomregel voor onware existentiële </a:t>
            </a:r>
            <a:r>
              <a:rPr lang="nl-NL" sz="3200" dirty="0" err="1" smtClean="0"/>
              <a:t>kwantificatie</a:t>
            </a:r>
            <a:endParaRPr lang="nl-NL" sz="3200" dirty="0"/>
          </a:p>
        </p:txBody>
      </p:sp>
      <p:sp>
        <p:nvSpPr>
          <p:cNvPr id="56" name="Oval 55"/>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Straight Connector 56"/>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tangle 59"/>
          <p:cNvSpPr/>
          <p:nvPr/>
        </p:nvSpPr>
        <p:spPr>
          <a:xfrm>
            <a:off x="1619672" y="1628800"/>
            <a:ext cx="867545"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61" name="Rectangle 60"/>
          <p:cNvSpPr/>
          <p:nvPr/>
        </p:nvSpPr>
        <p:spPr>
          <a:xfrm>
            <a:off x="161967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62" name="TextBox 61"/>
          <p:cNvSpPr txBox="1"/>
          <p:nvPr/>
        </p:nvSpPr>
        <p:spPr>
          <a:xfrm>
            <a:off x="899592" y="3573016"/>
            <a:ext cx="2808312" cy="1754326"/>
          </a:xfrm>
          <a:prstGeom prst="rect">
            <a:avLst/>
          </a:prstGeom>
          <a:noFill/>
        </p:spPr>
        <p:txBody>
          <a:bodyPr wrap="square" rtlCol="0">
            <a:spAutoFit/>
          </a:bodyPr>
          <a:lstStyle/>
          <a:p>
            <a:r>
              <a:rPr lang="nl-NL" dirty="0" smtClean="0"/>
              <a:t>Voor elke individuconstante </a:t>
            </a:r>
            <a:r>
              <a:rPr lang="nl-NL" b="1" dirty="0" smtClean="0"/>
              <a:t>a</a:t>
            </a:r>
            <a:r>
              <a:rPr lang="nl-NL" dirty="0" smtClean="0"/>
              <a:t> die in de betreffende tak optreedt; kies een </a:t>
            </a:r>
            <a:r>
              <a:rPr lang="nl-NL" dirty="0" err="1" smtClean="0"/>
              <a:t>individu-constante</a:t>
            </a:r>
            <a:r>
              <a:rPr lang="nl-NL" dirty="0" smtClean="0"/>
              <a:t> als in de tak nog geen individuconstante voorkomt</a:t>
            </a:r>
            <a:endParaRPr lang="nl-NL" dirty="0"/>
          </a:p>
        </p:txBody>
      </p:sp>
      <p:sp>
        <p:nvSpPr>
          <p:cNvPr id="63" name="TextBox 62"/>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12" name="Oval 11"/>
          <p:cNvSpPr/>
          <p:nvPr/>
        </p:nvSpPr>
        <p:spPr>
          <a:xfrm>
            <a:off x="5936703"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6008711" y="1628800"/>
            <a:ext cx="1107996"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25" name="TextBox 24"/>
          <p:cNvSpPr txBox="1"/>
          <p:nvPr/>
        </p:nvSpPr>
        <p:spPr>
          <a:xfrm>
            <a:off x="899592" y="5445224"/>
            <a:ext cx="3168352" cy="923330"/>
          </a:xfrm>
          <a:prstGeom prst="rect">
            <a:avLst/>
          </a:prstGeom>
          <a:noFill/>
        </p:spPr>
        <p:txBody>
          <a:bodyPr wrap="square" rtlCol="0">
            <a:spAutoFit/>
          </a:bodyPr>
          <a:lstStyle/>
          <a:p>
            <a:r>
              <a:rPr lang="nl-NL" i="1" dirty="0" smtClean="0"/>
              <a:t>Deze regel kunnen we afleiden uit de boomregel voor een   ware universele </a:t>
            </a:r>
            <a:r>
              <a:rPr lang="nl-NL" i="1" dirty="0" err="1" smtClean="0"/>
              <a:t>kwantificatie</a:t>
            </a:r>
            <a:r>
              <a:rPr lang="nl-NL" i="1" dirty="0" smtClean="0"/>
              <a:t>…</a:t>
            </a:r>
            <a:endParaRPr lang="nl-NL" i="1" dirty="0"/>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Boomregel voor onware existentiële </a:t>
            </a:r>
            <a:r>
              <a:rPr lang="nl-NL" sz="3200" dirty="0" err="1" smtClean="0"/>
              <a:t>kwantificatie</a:t>
            </a:r>
            <a:endParaRPr lang="nl-NL" sz="3200" dirty="0"/>
          </a:p>
        </p:txBody>
      </p:sp>
      <p:sp>
        <p:nvSpPr>
          <p:cNvPr id="56" name="Oval 55"/>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Straight Connector 56"/>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tangle 59"/>
          <p:cNvSpPr/>
          <p:nvPr/>
        </p:nvSpPr>
        <p:spPr>
          <a:xfrm>
            <a:off x="1619672" y="1628800"/>
            <a:ext cx="867545"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61" name="Rectangle 60"/>
          <p:cNvSpPr/>
          <p:nvPr/>
        </p:nvSpPr>
        <p:spPr>
          <a:xfrm>
            <a:off x="161967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62" name="TextBox 61"/>
          <p:cNvSpPr txBox="1"/>
          <p:nvPr/>
        </p:nvSpPr>
        <p:spPr>
          <a:xfrm>
            <a:off x="899592" y="3573016"/>
            <a:ext cx="2808312" cy="1754326"/>
          </a:xfrm>
          <a:prstGeom prst="rect">
            <a:avLst/>
          </a:prstGeom>
          <a:noFill/>
        </p:spPr>
        <p:txBody>
          <a:bodyPr wrap="square" rtlCol="0">
            <a:spAutoFit/>
          </a:bodyPr>
          <a:lstStyle/>
          <a:p>
            <a:r>
              <a:rPr lang="nl-NL" dirty="0" smtClean="0"/>
              <a:t>Voor elke individuconstante </a:t>
            </a:r>
            <a:r>
              <a:rPr lang="nl-NL" b="1" dirty="0" smtClean="0"/>
              <a:t>a</a:t>
            </a:r>
            <a:r>
              <a:rPr lang="nl-NL" dirty="0" smtClean="0"/>
              <a:t> die in de betreffende tak optreedt; kies een </a:t>
            </a:r>
            <a:r>
              <a:rPr lang="nl-NL" dirty="0" err="1" smtClean="0"/>
              <a:t>individu-constante</a:t>
            </a:r>
            <a:r>
              <a:rPr lang="nl-NL" dirty="0" smtClean="0"/>
              <a:t> als in de tak nog geen individuconstante voorkomt</a:t>
            </a:r>
            <a:endParaRPr lang="nl-NL" dirty="0"/>
          </a:p>
        </p:txBody>
      </p:sp>
      <p:sp>
        <p:nvSpPr>
          <p:cNvPr id="63" name="TextBox 62"/>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12" name="Oval 11"/>
          <p:cNvSpPr/>
          <p:nvPr/>
        </p:nvSpPr>
        <p:spPr>
          <a:xfrm>
            <a:off x="5936703"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p:cNvSpPr/>
          <p:nvPr/>
        </p:nvSpPr>
        <p:spPr>
          <a:xfrm>
            <a:off x="6008711" y="1628800"/>
            <a:ext cx="1107996"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cxnSp>
        <p:nvCxnSpPr>
          <p:cNvPr id="14" name="Straight Connector 13"/>
          <p:cNvCxnSpPr/>
          <p:nvPr/>
        </p:nvCxnSpPr>
        <p:spPr>
          <a:xfrm>
            <a:off x="597600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940152" y="24928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p:cNvSpPr/>
          <p:nvPr/>
        </p:nvSpPr>
        <p:spPr>
          <a:xfrm>
            <a:off x="4932040" y="2339588"/>
            <a:ext cx="992579"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cxnSp>
        <p:nvCxnSpPr>
          <p:cNvPr id="18" name="Straight Connector 17"/>
          <p:cNvCxnSpPr/>
          <p:nvPr/>
        </p:nvCxnSpPr>
        <p:spPr>
          <a:xfrm>
            <a:off x="5976000" y="263691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940152"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5292080" y="2987660"/>
            <a:ext cx="699230" cy="369332"/>
          </a:xfrm>
          <a:prstGeom prst="rect">
            <a:avLst/>
          </a:prstGeom>
        </p:spPr>
        <p:txBody>
          <a:bodyPr wrap="none">
            <a:spAutoFit/>
          </a:bodyPr>
          <a:lstStyle/>
          <a:p>
            <a:r>
              <a:rPr lang="nl-NL" b="1" dirty="0" smtClean="0"/>
              <a:t>¬</a:t>
            </a:r>
            <a:r>
              <a:rPr lang="el-GR" b="1" i="1" dirty="0" smtClean="0"/>
              <a:t>α</a:t>
            </a:r>
            <a:r>
              <a:rPr lang="nl-NL" b="1" dirty="0" smtClean="0"/>
              <a:t>[a]</a:t>
            </a:r>
            <a:endParaRPr lang="nl-NL" dirty="0"/>
          </a:p>
        </p:txBody>
      </p:sp>
      <p:cxnSp>
        <p:nvCxnSpPr>
          <p:cNvPr id="21" name="Straight Connector 20"/>
          <p:cNvCxnSpPr/>
          <p:nvPr/>
        </p:nvCxnSpPr>
        <p:spPr>
          <a:xfrm>
            <a:off x="5976000" y="328498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940152" y="3789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6004410" y="3645024"/>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24" name="TextBox 23"/>
          <p:cNvSpPr txBox="1"/>
          <p:nvPr/>
        </p:nvSpPr>
        <p:spPr>
          <a:xfrm>
            <a:off x="6012160" y="4050938"/>
            <a:ext cx="2808312" cy="1754326"/>
          </a:xfrm>
          <a:prstGeom prst="rect">
            <a:avLst/>
          </a:prstGeom>
          <a:noFill/>
        </p:spPr>
        <p:txBody>
          <a:bodyPr wrap="square" rtlCol="0">
            <a:spAutoFit/>
          </a:bodyPr>
          <a:lstStyle/>
          <a:p>
            <a:r>
              <a:rPr lang="nl-NL" dirty="0" smtClean="0"/>
              <a:t>Voor elke individuconstante </a:t>
            </a:r>
            <a:r>
              <a:rPr lang="nl-NL" b="1" dirty="0" smtClean="0"/>
              <a:t>a</a:t>
            </a:r>
            <a:r>
              <a:rPr lang="nl-NL" dirty="0" smtClean="0"/>
              <a:t> die in de betreffende tak optreedt; kies een </a:t>
            </a:r>
            <a:r>
              <a:rPr lang="nl-NL" dirty="0" err="1" smtClean="0"/>
              <a:t>individu-constante</a:t>
            </a:r>
            <a:r>
              <a:rPr lang="nl-NL" dirty="0" smtClean="0"/>
              <a:t> als in de tak nog geen individuconstante voorkomt</a:t>
            </a:r>
            <a:endParaRPr lang="nl-NL" dirty="0"/>
          </a:p>
        </p:txBody>
      </p:sp>
      <p:sp>
        <p:nvSpPr>
          <p:cNvPr id="25" name="TextBox 24"/>
          <p:cNvSpPr txBox="1"/>
          <p:nvPr/>
        </p:nvSpPr>
        <p:spPr>
          <a:xfrm>
            <a:off x="899592" y="5445224"/>
            <a:ext cx="3168352" cy="923330"/>
          </a:xfrm>
          <a:prstGeom prst="rect">
            <a:avLst/>
          </a:prstGeom>
          <a:noFill/>
        </p:spPr>
        <p:txBody>
          <a:bodyPr wrap="square" rtlCol="0">
            <a:spAutoFit/>
          </a:bodyPr>
          <a:lstStyle/>
          <a:p>
            <a:r>
              <a:rPr lang="nl-NL" i="1" dirty="0" smtClean="0"/>
              <a:t>Deze regel kunnen we afleiden uit de boomregel voor een   ware universele </a:t>
            </a:r>
            <a:r>
              <a:rPr lang="nl-NL" i="1" dirty="0" err="1" smtClean="0"/>
              <a:t>kwantificatie</a:t>
            </a:r>
            <a:r>
              <a:rPr lang="nl-NL" i="1" dirty="0" smtClean="0"/>
              <a:t>…</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Boomregel voor onware universele </a:t>
            </a:r>
            <a:r>
              <a:rPr lang="nl-NL" sz="3200" dirty="0" err="1" smtClean="0"/>
              <a:t>kwantificatie</a:t>
            </a:r>
            <a:endParaRPr lang="nl-NL" sz="3200" dirty="0"/>
          </a:p>
        </p:txBody>
      </p:sp>
      <p:sp>
        <p:nvSpPr>
          <p:cNvPr id="56" name="Oval 55"/>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Straight Connector 56"/>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tangle 59"/>
          <p:cNvSpPr/>
          <p:nvPr/>
        </p:nvSpPr>
        <p:spPr>
          <a:xfrm>
            <a:off x="1619672" y="1628800"/>
            <a:ext cx="877163"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61" name="Rectangle 60"/>
          <p:cNvSpPr/>
          <p:nvPr/>
        </p:nvSpPr>
        <p:spPr>
          <a:xfrm>
            <a:off x="161967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63" name="TextBox 62"/>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11" name="TextBox 10"/>
          <p:cNvSpPr txBox="1"/>
          <p:nvPr/>
        </p:nvSpPr>
        <p:spPr>
          <a:xfrm>
            <a:off x="899592" y="3573016"/>
            <a:ext cx="2808312" cy="1200329"/>
          </a:xfrm>
          <a:prstGeom prst="rect">
            <a:avLst/>
          </a:prstGeom>
          <a:noFill/>
        </p:spPr>
        <p:txBody>
          <a:bodyPr wrap="square" rtlCol="0">
            <a:spAutoFit/>
          </a:bodyPr>
          <a:lstStyle/>
          <a:p>
            <a:r>
              <a:rPr lang="nl-NL" dirty="0" smtClean="0"/>
              <a:t>Waarbij de individuconstante </a:t>
            </a:r>
            <a:r>
              <a:rPr lang="nl-NL" b="1" dirty="0" smtClean="0"/>
              <a:t>a </a:t>
            </a:r>
            <a:r>
              <a:rPr lang="nl-NL" dirty="0" smtClean="0"/>
              <a:t>nog niet optreedt in de onderhavige tak</a:t>
            </a:r>
            <a:endParaRPr lang="nl-NL" b="1" dirty="0">
              <a:solidFill>
                <a:srgbClr val="0070C0"/>
              </a:solidFill>
            </a:endParaRPr>
          </a:p>
        </p:txBody>
      </p:sp>
      <p:sp>
        <p:nvSpPr>
          <p:cNvPr id="12" name="TextBox 11"/>
          <p:cNvSpPr txBox="1"/>
          <p:nvPr/>
        </p:nvSpPr>
        <p:spPr>
          <a:xfrm>
            <a:off x="899592" y="5445224"/>
            <a:ext cx="3168352" cy="923330"/>
          </a:xfrm>
          <a:prstGeom prst="rect">
            <a:avLst/>
          </a:prstGeom>
          <a:noFill/>
        </p:spPr>
        <p:txBody>
          <a:bodyPr wrap="square" rtlCol="0">
            <a:spAutoFit/>
          </a:bodyPr>
          <a:lstStyle/>
          <a:p>
            <a:r>
              <a:rPr lang="nl-NL" i="1" dirty="0" smtClean="0"/>
              <a:t>Deze regel kunnen we afleiden uit de boomregel voor een   ware existentiële </a:t>
            </a:r>
            <a:r>
              <a:rPr lang="nl-NL" i="1" dirty="0" err="1" smtClean="0"/>
              <a:t>kwantificatie</a:t>
            </a:r>
            <a:r>
              <a:rPr lang="nl-NL" i="1" dirty="0" smtClean="0"/>
              <a:t>…</a:t>
            </a:r>
            <a:endParaRPr lang="nl-NL" i="1" dirty="0"/>
          </a:p>
        </p:txBody>
      </p:sp>
      <p:sp>
        <p:nvSpPr>
          <p:cNvPr id="13" name="Oval 12"/>
          <p:cNvSpPr/>
          <p:nvPr/>
        </p:nvSpPr>
        <p:spPr>
          <a:xfrm>
            <a:off x="5936703"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p:nvSpPr>
        <p:spPr>
          <a:xfrm>
            <a:off x="6008711" y="1628800"/>
            <a:ext cx="877163"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animBg="1"/>
      <p:bldP spid="14" grpId="0"/>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Boomregel voor onware universele </a:t>
            </a:r>
            <a:r>
              <a:rPr lang="nl-NL" sz="3200" dirty="0" err="1" smtClean="0"/>
              <a:t>kwantificatie</a:t>
            </a:r>
            <a:endParaRPr lang="nl-NL" sz="3200" dirty="0"/>
          </a:p>
        </p:txBody>
      </p:sp>
      <p:sp>
        <p:nvSpPr>
          <p:cNvPr id="56" name="Oval 55"/>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Straight Connector 56"/>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tangle 59"/>
          <p:cNvSpPr/>
          <p:nvPr/>
        </p:nvSpPr>
        <p:spPr>
          <a:xfrm>
            <a:off x="1619672" y="1628800"/>
            <a:ext cx="877163"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61" name="Rectangle 60"/>
          <p:cNvSpPr/>
          <p:nvPr/>
        </p:nvSpPr>
        <p:spPr>
          <a:xfrm>
            <a:off x="161967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63" name="TextBox 62"/>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11" name="TextBox 10"/>
          <p:cNvSpPr txBox="1"/>
          <p:nvPr/>
        </p:nvSpPr>
        <p:spPr>
          <a:xfrm>
            <a:off x="899592" y="3573016"/>
            <a:ext cx="2808312" cy="1200329"/>
          </a:xfrm>
          <a:prstGeom prst="rect">
            <a:avLst/>
          </a:prstGeom>
          <a:noFill/>
        </p:spPr>
        <p:txBody>
          <a:bodyPr wrap="square" rtlCol="0">
            <a:spAutoFit/>
          </a:bodyPr>
          <a:lstStyle/>
          <a:p>
            <a:r>
              <a:rPr lang="nl-NL" dirty="0" smtClean="0"/>
              <a:t>Waarbij de individuconstante </a:t>
            </a:r>
            <a:r>
              <a:rPr lang="nl-NL" b="1" dirty="0" smtClean="0"/>
              <a:t>a </a:t>
            </a:r>
            <a:r>
              <a:rPr lang="nl-NL" dirty="0" smtClean="0"/>
              <a:t>nog niet optreedt in de onderhavige tak</a:t>
            </a:r>
            <a:endParaRPr lang="nl-NL" b="1" dirty="0">
              <a:solidFill>
                <a:srgbClr val="0070C0"/>
              </a:solidFill>
            </a:endParaRPr>
          </a:p>
        </p:txBody>
      </p:sp>
      <p:sp>
        <p:nvSpPr>
          <p:cNvPr id="12" name="TextBox 11"/>
          <p:cNvSpPr txBox="1"/>
          <p:nvPr/>
        </p:nvSpPr>
        <p:spPr>
          <a:xfrm>
            <a:off x="899592" y="5445224"/>
            <a:ext cx="3168352" cy="923330"/>
          </a:xfrm>
          <a:prstGeom prst="rect">
            <a:avLst/>
          </a:prstGeom>
          <a:noFill/>
        </p:spPr>
        <p:txBody>
          <a:bodyPr wrap="square" rtlCol="0">
            <a:spAutoFit/>
          </a:bodyPr>
          <a:lstStyle/>
          <a:p>
            <a:r>
              <a:rPr lang="nl-NL" i="1" dirty="0" smtClean="0"/>
              <a:t>Deze regel kunnen we afleiden uit de boomregel voor een   ware existentiële </a:t>
            </a:r>
            <a:r>
              <a:rPr lang="nl-NL" i="1" dirty="0" err="1" smtClean="0"/>
              <a:t>kwantificatie</a:t>
            </a:r>
            <a:r>
              <a:rPr lang="nl-NL" i="1" dirty="0" smtClean="0"/>
              <a:t>…</a:t>
            </a:r>
            <a:endParaRPr lang="nl-NL" i="1" dirty="0"/>
          </a:p>
        </p:txBody>
      </p:sp>
      <p:sp>
        <p:nvSpPr>
          <p:cNvPr id="13" name="Oval 12"/>
          <p:cNvSpPr/>
          <p:nvPr/>
        </p:nvSpPr>
        <p:spPr>
          <a:xfrm>
            <a:off x="5936703"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p:nvSpPr>
        <p:spPr>
          <a:xfrm>
            <a:off x="6008711" y="1628800"/>
            <a:ext cx="1098378"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Boomregel voor onware universele </a:t>
            </a:r>
            <a:r>
              <a:rPr lang="nl-NL" sz="3200" dirty="0" err="1" smtClean="0"/>
              <a:t>kwantificatie</a:t>
            </a:r>
            <a:endParaRPr lang="nl-NL" sz="3200" dirty="0"/>
          </a:p>
        </p:txBody>
      </p:sp>
      <p:sp>
        <p:nvSpPr>
          <p:cNvPr id="56" name="Oval 55"/>
          <p:cNvSpPr/>
          <p:nvPr/>
        </p:nvSpPr>
        <p:spPr>
          <a:xfrm>
            <a:off x="1547664"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Straight Connector 56"/>
          <p:cNvCxnSpPr/>
          <p:nvPr/>
        </p:nvCxnSpPr>
        <p:spPr>
          <a:xfrm>
            <a:off x="158376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83760" y="270892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547664"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tangle 59"/>
          <p:cNvSpPr/>
          <p:nvPr/>
        </p:nvSpPr>
        <p:spPr>
          <a:xfrm>
            <a:off x="1619672" y="1628800"/>
            <a:ext cx="877163"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sp>
        <p:nvSpPr>
          <p:cNvPr id="61" name="Rectangle 60"/>
          <p:cNvSpPr/>
          <p:nvPr/>
        </p:nvSpPr>
        <p:spPr>
          <a:xfrm>
            <a:off x="1619672" y="3059668"/>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63" name="TextBox 62"/>
          <p:cNvSpPr txBox="1"/>
          <p:nvPr/>
        </p:nvSpPr>
        <p:spPr>
          <a:xfrm>
            <a:off x="1403648" y="2348880"/>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11" name="TextBox 10"/>
          <p:cNvSpPr txBox="1"/>
          <p:nvPr/>
        </p:nvSpPr>
        <p:spPr>
          <a:xfrm>
            <a:off x="899592" y="3573016"/>
            <a:ext cx="2808312" cy="1200329"/>
          </a:xfrm>
          <a:prstGeom prst="rect">
            <a:avLst/>
          </a:prstGeom>
          <a:noFill/>
        </p:spPr>
        <p:txBody>
          <a:bodyPr wrap="square" rtlCol="0">
            <a:spAutoFit/>
          </a:bodyPr>
          <a:lstStyle/>
          <a:p>
            <a:r>
              <a:rPr lang="nl-NL" dirty="0" smtClean="0"/>
              <a:t>Waarbij de individuconstante </a:t>
            </a:r>
            <a:r>
              <a:rPr lang="nl-NL" b="1" dirty="0" smtClean="0"/>
              <a:t>a </a:t>
            </a:r>
            <a:r>
              <a:rPr lang="nl-NL" dirty="0" smtClean="0"/>
              <a:t>nog niet optreedt in de onderhavige tak</a:t>
            </a:r>
            <a:endParaRPr lang="nl-NL" b="1" dirty="0">
              <a:solidFill>
                <a:srgbClr val="0070C0"/>
              </a:solidFill>
            </a:endParaRPr>
          </a:p>
        </p:txBody>
      </p:sp>
      <p:sp>
        <p:nvSpPr>
          <p:cNvPr id="12" name="TextBox 11"/>
          <p:cNvSpPr txBox="1"/>
          <p:nvPr/>
        </p:nvSpPr>
        <p:spPr>
          <a:xfrm>
            <a:off x="899592" y="5445224"/>
            <a:ext cx="3168352" cy="923330"/>
          </a:xfrm>
          <a:prstGeom prst="rect">
            <a:avLst/>
          </a:prstGeom>
          <a:noFill/>
        </p:spPr>
        <p:txBody>
          <a:bodyPr wrap="square" rtlCol="0">
            <a:spAutoFit/>
          </a:bodyPr>
          <a:lstStyle/>
          <a:p>
            <a:r>
              <a:rPr lang="nl-NL" i="1" dirty="0" smtClean="0"/>
              <a:t>Deze regel kunnen we afleiden uit de boomregel voor een   ware existentiële </a:t>
            </a:r>
            <a:r>
              <a:rPr lang="nl-NL" i="1" dirty="0" err="1" smtClean="0"/>
              <a:t>kwantificatie</a:t>
            </a:r>
            <a:r>
              <a:rPr lang="nl-NL" i="1" dirty="0" smtClean="0"/>
              <a:t>…</a:t>
            </a:r>
            <a:endParaRPr lang="nl-NL" i="1" dirty="0"/>
          </a:p>
        </p:txBody>
      </p:sp>
      <p:sp>
        <p:nvSpPr>
          <p:cNvPr id="13" name="Oval 12"/>
          <p:cNvSpPr/>
          <p:nvPr/>
        </p:nvSpPr>
        <p:spPr>
          <a:xfrm>
            <a:off x="5936703" y="18448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p:nvSpPr>
        <p:spPr>
          <a:xfrm>
            <a:off x="6008711" y="1628800"/>
            <a:ext cx="1098378"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cxnSp>
        <p:nvCxnSpPr>
          <p:cNvPr id="15" name="Straight Connector 14"/>
          <p:cNvCxnSpPr/>
          <p:nvPr/>
        </p:nvCxnSpPr>
        <p:spPr>
          <a:xfrm>
            <a:off x="5976000" y="198884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940152" y="24928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p:cNvSpPr/>
          <p:nvPr/>
        </p:nvSpPr>
        <p:spPr>
          <a:xfrm>
            <a:off x="4932040" y="2339588"/>
            <a:ext cx="982961" cy="369332"/>
          </a:xfrm>
          <a:prstGeom prst="rect">
            <a:avLst/>
          </a:prstGeom>
        </p:spPr>
        <p:txBody>
          <a:bodyPr wrap="none">
            <a:spAutoFit/>
          </a:bodyPr>
          <a:lstStyle/>
          <a:p>
            <a:r>
              <a:rPr lang="nl-NL" b="1" dirty="0" smtClean="0"/>
              <a:t>∃x ¬</a:t>
            </a:r>
            <a:r>
              <a:rPr lang="el-GR" b="1" i="1" dirty="0" smtClean="0"/>
              <a:t>α</a:t>
            </a:r>
            <a:r>
              <a:rPr lang="nl-NL" b="1" dirty="0" smtClean="0"/>
              <a:t>[x]</a:t>
            </a:r>
            <a:endParaRPr lang="nl-NL" dirty="0"/>
          </a:p>
        </p:txBody>
      </p:sp>
      <p:cxnSp>
        <p:nvCxnSpPr>
          <p:cNvPr id="18" name="Straight Connector 17"/>
          <p:cNvCxnSpPr/>
          <p:nvPr/>
        </p:nvCxnSpPr>
        <p:spPr>
          <a:xfrm>
            <a:off x="5976000" y="263691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940152"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5292080" y="2987660"/>
            <a:ext cx="699230" cy="369332"/>
          </a:xfrm>
          <a:prstGeom prst="rect">
            <a:avLst/>
          </a:prstGeom>
        </p:spPr>
        <p:txBody>
          <a:bodyPr wrap="none">
            <a:spAutoFit/>
          </a:bodyPr>
          <a:lstStyle/>
          <a:p>
            <a:r>
              <a:rPr lang="nl-NL" b="1" dirty="0" smtClean="0"/>
              <a:t>¬</a:t>
            </a:r>
            <a:r>
              <a:rPr lang="el-GR" b="1" i="1" dirty="0" smtClean="0"/>
              <a:t>α</a:t>
            </a:r>
            <a:r>
              <a:rPr lang="nl-NL" b="1" dirty="0" smtClean="0"/>
              <a:t>[a]</a:t>
            </a:r>
            <a:endParaRPr lang="nl-NL" dirty="0"/>
          </a:p>
        </p:txBody>
      </p:sp>
      <p:cxnSp>
        <p:nvCxnSpPr>
          <p:cNvPr id="21" name="Straight Connector 20"/>
          <p:cNvCxnSpPr/>
          <p:nvPr/>
        </p:nvCxnSpPr>
        <p:spPr>
          <a:xfrm>
            <a:off x="5976000" y="328498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940152" y="3789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6004410" y="3645024"/>
            <a:ext cx="583814" cy="369332"/>
          </a:xfrm>
          <a:prstGeom prst="rect">
            <a:avLst/>
          </a:prstGeom>
        </p:spPr>
        <p:txBody>
          <a:bodyPr wrap="none">
            <a:spAutoFit/>
          </a:bodyPr>
          <a:lstStyle/>
          <a:p>
            <a:r>
              <a:rPr lang="el-GR" b="1" i="1" dirty="0" smtClean="0"/>
              <a:t>α</a:t>
            </a:r>
            <a:r>
              <a:rPr lang="nl-NL" b="1" dirty="0" smtClean="0"/>
              <a:t>[a]</a:t>
            </a:r>
            <a:endParaRPr lang="nl-NL" dirty="0"/>
          </a:p>
        </p:txBody>
      </p:sp>
      <p:sp>
        <p:nvSpPr>
          <p:cNvPr id="24" name="TextBox 23"/>
          <p:cNvSpPr txBox="1"/>
          <p:nvPr/>
        </p:nvSpPr>
        <p:spPr>
          <a:xfrm>
            <a:off x="5796136" y="4149080"/>
            <a:ext cx="2808312" cy="1200329"/>
          </a:xfrm>
          <a:prstGeom prst="rect">
            <a:avLst/>
          </a:prstGeom>
          <a:noFill/>
        </p:spPr>
        <p:txBody>
          <a:bodyPr wrap="square" rtlCol="0">
            <a:spAutoFit/>
          </a:bodyPr>
          <a:lstStyle/>
          <a:p>
            <a:r>
              <a:rPr lang="nl-NL" dirty="0" smtClean="0"/>
              <a:t>Waarbij de individuconstante </a:t>
            </a:r>
            <a:r>
              <a:rPr lang="nl-NL" b="1" dirty="0" smtClean="0"/>
              <a:t>a </a:t>
            </a:r>
            <a:r>
              <a:rPr lang="nl-NL" dirty="0" smtClean="0"/>
              <a:t>nog niet optreedt in de onderhavige tak</a:t>
            </a:r>
            <a:endParaRPr lang="nl-NL"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Voorbeeld</a:t>
            </a:r>
            <a:endParaRPr lang="nl-NL" sz="3200" dirty="0"/>
          </a:p>
        </p:txBody>
      </p:sp>
      <p:sp>
        <p:nvSpPr>
          <p:cNvPr id="13" name="Oval 12"/>
          <p:cNvSpPr/>
          <p:nvPr/>
        </p:nvSpPr>
        <p:spPr>
          <a:xfrm>
            <a:off x="5936703" y="21955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Straight Connector 14"/>
          <p:cNvCxnSpPr/>
          <p:nvPr/>
        </p:nvCxnSpPr>
        <p:spPr>
          <a:xfrm>
            <a:off x="5976000" y="233958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940152" y="28436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Straight Connector 17"/>
          <p:cNvCxnSpPr/>
          <p:nvPr/>
        </p:nvCxnSpPr>
        <p:spPr>
          <a:xfrm>
            <a:off x="5976000" y="298766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940152" y="349171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5502212" y="3338408"/>
            <a:ext cx="437940" cy="369332"/>
          </a:xfrm>
          <a:prstGeom prst="rect">
            <a:avLst/>
          </a:prstGeom>
        </p:spPr>
        <p:txBody>
          <a:bodyPr wrap="none">
            <a:spAutoFit/>
          </a:bodyPr>
          <a:lstStyle/>
          <a:p>
            <a:r>
              <a:rPr lang="nl-NL" b="1" dirty="0" smtClean="0"/>
              <a:t>Aa</a:t>
            </a:r>
            <a:endParaRPr lang="nl-NL" dirty="0"/>
          </a:p>
        </p:txBody>
      </p:sp>
      <p:cxnSp>
        <p:nvCxnSpPr>
          <p:cNvPr id="21" name="Straight Connector 20"/>
          <p:cNvCxnSpPr/>
          <p:nvPr/>
        </p:nvCxnSpPr>
        <p:spPr>
          <a:xfrm>
            <a:off x="5976000" y="363573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940152" y="41397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6004410" y="3995772"/>
            <a:ext cx="542136" cy="369332"/>
          </a:xfrm>
          <a:prstGeom prst="rect">
            <a:avLst/>
          </a:prstGeom>
        </p:spPr>
        <p:txBody>
          <a:bodyPr wrap="none">
            <a:spAutoFit/>
          </a:bodyPr>
          <a:lstStyle/>
          <a:p>
            <a:r>
              <a:rPr lang="nl-NL" b="1" dirty="0" err="1" smtClean="0"/>
              <a:t>Raa</a:t>
            </a:r>
            <a:endParaRPr lang="nl-NL" dirty="0"/>
          </a:p>
        </p:txBody>
      </p:sp>
      <p:sp>
        <p:nvSpPr>
          <p:cNvPr id="25" name="Content Placeholder 2"/>
          <p:cNvSpPr>
            <a:spLocks noGrp="1"/>
          </p:cNvSpPr>
          <p:nvPr>
            <p:ph idx="1"/>
          </p:nvPr>
        </p:nvSpPr>
        <p:spPr>
          <a:xfrm>
            <a:off x="683568" y="1384177"/>
            <a:ext cx="8686800" cy="388639"/>
          </a:xfrm>
        </p:spPr>
        <p:txBody>
          <a:bodyPr>
            <a:noAutofit/>
          </a:bodyPr>
          <a:lstStyle/>
          <a:p>
            <a:pPr>
              <a:buNone/>
            </a:pPr>
            <a:r>
              <a:rPr lang="nl-NL" sz="2000" dirty="0" smtClean="0"/>
              <a:t>Is  </a:t>
            </a:r>
            <a:r>
              <a:rPr lang="nl-NL" sz="2000" b="1" dirty="0" smtClean="0"/>
              <a:t>∀x </a:t>
            </a:r>
            <a:r>
              <a:rPr lang="nl-NL" sz="2000" b="1" dirty="0" err="1" smtClean="0"/>
              <a:t>Rxx</a:t>
            </a:r>
            <a:r>
              <a:rPr lang="nl-NL" sz="2000" b="1" dirty="0" smtClean="0"/>
              <a:t> |= ∀x (</a:t>
            </a:r>
            <a:r>
              <a:rPr lang="nl-NL" sz="2000" b="1" dirty="0" err="1" smtClean="0"/>
              <a:t>Ax</a:t>
            </a:r>
            <a:r>
              <a:rPr lang="nl-NL" sz="2000" b="1" dirty="0" smtClean="0"/>
              <a:t> → ∃y </a:t>
            </a:r>
            <a:r>
              <a:rPr lang="nl-NL" sz="2000" b="1" dirty="0" err="1" smtClean="0"/>
              <a:t>Rxy</a:t>
            </a:r>
            <a:r>
              <a:rPr lang="nl-NL" sz="2000" b="1" dirty="0" smtClean="0"/>
              <a:t>)  </a:t>
            </a:r>
            <a:r>
              <a:rPr lang="nl-NL" sz="2000" dirty="0" smtClean="0"/>
              <a:t>?</a:t>
            </a:r>
            <a:r>
              <a:rPr lang="nl-NL" sz="2000" b="1" dirty="0" smtClean="0"/>
              <a:t> </a:t>
            </a:r>
            <a:endParaRPr lang="nl-NL" sz="2000" dirty="0" smtClean="0"/>
          </a:p>
          <a:p>
            <a:pPr>
              <a:buNone/>
            </a:pPr>
            <a:endParaRPr lang="nl-NL" sz="2000" dirty="0" smtClean="0"/>
          </a:p>
        </p:txBody>
      </p:sp>
      <p:sp>
        <p:nvSpPr>
          <p:cNvPr id="26" name="Rectangle 25"/>
          <p:cNvSpPr/>
          <p:nvPr/>
        </p:nvSpPr>
        <p:spPr>
          <a:xfrm>
            <a:off x="5076056" y="1988840"/>
            <a:ext cx="827471" cy="369332"/>
          </a:xfrm>
          <a:prstGeom prst="rect">
            <a:avLst/>
          </a:prstGeom>
        </p:spPr>
        <p:txBody>
          <a:bodyPr wrap="none">
            <a:spAutoFit/>
          </a:bodyPr>
          <a:lstStyle/>
          <a:p>
            <a:r>
              <a:rPr lang="nl-NL" b="1" dirty="0" smtClean="0"/>
              <a:t>∀x </a:t>
            </a:r>
            <a:r>
              <a:rPr lang="nl-NL" b="1" dirty="0" err="1" smtClean="0"/>
              <a:t>Rxx</a:t>
            </a:r>
            <a:endParaRPr lang="nl-NL" dirty="0"/>
          </a:p>
        </p:txBody>
      </p:sp>
      <p:sp>
        <p:nvSpPr>
          <p:cNvPr id="27" name="Rectangle 26"/>
          <p:cNvSpPr/>
          <p:nvPr/>
        </p:nvSpPr>
        <p:spPr>
          <a:xfrm>
            <a:off x="6012160" y="1988840"/>
            <a:ext cx="1882247" cy="369332"/>
          </a:xfrm>
          <a:prstGeom prst="rect">
            <a:avLst/>
          </a:prstGeom>
        </p:spPr>
        <p:txBody>
          <a:bodyPr wrap="none">
            <a:spAutoFit/>
          </a:bodyPr>
          <a:lstStyle/>
          <a:p>
            <a:r>
              <a:rPr lang="nl-NL" b="1" dirty="0" smtClean="0"/>
              <a:t>∀x (</a:t>
            </a:r>
            <a:r>
              <a:rPr lang="nl-NL" b="1" dirty="0" err="1" smtClean="0"/>
              <a:t>Ax</a:t>
            </a:r>
            <a:r>
              <a:rPr lang="nl-NL" b="1" dirty="0" smtClean="0"/>
              <a:t> → ∃y </a:t>
            </a:r>
            <a:r>
              <a:rPr lang="nl-NL" b="1" dirty="0" err="1" smtClean="0"/>
              <a:t>Rxy</a:t>
            </a:r>
            <a:r>
              <a:rPr lang="nl-NL" b="1" dirty="0" smtClean="0"/>
              <a:t>) </a:t>
            </a:r>
            <a:endParaRPr lang="nl-NL" dirty="0"/>
          </a:p>
        </p:txBody>
      </p:sp>
      <p:sp>
        <p:nvSpPr>
          <p:cNvPr id="28" name="Rectangle 27"/>
          <p:cNvSpPr/>
          <p:nvPr/>
        </p:nvSpPr>
        <p:spPr>
          <a:xfrm>
            <a:off x="6012160" y="2636912"/>
            <a:ext cx="1395575" cy="369332"/>
          </a:xfrm>
          <a:prstGeom prst="rect">
            <a:avLst/>
          </a:prstGeom>
        </p:spPr>
        <p:txBody>
          <a:bodyPr wrap="none">
            <a:spAutoFit/>
          </a:bodyPr>
          <a:lstStyle/>
          <a:p>
            <a:r>
              <a:rPr lang="nl-NL" b="1" dirty="0" smtClean="0"/>
              <a:t>Aa → ∃y </a:t>
            </a:r>
            <a:r>
              <a:rPr lang="nl-NL" b="1" dirty="0" err="1" smtClean="0"/>
              <a:t>Ray</a:t>
            </a:r>
            <a:endParaRPr lang="nl-NL" dirty="0"/>
          </a:p>
        </p:txBody>
      </p:sp>
      <p:sp>
        <p:nvSpPr>
          <p:cNvPr id="29" name="Rectangle 28"/>
          <p:cNvSpPr/>
          <p:nvPr/>
        </p:nvSpPr>
        <p:spPr>
          <a:xfrm>
            <a:off x="6012160" y="3347700"/>
            <a:ext cx="828112" cy="369332"/>
          </a:xfrm>
          <a:prstGeom prst="rect">
            <a:avLst/>
          </a:prstGeom>
        </p:spPr>
        <p:txBody>
          <a:bodyPr wrap="none">
            <a:spAutoFit/>
          </a:bodyPr>
          <a:lstStyle/>
          <a:p>
            <a:r>
              <a:rPr lang="nl-NL" b="1" dirty="0" smtClean="0"/>
              <a:t>∃y </a:t>
            </a:r>
            <a:r>
              <a:rPr lang="nl-NL" b="1" dirty="0" err="1" smtClean="0"/>
              <a:t>Ray</a:t>
            </a:r>
            <a:endParaRPr lang="nl-NL" dirty="0"/>
          </a:p>
        </p:txBody>
      </p:sp>
      <p:cxnSp>
        <p:nvCxnSpPr>
          <p:cNvPr id="30" name="Straight Connector 29"/>
          <p:cNvCxnSpPr/>
          <p:nvPr/>
        </p:nvCxnSpPr>
        <p:spPr>
          <a:xfrm>
            <a:off x="5976000" y="429309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940152" y="47971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p:cNvSpPr/>
          <p:nvPr/>
        </p:nvSpPr>
        <p:spPr>
          <a:xfrm>
            <a:off x="5398016" y="4643844"/>
            <a:ext cx="542136" cy="369332"/>
          </a:xfrm>
          <a:prstGeom prst="rect">
            <a:avLst/>
          </a:prstGeom>
        </p:spPr>
        <p:txBody>
          <a:bodyPr wrap="none">
            <a:spAutoFit/>
          </a:bodyPr>
          <a:lstStyle/>
          <a:p>
            <a:r>
              <a:rPr lang="nl-NL" b="1" dirty="0" err="1" smtClean="0"/>
              <a:t>Raa</a:t>
            </a:r>
            <a:endParaRPr lang="nl-NL" dirty="0"/>
          </a:p>
        </p:txBody>
      </p:sp>
      <p:sp>
        <p:nvSpPr>
          <p:cNvPr id="33" name="TextBox 32"/>
          <p:cNvSpPr txBox="1"/>
          <p:nvPr/>
        </p:nvSpPr>
        <p:spPr>
          <a:xfrm>
            <a:off x="5940152" y="4653136"/>
            <a:ext cx="216024" cy="584775"/>
          </a:xfrm>
          <a:prstGeom prst="rect">
            <a:avLst/>
          </a:prstGeom>
          <a:noFill/>
        </p:spPr>
        <p:txBody>
          <a:bodyPr wrap="square" rtlCol="0">
            <a:spAutoFit/>
          </a:bodyPr>
          <a:lstStyle/>
          <a:p>
            <a:r>
              <a:rPr lang="nl-NL" sz="3200" b="1" dirty="0" smtClean="0"/>
              <a:t>+</a:t>
            </a:r>
            <a:endParaRPr lang="nl-NL" b="1" dirty="0"/>
          </a:p>
        </p:txBody>
      </p:sp>
      <p:sp>
        <p:nvSpPr>
          <p:cNvPr id="34" name="TextBox 33"/>
          <p:cNvSpPr txBox="1"/>
          <p:nvPr/>
        </p:nvSpPr>
        <p:spPr>
          <a:xfrm>
            <a:off x="5292080" y="5445224"/>
            <a:ext cx="1656184" cy="646331"/>
          </a:xfrm>
          <a:prstGeom prst="rect">
            <a:avLst/>
          </a:prstGeom>
          <a:noFill/>
        </p:spPr>
        <p:txBody>
          <a:bodyPr wrap="square" rtlCol="0">
            <a:spAutoFit/>
          </a:bodyPr>
          <a:lstStyle/>
          <a:p>
            <a:r>
              <a:rPr lang="nl-NL" i="1" dirty="0" smtClean="0"/>
              <a:t>Dus semantisch geldig</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0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20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20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20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20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0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20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20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xEl>
                                              <p:pRg st="0" end="0"/>
                                            </p:txEl>
                                          </p:spTgt>
                                        </p:tgtEl>
                                        <p:attrNameLst>
                                          <p:attrName>style.visibility</p:attrName>
                                        </p:attrNameLst>
                                      </p:cBhvr>
                                      <p:to>
                                        <p:strVal val="visible"/>
                                      </p:to>
                                    </p:set>
                                    <p:animEffect transition="in" filter="fade">
                                      <p:cBhvr>
                                        <p:cTn id="60" dur="2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0" grpId="0"/>
      <p:bldP spid="22" grpId="0" animBg="1"/>
      <p:bldP spid="23" grpId="0"/>
      <p:bldP spid="26" grpId="0"/>
      <p:bldP spid="27" grpId="0"/>
      <p:bldP spid="28" grpId="0"/>
      <p:bldP spid="29" grpId="0"/>
      <p:bldP spid="31" grpId="0" animBg="1"/>
      <p:bldP spid="32" grpId="0"/>
      <p:bldP spid="33" grpId="0"/>
      <p:bldP spid="34" grpId="0" build="allAtOnce"/>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De vier </a:t>
            </a:r>
            <a:r>
              <a:rPr lang="nl-NL" sz="3200" dirty="0" err="1" smtClean="0"/>
              <a:t>predikaatlogische</a:t>
            </a:r>
            <a:r>
              <a:rPr lang="nl-NL" sz="3200" dirty="0" smtClean="0"/>
              <a:t>                                      boomregels op een rijtje</a:t>
            </a:r>
            <a:endParaRPr lang="nl-NL" sz="3200" dirty="0"/>
          </a:p>
        </p:txBody>
      </p:sp>
      <p:pic>
        <p:nvPicPr>
          <p:cNvPr id="35" name="Picture 34" descr="boom7.png"/>
          <p:cNvPicPr>
            <a:picLocks noChangeAspect="1"/>
          </p:cNvPicPr>
          <p:nvPr/>
        </p:nvPicPr>
        <p:blipFill>
          <a:blip r:embed="rId2" cstate="print"/>
          <a:stretch>
            <a:fillRect/>
          </a:stretch>
        </p:blipFill>
        <p:spPr>
          <a:xfrm>
            <a:off x="988697" y="1628800"/>
            <a:ext cx="7039687" cy="509356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de conjunctie (∧)</a:t>
            </a:r>
            <a:endParaRPr lang="nl-NL" sz="3600" dirty="0"/>
          </a:p>
        </p:txBody>
      </p:sp>
      <p:sp>
        <p:nvSpPr>
          <p:cNvPr id="3" name="Content Placeholder 2"/>
          <p:cNvSpPr>
            <a:spLocks noGrp="1"/>
          </p:cNvSpPr>
          <p:nvPr>
            <p:ph idx="1"/>
          </p:nvPr>
        </p:nvSpPr>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1 </a:t>
            </a:r>
            <a:r>
              <a:rPr lang="nl-NL" sz="2400" b="1" dirty="0" smtClean="0"/>
              <a:t>∧</a:t>
            </a:r>
            <a:r>
              <a:rPr lang="nl-NL" sz="2400" dirty="0" smtClean="0"/>
              <a:t> </a:t>
            </a:r>
            <a:r>
              <a:rPr lang="el-GR" sz="2400" b="1" i="1" dirty="0" smtClean="0"/>
              <a:t>α</a:t>
            </a:r>
            <a:r>
              <a:rPr lang="nl-NL" sz="2400" b="1" i="1" baseline="-25000" dirty="0" smtClean="0"/>
              <a:t>2 </a:t>
            </a:r>
            <a:endParaRPr lang="nl-NL" sz="2400" dirty="0" smtClean="0"/>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16. </a:t>
            </a:r>
            <a:r>
              <a:rPr lang="el-GR" sz="2400" b="1" i="1" dirty="0" smtClean="0"/>
              <a:t>α</a:t>
            </a:r>
            <a:r>
              <a:rPr lang="nl-NL" sz="2400" b="1" i="1" baseline="-25000" dirty="0" smtClean="0"/>
              <a:t>1     </a:t>
            </a:r>
            <a:r>
              <a:rPr lang="nl-NL" sz="2400" dirty="0" smtClean="0"/>
              <a:t>G ∧ (10)</a:t>
            </a:r>
            <a:endParaRPr lang="nl-NL" sz="2400" baseline="-25000" dirty="0" smtClean="0"/>
          </a:p>
        </p:txBody>
      </p:sp>
      <p:sp>
        <p:nvSpPr>
          <p:cNvPr id="4" name="TextBox 3"/>
          <p:cNvSpPr txBox="1"/>
          <p:nvPr/>
        </p:nvSpPr>
        <p:spPr>
          <a:xfrm>
            <a:off x="4499992" y="1700808"/>
            <a:ext cx="3672408" cy="1200329"/>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 Q) ∧ R     </a:t>
            </a:r>
            <a:r>
              <a:rPr lang="nl-NL" sz="2400" b="1" dirty="0" smtClean="0"/>
              <a:t>Prem.</a:t>
            </a:r>
          </a:p>
          <a:p>
            <a:pPr marL="342900" indent="-342900">
              <a:buAutoNum type="arabicPeriod"/>
            </a:pPr>
            <a:r>
              <a:rPr lang="nl-NL" sz="2400" b="1" dirty="0" smtClean="0">
                <a:solidFill>
                  <a:srgbClr val="0070C0"/>
                </a:solidFill>
              </a:rPr>
              <a:t>P ∧ Q     </a:t>
            </a:r>
            <a:r>
              <a:rPr lang="nl-NL" sz="2400" b="1" dirty="0" smtClean="0"/>
              <a:t>G ∧ (1) </a:t>
            </a:r>
          </a:p>
          <a:p>
            <a:pPr marL="342900" indent="-342900">
              <a:buFontTx/>
              <a:buAutoNum type="arabicPeriod"/>
            </a:pPr>
            <a:r>
              <a:rPr lang="nl-NL" sz="2400" b="1" dirty="0" smtClean="0">
                <a:solidFill>
                  <a:srgbClr val="0070C0"/>
                </a:solidFill>
              </a:rPr>
              <a:t>Q      </a:t>
            </a:r>
            <a:r>
              <a:rPr lang="nl-NL" sz="2400" b="1" dirty="0" smtClean="0"/>
              <a:t>G ∧ (2)</a:t>
            </a:r>
            <a:r>
              <a:rPr lang="nl-NL" sz="2400" b="1" dirty="0" smtClean="0">
                <a:solidFill>
                  <a:srgbClr val="0070C0"/>
                </a:solidFill>
              </a:rPr>
              <a:t> </a:t>
            </a:r>
          </a:p>
        </p:txBody>
      </p:sp>
      <p:sp>
        <p:nvSpPr>
          <p:cNvPr id="5" name="TextBox 4"/>
          <p:cNvSpPr txBox="1"/>
          <p:nvPr/>
        </p:nvSpPr>
        <p:spPr>
          <a:xfrm>
            <a:off x="4499992" y="3645024"/>
            <a:ext cx="3672408" cy="1569660"/>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 Q     </a:t>
            </a:r>
            <a:r>
              <a:rPr lang="nl-NL" sz="2400" b="1" dirty="0" smtClean="0"/>
              <a:t>Prem.</a:t>
            </a:r>
          </a:p>
          <a:p>
            <a:pPr marL="342900" indent="-342900">
              <a:buAutoNum type="arabicPeriod"/>
            </a:pPr>
            <a:r>
              <a:rPr lang="nl-NL" sz="2400" b="1" dirty="0" smtClean="0">
                <a:solidFill>
                  <a:srgbClr val="0070C0"/>
                </a:solidFill>
              </a:rPr>
              <a:t>Q     </a:t>
            </a:r>
            <a:r>
              <a:rPr lang="nl-NL" sz="2400" b="1" dirty="0" smtClean="0"/>
              <a:t>G ∧ (1)</a:t>
            </a:r>
          </a:p>
          <a:p>
            <a:pPr marL="342900" indent="-342900">
              <a:buAutoNum type="arabicPeriod"/>
            </a:pPr>
            <a:r>
              <a:rPr lang="nl-NL" sz="2400" b="1" dirty="0" smtClean="0">
                <a:solidFill>
                  <a:srgbClr val="0070C0"/>
                </a:solidFill>
              </a:rPr>
              <a:t>P     </a:t>
            </a:r>
            <a:r>
              <a:rPr lang="nl-NL" sz="2400" b="1" dirty="0" smtClean="0"/>
              <a:t>G ∧ (1)</a:t>
            </a:r>
          </a:p>
          <a:p>
            <a:pPr marL="342900" indent="-342900">
              <a:buAutoNum type="arabicPeriod"/>
            </a:pPr>
            <a:r>
              <a:rPr lang="nl-NL" sz="2400" b="1" dirty="0" smtClean="0">
                <a:solidFill>
                  <a:srgbClr val="0070C0"/>
                </a:solidFill>
              </a:rPr>
              <a:t>Q ∧ P    </a:t>
            </a:r>
            <a:r>
              <a:rPr lang="nl-NL" sz="2400" b="1" dirty="0" smtClean="0"/>
              <a:t>I ∧ (2,3)</a:t>
            </a:r>
            <a:endParaRPr lang="nl-NL" sz="2400" b="1" dirty="0" smtClean="0">
              <a:solidFill>
                <a:srgbClr val="0070C0"/>
              </a:solidFill>
            </a:endParaRPr>
          </a:p>
        </p:txBody>
      </p:sp>
      <p:sp>
        <p:nvSpPr>
          <p:cNvPr id="6" name="Rectangle 5"/>
          <p:cNvSpPr/>
          <p:nvPr/>
        </p:nvSpPr>
        <p:spPr>
          <a:xfrm>
            <a:off x="4644008" y="5661248"/>
            <a:ext cx="2061783" cy="461665"/>
          </a:xfrm>
          <a:prstGeom prst="rect">
            <a:avLst/>
          </a:prstGeom>
        </p:spPr>
        <p:txBody>
          <a:bodyPr wrap="none">
            <a:spAutoFit/>
          </a:bodyPr>
          <a:lstStyle/>
          <a:p>
            <a:r>
              <a:rPr lang="nl-NL" sz="2400" b="1" dirty="0" smtClean="0"/>
              <a:t>P ∧ Q  Ⱶ  Q ∧ P </a:t>
            </a:r>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2000"/>
                                        <p:tgtEl>
                                          <p:spTgt spid="5">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Een moeilijkheid…</a:t>
            </a:r>
            <a:endParaRPr lang="nl-NL" sz="3200" dirty="0"/>
          </a:p>
        </p:txBody>
      </p:sp>
      <p:sp>
        <p:nvSpPr>
          <p:cNvPr id="13" name="Oval 12"/>
          <p:cNvSpPr/>
          <p:nvPr/>
        </p:nvSpPr>
        <p:spPr>
          <a:xfrm>
            <a:off x="3766424" y="254690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Straight Connector 14"/>
          <p:cNvCxnSpPr/>
          <p:nvPr/>
        </p:nvCxnSpPr>
        <p:spPr>
          <a:xfrm>
            <a:off x="3805721" y="2690917"/>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69873" y="319497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Straight Connector 17"/>
          <p:cNvCxnSpPr/>
          <p:nvPr/>
        </p:nvCxnSpPr>
        <p:spPr>
          <a:xfrm>
            <a:off x="3805721" y="333898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69873" y="384304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1" name="Straight Connector 20"/>
          <p:cNvCxnSpPr/>
          <p:nvPr/>
        </p:nvCxnSpPr>
        <p:spPr>
          <a:xfrm>
            <a:off x="3805721" y="3987061"/>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69873" y="449111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Content Placeholder 2"/>
          <p:cNvSpPr>
            <a:spLocks noGrp="1"/>
          </p:cNvSpPr>
          <p:nvPr>
            <p:ph idx="1"/>
          </p:nvPr>
        </p:nvSpPr>
        <p:spPr>
          <a:xfrm>
            <a:off x="683568" y="1384177"/>
            <a:ext cx="8686800" cy="388639"/>
          </a:xfrm>
        </p:spPr>
        <p:txBody>
          <a:bodyPr>
            <a:noAutofit/>
          </a:bodyPr>
          <a:lstStyle/>
          <a:p>
            <a:pPr>
              <a:buNone/>
            </a:pPr>
            <a:r>
              <a:rPr lang="nl-NL" sz="2000" dirty="0" smtClean="0"/>
              <a:t>Is  </a:t>
            </a:r>
            <a:r>
              <a:rPr lang="nl-NL" sz="2000" b="1" dirty="0" smtClean="0"/>
              <a:t>∀x ∃y (</a:t>
            </a:r>
            <a:r>
              <a:rPr lang="nl-NL" sz="2000" b="1" dirty="0" err="1" smtClean="0"/>
              <a:t>Fx</a:t>
            </a:r>
            <a:r>
              <a:rPr lang="nl-NL" sz="2000" b="1" dirty="0" smtClean="0"/>
              <a:t> ∧ </a:t>
            </a:r>
            <a:r>
              <a:rPr lang="nl-NL" sz="2000" b="1" dirty="0" err="1" smtClean="0"/>
              <a:t>Gy</a:t>
            </a:r>
            <a:r>
              <a:rPr lang="nl-NL" sz="2000" b="1" dirty="0" smtClean="0"/>
              <a:t>)  |= ∃x (</a:t>
            </a:r>
            <a:r>
              <a:rPr lang="nl-NL" sz="2000" b="1" dirty="0" err="1" smtClean="0"/>
              <a:t>Fx</a:t>
            </a:r>
            <a:r>
              <a:rPr lang="nl-NL" sz="2000" b="1" dirty="0" smtClean="0"/>
              <a:t> ∧ </a:t>
            </a:r>
            <a:r>
              <a:rPr lang="nl-NL" sz="2000" b="1" dirty="0" err="1" smtClean="0"/>
              <a:t>Gx</a:t>
            </a:r>
            <a:r>
              <a:rPr lang="nl-NL" sz="2000" b="1" dirty="0" smtClean="0"/>
              <a:t>) </a:t>
            </a:r>
            <a:r>
              <a:rPr lang="nl-NL" sz="2000" dirty="0" smtClean="0"/>
              <a:t>?</a:t>
            </a:r>
            <a:r>
              <a:rPr lang="nl-NL" sz="2000" b="1" dirty="0" smtClean="0"/>
              <a:t> </a:t>
            </a:r>
            <a:endParaRPr lang="nl-NL" sz="2000" dirty="0" smtClean="0"/>
          </a:p>
          <a:p>
            <a:pPr>
              <a:buNone/>
            </a:pPr>
            <a:endParaRPr lang="nl-NL" sz="2000" dirty="0" smtClean="0"/>
          </a:p>
        </p:txBody>
      </p:sp>
      <p:cxnSp>
        <p:nvCxnSpPr>
          <p:cNvPr id="30" name="Straight Connector 29"/>
          <p:cNvCxnSpPr/>
          <p:nvPr/>
        </p:nvCxnSpPr>
        <p:spPr>
          <a:xfrm>
            <a:off x="3805721" y="4644425"/>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769873" y="514848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xtBox 32"/>
          <p:cNvSpPr txBox="1"/>
          <p:nvPr/>
        </p:nvSpPr>
        <p:spPr>
          <a:xfrm>
            <a:off x="2339752" y="5733256"/>
            <a:ext cx="216024" cy="584775"/>
          </a:xfrm>
          <a:prstGeom prst="rect">
            <a:avLst/>
          </a:prstGeom>
          <a:noFill/>
        </p:spPr>
        <p:txBody>
          <a:bodyPr wrap="square" rtlCol="0">
            <a:spAutoFit/>
          </a:bodyPr>
          <a:lstStyle/>
          <a:p>
            <a:r>
              <a:rPr lang="nl-NL" sz="3200" b="1" dirty="0" smtClean="0"/>
              <a:t>+</a:t>
            </a:r>
            <a:endParaRPr lang="nl-NL" b="1" dirty="0"/>
          </a:p>
        </p:txBody>
      </p:sp>
      <p:sp>
        <p:nvSpPr>
          <p:cNvPr id="34" name="TextBox 33"/>
          <p:cNvSpPr txBox="1"/>
          <p:nvPr/>
        </p:nvSpPr>
        <p:spPr>
          <a:xfrm>
            <a:off x="3851920" y="3645024"/>
            <a:ext cx="1656184" cy="369332"/>
          </a:xfrm>
          <a:prstGeom prst="rect">
            <a:avLst/>
          </a:prstGeom>
          <a:noFill/>
        </p:spPr>
        <p:txBody>
          <a:bodyPr wrap="square" rtlCol="0">
            <a:spAutoFit/>
          </a:bodyPr>
          <a:lstStyle/>
          <a:p>
            <a:r>
              <a:rPr lang="nl-NL" b="1" dirty="0" smtClean="0"/>
              <a:t>Fa ∧ Ga</a:t>
            </a:r>
            <a:endParaRPr lang="nl-NL" i="1" dirty="0"/>
          </a:p>
        </p:txBody>
      </p:sp>
      <p:sp>
        <p:nvSpPr>
          <p:cNvPr id="24" name="Rectangle 23"/>
          <p:cNvSpPr/>
          <p:nvPr/>
        </p:nvSpPr>
        <p:spPr>
          <a:xfrm>
            <a:off x="2123728" y="2348880"/>
            <a:ext cx="1681679" cy="369332"/>
          </a:xfrm>
          <a:prstGeom prst="rect">
            <a:avLst/>
          </a:prstGeom>
        </p:spPr>
        <p:txBody>
          <a:bodyPr wrap="none">
            <a:spAutoFit/>
          </a:bodyPr>
          <a:lstStyle/>
          <a:p>
            <a:r>
              <a:rPr lang="nl-NL" b="1" dirty="0" smtClean="0"/>
              <a:t>∀x ∃y (</a:t>
            </a:r>
            <a:r>
              <a:rPr lang="nl-NL" b="1" dirty="0" err="1" smtClean="0"/>
              <a:t>Fx</a:t>
            </a:r>
            <a:r>
              <a:rPr lang="nl-NL" b="1" dirty="0" smtClean="0"/>
              <a:t> ∧ </a:t>
            </a:r>
            <a:r>
              <a:rPr lang="nl-NL" b="1" dirty="0" err="1" smtClean="0"/>
              <a:t>Gy</a:t>
            </a:r>
            <a:r>
              <a:rPr lang="nl-NL" b="1" dirty="0" smtClean="0"/>
              <a:t>) </a:t>
            </a:r>
            <a:endParaRPr lang="nl-NL" dirty="0"/>
          </a:p>
        </p:txBody>
      </p:sp>
      <p:sp>
        <p:nvSpPr>
          <p:cNvPr id="35" name="Rectangle 34"/>
          <p:cNvSpPr/>
          <p:nvPr/>
        </p:nvSpPr>
        <p:spPr>
          <a:xfrm>
            <a:off x="3851920" y="2348880"/>
            <a:ext cx="1375056" cy="369332"/>
          </a:xfrm>
          <a:prstGeom prst="rect">
            <a:avLst/>
          </a:prstGeom>
        </p:spPr>
        <p:txBody>
          <a:bodyPr wrap="none">
            <a:spAutoFit/>
          </a:bodyPr>
          <a:lstStyle/>
          <a:p>
            <a:r>
              <a:rPr lang="nl-NL" b="1" dirty="0" smtClean="0"/>
              <a:t>∃x (</a:t>
            </a:r>
            <a:r>
              <a:rPr lang="nl-NL" b="1" dirty="0" err="1" smtClean="0"/>
              <a:t>Fx</a:t>
            </a:r>
            <a:r>
              <a:rPr lang="nl-NL" b="1" dirty="0" smtClean="0"/>
              <a:t> ∧ </a:t>
            </a:r>
            <a:r>
              <a:rPr lang="nl-NL" b="1" dirty="0" err="1" smtClean="0"/>
              <a:t>Gx</a:t>
            </a:r>
            <a:r>
              <a:rPr lang="nl-NL" b="1" dirty="0" smtClean="0"/>
              <a:t>) </a:t>
            </a:r>
            <a:endParaRPr lang="nl-NL" dirty="0"/>
          </a:p>
        </p:txBody>
      </p:sp>
      <p:sp>
        <p:nvSpPr>
          <p:cNvPr id="36" name="Rectangle 35"/>
          <p:cNvSpPr/>
          <p:nvPr/>
        </p:nvSpPr>
        <p:spPr>
          <a:xfrm>
            <a:off x="2339752" y="2987660"/>
            <a:ext cx="1382045" cy="369332"/>
          </a:xfrm>
          <a:prstGeom prst="rect">
            <a:avLst/>
          </a:prstGeom>
        </p:spPr>
        <p:txBody>
          <a:bodyPr wrap="none">
            <a:spAutoFit/>
          </a:bodyPr>
          <a:lstStyle/>
          <a:p>
            <a:r>
              <a:rPr lang="nl-NL" b="1" dirty="0" smtClean="0"/>
              <a:t>∃y (Fa ∧ </a:t>
            </a:r>
            <a:r>
              <a:rPr lang="nl-NL" b="1" dirty="0" err="1" smtClean="0"/>
              <a:t>Gy</a:t>
            </a:r>
            <a:r>
              <a:rPr lang="nl-NL" b="1" dirty="0" smtClean="0"/>
              <a:t>) </a:t>
            </a:r>
            <a:endParaRPr lang="nl-NL" dirty="0"/>
          </a:p>
        </p:txBody>
      </p:sp>
      <p:sp>
        <p:nvSpPr>
          <p:cNvPr id="37" name="Rectangle 36"/>
          <p:cNvSpPr/>
          <p:nvPr/>
        </p:nvSpPr>
        <p:spPr>
          <a:xfrm>
            <a:off x="2771800" y="4293096"/>
            <a:ext cx="960648" cy="369332"/>
          </a:xfrm>
          <a:prstGeom prst="rect">
            <a:avLst/>
          </a:prstGeom>
        </p:spPr>
        <p:txBody>
          <a:bodyPr wrap="none">
            <a:spAutoFit/>
          </a:bodyPr>
          <a:lstStyle/>
          <a:p>
            <a:r>
              <a:rPr lang="nl-NL" b="1" dirty="0" smtClean="0"/>
              <a:t>Fa ∧ </a:t>
            </a:r>
            <a:r>
              <a:rPr lang="nl-NL" b="1" dirty="0" err="1" smtClean="0"/>
              <a:t>Gb</a:t>
            </a:r>
            <a:r>
              <a:rPr lang="nl-NL" b="1" dirty="0" smtClean="0"/>
              <a:t> </a:t>
            </a:r>
            <a:endParaRPr lang="nl-NL" dirty="0"/>
          </a:p>
        </p:txBody>
      </p:sp>
      <p:sp>
        <p:nvSpPr>
          <p:cNvPr id="38" name="Rectangle 37"/>
          <p:cNvSpPr/>
          <p:nvPr/>
        </p:nvSpPr>
        <p:spPr>
          <a:xfrm>
            <a:off x="2893003" y="5003884"/>
            <a:ext cx="886909" cy="369332"/>
          </a:xfrm>
          <a:prstGeom prst="rect">
            <a:avLst/>
          </a:prstGeom>
        </p:spPr>
        <p:txBody>
          <a:bodyPr wrap="none">
            <a:spAutoFit/>
          </a:bodyPr>
          <a:lstStyle/>
          <a:p>
            <a:r>
              <a:rPr lang="nl-NL" b="1" dirty="0" smtClean="0"/>
              <a:t>Fa </a:t>
            </a:r>
            <a:r>
              <a:rPr lang="nl-NL" dirty="0" smtClean="0"/>
              <a:t>,</a:t>
            </a:r>
            <a:r>
              <a:rPr lang="nl-NL" b="1" dirty="0" smtClean="0"/>
              <a:t> </a:t>
            </a:r>
            <a:r>
              <a:rPr lang="nl-NL" b="1" dirty="0" err="1" smtClean="0"/>
              <a:t>Gb</a:t>
            </a:r>
            <a:r>
              <a:rPr lang="nl-NL" b="1" dirty="0" smtClean="0"/>
              <a:t> </a:t>
            </a:r>
            <a:endParaRPr lang="nl-NL" dirty="0"/>
          </a:p>
        </p:txBody>
      </p:sp>
      <p:cxnSp>
        <p:nvCxnSpPr>
          <p:cNvPr id="39" name="Straight Connector 38"/>
          <p:cNvCxnSpPr/>
          <p:nvPr/>
        </p:nvCxnSpPr>
        <p:spPr>
          <a:xfrm flipH="1">
            <a:off x="2699792" y="530120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51920" y="530120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555776" y="58052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p:cNvSpPr/>
          <p:nvPr/>
        </p:nvSpPr>
        <p:spPr>
          <a:xfrm>
            <a:off x="5076056" y="58052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p:cNvSpPr/>
          <p:nvPr/>
        </p:nvSpPr>
        <p:spPr>
          <a:xfrm>
            <a:off x="2699792" y="5723964"/>
            <a:ext cx="450893" cy="369332"/>
          </a:xfrm>
          <a:prstGeom prst="rect">
            <a:avLst/>
          </a:prstGeom>
        </p:spPr>
        <p:txBody>
          <a:bodyPr wrap="none">
            <a:spAutoFit/>
          </a:bodyPr>
          <a:lstStyle/>
          <a:p>
            <a:r>
              <a:rPr lang="nl-NL" b="1" dirty="0" smtClean="0"/>
              <a:t>Fa </a:t>
            </a:r>
            <a:endParaRPr lang="nl-NL" dirty="0"/>
          </a:p>
        </p:txBody>
      </p:sp>
      <p:sp>
        <p:nvSpPr>
          <p:cNvPr id="44" name="Rectangle 43"/>
          <p:cNvSpPr/>
          <p:nvPr/>
        </p:nvSpPr>
        <p:spPr>
          <a:xfrm>
            <a:off x="5148064" y="5733256"/>
            <a:ext cx="445956" cy="369332"/>
          </a:xfrm>
          <a:prstGeom prst="rect">
            <a:avLst/>
          </a:prstGeom>
        </p:spPr>
        <p:txBody>
          <a:bodyPr wrap="none">
            <a:spAutoFit/>
          </a:bodyPr>
          <a:lstStyle/>
          <a:p>
            <a:r>
              <a:rPr lang="nl-NL" b="1" dirty="0" smtClean="0"/>
              <a:t>Ga</a:t>
            </a:r>
            <a:endParaRPr lang="nl-NL" i="1" dirty="0"/>
          </a:p>
        </p:txBody>
      </p:sp>
      <p:sp>
        <p:nvSpPr>
          <p:cNvPr id="45" name="TextBox 44"/>
          <p:cNvSpPr txBox="1"/>
          <p:nvPr/>
        </p:nvSpPr>
        <p:spPr>
          <a:xfrm>
            <a:off x="6588224" y="2204864"/>
            <a:ext cx="2232248" cy="2031325"/>
          </a:xfrm>
          <a:prstGeom prst="rect">
            <a:avLst/>
          </a:prstGeom>
          <a:noFill/>
        </p:spPr>
        <p:txBody>
          <a:bodyPr wrap="square" rtlCol="0">
            <a:spAutoFit/>
          </a:bodyPr>
          <a:lstStyle/>
          <a:p>
            <a:r>
              <a:rPr lang="nl-NL" dirty="0" smtClean="0"/>
              <a:t>Mogen we nu concluderen dat de boom voltooid is en de redenering dus semantisch ongeldig is? Er is immers een open tak?</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20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20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20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0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0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20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20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20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000"/>
                                        <p:tgtEl>
                                          <p:spTgt spid="38"/>
                                        </p:tgtEl>
                                      </p:cBhvr>
                                    </p:animEffec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2000"/>
                                        <p:tgtEl>
                                          <p:spTgt spid="39"/>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20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20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20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000"/>
                                        <p:tgtEl>
                                          <p:spTgt spid="4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20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5">
                                            <p:txEl>
                                              <p:pRg st="0" end="0"/>
                                            </p:txEl>
                                          </p:spTgt>
                                        </p:tgtEl>
                                        <p:attrNameLst>
                                          <p:attrName>style.visibility</p:attrName>
                                        </p:attrNameLst>
                                      </p:cBhvr>
                                      <p:to>
                                        <p:strVal val="visible"/>
                                      </p:to>
                                    </p:set>
                                    <p:animEffect transition="in" filter="fade">
                                      <p:cBhvr>
                                        <p:cTn id="75" dur="20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2" grpId="0" animBg="1"/>
      <p:bldP spid="31" grpId="0" animBg="1"/>
      <p:bldP spid="33" grpId="0"/>
      <p:bldP spid="34" grpId="0"/>
      <p:bldP spid="24" grpId="0"/>
      <p:bldP spid="35" grpId="0"/>
      <p:bldP spid="36" grpId="0"/>
      <p:bldP spid="37" grpId="0"/>
      <p:bldP spid="38" grpId="0"/>
      <p:bldP spid="41" grpId="0" animBg="1"/>
      <p:bldP spid="42" grpId="0" animBg="1"/>
      <p:bldP spid="43" grpId="0"/>
      <p:bldP spid="44" grpId="0"/>
      <p:bldP spid="45" grpId="0" build="allAtOnce"/>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Een moeilijkheid…</a:t>
            </a:r>
            <a:endParaRPr lang="nl-NL" sz="3200" dirty="0"/>
          </a:p>
        </p:txBody>
      </p:sp>
      <p:sp>
        <p:nvSpPr>
          <p:cNvPr id="13" name="Oval 12"/>
          <p:cNvSpPr/>
          <p:nvPr/>
        </p:nvSpPr>
        <p:spPr>
          <a:xfrm>
            <a:off x="3766424" y="254690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Straight Connector 14"/>
          <p:cNvCxnSpPr/>
          <p:nvPr/>
        </p:nvCxnSpPr>
        <p:spPr>
          <a:xfrm>
            <a:off x="3805721" y="2690917"/>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69873" y="319497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Straight Connector 17"/>
          <p:cNvCxnSpPr/>
          <p:nvPr/>
        </p:nvCxnSpPr>
        <p:spPr>
          <a:xfrm>
            <a:off x="3805721" y="333898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69873" y="384304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1" name="Straight Connector 20"/>
          <p:cNvCxnSpPr/>
          <p:nvPr/>
        </p:nvCxnSpPr>
        <p:spPr>
          <a:xfrm>
            <a:off x="3805721" y="3987061"/>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69873" y="449111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Content Placeholder 2"/>
          <p:cNvSpPr>
            <a:spLocks noGrp="1"/>
          </p:cNvSpPr>
          <p:nvPr>
            <p:ph idx="1"/>
          </p:nvPr>
        </p:nvSpPr>
        <p:spPr>
          <a:xfrm>
            <a:off x="683568" y="1384177"/>
            <a:ext cx="8686800" cy="388639"/>
          </a:xfrm>
        </p:spPr>
        <p:txBody>
          <a:bodyPr>
            <a:noAutofit/>
          </a:bodyPr>
          <a:lstStyle/>
          <a:p>
            <a:pPr>
              <a:buNone/>
            </a:pPr>
            <a:r>
              <a:rPr lang="nl-NL" sz="2000" dirty="0" smtClean="0"/>
              <a:t>Is  </a:t>
            </a:r>
            <a:r>
              <a:rPr lang="nl-NL" sz="2000" b="1" dirty="0" smtClean="0"/>
              <a:t>∀x ∃y (</a:t>
            </a:r>
            <a:r>
              <a:rPr lang="nl-NL" sz="2000" b="1" dirty="0" err="1" smtClean="0"/>
              <a:t>Fx</a:t>
            </a:r>
            <a:r>
              <a:rPr lang="nl-NL" sz="2000" b="1" dirty="0" smtClean="0"/>
              <a:t> ∧ </a:t>
            </a:r>
            <a:r>
              <a:rPr lang="nl-NL" sz="2000" b="1" dirty="0" err="1" smtClean="0"/>
              <a:t>Gy</a:t>
            </a:r>
            <a:r>
              <a:rPr lang="nl-NL" sz="2000" b="1" dirty="0" smtClean="0"/>
              <a:t>)  |= ∃x (</a:t>
            </a:r>
            <a:r>
              <a:rPr lang="nl-NL" sz="2000" b="1" dirty="0" err="1" smtClean="0"/>
              <a:t>Fx</a:t>
            </a:r>
            <a:r>
              <a:rPr lang="nl-NL" sz="2000" b="1" dirty="0" smtClean="0"/>
              <a:t> ∧ </a:t>
            </a:r>
            <a:r>
              <a:rPr lang="nl-NL" sz="2000" b="1" dirty="0" err="1" smtClean="0"/>
              <a:t>Gx</a:t>
            </a:r>
            <a:r>
              <a:rPr lang="nl-NL" sz="2000" b="1" dirty="0" smtClean="0"/>
              <a:t>) </a:t>
            </a:r>
            <a:r>
              <a:rPr lang="nl-NL" sz="2000" dirty="0" smtClean="0"/>
              <a:t>?</a:t>
            </a:r>
            <a:r>
              <a:rPr lang="nl-NL" sz="2000" b="1" dirty="0" smtClean="0"/>
              <a:t> </a:t>
            </a:r>
            <a:endParaRPr lang="nl-NL" sz="2000" dirty="0" smtClean="0"/>
          </a:p>
          <a:p>
            <a:pPr>
              <a:buNone/>
            </a:pPr>
            <a:endParaRPr lang="nl-NL" sz="2000" dirty="0" smtClean="0"/>
          </a:p>
        </p:txBody>
      </p:sp>
      <p:cxnSp>
        <p:nvCxnSpPr>
          <p:cNvPr id="30" name="Straight Connector 29"/>
          <p:cNvCxnSpPr/>
          <p:nvPr/>
        </p:nvCxnSpPr>
        <p:spPr>
          <a:xfrm>
            <a:off x="3805721" y="4644425"/>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769873" y="514848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xtBox 32"/>
          <p:cNvSpPr txBox="1"/>
          <p:nvPr/>
        </p:nvSpPr>
        <p:spPr>
          <a:xfrm>
            <a:off x="2339752" y="5733256"/>
            <a:ext cx="216024" cy="584775"/>
          </a:xfrm>
          <a:prstGeom prst="rect">
            <a:avLst/>
          </a:prstGeom>
          <a:noFill/>
        </p:spPr>
        <p:txBody>
          <a:bodyPr wrap="square" rtlCol="0">
            <a:spAutoFit/>
          </a:bodyPr>
          <a:lstStyle/>
          <a:p>
            <a:r>
              <a:rPr lang="nl-NL" sz="3200" b="1" dirty="0" smtClean="0"/>
              <a:t>+</a:t>
            </a:r>
            <a:endParaRPr lang="nl-NL" b="1" dirty="0"/>
          </a:p>
        </p:txBody>
      </p:sp>
      <p:sp>
        <p:nvSpPr>
          <p:cNvPr id="34" name="TextBox 33"/>
          <p:cNvSpPr txBox="1"/>
          <p:nvPr/>
        </p:nvSpPr>
        <p:spPr>
          <a:xfrm>
            <a:off x="3851920" y="3645024"/>
            <a:ext cx="1656184" cy="369332"/>
          </a:xfrm>
          <a:prstGeom prst="rect">
            <a:avLst/>
          </a:prstGeom>
          <a:noFill/>
        </p:spPr>
        <p:txBody>
          <a:bodyPr wrap="square" rtlCol="0">
            <a:spAutoFit/>
          </a:bodyPr>
          <a:lstStyle/>
          <a:p>
            <a:r>
              <a:rPr lang="nl-NL" b="1" dirty="0" smtClean="0"/>
              <a:t>Fa ∧ Ga</a:t>
            </a:r>
            <a:endParaRPr lang="nl-NL" i="1" dirty="0"/>
          </a:p>
        </p:txBody>
      </p:sp>
      <p:sp>
        <p:nvSpPr>
          <p:cNvPr id="24" name="Rectangle 23"/>
          <p:cNvSpPr/>
          <p:nvPr/>
        </p:nvSpPr>
        <p:spPr>
          <a:xfrm>
            <a:off x="2123728" y="2348880"/>
            <a:ext cx="1681679" cy="369332"/>
          </a:xfrm>
          <a:prstGeom prst="rect">
            <a:avLst/>
          </a:prstGeom>
        </p:spPr>
        <p:txBody>
          <a:bodyPr wrap="none">
            <a:spAutoFit/>
          </a:bodyPr>
          <a:lstStyle/>
          <a:p>
            <a:r>
              <a:rPr lang="nl-NL" b="1" dirty="0" smtClean="0"/>
              <a:t>∀x ∃y (</a:t>
            </a:r>
            <a:r>
              <a:rPr lang="nl-NL" b="1" dirty="0" err="1" smtClean="0"/>
              <a:t>Fx</a:t>
            </a:r>
            <a:r>
              <a:rPr lang="nl-NL" b="1" dirty="0" smtClean="0"/>
              <a:t> ∧ </a:t>
            </a:r>
            <a:r>
              <a:rPr lang="nl-NL" b="1" dirty="0" err="1" smtClean="0"/>
              <a:t>Gy</a:t>
            </a:r>
            <a:r>
              <a:rPr lang="nl-NL" b="1" dirty="0" smtClean="0"/>
              <a:t>) </a:t>
            </a:r>
            <a:endParaRPr lang="nl-NL" dirty="0"/>
          </a:p>
        </p:txBody>
      </p:sp>
      <p:sp>
        <p:nvSpPr>
          <p:cNvPr id="35" name="Rectangle 34"/>
          <p:cNvSpPr/>
          <p:nvPr/>
        </p:nvSpPr>
        <p:spPr>
          <a:xfrm>
            <a:off x="3851920" y="2348880"/>
            <a:ext cx="1375056" cy="369332"/>
          </a:xfrm>
          <a:prstGeom prst="rect">
            <a:avLst/>
          </a:prstGeom>
        </p:spPr>
        <p:txBody>
          <a:bodyPr wrap="none">
            <a:spAutoFit/>
          </a:bodyPr>
          <a:lstStyle/>
          <a:p>
            <a:r>
              <a:rPr lang="nl-NL" b="1" dirty="0" smtClean="0"/>
              <a:t>∃x (</a:t>
            </a:r>
            <a:r>
              <a:rPr lang="nl-NL" b="1" dirty="0" err="1" smtClean="0"/>
              <a:t>Fx</a:t>
            </a:r>
            <a:r>
              <a:rPr lang="nl-NL" b="1" dirty="0" smtClean="0"/>
              <a:t> ∧ </a:t>
            </a:r>
            <a:r>
              <a:rPr lang="nl-NL" b="1" dirty="0" err="1" smtClean="0"/>
              <a:t>Gx</a:t>
            </a:r>
            <a:r>
              <a:rPr lang="nl-NL" b="1" dirty="0" smtClean="0"/>
              <a:t>) </a:t>
            </a:r>
            <a:endParaRPr lang="nl-NL" dirty="0"/>
          </a:p>
        </p:txBody>
      </p:sp>
      <p:sp>
        <p:nvSpPr>
          <p:cNvPr id="36" name="Rectangle 35"/>
          <p:cNvSpPr/>
          <p:nvPr/>
        </p:nvSpPr>
        <p:spPr>
          <a:xfrm>
            <a:off x="2339752" y="2987660"/>
            <a:ext cx="1382045" cy="369332"/>
          </a:xfrm>
          <a:prstGeom prst="rect">
            <a:avLst/>
          </a:prstGeom>
        </p:spPr>
        <p:txBody>
          <a:bodyPr wrap="none">
            <a:spAutoFit/>
          </a:bodyPr>
          <a:lstStyle/>
          <a:p>
            <a:r>
              <a:rPr lang="nl-NL" b="1" dirty="0" smtClean="0"/>
              <a:t>∃y (Fa ∧ </a:t>
            </a:r>
            <a:r>
              <a:rPr lang="nl-NL" b="1" dirty="0" err="1" smtClean="0"/>
              <a:t>Gy</a:t>
            </a:r>
            <a:r>
              <a:rPr lang="nl-NL" b="1" dirty="0" smtClean="0"/>
              <a:t>) </a:t>
            </a:r>
            <a:endParaRPr lang="nl-NL" dirty="0"/>
          </a:p>
        </p:txBody>
      </p:sp>
      <p:sp>
        <p:nvSpPr>
          <p:cNvPr id="37" name="Rectangle 36"/>
          <p:cNvSpPr/>
          <p:nvPr/>
        </p:nvSpPr>
        <p:spPr>
          <a:xfrm>
            <a:off x="2771800" y="4293096"/>
            <a:ext cx="960648" cy="369332"/>
          </a:xfrm>
          <a:prstGeom prst="rect">
            <a:avLst/>
          </a:prstGeom>
        </p:spPr>
        <p:txBody>
          <a:bodyPr wrap="none">
            <a:spAutoFit/>
          </a:bodyPr>
          <a:lstStyle/>
          <a:p>
            <a:r>
              <a:rPr lang="nl-NL" b="1" dirty="0" smtClean="0"/>
              <a:t>Fa ∧ </a:t>
            </a:r>
            <a:r>
              <a:rPr lang="nl-NL" b="1" dirty="0" err="1" smtClean="0"/>
              <a:t>G</a:t>
            </a:r>
            <a:r>
              <a:rPr lang="nl-NL" b="1" dirty="0" err="1" smtClean="0">
                <a:solidFill>
                  <a:srgbClr val="FF0000"/>
                </a:solidFill>
              </a:rPr>
              <a:t>b</a:t>
            </a:r>
            <a:r>
              <a:rPr lang="nl-NL" b="1" dirty="0" smtClean="0">
                <a:solidFill>
                  <a:srgbClr val="FF0000"/>
                </a:solidFill>
              </a:rPr>
              <a:t> </a:t>
            </a:r>
            <a:endParaRPr lang="nl-NL" dirty="0">
              <a:solidFill>
                <a:srgbClr val="FF0000"/>
              </a:solidFill>
            </a:endParaRPr>
          </a:p>
        </p:txBody>
      </p:sp>
      <p:sp>
        <p:nvSpPr>
          <p:cNvPr id="38" name="Rectangle 37"/>
          <p:cNvSpPr/>
          <p:nvPr/>
        </p:nvSpPr>
        <p:spPr>
          <a:xfrm>
            <a:off x="2893003" y="5003884"/>
            <a:ext cx="886909" cy="369332"/>
          </a:xfrm>
          <a:prstGeom prst="rect">
            <a:avLst/>
          </a:prstGeom>
        </p:spPr>
        <p:txBody>
          <a:bodyPr wrap="none">
            <a:spAutoFit/>
          </a:bodyPr>
          <a:lstStyle/>
          <a:p>
            <a:r>
              <a:rPr lang="nl-NL" b="1" dirty="0" smtClean="0"/>
              <a:t>Fa </a:t>
            </a:r>
            <a:r>
              <a:rPr lang="nl-NL" dirty="0" smtClean="0"/>
              <a:t>,</a:t>
            </a:r>
            <a:r>
              <a:rPr lang="nl-NL" b="1" dirty="0" smtClean="0"/>
              <a:t> </a:t>
            </a:r>
            <a:r>
              <a:rPr lang="nl-NL" b="1" dirty="0" err="1" smtClean="0"/>
              <a:t>Gb</a:t>
            </a:r>
            <a:r>
              <a:rPr lang="nl-NL" b="1" dirty="0" smtClean="0"/>
              <a:t> </a:t>
            </a:r>
            <a:endParaRPr lang="nl-NL" dirty="0"/>
          </a:p>
        </p:txBody>
      </p:sp>
      <p:cxnSp>
        <p:nvCxnSpPr>
          <p:cNvPr id="39" name="Straight Connector 38"/>
          <p:cNvCxnSpPr/>
          <p:nvPr/>
        </p:nvCxnSpPr>
        <p:spPr>
          <a:xfrm flipH="1">
            <a:off x="2699792" y="530120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51920" y="530120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555776" y="58052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p:cNvSpPr/>
          <p:nvPr/>
        </p:nvSpPr>
        <p:spPr>
          <a:xfrm>
            <a:off x="5076056" y="58052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p:cNvSpPr/>
          <p:nvPr/>
        </p:nvSpPr>
        <p:spPr>
          <a:xfrm>
            <a:off x="2699792" y="5723964"/>
            <a:ext cx="450893" cy="369332"/>
          </a:xfrm>
          <a:prstGeom prst="rect">
            <a:avLst/>
          </a:prstGeom>
        </p:spPr>
        <p:txBody>
          <a:bodyPr wrap="none">
            <a:spAutoFit/>
          </a:bodyPr>
          <a:lstStyle/>
          <a:p>
            <a:r>
              <a:rPr lang="nl-NL" b="1" dirty="0" smtClean="0"/>
              <a:t>Fa </a:t>
            </a:r>
            <a:endParaRPr lang="nl-NL" dirty="0"/>
          </a:p>
        </p:txBody>
      </p:sp>
      <p:sp>
        <p:nvSpPr>
          <p:cNvPr id="44" name="Rectangle 43"/>
          <p:cNvSpPr/>
          <p:nvPr/>
        </p:nvSpPr>
        <p:spPr>
          <a:xfrm>
            <a:off x="5148064" y="5733256"/>
            <a:ext cx="445956" cy="369332"/>
          </a:xfrm>
          <a:prstGeom prst="rect">
            <a:avLst/>
          </a:prstGeom>
        </p:spPr>
        <p:txBody>
          <a:bodyPr wrap="none">
            <a:spAutoFit/>
          </a:bodyPr>
          <a:lstStyle/>
          <a:p>
            <a:r>
              <a:rPr lang="nl-NL" b="1" dirty="0" smtClean="0"/>
              <a:t>Ga</a:t>
            </a:r>
            <a:endParaRPr lang="nl-NL" i="1" dirty="0"/>
          </a:p>
        </p:txBody>
      </p:sp>
      <p:sp>
        <p:nvSpPr>
          <p:cNvPr id="45" name="TextBox 44"/>
          <p:cNvSpPr txBox="1"/>
          <p:nvPr/>
        </p:nvSpPr>
        <p:spPr>
          <a:xfrm>
            <a:off x="6588224" y="2204864"/>
            <a:ext cx="2232248" cy="2031325"/>
          </a:xfrm>
          <a:prstGeom prst="rect">
            <a:avLst/>
          </a:prstGeom>
          <a:noFill/>
        </p:spPr>
        <p:txBody>
          <a:bodyPr wrap="square" rtlCol="0">
            <a:spAutoFit/>
          </a:bodyPr>
          <a:lstStyle/>
          <a:p>
            <a:r>
              <a:rPr lang="nl-NL" dirty="0" smtClean="0"/>
              <a:t>Mogen we nu concluderen dat de boom voltooid is en de redenering dus semantisch ongeldig is? Er is immers een open tak?</a:t>
            </a:r>
            <a:endParaRPr lang="nl-NL" dirty="0"/>
          </a:p>
        </p:txBody>
      </p:sp>
      <p:sp>
        <p:nvSpPr>
          <p:cNvPr id="28" name="TextBox 27"/>
          <p:cNvSpPr txBox="1"/>
          <p:nvPr/>
        </p:nvSpPr>
        <p:spPr>
          <a:xfrm>
            <a:off x="6012160" y="4437112"/>
            <a:ext cx="3131840" cy="2308324"/>
          </a:xfrm>
          <a:prstGeom prst="rect">
            <a:avLst/>
          </a:prstGeom>
          <a:noFill/>
        </p:spPr>
        <p:txBody>
          <a:bodyPr wrap="square" rtlCol="0">
            <a:spAutoFit/>
          </a:bodyPr>
          <a:lstStyle/>
          <a:p>
            <a:r>
              <a:rPr lang="nl-NL" b="1" dirty="0" smtClean="0">
                <a:solidFill>
                  <a:srgbClr val="FF0000"/>
                </a:solidFill>
              </a:rPr>
              <a:t>Nee! </a:t>
            </a:r>
            <a:r>
              <a:rPr lang="nl-NL" dirty="0" smtClean="0"/>
              <a:t>Er wordt een </a:t>
            </a:r>
            <a:r>
              <a:rPr lang="nl-NL" i="1" dirty="0" smtClean="0"/>
              <a:t>nieuwe</a:t>
            </a:r>
            <a:r>
              <a:rPr lang="nl-NL" dirty="0" smtClean="0"/>
              <a:t> constante (</a:t>
            </a:r>
            <a:r>
              <a:rPr lang="nl-NL" b="1" dirty="0" smtClean="0">
                <a:solidFill>
                  <a:srgbClr val="FF0000"/>
                </a:solidFill>
              </a:rPr>
              <a:t>b</a:t>
            </a:r>
            <a:r>
              <a:rPr lang="nl-NL" dirty="0" smtClean="0"/>
              <a:t>) geïntroduceerd. En dus moeten de regels voor </a:t>
            </a:r>
            <a:r>
              <a:rPr lang="nl-NL" u="sng" dirty="0" smtClean="0"/>
              <a:t>∀-waar</a:t>
            </a:r>
            <a:r>
              <a:rPr lang="nl-NL" dirty="0" smtClean="0"/>
              <a:t> en </a:t>
            </a:r>
            <a:r>
              <a:rPr lang="nl-NL" u="sng" dirty="0" smtClean="0"/>
              <a:t>∃-onwaar</a:t>
            </a:r>
            <a:r>
              <a:rPr lang="nl-NL" dirty="0" smtClean="0"/>
              <a:t> </a:t>
            </a:r>
            <a:r>
              <a:rPr lang="nl-NL" i="1" dirty="0" smtClean="0"/>
              <a:t>nogmaals</a:t>
            </a:r>
            <a:r>
              <a:rPr lang="nl-NL" dirty="0" smtClean="0"/>
              <a:t> worden toegepast, want deze regels moeten immers worden toegepast voor </a:t>
            </a:r>
            <a:r>
              <a:rPr lang="nl-NL" i="1" dirty="0" smtClean="0"/>
              <a:t>elke</a:t>
            </a:r>
            <a:r>
              <a:rPr lang="nl-NL" dirty="0" smtClean="0"/>
              <a:t> constante in de desbetreffende takken!</a:t>
            </a:r>
            <a:endParaRPr lang="nl-NL" dirty="0"/>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Een moeilijkheid…</a:t>
            </a:r>
            <a:endParaRPr lang="nl-NL" sz="3200" dirty="0"/>
          </a:p>
        </p:txBody>
      </p:sp>
      <p:sp>
        <p:nvSpPr>
          <p:cNvPr id="13" name="Oval 12"/>
          <p:cNvSpPr/>
          <p:nvPr/>
        </p:nvSpPr>
        <p:spPr>
          <a:xfrm>
            <a:off x="3766424" y="254690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Straight Connector 14"/>
          <p:cNvCxnSpPr/>
          <p:nvPr/>
        </p:nvCxnSpPr>
        <p:spPr>
          <a:xfrm>
            <a:off x="3805721" y="2690917"/>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69873" y="319497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Straight Connector 17"/>
          <p:cNvCxnSpPr/>
          <p:nvPr/>
        </p:nvCxnSpPr>
        <p:spPr>
          <a:xfrm>
            <a:off x="3805721" y="333898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69873" y="384304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1" name="Straight Connector 20"/>
          <p:cNvCxnSpPr/>
          <p:nvPr/>
        </p:nvCxnSpPr>
        <p:spPr>
          <a:xfrm>
            <a:off x="3805721" y="3987061"/>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769873" y="449111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Content Placeholder 2"/>
          <p:cNvSpPr>
            <a:spLocks noGrp="1"/>
          </p:cNvSpPr>
          <p:nvPr>
            <p:ph idx="1"/>
          </p:nvPr>
        </p:nvSpPr>
        <p:spPr>
          <a:xfrm>
            <a:off x="683568" y="1384177"/>
            <a:ext cx="8686800" cy="388639"/>
          </a:xfrm>
        </p:spPr>
        <p:txBody>
          <a:bodyPr>
            <a:noAutofit/>
          </a:bodyPr>
          <a:lstStyle/>
          <a:p>
            <a:pPr>
              <a:buNone/>
            </a:pPr>
            <a:r>
              <a:rPr lang="nl-NL" sz="2000" dirty="0" smtClean="0"/>
              <a:t>Is  </a:t>
            </a:r>
            <a:r>
              <a:rPr lang="nl-NL" sz="2000" b="1" dirty="0" smtClean="0"/>
              <a:t>∀x ∃y (</a:t>
            </a:r>
            <a:r>
              <a:rPr lang="nl-NL" sz="2000" b="1" dirty="0" err="1" smtClean="0"/>
              <a:t>Fx</a:t>
            </a:r>
            <a:r>
              <a:rPr lang="nl-NL" sz="2000" b="1" dirty="0" smtClean="0"/>
              <a:t> ∧ </a:t>
            </a:r>
            <a:r>
              <a:rPr lang="nl-NL" sz="2000" b="1" dirty="0" err="1" smtClean="0"/>
              <a:t>Gy</a:t>
            </a:r>
            <a:r>
              <a:rPr lang="nl-NL" sz="2000" b="1" dirty="0" smtClean="0"/>
              <a:t>)  |= ∃x (</a:t>
            </a:r>
            <a:r>
              <a:rPr lang="nl-NL" sz="2000" b="1" dirty="0" err="1" smtClean="0"/>
              <a:t>Fx</a:t>
            </a:r>
            <a:r>
              <a:rPr lang="nl-NL" sz="2000" b="1" dirty="0" smtClean="0"/>
              <a:t> ∧ </a:t>
            </a:r>
            <a:r>
              <a:rPr lang="nl-NL" sz="2000" b="1" dirty="0" err="1" smtClean="0"/>
              <a:t>Gx</a:t>
            </a:r>
            <a:r>
              <a:rPr lang="nl-NL" sz="2000" b="1" dirty="0" smtClean="0"/>
              <a:t>) </a:t>
            </a:r>
            <a:r>
              <a:rPr lang="nl-NL" sz="2000" dirty="0" smtClean="0"/>
              <a:t>?</a:t>
            </a:r>
            <a:r>
              <a:rPr lang="nl-NL" sz="2000" b="1" dirty="0" smtClean="0"/>
              <a:t> </a:t>
            </a:r>
            <a:endParaRPr lang="nl-NL" sz="2000" dirty="0" smtClean="0"/>
          </a:p>
          <a:p>
            <a:pPr>
              <a:buNone/>
            </a:pPr>
            <a:endParaRPr lang="nl-NL" sz="2000" dirty="0" smtClean="0"/>
          </a:p>
        </p:txBody>
      </p:sp>
      <p:cxnSp>
        <p:nvCxnSpPr>
          <p:cNvPr id="30" name="Straight Connector 29"/>
          <p:cNvCxnSpPr/>
          <p:nvPr/>
        </p:nvCxnSpPr>
        <p:spPr>
          <a:xfrm>
            <a:off x="3805721" y="4644425"/>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769873" y="514848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xtBox 32"/>
          <p:cNvSpPr txBox="1"/>
          <p:nvPr/>
        </p:nvSpPr>
        <p:spPr>
          <a:xfrm>
            <a:off x="2339752" y="5733256"/>
            <a:ext cx="216024" cy="584775"/>
          </a:xfrm>
          <a:prstGeom prst="rect">
            <a:avLst/>
          </a:prstGeom>
          <a:noFill/>
        </p:spPr>
        <p:txBody>
          <a:bodyPr wrap="square" rtlCol="0">
            <a:spAutoFit/>
          </a:bodyPr>
          <a:lstStyle/>
          <a:p>
            <a:r>
              <a:rPr lang="nl-NL" sz="3200" b="1" dirty="0" smtClean="0"/>
              <a:t>+</a:t>
            </a:r>
            <a:endParaRPr lang="nl-NL" b="1" dirty="0"/>
          </a:p>
        </p:txBody>
      </p:sp>
      <p:sp>
        <p:nvSpPr>
          <p:cNvPr id="34" name="TextBox 33"/>
          <p:cNvSpPr txBox="1"/>
          <p:nvPr/>
        </p:nvSpPr>
        <p:spPr>
          <a:xfrm>
            <a:off x="3851920" y="3645024"/>
            <a:ext cx="1656184" cy="369332"/>
          </a:xfrm>
          <a:prstGeom prst="rect">
            <a:avLst/>
          </a:prstGeom>
          <a:noFill/>
        </p:spPr>
        <p:txBody>
          <a:bodyPr wrap="square" rtlCol="0">
            <a:spAutoFit/>
          </a:bodyPr>
          <a:lstStyle/>
          <a:p>
            <a:r>
              <a:rPr lang="nl-NL" b="1" dirty="0" smtClean="0"/>
              <a:t>Fa ∧ Ga</a:t>
            </a:r>
            <a:endParaRPr lang="nl-NL" i="1" dirty="0"/>
          </a:p>
        </p:txBody>
      </p:sp>
      <p:sp>
        <p:nvSpPr>
          <p:cNvPr id="24" name="Rectangle 23"/>
          <p:cNvSpPr/>
          <p:nvPr/>
        </p:nvSpPr>
        <p:spPr>
          <a:xfrm>
            <a:off x="2123728" y="2348880"/>
            <a:ext cx="1681679" cy="369332"/>
          </a:xfrm>
          <a:prstGeom prst="rect">
            <a:avLst/>
          </a:prstGeom>
        </p:spPr>
        <p:txBody>
          <a:bodyPr wrap="none">
            <a:spAutoFit/>
          </a:bodyPr>
          <a:lstStyle/>
          <a:p>
            <a:r>
              <a:rPr lang="nl-NL" b="1" dirty="0" smtClean="0"/>
              <a:t>∀x ∃y (</a:t>
            </a:r>
            <a:r>
              <a:rPr lang="nl-NL" b="1" dirty="0" err="1" smtClean="0"/>
              <a:t>Fx</a:t>
            </a:r>
            <a:r>
              <a:rPr lang="nl-NL" b="1" dirty="0" smtClean="0"/>
              <a:t> ∧ </a:t>
            </a:r>
            <a:r>
              <a:rPr lang="nl-NL" b="1" dirty="0" err="1" smtClean="0"/>
              <a:t>Gy</a:t>
            </a:r>
            <a:r>
              <a:rPr lang="nl-NL" b="1" dirty="0" smtClean="0"/>
              <a:t>) </a:t>
            </a:r>
            <a:endParaRPr lang="nl-NL" dirty="0"/>
          </a:p>
        </p:txBody>
      </p:sp>
      <p:sp>
        <p:nvSpPr>
          <p:cNvPr id="35" name="Rectangle 34"/>
          <p:cNvSpPr/>
          <p:nvPr/>
        </p:nvSpPr>
        <p:spPr>
          <a:xfrm>
            <a:off x="3851920" y="2348880"/>
            <a:ext cx="1375056" cy="369332"/>
          </a:xfrm>
          <a:prstGeom prst="rect">
            <a:avLst/>
          </a:prstGeom>
        </p:spPr>
        <p:txBody>
          <a:bodyPr wrap="none">
            <a:spAutoFit/>
          </a:bodyPr>
          <a:lstStyle/>
          <a:p>
            <a:r>
              <a:rPr lang="nl-NL" b="1" dirty="0" smtClean="0"/>
              <a:t>∃x (</a:t>
            </a:r>
            <a:r>
              <a:rPr lang="nl-NL" b="1" dirty="0" err="1" smtClean="0"/>
              <a:t>Fx</a:t>
            </a:r>
            <a:r>
              <a:rPr lang="nl-NL" b="1" dirty="0" smtClean="0"/>
              <a:t> ∧ </a:t>
            </a:r>
            <a:r>
              <a:rPr lang="nl-NL" b="1" dirty="0" err="1" smtClean="0"/>
              <a:t>Gx</a:t>
            </a:r>
            <a:r>
              <a:rPr lang="nl-NL" b="1" dirty="0" smtClean="0"/>
              <a:t>) </a:t>
            </a:r>
            <a:endParaRPr lang="nl-NL" dirty="0"/>
          </a:p>
        </p:txBody>
      </p:sp>
      <p:sp>
        <p:nvSpPr>
          <p:cNvPr id="36" name="Rectangle 35"/>
          <p:cNvSpPr/>
          <p:nvPr/>
        </p:nvSpPr>
        <p:spPr>
          <a:xfrm>
            <a:off x="2339752" y="2987660"/>
            <a:ext cx="1382045" cy="369332"/>
          </a:xfrm>
          <a:prstGeom prst="rect">
            <a:avLst/>
          </a:prstGeom>
        </p:spPr>
        <p:txBody>
          <a:bodyPr wrap="none">
            <a:spAutoFit/>
          </a:bodyPr>
          <a:lstStyle/>
          <a:p>
            <a:r>
              <a:rPr lang="nl-NL" b="1" dirty="0" smtClean="0"/>
              <a:t>∃y (Fa ∧ </a:t>
            </a:r>
            <a:r>
              <a:rPr lang="nl-NL" b="1" dirty="0" err="1" smtClean="0"/>
              <a:t>Gy</a:t>
            </a:r>
            <a:r>
              <a:rPr lang="nl-NL" b="1" dirty="0" smtClean="0"/>
              <a:t>) </a:t>
            </a:r>
            <a:endParaRPr lang="nl-NL" dirty="0"/>
          </a:p>
        </p:txBody>
      </p:sp>
      <p:sp>
        <p:nvSpPr>
          <p:cNvPr id="37" name="Rectangle 36"/>
          <p:cNvSpPr/>
          <p:nvPr/>
        </p:nvSpPr>
        <p:spPr>
          <a:xfrm>
            <a:off x="2771800" y="4293096"/>
            <a:ext cx="960648" cy="369332"/>
          </a:xfrm>
          <a:prstGeom prst="rect">
            <a:avLst/>
          </a:prstGeom>
        </p:spPr>
        <p:txBody>
          <a:bodyPr wrap="none">
            <a:spAutoFit/>
          </a:bodyPr>
          <a:lstStyle/>
          <a:p>
            <a:r>
              <a:rPr lang="nl-NL" b="1" dirty="0" smtClean="0"/>
              <a:t>Fa ∧ </a:t>
            </a:r>
            <a:r>
              <a:rPr lang="nl-NL" b="1" dirty="0" err="1" smtClean="0"/>
              <a:t>G</a:t>
            </a:r>
            <a:r>
              <a:rPr lang="nl-NL" b="1" dirty="0" err="1" smtClean="0">
                <a:solidFill>
                  <a:srgbClr val="FF0000"/>
                </a:solidFill>
              </a:rPr>
              <a:t>b</a:t>
            </a:r>
            <a:r>
              <a:rPr lang="nl-NL" b="1" dirty="0" smtClean="0">
                <a:solidFill>
                  <a:srgbClr val="FF0000"/>
                </a:solidFill>
              </a:rPr>
              <a:t> </a:t>
            </a:r>
            <a:endParaRPr lang="nl-NL" dirty="0">
              <a:solidFill>
                <a:srgbClr val="FF0000"/>
              </a:solidFill>
            </a:endParaRPr>
          </a:p>
        </p:txBody>
      </p:sp>
      <p:sp>
        <p:nvSpPr>
          <p:cNvPr id="38" name="Rectangle 37"/>
          <p:cNvSpPr/>
          <p:nvPr/>
        </p:nvSpPr>
        <p:spPr>
          <a:xfrm>
            <a:off x="2893003" y="5003884"/>
            <a:ext cx="886909" cy="369332"/>
          </a:xfrm>
          <a:prstGeom prst="rect">
            <a:avLst/>
          </a:prstGeom>
        </p:spPr>
        <p:txBody>
          <a:bodyPr wrap="none">
            <a:spAutoFit/>
          </a:bodyPr>
          <a:lstStyle/>
          <a:p>
            <a:r>
              <a:rPr lang="nl-NL" b="1" dirty="0" smtClean="0"/>
              <a:t>Fa </a:t>
            </a:r>
            <a:r>
              <a:rPr lang="nl-NL" dirty="0" smtClean="0"/>
              <a:t>,</a:t>
            </a:r>
            <a:r>
              <a:rPr lang="nl-NL" b="1" dirty="0" smtClean="0"/>
              <a:t> </a:t>
            </a:r>
            <a:r>
              <a:rPr lang="nl-NL" b="1" dirty="0" err="1" smtClean="0"/>
              <a:t>Gb</a:t>
            </a:r>
            <a:r>
              <a:rPr lang="nl-NL" b="1" dirty="0" smtClean="0"/>
              <a:t> </a:t>
            </a:r>
            <a:endParaRPr lang="nl-NL" dirty="0"/>
          </a:p>
        </p:txBody>
      </p:sp>
      <p:cxnSp>
        <p:nvCxnSpPr>
          <p:cNvPr id="39" name="Straight Connector 38"/>
          <p:cNvCxnSpPr/>
          <p:nvPr/>
        </p:nvCxnSpPr>
        <p:spPr>
          <a:xfrm flipH="1">
            <a:off x="2699792" y="530120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51920" y="530120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555776" y="58052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p:cNvSpPr/>
          <p:nvPr/>
        </p:nvSpPr>
        <p:spPr>
          <a:xfrm>
            <a:off x="5076056" y="58052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p:cNvSpPr/>
          <p:nvPr/>
        </p:nvSpPr>
        <p:spPr>
          <a:xfrm>
            <a:off x="2699792" y="5723964"/>
            <a:ext cx="450893" cy="369332"/>
          </a:xfrm>
          <a:prstGeom prst="rect">
            <a:avLst/>
          </a:prstGeom>
        </p:spPr>
        <p:txBody>
          <a:bodyPr wrap="none">
            <a:spAutoFit/>
          </a:bodyPr>
          <a:lstStyle/>
          <a:p>
            <a:r>
              <a:rPr lang="nl-NL" b="1" dirty="0" smtClean="0"/>
              <a:t>Fa </a:t>
            </a:r>
            <a:endParaRPr lang="nl-NL" dirty="0"/>
          </a:p>
        </p:txBody>
      </p:sp>
      <p:sp>
        <p:nvSpPr>
          <p:cNvPr id="44" name="Rectangle 43"/>
          <p:cNvSpPr/>
          <p:nvPr/>
        </p:nvSpPr>
        <p:spPr>
          <a:xfrm>
            <a:off x="5148064" y="5733256"/>
            <a:ext cx="445956" cy="369332"/>
          </a:xfrm>
          <a:prstGeom prst="rect">
            <a:avLst/>
          </a:prstGeom>
        </p:spPr>
        <p:txBody>
          <a:bodyPr wrap="none">
            <a:spAutoFit/>
          </a:bodyPr>
          <a:lstStyle/>
          <a:p>
            <a:r>
              <a:rPr lang="nl-NL" b="1" dirty="0" smtClean="0">
                <a:solidFill>
                  <a:srgbClr val="00B050"/>
                </a:solidFill>
              </a:rPr>
              <a:t>Ga</a:t>
            </a:r>
            <a:endParaRPr lang="nl-NL" i="1" dirty="0">
              <a:solidFill>
                <a:srgbClr val="00B050"/>
              </a:solidFill>
            </a:endParaRPr>
          </a:p>
        </p:txBody>
      </p:sp>
      <p:sp>
        <p:nvSpPr>
          <p:cNvPr id="45" name="TextBox 44"/>
          <p:cNvSpPr txBox="1"/>
          <p:nvPr/>
        </p:nvSpPr>
        <p:spPr>
          <a:xfrm>
            <a:off x="6588224" y="2204864"/>
            <a:ext cx="2232248" cy="2031325"/>
          </a:xfrm>
          <a:prstGeom prst="rect">
            <a:avLst/>
          </a:prstGeom>
          <a:noFill/>
        </p:spPr>
        <p:txBody>
          <a:bodyPr wrap="square" rtlCol="0">
            <a:spAutoFit/>
          </a:bodyPr>
          <a:lstStyle/>
          <a:p>
            <a:r>
              <a:rPr lang="nl-NL" dirty="0" smtClean="0"/>
              <a:t>Mogen we nu concluderen dat de boom voltooid is en de redenering dus semantisch ongeldig is? Er is immers een open tak?</a:t>
            </a:r>
            <a:endParaRPr lang="nl-NL" dirty="0"/>
          </a:p>
        </p:txBody>
      </p:sp>
      <p:sp>
        <p:nvSpPr>
          <p:cNvPr id="29" name="TextBox 28"/>
          <p:cNvSpPr txBox="1"/>
          <p:nvPr/>
        </p:nvSpPr>
        <p:spPr>
          <a:xfrm>
            <a:off x="6012160" y="4437112"/>
            <a:ext cx="3131840" cy="2308324"/>
          </a:xfrm>
          <a:prstGeom prst="rect">
            <a:avLst/>
          </a:prstGeom>
          <a:noFill/>
        </p:spPr>
        <p:txBody>
          <a:bodyPr wrap="square" rtlCol="0">
            <a:spAutoFit/>
          </a:bodyPr>
          <a:lstStyle/>
          <a:p>
            <a:r>
              <a:rPr lang="nl-NL" b="1" dirty="0" smtClean="0">
                <a:solidFill>
                  <a:srgbClr val="FF0000"/>
                </a:solidFill>
              </a:rPr>
              <a:t>Nee! </a:t>
            </a:r>
            <a:r>
              <a:rPr lang="nl-NL" dirty="0" smtClean="0"/>
              <a:t>Er wordt een </a:t>
            </a:r>
            <a:r>
              <a:rPr lang="nl-NL" i="1" dirty="0" smtClean="0"/>
              <a:t>nieuwe</a:t>
            </a:r>
            <a:r>
              <a:rPr lang="nl-NL" dirty="0" smtClean="0"/>
              <a:t> constante (</a:t>
            </a:r>
            <a:r>
              <a:rPr lang="nl-NL" b="1" dirty="0" smtClean="0">
                <a:solidFill>
                  <a:srgbClr val="FF0000"/>
                </a:solidFill>
              </a:rPr>
              <a:t>b</a:t>
            </a:r>
            <a:r>
              <a:rPr lang="nl-NL" dirty="0" smtClean="0"/>
              <a:t>) geïntroduceerd. En dus moeten de regels voor </a:t>
            </a:r>
            <a:r>
              <a:rPr lang="nl-NL" u="sng" dirty="0" smtClean="0"/>
              <a:t>∀-waar</a:t>
            </a:r>
            <a:r>
              <a:rPr lang="nl-NL" dirty="0" smtClean="0"/>
              <a:t> en </a:t>
            </a:r>
            <a:r>
              <a:rPr lang="nl-NL" u="sng" dirty="0" smtClean="0"/>
              <a:t>∃-onwaar</a:t>
            </a:r>
            <a:r>
              <a:rPr lang="nl-NL" dirty="0" smtClean="0"/>
              <a:t> </a:t>
            </a:r>
            <a:r>
              <a:rPr lang="nl-NL" i="1" dirty="0" smtClean="0"/>
              <a:t>nogmaals</a:t>
            </a:r>
            <a:r>
              <a:rPr lang="nl-NL" dirty="0" smtClean="0"/>
              <a:t> worden toegepast, want deze regels moeten immers worden toegepast voor </a:t>
            </a:r>
            <a:r>
              <a:rPr lang="nl-NL" i="1" dirty="0" smtClean="0"/>
              <a:t>elke</a:t>
            </a:r>
            <a:r>
              <a:rPr lang="nl-NL" dirty="0" smtClean="0"/>
              <a:t> constante in de desbetreffende takken!</a:t>
            </a:r>
            <a:endParaRPr lang="nl-NL" dirty="0"/>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Een moeilijkheid…</a:t>
            </a:r>
            <a:endParaRPr lang="nl-NL" sz="3200" dirty="0"/>
          </a:p>
        </p:txBody>
      </p:sp>
      <p:sp>
        <p:nvSpPr>
          <p:cNvPr id="13" name="Oval 12"/>
          <p:cNvSpPr/>
          <p:nvPr/>
        </p:nvSpPr>
        <p:spPr>
          <a:xfrm>
            <a:off x="6776852" y="225015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Straight Connector 14"/>
          <p:cNvCxnSpPr/>
          <p:nvPr/>
        </p:nvCxnSpPr>
        <p:spPr>
          <a:xfrm>
            <a:off x="6816149" y="239417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780301" y="289823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Straight Connector 17"/>
          <p:cNvCxnSpPr/>
          <p:nvPr/>
        </p:nvCxnSpPr>
        <p:spPr>
          <a:xfrm>
            <a:off x="6816149" y="304224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780301" y="354630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1" name="Straight Connector 20"/>
          <p:cNvCxnSpPr/>
          <p:nvPr/>
        </p:nvCxnSpPr>
        <p:spPr>
          <a:xfrm>
            <a:off x="6816149" y="369031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780301" y="419437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0" name="Straight Connector 29"/>
          <p:cNvCxnSpPr/>
          <p:nvPr/>
        </p:nvCxnSpPr>
        <p:spPr>
          <a:xfrm>
            <a:off x="6816149" y="434768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780301" y="485173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xtBox 32"/>
          <p:cNvSpPr txBox="1"/>
          <p:nvPr/>
        </p:nvSpPr>
        <p:spPr>
          <a:xfrm>
            <a:off x="5350180" y="5436513"/>
            <a:ext cx="216024" cy="584775"/>
          </a:xfrm>
          <a:prstGeom prst="rect">
            <a:avLst/>
          </a:prstGeom>
          <a:noFill/>
        </p:spPr>
        <p:txBody>
          <a:bodyPr wrap="square" rtlCol="0">
            <a:spAutoFit/>
          </a:bodyPr>
          <a:lstStyle/>
          <a:p>
            <a:r>
              <a:rPr lang="nl-NL" sz="3200" b="1" dirty="0" smtClean="0"/>
              <a:t>+</a:t>
            </a:r>
            <a:endParaRPr lang="nl-NL" b="1" dirty="0"/>
          </a:p>
        </p:txBody>
      </p:sp>
      <p:sp>
        <p:nvSpPr>
          <p:cNvPr id="34" name="TextBox 33"/>
          <p:cNvSpPr txBox="1"/>
          <p:nvPr/>
        </p:nvSpPr>
        <p:spPr>
          <a:xfrm>
            <a:off x="6862348" y="3348281"/>
            <a:ext cx="1656184" cy="369332"/>
          </a:xfrm>
          <a:prstGeom prst="rect">
            <a:avLst/>
          </a:prstGeom>
          <a:noFill/>
        </p:spPr>
        <p:txBody>
          <a:bodyPr wrap="square" rtlCol="0">
            <a:spAutoFit/>
          </a:bodyPr>
          <a:lstStyle/>
          <a:p>
            <a:r>
              <a:rPr lang="nl-NL" b="1" dirty="0" err="1" smtClean="0"/>
              <a:t>Fb</a:t>
            </a:r>
            <a:r>
              <a:rPr lang="nl-NL" b="1" dirty="0" smtClean="0"/>
              <a:t> ∧ </a:t>
            </a:r>
            <a:r>
              <a:rPr lang="nl-NL" b="1" dirty="0" err="1" smtClean="0"/>
              <a:t>Gb</a:t>
            </a:r>
            <a:endParaRPr lang="nl-NL" i="1" dirty="0"/>
          </a:p>
        </p:txBody>
      </p:sp>
      <p:sp>
        <p:nvSpPr>
          <p:cNvPr id="36" name="Rectangle 35"/>
          <p:cNvSpPr/>
          <p:nvPr/>
        </p:nvSpPr>
        <p:spPr>
          <a:xfrm>
            <a:off x="5350180" y="2690917"/>
            <a:ext cx="1397947" cy="369332"/>
          </a:xfrm>
          <a:prstGeom prst="rect">
            <a:avLst/>
          </a:prstGeom>
        </p:spPr>
        <p:txBody>
          <a:bodyPr wrap="none">
            <a:spAutoFit/>
          </a:bodyPr>
          <a:lstStyle/>
          <a:p>
            <a:r>
              <a:rPr lang="nl-NL" b="1" dirty="0" smtClean="0"/>
              <a:t>∃y (</a:t>
            </a:r>
            <a:r>
              <a:rPr lang="nl-NL" b="1" dirty="0" err="1" smtClean="0"/>
              <a:t>Fb</a:t>
            </a:r>
            <a:r>
              <a:rPr lang="nl-NL" b="1" dirty="0" smtClean="0"/>
              <a:t> ∧ </a:t>
            </a:r>
            <a:r>
              <a:rPr lang="nl-NL" b="1" dirty="0" err="1" smtClean="0"/>
              <a:t>Gy</a:t>
            </a:r>
            <a:r>
              <a:rPr lang="nl-NL" b="1" dirty="0" smtClean="0"/>
              <a:t>) </a:t>
            </a:r>
            <a:endParaRPr lang="nl-NL" dirty="0"/>
          </a:p>
        </p:txBody>
      </p:sp>
      <p:sp>
        <p:nvSpPr>
          <p:cNvPr id="37" name="Rectangle 36"/>
          <p:cNvSpPr/>
          <p:nvPr/>
        </p:nvSpPr>
        <p:spPr>
          <a:xfrm>
            <a:off x="5782228" y="3996353"/>
            <a:ext cx="949299" cy="369332"/>
          </a:xfrm>
          <a:prstGeom prst="rect">
            <a:avLst/>
          </a:prstGeom>
        </p:spPr>
        <p:txBody>
          <a:bodyPr wrap="none">
            <a:spAutoFit/>
          </a:bodyPr>
          <a:lstStyle/>
          <a:p>
            <a:r>
              <a:rPr lang="nl-NL" b="1" dirty="0" err="1" smtClean="0"/>
              <a:t>Fb</a:t>
            </a:r>
            <a:r>
              <a:rPr lang="nl-NL" b="1" dirty="0" smtClean="0"/>
              <a:t> ∧ </a:t>
            </a:r>
            <a:r>
              <a:rPr lang="nl-NL" b="1" dirty="0" err="1" smtClean="0"/>
              <a:t>Gc</a:t>
            </a:r>
            <a:r>
              <a:rPr lang="nl-NL" b="1" dirty="0" smtClean="0">
                <a:solidFill>
                  <a:srgbClr val="FF0000"/>
                </a:solidFill>
              </a:rPr>
              <a:t> </a:t>
            </a:r>
            <a:endParaRPr lang="nl-NL" dirty="0">
              <a:solidFill>
                <a:srgbClr val="FF0000"/>
              </a:solidFill>
            </a:endParaRPr>
          </a:p>
        </p:txBody>
      </p:sp>
      <p:sp>
        <p:nvSpPr>
          <p:cNvPr id="38" name="Rectangle 37"/>
          <p:cNvSpPr/>
          <p:nvPr/>
        </p:nvSpPr>
        <p:spPr>
          <a:xfrm>
            <a:off x="5903431" y="4707141"/>
            <a:ext cx="873957" cy="369332"/>
          </a:xfrm>
          <a:prstGeom prst="rect">
            <a:avLst/>
          </a:prstGeom>
        </p:spPr>
        <p:txBody>
          <a:bodyPr wrap="none">
            <a:spAutoFit/>
          </a:bodyPr>
          <a:lstStyle/>
          <a:p>
            <a:r>
              <a:rPr lang="nl-NL" b="1" dirty="0" err="1" smtClean="0"/>
              <a:t>Fb</a:t>
            </a:r>
            <a:r>
              <a:rPr lang="nl-NL" b="1" dirty="0" smtClean="0"/>
              <a:t> </a:t>
            </a:r>
            <a:r>
              <a:rPr lang="nl-NL" dirty="0" smtClean="0"/>
              <a:t>,</a:t>
            </a:r>
            <a:r>
              <a:rPr lang="nl-NL" b="1" dirty="0" smtClean="0"/>
              <a:t> </a:t>
            </a:r>
            <a:r>
              <a:rPr lang="nl-NL" b="1" dirty="0" err="1" smtClean="0"/>
              <a:t>Gc</a:t>
            </a:r>
            <a:r>
              <a:rPr lang="nl-NL" b="1" dirty="0" smtClean="0"/>
              <a:t> </a:t>
            </a:r>
            <a:endParaRPr lang="nl-NL" dirty="0"/>
          </a:p>
        </p:txBody>
      </p:sp>
      <p:cxnSp>
        <p:nvCxnSpPr>
          <p:cNvPr id="39" name="Straight Connector 38"/>
          <p:cNvCxnSpPr/>
          <p:nvPr/>
        </p:nvCxnSpPr>
        <p:spPr>
          <a:xfrm flipH="1">
            <a:off x="5710220" y="5004465"/>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62348" y="5004465"/>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566204" y="550852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l 41"/>
          <p:cNvSpPr/>
          <p:nvPr/>
        </p:nvSpPr>
        <p:spPr>
          <a:xfrm>
            <a:off x="8086484" y="550852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p:cNvSpPr/>
          <p:nvPr/>
        </p:nvSpPr>
        <p:spPr>
          <a:xfrm>
            <a:off x="5710220" y="5427221"/>
            <a:ext cx="466794" cy="369332"/>
          </a:xfrm>
          <a:prstGeom prst="rect">
            <a:avLst/>
          </a:prstGeom>
        </p:spPr>
        <p:txBody>
          <a:bodyPr wrap="none">
            <a:spAutoFit/>
          </a:bodyPr>
          <a:lstStyle/>
          <a:p>
            <a:r>
              <a:rPr lang="nl-NL" b="1" dirty="0" err="1" smtClean="0"/>
              <a:t>Fb</a:t>
            </a:r>
            <a:r>
              <a:rPr lang="nl-NL" b="1" dirty="0" smtClean="0"/>
              <a:t> </a:t>
            </a:r>
            <a:endParaRPr lang="nl-NL" dirty="0"/>
          </a:p>
        </p:txBody>
      </p:sp>
      <p:sp>
        <p:nvSpPr>
          <p:cNvPr id="44" name="Rectangle 43"/>
          <p:cNvSpPr/>
          <p:nvPr/>
        </p:nvSpPr>
        <p:spPr>
          <a:xfrm>
            <a:off x="8158492" y="5436513"/>
            <a:ext cx="455574" cy="369332"/>
          </a:xfrm>
          <a:prstGeom prst="rect">
            <a:avLst/>
          </a:prstGeom>
        </p:spPr>
        <p:txBody>
          <a:bodyPr wrap="none">
            <a:spAutoFit/>
          </a:bodyPr>
          <a:lstStyle/>
          <a:p>
            <a:r>
              <a:rPr lang="nl-NL" b="1" dirty="0" err="1" smtClean="0"/>
              <a:t>Gb</a:t>
            </a:r>
            <a:endParaRPr lang="nl-NL" i="1" dirty="0"/>
          </a:p>
        </p:txBody>
      </p:sp>
      <p:sp>
        <p:nvSpPr>
          <p:cNvPr id="32" name="Rectangle 31"/>
          <p:cNvSpPr/>
          <p:nvPr/>
        </p:nvSpPr>
        <p:spPr>
          <a:xfrm>
            <a:off x="6862348" y="2123564"/>
            <a:ext cx="445956" cy="369332"/>
          </a:xfrm>
          <a:prstGeom prst="rect">
            <a:avLst/>
          </a:prstGeom>
        </p:spPr>
        <p:txBody>
          <a:bodyPr wrap="none">
            <a:spAutoFit/>
          </a:bodyPr>
          <a:lstStyle/>
          <a:p>
            <a:r>
              <a:rPr lang="nl-NL" b="1" dirty="0" smtClean="0">
                <a:solidFill>
                  <a:srgbClr val="00B050"/>
                </a:solidFill>
              </a:rPr>
              <a:t>Ga</a:t>
            </a:r>
            <a:endParaRPr lang="nl-NL" i="1" dirty="0">
              <a:solidFill>
                <a:srgbClr val="00B050"/>
              </a:solidFill>
            </a:endParaRPr>
          </a:p>
        </p:txBody>
      </p:sp>
      <p:sp>
        <p:nvSpPr>
          <p:cNvPr id="46" name="Oval 45"/>
          <p:cNvSpPr/>
          <p:nvPr/>
        </p:nvSpPr>
        <p:spPr>
          <a:xfrm>
            <a:off x="2168340" y="225886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7" name="Straight Connector 46"/>
          <p:cNvCxnSpPr/>
          <p:nvPr/>
        </p:nvCxnSpPr>
        <p:spPr>
          <a:xfrm>
            <a:off x="2207637" y="2402885"/>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171789" y="290694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9" name="Straight Connector 48"/>
          <p:cNvCxnSpPr/>
          <p:nvPr/>
        </p:nvCxnSpPr>
        <p:spPr>
          <a:xfrm>
            <a:off x="2207637" y="3050957"/>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2171789" y="355501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1" name="Straight Connector 50"/>
          <p:cNvCxnSpPr/>
          <p:nvPr/>
        </p:nvCxnSpPr>
        <p:spPr>
          <a:xfrm>
            <a:off x="2207637" y="369902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171789" y="420308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3" name="Straight Connector 52"/>
          <p:cNvCxnSpPr/>
          <p:nvPr/>
        </p:nvCxnSpPr>
        <p:spPr>
          <a:xfrm>
            <a:off x="2207637" y="4356393"/>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2171789" y="486044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TextBox 54"/>
          <p:cNvSpPr txBox="1"/>
          <p:nvPr/>
        </p:nvSpPr>
        <p:spPr>
          <a:xfrm>
            <a:off x="741668" y="5445224"/>
            <a:ext cx="216024" cy="584775"/>
          </a:xfrm>
          <a:prstGeom prst="rect">
            <a:avLst/>
          </a:prstGeom>
          <a:noFill/>
        </p:spPr>
        <p:txBody>
          <a:bodyPr wrap="square" rtlCol="0">
            <a:spAutoFit/>
          </a:bodyPr>
          <a:lstStyle/>
          <a:p>
            <a:r>
              <a:rPr lang="nl-NL" sz="3200" b="1" dirty="0" smtClean="0"/>
              <a:t>+</a:t>
            </a:r>
            <a:endParaRPr lang="nl-NL" b="1" dirty="0"/>
          </a:p>
        </p:txBody>
      </p:sp>
      <p:sp>
        <p:nvSpPr>
          <p:cNvPr id="56" name="TextBox 55"/>
          <p:cNvSpPr txBox="1"/>
          <p:nvPr/>
        </p:nvSpPr>
        <p:spPr>
          <a:xfrm>
            <a:off x="2253836" y="3356992"/>
            <a:ext cx="1656184" cy="369332"/>
          </a:xfrm>
          <a:prstGeom prst="rect">
            <a:avLst/>
          </a:prstGeom>
          <a:noFill/>
        </p:spPr>
        <p:txBody>
          <a:bodyPr wrap="square" rtlCol="0">
            <a:spAutoFit/>
          </a:bodyPr>
          <a:lstStyle/>
          <a:p>
            <a:r>
              <a:rPr lang="nl-NL" b="1" dirty="0" smtClean="0"/>
              <a:t>Fa ∧ Ga</a:t>
            </a:r>
            <a:endParaRPr lang="nl-NL" i="1" dirty="0"/>
          </a:p>
        </p:txBody>
      </p:sp>
      <p:sp>
        <p:nvSpPr>
          <p:cNvPr id="57" name="Rectangle 56"/>
          <p:cNvSpPr/>
          <p:nvPr/>
        </p:nvSpPr>
        <p:spPr>
          <a:xfrm>
            <a:off x="525644" y="2060848"/>
            <a:ext cx="1681679" cy="369332"/>
          </a:xfrm>
          <a:prstGeom prst="rect">
            <a:avLst/>
          </a:prstGeom>
        </p:spPr>
        <p:txBody>
          <a:bodyPr wrap="none">
            <a:spAutoFit/>
          </a:bodyPr>
          <a:lstStyle/>
          <a:p>
            <a:r>
              <a:rPr lang="nl-NL" b="1" dirty="0" smtClean="0"/>
              <a:t>∀x ∃y (</a:t>
            </a:r>
            <a:r>
              <a:rPr lang="nl-NL" b="1" dirty="0" err="1" smtClean="0"/>
              <a:t>Fx</a:t>
            </a:r>
            <a:r>
              <a:rPr lang="nl-NL" b="1" dirty="0" smtClean="0"/>
              <a:t> ∧ </a:t>
            </a:r>
            <a:r>
              <a:rPr lang="nl-NL" b="1" dirty="0" err="1" smtClean="0"/>
              <a:t>Gy</a:t>
            </a:r>
            <a:r>
              <a:rPr lang="nl-NL" b="1" dirty="0" smtClean="0"/>
              <a:t>) </a:t>
            </a:r>
            <a:endParaRPr lang="nl-NL" dirty="0"/>
          </a:p>
        </p:txBody>
      </p:sp>
      <p:sp>
        <p:nvSpPr>
          <p:cNvPr id="58" name="Rectangle 57"/>
          <p:cNvSpPr/>
          <p:nvPr/>
        </p:nvSpPr>
        <p:spPr>
          <a:xfrm>
            <a:off x="2253836" y="2060848"/>
            <a:ext cx="1375056" cy="369332"/>
          </a:xfrm>
          <a:prstGeom prst="rect">
            <a:avLst/>
          </a:prstGeom>
        </p:spPr>
        <p:txBody>
          <a:bodyPr wrap="none">
            <a:spAutoFit/>
          </a:bodyPr>
          <a:lstStyle/>
          <a:p>
            <a:r>
              <a:rPr lang="nl-NL" b="1" dirty="0" smtClean="0"/>
              <a:t>∃x (</a:t>
            </a:r>
            <a:r>
              <a:rPr lang="nl-NL" b="1" dirty="0" err="1" smtClean="0"/>
              <a:t>Fx</a:t>
            </a:r>
            <a:r>
              <a:rPr lang="nl-NL" b="1" dirty="0" smtClean="0"/>
              <a:t> ∧ </a:t>
            </a:r>
            <a:r>
              <a:rPr lang="nl-NL" b="1" dirty="0" err="1" smtClean="0"/>
              <a:t>Gx</a:t>
            </a:r>
            <a:r>
              <a:rPr lang="nl-NL" b="1" dirty="0" smtClean="0"/>
              <a:t>) </a:t>
            </a:r>
            <a:endParaRPr lang="nl-NL" dirty="0"/>
          </a:p>
        </p:txBody>
      </p:sp>
      <p:sp>
        <p:nvSpPr>
          <p:cNvPr id="59" name="Rectangle 58"/>
          <p:cNvSpPr/>
          <p:nvPr/>
        </p:nvSpPr>
        <p:spPr>
          <a:xfrm>
            <a:off x="741668" y="2699628"/>
            <a:ext cx="1382045" cy="369332"/>
          </a:xfrm>
          <a:prstGeom prst="rect">
            <a:avLst/>
          </a:prstGeom>
        </p:spPr>
        <p:txBody>
          <a:bodyPr wrap="none">
            <a:spAutoFit/>
          </a:bodyPr>
          <a:lstStyle/>
          <a:p>
            <a:r>
              <a:rPr lang="nl-NL" b="1" dirty="0" smtClean="0"/>
              <a:t>∃y (Fa ∧ </a:t>
            </a:r>
            <a:r>
              <a:rPr lang="nl-NL" b="1" dirty="0" err="1" smtClean="0"/>
              <a:t>Gy</a:t>
            </a:r>
            <a:r>
              <a:rPr lang="nl-NL" b="1" dirty="0" smtClean="0"/>
              <a:t>) </a:t>
            </a:r>
            <a:endParaRPr lang="nl-NL" dirty="0"/>
          </a:p>
        </p:txBody>
      </p:sp>
      <p:sp>
        <p:nvSpPr>
          <p:cNvPr id="60" name="Rectangle 59"/>
          <p:cNvSpPr/>
          <p:nvPr/>
        </p:nvSpPr>
        <p:spPr>
          <a:xfrm>
            <a:off x="1173716" y="4005064"/>
            <a:ext cx="960648" cy="369332"/>
          </a:xfrm>
          <a:prstGeom prst="rect">
            <a:avLst/>
          </a:prstGeom>
        </p:spPr>
        <p:txBody>
          <a:bodyPr wrap="none">
            <a:spAutoFit/>
          </a:bodyPr>
          <a:lstStyle/>
          <a:p>
            <a:r>
              <a:rPr lang="nl-NL" b="1" dirty="0" smtClean="0"/>
              <a:t>Fa ∧ </a:t>
            </a:r>
            <a:r>
              <a:rPr lang="nl-NL" b="1" dirty="0" err="1" smtClean="0"/>
              <a:t>Gb</a:t>
            </a:r>
            <a:r>
              <a:rPr lang="nl-NL" b="1" dirty="0" smtClean="0">
                <a:solidFill>
                  <a:srgbClr val="FF0000"/>
                </a:solidFill>
              </a:rPr>
              <a:t> </a:t>
            </a:r>
            <a:endParaRPr lang="nl-NL" dirty="0">
              <a:solidFill>
                <a:srgbClr val="FF0000"/>
              </a:solidFill>
            </a:endParaRPr>
          </a:p>
        </p:txBody>
      </p:sp>
      <p:sp>
        <p:nvSpPr>
          <p:cNvPr id="61" name="Rectangle 60"/>
          <p:cNvSpPr/>
          <p:nvPr/>
        </p:nvSpPr>
        <p:spPr>
          <a:xfrm>
            <a:off x="1294919" y="4715852"/>
            <a:ext cx="886909" cy="369332"/>
          </a:xfrm>
          <a:prstGeom prst="rect">
            <a:avLst/>
          </a:prstGeom>
        </p:spPr>
        <p:txBody>
          <a:bodyPr wrap="none">
            <a:spAutoFit/>
          </a:bodyPr>
          <a:lstStyle/>
          <a:p>
            <a:r>
              <a:rPr lang="nl-NL" b="1" dirty="0" smtClean="0"/>
              <a:t>Fa </a:t>
            </a:r>
            <a:r>
              <a:rPr lang="nl-NL" dirty="0" smtClean="0"/>
              <a:t>,</a:t>
            </a:r>
            <a:r>
              <a:rPr lang="nl-NL" b="1" dirty="0" smtClean="0"/>
              <a:t> </a:t>
            </a:r>
            <a:r>
              <a:rPr lang="nl-NL" b="1" dirty="0" err="1" smtClean="0"/>
              <a:t>Gb</a:t>
            </a:r>
            <a:r>
              <a:rPr lang="nl-NL" b="1" dirty="0" smtClean="0"/>
              <a:t> </a:t>
            </a:r>
            <a:endParaRPr lang="nl-NL" dirty="0"/>
          </a:p>
        </p:txBody>
      </p:sp>
      <p:cxnSp>
        <p:nvCxnSpPr>
          <p:cNvPr id="62" name="Straight Connector 61"/>
          <p:cNvCxnSpPr/>
          <p:nvPr/>
        </p:nvCxnSpPr>
        <p:spPr>
          <a:xfrm flipH="1">
            <a:off x="1101708" y="5013176"/>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53836" y="5013176"/>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957692" y="55172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Oval 64"/>
          <p:cNvSpPr/>
          <p:nvPr/>
        </p:nvSpPr>
        <p:spPr>
          <a:xfrm>
            <a:off x="3477972" y="55172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tangle 65"/>
          <p:cNvSpPr/>
          <p:nvPr/>
        </p:nvSpPr>
        <p:spPr>
          <a:xfrm>
            <a:off x="1101708" y="5435932"/>
            <a:ext cx="450893" cy="369332"/>
          </a:xfrm>
          <a:prstGeom prst="rect">
            <a:avLst/>
          </a:prstGeom>
        </p:spPr>
        <p:txBody>
          <a:bodyPr wrap="none">
            <a:spAutoFit/>
          </a:bodyPr>
          <a:lstStyle/>
          <a:p>
            <a:r>
              <a:rPr lang="nl-NL" b="1" dirty="0" smtClean="0"/>
              <a:t>Fa </a:t>
            </a:r>
            <a:endParaRPr lang="nl-NL" dirty="0"/>
          </a:p>
        </p:txBody>
      </p:sp>
      <p:sp>
        <p:nvSpPr>
          <p:cNvPr id="67" name="Rectangle 66"/>
          <p:cNvSpPr/>
          <p:nvPr/>
        </p:nvSpPr>
        <p:spPr>
          <a:xfrm>
            <a:off x="3549980" y="5445224"/>
            <a:ext cx="445956" cy="369332"/>
          </a:xfrm>
          <a:prstGeom prst="rect">
            <a:avLst/>
          </a:prstGeom>
        </p:spPr>
        <p:txBody>
          <a:bodyPr wrap="none">
            <a:spAutoFit/>
          </a:bodyPr>
          <a:lstStyle/>
          <a:p>
            <a:r>
              <a:rPr lang="nl-NL" b="1" dirty="0" smtClean="0">
                <a:solidFill>
                  <a:srgbClr val="00B050"/>
                </a:solidFill>
              </a:rPr>
              <a:t>Ga</a:t>
            </a:r>
            <a:endParaRPr lang="nl-NL" i="1" dirty="0">
              <a:solidFill>
                <a:srgbClr val="00B050"/>
              </a:solidFill>
            </a:endParaRPr>
          </a:p>
        </p:txBody>
      </p:sp>
      <p:sp>
        <p:nvSpPr>
          <p:cNvPr id="68" name="TextBox 67"/>
          <p:cNvSpPr txBox="1"/>
          <p:nvPr/>
        </p:nvSpPr>
        <p:spPr>
          <a:xfrm>
            <a:off x="7884368" y="5436513"/>
            <a:ext cx="216024" cy="584775"/>
          </a:xfrm>
          <a:prstGeom prst="rect">
            <a:avLst/>
          </a:prstGeom>
          <a:noFill/>
        </p:spPr>
        <p:txBody>
          <a:bodyPr wrap="square" rtlCol="0">
            <a:spAutoFit/>
          </a:bodyPr>
          <a:lstStyle/>
          <a:p>
            <a:r>
              <a:rPr lang="nl-NL" sz="3200" b="1" dirty="0" smtClean="0"/>
              <a:t>+</a:t>
            </a:r>
            <a:endParaRPr lang="nl-NL" b="1" dirty="0"/>
          </a:p>
        </p:txBody>
      </p:sp>
      <p:sp>
        <p:nvSpPr>
          <p:cNvPr id="70" name="TextBox 69"/>
          <p:cNvSpPr txBox="1"/>
          <p:nvPr/>
        </p:nvSpPr>
        <p:spPr>
          <a:xfrm>
            <a:off x="5220072" y="6093296"/>
            <a:ext cx="3528392" cy="646331"/>
          </a:xfrm>
          <a:prstGeom prst="rect">
            <a:avLst/>
          </a:prstGeom>
          <a:noFill/>
        </p:spPr>
        <p:txBody>
          <a:bodyPr wrap="square" rtlCol="0">
            <a:spAutoFit/>
          </a:bodyPr>
          <a:lstStyle/>
          <a:p>
            <a:r>
              <a:rPr lang="nl-NL" i="1" dirty="0" smtClean="0"/>
              <a:t>De boom is dus gesloten en daarom is de redenering wel degelijk geldig.</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20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uild="allAtOnce"/>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Voorbeeld</a:t>
            </a:r>
            <a:endParaRPr lang="nl-NL" sz="3200" dirty="0"/>
          </a:p>
        </p:txBody>
      </p:sp>
      <p:sp>
        <p:nvSpPr>
          <p:cNvPr id="46" name="Oval 45"/>
          <p:cNvSpPr/>
          <p:nvPr/>
        </p:nvSpPr>
        <p:spPr>
          <a:xfrm>
            <a:off x="2168340" y="224957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tangle 56"/>
          <p:cNvSpPr/>
          <p:nvPr/>
        </p:nvSpPr>
        <p:spPr>
          <a:xfrm>
            <a:off x="611560" y="2051556"/>
            <a:ext cx="1515543"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sp>
        <p:nvSpPr>
          <p:cNvPr id="58" name="Rectangle 57"/>
          <p:cNvSpPr/>
          <p:nvPr/>
        </p:nvSpPr>
        <p:spPr>
          <a:xfrm>
            <a:off x="2253836" y="2051556"/>
            <a:ext cx="889987" cy="369332"/>
          </a:xfrm>
          <a:prstGeom prst="rect">
            <a:avLst/>
          </a:prstGeom>
        </p:spPr>
        <p:txBody>
          <a:bodyPr wrap="none">
            <a:spAutoFit/>
          </a:bodyPr>
          <a:lstStyle/>
          <a:p>
            <a:r>
              <a:rPr lang="nl-NL" b="1" dirty="0" smtClean="0"/>
              <a:t>∃x ¬</a:t>
            </a:r>
            <a:r>
              <a:rPr lang="nl-NL" b="1" dirty="0" err="1" smtClean="0"/>
              <a:t>Ax</a:t>
            </a:r>
            <a:r>
              <a:rPr lang="nl-NL" b="1" dirty="0" smtClean="0"/>
              <a:t> </a:t>
            </a:r>
            <a:endParaRPr lang="nl-NL" dirty="0"/>
          </a:p>
        </p:txBody>
      </p:sp>
      <p:sp>
        <p:nvSpPr>
          <p:cNvPr id="72" name="Rectangle 71"/>
          <p:cNvSpPr/>
          <p:nvPr/>
        </p:nvSpPr>
        <p:spPr>
          <a:xfrm>
            <a:off x="611560" y="2402304"/>
            <a:ext cx="1510735" cy="369332"/>
          </a:xfrm>
          <a:prstGeom prst="rect">
            <a:avLst/>
          </a:prstGeom>
        </p:spPr>
        <p:txBody>
          <a:bodyPr wrap="none">
            <a:spAutoFit/>
          </a:bodyPr>
          <a:lstStyle/>
          <a:p>
            <a:r>
              <a:rPr lang="nl-NL" b="1" dirty="0" smtClean="0"/>
              <a:t>  ∀x (</a:t>
            </a:r>
            <a:r>
              <a:rPr lang="nl-NL" b="1" dirty="0" err="1" smtClean="0"/>
              <a:t>Bx</a:t>
            </a:r>
            <a:r>
              <a:rPr lang="nl-NL" b="1" dirty="0" smtClean="0"/>
              <a:t> → </a:t>
            </a:r>
            <a:r>
              <a:rPr lang="nl-NL" b="1" dirty="0" err="1" smtClean="0"/>
              <a:t>Cx</a:t>
            </a:r>
            <a:r>
              <a:rPr lang="nl-NL" b="1" dirty="0" smtClean="0"/>
              <a:t>)</a:t>
            </a:r>
            <a:endParaRPr lang="nl-NL" dirty="0"/>
          </a:p>
        </p:txBody>
      </p:sp>
      <p:sp>
        <p:nvSpPr>
          <p:cNvPr id="73" name="Rectangle 72"/>
          <p:cNvSpPr/>
          <p:nvPr/>
        </p:nvSpPr>
        <p:spPr>
          <a:xfrm>
            <a:off x="1547664" y="2699628"/>
            <a:ext cx="535724" cy="369332"/>
          </a:xfrm>
          <a:prstGeom prst="rect">
            <a:avLst/>
          </a:prstGeom>
        </p:spPr>
        <p:txBody>
          <a:bodyPr wrap="none">
            <a:spAutoFit/>
          </a:bodyPr>
          <a:lstStyle/>
          <a:p>
            <a:r>
              <a:rPr lang="nl-NL" b="1" dirty="0" smtClean="0"/>
              <a:t>¬Ca</a:t>
            </a:r>
            <a:endParaRPr lang="nl-NL" dirty="0"/>
          </a:p>
        </p:txBody>
      </p:sp>
      <p:sp>
        <p:nvSpPr>
          <p:cNvPr id="74" name="Content Placeholder 2"/>
          <p:cNvSpPr>
            <a:spLocks noGrp="1"/>
          </p:cNvSpPr>
          <p:nvPr>
            <p:ph idx="1"/>
          </p:nvPr>
        </p:nvSpPr>
        <p:spPr>
          <a:xfrm>
            <a:off x="683568" y="1384177"/>
            <a:ext cx="6984776" cy="388639"/>
          </a:xfrm>
        </p:spPr>
        <p:txBody>
          <a:bodyPr>
            <a:noAutofit/>
          </a:bodyPr>
          <a:lstStyle/>
          <a:p>
            <a:pPr>
              <a:buNone/>
            </a:pPr>
            <a:r>
              <a:rPr lang="nl-NL" sz="2000" dirty="0" smtClean="0"/>
              <a:t>Is   </a:t>
            </a:r>
            <a:r>
              <a:rPr lang="nl-NL" sz="2000" b="1" dirty="0" smtClean="0"/>
              <a:t>¬∀x (</a:t>
            </a:r>
            <a:r>
              <a:rPr lang="nl-NL" sz="2000" b="1" dirty="0" err="1" smtClean="0"/>
              <a:t>Ax</a:t>
            </a:r>
            <a:r>
              <a:rPr lang="nl-NL" sz="2000" b="1" dirty="0" smtClean="0"/>
              <a:t> ∧ </a:t>
            </a:r>
            <a:r>
              <a:rPr lang="nl-NL" sz="2000" b="1" dirty="0" err="1" smtClean="0"/>
              <a:t>Bx</a:t>
            </a:r>
            <a:r>
              <a:rPr lang="nl-NL" sz="2000" b="1" dirty="0" smtClean="0"/>
              <a:t>)  </a:t>
            </a:r>
            <a:r>
              <a:rPr lang="nl-NL" sz="2000" dirty="0" smtClean="0"/>
              <a:t>,</a:t>
            </a:r>
            <a:r>
              <a:rPr lang="nl-NL" sz="2000" b="1" dirty="0" smtClean="0"/>
              <a:t>  ∀x (</a:t>
            </a:r>
            <a:r>
              <a:rPr lang="nl-NL" sz="2000" b="1" dirty="0" err="1" smtClean="0"/>
              <a:t>Bx</a:t>
            </a:r>
            <a:r>
              <a:rPr lang="nl-NL" sz="2000" b="1" dirty="0" smtClean="0"/>
              <a:t> → </a:t>
            </a:r>
            <a:r>
              <a:rPr lang="nl-NL" sz="2000" b="1" dirty="0" err="1" smtClean="0"/>
              <a:t>Cx</a:t>
            </a:r>
            <a:r>
              <a:rPr lang="nl-NL" sz="2000" b="1" dirty="0" smtClean="0"/>
              <a:t>)</a:t>
            </a:r>
            <a:r>
              <a:rPr lang="nl-NL" sz="2000" dirty="0" smtClean="0"/>
              <a:t>  ,  </a:t>
            </a:r>
            <a:r>
              <a:rPr lang="nl-NL" sz="2000" b="1" dirty="0" smtClean="0"/>
              <a:t>¬Ca</a:t>
            </a:r>
            <a:r>
              <a:rPr lang="nl-NL" sz="2000" dirty="0" smtClean="0"/>
              <a:t>   </a:t>
            </a:r>
            <a:r>
              <a:rPr lang="nl-NL" sz="2000" b="1" dirty="0" smtClean="0"/>
              <a:t>|=   ∃x (</a:t>
            </a:r>
            <a:r>
              <a:rPr lang="nl-NL" sz="2000" b="1" dirty="0" err="1" smtClean="0"/>
              <a:t>Fx</a:t>
            </a:r>
            <a:r>
              <a:rPr lang="nl-NL" sz="2000" b="1" dirty="0" smtClean="0"/>
              <a:t> ∧ </a:t>
            </a:r>
            <a:r>
              <a:rPr lang="nl-NL" sz="2000" b="1" dirty="0" err="1" smtClean="0"/>
              <a:t>Gx</a:t>
            </a:r>
            <a:r>
              <a:rPr lang="nl-NL" sz="2000" b="1" dirty="0" smtClean="0"/>
              <a:t>)    </a:t>
            </a:r>
            <a:r>
              <a:rPr lang="nl-NL" sz="2000" dirty="0" smtClean="0"/>
              <a:t>?</a:t>
            </a:r>
            <a:r>
              <a:rPr lang="nl-NL" sz="2000" b="1" dirty="0" smtClean="0"/>
              <a:t> </a:t>
            </a:r>
            <a:endParaRPr lang="nl-NL" sz="2000" dirty="0" smtClean="0"/>
          </a:p>
          <a:p>
            <a:pPr>
              <a:buNone/>
            </a:pPr>
            <a:endParaRPr lang="nl-NL"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20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2000"/>
                                        <p:tgtEl>
                                          <p:spTgt spid="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7" grpId="0"/>
      <p:bldP spid="58" grpId="0"/>
      <p:bldP spid="72" grpId="0"/>
      <p:bldP spid="73" grpId="0"/>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Voorbeeld</a:t>
            </a:r>
            <a:endParaRPr lang="nl-NL" sz="3200" dirty="0"/>
          </a:p>
        </p:txBody>
      </p:sp>
      <p:sp>
        <p:nvSpPr>
          <p:cNvPr id="46" name="Oval 45"/>
          <p:cNvSpPr/>
          <p:nvPr/>
        </p:nvSpPr>
        <p:spPr>
          <a:xfrm>
            <a:off x="2168340" y="224957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tangle 56"/>
          <p:cNvSpPr/>
          <p:nvPr/>
        </p:nvSpPr>
        <p:spPr>
          <a:xfrm>
            <a:off x="611560" y="2051556"/>
            <a:ext cx="1515543"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sp>
        <p:nvSpPr>
          <p:cNvPr id="58" name="Rectangle 57"/>
          <p:cNvSpPr/>
          <p:nvPr/>
        </p:nvSpPr>
        <p:spPr>
          <a:xfrm>
            <a:off x="2253836" y="2051556"/>
            <a:ext cx="889987" cy="369332"/>
          </a:xfrm>
          <a:prstGeom prst="rect">
            <a:avLst/>
          </a:prstGeom>
        </p:spPr>
        <p:txBody>
          <a:bodyPr wrap="none">
            <a:spAutoFit/>
          </a:bodyPr>
          <a:lstStyle/>
          <a:p>
            <a:r>
              <a:rPr lang="nl-NL" b="1" u="sng" dirty="0" smtClean="0"/>
              <a:t>∃x ¬</a:t>
            </a:r>
            <a:r>
              <a:rPr lang="nl-NL" b="1" u="sng" dirty="0" err="1" smtClean="0"/>
              <a:t>Ax</a:t>
            </a:r>
            <a:r>
              <a:rPr lang="nl-NL" b="1" dirty="0" smtClean="0"/>
              <a:t> </a:t>
            </a:r>
            <a:endParaRPr lang="nl-NL" dirty="0"/>
          </a:p>
        </p:txBody>
      </p:sp>
      <p:sp>
        <p:nvSpPr>
          <p:cNvPr id="72" name="Rectangle 71"/>
          <p:cNvSpPr/>
          <p:nvPr/>
        </p:nvSpPr>
        <p:spPr>
          <a:xfrm>
            <a:off x="611560" y="2402304"/>
            <a:ext cx="1510735" cy="369332"/>
          </a:xfrm>
          <a:prstGeom prst="rect">
            <a:avLst/>
          </a:prstGeom>
        </p:spPr>
        <p:txBody>
          <a:bodyPr wrap="none">
            <a:spAutoFit/>
          </a:bodyPr>
          <a:lstStyle/>
          <a:p>
            <a:r>
              <a:rPr lang="nl-NL" b="1" dirty="0" smtClean="0"/>
              <a:t>  </a:t>
            </a:r>
            <a:r>
              <a:rPr lang="nl-NL" b="1" u="sng" dirty="0" smtClean="0"/>
              <a:t>∀x (</a:t>
            </a:r>
            <a:r>
              <a:rPr lang="nl-NL" b="1" u="sng" dirty="0" err="1" smtClean="0"/>
              <a:t>Bx</a:t>
            </a:r>
            <a:r>
              <a:rPr lang="nl-NL" b="1" u="sng" dirty="0" smtClean="0"/>
              <a:t> → </a:t>
            </a:r>
            <a:r>
              <a:rPr lang="nl-NL" b="1" u="sng" dirty="0" err="1" smtClean="0"/>
              <a:t>Cx</a:t>
            </a:r>
            <a:r>
              <a:rPr lang="nl-NL" b="1" u="sng" dirty="0" smtClean="0"/>
              <a:t>)</a:t>
            </a:r>
            <a:endParaRPr lang="nl-NL" u="sng" dirty="0"/>
          </a:p>
        </p:txBody>
      </p:sp>
      <p:sp>
        <p:nvSpPr>
          <p:cNvPr id="73" name="Rectangle 72"/>
          <p:cNvSpPr/>
          <p:nvPr/>
        </p:nvSpPr>
        <p:spPr>
          <a:xfrm>
            <a:off x="1547664" y="2699628"/>
            <a:ext cx="535724" cy="369332"/>
          </a:xfrm>
          <a:prstGeom prst="rect">
            <a:avLst/>
          </a:prstGeom>
        </p:spPr>
        <p:txBody>
          <a:bodyPr wrap="none">
            <a:spAutoFit/>
          </a:bodyPr>
          <a:lstStyle/>
          <a:p>
            <a:r>
              <a:rPr lang="nl-NL" b="1" dirty="0" smtClean="0"/>
              <a:t>¬Ca</a:t>
            </a:r>
            <a:endParaRPr lang="nl-NL" dirty="0"/>
          </a:p>
        </p:txBody>
      </p:sp>
      <p:sp>
        <p:nvSpPr>
          <p:cNvPr id="74" name="Content Placeholder 2"/>
          <p:cNvSpPr>
            <a:spLocks noGrp="1"/>
          </p:cNvSpPr>
          <p:nvPr>
            <p:ph idx="1"/>
          </p:nvPr>
        </p:nvSpPr>
        <p:spPr>
          <a:xfrm>
            <a:off x="683568" y="1384177"/>
            <a:ext cx="6984776" cy="388639"/>
          </a:xfrm>
        </p:spPr>
        <p:txBody>
          <a:bodyPr>
            <a:noAutofit/>
          </a:bodyPr>
          <a:lstStyle/>
          <a:p>
            <a:pPr>
              <a:buNone/>
            </a:pPr>
            <a:r>
              <a:rPr lang="nl-NL" sz="2000" dirty="0" smtClean="0"/>
              <a:t>Is   </a:t>
            </a:r>
            <a:r>
              <a:rPr lang="nl-NL" sz="2000" b="1" dirty="0" smtClean="0"/>
              <a:t>¬∀x (</a:t>
            </a:r>
            <a:r>
              <a:rPr lang="nl-NL" sz="2000" b="1" dirty="0" err="1" smtClean="0"/>
              <a:t>Ax</a:t>
            </a:r>
            <a:r>
              <a:rPr lang="nl-NL" sz="2000" b="1" dirty="0" smtClean="0"/>
              <a:t> ∧ </a:t>
            </a:r>
            <a:r>
              <a:rPr lang="nl-NL" sz="2000" b="1" dirty="0" err="1" smtClean="0"/>
              <a:t>Bx</a:t>
            </a:r>
            <a:r>
              <a:rPr lang="nl-NL" sz="2000" b="1" dirty="0" smtClean="0"/>
              <a:t>)  </a:t>
            </a:r>
            <a:r>
              <a:rPr lang="nl-NL" sz="2000" dirty="0" smtClean="0"/>
              <a:t>,</a:t>
            </a:r>
            <a:r>
              <a:rPr lang="nl-NL" sz="2000" b="1" dirty="0" smtClean="0"/>
              <a:t>  ∀x (</a:t>
            </a:r>
            <a:r>
              <a:rPr lang="nl-NL" sz="2000" b="1" dirty="0" err="1" smtClean="0"/>
              <a:t>Bx</a:t>
            </a:r>
            <a:r>
              <a:rPr lang="nl-NL" sz="2000" b="1" dirty="0" smtClean="0"/>
              <a:t> → </a:t>
            </a:r>
            <a:r>
              <a:rPr lang="nl-NL" sz="2000" b="1" dirty="0" err="1" smtClean="0"/>
              <a:t>Cx</a:t>
            </a:r>
            <a:r>
              <a:rPr lang="nl-NL" sz="2000" b="1" dirty="0" smtClean="0"/>
              <a:t>)</a:t>
            </a:r>
            <a:r>
              <a:rPr lang="nl-NL" sz="2000" dirty="0" smtClean="0"/>
              <a:t>  ,  </a:t>
            </a:r>
            <a:r>
              <a:rPr lang="nl-NL" sz="2000" b="1" dirty="0" smtClean="0"/>
              <a:t>¬Ca</a:t>
            </a:r>
            <a:r>
              <a:rPr lang="nl-NL" sz="2000" dirty="0" smtClean="0"/>
              <a:t>   </a:t>
            </a:r>
            <a:r>
              <a:rPr lang="nl-NL" sz="2000" b="1" dirty="0" smtClean="0"/>
              <a:t>|=   ∃x (</a:t>
            </a:r>
            <a:r>
              <a:rPr lang="nl-NL" sz="2000" b="1" dirty="0" err="1" smtClean="0"/>
              <a:t>Fx</a:t>
            </a:r>
            <a:r>
              <a:rPr lang="nl-NL" sz="2000" b="1" dirty="0" smtClean="0"/>
              <a:t> ∧ </a:t>
            </a:r>
            <a:r>
              <a:rPr lang="nl-NL" sz="2000" b="1" dirty="0" err="1" smtClean="0"/>
              <a:t>Gx</a:t>
            </a:r>
            <a:r>
              <a:rPr lang="nl-NL" sz="2000" b="1" dirty="0" smtClean="0"/>
              <a:t>)    </a:t>
            </a:r>
            <a:r>
              <a:rPr lang="nl-NL" sz="2000" dirty="0" smtClean="0"/>
              <a:t>?</a:t>
            </a:r>
            <a:r>
              <a:rPr lang="nl-NL" sz="2000" b="1" dirty="0" smtClean="0"/>
              <a:t> </a:t>
            </a:r>
            <a:endParaRPr lang="nl-NL" sz="2000" dirty="0" smtClean="0"/>
          </a:p>
          <a:p>
            <a:pPr>
              <a:buNone/>
            </a:pPr>
            <a:endParaRPr lang="nl-NL" sz="2000" dirty="0" smtClean="0"/>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Voorbeeld</a:t>
            </a:r>
            <a:endParaRPr lang="nl-NL" sz="3200" dirty="0"/>
          </a:p>
        </p:txBody>
      </p:sp>
      <p:sp>
        <p:nvSpPr>
          <p:cNvPr id="46" name="Oval 45"/>
          <p:cNvSpPr/>
          <p:nvPr/>
        </p:nvSpPr>
        <p:spPr>
          <a:xfrm>
            <a:off x="2168340" y="224957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tangle 56"/>
          <p:cNvSpPr/>
          <p:nvPr/>
        </p:nvSpPr>
        <p:spPr>
          <a:xfrm>
            <a:off x="611560" y="2051556"/>
            <a:ext cx="1515543"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sp>
        <p:nvSpPr>
          <p:cNvPr id="58" name="Rectangle 57"/>
          <p:cNvSpPr/>
          <p:nvPr/>
        </p:nvSpPr>
        <p:spPr>
          <a:xfrm>
            <a:off x="2253836" y="2051556"/>
            <a:ext cx="889987" cy="369332"/>
          </a:xfrm>
          <a:prstGeom prst="rect">
            <a:avLst/>
          </a:prstGeom>
        </p:spPr>
        <p:txBody>
          <a:bodyPr wrap="none">
            <a:spAutoFit/>
          </a:bodyPr>
          <a:lstStyle/>
          <a:p>
            <a:r>
              <a:rPr lang="nl-NL" b="1" u="sng" dirty="0" smtClean="0"/>
              <a:t>∃x ¬</a:t>
            </a:r>
            <a:r>
              <a:rPr lang="nl-NL" b="1" u="sng" dirty="0" err="1" smtClean="0"/>
              <a:t>Ax</a:t>
            </a:r>
            <a:r>
              <a:rPr lang="nl-NL" b="1" dirty="0" smtClean="0"/>
              <a:t> </a:t>
            </a:r>
            <a:endParaRPr lang="nl-NL" dirty="0"/>
          </a:p>
        </p:txBody>
      </p:sp>
      <p:sp>
        <p:nvSpPr>
          <p:cNvPr id="72" name="Rectangle 71"/>
          <p:cNvSpPr/>
          <p:nvPr/>
        </p:nvSpPr>
        <p:spPr>
          <a:xfrm>
            <a:off x="611560" y="2402304"/>
            <a:ext cx="1510735" cy="369332"/>
          </a:xfrm>
          <a:prstGeom prst="rect">
            <a:avLst/>
          </a:prstGeom>
        </p:spPr>
        <p:txBody>
          <a:bodyPr wrap="none">
            <a:spAutoFit/>
          </a:bodyPr>
          <a:lstStyle/>
          <a:p>
            <a:r>
              <a:rPr lang="nl-NL" b="1" dirty="0" smtClean="0"/>
              <a:t>  </a:t>
            </a:r>
            <a:r>
              <a:rPr lang="nl-NL" b="1" u="sng" dirty="0" smtClean="0"/>
              <a:t>∀x (</a:t>
            </a:r>
            <a:r>
              <a:rPr lang="nl-NL" b="1" u="sng" dirty="0" err="1" smtClean="0"/>
              <a:t>Bx</a:t>
            </a:r>
            <a:r>
              <a:rPr lang="nl-NL" b="1" u="sng" dirty="0" smtClean="0"/>
              <a:t> → </a:t>
            </a:r>
            <a:r>
              <a:rPr lang="nl-NL" b="1" u="sng" dirty="0" err="1" smtClean="0"/>
              <a:t>Cx</a:t>
            </a:r>
            <a:r>
              <a:rPr lang="nl-NL" b="1" u="sng" dirty="0" smtClean="0"/>
              <a:t>)</a:t>
            </a:r>
            <a:endParaRPr lang="nl-NL" u="sng" dirty="0"/>
          </a:p>
        </p:txBody>
      </p:sp>
      <p:sp>
        <p:nvSpPr>
          <p:cNvPr id="73" name="Rectangle 72"/>
          <p:cNvSpPr/>
          <p:nvPr/>
        </p:nvSpPr>
        <p:spPr>
          <a:xfrm>
            <a:off x="1547664" y="2699628"/>
            <a:ext cx="535724" cy="369332"/>
          </a:xfrm>
          <a:prstGeom prst="rect">
            <a:avLst/>
          </a:prstGeom>
        </p:spPr>
        <p:txBody>
          <a:bodyPr wrap="none">
            <a:spAutoFit/>
          </a:bodyPr>
          <a:lstStyle/>
          <a:p>
            <a:r>
              <a:rPr lang="nl-NL" b="1" dirty="0" smtClean="0"/>
              <a:t>¬Ca</a:t>
            </a:r>
            <a:endParaRPr lang="nl-NL" dirty="0"/>
          </a:p>
        </p:txBody>
      </p:sp>
      <p:sp>
        <p:nvSpPr>
          <p:cNvPr id="74" name="Content Placeholder 2"/>
          <p:cNvSpPr>
            <a:spLocks noGrp="1"/>
          </p:cNvSpPr>
          <p:nvPr>
            <p:ph idx="1"/>
          </p:nvPr>
        </p:nvSpPr>
        <p:spPr>
          <a:xfrm>
            <a:off x="683568" y="1384177"/>
            <a:ext cx="6984776" cy="388639"/>
          </a:xfrm>
        </p:spPr>
        <p:txBody>
          <a:bodyPr>
            <a:noAutofit/>
          </a:bodyPr>
          <a:lstStyle/>
          <a:p>
            <a:pPr>
              <a:buNone/>
            </a:pPr>
            <a:r>
              <a:rPr lang="nl-NL" sz="2000" dirty="0" smtClean="0"/>
              <a:t>Is   </a:t>
            </a:r>
            <a:r>
              <a:rPr lang="nl-NL" sz="2000" b="1" dirty="0" smtClean="0"/>
              <a:t>¬∀x (</a:t>
            </a:r>
            <a:r>
              <a:rPr lang="nl-NL" sz="2000" b="1" dirty="0" err="1" smtClean="0"/>
              <a:t>Ax</a:t>
            </a:r>
            <a:r>
              <a:rPr lang="nl-NL" sz="2000" b="1" dirty="0" smtClean="0"/>
              <a:t> ∧ </a:t>
            </a:r>
            <a:r>
              <a:rPr lang="nl-NL" sz="2000" b="1" dirty="0" err="1" smtClean="0"/>
              <a:t>Bx</a:t>
            </a:r>
            <a:r>
              <a:rPr lang="nl-NL" sz="2000" b="1" dirty="0" smtClean="0"/>
              <a:t>)  </a:t>
            </a:r>
            <a:r>
              <a:rPr lang="nl-NL" sz="2000" dirty="0" smtClean="0"/>
              <a:t>,</a:t>
            </a:r>
            <a:r>
              <a:rPr lang="nl-NL" sz="2000" b="1" dirty="0" smtClean="0"/>
              <a:t>  ∀x (</a:t>
            </a:r>
            <a:r>
              <a:rPr lang="nl-NL" sz="2000" b="1" dirty="0" err="1" smtClean="0"/>
              <a:t>Bx</a:t>
            </a:r>
            <a:r>
              <a:rPr lang="nl-NL" sz="2000" b="1" dirty="0" smtClean="0"/>
              <a:t> → </a:t>
            </a:r>
            <a:r>
              <a:rPr lang="nl-NL" sz="2000" b="1" dirty="0" err="1" smtClean="0"/>
              <a:t>Cx</a:t>
            </a:r>
            <a:r>
              <a:rPr lang="nl-NL" sz="2000" b="1" dirty="0" smtClean="0"/>
              <a:t>)</a:t>
            </a:r>
            <a:r>
              <a:rPr lang="nl-NL" sz="2000" dirty="0" smtClean="0"/>
              <a:t>  ,  </a:t>
            </a:r>
            <a:r>
              <a:rPr lang="nl-NL" sz="2000" b="1" dirty="0" smtClean="0"/>
              <a:t>¬Ca</a:t>
            </a:r>
            <a:r>
              <a:rPr lang="nl-NL" sz="2000" dirty="0" smtClean="0"/>
              <a:t>   </a:t>
            </a:r>
            <a:r>
              <a:rPr lang="nl-NL" sz="2000" b="1" dirty="0" smtClean="0"/>
              <a:t>|=   ∃x (</a:t>
            </a:r>
            <a:r>
              <a:rPr lang="nl-NL" sz="2000" b="1" dirty="0" err="1" smtClean="0"/>
              <a:t>Fx</a:t>
            </a:r>
            <a:r>
              <a:rPr lang="nl-NL" sz="2000" b="1" dirty="0" smtClean="0"/>
              <a:t> ∧ </a:t>
            </a:r>
            <a:r>
              <a:rPr lang="nl-NL" sz="2000" b="1" dirty="0" err="1" smtClean="0"/>
              <a:t>Gx</a:t>
            </a:r>
            <a:r>
              <a:rPr lang="nl-NL" sz="2000" b="1" dirty="0" smtClean="0"/>
              <a:t>)    </a:t>
            </a:r>
            <a:r>
              <a:rPr lang="nl-NL" sz="2000" dirty="0" smtClean="0"/>
              <a:t>?</a:t>
            </a:r>
            <a:r>
              <a:rPr lang="nl-NL" sz="2000" b="1" dirty="0" smtClean="0"/>
              <a:t> </a:t>
            </a:r>
            <a:endParaRPr lang="nl-NL" sz="2000" dirty="0" smtClean="0"/>
          </a:p>
          <a:p>
            <a:pPr>
              <a:buNone/>
            </a:pPr>
            <a:endParaRPr lang="nl-NL" sz="2000" dirty="0" smtClean="0"/>
          </a:p>
        </p:txBody>
      </p:sp>
      <p:cxnSp>
        <p:nvCxnSpPr>
          <p:cNvPr id="9" name="Straight Connector 8"/>
          <p:cNvCxnSpPr/>
          <p:nvPr/>
        </p:nvCxnSpPr>
        <p:spPr>
          <a:xfrm flipH="1">
            <a:off x="2195736" y="2402885"/>
            <a:ext cx="11901" cy="9541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171789" y="34109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Straight Connector 10"/>
          <p:cNvCxnSpPr/>
          <p:nvPr/>
        </p:nvCxnSpPr>
        <p:spPr>
          <a:xfrm>
            <a:off x="2207637" y="3555013"/>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171789" y="405906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Straight Connector 12"/>
          <p:cNvCxnSpPr/>
          <p:nvPr/>
        </p:nvCxnSpPr>
        <p:spPr>
          <a:xfrm>
            <a:off x="2207637" y="4203085"/>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171789" y="470714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Straight Connector 14"/>
          <p:cNvCxnSpPr/>
          <p:nvPr/>
        </p:nvCxnSpPr>
        <p:spPr>
          <a:xfrm>
            <a:off x="2207637" y="486044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171789" y="536450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p:cNvSpPr/>
          <p:nvPr/>
        </p:nvSpPr>
        <p:spPr>
          <a:xfrm>
            <a:off x="1173716" y="3861048"/>
            <a:ext cx="978153" cy="369332"/>
          </a:xfrm>
          <a:prstGeom prst="rect">
            <a:avLst/>
          </a:prstGeom>
        </p:spPr>
        <p:txBody>
          <a:bodyPr wrap="none">
            <a:spAutoFit/>
          </a:bodyPr>
          <a:lstStyle/>
          <a:p>
            <a:r>
              <a:rPr lang="nl-NL" b="1" dirty="0" smtClean="0"/>
              <a:t>Ba → Ca</a:t>
            </a:r>
            <a:endParaRPr lang="nl-NL" dirty="0">
              <a:solidFill>
                <a:srgbClr val="FF0000"/>
              </a:solidFill>
            </a:endParaRPr>
          </a:p>
        </p:txBody>
      </p:sp>
      <p:sp>
        <p:nvSpPr>
          <p:cNvPr id="18" name="Rectangle 17"/>
          <p:cNvSpPr/>
          <p:nvPr/>
        </p:nvSpPr>
        <p:spPr>
          <a:xfrm>
            <a:off x="1691680" y="5219908"/>
            <a:ext cx="437940" cy="369332"/>
          </a:xfrm>
          <a:prstGeom prst="rect">
            <a:avLst/>
          </a:prstGeom>
        </p:spPr>
        <p:txBody>
          <a:bodyPr wrap="none">
            <a:spAutoFit/>
          </a:bodyPr>
          <a:lstStyle/>
          <a:p>
            <a:r>
              <a:rPr lang="nl-NL" b="1" dirty="0" smtClean="0"/>
              <a:t>Aa</a:t>
            </a:r>
            <a:endParaRPr lang="nl-NL" dirty="0"/>
          </a:p>
        </p:txBody>
      </p:sp>
      <p:sp>
        <p:nvSpPr>
          <p:cNvPr id="20" name="Rectangle 19"/>
          <p:cNvSpPr/>
          <p:nvPr/>
        </p:nvSpPr>
        <p:spPr>
          <a:xfrm>
            <a:off x="2279484" y="3212976"/>
            <a:ext cx="420308" cy="369332"/>
          </a:xfrm>
          <a:prstGeom prst="rect">
            <a:avLst/>
          </a:prstGeom>
        </p:spPr>
        <p:txBody>
          <a:bodyPr wrap="none">
            <a:spAutoFit/>
          </a:bodyPr>
          <a:lstStyle/>
          <a:p>
            <a:r>
              <a:rPr lang="nl-NL" b="1" dirty="0" smtClean="0"/>
              <a:t>Ca</a:t>
            </a:r>
            <a:endParaRPr lang="nl-NL" dirty="0"/>
          </a:p>
        </p:txBody>
      </p:sp>
      <p:sp>
        <p:nvSpPr>
          <p:cNvPr id="21" name="Rectangle 20"/>
          <p:cNvSpPr/>
          <p:nvPr/>
        </p:nvSpPr>
        <p:spPr>
          <a:xfrm>
            <a:off x="2195736" y="4581128"/>
            <a:ext cx="606256" cy="369332"/>
          </a:xfrm>
          <a:prstGeom prst="rect">
            <a:avLst/>
          </a:prstGeom>
        </p:spPr>
        <p:txBody>
          <a:bodyPr wrap="none">
            <a:spAutoFit/>
          </a:bodyPr>
          <a:lstStyle/>
          <a:p>
            <a:r>
              <a:rPr lang="nl-NL" b="1" dirty="0" smtClean="0"/>
              <a:t>¬Aa </a:t>
            </a:r>
            <a:endParaRPr lang="nl-NL" dirty="0"/>
          </a:p>
        </p:txBody>
      </p:sp>
      <p:cxnSp>
        <p:nvCxnSpPr>
          <p:cNvPr id="22" name="Straight Connector 21"/>
          <p:cNvCxnSpPr/>
          <p:nvPr/>
        </p:nvCxnSpPr>
        <p:spPr>
          <a:xfrm>
            <a:off x="2195736" y="551723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160000" y="60212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p:cNvSpPr/>
          <p:nvPr/>
        </p:nvSpPr>
        <p:spPr>
          <a:xfrm>
            <a:off x="2195736" y="5877272"/>
            <a:ext cx="1400127"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cxnSp>
        <p:nvCxnSpPr>
          <p:cNvPr id="25" name="Straight Connector 24"/>
          <p:cNvCxnSpPr/>
          <p:nvPr/>
        </p:nvCxnSpPr>
        <p:spPr>
          <a:xfrm>
            <a:off x="2195736" y="616530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0000" y="66693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p:cNvSpPr/>
          <p:nvPr/>
        </p:nvSpPr>
        <p:spPr>
          <a:xfrm>
            <a:off x="2195736" y="6488668"/>
            <a:ext cx="939681" cy="369332"/>
          </a:xfrm>
          <a:prstGeom prst="rect">
            <a:avLst/>
          </a:prstGeom>
        </p:spPr>
        <p:txBody>
          <a:bodyPr wrap="none">
            <a:spAutoFit/>
          </a:bodyPr>
          <a:lstStyle/>
          <a:p>
            <a:r>
              <a:rPr lang="nl-NL" b="1" dirty="0" smtClean="0"/>
              <a:t>Ab ∧ </a:t>
            </a:r>
            <a:r>
              <a:rPr lang="nl-NL" b="1" dirty="0" err="1" smtClean="0"/>
              <a:t>Bb</a:t>
            </a:r>
            <a:endParaRPr lang="nl-NL" dirty="0"/>
          </a:p>
        </p:txBody>
      </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Voorbeeld</a:t>
            </a:r>
            <a:endParaRPr lang="nl-NL" sz="3200" dirty="0"/>
          </a:p>
        </p:txBody>
      </p:sp>
      <p:sp>
        <p:nvSpPr>
          <p:cNvPr id="46" name="Oval 45"/>
          <p:cNvSpPr/>
          <p:nvPr/>
        </p:nvSpPr>
        <p:spPr>
          <a:xfrm>
            <a:off x="2168340" y="224957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tangle 56"/>
          <p:cNvSpPr/>
          <p:nvPr/>
        </p:nvSpPr>
        <p:spPr>
          <a:xfrm>
            <a:off x="611560" y="2051556"/>
            <a:ext cx="1515543"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sp>
        <p:nvSpPr>
          <p:cNvPr id="58" name="Rectangle 57"/>
          <p:cNvSpPr/>
          <p:nvPr/>
        </p:nvSpPr>
        <p:spPr>
          <a:xfrm>
            <a:off x="2253836" y="2051556"/>
            <a:ext cx="889987" cy="369332"/>
          </a:xfrm>
          <a:prstGeom prst="rect">
            <a:avLst/>
          </a:prstGeom>
        </p:spPr>
        <p:txBody>
          <a:bodyPr wrap="none">
            <a:spAutoFit/>
          </a:bodyPr>
          <a:lstStyle/>
          <a:p>
            <a:r>
              <a:rPr lang="nl-NL" b="1" u="sng" dirty="0" smtClean="0"/>
              <a:t>∃x ¬</a:t>
            </a:r>
            <a:r>
              <a:rPr lang="nl-NL" b="1" u="sng" dirty="0" err="1" smtClean="0"/>
              <a:t>Ax</a:t>
            </a:r>
            <a:r>
              <a:rPr lang="nl-NL" b="1" dirty="0" smtClean="0"/>
              <a:t> </a:t>
            </a:r>
            <a:endParaRPr lang="nl-NL" dirty="0"/>
          </a:p>
        </p:txBody>
      </p:sp>
      <p:sp>
        <p:nvSpPr>
          <p:cNvPr id="72" name="Rectangle 71"/>
          <p:cNvSpPr/>
          <p:nvPr/>
        </p:nvSpPr>
        <p:spPr>
          <a:xfrm>
            <a:off x="611560" y="2402304"/>
            <a:ext cx="1510735" cy="369332"/>
          </a:xfrm>
          <a:prstGeom prst="rect">
            <a:avLst/>
          </a:prstGeom>
        </p:spPr>
        <p:txBody>
          <a:bodyPr wrap="none">
            <a:spAutoFit/>
          </a:bodyPr>
          <a:lstStyle/>
          <a:p>
            <a:r>
              <a:rPr lang="nl-NL" b="1" dirty="0" smtClean="0"/>
              <a:t>  </a:t>
            </a:r>
            <a:r>
              <a:rPr lang="nl-NL" b="1" u="sng" dirty="0" smtClean="0"/>
              <a:t>∀x (</a:t>
            </a:r>
            <a:r>
              <a:rPr lang="nl-NL" b="1" u="sng" dirty="0" err="1" smtClean="0"/>
              <a:t>Bx</a:t>
            </a:r>
            <a:r>
              <a:rPr lang="nl-NL" b="1" u="sng" dirty="0" smtClean="0"/>
              <a:t> → </a:t>
            </a:r>
            <a:r>
              <a:rPr lang="nl-NL" b="1" u="sng" dirty="0" err="1" smtClean="0"/>
              <a:t>Cx</a:t>
            </a:r>
            <a:r>
              <a:rPr lang="nl-NL" b="1" u="sng" dirty="0" smtClean="0"/>
              <a:t>)</a:t>
            </a:r>
            <a:endParaRPr lang="nl-NL" u="sng" dirty="0"/>
          </a:p>
        </p:txBody>
      </p:sp>
      <p:sp>
        <p:nvSpPr>
          <p:cNvPr id="73" name="Rectangle 72"/>
          <p:cNvSpPr/>
          <p:nvPr/>
        </p:nvSpPr>
        <p:spPr>
          <a:xfrm>
            <a:off x="1547664" y="2699628"/>
            <a:ext cx="535724" cy="369332"/>
          </a:xfrm>
          <a:prstGeom prst="rect">
            <a:avLst/>
          </a:prstGeom>
        </p:spPr>
        <p:txBody>
          <a:bodyPr wrap="none">
            <a:spAutoFit/>
          </a:bodyPr>
          <a:lstStyle/>
          <a:p>
            <a:r>
              <a:rPr lang="nl-NL" b="1" dirty="0" smtClean="0"/>
              <a:t>¬Ca</a:t>
            </a:r>
            <a:endParaRPr lang="nl-NL" dirty="0"/>
          </a:p>
        </p:txBody>
      </p:sp>
      <p:sp>
        <p:nvSpPr>
          <p:cNvPr id="74" name="Content Placeholder 2"/>
          <p:cNvSpPr>
            <a:spLocks noGrp="1"/>
          </p:cNvSpPr>
          <p:nvPr>
            <p:ph idx="1"/>
          </p:nvPr>
        </p:nvSpPr>
        <p:spPr>
          <a:xfrm>
            <a:off x="683568" y="1384177"/>
            <a:ext cx="6984776" cy="388639"/>
          </a:xfrm>
        </p:spPr>
        <p:txBody>
          <a:bodyPr>
            <a:noAutofit/>
          </a:bodyPr>
          <a:lstStyle/>
          <a:p>
            <a:pPr>
              <a:buNone/>
            </a:pPr>
            <a:r>
              <a:rPr lang="nl-NL" sz="2000" dirty="0" smtClean="0"/>
              <a:t>Is   </a:t>
            </a:r>
            <a:r>
              <a:rPr lang="nl-NL" sz="2000" b="1" dirty="0" smtClean="0"/>
              <a:t>¬∀x (</a:t>
            </a:r>
            <a:r>
              <a:rPr lang="nl-NL" sz="2000" b="1" dirty="0" err="1" smtClean="0"/>
              <a:t>Ax</a:t>
            </a:r>
            <a:r>
              <a:rPr lang="nl-NL" sz="2000" b="1" dirty="0" smtClean="0"/>
              <a:t> ∧ </a:t>
            </a:r>
            <a:r>
              <a:rPr lang="nl-NL" sz="2000" b="1" dirty="0" err="1" smtClean="0"/>
              <a:t>Bx</a:t>
            </a:r>
            <a:r>
              <a:rPr lang="nl-NL" sz="2000" b="1" dirty="0" smtClean="0"/>
              <a:t>)  </a:t>
            </a:r>
            <a:r>
              <a:rPr lang="nl-NL" sz="2000" dirty="0" smtClean="0"/>
              <a:t>,</a:t>
            </a:r>
            <a:r>
              <a:rPr lang="nl-NL" sz="2000" b="1" dirty="0" smtClean="0"/>
              <a:t>  ∀x (</a:t>
            </a:r>
            <a:r>
              <a:rPr lang="nl-NL" sz="2000" b="1" dirty="0" err="1" smtClean="0"/>
              <a:t>Bx</a:t>
            </a:r>
            <a:r>
              <a:rPr lang="nl-NL" sz="2000" b="1" dirty="0" smtClean="0"/>
              <a:t> → </a:t>
            </a:r>
            <a:r>
              <a:rPr lang="nl-NL" sz="2000" b="1" dirty="0" err="1" smtClean="0"/>
              <a:t>Cx</a:t>
            </a:r>
            <a:r>
              <a:rPr lang="nl-NL" sz="2000" b="1" dirty="0" smtClean="0"/>
              <a:t>)</a:t>
            </a:r>
            <a:r>
              <a:rPr lang="nl-NL" sz="2000" dirty="0" smtClean="0"/>
              <a:t>  ,  </a:t>
            </a:r>
            <a:r>
              <a:rPr lang="nl-NL" sz="2000" b="1" dirty="0" smtClean="0"/>
              <a:t>¬Ca</a:t>
            </a:r>
            <a:r>
              <a:rPr lang="nl-NL" sz="2000" dirty="0" smtClean="0"/>
              <a:t>   </a:t>
            </a:r>
            <a:r>
              <a:rPr lang="nl-NL" sz="2000" b="1" dirty="0" smtClean="0"/>
              <a:t>|=   ∃x (</a:t>
            </a:r>
            <a:r>
              <a:rPr lang="nl-NL" sz="2000" b="1" dirty="0" err="1" smtClean="0"/>
              <a:t>Fx</a:t>
            </a:r>
            <a:r>
              <a:rPr lang="nl-NL" sz="2000" b="1" dirty="0" smtClean="0"/>
              <a:t> ∧ </a:t>
            </a:r>
            <a:r>
              <a:rPr lang="nl-NL" sz="2000" b="1" dirty="0" err="1" smtClean="0"/>
              <a:t>Gx</a:t>
            </a:r>
            <a:r>
              <a:rPr lang="nl-NL" sz="2000" b="1" dirty="0" smtClean="0"/>
              <a:t>)    </a:t>
            </a:r>
            <a:r>
              <a:rPr lang="nl-NL" sz="2000" dirty="0" smtClean="0"/>
              <a:t>?</a:t>
            </a:r>
            <a:r>
              <a:rPr lang="nl-NL" sz="2000" b="1" dirty="0" smtClean="0"/>
              <a:t> </a:t>
            </a:r>
            <a:endParaRPr lang="nl-NL" sz="2000" dirty="0" smtClean="0"/>
          </a:p>
          <a:p>
            <a:pPr>
              <a:buNone/>
            </a:pPr>
            <a:endParaRPr lang="nl-NL" sz="2000" dirty="0" smtClean="0"/>
          </a:p>
        </p:txBody>
      </p:sp>
      <p:cxnSp>
        <p:nvCxnSpPr>
          <p:cNvPr id="9" name="Straight Connector 8"/>
          <p:cNvCxnSpPr/>
          <p:nvPr/>
        </p:nvCxnSpPr>
        <p:spPr>
          <a:xfrm flipH="1">
            <a:off x="2195736" y="2402885"/>
            <a:ext cx="11901" cy="9541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171789" y="34109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Straight Connector 10"/>
          <p:cNvCxnSpPr/>
          <p:nvPr/>
        </p:nvCxnSpPr>
        <p:spPr>
          <a:xfrm>
            <a:off x="2207637" y="3555013"/>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171789" y="405906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Straight Connector 12"/>
          <p:cNvCxnSpPr/>
          <p:nvPr/>
        </p:nvCxnSpPr>
        <p:spPr>
          <a:xfrm>
            <a:off x="2207637" y="4203085"/>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171789" y="470714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Straight Connector 14"/>
          <p:cNvCxnSpPr/>
          <p:nvPr/>
        </p:nvCxnSpPr>
        <p:spPr>
          <a:xfrm>
            <a:off x="2207637" y="4860449"/>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171789" y="536450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p:cNvSpPr/>
          <p:nvPr/>
        </p:nvSpPr>
        <p:spPr>
          <a:xfrm>
            <a:off x="1173716" y="3861048"/>
            <a:ext cx="978153" cy="369332"/>
          </a:xfrm>
          <a:prstGeom prst="rect">
            <a:avLst/>
          </a:prstGeom>
        </p:spPr>
        <p:txBody>
          <a:bodyPr wrap="none">
            <a:spAutoFit/>
          </a:bodyPr>
          <a:lstStyle/>
          <a:p>
            <a:r>
              <a:rPr lang="nl-NL" b="1" dirty="0" smtClean="0"/>
              <a:t>Ba → Ca</a:t>
            </a:r>
            <a:endParaRPr lang="nl-NL" dirty="0">
              <a:solidFill>
                <a:srgbClr val="FF0000"/>
              </a:solidFill>
            </a:endParaRPr>
          </a:p>
        </p:txBody>
      </p:sp>
      <p:sp>
        <p:nvSpPr>
          <p:cNvPr id="18" name="Rectangle 17"/>
          <p:cNvSpPr/>
          <p:nvPr/>
        </p:nvSpPr>
        <p:spPr>
          <a:xfrm>
            <a:off x="1691680" y="5219908"/>
            <a:ext cx="437940" cy="369332"/>
          </a:xfrm>
          <a:prstGeom prst="rect">
            <a:avLst/>
          </a:prstGeom>
        </p:spPr>
        <p:txBody>
          <a:bodyPr wrap="none">
            <a:spAutoFit/>
          </a:bodyPr>
          <a:lstStyle/>
          <a:p>
            <a:r>
              <a:rPr lang="nl-NL" b="1" dirty="0" smtClean="0"/>
              <a:t>Aa</a:t>
            </a:r>
            <a:endParaRPr lang="nl-NL" dirty="0"/>
          </a:p>
        </p:txBody>
      </p:sp>
      <p:sp>
        <p:nvSpPr>
          <p:cNvPr id="20" name="Rectangle 19"/>
          <p:cNvSpPr/>
          <p:nvPr/>
        </p:nvSpPr>
        <p:spPr>
          <a:xfrm>
            <a:off x="2279484" y="3212976"/>
            <a:ext cx="420308" cy="369332"/>
          </a:xfrm>
          <a:prstGeom prst="rect">
            <a:avLst/>
          </a:prstGeom>
        </p:spPr>
        <p:txBody>
          <a:bodyPr wrap="none">
            <a:spAutoFit/>
          </a:bodyPr>
          <a:lstStyle/>
          <a:p>
            <a:r>
              <a:rPr lang="nl-NL" b="1" dirty="0" smtClean="0"/>
              <a:t>Ca</a:t>
            </a:r>
            <a:endParaRPr lang="nl-NL" dirty="0"/>
          </a:p>
        </p:txBody>
      </p:sp>
      <p:sp>
        <p:nvSpPr>
          <p:cNvPr id="21" name="Rectangle 20"/>
          <p:cNvSpPr/>
          <p:nvPr/>
        </p:nvSpPr>
        <p:spPr>
          <a:xfrm>
            <a:off x="2195736" y="4581128"/>
            <a:ext cx="606256" cy="369332"/>
          </a:xfrm>
          <a:prstGeom prst="rect">
            <a:avLst/>
          </a:prstGeom>
        </p:spPr>
        <p:txBody>
          <a:bodyPr wrap="none">
            <a:spAutoFit/>
          </a:bodyPr>
          <a:lstStyle/>
          <a:p>
            <a:r>
              <a:rPr lang="nl-NL" b="1" dirty="0" smtClean="0"/>
              <a:t>¬Aa </a:t>
            </a:r>
            <a:endParaRPr lang="nl-NL" dirty="0"/>
          </a:p>
        </p:txBody>
      </p:sp>
      <p:cxnSp>
        <p:nvCxnSpPr>
          <p:cNvPr id="22" name="Straight Connector 21"/>
          <p:cNvCxnSpPr/>
          <p:nvPr/>
        </p:nvCxnSpPr>
        <p:spPr>
          <a:xfrm>
            <a:off x="2195736" y="551723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160000" y="60212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p:cNvSpPr/>
          <p:nvPr/>
        </p:nvSpPr>
        <p:spPr>
          <a:xfrm>
            <a:off x="2195736" y="5877272"/>
            <a:ext cx="1400127"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cxnSp>
        <p:nvCxnSpPr>
          <p:cNvPr id="25" name="Straight Connector 24"/>
          <p:cNvCxnSpPr/>
          <p:nvPr/>
        </p:nvCxnSpPr>
        <p:spPr>
          <a:xfrm>
            <a:off x="2195736" y="616530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0000" y="66693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p:cNvSpPr/>
          <p:nvPr/>
        </p:nvSpPr>
        <p:spPr>
          <a:xfrm>
            <a:off x="2195736" y="6488668"/>
            <a:ext cx="939681" cy="369332"/>
          </a:xfrm>
          <a:prstGeom prst="rect">
            <a:avLst/>
          </a:prstGeom>
        </p:spPr>
        <p:txBody>
          <a:bodyPr wrap="none">
            <a:spAutoFit/>
          </a:bodyPr>
          <a:lstStyle/>
          <a:p>
            <a:r>
              <a:rPr lang="nl-NL" b="1" dirty="0" smtClean="0"/>
              <a:t>A</a:t>
            </a:r>
            <a:r>
              <a:rPr lang="nl-NL" b="1" dirty="0" smtClean="0">
                <a:solidFill>
                  <a:srgbClr val="FF0000"/>
                </a:solidFill>
              </a:rPr>
              <a:t>b</a:t>
            </a:r>
            <a:r>
              <a:rPr lang="nl-NL" b="1" dirty="0" smtClean="0"/>
              <a:t> ∧ </a:t>
            </a:r>
            <a:r>
              <a:rPr lang="nl-NL" b="1" dirty="0" err="1" smtClean="0"/>
              <a:t>B</a:t>
            </a:r>
            <a:r>
              <a:rPr lang="nl-NL" b="1" dirty="0" err="1" smtClean="0">
                <a:solidFill>
                  <a:srgbClr val="FF0000"/>
                </a:solidFill>
              </a:rPr>
              <a:t>b</a:t>
            </a:r>
            <a:endParaRPr lang="nl-NL" dirty="0">
              <a:solidFill>
                <a:srgbClr val="FF0000"/>
              </a:solidFill>
            </a:endParaRPr>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Voorbeeld</a:t>
            </a:r>
            <a:endParaRPr lang="nl-NL" sz="3200" dirty="0"/>
          </a:p>
        </p:txBody>
      </p:sp>
      <p:sp>
        <p:nvSpPr>
          <p:cNvPr id="29" name="Oval 28"/>
          <p:cNvSpPr/>
          <p:nvPr/>
        </p:nvSpPr>
        <p:spPr>
          <a:xfrm>
            <a:off x="2168340" y="177290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p:cNvSpPr/>
          <p:nvPr/>
        </p:nvSpPr>
        <p:spPr>
          <a:xfrm>
            <a:off x="611560" y="1574884"/>
            <a:ext cx="1515543"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sp>
        <p:nvSpPr>
          <p:cNvPr id="31" name="Rectangle 30"/>
          <p:cNvSpPr/>
          <p:nvPr/>
        </p:nvSpPr>
        <p:spPr>
          <a:xfrm>
            <a:off x="2253836" y="1574884"/>
            <a:ext cx="889987" cy="369332"/>
          </a:xfrm>
          <a:prstGeom prst="rect">
            <a:avLst/>
          </a:prstGeom>
        </p:spPr>
        <p:txBody>
          <a:bodyPr wrap="none">
            <a:spAutoFit/>
          </a:bodyPr>
          <a:lstStyle/>
          <a:p>
            <a:r>
              <a:rPr lang="nl-NL" b="1" u="sng" dirty="0" smtClean="0"/>
              <a:t>∃x ¬</a:t>
            </a:r>
            <a:r>
              <a:rPr lang="nl-NL" b="1" u="sng" dirty="0" err="1" smtClean="0"/>
              <a:t>Ax</a:t>
            </a:r>
            <a:r>
              <a:rPr lang="nl-NL" b="1" dirty="0" smtClean="0"/>
              <a:t> </a:t>
            </a:r>
            <a:endParaRPr lang="nl-NL" dirty="0"/>
          </a:p>
        </p:txBody>
      </p:sp>
      <p:sp>
        <p:nvSpPr>
          <p:cNvPr id="32" name="Rectangle 31"/>
          <p:cNvSpPr/>
          <p:nvPr/>
        </p:nvSpPr>
        <p:spPr>
          <a:xfrm>
            <a:off x="611560" y="1925632"/>
            <a:ext cx="1510735" cy="369332"/>
          </a:xfrm>
          <a:prstGeom prst="rect">
            <a:avLst/>
          </a:prstGeom>
        </p:spPr>
        <p:txBody>
          <a:bodyPr wrap="none">
            <a:spAutoFit/>
          </a:bodyPr>
          <a:lstStyle/>
          <a:p>
            <a:r>
              <a:rPr lang="nl-NL" b="1" dirty="0" smtClean="0"/>
              <a:t>  </a:t>
            </a:r>
            <a:r>
              <a:rPr lang="nl-NL" b="1" u="sng" dirty="0" smtClean="0"/>
              <a:t>∀x (</a:t>
            </a:r>
            <a:r>
              <a:rPr lang="nl-NL" b="1" u="sng" dirty="0" err="1" smtClean="0"/>
              <a:t>Bx</a:t>
            </a:r>
            <a:r>
              <a:rPr lang="nl-NL" b="1" u="sng" dirty="0" smtClean="0"/>
              <a:t> → </a:t>
            </a:r>
            <a:r>
              <a:rPr lang="nl-NL" b="1" u="sng" dirty="0" err="1" smtClean="0"/>
              <a:t>Cx</a:t>
            </a:r>
            <a:r>
              <a:rPr lang="nl-NL" b="1" u="sng" dirty="0" smtClean="0"/>
              <a:t>)</a:t>
            </a:r>
            <a:endParaRPr lang="nl-NL" u="sng" dirty="0"/>
          </a:p>
        </p:txBody>
      </p:sp>
      <p:sp>
        <p:nvSpPr>
          <p:cNvPr id="33" name="Rectangle 32"/>
          <p:cNvSpPr/>
          <p:nvPr/>
        </p:nvSpPr>
        <p:spPr>
          <a:xfrm>
            <a:off x="1547664" y="2222956"/>
            <a:ext cx="535724" cy="369332"/>
          </a:xfrm>
          <a:prstGeom prst="rect">
            <a:avLst/>
          </a:prstGeom>
        </p:spPr>
        <p:txBody>
          <a:bodyPr wrap="none">
            <a:spAutoFit/>
          </a:bodyPr>
          <a:lstStyle/>
          <a:p>
            <a:r>
              <a:rPr lang="nl-NL" b="1" dirty="0" smtClean="0"/>
              <a:t>¬Ca</a:t>
            </a:r>
            <a:endParaRPr lang="nl-NL" dirty="0"/>
          </a:p>
        </p:txBody>
      </p:sp>
      <p:cxnSp>
        <p:nvCxnSpPr>
          <p:cNvPr id="34" name="Straight Connector 33"/>
          <p:cNvCxnSpPr/>
          <p:nvPr/>
        </p:nvCxnSpPr>
        <p:spPr>
          <a:xfrm flipH="1">
            <a:off x="2195736" y="1926213"/>
            <a:ext cx="11901" cy="9541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171789" y="293432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6" name="Straight Connector 35"/>
          <p:cNvCxnSpPr/>
          <p:nvPr/>
        </p:nvCxnSpPr>
        <p:spPr>
          <a:xfrm>
            <a:off x="2207637" y="3078341"/>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171789" y="35823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8" name="Straight Connector 37"/>
          <p:cNvCxnSpPr/>
          <p:nvPr/>
        </p:nvCxnSpPr>
        <p:spPr>
          <a:xfrm>
            <a:off x="2207637" y="3726413"/>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171789" y="423046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0" name="Straight Connector 39"/>
          <p:cNvCxnSpPr/>
          <p:nvPr/>
        </p:nvCxnSpPr>
        <p:spPr>
          <a:xfrm>
            <a:off x="2207637" y="4383777"/>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171789" y="488783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p:cNvSpPr/>
          <p:nvPr/>
        </p:nvSpPr>
        <p:spPr>
          <a:xfrm>
            <a:off x="1173716" y="3384376"/>
            <a:ext cx="978153" cy="369332"/>
          </a:xfrm>
          <a:prstGeom prst="rect">
            <a:avLst/>
          </a:prstGeom>
        </p:spPr>
        <p:txBody>
          <a:bodyPr wrap="none">
            <a:spAutoFit/>
          </a:bodyPr>
          <a:lstStyle/>
          <a:p>
            <a:r>
              <a:rPr lang="nl-NL" b="1" dirty="0" smtClean="0"/>
              <a:t>Ba → Ca</a:t>
            </a:r>
            <a:endParaRPr lang="nl-NL" dirty="0">
              <a:solidFill>
                <a:srgbClr val="FF0000"/>
              </a:solidFill>
            </a:endParaRPr>
          </a:p>
        </p:txBody>
      </p:sp>
      <p:sp>
        <p:nvSpPr>
          <p:cNvPr id="43" name="Rectangle 42"/>
          <p:cNvSpPr/>
          <p:nvPr/>
        </p:nvSpPr>
        <p:spPr>
          <a:xfrm>
            <a:off x="1691680" y="4743236"/>
            <a:ext cx="437940" cy="369332"/>
          </a:xfrm>
          <a:prstGeom prst="rect">
            <a:avLst/>
          </a:prstGeom>
        </p:spPr>
        <p:txBody>
          <a:bodyPr wrap="none">
            <a:spAutoFit/>
          </a:bodyPr>
          <a:lstStyle/>
          <a:p>
            <a:r>
              <a:rPr lang="nl-NL" b="1" dirty="0" smtClean="0"/>
              <a:t>Aa</a:t>
            </a:r>
            <a:endParaRPr lang="nl-NL" dirty="0"/>
          </a:p>
        </p:txBody>
      </p:sp>
      <p:sp>
        <p:nvSpPr>
          <p:cNvPr id="44" name="Rectangle 43"/>
          <p:cNvSpPr/>
          <p:nvPr/>
        </p:nvSpPr>
        <p:spPr>
          <a:xfrm>
            <a:off x="2279484" y="2736304"/>
            <a:ext cx="420308" cy="369332"/>
          </a:xfrm>
          <a:prstGeom prst="rect">
            <a:avLst/>
          </a:prstGeom>
        </p:spPr>
        <p:txBody>
          <a:bodyPr wrap="none">
            <a:spAutoFit/>
          </a:bodyPr>
          <a:lstStyle/>
          <a:p>
            <a:r>
              <a:rPr lang="nl-NL" b="1" dirty="0" smtClean="0"/>
              <a:t>Ca</a:t>
            </a:r>
            <a:endParaRPr lang="nl-NL" dirty="0"/>
          </a:p>
        </p:txBody>
      </p:sp>
      <p:sp>
        <p:nvSpPr>
          <p:cNvPr id="45" name="Rectangle 44"/>
          <p:cNvSpPr/>
          <p:nvPr/>
        </p:nvSpPr>
        <p:spPr>
          <a:xfrm>
            <a:off x="2195736" y="4104456"/>
            <a:ext cx="606256" cy="369332"/>
          </a:xfrm>
          <a:prstGeom prst="rect">
            <a:avLst/>
          </a:prstGeom>
        </p:spPr>
        <p:txBody>
          <a:bodyPr wrap="none">
            <a:spAutoFit/>
          </a:bodyPr>
          <a:lstStyle/>
          <a:p>
            <a:r>
              <a:rPr lang="nl-NL" b="1" dirty="0" smtClean="0"/>
              <a:t>¬Aa </a:t>
            </a:r>
            <a:endParaRPr lang="nl-NL" dirty="0"/>
          </a:p>
        </p:txBody>
      </p:sp>
      <p:cxnSp>
        <p:nvCxnSpPr>
          <p:cNvPr id="47" name="Straight Connector 46"/>
          <p:cNvCxnSpPr/>
          <p:nvPr/>
        </p:nvCxnSpPr>
        <p:spPr>
          <a:xfrm>
            <a:off x="2195736" y="504056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160000" y="554461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tangle 48"/>
          <p:cNvSpPr/>
          <p:nvPr/>
        </p:nvSpPr>
        <p:spPr>
          <a:xfrm>
            <a:off x="2195736" y="5400600"/>
            <a:ext cx="1400127"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cxnSp>
        <p:nvCxnSpPr>
          <p:cNvPr id="50" name="Straight Connector 49"/>
          <p:cNvCxnSpPr/>
          <p:nvPr/>
        </p:nvCxnSpPr>
        <p:spPr>
          <a:xfrm>
            <a:off x="2195736" y="568863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160000" y="61926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tangle 51"/>
          <p:cNvSpPr/>
          <p:nvPr/>
        </p:nvSpPr>
        <p:spPr>
          <a:xfrm>
            <a:off x="2195736" y="6011996"/>
            <a:ext cx="939681" cy="369332"/>
          </a:xfrm>
          <a:prstGeom prst="rect">
            <a:avLst/>
          </a:prstGeom>
        </p:spPr>
        <p:txBody>
          <a:bodyPr wrap="none">
            <a:spAutoFit/>
          </a:bodyPr>
          <a:lstStyle/>
          <a:p>
            <a:r>
              <a:rPr lang="nl-NL" b="1" dirty="0" smtClean="0">
                <a:solidFill>
                  <a:srgbClr val="00B050"/>
                </a:solidFill>
              </a:rPr>
              <a:t>Ab ∧ </a:t>
            </a:r>
            <a:r>
              <a:rPr lang="nl-NL" b="1" dirty="0" err="1" smtClean="0">
                <a:solidFill>
                  <a:srgbClr val="00B050"/>
                </a:solidFill>
              </a:rPr>
              <a:t>Bb</a:t>
            </a:r>
            <a:endParaRPr lang="nl-NL" dirty="0">
              <a:solidFill>
                <a:srgbClr val="00B050"/>
              </a:solidFill>
            </a:endParaRPr>
          </a:p>
        </p:txBody>
      </p:sp>
      <p:sp>
        <p:nvSpPr>
          <p:cNvPr id="46" name="Oval 45"/>
          <p:cNvSpPr/>
          <p:nvPr/>
        </p:nvSpPr>
        <p:spPr>
          <a:xfrm>
            <a:off x="6660232" y="177281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Straight Connector 56"/>
          <p:cNvCxnSpPr/>
          <p:nvPr/>
        </p:nvCxnSpPr>
        <p:spPr>
          <a:xfrm>
            <a:off x="6696000" y="191683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732240" y="1556792"/>
            <a:ext cx="939681" cy="369332"/>
          </a:xfrm>
          <a:prstGeom prst="rect">
            <a:avLst/>
          </a:prstGeom>
        </p:spPr>
        <p:txBody>
          <a:bodyPr wrap="none">
            <a:spAutoFit/>
          </a:bodyPr>
          <a:lstStyle/>
          <a:p>
            <a:r>
              <a:rPr lang="nl-NL" b="1" dirty="0" smtClean="0">
                <a:solidFill>
                  <a:srgbClr val="00B050"/>
                </a:solidFill>
              </a:rPr>
              <a:t>Ab ∧ </a:t>
            </a:r>
            <a:r>
              <a:rPr lang="nl-NL" b="1" dirty="0" err="1" smtClean="0">
                <a:solidFill>
                  <a:srgbClr val="00B050"/>
                </a:solidFill>
              </a:rPr>
              <a:t>Bb</a:t>
            </a:r>
            <a:endParaRPr lang="nl-NL" dirty="0">
              <a:solidFill>
                <a:srgbClr val="00B050"/>
              </a:solidFill>
            </a:endParaRPr>
          </a:p>
        </p:txBody>
      </p:sp>
      <p:sp>
        <p:nvSpPr>
          <p:cNvPr id="72" name="Oval 71"/>
          <p:cNvSpPr/>
          <p:nvPr/>
        </p:nvSpPr>
        <p:spPr>
          <a:xfrm>
            <a:off x="6660232" y="24208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tangle 72"/>
          <p:cNvSpPr/>
          <p:nvPr/>
        </p:nvSpPr>
        <p:spPr>
          <a:xfrm>
            <a:off x="5682079" y="2276872"/>
            <a:ext cx="997389" cy="369332"/>
          </a:xfrm>
          <a:prstGeom prst="rect">
            <a:avLst/>
          </a:prstGeom>
        </p:spPr>
        <p:txBody>
          <a:bodyPr wrap="none">
            <a:spAutoFit/>
          </a:bodyPr>
          <a:lstStyle/>
          <a:p>
            <a:r>
              <a:rPr lang="nl-NL" b="1" dirty="0" err="1" smtClean="0"/>
              <a:t>Bb</a:t>
            </a:r>
            <a:r>
              <a:rPr lang="nl-NL" b="1" dirty="0" smtClean="0"/>
              <a:t> → </a:t>
            </a:r>
            <a:r>
              <a:rPr lang="nl-NL" b="1" dirty="0" err="1" smtClean="0"/>
              <a:t>Cb</a:t>
            </a:r>
            <a:endParaRPr lang="nl-NL" dirty="0"/>
          </a:p>
        </p:txBody>
      </p:sp>
      <p:cxnSp>
        <p:nvCxnSpPr>
          <p:cNvPr id="74" name="Straight Connector 73"/>
          <p:cNvCxnSpPr/>
          <p:nvPr/>
        </p:nvCxnSpPr>
        <p:spPr>
          <a:xfrm>
            <a:off x="6696000" y="256490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660232"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9" name="Straight Connector 78"/>
          <p:cNvCxnSpPr/>
          <p:nvPr/>
        </p:nvCxnSpPr>
        <p:spPr>
          <a:xfrm>
            <a:off x="6696000" y="321297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6732240" y="2915652"/>
            <a:ext cx="562975" cy="369332"/>
          </a:xfrm>
          <a:prstGeom prst="rect">
            <a:avLst/>
          </a:prstGeom>
        </p:spPr>
        <p:txBody>
          <a:bodyPr wrap="none">
            <a:spAutoFit/>
          </a:bodyPr>
          <a:lstStyle/>
          <a:p>
            <a:r>
              <a:rPr lang="nl-NL" b="1" dirty="0" smtClean="0"/>
              <a:t>¬Ab</a:t>
            </a:r>
            <a:endParaRPr lang="nl-NL" dirty="0"/>
          </a:p>
        </p:txBody>
      </p:sp>
      <p:sp>
        <p:nvSpPr>
          <p:cNvPr id="82" name="Oval 81"/>
          <p:cNvSpPr/>
          <p:nvPr/>
        </p:nvSpPr>
        <p:spPr>
          <a:xfrm>
            <a:off x="6660232" y="37170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tangle 82"/>
          <p:cNvSpPr/>
          <p:nvPr/>
        </p:nvSpPr>
        <p:spPr>
          <a:xfrm>
            <a:off x="6212674" y="3573016"/>
            <a:ext cx="447558" cy="369332"/>
          </a:xfrm>
          <a:prstGeom prst="rect">
            <a:avLst/>
          </a:prstGeom>
        </p:spPr>
        <p:txBody>
          <a:bodyPr wrap="none">
            <a:spAutoFit/>
          </a:bodyPr>
          <a:lstStyle/>
          <a:p>
            <a:r>
              <a:rPr lang="nl-NL" b="1" dirty="0" smtClean="0"/>
              <a:t>Ab</a:t>
            </a:r>
            <a:endParaRPr lang="nl-NL" dirty="0"/>
          </a:p>
        </p:txBody>
      </p:sp>
      <p:cxnSp>
        <p:nvCxnSpPr>
          <p:cNvPr id="84" name="Straight Connector 83"/>
          <p:cNvCxnSpPr/>
          <p:nvPr/>
        </p:nvCxnSpPr>
        <p:spPr>
          <a:xfrm flipH="1">
            <a:off x="5580112" y="386104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732240" y="386104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5508104"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Oval 86"/>
          <p:cNvSpPr/>
          <p:nvPr/>
        </p:nvSpPr>
        <p:spPr>
          <a:xfrm>
            <a:off x="7812360"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tangle 87"/>
          <p:cNvSpPr/>
          <p:nvPr/>
        </p:nvSpPr>
        <p:spPr>
          <a:xfrm>
            <a:off x="5580112" y="4293096"/>
            <a:ext cx="428322" cy="369332"/>
          </a:xfrm>
          <a:prstGeom prst="rect">
            <a:avLst/>
          </a:prstGeom>
        </p:spPr>
        <p:txBody>
          <a:bodyPr wrap="none">
            <a:spAutoFit/>
          </a:bodyPr>
          <a:lstStyle/>
          <a:p>
            <a:r>
              <a:rPr lang="nl-NL" b="1" dirty="0" smtClean="0"/>
              <a:t>Ba</a:t>
            </a:r>
            <a:endParaRPr lang="nl-NL" dirty="0"/>
          </a:p>
        </p:txBody>
      </p:sp>
      <p:sp>
        <p:nvSpPr>
          <p:cNvPr id="89" name="Rectangle 88"/>
          <p:cNvSpPr/>
          <p:nvPr/>
        </p:nvSpPr>
        <p:spPr>
          <a:xfrm>
            <a:off x="7380312" y="4293096"/>
            <a:ext cx="420308" cy="369332"/>
          </a:xfrm>
          <a:prstGeom prst="rect">
            <a:avLst/>
          </a:prstGeom>
        </p:spPr>
        <p:txBody>
          <a:bodyPr wrap="none">
            <a:spAutoFit/>
          </a:bodyPr>
          <a:lstStyle/>
          <a:p>
            <a:r>
              <a:rPr lang="nl-NL" b="1" dirty="0" smtClean="0"/>
              <a:t>Ca</a:t>
            </a:r>
            <a:endParaRPr lang="nl-NL" dirty="0"/>
          </a:p>
        </p:txBody>
      </p:sp>
      <p:sp>
        <p:nvSpPr>
          <p:cNvPr id="90" name="TextBox 89"/>
          <p:cNvSpPr txBox="1"/>
          <p:nvPr/>
        </p:nvSpPr>
        <p:spPr>
          <a:xfrm>
            <a:off x="7812360" y="4284385"/>
            <a:ext cx="216024" cy="584775"/>
          </a:xfrm>
          <a:prstGeom prst="rect">
            <a:avLst/>
          </a:prstGeom>
          <a:noFill/>
        </p:spPr>
        <p:txBody>
          <a:bodyPr wrap="square" rtlCol="0">
            <a:spAutoFit/>
          </a:bodyPr>
          <a:lstStyle/>
          <a:p>
            <a:r>
              <a:rPr lang="nl-NL" sz="3200" b="1" dirty="0" smtClean="0"/>
              <a:t>+</a:t>
            </a:r>
            <a:endParaRPr lang="nl-NL" b="1" dirty="0"/>
          </a:p>
        </p:txBody>
      </p:sp>
      <p:cxnSp>
        <p:nvCxnSpPr>
          <p:cNvPr id="91" name="Straight Connector 90"/>
          <p:cNvCxnSpPr/>
          <p:nvPr/>
        </p:nvCxnSpPr>
        <p:spPr>
          <a:xfrm flipH="1">
            <a:off x="4427984" y="458112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580112" y="458112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499992" y="4941168"/>
            <a:ext cx="447558" cy="369332"/>
          </a:xfrm>
          <a:prstGeom prst="rect">
            <a:avLst/>
          </a:prstGeom>
        </p:spPr>
        <p:txBody>
          <a:bodyPr wrap="none">
            <a:spAutoFit/>
          </a:bodyPr>
          <a:lstStyle/>
          <a:p>
            <a:r>
              <a:rPr lang="nl-NL" b="1" dirty="0" smtClean="0"/>
              <a:t>Ab</a:t>
            </a:r>
            <a:endParaRPr lang="nl-NL" dirty="0"/>
          </a:p>
        </p:txBody>
      </p:sp>
      <p:sp>
        <p:nvSpPr>
          <p:cNvPr id="94" name="Rectangle 93"/>
          <p:cNvSpPr/>
          <p:nvPr/>
        </p:nvSpPr>
        <p:spPr>
          <a:xfrm>
            <a:off x="6726348" y="4941168"/>
            <a:ext cx="437940" cy="369332"/>
          </a:xfrm>
          <a:prstGeom prst="rect">
            <a:avLst/>
          </a:prstGeom>
        </p:spPr>
        <p:txBody>
          <a:bodyPr wrap="none">
            <a:spAutoFit/>
          </a:bodyPr>
          <a:lstStyle/>
          <a:p>
            <a:r>
              <a:rPr lang="nl-NL" b="1" dirty="0" err="1" smtClean="0"/>
              <a:t>Bb</a:t>
            </a:r>
            <a:endParaRPr lang="nl-NL" dirty="0"/>
          </a:p>
        </p:txBody>
      </p:sp>
      <p:sp>
        <p:nvSpPr>
          <p:cNvPr id="95" name="Oval 94"/>
          <p:cNvSpPr/>
          <p:nvPr/>
        </p:nvSpPr>
        <p:spPr>
          <a:xfrm>
            <a:off x="4355976"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Oval 95"/>
          <p:cNvSpPr/>
          <p:nvPr/>
        </p:nvSpPr>
        <p:spPr>
          <a:xfrm>
            <a:off x="6660232"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TextBox 96"/>
          <p:cNvSpPr txBox="1"/>
          <p:nvPr/>
        </p:nvSpPr>
        <p:spPr>
          <a:xfrm>
            <a:off x="4139952" y="5085184"/>
            <a:ext cx="216024" cy="584775"/>
          </a:xfrm>
          <a:prstGeom prst="rect">
            <a:avLst/>
          </a:prstGeom>
          <a:noFill/>
        </p:spPr>
        <p:txBody>
          <a:bodyPr wrap="square" rtlCol="0">
            <a:spAutoFit/>
          </a:bodyPr>
          <a:lstStyle/>
          <a:p>
            <a:r>
              <a:rPr lang="nl-NL" sz="3200" b="1" dirty="0" smtClean="0"/>
              <a:t>+</a:t>
            </a:r>
            <a:endParaRPr lang="nl-NL" b="1" dirty="0"/>
          </a:p>
        </p:txBody>
      </p:sp>
      <p:cxnSp>
        <p:nvCxnSpPr>
          <p:cNvPr id="98" name="Straight Connector 97"/>
          <p:cNvCxnSpPr/>
          <p:nvPr/>
        </p:nvCxnSpPr>
        <p:spPr>
          <a:xfrm flipH="1">
            <a:off x="5580112" y="530120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732240" y="530120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5724128" y="5661248"/>
            <a:ext cx="437940" cy="369332"/>
          </a:xfrm>
          <a:prstGeom prst="rect">
            <a:avLst/>
          </a:prstGeom>
        </p:spPr>
        <p:txBody>
          <a:bodyPr wrap="none">
            <a:spAutoFit/>
          </a:bodyPr>
          <a:lstStyle/>
          <a:p>
            <a:r>
              <a:rPr lang="nl-NL" b="1" dirty="0" err="1" smtClean="0"/>
              <a:t>Bb</a:t>
            </a:r>
            <a:endParaRPr lang="nl-NL" dirty="0"/>
          </a:p>
        </p:txBody>
      </p:sp>
      <p:sp>
        <p:nvSpPr>
          <p:cNvPr id="101" name="Rectangle 100"/>
          <p:cNvSpPr/>
          <p:nvPr/>
        </p:nvSpPr>
        <p:spPr>
          <a:xfrm>
            <a:off x="7308304" y="5651956"/>
            <a:ext cx="429926" cy="369332"/>
          </a:xfrm>
          <a:prstGeom prst="rect">
            <a:avLst/>
          </a:prstGeom>
        </p:spPr>
        <p:txBody>
          <a:bodyPr wrap="none">
            <a:spAutoFit/>
          </a:bodyPr>
          <a:lstStyle/>
          <a:p>
            <a:r>
              <a:rPr lang="nl-NL" b="1" dirty="0" err="1" smtClean="0"/>
              <a:t>Cb</a:t>
            </a:r>
            <a:endParaRPr lang="nl-NL" dirty="0"/>
          </a:p>
        </p:txBody>
      </p:sp>
      <p:sp>
        <p:nvSpPr>
          <p:cNvPr id="102" name="Oval 101"/>
          <p:cNvSpPr/>
          <p:nvPr/>
        </p:nvSpPr>
        <p:spPr>
          <a:xfrm>
            <a:off x="5508104" y="58772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3" name="Oval 102"/>
          <p:cNvSpPr/>
          <p:nvPr/>
        </p:nvSpPr>
        <p:spPr>
          <a:xfrm>
            <a:off x="7884368" y="58772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Voorbeeld</a:t>
            </a:r>
            <a:endParaRPr lang="nl-NL" sz="3200" dirty="0"/>
          </a:p>
        </p:txBody>
      </p:sp>
      <p:sp>
        <p:nvSpPr>
          <p:cNvPr id="29" name="Oval 28"/>
          <p:cNvSpPr/>
          <p:nvPr/>
        </p:nvSpPr>
        <p:spPr>
          <a:xfrm>
            <a:off x="2168340" y="177290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p:cNvSpPr/>
          <p:nvPr/>
        </p:nvSpPr>
        <p:spPr>
          <a:xfrm>
            <a:off x="611560" y="1574884"/>
            <a:ext cx="1515543"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sp>
        <p:nvSpPr>
          <p:cNvPr id="31" name="Rectangle 30"/>
          <p:cNvSpPr/>
          <p:nvPr/>
        </p:nvSpPr>
        <p:spPr>
          <a:xfrm>
            <a:off x="2253836" y="1574884"/>
            <a:ext cx="889987" cy="369332"/>
          </a:xfrm>
          <a:prstGeom prst="rect">
            <a:avLst/>
          </a:prstGeom>
        </p:spPr>
        <p:txBody>
          <a:bodyPr wrap="none">
            <a:spAutoFit/>
          </a:bodyPr>
          <a:lstStyle/>
          <a:p>
            <a:r>
              <a:rPr lang="nl-NL" b="1" u="sng" dirty="0" smtClean="0"/>
              <a:t>∃x ¬</a:t>
            </a:r>
            <a:r>
              <a:rPr lang="nl-NL" b="1" u="sng" dirty="0" err="1" smtClean="0"/>
              <a:t>Ax</a:t>
            </a:r>
            <a:r>
              <a:rPr lang="nl-NL" b="1" dirty="0" smtClean="0"/>
              <a:t> </a:t>
            </a:r>
            <a:endParaRPr lang="nl-NL" dirty="0"/>
          </a:p>
        </p:txBody>
      </p:sp>
      <p:sp>
        <p:nvSpPr>
          <p:cNvPr id="32" name="Rectangle 31"/>
          <p:cNvSpPr/>
          <p:nvPr/>
        </p:nvSpPr>
        <p:spPr>
          <a:xfrm>
            <a:off x="611560" y="1925632"/>
            <a:ext cx="1510735" cy="369332"/>
          </a:xfrm>
          <a:prstGeom prst="rect">
            <a:avLst/>
          </a:prstGeom>
        </p:spPr>
        <p:txBody>
          <a:bodyPr wrap="none">
            <a:spAutoFit/>
          </a:bodyPr>
          <a:lstStyle/>
          <a:p>
            <a:r>
              <a:rPr lang="nl-NL" b="1" dirty="0" smtClean="0"/>
              <a:t>  </a:t>
            </a:r>
            <a:r>
              <a:rPr lang="nl-NL" b="1" u="sng" dirty="0" smtClean="0"/>
              <a:t>∀x (</a:t>
            </a:r>
            <a:r>
              <a:rPr lang="nl-NL" b="1" u="sng" dirty="0" err="1" smtClean="0"/>
              <a:t>Bx</a:t>
            </a:r>
            <a:r>
              <a:rPr lang="nl-NL" b="1" u="sng" dirty="0" smtClean="0"/>
              <a:t> → </a:t>
            </a:r>
            <a:r>
              <a:rPr lang="nl-NL" b="1" u="sng" dirty="0" err="1" smtClean="0"/>
              <a:t>Cx</a:t>
            </a:r>
            <a:r>
              <a:rPr lang="nl-NL" b="1" u="sng" dirty="0" smtClean="0"/>
              <a:t>)</a:t>
            </a:r>
            <a:endParaRPr lang="nl-NL" u="sng" dirty="0"/>
          </a:p>
        </p:txBody>
      </p:sp>
      <p:sp>
        <p:nvSpPr>
          <p:cNvPr id="33" name="Rectangle 32"/>
          <p:cNvSpPr/>
          <p:nvPr/>
        </p:nvSpPr>
        <p:spPr>
          <a:xfrm>
            <a:off x="1547664" y="2222956"/>
            <a:ext cx="535724" cy="369332"/>
          </a:xfrm>
          <a:prstGeom prst="rect">
            <a:avLst/>
          </a:prstGeom>
        </p:spPr>
        <p:txBody>
          <a:bodyPr wrap="none">
            <a:spAutoFit/>
          </a:bodyPr>
          <a:lstStyle/>
          <a:p>
            <a:r>
              <a:rPr lang="nl-NL" b="1" dirty="0" smtClean="0"/>
              <a:t>¬Ca</a:t>
            </a:r>
            <a:endParaRPr lang="nl-NL" dirty="0"/>
          </a:p>
        </p:txBody>
      </p:sp>
      <p:cxnSp>
        <p:nvCxnSpPr>
          <p:cNvPr id="34" name="Straight Connector 33"/>
          <p:cNvCxnSpPr/>
          <p:nvPr/>
        </p:nvCxnSpPr>
        <p:spPr>
          <a:xfrm flipH="1">
            <a:off x="2195736" y="1926213"/>
            <a:ext cx="11901" cy="9541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171789" y="293432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6" name="Straight Connector 35"/>
          <p:cNvCxnSpPr/>
          <p:nvPr/>
        </p:nvCxnSpPr>
        <p:spPr>
          <a:xfrm>
            <a:off x="2207637" y="3078341"/>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171789" y="35823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8" name="Straight Connector 37"/>
          <p:cNvCxnSpPr/>
          <p:nvPr/>
        </p:nvCxnSpPr>
        <p:spPr>
          <a:xfrm>
            <a:off x="2207637" y="3726413"/>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171789" y="423046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0" name="Straight Connector 39"/>
          <p:cNvCxnSpPr/>
          <p:nvPr/>
        </p:nvCxnSpPr>
        <p:spPr>
          <a:xfrm>
            <a:off x="2207637" y="4383777"/>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171789" y="488783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p:cNvSpPr/>
          <p:nvPr/>
        </p:nvSpPr>
        <p:spPr>
          <a:xfrm>
            <a:off x="1173716" y="3384376"/>
            <a:ext cx="978153" cy="369332"/>
          </a:xfrm>
          <a:prstGeom prst="rect">
            <a:avLst/>
          </a:prstGeom>
        </p:spPr>
        <p:txBody>
          <a:bodyPr wrap="none">
            <a:spAutoFit/>
          </a:bodyPr>
          <a:lstStyle/>
          <a:p>
            <a:r>
              <a:rPr lang="nl-NL" b="1" dirty="0" smtClean="0"/>
              <a:t>Ba → Ca</a:t>
            </a:r>
            <a:endParaRPr lang="nl-NL" dirty="0">
              <a:solidFill>
                <a:srgbClr val="FF0000"/>
              </a:solidFill>
            </a:endParaRPr>
          </a:p>
        </p:txBody>
      </p:sp>
      <p:sp>
        <p:nvSpPr>
          <p:cNvPr id="43" name="Rectangle 42"/>
          <p:cNvSpPr/>
          <p:nvPr/>
        </p:nvSpPr>
        <p:spPr>
          <a:xfrm>
            <a:off x="1691680" y="4743236"/>
            <a:ext cx="437940" cy="369332"/>
          </a:xfrm>
          <a:prstGeom prst="rect">
            <a:avLst/>
          </a:prstGeom>
        </p:spPr>
        <p:txBody>
          <a:bodyPr wrap="none">
            <a:spAutoFit/>
          </a:bodyPr>
          <a:lstStyle/>
          <a:p>
            <a:r>
              <a:rPr lang="nl-NL" b="1" dirty="0" smtClean="0"/>
              <a:t>Aa</a:t>
            </a:r>
            <a:endParaRPr lang="nl-NL" dirty="0"/>
          </a:p>
        </p:txBody>
      </p:sp>
      <p:sp>
        <p:nvSpPr>
          <p:cNvPr id="44" name="Rectangle 43"/>
          <p:cNvSpPr/>
          <p:nvPr/>
        </p:nvSpPr>
        <p:spPr>
          <a:xfrm>
            <a:off x="2279484" y="2736304"/>
            <a:ext cx="420308" cy="369332"/>
          </a:xfrm>
          <a:prstGeom prst="rect">
            <a:avLst/>
          </a:prstGeom>
        </p:spPr>
        <p:txBody>
          <a:bodyPr wrap="none">
            <a:spAutoFit/>
          </a:bodyPr>
          <a:lstStyle/>
          <a:p>
            <a:r>
              <a:rPr lang="nl-NL" b="1" dirty="0" smtClean="0"/>
              <a:t>Ca</a:t>
            </a:r>
            <a:endParaRPr lang="nl-NL" dirty="0"/>
          </a:p>
        </p:txBody>
      </p:sp>
      <p:sp>
        <p:nvSpPr>
          <p:cNvPr id="45" name="Rectangle 44"/>
          <p:cNvSpPr/>
          <p:nvPr/>
        </p:nvSpPr>
        <p:spPr>
          <a:xfrm>
            <a:off x="2195736" y="4104456"/>
            <a:ext cx="606256" cy="369332"/>
          </a:xfrm>
          <a:prstGeom prst="rect">
            <a:avLst/>
          </a:prstGeom>
        </p:spPr>
        <p:txBody>
          <a:bodyPr wrap="none">
            <a:spAutoFit/>
          </a:bodyPr>
          <a:lstStyle/>
          <a:p>
            <a:r>
              <a:rPr lang="nl-NL" b="1" dirty="0" smtClean="0"/>
              <a:t>¬Aa </a:t>
            </a:r>
            <a:endParaRPr lang="nl-NL" dirty="0"/>
          </a:p>
        </p:txBody>
      </p:sp>
      <p:cxnSp>
        <p:nvCxnSpPr>
          <p:cNvPr id="47" name="Straight Connector 46"/>
          <p:cNvCxnSpPr/>
          <p:nvPr/>
        </p:nvCxnSpPr>
        <p:spPr>
          <a:xfrm>
            <a:off x="2195736" y="504056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160000" y="554461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tangle 48"/>
          <p:cNvSpPr/>
          <p:nvPr/>
        </p:nvSpPr>
        <p:spPr>
          <a:xfrm>
            <a:off x="2195736" y="5400600"/>
            <a:ext cx="1400127"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cxnSp>
        <p:nvCxnSpPr>
          <p:cNvPr id="50" name="Straight Connector 49"/>
          <p:cNvCxnSpPr/>
          <p:nvPr/>
        </p:nvCxnSpPr>
        <p:spPr>
          <a:xfrm>
            <a:off x="2195736" y="568863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160000" y="61926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tangle 51"/>
          <p:cNvSpPr/>
          <p:nvPr/>
        </p:nvSpPr>
        <p:spPr>
          <a:xfrm>
            <a:off x="2195736" y="6011996"/>
            <a:ext cx="939681" cy="369332"/>
          </a:xfrm>
          <a:prstGeom prst="rect">
            <a:avLst/>
          </a:prstGeom>
        </p:spPr>
        <p:txBody>
          <a:bodyPr wrap="none">
            <a:spAutoFit/>
          </a:bodyPr>
          <a:lstStyle/>
          <a:p>
            <a:r>
              <a:rPr lang="nl-NL" b="1" dirty="0" smtClean="0">
                <a:solidFill>
                  <a:srgbClr val="00B050"/>
                </a:solidFill>
              </a:rPr>
              <a:t>Ab ∧ </a:t>
            </a:r>
            <a:r>
              <a:rPr lang="nl-NL" b="1" dirty="0" err="1" smtClean="0">
                <a:solidFill>
                  <a:srgbClr val="00B050"/>
                </a:solidFill>
              </a:rPr>
              <a:t>Bb</a:t>
            </a:r>
            <a:endParaRPr lang="nl-NL" dirty="0">
              <a:solidFill>
                <a:srgbClr val="00B050"/>
              </a:solidFill>
            </a:endParaRPr>
          </a:p>
        </p:txBody>
      </p:sp>
      <p:sp>
        <p:nvSpPr>
          <p:cNvPr id="46" name="Oval 45"/>
          <p:cNvSpPr/>
          <p:nvPr/>
        </p:nvSpPr>
        <p:spPr>
          <a:xfrm>
            <a:off x="6660232" y="177281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Straight Connector 56"/>
          <p:cNvCxnSpPr/>
          <p:nvPr/>
        </p:nvCxnSpPr>
        <p:spPr>
          <a:xfrm>
            <a:off x="6696000" y="1916832"/>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732240" y="1556792"/>
            <a:ext cx="939681" cy="369332"/>
          </a:xfrm>
          <a:prstGeom prst="rect">
            <a:avLst/>
          </a:prstGeom>
        </p:spPr>
        <p:txBody>
          <a:bodyPr wrap="none">
            <a:spAutoFit/>
          </a:bodyPr>
          <a:lstStyle/>
          <a:p>
            <a:r>
              <a:rPr lang="nl-NL" b="1" dirty="0" smtClean="0">
                <a:solidFill>
                  <a:srgbClr val="00B050"/>
                </a:solidFill>
              </a:rPr>
              <a:t>Ab ∧ </a:t>
            </a:r>
            <a:r>
              <a:rPr lang="nl-NL" b="1" dirty="0" err="1" smtClean="0">
                <a:solidFill>
                  <a:srgbClr val="00B050"/>
                </a:solidFill>
              </a:rPr>
              <a:t>Bb</a:t>
            </a:r>
            <a:endParaRPr lang="nl-NL" dirty="0">
              <a:solidFill>
                <a:srgbClr val="00B050"/>
              </a:solidFill>
            </a:endParaRPr>
          </a:p>
        </p:txBody>
      </p:sp>
      <p:sp>
        <p:nvSpPr>
          <p:cNvPr id="72" name="Oval 71"/>
          <p:cNvSpPr/>
          <p:nvPr/>
        </p:nvSpPr>
        <p:spPr>
          <a:xfrm>
            <a:off x="6660232" y="24208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tangle 72"/>
          <p:cNvSpPr/>
          <p:nvPr/>
        </p:nvSpPr>
        <p:spPr>
          <a:xfrm>
            <a:off x="5682079" y="2276872"/>
            <a:ext cx="997389" cy="369332"/>
          </a:xfrm>
          <a:prstGeom prst="rect">
            <a:avLst/>
          </a:prstGeom>
        </p:spPr>
        <p:txBody>
          <a:bodyPr wrap="none">
            <a:spAutoFit/>
          </a:bodyPr>
          <a:lstStyle/>
          <a:p>
            <a:r>
              <a:rPr lang="nl-NL" b="1" dirty="0" err="1" smtClean="0"/>
              <a:t>Bb</a:t>
            </a:r>
            <a:r>
              <a:rPr lang="nl-NL" b="1" dirty="0" smtClean="0"/>
              <a:t> → </a:t>
            </a:r>
            <a:r>
              <a:rPr lang="nl-NL" b="1" dirty="0" err="1" smtClean="0"/>
              <a:t>Cb</a:t>
            </a:r>
            <a:endParaRPr lang="nl-NL" dirty="0"/>
          </a:p>
        </p:txBody>
      </p:sp>
      <p:cxnSp>
        <p:nvCxnSpPr>
          <p:cNvPr id="74" name="Straight Connector 73"/>
          <p:cNvCxnSpPr/>
          <p:nvPr/>
        </p:nvCxnSpPr>
        <p:spPr>
          <a:xfrm>
            <a:off x="6696000" y="2564904"/>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660232"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9" name="Straight Connector 78"/>
          <p:cNvCxnSpPr/>
          <p:nvPr/>
        </p:nvCxnSpPr>
        <p:spPr>
          <a:xfrm>
            <a:off x="6696000" y="3212976"/>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6732240" y="2915652"/>
            <a:ext cx="562975" cy="369332"/>
          </a:xfrm>
          <a:prstGeom prst="rect">
            <a:avLst/>
          </a:prstGeom>
        </p:spPr>
        <p:txBody>
          <a:bodyPr wrap="none">
            <a:spAutoFit/>
          </a:bodyPr>
          <a:lstStyle/>
          <a:p>
            <a:r>
              <a:rPr lang="nl-NL" b="1" dirty="0" smtClean="0"/>
              <a:t>¬Ab</a:t>
            </a:r>
            <a:endParaRPr lang="nl-NL" dirty="0"/>
          </a:p>
        </p:txBody>
      </p:sp>
      <p:sp>
        <p:nvSpPr>
          <p:cNvPr id="82" name="Oval 81"/>
          <p:cNvSpPr/>
          <p:nvPr/>
        </p:nvSpPr>
        <p:spPr>
          <a:xfrm>
            <a:off x="6660232" y="37170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tangle 82"/>
          <p:cNvSpPr/>
          <p:nvPr/>
        </p:nvSpPr>
        <p:spPr>
          <a:xfrm>
            <a:off x="6212674" y="3573016"/>
            <a:ext cx="447558" cy="369332"/>
          </a:xfrm>
          <a:prstGeom prst="rect">
            <a:avLst/>
          </a:prstGeom>
        </p:spPr>
        <p:txBody>
          <a:bodyPr wrap="none">
            <a:spAutoFit/>
          </a:bodyPr>
          <a:lstStyle/>
          <a:p>
            <a:r>
              <a:rPr lang="nl-NL" b="1" dirty="0" smtClean="0"/>
              <a:t>Ab</a:t>
            </a:r>
            <a:endParaRPr lang="nl-NL" dirty="0"/>
          </a:p>
        </p:txBody>
      </p:sp>
      <p:cxnSp>
        <p:nvCxnSpPr>
          <p:cNvPr id="84" name="Straight Connector 83"/>
          <p:cNvCxnSpPr/>
          <p:nvPr/>
        </p:nvCxnSpPr>
        <p:spPr>
          <a:xfrm flipH="1">
            <a:off x="5580112" y="3861048"/>
            <a:ext cx="1080120" cy="50405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732240" y="386104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5508104"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Oval 86"/>
          <p:cNvSpPr/>
          <p:nvPr/>
        </p:nvSpPr>
        <p:spPr>
          <a:xfrm>
            <a:off x="7812360"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tangle 87"/>
          <p:cNvSpPr/>
          <p:nvPr/>
        </p:nvSpPr>
        <p:spPr>
          <a:xfrm>
            <a:off x="5580112" y="4293096"/>
            <a:ext cx="428322" cy="369332"/>
          </a:xfrm>
          <a:prstGeom prst="rect">
            <a:avLst/>
          </a:prstGeom>
        </p:spPr>
        <p:txBody>
          <a:bodyPr wrap="none">
            <a:spAutoFit/>
          </a:bodyPr>
          <a:lstStyle/>
          <a:p>
            <a:r>
              <a:rPr lang="nl-NL" b="1" dirty="0" smtClean="0"/>
              <a:t>Ba</a:t>
            </a:r>
            <a:endParaRPr lang="nl-NL" dirty="0"/>
          </a:p>
        </p:txBody>
      </p:sp>
      <p:sp>
        <p:nvSpPr>
          <p:cNvPr id="89" name="Rectangle 88"/>
          <p:cNvSpPr/>
          <p:nvPr/>
        </p:nvSpPr>
        <p:spPr>
          <a:xfrm>
            <a:off x="7380312" y="4293096"/>
            <a:ext cx="420308" cy="369332"/>
          </a:xfrm>
          <a:prstGeom prst="rect">
            <a:avLst/>
          </a:prstGeom>
        </p:spPr>
        <p:txBody>
          <a:bodyPr wrap="none">
            <a:spAutoFit/>
          </a:bodyPr>
          <a:lstStyle/>
          <a:p>
            <a:r>
              <a:rPr lang="nl-NL" b="1" dirty="0" smtClean="0"/>
              <a:t>Ca</a:t>
            </a:r>
            <a:endParaRPr lang="nl-NL" dirty="0"/>
          </a:p>
        </p:txBody>
      </p:sp>
      <p:sp>
        <p:nvSpPr>
          <p:cNvPr id="90" name="TextBox 89"/>
          <p:cNvSpPr txBox="1"/>
          <p:nvPr/>
        </p:nvSpPr>
        <p:spPr>
          <a:xfrm>
            <a:off x="7812360" y="4284385"/>
            <a:ext cx="216024" cy="584775"/>
          </a:xfrm>
          <a:prstGeom prst="rect">
            <a:avLst/>
          </a:prstGeom>
          <a:noFill/>
        </p:spPr>
        <p:txBody>
          <a:bodyPr wrap="square" rtlCol="0">
            <a:spAutoFit/>
          </a:bodyPr>
          <a:lstStyle/>
          <a:p>
            <a:r>
              <a:rPr lang="nl-NL" sz="3200" b="1" dirty="0" smtClean="0"/>
              <a:t>+</a:t>
            </a:r>
            <a:endParaRPr lang="nl-NL" b="1" dirty="0"/>
          </a:p>
        </p:txBody>
      </p:sp>
      <p:cxnSp>
        <p:nvCxnSpPr>
          <p:cNvPr id="91" name="Straight Connector 90"/>
          <p:cNvCxnSpPr/>
          <p:nvPr/>
        </p:nvCxnSpPr>
        <p:spPr>
          <a:xfrm flipH="1">
            <a:off x="4427984" y="458112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580112" y="4581128"/>
            <a:ext cx="1119634" cy="5020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499992" y="4941168"/>
            <a:ext cx="447558" cy="369332"/>
          </a:xfrm>
          <a:prstGeom prst="rect">
            <a:avLst/>
          </a:prstGeom>
        </p:spPr>
        <p:txBody>
          <a:bodyPr wrap="none">
            <a:spAutoFit/>
          </a:bodyPr>
          <a:lstStyle/>
          <a:p>
            <a:r>
              <a:rPr lang="nl-NL" b="1" dirty="0" smtClean="0"/>
              <a:t>Ab</a:t>
            </a:r>
            <a:endParaRPr lang="nl-NL" dirty="0"/>
          </a:p>
        </p:txBody>
      </p:sp>
      <p:sp>
        <p:nvSpPr>
          <p:cNvPr id="94" name="Rectangle 93"/>
          <p:cNvSpPr/>
          <p:nvPr/>
        </p:nvSpPr>
        <p:spPr>
          <a:xfrm>
            <a:off x="6726348" y="4941168"/>
            <a:ext cx="437940" cy="369332"/>
          </a:xfrm>
          <a:prstGeom prst="rect">
            <a:avLst/>
          </a:prstGeom>
        </p:spPr>
        <p:txBody>
          <a:bodyPr wrap="none">
            <a:spAutoFit/>
          </a:bodyPr>
          <a:lstStyle/>
          <a:p>
            <a:r>
              <a:rPr lang="nl-NL" b="1" dirty="0" err="1" smtClean="0"/>
              <a:t>Bb</a:t>
            </a:r>
            <a:endParaRPr lang="nl-NL" dirty="0"/>
          </a:p>
        </p:txBody>
      </p:sp>
      <p:sp>
        <p:nvSpPr>
          <p:cNvPr id="95" name="Oval 94"/>
          <p:cNvSpPr/>
          <p:nvPr/>
        </p:nvSpPr>
        <p:spPr>
          <a:xfrm>
            <a:off x="4355976"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Oval 95"/>
          <p:cNvSpPr/>
          <p:nvPr/>
        </p:nvSpPr>
        <p:spPr>
          <a:xfrm>
            <a:off x="6660232"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TextBox 96"/>
          <p:cNvSpPr txBox="1"/>
          <p:nvPr/>
        </p:nvSpPr>
        <p:spPr>
          <a:xfrm>
            <a:off x="4139952" y="5085184"/>
            <a:ext cx="216024" cy="584775"/>
          </a:xfrm>
          <a:prstGeom prst="rect">
            <a:avLst/>
          </a:prstGeom>
          <a:noFill/>
        </p:spPr>
        <p:txBody>
          <a:bodyPr wrap="square" rtlCol="0">
            <a:spAutoFit/>
          </a:bodyPr>
          <a:lstStyle/>
          <a:p>
            <a:r>
              <a:rPr lang="nl-NL" sz="3200" b="1" dirty="0" smtClean="0"/>
              <a:t>+</a:t>
            </a:r>
            <a:endParaRPr lang="nl-NL" b="1" dirty="0"/>
          </a:p>
        </p:txBody>
      </p:sp>
      <p:cxnSp>
        <p:nvCxnSpPr>
          <p:cNvPr id="98" name="Straight Connector 97"/>
          <p:cNvCxnSpPr/>
          <p:nvPr/>
        </p:nvCxnSpPr>
        <p:spPr>
          <a:xfrm flipH="1">
            <a:off x="5580112" y="5301208"/>
            <a:ext cx="1080120" cy="50405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732240" y="530120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5724128" y="5661248"/>
            <a:ext cx="437940" cy="369332"/>
          </a:xfrm>
          <a:prstGeom prst="rect">
            <a:avLst/>
          </a:prstGeom>
        </p:spPr>
        <p:txBody>
          <a:bodyPr wrap="none">
            <a:spAutoFit/>
          </a:bodyPr>
          <a:lstStyle/>
          <a:p>
            <a:r>
              <a:rPr lang="nl-NL" b="1" dirty="0" err="1" smtClean="0"/>
              <a:t>Bb</a:t>
            </a:r>
            <a:endParaRPr lang="nl-NL" dirty="0"/>
          </a:p>
        </p:txBody>
      </p:sp>
      <p:sp>
        <p:nvSpPr>
          <p:cNvPr id="101" name="Rectangle 100"/>
          <p:cNvSpPr/>
          <p:nvPr/>
        </p:nvSpPr>
        <p:spPr>
          <a:xfrm>
            <a:off x="7308304" y="5651956"/>
            <a:ext cx="429926" cy="369332"/>
          </a:xfrm>
          <a:prstGeom prst="rect">
            <a:avLst/>
          </a:prstGeom>
        </p:spPr>
        <p:txBody>
          <a:bodyPr wrap="none">
            <a:spAutoFit/>
          </a:bodyPr>
          <a:lstStyle/>
          <a:p>
            <a:r>
              <a:rPr lang="nl-NL" b="1" dirty="0" err="1" smtClean="0"/>
              <a:t>Cb</a:t>
            </a:r>
            <a:endParaRPr lang="nl-NL" dirty="0"/>
          </a:p>
        </p:txBody>
      </p:sp>
      <p:sp>
        <p:nvSpPr>
          <p:cNvPr id="102" name="Oval 101"/>
          <p:cNvSpPr/>
          <p:nvPr/>
        </p:nvSpPr>
        <p:spPr>
          <a:xfrm>
            <a:off x="5508104" y="58772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3" name="Oval 102"/>
          <p:cNvSpPr/>
          <p:nvPr/>
        </p:nvSpPr>
        <p:spPr>
          <a:xfrm>
            <a:off x="7884368" y="58772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TextBox 58"/>
          <p:cNvSpPr txBox="1"/>
          <p:nvPr/>
        </p:nvSpPr>
        <p:spPr>
          <a:xfrm>
            <a:off x="3779912" y="6106070"/>
            <a:ext cx="5364088" cy="646331"/>
          </a:xfrm>
          <a:prstGeom prst="rect">
            <a:avLst/>
          </a:prstGeom>
          <a:noFill/>
        </p:spPr>
        <p:txBody>
          <a:bodyPr wrap="square" rtlCol="0">
            <a:spAutoFit/>
          </a:bodyPr>
          <a:lstStyle/>
          <a:p>
            <a:r>
              <a:rPr lang="nl-NL" dirty="0" smtClean="0">
                <a:solidFill>
                  <a:srgbClr val="C00000"/>
                </a:solidFill>
              </a:rPr>
              <a:t>Redenering semantisch ongeldig. Tegenvoorbeeld is D={a,b} met Aa &amp; Ab waar. En met Ba, </a:t>
            </a:r>
            <a:r>
              <a:rPr lang="nl-NL" dirty="0" err="1" smtClean="0">
                <a:solidFill>
                  <a:srgbClr val="C00000"/>
                </a:solidFill>
              </a:rPr>
              <a:t>Bb</a:t>
            </a:r>
            <a:r>
              <a:rPr lang="nl-NL" dirty="0" smtClean="0">
                <a:solidFill>
                  <a:srgbClr val="C00000"/>
                </a:solidFill>
              </a:rPr>
              <a:t> &amp; Ca onwaar. </a:t>
            </a:r>
            <a:endParaRPr lang="nl-NL"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de implicatie (→)</a:t>
            </a:r>
            <a:endParaRPr lang="nl-NL" sz="3600" dirty="0"/>
          </a:p>
        </p:txBody>
      </p:sp>
      <p:sp>
        <p:nvSpPr>
          <p:cNvPr id="3" name="Content Placeholder 2"/>
          <p:cNvSpPr>
            <a:spLocks noGrp="1"/>
          </p:cNvSpPr>
          <p:nvPr>
            <p:ph idx="1"/>
          </p:nvPr>
        </p:nvSpPr>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 </a:t>
            </a:r>
            <a:r>
              <a:rPr lang="nl-NL" sz="2400" b="1" dirty="0" smtClean="0"/>
              <a:t>→</a:t>
            </a:r>
            <a:r>
              <a:rPr lang="nl-NL" sz="2400" dirty="0" smtClean="0"/>
              <a:t> </a:t>
            </a:r>
            <a:r>
              <a:rPr lang="el-GR" sz="2400" b="1" i="1" dirty="0" smtClean="0"/>
              <a:t>β</a:t>
            </a:r>
            <a:r>
              <a:rPr lang="nl-NL" sz="2400" b="1" i="1" baseline="-25000" dirty="0" smtClean="0"/>
              <a:t> </a:t>
            </a:r>
            <a:endParaRPr lang="nl-NL" sz="2400" dirty="0" smtClean="0"/>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13. </a:t>
            </a:r>
            <a:r>
              <a:rPr lang="el-GR" sz="2400" b="1" i="1" dirty="0" smtClean="0"/>
              <a:t>α</a:t>
            </a:r>
            <a:endParaRPr lang="nl-NL" sz="2400" dirty="0" smtClean="0"/>
          </a:p>
          <a:p>
            <a:pPr marL="514350" indent="-514350">
              <a:buNone/>
            </a:pPr>
            <a:endParaRPr lang="nl-NL" sz="2400" dirty="0" smtClean="0"/>
          </a:p>
          <a:p>
            <a:pPr marL="514350" indent="-514350">
              <a:buNone/>
            </a:pPr>
            <a:r>
              <a:rPr lang="nl-NL" sz="2400" dirty="0" smtClean="0"/>
              <a:t>16. </a:t>
            </a:r>
            <a:r>
              <a:rPr lang="el-GR" sz="2400" b="1" i="1" dirty="0" smtClean="0"/>
              <a:t>β</a:t>
            </a:r>
            <a:r>
              <a:rPr lang="nl-NL" sz="2400" b="1" i="1" baseline="-25000" dirty="0" smtClean="0"/>
              <a:t>    </a:t>
            </a:r>
            <a:r>
              <a:rPr lang="nl-NL" sz="2400" dirty="0" smtClean="0"/>
              <a:t>G → (10,13)</a:t>
            </a:r>
            <a:endParaRPr lang="nl-NL" sz="2400" baseline="-25000" dirty="0" smtClean="0"/>
          </a:p>
        </p:txBody>
      </p:sp>
      <p:sp>
        <p:nvSpPr>
          <p:cNvPr id="4" name="TextBox 3"/>
          <p:cNvSpPr txBox="1"/>
          <p:nvPr/>
        </p:nvSpPr>
        <p:spPr>
          <a:xfrm>
            <a:off x="4499992" y="1700808"/>
            <a:ext cx="3672408" cy="2308324"/>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 Q) → R     </a:t>
            </a:r>
            <a:r>
              <a:rPr lang="nl-NL" sz="2400" b="1" dirty="0" smtClean="0"/>
              <a:t>Prem.</a:t>
            </a:r>
          </a:p>
          <a:p>
            <a:pPr marL="342900" indent="-342900">
              <a:buAutoNum type="arabicPeriod"/>
            </a:pPr>
            <a:r>
              <a:rPr lang="nl-NL" sz="2400" b="1" dirty="0" smtClean="0">
                <a:solidFill>
                  <a:srgbClr val="0070C0"/>
                </a:solidFill>
              </a:rPr>
              <a:t>P         </a:t>
            </a:r>
            <a:r>
              <a:rPr lang="nl-NL" sz="2400" b="1" dirty="0" smtClean="0"/>
              <a:t>Prem.</a:t>
            </a:r>
            <a:endParaRPr lang="nl-NL" sz="2400" b="1" dirty="0" smtClean="0">
              <a:solidFill>
                <a:srgbClr val="0070C0"/>
              </a:solidFill>
            </a:endParaRPr>
          </a:p>
          <a:p>
            <a:pPr marL="342900" indent="-342900">
              <a:buAutoNum type="arabicPeriod"/>
            </a:pPr>
            <a:r>
              <a:rPr lang="nl-NL" sz="2400" b="1" dirty="0" smtClean="0">
                <a:solidFill>
                  <a:srgbClr val="0070C0"/>
                </a:solidFill>
              </a:rPr>
              <a:t>Q        </a:t>
            </a:r>
            <a:r>
              <a:rPr lang="nl-NL" sz="2400" b="1" dirty="0" smtClean="0"/>
              <a:t>Prem.</a:t>
            </a:r>
          </a:p>
          <a:p>
            <a:pPr marL="342900" indent="-342900">
              <a:buFontTx/>
              <a:buAutoNum type="arabicPeriod"/>
            </a:pPr>
            <a:r>
              <a:rPr lang="nl-NL" sz="2400" b="1" dirty="0" smtClean="0">
                <a:solidFill>
                  <a:srgbClr val="0070C0"/>
                </a:solidFill>
              </a:rPr>
              <a:t>P ∧ Q     </a:t>
            </a:r>
            <a:r>
              <a:rPr lang="nl-NL" sz="2400" b="1" dirty="0" smtClean="0"/>
              <a:t>I ∧ (2,3)</a:t>
            </a:r>
          </a:p>
          <a:p>
            <a:pPr marL="342900" indent="-342900">
              <a:buFontTx/>
              <a:buAutoNum type="arabicPeriod"/>
            </a:pPr>
            <a:r>
              <a:rPr lang="nl-NL" sz="2400" b="1" dirty="0" smtClean="0">
                <a:solidFill>
                  <a:srgbClr val="0070C0"/>
                </a:solidFill>
              </a:rPr>
              <a:t>R     </a:t>
            </a:r>
            <a:r>
              <a:rPr lang="nl-NL" sz="2400" b="1" dirty="0" smtClean="0"/>
              <a:t>G → (1,4)</a:t>
            </a:r>
            <a:endParaRPr lang="nl-NL" sz="2400" b="1" baseline="-25000" dirty="0" smtClean="0"/>
          </a:p>
          <a:p>
            <a:pPr marL="342900" indent="-342900">
              <a:buFontTx/>
              <a:buAutoNum type="arabicPeriod"/>
            </a:pPr>
            <a:endParaRPr lang="nl-NL" sz="2400" b="1" dirty="0" smtClean="0">
              <a:solidFill>
                <a:srgbClr val="0070C0"/>
              </a:solidFill>
            </a:endParaRPr>
          </a:p>
        </p:txBody>
      </p:sp>
      <p:sp>
        <p:nvSpPr>
          <p:cNvPr id="6" name="TextBox 5"/>
          <p:cNvSpPr txBox="1"/>
          <p:nvPr/>
        </p:nvSpPr>
        <p:spPr>
          <a:xfrm>
            <a:off x="4572000" y="4005064"/>
            <a:ext cx="3672408" cy="2308324"/>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 Q      </a:t>
            </a:r>
            <a:r>
              <a:rPr lang="nl-NL" sz="2400" b="1" dirty="0" smtClean="0"/>
              <a:t>Prem.</a:t>
            </a:r>
          </a:p>
          <a:p>
            <a:pPr marL="342900" indent="-342900">
              <a:buAutoNum type="arabicPeriod"/>
            </a:pPr>
            <a:r>
              <a:rPr lang="nl-NL" sz="2400" b="1" dirty="0" smtClean="0">
                <a:solidFill>
                  <a:srgbClr val="0070C0"/>
                </a:solidFill>
              </a:rPr>
              <a:t>P → R     </a:t>
            </a:r>
            <a:r>
              <a:rPr lang="nl-NL" sz="2400" b="1" dirty="0" smtClean="0"/>
              <a:t>Prem.</a:t>
            </a:r>
            <a:endParaRPr lang="nl-NL" sz="2400" b="1" dirty="0" smtClean="0">
              <a:solidFill>
                <a:srgbClr val="0070C0"/>
              </a:solidFill>
            </a:endParaRPr>
          </a:p>
          <a:p>
            <a:pPr marL="342900" indent="-342900">
              <a:buAutoNum type="arabicPeriod"/>
            </a:pPr>
            <a:r>
              <a:rPr lang="nl-NL" sz="2400" b="1" dirty="0" smtClean="0">
                <a:solidFill>
                  <a:srgbClr val="0070C0"/>
                </a:solidFill>
              </a:rPr>
              <a:t>P        </a:t>
            </a:r>
            <a:r>
              <a:rPr lang="nl-NL" sz="2400" b="1" dirty="0" smtClean="0"/>
              <a:t>G ∧ (1)</a:t>
            </a:r>
          </a:p>
          <a:p>
            <a:pPr marL="342900" indent="-342900">
              <a:buFontTx/>
              <a:buAutoNum type="arabicPeriod"/>
            </a:pPr>
            <a:r>
              <a:rPr lang="nl-NL" sz="2400" b="1" dirty="0" smtClean="0">
                <a:solidFill>
                  <a:srgbClr val="0070C0"/>
                </a:solidFill>
              </a:rPr>
              <a:t>R        </a:t>
            </a:r>
            <a:r>
              <a:rPr lang="nl-NL" sz="2400" b="1" dirty="0" smtClean="0"/>
              <a:t>G → (2,3)</a:t>
            </a:r>
          </a:p>
          <a:p>
            <a:pPr marL="342900" indent="-342900">
              <a:buFontTx/>
              <a:buAutoNum type="arabicPeriod"/>
            </a:pPr>
            <a:r>
              <a:rPr lang="nl-NL" sz="2400" b="1" dirty="0" smtClean="0">
                <a:solidFill>
                  <a:srgbClr val="0070C0"/>
                </a:solidFill>
              </a:rPr>
              <a:t>Q        </a:t>
            </a:r>
            <a:r>
              <a:rPr lang="nl-NL" sz="2400" b="1" dirty="0" smtClean="0"/>
              <a:t>G ∧ (1)</a:t>
            </a:r>
            <a:endParaRPr lang="nl-NL" sz="2400" b="1" baseline="-25000" dirty="0" smtClean="0"/>
          </a:p>
          <a:p>
            <a:pPr marL="342900" indent="-342900">
              <a:buFontTx/>
              <a:buAutoNum type="arabicPeriod"/>
            </a:pPr>
            <a:r>
              <a:rPr lang="nl-NL" sz="2400" b="1" dirty="0" smtClean="0">
                <a:solidFill>
                  <a:srgbClr val="0070C0"/>
                </a:solidFill>
              </a:rPr>
              <a:t>Q ∧ R      </a:t>
            </a:r>
            <a:r>
              <a:rPr lang="nl-NL" sz="2400" b="1" dirty="0" smtClean="0"/>
              <a:t>I ∧ (4,5)</a:t>
            </a:r>
            <a:endParaRPr lang="nl-NL" sz="2400" b="1"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0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20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20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2000"/>
                                        <p:tgtEl>
                                          <p:spTgt spid="6">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Voorbeeld</a:t>
            </a:r>
            <a:endParaRPr lang="nl-NL" sz="3200" dirty="0"/>
          </a:p>
        </p:txBody>
      </p:sp>
      <p:sp>
        <p:nvSpPr>
          <p:cNvPr id="29" name="Oval 28"/>
          <p:cNvSpPr/>
          <p:nvPr/>
        </p:nvSpPr>
        <p:spPr>
          <a:xfrm>
            <a:off x="2168340" y="177290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p:cNvSpPr/>
          <p:nvPr/>
        </p:nvSpPr>
        <p:spPr>
          <a:xfrm>
            <a:off x="611560" y="1574884"/>
            <a:ext cx="1515543"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sp>
        <p:nvSpPr>
          <p:cNvPr id="31" name="Rectangle 30"/>
          <p:cNvSpPr/>
          <p:nvPr/>
        </p:nvSpPr>
        <p:spPr>
          <a:xfrm>
            <a:off x="2253836" y="1574884"/>
            <a:ext cx="889987" cy="369332"/>
          </a:xfrm>
          <a:prstGeom prst="rect">
            <a:avLst/>
          </a:prstGeom>
        </p:spPr>
        <p:txBody>
          <a:bodyPr wrap="none">
            <a:spAutoFit/>
          </a:bodyPr>
          <a:lstStyle/>
          <a:p>
            <a:r>
              <a:rPr lang="nl-NL" b="1" u="sng" dirty="0" smtClean="0"/>
              <a:t>∃x ¬</a:t>
            </a:r>
            <a:r>
              <a:rPr lang="nl-NL" b="1" u="sng" dirty="0" err="1" smtClean="0"/>
              <a:t>Ax</a:t>
            </a:r>
            <a:r>
              <a:rPr lang="nl-NL" b="1" dirty="0" smtClean="0"/>
              <a:t> </a:t>
            </a:r>
            <a:endParaRPr lang="nl-NL" dirty="0"/>
          </a:p>
        </p:txBody>
      </p:sp>
      <p:sp>
        <p:nvSpPr>
          <p:cNvPr id="32" name="Rectangle 31"/>
          <p:cNvSpPr/>
          <p:nvPr/>
        </p:nvSpPr>
        <p:spPr>
          <a:xfrm>
            <a:off x="611560" y="1925632"/>
            <a:ext cx="1510735" cy="369332"/>
          </a:xfrm>
          <a:prstGeom prst="rect">
            <a:avLst/>
          </a:prstGeom>
        </p:spPr>
        <p:txBody>
          <a:bodyPr wrap="none">
            <a:spAutoFit/>
          </a:bodyPr>
          <a:lstStyle/>
          <a:p>
            <a:r>
              <a:rPr lang="nl-NL" b="1" dirty="0" smtClean="0"/>
              <a:t>  </a:t>
            </a:r>
            <a:r>
              <a:rPr lang="nl-NL" b="1" u="sng" dirty="0" smtClean="0"/>
              <a:t>∀x (</a:t>
            </a:r>
            <a:r>
              <a:rPr lang="nl-NL" b="1" u="sng" dirty="0" err="1" smtClean="0"/>
              <a:t>Bx</a:t>
            </a:r>
            <a:r>
              <a:rPr lang="nl-NL" b="1" u="sng" dirty="0" smtClean="0"/>
              <a:t> → </a:t>
            </a:r>
            <a:r>
              <a:rPr lang="nl-NL" b="1" u="sng" dirty="0" err="1" smtClean="0"/>
              <a:t>Cx</a:t>
            </a:r>
            <a:r>
              <a:rPr lang="nl-NL" b="1" u="sng" dirty="0" smtClean="0"/>
              <a:t>)</a:t>
            </a:r>
            <a:endParaRPr lang="nl-NL" u="sng" dirty="0"/>
          </a:p>
        </p:txBody>
      </p:sp>
      <p:sp>
        <p:nvSpPr>
          <p:cNvPr id="33" name="Rectangle 32"/>
          <p:cNvSpPr/>
          <p:nvPr/>
        </p:nvSpPr>
        <p:spPr>
          <a:xfrm>
            <a:off x="1547664" y="2222956"/>
            <a:ext cx="535724" cy="369332"/>
          </a:xfrm>
          <a:prstGeom prst="rect">
            <a:avLst/>
          </a:prstGeom>
        </p:spPr>
        <p:txBody>
          <a:bodyPr wrap="none">
            <a:spAutoFit/>
          </a:bodyPr>
          <a:lstStyle/>
          <a:p>
            <a:r>
              <a:rPr lang="nl-NL" b="1" dirty="0" smtClean="0"/>
              <a:t>¬Ca</a:t>
            </a:r>
            <a:endParaRPr lang="nl-NL" dirty="0"/>
          </a:p>
        </p:txBody>
      </p:sp>
      <p:cxnSp>
        <p:nvCxnSpPr>
          <p:cNvPr id="34" name="Straight Connector 33"/>
          <p:cNvCxnSpPr/>
          <p:nvPr/>
        </p:nvCxnSpPr>
        <p:spPr>
          <a:xfrm flipH="1">
            <a:off x="2195736" y="1926213"/>
            <a:ext cx="11901" cy="9541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171789" y="293432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6" name="Straight Connector 35"/>
          <p:cNvCxnSpPr/>
          <p:nvPr/>
        </p:nvCxnSpPr>
        <p:spPr>
          <a:xfrm>
            <a:off x="2207637" y="3078341"/>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171789" y="35823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8" name="Straight Connector 37"/>
          <p:cNvCxnSpPr/>
          <p:nvPr/>
        </p:nvCxnSpPr>
        <p:spPr>
          <a:xfrm>
            <a:off x="2207637" y="3726413"/>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171789" y="423046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0" name="Straight Connector 39"/>
          <p:cNvCxnSpPr/>
          <p:nvPr/>
        </p:nvCxnSpPr>
        <p:spPr>
          <a:xfrm>
            <a:off x="2207637" y="4383777"/>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171789" y="488783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p:cNvSpPr/>
          <p:nvPr/>
        </p:nvSpPr>
        <p:spPr>
          <a:xfrm>
            <a:off x="1173716" y="3384376"/>
            <a:ext cx="978153" cy="369332"/>
          </a:xfrm>
          <a:prstGeom prst="rect">
            <a:avLst/>
          </a:prstGeom>
        </p:spPr>
        <p:txBody>
          <a:bodyPr wrap="none">
            <a:spAutoFit/>
          </a:bodyPr>
          <a:lstStyle/>
          <a:p>
            <a:r>
              <a:rPr lang="nl-NL" b="1" dirty="0" smtClean="0"/>
              <a:t>Ba → Ca</a:t>
            </a:r>
            <a:endParaRPr lang="nl-NL" dirty="0">
              <a:solidFill>
                <a:srgbClr val="FF0000"/>
              </a:solidFill>
            </a:endParaRPr>
          </a:p>
        </p:txBody>
      </p:sp>
      <p:sp>
        <p:nvSpPr>
          <p:cNvPr id="43" name="Rectangle 42"/>
          <p:cNvSpPr/>
          <p:nvPr/>
        </p:nvSpPr>
        <p:spPr>
          <a:xfrm>
            <a:off x="1691680" y="4743236"/>
            <a:ext cx="437940" cy="369332"/>
          </a:xfrm>
          <a:prstGeom prst="rect">
            <a:avLst/>
          </a:prstGeom>
        </p:spPr>
        <p:txBody>
          <a:bodyPr wrap="none">
            <a:spAutoFit/>
          </a:bodyPr>
          <a:lstStyle/>
          <a:p>
            <a:r>
              <a:rPr lang="nl-NL" b="1" dirty="0" smtClean="0"/>
              <a:t>Aa</a:t>
            </a:r>
            <a:endParaRPr lang="nl-NL" dirty="0"/>
          </a:p>
        </p:txBody>
      </p:sp>
      <p:sp>
        <p:nvSpPr>
          <p:cNvPr id="44" name="Rectangle 43"/>
          <p:cNvSpPr/>
          <p:nvPr/>
        </p:nvSpPr>
        <p:spPr>
          <a:xfrm>
            <a:off x="2279484" y="2736304"/>
            <a:ext cx="420308" cy="369332"/>
          </a:xfrm>
          <a:prstGeom prst="rect">
            <a:avLst/>
          </a:prstGeom>
        </p:spPr>
        <p:txBody>
          <a:bodyPr wrap="none">
            <a:spAutoFit/>
          </a:bodyPr>
          <a:lstStyle/>
          <a:p>
            <a:r>
              <a:rPr lang="nl-NL" b="1" dirty="0" smtClean="0"/>
              <a:t>Ca</a:t>
            </a:r>
            <a:endParaRPr lang="nl-NL" dirty="0"/>
          </a:p>
        </p:txBody>
      </p:sp>
      <p:sp>
        <p:nvSpPr>
          <p:cNvPr id="45" name="Rectangle 44"/>
          <p:cNvSpPr/>
          <p:nvPr/>
        </p:nvSpPr>
        <p:spPr>
          <a:xfrm>
            <a:off x="2195736" y="4104456"/>
            <a:ext cx="606256" cy="369332"/>
          </a:xfrm>
          <a:prstGeom prst="rect">
            <a:avLst/>
          </a:prstGeom>
        </p:spPr>
        <p:txBody>
          <a:bodyPr wrap="none">
            <a:spAutoFit/>
          </a:bodyPr>
          <a:lstStyle/>
          <a:p>
            <a:r>
              <a:rPr lang="nl-NL" b="1" dirty="0" smtClean="0"/>
              <a:t>¬Aa </a:t>
            </a:r>
            <a:endParaRPr lang="nl-NL" dirty="0"/>
          </a:p>
        </p:txBody>
      </p:sp>
      <p:cxnSp>
        <p:nvCxnSpPr>
          <p:cNvPr id="47" name="Straight Connector 46"/>
          <p:cNvCxnSpPr/>
          <p:nvPr/>
        </p:nvCxnSpPr>
        <p:spPr>
          <a:xfrm>
            <a:off x="2195736" y="504056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160000" y="554461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tangle 48"/>
          <p:cNvSpPr/>
          <p:nvPr/>
        </p:nvSpPr>
        <p:spPr>
          <a:xfrm>
            <a:off x="2195736" y="5400600"/>
            <a:ext cx="1400127" cy="369332"/>
          </a:xfrm>
          <a:prstGeom prst="rect">
            <a:avLst/>
          </a:prstGeom>
        </p:spPr>
        <p:txBody>
          <a:bodyPr wrap="none">
            <a:spAutoFit/>
          </a:bodyPr>
          <a:lstStyle/>
          <a:p>
            <a:r>
              <a:rPr lang="nl-NL" b="1" dirty="0" smtClean="0"/>
              <a:t>∀x (</a:t>
            </a:r>
            <a:r>
              <a:rPr lang="nl-NL" b="1" dirty="0" err="1" smtClean="0"/>
              <a:t>Ax</a:t>
            </a:r>
            <a:r>
              <a:rPr lang="nl-NL" b="1" dirty="0" smtClean="0"/>
              <a:t> ∧ </a:t>
            </a:r>
            <a:r>
              <a:rPr lang="nl-NL" b="1" dirty="0" err="1" smtClean="0"/>
              <a:t>Bx</a:t>
            </a:r>
            <a:r>
              <a:rPr lang="nl-NL" b="1" dirty="0" smtClean="0"/>
              <a:t>) </a:t>
            </a:r>
            <a:endParaRPr lang="nl-NL" dirty="0"/>
          </a:p>
        </p:txBody>
      </p:sp>
      <p:cxnSp>
        <p:nvCxnSpPr>
          <p:cNvPr id="50" name="Straight Connector 49"/>
          <p:cNvCxnSpPr/>
          <p:nvPr/>
        </p:nvCxnSpPr>
        <p:spPr>
          <a:xfrm>
            <a:off x="2195736" y="568863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160000" y="61926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tangle 51"/>
          <p:cNvSpPr/>
          <p:nvPr/>
        </p:nvSpPr>
        <p:spPr>
          <a:xfrm>
            <a:off x="2195736" y="6011996"/>
            <a:ext cx="939681" cy="369332"/>
          </a:xfrm>
          <a:prstGeom prst="rect">
            <a:avLst/>
          </a:prstGeom>
        </p:spPr>
        <p:txBody>
          <a:bodyPr wrap="none">
            <a:spAutoFit/>
          </a:bodyPr>
          <a:lstStyle/>
          <a:p>
            <a:r>
              <a:rPr lang="nl-NL" b="1" dirty="0" smtClean="0">
                <a:solidFill>
                  <a:srgbClr val="00B050"/>
                </a:solidFill>
              </a:rPr>
              <a:t>Ab ∧ </a:t>
            </a:r>
            <a:r>
              <a:rPr lang="nl-NL" b="1" dirty="0" err="1" smtClean="0">
                <a:solidFill>
                  <a:srgbClr val="00B050"/>
                </a:solidFill>
              </a:rPr>
              <a:t>Bb</a:t>
            </a:r>
            <a:endParaRPr lang="nl-NL" dirty="0">
              <a:solidFill>
                <a:srgbClr val="00B050"/>
              </a:solidFill>
            </a:endParaRPr>
          </a:p>
        </p:txBody>
      </p:sp>
      <p:sp>
        <p:nvSpPr>
          <p:cNvPr id="46" name="Oval 45"/>
          <p:cNvSpPr/>
          <p:nvPr/>
        </p:nvSpPr>
        <p:spPr>
          <a:xfrm>
            <a:off x="6660232" y="177281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Straight Connector 56"/>
          <p:cNvCxnSpPr/>
          <p:nvPr/>
        </p:nvCxnSpPr>
        <p:spPr>
          <a:xfrm>
            <a:off x="6696000" y="1916832"/>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732240" y="1556792"/>
            <a:ext cx="939681" cy="369332"/>
          </a:xfrm>
          <a:prstGeom prst="rect">
            <a:avLst/>
          </a:prstGeom>
        </p:spPr>
        <p:txBody>
          <a:bodyPr wrap="none">
            <a:spAutoFit/>
          </a:bodyPr>
          <a:lstStyle/>
          <a:p>
            <a:r>
              <a:rPr lang="nl-NL" b="1" dirty="0" smtClean="0">
                <a:solidFill>
                  <a:srgbClr val="00B050"/>
                </a:solidFill>
              </a:rPr>
              <a:t>Ab ∧ </a:t>
            </a:r>
            <a:r>
              <a:rPr lang="nl-NL" b="1" dirty="0" err="1" smtClean="0">
                <a:solidFill>
                  <a:srgbClr val="00B050"/>
                </a:solidFill>
              </a:rPr>
              <a:t>Bb</a:t>
            </a:r>
            <a:endParaRPr lang="nl-NL" dirty="0">
              <a:solidFill>
                <a:srgbClr val="00B050"/>
              </a:solidFill>
            </a:endParaRPr>
          </a:p>
        </p:txBody>
      </p:sp>
      <p:sp>
        <p:nvSpPr>
          <p:cNvPr id="72" name="Oval 71"/>
          <p:cNvSpPr/>
          <p:nvPr/>
        </p:nvSpPr>
        <p:spPr>
          <a:xfrm>
            <a:off x="6660232" y="24208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tangle 72"/>
          <p:cNvSpPr/>
          <p:nvPr/>
        </p:nvSpPr>
        <p:spPr>
          <a:xfrm>
            <a:off x="5682079" y="2276872"/>
            <a:ext cx="997389" cy="369332"/>
          </a:xfrm>
          <a:prstGeom prst="rect">
            <a:avLst/>
          </a:prstGeom>
        </p:spPr>
        <p:txBody>
          <a:bodyPr wrap="none">
            <a:spAutoFit/>
          </a:bodyPr>
          <a:lstStyle/>
          <a:p>
            <a:r>
              <a:rPr lang="nl-NL" b="1" dirty="0" err="1" smtClean="0"/>
              <a:t>Bb</a:t>
            </a:r>
            <a:r>
              <a:rPr lang="nl-NL" b="1" dirty="0" smtClean="0"/>
              <a:t> → </a:t>
            </a:r>
            <a:r>
              <a:rPr lang="nl-NL" b="1" dirty="0" err="1" smtClean="0"/>
              <a:t>Cb</a:t>
            </a:r>
            <a:endParaRPr lang="nl-NL" dirty="0"/>
          </a:p>
        </p:txBody>
      </p:sp>
      <p:cxnSp>
        <p:nvCxnSpPr>
          <p:cNvPr id="74" name="Straight Connector 73"/>
          <p:cNvCxnSpPr/>
          <p:nvPr/>
        </p:nvCxnSpPr>
        <p:spPr>
          <a:xfrm>
            <a:off x="6696000" y="2564904"/>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660232"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9" name="Straight Connector 78"/>
          <p:cNvCxnSpPr/>
          <p:nvPr/>
        </p:nvCxnSpPr>
        <p:spPr>
          <a:xfrm>
            <a:off x="6696000" y="3212976"/>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6732240" y="2915652"/>
            <a:ext cx="562975" cy="369332"/>
          </a:xfrm>
          <a:prstGeom prst="rect">
            <a:avLst/>
          </a:prstGeom>
        </p:spPr>
        <p:txBody>
          <a:bodyPr wrap="none">
            <a:spAutoFit/>
          </a:bodyPr>
          <a:lstStyle/>
          <a:p>
            <a:r>
              <a:rPr lang="nl-NL" b="1" dirty="0" smtClean="0"/>
              <a:t>¬Ab</a:t>
            </a:r>
            <a:endParaRPr lang="nl-NL" dirty="0"/>
          </a:p>
        </p:txBody>
      </p:sp>
      <p:sp>
        <p:nvSpPr>
          <p:cNvPr id="82" name="Oval 81"/>
          <p:cNvSpPr/>
          <p:nvPr/>
        </p:nvSpPr>
        <p:spPr>
          <a:xfrm>
            <a:off x="6660232" y="37170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tangle 82"/>
          <p:cNvSpPr/>
          <p:nvPr/>
        </p:nvSpPr>
        <p:spPr>
          <a:xfrm>
            <a:off x="6212674" y="3573016"/>
            <a:ext cx="447558" cy="369332"/>
          </a:xfrm>
          <a:prstGeom prst="rect">
            <a:avLst/>
          </a:prstGeom>
        </p:spPr>
        <p:txBody>
          <a:bodyPr wrap="none">
            <a:spAutoFit/>
          </a:bodyPr>
          <a:lstStyle/>
          <a:p>
            <a:r>
              <a:rPr lang="nl-NL" b="1" dirty="0" smtClean="0"/>
              <a:t>Ab</a:t>
            </a:r>
            <a:endParaRPr lang="nl-NL" dirty="0"/>
          </a:p>
        </p:txBody>
      </p:sp>
      <p:cxnSp>
        <p:nvCxnSpPr>
          <p:cNvPr id="84" name="Straight Connector 83"/>
          <p:cNvCxnSpPr/>
          <p:nvPr/>
        </p:nvCxnSpPr>
        <p:spPr>
          <a:xfrm flipH="1">
            <a:off x="5580112" y="3861048"/>
            <a:ext cx="1080120" cy="50405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732240" y="386104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5508104"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Oval 86"/>
          <p:cNvSpPr/>
          <p:nvPr/>
        </p:nvSpPr>
        <p:spPr>
          <a:xfrm>
            <a:off x="7812360"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tangle 87"/>
          <p:cNvSpPr/>
          <p:nvPr/>
        </p:nvSpPr>
        <p:spPr>
          <a:xfrm>
            <a:off x="5580112" y="4293096"/>
            <a:ext cx="428322" cy="369332"/>
          </a:xfrm>
          <a:prstGeom prst="rect">
            <a:avLst/>
          </a:prstGeom>
        </p:spPr>
        <p:txBody>
          <a:bodyPr wrap="none">
            <a:spAutoFit/>
          </a:bodyPr>
          <a:lstStyle/>
          <a:p>
            <a:r>
              <a:rPr lang="nl-NL" b="1" dirty="0" smtClean="0"/>
              <a:t>Ba</a:t>
            </a:r>
            <a:endParaRPr lang="nl-NL" dirty="0"/>
          </a:p>
        </p:txBody>
      </p:sp>
      <p:sp>
        <p:nvSpPr>
          <p:cNvPr id="89" name="Rectangle 88"/>
          <p:cNvSpPr/>
          <p:nvPr/>
        </p:nvSpPr>
        <p:spPr>
          <a:xfrm>
            <a:off x="7380312" y="4293096"/>
            <a:ext cx="420308" cy="369332"/>
          </a:xfrm>
          <a:prstGeom prst="rect">
            <a:avLst/>
          </a:prstGeom>
        </p:spPr>
        <p:txBody>
          <a:bodyPr wrap="none">
            <a:spAutoFit/>
          </a:bodyPr>
          <a:lstStyle/>
          <a:p>
            <a:r>
              <a:rPr lang="nl-NL" b="1" dirty="0" smtClean="0"/>
              <a:t>Ca</a:t>
            </a:r>
            <a:endParaRPr lang="nl-NL" dirty="0"/>
          </a:p>
        </p:txBody>
      </p:sp>
      <p:sp>
        <p:nvSpPr>
          <p:cNvPr id="90" name="TextBox 89"/>
          <p:cNvSpPr txBox="1"/>
          <p:nvPr/>
        </p:nvSpPr>
        <p:spPr>
          <a:xfrm>
            <a:off x="7812360" y="4284385"/>
            <a:ext cx="216024" cy="584775"/>
          </a:xfrm>
          <a:prstGeom prst="rect">
            <a:avLst/>
          </a:prstGeom>
          <a:noFill/>
        </p:spPr>
        <p:txBody>
          <a:bodyPr wrap="square" rtlCol="0">
            <a:spAutoFit/>
          </a:bodyPr>
          <a:lstStyle/>
          <a:p>
            <a:r>
              <a:rPr lang="nl-NL" sz="3200" b="1" dirty="0" smtClean="0"/>
              <a:t>+</a:t>
            </a:r>
            <a:endParaRPr lang="nl-NL" b="1" dirty="0"/>
          </a:p>
        </p:txBody>
      </p:sp>
      <p:cxnSp>
        <p:nvCxnSpPr>
          <p:cNvPr id="91" name="Straight Connector 90"/>
          <p:cNvCxnSpPr/>
          <p:nvPr/>
        </p:nvCxnSpPr>
        <p:spPr>
          <a:xfrm flipH="1">
            <a:off x="4427984" y="458112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580112" y="4581128"/>
            <a:ext cx="1119634" cy="5020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499992" y="4941168"/>
            <a:ext cx="447558" cy="369332"/>
          </a:xfrm>
          <a:prstGeom prst="rect">
            <a:avLst/>
          </a:prstGeom>
        </p:spPr>
        <p:txBody>
          <a:bodyPr wrap="none">
            <a:spAutoFit/>
          </a:bodyPr>
          <a:lstStyle/>
          <a:p>
            <a:r>
              <a:rPr lang="nl-NL" b="1" dirty="0" smtClean="0"/>
              <a:t>Ab</a:t>
            </a:r>
            <a:endParaRPr lang="nl-NL" dirty="0"/>
          </a:p>
        </p:txBody>
      </p:sp>
      <p:sp>
        <p:nvSpPr>
          <p:cNvPr id="94" name="Rectangle 93"/>
          <p:cNvSpPr/>
          <p:nvPr/>
        </p:nvSpPr>
        <p:spPr>
          <a:xfrm>
            <a:off x="6726348" y="4941168"/>
            <a:ext cx="437940" cy="369332"/>
          </a:xfrm>
          <a:prstGeom prst="rect">
            <a:avLst/>
          </a:prstGeom>
        </p:spPr>
        <p:txBody>
          <a:bodyPr wrap="none">
            <a:spAutoFit/>
          </a:bodyPr>
          <a:lstStyle/>
          <a:p>
            <a:r>
              <a:rPr lang="nl-NL" b="1" dirty="0" err="1" smtClean="0"/>
              <a:t>Bb</a:t>
            </a:r>
            <a:endParaRPr lang="nl-NL" dirty="0"/>
          </a:p>
        </p:txBody>
      </p:sp>
      <p:sp>
        <p:nvSpPr>
          <p:cNvPr id="95" name="Oval 94"/>
          <p:cNvSpPr/>
          <p:nvPr/>
        </p:nvSpPr>
        <p:spPr>
          <a:xfrm>
            <a:off x="4355976"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6" name="Oval 95"/>
          <p:cNvSpPr/>
          <p:nvPr/>
        </p:nvSpPr>
        <p:spPr>
          <a:xfrm>
            <a:off x="6660232"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TextBox 96"/>
          <p:cNvSpPr txBox="1"/>
          <p:nvPr/>
        </p:nvSpPr>
        <p:spPr>
          <a:xfrm>
            <a:off x="4139952" y="5085184"/>
            <a:ext cx="216024" cy="584775"/>
          </a:xfrm>
          <a:prstGeom prst="rect">
            <a:avLst/>
          </a:prstGeom>
          <a:noFill/>
        </p:spPr>
        <p:txBody>
          <a:bodyPr wrap="square" rtlCol="0">
            <a:spAutoFit/>
          </a:bodyPr>
          <a:lstStyle/>
          <a:p>
            <a:r>
              <a:rPr lang="nl-NL" sz="3200" b="1" dirty="0" smtClean="0"/>
              <a:t>+</a:t>
            </a:r>
            <a:endParaRPr lang="nl-NL" b="1" dirty="0"/>
          </a:p>
        </p:txBody>
      </p:sp>
      <p:cxnSp>
        <p:nvCxnSpPr>
          <p:cNvPr id="98" name="Straight Connector 97"/>
          <p:cNvCxnSpPr/>
          <p:nvPr/>
        </p:nvCxnSpPr>
        <p:spPr>
          <a:xfrm flipH="1">
            <a:off x="5580112" y="5301208"/>
            <a:ext cx="1080120" cy="50405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732240" y="5301208"/>
            <a:ext cx="1119634" cy="5020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5724128" y="5661248"/>
            <a:ext cx="437940" cy="369332"/>
          </a:xfrm>
          <a:prstGeom prst="rect">
            <a:avLst/>
          </a:prstGeom>
        </p:spPr>
        <p:txBody>
          <a:bodyPr wrap="none">
            <a:spAutoFit/>
          </a:bodyPr>
          <a:lstStyle/>
          <a:p>
            <a:r>
              <a:rPr lang="nl-NL" b="1" dirty="0" err="1" smtClean="0"/>
              <a:t>Bb</a:t>
            </a:r>
            <a:endParaRPr lang="nl-NL" dirty="0"/>
          </a:p>
        </p:txBody>
      </p:sp>
      <p:sp>
        <p:nvSpPr>
          <p:cNvPr id="101" name="Rectangle 100"/>
          <p:cNvSpPr/>
          <p:nvPr/>
        </p:nvSpPr>
        <p:spPr>
          <a:xfrm>
            <a:off x="7308304" y="5651956"/>
            <a:ext cx="429926" cy="369332"/>
          </a:xfrm>
          <a:prstGeom prst="rect">
            <a:avLst/>
          </a:prstGeom>
        </p:spPr>
        <p:txBody>
          <a:bodyPr wrap="none">
            <a:spAutoFit/>
          </a:bodyPr>
          <a:lstStyle/>
          <a:p>
            <a:r>
              <a:rPr lang="nl-NL" b="1" dirty="0" err="1" smtClean="0"/>
              <a:t>Cb</a:t>
            </a:r>
            <a:endParaRPr lang="nl-NL" dirty="0"/>
          </a:p>
        </p:txBody>
      </p:sp>
      <p:sp>
        <p:nvSpPr>
          <p:cNvPr id="102" name="Oval 101"/>
          <p:cNvSpPr/>
          <p:nvPr/>
        </p:nvSpPr>
        <p:spPr>
          <a:xfrm>
            <a:off x="5508104" y="58772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3" name="Oval 102"/>
          <p:cNvSpPr/>
          <p:nvPr/>
        </p:nvSpPr>
        <p:spPr>
          <a:xfrm>
            <a:off x="7884368" y="58772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TextBox 58"/>
          <p:cNvSpPr txBox="1"/>
          <p:nvPr/>
        </p:nvSpPr>
        <p:spPr>
          <a:xfrm>
            <a:off x="3779912" y="6106070"/>
            <a:ext cx="5364088" cy="646331"/>
          </a:xfrm>
          <a:prstGeom prst="rect">
            <a:avLst/>
          </a:prstGeom>
          <a:noFill/>
        </p:spPr>
        <p:txBody>
          <a:bodyPr wrap="square" rtlCol="0">
            <a:spAutoFit/>
          </a:bodyPr>
          <a:lstStyle/>
          <a:p>
            <a:r>
              <a:rPr lang="nl-NL" dirty="0" smtClean="0">
                <a:solidFill>
                  <a:srgbClr val="C00000"/>
                </a:solidFill>
              </a:rPr>
              <a:t>Dit tweede open pad levert eveneens tegenvoorbeeld: D={a,b} met Aa, Ab &amp; </a:t>
            </a:r>
            <a:r>
              <a:rPr lang="nl-NL" dirty="0" err="1" smtClean="0">
                <a:solidFill>
                  <a:srgbClr val="C00000"/>
                </a:solidFill>
              </a:rPr>
              <a:t>Cb</a:t>
            </a:r>
            <a:r>
              <a:rPr lang="nl-NL" dirty="0" smtClean="0">
                <a:solidFill>
                  <a:srgbClr val="C00000"/>
                </a:solidFill>
              </a:rPr>
              <a:t> waar. En Ba, </a:t>
            </a:r>
            <a:r>
              <a:rPr lang="nl-NL" dirty="0" err="1" smtClean="0">
                <a:solidFill>
                  <a:srgbClr val="C00000"/>
                </a:solidFill>
              </a:rPr>
              <a:t>Bb</a:t>
            </a:r>
            <a:r>
              <a:rPr lang="nl-NL" dirty="0" smtClean="0">
                <a:solidFill>
                  <a:srgbClr val="C00000"/>
                </a:solidFill>
              </a:rPr>
              <a:t> &amp; Ca onwaar. </a:t>
            </a:r>
            <a:endParaRPr lang="nl-NL" dirty="0">
              <a:solidFill>
                <a:srgbClr val="C00000"/>
              </a:solidFill>
            </a:endParaRP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Een belangrijke vuistregel voor toepassen van de semantische boommethode</a:t>
            </a:r>
            <a:endParaRPr lang="nl-NL" sz="3600" dirty="0"/>
          </a:p>
        </p:txBody>
      </p:sp>
      <p:sp>
        <p:nvSpPr>
          <p:cNvPr id="3" name="Content Placeholder 2"/>
          <p:cNvSpPr>
            <a:spLocks noGrp="1"/>
          </p:cNvSpPr>
          <p:nvPr>
            <p:ph idx="1"/>
          </p:nvPr>
        </p:nvSpPr>
        <p:spPr>
          <a:xfrm>
            <a:off x="35496" y="1484784"/>
            <a:ext cx="8686800" cy="820687"/>
          </a:xfrm>
        </p:spPr>
        <p:txBody>
          <a:bodyPr>
            <a:noAutofit/>
          </a:bodyPr>
          <a:lstStyle/>
          <a:p>
            <a:pPr>
              <a:buNone/>
            </a:pPr>
            <a:r>
              <a:rPr lang="nl-NL" sz="2000" dirty="0" smtClean="0"/>
              <a:t>      Heel in het algemeen is het raadzaam om ∃-waar en ∀-onwaar zoveel mogelijk vóór ∀-waar en ∃-onwaar toe te passen. Want dit levert een veel eenvoudigere ontwikkeling op. Laat dus de </a:t>
            </a:r>
            <a:r>
              <a:rPr lang="nl-NL" sz="2000" u="sng" dirty="0" smtClean="0"/>
              <a:t>onderstreepte formules</a:t>
            </a:r>
            <a:r>
              <a:rPr lang="nl-NL" sz="2000" dirty="0" smtClean="0"/>
              <a:t> zo lang mogelijk met rust.</a:t>
            </a:r>
          </a:p>
          <a:p>
            <a:endParaRPr lang="nl-NL" sz="2000" dirty="0" smtClean="0"/>
          </a:p>
        </p:txBody>
      </p:sp>
      <p:sp>
        <p:nvSpPr>
          <p:cNvPr id="8" name="Oval 7"/>
          <p:cNvSpPr/>
          <p:nvPr/>
        </p:nvSpPr>
        <p:spPr>
          <a:xfrm>
            <a:off x="1403648"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 name="Straight Connector 9"/>
          <p:cNvCxnSpPr/>
          <p:nvPr/>
        </p:nvCxnSpPr>
        <p:spPr>
          <a:xfrm>
            <a:off x="1439416" y="321297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403648" y="37170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Straight Connector 14"/>
          <p:cNvCxnSpPr/>
          <p:nvPr/>
        </p:nvCxnSpPr>
        <p:spPr>
          <a:xfrm>
            <a:off x="1439416" y="386104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403648"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2" name="Straight Connector 21"/>
          <p:cNvCxnSpPr/>
          <p:nvPr/>
        </p:nvCxnSpPr>
        <p:spPr>
          <a:xfrm flipH="1">
            <a:off x="323528" y="4509120"/>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475656" y="4509120"/>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51520"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p:cNvSpPr/>
          <p:nvPr/>
        </p:nvSpPr>
        <p:spPr>
          <a:xfrm>
            <a:off x="2555776" y="5085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7" name="Straight Connector 26"/>
          <p:cNvCxnSpPr/>
          <p:nvPr/>
        </p:nvCxnSpPr>
        <p:spPr>
          <a:xfrm>
            <a:off x="2591544" y="522920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555776"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9" name="Straight Connector 28"/>
          <p:cNvCxnSpPr/>
          <p:nvPr/>
        </p:nvCxnSpPr>
        <p:spPr>
          <a:xfrm>
            <a:off x="2591544" y="587727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555776" y="63813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p:cNvSpPr/>
          <p:nvPr/>
        </p:nvSpPr>
        <p:spPr>
          <a:xfrm>
            <a:off x="4139952" y="30689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2" name="Straight Connector 31"/>
          <p:cNvCxnSpPr/>
          <p:nvPr/>
        </p:nvCxnSpPr>
        <p:spPr>
          <a:xfrm>
            <a:off x="4175720" y="321297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139952" y="37170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4" name="Straight Connector 33"/>
          <p:cNvCxnSpPr/>
          <p:nvPr/>
        </p:nvCxnSpPr>
        <p:spPr>
          <a:xfrm flipH="1">
            <a:off x="3059832" y="3861048"/>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11960" y="386104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987824"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Oval 36"/>
          <p:cNvSpPr/>
          <p:nvPr/>
        </p:nvSpPr>
        <p:spPr>
          <a:xfrm>
            <a:off x="5292080"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Oval 37"/>
          <p:cNvSpPr/>
          <p:nvPr/>
        </p:nvSpPr>
        <p:spPr>
          <a:xfrm>
            <a:off x="7308304" y="3717032"/>
            <a:ext cx="72008" cy="7200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00000"/>
              </a:solidFill>
            </a:endParaRPr>
          </a:p>
        </p:txBody>
      </p:sp>
      <p:cxnSp>
        <p:nvCxnSpPr>
          <p:cNvPr id="39" name="Straight Connector 38"/>
          <p:cNvCxnSpPr/>
          <p:nvPr/>
        </p:nvCxnSpPr>
        <p:spPr>
          <a:xfrm>
            <a:off x="7344072" y="3861048"/>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308304" y="4365104"/>
            <a:ext cx="72008" cy="7200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00000"/>
              </a:solidFill>
            </a:endParaRPr>
          </a:p>
        </p:txBody>
      </p:sp>
      <p:cxnSp>
        <p:nvCxnSpPr>
          <p:cNvPr id="41" name="Straight Connector 40"/>
          <p:cNvCxnSpPr/>
          <p:nvPr/>
        </p:nvCxnSpPr>
        <p:spPr>
          <a:xfrm>
            <a:off x="7344072" y="4509120"/>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308304" y="5013176"/>
            <a:ext cx="72008" cy="7200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00000"/>
              </a:solidFill>
            </a:endParaRPr>
          </a:p>
        </p:txBody>
      </p:sp>
      <p:cxnSp>
        <p:nvCxnSpPr>
          <p:cNvPr id="43" name="Straight Connector 42"/>
          <p:cNvCxnSpPr/>
          <p:nvPr/>
        </p:nvCxnSpPr>
        <p:spPr>
          <a:xfrm flipH="1">
            <a:off x="6228184" y="5157192"/>
            <a:ext cx="1080120" cy="50405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80312" y="5157192"/>
            <a:ext cx="1119634" cy="5020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6156176" y="5733256"/>
            <a:ext cx="72008" cy="7200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00000"/>
              </a:solidFill>
            </a:endParaRPr>
          </a:p>
        </p:txBody>
      </p:sp>
      <p:sp>
        <p:nvSpPr>
          <p:cNvPr id="46" name="Oval 45"/>
          <p:cNvSpPr/>
          <p:nvPr/>
        </p:nvSpPr>
        <p:spPr>
          <a:xfrm>
            <a:off x="8460432" y="5733256"/>
            <a:ext cx="72008" cy="7200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00000"/>
              </a:solidFill>
            </a:endParaRPr>
          </a:p>
        </p:txBody>
      </p:sp>
      <p:cxnSp>
        <p:nvCxnSpPr>
          <p:cNvPr id="48" name="Straight Connector 47"/>
          <p:cNvCxnSpPr/>
          <p:nvPr/>
        </p:nvCxnSpPr>
        <p:spPr>
          <a:xfrm>
            <a:off x="7344000" y="3212976"/>
            <a:ext cx="0" cy="43204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308304" y="3068960"/>
            <a:ext cx="72008" cy="7200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00000"/>
              </a:solidFill>
            </a:endParaRPr>
          </a:p>
        </p:txBody>
      </p:sp>
      <p:sp>
        <p:nvSpPr>
          <p:cNvPr id="50" name="Rectangle 49"/>
          <p:cNvSpPr/>
          <p:nvPr/>
        </p:nvSpPr>
        <p:spPr>
          <a:xfrm>
            <a:off x="611560" y="2780928"/>
            <a:ext cx="750526" cy="369332"/>
          </a:xfrm>
          <a:prstGeom prst="rect">
            <a:avLst/>
          </a:prstGeom>
        </p:spPr>
        <p:txBody>
          <a:bodyPr wrap="none">
            <a:spAutoFit/>
          </a:bodyPr>
          <a:lstStyle/>
          <a:p>
            <a:r>
              <a:rPr lang="nl-NL" b="1" u="sng" dirty="0" smtClean="0"/>
              <a:t>∀x </a:t>
            </a:r>
            <a:r>
              <a:rPr lang="nl-NL" b="1" u="sng" dirty="0" err="1" smtClean="0"/>
              <a:t>Fx</a:t>
            </a:r>
            <a:r>
              <a:rPr lang="nl-NL" b="1" u="sng" dirty="0" smtClean="0"/>
              <a:t> </a:t>
            </a:r>
            <a:endParaRPr lang="nl-NL" u="sng" dirty="0"/>
          </a:p>
        </p:txBody>
      </p:sp>
      <p:sp>
        <p:nvSpPr>
          <p:cNvPr id="51" name="Rectangle 50"/>
          <p:cNvSpPr/>
          <p:nvPr/>
        </p:nvSpPr>
        <p:spPr>
          <a:xfrm>
            <a:off x="618048" y="3059668"/>
            <a:ext cx="785600" cy="369332"/>
          </a:xfrm>
          <a:prstGeom prst="rect">
            <a:avLst/>
          </a:prstGeom>
        </p:spPr>
        <p:txBody>
          <a:bodyPr wrap="none">
            <a:spAutoFit/>
          </a:bodyPr>
          <a:lstStyle/>
          <a:p>
            <a:r>
              <a:rPr lang="nl-NL" b="1" dirty="0" smtClean="0"/>
              <a:t>∃y </a:t>
            </a:r>
            <a:r>
              <a:rPr lang="nl-NL" b="1" dirty="0" err="1" smtClean="0"/>
              <a:t>Gy</a:t>
            </a:r>
            <a:r>
              <a:rPr lang="nl-NL" b="1" dirty="0" smtClean="0"/>
              <a:t> </a:t>
            </a:r>
            <a:endParaRPr lang="nl-NL" dirty="0"/>
          </a:p>
        </p:txBody>
      </p:sp>
      <p:sp>
        <p:nvSpPr>
          <p:cNvPr id="52" name="Rectangle 51"/>
          <p:cNvSpPr/>
          <p:nvPr/>
        </p:nvSpPr>
        <p:spPr>
          <a:xfrm>
            <a:off x="1468752" y="2780928"/>
            <a:ext cx="1375056" cy="369332"/>
          </a:xfrm>
          <a:prstGeom prst="rect">
            <a:avLst/>
          </a:prstGeom>
        </p:spPr>
        <p:txBody>
          <a:bodyPr wrap="none">
            <a:spAutoFit/>
          </a:bodyPr>
          <a:lstStyle/>
          <a:p>
            <a:r>
              <a:rPr lang="nl-NL" b="1" u="sng" dirty="0" smtClean="0"/>
              <a:t>∃x (</a:t>
            </a:r>
            <a:r>
              <a:rPr lang="nl-NL" b="1" u="sng" dirty="0" err="1" smtClean="0"/>
              <a:t>Fx</a:t>
            </a:r>
            <a:r>
              <a:rPr lang="nl-NL" b="1" u="sng" dirty="0" smtClean="0"/>
              <a:t> ∧ </a:t>
            </a:r>
            <a:r>
              <a:rPr lang="nl-NL" b="1" u="sng" dirty="0" err="1" smtClean="0"/>
              <a:t>Gx</a:t>
            </a:r>
            <a:r>
              <a:rPr lang="nl-NL" b="1" u="sng" dirty="0" smtClean="0"/>
              <a:t>)</a:t>
            </a:r>
            <a:r>
              <a:rPr lang="nl-NL" b="1" dirty="0" smtClean="0"/>
              <a:t> </a:t>
            </a:r>
            <a:endParaRPr lang="nl-NL" dirty="0"/>
          </a:p>
        </p:txBody>
      </p:sp>
      <p:sp>
        <p:nvSpPr>
          <p:cNvPr id="53" name="Rectangle 52"/>
          <p:cNvSpPr/>
          <p:nvPr/>
        </p:nvSpPr>
        <p:spPr>
          <a:xfrm>
            <a:off x="971600" y="3573016"/>
            <a:ext cx="397994" cy="369332"/>
          </a:xfrm>
          <a:prstGeom prst="rect">
            <a:avLst/>
          </a:prstGeom>
        </p:spPr>
        <p:txBody>
          <a:bodyPr wrap="none">
            <a:spAutoFit/>
          </a:bodyPr>
          <a:lstStyle/>
          <a:p>
            <a:r>
              <a:rPr lang="nl-NL" b="1" dirty="0" smtClean="0"/>
              <a:t>Fa</a:t>
            </a:r>
            <a:endParaRPr lang="nl-NL" dirty="0"/>
          </a:p>
        </p:txBody>
      </p:sp>
      <p:sp>
        <p:nvSpPr>
          <p:cNvPr id="54" name="Rectangle 53"/>
          <p:cNvSpPr/>
          <p:nvPr/>
        </p:nvSpPr>
        <p:spPr>
          <a:xfrm>
            <a:off x="1475656" y="4149080"/>
            <a:ext cx="898131" cy="369332"/>
          </a:xfrm>
          <a:prstGeom prst="rect">
            <a:avLst/>
          </a:prstGeom>
        </p:spPr>
        <p:txBody>
          <a:bodyPr wrap="none">
            <a:spAutoFit/>
          </a:bodyPr>
          <a:lstStyle/>
          <a:p>
            <a:r>
              <a:rPr lang="nl-NL" b="1" dirty="0" smtClean="0"/>
              <a:t>Fa ∧ Ga</a:t>
            </a:r>
            <a:endParaRPr lang="nl-NL" dirty="0"/>
          </a:p>
        </p:txBody>
      </p:sp>
      <p:sp>
        <p:nvSpPr>
          <p:cNvPr id="55" name="Rectangle 54"/>
          <p:cNvSpPr/>
          <p:nvPr/>
        </p:nvSpPr>
        <p:spPr>
          <a:xfrm>
            <a:off x="323528" y="4931876"/>
            <a:ext cx="397994" cy="369332"/>
          </a:xfrm>
          <a:prstGeom prst="rect">
            <a:avLst/>
          </a:prstGeom>
        </p:spPr>
        <p:txBody>
          <a:bodyPr wrap="none">
            <a:spAutoFit/>
          </a:bodyPr>
          <a:lstStyle/>
          <a:p>
            <a:r>
              <a:rPr lang="nl-NL" b="1" dirty="0" smtClean="0"/>
              <a:t>Fa</a:t>
            </a:r>
            <a:endParaRPr lang="nl-NL" dirty="0"/>
          </a:p>
        </p:txBody>
      </p:sp>
      <p:sp>
        <p:nvSpPr>
          <p:cNvPr id="56" name="Rectangle 55"/>
          <p:cNvSpPr/>
          <p:nvPr/>
        </p:nvSpPr>
        <p:spPr>
          <a:xfrm>
            <a:off x="2627784" y="4931876"/>
            <a:ext cx="445956" cy="369332"/>
          </a:xfrm>
          <a:prstGeom prst="rect">
            <a:avLst/>
          </a:prstGeom>
        </p:spPr>
        <p:txBody>
          <a:bodyPr wrap="none">
            <a:spAutoFit/>
          </a:bodyPr>
          <a:lstStyle/>
          <a:p>
            <a:r>
              <a:rPr lang="nl-NL" b="1" dirty="0" smtClean="0"/>
              <a:t>Ga</a:t>
            </a:r>
            <a:endParaRPr lang="nl-NL" dirty="0"/>
          </a:p>
        </p:txBody>
      </p:sp>
      <p:sp>
        <p:nvSpPr>
          <p:cNvPr id="57" name="TextBox 56"/>
          <p:cNvSpPr txBox="1"/>
          <p:nvPr/>
        </p:nvSpPr>
        <p:spPr>
          <a:xfrm>
            <a:off x="35496" y="5013176"/>
            <a:ext cx="216024" cy="584775"/>
          </a:xfrm>
          <a:prstGeom prst="rect">
            <a:avLst/>
          </a:prstGeom>
          <a:noFill/>
        </p:spPr>
        <p:txBody>
          <a:bodyPr wrap="square" rtlCol="0">
            <a:spAutoFit/>
          </a:bodyPr>
          <a:lstStyle/>
          <a:p>
            <a:r>
              <a:rPr lang="nl-NL" sz="3200" b="1" dirty="0" smtClean="0"/>
              <a:t>+</a:t>
            </a:r>
            <a:endParaRPr lang="nl-NL" b="1" dirty="0"/>
          </a:p>
        </p:txBody>
      </p:sp>
      <p:sp>
        <p:nvSpPr>
          <p:cNvPr id="58" name="Rectangle 57"/>
          <p:cNvSpPr/>
          <p:nvPr/>
        </p:nvSpPr>
        <p:spPr>
          <a:xfrm>
            <a:off x="2123728" y="5579948"/>
            <a:ext cx="455574" cy="369332"/>
          </a:xfrm>
          <a:prstGeom prst="rect">
            <a:avLst/>
          </a:prstGeom>
        </p:spPr>
        <p:txBody>
          <a:bodyPr wrap="none">
            <a:spAutoFit/>
          </a:bodyPr>
          <a:lstStyle/>
          <a:p>
            <a:r>
              <a:rPr lang="nl-NL" b="1" dirty="0" err="1" smtClean="0"/>
              <a:t>Gb</a:t>
            </a:r>
            <a:endParaRPr lang="nl-NL" dirty="0"/>
          </a:p>
        </p:txBody>
      </p:sp>
      <p:sp>
        <p:nvSpPr>
          <p:cNvPr id="59" name="Rectangle 58"/>
          <p:cNvSpPr/>
          <p:nvPr/>
        </p:nvSpPr>
        <p:spPr>
          <a:xfrm>
            <a:off x="2109820" y="6228020"/>
            <a:ext cx="413896" cy="369332"/>
          </a:xfrm>
          <a:prstGeom prst="rect">
            <a:avLst/>
          </a:prstGeom>
        </p:spPr>
        <p:txBody>
          <a:bodyPr wrap="none">
            <a:spAutoFit/>
          </a:bodyPr>
          <a:lstStyle/>
          <a:p>
            <a:r>
              <a:rPr lang="nl-NL" b="1" dirty="0" err="1" smtClean="0">
                <a:solidFill>
                  <a:srgbClr val="00B050"/>
                </a:solidFill>
              </a:rPr>
              <a:t>Fb</a:t>
            </a:r>
            <a:endParaRPr lang="nl-NL" dirty="0">
              <a:solidFill>
                <a:srgbClr val="00B050"/>
              </a:solidFill>
            </a:endParaRPr>
          </a:p>
        </p:txBody>
      </p:sp>
      <p:sp>
        <p:nvSpPr>
          <p:cNvPr id="60" name="Rectangle 59"/>
          <p:cNvSpPr/>
          <p:nvPr/>
        </p:nvSpPr>
        <p:spPr>
          <a:xfrm>
            <a:off x="3707904" y="2843644"/>
            <a:ext cx="413896" cy="369332"/>
          </a:xfrm>
          <a:prstGeom prst="rect">
            <a:avLst/>
          </a:prstGeom>
        </p:spPr>
        <p:txBody>
          <a:bodyPr wrap="none">
            <a:spAutoFit/>
          </a:bodyPr>
          <a:lstStyle/>
          <a:p>
            <a:r>
              <a:rPr lang="nl-NL" b="1" dirty="0" err="1" smtClean="0">
                <a:solidFill>
                  <a:srgbClr val="00B050"/>
                </a:solidFill>
              </a:rPr>
              <a:t>Fb</a:t>
            </a:r>
            <a:endParaRPr lang="nl-NL" dirty="0">
              <a:solidFill>
                <a:srgbClr val="00B050"/>
              </a:solidFill>
            </a:endParaRPr>
          </a:p>
        </p:txBody>
      </p:sp>
      <p:sp>
        <p:nvSpPr>
          <p:cNvPr id="61" name="Rectangle 60"/>
          <p:cNvSpPr/>
          <p:nvPr/>
        </p:nvSpPr>
        <p:spPr>
          <a:xfrm>
            <a:off x="4249933" y="3501008"/>
            <a:ext cx="923651" cy="369332"/>
          </a:xfrm>
          <a:prstGeom prst="rect">
            <a:avLst/>
          </a:prstGeom>
        </p:spPr>
        <p:txBody>
          <a:bodyPr wrap="none">
            <a:spAutoFit/>
          </a:bodyPr>
          <a:lstStyle/>
          <a:p>
            <a:r>
              <a:rPr lang="nl-NL" b="1" dirty="0" err="1" smtClean="0"/>
              <a:t>Fb</a:t>
            </a:r>
            <a:r>
              <a:rPr lang="nl-NL" b="1" dirty="0" smtClean="0"/>
              <a:t> ∧ </a:t>
            </a:r>
            <a:r>
              <a:rPr lang="nl-NL" b="1" dirty="0" err="1" smtClean="0"/>
              <a:t>Gb</a:t>
            </a:r>
            <a:endParaRPr lang="nl-NL" dirty="0"/>
          </a:p>
        </p:txBody>
      </p:sp>
      <p:sp>
        <p:nvSpPr>
          <p:cNvPr id="62" name="Rectangle 61"/>
          <p:cNvSpPr/>
          <p:nvPr/>
        </p:nvSpPr>
        <p:spPr>
          <a:xfrm>
            <a:off x="3131840" y="4293096"/>
            <a:ext cx="413896" cy="369332"/>
          </a:xfrm>
          <a:prstGeom prst="rect">
            <a:avLst/>
          </a:prstGeom>
        </p:spPr>
        <p:txBody>
          <a:bodyPr wrap="none">
            <a:spAutoFit/>
          </a:bodyPr>
          <a:lstStyle/>
          <a:p>
            <a:r>
              <a:rPr lang="nl-NL" b="1" dirty="0" err="1" smtClean="0"/>
              <a:t>Fb</a:t>
            </a:r>
            <a:endParaRPr lang="nl-NL" dirty="0"/>
          </a:p>
        </p:txBody>
      </p:sp>
      <p:sp>
        <p:nvSpPr>
          <p:cNvPr id="63" name="Rectangle 62"/>
          <p:cNvSpPr/>
          <p:nvPr/>
        </p:nvSpPr>
        <p:spPr>
          <a:xfrm>
            <a:off x="5382240" y="4283804"/>
            <a:ext cx="455574" cy="369332"/>
          </a:xfrm>
          <a:prstGeom prst="rect">
            <a:avLst/>
          </a:prstGeom>
        </p:spPr>
        <p:txBody>
          <a:bodyPr wrap="none">
            <a:spAutoFit/>
          </a:bodyPr>
          <a:lstStyle/>
          <a:p>
            <a:r>
              <a:rPr lang="nl-NL" b="1" dirty="0" err="1" smtClean="0"/>
              <a:t>Gb</a:t>
            </a:r>
            <a:endParaRPr lang="nl-NL" dirty="0"/>
          </a:p>
        </p:txBody>
      </p:sp>
      <p:sp>
        <p:nvSpPr>
          <p:cNvPr id="64" name="TextBox 63"/>
          <p:cNvSpPr txBox="1"/>
          <p:nvPr/>
        </p:nvSpPr>
        <p:spPr>
          <a:xfrm>
            <a:off x="2771800" y="4365104"/>
            <a:ext cx="216024" cy="584775"/>
          </a:xfrm>
          <a:prstGeom prst="rect">
            <a:avLst/>
          </a:prstGeom>
          <a:noFill/>
        </p:spPr>
        <p:txBody>
          <a:bodyPr wrap="square" rtlCol="0">
            <a:spAutoFit/>
          </a:bodyPr>
          <a:lstStyle/>
          <a:p>
            <a:r>
              <a:rPr lang="nl-NL" sz="3200" b="1" dirty="0" smtClean="0"/>
              <a:t>+</a:t>
            </a:r>
            <a:endParaRPr lang="nl-NL" b="1" dirty="0"/>
          </a:p>
        </p:txBody>
      </p:sp>
      <p:sp>
        <p:nvSpPr>
          <p:cNvPr id="65" name="TextBox 64"/>
          <p:cNvSpPr txBox="1"/>
          <p:nvPr/>
        </p:nvSpPr>
        <p:spPr>
          <a:xfrm>
            <a:off x="5004048" y="4365104"/>
            <a:ext cx="216024" cy="584775"/>
          </a:xfrm>
          <a:prstGeom prst="rect">
            <a:avLst/>
          </a:prstGeom>
          <a:noFill/>
        </p:spPr>
        <p:txBody>
          <a:bodyPr wrap="square" rtlCol="0">
            <a:spAutoFit/>
          </a:bodyPr>
          <a:lstStyle/>
          <a:p>
            <a:r>
              <a:rPr lang="nl-NL" sz="3200" b="1" dirty="0" smtClean="0"/>
              <a:t>+</a:t>
            </a:r>
            <a:endParaRPr lang="nl-NL" b="1" dirty="0"/>
          </a:p>
        </p:txBody>
      </p:sp>
      <p:sp>
        <p:nvSpPr>
          <p:cNvPr id="66" name="TextBox 65"/>
          <p:cNvSpPr txBox="1"/>
          <p:nvPr/>
        </p:nvSpPr>
        <p:spPr>
          <a:xfrm>
            <a:off x="3059832" y="5520134"/>
            <a:ext cx="3240360" cy="1077218"/>
          </a:xfrm>
          <a:prstGeom prst="rect">
            <a:avLst/>
          </a:prstGeom>
          <a:noFill/>
        </p:spPr>
        <p:txBody>
          <a:bodyPr wrap="square" rtlCol="0">
            <a:spAutoFit/>
          </a:bodyPr>
          <a:lstStyle/>
          <a:p>
            <a:r>
              <a:rPr lang="nl-NL" sz="1600" i="1" dirty="0" smtClean="0"/>
              <a:t>Boom is gesloten en redenering is dus semantisch geldig. Het kan echter veel </a:t>
            </a:r>
            <a:r>
              <a:rPr lang="nl-NL" sz="1600" b="1" i="1" dirty="0" smtClean="0">
                <a:solidFill>
                  <a:srgbClr val="C00000"/>
                </a:solidFill>
              </a:rPr>
              <a:t>eenvoudiger </a:t>
            </a:r>
            <a:r>
              <a:rPr lang="nl-NL" sz="1600" i="1" dirty="0" smtClean="0"/>
              <a:t>als we aangegeven vuistregel volgen…</a:t>
            </a:r>
            <a:endParaRPr lang="nl-NL" sz="1600" i="1" dirty="0"/>
          </a:p>
        </p:txBody>
      </p:sp>
      <p:sp>
        <p:nvSpPr>
          <p:cNvPr id="68" name="Rectangle 67"/>
          <p:cNvSpPr/>
          <p:nvPr/>
        </p:nvSpPr>
        <p:spPr>
          <a:xfrm>
            <a:off x="6516216" y="2843644"/>
            <a:ext cx="750526" cy="369332"/>
          </a:xfrm>
          <a:prstGeom prst="rect">
            <a:avLst/>
          </a:prstGeom>
        </p:spPr>
        <p:txBody>
          <a:bodyPr wrap="none">
            <a:spAutoFit/>
          </a:bodyPr>
          <a:lstStyle/>
          <a:p>
            <a:r>
              <a:rPr lang="nl-NL" b="1" u="sng" dirty="0" smtClean="0">
                <a:solidFill>
                  <a:srgbClr val="C00000"/>
                </a:solidFill>
              </a:rPr>
              <a:t>∀x </a:t>
            </a:r>
            <a:r>
              <a:rPr lang="nl-NL" b="1" u="sng" dirty="0" err="1" smtClean="0">
                <a:solidFill>
                  <a:srgbClr val="C00000"/>
                </a:solidFill>
              </a:rPr>
              <a:t>Fx</a:t>
            </a:r>
            <a:r>
              <a:rPr lang="nl-NL" b="1" u="sng" dirty="0" smtClean="0">
                <a:solidFill>
                  <a:srgbClr val="C00000"/>
                </a:solidFill>
              </a:rPr>
              <a:t> </a:t>
            </a:r>
            <a:endParaRPr lang="nl-NL" u="sng" dirty="0">
              <a:solidFill>
                <a:srgbClr val="C00000"/>
              </a:solidFill>
            </a:endParaRPr>
          </a:p>
        </p:txBody>
      </p:sp>
      <p:sp>
        <p:nvSpPr>
          <p:cNvPr id="69" name="Rectangle 68"/>
          <p:cNvSpPr/>
          <p:nvPr/>
        </p:nvSpPr>
        <p:spPr>
          <a:xfrm>
            <a:off x="7445416" y="2843644"/>
            <a:ext cx="1375056" cy="369332"/>
          </a:xfrm>
          <a:prstGeom prst="rect">
            <a:avLst/>
          </a:prstGeom>
        </p:spPr>
        <p:txBody>
          <a:bodyPr wrap="none">
            <a:spAutoFit/>
          </a:bodyPr>
          <a:lstStyle/>
          <a:p>
            <a:r>
              <a:rPr lang="nl-NL" b="1" u="sng" dirty="0" smtClean="0">
                <a:solidFill>
                  <a:srgbClr val="C00000"/>
                </a:solidFill>
              </a:rPr>
              <a:t>∃x (</a:t>
            </a:r>
            <a:r>
              <a:rPr lang="nl-NL" b="1" u="sng" dirty="0" err="1" smtClean="0">
                <a:solidFill>
                  <a:srgbClr val="C00000"/>
                </a:solidFill>
              </a:rPr>
              <a:t>Fx</a:t>
            </a:r>
            <a:r>
              <a:rPr lang="nl-NL" b="1" u="sng" dirty="0" smtClean="0">
                <a:solidFill>
                  <a:srgbClr val="C00000"/>
                </a:solidFill>
              </a:rPr>
              <a:t> ∧ </a:t>
            </a:r>
            <a:r>
              <a:rPr lang="nl-NL" b="1" u="sng" dirty="0" err="1" smtClean="0">
                <a:solidFill>
                  <a:srgbClr val="C00000"/>
                </a:solidFill>
              </a:rPr>
              <a:t>Gx</a:t>
            </a:r>
            <a:r>
              <a:rPr lang="nl-NL" b="1" u="sng" dirty="0" smtClean="0">
                <a:solidFill>
                  <a:srgbClr val="C00000"/>
                </a:solidFill>
              </a:rPr>
              <a:t>)</a:t>
            </a:r>
            <a:r>
              <a:rPr lang="nl-NL" b="1" dirty="0" smtClean="0">
                <a:solidFill>
                  <a:srgbClr val="C00000"/>
                </a:solidFill>
              </a:rPr>
              <a:t> </a:t>
            </a:r>
            <a:endParaRPr lang="nl-NL" dirty="0">
              <a:solidFill>
                <a:srgbClr val="C00000"/>
              </a:solidFill>
            </a:endParaRPr>
          </a:p>
        </p:txBody>
      </p:sp>
      <p:sp>
        <p:nvSpPr>
          <p:cNvPr id="70" name="Rectangle 69"/>
          <p:cNvSpPr/>
          <p:nvPr/>
        </p:nvSpPr>
        <p:spPr>
          <a:xfrm>
            <a:off x="6516216" y="3131676"/>
            <a:ext cx="785600" cy="369332"/>
          </a:xfrm>
          <a:prstGeom prst="rect">
            <a:avLst/>
          </a:prstGeom>
        </p:spPr>
        <p:txBody>
          <a:bodyPr wrap="none">
            <a:spAutoFit/>
          </a:bodyPr>
          <a:lstStyle/>
          <a:p>
            <a:r>
              <a:rPr lang="nl-NL" b="1" dirty="0" smtClean="0">
                <a:solidFill>
                  <a:srgbClr val="C00000"/>
                </a:solidFill>
              </a:rPr>
              <a:t>∃y </a:t>
            </a:r>
            <a:r>
              <a:rPr lang="nl-NL" b="1" dirty="0" err="1" smtClean="0">
                <a:solidFill>
                  <a:srgbClr val="C00000"/>
                </a:solidFill>
              </a:rPr>
              <a:t>Gy</a:t>
            </a:r>
            <a:r>
              <a:rPr lang="nl-NL" b="1" dirty="0" smtClean="0">
                <a:solidFill>
                  <a:srgbClr val="C00000"/>
                </a:solidFill>
              </a:rPr>
              <a:t> </a:t>
            </a:r>
            <a:endParaRPr lang="nl-NL" dirty="0">
              <a:solidFill>
                <a:srgbClr val="C00000"/>
              </a:solidFill>
            </a:endParaRPr>
          </a:p>
        </p:txBody>
      </p:sp>
      <p:sp>
        <p:nvSpPr>
          <p:cNvPr id="71" name="Rectangle 70"/>
          <p:cNvSpPr/>
          <p:nvPr/>
        </p:nvSpPr>
        <p:spPr>
          <a:xfrm>
            <a:off x="6876256" y="3635732"/>
            <a:ext cx="455574" cy="369332"/>
          </a:xfrm>
          <a:prstGeom prst="rect">
            <a:avLst/>
          </a:prstGeom>
        </p:spPr>
        <p:txBody>
          <a:bodyPr wrap="none">
            <a:spAutoFit/>
          </a:bodyPr>
          <a:lstStyle/>
          <a:p>
            <a:r>
              <a:rPr lang="nl-NL" b="1" dirty="0" err="1" smtClean="0">
                <a:solidFill>
                  <a:srgbClr val="C00000"/>
                </a:solidFill>
              </a:rPr>
              <a:t>Gb</a:t>
            </a:r>
            <a:endParaRPr lang="nl-NL" dirty="0">
              <a:solidFill>
                <a:srgbClr val="C00000"/>
              </a:solidFill>
            </a:endParaRPr>
          </a:p>
        </p:txBody>
      </p:sp>
      <p:sp>
        <p:nvSpPr>
          <p:cNvPr id="72" name="Rectangle 71"/>
          <p:cNvSpPr/>
          <p:nvPr/>
        </p:nvSpPr>
        <p:spPr>
          <a:xfrm>
            <a:off x="6876256" y="4211796"/>
            <a:ext cx="413896" cy="369332"/>
          </a:xfrm>
          <a:prstGeom prst="rect">
            <a:avLst/>
          </a:prstGeom>
        </p:spPr>
        <p:txBody>
          <a:bodyPr wrap="none">
            <a:spAutoFit/>
          </a:bodyPr>
          <a:lstStyle/>
          <a:p>
            <a:r>
              <a:rPr lang="nl-NL" b="1" dirty="0" err="1" smtClean="0">
                <a:solidFill>
                  <a:srgbClr val="C00000"/>
                </a:solidFill>
              </a:rPr>
              <a:t>Fb</a:t>
            </a:r>
            <a:endParaRPr lang="nl-NL" dirty="0">
              <a:solidFill>
                <a:srgbClr val="C00000"/>
              </a:solidFill>
            </a:endParaRPr>
          </a:p>
        </p:txBody>
      </p:sp>
      <p:sp>
        <p:nvSpPr>
          <p:cNvPr id="73" name="Rectangle 72"/>
          <p:cNvSpPr/>
          <p:nvPr/>
        </p:nvSpPr>
        <p:spPr>
          <a:xfrm>
            <a:off x="7392765" y="4797152"/>
            <a:ext cx="923651" cy="369332"/>
          </a:xfrm>
          <a:prstGeom prst="rect">
            <a:avLst/>
          </a:prstGeom>
        </p:spPr>
        <p:txBody>
          <a:bodyPr wrap="none">
            <a:spAutoFit/>
          </a:bodyPr>
          <a:lstStyle/>
          <a:p>
            <a:r>
              <a:rPr lang="nl-NL" b="1" dirty="0" err="1" smtClean="0">
                <a:solidFill>
                  <a:srgbClr val="C00000"/>
                </a:solidFill>
              </a:rPr>
              <a:t>Fb</a:t>
            </a:r>
            <a:r>
              <a:rPr lang="nl-NL" b="1" dirty="0" smtClean="0">
                <a:solidFill>
                  <a:srgbClr val="C00000"/>
                </a:solidFill>
              </a:rPr>
              <a:t> ∧ </a:t>
            </a:r>
            <a:r>
              <a:rPr lang="nl-NL" b="1" dirty="0" err="1" smtClean="0">
                <a:solidFill>
                  <a:srgbClr val="C00000"/>
                </a:solidFill>
              </a:rPr>
              <a:t>Gb</a:t>
            </a:r>
            <a:endParaRPr lang="nl-NL" dirty="0">
              <a:solidFill>
                <a:srgbClr val="C00000"/>
              </a:solidFill>
            </a:endParaRPr>
          </a:p>
        </p:txBody>
      </p:sp>
      <p:sp>
        <p:nvSpPr>
          <p:cNvPr id="74" name="Rectangle 73"/>
          <p:cNvSpPr/>
          <p:nvPr/>
        </p:nvSpPr>
        <p:spPr>
          <a:xfrm>
            <a:off x="6246336" y="5589240"/>
            <a:ext cx="413896" cy="369332"/>
          </a:xfrm>
          <a:prstGeom prst="rect">
            <a:avLst/>
          </a:prstGeom>
        </p:spPr>
        <p:txBody>
          <a:bodyPr wrap="none">
            <a:spAutoFit/>
          </a:bodyPr>
          <a:lstStyle/>
          <a:p>
            <a:r>
              <a:rPr lang="nl-NL" b="1" dirty="0" err="1" smtClean="0">
                <a:solidFill>
                  <a:srgbClr val="C00000"/>
                </a:solidFill>
              </a:rPr>
              <a:t>Fb</a:t>
            </a:r>
            <a:endParaRPr lang="nl-NL" dirty="0">
              <a:solidFill>
                <a:srgbClr val="C00000"/>
              </a:solidFill>
            </a:endParaRPr>
          </a:p>
        </p:txBody>
      </p:sp>
      <p:sp>
        <p:nvSpPr>
          <p:cNvPr id="75" name="Rectangle 74"/>
          <p:cNvSpPr/>
          <p:nvPr/>
        </p:nvSpPr>
        <p:spPr>
          <a:xfrm>
            <a:off x="8532440" y="5589240"/>
            <a:ext cx="455574" cy="369332"/>
          </a:xfrm>
          <a:prstGeom prst="rect">
            <a:avLst/>
          </a:prstGeom>
        </p:spPr>
        <p:txBody>
          <a:bodyPr wrap="none">
            <a:spAutoFit/>
          </a:bodyPr>
          <a:lstStyle/>
          <a:p>
            <a:r>
              <a:rPr lang="nl-NL" b="1" dirty="0" err="1" smtClean="0">
                <a:solidFill>
                  <a:srgbClr val="C00000"/>
                </a:solidFill>
              </a:rPr>
              <a:t>Gb</a:t>
            </a:r>
            <a:endParaRPr lang="nl-NL" dirty="0">
              <a:solidFill>
                <a:srgbClr val="C00000"/>
              </a:solidFill>
            </a:endParaRPr>
          </a:p>
        </p:txBody>
      </p:sp>
      <p:sp>
        <p:nvSpPr>
          <p:cNvPr id="76" name="TextBox 75"/>
          <p:cNvSpPr txBox="1"/>
          <p:nvPr/>
        </p:nvSpPr>
        <p:spPr>
          <a:xfrm>
            <a:off x="6084168" y="5733256"/>
            <a:ext cx="216024" cy="584775"/>
          </a:xfrm>
          <a:prstGeom prst="rect">
            <a:avLst/>
          </a:prstGeom>
          <a:noFill/>
        </p:spPr>
        <p:txBody>
          <a:bodyPr wrap="square" rtlCol="0">
            <a:spAutoFit/>
          </a:bodyPr>
          <a:lstStyle/>
          <a:p>
            <a:r>
              <a:rPr lang="nl-NL" sz="3200" b="1" dirty="0" smtClean="0">
                <a:solidFill>
                  <a:srgbClr val="C00000"/>
                </a:solidFill>
              </a:rPr>
              <a:t>+</a:t>
            </a:r>
            <a:endParaRPr lang="nl-NL" b="1" dirty="0">
              <a:solidFill>
                <a:srgbClr val="C00000"/>
              </a:solidFill>
            </a:endParaRPr>
          </a:p>
        </p:txBody>
      </p:sp>
      <p:sp>
        <p:nvSpPr>
          <p:cNvPr id="77" name="TextBox 76"/>
          <p:cNvSpPr txBox="1"/>
          <p:nvPr/>
        </p:nvSpPr>
        <p:spPr>
          <a:xfrm>
            <a:off x="8316416" y="5661248"/>
            <a:ext cx="216024" cy="584775"/>
          </a:xfrm>
          <a:prstGeom prst="rect">
            <a:avLst/>
          </a:prstGeom>
          <a:noFill/>
        </p:spPr>
        <p:txBody>
          <a:bodyPr wrap="square" rtlCol="0">
            <a:spAutoFit/>
          </a:bodyPr>
          <a:lstStyle/>
          <a:p>
            <a:r>
              <a:rPr lang="nl-NL" sz="3200" b="1" dirty="0" smtClean="0">
                <a:solidFill>
                  <a:srgbClr val="C00000"/>
                </a:solidFill>
              </a:rPr>
              <a:t>+</a:t>
            </a:r>
            <a:endParaRPr lang="nl-NL"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20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0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0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childTnLst>
                                </p:cTn>
                              </p:par>
                              <p:par>
                                <p:cTn id="56" presetID="10" presetClass="entr" presetSubtype="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20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20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20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2000"/>
                                        <p:tgtEl>
                                          <p:spTgt spid="5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2000"/>
                                        <p:tgtEl>
                                          <p:spTgt spid="5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2000"/>
                                        <p:tgtEl>
                                          <p:spTgt spid="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2000"/>
                                        <p:tgtEl>
                                          <p:spTgt spid="5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2000"/>
                                        <p:tgtEl>
                                          <p:spTgt spid="5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2000"/>
                                        <p:tgtEl>
                                          <p:spTgt spid="5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2000"/>
                                        <p:tgtEl>
                                          <p:spTgt spid="5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2000"/>
                                        <p:tgtEl>
                                          <p:spTgt spid="5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2000"/>
                                        <p:tgtEl>
                                          <p:spTgt spid="5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2000"/>
                                        <p:tgtEl>
                                          <p:spTgt spid="5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2000"/>
                                        <p:tgtEl>
                                          <p:spTgt spid="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2000"/>
                                        <p:tgtEl>
                                          <p:spTgt spid="6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2000"/>
                                        <p:tgtEl>
                                          <p:spTgt spid="6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2000"/>
                                        <p:tgtEl>
                                          <p:spTgt spid="6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2000"/>
                                        <p:tgtEl>
                                          <p:spTgt spid="6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2000"/>
                                        <p:tgtEl>
                                          <p:spTgt spid="6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6">
                                            <p:txEl>
                                              <p:pRg st="0" end="0"/>
                                            </p:txEl>
                                          </p:spTgt>
                                        </p:tgtEl>
                                        <p:attrNameLst>
                                          <p:attrName>style.visibility</p:attrName>
                                        </p:attrNameLst>
                                      </p:cBhvr>
                                      <p:to>
                                        <p:strVal val="visible"/>
                                      </p:to>
                                    </p:set>
                                    <p:animEffect transition="in" filter="fade">
                                      <p:cBhvr>
                                        <p:cTn id="117" dur="2000"/>
                                        <p:tgtEl>
                                          <p:spTgt spid="66">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2000"/>
                                        <p:tgtEl>
                                          <p:spTgt spid="38"/>
                                        </p:tgtEl>
                                      </p:cBhvr>
                                    </p:animEffect>
                                  </p:childTnLst>
                                </p:cTn>
                              </p:par>
                              <p:par>
                                <p:cTn id="123" presetID="10" presetClass="entr" presetSubtype="0" fill="hold"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fade">
                                      <p:cBhvr>
                                        <p:cTn id="125" dur="2000"/>
                                        <p:tgtEl>
                                          <p:spTgt spid="3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2000"/>
                                        <p:tgtEl>
                                          <p:spTgt spid="40"/>
                                        </p:tgtEl>
                                      </p:cBhvr>
                                    </p:animEffect>
                                  </p:childTnLst>
                                </p:cTn>
                              </p:par>
                              <p:par>
                                <p:cTn id="129" presetID="10" presetClass="entr" presetSubtype="0" fill="hold" nodeType="with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2000"/>
                                        <p:tgtEl>
                                          <p:spTgt spid="4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2000"/>
                                        <p:tgtEl>
                                          <p:spTgt spid="42"/>
                                        </p:tgtEl>
                                      </p:cBhvr>
                                    </p:animEffect>
                                  </p:childTnLst>
                                </p:cTn>
                              </p:par>
                              <p:par>
                                <p:cTn id="135" presetID="10" presetClass="entr" presetSubtype="0" fill="hold" nodeType="with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fade">
                                      <p:cBhvr>
                                        <p:cTn id="137" dur="2000"/>
                                        <p:tgtEl>
                                          <p:spTgt spid="43"/>
                                        </p:tgtEl>
                                      </p:cBhvr>
                                    </p:animEffect>
                                  </p:childTnLst>
                                </p:cTn>
                              </p:par>
                              <p:par>
                                <p:cTn id="138" presetID="10" presetClass="entr" presetSubtype="0" fill="hold" nodeType="with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2000"/>
                                        <p:tgtEl>
                                          <p:spTgt spid="4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2000"/>
                                        <p:tgtEl>
                                          <p:spTgt spid="4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6"/>
                                        </p:tgtEl>
                                        <p:attrNameLst>
                                          <p:attrName>style.visibility</p:attrName>
                                        </p:attrNameLst>
                                      </p:cBhvr>
                                      <p:to>
                                        <p:strVal val="visible"/>
                                      </p:to>
                                    </p:set>
                                    <p:animEffect transition="in" filter="fade">
                                      <p:cBhvr>
                                        <p:cTn id="146" dur="2000"/>
                                        <p:tgtEl>
                                          <p:spTgt spid="46"/>
                                        </p:tgtEl>
                                      </p:cBhvr>
                                    </p:animEffect>
                                  </p:childTnLst>
                                </p:cTn>
                              </p:par>
                              <p:par>
                                <p:cTn id="147" presetID="10" presetClass="entr" presetSubtype="0" fill="hold" nodeType="withEffect">
                                  <p:stCondLst>
                                    <p:cond delay="0"/>
                                  </p:stCondLst>
                                  <p:childTnLst>
                                    <p:set>
                                      <p:cBhvr>
                                        <p:cTn id="148" dur="1" fill="hold">
                                          <p:stCondLst>
                                            <p:cond delay="0"/>
                                          </p:stCondLst>
                                        </p:cTn>
                                        <p:tgtEl>
                                          <p:spTgt spid="48"/>
                                        </p:tgtEl>
                                        <p:attrNameLst>
                                          <p:attrName>style.visibility</p:attrName>
                                        </p:attrNameLst>
                                      </p:cBhvr>
                                      <p:to>
                                        <p:strVal val="visible"/>
                                      </p:to>
                                    </p:set>
                                    <p:animEffect transition="in" filter="fade">
                                      <p:cBhvr>
                                        <p:cTn id="149" dur="2000"/>
                                        <p:tgtEl>
                                          <p:spTgt spid="4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9"/>
                                        </p:tgtEl>
                                        <p:attrNameLst>
                                          <p:attrName>style.visibility</p:attrName>
                                        </p:attrNameLst>
                                      </p:cBhvr>
                                      <p:to>
                                        <p:strVal val="visible"/>
                                      </p:to>
                                    </p:set>
                                    <p:animEffect transition="in" filter="fade">
                                      <p:cBhvr>
                                        <p:cTn id="152" dur="2000"/>
                                        <p:tgtEl>
                                          <p:spTgt spid="4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68"/>
                                        </p:tgtEl>
                                        <p:attrNameLst>
                                          <p:attrName>style.visibility</p:attrName>
                                        </p:attrNameLst>
                                      </p:cBhvr>
                                      <p:to>
                                        <p:strVal val="visible"/>
                                      </p:to>
                                    </p:set>
                                    <p:animEffect transition="in" filter="fade">
                                      <p:cBhvr>
                                        <p:cTn id="155" dur="2000"/>
                                        <p:tgtEl>
                                          <p:spTgt spid="6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69"/>
                                        </p:tgtEl>
                                        <p:attrNameLst>
                                          <p:attrName>style.visibility</p:attrName>
                                        </p:attrNameLst>
                                      </p:cBhvr>
                                      <p:to>
                                        <p:strVal val="visible"/>
                                      </p:to>
                                    </p:set>
                                    <p:animEffect transition="in" filter="fade">
                                      <p:cBhvr>
                                        <p:cTn id="158" dur="2000"/>
                                        <p:tgtEl>
                                          <p:spTgt spid="6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0"/>
                                        </p:tgtEl>
                                        <p:attrNameLst>
                                          <p:attrName>style.visibility</p:attrName>
                                        </p:attrNameLst>
                                      </p:cBhvr>
                                      <p:to>
                                        <p:strVal val="visible"/>
                                      </p:to>
                                    </p:set>
                                    <p:animEffect transition="in" filter="fade">
                                      <p:cBhvr>
                                        <p:cTn id="161" dur="2000"/>
                                        <p:tgtEl>
                                          <p:spTgt spid="7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1"/>
                                        </p:tgtEl>
                                        <p:attrNameLst>
                                          <p:attrName>style.visibility</p:attrName>
                                        </p:attrNameLst>
                                      </p:cBhvr>
                                      <p:to>
                                        <p:strVal val="visible"/>
                                      </p:to>
                                    </p:set>
                                    <p:animEffect transition="in" filter="fade">
                                      <p:cBhvr>
                                        <p:cTn id="164" dur="2000"/>
                                        <p:tgtEl>
                                          <p:spTgt spid="7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2"/>
                                        </p:tgtEl>
                                        <p:attrNameLst>
                                          <p:attrName>style.visibility</p:attrName>
                                        </p:attrNameLst>
                                      </p:cBhvr>
                                      <p:to>
                                        <p:strVal val="visible"/>
                                      </p:to>
                                    </p:set>
                                    <p:animEffect transition="in" filter="fade">
                                      <p:cBhvr>
                                        <p:cTn id="167" dur="2000"/>
                                        <p:tgtEl>
                                          <p:spTgt spid="7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2000"/>
                                        <p:tgtEl>
                                          <p:spTgt spid="7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74"/>
                                        </p:tgtEl>
                                        <p:attrNameLst>
                                          <p:attrName>style.visibility</p:attrName>
                                        </p:attrNameLst>
                                      </p:cBhvr>
                                      <p:to>
                                        <p:strVal val="visible"/>
                                      </p:to>
                                    </p:set>
                                    <p:animEffect transition="in" filter="fade">
                                      <p:cBhvr>
                                        <p:cTn id="173" dur="2000"/>
                                        <p:tgtEl>
                                          <p:spTgt spid="7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2000"/>
                                        <p:tgtEl>
                                          <p:spTgt spid="7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6"/>
                                        </p:tgtEl>
                                        <p:attrNameLst>
                                          <p:attrName>style.visibility</p:attrName>
                                        </p:attrNameLst>
                                      </p:cBhvr>
                                      <p:to>
                                        <p:strVal val="visible"/>
                                      </p:to>
                                    </p:set>
                                    <p:animEffect transition="in" filter="fade">
                                      <p:cBhvr>
                                        <p:cTn id="179" dur="2000"/>
                                        <p:tgtEl>
                                          <p:spTgt spid="76"/>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7"/>
                                        </p:tgtEl>
                                        <p:attrNameLst>
                                          <p:attrName>style.visibility</p:attrName>
                                        </p:attrNameLst>
                                      </p:cBhvr>
                                      <p:to>
                                        <p:strVal val="visible"/>
                                      </p:to>
                                    </p:set>
                                    <p:animEffect transition="in" filter="fade">
                                      <p:cBhvr>
                                        <p:cTn id="182"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6" grpId="0" animBg="1"/>
      <p:bldP spid="24" grpId="0" animBg="1"/>
      <p:bldP spid="25" grpId="0" animBg="1"/>
      <p:bldP spid="28" grpId="0" animBg="1"/>
      <p:bldP spid="30" grpId="0" animBg="1"/>
      <p:bldP spid="31" grpId="0" animBg="1"/>
      <p:bldP spid="33" grpId="0" animBg="1"/>
      <p:bldP spid="36" grpId="0" animBg="1"/>
      <p:bldP spid="37" grpId="0" animBg="1"/>
      <p:bldP spid="38" grpId="0" animBg="1"/>
      <p:bldP spid="40" grpId="0" animBg="1"/>
      <p:bldP spid="42" grpId="0" animBg="1"/>
      <p:bldP spid="45" grpId="0" animBg="1"/>
      <p:bldP spid="46" grpId="0" animBg="1"/>
      <p:bldP spid="49" grpId="0" animBg="1"/>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build="allAtOnce"/>
      <p:bldP spid="68" grpId="0"/>
      <p:bldP spid="69" grpId="0"/>
      <p:bldP spid="70" grpId="0"/>
      <p:bldP spid="71" grpId="0"/>
      <p:bldP spid="72" grpId="0"/>
      <p:bldP spid="73" grpId="0"/>
      <p:bldP spid="74" grpId="0"/>
      <p:bldP spid="75" grpId="0"/>
      <p:bldP spid="76" grpId="0"/>
      <p:bldP spid="77" grpId="0"/>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Is de semantische boommethode een beslissingsprocedure voor de </a:t>
            </a:r>
            <a:r>
              <a:rPr lang="nl-NL" sz="3600" dirty="0" err="1" smtClean="0"/>
              <a:t>predikaatlogica</a:t>
            </a:r>
            <a:r>
              <a:rPr lang="nl-NL" sz="3600" dirty="0" smtClean="0"/>
              <a:t>?</a:t>
            </a:r>
            <a:endParaRPr lang="nl-NL" sz="3600" dirty="0"/>
          </a:p>
        </p:txBody>
      </p:sp>
      <p:sp>
        <p:nvSpPr>
          <p:cNvPr id="3" name="Content Placeholder 2"/>
          <p:cNvSpPr>
            <a:spLocks noGrp="1"/>
          </p:cNvSpPr>
          <p:nvPr>
            <p:ph idx="1"/>
          </p:nvPr>
        </p:nvSpPr>
        <p:spPr>
          <a:xfrm>
            <a:off x="457200" y="3040361"/>
            <a:ext cx="8686800" cy="820687"/>
          </a:xfrm>
        </p:spPr>
        <p:txBody>
          <a:bodyPr>
            <a:noAutofit/>
          </a:bodyPr>
          <a:lstStyle/>
          <a:p>
            <a:r>
              <a:rPr lang="nl-NL" sz="2000" dirty="0" smtClean="0"/>
              <a:t>De boommethode is een beslissingsprocedure voor de </a:t>
            </a:r>
            <a:r>
              <a:rPr lang="nl-NL" sz="2000" dirty="0" err="1" smtClean="0"/>
              <a:t>predikaatlogica</a:t>
            </a:r>
            <a:r>
              <a:rPr lang="nl-NL" sz="2000" dirty="0" smtClean="0"/>
              <a:t> </a:t>
            </a:r>
            <a:r>
              <a:rPr lang="nl-NL" sz="2000" i="1" dirty="0" smtClean="0"/>
              <a:t>indien</a:t>
            </a:r>
            <a:r>
              <a:rPr lang="nl-NL" sz="2000" dirty="0" smtClean="0"/>
              <a:t> ze voor iedere verzameling van </a:t>
            </a:r>
            <a:r>
              <a:rPr lang="nl-NL" sz="2000" dirty="0" err="1" smtClean="0"/>
              <a:t>predikaatlogische</a:t>
            </a:r>
            <a:r>
              <a:rPr lang="nl-NL" sz="2000" dirty="0" smtClean="0"/>
              <a:t> premissen </a:t>
            </a:r>
            <a:r>
              <a:rPr lang="el-GR" sz="2000" b="1" i="1" dirty="0" smtClean="0"/>
              <a:t>α</a:t>
            </a:r>
            <a:r>
              <a:rPr lang="nl-NL" sz="2000" b="1" i="1" baseline="-25000" dirty="0" smtClean="0"/>
              <a:t>1 </a:t>
            </a:r>
            <a:r>
              <a:rPr lang="nl-NL" sz="2000" dirty="0" smtClean="0"/>
              <a:t>,</a:t>
            </a:r>
            <a:r>
              <a:rPr lang="nl-NL" sz="2000" b="1" i="1" dirty="0" smtClean="0"/>
              <a:t> </a:t>
            </a:r>
            <a:r>
              <a:rPr lang="el-GR" sz="2000" b="1" i="1" dirty="0" smtClean="0"/>
              <a:t>α</a:t>
            </a:r>
            <a:r>
              <a:rPr lang="nl-NL" sz="2000" b="1" i="1" baseline="-25000" dirty="0" smtClean="0"/>
              <a:t>2</a:t>
            </a:r>
            <a:r>
              <a:rPr lang="nl-NL" sz="2000" b="1" i="1" dirty="0" smtClean="0"/>
              <a:t> </a:t>
            </a:r>
            <a:r>
              <a:rPr lang="nl-NL" sz="2000" dirty="0" smtClean="0"/>
              <a:t>,</a:t>
            </a:r>
            <a:r>
              <a:rPr lang="nl-NL" sz="2000" b="1" i="1" dirty="0" smtClean="0"/>
              <a:t> </a:t>
            </a:r>
            <a:r>
              <a:rPr lang="el-GR" sz="2000" b="1" i="1" dirty="0" smtClean="0"/>
              <a:t>α</a:t>
            </a:r>
            <a:r>
              <a:rPr lang="nl-NL" sz="2000" b="1" i="1" baseline="-25000" dirty="0" smtClean="0"/>
              <a:t>3</a:t>
            </a:r>
            <a:r>
              <a:rPr lang="nl-NL" sz="2000" b="1" i="1" dirty="0" smtClean="0"/>
              <a:t> </a:t>
            </a:r>
            <a:r>
              <a:rPr lang="nl-NL" sz="2000" dirty="0" smtClean="0"/>
              <a:t>en </a:t>
            </a:r>
            <a:r>
              <a:rPr lang="nl-NL" sz="2000" dirty="0" err="1" smtClean="0"/>
              <a:t>predikaatlogische</a:t>
            </a:r>
            <a:r>
              <a:rPr lang="nl-NL" sz="2000" dirty="0" smtClean="0"/>
              <a:t> conclusie </a:t>
            </a:r>
            <a:r>
              <a:rPr lang="el-GR" sz="2000" b="1" i="1" dirty="0" smtClean="0"/>
              <a:t>β</a:t>
            </a:r>
            <a:r>
              <a:rPr lang="nl-NL" sz="2000" dirty="0" smtClean="0"/>
              <a:t> netjes in een eindig aantal stappen bepaalt          of al dan niet </a:t>
            </a:r>
            <a:r>
              <a:rPr lang="el-GR" sz="2000" b="1" i="1" dirty="0" smtClean="0"/>
              <a:t>α</a:t>
            </a:r>
            <a:r>
              <a:rPr lang="nl-NL" sz="2000" b="1" i="1" baseline="-25000" dirty="0" smtClean="0"/>
              <a:t>1 </a:t>
            </a:r>
            <a:r>
              <a:rPr lang="nl-NL" sz="2000" dirty="0" smtClean="0"/>
              <a:t>,</a:t>
            </a:r>
            <a:r>
              <a:rPr lang="nl-NL" sz="2000" b="1" i="1" dirty="0" smtClean="0"/>
              <a:t> </a:t>
            </a:r>
            <a:r>
              <a:rPr lang="el-GR" sz="2000" b="1" i="1" dirty="0" smtClean="0"/>
              <a:t>α</a:t>
            </a:r>
            <a:r>
              <a:rPr lang="nl-NL" sz="2000" b="1" i="1" baseline="-25000" dirty="0" smtClean="0"/>
              <a:t>2</a:t>
            </a:r>
            <a:r>
              <a:rPr lang="nl-NL" sz="2000" b="1" i="1" dirty="0" smtClean="0"/>
              <a:t> </a:t>
            </a:r>
            <a:r>
              <a:rPr lang="nl-NL" sz="2000" dirty="0" smtClean="0"/>
              <a:t>,</a:t>
            </a:r>
            <a:r>
              <a:rPr lang="nl-NL" sz="2000" b="1" i="1" dirty="0" smtClean="0"/>
              <a:t> </a:t>
            </a:r>
            <a:r>
              <a:rPr lang="el-GR" sz="2000" b="1" i="1" dirty="0" smtClean="0"/>
              <a:t>α</a:t>
            </a:r>
            <a:r>
              <a:rPr lang="nl-NL" sz="2000" b="1" i="1" baseline="-25000" dirty="0" smtClean="0"/>
              <a:t>3</a:t>
            </a:r>
            <a:r>
              <a:rPr lang="nl-NL" sz="2000" b="1" i="1" dirty="0" smtClean="0"/>
              <a:t> </a:t>
            </a:r>
            <a:r>
              <a:rPr lang="nl-NL" sz="2000" b="1" dirty="0" smtClean="0"/>
              <a:t>|= </a:t>
            </a:r>
            <a:r>
              <a:rPr lang="el-GR" sz="2000" b="1" i="1" dirty="0" smtClean="0"/>
              <a:t>β</a:t>
            </a:r>
            <a:r>
              <a:rPr lang="nl-NL" sz="2000" b="1" i="1" dirty="0" smtClean="0"/>
              <a:t> </a:t>
            </a:r>
            <a:r>
              <a:rPr lang="nl-NL" sz="2000" dirty="0" smtClean="0"/>
              <a:t>het geval is.</a:t>
            </a:r>
          </a:p>
        </p:txBody>
      </p:sp>
      <p:sp>
        <p:nvSpPr>
          <p:cNvPr id="8" name="Content Placeholder 2"/>
          <p:cNvSpPr txBox="1">
            <a:spLocks/>
          </p:cNvSpPr>
          <p:nvPr/>
        </p:nvSpPr>
        <p:spPr>
          <a:xfrm>
            <a:off x="395536" y="4480520"/>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Tot dusver lijkt dat inderdaad het geval te zijn. </a:t>
            </a:r>
            <a:r>
              <a:rPr lang="nl-NL" sz="2000" dirty="0" smtClean="0"/>
              <a:t>V</a:t>
            </a:r>
            <a:r>
              <a:rPr lang="nl-NL" sz="2000" noProof="0" dirty="0" smtClean="0"/>
              <a:t>oor iedere </a:t>
            </a:r>
            <a:r>
              <a:rPr lang="nl-NL" sz="2000" noProof="0" dirty="0" err="1" smtClean="0"/>
              <a:t>predikaat-logische</a:t>
            </a:r>
            <a:r>
              <a:rPr lang="nl-NL" sz="2000" noProof="0" dirty="0" smtClean="0"/>
              <a:t> redenering die we bekeken konden we immers netjes na een eindig aantal stappen concluderen of die redenering al dan niet semantisch geldig is. Steeds vonden we immers een tegenvoorbeeld of sloot de boom.</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467544" y="1844824"/>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De semantische </a:t>
            </a:r>
            <a:r>
              <a:rPr lang="nl-NL" sz="2000" dirty="0" smtClean="0"/>
              <a:t>boommethode is een beslissingsprocedure voor de </a:t>
            </a:r>
            <a:r>
              <a:rPr lang="nl-NL" sz="2000" i="1" dirty="0" smtClean="0"/>
              <a:t>propositie</a:t>
            </a:r>
            <a:r>
              <a:rPr lang="nl-NL" sz="2000" dirty="0" smtClean="0"/>
              <a:t>logica. Maar dat betekent nog niet automatisch dat zij ook               een beslissingsprocedure voor de </a:t>
            </a:r>
            <a:r>
              <a:rPr lang="nl-NL" sz="2000" i="1" dirty="0" err="1" smtClean="0"/>
              <a:t>predikaat</a:t>
            </a:r>
            <a:r>
              <a:rPr lang="nl-NL" sz="2000" dirty="0" err="1" smtClean="0"/>
              <a:t>logica</a:t>
            </a:r>
            <a:r>
              <a:rPr lang="nl-NL" sz="2000" dirty="0" smtClean="0"/>
              <a:t> is.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8" grpId="0" build="allAtOnce"/>
      <p:bldP spid="9" grpId="0" build="allAtOnce"/>
    </p:bld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Is de semantische boommethode een beslissingsprocedure voor de </a:t>
            </a:r>
            <a:r>
              <a:rPr lang="nl-NL" sz="3600" dirty="0" err="1" smtClean="0"/>
              <a:t>predikaatlogica</a:t>
            </a:r>
            <a:r>
              <a:rPr lang="nl-NL" sz="3600" dirty="0" smtClean="0"/>
              <a:t>?</a:t>
            </a:r>
            <a:endParaRPr lang="nl-NL" sz="3600" dirty="0"/>
          </a:p>
        </p:txBody>
      </p:sp>
      <p:sp>
        <p:nvSpPr>
          <p:cNvPr id="7" name="Content Placeholder 2"/>
          <p:cNvSpPr txBox="1">
            <a:spLocks/>
          </p:cNvSpPr>
          <p:nvPr/>
        </p:nvSpPr>
        <p:spPr>
          <a:xfrm>
            <a:off x="385192" y="1700808"/>
            <a:ext cx="8758808"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Toch is de boommethode </a:t>
            </a:r>
            <a:r>
              <a:rPr lang="nl-NL" sz="2000" dirty="0" err="1" smtClean="0"/>
              <a:t>géén</a:t>
            </a:r>
            <a:r>
              <a:rPr lang="nl-NL" sz="2000" dirty="0" smtClean="0"/>
              <a:t> beslissingsprocedure voor de </a:t>
            </a:r>
            <a:r>
              <a:rPr lang="nl-NL" sz="2000" dirty="0" err="1" smtClean="0"/>
              <a:t>predikaatlogica</a:t>
            </a:r>
            <a:r>
              <a:rPr lang="nl-NL" sz="2000" dirty="0" smtClean="0"/>
              <a:t>. Soms komen we namelijk niet uit op een tegenvoorbeeld </a:t>
            </a:r>
            <a:r>
              <a:rPr lang="nl-NL" sz="2000" i="1" dirty="0" smtClean="0"/>
              <a:t>en</a:t>
            </a:r>
            <a:r>
              <a:rPr lang="nl-NL" sz="2000" dirty="0" smtClean="0"/>
              <a:t> sluit de boom    zich ook niet. De boom wordt dan oneindig groot. In die gevallen geeft de methode dus </a:t>
            </a:r>
            <a:r>
              <a:rPr lang="nl-NL" sz="2000" dirty="0" err="1" smtClean="0"/>
              <a:t>géén</a:t>
            </a:r>
            <a:r>
              <a:rPr lang="nl-NL" sz="2000" dirty="0" smtClean="0"/>
              <a:t> uitsluitsel over de geldigheid van de redenering in kwestie.</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349696" y="3256384"/>
            <a:ext cx="515840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Volgt nu dat </a:t>
            </a:r>
            <a:r>
              <a:rPr lang="nl-NL" sz="2000" dirty="0" err="1" smtClean="0"/>
              <a:t>predikaatlogica</a:t>
            </a:r>
            <a:r>
              <a:rPr lang="nl-NL" sz="2000" dirty="0" smtClean="0"/>
              <a:t> </a:t>
            </a:r>
            <a:r>
              <a:rPr lang="nl-NL" sz="2000" i="1" dirty="0" err="1" smtClean="0"/>
              <a:t>on</a:t>
            </a:r>
            <a:r>
              <a:rPr lang="nl-NL" sz="2000" dirty="0" err="1" smtClean="0"/>
              <a:t>beslisbaar</a:t>
            </a:r>
            <a:r>
              <a:rPr lang="nl-NL" sz="2000" dirty="0" smtClean="0"/>
              <a:t> is?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23528" y="3256384"/>
            <a:ext cx="8712968" cy="7486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                                                                                 </a:t>
            </a:r>
            <a:r>
              <a:rPr lang="nl-NL" sz="2000" dirty="0" smtClean="0">
                <a:solidFill>
                  <a:srgbClr val="FF0000"/>
                </a:solidFill>
              </a:rPr>
              <a:t>Nee</a:t>
            </a:r>
            <a:r>
              <a:rPr lang="nl-NL" sz="2000" dirty="0" smtClean="0"/>
              <a:t>, want wellicht is er nog een andere beslissingsprocedure. Dat kan vooralsnog niet uitgesloten worden!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nl-NL" sz="3200" dirty="0" smtClean="0"/>
              <a:t>Voorbeeld van een situatie waarin de boommethode </a:t>
            </a:r>
            <a:r>
              <a:rPr lang="nl-NL" sz="3200" dirty="0" err="1" smtClean="0"/>
              <a:t>géén</a:t>
            </a:r>
            <a:r>
              <a:rPr lang="nl-NL" sz="3200" dirty="0" smtClean="0"/>
              <a:t> uitsluitsel geeft</a:t>
            </a:r>
            <a:endParaRPr lang="nl-NL" sz="3200" dirty="0"/>
          </a:p>
        </p:txBody>
      </p:sp>
      <p:sp>
        <p:nvSpPr>
          <p:cNvPr id="29" name="Oval 28"/>
          <p:cNvSpPr/>
          <p:nvPr/>
        </p:nvSpPr>
        <p:spPr>
          <a:xfrm>
            <a:off x="2168340" y="177290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p:cNvSpPr/>
          <p:nvPr/>
        </p:nvSpPr>
        <p:spPr>
          <a:xfrm>
            <a:off x="926091" y="1574884"/>
            <a:ext cx="1125629" cy="369332"/>
          </a:xfrm>
          <a:prstGeom prst="rect">
            <a:avLst/>
          </a:prstGeom>
        </p:spPr>
        <p:txBody>
          <a:bodyPr wrap="none">
            <a:spAutoFit/>
          </a:bodyPr>
          <a:lstStyle/>
          <a:p>
            <a:r>
              <a:rPr lang="nl-NL" b="1" dirty="0" smtClean="0"/>
              <a:t>∀x ∃y </a:t>
            </a:r>
            <a:r>
              <a:rPr lang="nl-NL" b="1" dirty="0" err="1" smtClean="0"/>
              <a:t>Rxy</a:t>
            </a:r>
            <a:endParaRPr lang="nl-NL" dirty="0"/>
          </a:p>
        </p:txBody>
      </p:sp>
      <p:sp>
        <p:nvSpPr>
          <p:cNvPr id="31" name="Rectangle 30"/>
          <p:cNvSpPr/>
          <p:nvPr/>
        </p:nvSpPr>
        <p:spPr>
          <a:xfrm>
            <a:off x="2253836" y="1574884"/>
            <a:ext cx="542136" cy="369332"/>
          </a:xfrm>
          <a:prstGeom prst="rect">
            <a:avLst/>
          </a:prstGeom>
        </p:spPr>
        <p:txBody>
          <a:bodyPr wrap="none">
            <a:spAutoFit/>
          </a:bodyPr>
          <a:lstStyle/>
          <a:p>
            <a:r>
              <a:rPr lang="nl-NL" b="1" dirty="0" err="1" smtClean="0"/>
              <a:t>Raa</a:t>
            </a:r>
            <a:endParaRPr lang="nl-NL" dirty="0"/>
          </a:p>
        </p:txBody>
      </p:sp>
      <p:cxnSp>
        <p:nvCxnSpPr>
          <p:cNvPr id="34" name="Straight Connector 33"/>
          <p:cNvCxnSpPr/>
          <p:nvPr/>
        </p:nvCxnSpPr>
        <p:spPr>
          <a:xfrm flipH="1">
            <a:off x="2195736" y="1926213"/>
            <a:ext cx="11901" cy="9541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171789" y="293432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6" name="Straight Connector 35"/>
          <p:cNvCxnSpPr/>
          <p:nvPr/>
        </p:nvCxnSpPr>
        <p:spPr>
          <a:xfrm>
            <a:off x="2207637" y="3078341"/>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171789" y="35823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8" name="Straight Connector 37"/>
          <p:cNvCxnSpPr/>
          <p:nvPr/>
        </p:nvCxnSpPr>
        <p:spPr>
          <a:xfrm>
            <a:off x="2207637" y="3726413"/>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171789" y="423046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0" name="Straight Connector 39"/>
          <p:cNvCxnSpPr/>
          <p:nvPr/>
        </p:nvCxnSpPr>
        <p:spPr>
          <a:xfrm>
            <a:off x="2207637" y="4383777"/>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171789" y="488783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p:cNvSpPr/>
          <p:nvPr/>
        </p:nvSpPr>
        <p:spPr>
          <a:xfrm>
            <a:off x="1299463" y="2708920"/>
            <a:ext cx="824265" cy="646331"/>
          </a:xfrm>
          <a:prstGeom prst="rect">
            <a:avLst/>
          </a:prstGeom>
        </p:spPr>
        <p:txBody>
          <a:bodyPr wrap="square">
            <a:spAutoFit/>
          </a:bodyPr>
          <a:lstStyle/>
          <a:p>
            <a:r>
              <a:rPr lang="nl-NL" b="1" dirty="0" smtClean="0"/>
              <a:t>∃y </a:t>
            </a:r>
            <a:r>
              <a:rPr lang="nl-NL" b="1" dirty="0" err="1" smtClean="0"/>
              <a:t>Ray</a:t>
            </a:r>
            <a:endParaRPr lang="nl-NL" dirty="0" smtClean="0"/>
          </a:p>
          <a:p>
            <a:endParaRPr lang="nl-NL" dirty="0">
              <a:solidFill>
                <a:srgbClr val="FF0000"/>
              </a:solidFill>
            </a:endParaRPr>
          </a:p>
        </p:txBody>
      </p:sp>
      <p:sp>
        <p:nvSpPr>
          <p:cNvPr id="43" name="Rectangle 42"/>
          <p:cNvSpPr/>
          <p:nvPr/>
        </p:nvSpPr>
        <p:spPr>
          <a:xfrm>
            <a:off x="1619672" y="3429000"/>
            <a:ext cx="551754" cy="369332"/>
          </a:xfrm>
          <a:prstGeom prst="rect">
            <a:avLst/>
          </a:prstGeom>
        </p:spPr>
        <p:txBody>
          <a:bodyPr wrap="none">
            <a:spAutoFit/>
          </a:bodyPr>
          <a:lstStyle/>
          <a:p>
            <a:r>
              <a:rPr lang="nl-NL" b="1" dirty="0" smtClean="0"/>
              <a:t>Rab</a:t>
            </a:r>
            <a:endParaRPr lang="nl-NL" dirty="0"/>
          </a:p>
        </p:txBody>
      </p:sp>
      <p:cxnSp>
        <p:nvCxnSpPr>
          <p:cNvPr id="47" name="Straight Connector 46"/>
          <p:cNvCxnSpPr/>
          <p:nvPr/>
        </p:nvCxnSpPr>
        <p:spPr>
          <a:xfrm>
            <a:off x="2195736" y="504056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160000" y="554461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Straight Connector 49"/>
          <p:cNvCxnSpPr/>
          <p:nvPr/>
        </p:nvCxnSpPr>
        <p:spPr>
          <a:xfrm>
            <a:off x="2195736" y="568863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160000" y="61926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tangle 58"/>
          <p:cNvSpPr/>
          <p:nvPr/>
        </p:nvSpPr>
        <p:spPr>
          <a:xfrm>
            <a:off x="1331640" y="4078813"/>
            <a:ext cx="968281" cy="646331"/>
          </a:xfrm>
          <a:prstGeom prst="rect">
            <a:avLst/>
          </a:prstGeom>
        </p:spPr>
        <p:txBody>
          <a:bodyPr wrap="square">
            <a:spAutoFit/>
          </a:bodyPr>
          <a:lstStyle/>
          <a:p>
            <a:r>
              <a:rPr lang="nl-NL" b="1" dirty="0" smtClean="0"/>
              <a:t>∃y </a:t>
            </a:r>
            <a:r>
              <a:rPr lang="nl-NL" b="1" dirty="0" err="1" smtClean="0"/>
              <a:t>Rby</a:t>
            </a:r>
            <a:endParaRPr lang="nl-NL" dirty="0" smtClean="0"/>
          </a:p>
          <a:p>
            <a:endParaRPr lang="nl-NL" dirty="0">
              <a:solidFill>
                <a:srgbClr val="FF0000"/>
              </a:solidFill>
            </a:endParaRPr>
          </a:p>
        </p:txBody>
      </p:sp>
      <p:sp>
        <p:nvSpPr>
          <p:cNvPr id="60" name="Rectangle 59"/>
          <p:cNvSpPr/>
          <p:nvPr/>
        </p:nvSpPr>
        <p:spPr>
          <a:xfrm>
            <a:off x="1619672" y="4715852"/>
            <a:ext cx="534121" cy="369332"/>
          </a:xfrm>
          <a:prstGeom prst="rect">
            <a:avLst/>
          </a:prstGeom>
        </p:spPr>
        <p:txBody>
          <a:bodyPr wrap="none">
            <a:spAutoFit/>
          </a:bodyPr>
          <a:lstStyle/>
          <a:p>
            <a:r>
              <a:rPr lang="nl-NL" b="1" dirty="0" err="1" smtClean="0"/>
              <a:t>Rbc</a:t>
            </a:r>
            <a:endParaRPr lang="nl-NL" dirty="0"/>
          </a:p>
        </p:txBody>
      </p:sp>
      <p:sp>
        <p:nvSpPr>
          <p:cNvPr id="61" name="Rectangle 60"/>
          <p:cNvSpPr/>
          <p:nvPr/>
        </p:nvSpPr>
        <p:spPr>
          <a:xfrm>
            <a:off x="1299463" y="5374957"/>
            <a:ext cx="968281" cy="646331"/>
          </a:xfrm>
          <a:prstGeom prst="rect">
            <a:avLst/>
          </a:prstGeom>
        </p:spPr>
        <p:txBody>
          <a:bodyPr wrap="square">
            <a:spAutoFit/>
          </a:bodyPr>
          <a:lstStyle/>
          <a:p>
            <a:r>
              <a:rPr lang="nl-NL" b="1" dirty="0" smtClean="0"/>
              <a:t>∃y </a:t>
            </a:r>
            <a:r>
              <a:rPr lang="nl-NL" b="1" dirty="0" err="1" smtClean="0"/>
              <a:t>Rcy</a:t>
            </a:r>
            <a:endParaRPr lang="nl-NL" dirty="0" smtClean="0"/>
          </a:p>
          <a:p>
            <a:endParaRPr lang="nl-NL" dirty="0">
              <a:solidFill>
                <a:srgbClr val="FF0000"/>
              </a:solidFill>
            </a:endParaRPr>
          </a:p>
        </p:txBody>
      </p:sp>
      <p:sp>
        <p:nvSpPr>
          <p:cNvPr id="62" name="Rectangle 61"/>
          <p:cNvSpPr/>
          <p:nvPr/>
        </p:nvSpPr>
        <p:spPr>
          <a:xfrm>
            <a:off x="1589607" y="6011996"/>
            <a:ext cx="534121" cy="369332"/>
          </a:xfrm>
          <a:prstGeom prst="rect">
            <a:avLst/>
          </a:prstGeom>
        </p:spPr>
        <p:txBody>
          <a:bodyPr wrap="none">
            <a:spAutoFit/>
          </a:bodyPr>
          <a:lstStyle/>
          <a:p>
            <a:r>
              <a:rPr lang="nl-NL" b="1" dirty="0" err="1" smtClean="0"/>
              <a:t>Rcd</a:t>
            </a:r>
            <a:endParaRPr lang="nl-NL" dirty="0"/>
          </a:p>
        </p:txBody>
      </p:sp>
      <p:sp>
        <p:nvSpPr>
          <p:cNvPr id="63" name="TextBox 62"/>
          <p:cNvSpPr txBox="1"/>
          <p:nvPr/>
        </p:nvSpPr>
        <p:spPr>
          <a:xfrm>
            <a:off x="1187624" y="6444044"/>
            <a:ext cx="2376264" cy="369332"/>
          </a:xfrm>
          <a:prstGeom prst="rect">
            <a:avLst/>
          </a:prstGeom>
          <a:noFill/>
        </p:spPr>
        <p:txBody>
          <a:bodyPr wrap="square" rtlCol="0">
            <a:spAutoFit/>
          </a:bodyPr>
          <a:lstStyle/>
          <a:p>
            <a:r>
              <a:rPr lang="nl-NL" i="1" dirty="0" err="1" smtClean="0"/>
              <a:t>Etc</a:t>
            </a:r>
            <a:r>
              <a:rPr lang="nl-NL" i="1" dirty="0" smtClean="0"/>
              <a:t>… Ad </a:t>
            </a:r>
            <a:r>
              <a:rPr lang="nl-NL" i="1" dirty="0" err="1" smtClean="0"/>
              <a:t>infinitum</a:t>
            </a:r>
            <a:r>
              <a:rPr lang="nl-NL" i="1" dirty="0" smtClean="0"/>
              <a:t>…</a:t>
            </a:r>
            <a:endParaRPr lang="nl-NL" i="1" dirty="0"/>
          </a:p>
        </p:txBody>
      </p:sp>
      <p:sp>
        <p:nvSpPr>
          <p:cNvPr id="64" name="TextBox 63"/>
          <p:cNvSpPr txBox="1"/>
          <p:nvPr/>
        </p:nvSpPr>
        <p:spPr>
          <a:xfrm>
            <a:off x="3779912" y="1628800"/>
            <a:ext cx="5364088" cy="1754326"/>
          </a:xfrm>
          <a:prstGeom prst="rect">
            <a:avLst/>
          </a:prstGeom>
          <a:noFill/>
        </p:spPr>
        <p:txBody>
          <a:bodyPr wrap="square" rtlCol="0">
            <a:spAutoFit/>
          </a:bodyPr>
          <a:lstStyle/>
          <a:p>
            <a:r>
              <a:rPr lang="nl-NL" dirty="0" smtClean="0"/>
              <a:t>Door toepassing van de boommethode stuiten we nooit op een eindige uitontwikkelde open tak en dus ook nooit op een tegenvoorbeeld. En de boom sluit   ook nooit.  Er is sprake van een </a:t>
            </a:r>
            <a:r>
              <a:rPr lang="nl-NL" i="1" dirty="0" smtClean="0"/>
              <a:t>oneindige regressie</a:t>
            </a:r>
            <a:r>
              <a:rPr lang="nl-NL" dirty="0" smtClean="0"/>
              <a:t>.     De boommethode vertelt ons hier dus niet of de redenering in kwestie wel of niet semantisch geldig is. </a:t>
            </a:r>
            <a:endParaRPr lang="nl-NL" dirty="0"/>
          </a:p>
        </p:txBody>
      </p:sp>
      <p:sp>
        <p:nvSpPr>
          <p:cNvPr id="65" name="TextBox 64"/>
          <p:cNvSpPr txBox="1"/>
          <p:nvPr/>
        </p:nvSpPr>
        <p:spPr>
          <a:xfrm>
            <a:off x="3851920" y="3560817"/>
            <a:ext cx="4824536" cy="3108543"/>
          </a:xfrm>
          <a:prstGeom prst="rect">
            <a:avLst/>
          </a:prstGeom>
          <a:noFill/>
        </p:spPr>
        <p:txBody>
          <a:bodyPr wrap="square" rtlCol="0">
            <a:spAutoFit/>
          </a:bodyPr>
          <a:lstStyle/>
          <a:p>
            <a:r>
              <a:rPr lang="nl-NL" dirty="0" smtClean="0"/>
              <a:t>Toch kunnen we zelf inzien dat de redenering  semantisch ongeldig is. Neem maar de volgende </a:t>
            </a:r>
            <a:r>
              <a:rPr lang="nl-NL" i="1" dirty="0" smtClean="0"/>
              <a:t>interpretatie</a:t>
            </a:r>
            <a:r>
              <a:rPr lang="nl-NL" dirty="0" smtClean="0"/>
              <a:t>: </a:t>
            </a:r>
          </a:p>
          <a:p>
            <a:endParaRPr lang="nl-NL" sz="800" b="1" dirty="0" smtClean="0"/>
          </a:p>
          <a:p>
            <a:r>
              <a:rPr lang="nl-NL" b="1" dirty="0" smtClean="0"/>
              <a:t>Domein</a:t>
            </a:r>
            <a:r>
              <a:rPr lang="nl-NL" dirty="0" smtClean="0"/>
              <a:t>: mensen. </a:t>
            </a:r>
          </a:p>
          <a:p>
            <a:r>
              <a:rPr lang="nl-NL" b="1" dirty="0" err="1" smtClean="0"/>
              <a:t>Rxy</a:t>
            </a:r>
            <a:r>
              <a:rPr lang="nl-NL" dirty="0" smtClean="0"/>
              <a:t>: y is de moeder van x. </a:t>
            </a:r>
          </a:p>
          <a:p>
            <a:r>
              <a:rPr lang="nl-NL" b="1" dirty="0" smtClean="0"/>
              <a:t>a</a:t>
            </a:r>
            <a:r>
              <a:rPr lang="nl-NL" dirty="0" smtClean="0"/>
              <a:t>: Esther. </a:t>
            </a:r>
          </a:p>
          <a:p>
            <a:endParaRPr lang="nl-NL" sz="800" dirty="0" smtClean="0"/>
          </a:p>
          <a:p>
            <a:r>
              <a:rPr lang="nl-NL" dirty="0" smtClean="0"/>
              <a:t>Deze interpretatie maakt de premisse van de redenering waar (‘Iedereen heeft een moeder’) en de conclusie onwaar (‘Esther is de moeder van zichzelf’).  Dus inderdaad semantisch ongeldig.</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20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
                                            <p:txEl>
                                              <p:pRg st="0" end="0"/>
                                            </p:txEl>
                                          </p:spTgt>
                                        </p:tgtEl>
                                        <p:attrNameLst>
                                          <p:attrName>style.visibility</p:attrName>
                                        </p:attrNameLst>
                                      </p:cBhvr>
                                      <p:to>
                                        <p:strVal val="visible"/>
                                      </p:to>
                                    </p:set>
                                    <p:animEffect transition="in" filter="fade">
                                      <p:cBhvr>
                                        <p:cTn id="12" dur="2000"/>
                                        <p:tgtEl>
                                          <p:spTgt spid="6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5">
                                            <p:txEl>
                                              <p:pRg st="2" end="2"/>
                                            </p:txEl>
                                          </p:spTgt>
                                        </p:tgtEl>
                                        <p:attrNameLst>
                                          <p:attrName>style.visibility</p:attrName>
                                        </p:attrNameLst>
                                      </p:cBhvr>
                                      <p:to>
                                        <p:strVal val="visible"/>
                                      </p:to>
                                    </p:set>
                                    <p:animEffect transition="in" filter="fade">
                                      <p:cBhvr>
                                        <p:cTn id="15" dur="2000"/>
                                        <p:tgtEl>
                                          <p:spTgt spid="6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
                                            <p:txEl>
                                              <p:pRg st="3" end="3"/>
                                            </p:txEl>
                                          </p:spTgt>
                                        </p:tgtEl>
                                        <p:attrNameLst>
                                          <p:attrName>style.visibility</p:attrName>
                                        </p:attrNameLst>
                                      </p:cBhvr>
                                      <p:to>
                                        <p:strVal val="visible"/>
                                      </p:to>
                                    </p:set>
                                    <p:animEffect transition="in" filter="fade">
                                      <p:cBhvr>
                                        <p:cTn id="18" dur="2000"/>
                                        <p:tgtEl>
                                          <p:spTgt spid="6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xEl>
                                              <p:pRg st="4" end="4"/>
                                            </p:txEl>
                                          </p:spTgt>
                                        </p:tgtEl>
                                        <p:attrNameLst>
                                          <p:attrName>style.visibility</p:attrName>
                                        </p:attrNameLst>
                                      </p:cBhvr>
                                      <p:to>
                                        <p:strVal val="visible"/>
                                      </p:to>
                                    </p:set>
                                    <p:animEffect transition="in" filter="fade">
                                      <p:cBhvr>
                                        <p:cTn id="21" dur="2000"/>
                                        <p:tgtEl>
                                          <p:spTgt spid="6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5">
                                            <p:txEl>
                                              <p:pRg st="6" end="6"/>
                                            </p:txEl>
                                          </p:spTgt>
                                        </p:tgtEl>
                                        <p:attrNameLst>
                                          <p:attrName>style.visibility</p:attrName>
                                        </p:attrNameLst>
                                      </p:cBhvr>
                                      <p:to>
                                        <p:strVal val="visible"/>
                                      </p:to>
                                    </p:set>
                                    <p:animEffect transition="in" filter="fade">
                                      <p:cBhvr>
                                        <p:cTn id="24" dur="2000"/>
                                        <p:tgtEl>
                                          <p:spTgt spid="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allAtOnce"/>
      <p:bldP spid="65" grpId="0" build="allAtOnce"/>
    </p:bld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De semantische boommethode is geen beslissingsprocedure voor de </a:t>
            </a:r>
            <a:r>
              <a:rPr lang="nl-NL" sz="3600" dirty="0" err="1" smtClean="0"/>
              <a:t>predikaatlogica</a:t>
            </a:r>
            <a:endParaRPr lang="nl-NL" sz="3600" dirty="0"/>
          </a:p>
        </p:txBody>
      </p:sp>
      <p:sp>
        <p:nvSpPr>
          <p:cNvPr id="8" name="Content Placeholder 2"/>
          <p:cNvSpPr txBox="1">
            <a:spLocks/>
          </p:cNvSpPr>
          <p:nvPr/>
        </p:nvSpPr>
        <p:spPr>
          <a:xfrm>
            <a:off x="395536" y="4984576"/>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Een oneindige regressie in één of meerdere takken (kortom: een oneindige boom) betekent dus niet automatisch dat de boommethode faalt! Als we daarnaast namelijk één of meerdere eindige uitontwikkelde open takken tegenkomen, dan </a:t>
            </a:r>
            <a:r>
              <a:rPr lang="nl-NL" sz="2000" dirty="0" smtClean="0"/>
              <a:t>leveren die takken nog steeds keurig tegenvoorbeelden op, zodat we weten dat de redenering </a:t>
            </a:r>
            <a:r>
              <a:rPr lang="nl-NL" sz="2000" noProof="0" dirty="0" smtClean="0"/>
              <a:t>in kwestie semantisch ongeldig is.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467544" y="1528192"/>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Soms krijgen we bij het toepassen van de boommethode een combinatie van één of meer eindige uitontwikkelde open takken (die dus elk een tegenvoorbeeld opleveren) en één of meer takken waar geen einde aan komt. Dit zijn dus situaties waarin de boommethode toch uitsluitsel geeft over het semantisch geldig of ongeldig zijn van de redenering in kwestie</a:t>
            </a:r>
          </a:p>
        </p:txBody>
      </p:sp>
      <p:sp>
        <p:nvSpPr>
          <p:cNvPr id="5" name="Oval 4"/>
          <p:cNvSpPr/>
          <p:nvPr/>
        </p:nvSpPr>
        <p:spPr>
          <a:xfrm>
            <a:off x="2171789"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p:cNvSpPr/>
          <p:nvPr/>
        </p:nvSpPr>
        <p:spPr>
          <a:xfrm>
            <a:off x="2171789" y="363564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Straight Connector 12"/>
          <p:cNvCxnSpPr/>
          <p:nvPr/>
        </p:nvCxnSpPr>
        <p:spPr>
          <a:xfrm>
            <a:off x="2195736" y="3347611"/>
            <a:ext cx="0" cy="216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9801" y="3779659"/>
            <a:ext cx="203967" cy="2160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555776" y="399568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 name="Straight Connector 16"/>
          <p:cNvCxnSpPr/>
          <p:nvPr/>
        </p:nvCxnSpPr>
        <p:spPr>
          <a:xfrm flipH="1">
            <a:off x="1907704" y="3779659"/>
            <a:ext cx="288032" cy="28803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63688" y="406769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2" name="Straight Connector 21"/>
          <p:cNvCxnSpPr/>
          <p:nvPr/>
        </p:nvCxnSpPr>
        <p:spPr>
          <a:xfrm flipH="1">
            <a:off x="1475656" y="4211707"/>
            <a:ext cx="288032" cy="28803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27584" y="4581128"/>
            <a:ext cx="1656184" cy="369332"/>
          </a:xfrm>
          <a:prstGeom prst="rect">
            <a:avLst/>
          </a:prstGeom>
          <a:noFill/>
        </p:spPr>
        <p:txBody>
          <a:bodyPr wrap="square" rtlCol="0">
            <a:spAutoFit/>
          </a:bodyPr>
          <a:lstStyle/>
          <a:p>
            <a:r>
              <a:rPr lang="nl-NL" i="1" dirty="0" smtClean="0">
                <a:solidFill>
                  <a:srgbClr val="0070C0"/>
                </a:solidFill>
              </a:rPr>
              <a:t>Ad </a:t>
            </a:r>
            <a:r>
              <a:rPr lang="nl-NL" i="1" dirty="0" err="1" smtClean="0">
                <a:solidFill>
                  <a:srgbClr val="0070C0"/>
                </a:solidFill>
              </a:rPr>
              <a:t>Infinitum</a:t>
            </a:r>
            <a:endParaRPr lang="nl-NL" i="1" dirty="0">
              <a:solidFill>
                <a:srgbClr val="0070C0"/>
              </a:solidFill>
            </a:endParaRPr>
          </a:p>
        </p:txBody>
      </p:sp>
      <p:sp>
        <p:nvSpPr>
          <p:cNvPr id="24" name="TextBox 23"/>
          <p:cNvSpPr txBox="1"/>
          <p:nvPr/>
        </p:nvSpPr>
        <p:spPr>
          <a:xfrm>
            <a:off x="1187624" y="4365104"/>
            <a:ext cx="792088"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De propositielogica is </a:t>
            </a:r>
            <a:r>
              <a:rPr lang="nl-NL" sz="3600" i="1" dirty="0" smtClean="0"/>
              <a:t>volledig</a:t>
            </a:r>
            <a:r>
              <a:rPr lang="nl-NL" sz="3600" dirty="0" smtClean="0"/>
              <a:t> en </a:t>
            </a:r>
            <a:r>
              <a:rPr lang="nl-NL" sz="3600" i="1" dirty="0" smtClean="0"/>
              <a:t>correct</a:t>
            </a:r>
            <a:endParaRPr lang="nl-NL" sz="3600" i="1" dirty="0"/>
          </a:p>
        </p:txBody>
      </p:sp>
      <p:sp>
        <p:nvSpPr>
          <p:cNvPr id="3" name="Content Placeholder 2"/>
          <p:cNvSpPr>
            <a:spLocks noGrp="1"/>
          </p:cNvSpPr>
          <p:nvPr>
            <p:ph idx="1"/>
          </p:nvPr>
        </p:nvSpPr>
        <p:spPr>
          <a:xfrm>
            <a:off x="457200" y="1988840"/>
            <a:ext cx="8229600" cy="1972816"/>
          </a:xfrm>
        </p:spPr>
        <p:txBody>
          <a:bodyPr>
            <a:normAutofit fontScale="92500" lnSpcReduction="10000"/>
          </a:bodyPr>
          <a:lstStyle/>
          <a:p>
            <a:pPr>
              <a:buNone/>
            </a:pPr>
            <a:r>
              <a:rPr lang="nl-NL" sz="2400" dirty="0" smtClean="0"/>
              <a:t>	</a:t>
            </a:r>
            <a:r>
              <a:rPr lang="nl-NL" sz="2400" b="1" dirty="0" smtClean="0"/>
              <a:t>Volledigheidsstelling</a:t>
            </a:r>
          </a:p>
          <a:p>
            <a:pPr>
              <a:buNone/>
            </a:pPr>
            <a:r>
              <a:rPr lang="nl-NL" sz="2400" dirty="0" smtClean="0"/>
              <a:t>	Elke redenering in de propositielogica die semantisch geldig is, is ook syntactisch afleidbaar in het systeem van natuurlijke deductie.</a:t>
            </a:r>
          </a:p>
          <a:p>
            <a:pPr>
              <a:buNone/>
            </a:pPr>
            <a:endParaRPr lang="nl-NL" sz="800" dirty="0" smtClean="0"/>
          </a:p>
          <a:p>
            <a:pPr>
              <a:buNone/>
            </a:pPr>
            <a:r>
              <a:rPr lang="nl-NL" sz="2400" dirty="0" smtClean="0"/>
              <a:t>      </a:t>
            </a:r>
            <a:r>
              <a:rPr lang="nl-NL" sz="2400" i="1" dirty="0" smtClean="0"/>
              <a:t>Als</a:t>
            </a:r>
            <a:r>
              <a:rPr lang="nl-NL" sz="2400" dirty="0" smtClean="0"/>
              <a:t>   </a:t>
            </a:r>
            <a:r>
              <a:rPr lang="el-GR" sz="2400" b="1" i="1" dirty="0" smtClean="0"/>
              <a:t>α</a:t>
            </a:r>
            <a:r>
              <a:rPr lang="nl-NL" sz="2400" b="1" i="1" baseline="-25000" dirty="0" smtClean="0"/>
              <a:t>1</a:t>
            </a:r>
            <a:r>
              <a:rPr lang="nl-NL" sz="2400" b="1" i="1" dirty="0" smtClean="0"/>
              <a:t> </a:t>
            </a:r>
            <a:r>
              <a:rPr lang="nl-NL" sz="2400" dirty="0" smtClean="0"/>
              <a:t>, </a:t>
            </a:r>
            <a:r>
              <a:rPr lang="el-GR" sz="2400" b="1" i="1" dirty="0" smtClean="0"/>
              <a:t>α</a:t>
            </a:r>
            <a:r>
              <a:rPr lang="nl-NL" sz="2400" b="1" i="1" baseline="-25000" dirty="0" smtClean="0"/>
              <a:t>2 </a:t>
            </a:r>
            <a:r>
              <a:rPr lang="nl-NL" sz="2400" dirty="0" smtClean="0"/>
              <a:t>, </a:t>
            </a:r>
            <a:r>
              <a:rPr lang="el-GR" sz="2400" b="1" i="1" dirty="0" smtClean="0"/>
              <a:t>α</a:t>
            </a:r>
            <a:r>
              <a:rPr lang="nl-NL" sz="2400" b="1" i="1" baseline="-25000" dirty="0" smtClean="0"/>
              <a:t>3</a:t>
            </a:r>
            <a:r>
              <a:rPr lang="nl-NL" sz="2400" b="1" i="1" dirty="0" smtClean="0"/>
              <a:t> </a:t>
            </a:r>
            <a:r>
              <a:rPr lang="nl-NL" sz="2400" dirty="0" smtClean="0"/>
              <a:t>, </a:t>
            </a:r>
            <a:r>
              <a:rPr lang="el-GR" sz="2400" b="1" i="1" dirty="0" smtClean="0"/>
              <a:t>α</a:t>
            </a:r>
            <a:r>
              <a:rPr lang="nl-NL" sz="2400" b="1" i="1" baseline="-25000" dirty="0" smtClean="0"/>
              <a:t>4    </a:t>
            </a:r>
            <a:r>
              <a:rPr lang="nl-NL" sz="2400" b="1" dirty="0" smtClean="0"/>
              <a:t>|=</a:t>
            </a:r>
            <a:r>
              <a:rPr lang="nl-NL" sz="2400" dirty="0" smtClean="0"/>
              <a:t>  </a:t>
            </a:r>
            <a:r>
              <a:rPr lang="el-GR" sz="2400" b="1" i="1" dirty="0" smtClean="0"/>
              <a:t>β</a:t>
            </a:r>
            <a:r>
              <a:rPr lang="nl-NL" sz="2400" b="1" i="1" dirty="0" smtClean="0"/>
              <a:t>    </a:t>
            </a:r>
            <a:r>
              <a:rPr lang="nl-NL" sz="2400" i="1" dirty="0" smtClean="0"/>
              <a:t>Dan</a:t>
            </a:r>
            <a:r>
              <a:rPr lang="nl-NL" sz="2400" b="1" i="1" dirty="0" smtClean="0"/>
              <a:t>    </a:t>
            </a:r>
            <a:r>
              <a:rPr lang="el-GR" sz="2400" b="1" i="1" dirty="0" smtClean="0"/>
              <a:t>α</a:t>
            </a:r>
            <a:r>
              <a:rPr lang="nl-NL" sz="2400" b="1" i="1" baseline="-25000" dirty="0" smtClean="0"/>
              <a:t>1</a:t>
            </a:r>
            <a:r>
              <a:rPr lang="nl-NL" sz="2400" b="1" i="1" dirty="0" smtClean="0"/>
              <a:t> </a:t>
            </a:r>
            <a:r>
              <a:rPr lang="nl-NL" sz="2400" dirty="0" smtClean="0"/>
              <a:t>, </a:t>
            </a:r>
            <a:r>
              <a:rPr lang="el-GR" sz="2400" b="1" i="1" dirty="0" smtClean="0"/>
              <a:t>α</a:t>
            </a:r>
            <a:r>
              <a:rPr lang="nl-NL" sz="2400" b="1" i="1" baseline="-25000" dirty="0" smtClean="0"/>
              <a:t>2 </a:t>
            </a:r>
            <a:r>
              <a:rPr lang="nl-NL" sz="2400" dirty="0" smtClean="0"/>
              <a:t>, </a:t>
            </a:r>
            <a:r>
              <a:rPr lang="el-GR" sz="2400" b="1" i="1" dirty="0" smtClean="0"/>
              <a:t>α</a:t>
            </a:r>
            <a:r>
              <a:rPr lang="nl-NL" sz="2400" b="1" i="1" baseline="-25000" dirty="0" smtClean="0"/>
              <a:t>3</a:t>
            </a:r>
            <a:r>
              <a:rPr lang="nl-NL" sz="2400" b="1" i="1" dirty="0" smtClean="0"/>
              <a:t> </a:t>
            </a:r>
            <a:r>
              <a:rPr lang="nl-NL" sz="2400" dirty="0" smtClean="0"/>
              <a:t>, </a:t>
            </a:r>
            <a:r>
              <a:rPr lang="el-GR" sz="2400" b="1" i="1" dirty="0" smtClean="0"/>
              <a:t>α</a:t>
            </a:r>
            <a:r>
              <a:rPr lang="nl-NL" sz="2400" b="1" i="1" baseline="-25000" dirty="0" smtClean="0"/>
              <a:t>4   </a:t>
            </a:r>
            <a:r>
              <a:rPr lang="nl-NL" sz="2400" b="1" dirty="0" smtClean="0"/>
              <a:t>Ⱶ</a:t>
            </a:r>
            <a:r>
              <a:rPr lang="nl-NL" sz="2400" dirty="0" smtClean="0"/>
              <a:t>   </a:t>
            </a:r>
            <a:r>
              <a:rPr lang="el-GR" sz="2400" b="1" i="1" dirty="0" smtClean="0"/>
              <a:t>β</a:t>
            </a:r>
            <a:endParaRPr lang="nl-NL" sz="2400" dirty="0" smtClean="0"/>
          </a:p>
          <a:p>
            <a:pPr>
              <a:buNone/>
            </a:pPr>
            <a:r>
              <a:rPr lang="nl-NL" sz="2400" dirty="0" smtClean="0"/>
              <a:t>	</a:t>
            </a:r>
          </a:p>
          <a:p>
            <a:pPr>
              <a:buNone/>
            </a:pPr>
            <a:endParaRPr lang="nl-NL" sz="2400" dirty="0"/>
          </a:p>
        </p:txBody>
      </p:sp>
      <p:sp>
        <p:nvSpPr>
          <p:cNvPr id="5" name="Content Placeholder 2"/>
          <p:cNvSpPr txBox="1">
            <a:spLocks/>
          </p:cNvSpPr>
          <p:nvPr/>
        </p:nvSpPr>
        <p:spPr>
          <a:xfrm>
            <a:off x="446856" y="3976464"/>
            <a:ext cx="8229600" cy="1972816"/>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400" b="1" i="0" u="none" strike="noStrike" kern="1200" cap="none" spc="0" normalizeH="0" baseline="0" noProof="0" dirty="0" smtClean="0">
                <a:ln>
                  <a:noFill/>
                </a:ln>
                <a:solidFill>
                  <a:schemeClr val="tx1"/>
                </a:solidFill>
                <a:effectLst/>
                <a:uLnTx/>
                <a:uFillTx/>
                <a:latin typeface="+mn-lt"/>
                <a:ea typeface="+mn-ea"/>
                <a:cs typeface="+mn-cs"/>
              </a:rPr>
              <a:t>Correctheidsstelling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Elke redenering in de </a:t>
            </a:r>
            <a:r>
              <a:rPr kumimoji="0" lang="nl-NL" sz="2400" b="0" i="0" u="none" strike="noStrike" kern="1200" cap="none" spc="0" normalizeH="0" baseline="0" noProof="0" dirty="0" smtClean="0">
                <a:ln>
                  <a:noFill/>
                </a:ln>
                <a:effectLst/>
                <a:uLnTx/>
                <a:uFillTx/>
                <a:latin typeface="+mn-lt"/>
                <a:ea typeface="+mn-ea"/>
                <a:cs typeface="+mn-cs"/>
              </a:rPr>
              <a:t>propositie</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logica die syntactisch</a:t>
            </a:r>
            <a:r>
              <a:rPr kumimoji="0" lang="nl-NL" sz="2400" b="0" i="0" u="none" strike="noStrike" kern="1200" cap="none" spc="0" normalizeH="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afleidbaar is in het systeem van natuurlijke deductie,</a:t>
            </a:r>
            <a:r>
              <a:rPr kumimoji="0" lang="nl-NL" sz="2400" b="0" i="0" u="none" strike="noStrike" kern="1200" cap="none" spc="0" normalizeH="0" noProof="0" dirty="0" smtClean="0">
                <a:ln>
                  <a:noFill/>
                </a:ln>
                <a:solidFill>
                  <a:schemeClr val="tx1"/>
                </a:solidFill>
                <a:effectLst/>
                <a:uLnTx/>
                <a:uFillTx/>
                <a:latin typeface="+mn-lt"/>
                <a:ea typeface="+mn-ea"/>
                <a:cs typeface="+mn-cs"/>
              </a:rPr>
              <a:t> is ook semantisch geldig</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1" u="none" strike="noStrike" kern="1200" cap="none" spc="0" normalizeH="0" baseline="0" noProof="0" dirty="0" smtClean="0">
                <a:ln>
                  <a:noFill/>
                </a:ln>
                <a:solidFill>
                  <a:schemeClr val="tx1"/>
                </a:solidFill>
                <a:effectLst/>
                <a:uLnTx/>
                <a:uFillTx/>
                <a:latin typeface="+mn-lt"/>
                <a:ea typeface="+mn-ea"/>
                <a:cs typeface="+mn-cs"/>
              </a:rPr>
              <a:t>Als</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2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3</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4    </a:t>
            </a:r>
            <a:r>
              <a:rPr lang="nl-NL" sz="2400" b="1" dirty="0" smtClean="0"/>
              <a:t>Ⱶ</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1" u="none" strike="noStrike" kern="1200" cap="none" spc="0" normalizeH="0" baseline="0" noProof="0" dirty="0" smtClean="0">
                <a:ln>
                  <a:noFill/>
                </a:ln>
                <a:solidFill>
                  <a:schemeClr val="tx1"/>
                </a:solidFill>
                <a:effectLst/>
                <a:uLnTx/>
                <a:uFillTx/>
                <a:latin typeface="+mn-lt"/>
                <a:ea typeface="+mn-ea"/>
                <a:cs typeface="+mn-cs"/>
              </a:rPr>
              <a:t>Dan</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2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3</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4  </a:t>
            </a:r>
            <a:r>
              <a:rPr lang="nl-NL" sz="2400" b="1" noProof="0" dirty="0" smtClean="0"/>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323528" y="6093296"/>
            <a:ext cx="8640960" cy="400110"/>
          </a:xfrm>
          <a:prstGeom prst="rect">
            <a:avLst/>
          </a:prstGeom>
          <a:noFill/>
        </p:spPr>
        <p:txBody>
          <a:bodyPr wrap="square" rtlCol="0">
            <a:spAutoFit/>
          </a:bodyPr>
          <a:lstStyle/>
          <a:p>
            <a:r>
              <a:rPr lang="nl-NL" sz="2000" i="1" dirty="0" smtClean="0"/>
              <a:t>Uit de correctheidsstelling volgt dat de propositielogica consistent is. Waarom?</a:t>
            </a:r>
            <a:endParaRPr lang="nl-NL" sz="2000" i="1" dirty="0"/>
          </a:p>
        </p:txBody>
      </p:sp>
    </p:spTree>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De </a:t>
            </a:r>
            <a:r>
              <a:rPr lang="nl-NL" sz="3600" dirty="0" smtClean="0">
                <a:solidFill>
                  <a:srgbClr val="0070C0"/>
                </a:solidFill>
              </a:rPr>
              <a:t>propositie</a:t>
            </a:r>
            <a:r>
              <a:rPr lang="nl-NL" sz="3600" dirty="0" smtClean="0"/>
              <a:t>logica is </a:t>
            </a:r>
            <a:r>
              <a:rPr lang="nl-NL" sz="3600" i="1" dirty="0" smtClean="0"/>
              <a:t>volledig</a:t>
            </a:r>
            <a:r>
              <a:rPr lang="nl-NL" sz="3600" dirty="0" smtClean="0"/>
              <a:t> en </a:t>
            </a:r>
            <a:r>
              <a:rPr lang="nl-NL" sz="3600" i="1" dirty="0" smtClean="0"/>
              <a:t>correct</a:t>
            </a:r>
            <a:endParaRPr lang="nl-NL" sz="3600" i="1" dirty="0"/>
          </a:p>
        </p:txBody>
      </p:sp>
      <p:sp>
        <p:nvSpPr>
          <p:cNvPr id="3" name="Content Placeholder 2"/>
          <p:cNvSpPr>
            <a:spLocks noGrp="1"/>
          </p:cNvSpPr>
          <p:nvPr>
            <p:ph idx="1"/>
          </p:nvPr>
        </p:nvSpPr>
        <p:spPr>
          <a:xfrm>
            <a:off x="457200" y="1988840"/>
            <a:ext cx="8229600" cy="1972816"/>
          </a:xfrm>
        </p:spPr>
        <p:txBody>
          <a:bodyPr>
            <a:normAutofit fontScale="92500" lnSpcReduction="10000"/>
          </a:bodyPr>
          <a:lstStyle/>
          <a:p>
            <a:pPr>
              <a:buNone/>
            </a:pPr>
            <a:r>
              <a:rPr lang="nl-NL" sz="2400" dirty="0" smtClean="0"/>
              <a:t>	</a:t>
            </a:r>
            <a:r>
              <a:rPr lang="nl-NL" sz="2400" b="1" dirty="0" smtClean="0"/>
              <a:t>Volledigheidsstelling</a:t>
            </a:r>
          </a:p>
          <a:p>
            <a:pPr>
              <a:buNone/>
            </a:pPr>
            <a:r>
              <a:rPr lang="nl-NL" sz="2400" dirty="0" smtClean="0"/>
              <a:t>	Elke redenering in de </a:t>
            </a:r>
            <a:r>
              <a:rPr lang="nl-NL" sz="2400" dirty="0" smtClean="0">
                <a:solidFill>
                  <a:srgbClr val="0070C0"/>
                </a:solidFill>
              </a:rPr>
              <a:t>propositie</a:t>
            </a:r>
            <a:r>
              <a:rPr lang="nl-NL" sz="2400" dirty="0" smtClean="0"/>
              <a:t>logica die semantisch geldig is, is ook syntactisch afleidbaar in het systeem van natuurlijke deductie.</a:t>
            </a:r>
          </a:p>
          <a:p>
            <a:pPr>
              <a:buNone/>
            </a:pPr>
            <a:endParaRPr lang="nl-NL" sz="800" dirty="0" smtClean="0"/>
          </a:p>
          <a:p>
            <a:pPr>
              <a:buNone/>
            </a:pPr>
            <a:r>
              <a:rPr lang="nl-NL" sz="2400" dirty="0" smtClean="0"/>
              <a:t>      </a:t>
            </a:r>
            <a:r>
              <a:rPr lang="nl-NL" sz="2400" i="1" dirty="0" smtClean="0"/>
              <a:t>Als</a:t>
            </a:r>
            <a:r>
              <a:rPr lang="nl-NL" sz="2400" dirty="0" smtClean="0"/>
              <a:t>   </a:t>
            </a:r>
            <a:r>
              <a:rPr lang="el-GR" sz="2400" b="1" i="1" dirty="0" smtClean="0"/>
              <a:t>α</a:t>
            </a:r>
            <a:r>
              <a:rPr lang="nl-NL" sz="2400" b="1" i="1" baseline="-25000" dirty="0" smtClean="0"/>
              <a:t>1</a:t>
            </a:r>
            <a:r>
              <a:rPr lang="nl-NL" sz="2400" b="1" i="1" dirty="0" smtClean="0"/>
              <a:t> </a:t>
            </a:r>
            <a:r>
              <a:rPr lang="nl-NL" sz="2400" dirty="0" smtClean="0"/>
              <a:t>, </a:t>
            </a:r>
            <a:r>
              <a:rPr lang="el-GR" sz="2400" b="1" i="1" dirty="0" smtClean="0"/>
              <a:t>α</a:t>
            </a:r>
            <a:r>
              <a:rPr lang="nl-NL" sz="2400" b="1" i="1" baseline="-25000" dirty="0" smtClean="0"/>
              <a:t>2 </a:t>
            </a:r>
            <a:r>
              <a:rPr lang="nl-NL" sz="2400" dirty="0" smtClean="0"/>
              <a:t>, </a:t>
            </a:r>
            <a:r>
              <a:rPr lang="el-GR" sz="2400" b="1" i="1" dirty="0" smtClean="0"/>
              <a:t>α</a:t>
            </a:r>
            <a:r>
              <a:rPr lang="nl-NL" sz="2400" b="1" i="1" baseline="-25000" dirty="0" smtClean="0"/>
              <a:t>3</a:t>
            </a:r>
            <a:r>
              <a:rPr lang="nl-NL" sz="2400" b="1" i="1" dirty="0" smtClean="0"/>
              <a:t> </a:t>
            </a:r>
            <a:r>
              <a:rPr lang="nl-NL" sz="2400" dirty="0" smtClean="0"/>
              <a:t>, </a:t>
            </a:r>
            <a:r>
              <a:rPr lang="el-GR" sz="2400" b="1" i="1" dirty="0" smtClean="0"/>
              <a:t>α</a:t>
            </a:r>
            <a:r>
              <a:rPr lang="nl-NL" sz="2400" b="1" i="1" baseline="-25000" dirty="0" smtClean="0"/>
              <a:t>4    </a:t>
            </a:r>
            <a:r>
              <a:rPr lang="nl-NL" sz="2400" b="1" dirty="0" smtClean="0"/>
              <a:t>|=</a:t>
            </a:r>
            <a:r>
              <a:rPr lang="nl-NL" sz="2400" dirty="0" smtClean="0"/>
              <a:t>  </a:t>
            </a:r>
            <a:r>
              <a:rPr lang="el-GR" sz="2400" b="1" i="1" dirty="0" smtClean="0"/>
              <a:t>β</a:t>
            </a:r>
            <a:r>
              <a:rPr lang="nl-NL" sz="2400" b="1" i="1" dirty="0" smtClean="0"/>
              <a:t>    </a:t>
            </a:r>
            <a:r>
              <a:rPr lang="nl-NL" sz="2400" i="1" dirty="0" smtClean="0"/>
              <a:t>Dan</a:t>
            </a:r>
            <a:r>
              <a:rPr lang="nl-NL" sz="2400" b="1" i="1" dirty="0" smtClean="0"/>
              <a:t>    </a:t>
            </a:r>
            <a:r>
              <a:rPr lang="el-GR" sz="2400" b="1" i="1" dirty="0" smtClean="0"/>
              <a:t>α</a:t>
            </a:r>
            <a:r>
              <a:rPr lang="nl-NL" sz="2400" b="1" i="1" baseline="-25000" dirty="0" smtClean="0"/>
              <a:t>1</a:t>
            </a:r>
            <a:r>
              <a:rPr lang="nl-NL" sz="2400" b="1" i="1" dirty="0" smtClean="0"/>
              <a:t> </a:t>
            </a:r>
            <a:r>
              <a:rPr lang="nl-NL" sz="2400" dirty="0" smtClean="0"/>
              <a:t>, </a:t>
            </a:r>
            <a:r>
              <a:rPr lang="el-GR" sz="2400" b="1" i="1" dirty="0" smtClean="0"/>
              <a:t>α</a:t>
            </a:r>
            <a:r>
              <a:rPr lang="nl-NL" sz="2400" b="1" i="1" baseline="-25000" dirty="0" smtClean="0"/>
              <a:t>2 </a:t>
            </a:r>
            <a:r>
              <a:rPr lang="nl-NL" sz="2400" dirty="0" smtClean="0"/>
              <a:t>, </a:t>
            </a:r>
            <a:r>
              <a:rPr lang="el-GR" sz="2400" b="1" i="1" dirty="0" smtClean="0"/>
              <a:t>α</a:t>
            </a:r>
            <a:r>
              <a:rPr lang="nl-NL" sz="2400" b="1" i="1" baseline="-25000" dirty="0" smtClean="0"/>
              <a:t>3</a:t>
            </a:r>
            <a:r>
              <a:rPr lang="nl-NL" sz="2400" b="1" i="1" dirty="0" smtClean="0"/>
              <a:t> </a:t>
            </a:r>
            <a:r>
              <a:rPr lang="nl-NL" sz="2400" dirty="0" smtClean="0"/>
              <a:t>, </a:t>
            </a:r>
            <a:r>
              <a:rPr lang="el-GR" sz="2400" b="1" i="1" dirty="0" smtClean="0"/>
              <a:t>α</a:t>
            </a:r>
            <a:r>
              <a:rPr lang="nl-NL" sz="2400" b="1" i="1" baseline="-25000" dirty="0" smtClean="0"/>
              <a:t>4   </a:t>
            </a:r>
            <a:r>
              <a:rPr lang="nl-NL" sz="2400" b="1" dirty="0" smtClean="0"/>
              <a:t>Ⱶ</a:t>
            </a:r>
            <a:r>
              <a:rPr lang="nl-NL" sz="2400" dirty="0" smtClean="0"/>
              <a:t>   </a:t>
            </a:r>
            <a:r>
              <a:rPr lang="el-GR" sz="2400" b="1" i="1" dirty="0" smtClean="0"/>
              <a:t>β</a:t>
            </a:r>
            <a:endParaRPr lang="nl-NL" sz="2400" dirty="0" smtClean="0"/>
          </a:p>
          <a:p>
            <a:pPr>
              <a:buNone/>
            </a:pPr>
            <a:r>
              <a:rPr lang="nl-NL" sz="2400" dirty="0" smtClean="0"/>
              <a:t>	</a:t>
            </a:r>
          </a:p>
          <a:p>
            <a:pPr>
              <a:buNone/>
            </a:pPr>
            <a:endParaRPr lang="nl-NL" sz="2400" dirty="0"/>
          </a:p>
        </p:txBody>
      </p:sp>
      <p:sp>
        <p:nvSpPr>
          <p:cNvPr id="5" name="Content Placeholder 2"/>
          <p:cNvSpPr txBox="1">
            <a:spLocks/>
          </p:cNvSpPr>
          <p:nvPr/>
        </p:nvSpPr>
        <p:spPr>
          <a:xfrm>
            <a:off x="446856" y="3976464"/>
            <a:ext cx="8229600" cy="1972816"/>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400" b="1" i="0" u="none" strike="noStrike" kern="1200" cap="none" spc="0" normalizeH="0" baseline="0" noProof="0" dirty="0" smtClean="0">
                <a:ln>
                  <a:noFill/>
                </a:ln>
                <a:solidFill>
                  <a:schemeClr val="tx1"/>
                </a:solidFill>
                <a:effectLst/>
                <a:uLnTx/>
                <a:uFillTx/>
                <a:latin typeface="+mn-lt"/>
                <a:ea typeface="+mn-ea"/>
                <a:cs typeface="+mn-cs"/>
              </a:rPr>
              <a:t>Correctheidsstelling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Elke redenering in de </a:t>
            </a:r>
            <a:r>
              <a:rPr kumimoji="0" lang="nl-NL" sz="2400" b="0" i="0" u="none" strike="noStrike" kern="1200" cap="none" spc="0" normalizeH="0" baseline="0" noProof="0" dirty="0" smtClean="0">
                <a:ln>
                  <a:noFill/>
                </a:ln>
                <a:solidFill>
                  <a:srgbClr val="0070C0"/>
                </a:solidFill>
                <a:effectLst/>
                <a:uLnTx/>
                <a:uFillTx/>
                <a:latin typeface="+mn-lt"/>
                <a:ea typeface="+mn-ea"/>
                <a:cs typeface="+mn-cs"/>
              </a:rPr>
              <a:t>propositie</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logica die syntactisch</a:t>
            </a:r>
            <a:r>
              <a:rPr kumimoji="0" lang="nl-NL" sz="2400" b="0" i="0" u="none" strike="noStrike" kern="1200" cap="none" spc="0" normalizeH="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afleidbaar is in het systeem van natuurlijke deductie,</a:t>
            </a:r>
            <a:r>
              <a:rPr kumimoji="0" lang="nl-NL" sz="2400" b="0" i="0" u="none" strike="noStrike" kern="1200" cap="none" spc="0" normalizeH="0" noProof="0" dirty="0" smtClean="0">
                <a:ln>
                  <a:noFill/>
                </a:ln>
                <a:solidFill>
                  <a:schemeClr val="tx1"/>
                </a:solidFill>
                <a:effectLst/>
                <a:uLnTx/>
                <a:uFillTx/>
                <a:latin typeface="+mn-lt"/>
                <a:ea typeface="+mn-ea"/>
                <a:cs typeface="+mn-cs"/>
              </a:rPr>
              <a:t> is ook semantisch geldig</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1" u="none" strike="noStrike" kern="1200" cap="none" spc="0" normalizeH="0" baseline="0" noProof="0" dirty="0" smtClean="0">
                <a:ln>
                  <a:noFill/>
                </a:ln>
                <a:solidFill>
                  <a:schemeClr val="tx1"/>
                </a:solidFill>
                <a:effectLst/>
                <a:uLnTx/>
                <a:uFillTx/>
                <a:latin typeface="+mn-lt"/>
                <a:ea typeface="+mn-ea"/>
                <a:cs typeface="+mn-cs"/>
              </a:rPr>
              <a:t>Als</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2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3</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4    </a:t>
            </a:r>
            <a:r>
              <a:rPr lang="nl-NL" sz="2400" b="1" dirty="0" smtClean="0"/>
              <a:t>Ⱶ</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1" u="none" strike="noStrike" kern="1200" cap="none" spc="0" normalizeH="0" baseline="0" noProof="0" dirty="0" smtClean="0">
                <a:ln>
                  <a:noFill/>
                </a:ln>
                <a:solidFill>
                  <a:schemeClr val="tx1"/>
                </a:solidFill>
                <a:effectLst/>
                <a:uLnTx/>
                <a:uFillTx/>
                <a:latin typeface="+mn-lt"/>
                <a:ea typeface="+mn-ea"/>
                <a:cs typeface="+mn-cs"/>
              </a:rPr>
              <a:t>Dan</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2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3</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4  </a:t>
            </a:r>
            <a:r>
              <a:rPr lang="nl-NL" sz="2400" b="1" noProof="0" dirty="0" smtClean="0"/>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323528" y="6093296"/>
            <a:ext cx="8640960" cy="400110"/>
          </a:xfrm>
          <a:prstGeom prst="rect">
            <a:avLst/>
          </a:prstGeom>
          <a:noFill/>
        </p:spPr>
        <p:txBody>
          <a:bodyPr wrap="square" rtlCol="0">
            <a:spAutoFit/>
          </a:bodyPr>
          <a:lstStyle/>
          <a:p>
            <a:r>
              <a:rPr lang="nl-NL" sz="2000" i="1" dirty="0" smtClean="0"/>
              <a:t>Uit de correctheidsstelling volgt dat de </a:t>
            </a:r>
            <a:r>
              <a:rPr lang="nl-NL" sz="2000" i="1" dirty="0" smtClean="0">
                <a:solidFill>
                  <a:srgbClr val="0070C0"/>
                </a:solidFill>
              </a:rPr>
              <a:t>propositie</a:t>
            </a:r>
            <a:r>
              <a:rPr lang="nl-NL" sz="2000" i="1" dirty="0" smtClean="0"/>
              <a:t>logica consistent is. Waarom?</a:t>
            </a:r>
            <a:endParaRPr lang="nl-NL" sz="2000" i="1" dirty="0"/>
          </a:p>
        </p:txBody>
      </p:sp>
    </p:spTree>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De </a:t>
            </a:r>
            <a:r>
              <a:rPr lang="nl-NL" sz="3600" dirty="0" err="1" smtClean="0">
                <a:solidFill>
                  <a:srgbClr val="C00000"/>
                </a:solidFill>
              </a:rPr>
              <a:t>predikaat</a:t>
            </a:r>
            <a:r>
              <a:rPr lang="nl-NL" sz="3600" dirty="0" err="1" smtClean="0"/>
              <a:t>logica</a:t>
            </a:r>
            <a:r>
              <a:rPr lang="nl-NL" sz="3600" dirty="0" smtClean="0"/>
              <a:t> is </a:t>
            </a:r>
            <a:r>
              <a:rPr lang="nl-NL" sz="3600" i="1" dirty="0" smtClean="0"/>
              <a:t>volledig</a:t>
            </a:r>
            <a:r>
              <a:rPr lang="nl-NL" sz="3600" dirty="0" smtClean="0"/>
              <a:t> en </a:t>
            </a:r>
            <a:r>
              <a:rPr lang="nl-NL" sz="3600" i="1" dirty="0" smtClean="0"/>
              <a:t>correct</a:t>
            </a:r>
            <a:endParaRPr lang="nl-NL" sz="3600" i="1" dirty="0"/>
          </a:p>
        </p:txBody>
      </p:sp>
      <p:sp>
        <p:nvSpPr>
          <p:cNvPr id="3" name="Content Placeholder 2"/>
          <p:cNvSpPr>
            <a:spLocks noGrp="1"/>
          </p:cNvSpPr>
          <p:nvPr>
            <p:ph idx="1"/>
          </p:nvPr>
        </p:nvSpPr>
        <p:spPr>
          <a:xfrm>
            <a:off x="457200" y="1988840"/>
            <a:ext cx="8229600" cy="1972816"/>
          </a:xfrm>
        </p:spPr>
        <p:txBody>
          <a:bodyPr>
            <a:normAutofit fontScale="92500" lnSpcReduction="10000"/>
          </a:bodyPr>
          <a:lstStyle/>
          <a:p>
            <a:pPr>
              <a:buNone/>
            </a:pPr>
            <a:r>
              <a:rPr lang="nl-NL" sz="2400" dirty="0" smtClean="0"/>
              <a:t>	</a:t>
            </a:r>
            <a:r>
              <a:rPr lang="nl-NL" sz="2400" b="1" dirty="0" smtClean="0"/>
              <a:t>Volledigheidsstelling</a:t>
            </a:r>
          </a:p>
          <a:p>
            <a:pPr>
              <a:buNone/>
            </a:pPr>
            <a:r>
              <a:rPr lang="nl-NL" sz="2400" dirty="0" smtClean="0"/>
              <a:t>	Elke redenering in de </a:t>
            </a:r>
            <a:r>
              <a:rPr lang="nl-NL" sz="2400" dirty="0" err="1" smtClean="0">
                <a:solidFill>
                  <a:srgbClr val="C00000"/>
                </a:solidFill>
              </a:rPr>
              <a:t>predikaat</a:t>
            </a:r>
            <a:r>
              <a:rPr lang="nl-NL" sz="2400" dirty="0" err="1" smtClean="0"/>
              <a:t>logica</a:t>
            </a:r>
            <a:r>
              <a:rPr lang="nl-NL" sz="2400" dirty="0" smtClean="0"/>
              <a:t> die semantisch geldig is, is ook syntactisch afleidbaar in het systeem van natuurlijke deductie.</a:t>
            </a:r>
          </a:p>
          <a:p>
            <a:pPr>
              <a:buNone/>
            </a:pPr>
            <a:endParaRPr lang="nl-NL" sz="800" dirty="0" smtClean="0"/>
          </a:p>
          <a:p>
            <a:pPr>
              <a:buNone/>
            </a:pPr>
            <a:r>
              <a:rPr lang="nl-NL" sz="2400" dirty="0" smtClean="0"/>
              <a:t>      </a:t>
            </a:r>
            <a:r>
              <a:rPr lang="nl-NL" sz="2400" i="1" dirty="0" smtClean="0"/>
              <a:t>Als</a:t>
            </a:r>
            <a:r>
              <a:rPr lang="nl-NL" sz="2400" dirty="0" smtClean="0"/>
              <a:t>   </a:t>
            </a:r>
            <a:r>
              <a:rPr lang="el-GR" sz="2400" b="1" i="1" dirty="0" smtClean="0"/>
              <a:t>α</a:t>
            </a:r>
            <a:r>
              <a:rPr lang="nl-NL" sz="2400" b="1" i="1" baseline="-25000" dirty="0" smtClean="0"/>
              <a:t>1</a:t>
            </a:r>
            <a:r>
              <a:rPr lang="nl-NL" sz="2400" b="1" i="1" dirty="0" smtClean="0"/>
              <a:t> </a:t>
            </a:r>
            <a:r>
              <a:rPr lang="nl-NL" sz="2400" dirty="0" smtClean="0"/>
              <a:t>, </a:t>
            </a:r>
            <a:r>
              <a:rPr lang="el-GR" sz="2400" b="1" i="1" dirty="0" smtClean="0"/>
              <a:t>α</a:t>
            </a:r>
            <a:r>
              <a:rPr lang="nl-NL" sz="2400" b="1" i="1" baseline="-25000" dirty="0" smtClean="0"/>
              <a:t>2 </a:t>
            </a:r>
            <a:r>
              <a:rPr lang="nl-NL" sz="2400" dirty="0" smtClean="0"/>
              <a:t>, </a:t>
            </a:r>
            <a:r>
              <a:rPr lang="el-GR" sz="2400" b="1" i="1" dirty="0" smtClean="0"/>
              <a:t>α</a:t>
            </a:r>
            <a:r>
              <a:rPr lang="nl-NL" sz="2400" b="1" i="1" baseline="-25000" dirty="0" smtClean="0"/>
              <a:t>3</a:t>
            </a:r>
            <a:r>
              <a:rPr lang="nl-NL" sz="2400" b="1" i="1" dirty="0" smtClean="0"/>
              <a:t> </a:t>
            </a:r>
            <a:r>
              <a:rPr lang="nl-NL" sz="2400" dirty="0" smtClean="0"/>
              <a:t>, </a:t>
            </a:r>
            <a:r>
              <a:rPr lang="el-GR" sz="2400" b="1" i="1" dirty="0" smtClean="0"/>
              <a:t>α</a:t>
            </a:r>
            <a:r>
              <a:rPr lang="nl-NL" sz="2400" b="1" i="1" baseline="-25000" dirty="0" smtClean="0"/>
              <a:t>4    </a:t>
            </a:r>
            <a:r>
              <a:rPr lang="nl-NL" sz="2400" b="1" dirty="0" smtClean="0"/>
              <a:t>|=</a:t>
            </a:r>
            <a:r>
              <a:rPr lang="nl-NL" sz="2400" dirty="0" smtClean="0"/>
              <a:t>  </a:t>
            </a:r>
            <a:r>
              <a:rPr lang="el-GR" sz="2400" b="1" i="1" dirty="0" smtClean="0"/>
              <a:t>β</a:t>
            </a:r>
            <a:r>
              <a:rPr lang="nl-NL" sz="2400" b="1" i="1" dirty="0" smtClean="0"/>
              <a:t>    </a:t>
            </a:r>
            <a:r>
              <a:rPr lang="nl-NL" sz="2400" i="1" dirty="0" smtClean="0"/>
              <a:t>Dan</a:t>
            </a:r>
            <a:r>
              <a:rPr lang="nl-NL" sz="2400" b="1" i="1" dirty="0" smtClean="0"/>
              <a:t>    </a:t>
            </a:r>
            <a:r>
              <a:rPr lang="el-GR" sz="2400" b="1" i="1" dirty="0" smtClean="0"/>
              <a:t>α</a:t>
            </a:r>
            <a:r>
              <a:rPr lang="nl-NL" sz="2400" b="1" i="1" baseline="-25000" dirty="0" smtClean="0"/>
              <a:t>1</a:t>
            </a:r>
            <a:r>
              <a:rPr lang="nl-NL" sz="2400" b="1" i="1" dirty="0" smtClean="0"/>
              <a:t> </a:t>
            </a:r>
            <a:r>
              <a:rPr lang="nl-NL" sz="2400" dirty="0" smtClean="0"/>
              <a:t>, </a:t>
            </a:r>
            <a:r>
              <a:rPr lang="el-GR" sz="2400" b="1" i="1" dirty="0" smtClean="0"/>
              <a:t>α</a:t>
            </a:r>
            <a:r>
              <a:rPr lang="nl-NL" sz="2400" b="1" i="1" baseline="-25000" dirty="0" smtClean="0"/>
              <a:t>2 </a:t>
            </a:r>
            <a:r>
              <a:rPr lang="nl-NL" sz="2400" dirty="0" smtClean="0"/>
              <a:t>, </a:t>
            </a:r>
            <a:r>
              <a:rPr lang="el-GR" sz="2400" b="1" i="1" dirty="0" smtClean="0"/>
              <a:t>α</a:t>
            </a:r>
            <a:r>
              <a:rPr lang="nl-NL" sz="2400" b="1" i="1" baseline="-25000" dirty="0" smtClean="0"/>
              <a:t>3</a:t>
            </a:r>
            <a:r>
              <a:rPr lang="nl-NL" sz="2400" b="1" i="1" dirty="0" smtClean="0"/>
              <a:t> </a:t>
            </a:r>
            <a:r>
              <a:rPr lang="nl-NL" sz="2400" dirty="0" smtClean="0"/>
              <a:t>, </a:t>
            </a:r>
            <a:r>
              <a:rPr lang="el-GR" sz="2400" b="1" i="1" dirty="0" smtClean="0"/>
              <a:t>α</a:t>
            </a:r>
            <a:r>
              <a:rPr lang="nl-NL" sz="2400" b="1" i="1" baseline="-25000" dirty="0" smtClean="0"/>
              <a:t>4   </a:t>
            </a:r>
            <a:r>
              <a:rPr lang="nl-NL" sz="2400" b="1" dirty="0" smtClean="0"/>
              <a:t>Ⱶ</a:t>
            </a:r>
            <a:r>
              <a:rPr lang="nl-NL" sz="2400" dirty="0" smtClean="0"/>
              <a:t>   </a:t>
            </a:r>
            <a:r>
              <a:rPr lang="el-GR" sz="2400" b="1" i="1" dirty="0" smtClean="0"/>
              <a:t>β</a:t>
            </a:r>
            <a:endParaRPr lang="nl-NL" sz="2400" dirty="0" smtClean="0"/>
          </a:p>
          <a:p>
            <a:pPr>
              <a:buNone/>
            </a:pPr>
            <a:r>
              <a:rPr lang="nl-NL" sz="2400" dirty="0" smtClean="0"/>
              <a:t>	</a:t>
            </a:r>
          </a:p>
          <a:p>
            <a:pPr>
              <a:buNone/>
            </a:pPr>
            <a:endParaRPr lang="nl-NL" sz="2400" dirty="0"/>
          </a:p>
        </p:txBody>
      </p:sp>
      <p:sp>
        <p:nvSpPr>
          <p:cNvPr id="5" name="Content Placeholder 2"/>
          <p:cNvSpPr txBox="1">
            <a:spLocks/>
          </p:cNvSpPr>
          <p:nvPr/>
        </p:nvSpPr>
        <p:spPr>
          <a:xfrm>
            <a:off x="446856" y="3976464"/>
            <a:ext cx="8229600" cy="1972816"/>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400" b="1" i="0" u="none" strike="noStrike" kern="1200" cap="none" spc="0" normalizeH="0" baseline="0" noProof="0" dirty="0" smtClean="0">
                <a:ln>
                  <a:noFill/>
                </a:ln>
                <a:solidFill>
                  <a:schemeClr val="tx1"/>
                </a:solidFill>
                <a:effectLst/>
                <a:uLnTx/>
                <a:uFillTx/>
                <a:latin typeface="+mn-lt"/>
                <a:ea typeface="+mn-ea"/>
                <a:cs typeface="+mn-cs"/>
              </a:rPr>
              <a:t>Correctheidsstelling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Elke redenering in de </a:t>
            </a:r>
            <a:r>
              <a:rPr kumimoji="0" lang="nl-NL" sz="2400" b="0" i="0" u="none" strike="noStrike" kern="1200" cap="none" spc="0" normalizeH="0" baseline="0" noProof="0" dirty="0" err="1" smtClean="0">
                <a:ln>
                  <a:noFill/>
                </a:ln>
                <a:solidFill>
                  <a:srgbClr val="C00000"/>
                </a:solidFill>
                <a:effectLst/>
                <a:uLnTx/>
                <a:uFillTx/>
                <a:latin typeface="+mn-lt"/>
                <a:ea typeface="+mn-ea"/>
                <a:cs typeface="+mn-cs"/>
              </a:rPr>
              <a:t>predikaat</a:t>
            </a:r>
            <a:r>
              <a:rPr kumimoji="0" lang="nl-NL" sz="2400" b="0" i="0" u="none" strike="noStrike" kern="1200" cap="none" spc="0" normalizeH="0" baseline="0" noProof="0" dirty="0" err="1" smtClean="0">
                <a:ln>
                  <a:noFill/>
                </a:ln>
                <a:solidFill>
                  <a:schemeClr val="tx1"/>
                </a:solidFill>
                <a:effectLst/>
                <a:uLnTx/>
                <a:uFillTx/>
                <a:latin typeface="+mn-lt"/>
                <a:ea typeface="+mn-ea"/>
                <a:cs typeface="+mn-cs"/>
              </a:rPr>
              <a:t>logica</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die syntactisch</a:t>
            </a:r>
            <a:r>
              <a:rPr kumimoji="0" lang="nl-NL" sz="2400" b="0" i="0" u="none" strike="noStrike" kern="1200" cap="none" spc="0" normalizeH="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afleidbaar is in het systeem van natuurlijke deductie,</a:t>
            </a:r>
            <a:r>
              <a:rPr kumimoji="0" lang="nl-NL" sz="2400" b="0" i="0" u="none" strike="noStrike" kern="1200" cap="none" spc="0" normalizeH="0" noProof="0" dirty="0" smtClean="0">
                <a:ln>
                  <a:noFill/>
                </a:ln>
                <a:solidFill>
                  <a:schemeClr val="tx1"/>
                </a:solidFill>
                <a:effectLst/>
                <a:uLnTx/>
                <a:uFillTx/>
                <a:latin typeface="+mn-lt"/>
                <a:ea typeface="+mn-ea"/>
                <a:cs typeface="+mn-cs"/>
              </a:rPr>
              <a:t> is ook semantisch geldig</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1" u="none" strike="noStrike" kern="1200" cap="none" spc="0" normalizeH="0" baseline="0" noProof="0" dirty="0" smtClean="0">
                <a:ln>
                  <a:noFill/>
                </a:ln>
                <a:solidFill>
                  <a:schemeClr val="tx1"/>
                </a:solidFill>
                <a:effectLst/>
                <a:uLnTx/>
                <a:uFillTx/>
                <a:latin typeface="+mn-lt"/>
                <a:ea typeface="+mn-ea"/>
                <a:cs typeface="+mn-cs"/>
              </a:rPr>
              <a:t>Als</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2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3</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4    </a:t>
            </a:r>
            <a:r>
              <a:rPr lang="nl-NL" sz="2400" b="1" dirty="0" smtClean="0"/>
              <a:t>Ⱶ</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1" u="none" strike="noStrike" kern="1200" cap="none" spc="0" normalizeH="0" baseline="0" noProof="0" dirty="0" smtClean="0">
                <a:ln>
                  <a:noFill/>
                </a:ln>
                <a:solidFill>
                  <a:schemeClr val="tx1"/>
                </a:solidFill>
                <a:effectLst/>
                <a:uLnTx/>
                <a:uFillTx/>
                <a:latin typeface="+mn-lt"/>
                <a:ea typeface="+mn-ea"/>
                <a:cs typeface="+mn-cs"/>
              </a:rPr>
              <a:t>Dan</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2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3</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4  </a:t>
            </a:r>
            <a:r>
              <a:rPr lang="nl-NL" sz="2400" b="1" noProof="0" dirty="0" smtClean="0"/>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323528" y="6093296"/>
            <a:ext cx="8640960" cy="400110"/>
          </a:xfrm>
          <a:prstGeom prst="rect">
            <a:avLst/>
          </a:prstGeom>
          <a:noFill/>
        </p:spPr>
        <p:txBody>
          <a:bodyPr wrap="square" rtlCol="0">
            <a:spAutoFit/>
          </a:bodyPr>
          <a:lstStyle/>
          <a:p>
            <a:r>
              <a:rPr lang="nl-NL" sz="2000" i="1" dirty="0" smtClean="0"/>
              <a:t>Uit de correctheidsstelling volgt dat de </a:t>
            </a:r>
            <a:r>
              <a:rPr lang="nl-NL" sz="2000" i="1" dirty="0" err="1" smtClean="0">
                <a:solidFill>
                  <a:srgbClr val="C00000"/>
                </a:solidFill>
              </a:rPr>
              <a:t>predikaat</a:t>
            </a:r>
            <a:r>
              <a:rPr lang="nl-NL" sz="2000" i="1" dirty="0" err="1" smtClean="0"/>
              <a:t>logica</a:t>
            </a:r>
            <a:r>
              <a:rPr lang="nl-NL" sz="2000" i="1" dirty="0" smtClean="0"/>
              <a:t> consistent is. Waarom?</a:t>
            </a:r>
            <a:endParaRPr lang="nl-NL" sz="2000" i="1" dirty="0"/>
          </a:p>
        </p:txBody>
      </p:sp>
    </p:spTree>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De </a:t>
            </a:r>
            <a:r>
              <a:rPr lang="nl-NL" sz="3600" dirty="0" err="1" smtClean="0"/>
              <a:t>predikaatlogica</a:t>
            </a:r>
            <a:r>
              <a:rPr lang="nl-NL" sz="3600" dirty="0" smtClean="0"/>
              <a:t> is </a:t>
            </a:r>
            <a:r>
              <a:rPr lang="nl-NL" sz="3600" i="1" dirty="0" smtClean="0"/>
              <a:t>volledig</a:t>
            </a:r>
            <a:r>
              <a:rPr lang="nl-NL" sz="3600" dirty="0" smtClean="0"/>
              <a:t> en </a:t>
            </a:r>
            <a:r>
              <a:rPr lang="nl-NL" sz="3600" i="1" dirty="0" smtClean="0"/>
              <a:t>correct</a:t>
            </a:r>
            <a:endParaRPr lang="nl-NL" sz="3600" i="1" dirty="0"/>
          </a:p>
        </p:txBody>
      </p:sp>
      <p:sp>
        <p:nvSpPr>
          <p:cNvPr id="3" name="Content Placeholder 2"/>
          <p:cNvSpPr>
            <a:spLocks noGrp="1"/>
          </p:cNvSpPr>
          <p:nvPr>
            <p:ph idx="1"/>
          </p:nvPr>
        </p:nvSpPr>
        <p:spPr>
          <a:xfrm>
            <a:off x="457200" y="1988840"/>
            <a:ext cx="8229600" cy="1972816"/>
          </a:xfrm>
        </p:spPr>
        <p:txBody>
          <a:bodyPr>
            <a:normAutofit fontScale="92500" lnSpcReduction="10000"/>
          </a:bodyPr>
          <a:lstStyle/>
          <a:p>
            <a:pPr>
              <a:buNone/>
            </a:pPr>
            <a:r>
              <a:rPr lang="nl-NL" sz="2400" dirty="0" smtClean="0"/>
              <a:t>	</a:t>
            </a:r>
            <a:r>
              <a:rPr lang="nl-NL" sz="2400" b="1" dirty="0" smtClean="0"/>
              <a:t>Volledigheidsstelling</a:t>
            </a:r>
          </a:p>
          <a:p>
            <a:pPr>
              <a:buNone/>
            </a:pPr>
            <a:r>
              <a:rPr lang="nl-NL" sz="2400" dirty="0" smtClean="0"/>
              <a:t>	Elke redenering in de </a:t>
            </a:r>
            <a:r>
              <a:rPr lang="nl-NL" sz="2400" dirty="0" err="1" smtClean="0"/>
              <a:t>predikaatlogica</a:t>
            </a:r>
            <a:r>
              <a:rPr lang="nl-NL" sz="2400" dirty="0" smtClean="0"/>
              <a:t> die semantisch geldig is, is ook syntactisch afleidbaar in het systeem van natuurlijke deductie.</a:t>
            </a:r>
          </a:p>
          <a:p>
            <a:pPr>
              <a:buNone/>
            </a:pPr>
            <a:endParaRPr lang="nl-NL" sz="800" dirty="0" smtClean="0"/>
          </a:p>
          <a:p>
            <a:pPr>
              <a:buNone/>
            </a:pPr>
            <a:r>
              <a:rPr lang="nl-NL" sz="2400" dirty="0" smtClean="0"/>
              <a:t>      </a:t>
            </a:r>
            <a:r>
              <a:rPr lang="nl-NL" sz="2400" i="1" dirty="0" smtClean="0"/>
              <a:t>Als</a:t>
            </a:r>
            <a:r>
              <a:rPr lang="nl-NL" sz="2400" dirty="0" smtClean="0"/>
              <a:t>   </a:t>
            </a:r>
            <a:r>
              <a:rPr lang="el-GR" sz="2400" b="1" i="1" dirty="0" smtClean="0"/>
              <a:t>α</a:t>
            </a:r>
            <a:r>
              <a:rPr lang="nl-NL" sz="2400" b="1" i="1" baseline="-25000" dirty="0" smtClean="0"/>
              <a:t>1</a:t>
            </a:r>
            <a:r>
              <a:rPr lang="nl-NL" sz="2400" b="1" i="1" dirty="0" smtClean="0"/>
              <a:t> </a:t>
            </a:r>
            <a:r>
              <a:rPr lang="nl-NL" sz="2400" dirty="0" smtClean="0"/>
              <a:t>, </a:t>
            </a:r>
            <a:r>
              <a:rPr lang="el-GR" sz="2400" b="1" i="1" dirty="0" smtClean="0"/>
              <a:t>α</a:t>
            </a:r>
            <a:r>
              <a:rPr lang="nl-NL" sz="2400" b="1" i="1" baseline="-25000" dirty="0" smtClean="0"/>
              <a:t>2 </a:t>
            </a:r>
            <a:r>
              <a:rPr lang="nl-NL" sz="2400" dirty="0" smtClean="0"/>
              <a:t>, </a:t>
            </a:r>
            <a:r>
              <a:rPr lang="el-GR" sz="2400" b="1" i="1" dirty="0" smtClean="0"/>
              <a:t>α</a:t>
            </a:r>
            <a:r>
              <a:rPr lang="nl-NL" sz="2400" b="1" i="1" baseline="-25000" dirty="0" smtClean="0"/>
              <a:t>3</a:t>
            </a:r>
            <a:r>
              <a:rPr lang="nl-NL" sz="2400" b="1" i="1" dirty="0" smtClean="0"/>
              <a:t> </a:t>
            </a:r>
            <a:r>
              <a:rPr lang="nl-NL" sz="2400" dirty="0" smtClean="0"/>
              <a:t>, </a:t>
            </a:r>
            <a:r>
              <a:rPr lang="el-GR" sz="2400" b="1" i="1" dirty="0" smtClean="0"/>
              <a:t>α</a:t>
            </a:r>
            <a:r>
              <a:rPr lang="nl-NL" sz="2400" b="1" i="1" baseline="-25000" dirty="0" smtClean="0"/>
              <a:t>4    </a:t>
            </a:r>
            <a:r>
              <a:rPr lang="nl-NL" sz="2400" b="1" dirty="0" smtClean="0"/>
              <a:t>|=</a:t>
            </a:r>
            <a:r>
              <a:rPr lang="nl-NL" sz="2400" dirty="0" smtClean="0"/>
              <a:t>  </a:t>
            </a:r>
            <a:r>
              <a:rPr lang="el-GR" sz="2400" b="1" i="1" dirty="0" smtClean="0"/>
              <a:t>β</a:t>
            </a:r>
            <a:r>
              <a:rPr lang="nl-NL" sz="2400" b="1" i="1" dirty="0" smtClean="0"/>
              <a:t>    </a:t>
            </a:r>
            <a:r>
              <a:rPr lang="nl-NL" sz="2400" i="1" dirty="0" smtClean="0"/>
              <a:t>Dan</a:t>
            </a:r>
            <a:r>
              <a:rPr lang="nl-NL" sz="2400" b="1" i="1" dirty="0" smtClean="0"/>
              <a:t>    </a:t>
            </a:r>
            <a:r>
              <a:rPr lang="el-GR" sz="2400" b="1" i="1" dirty="0" smtClean="0"/>
              <a:t>α</a:t>
            </a:r>
            <a:r>
              <a:rPr lang="nl-NL" sz="2400" b="1" i="1" baseline="-25000" dirty="0" smtClean="0"/>
              <a:t>1</a:t>
            </a:r>
            <a:r>
              <a:rPr lang="nl-NL" sz="2400" b="1" i="1" dirty="0" smtClean="0"/>
              <a:t> </a:t>
            </a:r>
            <a:r>
              <a:rPr lang="nl-NL" sz="2400" dirty="0" smtClean="0"/>
              <a:t>, </a:t>
            </a:r>
            <a:r>
              <a:rPr lang="el-GR" sz="2400" b="1" i="1" dirty="0" smtClean="0"/>
              <a:t>α</a:t>
            </a:r>
            <a:r>
              <a:rPr lang="nl-NL" sz="2400" b="1" i="1" baseline="-25000" dirty="0" smtClean="0"/>
              <a:t>2 </a:t>
            </a:r>
            <a:r>
              <a:rPr lang="nl-NL" sz="2400" dirty="0" smtClean="0"/>
              <a:t>, </a:t>
            </a:r>
            <a:r>
              <a:rPr lang="el-GR" sz="2400" b="1" i="1" dirty="0" smtClean="0"/>
              <a:t>α</a:t>
            </a:r>
            <a:r>
              <a:rPr lang="nl-NL" sz="2400" b="1" i="1" baseline="-25000" dirty="0" smtClean="0"/>
              <a:t>3</a:t>
            </a:r>
            <a:r>
              <a:rPr lang="nl-NL" sz="2400" b="1" i="1" dirty="0" smtClean="0"/>
              <a:t> </a:t>
            </a:r>
            <a:r>
              <a:rPr lang="nl-NL" sz="2400" dirty="0" smtClean="0"/>
              <a:t>, </a:t>
            </a:r>
            <a:r>
              <a:rPr lang="el-GR" sz="2400" b="1" i="1" dirty="0" smtClean="0"/>
              <a:t>α</a:t>
            </a:r>
            <a:r>
              <a:rPr lang="nl-NL" sz="2400" b="1" i="1" baseline="-25000" dirty="0" smtClean="0"/>
              <a:t>4   </a:t>
            </a:r>
            <a:r>
              <a:rPr lang="nl-NL" sz="2400" b="1" dirty="0" smtClean="0"/>
              <a:t>Ⱶ</a:t>
            </a:r>
            <a:r>
              <a:rPr lang="nl-NL" sz="2400" dirty="0" smtClean="0"/>
              <a:t>   </a:t>
            </a:r>
            <a:r>
              <a:rPr lang="el-GR" sz="2400" b="1" i="1" dirty="0" smtClean="0"/>
              <a:t>β</a:t>
            </a:r>
            <a:endParaRPr lang="nl-NL" sz="2400" dirty="0" smtClean="0"/>
          </a:p>
          <a:p>
            <a:pPr>
              <a:buNone/>
            </a:pPr>
            <a:r>
              <a:rPr lang="nl-NL" sz="2400" dirty="0" smtClean="0"/>
              <a:t>	</a:t>
            </a:r>
          </a:p>
          <a:p>
            <a:pPr>
              <a:buNone/>
            </a:pPr>
            <a:endParaRPr lang="nl-NL" sz="2400" dirty="0"/>
          </a:p>
        </p:txBody>
      </p:sp>
      <p:sp>
        <p:nvSpPr>
          <p:cNvPr id="5" name="Content Placeholder 2"/>
          <p:cNvSpPr txBox="1">
            <a:spLocks/>
          </p:cNvSpPr>
          <p:nvPr/>
        </p:nvSpPr>
        <p:spPr>
          <a:xfrm>
            <a:off x="446856" y="3976464"/>
            <a:ext cx="8229600" cy="1972816"/>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effectLst/>
                <a:uLnTx/>
                <a:uFillTx/>
                <a:latin typeface="+mn-lt"/>
                <a:ea typeface="+mn-ea"/>
                <a:cs typeface="+mn-cs"/>
              </a:rPr>
              <a:t>	</a:t>
            </a:r>
            <a:r>
              <a:rPr kumimoji="0" lang="nl-NL" sz="2400" b="1" i="0" u="none" strike="noStrike" kern="1200" cap="none" spc="0" normalizeH="0" baseline="0" noProof="0" dirty="0" smtClean="0">
                <a:ln>
                  <a:noFill/>
                </a:ln>
                <a:effectLst/>
                <a:uLnTx/>
                <a:uFillTx/>
                <a:latin typeface="+mn-lt"/>
                <a:ea typeface="+mn-ea"/>
                <a:cs typeface="+mn-cs"/>
              </a:rPr>
              <a:t>Correctheidsstelling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effectLst/>
                <a:uLnTx/>
                <a:uFillTx/>
                <a:latin typeface="+mn-lt"/>
                <a:ea typeface="+mn-ea"/>
                <a:cs typeface="+mn-cs"/>
              </a:rPr>
              <a:t>	Elke redenering in de </a:t>
            </a:r>
            <a:r>
              <a:rPr kumimoji="0" lang="nl-NL" sz="2400" b="0" i="0" u="none" strike="noStrike" kern="1200" cap="none" spc="0" normalizeH="0" baseline="0" noProof="0" dirty="0" err="1" smtClean="0">
                <a:ln>
                  <a:noFill/>
                </a:ln>
                <a:effectLst/>
                <a:uLnTx/>
                <a:uFillTx/>
                <a:latin typeface="+mn-lt"/>
                <a:ea typeface="+mn-ea"/>
                <a:cs typeface="+mn-cs"/>
              </a:rPr>
              <a:t>predikaatlogica</a:t>
            </a:r>
            <a:r>
              <a:rPr kumimoji="0" lang="nl-NL" sz="2400" b="0" i="0" u="none" strike="noStrike" kern="1200" cap="none" spc="0" normalizeH="0" baseline="0" noProof="0" dirty="0" smtClean="0">
                <a:ln>
                  <a:noFill/>
                </a:ln>
                <a:effectLst/>
                <a:uLnTx/>
                <a:uFillTx/>
                <a:latin typeface="+mn-lt"/>
                <a:ea typeface="+mn-ea"/>
                <a:cs typeface="+mn-cs"/>
              </a:rPr>
              <a:t> die syntactisch</a:t>
            </a:r>
            <a:r>
              <a:rPr kumimoji="0" lang="nl-NL" sz="2400" b="0" i="0" u="none" strike="noStrike" kern="1200" cap="none" spc="0" normalizeH="0" noProof="0" dirty="0" smtClean="0">
                <a:ln>
                  <a:noFill/>
                </a:ln>
                <a:effectLst/>
                <a:uLnTx/>
                <a:uFillTx/>
                <a:latin typeface="+mn-lt"/>
                <a:ea typeface="+mn-ea"/>
                <a:cs typeface="+mn-cs"/>
              </a:rPr>
              <a:t> </a:t>
            </a:r>
            <a:r>
              <a:rPr kumimoji="0" lang="nl-NL" sz="2400" b="0" i="0" u="none" strike="noStrike" kern="1200" cap="none" spc="0" normalizeH="0" baseline="0" noProof="0" dirty="0" smtClean="0">
                <a:ln>
                  <a:noFill/>
                </a:ln>
                <a:effectLst/>
                <a:uLnTx/>
                <a:uFillTx/>
                <a:latin typeface="+mn-lt"/>
                <a:ea typeface="+mn-ea"/>
                <a:cs typeface="+mn-cs"/>
              </a:rPr>
              <a:t>afleidbaar is in het systeem van natuurlijke deductie,</a:t>
            </a:r>
            <a:r>
              <a:rPr kumimoji="0" lang="nl-NL" sz="2400" b="0" i="0" u="none" strike="noStrike" kern="1200" cap="none" spc="0" normalizeH="0" noProof="0" dirty="0" smtClean="0">
                <a:ln>
                  <a:noFill/>
                </a:ln>
                <a:effectLst/>
                <a:uLnTx/>
                <a:uFillTx/>
                <a:latin typeface="+mn-lt"/>
                <a:ea typeface="+mn-ea"/>
                <a:cs typeface="+mn-cs"/>
              </a:rPr>
              <a:t> is ook semantisch geldig</a:t>
            </a:r>
            <a:endParaRPr kumimoji="0" lang="nl-NL"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800" b="0" i="0" u="none" strike="noStrike" kern="1200" cap="none" spc="0" normalizeH="0" baseline="0" noProof="0" dirty="0" smtClean="0">
              <a:ln>
                <a:noFill/>
              </a:ln>
              <a:effectLst/>
              <a:uLnTx/>
              <a:uFillTx/>
              <a:latin typeface="+mn-lt"/>
              <a:ea typeface="+mn-ea"/>
              <a:cs typeface="+mn-cs"/>
            </a:endParaRPr>
          </a:p>
          <a:p>
            <a:pPr marL="342900" lvl="0" indent="-342900">
              <a:spcBef>
                <a:spcPct val="20000"/>
              </a:spcBef>
            </a:pPr>
            <a:r>
              <a:rPr kumimoji="0" lang="nl-NL" sz="2400" b="0" i="0" u="none" strike="noStrike" kern="1200" cap="none" spc="0" normalizeH="0" baseline="0" noProof="0" dirty="0" smtClean="0">
                <a:ln>
                  <a:noFill/>
                </a:ln>
                <a:effectLst/>
                <a:uLnTx/>
                <a:uFillTx/>
                <a:latin typeface="+mn-lt"/>
                <a:ea typeface="+mn-ea"/>
                <a:cs typeface="+mn-cs"/>
              </a:rPr>
              <a:t>      </a:t>
            </a:r>
            <a:r>
              <a:rPr kumimoji="0" lang="nl-NL" sz="2400" b="0" i="1" u="none" strike="noStrike" kern="1200" cap="none" spc="0" normalizeH="0" baseline="0" noProof="0" dirty="0" smtClean="0">
                <a:ln>
                  <a:noFill/>
                </a:ln>
                <a:effectLst/>
                <a:uLnTx/>
                <a:uFillTx/>
                <a:latin typeface="+mn-lt"/>
                <a:ea typeface="+mn-ea"/>
                <a:cs typeface="+mn-cs"/>
              </a:rPr>
              <a:t>Als</a:t>
            </a:r>
            <a:r>
              <a:rPr kumimoji="0" lang="nl-NL" sz="2400" b="0" i="0" u="none" strike="noStrike" kern="1200" cap="none" spc="0" normalizeH="0" baseline="0" noProof="0" dirty="0" smtClean="0">
                <a:ln>
                  <a:noFill/>
                </a:ln>
                <a:effectLst/>
                <a:uLnTx/>
                <a:uFillTx/>
                <a:latin typeface="+mn-lt"/>
                <a:ea typeface="+mn-ea"/>
                <a:cs typeface="+mn-cs"/>
              </a:rPr>
              <a:t>   </a:t>
            </a:r>
            <a:r>
              <a:rPr kumimoji="0" lang="el-GR" sz="2400" b="1" i="1" u="none" strike="noStrike" kern="1200" cap="none" spc="0" normalizeH="0" baseline="0" noProof="0" dirty="0" smtClean="0">
                <a:ln>
                  <a:noFill/>
                </a:ln>
                <a:effectLst/>
                <a:uLnTx/>
                <a:uFillTx/>
                <a:latin typeface="+mn-lt"/>
                <a:ea typeface="+mn-ea"/>
                <a:cs typeface="+mn-cs"/>
              </a:rPr>
              <a:t>α</a:t>
            </a:r>
            <a:r>
              <a:rPr kumimoji="0" lang="nl-NL" sz="2400" b="1" i="1" u="none" strike="noStrike" kern="1200" cap="none" spc="0" normalizeH="0" baseline="-25000" noProof="0" dirty="0" smtClean="0">
                <a:ln>
                  <a:noFill/>
                </a:ln>
                <a:effectLst/>
                <a:uLnTx/>
                <a:uFillTx/>
                <a:latin typeface="+mn-lt"/>
                <a:ea typeface="+mn-ea"/>
                <a:cs typeface="+mn-cs"/>
              </a:rPr>
              <a:t>1</a:t>
            </a:r>
            <a:r>
              <a:rPr kumimoji="0" lang="nl-NL" sz="2400" b="1" i="1" u="none" strike="noStrike" kern="1200" cap="none" spc="0" normalizeH="0" baseline="0" noProof="0" dirty="0" smtClean="0">
                <a:ln>
                  <a:noFill/>
                </a:ln>
                <a:effectLst/>
                <a:uLnTx/>
                <a:uFillTx/>
                <a:latin typeface="+mn-lt"/>
                <a:ea typeface="+mn-ea"/>
                <a:cs typeface="+mn-cs"/>
              </a:rPr>
              <a:t> </a:t>
            </a:r>
            <a:r>
              <a:rPr kumimoji="0" lang="nl-NL" sz="2400" b="0" i="0" u="none" strike="noStrike" kern="1200" cap="none" spc="0" normalizeH="0" baseline="0" noProof="0" dirty="0" smtClean="0">
                <a:ln>
                  <a:noFill/>
                </a:ln>
                <a:effectLst/>
                <a:uLnTx/>
                <a:uFillTx/>
                <a:latin typeface="+mn-lt"/>
                <a:ea typeface="+mn-ea"/>
                <a:cs typeface="+mn-cs"/>
              </a:rPr>
              <a:t>, </a:t>
            </a:r>
            <a:r>
              <a:rPr kumimoji="0" lang="el-GR" sz="2400" b="1" i="1" u="none" strike="noStrike" kern="1200" cap="none" spc="0" normalizeH="0" baseline="0" noProof="0" dirty="0" smtClean="0">
                <a:ln>
                  <a:noFill/>
                </a:ln>
                <a:effectLst/>
                <a:uLnTx/>
                <a:uFillTx/>
                <a:latin typeface="+mn-lt"/>
                <a:ea typeface="+mn-ea"/>
                <a:cs typeface="+mn-cs"/>
              </a:rPr>
              <a:t>α</a:t>
            </a:r>
            <a:r>
              <a:rPr kumimoji="0" lang="nl-NL" sz="2400" b="1" i="1" u="none" strike="noStrike" kern="1200" cap="none" spc="0" normalizeH="0" baseline="-25000" noProof="0" dirty="0" smtClean="0">
                <a:ln>
                  <a:noFill/>
                </a:ln>
                <a:effectLst/>
                <a:uLnTx/>
                <a:uFillTx/>
                <a:latin typeface="+mn-lt"/>
                <a:ea typeface="+mn-ea"/>
                <a:cs typeface="+mn-cs"/>
              </a:rPr>
              <a:t>2 </a:t>
            </a:r>
            <a:r>
              <a:rPr kumimoji="0" lang="nl-NL" sz="2400" b="0" i="0" u="none" strike="noStrike" kern="1200" cap="none" spc="0" normalizeH="0" baseline="0" noProof="0" dirty="0" smtClean="0">
                <a:ln>
                  <a:noFill/>
                </a:ln>
                <a:effectLst/>
                <a:uLnTx/>
                <a:uFillTx/>
                <a:latin typeface="+mn-lt"/>
                <a:ea typeface="+mn-ea"/>
                <a:cs typeface="+mn-cs"/>
              </a:rPr>
              <a:t>, </a:t>
            </a:r>
            <a:r>
              <a:rPr kumimoji="0" lang="el-GR" sz="2400" b="1" i="1" u="none" strike="noStrike" kern="1200" cap="none" spc="0" normalizeH="0" baseline="0" noProof="0" dirty="0" smtClean="0">
                <a:ln>
                  <a:noFill/>
                </a:ln>
                <a:effectLst/>
                <a:uLnTx/>
                <a:uFillTx/>
                <a:latin typeface="+mn-lt"/>
                <a:ea typeface="+mn-ea"/>
                <a:cs typeface="+mn-cs"/>
              </a:rPr>
              <a:t>α</a:t>
            </a:r>
            <a:r>
              <a:rPr kumimoji="0" lang="nl-NL" sz="2400" b="1" i="1" u="none" strike="noStrike" kern="1200" cap="none" spc="0" normalizeH="0" baseline="-25000" noProof="0" dirty="0" smtClean="0">
                <a:ln>
                  <a:noFill/>
                </a:ln>
                <a:effectLst/>
                <a:uLnTx/>
                <a:uFillTx/>
                <a:latin typeface="+mn-lt"/>
                <a:ea typeface="+mn-ea"/>
                <a:cs typeface="+mn-cs"/>
              </a:rPr>
              <a:t>3</a:t>
            </a:r>
            <a:r>
              <a:rPr kumimoji="0" lang="nl-NL" sz="2400" b="1" i="1" u="none" strike="noStrike" kern="1200" cap="none" spc="0" normalizeH="0" baseline="0" noProof="0" dirty="0" smtClean="0">
                <a:ln>
                  <a:noFill/>
                </a:ln>
                <a:effectLst/>
                <a:uLnTx/>
                <a:uFillTx/>
                <a:latin typeface="+mn-lt"/>
                <a:ea typeface="+mn-ea"/>
                <a:cs typeface="+mn-cs"/>
              </a:rPr>
              <a:t> </a:t>
            </a:r>
            <a:r>
              <a:rPr kumimoji="0" lang="nl-NL" sz="2400" b="0" i="0" u="none" strike="noStrike" kern="1200" cap="none" spc="0" normalizeH="0" baseline="0" noProof="0" dirty="0" smtClean="0">
                <a:ln>
                  <a:noFill/>
                </a:ln>
                <a:effectLst/>
                <a:uLnTx/>
                <a:uFillTx/>
                <a:latin typeface="+mn-lt"/>
                <a:ea typeface="+mn-ea"/>
                <a:cs typeface="+mn-cs"/>
              </a:rPr>
              <a:t>, </a:t>
            </a:r>
            <a:r>
              <a:rPr kumimoji="0" lang="el-GR" sz="2400" b="1" i="1" u="none" strike="noStrike" kern="1200" cap="none" spc="0" normalizeH="0" baseline="0" noProof="0" dirty="0" smtClean="0">
                <a:ln>
                  <a:noFill/>
                </a:ln>
                <a:effectLst/>
                <a:uLnTx/>
                <a:uFillTx/>
                <a:latin typeface="+mn-lt"/>
                <a:ea typeface="+mn-ea"/>
                <a:cs typeface="+mn-cs"/>
              </a:rPr>
              <a:t>α</a:t>
            </a:r>
            <a:r>
              <a:rPr kumimoji="0" lang="nl-NL" sz="2400" b="1" i="1" u="none" strike="noStrike" kern="1200" cap="none" spc="0" normalizeH="0" baseline="-25000" noProof="0" dirty="0" smtClean="0">
                <a:ln>
                  <a:noFill/>
                </a:ln>
                <a:effectLst/>
                <a:uLnTx/>
                <a:uFillTx/>
                <a:latin typeface="+mn-lt"/>
                <a:ea typeface="+mn-ea"/>
                <a:cs typeface="+mn-cs"/>
              </a:rPr>
              <a:t>4    </a:t>
            </a:r>
            <a:r>
              <a:rPr lang="nl-NL" sz="2400" b="1" dirty="0" smtClean="0"/>
              <a:t>Ⱶ</a:t>
            </a:r>
            <a:r>
              <a:rPr kumimoji="0" lang="nl-NL" sz="2400" b="0" i="0" u="none" strike="noStrike" kern="1200" cap="none" spc="0" normalizeH="0" baseline="0" noProof="0" dirty="0" smtClean="0">
                <a:ln>
                  <a:noFill/>
                </a:ln>
                <a:effectLst/>
                <a:uLnTx/>
                <a:uFillTx/>
                <a:latin typeface="+mn-lt"/>
                <a:ea typeface="+mn-ea"/>
                <a:cs typeface="+mn-cs"/>
              </a:rPr>
              <a:t>  </a:t>
            </a:r>
            <a:r>
              <a:rPr kumimoji="0" lang="el-GR" sz="2400" b="1" i="1" u="none" strike="noStrike" kern="1200" cap="none" spc="0" normalizeH="0" baseline="0" noProof="0" dirty="0" smtClean="0">
                <a:ln>
                  <a:noFill/>
                </a:ln>
                <a:effectLst/>
                <a:uLnTx/>
                <a:uFillTx/>
                <a:latin typeface="+mn-lt"/>
                <a:ea typeface="+mn-ea"/>
                <a:cs typeface="+mn-cs"/>
              </a:rPr>
              <a:t>β</a:t>
            </a:r>
            <a:r>
              <a:rPr kumimoji="0" lang="nl-NL" sz="2400" b="1" i="1" u="none" strike="noStrike" kern="1200" cap="none" spc="0" normalizeH="0" baseline="0" noProof="0" dirty="0" smtClean="0">
                <a:ln>
                  <a:noFill/>
                </a:ln>
                <a:effectLst/>
                <a:uLnTx/>
                <a:uFillTx/>
                <a:latin typeface="+mn-lt"/>
                <a:ea typeface="+mn-ea"/>
                <a:cs typeface="+mn-cs"/>
              </a:rPr>
              <a:t>    </a:t>
            </a:r>
            <a:r>
              <a:rPr kumimoji="0" lang="nl-NL" sz="2400" b="0" i="1" u="none" strike="noStrike" kern="1200" cap="none" spc="0" normalizeH="0" baseline="0" noProof="0" dirty="0" smtClean="0">
                <a:ln>
                  <a:noFill/>
                </a:ln>
                <a:effectLst/>
                <a:uLnTx/>
                <a:uFillTx/>
                <a:latin typeface="+mn-lt"/>
                <a:ea typeface="+mn-ea"/>
                <a:cs typeface="+mn-cs"/>
              </a:rPr>
              <a:t>Dan</a:t>
            </a:r>
            <a:r>
              <a:rPr kumimoji="0" lang="nl-NL" sz="2400" b="1" i="1" u="none" strike="noStrike" kern="1200" cap="none" spc="0" normalizeH="0" baseline="0" noProof="0" dirty="0" smtClean="0">
                <a:ln>
                  <a:noFill/>
                </a:ln>
                <a:effectLst/>
                <a:uLnTx/>
                <a:uFillTx/>
                <a:latin typeface="+mn-lt"/>
                <a:ea typeface="+mn-ea"/>
                <a:cs typeface="+mn-cs"/>
              </a:rPr>
              <a:t>    </a:t>
            </a:r>
            <a:r>
              <a:rPr kumimoji="0" lang="el-GR" sz="2400" b="1" i="1" u="none" strike="noStrike" kern="1200" cap="none" spc="0" normalizeH="0" baseline="0" noProof="0" dirty="0" smtClean="0">
                <a:ln>
                  <a:noFill/>
                </a:ln>
                <a:effectLst/>
                <a:uLnTx/>
                <a:uFillTx/>
                <a:latin typeface="+mn-lt"/>
                <a:ea typeface="+mn-ea"/>
                <a:cs typeface="+mn-cs"/>
              </a:rPr>
              <a:t>α</a:t>
            </a:r>
            <a:r>
              <a:rPr kumimoji="0" lang="nl-NL" sz="2400" b="1" i="1" u="none" strike="noStrike" kern="1200" cap="none" spc="0" normalizeH="0" baseline="-25000" noProof="0" dirty="0" smtClean="0">
                <a:ln>
                  <a:noFill/>
                </a:ln>
                <a:effectLst/>
                <a:uLnTx/>
                <a:uFillTx/>
                <a:latin typeface="+mn-lt"/>
                <a:ea typeface="+mn-ea"/>
                <a:cs typeface="+mn-cs"/>
              </a:rPr>
              <a:t>1</a:t>
            </a:r>
            <a:r>
              <a:rPr kumimoji="0" lang="nl-NL" sz="2400" b="1" i="1" u="none" strike="noStrike" kern="1200" cap="none" spc="0" normalizeH="0" baseline="0" noProof="0" dirty="0" smtClean="0">
                <a:ln>
                  <a:noFill/>
                </a:ln>
                <a:effectLst/>
                <a:uLnTx/>
                <a:uFillTx/>
                <a:latin typeface="+mn-lt"/>
                <a:ea typeface="+mn-ea"/>
                <a:cs typeface="+mn-cs"/>
              </a:rPr>
              <a:t> </a:t>
            </a:r>
            <a:r>
              <a:rPr kumimoji="0" lang="nl-NL" sz="2400" b="0" i="0" u="none" strike="noStrike" kern="1200" cap="none" spc="0" normalizeH="0" baseline="0" noProof="0" dirty="0" smtClean="0">
                <a:ln>
                  <a:noFill/>
                </a:ln>
                <a:effectLst/>
                <a:uLnTx/>
                <a:uFillTx/>
                <a:latin typeface="+mn-lt"/>
                <a:ea typeface="+mn-ea"/>
                <a:cs typeface="+mn-cs"/>
              </a:rPr>
              <a:t>, </a:t>
            </a:r>
            <a:r>
              <a:rPr kumimoji="0" lang="el-GR" sz="2400" b="1" i="1" u="none" strike="noStrike" kern="1200" cap="none" spc="0" normalizeH="0" baseline="0" noProof="0" dirty="0" smtClean="0">
                <a:ln>
                  <a:noFill/>
                </a:ln>
                <a:effectLst/>
                <a:uLnTx/>
                <a:uFillTx/>
                <a:latin typeface="+mn-lt"/>
                <a:ea typeface="+mn-ea"/>
                <a:cs typeface="+mn-cs"/>
              </a:rPr>
              <a:t>α</a:t>
            </a:r>
            <a:r>
              <a:rPr kumimoji="0" lang="nl-NL" sz="2400" b="1" i="1" u="none" strike="noStrike" kern="1200" cap="none" spc="0" normalizeH="0" baseline="-25000" noProof="0" dirty="0" smtClean="0">
                <a:ln>
                  <a:noFill/>
                </a:ln>
                <a:effectLst/>
                <a:uLnTx/>
                <a:uFillTx/>
                <a:latin typeface="+mn-lt"/>
                <a:ea typeface="+mn-ea"/>
                <a:cs typeface="+mn-cs"/>
              </a:rPr>
              <a:t>2 </a:t>
            </a:r>
            <a:r>
              <a:rPr kumimoji="0" lang="nl-NL" sz="2400" b="0" i="0" u="none" strike="noStrike" kern="1200" cap="none" spc="0" normalizeH="0" baseline="0" noProof="0" dirty="0" smtClean="0">
                <a:ln>
                  <a:noFill/>
                </a:ln>
                <a:effectLst/>
                <a:uLnTx/>
                <a:uFillTx/>
                <a:latin typeface="+mn-lt"/>
                <a:ea typeface="+mn-ea"/>
                <a:cs typeface="+mn-cs"/>
              </a:rPr>
              <a:t>, </a:t>
            </a:r>
            <a:r>
              <a:rPr kumimoji="0" lang="el-GR" sz="2400" b="1" i="1" u="none" strike="noStrike" kern="1200" cap="none" spc="0" normalizeH="0" baseline="0" noProof="0" dirty="0" smtClean="0">
                <a:ln>
                  <a:noFill/>
                </a:ln>
                <a:effectLst/>
                <a:uLnTx/>
                <a:uFillTx/>
                <a:latin typeface="+mn-lt"/>
                <a:ea typeface="+mn-ea"/>
                <a:cs typeface="+mn-cs"/>
              </a:rPr>
              <a:t>α</a:t>
            </a:r>
            <a:r>
              <a:rPr kumimoji="0" lang="nl-NL" sz="2400" b="1" i="1" u="none" strike="noStrike" kern="1200" cap="none" spc="0" normalizeH="0" baseline="-25000" noProof="0" dirty="0" smtClean="0">
                <a:ln>
                  <a:noFill/>
                </a:ln>
                <a:effectLst/>
                <a:uLnTx/>
                <a:uFillTx/>
                <a:latin typeface="+mn-lt"/>
                <a:ea typeface="+mn-ea"/>
                <a:cs typeface="+mn-cs"/>
              </a:rPr>
              <a:t>3</a:t>
            </a:r>
            <a:r>
              <a:rPr kumimoji="0" lang="nl-NL" sz="2400" b="1" i="1" u="none" strike="noStrike" kern="1200" cap="none" spc="0" normalizeH="0" baseline="0" noProof="0" dirty="0" smtClean="0">
                <a:ln>
                  <a:noFill/>
                </a:ln>
                <a:effectLst/>
                <a:uLnTx/>
                <a:uFillTx/>
                <a:latin typeface="+mn-lt"/>
                <a:ea typeface="+mn-ea"/>
                <a:cs typeface="+mn-cs"/>
              </a:rPr>
              <a:t> </a:t>
            </a:r>
            <a:r>
              <a:rPr kumimoji="0" lang="nl-NL" sz="2400" b="0" i="0" u="none" strike="noStrike" kern="1200" cap="none" spc="0" normalizeH="0" baseline="0" noProof="0" dirty="0" smtClean="0">
                <a:ln>
                  <a:noFill/>
                </a:ln>
                <a:effectLst/>
                <a:uLnTx/>
                <a:uFillTx/>
                <a:latin typeface="+mn-lt"/>
                <a:ea typeface="+mn-ea"/>
                <a:cs typeface="+mn-cs"/>
              </a:rPr>
              <a:t>, </a:t>
            </a:r>
            <a:r>
              <a:rPr kumimoji="0" lang="el-GR" sz="2400" b="1" i="1" u="none" strike="noStrike" kern="1200" cap="none" spc="0" normalizeH="0" baseline="0" noProof="0" dirty="0" smtClean="0">
                <a:ln>
                  <a:noFill/>
                </a:ln>
                <a:effectLst/>
                <a:uLnTx/>
                <a:uFillTx/>
                <a:latin typeface="+mn-lt"/>
                <a:ea typeface="+mn-ea"/>
                <a:cs typeface="+mn-cs"/>
              </a:rPr>
              <a:t>α</a:t>
            </a:r>
            <a:r>
              <a:rPr kumimoji="0" lang="nl-NL" sz="2400" b="1" i="1" u="none" strike="noStrike" kern="1200" cap="none" spc="0" normalizeH="0" baseline="-25000" noProof="0" dirty="0" smtClean="0">
                <a:ln>
                  <a:noFill/>
                </a:ln>
                <a:effectLst/>
                <a:uLnTx/>
                <a:uFillTx/>
                <a:latin typeface="+mn-lt"/>
                <a:ea typeface="+mn-ea"/>
                <a:cs typeface="+mn-cs"/>
              </a:rPr>
              <a:t>4  </a:t>
            </a:r>
            <a:r>
              <a:rPr lang="nl-NL" sz="2400" b="1" noProof="0" dirty="0" smtClean="0"/>
              <a:t>|=   </a:t>
            </a:r>
            <a:r>
              <a:rPr kumimoji="0" lang="el-GR" sz="2400" b="1" i="1" u="none" strike="noStrike" kern="1200" cap="none" spc="0" normalizeH="0" baseline="0" noProof="0" dirty="0" smtClean="0">
                <a:ln>
                  <a:noFill/>
                </a:ln>
                <a:effectLst/>
                <a:uLnTx/>
                <a:uFillTx/>
                <a:latin typeface="+mn-lt"/>
                <a:ea typeface="+mn-ea"/>
                <a:cs typeface="+mn-cs"/>
              </a:rPr>
              <a:t>β</a:t>
            </a:r>
            <a:endParaRPr kumimoji="0" lang="nl-NL" sz="24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a:ln>
                <a:noFill/>
              </a:ln>
              <a:effectLst/>
              <a:uLnTx/>
              <a:uFillTx/>
              <a:latin typeface="+mn-lt"/>
              <a:ea typeface="+mn-ea"/>
              <a:cs typeface="+mn-cs"/>
            </a:endParaRPr>
          </a:p>
        </p:txBody>
      </p:sp>
      <p:sp>
        <p:nvSpPr>
          <p:cNvPr id="6" name="TextBox 5"/>
          <p:cNvSpPr txBox="1"/>
          <p:nvPr/>
        </p:nvSpPr>
        <p:spPr>
          <a:xfrm>
            <a:off x="323528" y="6093296"/>
            <a:ext cx="8640960" cy="400110"/>
          </a:xfrm>
          <a:prstGeom prst="rect">
            <a:avLst/>
          </a:prstGeom>
          <a:noFill/>
        </p:spPr>
        <p:txBody>
          <a:bodyPr wrap="square" rtlCol="0">
            <a:spAutoFit/>
          </a:bodyPr>
          <a:lstStyle/>
          <a:p>
            <a:r>
              <a:rPr lang="nl-NL" sz="2000" i="1" dirty="0" smtClean="0"/>
              <a:t>Uit de correctheidsstelling volgt dat de </a:t>
            </a:r>
            <a:r>
              <a:rPr lang="nl-NL" sz="2000" i="1" dirty="0" err="1" smtClean="0"/>
              <a:t>predikaatlogica</a:t>
            </a:r>
            <a:r>
              <a:rPr lang="nl-NL" sz="2000" i="1" dirty="0" smtClean="0"/>
              <a:t> consistent is. Waarom?</a:t>
            </a:r>
            <a:endParaRPr lang="nl-NL" sz="20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de implicatie (→)</a:t>
            </a:r>
            <a:endParaRPr lang="nl-NL" sz="3600" dirty="0"/>
          </a:p>
        </p:txBody>
      </p:sp>
      <p:sp>
        <p:nvSpPr>
          <p:cNvPr id="3" name="Content Placeholder 2"/>
          <p:cNvSpPr>
            <a:spLocks noGrp="1"/>
          </p:cNvSpPr>
          <p:nvPr>
            <p:ph idx="1"/>
          </p:nvPr>
        </p:nvSpPr>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 </a:t>
            </a:r>
            <a:r>
              <a:rPr lang="nl-NL" sz="2400" b="1" dirty="0" smtClean="0"/>
              <a:t>    </a:t>
            </a:r>
            <a:r>
              <a:rPr lang="nl-NL" sz="2400" dirty="0" smtClean="0"/>
              <a:t>Assumptie</a:t>
            </a:r>
            <a:r>
              <a:rPr lang="nl-NL" sz="2400" b="1" i="1" baseline="-25000" dirty="0" smtClean="0"/>
              <a:t> </a:t>
            </a:r>
            <a:endParaRPr lang="nl-NL" sz="2400" dirty="0" smtClean="0"/>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13. </a:t>
            </a:r>
            <a:r>
              <a:rPr lang="el-GR" sz="2400" b="1" i="1" dirty="0" smtClean="0"/>
              <a:t>β</a:t>
            </a:r>
            <a:r>
              <a:rPr lang="nl-NL" sz="2400" dirty="0" smtClean="0"/>
              <a:t> </a:t>
            </a:r>
          </a:p>
          <a:p>
            <a:pPr marL="514350" indent="-514350">
              <a:buNone/>
            </a:pPr>
            <a:endParaRPr lang="nl-NL" sz="800" dirty="0" smtClean="0"/>
          </a:p>
          <a:p>
            <a:pPr marL="514350" indent="-514350">
              <a:buNone/>
            </a:pPr>
            <a:r>
              <a:rPr lang="nl-NL" sz="2400" dirty="0" smtClean="0"/>
              <a:t>14. </a:t>
            </a:r>
            <a:r>
              <a:rPr lang="el-GR" sz="2400" b="1" i="1" dirty="0" smtClean="0"/>
              <a:t>α </a:t>
            </a:r>
            <a:r>
              <a:rPr lang="nl-NL" sz="2400" b="1" dirty="0" smtClean="0"/>
              <a:t>→</a:t>
            </a:r>
            <a:r>
              <a:rPr lang="nl-NL" sz="2400" b="1" i="1" dirty="0" smtClean="0"/>
              <a:t> </a:t>
            </a:r>
            <a:r>
              <a:rPr lang="el-GR" sz="2400" b="1" i="1" dirty="0" smtClean="0"/>
              <a:t>β</a:t>
            </a:r>
            <a:r>
              <a:rPr lang="nl-NL" sz="2400" b="1" i="1" baseline="-25000" dirty="0" smtClean="0"/>
              <a:t>    </a:t>
            </a:r>
            <a:r>
              <a:rPr lang="nl-NL" sz="2400" dirty="0" smtClean="0"/>
              <a:t>I → (10,13)</a:t>
            </a:r>
            <a:endParaRPr lang="nl-NL" sz="2400" baseline="-25000" dirty="0" smtClean="0"/>
          </a:p>
        </p:txBody>
      </p:sp>
      <p:sp>
        <p:nvSpPr>
          <p:cNvPr id="4" name="TextBox 3"/>
          <p:cNvSpPr txBox="1"/>
          <p:nvPr/>
        </p:nvSpPr>
        <p:spPr>
          <a:xfrm>
            <a:off x="4499992" y="1700808"/>
            <a:ext cx="3672408" cy="3293209"/>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 (Q → R)     </a:t>
            </a:r>
            <a:r>
              <a:rPr lang="nl-NL" sz="2400" b="1" dirty="0" smtClean="0"/>
              <a:t>Prem.</a:t>
            </a:r>
          </a:p>
          <a:p>
            <a:pPr marL="342900" indent="-342900">
              <a:buAutoNum type="arabicPeriod"/>
            </a:pPr>
            <a:r>
              <a:rPr lang="nl-NL" sz="2400" b="1" dirty="0" smtClean="0">
                <a:solidFill>
                  <a:srgbClr val="0070C0"/>
                </a:solidFill>
              </a:rPr>
              <a:t>P → Q         </a:t>
            </a:r>
            <a:r>
              <a:rPr lang="nl-NL" sz="2400" b="1" dirty="0" smtClean="0"/>
              <a:t>Prem.</a:t>
            </a:r>
            <a:endParaRPr lang="nl-NL" sz="2400" b="1" dirty="0" smtClean="0">
              <a:solidFill>
                <a:srgbClr val="0070C0"/>
              </a:solidFill>
            </a:endParaRPr>
          </a:p>
          <a:p>
            <a:pPr marL="342900" indent="-342900">
              <a:buAutoNum type="arabicPeriod"/>
            </a:pPr>
            <a:r>
              <a:rPr lang="nl-NL" sz="2400" b="1" dirty="0" smtClean="0">
                <a:solidFill>
                  <a:srgbClr val="0070C0"/>
                </a:solidFill>
              </a:rPr>
              <a:t>P       </a:t>
            </a:r>
            <a:r>
              <a:rPr lang="nl-NL" sz="2400" b="1" dirty="0" err="1" smtClean="0"/>
              <a:t>Ass</a:t>
            </a:r>
            <a:r>
              <a:rPr lang="nl-NL" sz="2400" b="1" dirty="0" smtClean="0"/>
              <a:t>.</a:t>
            </a:r>
          </a:p>
          <a:p>
            <a:pPr marL="342900" indent="-342900">
              <a:buAutoNum type="arabicPeriod"/>
            </a:pPr>
            <a:r>
              <a:rPr lang="nl-NL" sz="2400" b="1" dirty="0" smtClean="0">
                <a:solidFill>
                  <a:srgbClr val="0070C0"/>
                </a:solidFill>
              </a:rPr>
              <a:t>Q → R        </a:t>
            </a:r>
            <a:r>
              <a:rPr lang="nl-NL" sz="2400" b="1" dirty="0" smtClean="0"/>
              <a:t>G → (1,3)</a:t>
            </a:r>
          </a:p>
          <a:p>
            <a:pPr marL="342900" indent="-342900">
              <a:buFontTx/>
              <a:buAutoNum type="arabicPeriod"/>
            </a:pPr>
            <a:r>
              <a:rPr lang="nl-NL" sz="2400" b="1" dirty="0" smtClean="0">
                <a:solidFill>
                  <a:srgbClr val="0070C0"/>
                </a:solidFill>
              </a:rPr>
              <a:t>Q     </a:t>
            </a:r>
            <a:r>
              <a:rPr lang="nl-NL" sz="2400" b="1" dirty="0" smtClean="0"/>
              <a:t>G → (2,3)</a:t>
            </a:r>
            <a:endParaRPr lang="nl-NL" sz="2400" b="1" baseline="-25000" dirty="0" smtClean="0"/>
          </a:p>
          <a:p>
            <a:pPr marL="342900" indent="-342900"/>
            <a:r>
              <a:rPr lang="nl-NL" sz="2400" b="1" dirty="0" smtClean="0">
                <a:solidFill>
                  <a:srgbClr val="0070C0"/>
                </a:solidFill>
              </a:rPr>
              <a:t>6.  R     </a:t>
            </a:r>
            <a:r>
              <a:rPr lang="nl-NL" sz="2400" b="1" dirty="0" smtClean="0"/>
              <a:t>G → (4,5)</a:t>
            </a:r>
          </a:p>
          <a:p>
            <a:pPr marL="342900" indent="-342900"/>
            <a:r>
              <a:rPr lang="nl-NL" sz="2400" b="1" dirty="0" smtClean="0">
                <a:solidFill>
                  <a:srgbClr val="0070C0"/>
                </a:solidFill>
              </a:rPr>
              <a:t>7.  P → R        </a:t>
            </a:r>
            <a:r>
              <a:rPr lang="nl-NL" sz="2400" b="1" dirty="0" smtClean="0"/>
              <a:t>I → (3,6)</a:t>
            </a:r>
          </a:p>
          <a:p>
            <a:pPr marL="342900" indent="-342900"/>
            <a:endParaRPr lang="nl-NL" sz="2400" b="1" baseline="-25000" dirty="0" smtClean="0"/>
          </a:p>
          <a:p>
            <a:pPr marL="342900" indent="-342900">
              <a:buFontTx/>
              <a:buAutoNum type="arabicPeriod"/>
            </a:pPr>
            <a:endParaRPr lang="nl-NL" sz="2400" b="1" dirty="0" smtClean="0">
              <a:solidFill>
                <a:srgbClr val="0070C0"/>
              </a:solidFill>
            </a:endParaRPr>
          </a:p>
        </p:txBody>
      </p:sp>
      <p:cxnSp>
        <p:nvCxnSpPr>
          <p:cNvPr id="8" name="Straight Connector 7"/>
          <p:cNvCxnSpPr/>
          <p:nvPr/>
        </p:nvCxnSpPr>
        <p:spPr>
          <a:xfrm flipH="1">
            <a:off x="323528" y="3356992"/>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3356992"/>
            <a:ext cx="0"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528" y="5229200"/>
            <a:ext cx="2520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83968" y="2492896"/>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283968" y="2492896"/>
            <a:ext cx="0" cy="144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83968" y="3933056"/>
            <a:ext cx="2520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99992" y="4869160"/>
            <a:ext cx="4017446" cy="461665"/>
          </a:xfrm>
          <a:prstGeom prst="rect">
            <a:avLst/>
          </a:prstGeom>
        </p:spPr>
        <p:txBody>
          <a:bodyPr wrap="none">
            <a:spAutoFit/>
          </a:bodyPr>
          <a:lstStyle/>
          <a:p>
            <a:r>
              <a:rPr lang="nl-NL" sz="2400" b="1" dirty="0" smtClean="0"/>
              <a:t>P → (Q → R) , P → Q  Ⱶ  P → R </a:t>
            </a:r>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build="allAtOnce"/>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De </a:t>
            </a:r>
            <a:r>
              <a:rPr lang="nl-NL" sz="3600" dirty="0" err="1" smtClean="0"/>
              <a:t>predikaatlogica</a:t>
            </a:r>
            <a:r>
              <a:rPr lang="nl-NL" sz="3600" dirty="0" smtClean="0"/>
              <a:t> is echter niet beslisbaar</a:t>
            </a:r>
            <a:endParaRPr lang="nl-NL" sz="3600" dirty="0"/>
          </a:p>
        </p:txBody>
      </p:sp>
      <p:sp>
        <p:nvSpPr>
          <p:cNvPr id="9" name="Content Placeholder 2"/>
          <p:cNvSpPr txBox="1">
            <a:spLocks/>
          </p:cNvSpPr>
          <p:nvPr/>
        </p:nvSpPr>
        <p:spPr>
          <a:xfrm>
            <a:off x="467544" y="1528192"/>
            <a:ext cx="8363272"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Het is niet alleen zo dat de besproken </a:t>
            </a:r>
            <a:r>
              <a:rPr lang="nl-NL" sz="2000" dirty="0" err="1" smtClean="0"/>
              <a:t>semanitische</a:t>
            </a:r>
            <a:r>
              <a:rPr lang="nl-NL" sz="2000" dirty="0" smtClean="0"/>
              <a:t> boommethode geen beslissingsprocedure voor de </a:t>
            </a:r>
            <a:r>
              <a:rPr lang="nl-NL" sz="2000" dirty="0" err="1" smtClean="0"/>
              <a:t>predikaatlogica</a:t>
            </a:r>
            <a:r>
              <a:rPr lang="nl-NL" sz="2000" dirty="0" smtClean="0"/>
              <a:t> oplevert. Het is zelfs zo dat er überhaupt geen beslissingsprocedure voor de </a:t>
            </a:r>
            <a:r>
              <a:rPr lang="nl-NL" sz="2000" dirty="0" err="1" smtClean="0"/>
              <a:t>predikaatlogica</a:t>
            </a:r>
            <a:r>
              <a:rPr lang="nl-NL" sz="2000" dirty="0" smtClean="0"/>
              <a:t> bestaat.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De uitdrukkingskracht van de </a:t>
            </a:r>
            <a:r>
              <a:rPr lang="nl-NL" sz="2000" dirty="0" err="1" smtClean="0"/>
              <a:t>predikaatlogica</a:t>
            </a:r>
            <a:r>
              <a:rPr lang="nl-NL" sz="2000" dirty="0" smtClean="0"/>
              <a:t> is namelijk zo groot dat er geen algemeen toepasbaar </a:t>
            </a:r>
            <a:r>
              <a:rPr lang="nl-NL" sz="2000" dirty="0" err="1" smtClean="0"/>
              <a:t>algorithme</a:t>
            </a:r>
            <a:r>
              <a:rPr lang="nl-NL" sz="2000" dirty="0" smtClean="0"/>
              <a:t> is waarmee in een eindig aantal stappen kan worden bepaald of een </a:t>
            </a:r>
            <a:r>
              <a:rPr lang="nl-NL" sz="2000" dirty="0" err="1" smtClean="0"/>
              <a:t>predikaatlogische</a:t>
            </a:r>
            <a:r>
              <a:rPr lang="nl-NL" sz="2000" dirty="0" smtClean="0"/>
              <a:t> redenering geldig of ongeldig is (waarom mogen we nu de kwalificatie ‘semantisch’ weglaten?).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Dit wordt </a:t>
            </a:r>
            <a:r>
              <a:rPr lang="nl-NL" sz="2000" i="1" dirty="0" smtClean="0"/>
              <a:t>de these van </a:t>
            </a:r>
            <a:r>
              <a:rPr lang="nl-NL" sz="2000" i="1" dirty="0" err="1" smtClean="0"/>
              <a:t>Church</a:t>
            </a:r>
            <a:r>
              <a:rPr lang="nl-NL" sz="2000" dirty="0" smtClean="0"/>
              <a:t> genoemd (naar de logicus </a:t>
            </a:r>
            <a:r>
              <a:rPr lang="nl-NL" sz="2000" dirty="0" err="1" smtClean="0"/>
              <a:t>Alonzo</a:t>
            </a:r>
            <a:r>
              <a:rPr lang="nl-NL" sz="2000" dirty="0" smtClean="0"/>
              <a:t> </a:t>
            </a:r>
            <a:r>
              <a:rPr lang="nl-NL" sz="2000" dirty="0" err="1" smtClean="0"/>
              <a:t>Church</a:t>
            </a:r>
            <a:r>
              <a:rPr lang="nl-NL" sz="20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Wel is het zo dat de semantische boommethode een </a:t>
            </a:r>
            <a:r>
              <a:rPr lang="nl-NL" sz="2000" i="1" dirty="0" smtClean="0"/>
              <a:t>bewijsprocedure</a:t>
            </a:r>
            <a:r>
              <a:rPr lang="nl-NL" sz="2000" dirty="0" smtClean="0"/>
              <a:t> vormt voor de </a:t>
            </a:r>
            <a:r>
              <a:rPr lang="nl-NL" sz="2000" dirty="0" err="1" smtClean="0"/>
              <a:t>predikatenlogica</a:t>
            </a:r>
            <a:r>
              <a:rPr lang="nl-NL" sz="2000" dirty="0" smtClean="0"/>
              <a:t>. </a:t>
            </a:r>
            <a:r>
              <a:rPr lang="nl-NL" sz="2000" u="sng" dirty="0" smtClean="0"/>
              <a:t>Als</a:t>
            </a:r>
            <a:r>
              <a:rPr lang="nl-NL" sz="2000" dirty="0" smtClean="0"/>
              <a:t> een bepaalde </a:t>
            </a:r>
            <a:r>
              <a:rPr lang="nl-NL" sz="2000" dirty="0" err="1" smtClean="0"/>
              <a:t>predikaat-logische</a:t>
            </a:r>
            <a:r>
              <a:rPr lang="nl-NL" sz="2000" dirty="0" smtClean="0"/>
              <a:t> redenering geldig is, </a:t>
            </a:r>
            <a:r>
              <a:rPr lang="nl-NL" sz="2000" u="sng" dirty="0" smtClean="0"/>
              <a:t>dan</a:t>
            </a:r>
            <a:r>
              <a:rPr lang="nl-NL" sz="2000" dirty="0" smtClean="0"/>
              <a:t> zal de boommethode na een eindig aantal   stappen een gesloten boom opleveren.</a:t>
            </a:r>
          </a:p>
        </p:txBody>
      </p:sp>
    </p:spTree>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Relaties</a:t>
            </a:r>
            <a:endParaRPr lang="nl-NL" sz="3600" dirty="0"/>
          </a:p>
        </p:txBody>
      </p:sp>
      <p:sp>
        <p:nvSpPr>
          <p:cNvPr id="9" name="Content Placeholder 2"/>
          <p:cNvSpPr txBox="1">
            <a:spLocks/>
          </p:cNvSpPr>
          <p:nvPr/>
        </p:nvSpPr>
        <p:spPr>
          <a:xfrm>
            <a:off x="467544" y="1528192"/>
            <a:ext cx="8363272" cy="6766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We zagen dat de </a:t>
            </a:r>
            <a:r>
              <a:rPr lang="nl-NL" sz="2000" dirty="0" err="1" smtClean="0"/>
              <a:t>syllogistiek</a:t>
            </a:r>
            <a:r>
              <a:rPr lang="nl-NL" sz="2000" dirty="0" smtClean="0"/>
              <a:t> niet goed met relaties kan omgaan. De </a:t>
            </a:r>
            <a:r>
              <a:rPr lang="nl-NL" sz="2000" dirty="0" err="1" smtClean="0"/>
              <a:t>predikaatlogica</a:t>
            </a:r>
            <a:r>
              <a:rPr lang="nl-NL" sz="2000" dirty="0" smtClean="0"/>
              <a:t> lijkt het op dit punt een stuk beter te doen. Of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p:txBody>
      </p:sp>
      <p:sp>
        <p:nvSpPr>
          <p:cNvPr id="4" name="TextBox 3"/>
          <p:cNvSpPr txBox="1"/>
          <p:nvPr/>
        </p:nvSpPr>
        <p:spPr>
          <a:xfrm>
            <a:off x="467544" y="4077072"/>
            <a:ext cx="720080" cy="1200329"/>
          </a:xfrm>
          <a:prstGeom prst="rect">
            <a:avLst/>
          </a:prstGeom>
          <a:noFill/>
        </p:spPr>
        <p:txBody>
          <a:bodyPr wrap="square" rtlCol="0">
            <a:spAutoFit/>
          </a:bodyPr>
          <a:lstStyle/>
          <a:p>
            <a:r>
              <a:rPr lang="nl-NL" b="1" dirty="0" err="1" smtClean="0"/>
              <a:t>Gjp</a:t>
            </a:r>
            <a:endParaRPr lang="nl-NL" b="1" dirty="0" smtClean="0"/>
          </a:p>
          <a:p>
            <a:r>
              <a:rPr lang="nl-NL" b="1" dirty="0" err="1" smtClean="0"/>
              <a:t>Gpk</a:t>
            </a:r>
            <a:endParaRPr lang="nl-NL" b="1" dirty="0" smtClean="0"/>
          </a:p>
          <a:p>
            <a:r>
              <a:rPr lang="nl-NL" b="1" dirty="0" smtClean="0"/>
              <a:t>/ </a:t>
            </a:r>
            <a:r>
              <a:rPr lang="nl-NL" b="1" dirty="0" err="1" smtClean="0"/>
              <a:t>Gjk</a:t>
            </a:r>
            <a:endParaRPr lang="nl-NL" b="1" dirty="0" smtClean="0"/>
          </a:p>
          <a:p>
            <a:endParaRPr lang="nl-NL" b="1" dirty="0"/>
          </a:p>
        </p:txBody>
      </p:sp>
      <p:sp>
        <p:nvSpPr>
          <p:cNvPr id="5" name="TextBox 4"/>
          <p:cNvSpPr txBox="1"/>
          <p:nvPr/>
        </p:nvSpPr>
        <p:spPr>
          <a:xfrm>
            <a:off x="4572000" y="4077072"/>
            <a:ext cx="936104" cy="1200329"/>
          </a:xfrm>
          <a:prstGeom prst="rect">
            <a:avLst/>
          </a:prstGeom>
          <a:noFill/>
        </p:spPr>
        <p:txBody>
          <a:bodyPr wrap="square" rtlCol="0">
            <a:spAutoFit/>
          </a:bodyPr>
          <a:lstStyle/>
          <a:p>
            <a:r>
              <a:rPr lang="nl-NL" b="1" dirty="0" smtClean="0"/>
              <a:t>j</a:t>
            </a:r>
            <a:r>
              <a:rPr lang="nl-NL" dirty="0" smtClean="0"/>
              <a:t>: Jan         </a:t>
            </a:r>
          </a:p>
          <a:p>
            <a:r>
              <a:rPr lang="nl-NL" b="1" dirty="0" smtClean="0"/>
              <a:t>p</a:t>
            </a:r>
            <a:r>
              <a:rPr lang="nl-NL" dirty="0" smtClean="0"/>
              <a:t>: Piet</a:t>
            </a:r>
          </a:p>
          <a:p>
            <a:r>
              <a:rPr lang="nl-NL" b="1" dirty="0" smtClean="0"/>
              <a:t>k</a:t>
            </a:r>
            <a:r>
              <a:rPr lang="nl-NL" dirty="0" smtClean="0"/>
              <a:t>: Kees</a:t>
            </a:r>
          </a:p>
          <a:p>
            <a:endParaRPr lang="nl-NL" dirty="0"/>
          </a:p>
        </p:txBody>
      </p:sp>
      <p:sp>
        <p:nvSpPr>
          <p:cNvPr id="6" name="TextBox 5"/>
          <p:cNvSpPr txBox="1"/>
          <p:nvPr/>
        </p:nvSpPr>
        <p:spPr>
          <a:xfrm>
            <a:off x="395536" y="2837952"/>
            <a:ext cx="3384376" cy="1311128"/>
          </a:xfrm>
          <a:prstGeom prst="rect">
            <a:avLst/>
          </a:prstGeom>
          <a:noFill/>
        </p:spPr>
        <p:txBody>
          <a:bodyPr wrap="square" rtlCol="0">
            <a:spAutoFit/>
          </a:bodyPr>
          <a:lstStyle/>
          <a:p>
            <a:pPr marL="342900" lvl="0" indent="-342900">
              <a:spcBef>
                <a:spcPct val="20000"/>
              </a:spcBef>
              <a:defRPr/>
            </a:pPr>
            <a:r>
              <a:rPr lang="nl-NL" dirty="0" smtClean="0"/>
              <a:t>Jan is groter dan Piet</a:t>
            </a:r>
          </a:p>
          <a:p>
            <a:pPr marL="342900" lvl="0" indent="-342900">
              <a:spcBef>
                <a:spcPct val="20000"/>
              </a:spcBef>
              <a:defRPr/>
            </a:pPr>
            <a:r>
              <a:rPr lang="nl-NL" dirty="0" smtClean="0"/>
              <a:t>Piet is groter dan Kees</a:t>
            </a:r>
          </a:p>
          <a:p>
            <a:pPr marL="342900" lvl="0" indent="-342900">
              <a:spcBef>
                <a:spcPct val="20000"/>
              </a:spcBef>
              <a:defRPr/>
            </a:pPr>
            <a:r>
              <a:rPr lang="nl-NL" dirty="0" smtClean="0"/>
              <a:t>/ Jan is groter dan Kees</a:t>
            </a:r>
          </a:p>
          <a:p>
            <a:endParaRPr lang="nl-NL" dirty="0"/>
          </a:p>
        </p:txBody>
      </p:sp>
      <p:sp>
        <p:nvSpPr>
          <p:cNvPr id="8" name="TextBox 7"/>
          <p:cNvSpPr txBox="1"/>
          <p:nvPr/>
        </p:nvSpPr>
        <p:spPr>
          <a:xfrm>
            <a:off x="5652120" y="4077072"/>
            <a:ext cx="2304256" cy="923330"/>
          </a:xfrm>
          <a:prstGeom prst="rect">
            <a:avLst/>
          </a:prstGeom>
          <a:noFill/>
        </p:spPr>
        <p:txBody>
          <a:bodyPr wrap="square" rtlCol="0">
            <a:spAutoFit/>
          </a:bodyPr>
          <a:lstStyle/>
          <a:p>
            <a:r>
              <a:rPr lang="nl-NL" b="1" dirty="0" err="1" smtClean="0"/>
              <a:t>Gxy</a:t>
            </a:r>
            <a:r>
              <a:rPr lang="nl-NL" dirty="0" smtClean="0"/>
              <a:t>:</a:t>
            </a:r>
            <a:r>
              <a:rPr lang="nl-NL" b="1" dirty="0" smtClean="0"/>
              <a:t> </a:t>
            </a:r>
            <a:r>
              <a:rPr lang="nl-NL" dirty="0" smtClean="0"/>
              <a:t>x is groter dan y</a:t>
            </a:r>
          </a:p>
          <a:p>
            <a:r>
              <a:rPr lang="nl-NL" dirty="0" smtClean="0"/>
              <a:t>Domein: mensen</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2000"/>
                                        <p:tgtEl>
                                          <p:spTgt spid="4">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2000"/>
                                        <p:tgtEl>
                                          <p:spTgt spid="5">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2000"/>
                                        <p:tgtEl>
                                          <p:spTgt spid="5">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2000"/>
                                        <p:tgtEl>
                                          <p:spTgt spid="5">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2000"/>
                                        <p:tgtEl>
                                          <p:spTgt spid="8">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8" grpId="0" build="allAtOnce"/>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Relaties</a:t>
            </a:r>
            <a:endParaRPr lang="nl-NL" sz="3600" dirty="0"/>
          </a:p>
        </p:txBody>
      </p:sp>
      <p:sp>
        <p:nvSpPr>
          <p:cNvPr id="9" name="Content Placeholder 2"/>
          <p:cNvSpPr txBox="1">
            <a:spLocks/>
          </p:cNvSpPr>
          <p:nvPr/>
        </p:nvSpPr>
        <p:spPr>
          <a:xfrm>
            <a:off x="467544" y="1528192"/>
            <a:ext cx="8363272" cy="6766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We zagen dat de </a:t>
            </a:r>
            <a:r>
              <a:rPr lang="nl-NL" sz="2000" dirty="0" err="1" smtClean="0"/>
              <a:t>syllogistiek</a:t>
            </a:r>
            <a:r>
              <a:rPr lang="nl-NL" sz="2000" dirty="0" smtClean="0"/>
              <a:t> niet goed met relaties kan omgaan. De </a:t>
            </a:r>
            <a:r>
              <a:rPr lang="nl-NL" sz="2000" dirty="0" err="1" smtClean="0"/>
              <a:t>predikaatlogica</a:t>
            </a:r>
            <a:r>
              <a:rPr lang="nl-NL" sz="2000" dirty="0" smtClean="0"/>
              <a:t> lijkt het op dit punt een stuk beter te doen. Of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p:txBody>
      </p:sp>
      <p:sp>
        <p:nvSpPr>
          <p:cNvPr id="4" name="TextBox 3"/>
          <p:cNvSpPr txBox="1"/>
          <p:nvPr/>
        </p:nvSpPr>
        <p:spPr>
          <a:xfrm>
            <a:off x="467544" y="4077072"/>
            <a:ext cx="720080" cy="1200329"/>
          </a:xfrm>
          <a:prstGeom prst="rect">
            <a:avLst/>
          </a:prstGeom>
          <a:noFill/>
        </p:spPr>
        <p:txBody>
          <a:bodyPr wrap="square" rtlCol="0">
            <a:spAutoFit/>
          </a:bodyPr>
          <a:lstStyle/>
          <a:p>
            <a:r>
              <a:rPr lang="nl-NL" b="1" dirty="0" err="1" smtClean="0">
                <a:solidFill>
                  <a:srgbClr val="FF0000"/>
                </a:solidFill>
              </a:rPr>
              <a:t>Gjp</a:t>
            </a:r>
            <a:endParaRPr lang="nl-NL" b="1" dirty="0" smtClean="0">
              <a:solidFill>
                <a:srgbClr val="FF0000"/>
              </a:solidFill>
            </a:endParaRPr>
          </a:p>
          <a:p>
            <a:r>
              <a:rPr lang="nl-NL" b="1" dirty="0" err="1" smtClean="0">
                <a:solidFill>
                  <a:srgbClr val="FF0000"/>
                </a:solidFill>
              </a:rPr>
              <a:t>Gpk</a:t>
            </a:r>
            <a:endParaRPr lang="nl-NL" b="1" dirty="0" smtClean="0">
              <a:solidFill>
                <a:srgbClr val="FF0000"/>
              </a:solidFill>
            </a:endParaRPr>
          </a:p>
          <a:p>
            <a:r>
              <a:rPr lang="nl-NL" b="1" dirty="0" smtClean="0">
                <a:solidFill>
                  <a:srgbClr val="FF0000"/>
                </a:solidFill>
              </a:rPr>
              <a:t>/ </a:t>
            </a:r>
            <a:r>
              <a:rPr lang="nl-NL" b="1" dirty="0" err="1" smtClean="0">
                <a:solidFill>
                  <a:srgbClr val="FF0000"/>
                </a:solidFill>
              </a:rPr>
              <a:t>Gjk</a:t>
            </a:r>
            <a:endParaRPr lang="nl-NL" b="1" dirty="0" smtClean="0">
              <a:solidFill>
                <a:srgbClr val="FF0000"/>
              </a:solidFill>
            </a:endParaRPr>
          </a:p>
          <a:p>
            <a:endParaRPr lang="nl-NL" b="1" dirty="0"/>
          </a:p>
        </p:txBody>
      </p:sp>
      <p:sp>
        <p:nvSpPr>
          <p:cNvPr id="5" name="TextBox 4"/>
          <p:cNvSpPr txBox="1"/>
          <p:nvPr/>
        </p:nvSpPr>
        <p:spPr>
          <a:xfrm>
            <a:off x="4572000" y="4077072"/>
            <a:ext cx="936104" cy="1200329"/>
          </a:xfrm>
          <a:prstGeom prst="rect">
            <a:avLst/>
          </a:prstGeom>
          <a:noFill/>
        </p:spPr>
        <p:txBody>
          <a:bodyPr wrap="square" rtlCol="0">
            <a:spAutoFit/>
          </a:bodyPr>
          <a:lstStyle/>
          <a:p>
            <a:r>
              <a:rPr lang="nl-NL" b="1" dirty="0" smtClean="0"/>
              <a:t>j</a:t>
            </a:r>
            <a:r>
              <a:rPr lang="nl-NL" dirty="0" smtClean="0"/>
              <a:t>: Jan         </a:t>
            </a:r>
          </a:p>
          <a:p>
            <a:r>
              <a:rPr lang="nl-NL" b="1" dirty="0" smtClean="0"/>
              <a:t>p</a:t>
            </a:r>
            <a:r>
              <a:rPr lang="nl-NL" dirty="0" smtClean="0"/>
              <a:t>: Piet</a:t>
            </a:r>
          </a:p>
          <a:p>
            <a:r>
              <a:rPr lang="nl-NL" b="1" dirty="0" smtClean="0"/>
              <a:t>k</a:t>
            </a:r>
            <a:r>
              <a:rPr lang="nl-NL" dirty="0" smtClean="0"/>
              <a:t>: Kees</a:t>
            </a:r>
          </a:p>
          <a:p>
            <a:endParaRPr lang="nl-NL" dirty="0"/>
          </a:p>
        </p:txBody>
      </p:sp>
      <p:sp>
        <p:nvSpPr>
          <p:cNvPr id="6" name="TextBox 5"/>
          <p:cNvSpPr txBox="1"/>
          <p:nvPr/>
        </p:nvSpPr>
        <p:spPr>
          <a:xfrm>
            <a:off x="395536" y="2837952"/>
            <a:ext cx="3384376" cy="1311128"/>
          </a:xfrm>
          <a:prstGeom prst="rect">
            <a:avLst/>
          </a:prstGeom>
          <a:noFill/>
        </p:spPr>
        <p:txBody>
          <a:bodyPr wrap="square" rtlCol="0">
            <a:spAutoFit/>
          </a:bodyPr>
          <a:lstStyle/>
          <a:p>
            <a:pPr marL="342900" lvl="0" indent="-342900">
              <a:spcBef>
                <a:spcPct val="20000"/>
              </a:spcBef>
              <a:defRPr/>
            </a:pPr>
            <a:r>
              <a:rPr lang="nl-NL" dirty="0" smtClean="0"/>
              <a:t>Jan is groter dan Piet</a:t>
            </a:r>
          </a:p>
          <a:p>
            <a:pPr marL="342900" lvl="0" indent="-342900">
              <a:spcBef>
                <a:spcPct val="20000"/>
              </a:spcBef>
              <a:defRPr/>
            </a:pPr>
            <a:r>
              <a:rPr lang="nl-NL" dirty="0" smtClean="0"/>
              <a:t>Piet is groter dan Kees</a:t>
            </a:r>
          </a:p>
          <a:p>
            <a:pPr marL="342900" lvl="0" indent="-342900">
              <a:spcBef>
                <a:spcPct val="20000"/>
              </a:spcBef>
              <a:defRPr/>
            </a:pPr>
            <a:r>
              <a:rPr lang="nl-NL" dirty="0" smtClean="0"/>
              <a:t>/ Jan is groter dan Kees</a:t>
            </a:r>
          </a:p>
          <a:p>
            <a:endParaRPr lang="nl-NL" dirty="0"/>
          </a:p>
        </p:txBody>
      </p:sp>
      <p:sp>
        <p:nvSpPr>
          <p:cNvPr id="8" name="TextBox 7"/>
          <p:cNvSpPr txBox="1"/>
          <p:nvPr/>
        </p:nvSpPr>
        <p:spPr>
          <a:xfrm>
            <a:off x="5652120" y="4077072"/>
            <a:ext cx="2160240" cy="923330"/>
          </a:xfrm>
          <a:prstGeom prst="rect">
            <a:avLst/>
          </a:prstGeom>
          <a:noFill/>
        </p:spPr>
        <p:txBody>
          <a:bodyPr wrap="square" rtlCol="0">
            <a:spAutoFit/>
          </a:bodyPr>
          <a:lstStyle/>
          <a:p>
            <a:r>
              <a:rPr lang="nl-NL" b="1" dirty="0" err="1" smtClean="0"/>
              <a:t>Gxy</a:t>
            </a:r>
            <a:r>
              <a:rPr lang="nl-NL" dirty="0" smtClean="0"/>
              <a:t>:</a:t>
            </a:r>
            <a:r>
              <a:rPr lang="nl-NL" b="1" dirty="0" smtClean="0"/>
              <a:t> </a:t>
            </a:r>
            <a:r>
              <a:rPr lang="nl-NL" dirty="0" smtClean="0"/>
              <a:t>x is groter dan y</a:t>
            </a:r>
          </a:p>
          <a:p>
            <a:r>
              <a:rPr lang="nl-NL" dirty="0" smtClean="0"/>
              <a:t>Domein: mensen</a:t>
            </a:r>
          </a:p>
          <a:p>
            <a:endParaRPr lang="nl-NL" dirty="0"/>
          </a:p>
        </p:txBody>
      </p:sp>
      <p:sp>
        <p:nvSpPr>
          <p:cNvPr id="16" name="TextBox 15"/>
          <p:cNvSpPr txBox="1"/>
          <p:nvPr/>
        </p:nvSpPr>
        <p:spPr>
          <a:xfrm>
            <a:off x="467544" y="5108991"/>
            <a:ext cx="7488832" cy="1508105"/>
          </a:xfrm>
          <a:prstGeom prst="rect">
            <a:avLst/>
          </a:prstGeom>
          <a:noFill/>
        </p:spPr>
        <p:txBody>
          <a:bodyPr wrap="square" rtlCol="0">
            <a:spAutoFit/>
          </a:bodyPr>
          <a:lstStyle/>
          <a:p>
            <a:r>
              <a:rPr lang="nl-NL" b="1" dirty="0" err="1" smtClean="0"/>
              <a:t>Gjp</a:t>
            </a:r>
            <a:endParaRPr lang="nl-NL" b="1" dirty="0" smtClean="0"/>
          </a:p>
          <a:p>
            <a:r>
              <a:rPr lang="nl-NL" b="1" dirty="0" err="1" smtClean="0"/>
              <a:t>Gpk</a:t>
            </a:r>
            <a:endParaRPr lang="nl-NL" b="1" dirty="0" smtClean="0"/>
          </a:p>
          <a:p>
            <a:r>
              <a:rPr lang="nl-NL" b="1" dirty="0" smtClean="0"/>
              <a:t>∀x∀y∀z ((</a:t>
            </a:r>
            <a:r>
              <a:rPr lang="nl-NL" b="1" dirty="0" err="1" smtClean="0"/>
              <a:t>Gxy</a:t>
            </a:r>
            <a:r>
              <a:rPr lang="nl-NL" b="1" dirty="0" smtClean="0"/>
              <a:t> ∧ </a:t>
            </a:r>
            <a:r>
              <a:rPr lang="nl-NL" b="1" dirty="0" err="1" smtClean="0"/>
              <a:t>Gyz</a:t>
            </a:r>
            <a:r>
              <a:rPr lang="nl-NL" b="1" dirty="0" smtClean="0"/>
              <a:t>) → </a:t>
            </a:r>
            <a:r>
              <a:rPr lang="nl-NL" b="1" dirty="0" err="1" smtClean="0"/>
              <a:t>Gxz</a:t>
            </a:r>
            <a:r>
              <a:rPr lang="nl-NL" b="1" dirty="0" smtClean="0"/>
              <a:t>)</a:t>
            </a:r>
          </a:p>
          <a:p>
            <a:r>
              <a:rPr lang="nl-NL" b="1" dirty="0" smtClean="0"/>
              <a:t>/ </a:t>
            </a:r>
            <a:r>
              <a:rPr lang="nl-NL" b="1" dirty="0" err="1" smtClean="0"/>
              <a:t>Gjk</a:t>
            </a:r>
            <a:endParaRPr lang="nl-NL" b="1" dirty="0" smtClean="0"/>
          </a:p>
          <a:p>
            <a:endParaRPr lang="nl-NL" b="1" dirty="0"/>
          </a:p>
        </p:txBody>
      </p:sp>
      <p:sp>
        <p:nvSpPr>
          <p:cNvPr id="10" name="TextBox 9"/>
          <p:cNvSpPr txBox="1"/>
          <p:nvPr/>
        </p:nvSpPr>
        <p:spPr>
          <a:xfrm>
            <a:off x="1619672" y="4221088"/>
            <a:ext cx="1512168" cy="369332"/>
          </a:xfrm>
          <a:prstGeom prst="rect">
            <a:avLst/>
          </a:prstGeom>
          <a:noFill/>
        </p:spPr>
        <p:txBody>
          <a:bodyPr wrap="square" rtlCol="0">
            <a:spAutoFit/>
          </a:bodyPr>
          <a:lstStyle/>
          <a:p>
            <a:r>
              <a:rPr lang="nl-NL" i="1" dirty="0" smtClean="0"/>
              <a:t>Ongeldig</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2000"/>
                                        <p:tgtEl>
                                          <p:spTgt spid="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2000"/>
                                        <p:tgtEl>
                                          <p:spTgt spid="1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2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Relaties</a:t>
            </a:r>
            <a:endParaRPr lang="nl-NL" sz="3600" dirty="0"/>
          </a:p>
        </p:txBody>
      </p:sp>
      <p:sp>
        <p:nvSpPr>
          <p:cNvPr id="9" name="Content Placeholder 2"/>
          <p:cNvSpPr txBox="1">
            <a:spLocks/>
          </p:cNvSpPr>
          <p:nvPr/>
        </p:nvSpPr>
        <p:spPr>
          <a:xfrm>
            <a:off x="467544" y="1528192"/>
            <a:ext cx="8363272" cy="6766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We zagen dat de </a:t>
            </a:r>
            <a:r>
              <a:rPr lang="nl-NL" sz="2000" dirty="0" err="1" smtClean="0"/>
              <a:t>syllogistiek</a:t>
            </a:r>
            <a:r>
              <a:rPr lang="nl-NL" sz="2000" dirty="0" smtClean="0"/>
              <a:t> niet goed met relaties kan omgaan. De </a:t>
            </a:r>
            <a:r>
              <a:rPr lang="nl-NL" sz="2000" dirty="0" err="1" smtClean="0"/>
              <a:t>predikaatlogica</a:t>
            </a:r>
            <a:r>
              <a:rPr lang="nl-NL" sz="2000" dirty="0" smtClean="0"/>
              <a:t> lijkt het op dit punt een stuk beter te doen. Of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p:txBody>
      </p:sp>
      <p:sp>
        <p:nvSpPr>
          <p:cNvPr id="4" name="TextBox 3"/>
          <p:cNvSpPr txBox="1"/>
          <p:nvPr/>
        </p:nvSpPr>
        <p:spPr>
          <a:xfrm>
            <a:off x="467544" y="4077072"/>
            <a:ext cx="720080" cy="1200329"/>
          </a:xfrm>
          <a:prstGeom prst="rect">
            <a:avLst/>
          </a:prstGeom>
          <a:noFill/>
        </p:spPr>
        <p:txBody>
          <a:bodyPr wrap="square" rtlCol="0">
            <a:spAutoFit/>
          </a:bodyPr>
          <a:lstStyle/>
          <a:p>
            <a:r>
              <a:rPr lang="nl-NL" b="1" dirty="0" err="1" smtClean="0">
                <a:solidFill>
                  <a:srgbClr val="FF0000"/>
                </a:solidFill>
              </a:rPr>
              <a:t>Gjp</a:t>
            </a:r>
            <a:endParaRPr lang="nl-NL" b="1" dirty="0" smtClean="0">
              <a:solidFill>
                <a:srgbClr val="FF0000"/>
              </a:solidFill>
            </a:endParaRPr>
          </a:p>
          <a:p>
            <a:r>
              <a:rPr lang="nl-NL" b="1" dirty="0" err="1" smtClean="0">
                <a:solidFill>
                  <a:srgbClr val="FF0000"/>
                </a:solidFill>
              </a:rPr>
              <a:t>Gpk</a:t>
            </a:r>
            <a:endParaRPr lang="nl-NL" b="1" dirty="0" smtClean="0">
              <a:solidFill>
                <a:srgbClr val="FF0000"/>
              </a:solidFill>
            </a:endParaRPr>
          </a:p>
          <a:p>
            <a:r>
              <a:rPr lang="nl-NL" b="1" dirty="0" smtClean="0">
                <a:solidFill>
                  <a:srgbClr val="FF0000"/>
                </a:solidFill>
              </a:rPr>
              <a:t>/ </a:t>
            </a:r>
            <a:r>
              <a:rPr lang="nl-NL" b="1" dirty="0" err="1" smtClean="0">
                <a:solidFill>
                  <a:srgbClr val="FF0000"/>
                </a:solidFill>
              </a:rPr>
              <a:t>Gjk</a:t>
            </a:r>
            <a:endParaRPr lang="nl-NL" b="1" dirty="0" smtClean="0">
              <a:solidFill>
                <a:srgbClr val="FF0000"/>
              </a:solidFill>
            </a:endParaRPr>
          </a:p>
          <a:p>
            <a:endParaRPr lang="nl-NL" b="1" dirty="0"/>
          </a:p>
        </p:txBody>
      </p:sp>
      <p:sp>
        <p:nvSpPr>
          <p:cNvPr id="5" name="TextBox 4"/>
          <p:cNvSpPr txBox="1"/>
          <p:nvPr/>
        </p:nvSpPr>
        <p:spPr>
          <a:xfrm>
            <a:off x="4572000" y="4077072"/>
            <a:ext cx="936104" cy="1200329"/>
          </a:xfrm>
          <a:prstGeom prst="rect">
            <a:avLst/>
          </a:prstGeom>
          <a:noFill/>
        </p:spPr>
        <p:txBody>
          <a:bodyPr wrap="square" rtlCol="0">
            <a:spAutoFit/>
          </a:bodyPr>
          <a:lstStyle/>
          <a:p>
            <a:r>
              <a:rPr lang="nl-NL" b="1" dirty="0" smtClean="0"/>
              <a:t>j</a:t>
            </a:r>
            <a:r>
              <a:rPr lang="nl-NL" dirty="0" smtClean="0"/>
              <a:t>: Jan         </a:t>
            </a:r>
          </a:p>
          <a:p>
            <a:r>
              <a:rPr lang="nl-NL" b="1" dirty="0" smtClean="0"/>
              <a:t>p</a:t>
            </a:r>
            <a:r>
              <a:rPr lang="nl-NL" dirty="0" smtClean="0"/>
              <a:t>: Piet</a:t>
            </a:r>
          </a:p>
          <a:p>
            <a:r>
              <a:rPr lang="nl-NL" b="1" dirty="0" smtClean="0"/>
              <a:t>k</a:t>
            </a:r>
            <a:r>
              <a:rPr lang="nl-NL" dirty="0" smtClean="0"/>
              <a:t>: Kees</a:t>
            </a:r>
          </a:p>
          <a:p>
            <a:endParaRPr lang="nl-NL" dirty="0"/>
          </a:p>
        </p:txBody>
      </p:sp>
      <p:sp>
        <p:nvSpPr>
          <p:cNvPr id="6" name="TextBox 5"/>
          <p:cNvSpPr txBox="1"/>
          <p:nvPr/>
        </p:nvSpPr>
        <p:spPr>
          <a:xfrm>
            <a:off x="395536" y="2837952"/>
            <a:ext cx="3384376" cy="1311128"/>
          </a:xfrm>
          <a:prstGeom prst="rect">
            <a:avLst/>
          </a:prstGeom>
          <a:noFill/>
        </p:spPr>
        <p:txBody>
          <a:bodyPr wrap="square" rtlCol="0">
            <a:spAutoFit/>
          </a:bodyPr>
          <a:lstStyle/>
          <a:p>
            <a:pPr marL="342900" lvl="0" indent="-342900">
              <a:spcBef>
                <a:spcPct val="20000"/>
              </a:spcBef>
              <a:defRPr/>
            </a:pPr>
            <a:r>
              <a:rPr lang="nl-NL" dirty="0" smtClean="0"/>
              <a:t>Jan is groter dan Piet</a:t>
            </a:r>
          </a:p>
          <a:p>
            <a:pPr marL="342900" lvl="0" indent="-342900">
              <a:spcBef>
                <a:spcPct val="20000"/>
              </a:spcBef>
              <a:defRPr/>
            </a:pPr>
            <a:r>
              <a:rPr lang="nl-NL" dirty="0" smtClean="0"/>
              <a:t>Piet is groter dan Kees</a:t>
            </a:r>
          </a:p>
          <a:p>
            <a:pPr marL="342900" lvl="0" indent="-342900">
              <a:spcBef>
                <a:spcPct val="20000"/>
              </a:spcBef>
              <a:defRPr/>
            </a:pPr>
            <a:r>
              <a:rPr lang="nl-NL" dirty="0" smtClean="0"/>
              <a:t>/ Jan is groter dan Kees</a:t>
            </a:r>
          </a:p>
          <a:p>
            <a:endParaRPr lang="nl-NL" dirty="0"/>
          </a:p>
        </p:txBody>
      </p:sp>
      <p:sp>
        <p:nvSpPr>
          <p:cNvPr id="8" name="TextBox 7"/>
          <p:cNvSpPr txBox="1"/>
          <p:nvPr/>
        </p:nvSpPr>
        <p:spPr>
          <a:xfrm>
            <a:off x="5652120" y="4077072"/>
            <a:ext cx="2160240" cy="923330"/>
          </a:xfrm>
          <a:prstGeom prst="rect">
            <a:avLst/>
          </a:prstGeom>
          <a:noFill/>
        </p:spPr>
        <p:txBody>
          <a:bodyPr wrap="square" rtlCol="0">
            <a:spAutoFit/>
          </a:bodyPr>
          <a:lstStyle/>
          <a:p>
            <a:r>
              <a:rPr lang="nl-NL" b="1" dirty="0" err="1" smtClean="0"/>
              <a:t>Gxy</a:t>
            </a:r>
            <a:r>
              <a:rPr lang="nl-NL" dirty="0" smtClean="0"/>
              <a:t>:</a:t>
            </a:r>
            <a:r>
              <a:rPr lang="nl-NL" b="1" dirty="0" smtClean="0"/>
              <a:t> </a:t>
            </a:r>
            <a:r>
              <a:rPr lang="nl-NL" dirty="0" smtClean="0"/>
              <a:t>x is groter dan y</a:t>
            </a:r>
          </a:p>
          <a:p>
            <a:r>
              <a:rPr lang="nl-NL" dirty="0" smtClean="0"/>
              <a:t>Domein: mensen</a:t>
            </a:r>
          </a:p>
          <a:p>
            <a:endParaRPr lang="nl-NL" dirty="0"/>
          </a:p>
        </p:txBody>
      </p:sp>
      <p:sp>
        <p:nvSpPr>
          <p:cNvPr id="16" name="TextBox 15"/>
          <p:cNvSpPr txBox="1"/>
          <p:nvPr/>
        </p:nvSpPr>
        <p:spPr>
          <a:xfrm>
            <a:off x="467544" y="5108991"/>
            <a:ext cx="7488832" cy="1508105"/>
          </a:xfrm>
          <a:prstGeom prst="rect">
            <a:avLst/>
          </a:prstGeom>
          <a:noFill/>
        </p:spPr>
        <p:txBody>
          <a:bodyPr wrap="square" rtlCol="0">
            <a:spAutoFit/>
          </a:bodyPr>
          <a:lstStyle/>
          <a:p>
            <a:r>
              <a:rPr lang="nl-NL" b="1" dirty="0" err="1" smtClean="0"/>
              <a:t>Gjp</a:t>
            </a:r>
            <a:endParaRPr lang="nl-NL" b="1" dirty="0" smtClean="0"/>
          </a:p>
          <a:p>
            <a:r>
              <a:rPr lang="nl-NL" b="1" dirty="0" err="1" smtClean="0"/>
              <a:t>Gpk</a:t>
            </a:r>
            <a:endParaRPr lang="nl-NL" b="1" dirty="0" smtClean="0"/>
          </a:p>
          <a:p>
            <a:r>
              <a:rPr lang="nl-NL" b="1" dirty="0" smtClean="0">
                <a:solidFill>
                  <a:srgbClr val="0070C0"/>
                </a:solidFill>
              </a:rPr>
              <a:t>∀x∀y∀z ((</a:t>
            </a:r>
            <a:r>
              <a:rPr lang="nl-NL" b="1" dirty="0" err="1" smtClean="0">
                <a:solidFill>
                  <a:srgbClr val="0070C0"/>
                </a:solidFill>
              </a:rPr>
              <a:t>Gxy</a:t>
            </a:r>
            <a:r>
              <a:rPr lang="nl-NL" b="1" dirty="0" smtClean="0">
                <a:solidFill>
                  <a:srgbClr val="0070C0"/>
                </a:solidFill>
              </a:rPr>
              <a:t> ∧ </a:t>
            </a:r>
            <a:r>
              <a:rPr lang="nl-NL" b="1" dirty="0" err="1" smtClean="0">
                <a:solidFill>
                  <a:srgbClr val="0070C0"/>
                </a:solidFill>
              </a:rPr>
              <a:t>Gyz</a:t>
            </a:r>
            <a:r>
              <a:rPr lang="nl-NL" b="1" dirty="0" smtClean="0">
                <a:solidFill>
                  <a:srgbClr val="0070C0"/>
                </a:solidFill>
              </a:rPr>
              <a:t>) → </a:t>
            </a:r>
            <a:r>
              <a:rPr lang="nl-NL" b="1" dirty="0" err="1" smtClean="0">
                <a:solidFill>
                  <a:srgbClr val="0070C0"/>
                </a:solidFill>
              </a:rPr>
              <a:t>Gxz</a:t>
            </a:r>
            <a:r>
              <a:rPr lang="nl-NL" b="1" dirty="0" smtClean="0">
                <a:solidFill>
                  <a:srgbClr val="0070C0"/>
                </a:solidFill>
              </a:rPr>
              <a:t>)</a:t>
            </a:r>
          </a:p>
          <a:p>
            <a:r>
              <a:rPr lang="nl-NL" b="1" dirty="0" smtClean="0"/>
              <a:t>/ </a:t>
            </a:r>
            <a:r>
              <a:rPr lang="nl-NL" b="1" dirty="0" err="1" smtClean="0"/>
              <a:t>Gjk</a:t>
            </a:r>
            <a:endParaRPr lang="nl-NL" b="1" dirty="0" smtClean="0"/>
          </a:p>
          <a:p>
            <a:endParaRPr lang="nl-NL" b="1" dirty="0"/>
          </a:p>
        </p:txBody>
      </p:sp>
      <p:sp>
        <p:nvSpPr>
          <p:cNvPr id="11" name="TextBox 10"/>
          <p:cNvSpPr txBox="1"/>
          <p:nvPr/>
        </p:nvSpPr>
        <p:spPr>
          <a:xfrm>
            <a:off x="4139952" y="5373216"/>
            <a:ext cx="3744416" cy="923330"/>
          </a:xfrm>
          <a:prstGeom prst="rect">
            <a:avLst/>
          </a:prstGeom>
          <a:noFill/>
        </p:spPr>
        <p:txBody>
          <a:bodyPr wrap="square" rtlCol="0">
            <a:spAutoFit/>
          </a:bodyPr>
          <a:lstStyle/>
          <a:p>
            <a:r>
              <a:rPr lang="nl-NL" dirty="0" smtClean="0">
                <a:solidFill>
                  <a:srgbClr val="0070C0"/>
                </a:solidFill>
              </a:rPr>
              <a:t>Dit was de verzwegen premisse. Zodra we die toevoegen ontstaat keurig een </a:t>
            </a:r>
            <a:r>
              <a:rPr lang="nl-NL" b="1" i="1" dirty="0" smtClean="0">
                <a:solidFill>
                  <a:srgbClr val="0070C0"/>
                </a:solidFill>
              </a:rPr>
              <a:t>geldige</a:t>
            </a:r>
            <a:r>
              <a:rPr lang="nl-NL" dirty="0" smtClean="0">
                <a:solidFill>
                  <a:srgbClr val="0070C0"/>
                </a:solidFill>
              </a:rPr>
              <a:t> redenering.</a:t>
            </a:r>
            <a:endParaRPr lang="nl-NL" dirty="0">
              <a:solidFill>
                <a:srgbClr val="0070C0"/>
              </a:solidFill>
            </a:endParaRPr>
          </a:p>
        </p:txBody>
      </p:sp>
      <p:sp>
        <p:nvSpPr>
          <p:cNvPr id="12" name="TextBox 11"/>
          <p:cNvSpPr txBox="1"/>
          <p:nvPr/>
        </p:nvSpPr>
        <p:spPr>
          <a:xfrm>
            <a:off x="1619672" y="4221088"/>
            <a:ext cx="1512168" cy="369332"/>
          </a:xfrm>
          <a:prstGeom prst="rect">
            <a:avLst/>
          </a:prstGeom>
          <a:noFill/>
        </p:spPr>
        <p:txBody>
          <a:bodyPr wrap="square" rtlCol="0">
            <a:spAutoFit/>
          </a:bodyPr>
          <a:lstStyle/>
          <a:p>
            <a:r>
              <a:rPr lang="nl-NL" i="1" dirty="0" smtClean="0"/>
              <a:t>Ongeldig</a:t>
            </a:r>
            <a:endParaRPr lang="nl-NL" i="1" dirty="0"/>
          </a:p>
        </p:txBody>
      </p:sp>
    </p:spTree>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Relaties</a:t>
            </a:r>
            <a:endParaRPr lang="nl-NL" sz="3600" dirty="0"/>
          </a:p>
        </p:txBody>
      </p:sp>
      <p:sp>
        <p:nvSpPr>
          <p:cNvPr id="9" name="Content Placeholder 2"/>
          <p:cNvSpPr txBox="1">
            <a:spLocks/>
          </p:cNvSpPr>
          <p:nvPr/>
        </p:nvSpPr>
        <p:spPr>
          <a:xfrm>
            <a:off x="467544" y="1528192"/>
            <a:ext cx="8363272" cy="6766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We zagen dat de </a:t>
            </a:r>
            <a:r>
              <a:rPr lang="nl-NL" sz="2000" dirty="0" err="1" smtClean="0"/>
              <a:t>syllogistiek</a:t>
            </a:r>
            <a:r>
              <a:rPr lang="nl-NL" sz="2000" dirty="0" smtClean="0"/>
              <a:t> niet goed met relaties kan omgaan. De </a:t>
            </a:r>
            <a:r>
              <a:rPr lang="nl-NL" sz="2000" dirty="0" err="1" smtClean="0"/>
              <a:t>predikaatlogica</a:t>
            </a:r>
            <a:r>
              <a:rPr lang="nl-NL" sz="2000" dirty="0" smtClean="0"/>
              <a:t> lijkt het op dit punt een stuk beter te doen. Of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p:txBody>
      </p:sp>
      <p:sp>
        <p:nvSpPr>
          <p:cNvPr id="4" name="TextBox 3"/>
          <p:cNvSpPr txBox="1"/>
          <p:nvPr/>
        </p:nvSpPr>
        <p:spPr>
          <a:xfrm>
            <a:off x="467544" y="4077072"/>
            <a:ext cx="720080" cy="1200329"/>
          </a:xfrm>
          <a:prstGeom prst="rect">
            <a:avLst/>
          </a:prstGeom>
          <a:noFill/>
        </p:spPr>
        <p:txBody>
          <a:bodyPr wrap="square" rtlCol="0">
            <a:spAutoFit/>
          </a:bodyPr>
          <a:lstStyle/>
          <a:p>
            <a:r>
              <a:rPr lang="nl-NL" b="1" dirty="0" err="1" smtClean="0"/>
              <a:t>Vjp</a:t>
            </a:r>
            <a:endParaRPr lang="nl-NL" b="1" dirty="0" smtClean="0"/>
          </a:p>
          <a:p>
            <a:r>
              <a:rPr lang="nl-NL" b="1" dirty="0" err="1" smtClean="0"/>
              <a:t>Vpk</a:t>
            </a:r>
            <a:endParaRPr lang="nl-NL" b="1" dirty="0" smtClean="0"/>
          </a:p>
          <a:p>
            <a:r>
              <a:rPr lang="nl-NL" b="1" dirty="0" smtClean="0"/>
              <a:t>/ </a:t>
            </a:r>
            <a:r>
              <a:rPr lang="nl-NL" b="1" dirty="0" err="1" smtClean="0"/>
              <a:t>Vjk</a:t>
            </a:r>
            <a:endParaRPr lang="nl-NL" b="1" dirty="0" smtClean="0"/>
          </a:p>
          <a:p>
            <a:endParaRPr lang="nl-NL" b="1" dirty="0"/>
          </a:p>
        </p:txBody>
      </p:sp>
      <p:sp>
        <p:nvSpPr>
          <p:cNvPr id="5" name="TextBox 4"/>
          <p:cNvSpPr txBox="1"/>
          <p:nvPr/>
        </p:nvSpPr>
        <p:spPr>
          <a:xfrm>
            <a:off x="4572000" y="4077072"/>
            <a:ext cx="936104" cy="1200329"/>
          </a:xfrm>
          <a:prstGeom prst="rect">
            <a:avLst/>
          </a:prstGeom>
          <a:noFill/>
        </p:spPr>
        <p:txBody>
          <a:bodyPr wrap="square" rtlCol="0">
            <a:spAutoFit/>
          </a:bodyPr>
          <a:lstStyle/>
          <a:p>
            <a:r>
              <a:rPr lang="nl-NL" b="1" dirty="0" smtClean="0"/>
              <a:t>j</a:t>
            </a:r>
            <a:r>
              <a:rPr lang="nl-NL" dirty="0" smtClean="0"/>
              <a:t>: Jan         </a:t>
            </a:r>
          </a:p>
          <a:p>
            <a:r>
              <a:rPr lang="nl-NL" b="1" dirty="0" smtClean="0"/>
              <a:t>p</a:t>
            </a:r>
            <a:r>
              <a:rPr lang="nl-NL" dirty="0" smtClean="0"/>
              <a:t>: Piet</a:t>
            </a:r>
          </a:p>
          <a:p>
            <a:r>
              <a:rPr lang="nl-NL" b="1" dirty="0" smtClean="0"/>
              <a:t>k</a:t>
            </a:r>
            <a:r>
              <a:rPr lang="nl-NL" dirty="0" smtClean="0"/>
              <a:t>: Kees</a:t>
            </a:r>
          </a:p>
          <a:p>
            <a:endParaRPr lang="nl-NL" dirty="0"/>
          </a:p>
        </p:txBody>
      </p:sp>
      <p:sp>
        <p:nvSpPr>
          <p:cNvPr id="6" name="TextBox 5"/>
          <p:cNvSpPr txBox="1"/>
          <p:nvPr/>
        </p:nvSpPr>
        <p:spPr>
          <a:xfrm>
            <a:off x="395536" y="2837952"/>
            <a:ext cx="3384376" cy="1311128"/>
          </a:xfrm>
          <a:prstGeom prst="rect">
            <a:avLst/>
          </a:prstGeom>
          <a:noFill/>
        </p:spPr>
        <p:txBody>
          <a:bodyPr wrap="square" rtlCol="0">
            <a:spAutoFit/>
          </a:bodyPr>
          <a:lstStyle/>
          <a:p>
            <a:pPr marL="342900" lvl="0" indent="-342900">
              <a:spcBef>
                <a:spcPct val="20000"/>
              </a:spcBef>
              <a:defRPr/>
            </a:pPr>
            <a:r>
              <a:rPr lang="nl-NL" dirty="0" smtClean="0"/>
              <a:t>Jan is vader van Piet</a:t>
            </a:r>
          </a:p>
          <a:p>
            <a:pPr marL="342900" lvl="0" indent="-342900">
              <a:spcBef>
                <a:spcPct val="20000"/>
              </a:spcBef>
              <a:defRPr/>
            </a:pPr>
            <a:r>
              <a:rPr lang="nl-NL" dirty="0" smtClean="0"/>
              <a:t>Piet is vader van Kees</a:t>
            </a:r>
          </a:p>
          <a:p>
            <a:pPr marL="342900" lvl="0" indent="-342900">
              <a:spcBef>
                <a:spcPct val="20000"/>
              </a:spcBef>
              <a:defRPr/>
            </a:pPr>
            <a:r>
              <a:rPr lang="nl-NL" dirty="0" smtClean="0"/>
              <a:t>/ Jan is vader van Kees</a:t>
            </a:r>
          </a:p>
          <a:p>
            <a:endParaRPr lang="nl-NL" dirty="0"/>
          </a:p>
        </p:txBody>
      </p:sp>
      <p:sp>
        <p:nvSpPr>
          <p:cNvPr id="8" name="TextBox 7"/>
          <p:cNvSpPr txBox="1"/>
          <p:nvPr/>
        </p:nvSpPr>
        <p:spPr>
          <a:xfrm>
            <a:off x="5652120" y="4077072"/>
            <a:ext cx="2160240" cy="923330"/>
          </a:xfrm>
          <a:prstGeom prst="rect">
            <a:avLst/>
          </a:prstGeom>
          <a:noFill/>
        </p:spPr>
        <p:txBody>
          <a:bodyPr wrap="square" rtlCol="0">
            <a:spAutoFit/>
          </a:bodyPr>
          <a:lstStyle/>
          <a:p>
            <a:r>
              <a:rPr lang="nl-NL" b="1" dirty="0" err="1" smtClean="0"/>
              <a:t>Vxy</a:t>
            </a:r>
            <a:r>
              <a:rPr lang="nl-NL" dirty="0" smtClean="0"/>
              <a:t>:</a:t>
            </a:r>
            <a:r>
              <a:rPr lang="nl-NL" b="1" dirty="0" smtClean="0"/>
              <a:t> </a:t>
            </a:r>
            <a:r>
              <a:rPr lang="nl-NL" dirty="0" smtClean="0"/>
              <a:t>x is vader van y</a:t>
            </a:r>
          </a:p>
          <a:p>
            <a:r>
              <a:rPr lang="nl-NL" dirty="0" smtClean="0"/>
              <a:t>Domein: mensen</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000"/>
                                        <p:tgtEl>
                                          <p:spTgt spid="5">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2000"/>
                                        <p:tgtEl>
                                          <p:spTgt spid="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8" grpId="0" build="allAtOnce"/>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Relaties</a:t>
            </a:r>
            <a:endParaRPr lang="nl-NL" sz="3600" dirty="0"/>
          </a:p>
        </p:txBody>
      </p:sp>
      <p:sp>
        <p:nvSpPr>
          <p:cNvPr id="9" name="Content Placeholder 2"/>
          <p:cNvSpPr txBox="1">
            <a:spLocks/>
          </p:cNvSpPr>
          <p:nvPr/>
        </p:nvSpPr>
        <p:spPr>
          <a:xfrm>
            <a:off x="467544" y="1528192"/>
            <a:ext cx="8363272" cy="6766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We zagen dat de </a:t>
            </a:r>
            <a:r>
              <a:rPr lang="nl-NL" sz="2000" dirty="0" err="1" smtClean="0"/>
              <a:t>syllogistiek</a:t>
            </a:r>
            <a:r>
              <a:rPr lang="nl-NL" sz="2000" dirty="0" smtClean="0"/>
              <a:t> niet goed met relaties kan omgaan. De </a:t>
            </a:r>
            <a:r>
              <a:rPr lang="nl-NL" sz="2000" dirty="0" err="1" smtClean="0"/>
              <a:t>predikaatlogica</a:t>
            </a:r>
            <a:r>
              <a:rPr lang="nl-NL" sz="2000" dirty="0" smtClean="0"/>
              <a:t> lijkt het op dit punt een stuk beter te doen. Of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p:txBody>
      </p:sp>
      <p:sp>
        <p:nvSpPr>
          <p:cNvPr id="4" name="TextBox 3"/>
          <p:cNvSpPr txBox="1"/>
          <p:nvPr/>
        </p:nvSpPr>
        <p:spPr>
          <a:xfrm>
            <a:off x="467544" y="4077072"/>
            <a:ext cx="720080" cy="1200329"/>
          </a:xfrm>
          <a:prstGeom prst="rect">
            <a:avLst/>
          </a:prstGeom>
          <a:noFill/>
        </p:spPr>
        <p:txBody>
          <a:bodyPr wrap="square" rtlCol="0">
            <a:spAutoFit/>
          </a:bodyPr>
          <a:lstStyle/>
          <a:p>
            <a:r>
              <a:rPr lang="nl-NL" b="1" dirty="0" err="1" smtClean="0">
                <a:solidFill>
                  <a:srgbClr val="FF0000"/>
                </a:solidFill>
              </a:rPr>
              <a:t>Vjp</a:t>
            </a:r>
            <a:endParaRPr lang="nl-NL" b="1" dirty="0" smtClean="0">
              <a:solidFill>
                <a:srgbClr val="FF0000"/>
              </a:solidFill>
            </a:endParaRPr>
          </a:p>
          <a:p>
            <a:r>
              <a:rPr lang="nl-NL" b="1" dirty="0" err="1" smtClean="0">
                <a:solidFill>
                  <a:srgbClr val="FF0000"/>
                </a:solidFill>
              </a:rPr>
              <a:t>Vpk</a:t>
            </a:r>
            <a:endParaRPr lang="nl-NL" b="1" dirty="0" smtClean="0">
              <a:solidFill>
                <a:srgbClr val="FF0000"/>
              </a:solidFill>
            </a:endParaRPr>
          </a:p>
          <a:p>
            <a:r>
              <a:rPr lang="nl-NL" b="1" dirty="0" smtClean="0">
                <a:solidFill>
                  <a:srgbClr val="FF0000"/>
                </a:solidFill>
              </a:rPr>
              <a:t>/ </a:t>
            </a:r>
            <a:r>
              <a:rPr lang="nl-NL" b="1" dirty="0" err="1" smtClean="0">
                <a:solidFill>
                  <a:srgbClr val="FF0000"/>
                </a:solidFill>
              </a:rPr>
              <a:t>Vjk</a:t>
            </a:r>
            <a:endParaRPr lang="nl-NL" b="1" dirty="0" smtClean="0">
              <a:solidFill>
                <a:srgbClr val="FF0000"/>
              </a:solidFill>
            </a:endParaRPr>
          </a:p>
          <a:p>
            <a:endParaRPr lang="nl-NL" b="1" dirty="0"/>
          </a:p>
        </p:txBody>
      </p:sp>
      <p:sp>
        <p:nvSpPr>
          <p:cNvPr id="5" name="TextBox 4"/>
          <p:cNvSpPr txBox="1"/>
          <p:nvPr/>
        </p:nvSpPr>
        <p:spPr>
          <a:xfrm>
            <a:off x="4572000" y="4077072"/>
            <a:ext cx="936104" cy="1200329"/>
          </a:xfrm>
          <a:prstGeom prst="rect">
            <a:avLst/>
          </a:prstGeom>
          <a:noFill/>
        </p:spPr>
        <p:txBody>
          <a:bodyPr wrap="square" rtlCol="0">
            <a:spAutoFit/>
          </a:bodyPr>
          <a:lstStyle/>
          <a:p>
            <a:r>
              <a:rPr lang="nl-NL" b="1" dirty="0" smtClean="0"/>
              <a:t>j</a:t>
            </a:r>
            <a:r>
              <a:rPr lang="nl-NL" dirty="0" smtClean="0"/>
              <a:t>: Jan         </a:t>
            </a:r>
          </a:p>
          <a:p>
            <a:r>
              <a:rPr lang="nl-NL" b="1" dirty="0" smtClean="0"/>
              <a:t>p</a:t>
            </a:r>
            <a:r>
              <a:rPr lang="nl-NL" dirty="0" smtClean="0"/>
              <a:t>: Piet</a:t>
            </a:r>
          </a:p>
          <a:p>
            <a:r>
              <a:rPr lang="nl-NL" b="1" dirty="0" smtClean="0"/>
              <a:t>k</a:t>
            </a:r>
            <a:r>
              <a:rPr lang="nl-NL" dirty="0" smtClean="0"/>
              <a:t>: Kees</a:t>
            </a:r>
          </a:p>
          <a:p>
            <a:endParaRPr lang="nl-NL" dirty="0"/>
          </a:p>
        </p:txBody>
      </p:sp>
      <p:sp>
        <p:nvSpPr>
          <p:cNvPr id="6" name="TextBox 5"/>
          <p:cNvSpPr txBox="1"/>
          <p:nvPr/>
        </p:nvSpPr>
        <p:spPr>
          <a:xfrm>
            <a:off x="395536" y="2837952"/>
            <a:ext cx="3384376" cy="1311128"/>
          </a:xfrm>
          <a:prstGeom prst="rect">
            <a:avLst/>
          </a:prstGeom>
          <a:noFill/>
        </p:spPr>
        <p:txBody>
          <a:bodyPr wrap="square" rtlCol="0">
            <a:spAutoFit/>
          </a:bodyPr>
          <a:lstStyle/>
          <a:p>
            <a:pPr marL="342900" lvl="0" indent="-342900">
              <a:spcBef>
                <a:spcPct val="20000"/>
              </a:spcBef>
              <a:defRPr/>
            </a:pPr>
            <a:r>
              <a:rPr lang="nl-NL" dirty="0" smtClean="0"/>
              <a:t>Jan is vader van Piet</a:t>
            </a:r>
          </a:p>
          <a:p>
            <a:pPr marL="342900" lvl="0" indent="-342900">
              <a:spcBef>
                <a:spcPct val="20000"/>
              </a:spcBef>
              <a:defRPr/>
            </a:pPr>
            <a:r>
              <a:rPr lang="nl-NL" dirty="0" smtClean="0"/>
              <a:t>Piet is vader van Kees</a:t>
            </a:r>
          </a:p>
          <a:p>
            <a:pPr marL="342900" lvl="0" indent="-342900">
              <a:spcBef>
                <a:spcPct val="20000"/>
              </a:spcBef>
              <a:defRPr/>
            </a:pPr>
            <a:r>
              <a:rPr lang="nl-NL" dirty="0" smtClean="0"/>
              <a:t>/ Jan is vader van Kees</a:t>
            </a:r>
          </a:p>
          <a:p>
            <a:endParaRPr lang="nl-NL" dirty="0"/>
          </a:p>
        </p:txBody>
      </p:sp>
      <p:sp>
        <p:nvSpPr>
          <p:cNvPr id="8" name="TextBox 7"/>
          <p:cNvSpPr txBox="1"/>
          <p:nvPr/>
        </p:nvSpPr>
        <p:spPr>
          <a:xfrm>
            <a:off x="5652120" y="4077072"/>
            <a:ext cx="2376264" cy="923330"/>
          </a:xfrm>
          <a:prstGeom prst="rect">
            <a:avLst/>
          </a:prstGeom>
          <a:noFill/>
        </p:spPr>
        <p:txBody>
          <a:bodyPr wrap="square" rtlCol="0">
            <a:spAutoFit/>
          </a:bodyPr>
          <a:lstStyle/>
          <a:p>
            <a:r>
              <a:rPr lang="nl-NL" b="1" dirty="0" err="1" smtClean="0"/>
              <a:t>Vxy</a:t>
            </a:r>
            <a:r>
              <a:rPr lang="nl-NL" dirty="0" smtClean="0"/>
              <a:t>:</a:t>
            </a:r>
            <a:r>
              <a:rPr lang="nl-NL" b="1" dirty="0" smtClean="0"/>
              <a:t> </a:t>
            </a:r>
            <a:r>
              <a:rPr lang="nl-NL" dirty="0" smtClean="0"/>
              <a:t>x is vader van y</a:t>
            </a:r>
          </a:p>
          <a:p>
            <a:r>
              <a:rPr lang="nl-NL" dirty="0" smtClean="0"/>
              <a:t>Domein: mensen</a:t>
            </a:r>
          </a:p>
          <a:p>
            <a:endParaRPr lang="nl-NL" dirty="0"/>
          </a:p>
        </p:txBody>
      </p:sp>
      <p:sp>
        <p:nvSpPr>
          <p:cNvPr id="16" name="TextBox 15"/>
          <p:cNvSpPr txBox="1"/>
          <p:nvPr/>
        </p:nvSpPr>
        <p:spPr>
          <a:xfrm>
            <a:off x="467544" y="5108991"/>
            <a:ext cx="7488832" cy="1508105"/>
          </a:xfrm>
          <a:prstGeom prst="rect">
            <a:avLst/>
          </a:prstGeom>
          <a:noFill/>
        </p:spPr>
        <p:txBody>
          <a:bodyPr wrap="square" rtlCol="0">
            <a:spAutoFit/>
          </a:bodyPr>
          <a:lstStyle/>
          <a:p>
            <a:r>
              <a:rPr lang="nl-NL" b="1" dirty="0" err="1" smtClean="0"/>
              <a:t>Vjp</a:t>
            </a:r>
            <a:endParaRPr lang="nl-NL" b="1" dirty="0" smtClean="0"/>
          </a:p>
          <a:p>
            <a:r>
              <a:rPr lang="nl-NL" b="1" dirty="0" err="1" smtClean="0"/>
              <a:t>Vpk</a:t>
            </a:r>
            <a:endParaRPr lang="nl-NL" b="1" dirty="0" smtClean="0"/>
          </a:p>
          <a:p>
            <a:r>
              <a:rPr lang="nl-NL" b="1" dirty="0" smtClean="0"/>
              <a:t>∀x∀y∀z ((</a:t>
            </a:r>
            <a:r>
              <a:rPr lang="nl-NL" b="1" dirty="0" err="1" smtClean="0"/>
              <a:t>Vxy</a:t>
            </a:r>
            <a:r>
              <a:rPr lang="nl-NL" b="1" dirty="0" smtClean="0"/>
              <a:t> ∧ </a:t>
            </a:r>
            <a:r>
              <a:rPr lang="nl-NL" b="1" dirty="0" err="1" smtClean="0"/>
              <a:t>Vyz</a:t>
            </a:r>
            <a:r>
              <a:rPr lang="nl-NL" b="1" dirty="0" smtClean="0"/>
              <a:t>) → </a:t>
            </a:r>
            <a:r>
              <a:rPr lang="nl-NL" b="1" dirty="0" err="1" smtClean="0"/>
              <a:t>Vxz</a:t>
            </a:r>
            <a:r>
              <a:rPr lang="nl-NL" b="1" dirty="0" smtClean="0"/>
              <a:t>)</a:t>
            </a:r>
          </a:p>
          <a:p>
            <a:r>
              <a:rPr lang="nl-NL" b="1" dirty="0" smtClean="0"/>
              <a:t>/ </a:t>
            </a:r>
            <a:r>
              <a:rPr lang="nl-NL" b="1" dirty="0" err="1" smtClean="0"/>
              <a:t>Vjk</a:t>
            </a:r>
            <a:endParaRPr lang="nl-NL" b="1" dirty="0" smtClean="0"/>
          </a:p>
          <a:p>
            <a:endParaRPr lang="nl-NL" b="1" dirty="0"/>
          </a:p>
        </p:txBody>
      </p:sp>
      <p:sp>
        <p:nvSpPr>
          <p:cNvPr id="11" name="TextBox 10"/>
          <p:cNvSpPr txBox="1"/>
          <p:nvPr/>
        </p:nvSpPr>
        <p:spPr>
          <a:xfrm>
            <a:off x="1619672" y="4221088"/>
            <a:ext cx="1512168" cy="369332"/>
          </a:xfrm>
          <a:prstGeom prst="rect">
            <a:avLst/>
          </a:prstGeom>
          <a:noFill/>
        </p:spPr>
        <p:txBody>
          <a:bodyPr wrap="square" rtlCol="0">
            <a:spAutoFit/>
          </a:bodyPr>
          <a:lstStyle/>
          <a:p>
            <a:r>
              <a:rPr lang="nl-NL" i="1" dirty="0" smtClean="0"/>
              <a:t>Ongeldig</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2000"/>
                                        <p:tgtEl>
                                          <p:spTgt spid="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2000"/>
                                        <p:tgtEl>
                                          <p:spTgt spid="1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2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Relaties</a:t>
            </a:r>
            <a:endParaRPr lang="nl-NL" sz="3600" dirty="0"/>
          </a:p>
        </p:txBody>
      </p:sp>
      <p:sp>
        <p:nvSpPr>
          <p:cNvPr id="9" name="Content Placeholder 2"/>
          <p:cNvSpPr txBox="1">
            <a:spLocks/>
          </p:cNvSpPr>
          <p:nvPr/>
        </p:nvSpPr>
        <p:spPr>
          <a:xfrm>
            <a:off x="467544" y="1528192"/>
            <a:ext cx="8363272" cy="6766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We zagen dat de </a:t>
            </a:r>
            <a:r>
              <a:rPr lang="nl-NL" sz="2000" dirty="0" err="1" smtClean="0"/>
              <a:t>syllogistiek</a:t>
            </a:r>
            <a:r>
              <a:rPr lang="nl-NL" sz="2000" dirty="0" smtClean="0"/>
              <a:t> niet goed met relaties kan omgaan. De </a:t>
            </a:r>
            <a:r>
              <a:rPr lang="nl-NL" sz="2000" dirty="0" err="1" smtClean="0"/>
              <a:t>predikaatlogica</a:t>
            </a:r>
            <a:r>
              <a:rPr lang="nl-NL" sz="2000" dirty="0" smtClean="0"/>
              <a:t> lijkt het op dit punt een stuk beter te doen. Of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p:txBody>
      </p:sp>
      <p:sp>
        <p:nvSpPr>
          <p:cNvPr id="4" name="TextBox 3"/>
          <p:cNvSpPr txBox="1"/>
          <p:nvPr/>
        </p:nvSpPr>
        <p:spPr>
          <a:xfrm>
            <a:off x="467544" y="4077072"/>
            <a:ext cx="720080" cy="1200329"/>
          </a:xfrm>
          <a:prstGeom prst="rect">
            <a:avLst/>
          </a:prstGeom>
          <a:noFill/>
        </p:spPr>
        <p:txBody>
          <a:bodyPr wrap="square" rtlCol="0">
            <a:spAutoFit/>
          </a:bodyPr>
          <a:lstStyle/>
          <a:p>
            <a:r>
              <a:rPr lang="nl-NL" b="1" dirty="0" err="1" smtClean="0">
                <a:solidFill>
                  <a:srgbClr val="FF0000"/>
                </a:solidFill>
              </a:rPr>
              <a:t>Vjp</a:t>
            </a:r>
            <a:endParaRPr lang="nl-NL" b="1" dirty="0" smtClean="0">
              <a:solidFill>
                <a:srgbClr val="FF0000"/>
              </a:solidFill>
            </a:endParaRPr>
          </a:p>
          <a:p>
            <a:r>
              <a:rPr lang="nl-NL" b="1" dirty="0" err="1" smtClean="0">
                <a:solidFill>
                  <a:srgbClr val="FF0000"/>
                </a:solidFill>
              </a:rPr>
              <a:t>Vpk</a:t>
            </a:r>
            <a:endParaRPr lang="nl-NL" b="1" dirty="0" smtClean="0">
              <a:solidFill>
                <a:srgbClr val="FF0000"/>
              </a:solidFill>
            </a:endParaRPr>
          </a:p>
          <a:p>
            <a:r>
              <a:rPr lang="nl-NL" b="1" dirty="0" smtClean="0">
                <a:solidFill>
                  <a:srgbClr val="FF0000"/>
                </a:solidFill>
              </a:rPr>
              <a:t>/ </a:t>
            </a:r>
            <a:r>
              <a:rPr lang="nl-NL" b="1" dirty="0" err="1" smtClean="0">
                <a:solidFill>
                  <a:srgbClr val="FF0000"/>
                </a:solidFill>
              </a:rPr>
              <a:t>Vjk</a:t>
            </a:r>
            <a:endParaRPr lang="nl-NL" b="1" dirty="0" smtClean="0">
              <a:solidFill>
                <a:srgbClr val="FF0000"/>
              </a:solidFill>
            </a:endParaRPr>
          </a:p>
          <a:p>
            <a:endParaRPr lang="nl-NL" b="1" dirty="0"/>
          </a:p>
        </p:txBody>
      </p:sp>
      <p:sp>
        <p:nvSpPr>
          <p:cNvPr id="5" name="TextBox 4"/>
          <p:cNvSpPr txBox="1"/>
          <p:nvPr/>
        </p:nvSpPr>
        <p:spPr>
          <a:xfrm>
            <a:off x="4572000" y="4077072"/>
            <a:ext cx="936104" cy="1200329"/>
          </a:xfrm>
          <a:prstGeom prst="rect">
            <a:avLst/>
          </a:prstGeom>
          <a:noFill/>
        </p:spPr>
        <p:txBody>
          <a:bodyPr wrap="square" rtlCol="0">
            <a:spAutoFit/>
          </a:bodyPr>
          <a:lstStyle/>
          <a:p>
            <a:r>
              <a:rPr lang="nl-NL" b="1" dirty="0" smtClean="0"/>
              <a:t>j</a:t>
            </a:r>
            <a:r>
              <a:rPr lang="nl-NL" dirty="0" smtClean="0"/>
              <a:t>: Jan         </a:t>
            </a:r>
          </a:p>
          <a:p>
            <a:r>
              <a:rPr lang="nl-NL" b="1" dirty="0" smtClean="0"/>
              <a:t>p</a:t>
            </a:r>
            <a:r>
              <a:rPr lang="nl-NL" dirty="0" smtClean="0"/>
              <a:t>: Piet</a:t>
            </a:r>
          </a:p>
          <a:p>
            <a:r>
              <a:rPr lang="nl-NL" b="1" dirty="0" smtClean="0"/>
              <a:t>k</a:t>
            </a:r>
            <a:r>
              <a:rPr lang="nl-NL" dirty="0" smtClean="0"/>
              <a:t>: Kees</a:t>
            </a:r>
          </a:p>
          <a:p>
            <a:endParaRPr lang="nl-NL" dirty="0"/>
          </a:p>
        </p:txBody>
      </p:sp>
      <p:sp>
        <p:nvSpPr>
          <p:cNvPr id="6" name="TextBox 5"/>
          <p:cNvSpPr txBox="1"/>
          <p:nvPr/>
        </p:nvSpPr>
        <p:spPr>
          <a:xfrm>
            <a:off x="395536" y="2837952"/>
            <a:ext cx="3384376" cy="1311128"/>
          </a:xfrm>
          <a:prstGeom prst="rect">
            <a:avLst/>
          </a:prstGeom>
          <a:noFill/>
        </p:spPr>
        <p:txBody>
          <a:bodyPr wrap="square" rtlCol="0">
            <a:spAutoFit/>
          </a:bodyPr>
          <a:lstStyle/>
          <a:p>
            <a:pPr marL="342900" lvl="0" indent="-342900">
              <a:spcBef>
                <a:spcPct val="20000"/>
              </a:spcBef>
              <a:defRPr/>
            </a:pPr>
            <a:r>
              <a:rPr lang="nl-NL" dirty="0" smtClean="0"/>
              <a:t>Jan is vader van Piet</a:t>
            </a:r>
          </a:p>
          <a:p>
            <a:pPr marL="342900" lvl="0" indent="-342900">
              <a:spcBef>
                <a:spcPct val="20000"/>
              </a:spcBef>
              <a:defRPr/>
            </a:pPr>
            <a:r>
              <a:rPr lang="nl-NL" dirty="0" smtClean="0"/>
              <a:t>Piet is vader van Kees</a:t>
            </a:r>
          </a:p>
          <a:p>
            <a:pPr marL="342900" lvl="0" indent="-342900">
              <a:spcBef>
                <a:spcPct val="20000"/>
              </a:spcBef>
              <a:defRPr/>
            </a:pPr>
            <a:r>
              <a:rPr lang="nl-NL" dirty="0" smtClean="0"/>
              <a:t>/ Jan is vader van Kees</a:t>
            </a:r>
          </a:p>
          <a:p>
            <a:endParaRPr lang="nl-NL" dirty="0"/>
          </a:p>
        </p:txBody>
      </p:sp>
      <p:sp>
        <p:nvSpPr>
          <p:cNvPr id="8" name="TextBox 7"/>
          <p:cNvSpPr txBox="1"/>
          <p:nvPr/>
        </p:nvSpPr>
        <p:spPr>
          <a:xfrm>
            <a:off x="5652120" y="4077072"/>
            <a:ext cx="2232248" cy="923330"/>
          </a:xfrm>
          <a:prstGeom prst="rect">
            <a:avLst/>
          </a:prstGeom>
          <a:noFill/>
        </p:spPr>
        <p:txBody>
          <a:bodyPr wrap="square" rtlCol="0">
            <a:spAutoFit/>
          </a:bodyPr>
          <a:lstStyle/>
          <a:p>
            <a:r>
              <a:rPr lang="nl-NL" b="1" dirty="0" err="1" smtClean="0"/>
              <a:t>Vxy</a:t>
            </a:r>
            <a:r>
              <a:rPr lang="nl-NL" dirty="0" smtClean="0"/>
              <a:t>:</a:t>
            </a:r>
            <a:r>
              <a:rPr lang="nl-NL" b="1" dirty="0" smtClean="0"/>
              <a:t> </a:t>
            </a:r>
            <a:r>
              <a:rPr lang="nl-NL" dirty="0" smtClean="0"/>
              <a:t>x is vader van y</a:t>
            </a:r>
          </a:p>
          <a:p>
            <a:r>
              <a:rPr lang="nl-NL" dirty="0" smtClean="0"/>
              <a:t>Domein: mensen</a:t>
            </a:r>
          </a:p>
          <a:p>
            <a:endParaRPr lang="nl-NL" dirty="0"/>
          </a:p>
        </p:txBody>
      </p:sp>
      <p:sp>
        <p:nvSpPr>
          <p:cNvPr id="16" name="TextBox 15"/>
          <p:cNvSpPr txBox="1"/>
          <p:nvPr/>
        </p:nvSpPr>
        <p:spPr>
          <a:xfrm>
            <a:off x="467544" y="5108991"/>
            <a:ext cx="7488832" cy="1508105"/>
          </a:xfrm>
          <a:prstGeom prst="rect">
            <a:avLst/>
          </a:prstGeom>
          <a:noFill/>
        </p:spPr>
        <p:txBody>
          <a:bodyPr wrap="square" rtlCol="0">
            <a:spAutoFit/>
          </a:bodyPr>
          <a:lstStyle/>
          <a:p>
            <a:r>
              <a:rPr lang="nl-NL" b="1" dirty="0" err="1" smtClean="0"/>
              <a:t>Vjp</a:t>
            </a:r>
            <a:endParaRPr lang="nl-NL" b="1" dirty="0" smtClean="0"/>
          </a:p>
          <a:p>
            <a:r>
              <a:rPr lang="nl-NL" b="1" dirty="0" err="1" smtClean="0"/>
              <a:t>Vpk</a:t>
            </a:r>
            <a:endParaRPr lang="nl-NL" b="1" dirty="0" smtClean="0"/>
          </a:p>
          <a:p>
            <a:r>
              <a:rPr lang="nl-NL" b="1" dirty="0" smtClean="0">
                <a:solidFill>
                  <a:srgbClr val="0070C0"/>
                </a:solidFill>
              </a:rPr>
              <a:t>∀x∀y∀z ((</a:t>
            </a:r>
            <a:r>
              <a:rPr lang="nl-NL" b="1" dirty="0" err="1" smtClean="0">
                <a:solidFill>
                  <a:srgbClr val="0070C0"/>
                </a:solidFill>
              </a:rPr>
              <a:t>Vxy</a:t>
            </a:r>
            <a:r>
              <a:rPr lang="nl-NL" b="1" dirty="0" smtClean="0">
                <a:solidFill>
                  <a:srgbClr val="0070C0"/>
                </a:solidFill>
              </a:rPr>
              <a:t> ∧ </a:t>
            </a:r>
            <a:r>
              <a:rPr lang="nl-NL" b="1" dirty="0" err="1" smtClean="0">
                <a:solidFill>
                  <a:srgbClr val="0070C0"/>
                </a:solidFill>
              </a:rPr>
              <a:t>Vyz</a:t>
            </a:r>
            <a:r>
              <a:rPr lang="nl-NL" b="1" dirty="0" smtClean="0">
                <a:solidFill>
                  <a:srgbClr val="0070C0"/>
                </a:solidFill>
              </a:rPr>
              <a:t>) → </a:t>
            </a:r>
            <a:r>
              <a:rPr lang="nl-NL" b="1" dirty="0" err="1" smtClean="0">
                <a:solidFill>
                  <a:srgbClr val="0070C0"/>
                </a:solidFill>
              </a:rPr>
              <a:t>Vxz</a:t>
            </a:r>
            <a:r>
              <a:rPr lang="nl-NL" b="1" dirty="0" smtClean="0">
                <a:solidFill>
                  <a:srgbClr val="0070C0"/>
                </a:solidFill>
              </a:rPr>
              <a:t>)</a:t>
            </a:r>
          </a:p>
          <a:p>
            <a:r>
              <a:rPr lang="nl-NL" b="1" dirty="0" smtClean="0"/>
              <a:t>/ </a:t>
            </a:r>
            <a:r>
              <a:rPr lang="nl-NL" b="1" dirty="0" err="1" smtClean="0"/>
              <a:t>Vjk</a:t>
            </a:r>
            <a:endParaRPr lang="nl-NL" b="1" dirty="0" smtClean="0"/>
          </a:p>
          <a:p>
            <a:endParaRPr lang="nl-NL" b="1" dirty="0"/>
          </a:p>
        </p:txBody>
      </p:sp>
      <p:sp>
        <p:nvSpPr>
          <p:cNvPr id="11" name="TextBox 10"/>
          <p:cNvSpPr txBox="1"/>
          <p:nvPr/>
        </p:nvSpPr>
        <p:spPr>
          <a:xfrm>
            <a:off x="4139952" y="5373216"/>
            <a:ext cx="3744416" cy="923330"/>
          </a:xfrm>
          <a:prstGeom prst="rect">
            <a:avLst/>
          </a:prstGeom>
          <a:noFill/>
        </p:spPr>
        <p:txBody>
          <a:bodyPr wrap="square" rtlCol="0">
            <a:spAutoFit/>
          </a:bodyPr>
          <a:lstStyle/>
          <a:p>
            <a:r>
              <a:rPr lang="nl-NL" dirty="0" smtClean="0">
                <a:solidFill>
                  <a:srgbClr val="0070C0"/>
                </a:solidFill>
              </a:rPr>
              <a:t>Dit was de verzwegen premisse. Zodra we die toevoegen ontstaat keurig een </a:t>
            </a:r>
            <a:r>
              <a:rPr lang="nl-NL" b="1" i="1" dirty="0" smtClean="0">
                <a:solidFill>
                  <a:srgbClr val="0070C0"/>
                </a:solidFill>
              </a:rPr>
              <a:t>geldige</a:t>
            </a:r>
            <a:r>
              <a:rPr lang="nl-NL" dirty="0" smtClean="0">
                <a:solidFill>
                  <a:srgbClr val="0070C0"/>
                </a:solidFill>
              </a:rPr>
              <a:t> redenering.</a:t>
            </a:r>
            <a:endParaRPr lang="nl-NL" dirty="0">
              <a:solidFill>
                <a:srgbClr val="0070C0"/>
              </a:solidFill>
            </a:endParaRPr>
          </a:p>
        </p:txBody>
      </p:sp>
      <p:sp>
        <p:nvSpPr>
          <p:cNvPr id="12" name="TextBox 11"/>
          <p:cNvSpPr txBox="1"/>
          <p:nvPr/>
        </p:nvSpPr>
        <p:spPr>
          <a:xfrm>
            <a:off x="1619672" y="4221088"/>
            <a:ext cx="1512168" cy="369332"/>
          </a:xfrm>
          <a:prstGeom prst="rect">
            <a:avLst/>
          </a:prstGeom>
          <a:noFill/>
        </p:spPr>
        <p:txBody>
          <a:bodyPr wrap="square" rtlCol="0">
            <a:spAutoFit/>
          </a:bodyPr>
          <a:lstStyle/>
          <a:p>
            <a:r>
              <a:rPr lang="nl-NL" i="1" dirty="0" smtClean="0"/>
              <a:t>Ongeldig</a:t>
            </a:r>
            <a:endParaRPr lang="nl-NL" i="1" dirty="0"/>
          </a:p>
        </p:txBody>
      </p:sp>
    </p:spTree>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Relaties</a:t>
            </a:r>
            <a:endParaRPr lang="nl-NL" sz="3600" dirty="0"/>
          </a:p>
        </p:txBody>
      </p:sp>
      <p:sp>
        <p:nvSpPr>
          <p:cNvPr id="9" name="Content Placeholder 2"/>
          <p:cNvSpPr txBox="1">
            <a:spLocks/>
          </p:cNvSpPr>
          <p:nvPr/>
        </p:nvSpPr>
        <p:spPr>
          <a:xfrm>
            <a:off x="467544" y="1548000"/>
            <a:ext cx="8676456" cy="691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Beide redeneringen zijn dus geldig nadat we de verzwegen premisse hebben toegevoegd. Maar zou je ook in beide gevallen de conclusie accepteren?</a:t>
            </a:r>
            <a:endParaRPr lang="nl-NL" sz="800" dirty="0" smtClean="0"/>
          </a:p>
        </p:txBody>
      </p:sp>
      <p:sp>
        <p:nvSpPr>
          <p:cNvPr id="16" name="TextBox 15"/>
          <p:cNvSpPr txBox="1"/>
          <p:nvPr/>
        </p:nvSpPr>
        <p:spPr>
          <a:xfrm>
            <a:off x="4427984" y="2808000"/>
            <a:ext cx="3096344" cy="1508105"/>
          </a:xfrm>
          <a:prstGeom prst="rect">
            <a:avLst/>
          </a:prstGeom>
          <a:noFill/>
        </p:spPr>
        <p:txBody>
          <a:bodyPr wrap="square" rtlCol="0">
            <a:spAutoFit/>
          </a:bodyPr>
          <a:lstStyle/>
          <a:p>
            <a:r>
              <a:rPr lang="nl-NL" b="1" dirty="0" err="1" smtClean="0"/>
              <a:t>Vjp</a:t>
            </a:r>
            <a:endParaRPr lang="nl-NL" b="1" dirty="0" smtClean="0"/>
          </a:p>
          <a:p>
            <a:r>
              <a:rPr lang="nl-NL" b="1" dirty="0" err="1" smtClean="0"/>
              <a:t>Vpk</a:t>
            </a:r>
            <a:endParaRPr lang="nl-NL" b="1" dirty="0" smtClean="0"/>
          </a:p>
          <a:p>
            <a:r>
              <a:rPr lang="nl-NL" b="1" dirty="0" smtClean="0"/>
              <a:t>∀x∀y∀z ((</a:t>
            </a:r>
            <a:r>
              <a:rPr lang="nl-NL" b="1" dirty="0" err="1" smtClean="0"/>
              <a:t>Vxy</a:t>
            </a:r>
            <a:r>
              <a:rPr lang="nl-NL" b="1" dirty="0" smtClean="0"/>
              <a:t> ∧ </a:t>
            </a:r>
            <a:r>
              <a:rPr lang="nl-NL" b="1" dirty="0" err="1" smtClean="0"/>
              <a:t>Vyz</a:t>
            </a:r>
            <a:r>
              <a:rPr lang="nl-NL" b="1" dirty="0" smtClean="0"/>
              <a:t>) → </a:t>
            </a:r>
            <a:r>
              <a:rPr lang="nl-NL" b="1" dirty="0" err="1" smtClean="0"/>
              <a:t>Vxz</a:t>
            </a:r>
            <a:r>
              <a:rPr lang="nl-NL" b="1" dirty="0" smtClean="0"/>
              <a:t>)</a:t>
            </a:r>
          </a:p>
          <a:p>
            <a:r>
              <a:rPr lang="nl-NL" b="1" dirty="0" smtClean="0"/>
              <a:t>/ </a:t>
            </a:r>
            <a:r>
              <a:rPr lang="nl-NL" b="1" dirty="0" err="1" smtClean="0"/>
              <a:t>Vjk</a:t>
            </a:r>
            <a:endParaRPr lang="nl-NL" b="1" dirty="0" smtClean="0"/>
          </a:p>
          <a:p>
            <a:endParaRPr lang="nl-NL" b="1" dirty="0"/>
          </a:p>
        </p:txBody>
      </p:sp>
      <p:sp>
        <p:nvSpPr>
          <p:cNvPr id="13" name="Rectangle 12"/>
          <p:cNvSpPr/>
          <p:nvPr/>
        </p:nvSpPr>
        <p:spPr>
          <a:xfrm>
            <a:off x="1043608" y="2808000"/>
            <a:ext cx="3006080" cy="1200329"/>
          </a:xfrm>
          <a:prstGeom prst="rect">
            <a:avLst/>
          </a:prstGeom>
        </p:spPr>
        <p:txBody>
          <a:bodyPr wrap="square">
            <a:spAutoFit/>
          </a:bodyPr>
          <a:lstStyle/>
          <a:p>
            <a:r>
              <a:rPr lang="nl-NL" b="1" dirty="0" err="1" smtClean="0"/>
              <a:t>Gjp</a:t>
            </a:r>
            <a:endParaRPr lang="nl-NL" b="1" dirty="0" smtClean="0"/>
          </a:p>
          <a:p>
            <a:r>
              <a:rPr lang="nl-NL" b="1" dirty="0" err="1" smtClean="0"/>
              <a:t>Gpk</a:t>
            </a:r>
            <a:endParaRPr lang="nl-NL" b="1" dirty="0" smtClean="0"/>
          </a:p>
          <a:p>
            <a:r>
              <a:rPr lang="nl-NL" b="1" dirty="0" smtClean="0"/>
              <a:t>∀x∀y∀z ((</a:t>
            </a:r>
            <a:r>
              <a:rPr lang="nl-NL" b="1" dirty="0" err="1" smtClean="0"/>
              <a:t>Gxy</a:t>
            </a:r>
            <a:r>
              <a:rPr lang="nl-NL" b="1" dirty="0" smtClean="0"/>
              <a:t> ∧ </a:t>
            </a:r>
            <a:r>
              <a:rPr lang="nl-NL" b="1" dirty="0" err="1" smtClean="0"/>
              <a:t>Gyz</a:t>
            </a:r>
            <a:r>
              <a:rPr lang="nl-NL" b="1" dirty="0" smtClean="0"/>
              <a:t>) → </a:t>
            </a:r>
            <a:r>
              <a:rPr lang="nl-NL" b="1" dirty="0" err="1" smtClean="0"/>
              <a:t>Gxz</a:t>
            </a:r>
            <a:r>
              <a:rPr lang="nl-NL" b="1" dirty="0" smtClean="0"/>
              <a:t>)</a:t>
            </a:r>
          </a:p>
          <a:p>
            <a:r>
              <a:rPr lang="nl-NL" b="1" dirty="0" smtClean="0"/>
              <a:t>/ </a:t>
            </a:r>
            <a:r>
              <a:rPr lang="nl-NL" b="1" dirty="0" err="1" smtClean="0"/>
              <a:t>Gjk</a:t>
            </a:r>
            <a:endParaRPr lang="nl-NL" b="1" dirty="0" smtClean="0"/>
          </a:p>
        </p:txBody>
      </p:sp>
    </p:spTree>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Relaties</a:t>
            </a:r>
            <a:endParaRPr lang="nl-NL" sz="3600" dirty="0"/>
          </a:p>
        </p:txBody>
      </p:sp>
      <p:sp>
        <p:nvSpPr>
          <p:cNvPr id="16" name="TextBox 15"/>
          <p:cNvSpPr txBox="1"/>
          <p:nvPr/>
        </p:nvSpPr>
        <p:spPr>
          <a:xfrm>
            <a:off x="4427984" y="2809528"/>
            <a:ext cx="3096344" cy="1508105"/>
          </a:xfrm>
          <a:prstGeom prst="rect">
            <a:avLst/>
          </a:prstGeom>
          <a:noFill/>
        </p:spPr>
        <p:txBody>
          <a:bodyPr wrap="square" rtlCol="0">
            <a:spAutoFit/>
          </a:bodyPr>
          <a:lstStyle/>
          <a:p>
            <a:r>
              <a:rPr lang="nl-NL" b="1" dirty="0" err="1" smtClean="0">
                <a:solidFill>
                  <a:srgbClr val="00B050"/>
                </a:solidFill>
              </a:rPr>
              <a:t>Vjp</a:t>
            </a:r>
            <a:endParaRPr lang="nl-NL" b="1" dirty="0" smtClean="0">
              <a:solidFill>
                <a:srgbClr val="00B050"/>
              </a:solidFill>
            </a:endParaRPr>
          </a:p>
          <a:p>
            <a:r>
              <a:rPr lang="nl-NL" b="1" dirty="0" err="1" smtClean="0">
                <a:solidFill>
                  <a:srgbClr val="00B050"/>
                </a:solidFill>
              </a:rPr>
              <a:t>Vpk</a:t>
            </a:r>
            <a:endParaRPr lang="nl-NL" b="1" dirty="0" smtClean="0">
              <a:solidFill>
                <a:srgbClr val="00B050"/>
              </a:solidFill>
            </a:endParaRPr>
          </a:p>
          <a:p>
            <a:r>
              <a:rPr lang="nl-NL" b="1" dirty="0" smtClean="0">
                <a:solidFill>
                  <a:srgbClr val="FF0000"/>
                </a:solidFill>
              </a:rPr>
              <a:t>∀x∀y∀z ((</a:t>
            </a:r>
            <a:r>
              <a:rPr lang="nl-NL" b="1" dirty="0" err="1" smtClean="0">
                <a:solidFill>
                  <a:srgbClr val="FF0000"/>
                </a:solidFill>
              </a:rPr>
              <a:t>Vxy</a:t>
            </a:r>
            <a:r>
              <a:rPr lang="nl-NL" b="1" dirty="0" smtClean="0">
                <a:solidFill>
                  <a:srgbClr val="FF0000"/>
                </a:solidFill>
              </a:rPr>
              <a:t> ∧ </a:t>
            </a:r>
            <a:r>
              <a:rPr lang="nl-NL" b="1" dirty="0" err="1" smtClean="0">
                <a:solidFill>
                  <a:srgbClr val="FF0000"/>
                </a:solidFill>
              </a:rPr>
              <a:t>Vyz</a:t>
            </a:r>
            <a:r>
              <a:rPr lang="nl-NL" b="1" dirty="0" smtClean="0">
                <a:solidFill>
                  <a:srgbClr val="FF0000"/>
                </a:solidFill>
              </a:rPr>
              <a:t>) → </a:t>
            </a:r>
            <a:r>
              <a:rPr lang="nl-NL" b="1" dirty="0" err="1" smtClean="0">
                <a:solidFill>
                  <a:srgbClr val="FF0000"/>
                </a:solidFill>
              </a:rPr>
              <a:t>Vxz</a:t>
            </a:r>
            <a:r>
              <a:rPr lang="nl-NL" b="1" dirty="0" smtClean="0">
                <a:solidFill>
                  <a:srgbClr val="FF0000"/>
                </a:solidFill>
              </a:rPr>
              <a:t>)</a:t>
            </a:r>
          </a:p>
          <a:p>
            <a:r>
              <a:rPr lang="nl-NL" b="1" dirty="0" smtClean="0"/>
              <a:t>/ </a:t>
            </a:r>
            <a:r>
              <a:rPr lang="nl-NL" b="1" dirty="0" err="1" smtClean="0"/>
              <a:t>Vjk</a:t>
            </a:r>
            <a:endParaRPr lang="nl-NL" b="1" dirty="0" smtClean="0"/>
          </a:p>
          <a:p>
            <a:endParaRPr lang="nl-NL" b="1" dirty="0"/>
          </a:p>
        </p:txBody>
      </p:sp>
      <p:sp>
        <p:nvSpPr>
          <p:cNvPr id="13" name="Rectangle 12"/>
          <p:cNvSpPr/>
          <p:nvPr/>
        </p:nvSpPr>
        <p:spPr>
          <a:xfrm>
            <a:off x="1043608" y="2809528"/>
            <a:ext cx="3006080" cy="1200329"/>
          </a:xfrm>
          <a:prstGeom prst="rect">
            <a:avLst/>
          </a:prstGeom>
        </p:spPr>
        <p:txBody>
          <a:bodyPr wrap="square">
            <a:spAutoFit/>
          </a:bodyPr>
          <a:lstStyle/>
          <a:p>
            <a:r>
              <a:rPr lang="nl-NL" b="1" dirty="0" err="1" smtClean="0">
                <a:solidFill>
                  <a:srgbClr val="00B050"/>
                </a:solidFill>
              </a:rPr>
              <a:t>Gjp</a:t>
            </a:r>
            <a:endParaRPr lang="nl-NL" b="1" dirty="0" smtClean="0">
              <a:solidFill>
                <a:srgbClr val="00B050"/>
              </a:solidFill>
            </a:endParaRPr>
          </a:p>
          <a:p>
            <a:r>
              <a:rPr lang="nl-NL" b="1" dirty="0" err="1" smtClean="0">
                <a:solidFill>
                  <a:srgbClr val="00B050"/>
                </a:solidFill>
              </a:rPr>
              <a:t>Gpk</a:t>
            </a:r>
            <a:endParaRPr lang="nl-NL" b="1" dirty="0" smtClean="0">
              <a:solidFill>
                <a:srgbClr val="00B050"/>
              </a:solidFill>
            </a:endParaRPr>
          </a:p>
          <a:p>
            <a:r>
              <a:rPr lang="nl-NL" b="1" dirty="0" smtClean="0">
                <a:solidFill>
                  <a:srgbClr val="00B050"/>
                </a:solidFill>
              </a:rPr>
              <a:t>∀x∀y∀z ((</a:t>
            </a:r>
            <a:r>
              <a:rPr lang="nl-NL" b="1" dirty="0" err="1" smtClean="0">
                <a:solidFill>
                  <a:srgbClr val="00B050"/>
                </a:solidFill>
              </a:rPr>
              <a:t>Gxy</a:t>
            </a:r>
            <a:r>
              <a:rPr lang="nl-NL" b="1" dirty="0" smtClean="0">
                <a:solidFill>
                  <a:srgbClr val="00B050"/>
                </a:solidFill>
              </a:rPr>
              <a:t> ∧ </a:t>
            </a:r>
            <a:r>
              <a:rPr lang="nl-NL" b="1" dirty="0" err="1" smtClean="0">
                <a:solidFill>
                  <a:srgbClr val="00B050"/>
                </a:solidFill>
              </a:rPr>
              <a:t>Gyz</a:t>
            </a:r>
            <a:r>
              <a:rPr lang="nl-NL" b="1" dirty="0" smtClean="0">
                <a:solidFill>
                  <a:srgbClr val="00B050"/>
                </a:solidFill>
              </a:rPr>
              <a:t>) → </a:t>
            </a:r>
            <a:r>
              <a:rPr lang="nl-NL" b="1" dirty="0" err="1" smtClean="0">
                <a:solidFill>
                  <a:srgbClr val="00B050"/>
                </a:solidFill>
              </a:rPr>
              <a:t>Gxz</a:t>
            </a:r>
            <a:r>
              <a:rPr lang="nl-NL" b="1" dirty="0" smtClean="0">
                <a:solidFill>
                  <a:srgbClr val="00B050"/>
                </a:solidFill>
              </a:rPr>
              <a:t>)</a:t>
            </a:r>
          </a:p>
          <a:p>
            <a:r>
              <a:rPr lang="nl-NL" b="1" dirty="0" smtClean="0"/>
              <a:t>/ </a:t>
            </a:r>
            <a:r>
              <a:rPr lang="nl-NL" b="1" dirty="0" err="1" smtClean="0"/>
              <a:t>Gjk</a:t>
            </a:r>
            <a:endParaRPr lang="nl-NL" b="1" dirty="0" smtClean="0"/>
          </a:p>
        </p:txBody>
      </p:sp>
      <p:sp>
        <p:nvSpPr>
          <p:cNvPr id="6" name="TextBox 5"/>
          <p:cNvSpPr txBox="1"/>
          <p:nvPr/>
        </p:nvSpPr>
        <p:spPr>
          <a:xfrm>
            <a:off x="251520" y="4509120"/>
            <a:ext cx="5688632" cy="1600438"/>
          </a:xfrm>
          <a:prstGeom prst="rect">
            <a:avLst/>
          </a:prstGeom>
          <a:noFill/>
        </p:spPr>
        <p:txBody>
          <a:bodyPr wrap="square" rtlCol="0">
            <a:spAutoFit/>
          </a:bodyPr>
          <a:lstStyle/>
          <a:p>
            <a:r>
              <a:rPr lang="nl-NL" dirty="0" smtClean="0"/>
              <a:t>De relatie </a:t>
            </a:r>
            <a:r>
              <a:rPr lang="nl-NL" b="1" dirty="0" smtClean="0"/>
              <a:t>G</a:t>
            </a:r>
            <a:r>
              <a:rPr lang="nl-NL" dirty="0" smtClean="0"/>
              <a:t> (‘is groter dan’) is </a:t>
            </a:r>
            <a:r>
              <a:rPr lang="nl-NL" u="sng" dirty="0" smtClean="0"/>
              <a:t>transitief</a:t>
            </a:r>
            <a:r>
              <a:rPr lang="nl-NL" dirty="0" smtClean="0"/>
              <a:t>. Er geldt namelijk:</a:t>
            </a:r>
          </a:p>
          <a:p>
            <a:endParaRPr lang="nl-NL" sz="800" b="1" dirty="0" smtClean="0"/>
          </a:p>
          <a:p>
            <a:r>
              <a:rPr lang="nl-NL" b="1" dirty="0" smtClean="0"/>
              <a:t>∀x∀y∀z ((</a:t>
            </a:r>
            <a:r>
              <a:rPr lang="nl-NL" b="1" dirty="0" err="1" smtClean="0"/>
              <a:t>Gxy</a:t>
            </a:r>
            <a:r>
              <a:rPr lang="nl-NL" b="1" dirty="0" smtClean="0"/>
              <a:t> ∧ </a:t>
            </a:r>
            <a:r>
              <a:rPr lang="nl-NL" b="1" dirty="0" err="1" smtClean="0"/>
              <a:t>Gyz</a:t>
            </a:r>
            <a:r>
              <a:rPr lang="nl-NL" b="1" dirty="0" smtClean="0"/>
              <a:t>) → </a:t>
            </a:r>
            <a:r>
              <a:rPr lang="nl-NL" b="1" dirty="0" err="1" smtClean="0"/>
              <a:t>Gxz</a:t>
            </a:r>
            <a:r>
              <a:rPr lang="nl-NL" b="1" dirty="0" smtClean="0"/>
              <a:t>)</a:t>
            </a:r>
          </a:p>
          <a:p>
            <a:endParaRPr lang="nl-NL" dirty="0" smtClean="0"/>
          </a:p>
          <a:p>
            <a:endParaRPr lang="nl-NL" dirty="0" smtClean="0"/>
          </a:p>
          <a:p>
            <a:endParaRPr lang="nl-NL" dirty="0"/>
          </a:p>
        </p:txBody>
      </p:sp>
      <p:sp>
        <p:nvSpPr>
          <p:cNvPr id="7" name="TextBox 6"/>
          <p:cNvSpPr txBox="1"/>
          <p:nvPr/>
        </p:nvSpPr>
        <p:spPr>
          <a:xfrm>
            <a:off x="251520" y="5373216"/>
            <a:ext cx="5544616" cy="369332"/>
          </a:xfrm>
          <a:prstGeom prst="rect">
            <a:avLst/>
          </a:prstGeom>
          <a:noFill/>
        </p:spPr>
        <p:txBody>
          <a:bodyPr wrap="square" rtlCol="0">
            <a:spAutoFit/>
          </a:bodyPr>
          <a:lstStyle/>
          <a:p>
            <a:r>
              <a:rPr lang="nl-NL" dirty="0" smtClean="0"/>
              <a:t>De relatie </a:t>
            </a:r>
            <a:r>
              <a:rPr lang="nl-NL" b="1" dirty="0" smtClean="0"/>
              <a:t>V</a:t>
            </a:r>
            <a:r>
              <a:rPr lang="nl-NL" dirty="0" smtClean="0"/>
              <a:t> (‘is vader van’) is niet transitief.</a:t>
            </a:r>
            <a:endParaRPr lang="nl-NL" dirty="0"/>
          </a:p>
        </p:txBody>
      </p:sp>
      <p:sp>
        <p:nvSpPr>
          <p:cNvPr id="8" name="TextBox 7"/>
          <p:cNvSpPr txBox="1"/>
          <p:nvPr/>
        </p:nvSpPr>
        <p:spPr>
          <a:xfrm>
            <a:off x="251520" y="5877272"/>
            <a:ext cx="5544616" cy="1600438"/>
          </a:xfrm>
          <a:prstGeom prst="rect">
            <a:avLst/>
          </a:prstGeom>
          <a:noFill/>
        </p:spPr>
        <p:txBody>
          <a:bodyPr wrap="square" rtlCol="0">
            <a:spAutoFit/>
          </a:bodyPr>
          <a:lstStyle/>
          <a:p>
            <a:r>
              <a:rPr lang="nl-NL" dirty="0" smtClean="0"/>
              <a:t>Sterker nog, de relatie </a:t>
            </a:r>
            <a:r>
              <a:rPr lang="nl-NL" b="1" dirty="0" smtClean="0"/>
              <a:t>V</a:t>
            </a:r>
            <a:r>
              <a:rPr lang="nl-NL" dirty="0" smtClean="0"/>
              <a:t> is </a:t>
            </a:r>
            <a:r>
              <a:rPr lang="nl-NL" u="sng" dirty="0" smtClean="0"/>
              <a:t>intransitief</a:t>
            </a:r>
            <a:r>
              <a:rPr lang="nl-NL" dirty="0" smtClean="0"/>
              <a:t>. Er geldt namelijk:</a:t>
            </a:r>
          </a:p>
          <a:p>
            <a:endParaRPr lang="nl-NL" sz="800" b="1" dirty="0" smtClean="0"/>
          </a:p>
          <a:p>
            <a:r>
              <a:rPr lang="nl-NL" b="1" dirty="0" smtClean="0"/>
              <a:t>∀x∀y∀z ((</a:t>
            </a:r>
            <a:r>
              <a:rPr lang="nl-NL" b="1" dirty="0" err="1" smtClean="0"/>
              <a:t>Vxy</a:t>
            </a:r>
            <a:r>
              <a:rPr lang="nl-NL" b="1" dirty="0" smtClean="0"/>
              <a:t> ∧ </a:t>
            </a:r>
            <a:r>
              <a:rPr lang="nl-NL" b="1" dirty="0" err="1" smtClean="0"/>
              <a:t>Vyz</a:t>
            </a:r>
            <a:r>
              <a:rPr lang="nl-NL" b="1" dirty="0" smtClean="0"/>
              <a:t>) → ¬</a:t>
            </a:r>
            <a:r>
              <a:rPr lang="nl-NL" b="1" dirty="0" err="1" smtClean="0"/>
              <a:t>Vxz</a:t>
            </a:r>
            <a:r>
              <a:rPr lang="nl-NL" b="1" dirty="0" smtClean="0"/>
              <a:t>)</a:t>
            </a:r>
          </a:p>
          <a:p>
            <a:endParaRPr lang="nl-NL" dirty="0" smtClean="0"/>
          </a:p>
          <a:p>
            <a:endParaRPr lang="nl-NL" dirty="0" smtClean="0"/>
          </a:p>
          <a:p>
            <a:endParaRPr lang="nl-NL" dirty="0"/>
          </a:p>
        </p:txBody>
      </p:sp>
      <p:sp>
        <p:nvSpPr>
          <p:cNvPr id="10" name="TextBox 9"/>
          <p:cNvSpPr txBox="1"/>
          <p:nvPr/>
        </p:nvSpPr>
        <p:spPr>
          <a:xfrm>
            <a:off x="6444208" y="4465712"/>
            <a:ext cx="2016224" cy="1200329"/>
          </a:xfrm>
          <a:prstGeom prst="rect">
            <a:avLst/>
          </a:prstGeom>
          <a:noFill/>
        </p:spPr>
        <p:txBody>
          <a:bodyPr wrap="square" rtlCol="0">
            <a:spAutoFit/>
          </a:bodyPr>
          <a:lstStyle/>
          <a:p>
            <a:r>
              <a:rPr lang="nl-NL" dirty="0" smtClean="0"/>
              <a:t>Zijn er ook relaties die niet transitief zijn en ook niet intransitief?</a:t>
            </a:r>
            <a:endParaRPr lang="nl-NL" dirty="0"/>
          </a:p>
        </p:txBody>
      </p:sp>
      <p:sp>
        <p:nvSpPr>
          <p:cNvPr id="11" name="TextBox 10"/>
          <p:cNvSpPr txBox="1"/>
          <p:nvPr/>
        </p:nvSpPr>
        <p:spPr>
          <a:xfrm>
            <a:off x="6444208" y="5807005"/>
            <a:ext cx="2016224" cy="646331"/>
          </a:xfrm>
          <a:prstGeom prst="rect">
            <a:avLst/>
          </a:prstGeom>
          <a:noFill/>
        </p:spPr>
        <p:txBody>
          <a:bodyPr wrap="square" rtlCol="0">
            <a:spAutoFit/>
          </a:bodyPr>
          <a:lstStyle/>
          <a:p>
            <a:r>
              <a:rPr lang="nl-NL" dirty="0" smtClean="0"/>
              <a:t>Jazeker. Neem  </a:t>
            </a:r>
            <a:r>
              <a:rPr lang="nl-NL" b="1" dirty="0" err="1" smtClean="0"/>
              <a:t>Hxy</a:t>
            </a:r>
            <a:r>
              <a:rPr lang="nl-NL" dirty="0" smtClean="0"/>
              <a:t>: x houdt van y</a:t>
            </a:r>
            <a:endParaRPr lang="nl-NL" dirty="0"/>
          </a:p>
        </p:txBody>
      </p:sp>
      <p:sp>
        <p:nvSpPr>
          <p:cNvPr id="12" name="Content Placeholder 2"/>
          <p:cNvSpPr txBox="1">
            <a:spLocks/>
          </p:cNvSpPr>
          <p:nvPr/>
        </p:nvSpPr>
        <p:spPr>
          <a:xfrm>
            <a:off x="467544" y="1548000"/>
            <a:ext cx="8676456" cy="691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Beide redeneringen zijn dus geldig nadat we de verzwegen premisse hebben toegevoegd. Maar zou je ook in beide gevallen de conclusie accepteren?</a:t>
            </a:r>
            <a:endParaRPr lang="nl-NL" sz="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2000"/>
                                        <p:tgtEl>
                                          <p:spTgt spid="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20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20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10" grpId="0" build="allAtOnce"/>
      <p:bldP spid="11" grpId="0" build="allAtOnce"/>
    </p:bld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Soorten </a:t>
            </a:r>
            <a:r>
              <a:rPr lang="nl-NL" sz="3600" dirty="0" err="1" smtClean="0"/>
              <a:t>twee-plaatsige</a:t>
            </a:r>
            <a:r>
              <a:rPr lang="nl-NL" sz="3600" dirty="0" smtClean="0"/>
              <a:t> relaties</a:t>
            </a:r>
            <a:endParaRPr lang="nl-NL" sz="3600" dirty="0"/>
          </a:p>
        </p:txBody>
      </p:sp>
      <p:sp>
        <p:nvSpPr>
          <p:cNvPr id="15" name="Rectangle 14"/>
          <p:cNvSpPr/>
          <p:nvPr/>
        </p:nvSpPr>
        <p:spPr>
          <a:xfrm>
            <a:off x="539552" y="1556792"/>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smtClean="0"/>
              <a:t>transitief</a:t>
            </a:r>
            <a:r>
              <a:rPr lang="nl-NL" dirty="0" smtClean="0"/>
              <a:t>  dan en slechts dan als </a:t>
            </a:r>
            <a:r>
              <a:rPr lang="nl-NL" b="1" dirty="0" smtClean="0"/>
              <a:t>∀x∀y∀z ((</a:t>
            </a:r>
            <a:r>
              <a:rPr lang="nl-NL" b="1" dirty="0" err="1" smtClean="0"/>
              <a:t>Gxy</a:t>
            </a:r>
            <a:r>
              <a:rPr lang="nl-NL" b="1" dirty="0" smtClean="0"/>
              <a:t> ∧ </a:t>
            </a:r>
            <a:r>
              <a:rPr lang="nl-NL" b="1" dirty="0" err="1" smtClean="0"/>
              <a:t>Gyz</a:t>
            </a:r>
            <a:r>
              <a:rPr lang="nl-NL" b="1" dirty="0" smtClean="0"/>
              <a:t>) → </a:t>
            </a:r>
            <a:r>
              <a:rPr lang="nl-NL" b="1" dirty="0" err="1" smtClean="0"/>
              <a:t>Gxz</a:t>
            </a:r>
            <a:r>
              <a:rPr lang="nl-NL" b="1" dirty="0" smtClean="0"/>
              <a:t>)</a:t>
            </a:r>
            <a:endParaRPr lang="nl-NL" dirty="0"/>
          </a:p>
        </p:txBody>
      </p:sp>
      <p:sp>
        <p:nvSpPr>
          <p:cNvPr id="17" name="Rectangle 16"/>
          <p:cNvSpPr/>
          <p:nvPr/>
        </p:nvSpPr>
        <p:spPr>
          <a:xfrm>
            <a:off x="539552" y="2420888"/>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smtClean="0"/>
              <a:t>intransitief</a:t>
            </a:r>
            <a:r>
              <a:rPr lang="nl-NL" dirty="0" smtClean="0"/>
              <a:t>  dan en slechts dan als </a:t>
            </a:r>
            <a:r>
              <a:rPr lang="nl-NL" b="1" dirty="0" smtClean="0"/>
              <a:t>∀x∀y∀z ((</a:t>
            </a:r>
            <a:r>
              <a:rPr lang="nl-NL" b="1" dirty="0" err="1" smtClean="0"/>
              <a:t>Gxy</a:t>
            </a:r>
            <a:r>
              <a:rPr lang="nl-NL" b="1" dirty="0" smtClean="0"/>
              <a:t> ∧ </a:t>
            </a:r>
            <a:r>
              <a:rPr lang="nl-NL" b="1" dirty="0" err="1" smtClean="0"/>
              <a:t>Gyz</a:t>
            </a:r>
            <a:r>
              <a:rPr lang="nl-NL" b="1" dirty="0" smtClean="0"/>
              <a:t>) → ¬</a:t>
            </a:r>
            <a:r>
              <a:rPr lang="nl-NL" b="1" dirty="0" err="1" smtClean="0"/>
              <a:t>Gxz</a:t>
            </a:r>
            <a:r>
              <a:rPr lang="nl-NL" b="1" dirty="0" smtClean="0"/>
              <a:t>)</a:t>
            </a:r>
            <a:endParaRPr lang="nl-NL" dirty="0"/>
          </a:p>
        </p:txBody>
      </p:sp>
      <p:sp>
        <p:nvSpPr>
          <p:cNvPr id="18" name="Rectangle 17"/>
          <p:cNvSpPr/>
          <p:nvPr/>
        </p:nvSpPr>
        <p:spPr>
          <a:xfrm>
            <a:off x="539552" y="3347700"/>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smtClean="0"/>
              <a:t>symmetrisch</a:t>
            </a:r>
            <a:r>
              <a:rPr lang="nl-NL" dirty="0" smtClean="0"/>
              <a:t> dan en slechts dan als </a:t>
            </a:r>
            <a:r>
              <a:rPr lang="nl-NL" b="1" dirty="0" smtClean="0"/>
              <a:t>∀x∀y (</a:t>
            </a:r>
            <a:r>
              <a:rPr lang="nl-NL" b="1" dirty="0" err="1" smtClean="0"/>
              <a:t>Rxy</a:t>
            </a:r>
            <a:r>
              <a:rPr lang="nl-NL" b="1" dirty="0" smtClean="0"/>
              <a:t> → </a:t>
            </a:r>
            <a:r>
              <a:rPr lang="nl-NL" b="1" dirty="0" err="1" smtClean="0"/>
              <a:t>Ryx</a:t>
            </a:r>
            <a:r>
              <a:rPr lang="nl-NL" b="1" dirty="0" smtClean="0"/>
              <a:t>)</a:t>
            </a:r>
            <a:endParaRPr lang="nl-NL" dirty="0"/>
          </a:p>
        </p:txBody>
      </p:sp>
      <p:sp>
        <p:nvSpPr>
          <p:cNvPr id="19" name="Rectangle 18"/>
          <p:cNvSpPr/>
          <p:nvPr/>
        </p:nvSpPr>
        <p:spPr>
          <a:xfrm>
            <a:off x="539552" y="4355812"/>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smtClean="0"/>
              <a:t>asymmetrisch</a:t>
            </a:r>
            <a:r>
              <a:rPr lang="nl-NL" dirty="0" smtClean="0"/>
              <a:t> dan en slechts dan als </a:t>
            </a:r>
            <a:r>
              <a:rPr lang="nl-NL" b="1" dirty="0" smtClean="0"/>
              <a:t>∀x∀y (</a:t>
            </a:r>
            <a:r>
              <a:rPr lang="nl-NL" b="1" dirty="0" err="1" smtClean="0"/>
              <a:t>Rxy</a:t>
            </a:r>
            <a:r>
              <a:rPr lang="nl-NL" b="1" dirty="0" smtClean="0"/>
              <a:t> → ¬</a:t>
            </a:r>
            <a:r>
              <a:rPr lang="nl-NL" b="1" dirty="0" err="1" smtClean="0"/>
              <a:t>Ryx</a:t>
            </a:r>
            <a:r>
              <a:rPr lang="nl-NL" b="1" dirty="0" smtClean="0"/>
              <a:t>)</a:t>
            </a:r>
            <a:endParaRPr lang="nl-NL" dirty="0"/>
          </a:p>
        </p:txBody>
      </p:sp>
      <p:sp>
        <p:nvSpPr>
          <p:cNvPr id="20" name="TextBox 19"/>
          <p:cNvSpPr txBox="1"/>
          <p:nvPr/>
        </p:nvSpPr>
        <p:spPr>
          <a:xfrm>
            <a:off x="539552" y="3717032"/>
            <a:ext cx="1872208" cy="369332"/>
          </a:xfrm>
          <a:prstGeom prst="rect">
            <a:avLst/>
          </a:prstGeom>
          <a:noFill/>
        </p:spPr>
        <p:txBody>
          <a:bodyPr wrap="square" rtlCol="0">
            <a:spAutoFit/>
          </a:bodyPr>
          <a:lstStyle/>
          <a:p>
            <a:r>
              <a:rPr lang="nl-NL" i="1" dirty="0" smtClean="0"/>
              <a:t>‘Gehuwd met’</a:t>
            </a:r>
            <a:endParaRPr lang="nl-NL" i="1" dirty="0"/>
          </a:p>
        </p:txBody>
      </p:sp>
      <p:sp>
        <p:nvSpPr>
          <p:cNvPr id="21" name="TextBox 20"/>
          <p:cNvSpPr txBox="1"/>
          <p:nvPr/>
        </p:nvSpPr>
        <p:spPr>
          <a:xfrm>
            <a:off x="2051720" y="3717032"/>
            <a:ext cx="1872208" cy="369332"/>
          </a:xfrm>
          <a:prstGeom prst="rect">
            <a:avLst/>
          </a:prstGeom>
          <a:noFill/>
        </p:spPr>
        <p:txBody>
          <a:bodyPr wrap="square" rtlCol="0">
            <a:spAutoFit/>
          </a:bodyPr>
          <a:lstStyle/>
          <a:p>
            <a:r>
              <a:rPr lang="nl-NL" i="1" dirty="0" smtClean="0"/>
              <a:t>‘Even groot als’</a:t>
            </a:r>
            <a:endParaRPr lang="nl-NL" i="1" dirty="0"/>
          </a:p>
        </p:txBody>
      </p:sp>
      <p:sp>
        <p:nvSpPr>
          <p:cNvPr id="22" name="TextBox 21"/>
          <p:cNvSpPr txBox="1"/>
          <p:nvPr/>
        </p:nvSpPr>
        <p:spPr>
          <a:xfrm>
            <a:off x="539552" y="4787860"/>
            <a:ext cx="1872208" cy="369332"/>
          </a:xfrm>
          <a:prstGeom prst="rect">
            <a:avLst/>
          </a:prstGeom>
          <a:noFill/>
        </p:spPr>
        <p:txBody>
          <a:bodyPr wrap="square" rtlCol="0">
            <a:spAutoFit/>
          </a:bodyPr>
          <a:lstStyle/>
          <a:p>
            <a:r>
              <a:rPr lang="nl-NL" i="1" dirty="0" smtClean="0"/>
              <a:t>‘Is vader van’</a:t>
            </a:r>
            <a:endParaRPr lang="nl-NL" i="1" dirty="0"/>
          </a:p>
        </p:txBody>
      </p:sp>
      <p:sp>
        <p:nvSpPr>
          <p:cNvPr id="23" name="TextBox 22"/>
          <p:cNvSpPr txBox="1"/>
          <p:nvPr/>
        </p:nvSpPr>
        <p:spPr>
          <a:xfrm>
            <a:off x="2051720" y="4787860"/>
            <a:ext cx="1872208" cy="369332"/>
          </a:xfrm>
          <a:prstGeom prst="rect">
            <a:avLst/>
          </a:prstGeom>
          <a:noFill/>
        </p:spPr>
        <p:txBody>
          <a:bodyPr wrap="square" rtlCol="0">
            <a:spAutoFit/>
          </a:bodyPr>
          <a:lstStyle/>
          <a:p>
            <a:r>
              <a:rPr lang="nl-NL" i="1" dirty="0" smtClean="0"/>
              <a:t>‘Is groter dan’</a:t>
            </a:r>
            <a:endParaRPr lang="nl-NL" i="1" dirty="0"/>
          </a:p>
        </p:txBody>
      </p:sp>
      <p:sp>
        <p:nvSpPr>
          <p:cNvPr id="24" name="TextBox 23"/>
          <p:cNvSpPr txBox="1"/>
          <p:nvPr/>
        </p:nvSpPr>
        <p:spPr>
          <a:xfrm>
            <a:off x="539552" y="5445224"/>
            <a:ext cx="7272808" cy="369332"/>
          </a:xfrm>
          <a:prstGeom prst="rect">
            <a:avLst/>
          </a:prstGeom>
          <a:noFill/>
        </p:spPr>
        <p:txBody>
          <a:bodyPr wrap="square" rtlCol="0">
            <a:spAutoFit/>
          </a:bodyPr>
          <a:lstStyle/>
          <a:p>
            <a:r>
              <a:rPr lang="nl-NL" dirty="0" smtClean="0"/>
              <a:t>Zijn er ook relaties die noch symmetrisch, noch asymmetrisch zijn?</a:t>
            </a:r>
            <a:endParaRPr lang="nl-NL" dirty="0"/>
          </a:p>
        </p:txBody>
      </p:sp>
      <p:sp>
        <p:nvSpPr>
          <p:cNvPr id="25" name="TextBox 24"/>
          <p:cNvSpPr txBox="1"/>
          <p:nvPr/>
        </p:nvSpPr>
        <p:spPr>
          <a:xfrm>
            <a:off x="539552" y="5939988"/>
            <a:ext cx="7272808" cy="369332"/>
          </a:xfrm>
          <a:prstGeom prst="rect">
            <a:avLst/>
          </a:prstGeom>
          <a:noFill/>
        </p:spPr>
        <p:txBody>
          <a:bodyPr wrap="square" rtlCol="0">
            <a:spAutoFit/>
          </a:bodyPr>
          <a:lstStyle/>
          <a:p>
            <a:r>
              <a:rPr lang="nl-NL" dirty="0" smtClean="0"/>
              <a:t>Jazeker, neem maar eens de relatie </a:t>
            </a:r>
            <a:r>
              <a:rPr lang="nl-NL" i="1" dirty="0" smtClean="0"/>
              <a:t>‘Is broer van’</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20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2000"/>
                                        <p:tgtEl>
                                          <p:spTgt spid="2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20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20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fade">
                                      <p:cBhvr>
                                        <p:cTn id="35" dur="2000"/>
                                        <p:tgtEl>
                                          <p:spTgt spid="22">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20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animEffect transition="in" filter="fade">
                                      <p:cBhvr>
                                        <p:cTn id="43" dur="2000"/>
                                        <p:tgtEl>
                                          <p:spTgt spid="2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fade">
                                      <p:cBhvr>
                                        <p:cTn id="48" dur="2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7" grpId="0" build="allAtOnce"/>
      <p:bldP spid="18" grpId="0" build="allAtOnce"/>
      <p:bldP spid="19" grpId="0" build="allAtOnce"/>
      <p:bldP spid="20" grpId="0" build="allAtOnce"/>
      <p:bldP spid="21" grpId="0" build="allAtOnce"/>
      <p:bldP spid="22" grpId="0" build="allAtOnce"/>
      <p:bldP spid="23" grpId="0" build="allAtOnce"/>
      <p:bldP spid="24" grpId="0" build="allAtOnce"/>
      <p:bldP spid="25"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Herhalingsregel</a:t>
            </a:r>
            <a:endParaRPr lang="nl-NL" sz="3600" dirty="0"/>
          </a:p>
        </p:txBody>
      </p:sp>
      <p:sp>
        <p:nvSpPr>
          <p:cNvPr id="3" name="Content Placeholder 2"/>
          <p:cNvSpPr>
            <a:spLocks noGrp="1"/>
          </p:cNvSpPr>
          <p:nvPr>
            <p:ph idx="1"/>
          </p:nvPr>
        </p:nvSpPr>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endParaRPr lang="nl-NL" sz="2400" dirty="0" smtClean="0"/>
          </a:p>
          <a:p>
            <a:pPr marL="514350" indent="-514350">
              <a:buNone/>
            </a:pPr>
            <a:r>
              <a:rPr lang="nl-NL" sz="2400" dirty="0" smtClean="0"/>
              <a:t>11. …</a:t>
            </a:r>
          </a:p>
          <a:p>
            <a:pPr marL="514350" indent="-514350">
              <a:buNone/>
            </a:pPr>
            <a:r>
              <a:rPr lang="nl-NL" sz="2400" dirty="0" smtClean="0"/>
              <a:t>…</a:t>
            </a:r>
          </a:p>
          <a:p>
            <a:pPr marL="514350" indent="-514350">
              <a:buNone/>
            </a:pPr>
            <a:endParaRPr lang="nl-NL" sz="800" dirty="0" smtClean="0"/>
          </a:p>
          <a:p>
            <a:pPr marL="514350" indent="-514350">
              <a:buNone/>
            </a:pPr>
            <a:r>
              <a:rPr lang="nl-NL" sz="2400" dirty="0" smtClean="0"/>
              <a:t>13. </a:t>
            </a:r>
            <a:r>
              <a:rPr lang="el-GR" sz="2400" b="1" i="1" dirty="0" smtClean="0"/>
              <a:t>α</a:t>
            </a:r>
            <a:r>
              <a:rPr lang="nl-NL" sz="2400" b="1" i="1" dirty="0" smtClean="0"/>
              <a:t>  </a:t>
            </a:r>
            <a:r>
              <a:rPr lang="nl-NL" sz="2400" b="1" dirty="0" err="1" smtClean="0"/>
              <a:t>Herh</a:t>
            </a:r>
            <a:r>
              <a:rPr lang="nl-NL" sz="2400" b="1" dirty="0" smtClean="0"/>
              <a:t>. (10)</a:t>
            </a:r>
            <a:endParaRPr lang="nl-NL" sz="2400" baseline="-25000" dirty="0" smtClean="0"/>
          </a:p>
        </p:txBody>
      </p:sp>
      <p:sp>
        <p:nvSpPr>
          <p:cNvPr id="11" name="TextBox 10"/>
          <p:cNvSpPr txBox="1"/>
          <p:nvPr/>
        </p:nvSpPr>
        <p:spPr>
          <a:xfrm>
            <a:off x="4499992" y="1466201"/>
            <a:ext cx="3672408" cy="1200329"/>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a:t>
            </a:r>
            <a:r>
              <a:rPr lang="nl-NL" sz="2400" b="1" dirty="0" err="1" smtClean="0"/>
              <a:t>Ass</a:t>
            </a:r>
            <a:endParaRPr lang="nl-NL" sz="2400" b="1" dirty="0" smtClean="0"/>
          </a:p>
          <a:p>
            <a:pPr marL="342900" indent="-342900">
              <a:buAutoNum type="arabicPeriod"/>
            </a:pPr>
            <a:r>
              <a:rPr lang="nl-NL" sz="2400" b="1" dirty="0" smtClean="0">
                <a:solidFill>
                  <a:srgbClr val="0070C0"/>
                </a:solidFill>
              </a:rPr>
              <a:t>P     </a:t>
            </a:r>
            <a:r>
              <a:rPr lang="nl-NL" sz="2400" b="1" dirty="0" err="1" smtClean="0"/>
              <a:t>Herh</a:t>
            </a:r>
            <a:r>
              <a:rPr lang="nl-NL" sz="2400" b="1" dirty="0" smtClean="0"/>
              <a:t>. (1) </a:t>
            </a:r>
          </a:p>
          <a:p>
            <a:pPr marL="342900" indent="-342900">
              <a:buFontTx/>
              <a:buAutoNum type="arabicPeriod"/>
            </a:pPr>
            <a:r>
              <a:rPr lang="nl-NL" sz="2400" b="1" dirty="0" smtClean="0">
                <a:solidFill>
                  <a:srgbClr val="0070C0"/>
                </a:solidFill>
              </a:rPr>
              <a:t>P → P        </a:t>
            </a:r>
            <a:r>
              <a:rPr lang="nl-NL" sz="2400" b="1" dirty="0" smtClean="0"/>
              <a:t>I → (1,2)</a:t>
            </a:r>
            <a:r>
              <a:rPr lang="nl-NL" sz="2400" b="1" dirty="0" smtClean="0">
                <a:solidFill>
                  <a:srgbClr val="0070C0"/>
                </a:solidFill>
              </a:rPr>
              <a:t> </a:t>
            </a:r>
          </a:p>
        </p:txBody>
      </p:sp>
      <p:cxnSp>
        <p:nvCxnSpPr>
          <p:cNvPr id="12" name="Straight Connector 11"/>
          <p:cNvCxnSpPr/>
          <p:nvPr/>
        </p:nvCxnSpPr>
        <p:spPr>
          <a:xfrm flipH="1">
            <a:off x="4283968" y="1466201"/>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83968" y="1484784"/>
            <a:ext cx="0" cy="792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83968" y="2258289"/>
            <a:ext cx="2520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27984" y="2858160"/>
            <a:ext cx="4032448" cy="1200329"/>
          </a:xfrm>
          <a:prstGeom prst="rect">
            <a:avLst/>
          </a:prstGeom>
          <a:noFill/>
        </p:spPr>
        <p:txBody>
          <a:bodyPr wrap="square" rtlCol="0">
            <a:spAutoFit/>
          </a:bodyPr>
          <a:lstStyle/>
          <a:p>
            <a:r>
              <a:rPr lang="nl-NL" dirty="0" smtClean="0"/>
              <a:t>Blijkbaar zijn er ook geldige redeneringen mogelijk </a:t>
            </a:r>
            <a:r>
              <a:rPr lang="nl-NL" i="1" dirty="0" smtClean="0"/>
              <a:t>zonder</a:t>
            </a:r>
            <a:r>
              <a:rPr lang="nl-NL" dirty="0" smtClean="0"/>
              <a:t> premissen! We schrijven in dat geval </a:t>
            </a:r>
            <a:r>
              <a:rPr lang="nl-NL" b="1" dirty="0" smtClean="0"/>
              <a:t>Ⱶ </a:t>
            </a:r>
            <a:r>
              <a:rPr lang="el-GR" b="1" i="1" dirty="0" smtClean="0"/>
              <a:t>β</a:t>
            </a:r>
            <a:r>
              <a:rPr lang="nl-NL" b="1" i="1" dirty="0" smtClean="0"/>
              <a:t>. </a:t>
            </a:r>
            <a:r>
              <a:rPr lang="nl-NL" dirty="0" smtClean="0"/>
              <a:t>Voor wat betreft het voorbeeld wordt dat dus </a:t>
            </a:r>
            <a:r>
              <a:rPr lang="nl-NL" b="1" dirty="0" smtClean="0"/>
              <a:t>Ⱶ P → P</a:t>
            </a:r>
            <a:r>
              <a:rPr lang="nl-NL" b="1" dirty="0" smtClean="0">
                <a:solidFill>
                  <a:srgbClr val="0070C0"/>
                </a:solidFill>
              </a:rPr>
              <a:t> </a:t>
            </a:r>
            <a:endParaRPr lang="nl-NL" dirty="0"/>
          </a:p>
        </p:txBody>
      </p:sp>
      <p:sp>
        <p:nvSpPr>
          <p:cNvPr id="21" name="TextBox 20"/>
          <p:cNvSpPr txBox="1"/>
          <p:nvPr/>
        </p:nvSpPr>
        <p:spPr>
          <a:xfrm>
            <a:off x="4499992" y="4226312"/>
            <a:ext cx="3672408" cy="1938992"/>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a:t>
            </a:r>
            <a:r>
              <a:rPr lang="nl-NL" sz="2400" b="1" dirty="0" err="1" smtClean="0"/>
              <a:t>Ass</a:t>
            </a:r>
            <a:r>
              <a:rPr lang="nl-NL" sz="2400" b="1" dirty="0" smtClean="0"/>
              <a:t>.</a:t>
            </a:r>
          </a:p>
          <a:p>
            <a:pPr marL="342900" indent="-342900">
              <a:buAutoNum type="arabicPeriod"/>
            </a:pPr>
            <a:r>
              <a:rPr lang="nl-NL" sz="2400" b="1" dirty="0" smtClean="0">
                <a:solidFill>
                  <a:srgbClr val="0070C0"/>
                </a:solidFill>
              </a:rPr>
              <a:t>Q      </a:t>
            </a:r>
            <a:r>
              <a:rPr lang="nl-NL" sz="2400" b="1" dirty="0" err="1" smtClean="0"/>
              <a:t>Ass</a:t>
            </a:r>
            <a:r>
              <a:rPr lang="nl-NL" sz="2400" b="1" dirty="0" smtClean="0"/>
              <a:t>. </a:t>
            </a:r>
          </a:p>
          <a:p>
            <a:pPr marL="342900" indent="-342900">
              <a:buFontTx/>
              <a:buAutoNum type="arabicPeriod"/>
            </a:pPr>
            <a:r>
              <a:rPr lang="nl-NL" sz="2400" b="1" dirty="0" smtClean="0">
                <a:solidFill>
                  <a:srgbClr val="0070C0"/>
                </a:solidFill>
              </a:rPr>
              <a:t>P      </a:t>
            </a:r>
            <a:r>
              <a:rPr lang="nl-NL" sz="2400" b="1" dirty="0" err="1" smtClean="0"/>
              <a:t>Herh</a:t>
            </a:r>
            <a:r>
              <a:rPr lang="nl-NL" sz="2400" b="1" dirty="0" smtClean="0"/>
              <a:t>. (1) </a:t>
            </a:r>
            <a:endParaRPr lang="nl-NL" sz="2400" b="1" dirty="0" smtClean="0">
              <a:solidFill>
                <a:srgbClr val="0070C0"/>
              </a:solidFill>
            </a:endParaRPr>
          </a:p>
          <a:p>
            <a:pPr marL="342900" indent="-342900">
              <a:buFontTx/>
              <a:buAutoNum type="arabicPeriod"/>
            </a:pPr>
            <a:r>
              <a:rPr lang="nl-NL" sz="2400" b="1" dirty="0" smtClean="0">
                <a:solidFill>
                  <a:srgbClr val="0070C0"/>
                </a:solidFill>
              </a:rPr>
              <a:t>Q → P          </a:t>
            </a:r>
            <a:r>
              <a:rPr lang="nl-NL" sz="2400" b="1" dirty="0" smtClean="0"/>
              <a:t>I → (2,3)</a:t>
            </a:r>
            <a:endParaRPr lang="nl-NL" sz="2400" b="1" dirty="0" smtClean="0">
              <a:solidFill>
                <a:srgbClr val="0070C0"/>
              </a:solidFill>
            </a:endParaRPr>
          </a:p>
          <a:p>
            <a:pPr marL="342900" indent="-342900">
              <a:buFontTx/>
              <a:buAutoNum type="arabicPeriod"/>
            </a:pPr>
            <a:r>
              <a:rPr lang="nl-NL" sz="2400" b="1" dirty="0" smtClean="0">
                <a:solidFill>
                  <a:srgbClr val="0070C0"/>
                </a:solidFill>
              </a:rPr>
              <a:t>P → (Q → P)      </a:t>
            </a:r>
            <a:r>
              <a:rPr lang="nl-NL" sz="2400" b="1" dirty="0" smtClean="0"/>
              <a:t>I → (1,4) </a:t>
            </a:r>
            <a:endParaRPr lang="nl-NL" sz="2400" b="1" dirty="0" smtClean="0">
              <a:solidFill>
                <a:srgbClr val="0070C0"/>
              </a:solidFill>
            </a:endParaRPr>
          </a:p>
        </p:txBody>
      </p:sp>
      <p:cxnSp>
        <p:nvCxnSpPr>
          <p:cNvPr id="22" name="Straight Connector 21"/>
          <p:cNvCxnSpPr/>
          <p:nvPr/>
        </p:nvCxnSpPr>
        <p:spPr>
          <a:xfrm flipH="1">
            <a:off x="4283968" y="4226312"/>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83968" y="4202505"/>
            <a:ext cx="0" cy="14883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499992" y="4634553"/>
            <a:ext cx="648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99992" y="4634553"/>
            <a:ext cx="0"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99992" y="5354633"/>
            <a:ext cx="2520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83968" y="5714673"/>
            <a:ext cx="27363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292080" y="6351711"/>
            <a:ext cx="2106667" cy="461665"/>
          </a:xfrm>
          <a:prstGeom prst="rect">
            <a:avLst/>
          </a:prstGeom>
        </p:spPr>
        <p:txBody>
          <a:bodyPr wrap="none">
            <a:spAutoFit/>
          </a:bodyPr>
          <a:lstStyle/>
          <a:p>
            <a:r>
              <a:rPr lang="nl-NL" sz="2400" b="1" dirty="0" smtClean="0"/>
              <a:t>Ⱶ P → (Q → P) </a:t>
            </a:r>
            <a:r>
              <a:rPr lang="nl-NL" sz="2400" b="1" dirty="0" smtClean="0">
                <a:solidFill>
                  <a:srgbClr val="0070C0"/>
                </a:solidFill>
              </a:rPr>
              <a:t> </a:t>
            </a:r>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20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20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0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0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20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0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20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fade">
                                      <p:cBhvr>
                                        <p:cTn id="49" dur="2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build="allAtOnce"/>
      <p:bldP spid="21" grpId="0"/>
      <p:bldP spid="33" grpId="0" build="allAtOnce"/>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Soorten </a:t>
            </a:r>
            <a:r>
              <a:rPr lang="nl-NL" sz="3600" dirty="0" err="1" smtClean="0"/>
              <a:t>twee-plaatsige</a:t>
            </a:r>
            <a:r>
              <a:rPr lang="nl-NL" sz="3600" dirty="0" smtClean="0"/>
              <a:t> relaties</a:t>
            </a:r>
            <a:endParaRPr lang="nl-NL" sz="3600" dirty="0"/>
          </a:p>
        </p:txBody>
      </p:sp>
      <p:sp>
        <p:nvSpPr>
          <p:cNvPr id="15" name="Rectangle 14"/>
          <p:cNvSpPr/>
          <p:nvPr/>
        </p:nvSpPr>
        <p:spPr>
          <a:xfrm>
            <a:off x="539552" y="1556792"/>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smtClean="0"/>
              <a:t>reflexief</a:t>
            </a:r>
            <a:r>
              <a:rPr lang="nl-NL" dirty="0" smtClean="0"/>
              <a:t> dan en slechts dan als </a:t>
            </a:r>
            <a:r>
              <a:rPr lang="nl-NL" b="1" dirty="0" smtClean="0"/>
              <a:t>∀x </a:t>
            </a:r>
            <a:r>
              <a:rPr lang="nl-NL" b="1" dirty="0" err="1" smtClean="0"/>
              <a:t>Rxx</a:t>
            </a:r>
            <a:endParaRPr lang="nl-NL" dirty="0"/>
          </a:p>
        </p:txBody>
      </p:sp>
      <p:sp>
        <p:nvSpPr>
          <p:cNvPr id="17" name="Rectangle 16"/>
          <p:cNvSpPr/>
          <p:nvPr/>
        </p:nvSpPr>
        <p:spPr>
          <a:xfrm>
            <a:off x="539552" y="2420888"/>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err="1" smtClean="0"/>
              <a:t>irreflexief</a:t>
            </a:r>
            <a:r>
              <a:rPr lang="nl-NL" dirty="0" smtClean="0"/>
              <a:t> dan en slechts dan als </a:t>
            </a:r>
            <a:r>
              <a:rPr lang="nl-NL" b="1" dirty="0" smtClean="0"/>
              <a:t>∀x ¬</a:t>
            </a:r>
            <a:r>
              <a:rPr lang="nl-NL" b="1" dirty="0" err="1" smtClean="0"/>
              <a:t>Rxx</a:t>
            </a:r>
            <a:endParaRPr lang="nl-NL" dirty="0"/>
          </a:p>
        </p:txBody>
      </p:sp>
      <p:sp>
        <p:nvSpPr>
          <p:cNvPr id="24" name="TextBox 23"/>
          <p:cNvSpPr txBox="1"/>
          <p:nvPr/>
        </p:nvSpPr>
        <p:spPr>
          <a:xfrm>
            <a:off x="539552" y="3284984"/>
            <a:ext cx="7272808" cy="369332"/>
          </a:xfrm>
          <a:prstGeom prst="rect">
            <a:avLst/>
          </a:prstGeom>
          <a:noFill/>
        </p:spPr>
        <p:txBody>
          <a:bodyPr wrap="square" rtlCol="0">
            <a:spAutoFit/>
          </a:bodyPr>
          <a:lstStyle/>
          <a:p>
            <a:r>
              <a:rPr lang="nl-NL" dirty="0" smtClean="0"/>
              <a:t>Zijn er ook relaties die noch reflexief, noch </a:t>
            </a:r>
            <a:r>
              <a:rPr lang="nl-NL" dirty="0" err="1" smtClean="0"/>
              <a:t>irreflexief</a:t>
            </a:r>
            <a:r>
              <a:rPr lang="nl-NL" dirty="0" smtClean="0"/>
              <a:t> zijn?</a:t>
            </a:r>
            <a:endParaRPr lang="nl-NL" dirty="0"/>
          </a:p>
        </p:txBody>
      </p:sp>
      <p:sp>
        <p:nvSpPr>
          <p:cNvPr id="25" name="TextBox 24"/>
          <p:cNvSpPr txBox="1"/>
          <p:nvPr/>
        </p:nvSpPr>
        <p:spPr>
          <a:xfrm>
            <a:off x="539552" y="3779748"/>
            <a:ext cx="7272808" cy="369332"/>
          </a:xfrm>
          <a:prstGeom prst="rect">
            <a:avLst/>
          </a:prstGeom>
          <a:noFill/>
        </p:spPr>
        <p:txBody>
          <a:bodyPr wrap="square" rtlCol="0">
            <a:spAutoFit/>
          </a:bodyPr>
          <a:lstStyle/>
          <a:p>
            <a:r>
              <a:rPr lang="nl-NL" dirty="0" smtClean="0"/>
              <a:t>Jazeker, neem maar eens de relatie </a:t>
            </a:r>
            <a:r>
              <a:rPr lang="nl-NL" i="1" dirty="0" smtClean="0"/>
              <a:t>‘Is werkgever van’ </a:t>
            </a:r>
            <a:endParaRPr lang="nl-NL" i="1" dirty="0"/>
          </a:p>
        </p:txBody>
      </p:sp>
      <p:sp>
        <p:nvSpPr>
          <p:cNvPr id="13" name="TextBox 12"/>
          <p:cNvSpPr txBox="1"/>
          <p:nvPr/>
        </p:nvSpPr>
        <p:spPr>
          <a:xfrm>
            <a:off x="539552" y="1907540"/>
            <a:ext cx="1872208" cy="369332"/>
          </a:xfrm>
          <a:prstGeom prst="rect">
            <a:avLst/>
          </a:prstGeom>
          <a:noFill/>
        </p:spPr>
        <p:txBody>
          <a:bodyPr wrap="square" rtlCol="0">
            <a:spAutoFit/>
          </a:bodyPr>
          <a:lstStyle/>
          <a:p>
            <a:r>
              <a:rPr lang="nl-NL" i="1" dirty="0" smtClean="0"/>
              <a:t>‘Is gelijk aan’</a:t>
            </a:r>
            <a:endParaRPr lang="nl-NL" i="1" dirty="0"/>
          </a:p>
        </p:txBody>
      </p:sp>
      <p:sp>
        <p:nvSpPr>
          <p:cNvPr id="14" name="TextBox 13"/>
          <p:cNvSpPr txBox="1"/>
          <p:nvPr/>
        </p:nvSpPr>
        <p:spPr>
          <a:xfrm>
            <a:off x="539552" y="2771636"/>
            <a:ext cx="1872208" cy="369332"/>
          </a:xfrm>
          <a:prstGeom prst="rect">
            <a:avLst/>
          </a:prstGeom>
          <a:noFill/>
        </p:spPr>
        <p:txBody>
          <a:bodyPr wrap="square" rtlCol="0">
            <a:spAutoFit/>
          </a:bodyPr>
          <a:lstStyle/>
          <a:p>
            <a:r>
              <a:rPr lang="nl-NL" i="1" dirty="0" smtClean="0"/>
              <a:t>‘Is groter dan’</a:t>
            </a:r>
            <a:endParaRPr lang="nl-NL" i="1" dirty="0"/>
          </a:p>
        </p:txBody>
      </p:sp>
      <p:sp>
        <p:nvSpPr>
          <p:cNvPr id="16" name="TextBox 15"/>
          <p:cNvSpPr txBox="1"/>
          <p:nvPr/>
        </p:nvSpPr>
        <p:spPr>
          <a:xfrm>
            <a:off x="539552" y="4581128"/>
            <a:ext cx="4320480" cy="1477328"/>
          </a:xfrm>
          <a:prstGeom prst="rect">
            <a:avLst/>
          </a:prstGeom>
          <a:noFill/>
        </p:spPr>
        <p:txBody>
          <a:bodyPr wrap="square" rtlCol="0">
            <a:spAutoFit/>
          </a:bodyPr>
          <a:lstStyle/>
          <a:p>
            <a:r>
              <a:rPr lang="nl-NL" b="1" dirty="0" smtClean="0"/>
              <a:t>Voorbeeld</a:t>
            </a:r>
            <a:endParaRPr lang="nl-NL" dirty="0" smtClean="0"/>
          </a:p>
          <a:p>
            <a:endParaRPr lang="nl-NL" dirty="0" smtClean="0"/>
          </a:p>
          <a:p>
            <a:r>
              <a:rPr lang="nl-NL" dirty="0" smtClean="0"/>
              <a:t>Neem als domein alle mensen en neem als relatie ‘houdt van’. Welke eigenschappen heeft deze relatie? </a:t>
            </a:r>
          </a:p>
        </p:txBody>
      </p:sp>
      <p:sp>
        <p:nvSpPr>
          <p:cNvPr id="26" name="TextBox 25"/>
          <p:cNvSpPr txBox="1"/>
          <p:nvPr/>
        </p:nvSpPr>
        <p:spPr>
          <a:xfrm>
            <a:off x="5220072" y="4581128"/>
            <a:ext cx="1512168" cy="369332"/>
          </a:xfrm>
          <a:prstGeom prst="rect">
            <a:avLst/>
          </a:prstGeom>
          <a:noFill/>
        </p:spPr>
        <p:txBody>
          <a:bodyPr wrap="square" rtlCol="0">
            <a:spAutoFit/>
          </a:bodyPr>
          <a:lstStyle/>
          <a:p>
            <a:r>
              <a:rPr lang="nl-NL" dirty="0" smtClean="0"/>
              <a:t>Transitief?</a:t>
            </a:r>
            <a:endParaRPr lang="nl-NL" dirty="0"/>
          </a:p>
        </p:txBody>
      </p:sp>
      <p:sp>
        <p:nvSpPr>
          <p:cNvPr id="27" name="TextBox 26"/>
          <p:cNvSpPr txBox="1"/>
          <p:nvPr/>
        </p:nvSpPr>
        <p:spPr>
          <a:xfrm>
            <a:off x="5220072" y="4931876"/>
            <a:ext cx="1512168" cy="369332"/>
          </a:xfrm>
          <a:prstGeom prst="rect">
            <a:avLst/>
          </a:prstGeom>
          <a:noFill/>
        </p:spPr>
        <p:txBody>
          <a:bodyPr wrap="square" rtlCol="0">
            <a:spAutoFit/>
          </a:bodyPr>
          <a:lstStyle/>
          <a:p>
            <a:r>
              <a:rPr lang="nl-NL" dirty="0" smtClean="0"/>
              <a:t>Intransitief?</a:t>
            </a:r>
            <a:endParaRPr lang="nl-NL" dirty="0"/>
          </a:p>
        </p:txBody>
      </p:sp>
      <p:sp>
        <p:nvSpPr>
          <p:cNvPr id="28" name="TextBox 27"/>
          <p:cNvSpPr txBox="1"/>
          <p:nvPr/>
        </p:nvSpPr>
        <p:spPr>
          <a:xfrm>
            <a:off x="5220072" y="5291916"/>
            <a:ext cx="1512168" cy="369332"/>
          </a:xfrm>
          <a:prstGeom prst="rect">
            <a:avLst/>
          </a:prstGeom>
          <a:noFill/>
        </p:spPr>
        <p:txBody>
          <a:bodyPr wrap="square" rtlCol="0">
            <a:spAutoFit/>
          </a:bodyPr>
          <a:lstStyle/>
          <a:p>
            <a:r>
              <a:rPr lang="nl-NL" dirty="0" smtClean="0"/>
              <a:t>Symmetrisch?</a:t>
            </a:r>
            <a:endParaRPr lang="nl-NL" dirty="0"/>
          </a:p>
        </p:txBody>
      </p:sp>
      <p:sp>
        <p:nvSpPr>
          <p:cNvPr id="29" name="TextBox 28"/>
          <p:cNvSpPr txBox="1"/>
          <p:nvPr/>
        </p:nvSpPr>
        <p:spPr>
          <a:xfrm>
            <a:off x="5220072" y="5661248"/>
            <a:ext cx="1800200" cy="369332"/>
          </a:xfrm>
          <a:prstGeom prst="rect">
            <a:avLst/>
          </a:prstGeom>
          <a:noFill/>
        </p:spPr>
        <p:txBody>
          <a:bodyPr wrap="square" rtlCol="0">
            <a:spAutoFit/>
          </a:bodyPr>
          <a:lstStyle/>
          <a:p>
            <a:r>
              <a:rPr lang="nl-NL" dirty="0" smtClean="0"/>
              <a:t>Asymmetrisch?</a:t>
            </a:r>
            <a:endParaRPr lang="nl-NL" dirty="0"/>
          </a:p>
        </p:txBody>
      </p:sp>
      <p:sp>
        <p:nvSpPr>
          <p:cNvPr id="30" name="TextBox 29"/>
          <p:cNvSpPr txBox="1"/>
          <p:nvPr/>
        </p:nvSpPr>
        <p:spPr>
          <a:xfrm>
            <a:off x="5220072" y="6011996"/>
            <a:ext cx="1800200" cy="369332"/>
          </a:xfrm>
          <a:prstGeom prst="rect">
            <a:avLst/>
          </a:prstGeom>
          <a:noFill/>
        </p:spPr>
        <p:txBody>
          <a:bodyPr wrap="square" rtlCol="0">
            <a:spAutoFit/>
          </a:bodyPr>
          <a:lstStyle/>
          <a:p>
            <a:r>
              <a:rPr lang="nl-NL" dirty="0" smtClean="0"/>
              <a:t>Reflexief?</a:t>
            </a:r>
            <a:endParaRPr lang="nl-NL" dirty="0"/>
          </a:p>
        </p:txBody>
      </p:sp>
      <p:sp>
        <p:nvSpPr>
          <p:cNvPr id="31" name="TextBox 30"/>
          <p:cNvSpPr txBox="1"/>
          <p:nvPr/>
        </p:nvSpPr>
        <p:spPr>
          <a:xfrm>
            <a:off x="5220072" y="6372036"/>
            <a:ext cx="1800200" cy="369332"/>
          </a:xfrm>
          <a:prstGeom prst="rect">
            <a:avLst/>
          </a:prstGeom>
          <a:noFill/>
        </p:spPr>
        <p:txBody>
          <a:bodyPr wrap="square" rtlCol="0">
            <a:spAutoFit/>
          </a:bodyPr>
          <a:lstStyle/>
          <a:p>
            <a:r>
              <a:rPr lang="nl-NL" dirty="0" err="1" smtClean="0"/>
              <a:t>Irreflexief</a:t>
            </a:r>
            <a:r>
              <a:rPr lang="nl-NL" dirty="0" smtClean="0"/>
              <a:t>?</a:t>
            </a:r>
            <a:endParaRPr lang="nl-NL" dirty="0"/>
          </a:p>
        </p:txBody>
      </p:sp>
      <p:sp>
        <p:nvSpPr>
          <p:cNvPr id="32" name="TextBox 31"/>
          <p:cNvSpPr txBox="1"/>
          <p:nvPr/>
        </p:nvSpPr>
        <p:spPr>
          <a:xfrm>
            <a:off x="7020272" y="4571836"/>
            <a:ext cx="564578" cy="369332"/>
          </a:xfrm>
          <a:prstGeom prst="rect">
            <a:avLst/>
          </a:prstGeom>
          <a:noFill/>
        </p:spPr>
        <p:txBody>
          <a:bodyPr wrap="none" rtlCol="0">
            <a:spAutoFit/>
          </a:bodyPr>
          <a:lstStyle/>
          <a:p>
            <a:r>
              <a:rPr lang="nl-NL" i="1" dirty="0" smtClean="0"/>
              <a:t>Nee</a:t>
            </a:r>
            <a:endParaRPr lang="nl-NL" i="1" dirty="0"/>
          </a:p>
        </p:txBody>
      </p:sp>
      <p:sp>
        <p:nvSpPr>
          <p:cNvPr id="33" name="TextBox 32"/>
          <p:cNvSpPr txBox="1"/>
          <p:nvPr/>
        </p:nvSpPr>
        <p:spPr>
          <a:xfrm>
            <a:off x="7020272" y="4931876"/>
            <a:ext cx="564578" cy="369332"/>
          </a:xfrm>
          <a:prstGeom prst="rect">
            <a:avLst/>
          </a:prstGeom>
          <a:noFill/>
        </p:spPr>
        <p:txBody>
          <a:bodyPr wrap="none" rtlCol="0">
            <a:spAutoFit/>
          </a:bodyPr>
          <a:lstStyle/>
          <a:p>
            <a:r>
              <a:rPr lang="nl-NL" i="1" dirty="0" smtClean="0"/>
              <a:t>Nee</a:t>
            </a:r>
            <a:endParaRPr lang="nl-NL" i="1" dirty="0"/>
          </a:p>
        </p:txBody>
      </p:sp>
      <p:sp>
        <p:nvSpPr>
          <p:cNvPr id="34" name="TextBox 33"/>
          <p:cNvSpPr txBox="1"/>
          <p:nvPr/>
        </p:nvSpPr>
        <p:spPr>
          <a:xfrm>
            <a:off x="7020272" y="5291916"/>
            <a:ext cx="564578" cy="369332"/>
          </a:xfrm>
          <a:prstGeom prst="rect">
            <a:avLst/>
          </a:prstGeom>
          <a:noFill/>
        </p:spPr>
        <p:txBody>
          <a:bodyPr wrap="none" rtlCol="0">
            <a:spAutoFit/>
          </a:bodyPr>
          <a:lstStyle/>
          <a:p>
            <a:r>
              <a:rPr lang="nl-NL" i="1" dirty="0" smtClean="0"/>
              <a:t>Nee</a:t>
            </a:r>
            <a:endParaRPr lang="nl-NL" i="1" dirty="0"/>
          </a:p>
        </p:txBody>
      </p:sp>
      <p:sp>
        <p:nvSpPr>
          <p:cNvPr id="35" name="TextBox 34"/>
          <p:cNvSpPr txBox="1"/>
          <p:nvPr/>
        </p:nvSpPr>
        <p:spPr>
          <a:xfrm>
            <a:off x="7020272" y="5651956"/>
            <a:ext cx="564578" cy="369332"/>
          </a:xfrm>
          <a:prstGeom prst="rect">
            <a:avLst/>
          </a:prstGeom>
          <a:noFill/>
        </p:spPr>
        <p:txBody>
          <a:bodyPr wrap="none" rtlCol="0">
            <a:spAutoFit/>
          </a:bodyPr>
          <a:lstStyle/>
          <a:p>
            <a:r>
              <a:rPr lang="nl-NL" i="1" dirty="0" smtClean="0"/>
              <a:t>Nee</a:t>
            </a:r>
            <a:endParaRPr lang="nl-NL" i="1" dirty="0"/>
          </a:p>
        </p:txBody>
      </p:sp>
      <p:sp>
        <p:nvSpPr>
          <p:cNvPr id="36" name="TextBox 35"/>
          <p:cNvSpPr txBox="1"/>
          <p:nvPr/>
        </p:nvSpPr>
        <p:spPr>
          <a:xfrm>
            <a:off x="7031758" y="6011996"/>
            <a:ext cx="564578" cy="369332"/>
          </a:xfrm>
          <a:prstGeom prst="rect">
            <a:avLst/>
          </a:prstGeom>
          <a:noFill/>
        </p:spPr>
        <p:txBody>
          <a:bodyPr wrap="none" rtlCol="0">
            <a:spAutoFit/>
          </a:bodyPr>
          <a:lstStyle/>
          <a:p>
            <a:r>
              <a:rPr lang="nl-NL" i="1" dirty="0" smtClean="0"/>
              <a:t>Nee</a:t>
            </a:r>
            <a:endParaRPr lang="nl-NL" i="1" dirty="0"/>
          </a:p>
        </p:txBody>
      </p:sp>
      <p:sp>
        <p:nvSpPr>
          <p:cNvPr id="37" name="TextBox 36"/>
          <p:cNvSpPr txBox="1"/>
          <p:nvPr/>
        </p:nvSpPr>
        <p:spPr>
          <a:xfrm>
            <a:off x="7020272" y="6372036"/>
            <a:ext cx="564578" cy="369332"/>
          </a:xfrm>
          <a:prstGeom prst="rect">
            <a:avLst/>
          </a:prstGeom>
          <a:noFill/>
        </p:spPr>
        <p:txBody>
          <a:bodyPr wrap="none" rtlCol="0">
            <a:spAutoFit/>
          </a:bodyPr>
          <a:lstStyle/>
          <a:p>
            <a:r>
              <a:rPr lang="nl-NL" i="1" dirty="0" smtClean="0"/>
              <a:t>Nee</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20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20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20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20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fade">
                                      <p:cBhvr>
                                        <p:cTn id="37" dur="2000"/>
                                        <p:tgtEl>
                                          <p:spTgt spid="16">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xEl>
                                              <p:pRg st="2" end="2"/>
                                            </p:txEl>
                                          </p:spTgt>
                                        </p:tgtEl>
                                        <p:attrNameLst>
                                          <p:attrName>style.visibility</p:attrName>
                                        </p:attrNameLst>
                                      </p:cBhvr>
                                      <p:to>
                                        <p:strVal val="visible"/>
                                      </p:to>
                                    </p:set>
                                    <p:animEffect transition="in" filter="fade">
                                      <p:cBhvr>
                                        <p:cTn id="40" dur="2000"/>
                                        <p:tgtEl>
                                          <p:spTgt spid="1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Effect transition="in" filter="fade">
                                      <p:cBhvr>
                                        <p:cTn id="45" dur="2000"/>
                                        <p:tgtEl>
                                          <p:spTgt spid="2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xEl>
                                              <p:pRg st="0" end="0"/>
                                            </p:txEl>
                                          </p:spTgt>
                                        </p:tgtEl>
                                        <p:attrNameLst>
                                          <p:attrName>style.visibility</p:attrName>
                                        </p:attrNameLst>
                                      </p:cBhvr>
                                      <p:to>
                                        <p:strVal val="visible"/>
                                      </p:to>
                                    </p:set>
                                    <p:animEffect transition="in" filter="fade">
                                      <p:cBhvr>
                                        <p:cTn id="50" dur="2000"/>
                                        <p:tgtEl>
                                          <p:spTgt spid="3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xEl>
                                              <p:pRg st="0" end="0"/>
                                            </p:txEl>
                                          </p:spTgt>
                                        </p:tgtEl>
                                        <p:attrNameLst>
                                          <p:attrName>style.visibility</p:attrName>
                                        </p:attrNameLst>
                                      </p:cBhvr>
                                      <p:to>
                                        <p:strVal val="visible"/>
                                      </p:to>
                                    </p:set>
                                    <p:animEffect transition="in" filter="fade">
                                      <p:cBhvr>
                                        <p:cTn id="55" dur="2000"/>
                                        <p:tgtEl>
                                          <p:spTgt spid="2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3">
                                            <p:txEl>
                                              <p:pRg st="0" end="0"/>
                                            </p:txEl>
                                          </p:spTgt>
                                        </p:tgtEl>
                                        <p:attrNameLst>
                                          <p:attrName>style.visibility</p:attrName>
                                        </p:attrNameLst>
                                      </p:cBhvr>
                                      <p:to>
                                        <p:strVal val="visible"/>
                                      </p:to>
                                    </p:set>
                                    <p:animEffect transition="in" filter="fade">
                                      <p:cBhvr>
                                        <p:cTn id="60" dur="2000"/>
                                        <p:tgtEl>
                                          <p:spTgt spid="3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xEl>
                                              <p:pRg st="0" end="0"/>
                                            </p:txEl>
                                          </p:spTgt>
                                        </p:tgtEl>
                                        <p:attrNameLst>
                                          <p:attrName>style.visibility</p:attrName>
                                        </p:attrNameLst>
                                      </p:cBhvr>
                                      <p:to>
                                        <p:strVal val="visible"/>
                                      </p:to>
                                    </p:set>
                                    <p:animEffect transition="in" filter="fade">
                                      <p:cBhvr>
                                        <p:cTn id="65" dur="2000"/>
                                        <p:tgtEl>
                                          <p:spTgt spid="2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4">
                                            <p:txEl>
                                              <p:pRg st="0" end="0"/>
                                            </p:txEl>
                                          </p:spTgt>
                                        </p:tgtEl>
                                        <p:attrNameLst>
                                          <p:attrName>style.visibility</p:attrName>
                                        </p:attrNameLst>
                                      </p:cBhvr>
                                      <p:to>
                                        <p:strVal val="visible"/>
                                      </p:to>
                                    </p:set>
                                    <p:animEffect transition="in" filter="fade">
                                      <p:cBhvr>
                                        <p:cTn id="70" dur="2000"/>
                                        <p:tgtEl>
                                          <p:spTgt spid="34">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9">
                                            <p:txEl>
                                              <p:pRg st="0" end="0"/>
                                            </p:txEl>
                                          </p:spTgt>
                                        </p:tgtEl>
                                        <p:attrNameLst>
                                          <p:attrName>style.visibility</p:attrName>
                                        </p:attrNameLst>
                                      </p:cBhvr>
                                      <p:to>
                                        <p:strVal val="visible"/>
                                      </p:to>
                                    </p:set>
                                    <p:animEffect transition="in" filter="fade">
                                      <p:cBhvr>
                                        <p:cTn id="75" dur="2000"/>
                                        <p:tgtEl>
                                          <p:spTgt spid="29">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5">
                                            <p:txEl>
                                              <p:pRg st="0" end="0"/>
                                            </p:txEl>
                                          </p:spTgt>
                                        </p:tgtEl>
                                        <p:attrNameLst>
                                          <p:attrName>style.visibility</p:attrName>
                                        </p:attrNameLst>
                                      </p:cBhvr>
                                      <p:to>
                                        <p:strVal val="visible"/>
                                      </p:to>
                                    </p:set>
                                    <p:animEffect transition="in" filter="fade">
                                      <p:cBhvr>
                                        <p:cTn id="80" dur="2000"/>
                                        <p:tgtEl>
                                          <p:spTgt spid="35">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0">
                                            <p:txEl>
                                              <p:pRg st="0" end="0"/>
                                            </p:txEl>
                                          </p:spTgt>
                                        </p:tgtEl>
                                        <p:attrNameLst>
                                          <p:attrName>style.visibility</p:attrName>
                                        </p:attrNameLst>
                                      </p:cBhvr>
                                      <p:to>
                                        <p:strVal val="visible"/>
                                      </p:to>
                                    </p:set>
                                    <p:animEffect transition="in" filter="fade">
                                      <p:cBhvr>
                                        <p:cTn id="85" dur="2000"/>
                                        <p:tgtEl>
                                          <p:spTgt spid="30">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6">
                                            <p:txEl>
                                              <p:pRg st="0" end="0"/>
                                            </p:txEl>
                                          </p:spTgt>
                                        </p:tgtEl>
                                        <p:attrNameLst>
                                          <p:attrName>style.visibility</p:attrName>
                                        </p:attrNameLst>
                                      </p:cBhvr>
                                      <p:to>
                                        <p:strVal val="visible"/>
                                      </p:to>
                                    </p:set>
                                    <p:animEffect transition="in" filter="fade">
                                      <p:cBhvr>
                                        <p:cTn id="90" dur="2000"/>
                                        <p:tgtEl>
                                          <p:spTgt spid="36">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1">
                                            <p:txEl>
                                              <p:pRg st="0" end="0"/>
                                            </p:txEl>
                                          </p:spTgt>
                                        </p:tgtEl>
                                        <p:attrNameLst>
                                          <p:attrName>style.visibility</p:attrName>
                                        </p:attrNameLst>
                                      </p:cBhvr>
                                      <p:to>
                                        <p:strVal val="visible"/>
                                      </p:to>
                                    </p:set>
                                    <p:animEffect transition="in" filter="fade">
                                      <p:cBhvr>
                                        <p:cTn id="95" dur="2000"/>
                                        <p:tgtEl>
                                          <p:spTgt spid="31">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7">
                                            <p:txEl>
                                              <p:pRg st="0" end="0"/>
                                            </p:txEl>
                                          </p:spTgt>
                                        </p:tgtEl>
                                        <p:attrNameLst>
                                          <p:attrName>style.visibility</p:attrName>
                                        </p:attrNameLst>
                                      </p:cBhvr>
                                      <p:to>
                                        <p:strVal val="visible"/>
                                      </p:to>
                                    </p:set>
                                    <p:animEffect transition="in" filter="fade">
                                      <p:cBhvr>
                                        <p:cTn id="100" dur="20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7" grpId="0" build="allAtOnce"/>
      <p:bldP spid="24" grpId="0" build="allAtOnce"/>
      <p:bldP spid="25" grpId="0" build="allAtOnce"/>
      <p:bldP spid="13" grpId="0" build="allAtOnce"/>
      <p:bldP spid="14" grpId="0" build="allAtOnce"/>
      <p:bldP spid="16" grpId="0" build="allAtOnce"/>
      <p:bldP spid="26" grpId="0" build="allAtOnce"/>
      <p:bldP spid="27" grpId="0" build="allAtOnce"/>
      <p:bldP spid="28" grpId="0" build="allAtOnce"/>
      <p:bldP spid="29" grpId="0" build="allAtOnce"/>
      <p:bldP spid="30" grpId="0" build="allAtOnce"/>
      <p:bldP spid="31" grpId="0" build="allAtOnce"/>
      <p:bldP spid="32" grpId="0" build="allAtOnce"/>
      <p:bldP spid="33" grpId="0" build="allAtOnce"/>
      <p:bldP spid="34" grpId="0" build="allAtOnce"/>
      <p:bldP spid="35" grpId="0" build="allAtOnce"/>
      <p:bldP spid="36" grpId="0" build="allAtOnce"/>
      <p:bldP spid="37" grpId="0" build="allAtOnce"/>
    </p:bld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Soorten </a:t>
            </a:r>
            <a:r>
              <a:rPr lang="nl-NL" sz="3600" dirty="0" err="1" smtClean="0"/>
              <a:t>twee-plaatsige</a:t>
            </a:r>
            <a:r>
              <a:rPr lang="nl-NL" sz="3600" dirty="0" smtClean="0"/>
              <a:t> relaties</a:t>
            </a:r>
            <a:endParaRPr lang="nl-NL" sz="3600" dirty="0"/>
          </a:p>
        </p:txBody>
      </p:sp>
      <p:sp>
        <p:nvSpPr>
          <p:cNvPr id="15" name="Rectangle 14"/>
          <p:cNvSpPr/>
          <p:nvPr/>
        </p:nvSpPr>
        <p:spPr>
          <a:xfrm>
            <a:off x="539552" y="1556792"/>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smtClean="0"/>
              <a:t>reflexief</a:t>
            </a:r>
            <a:r>
              <a:rPr lang="nl-NL" dirty="0" smtClean="0"/>
              <a:t> dan en slechts dan als </a:t>
            </a:r>
            <a:r>
              <a:rPr lang="nl-NL" b="1" dirty="0" smtClean="0"/>
              <a:t>∀x </a:t>
            </a:r>
            <a:r>
              <a:rPr lang="nl-NL" b="1" dirty="0" err="1" smtClean="0"/>
              <a:t>Rxx</a:t>
            </a:r>
            <a:endParaRPr lang="nl-NL" dirty="0"/>
          </a:p>
        </p:txBody>
      </p:sp>
      <p:sp>
        <p:nvSpPr>
          <p:cNvPr id="17" name="Rectangle 16"/>
          <p:cNvSpPr/>
          <p:nvPr/>
        </p:nvSpPr>
        <p:spPr>
          <a:xfrm>
            <a:off x="539552" y="2420888"/>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err="1" smtClean="0"/>
              <a:t>irreflexief</a:t>
            </a:r>
            <a:r>
              <a:rPr lang="nl-NL" dirty="0" smtClean="0"/>
              <a:t> dan en slechts dan als </a:t>
            </a:r>
            <a:r>
              <a:rPr lang="nl-NL" b="1" dirty="0" smtClean="0"/>
              <a:t>∀x ¬</a:t>
            </a:r>
            <a:r>
              <a:rPr lang="nl-NL" b="1" dirty="0" err="1" smtClean="0"/>
              <a:t>Rxx</a:t>
            </a:r>
            <a:endParaRPr lang="nl-NL" dirty="0"/>
          </a:p>
        </p:txBody>
      </p:sp>
      <p:sp>
        <p:nvSpPr>
          <p:cNvPr id="24" name="TextBox 23"/>
          <p:cNvSpPr txBox="1"/>
          <p:nvPr/>
        </p:nvSpPr>
        <p:spPr>
          <a:xfrm>
            <a:off x="539552" y="3284984"/>
            <a:ext cx="7272808" cy="369332"/>
          </a:xfrm>
          <a:prstGeom prst="rect">
            <a:avLst/>
          </a:prstGeom>
          <a:noFill/>
        </p:spPr>
        <p:txBody>
          <a:bodyPr wrap="square" rtlCol="0">
            <a:spAutoFit/>
          </a:bodyPr>
          <a:lstStyle/>
          <a:p>
            <a:r>
              <a:rPr lang="nl-NL" dirty="0" smtClean="0"/>
              <a:t>Zijn er ook relaties die noch reflexief, noch </a:t>
            </a:r>
            <a:r>
              <a:rPr lang="nl-NL" dirty="0" err="1" smtClean="0"/>
              <a:t>irreflexief</a:t>
            </a:r>
            <a:r>
              <a:rPr lang="nl-NL" dirty="0" smtClean="0"/>
              <a:t> zijn?</a:t>
            </a:r>
            <a:endParaRPr lang="nl-NL" dirty="0"/>
          </a:p>
        </p:txBody>
      </p:sp>
      <p:sp>
        <p:nvSpPr>
          <p:cNvPr id="25" name="TextBox 24"/>
          <p:cNvSpPr txBox="1"/>
          <p:nvPr/>
        </p:nvSpPr>
        <p:spPr>
          <a:xfrm>
            <a:off x="539552" y="3779748"/>
            <a:ext cx="7272808" cy="369332"/>
          </a:xfrm>
          <a:prstGeom prst="rect">
            <a:avLst/>
          </a:prstGeom>
          <a:noFill/>
        </p:spPr>
        <p:txBody>
          <a:bodyPr wrap="square" rtlCol="0">
            <a:spAutoFit/>
          </a:bodyPr>
          <a:lstStyle/>
          <a:p>
            <a:r>
              <a:rPr lang="nl-NL" dirty="0" smtClean="0"/>
              <a:t>Jazeker, neem maar eens de relatie </a:t>
            </a:r>
            <a:r>
              <a:rPr lang="nl-NL" i="1" dirty="0" smtClean="0"/>
              <a:t>‘Is werkgever van’ </a:t>
            </a:r>
            <a:endParaRPr lang="nl-NL" i="1" dirty="0"/>
          </a:p>
        </p:txBody>
      </p:sp>
      <p:sp>
        <p:nvSpPr>
          <p:cNvPr id="13" name="TextBox 12"/>
          <p:cNvSpPr txBox="1"/>
          <p:nvPr/>
        </p:nvSpPr>
        <p:spPr>
          <a:xfrm>
            <a:off x="539552" y="1907540"/>
            <a:ext cx="1872208" cy="369332"/>
          </a:xfrm>
          <a:prstGeom prst="rect">
            <a:avLst/>
          </a:prstGeom>
          <a:noFill/>
        </p:spPr>
        <p:txBody>
          <a:bodyPr wrap="square" rtlCol="0">
            <a:spAutoFit/>
          </a:bodyPr>
          <a:lstStyle/>
          <a:p>
            <a:r>
              <a:rPr lang="nl-NL" i="1" dirty="0" smtClean="0"/>
              <a:t>‘Is gelijk aan’</a:t>
            </a:r>
            <a:endParaRPr lang="nl-NL" i="1" dirty="0"/>
          </a:p>
        </p:txBody>
      </p:sp>
      <p:sp>
        <p:nvSpPr>
          <p:cNvPr id="14" name="TextBox 13"/>
          <p:cNvSpPr txBox="1"/>
          <p:nvPr/>
        </p:nvSpPr>
        <p:spPr>
          <a:xfrm>
            <a:off x="539552" y="2771636"/>
            <a:ext cx="1872208" cy="369332"/>
          </a:xfrm>
          <a:prstGeom prst="rect">
            <a:avLst/>
          </a:prstGeom>
          <a:noFill/>
        </p:spPr>
        <p:txBody>
          <a:bodyPr wrap="square" rtlCol="0">
            <a:spAutoFit/>
          </a:bodyPr>
          <a:lstStyle/>
          <a:p>
            <a:r>
              <a:rPr lang="nl-NL" i="1" dirty="0" smtClean="0"/>
              <a:t>‘Is groter dan’</a:t>
            </a:r>
            <a:endParaRPr lang="nl-NL" i="1" dirty="0"/>
          </a:p>
        </p:txBody>
      </p:sp>
      <p:sp>
        <p:nvSpPr>
          <p:cNvPr id="16" name="TextBox 15"/>
          <p:cNvSpPr txBox="1"/>
          <p:nvPr/>
        </p:nvSpPr>
        <p:spPr>
          <a:xfrm>
            <a:off x="539552" y="4581128"/>
            <a:ext cx="4320480" cy="1477328"/>
          </a:xfrm>
          <a:prstGeom prst="rect">
            <a:avLst/>
          </a:prstGeom>
          <a:noFill/>
        </p:spPr>
        <p:txBody>
          <a:bodyPr wrap="square" rtlCol="0">
            <a:spAutoFit/>
          </a:bodyPr>
          <a:lstStyle/>
          <a:p>
            <a:r>
              <a:rPr lang="nl-NL" b="1" dirty="0" smtClean="0"/>
              <a:t>Voorbeeld</a:t>
            </a:r>
          </a:p>
          <a:p>
            <a:endParaRPr lang="nl-NL" dirty="0" smtClean="0"/>
          </a:p>
          <a:p>
            <a:r>
              <a:rPr lang="nl-NL" dirty="0" smtClean="0"/>
              <a:t>Neem als domein alle punten op een lijn en als relatie ‘ligt links van’. Welke eigenschappen heeft deze relatie? </a:t>
            </a:r>
          </a:p>
        </p:txBody>
      </p:sp>
      <p:sp>
        <p:nvSpPr>
          <p:cNvPr id="26" name="TextBox 25"/>
          <p:cNvSpPr txBox="1"/>
          <p:nvPr/>
        </p:nvSpPr>
        <p:spPr>
          <a:xfrm>
            <a:off x="5220072" y="4581128"/>
            <a:ext cx="1512168" cy="369332"/>
          </a:xfrm>
          <a:prstGeom prst="rect">
            <a:avLst/>
          </a:prstGeom>
          <a:noFill/>
        </p:spPr>
        <p:txBody>
          <a:bodyPr wrap="square" rtlCol="0">
            <a:spAutoFit/>
          </a:bodyPr>
          <a:lstStyle/>
          <a:p>
            <a:r>
              <a:rPr lang="nl-NL" dirty="0" smtClean="0"/>
              <a:t>Transitief?</a:t>
            </a:r>
            <a:endParaRPr lang="nl-NL" dirty="0"/>
          </a:p>
        </p:txBody>
      </p:sp>
      <p:sp>
        <p:nvSpPr>
          <p:cNvPr id="27" name="TextBox 26"/>
          <p:cNvSpPr txBox="1"/>
          <p:nvPr/>
        </p:nvSpPr>
        <p:spPr>
          <a:xfrm>
            <a:off x="5220072" y="4931876"/>
            <a:ext cx="1512168" cy="369332"/>
          </a:xfrm>
          <a:prstGeom prst="rect">
            <a:avLst/>
          </a:prstGeom>
          <a:noFill/>
        </p:spPr>
        <p:txBody>
          <a:bodyPr wrap="square" rtlCol="0">
            <a:spAutoFit/>
          </a:bodyPr>
          <a:lstStyle/>
          <a:p>
            <a:r>
              <a:rPr lang="nl-NL" dirty="0" smtClean="0"/>
              <a:t>Intransitief?</a:t>
            </a:r>
            <a:endParaRPr lang="nl-NL" dirty="0"/>
          </a:p>
        </p:txBody>
      </p:sp>
      <p:sp>
        <p:nvSpPr>
          <p:cNvPr id="28" name="TextBox 27"/>
          <p:cNvSpPr txBox="1"/>
          <p:nvPr/>
        </p:nvSpPr>
        <p:spPr>
          <a:xfrm>
            <a:off x="5220072" y="5291916"/>
            <a:ext cx="1512168" cy="369332"/>
          </a:xfrm>
          <a:prstGeom prst="rect">
            <a:avLst/>
          </a:prstGeom>
          <a:noFill/>
        </p:spPr>
        <p:txBody>
          <a:bodyPr wrap="square" rtlCol="0">
            <a:spAutoFit/>
          </a:bodyPr>
          <a:lstStyle/>
          <a:p>
            <a:r>
              <a:rPr lang="nl-NL" dirty="0" smtClean="0"/>
              <a:t>Symmetrisch?</a:t>
            </a:r>
            <a:endParaRPr lang="nl-NL" dirty="0"/>
          </a:p>
        </p:txBody>
      </p:sp>
      <p:sp>
        <p:nvSpPr>
          <p:cNvPr id="29" name="TextBox 28"/>
          <p:cNvSpPr txBox="1"/>
          <p:nvPr/>
        </p:nvSpPr>
        <p:spPr>
          <a:xfrm>
            <a:off x="5220072" y="5661248"/>
            <a:ext cx="1800200" cy="369332"/>
          </a:xfrm>
          <a:prstGeom prst="rect">
            <a:avLst/>
          </a:prstGeom>
          <a:noFill/>
        </p:spPr>
        <p:txBody>
          <a:bodyPr wrap="square" rtlCol="0">
            <a:spAutoFit/>
          </a:bodyPr>
          <a:lstStyle/>
          <a:p>
            <a:r>
              <a:rPr lang="nl-NL" dirty="0" smtClean="0"/>
              <a:t>Asymmetrisch?</a:t>
            </a:r>
            <a:endParaRPr lang="nl-NL" dirty="0"/>
          </a:p>
        </p:txBody>
      </p:sp>
      <p:sp>
        <p:nvSpPr>
          <p:cNvPr id="30" name="TextBox 29"/>
          <p:cNvSpPr txBox="1"/>
          <p:nvPr/>
        </p:nvSpPr>
        <p:spPr>
          <a:xfrm>
            <a:off x="5220072" y="6011996"/>
            <a:ext cx="1800200" cy="369332"/>
          </a:xfrm>
          <a:prstGeom prst="rect">
            <a:avLst/>
          </a:prstGeom>
          <a:noFill/>
        </p:spPr>
        <p:txBody>
          <a:bodyPr wrap="square" rtlCol="0">
            <a:spAutoFit/>
          </a:bodyPr>
          <a:lstStyle/>
          <a:p>
            <a:r>
              <a:rPr lang="nl-NL" dirty="0" smtClean="0"/>
              <a:t>Reflexief?</a:t>
            </a:r>
            <a:endParaRPr lang="nl-NL" dirty="0"/>
          </a:p>
        </p:txBody>
      </p:sp>
      <p:sp>
        <p:nvSpPr>
          <p:cNvPr id="31" name="TextBox 30"/>
          <p:cNvSpPr txBox="1"/>
          <p:nvPr/>
        </p:nvSpPr>
        <p:spPr>
          <a:xfrm>
            <a:off x="5220072" y="6372036"/>
            <a:ext cx="1800200" cy="369332"/>
          </a:xfrm>
          <a:prstGeom prst="rect">
            <a:avLst/>
          </a:prstGeom>
          <a:noFill/>
        </p:spPr>
        <p:txBody>
          <a:bodyPr wrap="square" rtlCol="0">
            <a:spAutoFit/>
          </a:bodyPr>
          <a:lstStyle/>
          <a:p>
            <a:r>
              <a:rPr lang="nl-NL" dirty="0" err="1" smtClean="0"/>
              <a:t>Irreflexief</a:t>
            </a:r>
            <a:r>
              <a:rPr lang="nl-NL" dirty="0" smtClean="0"/>
              <a:t>?</a:t>
            </a:r>
            <a:endParaRPr lang="nl-NL" dirty="0"/>
          </a:p>
        </p:txBody>
      </p:sp>
      <p:sp>
        <p:nvSpPr>
          <p:cNvPr id="32" name="TextBox 31"/>
          <p:cNvSpPr txBox="1"/>
          <p:nvPr/>
        </p:nvSpPr>
        <p:spPr>
          <a:xfrm>
            <a:off x="7020272" y="4571836"/>
            <a:ext cx="377026" cy="369332"/>
          </a:xfrm>
          <a:prstGeom prst="rect">
            <a:avLst/>
          </a:prstGeom>
          <a:noFill/>
        </p:spPr>
        <p:txBody>
          <a:bodyPr wrap="none" rtlCol="0">
            <a:spAutoFit/>
          </a:bodyPr>
          <a:lstStyle/>
          <a:p>
            <a:r>
              <a:rPr lang="nl-NL" i="1" dirty="0" smtClean="0"/>
              <a:t>Ja</a:t>
            </a:r>
            <a:endParaRPr lang="nl-NL" i="1" dirty="0"/>
          </a:p>
        </p:txBody>
      </p:sp>
      <p:sp>
        <p:nvSpPr>
          <p:cNvPr id="33" name="TextBox 32"/>
          <p:cNvSpPr txBox="1"/>
          <p:nvPr/>
        </p:nvSpPr>
        <p:spPr>
          <a:xfrm>
            <a:off x="7020272" y="4931876"/>
            <a:ext cx="564578" cy="369332"/>
          </a:xfrm>
          <a:prstGeom prst="rect">
            <a:avLst/>
          </a:prstGeom>
          <a:noFill/>
        </p:spPr>
        <p:txBody>
          <a:bodyPr wrap="none" rtlCol="0">
            <a:spAutoFit/>
          </a:bodyPr>
          <a:lstStyle/>
          <a:p>
            <a:r>
              <a:rPr lang="nl-NL" i="1" dirty="0" smtClean="0"/>
              <a:t>Nee</a:t>
            </a:r>
            <a:endParaRPr lang="nl-NL" i="1" dirty="0"/>
          </a:p>
        </p:txBody>
      </p:sp>
      <p:sp>
        <p:nvSpPr>
          <p:cNvPr id="34" name="TextBox 33"/>
          <p:cNvSpPr txBox="1"/>
          <p:nvPr/>
        </p:nvSpPr>
        <p:spPr>
          <a:xfrm>
            <a:off x="7020272" y="5291916"/>
            <a:ext cx="564578" cy="369332"/>
          </a:xfrm>
          <a:prstGeom prst="rect">
            <a:avLst/>
          </a:prstGeom>
          <a:noFill/>
        </p:spPr>
        <p:txBody>
          <a:bodyPr wrap="none" rtlCol="0">
            <a:spAutoFit/>
          </a:bodyPr>
          <a:lstStyle/>
          <a:p>
            <a:r>
              <a:rPr lang="nl-NL" i="1" dirty="0" smtClean="0"/>
              <a:t>Nee</a:t>
            </a:r>
            <a:endParaRPr lang="nl-NL" i="1" dirty="0"/>
          </a:p>
        </p:txBody>
      </p:sp>
      <p:sp>
        <p:nvSpPr>
          <p:cNvPr id="35" name="TextBox 34"/>
          <p:cNvSpPr txBox="1"/>
          <p:nvPr/>
        </p:nvSpPr>
        <p:spPr>
          <a:xfrm>
            <a:off x="7020272" y="5651956"/>
            <a:ext cx="377026" cy="369332"/>
          </a:xfrm>
          <a:prstGeom prst="rect">
            <a:avLst/>
          </a:prstGeom>
          <a:noFill/>
        </p:spPr>
        <p:txBody>
          <a:bodyPr wrap="none" rtlCol="0">
            <a:spAutoFit/>
          </a:bodyPr>
          <a:lstStyle/>
          <a:p>
            <a:r>
              <a:rPr lang="nl-NL" i="1" dirty="0" smtClean="0"/>
              <a:t>Ja</a:t>
            </a:r>
            <a:endParaRPr lang="nl-NL" i="1" dirty="0"/>
          </a:p>
        </p:txBody>
      </p:sp>
      <p:sp>
        <p:nvSpPr>
          <p:cNvPr id="36" name="TextBox 35"/>
          <p:cNvSpPr txBox="1"/>
          <p:nvPr/>
        </p:nvSpPr>
        <p:spPr>
          <a:xfrm>
            <a:off x="7031758" y="6011996"/>
            <a:ext cx="554960" cy="369332"/>
          </a:xfrm>
          <a:prstGeom prst="rect">
            <a:avLst/>
          </a:prstGeom>
          <a:noFill/>
        </p:spPr>
        <p:txBody>
          <a:bodyPr wrap="none" rtlCol="0">
            <a:spAutoFit/>
          </a:bodyPr>
          <a:lstStyle/>
          <a:p>
            <a:r>
              <a:rPr lang="nl-NL" i="1" dirty="0" smtClean="0"/>
              <a:t>Nee</a:t>
            </a:r>
            <a:endParaRPr lang="nl-NL" i="1" dirty="0"/>
          </a:p>
        </p:txBody>
      </p:sp>
      <p:sp>
        <p:nvSpPr>
          <p:cNvPr id="37" name="TextBox 36"/>
          <p:cNvSpPr txBox="1"/>
          <p:nvPr/>
        </p:nvSpPr>
        <p:spPr>
          <a:xfrm>
            <a:off x="7020272" y="6372036"/>
            <a:ext cx="377026" cy="369332"/>
          </a:xfrm>
          <a:prstGeom prst="rect">
            <a:avLst/>
          </a:prstGeom>
          <a:noFill/>
        </p:spPr>
        <p:txBody>
          <a:bodyPr wrap="none" rtlCol="0">
            <a:spAutoFit/>
          </a:bodyPr>
          <a:lstStyle/>
          <a:p>
            <a:r>
              <a:rPr lang="nl-NL" i="1" dirty="0" smtClean="0"/>
              <a:t>Ja</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20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20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fade">
                                      <p:cBhvr>
                                        <p:cTn id="22" dur="2000"/>
                                        <p:tgtEl>
                                          <p:spTgt spid="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20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Effect transition="in" filter="fade">
                                      <p:cBhvr>
                                        <p:cTn id="32" dur="2000"/>
                                        <p:tgtEl>
                                          <p:spTgt spid="3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2000"/>
                                        <p:tgtEl>
                                          <p:spTgt spid="2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2000"/>
                                        <p:tgtEl>
                                          <p:spTgt spid="3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fade">
                                      <p:cBhvr>
                                        <p:cTn id="47" dur="2000"/>
                                        <p:tgtEl>
                                          <p:spTgt spid="3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fade">
                                      <p:cBhvr>
                                        <p:cTn id="52" dur="2000"/>
                                        <p:tgtEl>
                                          <p:spTgt spid="3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2000"/>
                                        <p:tgtEl>
                                          <p:spTgt spid="3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xEl>
                                              <p:pRg st="0" end="0"/>
                                            </p:txEl>
                                          </p:spTgt>
                                        </p:tgtEl>
                                        <p:attrNameLst>
                                          <p:attrName>style.visibility</p:attrName>
                                        </p:attrNameLst>
                                      </p:cBhvr>
                                      <p:to>
                                        <p:strVal val="visible"/>
                                      </p:to>
                                    </p:set>
                                    <p:animEffect transition="in" filter="fade">
                                      <p:cBhvr>
                                        <p:cTn id="62" dur="20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P spid="27" grpId="0" build="allAtOnce"/>
      <p:bldP spid="28" grpId="0" build="allAtOnce"/>
      <p:bldP spid="29" grpId="0" build="allAtOnce"/>
      <p:bldP spid="30" grpId="0" build="allAtOnce"/>
      <p:bldP spid="31" grpId="0" build="allAtOnce"/>
      <p:bldP spid="32" grpId="0" build="allAtOnce"/>
      <p:bldP spid="33" grpId="0" build="allAtOnce"/>
      <p:bldP spid="34" grpId="0" build="allAtOnce"/>
      <p:bldP spid="35" grpId="0" build="allAtOnce"/>
      <p:bldP spid="36" grpId="0" build="allAtOnce"/>
      <p:bldP spid="37" grpId="0" build="allAtOnce"/>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Soorten </a:t>
            </a:r>
            <a:r>
              <a:rPr lang="nl-NL" sz="3600" dirty="0" err="1" smtClean="0"/>
              <a:t>twee-plaatsige</a:t>
            </a:r>
            <a:r>
              <a:rPr lang="nl-NL" sz="3600" dirty="0" smtClean="0"/>
              <a:t> relaties</a:t>
            </a:r>
            <a:endParaRPr lang="nl-NL" sz="3600" dirty="0"/>
          </a:p>
        </p:txBody>
      </p:sp>
      <p:sp>
        <p:nvSpPr>
          <p:cNvPr id="15" name="Rectangle 14"/>
          <p:cNvSpPr/>
          <p:nvPr/>
        </p:nvSpPr>
        <p:spPr>
          <a:xfrm>
            <a:off x="539552" y="1556792"/>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smtClean="0"/>
              <a:t>reflexief</a:t>
            </a:r>
            <a:r>
              <a:rPr lang="nl-NL" dirty="0" smtClean="0"/>
              <a:t> dan en slechts dan als </a:t>
            </a:r>
            <a:r>
              <a:rPr lang="nl-NL" b="1" dirty="0" smtClean="0"/>
              <a:t>∀x </a:t>
            </a:r>
            <a:r>
              <a:rPr lang="nl-NL" b="1" dirty="0" err="1" smtClean="0"/>
              <a:t>Rxx</a:t>
            </a:r>
            <a:endParaRPr lang="nl-NL" dirty="0"/>
          </a:p>
        </p:txBody>
      </p:sp>
      <p:sp>
        <p:nvSpPr>
          <p:cNvPr id="17" name="Rectangle 16"/>
          <p:cNvSpPr/>
          <p:nvPr/>
        </p:nvSpPr>
        <p:spPr>
          <a:xfrm>
            <a:off x="539552" y="2420888"/>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err="1" smtClean="0"/>
              <a:t>irreflexief</a:t>
            </a:r>
            <a:r>
              <a:rPr lang="nl-NL" dirty="0" smtClean="0"/>
              <a:t> dan en slechts dan als </a:t>
            </a:r>
            <a:r>
              <a:rPr lang="nl-NL" b="1" dirty="0" smtClean="0"/>
              <a:t>∀x ¬</a:t>
            </a:r>
            <a:r>
              <a:rPr lang="nl-NL" b="1" dirty="0" err="1" smtClean="0"/>
              <a:t>Rxx</a:t>
            </a:r>
            <a:endParaRPr lang="nl-NL" dirty="0"/>
          </a:p>
        </p:txBody>
      </p:sp>
      <p:sp>
        <p:nvSpPr>
          <p:cNvPr id="24" name="TextBox 23"/>
          <p:cNvSpPr txBox="1"/>
          <p:nvPr/>
        </p:nvSpPr>
        <p:spPr>
          <a:xfrm>
            <a:off x="539552" y="3284984"/>
            <a:ext cx="7272808" cy="369332"/>
          </a:xfrm>
          <a:prstGeom prst="rect">
            <a:avLst/>
          </a:prstGeom>
          <a:noFill/>
        </p:spPr>
        <p:txBody>
          <a:bodyPr wrap="square" rtlCol="0">
            <a:spAutoFit/>
          </a:bodyPr>
          <a:lstStyle/>
          <a:p>
            <a:r>
              <a:rPr lang="nl-NL" dirty="0" smtClean="0"/>
              <a:t>Zijn er ook relaties die noch reflexief, noch </a:t>
            </a:r>
            <a:r>
              <a:rPr lang="nl-NL" dirty="0" err="1" smtClean="0"/>
              <a:t>irreflexief</a:t>
            </a:r>
            <a:r>
              <a:rPr lang="nl-NL" dirty="0" smtClean="0"/>
              <a:t> zijn?</a:t>
            </a:r>
            <a:endParaRPr lang="nl-NL" dirty="0"/>
          </a:p>
        </p:txBody>
      </p:sp>
      <p:sp>
        <p:nvSpPr>
          <p:cNvPr id="25" name="TextBox 24"/>
          <p:cNvSpPr txBox="1"/>
          <p:nvPr/>
        </p:nvSpPr>
        <p:spPr>
          <a:xfrm>
            <a:off x="539552" y="3779748"/>
            <a:ext cx="7272808" cy="369332"/>
          </a:xfrm>
          <a:prstGeom prst="rect">
            <a:avLst/>
          </a:prstGeom>
          <a:noFill/>
        </p:spPr>
        <p:txBody>
          <a:bodyPr wrap="square" rtlCol="0">
            <a:spAutoFit/>
          </a:bodyPr>
          <a:lstStyle/>
          <a:p>
            <a:r>
              <a:rPr lang="nl-NL" dirty="0" smtClean="0"/>
              <a:t>Jazeker, neem maar eens de relatie </a:t>
            </a:r>
            <a:r>
              <a:rPr lang="nl-NL" i="1" dirty="0" smtClean="0"/>
              <a:t>‘Is werkgever van’ </a:t>
            </a:r>
            <a:endParaRPr lang="nl-NL" i="1" dirty="0"/>
          </a:p>
        </p:txBody>
      </p:sp>
      <p:sp>
        <p:nvSpPr>
          <p:cNvPr id="13" name="TextBox 12"/>
          <p:cNvSpPr txBox="1"/>
          <p:nvPr/>
        </p:nvSpPr>
        <p:spPr>
          <a:xfrm>
            <a:off x="539552" y="1907540"/>
            <a:ext cx="1872208" cy="369332"/>
          </a:xfrm>
          <a:prstGeom prst="rect">
            <a:avLst/>
          </a:prstGeom>
          <a:noFill/>
        </p:spPr>
        <p:txBody>
          <a:bodyPr wrap="square" rtlCol="0">
            <a:spAutoFit/>
          </a:bodyPr>
          <a:lstStyle/>
          <a:p>
            <a:r>
              <a:rPr lang="nl-NL" i="1" dirty="0" smtClean="0"/>
              <a:t>‘Is gelijk aan’</a:t>
            </a:r>
            <a:endParaRPr lang="nl-NL" i="1" dirty="0"/>
          </a:p>
        </p:txBody>
      </p:sp>
      <p:sp>
        <p:nvSpPr>
          <p:cNvPr id="14" name="TextBox 13"/>
          <p:cNvSpPr txBox="1"/>
          <p:nvPr/>
        </p:nvSpPr>
        <p:spPr>
          <a:xfrm>
            <a:off x="539552" y="2771636"/>
            <a:ext cx="1872208" cy="369332"/>
          </a:xfrm>
          <a:prstGeom prst="rect">
            <a:avLst/>
          </a:prstGeom>
          <a:noFill/>
        </p:spPr>
        <p:txBody>
          <a:bodyPr wrap="square" rtlCol="0">
            <a:spAutoFit/>
          </a:bodyPr>
          <a:lstStyle/>
          <a:p>
            <a:r>
              <a:rPr lang="nl-NL" i="1" dirty="0" smtClean="0"/>
              <a:t>‘Is groter dan’</a:t>
            </a:r>
            <a:endParaRPr lang="nl-NL" i="1" dirty="0"/>
          </a:p>
        </p:txBody>
      </p:sp>
      <p:sp>
        <p:nvSpPr>
          <p:cNvPr id="16" name="TextBox 15"/>
          <p:cNvSpPr txBox="1"/>
          <p:nvPr/>
        </p:nvSpPr>
        <p:spPr>
          <a:xfrm>
            <a:off x="539552" y="4581128"/>
            <a:ext cx="4320480" cy="1477328"/>
          </a:xfrm>
          <a:prstGeom prst="rect">
            <a:avLst/>
          </a:prstGeom>
          <a:noFill/>
        </p:spPr>
        <p:txBody>
          <a:bodyPr wrap="square" rtlCol="0">
            <a:spAutoFit/>
          </a:bodyPr>
          <a:lstStyle/>
          <a:p>
            <a:r>
              <a:rPr lang="nl-NL" b="1" dirty="0" smtClean="0"/>
              <a:t>Voorbeeld</a:t>
            </a:r>
          </a:p>
          <a:p>
            <a:endParaRPr lang="nl-NL" dirty="0" smtClean="0"/>
          </a:p>
          <a:p>
            <a:r>
              <a:rPr lang="nl-NL" dirty="0" smtClean="0"/>
              <a:t>Neem als domein alle driehoeken en als relatie ‘gelijkvormig’. Welke eigenschappen heeft deze relatie? </a:t>
            </a:r>
          </a:p>
        </p:txBody>
      </p:sp>
      <p:sp>
        <p:nvSpPr>
          <p:cNvPr id="26" name="TextBox 25"/>
          <p:cNvSpPr txBox="1"/>
          <p:nvPr/>
        </p:nvSpPr>
        <p:spPr>
          <a:xfrm>
            <a:off x="5220072" y="4581128"/>
            <a:ext cx="1512168" cy="369332"/>
          </a:xfrm>
          <a:prstGeom prst="rect">
            <a:avLst/>
          </a:prstGeom>
          <a:noFill/>
        </p:spPr>
        <p:txBody>
          <a:bodyPr wrap="square" rtlCol="0">
            <a:spAutoFit/>
          </a:bodyPr>
          <a:lstStyle/>
          <a:p>
            <a:r>
              <a:rPr lang="nl-NL" dirty="0" smtClean="0"/>
              <a:t>Transitief?</a:t>
            </a:r>
            <a:endParaRPr lang="nl-NL" dirty="0"/>
          </a:p>
        </p:txBody>
      </p:sp>
      <p:sp>
        <p:nvSpPr>
          <p:cNvPr id="27" name="TextBox 26"/>
          <p:cNvSpPr txBox="1"/>
          <p:nvPr/>
        </p:nvSpPr>
        <p:spPr>
          <a:xfrm>
            <a:off x="5220072" y="4931876"/>
            <a:ext cx="1512168" cy="369332"/>
          </a:xfrm>
          <a:prstGeom prst="rect">
            <a:avLst/>
          </a:prstGeom>
          <a:noFill/>
        </p:spPr>
        <p:txBody>
          <a:bodyPr wrap="square" rtlCol="0">
            <a:spAutoFit/>
          </a:bodyPr>
          <a:lstStyle/>
          <a:p>
            <a:r>
              <a:rPr lang="nl-NL" dirty="0" smtClean="0"/>
              <a:t>Intransitief?</a:t>
            </a:r>
            <a:endParaRPr lang="nl-NL" dirty="0"/>
          </a:p>
        </p:txBody>
      </p:sp>
      <p:sp>
        <p:nvSpPr>
          <p:cNvPr id="28" name="TextBox 27"/>
          <p:cNvSpPr txBox="1"/>
          <p:nvPr/>
        </p:nvSpPr>
        <p:spPr>
          <a:xfrm>
            <a:off x="5220072" y="5291916"/>
            <a:ext cx="1512168" cy="369332"/>
          </a:xfrm>
          <a:prstGeom prst="rect">
            <a:avLst/>
          </a:prstGeom>
          <a:noFill/>
        </p:spPr>
        <p:txBody>
          <a:bodyPr wrap="square" rtlCol="0">
            <a:spAutoFit/>
          </a:bodyPr>
          <a:lstStyle/>
          <a:p>
            <a:r>
              <a:rPr lang="nl-NL" dirty="0" smtClean="0"/>
              <a:t>Symmetrisch?</a:t>
            </a:r>
            <a:endParaRPr lang="nl-NL" dirty="0"/>
          </a:p>
        </p:txBody>
      </p:sp>
      <p:sp>
        <p:nvSpPr>
          <p:cNvPr id="29" name="TextBox 28"/>
          <p:cNvSpPr txBox="1"/>
          <p:nvPr/>
        </p:nvSpPr>
        <p:spPr>
          <a:xfrm>
            <a:off x="5220072" y="5661248"/>
            <a:ext cx="1800200" cy="369332"/>
          </a:xfrm>
          <a:prstGeom prst="rect">
            <a:avLst/>
          </a:prstGeom>
          <a:noFill/>
        </p:spPr>
        <p:txBody>
          <a:bodyPr wrap="square" rtlCol="0">
            <a:spAutoFit/>
          </a:bodyPr>
          <a:lstStyle/>
          <a:p>
            <a:r>
              <a:rPr lang="nl-NL" dirty="0" smtClean="0"/>
              <a:t>Asymmetrisch?</a:t>
            </a:r>
            <a:endParaRPr lang="nl-NL" dirty="0"/>
          </a:p>
        </p:txBody>
      </p:sp>
      <p:sp>
        <p:nvSpPr>
          <p:cNvPr id="30" name="TextBox 29"/>
          <p:cNvSpPr txBox="1"/>
          <p:nvPr/>
        </p:nvSpPr>
        <p:spPr>
          <a:xfrm>
            <a:off x="5220072" y="6011996"/>
            <a:ext cx="1800200" cy="369332"/>
          </a:xfrm>
          <a:prstGeom prst="rect">
            <a:avLst/>
          </a:prstGeom>
          <a:noFill/>
        </p:spPr>
        <p:txBody>
          <a:bodyPr wrap="square" rtlCol="0">
            <a:spAutoFit/>
          </a:bodyPr>
          <a:lstStyle/>
          <a:p>
            <a:r>
              <a:rPr lang="nl-NL" dirty="0" smtClean="0"/>
              <a:t>Reflexief?</a:t>
            </a:r>
            <a:endParaRPr lang="nl-NL" dirty="0"/>
          </a:p>
        </p:txBody>
      </p:sp>
      <p:sp>
        <p:nvSpPr>
          <p:cNvPr id="31" name="TextBox 30"/>
          <p:cNvSpPr txBox="1"/>
          <p:nvPr/>
        </p:nvSpPr>
        <p:spPr>
          <a:xfrm>
            <a:off x="5220072" y="6372036"/>
            <a:ext cx="1800200" cy="369332"/>
          </a:xfrm>
          <a:prstGeom prst="rect">
            <a:avLst/>
          </a:prstGeom>
          <a:noFill/>
        </p:spPr>
        <p:txBody>
          <a:bodyPr wrap="square" rtlCol="0">
            <a:spAutoFit/>
          </a:bodyPr>
          <a:lstStyle/>
          <a:p>
            <a:r>
              <a:rPr lang="nl-NL" dirty="0" err="1" smtClean="0"/>
              <a:t>Irreflexief</a:t>
            </a:r>
            <a:r>
              <a:rPr lang="nl-NL" dirty="0" smtClean="0"/>
              <a:t>?</a:t>
            </a:r>
            <a:endParaRPr lang="nl-NL" dirty="0"/>
          </a:p>
        </p:txBody>
      </p:sp>
      <p:sp>
        <p:nvSpPr>
          <p:cNvPr id="32" name="TextBox 31"/>
          <p:cNvSpPr txBox="1"/>
          <p:nvPr/>
        </p:nvSpPr>
        <p:spPr>
          <a:xfrm>
            <a:off x="7020272" y="4571836"/>
            <a:ext cx="377026" cy="369332"/>
          </a:xfrm>
          <a:prstGeom prst="rect">
            <a:avLst/>
          </a:prstGeom>
          <a:noFill/>
        </p:spPr>
        <p:txBody>
          <a:bodyPr wrap="none" rtlCol="0">
            <a:spAutoFit/>
          </a:bodyPr>
          <a:lstStyle/>
          <a:p>
            <a:r>
              <a:rPr lang="nl-NL" i="1" dirty="0" smtClean="0"/>
              <a:t>Ja</a:t>
            </a:r>
            <a:endParaRPr lang="nl-NL" i="1" dirty="0"/>
          </a:p>
        </p:txBody>
      </p:sp>
      <p:sp>
        <p:nvSpPr>
          <p:cNvPr id="33" name="TextBox 32"/>
          <p:cNvSpPr txBox="1"/>
          <p:nvPr/>
        </p:nvSpPr>
        <p:spPr>
          <a:xfrm>
            <a:off x="7020272" y="4931876"/>
            <a:ext cx="564578" cy="369332"/>
          </a:xfrm>
          <a:prstGeom prst="rect">
            <a:avLst/>
          </a:prstGeom>
          <a:noFill/>
        </p:spPr>
        <p:txBody>
          <a:bodyPr wrap="none" rtlCol="0">
            <a:spAutoFit/>
          </a:bodyPr>
          <a:lstStyle/>
          <a:p>
            <a:r>
              <a:rPr lang="nl-NL" i="1" dirty="0" smtClean="0"/>
              <a:t>Nee</a:t>
            </a:r>
            <a:endParaRPr lang="nl-NL" i="1" dirty="0"/>
          </a:p>
        </p:txBody>
      </p:sp>
      <p:sp>
        <p:nvSpPr>
          <p:cNvPr id="34" name="TextBox 33"/>
          <p:cNvSpPr txBox="1"/>
          <p:nvPr/>
        </p:nvSpPr>
        <p:spPr>
          <a:xfrm>
            <a:off x="7020272" y="5291916"/>
            <a:ext cx="377026" cy="369332"/>
          </a:xfrm>
          <a:prstGeom prst="rect">
            <a:avLst/>
          </a:prstGeom>
          <a:noFill/>
        </p:spPr>
        <p:txBody>
          <a:bodyPr wrap="none" rtlCol="0">
            <a:spAutoFit/>
          </a:bodyPr>
          <a:lstStyle/>
          <a:p>
            <a:r>
              <a:rPr lang="nl-NL" i="1" dirty="0" smtClean="0"/>
              <a:t>Ja</a:t>
            </a:r>
            <a:endParaRPr lang="nl-NL" i="1" dirty="0"/>
          </a:p>
        </p:txBody>
      </p:sp>
      <p:sp>
        <p:nvSpPr>
          <p:cNvPr id="35" name="TextBox 34"/>
          <p:cNvSpPr txBox="1"/>
          <p:nvPr/>
        </p:nvSpPr>
        <p:spPr>
          <a:xfrm>
            <a:off x="7020272" y="5651956"/>
            <a:ext cx="554960" cy="369332"/>
          </a:xfrm>
          <a:prstGeom prst="rect">
            <a:avLst/>
          </a:prstGeom>
          <a:noFill/>
        </p:spPr>
        <p:txBody>
          <a:bodyPr wrap="none" rtlCol="0">
            <a:spAutoFit/>
          </a:bodyPr>
          <a:lstStyle/>
          <a:p>
            <a:r>
              <a:rPr lang="nl-NL" i="1" dirty="0" smtClean="0"/>
              <a:t>Nee</a:t>
            </a:r>
            <a:endParaRPr lang="nl-NL" i="1" dirty="0"/>
          </a:p>
        </p:txBody>
      </p:sp>
      <p:sp>
        <p:nvSpPr>
          <p:cNvPr id="36" name="TextBox 35"/>
          <p:cNvSpPr txBox="1"/>
          <p:nvPr/>
        </p:nvSpPr>
        <p:spPr>
          <a:xfrm>
            <a:off x="7031758" y="6011996"/>
            <a:ext cx="377026" cy="369332"/>
          </a:xfrm>
          <a:prstGeom prst="rect">
            <a:avLst/>
          </a:prstGeom>
          <a:noFill/>
        </p:spPr>
        <p:txBody>
          <a:bodyPr wrap="none" rtlCol="0">
            <a:spAutoFit/>
          </a:bodyPr>
          <a:lstStyle/>
          <a:p>
            <a:r>
              <a:rPr lang="nl-NL" i="1" dirty="0" smtClean="0"/>
              <a:t>Ja</a:t>
            </a:r>
            <a:endParaRPr lang="nl-NL" i="1" dirty="0"/>
          </a:p>
        </p:txBody>
      </p:sp>
      <p:sp>
        <p:nvSpPr>
          <p:cNvPr id="37" name="TextBox 36"/>
          <p:cNvSpPr txBox="1"/>
          <p:nvPr/>
        </p:nvSpPr>
        <p:spPr>
          <a:xfrm>
            <a:off x="7020272" y="6372036"/>
            <a:ext cx="554960" cy="369332"/>
          </a:xfrm>
          <a:prstGeom prst="rect">
            <a:avLst/>
          </a:prstGeom>
          <a:noFill/>
        </p:spPr>
        <p:txBody>
          <a:bodyPr wrap="none" rtlCol="0">
            <a:spAutoFit/>
          </a:bodyPr>
          <a:lstStyle/>
          <a:p>
            <a:r>
              <a:rPr lang="nl-NL" i="1" dirty="0" smtClean="0"/>
              <a:t>Nee</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20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20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fade">
                                      <p:cBhvr>
                                        <p:cTn id="22" dur="2000"/>
                                        <p:tgtEl>
                                          <p:spTgt spid="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20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Effect transition="in" filter="fade">
                                      <p:cBhvr>
                                        <p:cTn id="32" dur="2000"/>
                                        <p:tgtEl>
                                          <p:spTgt spid="3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2000"/>
                                        <p:tgtEl>
                                          <p:spTgt spid="2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2000"/>
                                        <p:tgtEl>
                                          <p:spTgt spid="3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fade">
                                      <p:cBhvr>
                                        <p:cTn id="47" dur="2000"/>
                                        <p:tgtEl>
                                          <p:spTgt spid="3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fade">
                                      <p:cBhvr>
                                        <p:cTn id="52" dur="2000"/>
                                        <p:tgtEl>
                                          <p:spTgt spid="3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2000"/>
                                        <p:tgtEl>
                                          <p:spTgt spid="3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xEl>
                                              <p:pRg st="0" end="0"/>
                                            </p:txEl>
                                          </p:spTgt>
                                        </p:tgtEl>
                                        <p:attrNameLst>
                                          <p:attrName>style.visibility</p:attrName>
                                        </p:attrNameLst>
                                      </p:cBhvr>
                                      <p:to>
                                        <p:strVal val="visible"/>
                                      </p:to>
                                    </p:set>
                                    <p:animEffect transition="in" filter="fade">
                                      <p:cBhvr>
                                        <p:cTn id="62" dur="20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P spid="27" grpId="0" build="allAtOnce"/>
      <p:bldP spid="28" grpId="0" build="allAtOnce"/>
      <p:bldP spid="29" grpId="0" build="allAtOnce"/>
      <p:bldP spid="30" grpId="0" build="allAtOnce"/>
      <p:bldP spid="31" grpId="0" build="allAtOnce"/>
      <p:bldP spid="32" grpId="0" build="allAtOnce"/>
      <p:bldP spid="33" grpId="0" build="allAtOnce"/>
      <p:bldP spid="34" grpId="0" build="allAtOnce"/>
      <p:bldP spid="35" grpId="0" build="allAtOnce"/>
      <p:bldP spid="36" grpId="0" build="allAtOnce"/>
      <p:bldP spid="37" grpId="0" build="allAtOnce"/>
    </p:bld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Verbanden tussen </a:t>
            </a:r>
            <a:r>
              <a:rPr lang="nl-NL" sz="3600" dirty="0" err="1" smtClean="0"/>
              <a:t>twee-plaatsige</a:t>
            </a:r>
            <a:r>
              <a:rPr lang="nl-NL" sz="3600" dirty="0" smtClean="0"/>
              <a:t> relaties</a:t>
            </a:r>
            <a:endParaRPr lang="nl-NL" sz="3600" dirty="0"/>
          </a:p>
        </p:txBody>
      </p:sp>
      <p:sp>
        <p:nvSpPr>
          <p:cNvPr id="15" name="Rectangle 14"/>
          <p:cNvSpPr/>
          <p:nvPr/>
        </p:nvSpPr>
        <p:spPr>
          <a:xfrm>
            <a:off x="360040" y="1556792"/>
            <a:ext cx="8604448" cy="369332"/>
          </a:xfrm>
          <a:prstGeom prst="rect">
            <a:avLst/>
          </a:prstGeom>
        </p:spPr>
        <p:txBody>
          <a:bodyPr wrap="square">
            <a:spAutoFit/>
          </a:bodyPr>
          <a:lstStyle/>
          <a:p>
            <a:r>
              <a:rPr lang="nl-NL" dirty="0" smtClean="0"/>
              <a:t>Relatie </a:t>
            </a:r>
            <a:r>
              <a:rPr lang="nl-NL" b="1" dirty="0" err="1" smtClean="0"/>
              <a:t>Fxy</a:t>
            </a:r>
            <a:r>
              <a:rPr lang="nl-NL" b="1" dirty="0" smtClean="0"/>
              <a:t> </a:t>
            </a:r>
            <a:r>
              <a:rPr lang="nl-NL" dirty="0" smtClean="0"/>
              <a:t>is de </a:t>
            </a:r>
            <a:r>
              <a:rPr lang="nl-NL" u="sng" dirty="0" smtClean="0"/>
              <a:t>omkeerrelatie</a:t>
            </a:r>
            <a:r>
              <a:rPr lang="nl-NL" dirty="0" smtClean="0"/>
              <a:t> van relatie </a:t>
            </a:r>
            <a:r>
              <a:rPr lang="nl-NL" b="1" dirty="0" err="1" smtClean="0"/>
              <a:t>Gxy</a:t>
            </a:r>
            <a:r>
              <a:rPr lang="nl-NL" dirty="0" smtClean="0"/>
              <a:t> dan en slechts dan als </a:t>
            </a:r>
            <a:r>
              <a:rPr lang="nl-NL" b="1" dirty="0" smtClean="0"/>
              <a:t>∀x∀y (</a:t>
            </a:r>
            <a:r>
              <a:rPr lang="nl-NL" b="1" dirty="0" err="1" smtClean="0"/>
              <a:t>Gxy</a:t>
            </a:r>
            <a:r>
              <a:rPr lang="nl-NL" b="1" dirty="0" smtClean="0"/>
              <a:t> ↔ </a:t>
            </a:r>
            <a:r>
              <a:rPr lang="nl-NL" b="1" dirty="0" err="1" smtClean="0"/>
              <a:t>Fyx</a:t>
            </a:r>
            <a:r>
              <a:rPr lang="nl-NL" b="1" dirty="0" smtClean="0"/>
              <a:t>)</a:t>
            </a:r>
            <a:endParaRPr lang="nl-NL" dirty="0"/>
          </a:p>
        </p:txBody>
      </p:sp>
      <p:sp>
        <p:nvSpPr>
          <p:cNvPr id="13" name="TextBox 12"/>
          <p:cNvSpPr txBox="1"/>
          <p:nvPr/>
        </p:nvSpPr>
        <p:spPr>
          <a:xfrm>
            <a:off x="323528" y="2060848"/>
            <a:ext cx="5688632" cy="369332"/>
          </a:xfrm>
          <a:prstGeom prst="rect">
            <a:avLst/>
          </a:prstGeom>
          <a:noFill/>
        </p:spPr>
        <p:txBody>
          <a:bodyPr wrap="square" rtlCol="0">
            <a:spAutoFit/>
          </a:bodyPr>
          <a:lstStyle/>
          <a:p>
            <a:r>
              <a:rPr lang="nl-NL" i="1" dirty="0" smtClean="0"/>
              <a:t>‘Ligt links van’ is de omkeerrelatie van ‘Ligt rechts van’</a:t>
            </a:r>
            <a:endParaRPr lang="nl-NL" i="1" dirty="0"/>
          </a:p>
        </p:txBody>
      </p:sp>
      <p:sp>
        <p:nvSpPr>
          <p:cNvPr id="22" name="TextBox 21"/>
          <p:cNvSpPr txBox="1"/>
          <p:nvPr/>
        </p:nvSpPr>
        <p:spPr>
          <a:xfrm>
            <a:off x="323528" y="2411596"/>
            <a:ext cx="5688632" cy="369332"/>
          </a:xfrm>
          <a:prstGeom prst="rect">
            <a:avLst/>
          </a:prstGeom>
          <a:noFill/>
        </p:spPr>
        <p:txBody>
          <a:bodyPr wrap="square" rtlCol="0">
            <a:spAutoFit/>
          </a:bodyPr>
          <a:lstStyle/>
          <a:p>
            <a:r>
              <a:rPr lang="nl-NL" i="1" dirty="0" smtClean="0"/>
              <a:t>‘Ligt recht van’ is de omkeerrelatie van ‘Ligt links van’</a:t>
            </a:r>
            <a:endParaRPr lang="nl-NL" i="1" dirty="0"/>
          </a:p>
        </p:txBody>
      </p:sp>
      <p:sp>
        <p:nvSpPr>
          <p:cNvPr id="38" name="TextBox 37"/>
          <p:cNvSpPr txBox="1"/>
          <p:nvPr/>
        </p:nvSpPr>
        <p:spPr>
          <a:xfrm>
            <a:off x="323528" y="3149791"/>
            <a:ext cx="3384376" cy="1311128"/>
          </a:xfrm>
          <a:prstGeom prst="rect">
            <a:avLst/>
          </a:prstGeom>
          <a:noFill/>
        </p:spPr>
        <p:txBody>
          <a:bodyPr wrap="square" rtlCol="0">
            <a:spAutoFit/>
          </a:bodyPr>
          <a:lstStyle/>
          <a:p>
            <a:pPr marL="342900" lvl="0" indent="-342900">
              <a:spcBef>
                <a:spcPct val="20000"/>
              </a:spcBef>
              <a:defRPr/>
            </a:pPr>
            <a:r>
              <a:rPr lang="nl-NL" dirty="0" smtClean="0"/>
              <a:t>Jan is groter dan Piet</a:t>
            </a:r>
          </a:p>
          <a:p>
            <a:pPr marL="342900" lvl="0" indent="-342900">
              <a:spcBef>
                <a:spcPct val="20000"/>
              </a:spcBef>
              <a:defRPr/>
            </a:pPr>
            <a:r>
              <a:rPr lang="nl-NL" dirty="0" smtClean="0"/>
              <a:t>Piet is groter dan Kees</a:t>
            </a:r>
          </a:p>
          <a:p>
            <a:pPr marL="342900" lvl="0" indent="-342900">
              <a:spcBef>
                <a:spcPct val="20000"/>
              </a:spcBef>
              <a:defRPr/>
            </a:pPr>
            <a:r>
              <a:rPr lang="nl-NL" dirty="0" smtClean="0"/>
              <a:t>/ Kees is kleiner dan Jan</a:t>
            </a:r>
          </a:p>
          <a:p>
            <a:endParaRPr lang="nl-NL" dirty="0"/>
          </a:p>
        </p:txBody>
      </p:sp>
      <p:sp>
        <p:nvSpPr>
          <p:cNvPr id="40" name="TextBox 39"/>
          <p:cNvSpPr txBox="1"/>
          <p:nvPr/>
        </p:nvSpPr>
        <p:spPr>
          <a:xfrm>
            <a:off x="4572000" y="3092767"/>
            <a:ext cx="936104" cy="1200329"/>
          </a:xfrm>
          <a:prstGeom prst="rect">
            <a:avLst/>
          </a:prstGeom>
          <a:noFill/>
        </p:spPr>
        <p:txBody>
          <a:bodyPr wrap="square" rtlCol="0">
            <a:spAutoFit/>
          </a:bodyPr>
          <a:lstStyle/>
          <a:p>
            <a:r>
              <a:rPr lang="nl-NL" b="1" dirty="0" smtClean="0"/>
              <a:t>j</a:t>
            </a:r>
            <a:r>
              <a:rPr lang="nl-NL" dirty="0" smtClean="0"/>
              <a:t>: Jan         </a:t>
            </a:r>
          </a:p>
          <a:p>
            <a:r>
              <a:rPr lang="nl-NL" b="1" dirty="0" smtClean="0"/>
              <a:t>p</a:t>
            </a:r>
            <a:r>
              <a:rPr lang="nl-NL" dirty="0" smtClean="0"/>
              <a:t>: Piet</a:t>
            </a:r>
          </a:p>
          <a:p>
            <a:r>
              <a:rPr lang="nl-NL" b="1" dirty="0" smtClean="0"/>
              <a:t>k</a:t>
            </a:r>
            <a:r>
              <a:rPr lang="nl-NL" dirty="0" smtClean="0"/>
              <a:t>: Kees</a:t>
            </a:r>
          </a:p>
          <a:p>
            <a:endParaRPr lang="nl-NL" dirty="0"/>
          </a:p>
        </p:txBody>
      </p:sp>
      <p:sp>
        <p:nvSpPr>
          <p:cNvPr id="41" name="TextBox 40"/>
          <p:cNvSpPr txBox="1"/>
          <p:nvPr/>
        </p:nvSpPr>
        <p:spPr>
          <a:xfrm>
            <a:off x="5652120" y="3092767"/>
            <a:ext cx="2376264" cy="1200329"/>
          </a:xfrm>
          <a:prstGeom prst="rect">
            <a:avLst/>
          </a:prstGeom>
          <a:noFill/>
        </p:spPr>
        <p:txBody>
          <a:bodyPr wrap="square" rtlCol="0">
            <a:spAutoFit/>
          </a:bodyPr>
          <a:lstStyle/>
          <a:p>
            <a:r>
              <a:rPr lang="nl-NL" b="1" dirty="0" err="1" smtClean="0"/>
              <a:t>Gxy</a:t>
            </a:r>
            <a:r>
              <a:rPr lang="nl-NL" dirty="0" smtClean="0"/>
              <a:t>:</a:t>
            </a:r>
            <a:r>
              <a:rPr lang="nl-NL" b="1" dirty="0" smtClean="0"/>
              <a:t> </a:t>
            </a:r>
            <a:r>
              <a:rPr lang="nl-NL" dirty="0" smtClean="0"/>
              <a:t>x is groter dan y</a:t>
            </a:r>
          </a:p>
          <a:p>
            <a:r>
              <a:rPr lang="nl-NL" b="1" dirty="0" err="1" smtClean="0"/>
              <a:t>Kxy</a:t>
            </a:r>
            <a:r>
              <a:rPr lang="nl-NL" dirty="0" smtClean="0"/>
              <a:t>: x is kleiner dan y</a:t>
            </a:r>
          </a:p>
          <a:p>
            <a:r>
              <a:rPr lang="nl-NL" dirty="0" smtClean="0"/>
              <a:t>Domein: mensen</a:t>
            </a:r>
          </a:p>
          <a:p>
            <a:endParaRPr lang="nl-NL" dirty="0"/>
          </a:p>
        </p:txBody>
      </p:sp>
      <p:sp>
        <p:nvSpPr>
          <p:cNvPr id="42" name="TextBox 41"/>
          <p:cNvSpPr txBox="1"/>
          <p:nvPr/>
        </p:nvSpPr>
        <p:spPr>
          <a:xfrm>
            <a:off x="323528" y="4365104"/>
            <a:ext cx="7488832" cy="1754326"/>
          </a:xfrm>
          <a:prstGeom prst="rect">
            <a:avLst/>
          </a:prstGeom>
          <a:noFill/>
        </p:spPr>
        <p:txBody>
          <a:bodyPr wrap="square" rtlCol="0">
            <a:spAutoFit/>
          </a:bodyPr>
          <a:lstStyle/>
          <a:p>
            <a:r>
              <a:rPr lang="nl-NL" b="1" dirty="0" err="1" smtClean="0"/>
              <a:t>Gjp</a:t>
            </a:r>
            <a:endParaRPr lang="nl-NL" b="1" dirty="0" smtClean="0"/>
          </a:p>
          <a:p>
            <a:r>
              <a:rPr lang="nl-NL" b="1" dirty="0" err="1" smtClean="0"/>
              <a:t>Gpk</a:t>
            </a:r>
            <a:endParaRPr lang="nl-NL" b="1" dirty="0" smtClean="0"/>
          </a:p>
          <a:p>
            <a:r>
              <a:rPr lang="nl-NL" b="1" dirty="0" smtClean="0"/>
              <a:t>∀x∀y∀z ((</a:t>
            </a:r>
            <a:r>
              <a:rPr lang="nl-NL" b="1" dirty="0" err="1" smtClean="0"/>
              <a:t>Gxy</a:t>
            </a:r>
            <a:r>
              <a:rPr lang="nl-NL" b="1" dirty="0" smtClean="0"/>
              <a:t> ∧ </a:t>
            </a:r>
            <a:r>
              <a:rPr lang="nl-NL" b="1" dirty="0" err="1" smtClean="0"/>
              <a:t>Gyz</a:t>
            </a:r>
            <a:r>
              <a:rPr lang="nl-NL" b="1" dirty="0" smtClean="0"/>
              <a:t>) → </a:t>
            </a:r>
            <a:r>
              <a:rPr lang="nl-NL" b="1" dirty="0" err="1" smtClean="0"/>
              <a:t>Gxz</a:t>
            </a:r>
            <a:r>
              <a:rPr lang="nl-NL" b="1" dirty="0" smtClean="0"/>
              <a:t>)</a:t>
            </a:r>
          </a:p>
          <a:p>
            <a:r>
              <a:rPr lang="nl-NL" b="1" dirty="0" smtClean="0"/>
              <a:t>∀x∀y (</a:t>
            </a:r>
            <a:r>
              <a:rPr lang="nl-NL" b="1" dirty="0" err="1" smtClean="0"/>
              <a:t>Gxy</a:t>
            </a:r>
            <a:r>
              <a:rPr lang="nl-NL" b="1" dirty="0" smtClean="0"/>
              <a:t> ↔ </a:t>
            </a:r>
            <a:r>
              <a:rPr lang="nl-NL" b="1" dirty="0" err="1" smtClean="0"/>
              <a:t>Kyx</a:t>
            </a:r>
            <a:r>
              <a:rPr lang="nl-NL" b="1" dirty="0" smtClean="0"/>
              <a:t>)</a:t>
            </a:r>
          </a:p>
          <a:p>
            <a:r>
              <a:rPr lang="nl-NL" b="1" dirty="0" smtClean="0"/>
              <a:t>/ </a:t>
            </a:r>
            <a:r>
              <a:rPr lang="nl-NL" b="1" dirty="0" err="1" smtClean="0"/>
              <a:t>Kkj</a:t>
            </a:r>
            <a:endParaRPr lang="nl-NL" b="1" dirty="0" smtClean="0"/>
          </a:p>
          <a:p>
            <a:endParaRPr lang="nl-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20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xEl>
                                              <p:pRg st="0" end="0"/>
                                            </p:txEl>
                                          </p:spTgt>
                                        </p:tgtEl>
                                        <p:attrNameLst>
                                          <p:attrName>style.visibility</p:attrName>
                                        </p:attrNameLst>
                                      </p:cBhvr>
                                      <p:to>
                                        <p:strVal val="visible"/>
                                      </p:to>
                                    </p:set>
                                    <p:animEffect transition="in" filter="fade">
                                      <p:cBhvr>
                                        <p:cTn id="17" dur="2000"/>
                                        <p:tgtEl>
                                          <p:spTgt spid="3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8">
                                            <p:txEl>
                                              <p:pRg st="1" end="1"/>
                                            </p:txEl>
                                          </p:spTgt>
                                        </p:tgtEl>
                                        <p:attrNameLst>
                                          <p:attrName>style.visibility</p:attrName>
                                        </p:attrNameLst>
                                      </p:cBhvr>
                                      <p:to>
                                        <p:strVal val="visible"/>
                                      </p:to>
                                    </p:set>
                                    <p:animEffect transition="in" filter="fade">
                                      <p:cBhvr>
                                        <p:cTn id="20" dur="2000"/>
                                        <p:tgtEl>
                                          <p:spTgt spid="38">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xEl>
                                              <p:pRg st="2" end="2"/>
                                            </p:txEl>
                                          </p:spTgt>
                                        </p:tgtEl>
                                        <p:attrNameLst>
                                          <p:attrName>style.visibility</p:attrName>
                                        </p:attrNameLst>
                                      </p:cBhvr>
                                      <p:to>
                                        <p:strVal val="visible"/>
                                      </p:to>
                                    </p:set>
                                    <p:animEffect transition="in" filter="fade">
                                      <p:cBhvr>
                                        <p:cTn id="23" dur="2000"/>
                                        <p:tgtEl>
                                          <p:spTgt spid="3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Effect transition="in" filter="fade">
                                      <p:cBhvr>
                                        <p:cTn id="28" dur="2000"/>
                                        <p:tgtEl>
                                          <p:spTgt spid="4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xEl>
                                              <p:pRg st="1" end="1"/>
                                            </p:txEl>
                                          </p:spTgt>
                                        </p:tgtEl>
                                        <p:attrNameLst>
                                          <p:attrName>style.visibility</p:attrName>
                                        </p:attrNameLst>
                                      </p:cBhvr>
                                      <p:to>
                                        <p:strVal val="visible"/>
                                      </p:to>
                                    </p:set>
                                    <p:animEffect transition="in" filter="fade">
                                      <p:cBhvr>
                                        <p:cTn id="31" dur="2000"/>
                                        <p:tgtEl>
                                          <p:spTgt spid="40">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xEl>
                                              <p:pRg st="2" end="2"/>
                                            </p:txEl>
                                          </p:spTgt>
                                        </p:tgtEl>
                                        <p:attrNameLst>
                                          <p:attrName>style.visibility</p:attrName>
                                        </p:attrNameLst>
                                      </p:cBhvr>
                                      <p:to>
                                        <p:strVal val="visible"/>
                                      </p:to>
                                    </p:set>
                                    <p:animEffect transition="in" filter="fade">
                                      <p:cBhvr>
                                        <p:cTn id="34" dur="2000"/>
                                        <p:tgtEl>
                                          <p:spTgt spid="40">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xEl>
                                              <p:pRg st="0" end="0"/>
                                            </p:txEl>
                                          </p:spTgt>
                                        </p:tgtEl>
                                        <p:attrNameLst>
                                          <p:attrName>style.visibility</p:attrName>
                                        </p:attrNameLst>
                                      </p:cBhvr>
                                      <p:to>
                                        <p:strVal val="visible"/>
                                      </p:to>
                                    </p:set>
                                    <p:animEffect transition="in" filter="fade">
                                      <p:cBhvr>
                                        <p:cTn id="37" dur="2000"/>
                                        <p:tgtEl>
                                          <p:spTgt spid="41">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xEl>
                                              <p:pRg st="1" end="1"/>
                                            </p:txEl>
                                          </p:spTgt>
                                        </p:tgtEl>
                                        <p:attrNameLst>
                                          <p:attrName>style.visibility</p:attrName>
                                        </p:attrNameLst>
                                      </p:cBhvr>
                                      <p:to>
                                        <p:strVal val="visible"/>
                                      </p:to>
                                    </p:set>
                                    <p:animEffect transition="in" filter="fade">
                                      <p:cBhvr>
                                        <p:cTn id="40" dur="2000"/>
                                        <p:tgtEl>
                                          <p:spTgt spid="41">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xEl>
                                              <p:pRg st="2" end="2"/>
                                            </p:txEl>
                                          </p:spTgt>
                                        </p:tgtEl>
                                        <p:attrNameLst>
                                          <p:attrName>style.visibility</p:attrName>
                                        </p:attrNameLst>
                                      </p:cBhvr>
                                      <p:to>
                                        <p:strVal val="visible"/>
                                      </p:to>
                                    </p:set>
                                    <p:animEffect transition="in" filter="fade">
                                      <p:cBhvr>
                                        <p:cTn id="43" dur="2000"/>
                                        <p:tgtEl>
                                          <p:spTgt spid="41">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2">
                                            <p:txEl>
                                              <p:pRg st="0" end="0"/>
                                            </p:txEl>
                                          </p:spTgt>
                                        </p:tgtEl>
                                        <p:attrNameLst>
                                          <p:attrName>style.visibility</p:attrName>
                                        </p:attrNameLst>
                                      </p:cBhvr>
                                      <p:to>
                                        <p:strVal val="visible"/>
                                      </p:to>
                                    </p:set>
                                    <p:animEffect transition="in" filter="fade">
                                      <p:cBhvr>
                                        <p:cTn id="48" dur="2000"/>
                                        <p:tgtEl>
                                          <p:spTgt spid="4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
                                            <p:txEl>
                                              <p:pRg st="1" end="1"/>
                                            </p:txEl>
                                          </p:spTgt>
                                        </p:tgtEl>
                                        <p:attrNameLst>
                                          <p:attrName>style.visibility</p:attrName>
                                        </p:attrNameLst>
                                      </p:cBhvr>
                                      <p:to>
                                        <p:strVal val="visible"/>
                                      </p:to>
                                    </p:set>
                                    <p:animEffect transition="in" filter="fade">
                                      <p:cBhvr>
                                        <p:cTn id="51" dur="2000"/>
                                        <p:tgtEl>
                                          <p:spTgt spid="42">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xEl>
                                              <p:pRg st="2" end="2"/>
                                            </p:txEl>
                                          </p:spTgt>
                                        </p:tgtEl>
                                        <p:attrNameLst>
                                          <p:attrName>style.visibility</p:attrName>
                                        </p:attrNameLst>
                                      </p:cBhvr>
                                      <p:to>
                                        <p:strVal val="visible"/>
                                      </p:to>
                                    </p:set>
                                    <p:animEffect transition="in" filter="fade">
                                      <p:cBhvr>
                                        <p:cTn id="54" dur="2000"/>
                                        <p:tgtEl>
                                          <p:spTgt spid="42">
                                            <p:txEl>
                                              <p:pRg st="2" end="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xEl>
                                              <p:pRg st="3" end="3"/>
                                            </p:txEl>
                                          </p:spTgt>
                                        </p:tgtEl>
                                        <p:attrNameLst>
                                          <p:attrName>style.visibility</p:attrName>
                                        </p:attrNameLst>
                                      </p:cBhvr>
                                      <p:to>
                                        <p:strVal val="visible"/>
                                      </p:to>
                                    </p:set>
                                    <p:animEffect transition="in" filter="fade">
                                      <p:cBhvr>
                                        <p:cTn id="57" dur="2000"/>
                                        <p:tgtEl>
                                          <p:spTgt spid="42">
                                            <p:txEl>
                                              <p:pRg st="3" end="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2">
                                            <p:txEl>
                                              <p:pRg st="4" end="4"/>
                                            </p:txEl>
                                          </p:spTgt>
                                        </p:tgtEl>
                                        <p:attrNameLst>
                                          <p:attrName>style.visibility</p:attrName>
                                        </p:attrNameLst>
                                      </p:cBhvr>
                                      <p:to>
                                        <p:strVal val="visible"/>
                                      </p:to>
                                    </p:set>
                                    <p:animEffect transition="in" filter="fade">
                                      <p:cBhvr>
                                        <p:cTn id="60" dur="2000"/>
                                        <p:tgtEl>
                                          <p:spTgt spid="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22" grpId="0" build="allAtOnce"/>
      <p:bldP spid="38" grpId="0" build="allAtOnce"/>
      <p:bldP spid="40" grpId="0" build="allAtOnce"/>
      <p:bldP spid="41" grpId="0" build="allAtOnce"/>
      <p:bldP spid="42" grpId="0" build="allAtOnce"/>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Equivalentierelaties</a:t>
            </a:r>
            <a:endParaRPr lang="nl-NL" sz="3600" dirty="0"/>
          </a:p>
        </p:txBody>
      </p:sp>
      <p:sp>
        <p:nvSpPr>
          <p:cNvPr id="15" name="Rectangle 14"/>
          <p:cNvSpPr/>
          <p:nvPr/>
        </p:nvSpPr>
        <p:spPr>
          <a:xfrm>
            <a:off x="360040" y="1556792"/>
            <a:ext cx="8604448" cy="2862322"/>
          </a:xfrm>
          <a:prstGeom prst="rect">
            <a:avLst/>
          </a:prstGeom>
        </p:spPr>
        <p:txBody>
          <a:bodyPr wrap="square">
            <a:spAutoFit/>
          </a:bodyPr>
          <a:lstStyle/>
          <a:p>
            <a:r>
              <a:rPr lang="nl-NL" dirty="0" smtClean="0"/>
              <a:t>Neem de volgende relaties:</a:t>
            </a:r>
          </a:p>
          <a:p>
            <a:endParaRPr lang="nl-NL" dirty="0" smtClean="0"/>
          </a:p>
          <a:p>
            <a:r>
              <a:rPr lang="nl-NL" i="1" dirty="0" smtClean="0"/>
              <a:t>Is even groot als</a:t>
            </a:r>
          </a:p>
          <a:p>
            <a:r>
              <a:rPr lang="nl-NL" i="1" dirty="0" smtClean="0"/>
              <a:t>Is gelijkvorming met</a:t>
            </a:r>
          </a:p>
          <a:p>
            <a:r>
              <a:rPr lang="nl-NL" i="1" dirty="0" smtClean="0"/>
              <a:t>Weegt hetzelfde als</a:t>
            </a:r>
          </a:p>
          <a:p>
            <a:r>
              <a:rPr lang="nl-NL" i="1" dirty="0" smtClean="0"/>
              <a:t>Heeft dezelfde kleur als</a:t>
            </a:r>
          </a:p>
          <a:p>
            <a:r>
              <a:rPr lang="nl-NL" i="1" dirty="0" smtClean="0"/>
              <a:t>Is even oud als</a:t>
            </a:r>
          </a:p>
          <a:p>
            <a:r>
              <a:rPr lang="nl-NL" i="1" dirty="0" smtClean="0"/>
              <a:t>Is even lang als</a:t>
            </a:r>
          </a:p>
          <a:p>
            <a:r>
              <a:rPr lang="nl-NL" dirty="0" smtClean="0"/>
              <a:t>  </a:t>
            </a:r>
          </a:p>
          <a:p>
            <a:endParaRPr lang="nl-NL" dirty="0"/>
          </a:p>
        </p:txBody>
      </p:sp>
      <p:sp>
        <p:nvSpPr>
          <p:cNvPr id="30" name="TextBox 29"/>
          <p:cNvSpPr txBox="1"/>
          <p:nvPr/>
        </p:nvSpPr>
        <p:spPr>
          <a:xfrm>
            <a:off x="323528" y="4149080"/>
            <a:ext cx="2952328" cy="1323439"/>
          </a:xfrm>
          <a:prstGeom prst="rect">
            <a:avLst/>
          </a:prstGeom>
          <a:noFill/>
        </p:spPr>
        <p:txBody>
          <a:bodyPr wrap="square" rtlCol="0">
            <a:spAutoFit/>
          </a:bodyPr>
          <a:lstStyle/>
          <a:p>
            <a:r>
              <a:rPr lang="nl-NL" dirty="0" smtClean="0"/>
              <a:t>Al deze relaties zijn</a:t>
            </a:r>
          </a:p>
          <a:p>
            <a:endParaRPr lang="nl-NL" sz="800" dirty="0" smtClean="0"/>
          </a:p>
          <a:p>
            <a:r>
              <a:rPr lang="nl-NL" dirty="0" smtClean="0"/>
              <a:t>1. reflexief</a:t>
            </a:r>
          </a:p>
          <a:p>
            <a:r>
              <a:rPr lang="nl-NL" dirty="0" smtClean="0"/>
              <a:t>2. transitief</a:t>
            </a:r>
          </a:p>
          <a:p>
            <a:r>
              <a:rPr lang="nl-NL" dirty="0" smtClean="0"/>
              <a:t>3. symmetrisch</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2000"/>
                                        <p:tgtEl>
                                          <p:spTgt spid="3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xEl>
                                              <p:pRg st="2" end="2"/>
                                            </p:txEl>
                                          </p:spTgt>
                                        </p:tgtEl>
                                        <p:attrNameLst>
                                          <p:attrName>style.visibility</p:attrName>
                                        </p:attrNameLst>
                                      </p:cBhvr>
                                      <p:to>
                                        <p:strVal val="visible"/>
                                      </p:to>
                                    </p:set>
                                    <p:animEffect transition="in" filter="fade">
                                      <p:cBhvr>
                                        <p:cTn id="10" dur="2000"/>
                                        <p:tgtEl>
                                          <p:spTgt spid="30">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xEl>
                                              <p:pRg st="3" end="3"/>
                                            </p:txEl>
                                          </p:spTgt>
                                        </p:tgtEl>
                                        <p:attrNameLst>
                                          <p:attrName>style.visibility</p:attrName>
                                        </p:attrNameLst>
                                      </p:cBhvr>
                                      <p:to>
                                        <p:strVal val="visible"/>
                                      </p:to>
                                    </p:set>
                                    <p:animEffect transition="in" filter="fade">
                                      <p:cBhvr>
                                        <p:cTn id="13" dur="2000"/>
                                        <p:tgtEl>
                                          <p:spTgt spid="30">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xEl>
                                              <p:pRg st="4" end="4"/>
                                            </p:txEl>
                                          </p:spTgt>
                                        </p:tgtEl>
                                        <p:attrNameLst>
                                          <p:attrName>style.visibility</p:attrName>
                                        </p:attrNameLst>
                                      </p:cBhvr>
                                      <p:to>
                                        <p:strVal val="visible"/>
                                      </p:to>
                                    </p:set>
                                    <p:animEffect transition="in" filter="fade">
                                      <p:cBhvr>
                                        <p:cTn id="16" dur="20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Equivalentierelaties</a:t>
            </a:r>
            <a:endParaRPr lang="nl-NL" sz="3600" dirty="0"/>
          </a:p>
        </p:txBody>
      </p:sp>
      <p:sp>
        <p:nvSpPr>
          <p:cNvPr id="15" name="Rectangle 14"/>
          <p:cNvSpPr/>
          <p:nvPr/>
        </p:nvSpPr>
        <p:spPr>
          <a:xfrm>
            <a:off x="360040" y="1556792"/>
            <a:ext cx="8604448" cy="2862322"/>
          </a:xfrm>
          <a:prstGeom prst="rect">
            <a:avLst/>
          </a:prstGeom>
        </p:spPr>
        <p:txBody>
          <a:bodyPr wrap="square">
            <a:spAutoFit/>
          </a:bodyPr>
          <a:lstStyle/>
          <a:p>
            <a:r>
              <a:rPr lang="nl-NL" dirty="0" smtClean="0"/>
              <a:t>Neem de volgende relaties:</a:t>
            </a:r>
          </a:p>
          <a:p>
            <a:endParaRPr lang="nl-NL" dirty="0" smtClean="0"/>
          </a:p>
          <a:p>
            <a:r>
              <a:rPr lang="nl-NL" i="1" dirty="0" smtClean="0"/>
              <a:t>Is even groot als</a:t>
            </a:r>
          </a:p>
          <a:p>
            <a:r>
              <a:rPr lang="nl-NL" i="1" dirty="0" smtClean="0"/>
              <a:t>Is gelijkvorming met</a:t>
            </a:r>
          </a:p>
          <a:p>
            <a:r>
              <a:rPr lang="nl-NL" i="1" dirty="0" smtClean="0"/>
              <a:t>Weegt hetzelfde als</a:t>
            </a:r>
          </a:p>
          <a:p>
            <a:r>
              <a:rPr lang="nl-NL" i="1" dirty="0" smtClean="0"/>
              <a:t>Heeft dezelfde kleur als</a:t>
            </a:r>
          </a:p>
          <a:p>
            <a:r>
              <a:rPr lang="nl-NL" i="1" dirty="0" smtClean="0"/>
              <a:t>Is even oud als</a:t>
            </a:r>
          </a:p>
          <a:p>
            <a:r>
              <a:rPr lang="nl-NL" i="1" dirty="0" smtClean="0"/>
              <a:t>Is even lang als</a:t>
            </a:r>
          </a:p>
          <a:p>
            <a:r>
              <a:rPr lang="nl-NL" dirty="0" smtClean="0"/>
              <a:t>  </a:t>
            </a:r>
          </a:p>
          <a:p>
            <a:endParaRPr lang="nl-NL" dirty="0"/>
          </a:p>
        </p:txBody>
      </p:sp>
      <p:sp>
        <p:nvSpPr>
          <p:cNvPr id="10" name="Rectangle 9"/>
          <p:cNvSpPr/>
          <p:nvPr/>
        </p:nvSpPr>
        <p:spPr>
          <a:xfrm>
            <a:off x="4860032" y="1700808"/>
            <a:ext cx="3888432"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xtBox 27"/>
          <p:cNvSpPr txBox="1"/>
          <p:nvPr/>
        </p:nvSpPr>
        <p:spPr>
          <a:xfrm>
            <a:off x="7884368" y="4941168"/>
            <a:ext cx="1008112" cy="369332"/>
          </a:xfrm>
          <a:prstGeom prst="rect">
            <a:avLst/>
          </a:prstGeom>
          <a:noFill/>
        </p:spPr>
        <p:txBody>
          <a:bodyPr wrap="square" rtlCol="0">
            <a:spAutoFit/>
          </a:bodyPr>
          <a:lstStyle/>
          <a:p>
            <a:r>
              <a:rPr lang="nl-NL" i="1" dirty="0" smtClean="0"/>
              <a:t>Domein</a:t>
            </a:r>
            <a:endParaRPr lang="nl-NL" i="1" dirty="0"/>
          </a:p>
        </p:txBody>
      </p:sp>
      <p:sp>
        <p:nvSpPr>
          <p:cNvPr id="7" name="TextBox 6"/>
          <p:cNvSpPr txBox="1"/>
          <p:nvPr/>
        </p:nvSpPr>
        <p:spPr>
          <a:xfrm>
            <a:off x="323528" y="4149080"/>
            <a:ext cx="2952328" cy="1323439"/>
          </a:xfrm>
          <a:prstGeom prst="rect">
            <a:avLst/>
          </a:prstGeom>
          <a:noFill/>
        </p:spPr>
        <p:txBody>
          <a:bodyPr wrap="square" rtlCol="0">
            <a:spAutoFit/>
          </a:bodyPr>
          <a:lstStyle/>
          <a:p>
            <a:r>
              <a:rPr lang="nl-NL" dirty="0" smtClean="0"/>
              <a:t>Al deze relaties zijn</a:t>
            </a:r>
          </a:p>
          <a:p>
            <a:endParaRPr lang="nl-NL" sz="800" dirty="0" smtClean="0"/>
          </a:p>
          <a:p>
            <a:r>
              <a:rPr lang="nl-NL" dirty="0" smtClean="0"/>
              <a:t>1. reflexief</a:t>
            </a:r>
          </a:p>
          <a:p>
            <a:r>
              <a:rPr lang="nl-NL" dirty="0" smtClean="0"/>
              <a:t>2. transitief</a:t>
            </a:r>
          </a:p>
          <a:p>
            <a:r>
              <a:rPr lang="nl-NL" dirty="0" smtClean="0"/>
              <a:t>3. symmetrisch</a:t>
            </a:r>
            <a:endParaRPr lang="nl-NL" dirty="0"/>
          </a:p>
        </p:txBody>
      </p:sp>
    </p:spTree>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Equivalentierelaties</a:t>
            </a:r>
            <a:endParaRPr lang="nl-NL" sz="3600" dirty="0"/>
          </a:p>
        </p:txBody>
      </p:sp>
      <p:sp>
        <p:nvSpPr>
          <p:cNvPr id="15" name="Rectangle 14"/>
          <p:cNvSpPr/>
          <p:nvPr/>
        </p:nvSpPr>
        <p:spPr>
          <a:xfrm>
            <a:off x="360040" y="1556792"/>
            <a:ext cx="8604448" cy="2862322"/>
          </a:xfrm>
          <a:prstGeom prst="rect">
            <a:avLst/>
          </a:prstGeom>
        </p:spPr>
        <p:txBody>
          <a:bodyPr wrap="square">
            <a:spAutoFit/>
          </a:bodyPr>
          <a:lstStyle/>
          <a:p>
            <a:r>
              <a:rPr lang="nl-NL" dirty="0" smtClean="0"/>
              <a:t>Neem de volgende relaties:</a:t>
            </a:r>
          </a:p>
          <a:p>
            <a:endParaRPr lang="nl-NL" dirty="0" smtClean="0"/>
          </a:p>
          <a:p>
            <a:r>
              <a:rPr lang="nl-NL" i="1" dirty="0" smtClean="0"/>
              <a:t>Is even groot als</a:t>
            </a:r>
          </a:p>
          <a:p>
            <a:r>
              <a:rPr lang="nl-NL" i="1" dirty="0" smtClean="0"/>
              <a:t>Is gelijkvorming met</a:t>
            </a:r>
          </a:p>
          <a:p>
            <a:r>
              <a:rPr lang="nl-NL" i="1" dirty="0" smtClean="0"/>
              <a:t>Weegt hetzelfde als</a:t>
            </a:r>
          </a:p>
          <a:p>
            <a:r>
              <a:rPr lang="nl-NL" i="1" dirty="0" smtClean="0"/>
              <a:t>Heeft dezelfde kleur als</a:t>
            </a:r>
          </a:p>
          <a:p>
            <a:r>
              <a:rPr lang="nl-NL" i="1" dirty="0" smtClean="0"/>
              <a:t>Is even oud als</a:t>
            </a:r>
          </a:p>
          <a:p>
            <a:r>
              <a:rPr lang="nl-NL" i="1" dirty="0" smtClean="0"/>
              <a:t>Is even lang als</a:t>
            </a:r>
          </a:p>
          <a:p>
            <a:r>
              <a:rPr lang="nl-NL" dirty="0" smtClean="0"/>
              <a:t>  </a:t>
            </a:r>
          </a:p>
          <a:p>
            <a:endParaRPr lang="nl-NL" dirty="0"/>
          </a:p>
        </p:txBody>
      </p:sp>
      <p:sp>
        <p:nvSpPr>
          <p:cNvPr id="10" name="Rectangle 9"/>
          <p:cNvSpPr/>
          <p:nvPr/>
        </p:nvSpPr>
        <p:spPr>
          <a:xfrm>
            <a:off x="4860032" y="1700808"/>
            <a:ext cx="3888432"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Straight Connector 15"/>
          <p:cNvCxnSpPr/>
          <p:nvPr/>
        </p:nvCxnSpPr>
        <p:spPr>
          <a:xfrm>
            <a:off x="5796136"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40352"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0"/>
            <a:endCxn id="10" idx="2"/>
          </p:cNvCxnSpPr>
          <p:nvPr/>
        </p:nvCxnSpPr>
        <p:spPr>
          <a:xfrm>
            <a:off x="6804248"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1"/>
            <a:endCxn id="10" idx="3"/>
          </p:cNvCxnSpPr>
          <p:nvPr/>
        </p:nvCxnSpPr>
        <p:spPr>
          <a:xfrm>
            <a:off x="4860032" y="3248980"/>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60032" y="2420888"/>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60032" y="4005064"/>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884368" y="4941168"/>
            <a:ext cx="1008112" cy="369332"/>
          </a:xfrm>
          <a:prstGeom prst="rect">
            <a:avLst/>
          </a:prstGeom>
          <a:noFill/>
        </p:spPr>
        <p:txBody>
          <a:bodyPr wrap="square" rtlCol="0">
            <a:spAutoFit/>
          </a:bodyPr>
          <a:lstStyle/>
          <a:p>
            <a:r>
              <a:rPr lang="nl-NL" i="1" dirty="0" smtClean="0"/>
              <a:t>Domein</a:t>
            </a:r>
            <a:endParaRPr lang="nl-NL" i="1" dirty="0"/>
          </a:p>
        </p:txBody>
      </p:sp>
      <p:sp>
        <p:nvSpPr>
          <p:cNvPr id="12" name="TextBox 11"/>
          <p:cNvSpPr txBox="1"/>
          <p:nvPr/>
        </p:nvSpPr>
        <p:spPr>
          <a:xfrm>
            <a:off x="323528" y="4149080"/>
            <a:ext cx="2952328" cy="1323439"/>
          </a:xfrm>
          <a:prstGeom prst="rect">
            <a:avLst/>
          </a:prstGeom>
          <a:noFill/>
        </p:spPr>
        <p:txBody>
          <a:bodyPr wrap="square" rtlCol="0">
            <a:spAutoFit/>
          </a:bodyPr>
          <a:lstStyle/>
          <a:p>
            <a:r>
              <a:rPr lang="nl-NL" dirty="0" smtClean="0"/>
              <a:t>Al deze relaties zijn</a:t>
            </a:r>
          </a:p>
          <a:p>
            <a:endParaRPr lang="nl-NL" sz="800" dirty="0" smtClean="0"/>
          </a:p>
          <a:p>
            <a:r>
              <a:rPr lang="nl-NL" dirty="0" smtClean="0"/>
              <a:t>1. reflexief</a:t>
            </a:r>
          </a:p>
          <a:p>
            <a:r>
              <a:rPr lang="nl-NL" dirty="0" smtClean="0"/>
              <a:t>2. transitief</a:t>
            </a:r>
          </a:p>
          <a:p>
            <a:r>
              <a:rPr lang="nl-NL" dirty="0" smtClean="0"/>
              <a:t>3. symmetrisch</a:t>
            </a:r>
            <a:endParaRPr lang="nl-NL" dirty="0"/>
          </a:p>
        </p:txBody>
      </p:sp>
    </p:spTree>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Equivalentierelaties</a:t>
            </a:r>
            <a:endParaRPr lang="nl-NL" sz="3600" dirty="0"/>
          </a:p>
        </p:txBody>
      </p:sp>
      <p:sp>
        <p:nvSpPr>
          <p:cNvPr id="15" name="Rectangle 14"/>
          <p:cNvSpPr/>
          <p:nvPr/>
        </p:nvSpPr>
        <p:spPr>
          <a:xfrm>
            <a:off x="360040" y="1556792"/>
            <a:ext cx="8604448" cy="2862322"/>
          </a:xfrm>
          <a:prstGeom prst="rect">
            <a:avLst/>
          </a:prstGeom>
        </p:spPr>
        <p:txBody>
          <a:bodyPr wrap="square">
            <a:spAutoFit/>
          </a:bodyPr>
          <a:lstStyle/>
          <a:p>
            <a:r>
              <a:rPr lang="nl-NL" dirty="0" smtClean="0"/>
              <a:t>Neem de volgende relaties:</a:t>
            </a:r>
          </a:p>
          <a:p>
            <a:endParaRPr lang="nl-NL" dirty="0" smtClean="0"/>
          </a:p>
          <a:p>
            <a:r>
              <a:rPr lang="nl-NL" i="1" dirty="0" smtClean="0"/>
              <a:t>Is even groot als</a:t>
            </a:r>
          </a:p>
          <a:p>
            <a:r>
              <a:rPr lang="nl-NL" i="1" dirty="0" smtClean="0"/>
              <a:t>Is gelijkvorming met</a:t>
            </a:r>
          </a:p>
          <a:p>
            <a:r>
              <a:rPr lang="nl-NL" i="1" dirty="0" smtClean="0"/>
              <a:t>Weegt hetzelfde als</a:t>
            </a:r>
          </a:p>
          <a:p>
            <a:r>
              <a:rPr lang="nl-NL" i="1" dirty="0" smtClean="0"/>
              <a:t>Heeft dezelfde kleur als</a:t>
            </a:r>
          </a:p>
          <a:p>
            <a:r>
              <a:rPr lang="nl-NL" i="1" dirty="0" smtClean="0"/>
              <a:t>Is even oud als</a:t>
            </a:r>
          </a:p>
          <a:p>
            <a:r>
              <a:rPr lang="nl-NL" i="1" dirty="0" smtClean="0"/>
              <a:t>Is even lang als</a:t>
            </a:r>
          </a:p>
          <a:p>
            <a:r>
              <a:rPr lang="nl-NL" dirty="0" smtClean="0"/>
              <a:t>  </a:t>
            </a:r>
          </a:p>
          <a:p>
            <a:endParaRPr lang="nl-NL" dirty="0"/>
          </a:p>
        </p:txBody>
      </p:sp>
      <p:sp>
        <p:nvSpPr>
          <p:cNvPr id="10" name="Rectangle 9"/>
          <p:cNvSpPr/>
          <p:nvPr/>
        </p:nvSpPr>
        <p:spPr>
          <a:xfrm>
            <a:off x="4860032" y="1700808"/>
            <a:ext cx="3888432"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Straight Connector 15"/>
          <p:cNvCxnSpPr/>
          <p:nvPr/>
        </p:nvCxnSpPr>
        <p:spPr>
          <a:xfrm>
            <a:off x="5796136"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40352"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0"/>
            <a:endCxn id="10" idx="2"/>
          </p:cNvCxnSpPr>
          <p:nvPr/>
        </p:nvCxnSpPr>
        <p:spPr>
          <a:xfrm>
            <a:off x="6804248"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1"/>
            <a:endCxn id="10" idx="3"/>
          </p:cNvCxnSpPr>
          <p:nvPr/>
        </p:nvCxnSpPr>
        <p:spPr>
          <a:xfrm>
            <a:off x="4860032" y="3248980"/>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60032" y="2420888"/>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60032" y="4005064"/>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884368" y="4941168"/>
            <a:ext cx="1008112" cy="369332"/>
          </a:xfrm>
          <a:prstGeom prst="rect">
            <a:avLst/>
          </a:prstGeom>
          <a:noFill/>
        </p:spPr>
        <p:txBody>
          <a:bodyPr wrap="square" rtlCol="0">
            <a:spAutoFit/>
          </a:bodyPr>
          <a:lstStyle/>
          <a:p>
            <a:r>
              <a:rPr lang="nl-NL" i="1" dirty="0" smtClean="0"/>
              <a:t>Domein</a:t>
            </a:r>
            <a:endParaRPr lang="nl-NL" i="1" dirty="0"/>
          </a:p>
        </p:txBody>
      </p:sp>
      <p:sp>
        <p:nvSpPr>
          <p:cNvPr id="13" name="Freeform 12"/>
          <p:cNvSpPr/>
          <p:nvPr/>
        </p:nvSpPr>
        <p:spPr>
          <a:xfrm>
            <a:off x="3546143" y="4437112"/>
            <a:ext cx="1708245" cy="709683"/>
          </a:xfrm>
          <a:custGeom>
            <a:avLst/>
            <a:gdLst>
              <a:gd name="connsiteX0" fmla="*/ 1708245 w 1708245"/>
              <a:gd name="connsiteY0" fmla="*/ 0 h 709683"/>
              <a:gd name="connsiteX1" fmla="*/ 152400 w 1708245"/>
              <a:gd name="connsiteY1" fmla="*/ 518615 h 709683"/>
              <a:gd name="connsiteX2" fmla="*/ 793845 w 1708245"/>
              <a:gd name="connsiteY2" fmla="*/ 709683 h 709683"/>
            </a:gdLst>
            <a:ahLst/>
            <a:cxnLst>
              <a:cxn ang="0">
                <a:pos x="connsiteX0" y="connsiteY0"/>
              </a:cxn>
              <a:cxn ang="0">
                <a:pos x="connsiteX1" y="connsiteY1"/>
              </a:cxn>
              <a:cxn ang="0">
                <a:pos x="connsiteX2" y="connsiteY2"/>
              </a:cxn>
            </a:cxnLst>
            <a:rect l="l" t="t" r="r" b="b"/>
            <a:pathLst>
              <a:path w="1708245" h="709683">
                <a:moveTo>
                  <a:pt x="1708245" y="0"/>
                </a:moveTo>
                <a:cubicBezTo>
                  <a:pt x="1006522" y="200167"/>
                  <a:pt x="304800" y="400335"/>
                  <a:pt x="152400" y="518615"/>
                </a:cubicBezTo>
                <a:cubicBezTo>
                  <a:pt x="0" y="636895"/>
                  <a:pt x="396922" y="673289"/>
                  <a:pt x="793845" y="709683"/>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TextBox 13"/>
          <p:cNvSpPr txBox="1"/>
          <p:nvPr/>
        </p:nvSpPr>
        <p:spPr>
          <a:xfrm>
            <a:off x="4355976" y="5013176"/>
            <a:ext cx="2160240" cy="369332"/>
          </a:xfrm>
          <a:prstGeom prst="rect">
            <a:avLst/>
          </a:prstGeom>
          <a:noFill/>
        </p:spPr>
        <p:txBody>
          <a:bodyPr wrap="square" rtlCol="0">
            <a:spAutoFit/>
          </a:bodyPr>
          <a:lstStyle/>
          <a:p>
            <a:r>
              <a:rPr lang="nl-NL" b="1" dirty="0" smtClean="0"/>
              <a:t>Equivalentieklasse</a:t>
            </a:r>
            <a:endParaRPr lang="nl-NL" b="1" dirty="0"/>
          </a:p>
        </p:txBody>
      </p:sp>
      <p:sp>
        <p:nvSpPr>
          <p:cNvPr id="17" name="TextBox 16"/>
          <p:cNvSpPr txBox="1"/>
          <p:nvPr/>
        </p:nvSpPr>
        <p:spPr>
          <a:xfrm>
            <a:off x="5364088" y="5589240"/>
            <a:ext cx="2808312" cy="646331"/>
          </a:xfrm>
          <a:prstGeom prst="rect">
            <a:avLst/>
          </a:prstGeom>
          <a:noFill/>
        </p:spPr>
        <p:txBody>
          <a:bodyPr wrap="square" rtlCol="0">
            <a:spAutoFit/>
          </a:bodyPr>
          <a:lstStyle/>
          <a:p>
            <a:r>
              <a:rPr lang="nl-NL" dirty="0" smtClean="0"/>
              <a:t>In dit voorbeeld zijn er dus 16 equivalentieklassen</a:t>
            </a:r>
            <a:endParaRPr lang="nl-NL" dirty="0"/>
          </a:p>
        </p:txBody>
      </p:sp>
      <p:sp>
        <p:nvSpPr>
          <p:cNvPr id="21" name="TextBox 20"/>
          <p:cNvSpPr txBox="1"/>
          <p:nvPr/>
        </p:nvSpPr>
        <p:spPr>
          <a:xfrm>
            <a:off x="323528" y="4149080"/>
            <a:ext cx="2952328" cy="1323439"/>
          </a:xfrm>
          <a:prstGeom prst="rect">
            <a:avLst/>
          </a:prstGeom>
          <a:noFill/>
        </p:spPr>
        <p:txBody>
          <a:bodyPr wrap="square" rtlCol="0">
            <a:spAutoFit/>
          </a:bodyPr>
          <a:lstStyle/>
          <a:p>
            <a:r>
              <a:rPr lang="nl-NL" dirty="0" smtClean="0"/>
              <a:t>Al deze relaties zijn</a:t>
            </a:r>
          </a:p>
          <a:p>
            <a:endParaRPr lang="nl-NL" sz="800" dirty="0" smtClean="0"/>
          </a:p>
          <a:p>
            <a:r>
              <a:rPr lang="nl-NL" dirty="0" smtClean="0"/>
              <a:t>1. reflexief</a:t>
            </a:r>
          </a:p>
          <a:p>
            <a:r>
              <a:rPr lang="nl-NL" dirty="0" smtClean="0"/>
              <a:t>2. transitief</a:t>
            </a:r>
          </a:p>
          <a:p>
            <a:r>
              <a:rPr lang="nl-NL" dirty="0" smtClean="0"/>
              <a:t>3. symmetrisch</a:t>
            </a:r>
            <a:endParaRPr lang="nl-NL" dirty="0"/>
          </a:p>
        </p:txBody>
      </p:sp>
      <p:sp>
        <p:nvSpPr>
          <p:cNvPr id="22" name="TextBox 21"/>
          <p:cNvSpPr txBox="1"/>
          <p:nvPr/>
        </p:nvSpPr>
        <p:spPr>
          <a:xfrm>
            <a:off x="323528" y="5805264"/>
            <a:ext cx="2952328" cy="646331"/>
          </a:xfrm>
          <a:prstGeom prst="rect">
            <a:avLst/>
          </a:prstGeom>
          <a:noFill/>
        </p:spPr>
        <p:txBody>
          <a:bodyPr wrap="square" rtlCol="0">
            <a:spAutoFit/>
          </a:bodyPr>
          <a:lstStyle/>
          <a:p>
            <a:r>
              <a:rPr lang="nl-NL" dirty="0" smtClean="0"/>
              <a:t>We noemen dit soort relaties daarom </a:t>
            </a:r>
            <a:r>
              <a:rPr lang="nl-NL" b="1" dirty="0" smtClean="0"/>
              <a:t>equivalentierelaties</a:t>
            </a:r>
            <a:endParaRPr lang="nl-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22" grpId="0" build="allAtOnce"/>
    </p:bld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Equivalentierelaties</a:t>
            </a:r>
            <a:endParaRPr lang="nl-NL" sz="3600" dirty="0"/>
          </a:p>
        </p:txBody>
      </p:sp>
      <p:sp>
        <p:nvSpPr>
          <p:cNvPr id="15" name="Rectangle 14"/>
          <p:cNvSpPr/>
          <p:nvPr/>
        </p:nvSpPr>
        <p:spPr>
          <a:xfrm>
            <a:off x="360040" y="1556792"/>
            <a:ext cx="8604448" cy="2862322"/>
          </a:xfrm>
          <a:prstGeom prst="rect">
            <a:avLst/>
          </a:prstGeom>
        </p:spPr>
        <p:txBody>
          <a:bodyPr wrap="square">
            <a:spAutoFit/>
          </a:bodyPr>
          <a:lstStyle/>
          <a:p>
            <a:r>
              <a:rPr lang="nl-NL" dirty="0" smtClean="0"/>
              <a:t>Neem de volgende relaties:</a:t>
            </a:r>
          </a:p>
          <a:p>
            <a:endParaRPr lang="nl-NL" dirty="0" smtClean="0"/>
          </a:p>
          <a:p>
            <a:r>
              <a:rPr lang="nl-NL" i="1" dirty="0" smtClean="0"/>
              <a:t>Is even groot als</a:t>
            </a:r>
          </a:p>
          <a:p>
            <a:r>
              <a:rPr lang="nl-NL" i="1" dirty="0" smtClean="0"/>
              <a:t>Is gelijkvorming met</a:t>
            </a:r>
          </a:p>
          <a:p>
            <a:r>
              <a:rPr lang="nl-NL" i="1" dirty="0" smtClean="0"/>
              <a:t>Weegt hetzelfde als</a:t>
            </a:r>
          </a:p>
          <a:p>
            <a:r>
              <a:rPr lang="nl-NL" i="1" dirty="0" smtClean="0"/>
              <a:t>Heeft dezelfde kleur als</a:t>
            </a:r>
          </a:p>
          <a:p>
            <a:r>
              <a:rPr lang="nl-NL" i="1" dirty="0" smtClean="0"/>
              <a:t>Is even oud als</a:t>
            </a:r>
          </a:p>
          <a:p>
            <a:r>
              <a:rPr lang="nl-NL" i="1" dirty="0" smtClean="0"/>
              <a:t>Is even lang als</a:t>
            </a:r>
          </a:p>
          <a:p>
            <a:r>
              <a:rPr lang="nl-NL" dirty="0" smtClean="0"/>
              <a:t>  </a:t>
            </a:r>
          </a:p>
          <a:p>
            <a:endParaRPr lang="nl-NL" dirty="0"/>
          </a:p>
        </p:txBody>
      </p:sp>
      <p:sp>
        <p:nvSpPr>
          <p:cNvPr id="10" name="Rectangle 9"/>
          <p:cNvSpPr/>
          <p:nvPr/>
        </p:nvSpPr>
        <p:spPr>
          <a:xfrm>
            <a:off x="4860032" y="1700808"/>
            <a:ext cx="3888432"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Straight Connector 15"/>
          <p:cNvCxnSpPr/>
          <p:nvPr/>
        </p:nvCxnSpPr>
        <p:spPr>
          <a:xfrm>
            <a:off x="5796136"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40352"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0"/>
            <a:endCxn id="10" idx="2"/>
          </p:cNvCxnSpPr>
          <p:nvPr/>
        </p:nvCxnSpPr>
        <p:spPr>
          <a:xfrm>
            <a:off x="6804248"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1"/>
            <a:endCxn id="10" idx="3"/>
          </p:cNvCxnSpPr>
          <p:nvPr/>
        </p:nvCxnSpPr>
        <p:spPr>
          <a:xfrm>
            <a:off x="4860032" y="3248980"/>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60032" y="2420888"/>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60032" y="4005064"/>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884368" y="4941168"/>
            <a:ext cx="1008112" cy="369332"/>
          </a:xfrm>
          <a:prstGeom prst="rect">
            <a:avLst/>
          </a:prstGeom>
          <a:noFill/>
        </p:spPr>
        <p:txBody>
          <a:bodyPr wrap="square" rtlCol="0">
            <a:spAutoFit/>
          </a:bodyPr>
          <a:lstStyle/>
          <a:p>
            <a:r>
              <a:rPr lang="nl-NL" i="1" dirty="0" smtClean="0"/>
              <a:t>Domein</a:t>
            </a:r>
            <a:endParaRPr lang="nl-NL" i="1" dirty="0"/>
          </a:p>
        </p:txBody>
      </p:sp>
      <p:sp>
        <p:nvSpPr>
          <p:cNvPr id="13" name="Freeform 12"/>
          <p:cNvSpPr/>
          <p:nvPr/>
        </p:nvSpPr>
        <p:spPr>
          <a:xfrm>
            <a:off x="3546143" y="4437112"/>
            <a:ext cx="1708245" cy="709683"/>
          </a:xfrm>
          <a:custGeom>
            <a:avLst/>
            <a:gdLst>
              <a:gd name="connsiteX0" fmla="*/ 1708245 w 1708245"/>
              <a:gd name="connsiteY0" fmla="*/ 0 h 709683"/>
              <a:gd name="connsiteX1" fmla="*/ 152400 w 1708245"/>
              <a:gd name="connsiteY1" fmla="*/ 518615 h 709683"/>
              <a:gd name="connsiteX2" fmla="*/ 793845 w 1708245"/>
              <a:gd name="connsiteY2" fmla="*/ 709683 h 709683"/>
            </a:gdLst>
            <a:ahLst/>
            <a:cxnLst>
              <a:cxn ang="0">
                <a:pos x="connsiteX0" y="connsiteY0"/>
              </a:cxn>
              <a:cxn ang="0">
                <a:pos x="connsiteX1" y="connsiteY1"/>
              </a:cxn>
              <a:cxn ang="0">
                <a:pos x="connsiteX2" y="connsiteY2"/>
              </a:cxn>
            </a:cxnLst>
            <a:rect l="l" t="t" r="r" b="b"/>
            <a:pathLst>
              <a:path w="1708245" h="709683">
                <a:moveTo>
                  <a:pt x="1708245" y="0"/>
                </a:moveTo>
                <a:cubicBezTo>
                  <a:pt x="1006522" y="200167"/>
                  <a:pt x="304800" y="400335"/>
                  <a:pt x="152400" y="518615"/>
                </a:cubicBezTo>
                <a:cubicBezTo>
                  <a:pt x="0" y="636895"/>
                  <a:pt x="396922" y="673289"/>
                  <a:pt x="793845" y="709683"/>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TextBox 13"/>
          <p:cNvSpPr txBox="1"/>
          <p:nvPr/>
        </p:nvSpPr>
        <p:spPr>
          <a:xfrm>
            <a:off x="4355976" y="5013176"/>
            <a:ext cx="2160240" cy="369332"/>
          </a:xfrm>
          <a:prstGeom prst="rect">
            <a:avLst/>
          </a:prstGeom>
          <a:noFill/>
        </p:spPr>
        <p:txBody>
          <a:bodyPr wrap="square" rtlCol="0">
            <a:spAutoFit/>
          </a:bodyPr>
          <a:lstStyle/>
          <a:p>
            <a:r>
              <a:rPr lang="nl-NL" b="1" dirty="0" smtClean="0"/>
              <a:t>Equivalentieklasse</a:t>
            </a:r>
            <a:endParaRPr lang="nl-NL" b="1" dirty="0"/>
          </a:p>
        </p:txBody>
      </p:sp>
      <p:sp>
        <p:nvSpPr>
          <p:cNvPr id="21" name="TextBox 20"/>
          <p:cNvSpPr txBox="1"/>
          <p:nvPr/>
        </p:nvSpPr>
        <p:spPr>
          <a:xfrm>
            <a:off x="323528" y="4149080"/>
            <a:ext cx="2952328" cy="1323439"/>
          </a:xfrm>
          <a:prstGeom prst="rect">
            <a:avLst/>
          </a:prstGeom>
          <a:noFill/>
        </p:spPr>
        <p:txBody>
          <a:bodyPr wrap="square" rtlCol="0">
            <a:spAutoFit/>
          </a:bodyPr>
          <a:lstStyle/>
          <a:p>
            <a:r>
              <a:rPr lang="nl-NL" dirty="0" smtClean="0"/>
              <a:t>Al deze relaties zijn</a:t>
            </a:r>
          </a:p>
          <a:p>
            <a:endParaRPr lang="nl-NL" sz="800" dirty="0" smtClean="0"/>
          </a:p>
          <a:p>
            <a:r>
              <a:rPr lang="nl-NL" dirty="0" smtClean="0"/>
              <a:t>1. reflexief</a:t>
            </a:r>
          </a:p>
          <a:p>
            <a:r>
              <a:rPr lang="nl-NL" dirty="0" smtClean="0"/>
              <a:t>2. transitief</a:t>
            </a:r>
          </a:p>
          <a:p>
            <a:r>
              <a:rPr lang="nl-NL" dirty="0" smtClean="0"/>
              <a:t>3. symmetrisch</a:t>
            </a:r>
            <a:endParaRPr lang="nl-NL" dirty="0"/>
          </a:p>
        </p:txBody>
      </p:sp>
      <p:sp>
        <p:nvSpPr>
          <p:cNvPr id="24" name="TextBox 23"/>
          <p:cNvSpPr txBox="1"/>
          <p:nvPr/>
        </p:nvSpPr>
        <p:spPr>
          <a:xfrm>
            <a:off x="4211960" y="5723964"/>
            <a:ext cx="5508104" cy="369332"/>
          </a:xfrm>
          <a:prstGeom prst="rect">
            <a:avLst/>
          </a:prstGeom>
          <a:noFill/>
        </p:spPr>
        <p:txBody>
          <a:bodyPr wrap="square" rtlCol="0">
            <a:spAutoFit/>
          </a:bodyPr>
          <a:lstStyle/>
          <a:p>
            <a:r>
              <a:rPr lang="nl-NL" dirty="0" smtClean="0"/>
              <a:t>Vullen equivalentierelaties altijd het hele domein? </a:t>
            </a:r>
            <a:endParaRPr lang="nl-NL" dirty="0"/>
          </a:p>
        </p:txBody>
      </p:sp>
      <p:sp>
        <p:nvSpPr>
          <p:cNvPr id="26" name="TextBox 25"/>
          <p:cNvSpPr txBox="1"/>
          <p:nvPr/>
        </p:nvSpPr>
        <p:spPr>
          <a:xfrm>
            <a:off x="4211960" y="6093296"/>
            <a:ext cx="5472608" cy="646331"/>
          </a:xfrm>
          <a:prstGeom prst="rect">
            <a:avLst/>
          </a:prstGeom>
          <a:noFill/>
        </p:spPr>
        <p:txBody>
          <a:bodyPr wrap="square" rtlCol="0">
            <a:spAutoFit/>
          </a:bodyPr>
          <a:lstStyle/>
          <a:p>
            <a:r>
              <a:rPr lang="nl-NL" dirty="0" smtClean="0"/>
              <a:t>Nee! Neem maar de relatie ‘weegt hetzelfde als’                   en als domein ‘dingen met en zonder massa’</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211960" y="1340768"/>
            <a:ext cx="4536504" cy="345638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normAutofit/>
          </a:bodyPr>
          <a:lstStyle/>
          <a:p>
            <a:r>
              <a:rPr lang="nl-NL" sz="3600" dirty="0" smtClean="0"/>
              <a:t>Equivalentierelaties</a:t>
            </a:r>
            <a:endParaRPr lang="nl-NL" sz="3600" dirty="0"/>
          </a:p>
        </p:txBody>
      </p:sp>
      <p:sp>
        <p:nvSpPr>
          <p:cNvPr id="15" name="Rectangle 14"/>
          <p:cNvSpPr/>
          <p:nvPr/>
        </p:nvSpPr>
        <p:spPr>
          <a:xfrm>
            <a:off x="360040" y="1556792"/>
            <a:ext cx="8604448" cy="2862322"/>
          </a:xfrm>
          <a:prstGeom prst="rect">
            <a:avLst/>
          </a:prstGeom>
        </p:spPr>
        <p:txBody>
          <a:bodyPr wrap="square">
            <a:spAutoFit/>
          </a:bodyPr>
          <a:lstStyle/>
          <a:p>
            <a:r>
              <a:rPr lang="nl-NL" dirty="0" smtClean="0"/>
              <a:t>Neem de volgende relaties:</a:t>
            </a:r>
          </a:p>
          <a:p>
            <a:endParaRPr lang="nl-NL" dirty="0" smtClean="0"/>
          </a:p>
          <a:p>
            <a:r>
              <a:rPr lang="nl-NL" i="1" dirty="0" smtClean="0"/>
              <a:t>Is even groot als</a:t>
            </a:r>
          </a:p>
          <a:p>
            <a:r>
              <a:rPr lang="nl-NL" i="1" dirty="0" smtClean="0"/>
              <a:t>Is gelijkvorming met</a:t>
            </a:r>
          </a:p>
          <a:p>
            <a:r>
              <a:rPr lang="nl-NL" i="1" dirty="0" smtClean="0"/>
              <a:t>Weegt hetzelfde als</a:t>
            </a:r>
          </a:p>
          <a:p>
            <a:r>
              <a:rPr lang="nl-NL" i="1" dirty="0" smtClean="0"/>
              <a:t>Heeft dezelfde kleur als</a:t>
            </a:r>
          </a:p>
          <a:p>
            <a:r>
              <a:rPr lang="nl-NL" i="1" dirty="0" smtClean="0"/>
              <a:t>Is even oud als</a:t>
            </a:r>
          </a:p>
          <a:p>
            <a:r>
              <a:rPr lang="nl-NL" i="1" dirty="0" smtClean="0"/>
              <a:t>Is even lang als</a:t>
            </a:r>
          </a:p>
          <a:p>
            <a:r>
              <a:rPr lang="nl-NL" dirty="0" smtClean="0"/>
              <a:t>  </a:t>
            </a:r>
          </a:p>
          <a:p>
            <a:endParaRPr lang="nl-NL" dirty="0"/>
          </a:p>
        </p:txBody>
      </p:sp>
      <p:sp>
        <p:nvSpPr>
          <p:cNvPr id="10" name="Rectangle 9"/>
          <p:cNvSpPr/>
          <p:nvPr/>
        </p:nvSpPr>
        <p:spPr>
          <a:xfrm>
            <a:off x="4860032" y="1700808"/>
            <a:ext cx="3888432"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Straight Connector 15"/>
          <p:cNvCxnSpPr/>
          <p:nvPr/>
        </p:nvCxnSpPr>
        <p:spPr>
          <a:xfrm>
            <a:off x="5796136"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40352"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0"/>
            <a:endCxn id="10" idx="2"/>
          </p:cNvCxnSpPr>
          <p:nvPr/>
        </p:nvCxnSpPr>
        <p:spPr>
          <a:xfrm>
            <a:off x="6804248" y="1700808"/>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1"/>
            <a:endCxn id="10" idx="3"/>
          </p:cNvCxnSpPr>
          <p:nvPr/>
        </p:nvCxnSpPr>
        <p:spPr>
          <a:xfrm>
            <a:off x="4860032" y="3248980"/>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60032" y="2420888"/>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60032" y="4005064"/>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884368" y="4941168"/>
            <a:ext cx="1008112" cy="400110"/>
          </a:xfrm>
          <a:prstGeom prst="rect">
            <a:avLst/>
          </a:prstGeom>
          <a:noFill/>
        </p:spPr>
        <p:txBody>
          <a:bodyPr wrap="square" rtlCol="0">
            <a:spAutoFit/>
          </a:bodyPr>
          <a:lstStyle/>
          <a:p>
            <a:r>
              <a:rPr lang="nl-NL" sz="2000" b="1" i="1" dirty="0" smtClean="0">
                <a:solidFill>
                  <a:srgbClr val="0070C0"/>
                </a:solidFill>
              </a:rPr>
              <a:t>Domein</a:t>
            </a:r>
            <a:endParaRPr lang="nl-NL" sz="2000" b="1" i="1" dirty="0">
              <a:solidFill>
                <a:srgbClr val="0070C0"/>
              </a:solidFill>
            </a:endParaRPr>
          </a:p>
        </p:txBody>
      </p:sp>
      <p:sp>
        <p:nvSpPr>
          <p:cNvPr id="13" name="Freeform 12"/>
          <p:cNvSpPr/>
          <p:nvPr/>
        </p:nvSpPr>
        <p:spPr>
          <a:xfrm>
            <a:off x="3546143" y="4437112"/>
            <a:ext cx="1708245" cy="709683"/>
          </a:xfrm>
          <a:custGeom>
            <a:avLst/>
            <a:gdLst>
              <a:gd name="connsiteX0" fmla="*/ 1708245 w 1708245"/>
              <a:gd name="connsiteY0" fmla="*/ 0 h 709683"/>
              <a:gd name="connsiteX1" fmla="*/ 152400 w 1708245"/>
              <a:gd name="connsiteY1" fmla="*/ 518615 h 709683"/>
              <a:gd name="connsiteX2" fmla="*/ 793845 w 1708245"/>
              <a:gd name="connsiteY2" fmla="*/ 709683 h 709683"/>
            </a:gdLst>
            <a:ahLst/>
            <a:cxnLst>
              <a:cxn ang="0">
                <a:pos x="connsiteX0" y="connsiteY0"/>
              </a:cxn>
              <a:cxn ang="0">
                <a:pos x="connsiteX1" y="connsiteY1"/>
              </a:cxn>
              <a:cxn ang="0">
                <a:pos x="connsiteX2" y="connsiteY2"/>
              </a:cxn>
            </a:cxnLst>
            <a:rect l="l" t="t" r="r" b="b"/>
            <a:pathLst>
              <a:path w="1708245" h="709683">
                <a:moveTo>
                  <a:pt x="1708245" y="0"/>
                </a:moveTo>
                <a:cubicBezTo>
                  <a:pt x="1006522" y="200167"/>
                  <a:pt x="304800" y="400335"/>
                  <a:pt x="152400" y="518615"/>
                </a:cubicBezTo>
                <a:cubicBezTo>
                  <a:pt x="0" y="636895"/>
                  <a:pt x="396922" y="673289"/>
                  <a:pt x="793845" y="709683"/>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TextBox 13"/>
          <p:cNvSpPr txBox="1"/>
          <p:nvPr/>
        </p:nvSpPr>
        <p:spPr>
          <a:xfrm>
            <a:off x="4355976" y="5013176"/>
            <a:ext cx="2160240" cy="369332"/>
          </a:xfrm>
          <a:prstGeom prst="rect">
            <a:avLst/>
          </a:prstGeom>
          <a:noFill/>
        </p:spPr>
        <p:txBody>
          <a:bodyPr wrap="square" rtlCol="0">
            <a:spAutoFit/>
          </a:bodyPr>
          <a:lstStyle/>
          <a:p>
            <a:r>
              <a:rPr lang="nl-NL" b="1" dirty="0" smtClean="0"/>
              <a:t>Equivalentieklasse</a:t>
            </a:r>
            <a:endParaRPr lang="nl-NL" b="1" dirty="0"/>
          </a:p>
        </p:txBody>
      </p:sp>
      <p:sp>
        <p:nvSpPr>
          <p:cNvPr id="21" name="TextBox 20"/>
          <p:cNvSpPr txBox="1"/>
          <p:nvPr/>
        </p:nvSpPr>
        <p:spPr>
          <a:xfrm>
            <a:off x="323528" y="4149080"/>
            <a:ext cx="2952328" cy="1323439"/>
          </a:xfrm>
          <a:prstGeom prst="rect">
            <a:avLst/>
          </a:prstGeom>
          <a:noFill/>
        </p:spPr>
        <p:txBody>
          <a:bodyPr wrap="square" rtlCol="0">
            <a:spAutoFit/>
          </a:bodyPr>
          <a:lstStyle/>
          <a:p>
            <a:r>
              <a:rPr lang="nl-NL" dirty="0" smtClean="0"/>
              <a:t>Al deze relaties zijn</a:t>
            </a:r>
          </a:p>
          <a:p>
            <a:endParaRPr lang="nl-NL" sz="800" dirty="0" smtClean="0"/>
          </a:p>
          <a:p>
            <a:r>
              <a:rPr lang="nl-NL" dirty="0" smtClean="0"/>
              <a:t>1. reflexief</a:t>
            </a:r>
          </a:p>
          <a:p>
            <a:r>
              <a:rPr lang="nl-NL" dirty="0" smtClean="0"/>
              <a:t>2. transitief</a:t>
            </a:r>
          </a:p>
          <a:p>
            <a:r>
              <a:rPr lang="nl-NL" dirty="0" smtClean="0"/>
              <a:t>3. symmetrisch</a:t>
            </a:r>
            <a:endParaRPr lang="nl-NL" dirty="0"/>
          </a:p>
        </p:txBody>
      </p:sp>
      <p:sp>
        <p:nvSpPr>
          <p:cNvPr id="24" name="TextBox 23"/>
          <p:cNvSpPr txBox="1"/>
          <p:nvPr/>
        </p:nvSpPr>
        <p:spPr>
          <a:xfrm>
            <a:off x="4211960" y="5723964"/>
            <a:ext cx="5508104" cy="369332"/>
          </a:xfrm>
          <a:prstGeom prst="rect">
            <a:avLst/>
          </a:prstGeom>
          <a:noFill/>
        </p:spPr>
        <p:txBody>
          <a:bodyPr wrap="square" rtlCol="0">
            <a:spAutoFit/>
          </a:bodyPr>
          <a:lstStyle/>
          <a:p>
            <a:r>
              <a:rPr lang="nl-NL" dirty="0" smtClean="0"/>
              <a:t>Vullen equivalentierelaties altijd het hele domein? </a:t>
            </a:r>
            <a:endParaRPr lang="nl-NL" dirty="0"/>
          </a:p>
        </p:txBody>
      </p:sp>
      <p:sp>
        <p:nvSpPr>
          <p:cNvPr id="26" name="TextBox 25"/>
          <p:cNvSpPr txBox="1"/>
          <p:nvPr/>
        </p:nvSpPr>
        <p:spPr>
          <a:xfrm>
            <a:off x="4211960" y="6093296"/>
            <a:ext cx="5472608" cy="646331"/>
          </a:xfrm>
          <a:prstGeom prst="rect">
            <a:avLst/>
          </a:prstGeom>
          <a:noFill/>
        </p:spPr>
        <p:txBody>
          <a:bodyPr wrap="square" rtlCol="0">
            <a:spAutoFit/>
          </a:bodyPr>
          <a:lstStyle/>
          <a:p>
            <a:r>
              <a:rPr lang="nl-NL" dirty="0" smtClean="0"/>
              <a:t>Nee! Neem maar de relatie ‘weegt hetzelfde als’                   en als domein ‘dingen met en zonder massa’</a:t>
            </a:r>
            <a:endParaRPr lang="nl-N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de disjunctie (∨)</a:t>
            </a:r>
            <a:endParaRPr lang="nl-NL" sz="3600" dirty="0"/>
          </a:p>
        </p:txBody>
      </p:sp>
      <p:sp>
        <p:nvSpPr>
          <p:cNvPr id="3" name="Content Placeholder 2"/>
          <p:cNvSpPr>
            <a:spLocks noGrp="1"/>
          </p:cNvSpPr>
          <p:nvPr>
            <p:ph idx="1"/>
          </p:nvPr>
        </p:nvSpPr>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 </a:t>
            </a:r>
            <a:endParaRPr lang="nl-NL" sz="2400" dirty="0" smtClean="0"/>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15. </a:t>
            </a:r>
            <a:r>
              <a:rPr lang="el-GR" sz="2400" b="1" i="1" dirty="0" smtClean="0"/>
              <a:t>α</a:t>
            </a:r>
            <a:r>
              <a:rPr lang="nl-NL" sz="2400" b="1" i="1" baseline="-25000" dirty="0" smtClean="0"/>
              <a:t> </a:t>
            </a:r>
            <a:r>
              <a:rPr lang="nl-NL" sz="2400" b="1" dirty="0" smtClean="0"/>
              <a:t>∨ </a:t>
            </a:r>
            <a:r>
              <a:rPr lang="el-GR" sz="2400" b="1" i="1" dirty="0" smtClean="0"/>
              <a:t>β</a:t>
            </a:r>
            <a:r>
              <a:rPr lang="nl-NL" sz="2400" dirty="0" smtClean="0"/>
              <a:t> </a:t>
            </a:r>
            <a:r>
              <a:rPr lang="nl-NL" sz="2400" b="1" i="1" baseline="-25000" dirty="0" smtClean="0"/>
              <a:t> </a:t>
            </a:r>
            <a:r>
              <a:rPr lang="nl-NL" sz="2400" b="1" i="1" dirty="0" smtClean="0"/>
              <a:t>    </a:t>
            </a:r>
            <a:r>
              <a:rPr lang="nl-NL" sz="2400" dirty="0" smtClean="0"/>
              <a:t>I ∨ (10)</a:t>
            </a:r>
            <a:endParaRPr lang="nl-NL" sz="2400" baseline="-25000" dirty="0" smtClean="0"/>
          </a:p>
        </p:txBody>
      </p:sp>
      <p:sp>
        <p:nvSpPr>
          <p:cNvPr id="4" name="TextBox 3"/>
          <p:cNvSpPr txBox="1"/>
          <p:nvPr/>
        </p:nvSpPr>
        <p:spPr>
          <a:xfrm>
            <a:off x="4499992" y="1700808"/>
            <a:ext cx="3672408" cy="1938992"/>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a:t>
            </a:r>
            <a:r>
              <a:rPr lang="nl-NL" sz="2400" b="1" dirty="0" smtClean="0"/>
              <a:t> </a:t>
            </a:r>
            <a:r>
              <a:rPr lang="nl-NL" sz="2400" b="1" dirty="0" smtClean="0">
                <a:solidFill>
                  <a:srgbClr val="0070C0"/>
                </a:solidFill>
              </a:rPr>
              <a:t>Q) → Q    </a:t>
            </a:r>
            <a:r>
              <a:rPr lang="nl-NL" sz="2400" b="1" dirty="0" smtClean="0"/>
              <a:t>Prem.</a:t>
            </a:r>
          </a:p>
          <a:p>
            <a:pPr marL="342900" indent="-342900">
              <a:buAutoNum type="arabicPeriod"/>
            </a:pPr>
            <a:r>
              <a:rPr lang="nl-NL" sz="2400" b="1" dirty="0" smtClean="0">
                <a:solidFill>
                  <a:srgbClr val="0070C0"/>
                </a:solidFill>
              </a:rPr>
              <a:t>P      </a:t>
            </a:r>
            <a:r>
              <a:rPr lang="nl-NL" sz="2400" b="1" dirty="0" err="1" smtClean="0"/>
              <a:t>Ass</a:t>
            </a:r>
            <a:r>
              <a:rPr lang="nl-NL" sz="2400" b="1" dirty="0" smtClean="0"/>
              <a:t>.</a:t>
            </a:r>
          </a:p>
          <a:p>
            <a:pPr marL="342900" indent="-342900">
              <a:buFontTx/>
              <a:buAutoNum type="arabicPeriod"/>
            </a:pPr>
            <a:r>
              <a:rPr lang="nl-NL" sz="2400" b="1" dirty="0" smtClean="0">
                <a:solidFill>
                  <a:srgbClr val="0070C0"/>
                </a:solidFill>
              </a:rPr>
              <a:t>P ∨ Q      </a:t>
            </a:r>
            <a:r>
              <a:rPr lang="nl-NL" sz="2400" b="1" dirty="0" smtClean="0"/>
              <a:t>I ∨ (2)</a:t>
            </a:r>
            <a:endParaRPr lang="nl-NL" sz="2400" b="1" dirty="0" smtClean="0">
              <a:solidFill>
                <a:srgbClr val="0070C0"/>
              </a:solidFill>
            </a:endParaRPr>
          </a:p>
          <a:p>
            <a:pPr marL="342900" indent="-342900">
              <a:buFontTx/>
              <a:buAutoNum type="arabicPeriod"/>
            </a:pPr>
            <a:r>
              <a:rPr lang="nl-NL" sz="2400" b="1" dirty="0" smtClean="0">
                <a:solidFill>
                  <a:srgbClr val="0070C0"/>
                </a:solidFill>
              </a:rPr>
              <a:t>Q     </a:t>
            </a:r>
            <a:r>
              <a:rPr lang="nl-NL" sz="2400" b="1" dirty="0" smtClean="0"/>
              <a:t> G </a:t>
            </a:r>
            <a:r>
              <a:rPr lang="nl-NL" sz="2400" b="1" dirty="0" smtClean="0">
                <a:solidFill>
                  <a:srgbClr val="002060"/>
                </a:solidFill>
              </a:rPr>
              <a:t>→</a:t>
            </a:r>
            <a:r>
              <a:rPr lang="nl-NL" sz="2400" b="1" dirty="0" smtClean="0"/>
              <a:t> (1,3)</a:t>
            </a:r>
          </a:p>
          <a:p>
            <a:pPr marL="342900" indent="-342900">
              <a:buFontTx/>
              <a:buAutoNum type="arabicPeriod"/>
            </a:pPr>
            <a:r>
              <a:rPr lang="nl-NL" sz="2400" b="1" dirty="0" smtClean="0">
                <a:solidFill>
                  <a:srgbClr val="0070C0"/>
                </a:solidFill>
              </a:rPr>
              <a:t>P → Q    </a:t>
            </a:r>
            <a:r>
              <a:rPr lang="nl-NL" sz="2400" b="1" dirty="0" smtClean="0"/>
              <a:t>I </a:t>
            </a:r>
            <a:r>
              <a:rPr lang="nl-NL" sz="2400" b="1" dirty="0" smtClean="0">
                <a:solidFill>
                  <a:srgbClr val="002060"/>
                </a:solidFill>
              </a:rPr>
              <a:t>→</a:t>
            </a:r>
            <a:r>
              <a:rPr lang="nl-NL" sz="2400" b="1" dirty="0" smtClean="0"/>
              <a:t> (2,4)</a:t>
            </a:r>
            <a:endParaRPr lang="nl-NL" sz="2400" b="1" dirty="0" smtClean="0">
              <a:solidFill>
                <a:srgbClr val="0070C0"/>
              </a:solidFill>
            </a:endParaRPr>
          </a:p>
        </p:txBody>
      </p:sp>
      <p:sp>
        <p:nvSpPr>
          <p:cNvPr id="6" name="Rectangle 5"/>
          <p:cNvSpPr/>
          <p:nvPr/>
        </p:nvSpPr>
        <p:spPr>
          <a:xfrm>
            <a:off x="4608134" y="3975447"/>
            <a:ext cx="2987997" cy="461665"/>
          </a:xfrm>
          <a:prstGeom prst="rect">
            <a:avLst/>
          </a:prstGeom>
        </p:spPr>
        <p:txBody>
          <a:bodyPr wrap="none">
            <a:spAutoFit/>
          </a:bodyPr>
          <a:lstStyle/>
          <a:p>
            <a:r>
              <a:rPr lang="nl-NL" sz="2400" b="1" dirty="0" smtClean="0"/>
              <a:t>(P ∨ Q) → Q Ⱶ P → Q   </a:t>
            </a:r>
            <a:endParaRPr lang="nl-NL" sz="2400" dirty="0"/>
          </a:p>
        </p:txBody>
      </p:sp>
      <p:cxnSp>
        <p:nvCxnSpPr>
          <p:cNvPr id="7" name="Straight Connector 6"/>
          <p:cNvCxnSpPr/>
          <p:nvPr/>
        </p:nvCxnSpPr>
        <p:spPr>
          <a:xfrm flipH="1">
            <a:off x="4283968" y="2132856"/>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83968" y="2132856"/>
            <a:ext cx="0" cy="1080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283968" y="3212976"/>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Ordeningsrelaties (partiële ordeningen)</a:t>
            </a:r>
            <a:endParaRPr lang="nl-NL" sz="3600" dirty="0"/>
          </a:p>
        </p:txBody>
      </p:sp>
      <p:sp>
        <p:nvSpPr>
          <p:cNvPr id="15" name="Rectangle 14"/>
          <p:cNvSpPr/>
          <p:nvPr/>
        </p:nvSpPr>
        <p:spPr>
          <a:xfrm>
            <a:off x="360040" y="1556792"/>
            <a:ext cx="8604448" cy="2862322"/>
          </a:xfrm>
          <a:prstGeom prst="rect">
            <a:avLst/>
          </a:prstGeom>
        </p:spPr>
        <p:txBody>
          <a:bodyPr wrap="square">
            <a:spAutoFit/>
          </a:bodyPr>
          <a:lstStyle/>
          <a:p>
            <a:r>
              <a:rPr lang="nl-NL" dirty="0" smtClean="0"/>
              <a:t>Neem de volgende relaties:</a:t>
            </a:r>
          </a:p>
          <a:p>
            <a:endParaRPr lang="nl-NL" dirty="0" smtClean="0"/>
          </a:p>
          <a:p>
            <a:r>
              <a:rPr lang="nl-NL" i="1" dirty="0" smtClean="0"/>
              <a:t>Is groter dan</a:t>
            </a:r>
          </a:p>
          <a:p>
            <a:r>
              <a:rPr lang="nl-NL" i="1" dirty="0" smtClean="0"/>
              <a:t>Is langer dan</a:t>
            </a:r>
          </a:p>
          <a:p>
            <a:r>
              <a:rPr lang="nl-NL" i="1" dirty="0" smtClean="0"/>
              <a:t>Ligt links van</a:t>
            </a:r>
          </a:p>
          <a:p>
            <a:r>
              <a:rPr lang="nl-NL" i="1" dirty="0" smtClean="0"/>
              <a:t>Is zwaarder dan</a:t>
            </a:r>
          </a:p>
          <a:p>
            <a:r>
              <a:rPr lang="nl-NL" i="1" dirty="0" smtClean="0"/>
              <a:t>Ligt ten noorden van</a:t>
            </a:r>
          </a:p>
          <a:p>
            <a:r>
              <a:rPr lang="nl-NL" i="1" dirty="0" smtClean="0"/>
              <a:t>Is later dan</a:t>
            </a:r>
          </a:p>
          <a:p>
            <a:r>
              <a:rPr lang="nl-NL" dirty="0" smtClean="0"/>
              <a:t>  </a:t>
            </a:r>
          </a:p>
          <a:p>
            <a:endParaRPr lang="nl-NL" dirty="0"/>
          </a:p>
        </p:txBody>
      </p:sp>
      <p:sp>
        <p:nvSpPr>
          <p:cNvPr id="30" name="TextBox 29"/>
          <p:cNvSpPr txBox="1"/>
          <p:nvPr/>
        </p:nvSpPr>
        <p:spPr>
          <a:xfrm>
            <a:off x="323528" y="4149080"/>
            <a:ext cx="2952328" cy="1323439"/>
          </a:xfrm>
          <a:prstGeom prst="rect">
            <a:avLst/>
          </a:prstGeom>
          <a:noFill/>
        </p:spPr>
        <p:txBody>
          <a:bodyPr wrap="square" rtlCol="0">
            <a:spAutoFit/>
          </a:bodyPr>
          <a:lstStyle/>
          <a:p>
            <a:r>
              <a:rPr lang="nl-NL" dirty="0" smtClean="0"/>
              <a:t>Al deze relaties zijn</a:t>
            </a:r>
          </a:p>
          <a:p>
            <a:endParaRPr lang="nl-NL" sz="800" dirty="0" smtClean="0"/>
          </a:p>
          <a:p>
            <a:r>
              <a:rPr lang="nl-NL" dirty="0" smtClean="0"/>
              <a:t>1. </a:t>
            </a:r>
            <a:r>
              <a:rPr lang="nl-NL" dirty="0" err="1" smtClean="0"/>
              <a:t>irreflexief</a:t>
            </a:r>
            <a:endParaRPr lang="nl-NL" dirty="0" smtClean="0"/>
          </a:p>
          <a:p>
            <a:r>
              <a:rPr lang="nl-NL" dirty="0" smtClean="0"/>
              <a:t>2. asymmetrisch</a:t>
            </a:r>
          </a:p>
          <a:p>
            <a:r>
              <a:rPr lang="nl-NL" dirty="0" smtClean="0"/>
              <a:t>3. transitief</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2000"/>
                                        <p:tgtEl>
                                          <p:spTgt spid="3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xEl>
                                              <p:pRg st="2" end="2"/>
                                            </p:txEl>
                                          </p:spTgt>
                                        </p:tgtEl>
                                        <p:attrNameLst>
                                          <p:attrName>style.visibility</p:attrName>
                                        </p:attrNameLst>
                                      </p:cBhvr>
                                      <p:to>
                                        <p:strVal val="visible"/>
                                      </p:to>
                                    </p:set>
                                    <p:animEffect transition="in" filter="fade">
                                      <p:cBhvr>
                                        <p:cTn id="10" dur="2000"/>
                                        <p:tgtEl>
                                          <p:spTgt spid="30">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xEl>
                                              <p:pRg st="3" end="3"/>
                                            </p:txEl>
                                          </p:spTgt>
                                        </p:tgtEl>
                                        <p:attrNameLst>
                                          <p:attrName>style.visibility</p:attrName>
                                        </p:attrNameLst>
                                      </p:cBhvr>
                                      <p:to>
                                        <p:strVal val="visible"/>
                                      </p:to>
                                    </p:set>
                                    <p:animEffect transition="in" filter="fade">
                                      <p:cBhvr>
                                        <p:cTn id="13" dur="2000"/>
                                        <p:tgtEl>
                                          <p:spTgt spid="30">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xEl>
                                              <p:pRg st="4" end="4"/>
                                            </p:txEl>
                                          </p:spTgt>
                                        </p:tgtEl>
                                        <p:attrNameLst>
                                          <p:attrName>style.visibility</p:attrName>
                                        </p:attrNameLst>
                                      </p:cBhvr>
                                      <p:to>
                                        <p:strVal val="visible"/>
                                      </p:to>
                                    </p:set>
                                    <p:animEffect transition="in" filter="fade">
                                      <p:cBhvr>
                                        <p:cTn id="16" dur="20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Ordeningsrelaties (partiële ordeningen)</a:t>
            </a:r>
            <a:endParaRPr lang="nl-NL" sz="3600" dirty="0"/>
          </a:p>
        </p:txBody>
      </p:sp>
      <p:sp>
        <p:nvSpPr>
          <p:cNvPr id="15" name="Rectangle 14"/>
          <p:cNvSpPr/>
          <p:nvPr/>
        </p:nvSpPr>
        <p:spPr>
          <a:xfrm>
            <a:off x="360040" y="1556792"/>
            <a:ext cx="8604448" cy="2862322"/>
          </a:xfrm>
          <a:prstGeom prst="rect">
            <a:avLst/>
          </a:prstGeom>
        </p:spPr>
        <p:txBody>
          <a:bodyPr wrap="square">
            <a:spAutoFit/>
          </a:bodyPr>
          <a:lstStyle/>
          <a:p>
            <a:r>
              <a:rPr lang="nl-NL" dirty="0" smtClean="0"/>
              <a:t>Neem de volgende relaties:</a:t>
            </a:r>
          </a:p>
          <a:p>
            <a:endParaRPr lang="nl-NL" dirty="0" smtClean="0"/>
          </a:p>
          <a:p>
            <a:r>
              <a:rPr lang="nl-NL" i="1" dirty="0" smtClean="0"/>
              <a:t>Is groter dan</a:t>
            </a:r>
          </a:p>
          <a:p>
            <a:r>
              <a:rPr lang="nl-NL" i="1" dirty="0" smtClean="0"/>
              <a:t>Is langer dan</a:t>
            </a:r>
          </a:p>
          <a:p>
            <a:r>
              <a:rPr lang="nl-NL" i="1" dirty="0" smtClean="0"/>
              <a:t>Ligt links van</a:t>
            </a:r>
          </a:p>
          <a:p>
            <a:r>
              <a:rPr lang="nl-NL" i="1" dirty="0" smtClean="0"/>
              <a:t>Is zwaarder dan</a:t>
            </a:r>
          </a:p>
          <a:p>
            <a:r>
              <a:rPr lang="nl-NL" i="1" dirty="0" smtClean="0"/>
              <a:t>Ligt ten noorden van</a:t>
            </a:r>
          </a:p>
          <a:p>
            <a:r>
              <a:rPr lang="nl-NL" i="1" dirty="0" smtClean="0"/>
              <a:t>Is later dan</a:t>
            </a:r>
          </a:p>
          <a:p>
            <a:r>
              <a:rPr lang="nl-NL" dirty="0" smtClean="0"/>
              <a:t>  </a:t>
            </a:r>
          </a:p>
          <a:p>
            <a:endParaRPr lang="nl-NL" dirty="0"/>
          </a:p>
        </p:txBody>
      </p:sp>
      <p:sp>
        <p:nvSpPr>
          <p:cNvPr id="30" name="TextBox 29"/>
          <p:cNvSpPr txBox="1"/>
          <p:nvPr/>
        </p:nvSpPr>
        <p:spPr>
          <a:xfrm>
            <a:off x="323528" y="4149080"/>
            <a:ext cx="2952328" cy="1323439"/>
          </a:xfrm>
          <a:prstGeom prst="rect">
            <a:avLst/>
          </a:prstGeom>
          <a:noFill/>
        </p:spPr>
        <p:txBody>
          <a:bodyPr wrap="square" rtlCol="0">
            <a:spAutoFit/>
          </a:bodyPr>
          <a:lstStyle/>
          <a:p>
            <a:r>
              <a:rPr lang="nl-NL" dirty="0" smtClean="0"/>
              <a:t>Al deze relaties zijn</a:t>
            </a:r>
          </a:p>
          <a:p>
            <a:endParaRPr lang="nl-NL" sz="800" dirty="0" smtClean="0"/>
          </a:p>
          <a:p>
            <a:r>
              <a:rPr lang="nl-NL" dirty="0" smtClean="0"/>
              <a:t>1. </a:t>
            </a:r>
            <a:r>
              <a:rPr lang="nl-NL" dirty="0" err="1" smtClean="0"/>
              <a:t>irreflexief</a:t>
            </a:r>
            <a:endParaRPr lang="nl-NL" dirty="0" smtClean="0"/>
          </a:p>
          <a:p>
            <a:r>
              <a:rPr lang="nl-NL" dirty="0" smtClean="0"/>
              <a:t>2. asymmetrisch</a:t>
            </a:r>
          </a:p>
          <a:p>
            <a:r>
              <a:rPr lang="nl-NL" dirty="0" smtClean="0"/>
              <a:t>3. transitief</a:t>
            </a:r>
            <a:endParaRPr lang="nl-NL" dirty="0"/>
          </a:p>
        </p:txBody>
      </p:sp>
      <p:sp>
        <p:nvSpPr>
          <p:cNvPr id="6" name="Rectangle 5"/>
          <p:cNvSpPr/>
          <p:nvPr/>
        </p:nvSpPr>
        <p:spPr>
          <a:xfrm>
            <a:off x="4860032" y="1700808"/>
            <a:ext cx="3888432"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6"/>
          <p:cNvSpPr txBox="1"/>
          <p:nvPr/>
        </p:nvSpPr>
        <p:spPr>
          <a:xfrm>
            <a:off x="7884368" y="4941168"/>
            <a:ext cx="1008112" cy="369332"/>
          </a:xfrm>
          <a:prstGeom prst="rect">
            <a:avLst/>
          </a:prstGeom>
          <a:noFill/>
        </p:spPr>
        <p:txBody>
          <a:bodyPr wrap="square" rtlCol="0">
            <a:spAutoFit/>
          </a:bodyPr>
          <a:lstStyle/>
          <a:p>
            <a:r>
              <a:rPr lang="nl-NL" i="1" dirty="0" smtClean="0"/>
              <a:t>Domein</a:t>
            </a:r>
            <a:endParaRPr lang="nl-NL" i="1" dirty="0"/>
          </a:p>
        </p:txBody>
      </p:sp>
    </p:spTree>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Ordeningsrelaties (partiële ordeningen)</a:t>
            </a:r>
            <a:endParaRPr lang="nl-NL" sz="3600" dirty="0"/>
          </a:p>
        </p:txBody>
      </p:sp>
      <p:sp>
        <p:nvSpPr>
          <p:cNvPr id="15" name="Rectangle 14"/>
          <p:cNvSpPr/>
          <p:nvPr/>
        </p:nvSpPr>
        <p:spPr>
          <a:xfrm>
            <a:off x="360040" y="1556792"/>
            <a:ext cx="8604448" cy="2862322"/>
          </a:xfrm>
          <a:prstGeom prst="rect">
            <a:avLst/>
          </a:prstGeom>
        </p:spPr>
        <p:txBody>
          <a:bodyPr wrap="square">
            <a:spAutoFit/>
          </a:bodyPr>
          <a:lstStyle/>
          <a:p>
            <a:r>
              <a:rPr lang="nl-NL" dirty="0" smtClean="0"/>
              <a:t>Neem de volgende relaties:</a:t>
            </a:r>
          </a:p>
          <a:p>
            <a:endParaRPr lang="nl-NL" dirty="0" smtClean="0"/>
          </a:p>
          <a:p>
            <a:r>
              <a:rPr lang="nl-NL" i="1" dirty="0" smtClean="0"/>
              <a:t>Is groter dan</a:t>
            </a:r>
          </a:p>
          <a:p>
            <a:r>
              <a:rPr lang="nl-NL" i="1" dirty="0" smtClean="0"/>
              <a:t>Is langer dan</a:t>
            </a:r>
          </a:p>
          <a:p>
            <a:r>
              <a:rPr lang="nl-NL" i="1" dirty="0" smtClean="0"/>
              <a:t>Ligt links van</a:t>
            </a:r>
          </a:p>
          <a:p>
            <a:r>
              <a:rPr lang="nl-NL" i="1" dirty="0" smtClean="0"/>
              <a:t>Is zwaarder dan</a:t>
            </a:r>
          </a:p>
          <a:p>
            <a:r>
              <a:rPr lang="nl-NL" i="1" dirty="0" smtClean="0"/>
              <a:t>Ligt ten noorden van</a:t>
            </a:r>
          </a:p>
          <a:p>
            <a:r>
              <a:rPr lang="nl-NL" i="1" dirty="0" smtClean="0"/>
              <a:t>Is later dan</a:t>
            </a:r>
          </a:p>
          <a:p>
            <a:r>
              <a:rPr lang="nl-NL" dirty="0" smtClean="0"/>
              <a:t>  </a:t>
            </a:r>
          </a:p>
          <a:p>
            <a:endParaRPr lang="nl-NL" dirty="0"/>
          </a:p>
        </p:txBody>
      </p:sp>
      <p:sp>
        <p:nvSpPr>
          <p:cNvPr id="30" name="TextBox 29"/>
          <p:cNvSpPr txBox="1"/>
          <p:nvPr/>
        </p:nvSpPr>
        <p:spPr>
          <a:xfrm>
            <a:off x="323528" y="4149080"/>
            <a:ext cx="2952328" cy="1323439"/>
          </a:xfrm>
          <a:prstGeom prst="rect">
            <a:avLst/>
          </a:prstGeom>
          <a:noFill/>
        </p:spPr>
        <p:txBody>
          <a:bodyPr wrap="square" rtlCol="0">
            <a:spAutoFit/>
          </a:bodyPr>
          <a:lstStyle/>
          <a:p>
            <a:r>
              <a:rPr lang="nl-NL" dirty="0" smtClean="0"/>
              <a:t>Al deze relaties zijn</a:t>
            </a:r>
          </a:p>
          <a:p>
            <a:endParaRPr lang="nl-NL" sz="800" dirty="0" smtClean="0"/>
          </a:p>
          <a:p>
            <a:r>
              <a:rPr lang="nl-NL" dirty="0" smtClean="0"/>
              <a:t>1. </a:t>
            </a:r>
            <a:r>
              <a:rPr lang="nl-NL" dirty="0" err="1" smtClean="0"/>
              <a:t>irreflexief</a:t>
            </a:r>
            <a:endParaRPr lang="nl-NL" dirty="0" smtClean="0"/>
          </a:p>
          <a:p>
            <a:r>
              <a:rPr lang="nl-NL" dirty="0" smtClean="0"/>
              <a:t>2. asymmetrisch</a:t>
            </a:r>
          </a:p>
          <a:p>
            <a:r>
              <a:rPr lang="nl-NL" dirty="0" smtClean="0"/>
              <a:t>3. transitief</a:t>
            </a:r>
            <a:endParaRPr lang="nl-NL" dirty="0"/>
          </a:p>
        </p:txBody>
      </p:sp>
      <p:sp>
        <p:nvSpPr>
          <p:cNvPr id="6" name="Rectangle 5"/>
          <p:cNvSpPr/>
          <p:nvPr/>
        </p:nvSpPr>
        <p:spPr>
          <a:xfrm>
            <a:off x="4860032" y="1700808"/>
            <a:ext cx="3888432" cy="30963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6"/>
          <p:cNvSpPr txBox="1"/>
          <p:nvPr/>
        </p:nvSpPr>
        <p:spPr>
          <a:xfrm>
            <a:off x="7884368" y="4941168"/>
            <a:ext cx="1008112" cy="369332"/>
          </a:xfrm>
          <a:prstGeom prst="rect">
            <a:avLst/>
          </a:prstGeom>
          <a:noFill/>
        </p:spPr>
        <p:txBody>
          <a:bodyPr wrap="square" rtlCol="0">
            <a:spAutoFit/>
          </a:bodyPr>
          <a:lstStyle/>
          <a:p>
            <a:r>
              <a:rPr lang="nl-NL" i="1" dirty="0" smtClean="0"/>
              <a:t>Domein</a:t>
            </a:r>
            <a:endParaRPr lang="nl-NL" i="1" dirty="0"/>
          </a:p>
        </p:txBody>
      </p:sp>
      <p:sp>
        <p:nvSpPr>
          <p:cNvPr id="10" name="Oval 9"/>
          <p:cNvSpPr/>
          <p:nvPr/>
        </p:nvSpPr>
        <p:spPr>
          <a:xfrm>
            <a:off x="6012160" y="27809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p:cNvSpPr/>
          <p:nvPr/>
        </p:nvSpPr>
        <p:spPr>
          <a:xfrm>
            <a:off x="6660232" y="25649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p:cNvSpPr/>
          <p:nvPr/>
        </p:nvSpPr>
        <p:spPr>
          <a:xfrm>
            <a:off x="6876256"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p:cNvSpPr/>
          <p:nvPr/>
        </p:nvSpPr>
        <p:spPr>
          <a:xfrm>
            <a:off x="7524328" y="285293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p:cNvSpPr/>
          <p:nvPr/>
        </p:nvSpPr>
        <p:spPr>
          <a:xfrm>
            <a:off x="7596336" y="34290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p:cNvSpPr/>
          <p:nvPr/>
        </p:nvSpPr>
        <p:spPr>
          <a:xfrm>
            <a:off x="8172400" y="25649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p:cNvSpPr/>
          <p:nvPr/>
        </p:nvSpPr>
        <p:spPr>
          <a:xfrm>
            <a:off x="8172400" y="38610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p:cNvSpPr/>
          <p:nvPr/>
        </p:nvSpPr>
        <p:spPr>
          <a:xfrm>
            <a:off x="5220072" y="27809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p:cNvSpPr/>
          <p:nvPr/>
        </p:nvSpPr>
        <p:spPr>
          <a:xfrm>
            <a:off x="5292080" y="32849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p:cNvSpPr/>
          <p:nvPr/>
        </p:nvSpPr>
        <p:spPr>
          <a:xfrm>
            <a:off x="5076056" y="22768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4" name="Straight Arrow Connector 23"/>
          <p:cNvCxnSpPr/>
          <p:nvPr/>
        </p:nvCxnSpPr>
        <p:spPr>
          <a:xfrm>
            <a:off x="5220072" y="2348880"/>
            <a:ext cx="730625" cy="4425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364088" y="2816932"/>
            <a:ext cx="576064" cy="254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425551" y="2852936"/>
            <a:ext cx="514601" cy="4935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156176" y="2636912"/>
            <a:ext cx="432048" cy="144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228184" y="2852936"/>
            <a:ext cx="576064"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04248" y="2636912"/>
            <a:ext cx="648072" cy="2160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668344" y="2636912"/>
            <a:ext cx="432048" cy="2160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020272" y="3212976"/>
            <a:ext cx="576064" cy="2160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740352" y="3501008"/>
            <a:ext cx="432048" cy="3600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11960" y="5723964"/>
            <a:ext cx="5508104" cy="369332"/>
          </a:xfrm>
          <a:prstGeom prst="rect">
            <a:avLst/>
          </a:prstGeom>
          <a:noFill/>
        </p:spPr>
        <p:txBody>
          <a:bodyPr wrap="square" rtlCol="0">
            <a:spAutoFit/>
          </a:bodyPr>
          <a:lstStyle/>
          <a:p>
            <a:r>
              <a:rPr lang="nl-NL" dirty="0" smtClean="0"/>
              <a:t>Vullen partiële ordeningen altijd het hele domein? </a:t>
            </a:r>
            <a:endParaRPr lang="nl-NL" dirty="0"/>
          </a:p>
        </p:txBody>
      </p:sp>
      <p:sp>
        <p:nvSpPr>
          <p:cNvPr id="51" name="TextBox 50"/>
          <p:cNvSpPr txBox="1"/>
          <p:nvPr/>
        </p:nvSpPr>
        <p:spPr>
          <a:xfrm>
            <a:off x="4211960" y="6093296"/>
            <a:ext cx="5472608" cy="646331"/>
          </a:xfrm>
          <a:prstGeom prst="rect">
            <a:avLst/>
          </a:prstGeom>
          <a:noFill/>
        </p:spPr>
        <p:txBody>
          <a:bodyPr wrap="square" rtlCol="0">
            <a:spAutoFit/>
          </a:bodyPr>
          <a:lstStyle/>
          <a:p>
            <a:r>
              <a:rPr lang="nl-NL" dirty="0" smtClean="0"/>
              <a:t>Nee! Neem maar de relatie ‘ligt links van’ en als    domein ‘dingen </a:t>
            </a:r>
            <a:r>
              <a:rPr lang="nl-NL" smtClean="0"/>
              <a:t>met of </a:t>
            </a:r>
            <a:r>
              <a:rPr lang="nl-NL" dirty="0" smtClean="0"/>
              <a:t>zonder ruimtelijk plaats’</a:t>
            </a:r>
            <a:endParaRPr lang="nl-NL" dirty="0"/>
          </a:p>
        </p:txBody>
      </p:sp>
      <p:sp>
        <p:nvSpPr>
          <p:cNvPr id="28" name="TextBox 27"/>
          <p:cNvSpPr txBox="1"/>
          <p:nvPr/>
        </p:nvSpPr>
        <p:spPr>
          <a:xfrm>
            <a:off x="323528" y="5805264"/>
            <a:ext cx="2952328" cy="923330"/>
          </a:xfrm>
          <a:prstGeom prst="rect">
            <a:avLst/>
          </a:prstGeom>
          <a:noFill/>
        </p:spPr>
        <p:txBody>
          <a:bodyPr wrap="square" rtlCol="0">
            <a:spAutoFit/>
          </a:bodyPr>
          <a:lstStyle/>
          <a:p>
            <a:r>
              <a:rPr lang="nl-NL" dirty="0" smtClean="0"/>
              <a:t>We noemen dit soort relaties </a:t>
            </a:r>
            <a:r>
              <a:rPr lang="nl-NL" b="1" dirty="0" smtClean="0"/>
              <a:t>ordeningsrelaties</a:t>
            </a:r>
            <a:r>
              <a:rPr lang="nl-NL" dirty="0" smtClean="0"/>
              <a:t> (of </a:t>
            </a:r>
            <a:r>
              <a:rPr lang="nl-NL" b="1" dirty="0" smtClean="0"/>
              <a:t>partiële ordeningen</a:t>
            </a:r>
            <a:r>
              <a:rPr lang="nl-NL" dirty="0" smtClean="0"/>
              <a:t>).</a:t>
            </a:r>
            <a:endParaRPr lang="nl-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20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20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xEl>
                                              <p:pRg st="0" end="0"/>
                                            </p:txEl>
                                          </p:spTgt>
                                        </p:tgtEl>
                                        <p:attrNameLst>
                                          <p:attrName>style.visibility</p:attrName>
                                        </p:attrNameLst>
                                      </p:cBhvr>
                                      <p:to>
                                        <p:strVal val="visible"/>
                                      </p:to>
                                    </p:set>
                                    <p:animEffect transition="in" filter="fade">
                                      <p:cBhvr>
                                        <p:cTn id="17" dur="20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allAtOnce"/>
      <p:bldP spid="51" grpId="0" build="allAtOnce"/>
      <p:bldP spid="28" grpId="0" build="allAtOnce"/>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Verbanden tussen eigenschappen van relaties </a:t>
            </a:r>
            <a:endParaRPr lang="nl-NL" sz="3600" dirty="0"/>
          </a:p>
        </p:txBody>
      </p:sp>
      <p:sp>
        <p:nvSpPr>
          <p:cNvPr id="15" name="Rectangle 14"/>
          <p:cNvSpPr/>
          <p:nvPr/>
        </p:nvSpPr>
        <p:spPr>
          <a:xfrm>
            <a:off x="539552" y="1556792"/>
            <a:ext cx="7974632" cy="369332"/>
          </a:xfrm>
          <a:prstGeom prst="rect">
            <a:avLst/>
          </a:prstGeom>
        </p:spPr>
        <p:txBody>
          <a:bodyPr wrap="square">
            <a:spAutoFit/>
          </a:bodyPr>
          <a:lstStyle/>
          <a:p>
            <a:r>
              <a:rPr lang="nl-NL" dirty="0" smtClean="0"/>
              <a:t>Toon aan dat iedere asymmetrische relatie tevens </a:t>
            </a:r>
            <a:r>
              <a:rPr lang="nl-NL" dirty="0" err="1" smtClean="0"/>
              <a:t>irreflexief</a:t>
            </a:r>
            <a:r>
              <a:rPr lang="nl-NL" dirty="0" smtClean="0"/>
              <a:t> is</a:t>
            </a:r>
          </a:p>
        </p:txBody>
      </p:sp>
      <p:sp>
        <p:nvSpPr>
          <p:cNvPr id="13" name="Rectangle 12"/>
          <p:cNvSpPr/>
          <p:nvPr/>
        </p:nvSpPr>
        <p:spPr>
          <a:xfrm>
            <a:off x="539552" y="2204864"/>
            <a:ext cx="7974632" cy="923330"/>
          </a:xfrm>
          <a:prstGeom prst="rect">
            <a:avLst/>
          </a:prstGeom>
        </p:spPr>
        <p:txBody>
          <a:bodyPr wrap="square">
            <a:spAutoFit/>
          </a:bodyPr>
          <a:lstStyle/>
          <a:p>
            <a:pPr marL="342900" indent="-342900"/>
            <a:r>
              <a:rPr lang="nl-NL" b="1" dirty="0" err="1" smtClean="0"/>
              <a:t>Rxy</a:t>
            </a:r>
            <a:r>
              <a:rPr lang="nl-NL" dirty="0" smtClean="0"/>
              <a:t> is </a:t>
            </a:r>
            <a:r>
              <a:rPr lang="nl-NL" i="1" dirty="0" smtClean="0"/>
              <a:t>asymmetrisch</a:t>
            </a:r>
            <a:r>
              <a:rPr lang="nl-NL" dirty="0" smtClean="0"/>
              <a:t> dan en slechts dan als </a:t>
            </a:r>
            <a:r>
              <a:rPr lang="nl-NL" b="1" dirty="0" smtClean="0"/>
              <a:t>∀x∀y (</a:t>
            </a:r>
            <a:r>
              <a:rPr lang="nl-NL" b="1" dirty="0" err="1" smtClean="0"/>
              <a:t>Rxy</a:t>
            </a:r>
            <a:r>
              <a:rPr lang="nl-NL" b="1" dirty="0" smtClean="0"/>
              <a:t> → ¬</a:t>
            </a:r>
            <a:r>
              <a:rPr lang="nl-NL" b="1" dirty="0" err="1" smtClean="0"/>
              <a:t>Ryx</a:t>
            </a:r>
            <a:r>
              <a:rPr lang="nl-NL" b="1" dirty="0" smtClean="0"/>
              <a:t>)</a:t>
            </a:r>
          </a:p>
          <a:p>
            <a:pPr marL="342900" indent="-342900"/>
            <a:endParaRPr lang="nl-NL" b="1" dirty="0" smtClean="0"/>
          </a:p>
          <a:p>
            <a:pPr marL="342900" indent="-342900"/>
            <a:r>
              <a:rPr lang="nl-NL" b="1" dirty="0" err="1" smtClean="0"/>
              <a:t>Rxy</a:t>
            </a:r>
            <a:r>
              <a:rPr lang="nl-NL" b="1" dirty="0" smtClean="0"/>
              <a:t> </a:t>
            </a:r>
            <a:r>
              <a:rPr lang="nl-NL" dirty="0" smtClean="0"/>
              <a:t>is </a:t>
            </a:r>
            <a:r>
              <a:rPr lang="nl-NL" i="1" dirty="0" err="1" smtClean="0"/>
              <a:t>irreflexief</a:t>
            </a:r>
            <a:r>
              <a:rPr lang="nl-NL" dirty="0" smtClean="0"/>
              <a:t> dan en slechts dan als </a:t>
            </a:r>
            <a:r>
              <a:rPr lang="nl-NL" b="1" dirty="0" smtClean="0"/>
              <a:t>∀x ¬</a:t>
            </a:r>
            <a:r>
              <a:rPr lang="nl-NL" b="1" dirty="0" err="1" smtClean="0"/>
              <a:t>Rxx</a:t>
            </a:r>
            <a:endParaRPr lang="nl-NL" dirty="0" smtClean="0"/>
          </a:p>
        </p:txBody>
      </p:sp>
      <p:sp>
        <p:nvSpPr>
          <p:cNvPr id="14" name="Rectangle 13"/>
          <p:cNvSpPr/>
          <p:nvPr/>
        </p:nvSpPr>
        <p:spPr>
          <a:xfrm>
            <a:off x="557808" y="3369766"/>
            <a:ext cx="7974632" cy="369332"/>
          </a:xfrm>
          <a:prstGeom prst="rect">
            <a:avLst/>
          </a:prstGeom>
        </p:spPr>
        <p:txBody>
          <a:bodyPr wrap="square">
            <a:spAutoFit/>
          </a:bodyPr>
          <a:lstStyle/>
          <a:p>
            <a:pPr marL="342900" indent="-342900"/>
            <a:r>
              <a:rPr lang="nl-NL" b="1" dirty="0" smtClean="0"/>
              <a:t>∀x∀y (</a:t>
            </a:r>
            <a:r>
              <a:rPr lang="nl-NL" b="1" dirty="0" err="1" smtClean="0"/>
              <a:t>Rxy</a:t>
            </a:r>
            <a:r>
              <a:rPr lang="nl-NL" b="1" dirty="0" smtClean="0"/>
              <a:t> → ¬</a:t>
            </a:r>
            <a:r>
              <a:rPr lang="nl-NL" b="1" dirty="0" err="1" smtClean="0"/>
              <a:t>Ryx</a:t>
            </a:r>
            <a:r>
              <a:rPr lang="nl-NL" b="1" dirty="0" smtClean="0"/>
              <a:t>)    Ⱶ    ∀x ¬</a:t>
            </a:r>
            <a:r>
              <a:rPr lang="nl-NL" b="1" dirty="0" err="1" smtClean="0"/>
              <a:t>Rxx</a:t>
            </a:r>
            <a:endParaRPr lang="nl-NL" dirty="0" smtClean="0"/>
          </a:p>
        </p:txBody>
      </p:sp>
      <p:sp>
        <p:nvSpPr>
          <p:cNvPr id="16" name="Rectangle 15"/>
          <p:cNvSpPr/>
          <p:nvPr/>
        </p:nvSpPr>
        <p:spPr>
          <a:xfrm>
            <a:off x="539552" y="4077072"/>
            <a:ext cx="5112568" cy="2308324"/>
          </a:xfrm>
          <a:prstGeom prst="rect">
            <a:avLst/>
          </a:prstGeom>
        </p:spPr>
        <p:txBody>
          <a:bodyPr wrap="square">
            <a:spAutoFit/>
          </a:bodyPr>
          <a:lstStyle/>
          <a:p>
            <a:r>
              <a:rPr lang="nl-NL" dirty="0" smtClean="0"/>
              <a:t>1.</a:t>
            </a:r>
            <a:r>
              <a:rPr lang="nl-NL" b="1" dirty="0" smtClean="0"/>
              <a:t>  ∀x ∀y (</a:t>
            </a:r>
            <a:r>
              <a:rPr lang="nl-NL" b="1" dirty="0" err="1" smtClean="0"/>
              <a:t>Rxy</a:t>
            </a:r>
            <a:r>
              <a:rPr lang="nl-NL" b="1" dirty="0" smtClean="0"/>
              <a:t> → ¬</a:t>
            </a:r>
            <a:r>
              <a:rPr lang="nl-NL" b="1" dirty="0" err="1" smtClean="0"/>
              <a:t>Ryx</a:t>
            </a:r>
            <a:r>
              <a:rPr lang="nl-NL" b="1" dirty="0" smtClean="0"/>
              <a:t>) 		</a:t>
            </a:r>
            <a:r>
              <a:rPr lang="nl-NL" dirty="0" smtClean="0"/>
              <a:t>Prem.</a:t>
            </a:r>
          </a:p>
          <a:p>
            <a:r>
              <a:rPr lang="nl-NL" dirty="0" smtClean="0"/>
              <a:t>2.  </a:t>
            </a:r>
            <a:r>
              <a:rPr lang="nl-NL" b="1" dirty="0" err="1" smtClean="0"/>
              <a:t>Raa</a:t>
            </a:r>
            <a:r>
              <a:rPr lang="nl-NL" b="1" dirty="0" smtClean="0"/>
              <a:t>		 		</a:t>
            </a:r>
            <a:r>
              <a:rPr lang="nl-NL" dirty="0" err="1" smtClean="0"/>
              <a:t>Ass</a:t>
            </a:r>
            <a:r>
              <a:rPr lang="nl-NL" dirty="0" smtClean="0"/>
              <a:t>.</a:t>
            </a:r>
          </a:p>
          <a:p>
            <a:r>
              <a:rPr lang="nl-NL" dirty="0" smtClean="0"/>
              <a:t>3.  </a:t>
            </a:r>
            <a:r>
              <a:rPr lang="nl-NL" b="1" dirty="0" smtClean="0"/>
              <a:t>∀y (</a:t>
            </a:r>
            <a:r>
              <a:rPr lang="nl-NL" b="1" dirty="0" err="1" smtClean="0"/>
              <a:t>Ray</a:t>
            </a:r>
            <a:r>
              <a:rPr lang="nl-NL" b="1" dirty="0" smtClean="0"/>
              <a:t> → ¬</a:t>
            </a:r>
            <a:r>
              <a:rPr lang="nl-NL" b="1" dirty="0" err="1" smtClean="0"/>
              <a:t>Rya</a:t>
            </a:r>
            <a:r>
              <a:rPr lang="nl-NL" b="1" dirty="0" smtClean="0"/>
              <a:t>) 	 	</a:t>
            </a:r>
            <a:r>
              <a:rPr lang="nl-NL" dirty="0" smtClean="0"/>
              <a:t>G ∀ (1)</a:t>
            </a:r>
            <a:r>
              <a:rPr lang="nl-NL" b="1" dirty="0" smtClean="0"/>
              <a:t> 	</a:t>
            </a:r>
            <a:endParaRPr lang="nl-NL" dirty="0" smtClean="0"/>
          </a:p>
          <a:p>
            <a:r>
              <a:rPr lang="nl-NL" dirty="0" smtClean="0"/>
              <a:t>4.  </a:t>
            </a:r>
            <a:r>
              <a:rPr lang="nl-NL" b="1" dirty="0" err="1" smtClean="0"/>
              <a:t>Raa</a:t>
            </a:r>
            <a:r>
              <a:rPr lang="nl-NL" b="1" dirty="0" smtClean="0"/>
              <a:t> → ¬</a:t>
            </a:r>
            <a:r>
              <a:rPr lang="nl-NL" b="1" dirty="0" err="1" smtClean="0"/>
              <a:t>Raa</a:t>
            </a:r>
            <a:r>
              <a:rPr lang="nl-NL" b="1" dirty="0" smtClean="0"/>
              <a:t>			</a:t>
            </a:r>
            <a:r>
              <a:rPr lang="nl-NL" dirty="0" smtClean="0"/>
              <a:t>G ∀ (3)</a:t>
            </a:r>
            <a:r>
              <a:rPr lang="nl-NL" b="1" dirty="0" smtClean="0"/>
              <a:t> </a:t>
            </a:r>
            <a:endParaRPr lang="nl-NL" dirty="0" smtClean="0"/>
          </a:p>
          <a:p>
            <a:r>
              <a:rPr lang="nl-NL" dirty="0" smtClean="0"/>
              <a:t>5.  </a:t>
            </a:r>
            <a:r>
              <a:rPr lang="nl-NL" b="1" dirty="0" smtClean="0"/>
              <a:t>¬</a:t>
            </a:r>
            <a:r>
              <a:rPr lang="nl-NL" b="1" dirty="0" err="1" smtClean="0"/>
              <a:t>Raa</a:t>
            </a:r>
            <a:r>
              <a:rPr lang="nl-NL" b="1" dirty="0" smtClean="0"/>
              <a:t> 				</a:t>
            </a:r>
            <a:r>
              <a:rPr lang="nl-NL" dirty="0" smtClean="0"/>
              <a:t>G → (2,4) </a:t>
            </a:r>
          </a:p>
          <a:p>
            <a:r>
              <a:rPr lang="nl-NL" dirty="0" smtClean="0"/>
              <a:t>6.  </a:t>
            </a:r>
            <a:r>
              <a:rPr lang="nl-NL" b="1" dirty="0" err="1" smtClean="0"/>
              <a:t>Raa</a:t>
            </a:r>
            <a:r>
              <a:rPr lang="nl-NL" b="1" dirty="0" smtClean="0"/>
              <a:t> ∧ ¬</a:t>
            </a:r>
            <a:r>
              <a:rPr lang="nl-NL" b="1" dirty="0" err="1" smtClean="0"/>
              <a:t>Raa</a:t>
            </a:r>
            <a:r>
              <a:rPr lang="nl-NL" b="1" dirty="0" smtClean="0"/>
              <a:t>  			</a:t>
            </a:r>
            <a:r>
              <a:rPr lang="nl-NL" dirty="0" smtClean="0"/>
              <a:t>I ∧ (2,5)</a:t>
            </a:r>
          </a:p>
          <a:p>
            <a:r>
              <a:rPr lang="nl-NL" dirty="0" smtClean="0"/>
              <a:t>7.  </a:t>
            </a:r>
            <a:r>
              <a:rPr lang="nl-NL" b="1" dirty="0" smtClean="0"/>
              <a:t>¬</a:t>
            </a:r>
            <a:r>
              <a:rPr lang="nl-NL" b="1" dirty="0" err="1" smtClean="0"/>
              <a:t>Raa</a:t>
            </a:r>
            <a:r>
              <a:rPr lang="nl-NL" b="1" dirty="0" smtClean="0"/>
              <a:t> 				</a:t>
            </a:r>
            <a:r>
              <a:rPr lang="nl-NL" dirty="0" smtClean="0"/>
              <a:t>I ¬ (2,6)</a:t>
            </a:r>
          </a:p>
          <a:p>
            <a:r>
              <a:rPr lang="nl-NL" dirty="0" smtClean="0"/>
              <a:t>8.  </a:t>
            </a:r>
            <a:r>
              <a:rPr lang="nl-NL" b="1" dirty="0" smtClean="0"/>
              <a:t>∀x ¬</a:t>
            </a:r>
            <a:r>
              <a:rPr lang="nl-NL" b="1" dirty="0" err="1" smtClean="0"/>
              <a:t>Rxx</a:t>
            </a:r>
            <a:r>
              <a:rPr lang="nl-NL" b="1" dirty="0" smtClean="0"/>
              <a:t> 			</a:t>
            </a:r>
            <a:r>
              <a:rPr lang="nl-NL" dirty="0" smtClean="0"/>
              <a:t>I ∀ (7)</a:t>
            </a:r>
            <a:endParaRPr lang="nl-NL" dirty="0"/>
          </a:p>
        </p:txBody>
      </p:sp>
      <p:cxnSp>
        <p:nvCxnSpPr>
          <p:cNvPr id="26" name="Straight Connector 25"/>
          <p:cNvCxnSpPr/>
          <p:nvPr/>
        </p:nvCxnSpPr>
        <p:spPr>
          <a:xfrm flipH="1">
            <a:off x="467544" y="4437112"/>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7544" y="4437112"/>
            <a:ext cx="0" cy="13681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67544" y="5805264"/>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28184" y="3717032"/>
            <a:ext cx="2232248" cy="1200329"/>
          </a:xfrm>
          <a:prstGeom prst="rect">
            <a:avLst/>
          </a:prstGeom>
          <a:noFill/>
        </p:spPr>
        <p:txBody>
          <a:bodyPr wrap="square" rtlCol="0">
            <a:spAutoFit/>
          </a:bodyPr>
          <a:lstStyle/>
          <a:p>
            <a:r>
              <a:rPr lang="nl-NL" dirty="0" smtClean="0"/>
              <a:t>Hadden we het ook nog op een andere manier kunnen aantonen?</a:t>
            </a:r>
            <a:endParaRPr lang="nl-NL" dirty="0"/>
          </a:p>
        </p:txBody>
      </p:sp>
      <p:sp>
        <p:nvSpPr>
          <p:cNvPr id="30" name="TextBox 29"/>
          <p:cNvSpPr txBox="1"/>
          <p:nvPr/>
        </p:nvSpPr>
        <p:spPr>
          <a:xfrm>
            <a:off x="6228184" y="4941168"/>
            <a:ext cx="2232248" cy="1200329"/>
          </a:xfrm>
          <a:prstGeom prst="rect">
            <a:avLst/>
          </a:prstGeom>
          <a:noFill/>
        </p:spPr>
        <p:txBody>
          <a:bodyPr wrap="square" rtlCol="0">
            <a:spAutoFit/>
          </a:bodyPr>
          <a:lstStyle/>
          <a:p>
            <a:r>
              <a:rPr lang="nl-NL" dirty="0" smtClean="0"/>
              <a:t>Ja, we hadden ook de semantische boom- methode kunnen gebruiken.</a:t>
            </a:r>
            <a:endParaRPr lang="nl-NL" dirty="0"/>
          </a:p>
        </p:txBody>
      </p:sp>
      <p:sp>
        <p:nvSpPr>
          <p:cNvPr id="12" name="TextBox 11"/>
          <p:cNvSpPr txBox="1"/>
          <p:nvPr/>
        </p:nvSpPr>
        <p:spPr>
          <a:xfrm>
            <a:off x="6228184" y="6165304"/>
            <a:ext cx="1728192" cy="646331"/>
          </a:xfrm>
          <a:prstGeom prst="rect">
            <a:avLst/>
          </a:prstGeom>
          <a:noFill/>
        </p:spPr>
        <p:txBody>
          <a:bodyPr wrap="square" rtlCol="0">
            <a:spAutoFit/>
          </a:bodyPr>
          <a:lstStyle/>
          <a:p>
            <a:r>
              <a:rPr lang="nl-NL" dirty="0" smtClean="0"/>
              <a:t>Zien we het ook intuïtief in?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fade">
                                      <p:cBhvr>
                                        <p:cTn id="10" dur="2000"/>
                                        <p:tgtEl>
                                          <p:spTgt spid="1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20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0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2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Effect transition="in" filter="fade">
                                      <p:cBhvr>
                                        <p:cTn id="34" dur="2000"/>
                                        <p:tgtEl>
                                          <p:spTgt spid="2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fade">
                                      <p:cBhvr>
                                        <p:cTn id="39" dur="2000"/>
                                        <p:tgtEl>
                                          <p:spTgt spid="3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fade">
                                      <p:cBhvr>
                                        <p:cTn id="44"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P spid="16" grpId="0"/>
      <p:bldP spid="29" grpId="0" build="allAtOnce"/>
      <p:bldP spid="30" grpId="0" build="allAtOnce"/>
      <p:bldP spid="12" grpId="0" build="allAtOnce"/>
    </p:bld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Verbanden tussen eigenschappen van relaties </a:t>
            </a:r>
            <a:endParaRPr lang="nl-NL" sz="3600" dirty="0"/>
          </a:p>
        </p:txBody>
      </p:sp>
      <p:sp>
        <p:nvSpPr>
          <p:cNvPr id="15" name="Rectangle 14"/>
          <p:cNvSpPr/>
          <p:nvPr/>
        </p:nvSpPr>
        <p:spPr>
          <a:xfrm>
            <a:off x="539552" y="1556792"/>
            <a:ext cx="7974632" cy="369332"/>
          </a:xfrm>
          <a:prstGeom prst="rect">
            <a:avLst/>
          </a:prstGeom>
        </p:spPr>
        <p:txBody>
          <a:bodyPr wrap="square">
            <a:spAutoFit/>
          </a:bodyPr>
          <a:lstStyle/>
          <a:p>
            <a:r>
              <a:rPr lang="nl-NL" dirty="0" smtClean="0"/>
              <a:t>Is iedere symmetrische en transitieve relatie ook reflexief?</a:t>
            </a:r>
          </a:p>
        </p:txBody>
      </p:sp>
      <p:sp>
        <p:nvSpPr>
          <p:cNvPr id="13" name="Rectangle 12"/>
          <p:cNvSpPr/>
          <p:nvPr/>
        </p:nvSpPr>
        <p:spPr>
          <a:xfrm>
            <a:off x="539552" y="2204864"/>
            <a:ext cx="7974632" cy="1477328"/>
          </a:xfrm>
          <a:prstGeom prst="rect">
            <a:avLst/>
          </a:prstGeom>
        </p:spPr>
        <p:txBody>
          <a:bodyPr wrap="square">
            <a:spAutoFit/>
          </a:bodyPr>
          <a:lstStyle/>
          <a:p>
            <a:pPr marL="342900" indent="-342900"/>
            <a:r>
              <a:rPr lang="nl-NL" b="1" dirty="0" err="1" smtClean="0"/>
              <a:t>Rxy</a:t>
            </a:r>
            <a:r>
              <a:rPr lang="nl-NL" dirty="0" smtClean="0"/>
              <a:t> is </a:t>
            </a:r>
            <a:r>
              <a:rPr lang="nl-NL" i="1" dirty="0" smtClean="0"/>
              <a:t>symmetrisch</a:t>
            </a:r>
            <a:r>
              <a:rPr lang="nl-NL" dirty="0" smtClean="0"/>
              <a:t> dan en slechts dan als </a:t>
            </a:r>
            <a:r>
              <a:rPr lang="nl-NL" b="1" dirty="0" smtClean="0"/>
              <a:t>∀x∀y (</a:t>
            </a:r>
            <a:r>
              <a:rPr lang="nl-NL" b="1" dirty="0" err="1" smtClean="0"/>
              <a:t>Rxy</a:t>
            </a:r>
            <a:r>
              <a:rPr lang="nl-NL" b="1" dirty="0" smtClean="0"/>
              <a:t> → </a:t>
            </a:r>
            <a:r>
              <a:rPr lang="nl-NL" b="1" dirty="0" err="1" smtClean="0"/>
              <a:t>Ryx</a:t>
            </a:r>
            <a:r>
              <a:rPr lang="nl-NL" b="1" dirty="0" smtClean="0"/>
              <a:t>)</a:t>
            </a:r>
          </a:p>
          <a:p>
            <a:pPr marL="342900" indent="-342900"/>
            <a:endParaRPr lang="nl-NL" b="1" dirty="0" smtClean="0"/>
          </a:p>
          <a:p>
            <a:pPr marL="342900" indent="-342900"/>
            <a:r>
              <a:rPr lang="nl-NL" b="1" dirty="0" err="1" smtClean="0"/>
              <a:t>Rxy</a:t>
            </a:r>
            <a:r>
              <a:rPr lang="nl-NL" b="1" dirty="0" smtClean="0"/>
              <a:t> </a:t>
            </a:r>
            <a:r>
              <a:rPr lang="nl-NL" dirty="0" smtClean="0"/>
              <a:t>is </a:t>
            </a:r>
            <a:r>
              <a:rPr lang="nl-NL" i="1" dirty="0" smtClean="0"/>
              <a:t>transitief</a:t>
            </a:r>
            <a:r>
              <a:rPr lang="nl-NL" dirty="0" smtClean="0"/>
              <a:t> dan en slechts dan als </a:t>
            </a:r>
            <a:r>
              <a:rPr lang="nl-NL" b="1" dirty="0" smtClean="0"/>
              <a:t>∀x∀y∀z ((</a:t>
            </a:r>
            <a:r>
              <a:rPr lang="nl-NL" b="1" dirty="0" err="1" smtClean="0"/>
              <a:t>Rxy</a:t>
            </a:r>
            <a:r>
              <a:rPr lang="nl-NL" b="1" dirty="0" smtClean="0"/>
              <a:t> ∧ </a:t>
            </a:r>
            <a:r>
              <a:rPr lang="nl-NL" b="1" dirty="0" err="1" smtClean="0"/>
              <a:t>Ryz</a:t>
            </a:r>
            <a:r>
              <a:rPr lang="nl-NL" b="1" dirty="0" smtClean="0"/>
              <a:t>) → </a:t>
            </a:r>
            <a:r>
              <a:rPr lang="nl-NL" b="1" dirty="0" err="1" smtClean="0"/>
              <a:t>Rxz</a:t>
            </a:r>
            <a:r>
              <a:rPr lang="nl-NL" b="1" dirty="0" smtClean="0"/>
              <a:t>)</a:t>
            </a:r>
            <a:r>
              <a:rPr lang="nl-NL" dirty="0" smtClean="0"/>
              <a:t>  </a:t>
            </a:r>
          </a:p>
          <a:p>
            <a:pPr marL="342900" indent="-342900"/>
            <a:endParaRPr lang="nl-NL" b="1" dirty="0" smtClean="0"/>
          </a:p>
          <a:p>
            <a:pPr marL="342900" indent="-342900"/>
            <a:r>
              <a:rPr lang="nl-NL" b="1" dirty="0" err="1" smtClean="0"/>
              <a:t>Rxy</a:t>
            </a:r>
            <a:r>
              <a:rPr lang="nl-NL" b="1" dirty="0" smtClean="0"/>
              <a:t> </a:t>
            </a:r>
            <a:r>
              <a:rPr lang="nl-NL" dirty="0" smtClean="0"/>
              <a:t>is </a:t>
            </a:r>
            <a:r>
              <a:rPr lang="nl-NL" i="1" dirty="0" smtClean="0"/>
              <a:t>reflexief</a:t>
            </a:r>
            <a:r>
              <a:rPr lang="nl-NL" dirty="0" smtClean="0"/>
              <a:t> dan en slechts dan als </a:t>
            </a:r>
            <a:r>
              <a:rPr lang="nl-NL" b="1" dirty="0" smtClean="0"/>
              <a:t>∀x </a:t>
            </a:r>
            <a:r>
              <a:rPr lang="nl-NL" b="1" dirty="0" err="1" smtClean="0"/>
              <a:t>Rxx</a:t>
            </a:r>
            <a:endParaRPr lang="nl-NL" dirty="0" smtClean="0"/>
          </a:p>
        </p:txBody>
      </p:sp>
      <p:sp>
        <p:nvSpPr>
          <p:cNvPr id="29" name="TextBox 28"/>
          <p:cNvSpPr txBox="1"/>
          <p:nvPr/>
        </p:nvSpPr>
        <p:spPr>
          <a:xfrm>
            <a:off x="539552" y="3934797"/>
            <a:ext cx="7488832" cy="646331"/>
          </a:xfrm>
          <a:prstGeom prst="rect">
            <a:avLst/>
          </a:prstGeom>
          <a:noFill/>
        </p:spPr>
        <p:txBody>
          <a:bodyPr wrap="square" rtlCol="0">
            <a:spAutoFit/>
          </a:bodyPr>
          <a:lstStyle/>
          <a:p>
            <a:r>
              <a:rPr lang="nl-NL" dirty="0" smtClean="0"/>
              <a:t>Om deze vraag te beantwoorden is de semantische boom methode het                meest geschikt. Waarom?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fade">
                                      <p:cBhvr>
                                        <p:cTn id="10" dur="2000"/>
                                        <p:tgtEl>
                                          <p:spTgt spid="1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fade">
                                      <p:cBhvr>
                                        <p:cTn id="13" dur="2000"/>
                                        <p:tgtEl>
                                          <p:spTgt spid="1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2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29" grpId="0" build="allAtOnce"/>
    </p:bld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906278" y="360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Straight Connector 6"/>
          <p:cNvCxnSpPr/>
          <p:nvPr/>
        </p:nvCxnSpPr>
        <p:spPr>
          <a:xfrm>
            <a:off x="3945575" y="50405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909727" y="1008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Straight Connector 8"/>
          <p:cNvCxnSpPr/>
          <p:nvPr/>
        </p:nvCxnSpPr>
        <p:spPr>
          <a:xfrm>
            <a:off x="3945575" y="115212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909727" y="1656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Straight Connector 10"/>
          <p:cNvCxnSpPr/>
          <p:nvPr/>
        </p:nvCxnSpPr>
        <p:spPr>
          <a:xfrm>
            <a:off x="3945575" y="180020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909727" y="2304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p:cNvSpPr/>
          <p:nvPr/>
        </p:nvSpPr>
        <p:spPr>
          <a:xfrm>
            <a:off x="1964807" y="144016"/>
            <a:ext cx="1882951" cy="369332"/>
          </a:xfrm>
          <a:prstGeom prst="rect">
            <a:avLst/>
          </a:prstGeom>
        </p:spPr>
        <p:txBody>
          <a:bodyPr wrap="none">
            <a:spAutoFit/>
          </a:bodyPr>
          <a:lstStyle/>
          <a:p>
            <a:r>
              <a:rPr lang="nl-NL" b="1" dirty="0" smtClean="0"/>
              <a:t>∀x∀y (</a:t>
            </a:r>
            <a:r>
              <a:rPr lang="nl-NL" b="1" dirty="0" err="1" smtClean="0"/>
              <a:t>Rxy</a:t>
            </a:r>
            <a:r>
              <a:rPr lang="nl-NL" b="1" dirty="0" smtClean="0"/>
              <a:t> → </a:t>
            </a:r>
            <a:r>
              <a:rPr lang="nl-NL" b="1" dirty="0" err="1" smtClean="0"/>
              <a:t>Ryx</a:t>
            </a:r>
            <a:r>
              <a:rPr lang="nl-NL" b="1" dirty="0" smtClean="0"/>
              <a:t>)</a:t>
            </a:r>
            <a:endParaRPr lang="nl-NL" dirty="0"/>
          </a:p>
        </p:txBody>
      </p:sp>
      <p:cxnSp>
        <p:nvCxnSpPr>
          <p:cNvPr id="24" name="Straight Connector 23"/>
          <p:cNvCxnSpPr/>
          <p:nvPr/>
        </p:nvCxnSpPr>
        <p:spPr>
          <a:xfrm flipH="1">
            <a:off x="2839646" y="2448272"/>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08150" y="5733256"/>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642438" y="366311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p:cNvSpPr/>
          <p:nvPr/>
        </p:nvSpPr>
        <p:spPr>
          <a:xfrm>
            <a:off x="1036411" y="432048"/>
            <a:ext cx="2811347" cy="369332"/>
          </a:xfrm>
          <a:prstGeom prst="rect">
            <a:avLst/>
          </a:prstGeom>
        </p:spPr>
        <p:txBody>
          <a:bodyPr wrap="none">
            <a:spAutoFit/>
          </a:bodyPr>
          <a:lstStyle/>
          <a:p>
            <a:r>
              <a:rPr lang="nl-NL" b="1" dirty="0" smtClean="0"/>
              <a:t>∀x∀y∀z ((</a:t>
            </a:r>
            <a:r>
              <a:rPr lang="nl-NL" b="1" dirty="0" err="1" smtClean="0"/>
              <a:t>Rxy</a:t>
            </a:r>
            <a:r>
              <a:rPr lang="nl-NL" b="1" dirty="0" smtClean="0"/>
              <a:t> ∧ </a:t>
            </a:r>
            <a:r>
              <a:rPr lang="nl-NL" b="1" dirty="0" err="1" smtClean="0"/>
              <a:t>Ryz</a:t>
            </a:r>
            <a:r>
              <a:rPr lang="nl-NL" b="1" dirty="0" smtClean="0"/>
              <a:t>) → </a:t>
            </a:r>
            <a:r>
              <a:rPr lang="nl-NL" b="1" dirty="0" err="1" smtClean="0"/>
              <a:t>Rxz</a:t>
            </a:r>
            <a:r>
              <a:rPr lang="nl-NL" b="1" dirty="0" smtClean="0"/>
              <a:t>)</a:t>
            </a:r>
            <a:endParaRPr lang="nl-NL" dirty="0"/>
          </a:p>
        </p:txBody>
      </p:sp>
      <p:sp>
        <p:nvSpPr>
          <p:cNvPr id="32" name="Rectangle 31"/>
          <p:cNvSpPr/>
          <p:nvPr/>
        </p:nvSpPr>
        <p:spPr>
          <a:xfrm>
            <a:off x="4063782" y="206732"/>
            <a:ext cx="827471" cy="369332"/>
          </a:xfrm>
          <a:prstGeom prst="rect">
            <a:avLst/>
          </a:prstGeom>
        </p:spPr>
        <p:txBody>
          <a:bodyPr wrap="none">
            <a:spAutoFit/>
          </a:bodyPr>
          <a:lstStyle/>
          <a:p>
            <a:r>
              <a:rPr lang="nl-NL" b="1" dirty="0" smtClean="0"/>
              <a:t>∀x </a:t>
            </a:r>
            <a:r>
              <a:rPr lang="nl-NL" b="1" dirty="0" err="1" smtClean="0"/>
              <a:t>Rxx</a:t>
            </a:r>
            <a:endParaRPr lang="nl-NL" dirty="0"/>
          </a:p>
        </p:txBody>
      </p:sp>
      <p:sp>
        <p:nvSpPr>
          <p:cNvPr id="33" name="Rectangle 32"/>
          <p:cNvSpPr/>
          <p:nvPr/>
        </p:nvSpPr>
        <p:spPr>
          <a:xfrm>
            <a:off x="3991774" y="854804"/>
            <a:ext cx="542136" cy="369332"/>
          </a:xfrm>
          <a:prstGeom prst="rect">
            <a:avLst/>
          </a:prstGeom>
        </p:spPr>
        <p:txBody>
          <a:bodyPr wrap="none">
            <a:spAutoFit/>
          </a:bodyPr>
          <a:lstStyle/>
          <a:p>
            <a:r>
              <a:rPr lang="nl-NL" b="1" dirty="0" err="1" smtClean="0"/>
              <a:t>Raa</a:t>
            </a:r>
            <a:endParaRPr lang="nl-NL" dirty="0"/>
          </a:p>
        </p:txBody>
      </p:sp>
      <p:sp>
        <p:nvSpPr>
          <p:cNvPr id="34" name="Rectangle 33"/>
          <p:cNvSpPr/>
          <p:nvPr/>
        </p:nvSpPr>
        <p:spPr>
          <a:xfrm>
            <a:off x="2263582" y="1440160"/>
            <a:ext cx="1642886" cy="369332"/>
          </a:xfrm>
          <a:prstGeom prst="rect">
            <a:avLst/>
          </a:prstGeom>
        </p:spPr>
        <p:txBody>
          <a:bodyPr wrap="none">
            <a:spAutoFit/>
          </a:bodyPr>
          <a:lstStyle/>
          <a:p>
            <a:r>
              <a:rPr lang="nl-NL" b="1" dirty="0" smtClean="0"/>
              <a:t>∀y (</a:t>
            </a:r>
            <a:r>
              <a:rPr lang="nl-NL" b="1" dirty="0" err="1" smtClean="0"/>
              <a:t>Ray</a:t>
            </a:r>
            <a:r>
              <a:rPr lang="nl-NL" b="1" dirty="0" smtClean="0"/>
              <a:t> → </a:t>
            </a:r>
            <a:r>
              <a:rPr lang="nl-NL" b="1" dirty="0" err="1" smtClean="0"/>
              <a:t>Rya</a:t>
            </a:r>
            <a:r>
              <a:rPr lang="nl-NL" b="1" dirty="0" smtClean="0"/>
              <a:t>)</a:t>
            </a:r>
            <a:endParaRPr lang="nl-NL" dirty="0"/>
          </a:p>
        </p:txBody>
      </p:sp>
      <p:sp>
        <p:nvSpPr>
          <p:cNvPr id="35" name="Rectangle 34"/>
          <p:cNvSpPr/>
          <p:nvPr/>
        </p:nvSpPr>
        <p:spPr>
          <a:xfrm>
            <a:off x="2623622" y="2088232"/>
            <a:ext cx="1213794" cy="369332"/>
          </a:xfrm>
          <a:prstGeom prst="rect">
            <a:avLst/>
          </a:prstGeom>
        </p:spPr>
        <p:txBody>
          <a:bodyPr wrap="none">
            <a:spAutoFit/>
          </a:bodyPr>
          <a:lstStyle/>
          <a:p>
            <a:r>
              <a:rPr lang="nl-NL" b="1" dirty="0" err="1" smtClean="0"/>
              <a:t>Raa</a:t>
            </a:r>
            <a:r>
              <a:rPr lang="nl-NL" b="1" dirty="0" smtClean="0"/>
              <a:t> → </a:t>
            </a:r>
            <a:r>
              <a:rPr lang="nl-NL" b="1" dirty="0" err="1" smtClean="0"/>
              <a:t>Raa</a:t>
            </a:r>
            <a:endParaRPr lang="nl-NL" dirty="0"/>
          </a:p>
        </p:txBody>
      </p:sp>
      <p:cxnSp>
        <p:nvCxnSpPr>
          <p:cNvPr id="39" name="Straight Connector 38"/>
          <p:cNvCxnSpPr/>
          <p:nvPr/>
        </p:nvCxnSpPr>
        <p:spPr>
          <a:xfrm>
            <a:off x="2678286" y="380713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642438" y="43111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1" name="Straight Connector 40"/>
          <p:cNvCxnSpPr/>
          <p:nvPr/>
        </p:nvCxnSpPr>
        <p:spPr>
          <a:xfrm>
            <a:off x="2678286" y="445520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642438" y="49592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p:cNvSpPr/>
          <p:nvPr/>
        </p:nvSpPr>
        <p:spPr>
          <a:xfrm>
            <a:off x="107504" y="3456384"/>
            <a:ext cx="2574744" cy="369332"/>
          </a:xfrm>
          <a:prstGeom prst="rect">
            <a:avLst/>
          </a:prstGeom>
        </p:spPr>
        <p:txBody>
          <a:bodyPr wrap="none">
            <a:spAutoFit/>
          </a:bodyPr>
          <a:lstStyle/>
          <a:p>
            <a:r>
              <a:rPr lang="nl-NL" b="1" dirty="0" smtClean="0"/>
              <a:t>∀y∀z ((</a:t>
            </a:r>
            <a:r>
              <a:rPr lang="nl-NL" b="1" dirty="0" err="1" smtClean="0"/>
              <a:t>Ray</a:t>
            </a:r>
            <a:r>
              <a:rPr lang="nl-NL" b="1" dirty="0" smtClean="0"/>
              <a:t> ∧ </a:t>
            </a:r>
            <a:r>
              <a:rPr lang="nl-NL" b="1" dirty="0" err="1" smtClean="0"/>
              <a:t>Ryz</a:t>
            </a:r>
            <a:r>
              <a:rPr lang="nl-NL" b="1" dirty="0" smtClean="0"/>
              <a:t>) → </a:t>
            </a:r>
            <a:r>
              <a:rPr lang="nl-NL" b="1" dirty="0" err="1" smtClean="0"/>
              <a:t>Raz</a:t>
            </a:r>
            <a:r>
              <a:rPr lang="nl-NL" b="1" dirty="0" smtClean="0"/>
              <a:t>)</a:t>
            </a:r>
            <a:endParaRPr lang="nl-NL" dirty="0"/>
          </a:p>
        </p:txBody>
      </p:sp>
      <p:sp>
        <p:nvSpPr>
          <p:cNvPr id="46" name="Rectangle 45"/>
          <p:cNvSpPr/>
          <p:nvPr/>
        </p:nvSpPr>
        <p:spPr>
          <a:xfrm>
            <a:off x="323528" y="4095164"/>
            <a:ext cx="2340705" cy="369332"/>
          </a:xfrm>
          <a:prstGeom prst="rect">
            <a:avLst/>
          </a:prstGeom>
        </p:spPr>
        <p:txBody>
          <a:bodyPr wrap="none">
            <a:spAutoFit/>
          </a:bodyPr>
          <a:lstStyle/>
          <a:p>
            <a:r>
              <a:rPr lang="nl-NL" b="1" dirty="0" smtClean="0"/>
              <a:t>∀z ((</a:t>
            </a:r>
            <a:r>
              <a:rPr lang="nl-NL" b="1" dirty="0" err="1" smtClean="0"/>
              <a:t>Raa</a:t>
            </a:r>
            <a:r>
              <a:rPr lang="nl-NL" b="1" dirty="0" smtClean="0"/>
              <a:t> ∧ </a:t>
            </a:r>
            <a:r>
              <a:rPr lang="nl-NL" b="1" dirty="0" err="1" smtClean="0"/>
              <a:t>Raz</a:t>
            </a:r>
            <a:r>
              <a:rPr lang="nl-NL" b="1" dirty="0" smtClean="0"/>
              <a:t>) → </a:t>
            </a:r>
            <a:r>
              <a:rPr lang="nl-NL" b="1" dirty="0" err="1" smtClean="0"/>
              <a:t>Raz</a:t>
            </a:r>
            <a:r>
              <a:rPr lang="nl-NL" b="1" dirty="0" smtClean="0"/>
              <a:t>)</a:t>
            </a:r>
            <a:endParaRPr lang="nl-NL" dirty="0"/>
          </a:p>
        </p:txBody>
      </p:sp>
      <p:sp>
        <p:nvSpPr>
          <p:cNvPr id="47" name="Rectangle 46"/>
          <p:cNvSpPr/>
          <p:nvPr/>
        </p:nvSpPr>
        <p:spPr>
          <a:xfrm>
            <a:off x="692091" y="4733944"/>
            <a:ext cx="2026517" cy="369332"/>
          </a:xfrm>
          <a:prstGeom prst="rect">
            <a:avLst/>
          </a:prstGeom>
        </p:spPr>
        <p:txBody>
          <a:bodyPr wrap="none">
            <a:spAutoFit/>
          </a:bodyPr>
          <a:lstStyle/>
          <a:p>
            <a:r>
              <a:rPr lang="nl-NL" b="1" dirty="0" smtClean="0"/>
              <a:t>(</a:t>
            </a:r>
            <a:r>
              <a:rPr lang="nl-NL" b="1" dirty="0" err="1" smtClean="0"/>
              <a:t>Raa</a:t>
            </a:r>
            <a:r>
              <a:rPr lang="nl-NL" b="1" dirty="0" smtClean="0"/>
              <a:t> ∧ </a:t>
            </a:r>
            <a:r>
              <a:rPr lang="nl-NL" b="1" dirty="0" err="1" smtClean="0"/>
              <a:t>Raa</a:t>
            </a:r>
            <a:r>
              <a:rPr lang="nl-NL" b="1" dirty="0" smtClean="0"/>
              <a:t>) → </a:t>
            </a:r>
            <a:r>
              <a:rPr lang="nl-NL" b="1" dirty="0" err="1" smtClean="0"/>
              <a:t>Raa</a:t>
            </a:r>
            <a:endParaRPr lang="nl-NL" dirty="0"/>
          </a:p>
        </p:txBody>
      </p:sp>
      <p:cxnSp>
        <p:nvCxnSpPr>
          <p:cNvPr id="48" name="Straight Connector 47"/>
          <p:cNvCxnSpPr/>
          <p:nvPr/>
        </p:nvCxnSpPr>
        <p:spPr>
          <a:xfrm flipH="1">
            <a:off x="1566480" y="5103276"/>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18608" y="5103276"/>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1475656" y="56073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p:cNvSpPr/>
          <p:nvPr/>
        </p:nvSpPr>
        <p:spPr>
          <a:xfrm>
            <a:off x="3942744" y="56073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tangle 51"/>
          <p:cNvSpPr/>
          <p:nvPr/>
        </p:nvSpPr>
        <p:spPr>
          <a:xfrm>
            <a:off x="1638488" y="5463316"/>
            <a:ext cx="1138453" cy="369332"/>
          </a:xfrm>
          <a:prstGeom prst="rect">
            <a:avLst/>
          </a:prstGeom>
        </p:spPr>
        <p:txBody>
          <a:bodyPr wrap="none">
            <a:spAutoFit/>
          </a:bodyPr>
          <a:lstStyle/>
          <a:p>
            <a:r>
              <a:rPr lang="nl-NL" b="1" dirty="0" err="1" smtClean="0"/>
              <a:t>Raa</a:t>
            </a:r>
            <a:r>
              <a:rPr lang="nl-NL" b="1" dirty="0" smtClean="0"/>
              <a:t> ∧ </a:t>
            </a:r>
            <a:r>
              <a:rPr lang="nl-NL" b="1" dirty="0" err="1" smtClean="0"/>
              <a:t>Raa</a:t>
            </a:r>
            <a:endParaRPr lang="nl-NL" dirty="0"/>
          </a:p>
        </p:txBody>
      </p:sp>
      <p:sp>
        <p:nvSpPr>
          <p:cNvPr id="53" name="Rectangle 52"/>
          <p:cNvSpPr/>
          <p:nvPr/>
        </p:nvSpPr>
        <p:spPr>
          <a:xfrm>
            <a:off x="3184584" y="5454024"/>
            <a:ext cx="542136" cy="369332"/>
          </a:xfrm>
          <a:prstGeom prst="rect">
            <a:avLst/>
          </a:prstGeom>
        </p:spPr>
        <p:txBody>
          <a:bodyPr wrap="none">
            <a:spAutoFit/>
          </a:bodyPr>
          <a:lstStyle/>
          <a:p>
            <a:r>
              <a:rPr lang="nl-NL" b="1" dirty="0" err="1" smtClean="0"/>
              <a:t>Raa</a:t>
            </a:r>
            <a:endParaRPr lang="nl-NL" dirty="0"/>
          </a:p>
        </p:txBody>
      </p:sp>
      <p:sp>
        <p:nvSpPr>
          <p:cNvPr id="54" name="Oval 53"/>
          <p:cNvSpPr/>
          <p:nvPr/>
        </p:nvSpPr>
        <p:spPr>
          <a:xfrm>
            <a:off x="2699792" y="29523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5" name="Straight Connector 54"/>
          <p:cNvCxnSpPr/>
          <p:nvPr/>
        </p:nvCxnSpPr>
        <p:spPr>
          <a:xfrm>
            <a:off x="2699792" y="309634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991774" y="5354052"/>
            <a:ext cx="364202" cy="523220"/>
          </a:xfrm>
          <a:prstGeom prst="rect">
            <a:avLst/>
          </a:prstGeom>
        </p:spPr>
        <p:txBody>
          <a:bodyPr wrap="none">
            <a:spAutoFit/>
          </a:bodyPr>
          <a:lstStyle/>
          <a:p>
            <a:r>
              <a:rPr lang="nl-NL" sz="2800" b="1" dirty="0" smtClean="0"/>
              <a:t>+</a:t>
            </a:r>
            <a:endParaRPr lang="nl-NL" b="1" dirty="0"/>
          </a:p>
        </p:txBody>
      </p:sp>
      <p:cxnSp>
        <p:nvCxnSpPr>
          <p:cNvPr id="67" name="Straight Connector 66"/>
          <p:cNvCxnSpPr/>
          <p:nvPr/>
        </p:nvCxnSpPr>
        <p:spPr>
          <a:xfrm flipH="1">
            <a:off x="356022" y="5733256"/>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429464" y="6093296"/>
            <a:ext cx="542136" cy="369332"/>
          </a:xfrm>
          <a:prstGeom prst="rect">
            <a:avLst/>
          </a:prstGeom>
        </p:spPr>
        <p:txBody>
          <a:bodyPr wrap="none">
            <a:spAutoFit/>
          </a:bodyPr>
          <a:lstStyle/>
          <a:p>
            <a:r>
              <a:rPr lang="nl-NL" b="1" dirty="0" err="1" smtClean="0"/>
              <a:t>Raa</a:t>
            </a:r>
            <a:endParaRPr lang="nl-NL" dirty="0"/>
          </a:p>
        </p:txBody>
      </p:sp>
      <p:sp>
        <p:nvSpPr>
          <p:cNvPr id="69" name="Rectangle 68"/>
          <p:cNvSpPr/>
          <p:nvPr/>
        </p:nvSpPr>
        <p:spPr>
          <a:xfrm>
            <a:off x="2699792" y="6093296"/>
            <a:ext cx="542136" cy="369332"/>
          </a:xfrm>
          <a:prstGeom prst="rect">
            <a:avLst/>
          </a:prstGeom>
        </p:spPr>
        <p:txBody>
          <a:bodyPr wrap="none">
            <a:spAutoFit/>
          </a:bodyPr>
          <a:lstStyle/>
          <a:p>
            <a:r>
              <a:rPr lang="nl-NL" b="1" dirty="0" err="1" smtClean="0"/>
              <a:t>Raa</a:t>
            </a:r>
            <a:endParaRPr lang="nl-NL" dirty="0"/>
          </a:p>
        </p:txBody>
      </p:sp>
      <p:sp>
        <p:nvSpPr>
          <p:cNvPr id="70" name="Oval 69"/>
          <p:cNvSpPr/>
          <p:nvPr/>
        </p:nvSpPr>
        <p:spPr>
          <a:xfrm>
            <a:off x="251520" y="63093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Oval 72"/>
          <p:cNvSpPr/>
          <p:nvPr/>
        </p:nvSpPr>
        <p:spPr>
          <a:xfrm>
            <a:off x="2699792" y="63093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TextBox 73"/>
          <p:cNvSpPr txBox="1"/>
          <p:nvPr/>
        </p:nvSpPr>
        <p:spPr>
          <a:xfrm>
            <a:off x="5076056" y="4233862"/>
            <a:ext cx="3960440" cy="1200329"/>
          </a:xfrm>
          <a:prstGeom prst="rect">
            <a:avLst/>
          </a:prstGeom>
          <a:noFill/>
        </p:spPr>
        <p:txBody>
          <a:bodyPr wrap="square" rtlCol="0">
            <a:spAutoFit/>
          </a:bodyPr>
          <a:lstStyle/>
          <a:p>
            <a:r>
              <a:rPr lang="nl-NL" dirty="0" smtClean="0"/>
              <a:t>Er zijn twee uitontwikkelde open takken, die allebei hetzelfde tegenvoorbeeld opleveren: Een domein D met één object </a:t>
            </a:r>
            <a:r>
              <a:rPr lang="nl-NL" b="1" dirty="0" smtClean="0"/>
              <a:t>a</a:t>
            </a:r>
            <a:r>
              <a:rPr lang="nl-NL" dirty="0" smtClean="0"/>
              <a:t> en </a:t>
            </a:r>
            <a:r>
              <a:rPr lang="nl-NL" b="1" dirty="0" err="1" smtClean="0"/>
              <a:t>Raa</a:t>
            </a:r>
            <a:r>
              <a:rPr lang="nl-NL" dirty="0" smtClean="0"/>
              <a:t> onwaar.</a:t>
            </a:r>
            <a:endParaRPr lang="nl-NL" dirty="0"/>
          </a:p>
        </p:txBody>
      </p:sp>
      <p:sp>
        <p:nvSpPr>
          <p:cNvPr id="75" name="TextBox 74"/>
          <p:cNvSpPr txBox="1"/>
          <p:nvPr/>
        </p:nvSpPr>
        <p:spPr>
          <a:xfrm>
            <a:off x="5076056" y="5530006"/>
            <a:ext cx="3960440" cy="923330"/>
          </a:xfrm>
          <a:prstGeom prst="rect">
            <a:avLst/>
          </a:prstGeom>
          <a:noFill/>
        </p:spPr>
        <p:txBody>
          <a:bodyPr wrap="square" rtlCol="0">
            <a:spAutoFit/>
          </a:bodyPr>
          <a:lstStyle/>
          <a:p>
            <a:r>
              <a:rPr lang="nl-NL" dirty="0" smtClean="0"/>
              <a:t>Het antwoord op de vraag is dus                 ‘nee’, </a:t>
            </a:r>
            <a:r>
              <a:rPr lang="nl-NL" i="1" dirty="0" smtClean="0"/>
              <a:t>niet</a:t>
            </a:r>
            <a:r>
              <a:rPr lang="nl-NL" dirty="0" smtClean="0"/>
              <a:t> iedere symmetrische                          en transitieve relatie is reflexief</a:t>
            </a:r>
            <a:endParaRPr lang="nl-NL" dirty="0"/>
          </a:p>
        </p:txBody>
      </p:sp>
      <p:cxnSp>
        <p:nvCxnSpPr>
          <p:cNvPr id="44" name="Straight Connector 43"/>
          <p:cNvCxnSpPr/>
          <p:nvPr/>
        </p:nvCxnSpPr>
        <p:spPr>
          <a:xfrm>
            <a:off x="3995936" y="2420888"/>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148064" y="2924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tangle 57"/>
          <p:cNvSpPr/>
          <p:nvPr/>
        </p:nvSpPr>
        <p:spPr>
          <a:xfrm>
            <a:off x="4499992" y="2780928"/>
            <a:ext cx="542136" cy="369332"/>
          </a:xfrm>
          <a:prstGeom prst="rect">
            <a:avLst/>
          </a:prstGeom>
        </p:spPr>
        <p:txBody>
          <a:bodyPr wrap="none">
            <a:spAutoFit/>
          </a:bodyPr>
          <a:lstStyle/>
          <a:p>
            <a:r>
              <a:rPr lang="nl-NL" b="1" dirty="0" err="1" smtClean="0"/>
              <a:t>Raa</a:t>
            </a:r>
            <a:endParaRPr lang="nl-NL" dirty="0"/>
          </a:p>
        </p:txBody>
      </p:sp>
      <p:sp>
        <p:nvSpPr>
          <p:cNvPr id="59" name="Rectangle 58"/>
          <p:cNvSpPr/>
          <p:nvPr/>
        </p:nvSpPr>
        <p:spPr>
          <a:xfrm>
            <a:off x="5148064" y="2780928"/>
            <a:ext cx="364202" cy="523220"/>
          </a:xfrm>
          <a:prstGeom prst="rect">
            <a:avLst/>
          </a:prstGeom>
        </p:spPr>
        <p:txBody>
          <a:bodyPr wrap="none">
            <a:spAutoFit/>
          </a:bodyPr>
          <a:lstStyle/>
          <a:p>
            <a:r>
              <a:rPr lang="nl-NL" sz="2800" b="1" dirty="0" smtClean="0"/>
              <a:t>+</a:t>
            </a:r>
            <a:endParaRPr lang="nl-NL" b="1" dirty="0"/>
          </a:p>
        </p:txBody>
      </p:sp>
      <p:sp>
        <p:nvSpPr>
          <p:cNvPr id="60" name="Rectangle 59"/>
          <p:cNvSpPr/>
          <p:nvPr/>
        </p:nvSpPr>
        <p:spPr>
          <a:xfrm>
            <a:off x="2987824" y="2780928"/>
            <a:ext cx="542136" cy="369332"/>
          </a:xfrm>
          <a:prstGeom prst="rect">
            <a:avLst/>
          </a:prstGeom>
        </p:spPr>
        <p:txBody>
          <a:bodyPr wrap="none">
            <a:spAutoFit/>
          </a:bodyPr>
          <a:lstStyle/>
          <a:p>
            <a:r>
              <a:rPr lang="nl-NL" b="1" dirty="0" err="1" smtClean="0"/>
              <a:t>Raa</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20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xEl>
                                              <p:pRg st="0" end="0"/>
                                            </p:txEl>
                                          </p:spTgt>
                                        </p:tgtEl>
                                        <p:attrNameLst>
                                          <p:attrName>style.visibility</p:attrName>
                                        </p:attrNameLst>
                                      </p:cBhvr>
                                      <p:to>
                                        <p:strVal val="visible"/>
                                      </p:to>
                                    </p:set>
                                    <p:animEffect transition="in" filter="fade">
                                      <p:cBhvr>
                                        <p:cTn id="12" dur="20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allAtOnce"/>
      <p:bldP spid="75" grpId="0" build="allAtOnce"/>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Identiteit</a:t>
            </a:r>
            <a:endParaRPr lang="nl-NL" sz="3600" dirty="0"/>
          </a:p>
        </p:txBody>
      </p:sp>
      <p:sp>
        <p:nvSpPr>
          <p:cNvPr id="15" name="Rectangle 14"/>
          <p:cNvSpPr/>
          <p:nvPr/>
        </p:nvSpPr>
        <p:spPr>
          <a:xfrm>
            <a:off x="539552" y="1556792"/>
            <a:ext cx="7974632" cy="2031325"/>
          </a:xfrm>
          <a:prstGeom prst="rect">
            <a:avLst/>
          </a:prstGeom>
        </p:spPr>
        <p:txBody>
          <a:bodyPr wrap="square">
            <a:spAutoFit/>
          </a:bodyPr>
          <a:lstStyle/>
          <a:p>
            <a:r>
              <a:rPr lang="nl-NL" dirty="0" smtClean="0"/>
              <a:t>Neem de volgende uitspraak:</a:t>
            </a:r>
          </a:p>
          <a:p>
            <a:endParaRPr lang="nl-NL" dirty="0" smtClean="0"/>
          </a:p>
          <a:p>
            <a:r>
              <a:rPr lang="nl-NL" i="1" dirty="0" smtClean="0"/>
              <a:t>De ochtendster is de </a:t>
            </a:r>
            <a:r>
              <a:rPr lang="nl-NL" i="1" dirty="0" err="1" smtClean="0"/>
              <a:t>avondster</a:t>
            </a:r>
            <a:endParaRPr lang="nl-NL" i="1" dirty="0" smtClean="0"/>
          </a:p>
          <a:p>
            <a:endParaRPr lang="nl-NL" dirty="0" smtClean="0"/>
          </a:p>
          <a:p>
            <a:r>
              <a:rPr lang="nl-NL" dirty="0" smtClean="0"/>
              <a:t>Kunnen we deze uitspraak uitdrukken in de </a:t>
            </a:r>
            <a:r>
              <a:rPr lang="nl-NL" dirty="0" err="1" smtClean="0"/>
              <a:t>predikaat-logica</a:t>
            </a:r>
            <a:r>
              <a:rPr lang="nl-NL" dirty="0" smtClean="0"/>
              <a:t>?</a:t>
            </a:r>
          </a:p>
          <a:p>
            <a:endParaRPr lang="nl-NL" dirty="0" smtClean="0"/>
          </a:p>
          <a:p>
            <a:endParaRPr lang="nl-NL" dirty="0" smtClean="0"/>
          </a:p>
        </p:txBody>
      </p:sp>
      <p:sp>
        <p:nvSpPr>
          <p:cNvPr id="6" name="TextBox 5"/>
          <p:cNvSpPr txBox="1"/>
          <p:nvPr/>
        </p:nvSpPr>
        <p:spPr>
          <a:xfrm>
            <a:off x="1835696" y="3284984"/>
            <a:ext cx="2880320" cy="923330"/>
          </a:xfrm>
          <a:prstGeom prst="rect">
            <a:avLst/>
          </a:prstGeom>
          <a:noFill/>
        </p:spPr>
        <p:txBody>
          <a:bodyPr wrap="square" rtlCol="0">
            <a:spAutoFit/>
          </a:bodyPr>
          <a:lstStyle/>
          <a:p>
            <a:r>
              <a:rPr lang="nl-NL" b="1" dirty="0" smtClean="0"/>
              <a:t>a</a:t>
            </a:r>
            <a:r>
              <a:rPr lang="nl-NL" dirty="0" smtClean="0"/>
              <a:t>: De ochtendster         </a:t>
            </a:r>
          </a:p>
          <a:p>
            <a:r>
              <a:rPr lang="nl-NL" b="1" dirty="0" smtClean="0"/>
              <a:t>b</a:t>
            </a:r>
            <a:r>
              <a:rPr lang="nl-NL" dirty="0" smtClean="0"/>
              <a:t>: De </a:t>
            </a:r>
            <a:r>
              <a:rPr lang="nl-NL" dirty="0" err="1" smtClean="0"/>
              <a:t>avondster</a:t>
            </a:r>
            <a:endParaRPr lang="nl-NL" dirty="0" smtClean="0"/>
          </a:p>
          <a:p>
            <a:r>
              <a:rPr lang="nl-NL" b="1" dirty="0" err="1" smtClean="0"/>
              <a:t>Rxy</a:t>
            </a:r>
            <a:r>
              <a:rPr lang="nl-NL" dirty="0" smtClean="0"/>
              <a:t>: x is gelijk aan y</a:t>
            </a:r>
          </a:p>
        </p:txBody>
      </p:sp>
      <p:sp>
        <p:nvSpPr>
          <p:cNvPr id="7" name="TextBox 6"/>
          <p:cNvSpPr txBox="1"/>
          <p:nvPr/>
        </p:nvSpPr>
        <p:spPr>
          <a:xfrm>
            <a:off x="539552" y="3284984"/>
            <a:ext cx="2376264" cy="369332"/>
          </a:xfrm>
          <a:prstGeom prst="rect">
            <a:avLst/>
          </a:prstGeom>
          <a:noFill/>
        </p:spPr>
        <p:txBody>
          <a:bodyPr wrap="square" rtlCol="0">
            <a:spAutoFit/>
          </a:bodyPr>
          <a:lstStyle/>
          <a:p>
            <a:r>
              <a:rPr lang="nl-NL" b="1" dirty="0" smtClean="0"/>
              <a:t>Rab</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Identiteit</a:t>
            </a:r>
            <a:endParaRPr lang="nl-NL" sz="3600" dirty="0"/>
          </a:p>
        </p:txBody>
      </p:sp>
      <p:sp>
        <p:nvSpPr>
          <p:cNvPr id="15" name="Rectangle 14"/>
          <p:cNvSpPr/>
          <p:nvPr/>
        </p:nvSpPr>
        <p:spPr>
          <a:xfrm>
            <a:off x="539552" y="1556792"/>
            <a:ext cx="7974632" cy="2031325"/>
          </a:xfrm>
          <a:prstGeom prst="rect">
            <a:avLst/>
          </a:prstGeom>
        </p:spPr>
        <p:txBody>
          <a:bodyPr wrap="square">
            <a:spAutoFit/>
          </a:bodyPr>
          <a:lstStyle/>
          <a:p>
            <a:r>
              <a:rPr lang="nl-NL" dirty="0" smtClean="0"/>
              <a:t>Neem de volgende uitspraak:</a:t>
            </a:r>
          </a:p>
          <a:p>
            <a:endParaRPr lang="nl-NL" dirty="0" smtClean="0"/>
          </a:p>
          <a:p>
            <a:r>
              <a:rPr lang="nl-NL" i="1" dirty="0" smtClean="0"/>
              <a:t>De ochtendster is de </a:t>
            </a:r>
            <a:r>
              <a:rPr lang="nl-NL" i="1" dirty="0" err="1" smtClean="0"/>
              <a:t>avondster</a:t>
            </a:r>
            <a:endParaRPr lang="nl-NL" i="1" dirty="0" smtClean="0"/>
          </a:p>
          <a:p>
            <a:endParaRPr lang="nl-NL" dirty="0" smtClean="0"/>
          </a:p>
          <a:p>
            <a:r>
              <a:rPr lang="nl-NL" dirty="0" smtClean="0"/>
              <a:t>Kunnen we deze uitspraak uitdrukken in de </a:t>
            </a:r>
            <a:r>
              <a:rPr lang="nl-NL" dirty="0" err="1" smtClean="0"/>
              <a:t>predikaat-logica</a:t>
            </a:r>
            <a:r>
              <a:rPr lang="nl-NL" dirty="0" smtClean="0"/>
              <a:t>?</a:t>
            </a:r>
          </a:p>
          <a:p>
            <a:endParaRPr lang="nl-NL" dirty="0" smtClean="0"/>
          </a:p>
          <a:p>
            <a:endParaRPr lang="nl-NL" dirty="0" smtClean="0"/>
          </a:p>
        </p:txBody>
      </p:sp>
      <p:sp>
        <p:nvSpPr>
          <p:cNvPr id="6" name="TextBox 5"/>
          <p:cNvSpPr txBox="1"/>
          <p:nvPr/>
        </p:nvSpPr>
        <p:spPr>
          <a:xfrm>
            <a:off x="1835696" y="3284984"/>
            <a:ext cx="2880320" cy="923330"/>
          </a:xfrm>
          <a:prstGeom prst="rect">
            <a:avLst/>
          </a:prstGeom>
          <a:noFill/>
        </p:spPr>
        <p:txBody>
          <a:bodyPr wrap="square" rtlCol="0">
            <a:spAutoFit/>
          </a:bodyPr>
          <a:lstStyle/>
          <a:p>
            <a:r>
              <a:rPr lang="nl-NL" b="1" dirty="0" smtClean="0"/>
              <a:t>a</a:t>
            </a:r>
            <a:r>
              <a:rPr lang="nl-NL" dirty="0" smtClean="0"/>
              <a:t>: De ochtendster         </a:t>
            </a:r>
          </a:p>
          <a:p>
            <a:r>
              <a:rPr lang="nl-NL" b="1" dirty="0" smtClean="0"/>
              <a:t>b</a:t>
            </a:r>
            <a:r>
              <a:rPr lang="nl-NL" dirty="0" smtClean="0"/>
              <a:t>: De </a:t>
            </a:r>
            <a:r>
              <a:rPr lang="nl-NL" dirty="0" err="1" smtClean="0"/>
              <a:t>avondster</a:t>
            </a:r>
            <a:endParaRPr lang="nl-NL" dirty="0" smtClean="0"/>
          </a:p>
          <a:p>
            <a:r>
              <a:rPr lang="nl-NL" b="1" dirty="0" smtClean="0"/>
              <a:t>=</a:t>
            </a:r>
            <a:r>
              <a:rPr lang="nl-NL" b="1" dirty="0" err="1" smtClean="0"/>
              <a:t>xy</a:t>
            </a:r>
            <a:r>
              <a:rPr lang="nl-NL" dirty="0" smtClean="0"/>
              <a:t>: x is gelijk aan y</a:t>
            </a:r>
          </a:p>
        </p:txBody>
      </p:sp>
      <p:sp>
        <p:nvSpPr>
          <p:cNvPr id="7" name="TextBox 6"/>
          <p:cNvSpPr txBox="1"/>
          <p:nvPr/>
        </p:nvSpPr>
        <p:spPr>
          <a:xfrm>
            <a:off x="539552" y="3284984"/>
            <a:ext cx="2376264" cy="369332"/>
          </a:xfrm>
          <a:prstGeom prst="rect">
            <a:avLst/>
          </a:prstGeom>
          <a:noFill/>
        </p:spPr>
        <p:txBody>
          <a:bodyPr wrap="square" rtlCol="0">
            <a:spAutoFit/>
          </a:bodyPr>
          <a:lstStyle/>
          <a:p>
            <a:r>
              <a:rPr lang="nl-NL" b="1" dirty="0" smtClean="0"/>
              <a:t>=</a:t>
            </a:r>
            <a:r>
              <a:rPr lang="nl-NL" b="1" dirty="0" err="1" smtClean="0"/>
              <a:t>ab</a:t>
            </a:r>
            <a:endParaRPr lang="nl-NL" dirty="0"/>
          </a:p>
        </p:txBody>
      </p:sp>
    </p:spTree>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Identiteit</a:t>
            </a:r>
            <a:endParaRPr lang="nl-NL" sz="3600" dirty="0"/>
          </a:p>
        </p:txBody>
      </p:sp>
      <p:sp>
        <p:nvSpPr>
          <p:cNvPr id="15" name="Rectangle 14"/>
          <p:cNvSpPr/>
          <p:nvPr/>
        </p:nvSpPr>
        <p:spPr>
          <a:xfrm>
            <a:off x="539552" y="1556792"/>
            <a:ext cx="7974632" cy="2031325"/>
          </a:xfrm>
          <a:prstGeom prst="rect">
            <a:avLst/>
          </a:prstGeom>
        </p:spPr>
        <p:txBody>
          <a:bodyPr wrap="square">
            <a:spAutoFit/>
          </a:bodyPr>
          <a:lstStyle/>
          <a:p>
            <a:r>
              <a:rPr lang="nl-NL" dirty="0" smtClean="0"/>
              <a:t>Neem de volgende uitspraak:</a:t>
            </a:r>
          </a:p>
          <a:p>
            <a:endParaRPr lang="nl-NL" dirty="0" smtClean="0"/>
          </a:p>
          <a:p>
            <a:r>
              <a:rPr lang="nl-NL" i="1" dirty="0" smtClean="0"/>
              <a:t>De ochtendster is de </a:t>
            </a:r>
            <a:r>
              <a:rPr lang="nl-NL" i="1" dirty="0" err="1" smtClean="0"/>
              <a:t>avondster</a:t>
            </a:r>
            <a:endParaRPr lang="nl-NL" i="1" dirty="0" smtClean="0"/>
          </a:p>
          <a:p>
            <a:endParaRPr lang="nl-NL" dirty="0" smtClean="0"/>
          </a:p>
          <a:p>
            <a:r>
              <a:rPr lang="nl-NL" dirty="0" smtClean="0"/>
              <a:t>Kunnen we deze uitspraak uitdrukken in de </a:t>
            </a:r>
            <a:r>
              <a:rPr lang="nl-NL" dirty="0" err="1" smtClean="0"/>
              <a:t>predikaat-logica</a:t>
            </a:r>
            <a:r>
              <a:rPr lang="nl-NL" dirty="0" smtClean="0"/>
              <a:t>?</a:t>
            </a:r>
          </a:p>
          <a:p>
            <a:endParaRPr lang="nl-NL" dirty="0" smtClean="0"/>
          </a:p>
          <a:p>
            <a:endParaRPr lang="nl-NL" dirty="0" smtClean="0"/>
          </a:p>
        </p:txBody>
      </p:sp>
      <p:sp>
        <p:nvSpPr>
          <p:cNvPr id="6" name="TextBox 5"/>
          <p:cNvSpPr txBox="1"/>
          <p:nvPr/>
        </p:nvSpPr>
        <p:spPr>
          <a:xfrm>
            <a:off x="1835696" y="3284984"/>
            <a:ext cx="2880320" cy="646331"/>
          </a:xfrm>
          <a:prstGeom prst="rect">
            <a:avLst/>
          </a:prstGeom>
          <a:noFill/>
        </p:spPr>
        <p:txBody>
          <a:bodyPr wrap="square" rtlCol="0">
            <a:spAutoFit/>
          </a:bodyPr>
          <a:lstStyle/>
          <a:p>
            <a:r>
              <a:rPr lang="nl-NL" b="1" dirty="0" smtClean="0"/>
              <a:t>a</a:t>
            </a:r>
            <a:r>
              <a:rPr lang="nl-NL" dirty="0" smtClean="0"/>
              <a:t>: De ochtendster         </a:t>
            </a:r>
          </a:p>
          <a:p>
            <a:r>
              <a:rPr lang="nl-NL" b="1" dirty="0" smtClean="0"/>
              <a:t>b</a:t>
            </a:r>
            <a:r>
              <a:rPr lang="nl-NL" dirty="0" smtClean="0"/>
              <a:t>: De </a:t>
            </a:r>
            <a:r>
              <a:rPr lang="nl-NL" dirty="0" err="1" smtClean="0"/>
              <a:t>avondster</a:t>
            </a:r>
            <a:endParaRPr lang="nl-NL" dirty="0" smtClean="0"/>
          </a:p>
        </p:txBody>
      </p:sp>
      <p:sp>
        <p:nvSpPr>
          <p:cNvPr id="7" name="TextBox 6"/>
          <p:cNvSpPr txBox="1"/>
          <p:nvPr/>
        </p:nvSpPr>
        <p:spPr>
          <a:xfrm>
            <a:off x="539552" y="3284984"/>
            <a:ext cx="2376264" cy="369332"/>
          </a:xfrm>
          <a:prstGeom prst="rect">
            <a:avLst/>
          </a:prstGeom>
          <a:noFill/>
        </p:spPr>
        <p:txBody>
          <a:bodyPr wrap="square" rtlCol="0">
            <a:spAutoFit/>
          </a:bodyPr>
          <a:lstStyle/>
          <a:p>
            <a:r>
              <a:rPr lang="nl-NL" b="1" dirty="0" smtClean="0"/>
              <a:t>a=b</a:t>
            </a:r>
            <a:endParaRPr lang="nl-NL" dirty="0"/>
          </a:p>
        </p:txBody>
      </p:sp>
      <p:sp>
        <p:nvSpPr>
          <p:cNvPr id="8" name="TextBox 7"/>
          <p:cNvSpPr txBox="1"/>
          <p:nvPr/>
        </p:nvSpPr>
        <p:spPr>
          <a:xfrm>
            <a:off x="4211960" y="3356992"/>
            <a:ext cx="4392488" cy="369332"/>
          </a:xfrm>
          <a:prstGeom prst="rect">
            <a:avLst/>
          </a:prstGeom>
          <a:noFill/>
        </p:spPr>
        <p:txBody>
          <a:bodyPr wrap="square" rtlCol="0">
            <a:spAutoFit/>
          </a:bodyPr>
          <a:lstStyle/>
          <a:p>
            <a:r>
              <a:rPr lang="nl-NL" dirty="0" smtClean="0"/>
              <a:t>Met </a:t>
            </a:r>
            <a:r>
              <a:rPr lang="nl-NL" b="1" dirty="0" smtClean="0"/>
              <a:t>=</a:t>
            </a:r>
            <a:r>
              <a:rPr lang="nl-NL" dirty="0" smtClean="0"/>
              <a:t> een nieuwe logische constante!</a:t>
            </a:r>
            <a:endParaRPr lang="nl-NL" dirty="0"/>
          </a:p>
        </p:txBody>
      </p:sp>
      <p:sp>
        <p:nvSpPr>
          <p:cNvPr id="10" name="Rectangle 9"/>
          <p:cNvSpPr/>
          <p:nvPr/>
        </p:nvSpPr>
        <p:spPr>
          <a:xfrm>
            <a:off x="4211960" y="3933056"/>
            <a:ext cx="2733441" cy="369332"/>
          </a:xfrm>
          <a:prstGeom prst="rect">
            <a:avLst/>
          </a:prstGeom>
        </p:spPr>
        <p:txBody>
          <a:bodyPr wrap="none">
            <a:spAutoFit/>
          </a:bodyPr>
          <a:lstStyle/>
          <a:p>
            <a:r>
              <a:rPr lang="nl-NL" b="1" dirty="0" smtClean="0">
                <a:solidFill>
                  <a:srgbClr val="0070C0"/>
                </a:solidFill>
              </a:rPr>
              <a:t>∧ , V , → , ¬ , ↔ , ∀ , ∃ ,</a:t>
            </a:r>
            <a:r>
              <a:rPr lang="nl-NL" b="1" dirty="0" smtClean="0"/>
              <a:t>  </a:t>
            </a:r>
            <a:r>
              <a:rPr lang="nl-NL" b="1" dirty="0" smtClean="0">
                <a:solidFill>
                  <a:srgbClr val="0070C0"/>
                </a:solidFill>
              </a:rPr>
              <a:t>= </a:t>
            </a:r>
            <a:endParaRPr lang="nl-NL" b="1" dirty="0">
              <a:solidFill>
                <a:srgbClr val="0070C0"/>
              </a:solidFill>
            </a:endParaRPr>
          </a:p>
        </p:txBody>
      </p:sp>
      <p:sp>
        <p:nvSpPr>
          <p:cNvPr id="13" name="Rectangle 12"/>
          <p:cNvSpPr/>
          <p:nvPr/>
        </p:nvSpPr>
        <p:spPr>
          <a:xfrm>
            <a:off x="539552" y="4581128"/>
            <a:ext cx="7974632" cy="369332"/>
          </a:xfrm>
          <a:prstGeom prst="rect">
            <a:avLst/>
          </a:prstGeom>
        </p:spPr>
        <p:txBody>
          <a:bodyPr wrap="square">
            <a:spAutoFit/>
          </a:bodyPr>
          <a:lstStyle/>
          <a:p>
            <a:r>
              <a:rPr lang="nl-NL" i="1" dirty="0" smtClean="0"/>
              <a:t>De ochtendster is niet de </a:t>
            </a:r>
            <a:r>
              <a:rPr lang="nl-NL" i="1" dirty="0" err="1" smtClean="0"/>
              <a:t>avondster</a:t>
            </a:r>
            <a:endParaRPr lang="nl-NL" i="1" dirty="0" smtClean="0"/>
          </a:p>
        </p:txBody>
      </p:sp>
      <p:sp>
        <p:nvSpPr>
          <p:cNvPr id="14" name="TextBox 13"/>
          <p:cNvSpPr txBox="1"/>
          <p:nvPr/>
        </p:nvSpPr>
        <p:spPr>
          <a:xfrm>
            <a:off x="539552" y="5147900"/>
            <a:ext cx="2376264" cy="369332"/>
          </a:xfrm>
          <a:prstGeom prst="rect">
            <a:avLst/>
          </a:prstGeom>
          <a:noFill/>
        </p:spPr>
        <p:txBody>
          <a:bodyPr wrap="square" rtlCol="0">
            <a:spAutoFit/>
          </a:bodyPr>
          <a:lstStyle/>
          <a:p>
            <a:r>
              <a:rPr lang="nl-NL" b="1" dirty="0" smtClean="0"/>
              <a:t>¬(a=b)</a:t>
            </a:r>
            <a:endParaRPr lang="nl-NL" dirty="0"/>
          </a:p>
        </p:txBody>
      </p:sp>
      <p:sp>
        <p:nvSpPr>
          <p:cNvPr id="16" name="TextBox 15"/>
          <p:cNvSpPr txBox="1"/>
          <p:nvPr/>
        </p:nvSpPr>
        <p:spPr>
          <a:xfrm>
            <a:off x="539552" y="5651956"/>
            <a:ext cx="2376264" cy="369332"/>
          </a:xfrm>
          <a:prstGeom prst="rect">
            <a:avLst/>
          </a:prstGeom>
          <a:noFill/>
        </p:spPr>
        <p:txBody>
          <a:bodyPr wrap="square" rtlCol="0">
            <a:spAutoFit/>
          </a:bodyPr>
          <a:lstStyle/>
          <a:p>
            <a:r>
              <a:rPr lang="nl-NL" b="1" dirty="0" smtClean="0"/>
              <a:t>a</a:t>
            </a:r>
            <a:r>
              <a:rPr lang="nl-NL" dirty="0" smtClean="0"/>
              <a:t> </a:t>
            </a:r>
            <a:r>
              <a:rPr lang="nl-NL" b="1" dirty="0" smtClean="0"/>
              <a:t>≠</a:t>
            </a:r>
            <a:r>
              <a:rPr lang="nl-NL" dirty="0" smtClean="0"/>
              <a:t> </a:t>
            </a:r>
            <a:r>
              <a:rPr lang="nl-NL" b="1" dirty="0" smtClean="0"/>
              <a:t>b</a:t>
            </a:r>
            <a:endParaRPr lang="nl-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3" grpId="0" build="allAtOnce"/>
      <p:bldP spid="14" grpId="0" build="allAtOnce"/>
      <p:bldP spid="16" grpId="0" build="allAtOnce"/>
    </p:bld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Soorten relaties (vervolg)</a:t>
            </a:r>
            <a:endParaRPr lang="nl-NL" sz="3600" dirty="0"/>
          </a:p>
        </p:txBody>
      </p:sp>
      <p:sp>
        <p:nvSpPr>
          <p:cNvPr id="15" name="Rectangle 14"/>
          <p:cNvSpPr/>
          <p:nvPr/>
        </p:nvSpPr>
        <p:spPr>
          <a:xfrm>
            <a:off x="539552" y="1556792"/>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smtClean="0"/>
              <a:t>samenhangend</a:t>
            </a:r>
            <a:r>
              <a:rPr lang="nl-NL" dirty="0" smtClean="0"/>
              <a:t> dan en slechts dan als </a:t>
            </a:r>
            <a:r>
              <a:rPr lang="nl-NL" b="1" dirty="0" smtClean="0"/>
              <a:t>∀x∀y (x ≠ y → (</a:t>
            </a:r>
            <a:r>
              <a:rPr lang="nl-NL" b="1" dirty="0" err="1" smtClean="0"/>
              <a:t>Rxy</a:t>
            </a:r>
            <a:r>
              <a:rPr lang="nl-NL" b="1" dirty="0" smtClean="0"/>
              <a:t> V </a:t>
            </a:r>
            <a:r>
              <a:rPr lang="nl-NL" b="1" dirty="0" err="1" smtClean="0"/>
              <a:t>Ryx</a:t>
            </a:r>
            <a:r>
              <a:rPr lang="nl-NL" b="1" dirty="0" smtClean="0"/>
              <a:t>))</a:t>
            </a:r>
            <a:endParaRPr lang="nl-NL" dirty="0"/>
          </a:p>
        </p:txBody>
      </p:sp>
      <p:sp>
        <p:nvSpPr>
          <p:cNvPr id="17" name="Rectangle 16"/>
          <p:cNvSpPr/>
          <p:nvPr/>
        </p:nvSpPr>
        <p:spPr>
          <a:xfrm>
            <a:off x="539552" y="2420888"/>
            <a:ext cx="7974632" cy="646331"/>
          </a:xfrm>
          <a:prstGeom prst="rect">
            <a:avLst/>
          </a:prstGeom>
        </p:spPr>
        <p:txBody>
          <a:bodyPr wrap="square">
            <a:spAutoFit/>
          </a:bodyPr>
          <a:lstStyle/>
          <a:p>
            <a:r>
              <a:rPr lang="nl-NL" dirty="0" smtClean="0"/>
              <a:t>Een relatie </a:t>
            </a:r>
            <a:r>
              <a:rPr lang="nl-NL" b="1" dirty="0" err="1" smtClean="0"/>
              <a:t>Rxy</a:t>
            </a:r>
            <a:r>
              <a:rPr lang="nl-NL" dirty="0" smtClean="0"/>
              <a:t> is een </a:t>
            </a:r>
            <a:r>
              <a:rPr lang="nl-NL" u="sng" dirty="0" smtClean="0"/>
              <a:t>totale ordening</a:t>
            </a:r>
            <a:r>
              <a:rPr lang="nl-NL" dirty="0" smtClean="0"/>
              <a:t> (of </a:t>
            </a:r>
            <a:r>
              <a:rPr lang="nl-NL" u="sng" dirty="0" smtClean="0"/>
              <a:t>lineaire ordening</a:t>
            </a:r>
            <a:r>
              <a:rPr lang="nl-NL" dirty="0" smtClean="0"/>
              <a:t>) dan en slechts dan als </a:t>
            </a:r>
            <a:r>
              <a:rPr lang="nl-NL" b="1" dirty="0" err="1" smtClean="0"/>
              <a:t>Rxy</a:t>
            </a:r>
            <a:r>
              <a:rPr lang="nl-NL" dirty="0" smtClean="0"/>
              <a:t> een samenhangende ordeningsrelatie (partiële ordening) is</a:t>
            </a:r>
            <a:endParaRPr lang="nl-NL" dirty="0"/>
          </a:p>
        </p:txBody>
      </p:sp>
      <p:sp>
        <p:nvSpPr>
          <p:cNvPr id="13" name="TextBox 12"/>
          <p:cNvSpPr txBox="1"/>
          <p:nvPr/>
        </p:nvSpPr>
        <p:spPr>
          <a:xfrm>
            <a:off x="539552" y="1907540"/>
            <a:ext cx="5256584" cy="369332"/>
          </a:xfrm>
          <a:prstGeom prst="rect">
            <a:avLst/>
          </a:prstGeom>
          <a:noFill/>
        </p:spPr>
        <p:txBody>
          <a:bodyPr wrap="square" rtlCol="0">
            <a:spAutoFit/>
          </a:bodyPr>
          <a:lstStyle/>
          <a:p>
            <a:r>
              <a:rPr lang="nl-NL" i="1" dirty="0" smtClean="0"/>
              <a:t>‘Is groter dan’ met als domein ‘getallen’</a:t>
            </a:r>
            <a:endParaRPr lang="nl-NL" i="1" dirty="0"/>
          </a:p>
        </p:txBody>
      </p:sp>
      <p:sp>
        <p:nvSpPr>
          <p:cNvPr id="14" name="TextBox 13"/>
          <p:cNvSpPr txBox="1"/>
          <p:nvPr/>
        </p:nvSpPr>
        <p:spPr>
          <a:xfrm>
            <a:off x="539552" y="3068960"/>
            <a:ext cx="4104456" cy="369332"/>
          </a:xfrm>
          <a:prstGeom prst="rect">
            <a:avLst/>
          </a:prstGeom>
          <a:noFill/>
        </p:spPr>
        <p:txBody>
          <a:bodyPr wrap="square" rtlCol="0">
            <a:spAutoFit/>
          </a:bodyPr>
          <a:lstStyle/>
          <a:p>
            <a:r>
              <a:rPr lang="nl-NL" i="1" dirty="0" smtClean="0"/>
              <a:t>‘Is groter dan’ met als domein ‘getallen’</a:t>
            </a:r>
          </a:p>
        </p:txBody>
      </p:sp>
      <p:sp>
        <p:nvSpPr>
          <p:cNvPr id="22" name="TextBox 21"/>
          <p:cNvSpPr txBox="1"/>
          <p:nvPr/>
        </p:nvSpPr>
        <p:spPr>
          <a:xfrm>
            <a:off x="539552" y="3717032"/>
            <a:ext cx="8208912" cy="646331"/>
          </a:xfrm>
          <a:prstGeom prst="rect">
            <a:avLst/>
          </a:prstGeom>
          <a:noFill/>
        </p:spPr>
        <p:txBody>
          <a:bodyPr wrap="square" rtlCol="0">
            <a:spAutoFit/>
          </a:bodyPr>
          <a:lstStyle/>
          <a:p>
            <a:r>
              <a:rPr lang="nl-NL" dirty="0" smtClean="0"/>
              <a:t>Een totale ordening kan worden gerepresenteerd door een </a:t>
            </a:r>
            <a:r>
              <a:rPr lang="nl-NL" b="1" i="1" dirty="0" smtClean="0">
                <a:solidFill>
                  <a:srgbClr val="0070C0"/>
                </a:solidFill>
              </a:rPr>
              <a:t>geordende lijn</a:t>
            </a:r>
            <a:r>
              <a:rPr lang="nl-NL" i="1" dirty="0" smtClean="0"/>
              <a:t>. </a:t>
            </a:r>
            <a:r>
              <a:rPr lang="nl-NL" dirty="0" smtClean="0"/>
              <a:t>Daarom wordt een totale ordening ook wel een lineaire ordening genoemd. </a:t>
            </a:r>
            <a:endParaRPr lang="nl-NL" dirty="0"/>
          </a:p>
        </p:txBody>
      </p:sp>
      <p:sp>
        <p:nvSpPr>
          <p:cNvPr id="23" name="Oval 22"/>
          <p:cNvSpPr/>
          <p:nvPr/>
        </p:nvSpPr>
        <p:spPr>
          <a:xfrm>
            <a:off x="395536"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Straight Arrow Connector 38"/>
          <p:cNvCxnSpPr/>
          <p:nvPr/>
        </p:nvCxnSpPr>
        <p:spPr>
          <a:xfrm>
            <a:off x="539552" y="4797152"/>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115616"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2" name="Straight Arrow Connector 41"/>
          <p:cNvCxnSpPr/>
          <p:nvPr/>
        </p:nvCxnSpPr>
        <p:spPr>
          <a:xfrm>
            <a:off x="1259632" y="4797152"/>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907704"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4" name="Straight Arrow Connector 43"/>
          <p:cNvCxnSpPr/>
          <p:nvPr/>
        </p:nvCxnSpPr>
        <p:spPr>
          <a:xfrm>
            <a:off x="2051720" y="4797152"/>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627784"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6" name="Straight Arrow Connector 45"/>
          <p:cNvCxnSpPr/>
          <p:nvPr/>
        </p:nvCxnSpPr>
        <p:spPr>
          <a:xfrm>
            <a:off x="2771800" y="4797152"/>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3347864"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8" name="Straight Arrow Connector 47"/>
          <p:cNvCxnSpPr/>
          <p:nvPr/>
        </p:nvCxnSpPr>
        <p:spPr>
          <a:xfrm>
            <a:off x="3491880" y="4797152"/>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067944"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Straight Arrow Connector 49"/>
          <p:cNvCxnSpPr/>
          <p:nvPr/>
        </p:nvCxnSpPr>
        <p:spPr>
          <a:xfrm>
            <a:off x="4211960" y="4797152"/>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4860032"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2" name="Straight Arrow Connector 51"/>
          <p:cNvCxnSpPr/>
          <p:nvPr/>
        </p:nvCxnSpPr>
        <p:spPr>
          <a:xfrm>
            <a:off x="5004048" y="4797152"/>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5580112"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4" name="Straight Arrow Connector 53"/>
          <p:cNvCxnSpPr/>
          <p:nvPr/>
        </p:nvCxnSpPr>
        <p:spPr>
          <a:xfrm>
            <a:off x="5724128" y="4797152"/>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6300192"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6" name="Straight Arrow Connector 55"/>
          <p:cNvCxnSpPr/>
          <p:nvPr/>
        </p:nvCxnSpPr>
        <p:spPr>
          <a:xfrm>
            <a:off x="6444208" y="4797152"/>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7020272"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8" name="Straight Arrow Connector 57"/>
          <p:cNvCxnSpPr/>
          <p:nvPr/>
        </p:nvCxnSpPr>
        <p:spPr>
          <a:xfrm>
            <a:off x="7164288" y="4797152"/>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812360"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0" name="Straight Arrow Connector 59"/>
          <p:cNvCxnSpPr/>
          <p:nvPr/>
        </p:nvCxnSpPr>
        <p:spPr>
          <a:xfrm>
            <a:off x="7956376" y="4797152"/>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8532440"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TextBox 61"/>
          <p:cNvSpPr txBox="1"/>
          <p:nvPr/>
        </p:nvSpPr>
        <p:spPr>
          <a:xfrm>
            <a:off x="395536" y="5229200"/>
            <a:ext cx="7344816" cy="369332"/>
          </a:xfrm>
          <a:prstGeom prst="rect">
            <a:avLst/>
          </a:prstGeom>
          <a:noFill/>
        </p:spPr>
        <p:txBody>
          <a:bodyPr wrap="square" rtlCol="0">
            <a:spAutoFit/>
          </a:bodyPr>
          <a:lstStyle/>
          <a:p>
            <a:r>
              <a:rPr lang="nl-NL" i="1" dirty="0" smtClean="0"/>
              <a:t>‘Is ouder dan’ een totale ordening op het domein van alle mensen?</a:t>
            </a:r>
          </a:p>
        </p:txBody>
      </p:sp>
      <p:sp>
        <p:nvSpPr>
          <p:cNvPr id="63" name="TextBox 62"/>
          <p:cNvSpPr txBox="1"/>
          <p:nvPr/>
        </p:nvSpPr>
        <p:spPr>
          <a:xfrm>
            <a:off x="395536" y="5661248"/>
            <a:ext cx="8136904" cy="369332"/>
          </a:xfrm>
          <a:prstGeom prst="rect">
            <a:avLst/>
          </a:prstGeom>
          <a:noFill/>
        </p:spPr>
        <p:txBody>
          <a:bodyPr wrap="square" rtlCol="0">
            <a:spAutoFit/>
          </a:bodyPr>
          <a:lstStyle/>
          <a:p>
            <a:r>
              <a:rPr lang="nl-NL" dirty="0" smtClean="0"/>
              <a:t>Nee, het is weliswaar een partiële ordening (ga na), maar niet samenhangend (ga na).</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20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20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20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20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000"/>
                                        <p:tgtEl>
                                          <p:spTgt spid="45"/>
                                        </p:tgtEl>
                                      </p:cBhvr>
                                    </p:animEffect>
                                  </p:childTnLst>
                                </p:cTn>
                              </p:par>
                              <p:par>
                                <p:cTn id="44" presetID="10" presetClass="entr" presetSubtype="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20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2000"/>
                                        <p:tgtEl>
                                          <p:spTgt spid="47"/>
                                        </p:tgtEl>
                                      </p:cBhvr>
                                    </p:animEffect>
                                  </p:childTnLst>
                                </p:cTn>
                              </p:par>
                              <p:par>
                                <p:cTn id="50" presetID="10"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20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2000"/>
                                        <p:tgtEl>
                                          <p:spTgt spid="49"/>
                                        </p:tgtEl>
                                      </p:cBhvr>
                                    </p:animEffect>
                                  </p:childTnLst>
                                </p:cTn>
                              </p:par>
                              <p:par>
                                <p:cTn id="56" presetID="10" presetClass="entr" presetSubtype="0"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20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20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20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2000"/>
                                        <p:tgtEl>
                                          <p:spTgt spid="53"/>
                                        </p:tgtEl>
                                      </p:cBhvr>
                                    </p:animEffect>
                                  </p:childTnLst>
                                </p:cTn>
                              </p:par>
                              <p:par>
                                <p:cTn id="68" presetID="10" presetClass="entr" presetSubtype="0"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20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2000"/>
                                        <p:tgtEl>
                                          <p:spTgt spid="5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2000"/>
                                        <p:tgtEl>
                                          <p:spTgt spid="5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2000"/>
                                        <p:tgtEl>
                                          <p:spTgt spid="57"/>
                                        </p:tgtEl>
                                      </p:cBhvr>
                                    </p:animEffect>
                                  </p:childTnLst>
                                </p:cTn>
                              </p:par>
                              <p:par>
                                <p:cTn id="80" presetID="10" presetClass="entr" presetSubtype="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2000"/>
                                        <p:tgtEl>
                                          <p:spTgt spid="5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2000"/>
                                        <p:tgtEl>
                                          <p:spTgt spid="59"/>
                                        </p:tgtEl>
                                      </p:cBhvr>
                                    </p:animEffect>
                                  </p:childTnLst>
                                </p:cTn>
                              </p:par>
                              <p:par>
                                <p:cTn id="86" presetID="10" presetClass="entr" presetSubtype="0" fill="hold" nodeType="with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2000"/>
                                        <p:tgtEl>
                                          <p:spTgt spid="6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2000"/>
                                        <p:tgtEl>
                                          <p:spTgt spid="6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2">
                                            <p:txEl>
                                              <p:pRg st="0" end="0"/>
                                            </p:txEl>
                                          </p:spTgt>
                                        </p:tgtEl>
                                        <p:attrNameLst>
                                          <p:attrName>style.visibility</p:attrName>
                                        </p:attrNameLst>
                                      </p:cBhvr>
                                      <p:to>
                                        <p:strVal val="visible"/>
                                      </p:to>
                                    </p:set>
                                    <p:animEffect transition="in" filter="fade">
                                      <p:cBhvr>
                                        <p:cTn id="96" dur="2000"/>
                                        <p:tgtEl>
                                          <p:spTgt spid="62">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3">
                                            <p:txEl>
                                              <p:pRg st="0" end="0"/>
                                            </p:txEl>
                                          </p:spTgt>
                                        </p:tgtEl>
                                        <p:attrNameLst>
                                          <p:attrName>style.visibility</p:attrName>
                                        </p:attrNameLst>
                                      </p:cBhvr>
                                      <p:to>
                                        <p:strVal val="visible"/>
                                      </p:to>
                                    </p:set>
                                    <p:animEffect transition="in" filter="fade">
                                      <p:cBhvr>
                                        <p:cTn id="101" dur="20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3" grpId="0" build="allAtOnce"/>
      <p:bldP spid="14" grpId="0" build="allAtOnce"/>
      <p:bldP spid="22" grpId="0"/>
      <p:bldP spid="23" grpId="0" animBg="1"/>
      <p:bldP spid="41" grpId="0" animBg="1"/>
      <p:bldP spid="43" grpId="0" animBg="1"/>
      <p:bldP spid="45" grpId="0" animBg="1"/>
      <p:bldP spid="47" grpId="0" animBg="1"/>
      <p:bldP spid="49" grpId="0" animBg="1"/>
      <p:bldP spid="51" grpId="0" animBg="1"/>
      <p:bldP spid="53" grpId="0" animBg="1"/>
      <p:bldP spid="55" grpId="0" animBg="1"/>
      <p:bldP spid="57" grpId="0" animBg="1"/>
      <p:bldP spid="59" grpId="0" animBg="1"/>
      <p:bldP spid="61" grpId="0" animBg="1"/>
      <p:bldP spid="62" grpId="0" build="allAtOnce"/>
      <p:bldP spid="6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Wat is logica?</a:t>
            </a:r>
            <a:endParaRPr lang="nl-NL" sz="3600" dirty="0"/>
          </a:p>
        </p:txBody>
      </p:sp>
      <p:sp>
        <p:nvSpPr>
          <p:cNvPr id="3" name="Content Placeholder 2"/>
          <p:cNvSpPr>
            <a:spLocks noGrp="1"/>
          </p:cNvSpPr>
          <p:nvPr>
            <p:ph idx="1"/>
          </p:nvPr>
        </p:nvSpPr>
        <p:spPr/>
        <p:txBody>
          <a:bodyPr>
            <a:noAutofit/>
          </a:bodyPr>
          <a:lstStyle/>
          <a:p>
            <a:r>
              <a:rPr lang="nl-NL" sz="2000" dirty="0" smtClean="0"/>
              <a:t>Het doel van logica is het ontwikkelen van theorieën om geldige van ongeldige redeneringen te onderscheiden.</a:t>
            </a:r>
          </a:p>
          <a:p>
            <a:endParaRPr lang="nl-NL" sz="2000" dirty="0" smtClean="0"/>
          </a:p>
          <a:p>
            <a:endParaRPr lang="nl-NL" sz="2000" dirty="0" smtClean="0"/>
          </a:p>
          <a:p>
            <a:endParaRPr lang="nl-NL" sz="2000" dirty="0" smtClean="0"/>
          </a:p>
          <a:p>
            <a:endParaRPr lang="nl-NL" sz="2000" dirty="0" smtClean="0"/>
          </a:p>
        </p:txBody>
      </p:sp>
      <p:sp>
        <p:nvSpPr>
          <p:cNvPr id="4" name="Content Placeholder 2"/>
          <p:cNvSpPr txBox="1">
            <a:spLocks/>
          </p:cNvSpPr>
          <p:nvPr/>
        </p:nvSpPr>
        <p:spPr>
          <a:xfrm>
            <a:off x="446856" y="2071389"/>
            <a:ext cx="8229600" cy="14296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Een </a:t>
            </a:r>
            <a:r>
              <a:rPr kumimoji="0" lang="nl-NL" sz="2000" b="0" i="0" u="sng" strike="noStrike" kern="1200" cap="none" spc="0" normalizeH="0" baseline="0" noProof="0" dirty="0" smtClean="0">
                <a:ln>
                  <a:noFill/>
                </a:ln>
                <a:solidFill>
                  <a:schemeClr val="tx1"/>
                </a:solidFill>
                <a:effectLst/>
                <a:uLnTx/>
                <a:uFillTx/>
                <a:latin typeface="+mn-lt"/>
                <a:ea typeface="+mn-ea"/>
                <a:cs typeface="+mn-cs"/>
              </a:rPr>
              <a:t>redenering</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start vanuit één of meerdere </a:t>
            </a:r>
            <a:r>
              <a:rPr kumimoji="0" lang="nl-NL" sz="2000" b="1" i="0" u="none" strike="noStrike" kern="1200" cap="none" spc="0" normalizeH="0" baseline="0" noProof="0" dirty="0" smtClean="0">
                <a:ln>
                  <a:noFill/>
                </a:ln>
                <a:solidFill>
                  <a:srgbClr val="0070C0"/>
                </a:solidFill>
                <a:effectLst/>
                <a:uLnTx/>
                <a:uFillTx/>
                <a:latin typeface="+mn-lt"/>
                <a:ea typeface="+mn-ea"/>
                <a:cs typeface="+mn-cs"/>
              </a:rPr>
              <a:t>premissen</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(uitgangspunten, aannames) en leidt, langs nul, één of meerdere </a:t>
            </a:r>
            <a:r>
              <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rPr>
              <a:t>tussenstappen</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tot een bepaalde </a:t>
            </a:r>
            <a:r>
              <a:rPr kumimoji="0" lang="nl-NL" sz="2000" b="1" i="0" u="none" strike="noStrike" kern="1200" cap="none" spc="0" normalizeH="0" baseline="0" noProof="0" dirty="0" smtClean="0">
                <a:ln>
                  <a:noFill/>
                </a:ln>
                <a:solidFill>
                  <a:srgbClr val="00B050"/>
                </a:solidFill>
                <a:effectLst/>
                <a:uLnTx/>
                <a:uFillTx/>
                <a:latin typeface="+mn-lt"/>
                <a:ea typeface="+mn-ea"/>
                <a:cs typeface="+mn-cs"/>
              </a:rPr>
              <a:t>conclusie</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46856" y="2924944"/>
            <a:ext cx="82296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Voorbeeld: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1. Als Piet en Kees niet winnen, dan is Jan de winnaar </a:t>
            </a:r>
            <a:r>
              <a:rPr kumimoji="0" lang="nl-NL" sz="2000" b="1" i="0" u="none" strike="noStrike" kern="1200" cap="none" spc="0" normalizeH="0" baseline="0" noProof="0" dirty="0" smtClean="0">
                <a:ln>
                  <a:noFill/>
                </a:ln>
                <a:solidFill>
                  <a:srgbClr val="0070C0"/>
                </a:solidFill>
                <a:effectLst/>
                <a:uLnTx/>
                <a:uFillTx/>
                <a:latin typeface="+mn-lt"/>
                <a:ea typeface="+mn-ea"/>
                <a:cs typeface="+mn-cs"/>
              </a:rPr>
              <a:t>(premisse)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2. Piet wint niet </a:t>
            </a:r>
            <a:r>
              <a:rPr kumimoji="0" lang="nl-NL" sz="2000" b="1" i="0" u="none" strike="noStrike" kern="1200" cap="none" spc="0" normalizeH="0" baseline="0" noProof="0" dirty="0" smtClean="0">
                <a:ln>
                  <a:noFill/>
                </a:ln>
                <a:solidFill>
                  <a:srgbClr val="0070C0"/>
                </a:solidFill>
                <a:effectLst/>
                <a:uLnTx/>
                <a:uFillTx/>
                <a:latin typeface="+mn-lt"/>
                <a:ea typeface="+mn-ea"/>
                <a:cs typeface="+mn-cs"/>
              </a:rPr>
              <a:t>(premisse)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3. Kees wint niet </a:t>
            </a:r>
            <a:r>
              <a:rPr kumimoji="0" lang="nl-NL" sz="2000" b="1" i="0" u="none" strike="noStrike" kern="1200" cap="none" spc="0" normalizeH="0" baseline="0" noProof="0" dirty="0" smtClean="0">
                <a:ln>
                  <a:noFill/>
                </a:ln>
                <a:solidFill>
                  <a:srgbClr val="0070C0"/>
                </a:solidFill>
                <a:effectLst/>
                <a:uLnTx/>
                <a:uFillTx/>
                <a:latin typeface="+mn-lt"/>
                <a:ea typeface="+mn-ea"/>
                <a:cs typeface="+mn-cs"/>
              </a:rPr>
              <a:t>(premisse)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4. Piet en Kees winnen niet </a:t>
            </a:r>
            <a:r>
              <a:rPr kumimoji="0" lang="nl-NL" sz="2000" b="1" i="0" u="none" strike="noStrike" kern="1200" cap="none" spc="0" normalizeH="0" baseline="0" noProof="0" dirty="0" smtClean="0">
                <a:ln>
                  <a:noFill/>
                </a:ln>
                <a:solidFill>
                  <a:schemeClr val="accent6">
                    <a:lumMod val="75000"/>
                  </a:schemeClr>
                </a:solidFill>
                <a:effectLst/>
                <a:uLnTx/>
                <a:uFillTx/>
                <a:latin typeface="+mn-lt"/>
                <a:ea typeface="+mn-ea"/>
                <a:cs typeface="+mn-cs"/>
              </a:rPr>
              <a:t>(tussenstap, uit [2] en [3])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5. Jan is de winnaar </a:t>
            </a:r>
            <a:r>
              <a:rPr kumimoji="0" lang="nl-NL" sz="2000" b="1" i="0" u="none" strike="noStrike" kern="1200" cap="none" spc="0" normalizeH="0" baseline="0" noProof="0" dirty="0" smtClean="0">
                <a:ln>
                  <a:noFill/>
                </a:ln>
                <a:solidFill>
                  <a:srgbClr val="00B050"/>
                </a:solidFill>
                <a:effectLst/>
                <a:uLnTx/>
                <a:uFillTx/>
                <a:latin typeface="+mn-lt"/>
                <a:ea typeface="+mn-ea"/>
                <a:cs typeface="+mn-cs"/>
              </a:rPr>
              <a:t>(conclusie, uit [1] en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20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20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2000"/>
                                        <p:tgtEl>
                                          <p:spTgt spid="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2000"/>
                                        <p:tgtEl>
                                          <p:spTgt spid="5">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2000"/>
                                        <p:tgtEl>
                                          <p:spTgt spid="5">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2000"/>
                                        <p:tgtEl>
                                          <p:spTgt spid="5">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de disjunctie (∨)</a:t>
            </a:r>
            <a:endParaRPr lang="nl-NL" sz="3600" dirty="0"/>
          </a:p>
        </p:txBody>
      </p:sp>
      <p:sp>
        <p:nvSpPr>
          <p:cNvPr id="3" name="Content Placeholder 2"/>
          <p:cNvSpPr>
            <a:spLocks noGrp="1"/>
          </p:cNvSpPr>
          <p:nvPr>
            <p:ph idx="1"/>
          </p:nvPr>
        </p:nvSpPr>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r>
              <a:rPr lang="el-GR" sz="2400" b="1" i="1" dirty="0" smtClean="0"/>
              <a:t>α</a:t>
            </a:r>
            <a:r>
              <a:rPr lang="nl-NL" sz="2400" b="1" i="1" dirty="0" smtClean="0"/>
              <a:t> </a:t>
            </a:r>
            <a:r>
              <a:rPr lang="nl-NL" sz="2400" b="1" dirty="0" smtClean="0"/>
              <a:t>∨ </a:t>
            </a:r>
            <a:r>
              <a:rPr lang="el-GR" sz="2400" b="1" i="1" dirty="0" smtClean="0"/>
              <a:t>β</a:t>
            </a:r>
            <a:endParaRPr lang="nl-NL" sz="2400" dirty="0" smtClean="0"/>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 </a:t>
            </a:r>
            <a:r>
              <a:rPr lang="nl-NL" sz="2400" b="1" dirty="0" smtClean="0"/>
              <a:t>→ </a:t>
            </a:r>
            <a:r>
              <a:rPr lang="el-GR" sz="2400" b="1" dirty="0" smtClean="0"/>
              <a:t>γ</a:t>
            </a:r>
            <a:endParaRPr lang="nl-NL" sz="2400" dirty="0" smtClean="0"/>
          </a:p>
          <a:p>
            <a:pPr marL="514350" indent="-514350">
              <a:buNone/>
            </a:pPr>
            <a:r>
              <a:rPr lang="nl-NL" sz="2400" dirty="0" smtClean="0"/>
              <a:t>…</a:t>
            </a:r>
          </a:p>
          <a:p>
            <a:pPr marL="514350" indent="-514350">
              <a:buNone/>
            </a:pPr>
            <a:r>
              <a:rPr lang="nl-NL" sz="2400" dirty="0" smtClean="0"/>
              <a:t>14. </a:t>
            </a:r>
            <a:r>
              <a:rPr lang="el-GR" sz="2400" b="1" i="1" dirty="0" smtClean="0"/>
              <a:t>β</a:t>
            </a:r>
            <a:r>
              <a:rPr lang="nl-NL" sz="2400" b="1" i="1" dirty="0" smtClean="0"/>
              <a:t> </a:t>
            </a:r>
            <a:r>
              <a:rPr lang="nl-NL" sz="2400" b="1" dirty="0" smtClean="0"/>
              <a:t>→ </a:t>
            </a:r>
            <a:r>
              <a:rPr lang="el-GR" sz="2400" b="1" dirty="0" smtClean="0"/>
              <a:t>γ</a:t>
            </a:r>
            <a:endParaRPr lang="nl-NL" sz="2400" dirty="0" smtClean="0"/>
          </a:p>
          <a:p>
            <a:pPr marL="514350" indent="-514350">
              <a:buNone/>
            </a:pPr>
            <a:r>
              <a:rPr lang="nl-NL" sz="2400" dirty="0" smtClean="0"/>
              <a:t>…</a:t>
            </a:r>
          </a:p>
          <a:p>
            <a:pPr marL="514350" indent="-514350">
              <a:buNone/>
            </a:pPr>
            <a:r>
              <a:rPr lang="nl-NL" sz="2400" dirty="0" smtClean="0"/>
              <a:t>…</a:t>
            </a:r>
          </a:p>
          <a:p>
            <a:pPr marL="514350" indent="-514350">
              <a:buNone/>
            </a:pPr>
            <a:r>
              <a:rPr lang="nl-NL" sz="2400" dirty="0" smtClean="0"/>
              <a:t>19. </a:t>
            </a:r>
            <a:r>
              <a:rPr lang="el-GR" sz="2400" b="1" dirty="0" smtClean="0"/>
              <a:t>γ </a:t>
            </a:r>
            <a:r>
              <a:rPr lang="nl-NL" sz="2400" b="1" dirty="0" smtClean="0"/>
              <a:t> </a:t>
            </a:r>
            <a:r>
              <a:rPr lang="nl-NL" sz="2400" dirty="0" smtClean="0"/>
              <a:t>G ∨ (3,10,14)</a:t>
            </a:r>
            <a:endParaRPr lang="nl-NL" sz="2400" baseline="-25000" dirty="0" smtClean="0"/>
          </a:p>
        </p:txBody>
      </p:sp>
      <p:sp>
        <p:nvSpPr>
          <p:cNvPr id="4" name="TextBox 3"/>
          <p:cNvSpPr txBox="1"/>
          <p:nvPr/>
        </p:nvSpPr>
        <p:spPr>
          <a:xfrm>
            <a:off x="4499992" y="1700808"/>
            <a:ext cx="3672408" cy="2308324"/>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a:t>
            </a:r>
            <a:r>
              <a:rPr lang="nl-NL" sz="2400" b="1" dirty="0" smtClean="0"/>
              <a:t> </a:t>
            </a:r>
            <a:r>
              <a:rPr lang="nl-NL" sz="2400" b="1" dirty="0" smtClean="0">
                <a:solidFill>
                  <a:srgbClr val="0070C0"/>
                </a:solidFill>
              </a:rPr>
              <a:t>Q      </a:t>
            </a:r>
            <a:r>
              <a:rPr lang="nl-NL" sz="2400" b="1" dirty="0" smtClean="0"/>
              <a:t>Prem.</a:t>
            </a:r>
          </a:p>
          <a:p>
            <a:pPr marL="342900" indent="-342900">
              <a:buAutoNum type="arabicPeriod"/>
            </a:pPr>
            <a:r>
              <a:rPr lang="nl-NL" sz="2400" b="1" dirty="0" smtClean="0">
                <a:solidFill>
                  <a:srgbClr val="0070C0"/>
                </a:solidFill>
              </a:rPr>
              <a:t>P → Q     </a:t>
            </a:r>
            <a:r>
              <a:rPr lang="nl-NL" sz="2400" b="1" dirty="0" smtClean="0"/>
              <a:t>Prem.</a:t>
            </a:r>
          </a:p>
          <a:p>
            <a:pPr marL="342900" indent="-342900">
              <a:buFontTx/>
              <a:buAutoNum type="arabicPeriod"/>
            </a:pPr>
            <a:r>
              <a:rPr lang="nl-NL" sz="2400" b="1" dirty="0" smtClean="0">
                <a:solidFill>
                  <a:srgbClr val="0070C0"/>
                </a:solidFill>
              </a:rPr>
              <a:t>Q      </a:t>
            </a:r>
            <a:r>
              <a:rPr lang="nl-NL" sz="2400" b="1" dirty="0" err="1" smtClean="0"/>
              <a:t>Ass</a:t>
            </a:r>
            <a:r>
              <a:rPr lang="nl-NL" sz="2400" b="1" dirty="0" smtClean="0"/>
              <a:t>.</a:t>
            </a:r>
            <a:endParaRPr lang="nl-NL" sz="2400" b="1" dirty="0" smtClean="0">
              <a:solidFill>
                <a:srgbClr val="0070C0"/>
              </a:solidFill>
            </a:endParaRPr>
          </a:p>
          <a:p>
            <a:pPr marL="342900" indent="-342900">
              <a:buFontTx/>
              <a:buAutoNum type="arabicPeriod"/>
            </a:pPr>
            <a:r>
              <a:rPr lang="nl-NL" sz="2400" b="1" dirty="0" smtClean="0">
                <a:solidFill>
                  <a:srgbClr val="0070C0"/>
                </a:solidFill>
              </a:rPr>
              <a:t>Q     </a:t>
            </a:r>
            <a:r>
              <a:rPr lang="nl-NL" sz="2400" b="1" dirty="0" smtClean="0"/>
              <a:t> </a:t>
            </a:r>
            <a:r>
              <a:rPr lang="nl-NL" sz="2400" b="1" dirty="0" err="1" smtClean="0"/>
              <a:t>Herh</a:t>
            </a:r>
            <a:r>
              <a:rPr lang="nl-NL" sz="2400" b="1" dirty="0" smtClean="0"/>
              <a:t>. (3)</a:t>
            </a:r>
          </a:p>
          <a:p>
            <a:pPr marL="342900" indent="-342900">
              <a:buFontTx/>
              <a:buAutoNum type="arabicPeriod"/>
            </a:pPr>
            <a:r>
              <a:rPr lang="nl-NL" sz="2400" b="1" dirty="0" smtClean="0">
                <a:solidFill>
                  <a:srgbClr val="0070C0"/>
                </a:solidFill>
              </a:rPr>
              <a:t>Q → Q     </a:t>
            </a:r>
            <a:r>
              <a:rPr lang="nl-NL" sz="2400" b="1" dirty="0" smtClean="0"/>
              <a:t>I </a:t>
            </a:r>
            <a:r>
              <a:rPr lang="nl-NL" sz="2400" b="1" dirty="0" smtClean="0">
                <a:solidFill>
                  <a:srgbClr val="002060"/>
                </a:solidFill>
              </a:rPr>
              <a:t>→</a:t>
            </a:r>
            <a:r>
              <a:rPr lang="nl-NL" sz="2400" b="1" dirty="0" smtClean="0"/>
              <a:t> (3,4)</a:t>
            </a:r>
          </a:p>
          <a:p>
            <a:pPr marL="342900" indent="-342900">
              <a:buFontTx/>
              <a:buAutoNum type="arabicPeriod"/>
            </a:pPr>
            <a:r>
              <a:rPr lang="nl-NL" sz="2400" b="1" dirty="0" smtClean="0">
                <a:solidFill>
                  <a:srgbClr val="0070C0"/>
                </a:solidFill>
              </a:rPr>
              <a:t>Q     </a:t>
            </a:r>
            <a:r>
              <a:rPr lang="nl-NL" sz="2400" b="1" dirty="0" smtClean="0"/>
              <a:t>G ∨ (1,2,5)</a:t>
            </a:r>
          </a:p>
        </p:txBody>
      </p:sp>
      <p:sp>
        <p:nvSpPr>
          <p:cNvPr id="6" name="Rectangle 5"/>
          <p:cNvSpPr/>
          <p:nvPr/>
        </p:nvSpPr>
        <p:spPr>
          <a:xfrm>
            <a:off x="4608134" y="4335487"/>
            <a:ext cx="2592376" cy="461665"/>
          </a:xfrm>
          <a:prstGeom prst="rect">
            <a:avLst/>
          </a:prstGeom>
        </p:spPr>
        <p:txBody>
          <a:bodyPr wrap="none">
            <a:spAutoFit/>
          </a:bodyPr>
          <a:lstStyle/>
          <a:p>
            <a:r>
              <a:rPr lang="nl-NL" sz="2400" b="1" dirty="0" smtClean="0"/>
              <a:t>P ∨ Q , P → Q Ⱶ Q   </a:t>
            </a:r>
            <a:endParaRPr lang="nl-NL" sz="2400" dirty="0"/>
          </a:p>
        </p:txBody>
      </p:sp>
      <p:sp>
        <p:nvSpPr>
          <p:cNvPr id="9" name="TextBox 8"/>
          <p:cNvSpPr txBox="1"/>
          <p:nvPr/>
        </p:nvSpPr>
        <p:spPr>
          <a:xfrm>
            <a:off x="251520" y="6309320"/>
            <a:ext cx="3096344" cy="400110"/>
          </a:xfrm>
          <a:prstGeom prst="rect">
            <a:avLst/>
          </a:prstGeom>
          <a:noFill/>
        </p:spPr>
        <p:txBody>
          <a:bodyPr wrap="square" rtlCol="0">
            <a:spAutoFit/>
          </a:bodyPr>
          <a:lstStyle/>
          <a:p>
            <a:r>
              <a:rPr lang="nl-NL" sz="2000" i="1" dirty="0" smtClean="0"/>
              <a:t>Constructief dilemma</a:t>
            </a:r>
            <a:endParaRPr lang="nl-NL" sz="2000" i="1" dirty="0"/>
          </a:p>
        </p:txBody>
      </p:sp>
      <p:cxnSp>
        <p:nvCxnSpPr>
          <p:cNvPr id="10" name="Straight Connector 9"/>
          <p:cNvCxnSpPr/>
          <p:nvPr/>
        </p:nvCxnSpPr>
        <p:spPr>
          <a:xfrm flipH="1">
            <a:off x="4283968" y="2492896"/>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83968" y="2492896"/>
            <a:ext cx="0"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283968" y="3212976"/>
            <a:ext cx="27363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Soorten relaties (vervolg)</a:t>
            </a:r>
            <a:endParaRPr lang="nl-NL" sz="3600" dirty="0"/>
          </a:p>
        </p:txBody>
      </p:sp>
      <p:sp>
        <p:nvSpPr>
          <p:cNvPr id="15" name="Rectangle 14"/>
          <p:cNvSpPr/>
          <p:nvPr/>
        </p:nvSpPr>
        <p:spPr>
          <a:xfrm>
            <a:off x="539552" y="1268760"/>
            <a:ext cx="797463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smtClean="0"/>
              <a:t>antisymmetrisch</a:t>
            </a:r>
            <a:r>
              <a:rPr lang="nl-NL" dirty="0" smtClean="0"/>
              <a:t> dan en slechts dan als </a:t>
            </a:r>
            <a:r>
              <a:rPr lang="nl-NL" b="1" dirty="0" smtClean="0"/>
              <a:t>∀x∀y ((</a:t>
            </a:r>
            <a:r>
              <a:rPr lang="nl-NL" b="1" dirty="0" err="1" smtClean="0"/>
              <a:t>Rxy</a:t>
            </a:r>
            <a:r>
              <a:rPr lang="nl-NL" b="1" dirty="0" smtClean="0"/>
              <a:t> ∧ </a:t>
            </a:r>
            <a:r>
              <a:rPr lang="nl-NL" b="1" dirty="0" err="1" smtClean="0"/>
              <a:t>Ryx</a:t>
            </a:r>
            <a:r>
              <a:rPr lang="nl-NL" b="1" dirty="0" smtClean="0"/>
              <a:t>) → x=y) </a:t>
            </a:r>
            <a:endParaRPr lang="nl-NL" dirty="0"/>
          </a:p>
        </p:txBody>
      </p:sp>
      <p:sp>
        <p:nvSpPr>
          <p:cNvPr id="17" name="Rectangle 16"/>
          <p:cNvSpPr/>
          <p:nvPr/>
        </p:nvSpPr>
        <p:spPr>
          <a:xfrm>
            <a:off x="539552" y="2411596"/>
            <a:ext cx="7974632" cy="369332"/>
          </a:xfrm>
          <a:prstGeom prst="rect">
            <a:avLst/>
          </a:prstGeom>
        </p:spPr>
        <p:txBody>
          <a:bodyPr wrap="square">
            <a:spAutoFit/>
          </a:bodyPr>
          <a:lstStyle/>
          <a:p>
            <a:r>
              <a:rPr lang="nl-NL" dirty="0" smtClean="0"/>
              <a:t>Let op! Verwar het begrip antisymmetrisch </a:t>
            </a:r>
            <a:r>
              <a:rPr lang="nl-NL" i="1" dirty="0" smtClean="0"/>
              <a:t>niet</a:t>
            </a:r>
            <a:r>
              <a:rPr lang="nl-NL" dirty="0" smtClean="0"/>
              <a:t> met…</a:t>
            </a:r>
            <a:endParaRPr lang="nl-NL" dirty="0"/>
          </a:p>
        </p:txBody>
      </p:sp>
      <p:sp>
        <p:nvSpPr>
          <p:cNvPr id="13" name="TextBox 12"/>
          <p:cNvSpPr txBox="1"/>
          <p:nvPr/>
        </p:nvSpPr>
        <p:spPr>
          <a:xfrm>
            <a:off x="539552" y="1619508"/>
            <a:ext cx="5256584" cy="369332"/>
          </a:xfrm>
          <a:prstGeom prst="rect">
            <a:avLst/>
          </a:prstGeom>
          <a:noFill/>
        </p:spPr>
        <p:txBody>
          <a:bodyPr wrap="square" rtlCol="0">
            <a:spAutoFit/>
          </a:bodyPr>
          <a:lstStyle/>
          <a:p>
            <a:r>
              <a:rPr lang="nl-NL" i="1" dirty="0" smtClean="0"/>
              <a:t>‘Is groter dan of gelijk aan’</a:t>
            </a:r>
            <a:endParaRPr lang="nl-NL" i="1" dirty="0"/>
          </a:p>
        </p:txBody>
      </p:sp>
      <p:sp>
        <p:nvSpPr>
          <p:cNvPr id="34" name="Rectangle 33"/>
          <p:cNvSpPr/>
          <p:nvPr/>
        </p:nvSpPr>
        <p:spPr>
          <a:xfrm>
            <a:off x="539552" y="2987660"/>
            <a:ext cx="820891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smtClean="0"/>
              <a:t>asymmetrisch</a:t>
            </a:r>
            <a:r>
              <a:rPr lang="nl-NL" dirty="0" smtClean="0"/>
              <a:t> dan en slechts dan als </a:t>
            </a:r>
            <a:r>
              <a:rPr lang="nl-NL" b="1" dirty="0" smtClean="0"/>
              <a:t>∀x∀y (</a:t>
            </a:r>
            <a:r>
              <a:rPr lang="nl-NL" b="1" dirty="0" err="1" smtClean="0"/>
              <a:t>Rxy</a:t>
            </a:r>
            <a:r>
              <a:rPr lang="nl-NL" b="1" dirty="0" smtClean="0"/>
              <a:t> → ¬</a:t>
            </a:r>
            <a:r>
              <a:rPr lang="nl-NL" b="1" dirty="0" err="1" smtClean="0"/>
              <a:t>Ryx</a:t>
            </a:r>
            <a:r>
              <a:rPr lang="nl-NL" b="1" dirty="0" smtClean="0"/>
              <a:t>)</a:t>
            </a:r>
            <a:endParaRPr lang="nl-NL" dirty="0"/>
          </a:p>
        </p:txBody>
      </p:sp>
      <p:sp>
        <p:nvSpPr>
          <p:cNvPr id="35" name="Rectangle 34"/>
          <p:cNvSpPr/>
          <p:nvPr/>
        </p:nvSpPr>
        <p:spPr>
          <a:xfrm>
            <a:off x="539552" y="3573016"/>
            <a:ext cx="8208912" cy="369332"/>
          </a:xfrm>
          <a:prstGeom prst="rect">
            <a:avLst/>
          </a:prstGeom>
        </p:spPr>
        <p:txBody>
          <a:bodyPr wrap="square">
            <a:spAutoFit/>
          </a:bodyPr>
          <a:lstStyle/>
          <a:p>
            <a:r>
              <a:rPr lang="nl-NL" dirty="0" smtClean="0"/>
              <a:t>Een relatie </a:t>
            </a:r>
            <a:r>
              <a:rPr lang="nl-NL" b="1" dirty="0" err="1" smtClean="0"/>
              <a:t>Rxy</a:t>
            </a:r>
            <a:r>
              <a:rPr lang="nl-NL" dirty="0" smtClean="0"/>
              <a:t> is </a:t>
            </a:r>
            <a:r>
              <a:rPr lang="nl-NL" u="sng" dirty="0" smtClean="0"/>
              <a:t>niet symmetrisch</a:t>
            </a:r>
            <a:r>
              <a:rPr lang="nl-NL" dirty="0" smtClean="0"/>
              <a:t> dan en slechts dan als </a:t>
            </a:r>
            <a:r>
              <a:rPr lang="nl-NL" b="1" dirty="0" smtClean="0"/>
              <a:t>¬∀x∀y (</a:t>
            </a:r>
            <a:r>
              <a:rPr lang="nl-NL" b="1" dirty="0" err="1" smtClean="0"/>
              <a:t>Rxy</a:t>
            </a:r>
            <a:r>
              <a:rPr lang="nl-NL" b="1" dirty="0" smtClean="0"/>
              <a:t> → </a:t>
            </a:r>
            <a:r>
              <a:rPr lang="nl-NL" b="1" dirty="0" err="1" smtClean="0"/>
              <a:t>Ryx</a:t>
            </a:r>
            <a:r>
              <a:rPr lang="nl-NL" b="1" dirty="0" smtClean="0"/>
              <a: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2000"/>
                                        <p:tgtEl>
                                          <p:spTgt spid="1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2000"/>
                                        <p:tgtEl>
                                          <p:spTgt spid="3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Effect transition="in" filter="fade">
                                      <p:cBhvr>
                                        <p:cTn id="18" dur="20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3" grpId="0" build="allAtOnce"/>
      <p:bldP spid="34" grpId="0" build="allAtOnce"/>
      <p:bldP spid="35" grpId="0" build="allAtOnce"/>
    </p:bld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Soorten relaties (vervolg)</a:t>
            </a:r>
            <a:endParaRPr lang="nl-NL" sz="3600" dirty="0"/>
          </a:p>
        </p:txBody>
      </p:sp>
      <p:sp>
        <p:nvSpPr>
          <p:cNvPr id="36" name="TextBox 35"/>
          <p:cNvSpPr txBox="1"/>
          <p:nvPr/>
        </p:nvSpPr>
        <p:spPr>
          <a:xfrm>
            <a:off x="539552" y="1484784"/>
            <a:ext cx="8280920" cy="646331"/>
          </a:xfrm>
          <a:prstGeom prst="rect">
            <a:avLst/>
          </a:prstGeom>
          <a:noFill/>
        </p:spPr>
        <p:txBody>
          <a:bodyPr wrap="square" rtlCol="0">
            <a:spAutoFit/>
          </a:bodyPr>
          <a:lstStyle/>
          <a:p>
            <a:r>
              <a:rPr lang="nl-NL" dirty="0" smtClean="0">
                <a:solidFill>
                  <a:srgbClr val="0070C0"/>
                </a:solidFill>
              </a:rPr>
              <a:t>Stel dat de relatie </a:t>
            </a:r>
            <a:r>
              <a:rPr lang="nl-NL" b="1" dirty="0" err="1" smtClean="0">
                <a:solidFill>
                  <a:srgbClr val="0070C0"/>
                </a:solidFill>
              </a:rPr>
              <a:t>Kxy</a:t>
            </a:r>
            <a:r>
              <a:rPr lang="nl-NL" dirty="0" smtClean="0">
                <a:solidFill>
                  <a:srgbClr val="0070C0"/>
                </a:solidFill>
              </a:rPr>
              <a:t> samenhangend, antisymmetrisch, reflexief en transitief is.       Laat zien dat de relatie </a:t>
            </a:r>
            <a:r>
              <a:rPr lang="nl-NL" b="1" dirty="0" err="1" smtClean="0">
                <a:solidFill>
                  <a:srgbClr val="0070C0"/>
                </a:solidFill>
              </a:rPr>
              <a:t>Lxy</a:t>
            </a:r>
            <a:r>
              <a:rPr lang="nl-NL" dirty="0" smtClean="0">
                <a:solidFill>
                  <a:srgbClr val="0070C0"/>
                </a:solidFill>
              </a:rPr>
              <a:t> =</a:t>
            </a:r>
            <a:r>
              <a:rPr lang="nl-NL" baseline="-25000" dirty="0" err="1" smtClean="0">
                <a:solidFill>
                  <a:srgbClr val="0070C0"/>
                </a:solidFill>
              </a:rPr>
              <a:t>def</a:t>
            </a:r>
            <a:r>
              <a:rPr lang="nl-NL" dirty="0" smtClean="0">
                <a:solidFill>
                  <a:srgbClr val="0070C0"/>
                </a:solidFill>
              </a:rPr>
              <a:t> </a:t>
            </a:r>
            <a:r>
              <a:rPr lang="nl-NL" b="1" dirty="0" err="1" smtClean="0">
                <a:solidFill>
                  <a:srgbClr val="0070C0"/>
                </a:solidFill>
              </a:rPr>
              <a:t>Kxy</a:t>
            </a:r>
            <a:r>
              <a:rPr lang="nl-NL" dirty="0" smtClean="0">
                <a:solidFill>
                  <a:srgbClr val="0070C0"/>
                </a:solidFill>
              </a:rPr>
              <a:t> </a:t>
            </a:r>
            <a:r>
              <a:rPr lang="nl-NL" b="1" dirty="0" smtClean="0">
                <a:solidFill>
                  <a:srgbClr val="0070C0"/>
                </a:solidFill>
              </a:rPr>
              <a:t>∧ x ≠ y </a:t>
            </a:r>
            <a:r>
              <a:rPr lang="nl-NL" dirty="0" smtClean="0">
                <a:solidFill>
                  <a:srgbClr val="0070C0"/>
                </a:solidFill>
              </a:rPr>
              <a:t>een lineaire ordening is. </a:t>
            </a:r>
            <a:endParaRPr lang="nl-NL" dirty="0">
              <a:solidFill>
                <a:srgbClr val="0070C0"/>
              </a:solidFill>
            </a:endParaRPr>
          </a:p>
        </p:txBody>
      </p:sp>
      <p:sp>
        <p:nvSpPr>
          <p:cNvPr id="37" name="TextBox 36"/>
          <p:cNvSpPr txBox="1"/>
          <p:nvPr/>
        </p:nvSpPr>
        <p:spPr>
          <a:xfrm>
            <a:off x="539552" y="1124744"/>
            <a:ext cx="1800200" cy="369332"/>
          </a:xfrm>
          <a:prstGeom prst="rect">
            <a:avLst/>
          </a:prstGeom>
          <a:noFill/>
        </p:spPr>
        <p:txBody>
          <a:bodyPr wrap="square" rtlCol="0">
            <a:spAutoFit/>
          </a:bodyPr>
          <a:lstStyle/>
          <a:p>
            <a:r>
              <a:rPr lang="nl-NL" b="1" dirty="0" smtClean="0">
                <a:solidFill>
                  <a:srgbClr val="0070C0"/>
                </a:solidFill>
              </a:rPr>
              <a:t>Voorbeeld</a:t>
            </a:r>
            <a:endParaRPr lang="nl-NL" b="1" dirty="0">
              <a:solidFill>
                <a:srgbClr val="0070C0"/>
              </a:solidFill>
            </a:endParaRPr>
          </a:p>
        </p:txBody>
      </p:sp>
      <p:sp>
        <p:nvSpPr>
          <p:cNvPr id="38" name="TextBox 37"/>
          <p:cNvSpPr txBox="1"/>
          <p:nvPr/>
        </p:nvSpPr>
        <p:spPr>
          <a:xfrm>
            <a:off x="539552" y="2348880"/>
            <a:ext cx="2592288" cy="369332"/>
          </a:xfrm>
          <a:prstGeom prst="rect">
            <a:avLst/>
          </a:prstGeom>
          <a:noFill/>
        </p:spPr>
        <p:txBody>
          <a:bodyPr wrap="square" rtlCol="0">
            <a:spAutoFit/>
          </a:bodyPr>
          <a:lstStyle/>
          <a:p>
            <a:r>
              <a:rPr lang="nl-NL" dirty="0" smtClean="0"/>
              <a:t>Is </a:t>
            </a:r>
            <a:r>
              <a:rPr lang="nl-NL" b="1" dirty="0" err="1" smtClean="0"/>
              <a:t>Lxy</a:t>
            </a:r>
            <a:r>
              <a:rPr lang="nl-NL" dirty="0" smtClean="0"/>
              <a:t> samenhangend? </a:t>
            </a:r>
            <a:endParaRPr lang="nl-NL" dirty="0"/>
          </a:p>
        </p:txBody>
      </p:sp>
      <p:sp>
        <p:nvSpPr>
          <p:cNvPr id="40" name="TextBox 39"/>
          <p:cNvSpPr txBox="1"/>
          <p:nvPr/>
        </p:nvSpPr>
        <p:spPr>
          <a:xfrm>
            <a:off x="539552" y="4149080"/>
            <a:ext cx="1800200" cy="369332"/>
          </a:xfrm>
          <a:prstGeom prst="rect">
            <a:avLst/>
          </a:prstGeom>
          <a:noFill/>
        </p:spPr>
        <p:txBody>
          <a:bodyPr wrap="square" rtlCol="0">
            <a:spAutoFit/>
          </a:bodyPr>
          <a:lstStyle/>
          <a:p>
            <a:r>
              <a:rPr lang="nl-NL" dirty="0" smtClean="0"/>
              <a:t>Is </a:t>
            </a:r>
            <a:r>
              <a:rPr lang="nl-NL" b="1" dirty="0" err="1" smtClean="0"/>
              <a:t>Lxy</a:t>
            </a:r>
            <a:r>
              <a:rPr lang="nl-NL" dirty="0" smtClean="0"/>
              <a:t> </a:t>
            </a:r>
            <a:r>
              <a:rPr lang="nl-NL" dirty="0" err="1" smtClean="0"/>
              <a:t>irreflexief</a:t>
            </a:r>
            <a:r>
              <a:rPr lang="nl-NL" dirty="0" smtClean="0"/>
              <a:t>? </a:t>
            </a:r>
            <a:endParaRPr lang="nl-NL" dirty="0"/>
          </a:p>
        </p:txBody>
      </p:sp>
      <p:sp>
        <p:nvSpPr>
          <p:cNvPr id="64" name="TextBox 63"/>
          <p:cNvSpPr txBox="1"/>
          <p:nvPr/>
        </p:nvSpPr>
        <p:spPr>
          <a:xfrm>
            <a:off x="2771800" y="4149081"/>
            <a:ext cx="5040560" cy="369332"/>
          </a:xfrm>
          <a:prstGeom prst="rect">
            <a:avLst/>
          </a:prstGeom>
          <a:noFill/>
        </p:spPr>
        <p:txBody>
          <a:bodyPr wrap="square" rtlCol="0">
            <a:spAutoFit/>
          </a:bodyPr>
          <a:lstStyle/>
          <a:p>
            <a:r>
              <a:rPr lang="nl-NL" dirty="0" smtClean="0"/>
              <a:t>Neem </a:t>
            </a:r>
            <a:r>
              <a:rPr lang="nl-NL" b="1" dirty="0" err="1" smtClean="0"/>
              <a:t>Laa</a:t>
            </a:r>
            <a:r>
              <a:rPr lang="nl-NL" dirty="0" smtClean="0"/>
              <a:t> voor willekeurige </a:t>
            </a:r>
            <a:r>
              <a:rPr lang="nl-NL" b="1" dirty="0" smtClean="0"/>
              <a:t>a</a:t>
            </a:r>
            <a:r>
              <a:rPr lang="nl-NL" dirty="0" smtClean="0"/>
              <a:t>. Dan </a:t>
            </a:r>
            <a:r>
              <a:rPr lang="nl-NL" b="1" dirty="0" err="1" smtClean="0"/>
              <a:t>Kaa</a:t>
            </a:r>
            <a:r>
              <a:rPr lang="nl-NL" dirty="0" smtClean="0"/>
              <a:t> </a:t>
            </a:r>
            <a:r>
              <a:rPr lang="nl-NL" b="1" dirty="0" smtClean="0"/>
              <a:t>∧</a:t>
            </a:r>
            <a:r>
              <a:rPr lang="nl-NL" dirty="0" smtClean="0"/>
              <a:t> </a:t>
            </a:r>
            <a:r>
              <a:rPr lang="nl-NL" b="1" dirty="0" smtClean="0"/>
              <a:t>a ≠ a</a:t>
            </a:r>
            <a:r>
              <a:rPr lang="nl-NL" dirty="0" smtClean="0"/>
              <a:t>. </a:t>
            </a:r>
          </a:p>
        </p:txBody>
      </p:sp>
      <p:sp>
        <p:nvSpPr>
          <p:cNvPr id="65" name="TextBox 64"/>
          <p:cNvSpPr txBox="1"/>
          <p:nvPr/>
        </p:nvSpPr>
        <p:spPr>
          <a:xfrm>
            <a:off x="539552" y="5066600"/>
            <a:ext cx="1800200" cy="369332"/>
          </a:xfrm>
          <a:prstGeom prst="rect">
            <a:avLst/>
          </a:prstGeom>
          <a:noFill/>
        </p:spPr>
        <p:txBody>
          <a:bodyPr wrap="square" rtlCol="0">
            <a:spAutoFit/>
          </a:bodyPr>
          <a:lstStyle/>
          <a:p>
            <a:r>
              <a:rPr lang="nl-NL" dirty="0" smtClean="0"/>
              <a:t>Is </a:t>
            </a:r>
            <a:r>
              <a:rPr lang="nl-NL" b="1" dirty="0" err="1" smtClean="0"/>
              <a:t>Lxy</a:t>
            </a:r>
            <a:r>
              <a:rPr lang="nl-NL" dirty="0" smtClean="0"/>
              <a:t> transitief? </a:t>
            </a:r>
            <a:endParaRPr lang="nl-NL" dirty="0"/>
          </a:p>
        </p:txBody>
      </p:sp>
      <p:sp>
        <p:nvSpPr>
          <p:cNvPr id="66" name="TextBox 65"/>
          <p:cNvSpPr txBox="1"/>
          <p:nvPr/>
        </p:nvSpPr>
        <p:spPr>
          <a:xfrm>
            <a:off x="2771800" y="5066600"/>
            <a:ext cx="4896544" cy="369332"/>
          </a:xfrm>
          <a:prstGeom prst="rect">
            <a:avLst/>
          </a:prstGeom>
          <a:noFill/>
        </p:spPr>
        <p:txBody>
          <a:bodyPr wrap="square" rtlCol="0">
            <a:spAutoFit/>
          </a:bodyPr>
          <a:lstStyle/>
          <a:p>
            <a:r>
              <a:rPr lang="nl-NL" dirty="0" smtClean="0"/>
              <a:t>Stel </a:t>
            </a:r>
            <a:r>
              <a:rPr lang="nl-NL" b="1" dirty="0" smtClean="0"/>
              <a:t>Lab</a:t>
            </a:r>
            <a:r>
              <a:rPr lang="nl-NL" dirty="0" smtClean="0"/>
              <a:t> en </a:t>
            </a:r>
            <a:r>
              <a:rPr lang="nl-NL" b="1" dirty="0" err="1" smtClean="0"/>
              <a:t>Lbc</a:t>
            </a:r>
            <a:r>
              <a:rPr lang="nl-NL" dirty="0" smtClean="0"/>
              <a:t> voor willekeurige </a:t>
            </a:r>
            <a:r>
              <a:rPr lang="nl-NL" b="1" dirty="0" smtClean="0"/>
              <a:t>a</a:t>
            </a:r>
            <a:r>
              <a:rPr lang="nl-NL" dirty="0" smtClean="0"/>
              <a:t>, </a:t>
            </a:r>
            <a:r>
              <a:rPr lang="nl-NL" b="1" dirty="0" smtClean="0"/>
              <a:t>b</a:t>
            </a:r>
            <a:r>
              <a:rPr lang="nl-NL" dirty="0" smtClean="0"/>
              <a:t> en </a:t>
            </a:r>
            <a:r>
              <a:rPr lang="nl-NL" b="1" dirty="0" smtClean="0"/>
              <a:t>c</a:t>
            </a:r>
            <a:r>
              <a:rPr lang="nl-NL" dirty="0" smtClean="0"/>
              <a:t>. </a:t>
            </a:r>
            <a:endParaRPr lang="nl-NL" dirty="0"/>
          </a:p>
        </p:txBody>
      </p:sp>
      <p:sp>
        <p:nvSpPr>
          <p:cNvPr id="24" name="TextBox 23"/>
          <p:cNvSpPr txBox="1"/>
          <p:nvPr/>
        </p:nvSpPr>
        <p:spPr>
          <a:xfrm>
            <a:off x="2771800" y="5426640"/>
            <a:ext cx="2880320" cy="369332"/>
          </a:xfrm>
          <a:prstGeom prst="rect">
            <a:avLst/>
          </a:prstGeom>
          <a:noFill/>
        </p:spPr>
        <p:txBody>
          <a:bodyPr wrap="square" rtlCol="0">
            <a:spAutoFit/>
          </a:bodyPr>
          <a:lstStyle/>
          <a:p>
            <a:r>
              <a:rPr lang="nl-NL" dirty="0" smtClean="0"/>
              <a:t>Dan </a:t>
            </a:r>
            <a:r>
              <a:rPr lang="nl-NL" b="1" dirty="0" err="1" smtClean="0"/>
              <a:t>Kab</a:t>
            </a:r>
            <a:r>
              <a:rPr lang="nl-NL" dirty="0" smtClean="0"/>
              <a:t> , </a:t>
            </a:r>
            <a:r>
              <a:rPr lang="nl-NL" b="1" dirty="0" err="1" smtClean="0"/>
              <a:t>Kbc</a:t>
            </a:r>
            <a:r>
              <a:rPr lang="nl-NL" dirty="0" smtClean="0"/>
              <a:t>, </a:t>
            </a:r>
            <a:r>
              <a:rPr lang="nl-NL" b="1" dirty="0" smtClean="0"/>
              <a:t>a ≠ b</a:t>
            </a:r>
            <a:r>
              <a:rPr lang="nl-NL" dirty="0" smtClean="0"/>
              <a:t> en </a:t>
            </a:r>
            <a:r>
              <a:rPr lang="nl-NL" b="1" dirty="0" smtClean="0"/>
              <a:t>b ≠ c</a:t>
            </a:r>
            <a:r>
              <a:rPr lang="nl-NL" dirty="0" smtClean="0"/>
              <a:t>.</a:t>
            </a:r>
            <a:endParaRPr lang="nl-NL" dirty="0"/>
          </a:p>
        </p:txBody>
      </p:sp>
      <p:sp>
        <p:nvSpPr>
          <p:cNvPr id="25" name="TextBox 24"/>
          <p:cNvSpPr txBox="1"/>
          <p:nvPr/>
        </p:nvSpPr>
        <p:spPr>
          <a:xfrm>
            <a:off x="5580112" y="5426640"/>
            <a:ext cx="2808312" cy="369332"/>
          </a:xfrm>
          <a:prstGeom prst="rect">
            <a:avLst/>
          </a:prstGeom>
          <a:noFill/>
        </p:spPr>
        <p:txBody>
          <a:bodyPr wrap="square" rtlCol="0">
            <a:spAutoFit/>
          </a:bodyPr>
          <a:lstStyle/>
          <a:p>
            <a:r>
              <a:rPr lang="nl-NL" b="1" dirty="0" smtClean="0"/>
              <a:t>K</a:t>
            </a:r>
            <a:r>
              <a:rPr lang="nl-NL" dirty="0" smtClean="0"/>
              <a:t> is transitief, dus </a:t>
            </a:r>
            <a:r>
              <a:rPr lang="nl-NL" b="1" dirty="0" err="1" smtClean="0"/>
              <a:t>Kac</a:t>
            </a:r>
            <a:endParaRPr lang="nl-NL" b="1" dirty="0"/>
          </a:p>
        </p:txBody>
      </p:sp>
      <p:sp>
        <p:nvSpPr>
          <p:cNvPr id="26" name="TextBox 25"/>
          <p:cNvSpPr txBox="1"/>
          <p:nvPr/>
        </p:nvSpPr>
        <p:spPr>
          <a:xfrm>
            <a:off x="2771800" y="5795972"/>
            <a:ext cx="1512168" cy="369332"/>
          </a:xfrm>
          <a:prstGeom prst="rect">
            <a:avLst/>
          </a:prstGeom>
          <a:noFill/>
        </p:spPr>
        <p:txBody>
          <a:bodyPr wrap="square" rtlCol="0">
            <a:spAutoFit/>
          </a:bodyPr>
          <a:lstStyle/>
          <a:p>
            <a:r>
              <a:rPr lang="nl-NL" dirty="0" smtClean="0"/>
              <a:t>Is ook </a:t>
            </a:r>
            <a:r>
              <a:rPr lang="nl-NL" b="1" dirty="0" smtClean="0"/>
              <a:t>a ≠ c</a:t>
            </a:r>
            <a:r>
              <a:rPr lang="nl-NL" dirty="0" smtClean="0"/>
              <a:t>?  </a:t>
            </a:r>
            <a:r>
              <a:rPr lang="nl-NL" b="1" dirty="0" smtClean="0"/>
              <a:t> </a:t>
            </a:r>
            <a:endParaRPr lang="nl-NL" b="1" dirty="0"/>
          </a:p>
        </p:txBody>
      </p:sp>
      <p:sp>
        <p:nvSpPr>
          <p:cNvPr id="27" name="TextBox 26"/>
          <p:cNvSpPr txBox="1"/>
          <p:nvPr/>
        </p:nvSpPr>
        <p:spPr>
          <a:xfrm>
            <a:off x="3923928" y="5795972"/>
            <a:ext cx="3600400" cy="369332"/>
          </a:xfrm>
          <a:prstGeom prst="rect">
            <a:avLst/>
          </a:prstGeom>
          <a:noFill/>
        </p:spPr>
        <p:txBody>
          <a:bodyPr wrap="square" rtlCol="0">
            <a:spAutoFit/>
          </a:bodyPr>
          <a:lstStyle/>
          <a:p>
            <a:r>
              <a:rPr lang="nl-NL" dirty="0" smtClean="0"/>
              <a:t>Stel </a:t>
            </a:r>
            <a:r>
              <a:rPr lang="nl-NL" b="1" dirty="0" smtClean="0"/>
              <a:t>a = c</a:t>
            </a:r>
            <a:r>
              <a:rPr lang="nl-NL" dirty="0" smtClean="0"/>
              <a:t>. Dan </a:t>
            </a:r>
            <a:r>
              <a:rPr lang="nl-NL" b="1" dirty="0" err="1" smtClean="0"/>
              <a:t>Kab</a:t>
            </a:r>
            <a:r>
              <a:rPr lang="nl-NL" dirty="0" smtClean="0"/>
              <a:t> en </a:t>
            </a:r>
            <a:r>
              <a:rPr lang="nl-NL" b="1" dirty="0" err="1" smtClean="0"/>
              <a:t>Kba</a:t>
            </a:r>
            <a:r>
              <a:rPr lang="nl-NL" dirty="0" smtClean="0"/>
              <a:t>, dus </a:t>
            </a:r>
            <a:r>
              <a:rPr lang="nl-NL" b="1" dirty="0" smtClean="0"/>
              <a:t>a=b</a:t>
            </a:r>
            <a:r>
              <a:rPr lang="nl-NL" dirty="0" smtClean="0"/>
              <a:t>.    </a:t>
            </a:r>
            <a:r>
              <a:rPr lang="nl-NL" b="1" dirty="0" smtClean="0"/>
              <a:t> </a:t>
            </a:r>
            <a:endParaRPr lang="nl-NL" b="1" dirty="0"/>
          </a:p>
        </p:txBody>
      </p:sp>
      <p:sp>
        <p:nvSpPr>
          <p:cNvPr id="28" name="TextBox 27"/>
          <p:cNvSpPr txBox="1"/>
          <p:nvPr/>
        </p:nvSpPr>
        <p:spPr>
          <a:xfrm>
            <a:off x="7308304" y="5786680"/>
            <a:ext cx="1512168" cy="369332"/>
          </a:xfrm>
          <a:prstGeom prst="rect">
            <a:avLst/>
          </a:prstGeom>
          <a:noFill/>
        </p:spPr>
        <p:txBody>
          <a:bodyPr wrap="square" rtlCol="0">
            <a:spAutoFit/>
          </a:bodyPr>
          <a:lstStyle/>
          <a:p>
            <a:r>
              <a:rPr lang="nl-NL" dirty="0" smtClean="0"/>
              <a:t>Tegenspraak! </a:t>
            </a:r>
            <a:endParaRPr lang="nl-NL" b="1" dirty="0"/>
          </a:p>
        </p:txBody>
      </p:sp>
      <p:sp>
        <p:nvSpPr>
          <p:cNvPr id="29" name="TextBox 28"/>
          <p:cNvSpPr txBox="1"/>
          <p:nvPr/>
        </p:nvSpPr>
        <p:spPr>
          <a:xfrm>
            <a:off x="2771800" y="4437112"/>
            <a:ext cx="5040560" cy="369332"/>
          </a:xfrm>
          <a:prstGeom prst="rect">
            <a:avLst/>
          </a:prstGeom>
          <a:noFill/>
        </p:spPr>
        <p:txBody>
          <a:bodyPr wrap="square" rtlCol="0">
            <a:spAutoFit/>
          </a:bodyPr>
          <a:lstStyle/>
          <a:p>
            <a:r>
              <a:rPr lang="nl-NL" dirty="0" smtClean="0"/>
              <a:t>Dus </a:t>
            </a:r>
            <a:r>
              <a:rPr lang="nl-NL" b="1" dirty="0" smtClean="0"/>
              <a:t>a ≠ a</a:t>
            </a:r>
            <a:r>
              <a:rPr lang="nl-NL" dirty="0" smtClean="0"/>
              <a:t>. Maar dan is </a:t>
            </a:r>
            <a:r>
              <a:rPr lang="nl-NL" b="1" dirty="0" err="1" smtClean="0"/>
              <a:t>Lxy</a:t>
            </a:r>
            <a:r>
              <a:rPr lang="nl-NL" dirty="0" smtClean="0"/>
              <a:t> inderdaad </a:t>
            </a:r>
            <a:r>
              <a:rPr lang="nl-NL" dirty="0" err="1" smtClean="0"/>
              <a:t>irreflexief</a:t>
            </a:r>
            <a:r>
              <a:rPr lang="nl-NL" dirty="0" smtClean="0"/>
              <a:t> </a:t>
            </a:r>
            <a:endParaRPr lang="nl-NL" dirty="0"/>
          </a:p>
        </p:txBody>
      </p:sp>
      <p:sp>
        <p:nvSpPr>
          <p:cNvPr id="30" name="TextBox 29"/>
          <p:cNvSpPr txBox="1"/>
          <p:nvPr/>
        </p:nvSpPr>
        <p:spPr>
          <a:xfrm>
            <a:off x="2987824" y="2348880"/>
            <a:ext cx="5040560" cy="369332"/>
          </a:xfrm>
          <a:prstGeom prst="rect">
            <a:avLst/>
          </a:prstGeom>
          <a:noFill/>
        </p:spPr>
        <p:txBody>
          <a:bodyPr wrap="square" rtlCol="0">
            <a:spAutoFit/>
          </a:bodyPr>
          <a:lstStyle/>
          <a:p>
            <a:endParaRPr lang="nl-NL" dirty="0" smtClean="0"/>
          </a:p>
        </p:txBody>
      </p:sp>
      <p:sp>
        <p:nvSpPr>
          <p:cNvPr id="34" name="TextBox 33"/>
          <p:cNvSpPr txBox="1"/>
          <p:nvPr/>
        </p:nvSpPr>
        <p:spPr>
          <a:xfrm>
            <a:off x="2843808" y="2348880"/>
            <a:ext cx="5040560" cy="369332"/>
          </a:xfrm>
          <a:prstGeom prst="rect">
            <a:avLst/>
          </a:prstGeom>
          <a:noFill/>
        </p:spPr>
        <p:txBody>
          <a:bodyPr wrap="square" rtlCol="0">
            <a:spAutoFit/>
          </a:bodyPr>
          <a:lstStyle/>
          <a:p>
            <a:r>
              <a:rPr lang="nl-NL" dirty="0" smtClean="0"/>
              <a:t>Laat </a:t>
            </a:r>
            <a:r>
              <a:rPr lang="nl-NL" b="1" dirty="0" smtClean="0"/>
              <a:t>a ≠ b </a:t>
            </a:r>
            <a:r>
              <a:rPr lang="nl-NL" dirty="0" smtClean="0"/>
              <a:t>voor willekeurige </a:t>
            </a:r>
            <a:r>
              <a:rPr lang="nl-NL" b="1" dirty="0" smtClean="0"/>
              <a:t>a</a:t>
            </a:r>
            <a:r>
              <a:rPr lang="nl-NL" dirty="0" smtClean="0"/>
              <a:t> en </a:t>
            </a:r>
            <a:r>
              <a:rPr lang="nl-NL" b="1" dirty="0" smtClean="0"/>
              <a:t>b</a:t>
            </a:r>
            <a:r>
              <a:rPr lang="nl-NL" dirty="0" smtClean="0"/>
              <a:t>.</a:t>
            </a:r>
          </a:p>
        </p:txBody>
      </p:sp>
      <p:sp>
        <p:nvSpPr>
          <p:cNvPr id="35" name="TextBox 34"/>
          <p:cNvSpPr txBox="1"/>
          <p:nvPr/>
        </p:nvSpPr>
        <p:spPr>
          <a:xfrm>
            <a:off x="2843808" y="2699628"/>
            <a:ext cx="5040560" cy="369332"/>
          </a:xfrm>
          <a:prstGeom prst="rect">
            <a:avLst/>
          </a:prstGeom>
          <a:noFill/>
        </p:spPr>
        <p:txBody>
          <a:bodyPr wrap="square" rtlCol="0">
            <a:spAutoFit/>
          </a:bodyPr>
          <a:lstStyle/>
          <a:p>
            <a:r>
              <a:rPr lang="nl-NL" b="1" dirty="0" err="1" smtClean="0"/>
              <a:t>Kxy</a:t>
            </a:r>
            <a:r>
              <a:rPr lang="nl-NL" dirty="0" smtClean="0"/>
              <a:t> is samenhangend, dus </a:t>
            </a:r>
            <a:r>
              <a:rPr lang="nl-NL" b="1" dirty="0" err="1" smtClean="0"/>
              <a:t>Kab</a:t>
            </a:r>
            <a:r>
              <a:rPr lang="nl-NL" b="1" dirty="0" smtClean="0"/>
              <a:t> V </a:t>
            </a:r>
            <a:r>
              <a:rPr lang="nl-NL" b="1" dirty="0" err="1" smtClean="0"/>
              <a:t>Kba</a:t>
            </a:r>
            <a:r>
              <a:rPr lang="nl-NL" dirty="0" smtClean="0"/>
              <a:t> </a:t>
            </a:r>
          </a:p>
        </p:txBody>
      </p:sp>
      <p:sp>
        <p:nvSpPr>
          <p:cNvPr id="39" name="TextBox 38"/>
          <p:cNvSpPr txBox="1"/>
          <p:nvPr/>
        </p:nvSpPr>
        <p:spPr>
          <a:xfrm>
            <a:off x="2843808" y="3059668"/>
            <a:ext cx="5040560" cy="369332"/>
          </a:xfrm>
          <a:prstGeom prst="rect">
            <a:avLst/>
          </a:prstGeom>
          <a:noFill/>
        </p:spPr>
        <p:txBody>
          <a:bodyPr wrap="square" rtlCol="0">
            <a:spAutoFit/>
          </a:bodyPr>
          <a:lstStyle/>
          <a:p>
            <a:r>
              <a:rPr lang="nl-NL" dirty="0" smtClean="0"/>
              <a:t>Dus ook </a:t>
            </a:r>
            <a:r>
              <a:rPr lang="nl-NL" b="1" dirty="0" smtClean="0"/>
              <a:t>(</a:t>
            </a:r>
            <a:r>
              <a:rPr lang="nl-NL" b="1" dirty="0" err="1" smtClean="0"/>
              <a:t>Kab</a:t>
            </a:r>
            <a:r>
              <a:rPr lang="nl-NL" b="1" dirty="0" smtClean="0"/>
              <a:t> ∧ a≠b) V (</a:t>
            </a:r>
            <a:r>
              <a:rPr lang="nl-NL" b="1" dirty="0" err="1" smtClean="0"/>
              <a:t>Kba</a:t>
            </a:r>
            <a:r>
              <a:rPr lang="nl-NL" b="1" dirty="0" smtClean="0"/>
              <a:t> ∧ a≠b) </a:t>
            </a:r>
            <a:endParaRPr lang="nl-NL" dirty="0" smtClean="0"/>
          </a:p>
        </p:txBody>
      </p:sp>
      <p:sp>
        <p:nvSpPr>
          <p:cNvPr id="41" name="TextBox 40"/>
          <p:cNvSpPr txBox="1"/>
          <p:nvPr/>
        </p:nvSpPr>
        <p:spPr>
          <a:xfrm>
            <a:off x="2843808" y="3429000"/>
            <a:ext cx="4536504" cy="369332"/>
          </a:xfrm>
          <a:prstGeom prst="rect">
            <a:avLst/>
          </a:prstGeom>
          <a:noFill/>
        </p:spPr>
        <p:txBody>
          <a:bodyPr wrap="square" rtlCol="0">
            <a:spAutoFit/>
          </a:bodyPr>
          <a:lstStyle/>
          <a:p>
            <a:r>
              <a:rPr lang="nl-NL" dirty="0" smtClean="0"/>
              <a:t>Dus ook </a:t>
            </a:r>
            <a:r>
              <a:rPr lang="nl-NL" b="1" dirty="0" smtClean="0"/>
              <a:t>Lab V </a:t>
            </a:r>
            <a:r>
              <a:rPr lang="nl-NL" b="1" dirty="0" err="1" smtClean="0"/>
              <a:t>Lba</a:t>
            </a:r>
            <a:r>
              <a:rPr lang="nl-NL" dirty="0" smtClean="0"/>
              <a:t>. Dus </a:t>
            </a:r>
            <a:r>
              <a:rPr lang="nl-NL" b="1" dirty="0" err="1" smtClean="0"/>
              <a:t>Lxy</a:t>
            </a:r>
            <a:r>
              <a:rPr lang="nl-NL" dirty="0" smtClean="0"/>
              <a:t> samenhangend.</a:t>
            </a:r>
          </a:p>
        </p:txBody>
      </p:sp>
      <p:sp>
        <p:nvSpPr>
          <p:cNvPr id="42" name="TextBox 41"/>
          <p:cNvSpPr txBox="1"/>
          <p:nvPr/>
        </p:nvSpPr>
        <p:spPr>
          <a:xfrm>
            <a:off x="2771800" y="6165304"/>
            <a:ext cx="6624736" cy="369332"/>
          </a:xfrm>
          <a:prstGeom prst="rect">
            <a:avLst/>
          </a:prstGeom>
          <a:noFill/>
        </p:spPr>
        <p:txBody>
          <a:bodyPr wrap="square" rtlCol="0">
            <a:spAutoFit/>
          </a:bodyPr>
          <a:lstStyle/>
          <a:p>
            <a:r>
              <a:rPr lang="nl-NL" dirty="0" smtClean="0"/>
              <a:t>Dus </a:t>
            </a:r>
            <a:r>
              <a:rPr lang="nl-NL" b="1" dirty="0" smtClean="0"/>
              <a:t>a ≠ c</a:t>
            </a:r>
            <a:r>
              <a:rPr lang="nl-NL" dirty="0" smtClean="0"/>
              <a:t>. Ook </a:t>
            </a:r>
            <a:r>
              <a:rPr lang="nl-NL" b="1" dirty="0" err="1" smtClean="0"/>
              <a:t>Kac</a:t>
            </a:r>
            <a:r>
              <a:rPr lang="nl-NL" dirty="0" smtClean="0"/>
              <a:t>. Maar dan ook </a:t>
            </a:r>
            <a:r>
              <a:rPr lang="nl-NL" b="1" dirty="0" err="1" smtClean="0"/>
              <a:t>Lac</a:t>
            </a:r>
            <a:r>
              <a:rPr lang="nl-NL" dirty="0" smtClean="0"/>
              <a:t>. Dus </a:t>
            </a:r>
            <a:r>
              <a:rPr lang="nl-NL" b="1" dirty="0" err="1" smtClean="0"/>
              <a:t>Lxy</a:t>
            </a:r>
            <a:r>
              <a:rPr lang="nl-NL" b="1" dirty="0" smtClean="0"/>
              <a:t> </a:t>
            </a:r>
            <a:r>
              <a:rPr lang="nl-NL" dirty="0" smtClean="0"/>
              <a:t>transitief.  </a:t>
            </a:r>
            <a:endParaRPr lang="nl-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20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20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fade">
                                      <p:cBhvr>
                                        <p:cTn id="17" dur="20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fade">
                                      <p:cBhvr>
                                        <p:cTn id="22" dur="2000"/>
                                        <p:tgtEl>
                                          <p:spTgt spid="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20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fade">
                                      <p:cBhvr>
                                        <p:cTn id="32" dur="2000"/>
                                        <p:tgtEl>
                                          <p:spTgt spid="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
                                            <p:txEl>
                                              <p:pRg st="0" end="0"/>
                                            </p:txEl>
                                          </p:spTgt>
                                        </p:tgtEl>
                                        <p:attrNameLst>
                                          <p:attrName>style.visibility</p:attrName>
                                        </p:attrNameLst>
                                      </p:cBhvr>
                                      <p:to>
                                        <p:strVal val="visible"/>
                                      </p:to>
                                    </p:set>
                                    <p:animEffect transition="in" filter="fade">
                                      <p:cBhvr>
                                        <p:cTn id="37" dur="2000"/>
                                        <p:tgtEl>
                                          <p:spTgt spid="6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Effect transition="in" filter="fade">
                                      <p:cBhvr>
                                        <p:cTn id="42" dur="2000"/>
                                        <p:tgtEl>
                                          <p:spTgt spid="2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5">
                                            <p:txEl>
                                              <p:pRg st="0" end="0"/>
                                            </p:txEl>
                                          </p:spTgt>
                                        </p:tgtEl>
                                        <p:attrNameLst>
                                          <p:attrName>style.visibility</p:attrName>
                                        </p:attrNameLst>
                                      </p:cBhvr>
                                      <p:to>
                                        <p:strVal val="visible"/>
                                      </p:to>
                                    </p:set>
                                    <p:animEffect transition="in" filter="fade">
                                      <p:cBhvr>
                                        <p:cTn id="47" dur="2000"/>
                                        <p:tgtEl>
                                          <p:spTgt spid="6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6">
                                            <p:txEl>
                                              <p:pRg st="0" end="0"/>
                                            </p:txEl>
                                          </p:spTgt>
                                        </p:tgtEl>
                                        <p:attrNameLst>
                                          <p:attrName>style.visibility</p:attrName>
                                        </p:attrNameLst>
                                      </p:cBhvr>
                                      <p:to>
                                        <p:strVal val="visible"/>
                                      </p:to>
                                    </p:set>
                                    <p:animEffect transition="in" filter="fade">
                                      <p:cBhvr>
                                        <p:cTn id="52" dur="2000"/>
                                        <p:tgtEl>
                                          <p:spTgt spid="6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2000"/>
                                        <p:tgtEl>
                                          <p:spTgt spid="2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2000"/>
                                        <p:tgtEl>
                                          <p:spTgt spid="2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2000"/>
                                        <p:tgtEl>
                                          <p:spTgt spid="2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2000"/>
                                        <p:tgtEl>
                                          <p:spTgt spid="2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
                                            <p:txEl>
                                              <p:pRg st="0" end="0"/>
                                            </p:txEl>
                                          </p:spTgt>
                                        </p:tgtEl>
                                        <p:attrNameLst>
                                          <p:attrName>style.visibility</p:attrName>
                                        </p:attrNameLst>
                                      </p:cBhvr>
                                      <p:to>
                                        <p:strVal val="visible"/>
                                      </p:to>
                                    </p:set>
                                    <p:animEffect transition="in" filter="fade">
                                      <p:cBhvr>
                                        <p:cTn id="77" dur="2000"/>
                                        <p:tgtEl>
                                          <p:spTgt spid="28">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20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P spid="40" grpId="0" build="allAtOnce"/>
      <p:bldP spid="64" grpId="0" build="allAtOnce"/>
      <p:bldP spid="65" grpId="0" build="allAtOnce"/>
      <p:bldP spid="66" grpId="0" build="allAtOnce"/>
      <p:bldP spid="24" grpId="0" build="allAtOnce"/>
      <p:bldP spid="25" grpId="0" build="allAtOnce"/>
      <p:bldP spid="26" grpId="0" build="allAtOnce"/>
      <p:bldP spid="27" grpId="0" build="allAtOnce"/>
      <p:bldP spid="28" grpId="0" build="allAtOnce"/>
      <p:bldP spid="29" grpId="0" build="allAtOnce"/>
      <p:bldP spid="34" grpId="0" build="allAtOnce"/>
      <p:bldP spid="35" grpId="0" build="allAtOnce"/>
      <p:bldP spid="39" grpId="0" build="allAtOnce"/>
      <p:bldP spid="41" grpId="0" build="allAtOnce"/>
      <p:bldP spid="42" grpId="0" build="allAtOnce"/>
    </p:bld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Soorten relaties (vervolg)</a:t>
            </a:r>
            <a:endParaRPr lang="nl-NL" sz="3600" dirty="0"/>
          </a:p>
        </p:txBody>
      </p:sp>
      <p:sp>
        <p:nvSpPr>
          <p:cNvPr id="36" name="TextBox 35"/>
          <p:cNvSpPr txBox="1"/>
          <p:nvPr/>
        </p:nvSpPr>
        <p:spPr>
          <a:xfrm>
            <a:off x="539552" y="1484784"/>
            <a:ext cx="8280920" cy="646331"/>
          </a:xfrm>
          <a:prstGeom prst="rect">
            <a:avLst/>
          </a:prstGeom>
          <a:noFill/>
        </p:spPr>
        <p:txBody>
          <a:bodyPr wrap="square" rtlCol="0">
            <a:spAutoFit/>
          </a:bodyPr>
          <a:lstStyle/>
          <a:p>
            <a:r>
              <a:rPr lang="nl-NL" dirty="0" smtClean="0">
                <a:solidFill>
                  <a:srgbClr val="0070C0"/>
                </a:solidFill>
              </a:rPr>
              <a:t>Stel dat de relatie </a:t>
            </a:r>
            <a:r>
              <a:rPr lang="nl-NL" b="1" dirty="0" err="1" smtClean="0">
                <a:solidFill>
                  <a:srgbClr val="0070C0"/>
                </a:solidFill>
              </a:rPr>
              <a:t>Kxy</a:t>
            </a:r>
            <a:r>
              <a:rPr lang="nl-NL" dirty="0" smtClean="0">
                <a:solidFill>
                  <a:srgbClr val="0070C0"/>
                </a:solidFill>
              </a:rPr>
              <a:t> samenhangend, antisymmetrisch, reflexief en transitief is.       Laat zien dat de relatie </a:t>
            </a:r>
            <a:r>
              <a:rPr lang="nl-NL" b="1" dirty="0" err="1" smtClean="0">
                <a:solidFill>
                  <a:srgbClr val="0070C0"/>
                </a:solidFill>
              </a:rPr>
              <a:t>Lxy</a:t>
            </a:r>
            <a:r>
              <a:rPr lang="nl-NL" dirty="0" smtClean="0">
                <a:solidFill>
                  <a:srgbClr val="0070C0"/>
                </a:solidFill>
              </a:rPr>
              <a:t> =</a:t>
            </a:r>
            <a:r>
              <a:rPr lang="nl-NL" baseline="-25000" dirty="0" err="1" smtClean="0">
                <a:solidFill>
                  <a:srgbClr val="0070C0"/>
                </a:solidFill>
              </a:rPr>
              <a:t>def</a:t>
            </a:r>
            <a:r>
              <a:rPr lang="nl-NL" dirty="0" smtClean="0">
                <a:solidFill>
                  <a:srgbClr val="0070C0"/>
                </a:solidFill>
              </a:rPr>
              <a:t> </a:t>
            </a:r>
            <a:r>
              <a:rPr lang="nl-NL" b="1" dirty="0" err="1" smtClean="0">
                <a:solidFill>
                  <a:srgbClr val="0070C0"/>
                </a:solidFill>
              </a:rPr>
              <a:t>Kxy</a:t>
            </a:r>
            <a:r>
              <a:rPr lang="nl-NL" dirty="0" smtClean="0">
                <a:solidFill>
                  <a:srgbClr val="0070C0"/>
                </a:solidFill>
              </a:rPr>
              <a:t> </a:t>
            </a:r>
            <a:r>
              <a:rPr lang="nl-NL" b="1" dirty="0" smtClean="0">
                <a:solidFill>
                  <a:srgbClr val="0070C0"/>
                </a:solidFill>
              </a:rPr>
              <a:t>∧ x ≠ y </a:t>
            </a:r>
            <a:r>
              <a:rPr lang="nl-NL" dirty="0" smtClean="0">
                <a:solidFill>
                  <a:srgbClr val="0070C0"/>
                </a:solidFill>
              </a:rPr>
              <a:t>een lineaire ordening is. </a:t>
            </a:r>
            <a:endParaRPr lang="nl-NL" dirty="0">
              <a:solidFill>
                <a:srgbClr val="0070C0"/>
              </a:solidFill>
            </a:endParaRPr>
          </a:p>
        </p:txBody>
      </p:sp>
      <p:sp>
        <p:nvSpPr>
          <p:cNvPr id="37" name="TextBox 36"/>
          <p:cNvSpPr txBox="1"/>
          <p:nvPr/>
        </p:nvSpPr>
        <p:spPr>
          <a:xfrm>
            <a:off x="539552" y="1124744"/>
            <a:ext cx="1800200" cy="369332"/>
          </a:xfrm>
          <a:prstGeom prst="rect">
            <a:avLst/>
          </a:prstGeom>
          <a:noFill/>
        </p:spPr>
        <p:txBody>
          <a:bodyPr wrap="square" rtlCol="0">
            <a:spAutoFit/>
          </a:bodyPr>
          <a:lstStyle/>
          <a:p>
            <a:r>
              <a:rPr lang="nl-NL" b="1" dirty="0" smtClean="0">
                <a:solidFill>
                  <a:srgbClr val="0070C0"/>
                </a:solidFill>
              </a:rPr>
              <a:t>Voorbeeld</a:t>
            </a:r>
            <a:endParaRPr lang="nl-NL" b="1" dirty="0">
              <a:solidFill>
                <a:srgbClr val="0070C0"/>
              </a:solidFill>
            </a:endParaRPr>
          </a:p>
        </p:txBody>
      </p:sp>
      <p:sp>
        <p:nvSpPr>
          <p:cNvPr id="67" name="TextBox 66"/>
          <p:cNvSpPr txBox="1"/>
          <p:nvPr/>
        </p:nvSpPr>
        <p:spPr>
          <a:xfrm>
            <a:off x="539552" y="2492896"/>
            <a:ext cx="2160240" cy="369332"/>
          </a:xfrm>
          <a:prstGeom prst="rect">
            <a:avLst/>
          </a:prstGeom>
          <a:noFill/>
        </p:spPr>
        <p:txBody>
          <a:bodyPr wrap="square" rtlCol="0">
            <a:spAutoFit/>
          </a:bodyPr>
          <a:lstStyle/>
          <a:p>
            <a:r>
              <a:rPr lang="nl-NL" dirty="0" smtClean="0"/>
              <a:t>Is </a:t>
            </a:r>
            <a:r>
              <a:rPr lang="nl-NL" b="1" dirty="0" err="1" smtClean="0"/>
              <a:t>Lxy</a:t>
            </a:r>
            <a:r>
              <a:rPr lang="nl-NL" dirty="0" smtClean="0"/>
              <a:t> asymmetrisch? </a:t>
            </a:r>
            <a:endParaRPr lang="nl-NL" dirty="0"/>
          </a:p>
        </p:txBody>
      </p:sp>
      <p:sp>
        <p:nvSpPr>
          <p:cNvPr id="68" name="TextBox 67"/>
          <p:cNvSpPr txBox="1"/>
          <p:nvPr/>
        </p:nvSpPr>
        <p:spPr>
          <a:xfrm>
            <a:off x="2627784" y="2502188"/>
            <a:ext cx="3384376" cy="369332"/>
          </a:xfrm>
          <a:prstGeom prst="rect">
            <a:avLst/>
          </a:prstGeom>
          <a:noFill/>
        </p:spPr>
        <p:txBody>
          <a:bodyPr wrap="square" rtlCol="0">
            <a:spAutoFit/>
          </a:bodyPr>
          <a:lstStyle/>
          <a:p>
            <a:r>
              <a:rPr lang="nl-NL" dirty="0" smtClean="0"/>
              <a:t>Stel </a:t>
            </a:r>
            <a:r>
              <a:rPr lang="nl-NL" b="1" dirty="0" smtClean="0"/>
              <a:t>Lab</a:t>
            </a:r>
            <a:r>
              <a:rPr lang="nl-NL" dirty="0" smtClean="0"/>
              <a:t> voor willekeurige </a:t>
            </a:r>
            <a:r>
              <a:rPr lang="nl-NL" b="1" dirty="0" smtClean="0"/>
              <a:t>a</a:t>
            </a:r>
            <a:r>
              <a:rPr lang="nl-NL" dirty="0" smtClean="0"/>
              <a:t> en </a:t>
            </a:r>
            <a:r>
              <a:rPr lang="nl-NL" b="1" dirty="0" smtClean="0"/>
              <a:t>b</a:t>
            </a:r>
            <a:r>
              <a:rPr lang="nl-NL" dirty="0" smtClean="0"/>
              <a:t>. </a:t>
            </a:r>
            <a:endParaRPr lang="nl-NL" dirty="0"/>
          </a:p>
        </p:txBody>
      </p:sp>
      <p:sp>
        <p:nvSpPr>
          <p:cNvPr id="69" name="TextBox 68"/>
          <p:cNvSpPr txBox="1"/>
          <p:nvPr/>
        </p:nvSpPr>
        <p:spPr>
          <a:xfrm>
            <a:off x="5724128" y="2492896"/>
            <a:ext cx="3384376" cy="369332"/>
          </a:xfrm>
          <a:prstGeom prst="rect">
            <a:avLst/>
          </a:prstGeom>
          <a:noFill/>
        </p:spPr>
        <p:txBody>
          <a:bodyPr wrap="square" rtlCol="0">
            <a:spAutoFit/>
          </a:bodyPr>
          <a:lstStyle/>
          <a:p>
            <a:r>
              <a:rPr lang="nl-NL" dirty="0" smtClean="0"/>
              <a:t>Dan </a:t>
            </a:r>
            <a:r>
              <a:rPr lang="nl-NL" b="1" dirty="0" err="1" smtClean="0"/>
              <a:t>Kab</a:t>
            </a:r>
            <a:r>
              <a:rPr lang="nl-NL" dirty="0" smtClean="0"/>
              <a:t> en </a:t>
            </a:r>
            <a:r>
              <a:rPr lang="nl-NL" b="1" dirty="0" smtClean="0"/>
              <a:t>a ≠ b</a:t>
            </a:r>
            <a:r>
              <a:rPr lang="nl-NL" dirty="0" smtClean="0"/>
              <a:t> </a:t>
            </a:r>
            <a:endParaRPr lang="nl-NL" dirty="0"/>
          </a:p>
        </p:txBody>
      </p:sp>
      <p:sp>
        <p:nvSpPr>
          <p:cNvPr id="70" name="TextBox 69"/>
          <p:cNvSpPr txBox="1"/>
          <p:nvPr/>
        </p:nvSpPr>
        <p:spPr>
          <a:xfrm>
            <a:off x="2627784" y="3059668"/>
            <a:ext cx="5184576" cy="369332"/>
          </a:xfrm>
          <a:prstGeom prst="rect">
            <a:avLst/>
          </a:prstGeom>
          <a:noFill/>
        </p:spPr>
        <p:txBody>
          <a:bodyPr wrap="square" rtlCol="0">
            <a:spAutoFit/>
          </a:bodyPr>
          <a:lstStyle/>
          <a:p>
            <a:r>
              <a:rPr lang="nl-NL" dirty="0" smtClean="0"/>
              <a:t>Te bewijzen dat </a:t>
            </a:r>
            <a:r>
              <a:rPr lang="nl-NL" b="1" dirty="0" smtClean="0"/>
              <a:t>¬</a:t>
            </a:r>
            <a:r>
              <a:rPr lang="nl-NL" b="1" dirty="0" err="1" smtClean="0"/>
              <a:t>Lba</a:t>
            </a:r>
            <a:r>
              <a:rPr lang="nl-NL" dirty="0" smtClean="0"/>
              <a:t>. Dus bewijzen dat </a:t>
            </a:r>
            <a:r>
              <a:rPr lang="nl-NL" b="1" dirty="0" smtClean="0"/>
              <a:t>¬</a:t>
            </a:r>
            <a:r>
              <a:rPr lang="nl-NL" b="1" dirty="0" err="1" smtClean="0"/>
              <a:t>Kba</a:t>
            </a:r>
            <a:r>
              <a:rPr lang="nl-NL" b="1" dirty="0" smtClean="0"/>
              <a:t> </a:t>
            </a:r>
            <a:r>
              <a:rPr lang="nl-NL" dirty="0" smtClean="0"/>
              <a:t>of </a:t>
            </a:r>
            <a:r>
              <a:rPr lang="nl-NL" b="1" dirty="0" smtClean="0"/>
              <a:t>b=a</a:t>
            </a:r>
            <a:r>
              <a:rPr lang="nl-NL" dirty="0" smtClean="0"/>
              <a:t> </a:t>
            </a:r>
            <a:endParaRPr lang="nl-NL" dirty="0"/>
          </a:p>
        </p:txBody>
      </p:sp>
      <p:sp>
        <p:nvSpPr>
          <p:cNvPr id="71" name="TextBox 70"/>
          <p:cNvSpPr txBox="1"/>
          <p:nvPr/>
        </p:nvSpPr>
        <p:spPr>
          <a:xfrm>
            <a:off x="2627784" y="3645024"/>
            <a:ext cx="2808312" cy="369332"/>
          </a:xfrm>
          <a:prstGeom prst="rect">
            <a:avLst/>
          </a:prstGeom>
          <a:noFill/>
        </p:spPr>
        <p:txBody>
          <a:bodyPr wrap="square" rtlCol="0">
            <a:spAutoFit/>
          </a:bodyPr>
          <a:lstStyle/>
          <a:p>
            <a:r>
              <a:rPr lang="nl-NL" dirty="0" smtClean="0"/>
              <a:t>Dus bewijzen dat </a:t>
            </a:r>
            <a:r>
              <a:rPr lang="nl-NL" b="1" dirty="0" smtClean="0"/>
              <a:t>¬</a:t>
            </a:r>
            <a:r>
              <a:rPr lang="nl-NL" b="1" dirty="0" err="1" smtClean="0"/>
              <a:t>Kba</a:t>
            </a:r>
            <a:r>
              <a:rPr lang="nl-NL" dirty="0" smtClean="0"/>
              <a:t>. </a:t>
            </a:r>
            <a:endParaRPr lang="nl-NL" dirty="0"/>
          </a:p>
        </p:txBody>
      </p:sp>
      <p:sp>
        <p:nvSpPr>
          <p:cNvPr id="72" name="TextBox 71"/>
          <p:cNvSpPr txBox="1"/>
          <p:nvPr/>
        </p:nvSpPr>
        <p:spPr>
          <a:xfrm>
            <a:off x="4860032" y="3645024"/>
            <a:ext cx="3600400" cy="369332"/>
          </a:xfrm>
          <a:prstGeom prst="rect">
            <a:avLst/>
          </a:prstGeom>
          <a:noFill/>
        </p:spPr>
        <p:txBody>
          <a:bodyPr wrap="square" rtlCol="0">
            <a:spAutoFit/>
          </a:bodyPr>
          <a:lstStyle/>
          <a:p>
            <a:r>
              <a:rPr lang="nl-NL" dirty="0" smtClean="0"/>
              <a:t>Doe assumptie (voor </a:t>
            </a:r>
            <a:r>
              <a:rPr lang="nl-NL" dirty="0" err="1" smtClean="0"/>
              <a:t>reductio</a:t>
            </a:r>
            <a:r>
              <a:rPr lang="nl-NL" dirty="0" smtClean="0"/>
              <a:t>): </a:t>
            </a:r>
            <a:r>
              <a:rPr lang="nl-NL" b="1" dirty="0" err="1" smtClean="0"/>
              <a:t>Kba</a:t>
            </a:r>
            <a:r>
              <a:rPr lang="nl-NL" dirty="0" smtClean="0"/>
              <a:t> </a:t>
            </a:r>
            <a:endParaRPr lang="nl-NL" dirty="0"/>
          </a:p>
        </p:txBody>
      </p:sp>
      <p:sp>
        <p:nvSpPr>
          <p:cNvPr id="73" name="Rectangle 72"/>
          <p:cNvSpPr/>
          <p:nvPr/>
        </p:nvSpPr>
        <p:spPr>
          <a:xfrm>
            <a:off x="7587315" y="3059668"/>
            <a:ext cx="1305165" cy="369332"/>
          </a:xfrm>
          <a:prstGeom prst="rect">
            <a:avLst/>
          </a:prstGeom>
        </p:spPr>
        <p:txBody>
          <a:bodyPr wrap="none">
            <a:spAutoFit/>
          </a:bodyPr>
          <a:lstStyle/>
          <a:p>
            <a:r>
              <a:rPr lang="nl-NL" dirty="0" smtClean="0"/>
              <a:t>Maar </a:t>
            </a:r>
            <a:r>
              <a:rPr lang="nl-NL" b="1" dirty="0" smtClean="0"/>
              <a:t>b ≠ a</a:t>
            </a:r>
            <a:r>
              <a:rPr lang="nl-NL" dirty="0" smtClean="0"/>
              <a:t>. </a:t>
            </a:r>
            <a:endParaRPr lang="nl-NL" dirty="0"/>
          </a:p>
        </p:txBody>
      </p:sp>
      <p:sp>
        <p:nvSpPr>
          <p:cNvPr id="74" name="TextBox 73"/>
          <p:cNvSpPr txBox="1"/>
          <p:nvPr/>
        </p:nvSpPr>
        <p:spPr>
          <a:xfrm>
            <a:off x="2627784" y="4211796"/>
            <a:ext cx="5904656" cy="369332"/>
          </a:xfrm>
          <a:prstGeom prst="rect">
            <a:avLst/>
          </a:prstGeom>
          <a:noFill/>
        </p:spPr>
        <p:txBody>
          <a:bodyPr wrap="square" rtlCol="0">
            <a:spAutoFit/>
          </a:bodyPr>
          <a:lstStyle/>
          <a:p>
            <a:r>
              <a:rPr lang="nl-NL" dirty="0" smtClean="0"/>
              <a:t>Uit </a:t>
            </a:r>
            <a:r>
              <a:rPr lang="nl-NL" b="1" dirty="0" err="1" smtClean="0"/>
              <a:t>Kab</a:t>
            </a:r>
            <a:r>
              <a:rPr lang="nl-NL" dirty="0" smtClean="0"/>
              <a:t> en </a:t>
            </a:r>
            <a:r>
              <a:rPr lang="nl-NL" b="1" dirty="0" err="1" smtClean="0"/>
              <a:t>Kba</a:t>
            </a:r>
            <a:r>
              <a:rPr lang="nl-NL" dirty="0" smtClean="0"/>
              <a:t> volgt dan (wegens antisymmetrie K) dat </a:t>
            </a:r>
            <a:r>
              <a:rPr lang="nl-NL" b="1" dirty="0" smtClean="0"/>
              <a:t>a =b</a:t>
            </a:r>
            <a:r>
              <a:rPr lang="nl-NL" dirty="0" smtClean="0"/>
              <a:t>.</a:t>
            </a:r>
            <a:endParaRPr lang="nl-NL" dirty="0"/>
          </a:p>
        </p:txBody>
      </p:sp>
      <p:sp>
        <p:nvSpPr>
          <p:cNvPr id="75" name="TextBox 74"/>
          <p:cNvSpPr txBox="1"/>
          <p:nvPr/>
        </p:nvSpPr>
        <p:spPr>
          <a:xfrm>
            <a:off x="2627784" y="4797152"/>
            <a:ext cx="6768752" cy="369332"/>
          </a:xfrm>
          <a:prstGeom prst="rect">
            <a:avLst/>
          </a:prstGeom>
          <a:noFill/>
        </p:spPr>
        <p:txBody>
          <a:bodyPr wrap="square" rtlCol="0">
            <a:spAutoFit/>
          </a:bodyPr>
          <a:lstStyle/>
          <a:p>
            <a:r>
              <a:rPr lang="nl-NL" dirty="0" smtClean="0"/>
              <a:t>Dus </a:t>
            </a:r>
            <a:r>
              <a:rPr lang="nl-NL" b="1" dirty="0" smtClean="0"/>
              <a:t>a ≠ b</a:t>
            </a:r>
            <a:r>
              <a:rPr lang="nl-NL" dirty="0" smtClean="0"/>
              <a:t> en </a:t>
            </a:r>
            <a:r>
              <a:rPr lang="nl-NL" b="1" dirty="0" smtClean="0"/>
              <a:t>a=b</a:t>
            </a:r>
            <a:r>
              <a:rPr lang="nl-NL" dirty="0" smtClean="0"/>
              <a:t>. Tegenspraak! Dus </a:t>
            </a:r>
            <a:r>
              <a:rPr lang="nl-NL" b="1" dirty="0" smtClean="0"/>
              <a:t>¬</a:t>
            </a:r>
            <a:r>
              <a:rPr lang="nl-NL" b="1" dirty="0" err="1" smtClean="0"/>
              <a:t>Kba</a:t>
            </a:r>
            <a:r>
              <a:rPr lang="nl-NL" dirty="0" smtClean="0"/>
              <a:t> en dus </a:t>
            </a:r>
            <a:r>
              <a:rPr lang="nl-NL" b="1" dirty="0" err="1" smtClean="0"/>
              <a:t>Lxy</a:t>
            </a:r>
            <a:r>
              <a:rPr lang="nl-NL" dirty="0" smtClean="0"/>
              <a:t> asymmetrisch</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fade">
                                      <p:cBhvr>
                                        <p:cTn id="7" dur="2000"/>
                                        <p:tgtEl>
                                          <p:spTgt spid="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20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xEl>
                                              <p:pRg st="0" end="0"/>
                                            </p:txEl>
                                          </p:spTgt>
                                        </p:tgtEl>
                                        <p:attrNameLst>
                                          <p:attrName>style.visibility</p:attrName>
                                        </p:attrNameLst>
                                      </p:cBhvr>
                                      <p:to>
                                        <p:strVal val="visible"/>
                                      </p:to>
                                    </p:set>
                                    <p:animEffect transition="in" filter="fade">
                                      <p:cBhvr>
                                        <p:cTn id="17" dur="2000"/>
                                        <p:tgtEl>
                                          <p:spTgt spid="6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xEl>
                                              <p:pRg st="0" end="0"/>
                                            </p:txEl>
                                          </p:spTgt>
                                        </p:tgtEl>
                                        <p:attrNameLst>
                                          <p:attrName>style.visibility</p:attrName>
                                        </p:attrNameLst>
                                      </p:cBhvr>
                                      <p:to>
                                        <p:strVal val="visible"/>
                                      </p:to>
                                    </p:set>
                                    <p:animEffect transition="in" filter="fade">
                                      <p:cBhvr>
                                        <p:cTn id="22" dur="2000"/>
                                        <p:tgtEl>
                                          <p:spTgt spid="7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
                                            <p:txEl>
                                              <p:pRg st="0" end="0"/>
                                            </p:txEl>
                                          </p:spTgt>
                                        </p:tgtEl>
                                        <p:attrNameLst>
                                          <p:attrName>style.visibility</p:attrName>
                                        </p:attrNameLst>
                                      </p:cBhvr>
                                      <p:to>
                                        <p:strVal val="visible"/>
                                      </p:to>
                                    </p:set>
                                    <p:animEffect transition="in" filter="fade">
                                      <p:cBhvr>
                                        <p:cTn id="27" dur="2000"/>
                                        <p:tgtEl>
                                          <p:spTgt spid="7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
                                            <p:txEl>
                                              <p:pRg st="0" end="0"/>
                                            </p:txEl>
                                          </p:spTgt>
                                        </p:tgtEl>
                                        <p:attrNameLst>
                                          <p:attrName>style.visibility</p:attrName>
                                        </p:attrNameLst>
                                      </p:cBhvr>
                                      <p:to>
                                        <p:strVal val="visible"/>
                                      </p:to>
                                    </p:set>
                                    <p:animEffect transition="in" filter="fade">
                                      <p:cBhvr>
                                        <p:cTn id="32" dur="2000"/>
                                        <p:tgtEl>
                                          <p:spTgt spid="7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
                                            <p:txEl>
                                              <p:pRg st="0" end="0"/>
                                            </p:txEl>
                                          </p:spTgt>
                                        </p:tgtEl>
                                        <p:attrNameLst>
                                          <p:attrName>style.visibility</p:attrName>
                                        </p:attrNameLst>
                                      </p:cBhvr>
                                      <p:to>
                                        <p:strVal val="visible"/>
                                      </p:to>
                                    </p:set>
                                    <p:animEffect transition="in" filter="fade">
                                      <p:cBhvr>
                                        <p:cTn id="37" dur="2000"/>
                                        <p:tgtEl>
                                          <p:spTgt spid="7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4">
                                            <p:txEl>
                                              <p:pRg st="0" end="0"/>
                                            </p:txEl>
                                          </p:spTgt>
                                        </p:tgtEl>
                                        <p:attrNameLst>
                                          <p:attrName>style.visibility</p:attrName>
                                        </p:attrNameLst>
                                      </p:cBhvr>
                                      <p:to>
                                        <p:strVal val="visible"/>
                                      </p:to>
                                    </p:set>
                                    <p:animEffect transition="in" filter="fade">
                                      <p:cBhvr>
                                        <p:cTn id="42" dur="2000"/>
                                        <p:tgtEl>
                                          <p:spTgt spid="7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5">
                                            <p:txEl>
                                              <p:pRg st="0" end="0"/>
                                            </p:txEl>
                                          </p:spTgt>
                                        </p:tgtEl>
                                        <p:attrNameLst>
                                          <p:attrName>style.visibility</p:attrName>
                                        </p:attrNameLst>
                                      </p:cBhvr>
                                      <p:to>
                                        <p:strVal val="visible"/>
                                      </p:to>
                                    </p:set>
                                    <p:animEffect transition="in" filter="fade">
                                      <p:cBhvr>
                                        <p:cTn id="47" dur="20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P spid="68" grpId="0" build="allAtOnce"/>
      <p:bldP spid="69" grpId="0" build="allAtOnce"/>
      <p:bldP spid="70" grpId="0" build="allAtOnce"/>
      <p:bldP spid="71" grpId="0" build="allAtOnce"/>
      <p:bldP spid="72" grpId="0" build="allAtOnce"/>
      <p:bldP spid="73" grpId="0" build="allAtOnce"/>
      <p:bldP spid="74" grpId="0" build="allAtOnce"/>
      <p:bldP spid="75" grpId="0" build="allAtOnce"/>
    </p:bld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Vertalingen met identiteit</a:t>
            </a:r>
            <a:endParaRPr lang="nl-NL" sz="3600" dirty="0"/>
          </a:p>
        </p:txBody>
      </p:sp>
      <p:sp>
        <p:nvSpPr>
          <p:cNvPr id="15" name="Rectangle 14"/>
          <p:cNvSpPr/>
          <p:nvPr/>
        </p:nvSpPr>
        <p:spPr>
          <a:xfrm>
            <a:off x="251520" y="1619508"/>
            <a:ext cx="3888432" cy="646331"/>
          </a:xfrm>
          <a:prstGeom prst="rect">
            <a:avLst/>
          </a:prstGeom>
        </p:spPr>
        <p:txBody>
          <a:bodyPr wrap="square">
            <a:spAutoFit/>
          </a:bodyPr>
          <a:lstStyle/>
          <a:p>
            <a:r>
              <a:rPr lang="nl-NL" dirty="0" smtClean="0"/>
              <a:t>Op Kees na ging niemand                                naar de disco</a:t>
            </a:r>
            <a:endParaRPr lang="nl-NL" dirty="0"/>
          </a:p>
        </p:txBody>
      </p:sp>
      <p:sp>
        <p:nvSpPr>
          <p:cNvPr id="33" name="Rectangle 32"/>
          <p:cNvSpPr/>
          <p:nvPr/>
        </p:nvSpPr>
        <p:spPr>
          <a:xfrm>
            <a:off x="251520" y="2768154"/>
            <a:ext cx="3888432" cy="646331"/>
          </a:xfrm>
          <a:prstGeom prst="rect">
            <a:avLst/>
          </a:prstGeom>
        </p:spPr>
        <p:txBody>
          <a:bodyPr wrap="square">
            <a:spAutoFit/>
          </a:bodyPr>
          <a:lstStyle/>
          <a:p>
            <a:r>
              <a:rPr lang="nl-NL" dirty="0" smtClean="0"/>
              <a:t>Niemand won van                                  iedereen</a:t>
            </a:r>
            <a:endParaRPr lang="nl-NL" dirty="0"/>
          </a:p>
        </p:txBody>
      </p:sp>
      <p:sp>
        <p:nvSpPr>
          <p:cNvPr id="34" name="Rectangle 33"/>
          <p:cNvSpPr/>
          <p:nvPr/>
        </p:nvSpPr>
        <p:spPr>
          <a:xfrm>
            <a:off x="251520" y="3811106"/>
            <a:ext cx="3888432" cy="646331"/>
          </a:xfrm>
          <a:prstGeom prst="rect">
            <a:avLst/>
          </a:prstGeom>
        </p:spPr>
        <p:txBody>
          <a:bodyPr wrap="square">
            <a:spAutoFit/>
          </a:bodyPr>
          <a:lstStyle/>
          <a:p>
            <a:r>
              <a:rPr lang="nl-NL" dirty="0" smtClean="0"/>
              <a:t>Behalve Jan en Piet at                              iedereen mee</a:t>
            </a:r>
            <a:endParaRPr lang="nl-NL" dirty="0"/>
          </a:p>
        </p:txBody>
      </p:sp>
      <p:sp>
        <p:nvSpPr>
          <p:cNvPr id="36" name="TextBox 35"/>
          <p:cNvSpPr txBox="1"/>
          <p:nvPr/>
        </p:nvSpPr>
        <p:spPr>
          <a:xfrm>
            <a:off x="6948264" y="1628800"/>
            <a:ext cx="2376264" cy="1200329"/>
          </a:xfrm>
          <a:prstGeom prst="rect">
            <a:avLst/>
          </a:prstGeom>
          <a:noFill/>
        </p:spPr>
        <p:txBody>
          <a:bodyPr wrap="square" rtlCol="0">
            <a:spAutoFit/>
          </a:bodyPr>
          <a:lstStyle/>
          <a:p>
            <a:r>
              <a:rPr lang="nl-NL" b="1" dirty="0" smtClean="0"/>
              <a:t>k</a:t>
            </a:r>
            <a:r>
              <a:rPr lang="nl-NL" dirty="0" smtClean="0"/>
              <a:t>:</a:t>
            </a:r>
            <a:r>
              <a:rPr lang="nl-NL" b="1" dirty="0" smtClean="0"/>
              <a:t> </a:t>
            </a:r>
            <a:r>
              <a:rPr lang="nl-NL" dirty="0" smtClean="0"/>
              <a:t>Kees</a:t>
            </a:r>
          </a:p>
          <a:p>
            <a:r>
              <a:rPr lang="nl-NL" b="1" dirty="0" err="1" smtClean="0"/>
              <a:t>Dx</a:t>
            </a:r>
            <a:r>
              <a:rPr lang="nl-NL" dirty="0" smtClean="0"/>
              <a:t>:</a:t>
            </a:r>
            <a:r>
              <a:rPr lang="nl-NL" b="1" dirty="0" smtClean="0"/>
              <a:t> </a:t>
            </a:r>
            <a:r>
              <a:rPr lang="nl-NL" dirty="0" smtClean="0"/>
              <a:t>x ging naar disco</a:t>
            </a:r>
          </a:p>
          <a:p>
            <a:r>
              <a:rPr lang="nl-NL" dirty="0" smtClean="0"/>
              <a:t>Domein: mensen</a:t>
            </a:r>
          </a:p>
          <a:p>
            <a:endParaRPr lang="nl-NL" dirty="0"/>
          </a:p>
        </p:txBody>
      </p:sp>
      <p:sp>
        <p:nvSpPr>
          <p:cNvPr id="37" name="Rectangle 36"/>
          <p:cNvSpPr/>
          <p:nvPr/>
        </p:nvSpPr>
        <p:spPr>
          <a:xfrm>
            <a:off x="3203848" y="1628800"/>
            <a:ext cx="2138727" cy="369332"/>
          </a:xfrm>
          <a:prstGeom prst="rect">
            <a:avLst/>
          </a:prstGeom>
        </p:spPr>
        <p:txBody>
          <a:bodyPr wrap="none">
            <a:spAutoFit/>
          </a:bodyPr>
          <a:lstStyle/>
          <a:p>
            <a:r>
              <a:rPr lang="nl-NL" b="1" dirty="0" err="1" smtClean="0"/>
              <a:t>Dk</a:t>
            </a:r>
            <a:r>
              <a:rPr lang="nl-NL" b="1" dirty="0" smtClean="0"/>
              <a:t> ∧ ∀x (x≠k → ¬</a:t>
            </a:r>
            <a:r>
              <a:rPr lang="nl-NL" b="1" dirty="0" err="1" smtClean="0"/>
              <a:t>Dx</a:t>
            </a:r>
            <a:r>
              <a:rPr lang="nl-NL" b="1" dirty="0" smtClean="0"/>
              <a:t>)</a:t>
            </a:r>
            <a:endParaRPr lang="nl-NL" dirty="0"/>
          </a:p>
        </p:txBody>
      </p:sp>
      <p:sp>
        <p:nvSpPr>
          <p:cNvPr id="38" name="TextBox 37"/>
          <p:cNvSpPr txBox="1"/>
          <p:nvPr/>
        </p:nvSpPr>
        <p:spPr>
          <a:xfrm>
            <a:off x="6948264" y="2708920"/>
            <a:ext cx="2376264" cy="923330"/>
          </a:xfrm>
          <a:prstGeom prst="rect">
            <a:avLst/>
          </a:prstGeom>
          <a:noFill/>
        </p:spPr>
        <p:txBody>
          <a:bodyPr wrap="square" rtlCol="0">
            <a:spAutoFit/>
          </a:bodyPr>
          <a:lstStyle/>
          <a:p>
            <a:r>
              <a:rPr lang="nl-NL" b="1" dirty="0" err="1" smtClean="0"/>
              <a:t>Wxy</a:t>
            </a:r>
            <a:r>
              <a:rPr lang="nl-NL" dirty="0" smtClean="0"/>
              <a:t>:</a:t>
            </a:r>
            <a:r>
              <a:rPr lang="nl-NL" b="1" dirty="0" smtClean="0"/>
              <a:t> </a:t>
            </a:r>
            <a:r>
              <a:rPr lang="nl-NL" dirty="0" smtClean="0"/>
              <a:t>x won van y</a:t>
            </a:r>
          </a:p>
          <a:p>
            <a:r>
              <a:rPr lang="nl-NL" dirty="0" smtClean="0"/>
              <a:t>Domein: mensen</a:t>
            </a:r>
          </a:p>
          <a:p>
            <a:endParaRPr lang="nl-NL" dirty="0"/>
          </a:p>
        </p:txBody>
      </p:sp>
      <p:sp>
        <p:nvSpPr>
          <p:cNvPr id="40" name="Rectangle 39"/>
          <p:cNvSpPr/>
          <p:nvPr/>
        </p:nvSpPr>
        <p:spPr>
          <a:xfrm>
            <a:off x="3203848" y="2758862"/>
            <a:ext cx="2056973" cy="369332"/>
          </a:xfrm>
          <a:prstGeom prst="rect">
            <a:avLst/>
          </a:prstGeom>
        </p:spPr>
        <p:txBody>
          <a:bodyPr wrap="none">
            <a:spAutoFit/>
          </a:bodyPr>
          <a:lstStyle/>
          <a:p>
            <a:r>
              <a:rPr lang="nl-NL" b="1" dirty="0" smtClean="0"/>
              <a:t>¬∃x∀y (x≠y → </a:t>
            </a:r>
            <a:r>
              <a:rPr lang="nl-NL" b="1" dirty="0" err="1" smtClean="0"/>
              <a:t>Wxy</a:t>
            </a:r>
            <a:r>
              <a:rPr lang="nl-NL" b="1" dirty="0" smtClean="0"/>
              <a:t>)</a:t>
            </a:r>
            <a:endParaRPr lang="nl-NL" dirty="0"/>
          </a:p>
        </p:txBody>
      </p:sp>
      <p:sp>
        <p:nvSpPr>
          <p:cNvPr id="64" name="TextBox 63"/>
          <p:cNvSpPr txBox="1"/>
          <p:nvPr/>
        </p:nvSpPr>
        <p:spPr>
          <a:xfrm>
            <a:off x="6948264" y="3679864"/>
            <a:ext cx="2376264" cy="1477328"/>
          </a:xfrm>
          <a:prstGeom prst="rect">
            <a:avLst/>
          </a:prstGeom>
          <a:noFill/>
        </p:spPr>
        <p:txBody>
          <a:bodyPr wrap="square" rtlCol="0">
            <a:spAutoFit/>
          </a:bodyPr>
          <a:lstStyle/>
          <a:p>
            <a:r>
              <a:rPr lang="nl-NL" b="1" dirty="0" smtClean="0"/>
              <a:t>j</a:t>
            </a:r>
            <a:r>
              <a:rPr lang="nl-NL" dirty="0" smtClean="0"/>
              <a:t>: Jan</a:t>
            </a:r>
          </a:p>
          <a:p>
            <a:r>
              <a:rPr lang="nl-NL" b="1" dirty="0" smtClean="0"/>
              <a:t>p</a:t>
            </a:r>
            <a:r>
              <a:rPr lang="nl-NL" dirty="0" smtClean="0"/>
              <a:t>: Piet</a:t>
            </a:r>
          </a:p>
          <a:p>
            <a:r>
              <a:rPr lang="nl-NL" b="1" dirty="0" smtClean="0"/>
              <a:t>Ex</a:t>
            </a:r>
            <a:r>
              <a:rPr lang="nl-NL" dirty="0" smtClean="0"/>
              <a:t>:</a:t>
            </a:r>
            <a:r>
              <a:rPr lang="nl-NL" b="1" dirty="0" smtClean="0"/>
              <a:t> </a:t>
            </a:r>
            <a:r>
              <a:rPr lang="nl-NL" dirty="0" smtClean="0"/>
              <a:t>x eet mee</a:t>
            </a:r>
          </a:p>
          <a:p>
            <a:r>
              <a:rPr lang="nl-NL" dirty="0" smtClean="0"/>
              <a:t>Domein: mensen</a:t>
            </a:r>
          </a:p>
          <a:p>
            <a:endParaRPr lang="nl-NL" dirty="0"/>
          </a:p>
        </p:txBody>
      </p:sp>
      <p:sp>
        <p:nvSpPr>
          <p:cNvPr id="65" name="Rectangle 64"/>
          <p:cNvSpPr/>
          <p:nvPr/>
        </p:nvSpPr>
        <p:spPr>
          <a:xfrm>
            <a:off x="3131840" y="3873822"/>
            <a:ext cx="3454792" cy="369332"/>
          </a:xfrm>
          <a:prstGeom prst="rect">
            <a:avLst/>
          </a:prstGeom>
        </p:spPr>
        <p:txBody>
          <a:bodyPr wrap="none">
            <a:spAutoFit/>
          </a:bodyPr>
          <a:lstStyle/>
          <a:p>
            <a:r>
              <a:rPr lang="nl-NL" b="1" dirty="0" smtClean="0"/>
              <a:t>¬</a:t>
            </a:r>
            <a:r>
              <a:rPr lang="nl-NL" b="1" dirty="0" err="1" smtClean="0"/>
              <a:t>Ej</a:t>
            </a:r>
            <a:r>
              <a:rPr lang="nl-NL" b="1" dirty="0" smtClean="0"/>
              <a:t> ∧ ¬</a:t>
            </a:r>
            <a:r>
              <a:rPr lang="nl-NL" b="1" dirty="0" err="1" smtClean="0"/>
              <a:t>Ep</a:t>
            </a:r>
            <a:r>
              <a:rPr lang="nl-NL" b="1" dirty="0" smtClean="0"/>
              <a:t> ∧  ∀x ((x≠j ∧ x≠p) → Ex)</a:t>
            </a:r>
            <a:endParaRPr lang="nl-NL" dirty="0"/>
          </a:p>
        </p:txBody>
      </p:sp>
      <p:sp>
        <p:nvSpPr>
          <p:cNvPr id="66" name="Rectangle 65"/>
          <p:cNvSpPr/>
          <p:nvPr/>
        </p:nvSpPr>
        <p:spPr>
          <a:xfrm>
            <a:off x="251520" y="5120024"/>
            <a:ext cx="3888432" cy="1477328"/>
          </a:xfrm>
          <a:prstGeom prst="rect">
            <a:avLst/>
          </a:prstGeom>
        </p:spPr>
        <p:txBody>
          <a:bodyPr wrap="square">
            <a:spAutoFit/>
          </a:bodyPr>
          <a:lstStyle/>
          <a:p>
            <a:r>
              <a:rPr lang="nl-NL" dirty="0" smtClean="0"/>
              <a:t>Voor de relatie R geldt dat er een object r bestaat zodanig dat voor ieder object y dat van r verschilt geldt: (i) r staat in de relatie R tot y, en (</a:t>
            </a:r>
            <a:r>
              <a:rPr lang="nl-NL" dirty="0" err="1" smtClean="0"/>
              <a:t>ii</a:t>
            </a:r>
            <a:r>
              <a:rPr lang="nl-NL" dirty="0" smtClean="0"/>
              <a:t>) y staat niet in de relatie R tot a </a:t>
            </a:r>
            <a:endParaRPr lang="nl-NL" dirty="0"/>
          </a:p>
        </p:txBody>
      </p:sp>
      <p:sp>
        <p:nvSpPr>
          <p:cNvPr id="67" name="Rectangle 66"/>
          <p:cNvSpPr/>
          <p:nvPr/>
        </p:nvSpPr>
        <p:spPr>
          <a:xfrm>
            <a:off x="4625581" y="5651956"/>
            <a:ext cx="2610715" cy="369332"/>
          </a:xfrm>
          <a:prstGeom prst="rect">
            <a:avLst/>
          </a:prstGeom>
        </p:spPr>
        <p:txBody>
          <a:bodyPr wrap="none">
            <a:spAutoFit/>
          </a:bodyPr>
          <a:lstStyle/>
          <a:p>
            <a:r>
              <a:rPr lang="nl-NL" b="1" dirty="0" smtClean="0"/>
              <a:t>∃x∀y (y≠x → </a:t>
            </a:r>
            <a:r>
              <a:rPr lang="nl-NL" b="1" dirty="0" err="1" smtClean="0"/>
              <a:t>Rxy</a:t>
            </a:r>
            <a:r>
              <a:rPr lang="nl-NL" b="1" dirty="0" smtClean="0"/>
              <a:t> ∧ ¬</a:t>
            </a:r>
            <a:r>
              <a:rPr lang="nl-NL" b="1" dirty="0" err="1" smtClean="0"/>
              <a:t>Ryx</a:t>
            </a:r>
            <a:r>
              <a:rPr lang="nl-NL" b="1" dirty="0" smtClean="0"/>
              <a: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2000"/>
                                        <p:tgtEl>
                                          <p:spTgt spid="3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xEl>
                                              <p:pRg st="1" end="1"/>
                                            </p:txEl>
                                          </p:spTgt>
                                        </p:tgtEl>
                                        <p:attrNameLst>
                                          <p:attrName>style.visibility</p:attrName>
                                        </p:attrNameLst>
                                      </p:cBhvr>
                                      <p:to>
                                        <p:strVal val="visible"/>
                                      </p:to>
                                    </p:set>
                                    <p:animEffect transition="in" filter="fade">
                                      <p:cBhvr>
                                        <p:cTn id="15" dur="2000"/>
                                        <p:tgtEl>
                                          <p:spTgt spid="3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xEl>
                                              <p:pRg st="2" end="2"/>
                                            </p:txEl>
                                          </p:spTgt>
                                        </p:tgtEl>
                                        <p:attrNameLst>
                                          <p:attrName>style.visibility</p:attrName>
                                        </p:attrNameLst>
                                      </p:cBhvr>
                                      <p:to>
                                        <p:strVal val="visible"/>
                                      </p:to>
                                    </p:set>
                                    <p:animEffect transition="in" filter="fade">
                                      <p:cBhvr>
                                        <p:cTn id="18" dur="2000"/>
                                        <p:tgtEl>
                                          <p:spTgt spid="3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xEl>
                                              <p:pRg st="0" end="0"/>
                                            </p:txEl>
                                          </p:spTgt>
                                        </p:tgtEl>
                                        <p:attrNameLst>
                                          <p:attrName>style.visibility</p:attrName>
                                        </p:attrNameLst>
                                      </p:cBhvr>
                                      <p:to>
                                        <p:strVal val="visible"/>
                                      </p:to>
                                    </p:set>
                                    <p:animEffect transition="in" filter="fade">
                                      <p:cBhvr>
                                        <p:cTn id="21" dur="2000"/>
                                        <p:tgtEl>
                                          <p:spTgt spid="3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fade">
                                      <p:cBhvr>
                                        <p:cTn id="26" dur="2000"/>
                                        <p:tgtEl>
                                          <p:spTgt spid="3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
                                            <p:txEl>
                                              <p:pRg st="0" end="0"/>
                                            </p:txEl>
                                          </p:spTgt>
                                        </p:tgtEl>
                                        <p:attrNameLst>
                                          <p:attrName>style.visibility</p:attrName>
                                        </p:attrNameLst>
                                      </p:cBhvr>
                                      <p:to>
                                        <p:strVal val="visible"/>
                                      </p:to>
                                    </p:set>
                                    <p:animEffect transition="in" filter="fade">
                                      <p:cBhvr>
                                        <p:cTn id="31" dur="2000"/>
                                        <p:tgtEl>
                                          <p:spTgt spid="3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fade">
                                      <p:cBhvr>
                                        <p:cTn id="34" dur="2000"/>
                                        <p:tgtEl>
                                          <p:spTgt spid="38">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xEl>
                                              <p:pRg st="0" end="0"/>
                                            </p:txEl>
                                          </p:spTgt>
                                        </p:tgtEl>
                                        <p:attrNameLst>
                                          <p:attrName>style.visibility</p:attrName>
                                        </p:attrNameLst>
                                      </p:cBhvr>
                                      <p:to>
                                        <p:strVal val="visible"/>
                                      </p:to>
                                    </p:set>
                                    <p:animEffect transition="in" filter="fade">
                                      <p:cBhvr>
                                        <p:cTn id="37" dur="2000"/>
                                        <p:tgtEl>
                                          <p:spTgt spid="4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fade">
                                      <p:cBhvr>
                                        <p:cTn id="42" dur="2000"/>
                                        <p:tgtEl>
                                          <p:spTgt spid="3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Effect transition="in" filter="fade">
                                      <p:cBhvr>
                                        <p:cTn id="47" dur="2000"/>
                                        <p:tgtEl>
                                          <p:spTgt spid="64">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xEl>
                                              <p:pRg st="1" end="1"/>
                                            </p:txEl>
                                          </p:spTgt>
                                        </p:tgtEl>
                                        <p:attrNameLst>
                                          <p:attrName>style.visibility</p:attrName>
                                        </p:attrNameLst>
                                      </p:cBhvr>
                                      <p:to>
                                        <p:strVal val="visible"/>
                                      </p:to>
                                    </p:set>
                                    <p:animEffect transition="in" filter="fade">
                                      <p:cBhvr>
                                        <p:cTn id="50" dur="2000"/>
                                        <p:tgtEl>
                                          <p:spTgt spid="64">
                                            <p:txEl>
                                              <p:pRg st="1" end="1"/>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xEl>
                                              <p:pRg st="2" end="2"/>
                                            </p:txEl>
                                          </p:spTgt>
                                        </p:tgtEl>
                                        <p:attrNameLst>
                                          <p:attrName>style.visibility</p:attrName>
                                        </p:attrNameLst>
                                      </p:cBhvr>
                                      <p:to>
                                        <p:strVal val="visible"/>
                                      </p:to>
                                    </p:set>
                                    <p:animEffect transition="in" filter="fade">
                                      <p:cBhvr>
                                        <p:cTn id="53" dur="2000"/>
                                        <p:tgtEl>
                                          <p:spTgt spid="64">
                                            <p:txEl>
                                              <p:pRg st="2" end="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4">
                                            <p:txEl>
                                              <p:pRg st="3" end="3"/>
                                            </p:txEl>
                                          </p:spTgt>
                                        </p:tgtEl>
                                        <p:attrNameLst>
                                          <p:attrName>style.visibility</p:attrName>
                                        </p:attrNameLst>
                                      </p:cBhvr>
                                      <p:to>
                                        <p:strVal val="visible"/>
                                      </p:to>
                                    </p:set>
                                    <p:animEffect transition="in" filter="fade">
                                      <p:cBhvr>
                                        <p:cTn id="56" dur="2000"/>
                                        <p:tgtEl>
                                          <p:spTgt spid="64">
                                            <p:txEl>
                                              <p:pRg st="3" end="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xEl>
                                              <p:pRg st="0" end="0"/>
                                            </p:txEl>
                                          </p:spTgt>
                                        </p:tgtEl>
                                        <p:attrNameLst>
                                          <p:attrName>style.visibility</p:attrName>
                                        </p:attrNameLst>
                                      </p:cBhvr>
                                      <p:to>
                                        <p:strVal val="visible"/>
                                      </p:to>
                                    </p:set>
                                    <p:animEffect transition="in" filter="fade">
                                      <p:cBhvr>
                                        <p:cTn id="59" dur="2000"/>
                                        <p:tgtEl>
                                          <p:spTgt spid="6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6">
                                            <p:txEl>
                                              <p:pRg st="0" end="0"/>
                                            </p:txEl>
                                          </p:spTgt>
                                        </p:tgtEl>
                                        <p:attrNameLst>
                                          <p:attrName>style.visibility</p:attrName>
                                        </p:attrNameLst>
                                      </p:cBhvr>
                                      <p:to>
                                        <p:strVal val="visible"/>
                                      </p:to>
                                    </p:set>
                                    <p:animEffect transition="in" filter="fade">
                                      <p:cBhvr>
                                        <p:cTn id="64" dur="2000"/>
                                        <p:tgtEl>
                                          <p:spTgt spid="6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7">
                                            <p:txEl>
                                              <p:pRg st="0" end="0"/>
                                            </p:txEl>
                                          </p:spTgt>
                                        </p:tgtEl>
                                        <p:attrNameLst>
                                          <p:attrName>style.visibility</p:attrName>
                                        </p:attrNameLst>
                                      </p:cBhvr>
                                      <p:to>
                                        <p:strVal val="visible"/>
                                      </p:to>
                                    </p:set>
                                    <p:animEffect transition="in" filter="fade">
                                      <p:cBhvr>
                                        <p:cTn id="69" dur="20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33" grpId="0" build="allAtOnce"/>
      <p:bldP spid="34" grpId="0" build="allAtOnce"/>
      <p:bldP spid="36" grpId="0" build="allAtOnce"/>
      <p:bldP spid="37" grpId="0" build="allAtOnce"/>
      <p:bldP spid="38" grpId="0" build="allAtOnce"/>
      <p:bldP spid="40" grpId="0" build="allAtOnce"/>
      <p:bldP spid="64" grpId="0" build="allAtOnce"/>
      <p:bldP spid="65" grpId="0" build="allAtOnce"/>
      <p:bldP spid="66" grpId="0" build="allAtOnce"/>
      <p:bldP spid="67" grpId="0" build="allAtOnce"/>
    </p:bld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Identiteit (=) nader geanalyseerd</a:t>
            </a:r>
            <a:endParaRPr lang="nl-NL" sz="3600" dirty="0"/>
          </a:p>
        </p:txBody>
      </p:sp>
      <p:sp>
        <p:nvSpPr>
          <p:cNvPr id="14" name="Content Placeholder 2"/>
          <p:cNvSpPr txBox="1">
            <a:spLocks/>
          </p:cNvSpPr>
          <p:nvPr/>
        </p:nvSpPr>
        <p:spPr>
          <a:xfrm>
            <a:off x="467544" y="1412776"/>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De identiteit is een </a:t>
            </a:r>
            <a:r>
              <a:rPr lang="nl-NL" sz="2000" dirty="0" smtClean="0">
                <a:solidFill>
                  <a:srgbClr val="0070C0"/>
                </a:solidFill>
              </a:rPr>
              <a:t>equivalentierelatie</a:t>
            </a:r>
            <a:r>
              <a:rPr lang="nl-NL" sz="2000" dirty="0" smtClean="0"/>
              <a:t>:</a:t>
            </a:r>
          </a:p>
        </p:txBody>
      </p:sp>
      <p:sp>
        <p:nvSpPr>
          <p:cNvPr id="16" name="Rectangle 15"/>
          <p:cNvSpPr/>
          <p:nvPr/>
        </p:nvSpPr>
        <p:spPr>
          <a:xfrm>
            <a:off x="827584" y="1945432"/>
            <a:ext cx="6912768" cy="923330"/>
          </a:xfrm>
          <a:prstGeom prst="rect">
            <a:avLst/>
          </a:prstGeom>
        </p:spPr>
        <p:txBody>
          <a:bodyPr wrap="square">
            <a:spAutoFit/>
          </a:bodyPr>
          <a:lstStyle/>
          <a:p>
            <a:r>
              <a:rPr lang="nl-NL" b="1" dirty="0" smtClean="0"/>
              <a:t>∀x </a:t>
            </a:r>
            <a:r>
              <a:rPr lang="nl-NL" b="1" dirty="0" err="1" smtClean="0"/>
              <a:t>x</a:t>
            </a:r>
            <a:r>
              <a:rPr lang="nl-NL" b="1" dirty="0" smtClean="0"/>
              <a:t>=x				</a:t>
            </a:r>
            <a:r>
              <a:rPr lang="nl-NL" i="1" dirty="0" smtClean="0"/>
              <a:t>Reflexiviteit</a:t>
            </a:r>
          </a:p>
          <a:p>
            <a:r>
              <a:rPr lang="nl-NL" b="1" dirty="0" smtClean="0"/>
              <a:t>∀x ∀y (x=y → y=x)			</a:t>
            </a:r>
            <a:r>
              <a:rPr lang="nl-NL" i="1" dirty="0" smtClean="0"/>
              <a:t>Symmetrie</a:t>
            </a:r>
          </a:p>
          <a:p>
            <a:r>
              <a:rPr lang="nl-NL" b="1" dirty="0" smtClean="0"/>
              <a:t>∀x ∀y ∀z ((x=y ∧ y=z) → x=z) 		</a:t>
            </a:r>
            <a:r>
              <a:rPr lang="nl-NL" i="1" dirty="0" err="1" smtClean="0"/>
              <a:t>Transitiviteit</a:t>
            </a:r>
            <a:endParaRPr lang="nl-NL" i="1" dirty="0"/>
          </a:p>
        </p:txBody>
      </p:sp>
      <p:sp>
        <p:nvSpPr>
          <p:cNvPr id="17" name="Content Placeholder 2"/>
          <p:cNvSpPr txBox="1">
            <a:spLocks/>
          </p:cNvSpPr>
          <p:nvPr/>
        </p:nvSpPr>
        <p:spPr>
          <a:xfrm>
            <a:off x="529208" y="3097560"/>
            <a:ext cx="8363272" cy="3886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Maar wat onderscheid de identiteit dan van andere equivalentierelaties?</a:t>
            </a:r>
          </a:p>
        </p:txBody>
      </p:sp>
      <p:sp>
        <p:nvSpPr>
          <p:cNvPr id="18" name="Content Placeholder 2"/>
          <p:cNvSpPr txBox="1">
            <a:spLocks/>
          </p:cNvSpPr>
          <p:nvPr/>
        </p:nvSpPr>
        <p:spPr>
          <a:xfrm>
            <a:off x="467544" y="3645024"/>
            <a:ext cx="8363272" cy="15407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De identiteit voldoet aan </a:t>
            </a:r>
            <a:r>
              <a:rPr lang="nl-NL" sz="2000" dirty="0" err="1" smtClean="0"/>
              <a:t>Leibniz’s</a:t>
            </a:r>
            <a:r>
              <a:rPr lang="nl-NL" sz="2000" dirty="0" smtClean="0"/>
              <a:t> </a:t>
            </a:r>
            <a:r>
              <a:rPr lang="nl-NL" sz="2000" dirty="0" smtClean="0">
                <a:solidFill>
                  <a:srgbClr val="0070C0"/>
                </a:solidFill>
              </a:rPr>
              <a:t>principe van de identiteit van het                niet onderscheidbare</a:t>
            </a:r>
            <a:r>
              <a:rPr lang="nl-NL" sz="20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Als alles wat naar waarheid van </a:t>
            </a:r>
            <a:r>
              <a:rPr lang="nl-NL" sz="2000" b="1" dirty="0" smtClean="0"/>
              <a:t>a</a:t>
            </a:r>
            <a:r>
              <a:rPr lang="nl-NL" sz="2000" dirty="0" smtClean="0"/>
              <a:t> gezegd kan worden ook naar waarheid van </a:t>
            </a:r>
            <a:r>
              <a:rPr lang="nl-NL" sz="2000" b="1" dirty="0" smtClean="0"/>
              <a:t>b</a:t>
            </a:r>
            <a:r>
              <a:rPr lang="nl-NL" sz="2000" dirty="0" smtClean="0"/>
              <a:t> gezegd kan worden (en omgekeerd), dan geldt </a:t>
            </a:r>
            <a:r>
              <a:rPr lang="nl-NL" sz="2000" b="1" dirty="0" smtClean="0"/>
              <a:t>a=b</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b="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	</a:t>
            </a:r>
            <a:r>
              <a:rPr lang="nl-NL" sz="2000" dirty="0" smtClean="0"/>
              <a:t> </a:t>
            </a:r>
          </a:p>
        </p:txBody>
      </p:sp>
      <p:sp>
        <p:nvSpPr>
          <p:cNvPr id="19" name="Content Placeholder 2"/>
          <p:cNvSpPr txBox="1">
            <a:spLocks/>
          </p:cNvSpPr>
          <p:nvPr/>
        </p:nvSpPr>
        <p:spPr>
          <a:xfrm>
            <a:off x="395536" y="5257800"/>
            <a:ext cx="8363272" cy="129614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Anders gezegd:</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Als </a:t>
            </a:r>
            <a:r>
              <a:rPr lang="nl-NL" sz="2000" b="1" dirty="0" smtClean="0"/>
              <a:t>a</a:t>
            </a:r>
            <a:r>
              <a:rPr lang="nl-NL" sz="2000" dirty="0" smtClean="0"/>
              <a:t> altijd kan worden vervangen door </a:t>
            </a:r>
            <a:r>
              <a:rPr lang="nl-NL" sz="2000" b="1" dirty="0" smtClean="0"/>
              <a:t>b</a:t>
            </a:r>
            <a:r>
              <a:rPr lang="nl-NL" sz="2000" dirty="0" smtClean="0"/>
              <a:t> met behoud van </a:t>
            </a:r>
            <a:r>
              <a:rPr lang="nl-NL" sz="2000" dirty="0" err="1" smtClean="0"/>
              <a:t>waarheids</a:t>
            </a:r>
            <a:r>
              <a:rPr lang="nl-NL" sz="2000" dirty="0" smtClean="0"/>
              <a:t>- </a:t>
            </a:r>
            <a:br>
              <a:rPr lang="nl-NL" sz="2000" dirty="0" smtClean="0"/>
            </a:br>
            <a:r>
              <a:rPr lang="nl-NL" sz="2000" dirty="0" smtClean="0"/>
              <a:t> waarde  (en omgekeerd), dan geldt </a:t>
            </a:r>
            <a:r>
              <a:rPr lang="nl-NL" sz="2000" b="1" dirty="0" smtClean="0"/>
              <a:t>a=b</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	</a:t>
            </a:r>
            <a:r>
              <a:rPr lang="nl-NL" sz="2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fade">
                                      <p:cBhvr>
                                        <p:cTn id="15" dur="2000"/>
                                        <p:tgtEl>
                                          <p:spTgt spid="1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4" end="4"/>
                                            </p:txEl>
                                          </p:spTgt>
                                        </p:tgtEl>
                                        <p:attrNameLst>
                                          <p:attrName>style.visibility</p:attrName>
                                        </p:attrNameLst>
                                      </p:cBhvr>
                                      <p:to>
                                        <p:strVal val="visible"/>
                                      </p:to>
                                    </p:set>
                                    <p:animEffect transition="in" filter="fade">
                                      <p:cBhvr>
                                        <p:cTn id="18" dur="2000"/>
                                        <p:tgtEl>
                                          <p:spTgt spid="1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2000"/>
                                        <p:tgtEl>
                                          <p:spTgt spid="19">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fade">
                                      <p:cBhvr>
                                        <p:cTn id="26" dur="2000"/>
                                        <p:tgtEl>
                                          <p:spTgt spid="19">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Effect transition="in" filter="fade">
                                      <p:cBhvr>
                                        <p:cTn id="29" dur="20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build="allAtOnce"/>
      <p:bldP spid="19" grpId="0" build="allAtOnce"/>
    </p:bld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Identiteit (=) nader geanalyseerd</a:t>
            </a:r>
            <a:endParaRPr lang="nl-NL" sz="3600" dirty="0"/>
          </a:p>
        </p:txBody>
      </p:sp>
      <p:sp>
        <p:nvSpPr>
          <p:cNvPr id="14" name="Content Placeholder 2"/>
          <p:cNvSpPr txBox="1">
            <a:spLocks/>
          </p:cNvSpPr>
          <p:nvPr/>
        </p:nvSpPr>
        <p:spPr>
          <a:xfrm>
            <a:off x="467544" y="1412776"/>
            <a:ext cx="8363272"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Of wat formeler gezegd:</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a:p>
            <a:pPr marL="342900" lvl="0" indent="-342900">
              <a:spcBef>
                <a:spcPct val="20000"/>
              </a:spcBef>
              <a:defRPr/>
            </a:pPr>
            <a:r>
              <a:rPr lang="nl-NL" sz="2000" dirty="0" smtClean="0"/>
              <a:t>	Als voor elke formule </a:t>
            </a:r>
            <a:r>
              <a:rPr lang="el-GR" sz="2000" b="1" i="1" dirty="0" smtClean="0"/>
              <a:t>α</a:t>
            </a:r>
            <a:r>
              <a:rPr lang="nl-NL" sz="2000" b="1" dirty="0" smtClean="0"/>
              <a:t>[x]</a:t>
            </a:r>
            <a:r>
              <a:rPr lang="nl-NL" sz="2000" dirty="0" smtClean="0"/>
              <a:t> waarin </a:t>
            </a:r>
            <a:r>
              <a:rPr lang="nl-NL" sz="2000" b="1" dirty="0" smtClean="0"/>
              <a:t>x</a:t>
            </a:r>
            <a:r>
              <a:rPr lang="nl-NL" sz="2000" dirty="0" smtClean="0"/>
              <a:t> de </a:t>
            </a:r>
            <a:r>
              <a:rPr lang="nl-NL" sz="2000" i="1" dirty="0" smtClean="0"/>
              <a:t>enige</a:t>
            </a:r>
            <a:r>
              <a:rPr lang="nl-NL" sz="2000" dirty="0" smtClean="0"/>
              <a:t> </a:t>
            </a:r>
            <a:r>
              <a:rPr lang="nl-NL" sz="2000" dirty="0" err="1" smtClean="0"/>
              <a:t>variable</a:t>
            </a:r>
            <a:r>
              <a:rPr lang="nl-NL" sz="2000" dirty="0" smtClean="0"/>
              <a:t> is die vrij optreedt     en vrij is, geldt: </a:t>
            </a:r>
            <a:r>
              <a:rPr lang="el-GR" sz="2000" b="1" i="1" dirty="0" smtClean="0"/>
              <a:t>α</a:t>
            </a:r>
            <a:r>
              <a:rPr lang="nl-NL" sz="2000" b="1" dirty="0" smtClean="0"/>
              <a:t>[a] ↔</a:t>
            </a:r>
            <a:r>
              <a:rPr lang="nl-NL" sz="2000" b="1" dirty="0" smtClean="0">
                <a:solidFill>
                  <a:srgbClr val="0070C0"/>
                </a:solidFill>
              </a:rPr>
              <a:t> </a:t>
            </a:r>
            <a:r>
              <a:rPr lang="el-GR" sz="2000" b="1" i="1" dirty="0" smtClean="0"/>
              <a:t>α</a:t>
            </a:r>
            <a:r>
              <a:rPr lang="nl-NL" sz="2000" b="1" dirty="0" smtClean="0"/>
              <a:t>[b]</a:t>
            </a:r>
            <a:r>
              <a:rPr lang="nl-NL" sz="2000" dirty="0" smtClean="0"/>
              <a:t>, dan </a:t>
            </a:r>
            <a:r>
              <a:rPr lang="nl-NL" sz="2000" b="1" dirty="0" smtClean="0"/>
              <a:t>a=b</a:t>
            </a:r>
            <a:r>
              <a:rPr lang="nl-NL" sz="2000" dirty="0" smtClean="0"/>
              <a:t> </a:t>
            </a:r>
            <a:r>
              <a:rPr lang="nl-NL" sz="2000" b="1" dirty="0" smtClean="0">
                <a:solidFill>
                  <a:srgbClr val="0070C0"/>
                </a:solidFill>
              </a:rPr>
              <a:t> </a:t>
            </a:r>
            <a:r>
              <a:rPr lang="nl-NL" sz="2000" b="1" dirty="0" smtClean="0"/>
              <a:t> </a:t>
            </a:r>
            <a:r>
              <a:rPr lang="nl-NL" sz="2000" dirty="0" smtClean="0"/>
              <a:t>   </a:t>
            </a:r>
          </a:p>
        </p:txBody>
      </p:sp>
      <p:sp>
        <p:nvSpPr>
          <p:cNvPr id="10" name="TextBox 9"/>
          <p:cNvSpPr txBox="1"/>
          <p:nvPr/>
        </p:nvSpPr>
        <p:spPr>
          <a:xfrm>
            <a:off x="5508104" y="2566645"/>
            <a:ext cx="2808312" cy="646331"/>
          </a:xfrm>
          <a:prstGeom prst="rect">
            <a:avLst/>
          </a:prstGeom>
          <a:noFill/>
        </p:spPr>
        <p:txBody>
          <a:bodyPr wrap="square" rtlCol="0">
            <a:spAutoFit/>
          </a:bodyPr>
          <a:lstStyle/>
          <a:p>
            <a:r>
              <a:rPr lang="nl-NL" i="1" dirty="0" smtClean="0"/>
              <a:t>Waarom mogen we niet schrijven </a:t>
            </a:r>
            <a:r>
              <a:rPr lang="el-GR" b="1" i="1" dirty="0" smtClean="0"/>
              <a:t>α</a:t>
            </a:r>
            <a:r>
              <a:rPr lang="nl-NL" b="1" i="1" dirty="0" smtClean="0"/>
              <a:t>[a] = </a:t>
            </a:r>
            <a:r>
              <a:rPr lang="el-GR" b="1" i="1" dirty="0" smtClean="0"/>
              <a:t>α</a:t>
            </a:r>
            <a:r>
              <a:rPr lang="nl-NL" b="1" i="1" dirty="0" smtClean="0"/>
              <a:t>[b]</a:t>
            </a:r>
            <a:r>
              <a:rPr lang="nl-NL" i="1" dirty="0" smtClean="0"/>
              <a:t> ? </a:t>
            </a:r>
            <a:endParaRPr lang="nl-NL" i="1" dirty="0"/>
          </a:p>
        </p:txBody>
      </p:sp>
      <p:sp>
        <p:nvSpPr>
          <p:cNvPr id="11" name="Content Placeholder 2"/>
          <p:cNvSpPr txBox="1">
            <a:spLocks/>
          </p:cNvSpPr>
          <p:nvPr/>
        </p:nvSpPr>
        <p:spPr>
          <a:xfrm>
            <a:off x="385192" y="3429000"/>
            <a:ext cx="8363272" cy="792088"/>
          </a:xfrm>
          <a:prstGeom prst="rect">
            <a:avLst/>
          </a:prstGeom>
        </p:spPr>
        <p:txBody>
          <a:bodyPr vert="horz" lIns="91440" tIns="45720" rIns="91440" bIns="45720" rtlCol="0">
            <a:noAutofit/>
          </a:bodyPr>
          <a:lstStyle/>
          <a:p>
            <a:pPr marL="342900" lvl="0" indent="-342900">
              <a:spcBef>
                <a:spcPct val="20000"/>
              </a:spcBef>
              <a:defRPr/>
            </a:pPr>
            <a:r>
              <a:rPr lang="nl-NL" sz="2000" dirty="0" smtClean="0">
                <a:solidFill>
                  <a:srgbClr val="C00000"/>
                </a:solidFill>
              </a:rPr>
              <a:t>	Een formule </a:t>
            </a:r>
            <a:r>
              <a:rPr lang="el-GR" sz="2000" b="1" i="1" dirty="0" smtClean="0">
                <a:solidFill>
                  <a:srgbClr val="C00000"/>
                </a:solidFill>
              </a:rPr>
              <a:t>α</a:t>
            </a:r>
            <a:r>
              <a:rPr lang="nl-NL" sz="2000" b="1" dirty="0" smtClean="0">
                <a:solidFill>
                  <a:srgbClr val="C00000"/>
                </a:solidFill>
              </a:rPr>
              <a:t>[x]</a:t>
            </a:r>
            <a:r>
              <a:rPr lang="nl-NL" sz="2000" dirty="0" smtClean="0">
                <a:solidFill>
                  <a:srgbClr val="C00000"/>
                </a:solidFill>
              </a:rPr>
              <a:t> waarin </a:t>
            </a:r>
            <a:r>
              <a:rPr lang="nl-NL" sz="2000" b="1" dirty="0" smtClean="0">
                <a:solidFill>
                  <a:srgbClr val="C00000"/>
                </a:solidFill>
              </a:rPr>
              <a:t>x</a:t>
            </a:r>
            <a:r>
              <a:rPr lang="nl-NL" sz="2000" dirty="0" smtClean="0">
                <a:solidFill>
                  <a:srgbClr val="C00000"/>
                </a:solidFill>
              </a:rPr>
              <a:t> de </a:t>
            </a:r>
            <a:r>
              <a:rPr lang="nl-NL" sz="2000" i="1" dirty="0" smtClean="0">
                <a:solidFill>
                  <a:srgbClr val="C00000"/>
                </a:solidFill>
              </a:rPr>
              <a:t>enige</a:t>
            </a:r>
            <a:r>
              <a:rPr lang="nl-NL" sz="2000" dirty="0" smtClean="0">
                <a:solidFill>
                  <a:srgbClr val="C00000"/>
                </a:solidFill>
              </a:rPr>
              <a:t> </a:t>
            </a:r>
            <a:r>
              <a:rPr lang="nl-NL" sz="2000" dirty="0" err="1" smtClean="0">
                <a:solidFill>
                  <a:srgbClr val="C00000"/>
                </a:solidFill>
              </a:rPr>
              <a:t>variable</a:t>
            </a:r>
            <a:r>
              <a:rPr lang="nl-NL" sz="2000" dirty="0" smtClean="0">
                <a:solidFill>
                  <a:srgbClr val="C00000"/>
                </a:solidFill>
              </a:rPr>
              <a:t> is die vrij optreedt en vrij is, wordt ook wel een </a:t>
            </a:r>
            <a:r>
              <a:rPr lang="nl-NL" sz="2000" u="sng" dirty="0" err="1" smtClean="0">
                <a:solidFill>
                  <a:srgbClr val="C00000"/>
                </a:solidFill>
              </a:rPr>
              <a:t>predikatieve</a:t>
            </a:r>
            <a:r>
              <a:rPr lang="nl-NL" sz="2000" u="sng" dirty="0" smtClean="0">
                <a:solidFill>
                  <a:srgbClr val="C00000"/>
                </a:solidFill>
              </a:rPr>
              <a:t> expressie</a:t>
            </a:r>
            <a:r>
              <a:rPr lang="nl-NL" sz="2000" dirty="0" smtClean="0">
                <a:solidFill>
                  <a:srgbClr val="C00000"/>
                </a:solidFill>
              </a:rPr>
              <a:t> genoemd en genoteerd als </a:t>
            </a:r>
            <a:r>
              <a:rPr lang="el-GR" sz="2000" b="1" i="1" dirty="0" smtClean="0">
                <a:solidFill>
                  <a:srgbClr val="C00000"/>
                </a:solidFill>
              </a:rPr>
              <a:t>α</a:t>
            </a:r>
            <a:r>
              <a:rPr lang="nl-NL" sz="2000" b="1" dirty="0" smtClean="0">
                <a:solidFill>
                  <a:srgbClr val="FF0000"/>
                </a:solidFill>
              </a:rPr>
              <a:t>(</a:t>
            </a:r>
            <a:r>
              <a:rPr lang="nl-NL" sz="2000" b="1" dirty="0" smtClean="0">
                <a:solidFill>
                  <a:srgbClr val="C00000"/>
                </a:solidFill>
              </a:rPr>
              <a:t>x</a:t>
            </a:r>
            <a:r>
              <a:rPr lang="nl-NL" sz="2000" b="1" dirty="0" smtClean="0">
                <a:solidFill>
                  <a:srgbClr val="FF0000"/>
                </a:solidFill>
              </a:rPr>
              <a:t>)</a:t>
            </a:r>
            <a:r>
              <a:rPr lang="nl-NL" sz="2000" dirty="0" smtClean="0">
                <a:solidFill>
                  <a:srgbClr val="C00000"/>
                </a:solidFill>
              </a:rPr>
              <a:t> </a:t>
            </a:r>
          </a:p>
        </p:txBody>
      </p:sp>
      <p:sp>
        <p:nvSpPr>
          <p:cNvPr id="12" name="Content Placeholder 2"/>
          <p:cNvSpPr txBox="1">
            <a:spLocks/>
          </p:cNvSpPr>
          <p:nvPr/>
        </p:nvSpPr>
        <p:spPr>
          <a:xfrm>
            <a:off x="395536" y="5229200"/>
            <a:ext cx="8363272"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Het principe van de identiteit van het niet onderscheidbare wordt nu:</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a:p>
            <a:pPr marL="342900" lvl="0" indent="-342900">
              <a:spcBef>
                <a:spcPct val="20000"/>
              </a:spcBef>
              <a:defRPr/>
            </a:pPr>
            <a:r>
              <a:rPr lang="nl-NL" sz="2000" dirty="0" smtClean="0"/>
              <a:t>	Als voor elke </a:t>
            </a:r>
            <a:r>
              <a:rPr lang="nl-NL" sz="2000" dirty="0" err="1" smtClean="0"/>
              <a:t>predikatieve</a:t>
            </a:r>
            <a:r>
              <a:rPr lang="nl-NL" sz="2000" dirty="0" smtClean="0"/>
              <a:t> expressie </a:t>
            </a:r>
            <a:r>
              <a:rPr lang="el-GR" sz="2000" b="1" i="1" dirty="0" smtClean="0"/>
              <a:t>α</a:t>
            </a:r>
            <a:r>
              <a:rPr lang="nl-NL" sz="2000" b="1" dirty="0" smtClean="0"/>
              <a:t>(x)</a:t>
            </a:r>
            <a:r>
              <a:rPr lang="nl-NL" sz="2000" dirty="0" smtClean="0"/>
              <a:t> geldt: </a:t>
            </a:r>
            <a:r>
              <a:rPr lang="el-GR" sz="2000" b="1" i="1" dirty="0" smtClean="0"/>
              <a:t>α</a:t>
            </a:r>
            <a:r>
              <a:rPr lang="nl-NL" sz="2000" b="1" dirty="0" smtClean="0"/>
              <a:t>(a) ↔</a:t>
            </a:r>
            <a:r>
              <a:rPr lang="nl-NL" sz="2000" b="1" dirty="0" smtClean="0">
                <a:solidFill>
                  <a:srgbClr val="0070C0"/>
                </a:solidFill>
              </a:rPr>
              <a:t> </a:t>
            </a:r>
            <a:r>
              <a:rPr lang="el-GR" sz="2000" b="1" i="1" dirty="0" smtClean="0"/>
              <a:t>α</a:t>
            </a:r>
            <a:r>
              <a:rPr lang="nl-NL" sz="2000" b="1" dirty="0" smtClean="0"/>
              <a:t>(b)</a:t>
            </a:r>
            <a:r>
              <a:rPr lang="nl-NL" sz="2000" dirty="0" smtClean="0"/>
              <a:t>, dan </a:t>
            </a:r>
            <a:r>
              <a:rPr lang="nl-NL" sz="2000" b="1" dirty="0" smtClean="0"/>
              <a:t>a=b</a:t>
            </a:r>
            <a:r>
              <a:rPr lang="nl-NL" sz="2000" dirty="0" smtClean="0"/>
              <a:t> </a:t>
            </a:r>
            <a:r>
              <a:rPr lang="nl-NL" sz="2000" b="1" dirty="0" smtClean="0">
                <a:solidFill>
                  <a:srgbClr val="0070C0"/>
                </a:solidFill>
              </a:rPr>
              <a:t> </a:t>
            </a:r>
            <a:r>
              <a:rPr lang="nl-NL" sz="2000" b="1" dirty="0" smtClean="0"/>
              <a:t> </a:t>
            </a:r>
            <a:r>
              <a:rPr lang="nl-NL" sz="2000" dirty="0" smtClean="0"/>
              <a:t>   </a:t>
            </a:r>
          </a:p>
        </p:txBody>
      </p:sp>
      <p:sp>
        <p:nvSpPr>
          <p:cNvPr id="13" name="Content Placeholder 2"/>
          <p:cNvSpPr txBox="1">
            <a:spLocks/>
          </p:cNvSpPr>
          <p:nvPr/>
        </p:nvSpPr>
        <p:spPr>
          <a:xfrm>
            <a:off x="385192" y="4149080"/>
            <a:ext cx="8363272" cy="504056"/>
          </a:xfrm>
          <a:prstGeom prst="rect">
            <a:avLst/>
          </a:prstGeom>
        </p:spPr>
        <p:txBody>
          <a:bodyPr vert="horz" lIns="91440" tIns="45720" rIns="91440" bIns="45720" rtlCol="0">
            <a:noAutofit/>
          </a:bodyPr>
          <a:lstStyle/>
          <a:p>
            <a:pPr marL="342900" lvl="0" indent="-342900">
              <a:spcBef>
                <a:spcPct val="20000"/>
              </a:spcBef>
              <a:defRPr/>
            </a:pPr>
            <a:r>
              <a:rPr lang="nl-NL" sz="2000" dirty="0" smtClean="0">
                <a:solidFill>
                  <a:srgbClr val="C00000"/>
                </a:solidFill>
              </a:rPr>
              <a:t>	Voorbeelden van </a:t>
            </a:r>
            <a:r>
              <a:rPr lang="nl-NL" sz="2000" dirty="0" err="1" smtClean="0">
                <a:solidFill>
                  <a:srgbClr val="C00000"/>
                </a:solidFill>
              </a:rPr>
              <a:t>predikatieve</a:t>
            </a:r>
            <a:r>
              <a:rPr lang="nl-NL" sz="2000" dirty="0" smtClean="0">
                <a:solidFill>
                  <a:srgbClr val="C00000"/>
                </a:solidFill>
              </a:rPr>
              <a:t> expressies </a:t>
            </a:r>
            <a:r>
              <a:rPr lang="el-GR" sz="2000" b="1" i="1" dirty="0" smtClean="0">
                <a:solidFill>
                  <a:srgbClr val="C00000"/>
                </a:solidFill>
              </a:rPr>
              <a:t>α</a:t>
            </a:r>
            <a:r>
              <a:rPr lang="nl-NL" sz="2000" b="1" dirty="0" smtClean="0">
                <a:solidFill>
                  <a:srgbClr val="C00000"/>
                </a:solidFill>
              </a:rPr>
              <a:t>(x) </a:t>
            </a:r>
            <a:r>
              <a:rPr lang="nl-NL" sz="2000" dirty="0" smtClean="0">
                <a:solidFill>
                  <a:srgbClr val="C00000"/>
                </a:solidFill>
              </a:rPr>
              <a:t>zijn: </a:t>
            </a:r>
            <a:r>
              <a:rPr lang="nl-NL" sz="2000" b="1" dirty="0" smtClean="0">
                <a:solidFill>
                  <a:srgbClr val="C00000"/>
                </a:solidFill>
              </a:rPr>
              <a:t>∃y </a:t>
            </a:r>
            <a:r>
              <a:rPr lang="nl-NL" sz="2000" b="1" dirty="0" err="1" smtClean="0">
                <a:solidFill>
                  <a:srgbClr val="C00000"/>
                </a:solidFill>
              </a:rPr>
              <a:t>Fxy</a:t>
            </a:r>
            <a:r>
              <a:rPr lang="nl-NL" sz="2000" b="1" dirty="0" smtClean="0">
                <a:solidFill>
                  <a:srgbClr val="C00000"/>
                </a:solidFill>
              </a:rPr>
              <a:t> </a:t>
            </a:r>
            <a:r>
              <a:rPr lang="nl-NL" sz="2000" dirty="0" smtClean="0">
                <a:solidFill>
                  <a:srgbClr val="C00000"/>
                </a:solidFill>
              </a:rPr>
              <a:t>, </a:t>
            </a:r>
            <a:r>
              <a:rPr lang="nl-NL" sz="2000" b="1" dirty="0" err="1" smtClean="0">
                <a:solidFill>
                  <a:srgbClr val="C00000"/>
                </a:solidFill>
              </a:rPr>
              <a:t>Axb</a:t>
            </a:r>
            <a:r>
              <a:rPr lang="nl-NL" sz="2000" b="1" dirty="0" smtClean="0">
                <a:solidFill>
                  <a:srgbClr val="C00000"/>
                </a:solidFill>
              </a:rPr>
              <a:t> en x=a</a:t>
            </a:r>
          </a:p>
          <a:p>
            <a:pPr marL="342900" lvl="0" indent="-342900">
              <a:spcBef>
                <a:spcPct val="20000"/>
              </a:spcBef>
              <a:defRPr/>
            </a:pPr>
            <a:r>
              <a:rPr lang="nl-NL" sz="2000" b="1" dirty="0" smtClean="0">
                <a:solidFill>
                  <a:srgbClr val="C00000"/>
                </a:solidFill>
              </a:rPr>
              <a:t>	</a:t>
            </a:r>
            <a:r>
              <a:rPr lang="nl-NL" sz="2000" dirty="0" smtClean="0">
                <a:solidFill>
                  <a:srgbClr val="C00000"/>
                </a:solidFill>
              </a:rPr>
              <a:t>Het tweede voorbeeld is een </a:t>
            </a:r>
            <a:r>
              <a:rPr lang="nl-NL" sz="2000" i="1" dirty="0" smtClean="0">
                <a:solidFill>
                  <a:srgbClr val="C00000"/>
                </a:solidFill>
              </a:rPr>
              <a:t>atomaire</a:t>
            </a:r>
            <a:r>
              <a:rPr lang="nl-NL" sz="2000" dirty="0" smtClean="0">
                <a:solidFill>
                  <a:srgbClr val="C00000"/>
                </a:solidFill>
              </a:rPr>
              <a:t> </a:t>
            </a:r>
            <a:r>
              <a:rPr lang="nl-NL" sz="2000" dirty="0" err="1" smtClean="0">
                <a:solidFill>
                  <a:srgbClr val="C00000"/>
                </a:solidFill>
              </a:rPr>
              <a:t>predikatieve</a:t>
            </a:r>
            <a:r>
              <a:rPr lang="nl-NL" sz="2000" dirty="0" smtClean="0">
                <a:solidFill>
                  <a:srgbClr val="C00000"/>
                </a:solidFill>
              </a:rPr>
              <a:t> expressie.</a:t>
            </a:r>
          </a:p>
          <a:p>
            <a:pPr marL="342900" lvl="0" indent="-342900">
              <a:spcBef>
                <a:spcPct val="20000"/>
              </a:spcBef>
              <a:defRPr/>
            </a:pPr>
            <a:endParaRPr lang="nl-NL" sz="2000" dirty="0" smtClean="0">
              <a:solidFill>
                <a:srgbClr val="C00000"/>
              </a:solidFill>
            </a:endParaRPr>
          </a:p>
          <a:p>
            <a:pPr marL="342900" lvl="0" indent="-342900">
              <a:spcBef>
                <a:spcPct val="20000"/>
              </a:spcBef>
              <a:defRPr/>
            </a:pPr>
            <a:r>
              <a:rPr lang="nl-NL" sz="2000" dirty="0" smtClean="0">
                <a:solidFill>
                  <a:srgbClr val="C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2000"/>
                                        <p:tgtEl>
                                          <p:spTgt spid="1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2000"/>
                                        <p:tgtEl>
                                          <p:spTgt spid="1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fade">
                                      <p:cBhvr>
                                        <p:cTn id="23" dur="2000"/>
                                        <p:tgtEl>
                                          <p:spTgt spid="1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000"/>
                                        <p:tgtEl>
                                          <p:spTgt spid="1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fade">
                                      <p:cBhvr>
                                        <p:cTn id="31"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13" grpId="0" build="allAtOnce"/>
    </p:bld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Identiteit (=) nader geanalyseerd</a:t>
            </a:r>
            <a:endParaRPr lang="nl-NL" sz="3600" dirty="0"/>
          </a:p>
        </p:txBody>
      </p:sp>
      <p:sp>
        <p:nvSpPr>
          <p:cNvPr id="8" name="Content Placeholder 2"/>
          <p:cNvSpPr txBox="1">
            <a:spLocks/>
          </p:cNvSpPr>
          <p:nvPr/>
        </p:nvSpPr>
        <p:spPr>
          <a:xfrm>
            <a:off x="467544" y="1556792"/>
            <a:ext cx="8363272" cy="208823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De identiteit voldoet eveneens aan de omkering van genoemd principe. Deze omkering is ook een principe en staat bekend als </a:t>
            </a:r>
            <a:r>
              <a:rPr lang="nl-NL" sz="2000" dirty="0" smtClean="0">
                <a:solidFill>
                  <a:srgbClr val="0070C0"/>
                </a:solidFill>
              </a:rPr>
              <a:t>het principe van       de niet onderscheidbaarheid van het identieke</a:t>
            </a:r>
            <a:r>
              <a:rPr lang="nl-NL" sz="20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lang="nl-NL" sz="2000" dirty="0" smtClean="0"/>
              <a:t>	Als </a:t>
            </a:r>
            <a:r>
              <a:rPr lang="nl-NL" sz="2000" b="1" dirty="0" smtClean="0"/>
              <a:t>a=b</a:t>
            </a:r>
            <a:r>
              <a:rPr lang="nl-NL" sz="2000" dirty="0" smtClean="0"/>
              <a:t>, dan geldt voor elke </a:t>
            </a:r>
            <a:r>
              <a:rPr lang="nl-NL" sz="2000" dirty="0" err="1" smtClean="0"/>
              <a:t>predikatieve</a:t>
            </a:r>
            <a:r>
              <a:rPr lang="nl-NL" sz="2000" dirty="0" smtClean="0"/>
              <a:t> expressie </a:t>
            </a:r>
            <a:r>
              <a:rPr lang="el-GR" sz="2000" b="1" i="1" dirty="0" smtClean="0"/>
              <a:t>α</a:t>
            </a:r>
            <a:r>
              <a:rPr lang="nl-NL" sz="2000" b="1" dirty="0" smtClean="0"/>
              <a:t>(x)</a:t>
            </a:r>
            <a:r>
              <a:rPr lang="nl-NL" sz="2000" dirty="0" smtClean="0"/>
              <a:t>: </a:t>
            </a:r>
            <a:r>
              <a:rPr lang="el-GR" sz="2000" b="1" i="1" dirty="0" smtClean="0"/>
              <a:t>α</a:t>
            </a:r>
            <a:r>
              <a:rPr lang="nl-NL" sz="2000" b="1" dirty="0" smtClean="0"/>
              <a:t>(a) ↔</a:t>
            </a:r>
            <a:r>
              <a:rPr lang="nl-NL" sz="2000" b="1" dirty="0" smtClean="0">
                <a:solidFill>
                  <a:srgbClr val="0070C0"/>
                </a:solidFill>
              </a:rPr>
              <a:t> </a:t>
            </a:r>
            <a:r>
              <a:rPr lang="el-GR" sz="2000" b="1" i="1" dirty="0" smtClean="0"/>
              <a:t>α</a:t>
            </a:r>
            <a:r>
              <a:rPr lang="nl-NL" sz="2000" b="1" dirty="0" smtClean="0"/>
              <a:t>(b)</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20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2000" b="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	</a:t>
            </a:r>
            <a:r>
              <a:rPr lang="nl-NL" sz="2000" dirty="0" smtClean="0"/>
              <a:t> </a:t>
            </a:r>
          </a:p>
        </p:txBody>
      </p:sp>
      <p:sp>
        <p:nvSpPr>
          <p:cNvPr id="9" name="Content Placeholder 2"/>
          <p:cNvSpPr txBox="1">
            <a:spLocks/>
          </p:cNvSpPr>
          <p:nvPr/>
        </p:nvSpPr>
        <p:spPr>
          <a:xfrm>
            <a:off x="457200" y="3356992"/>
            <a:ext cx="8686800" cy="129614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Wanneer we beide hierboven genoemde principes combineren, krijgen we: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lang="nl-NL" sz="2000" dirty="0" smtClean="0"/>
              <a:t>	</a:t>
            </a:r>
            <a:r>
              <a:rPr lang="nl-NL" sz="2000" b="1" dirty="0" smtClean="0"/>
              <a:t>a=b</a:t>
            </a:r>
            <a:r>
              <a:rPr lang="nl-NL" sz="2000" dirty="0" smtClean="0"/>
              <a:t> dan en slechts dan als voor elke </a:t>
            </a:r>
            <a:r>
              <a:rPr lang="nl-NL" sz="2000" dirty="0" err="1" smtClean="0"/>
              <a:t>predikatieve</a:t>
            </a:r>
            <a:r>
              <a:rPr lang="nl-NL" sz="2000" dirty="0" smtClean="0"/>
              <a:t> expressie </a:t>
            </a:r>
            <a:r>
              <a:rPr lang="el-GR" sz="2000" b="1" i="1" dirty="0" smtClean="0"/>
              <a:t>α</a:t>
            </a:r>
            <a:r>
              <a:rPr lang="nl-NL" sz="2000" b="1" dirty="0" smtClean="0"/>
              <a:t>(x)</a:t>
            </a:r>
            <a:r>
              <a:rPr lang="nl-NL" sz="2000" dirty="0" smtClean="0"/>
              <a:t>: </a:t>
            </a:r>
            <a:r>
              <a:rPr lang="el-GR" sz="2000" b="1" i="1" dirty="0" smtClean="0"/>
              <a:t>α</a:t>
            </a:r>
            <a:r>
              <a:rPr lang="nl-NL" sz="2000" b="1" dirty="0" smtClean="0"/>
              <a:t>(a) ↔</a:t>
            </a:r>
            <a:r>
              <a:rPr lang="nl-NL" sz="2000" b="1" dirty="0" smtClean="0">
                <a:solidFill>
                  <a:srgbClr val="0070C0"/>
                </a:solidFill>
              </a:rPr>
              <a:t> </a:t>
            </a:r>
            <a:r>
              <a:rPr lang="el-GR" sz="2000" b="1" i="1" dirty="0" smtClean="0"/>
              <a:t>α</a:t>
            </a:r>
            <a:r>
              <a:rPr lang="nl-NL" sz="2000" b="1" dirty="0" smtClean="0"/>
              <a:t>(b)</a:t>
            </a:r>
            <a:endParaRPr lang="nl-NL"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20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2000" b="1"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sz="2000" b="1" dirty="0" smtClean="0"/>
              <a:t>	</a:t>
            </a:r>
            <a:r>
              <a:rPr lang="nl-NL" sz="2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2000"/>
                                        <p:tgtEl>
                                          <p:spTgt spid="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fade">
                                      <p:cBhvr>
                                        <p:cTn id="13"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Identiteit toevoegen aan natuurlijke deductie</a:t>
            </a:r>
            <a:endParaRPr lang="nl-NL" sz="3600" dirty="0"/>
          </a:p>
        </p:txBody>
      </p:sp>
      <p:sp>
        <p:nvSpPr>
          <p:cNvPr id="8" name="Content Placeholder 2"/>
          <p:cNvSpPr txBox="1">
            <a:spLocks/>
          </p:cNvSpPr>
          <p:nvPr/>
        </p:nvSpPr>
        <p:spPr>
          <a:xfrm>
            <a:off x="467544" y="1556792"/>
            <a:ext cx="8363272" cy="10801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Tot dusver hebben we nog geen afleidingen in het systeem van natuurlijke deductie gemaakt met de identiteit. We hebben voor deze nieuwe logische constante immers nog geen </a:t>
            </a:r>
            <a:r>
              <a:rPr lang="nl-NL" sz="2000" i="1" dirty="0" err="1" smtClean="0"/>
              <a:t>gebruiks</a:t>
            </a:r>
            <a:r>
              <a:rPr lang="nl-NL" sz="2000" i="1" dirty="0" smtClean="0"/>
              <a:t>- en introductieregel </a:t>
            </a:r>
            <a:r>
              <a:rPr lang="nl-NL" sz="2000" dirty="0" smtClean="0"/>
              <a:t>geïntroduceerd!</a:t>
            </a:r>
          </a:p>
        </p:txBody>
      </p:sp>
      <p:sp>
        <p:nvSpPr>
          <p:cNvPr id="5" name="Content Placeholder 2"/>
          <p:cNvSpPr txBox="1">
            <a:spLocks/>
          </p:cNvSpPr>
          <p:nvPr/>
        </p:nvSpPr>
        <p:spPr>
          <a:xfrm>
            <a:off x="467544" y="2708920"/>
            <a:ext cx="8363272"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Wat zou een geschikte gebruiksregel zijn voor de identiteit?</a:t>
            </a:r>
          </a:p>
        </p:txBody>
      </p:sp>
      <p:sp>
        <p:nvSpPr>
          <p:cNvPr id="6" name="Content Placeholder 2"/>
          <p:cNvSpPr txBox="1">
            <a:spLocks/>
          </p:cNvSpPr>
          <p:nvPr/>
        </p:nvSpPr>
        <p:spPr>
          <a:xfrm>
            <a:off x="827584" y="3429000"/>
            <a:ext cx="2998168" cy="302433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p>
          <a:p>
            <a:pPr marL="342900" lvl="0" indent="-342900">
              <a:spcBef>
                <a:spcPct val="20000"/>
              </a:spcBef>
            </a:pPr>
            <a:r>
              <a:rPr lang="nl-NL" sz="2000" dirty="0" smtClean="0"/>
              <a:t>3. </a:t>
            </a:r>
            <a:r>
              <a:rPr lang="nl-NL" sz="2000" b="1" dirty="0" smtClean="0"/>
              <a:t>a = b</a:t>
            </a:r>
          </a:p>
          <a:p>
            <a:pPr marL="342900" lvl="0" indent="-342900">
              <a:spcBef>
                <a:spcPct val="20000"/>
              </a:spcBef>
            </a:pPr>
            <a:r>
              <a:rPr lang="nl-NL" sz="2000" dirty="0" smtClean="0"/>
              <a:t>….</a:t>
            </a:r>
          </a:p>
          <a:p>
            <a:pPr marL="342900" lvl="0" indent="-342900">
              <a:spcBef>
                <a:spcPct val="20000"/>
              </a:spcBef>
            </a:pPr>
            <a:r>
              <a:rPr lang="nl-NL" sz="2000" dirty="0" smtClean="0"/>
              <a:t>6. </a:t>
            </a:r>
            <a:r>
              <a:rPr lang="el-GR" sz="2000" b="1" i="1" dirty="0" smtClean="0"/>
              <a:t>α</a:t>
            </a:r>
            <a:r>
              <a:rPr lang="nl-NL" sz="2000" b="1" dirty="0" smtClean="0"/>
              <a:t>(a)</a:t>
            </a:r>
            <a:r>
              <a:rPr lang="nl-NL" sz="2000" dirty="0" smtClean="0"/>
              <a:t> </a:t>
            </a:r>
          </a:p>
          <a:p>
            <a:pPr marL="342900" lvl="0" indent="-342900">
              <a:spcBef>
                <a:spcPct val="20000"/>
              </a:spcBef>
            </a:pPr>
            <a:r>
              <a:rPr lang="nl-NL" sz="2000" dirty="0" smtClean="0"/>
              <a:t>….</a:t>
            </a:r>
          </a:p>
          <a:p>
            <a:pPr marL="342900" lvl="0" indent="-342900">
              <a:spcBef>
                <a:spcPct val="20000"/>
              </a:spcBef>
            </a:pPr>
            <a:r>
              <a:rPr lang="nl-NL" sz="2000" dirty="0" smtClean="0"/>
              <a:t>9. </a:t>
            </a:r>
            <a:r>
              <a:rPr lang="el-GR" sz="2000" b="1" i="1" dirty="0" smtClean="0"/>
              <a:t>α</a:t>
            </a:r>
            <a:r>
              <a:rPr lang="nl-NL" sz="2000" b="1" dirty="0" smtClean="0"/>
              <a:t>(b)</a:t>
            </a:r>
            <a:r>
              <a:rPr lang="nl-NL" sz="2000" dirty="0" smtClean="0"/>
              <a:t> </a:t>
            </a:r>
            <a:r>
              <a:rPr lang="nl-NL" sz="2000" b="1" dirty="0" smtClean="0"/>
              <a:t>	 G = (3,6)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extBox 9"/>
          <p:cNvSpPr txBox="1"/>
          <p:nvPr/>
        </p:nvSpPr>
        <p:spPr>
          <a:xfrm>
            <a:off x="3635896" y="3645024"/>
            <a:ext cx="2160240" cy="923330"/>
          </a:xfrm>
          <a:prstGeom prst="rect">
            <a:avLst/>
          </a:prstGeom>
          <a:noFill/>
        </p:spPr>
        <p:txBody>
          <a:bodyPr wrap="square" rtlCol="0">
            <a:spAutoFit/>
          </a:bodyPr>
          <a:lstStyle/>
          <a:p>
            <a:r>
              <a:rPr lang="nl-NL" dirty="0" smtClean="0"/>
              <a:t>Op welk principe is deze gebruiksregel gebaseerd?</a:t>
            </a:r>
            <a:endParaRPr lang="nl-NL" dirty="0"/>
          </a:p>
        </p:txBody>
      </p:sp>
      <p:sp>
        <p:nvSpPr>
          <p:cNvPr id="11" name="TextBox 10"/>
          <p:cNvSpPr txBox="1"/>
          <p:nvPr/>
        </p:nvSpPr>
        <p:spPr>
          <a:xfrm>
            <a:off x="6012160" y="3657798"/>
            <a:ext cx="2880320" cy="923330"/>
          </a:xfrm>
          <a:prstGeom prst="rect">
            <a:avLst/>
          </a:prstGeom>
          <a:noFill/>
        </p:spPr>
        <p:txBody>
          <a:bodyPr wrap="square" rtlCol="0">
            <a:spAutoFit/>
          </a:bodyPr>
          <a:lstStyle/>
          <a:p>
            <a:r>
              <a:rPr lang="nl-NL" dirty="0" smtClean="0">
                <a:solidFill>
                  <a:srgbClr val="0070C0"/>
                </a:solidFill>
              </a:rPr>
              <a:t>Het principe van de niet onderscheidbaarheid            van het identieke</a:t>
            </a:r>
            <a:endParaRPr lang="nl-NL" dirty="0"/>
          </a:p>
        </p:txBody>
      </p:sp>
      <p:sp>
        <p:nvSpPr>
          <p:cNvPr id="12" name="TextBox 11"/>
          <p:cNvSpPr txBox="1"/>
          <p:nvPr/>
        </p:nvSpPr>
        <p:spPr>
          <a:xfrm>
            <a:off x="6084168" y="4797152"/>
            <a:ext cx="2448272" cy="1631216"/>
          </a:xfrm>
          <a:prstGeom prst="rect">
            <a:avLst/>
          </a:prstGeom>
          <a:noFill/>
        </p:spPr>
        <p:txBody>
          <a:bodyPr wrap="square" rtlCol="0">
            <a:spAutoFit/>
          </a:bodyPr>
          <a:lstStyle/>
          <a:p>
            <a:r>
              <a:rPr lang="nl-NL" sz="2000" b="1" dirty="0" smtClean="0"/>
              <a:t>3. a = b</a:t>
            </a:r>
          </a:p>
          <a:p>
            <a:r>
              <a:rPr lang="nl-NL" sz="2000" b="1" dirty="0" smtClean="0"/>
              <a:t>6</a:t>
            </a:r>
            <a:r>
              <a:rPr lang="nl-NL" sz="2000" b="1" i="1" dirty="0" smtClean="0"/>
              <a:t>. </a:t>
            </a:r>
            <a:r>
              <a:rPr lang="el-GR" sz="2000" b="1" i="1" dirty="0" smtClean="0"/>
              <a:t>α</a:t>
            </a:r>
            <a:r>
              <a:rPr lang="nl-NL" sz="2000" b="1" dirty="0" smtClean="0"/>
              <a:t>(a)</a:t>
            </a:r>
          </a:p>
          <a:p>
            <a:r>
              <a:rPr lang="nl-NL" sz="2000" b="1" dirty="0" smtClean="0"/>
              <a:t>7. </a:t>
            </a:r>
            <a:r>
              <a:rPr lang="el-GR" sz="2000" b="1" i="1" dirty="0" smtClean="0">
                <a:solidFill>
                  <a:srgbClr val="0070C0"/>
                </a:solidFill>
              </a:rPr>
              <a:t>α</a:t>
            </a:r>
            <a:r>
              <a:rPr lang="nl-NL" sz="2000" b="1" dirty="0" smtClean="0">
                <a:solidFill>
                  <a:srgbClr val="0070C0"/>
                </a:solidFill>
              </a:rPr>
              <a:t>(a) ↔ </a:t>
            </a:r>
            <a:r>
              <a:rPr lang="el-GR" sz="2000" b="1" i="1" dirty="0" smtClean="0">
                <a:solidFill>
                  <a:srgbClr val="0070C0"/>
                </a:solidFill>
              </a:rPr>
              <a:t>α</a:t>
            </a:r>
            <a:r>
              <a:rPr lang="nl-NL" sz="2000" b="1" dirty="0" smtClean="0">
                <a:solidFill>
                  <a:srgbClr val="0070C0"/>
                </a:solidFill>
              </a:rPr>
              <a:t>(b)</a:t>
            </a:r>
          </a:p>
          <a:p>
            <a:r>
              <a:rPr lang="nl-NL" sz="2000" b="1" dirty="0" smtClean="0"/>
              <a:t>8. </a:t>
            </a:r>
            <a:r>
              <a:rPr lang="el-GR" sz="2000" b="1" i="1" dirty="0" smtClean="0"/>
              <a:t>α</a:t>
            </a:r>
            <a:r>
              <a:rPr lang="nl-NL" sz="2000" b="1" dirty="0" smtClean="0"/>
              <a:t>(a) → </a:t>
            </a:r>
            <a:r>
              <a:rPr lang="el-GR" sz="2000" b="1" i="1" dirty="0" smtClean="0"/>
              <a:t>α</a:t>
            </a:r>
            <a:r>
              <a:rPr lang="nl-NL" sz="2000" b="1" dirty="0" smtClean="0"/>
              <a:t>(b)</a:t>
            </a:r>
          </a:p>
          <a:p>
            <a:r>
              <a:rPr lang="nl-NL" sz="2000" b="1" dirty="0" smtClean="0"/>
              <a:t>9. </a:t>
            </a:r>
            <a:r>
              <a:rPr lang="el-GR" sz="2000" b="1" i="1" dirty="0" smtClean="0"/>
              <a:t>α</a:t>
            </a:r>
            <a:r>
              <a:rPr lang="nl-NL" sz="2000" b="1" dirty="0" smtClean="0"/>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0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20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2000"/>
                                        <p:tgtEl>
                                          <p:spTgt spid="6">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2000"/>
                                        <p:tgtEl>
                                          <p:spTgt spid="6">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20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20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20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fade">
                                      <p:cBhvr>
                                        <p:cTn id="45" dur="2000"/>
                                        <p:tgtEl>
                                          <p:spTgt spid="12">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animEffect transition="in" filter="fade">
                                      <p:cBhvr>
                                        <p:cTn id="48" dur="2000"/>
                                        <p:tgtEl>
                                          <p:spTgt spid="12">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animEffect transition="in" filter="fade">
                                      <p:cBhvr>
                                        <p:cTn id="51" dur="2000"/>
                                        <p:tgtEl>
                                          <p:spTgt spid="12">
                                            <p:txEl>
                                              <p:pRg st="2" end="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xEl>
                                              <p:pRg st="3" end="3"/>
                                            </p:txEl>
                                          </p:spTgt>
                                        </p:tgtEl>
                                        <p:attrNameLst>
                                          <p:attrName>style.visibility</p:attrName>
                                        </p:attrNameLst>
                                      </p:cBhvr>
                                      <p:to>
                                        <p:strVal val="visible"/>
                                      </p:to>
                                    </p:set>
                                    <p:animEffect transition="in" filter="fade">
                                      <p:cBhvr>
                                        <p:cTn id="54" dur="2000"/>
                                        <p:tgtEl>
                                          <p:spTgt spid="12">
                                            <p:txEl>
                                              <p:pRg st="3" end="3"/>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xEl>
                                              <p:pRg st="4" end="4"/>
                                            </p:txEl>
                                          </p:spTgt>
                                        </p:tgtEl>
                                        <p:attrNameLst>
                                          <p:attrName>style.visibility</p:attrName>
                                        </p:attrNameLst>
                                      </p:cBhvr>
                                      <p:to>
                                        <p:strVal val="visible"/>
                                      </p:to>
                                    </p:set>
                                    <p:animEffect transition="in" filter="fade">
                                      <p:cBhvr>
                                        <p:cTn id="57"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10" grpId="0" build="allAtOnce"/>
      <p:bldP spid="11" grpId="0" build="allAtOnce"/>
      <p:bldP spid="12" grpId="0" build="allAtOnce"/>
    </p:bld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Identiteit toevoegen aan natuurlijke deductie</a:t>
            </a:r>
            <a:endParaRPr lang="nl-NL" sz="3600" dirty="0"/>
          </a:p>
        </p:txBody>
      </p:sp>
      <p:sp>
        <p:nvSpPr>
          <p:cNvPr id="5" name="Content Placeholder 2"/>
          <p:cNvSpPr txBox="1">
            <a:spLocks/>
          </p:cNvSpPr>
          <p:nvPr/>
        </p:nvSpPr>
        <p:spPr>
          <a:xfrm>
            <a:off x="467544" y="1556792"/>
            <a:ext cx="8363272"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Wat zou een geschikte introductieregel zijn voor de identiteit?</a:t>
            </a:r>
          </a:p>
        </p:txBody>
      </p:sp>
      <p:sp>
        <p:nvSpPr>
          <p:cNvPr id="6" name="Content Placeholder 2"/>
          <p:cNvSpPr txBox="1">
            <a:spLocks/>
          </p:cNvSpPr>
          <p:nvPr/>
        </p:nvSpPr>
        <p:spPr>
          <a:xfrm>
            <a:off x="827584" y="2276872"/>
            <a:ext cx="3168352" cy="21602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p>
          <a:p>
            <a:pPr marL="342900" lvl="0" indent="-342900">
              <a:spcBef>
                <a:spcPct val="20000"/>
              </a:spcBef>
            </a:pPr>
            <a:r>
              <a:rPr lang="nl-NL" sz="2000" dirty="0" smtClean="0"/>
              <a:t>….</a:t>
            </a:r>
          </a:p>
          <a:p>
            <a:pPr marL="342900" lvl="0" indent="-342900">
              <a:spcBef>
                <a:spcPct val="20000"/>
              </a:spcBef>
            </a:pPr>
            <a:r>
              <a:rPr lang="nl-NL" sz="2000" dirty="0" smtClean="0"/>
              <a:t>5. </a:t>
            </a:r>
            <a:r>
              <a:rPr lang="nl-NL" sz="2000" b="1" dirty="0" smtClean="0"/>
              <a:t>a=a</a:t>
            </a:r>
            <a:r>
              <a:rPr lang="nl-NL" sz="2000" dirty="0" smtClean="0"/>
              <a:t> </a:t>
            </a:r>
            <a:r>
              <a:rPr lang="nl-NL" sz="2000" b="1" dirty="0" smtClean="0"/>
              <a:t>	 I= </a:t>
            </a:r>
          </a:p>
          <a:p>
            <a:pPr marL="342900" lvl="0" indent="-342900">
              <a:spcBef>
                <a:spcPct val="20000"/>
              </a:spcBef>
            </a:pPr>
            <a:r>
              <a:rPr lang="nl-NL" sz="2000" b="1" dirty="0" smtClean="0"/>
              <a:t>		</a:t>
            </a:r>
            <a:r>
              <a:rPr lang="nl-NL" sz="2000" dirty="0" smtClean="0"/>
              <a:t>Voor </a:t>
            </a:r>
            <a:r>
              <a:rPr lang="nl-NL" sz="2000" i="1" dirty="0" smtClean="0"/>
              <a:t>iedere</a:t>
            </a:r>
            <a:r>
              <a:rPr lang="nl-NL" sz="2000" dirty="0" smtClean="0"/>
              <a:t> 	individuconstante </a:t>
            </a:r>
            <a:r>
              <a:rPr lang="nl-NL" sz="2000" b="1" dirty="0" smtClean="0"/>
              <a:t>a</a:t>
            </a:r>
            <a:endParaRPr kumimoji="0" lang="nl-NL"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4644008" y="2204864"/>
            <a:ext cx="4248472" cy="369332"/>
          </a:xfrm>
          <a:prstGeom prst="rect">
            <a:avLst/>
          </a:prstGeom>
          <a:noFill/>
        </p:spPr>
        <p:txBody>
          <a:bodyPr wrap="square" rtlCol="0">
            <a:spAutoFit/>
          </a:bodyPr>
          <a:lstStyle/>
          <a:p>
            <a:r>
              <a:rPr lang="nl-NL" dirty="0" smtClean="0"/>
              <a:t>Bewijs dat de identiteit symmetrisch is.</a:t>
            </a:r>
            <a:endParaRPr lang="nl-NL" dirty="0"/>
          </a:p>
        </p:txBody>
      </p:sp>
      <p:sp>
        <p:nvSpPr>
          <p:cNvPr id="8" name="TextBox 7"/>
          <p:cNvSpPr txBox="1"/>
          <p:nvPr/>
        </p:nvSpPr>
        <p:spPr>
          <a:xfrm>
            <a:off x="4716016" y="2699628"/>
            <a:ext cx="4248472" cy="369332"/>
          </a:xfrm>
          <a:prstGeom prst="rect">
            <a:avLst/>
          </a:prstGeom>
          <a:noFill/>
        </p:spPr>
        <p:txBody>
          <a:bodyPr wrap="square" rtlCol="0">
            <a:spAutoFit/>
          </a:bodyPr>
          <a:lstStyle/>
          <a:p>
            <a:r>
              <a:rPr lang="nl-NL" b="1" dirty="0" smtClean="0"/>
              <a:t>Ⱶ  ∀x ∀y (x=y → y=x) </a:t>
            </a:r>
            <a:endParaRPr lang="nl-NL" b="1" dirty="0"/>
          </a:p>
        </p:txBody>
      </p:sp>
      <p:sp>
        <p:nvSpPr>
          <p:cNvPr id="9" name="Rectangle 8"/>
          <p:cNvSpPr/>
          <p:nvPr/>
        </p:nvSpPr>
        <p:spPr>
          <a:xfrm>
            <a:off x="4788024" y="3212976"/>
            <a:ext cx="5112568" cy="1754326"/>
          </a:xfrm>
          <a:prstGeom prst="rect">
            <a:avLst/>
          </a:prstGeom>
        </p:spPr>
        <p:txBody>
          <a:bodyPr wrap="square">
            <a:spAutoFit/>
          </a:bodyPr>
          <a:lstStyle/>
          <a:p>
            <a:r>
              <a:rPr lang="nl-NL" dirty="0" smtClean="0"/>
              <a:t>1.</a:t>
            </a:r>
            <a:r>
              <a:rPr lang="nl-NL" b="1" dirty="0" smtClean="0"/>
              <a:t>  a=b 			</a:t>
            </a:r>
            <a:r>
              <a:rPr lang="nl-NL" dirty="0" err="1" smtClean="0"/>
              <a:t>Ass</a:t>
            </a:r>
            <a:r>
              <a:rPr lang="nl-NL" dirty="0" smtClean="0"/>
              <a:t>.</a:t>
            </a:r>
          </a:p>
          <a:p>
            <a:r>
              <a:rPr lang="nl-NL" dirty="0" smtClean="0"/>
              <a:t>2.  </a:t>
            </a:r>
            <a:r>
              <a:rPr lang="nl-NL" b="1" dirty="0" smtClean="0"/>
              <a:t>a=a			</a:t>
            </a:r>
            <a:r>
              <a:rPr lang="nl-NL" dirty="0" smtClean="0"/>
              <a:t>I=</a:t>
            </a:r>
          </a:p>
          <a:p>
            <a:r>
              <a:rPr lang="nl-NL" dirty="0" smtClean="0"/>
              <a:t>3.  </a:t>
            </a:r>
            <a:r>
              <a:rPr lang="nl-NL" b="1" dirty="0" smtClean="0"/>
              <a:t>b=a		 	</a:t>
            </a:r>
            <a:r>
              <a:rPr lang="nl-NL" dirty="0" smtClean="0"/>
              <a:t>G = (1,2)</a:t>
            </a:r>
            <a:r>
              <a:rPr lang="nl-NL" b="1" dirty="0" smtClean="0"/>
              <a:t> 	</a:t>
            </a:r>
            <a:endParaRPr lang="nl-NL" dirty="0" smtClean="0"/>
          </a:p>
          <a:p>
            <a:r>
              <a:rPr lang="nl-NL" dirty="0" smtClean="0"/>
              <a:t>4.  </a:t>
            </a:r>
            <a:r>
              <a:rPr lang="nl-NL" b="1" dirty="0" smtClean="0"/>
              <a:t>a=b → b=a		</a:t>
            </a:r>
            <a:r>
              <a:rPr lang="nl-NL" dirty="0" smtClean="0"/>
              <a:t>I → (1,3)</a:t>
            </a:r>
            <a:r>
              <a:rPr lang="nl-NL" b="1" dirty="0" smtClean="0"/>
              <a:t> </a:t>
            </a:r>
            <a:endParaRPr lang="nl-NL" dirty="0" smtClean="0"/>
          </a:p>
          <a:p>
            <a:r>
              <a:rPr lang="nl-NL" dirty="0" smtClean="0"/>
              <a:t>5. </a:t>
            </a:r>
            <a:r>
              <a:rPr lang="nl-NL" b="1" dirty="0" smtClean="0"/>
              <a:t>∀y (a=y → y=a) 		</a:t>
            </a:r>
            <a:r>
              <a:rPr lang="nl-NL" dirty="0" smtClean="0"/>
              <a:t>I ∀(4) </a:t>
            </a:r>
          </a:p>
          <a:p>
            <a:r>
              <a:rPr lang="nl-NL" dirty="0" smtClean="0"/>
              <a:t>6. </a:t>
            </a:r>
            <a:r>
              <a:rPr lang="nl-NL" b="1" dirty="0" smtClean="0"/>
              <a:t>∀x ∀y (x=y → y=x)  	</a:t>
            </a:r>
            <a:r>
              <a:rPr lang="nl-NL" dirty="0" smtClean="0"/>
              <a:t>I ∀(5)</a:t>
            </a:r>
          </a:p>
        </p:txBody>
      </p:sp>
      <p:cxnSp>
        <p:nvCxnSpPr>
          <p:cNvPr id="10" name="Straight Connector 9"/>
          <p:cNvCxnSpPr/>
          <p:nvPr/>
        </p:nvCxnSpPr>
        <p:spPr>
          <a:xfrm flipH="1">
            <a:off x="4716016" y="3289052"/>
            <a:ext cx="7200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16016" y="3289052"/>
            <a:ext cx="0" cy="7920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16016" y="4081140"/>
            <a:ext cx="172819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44008" y="5085184"/>
            <a:ext cx="4248472" cy="369332"/>
          </a:xfrm>
          <a:prstGeom prst="rect">
            <a:avLst/>
          </a:prstGeom>
          <a:noFill/>
        </p:spPr>
        <p:txBody>
          <a:bodyPr wrap="square" rtlCol="0">
            <a:spAutoFit/>
          </a:bodyPr>
          <a:lstStyle/>
          <a:p>
            <a:r>
              <a:rPr lang="nl-NL" dirty="0" smtClean="0"/>
              <a:t>Geldt nu ook </a:t>
            </a:r>
            <a:r>
              <a:rPr lang="nl-NL" b="1" dirty="0" smtClean="0"/>
              <a:t>|=  ∀x ∀y (x=y → y=x) </a:t>
            </a:r>
            <a:r>
              <a:rPr lang="nl-NL" dirty="0" smtClean="0"/>
              <a:t>?</a:t>
            </a:r>
            <a:r>
              <a:rPr lang="nl-NL" b="1" dirty="0" smtClean="0"/>
              <a:t> </a:t>
            </a:r>
            <a:endParaRPr lang="nl-NL" b="1" dirty="0"/>
          </a:p>
        </p:txBody>
      </p:sp>
      <p:sp>
        <p:nvSpPr>
          <p:cNvPr id="17" name="TextBox 16"/>
          <p:cNvSpPr txBox="1"/>
          <p:nvPr/>
        </p:nvSpPr>
        <p:spPr>
          <a:xfrm>
            <a:off x="4644008" y="5661248"/>
            <a:ext cx="4464496" cy="1200329"/>
          </a:xfrm>
          <a:prstGeom prst="rect">
            <a:avLst/>
          </a:prstGeom>
          <a:noFill/>
        </p:spPr>
        <p:txBody>
          <a:bodyPr wrap="square" rtlCol="0">
            <a:spAutoFit/>
          </a:bodyPr>
          <a:lstStyle/>
          <a:p>
            <a:r>
              <a:rPr lang="nl-NL" dirty="0" smtClean="0"/>
              <a:t>Dat is vooralsnog onduidelijk. We hebben nog geen semantische boomregels voor </a:t>
            </a:r>
            <a:r>
              <a:rPr lang="nl-NL" b="1" dirty="0" smtClean="0"/>
              <a:t>=</a:t>
            </a:r>
            <a:r>
              <a:rPr lang="nl-NL" dirty="0" smtClean="0"/>
              <a:t> en we weten ook nog niet of </a:t>
            </a:r>
            <a:r>
              <a:rPr lang="nl-NL" dirty="0" err="1" smtClean="0"/>
              <a:t>predikaatlogica</a:t>
            </a:r>
            <a:r>
              <a:rPr lang="nl-NL" dirty="0" smtClean="0"/>
              <a:t> uitgebreid met </a:t>
            </a:r>
            <a:r>
              <a:rPr lang="nl-NL" b="1" dirty="0" smtClean="0"/>
              <a:t>=</a:t>
            </a:r>
            <a:r>
              <a:rPr lang="nl-NL" dirty="0" smtClean="0"/>
              <a:t> correct (en volledig) is!</a:t>
            </a:r>
            <a:endParaRPr lang="nl-NL" b="1" dirty="0"/>
          </a:p>
        </p:txBody>
      </p:sp>
      <p:sp>
        <p:nvSpPr>
          <p:cNvPr id="18" name="TextBox 17"/>
          <p:cNvSpPr txBox="1"/>
          <p:nvPr/>
        </p:nvSpPr>
        <p:spPr>
          <a:xfrm>
            <a:off x="251520" y="4797152"/>
            <a:ext cx="4248472" cy="369332"/>
          </a:xfrm>
          <a:prstGeom prst="rect">
            <a:avLst/>
          </a:prstGeom>
          <a:noFill/>
        </p:spPr>
        <p:txBody>
          <a:bodyPr wrap="square" rtlCol="0">
            <a:spAutoFit/>
          </a:bodyPr>
          <a:lstStyle/>
          <a:p>
            <a:r>
              <a:rPr lang="nl-NL" dirty="0" smtClean="0"/>
              <a:t>Bewijs dat de identiteit reflexief is.</a:t>
            </a:r>
            <a:endParaRPr lang="nl-NL" dirty="0"/>
          </a:p>
        </p:txBody>
      </p:sp>
      <p:sp>
        <p:nvSpPr>
          <p:cNvPr id="19" name="TextBox 18"/>
          <p:cNvSpPr txBox="1"/>
          <p:nvPr/>
        </p:nvSpPr>
        <p:spPr>
          <a:xfrm>
            <a:off x="323528" y="5291916"/>
            <a:ext cx="4248472" cy="369332"/>
          </a:xfrm>
          <a:prstGeom prst="rect">
            <a:avLst/>
          </a:prstGeom>
          <a:noFill/>
        </p:spPr>
        <p:txBody>
          <a:bodyPr wrap="square" rtlCol="0">
            <a:spAutoFit/>
          </a:bodyPr>
          <a:lstStyle/>
          <a:p>
            <a:r>
              <a:rPr lang="nl-NL" b="1" dirty="0" smtClean="0"/>
              <a:t>Ⱶ  ∀x </a:t>
            </a:r>
            <a:r>
              <a:rPr lang="nl-NL" b="1" dirty="0" err="1" smtClean="0"/>
              <a:t>x</a:t>
            </a:r>
            <a:r>
              <a:rPr lang="nl-NL" b="1" dirty="0" smtClean="0"/>
              <a:t>=x </a:t>
            </a:r>
            <a:endParaRPr lang="nl-NL" b="1" dirty="0"/>
          </a:p>
        </p:txBody>
      </p:sp>
      <p:sp>
        <p:nvSpPr>
          <p:cNvPr id="20" name="Rectangle 19"/>
          <p:cNvSpPr/>
          <p:nvPr/>
        </p:nvSpPr>
        <p:spPr>
          <a:xfrm>
            <a:off x="323528" y="5801196"/>
            <a:ext cx="2664296" cy="646331"/>
          </a:xfrm>
          <a:prstGeom prst="rect">
            <a:avLst/>
          </a:prstGeom>
        </p:spPr>
        <p:txBody>
          <a:bodyPr wrap="square">
            <a:spAutoFit/>
          </a:bodyPr>
          <a:lstStyle/>
          <a:p>
            <a:r>
              <a:rPr lang="nl-NL" dirty="0" smtClean="0"/>
              <a:t>1.</a:t>
            </a:r>
            <a:r>
              <a:rPr lang="nl-NL" b="1" dirty="0" smtClean="0"/>
              <a:t> a=a 		</a:t>
            </a:r>
            <a:r>
              <a:rPr lang="nl-NL" dirty="0" smtClean="0"/>
              <a:t>I=</a:t>
            </a:r>
            <a:r>
              <a:rPr lang="nl-NL" b="1" dirty="0" smtClean="0"/>
              <a:t> </a:t>
            </a:r>
            <a:endParaRPr lang="nl-NL" dirty="0" smtClean="0"/>
          </a:p>
          <a:p>
            <a:r>
              <a:rPr lang="nl-NL" dirty="0" smtClean="0"/>
              <a:t>2. </a:t>
            </a:r>
            <a:r>
              <a:rPr lang="nl-NL" b="1" dirty="0" smtClean="0"/>
              <a:t>∀x </a:t>
            </a:r>
            <a:r>
              <a:rPr lang="nl-NL" b="1" dirty="0" err="1" smtClean="0"/>
              <a:t>x</a:t>
            </a:r>
            <a:r>
              <a:rPr lang="nl-NL" b="1" dirty="0" smtClean="0"/>
              <a:t>=x</a:t>
            </a:r>
            <a:r>
              <a:rPr lang="nl-NL" dirty="0" smtClean="0"/>
              <a:t>  </a:t>
            </a:r>
            <a:r>
              <a:rPr lang="nl-NL" b="1" dirty="0" smtClean="0"/>
              <a:t>	</a:t>
            </a:r>
            <a:r>
              <a:rPr lang="nl-NL" dirty="0" smtClean="0"/>
              <a:t>I ∀(1) </a:t>
            </a:r>
          </a:p>
        </p:txBody>
      </p:sp>
      <p:sp>
        <p:nvSpPr>
          <p:cNvPr id="24" name="TextBox 23"/>
          <p:cNvSpPr txBox="1"/>
          <p:nvPr/>
        </p:nvSpPr>
        <p:spPr>
          <a:xfrm>
            <a:off x="251520" y="7677472"/>
            <a:ext cx="4248472" cy="369332"/>
          </a:xfrm>
          <a:prstGeom prst="rect">
            <a:avLst/>
          </a:prstGeom>
          <a:noFill/>
        </p:spPr>
        <p:txBody>
          <a:bodyPr wrap="square" rtlCol="0">
            <a:spAutoFit/>
          </a:bodyPr>
          <a:lstStyle/>
          <a:p>
            <a:r>
              <a:rPr lang="nl-NL" dirty="0" smtClean="0"/>
              <a:t>Geldt nu ook </a:t>
            </a:r>
            <a:r>
              <a:rPr lang="nl-NL" b="1" dirty="0" smtClean="0"/>
              <a:t>|=  ∀x ∀y (x=y → y=x) </a:t>
            </a:r>
            <a:r>
              <a:rPr lang="nl-NL" dirty="0" smtClean="0"/>
              <a:t>?</a:t>
            </a:r>
            <a:r>
              <a:rPr lang="nl-NL" b="1" dirty="0" smtClean="0"/>
              <a:t> </a:t>
            </a:r>
            <a:endParaRPr lang="nl-NL" b="1" dirty="0"/>
          </a:p>
        </p:txBody>
      </p:sp>
      <p:sp>
        <p:nvSpPr>
          <p:cNvPr id="25" name="TextBox 24"/>
          <p:cNvSpPr txBox="1"/>
          <p:nvPr/>
        </p:nvSpPr>
        <p:spPr>
          <a:xfrm>
            <a:off x="251520" y="8194302"/>
            <a:ext cx="4464496" cy="923330"/>
          </a:xfrm>
          <a:prstGeom prst="rect">
            <a:avLst/>
          </a:prstGeom>
          <a:noFill/>
        </p:spPr>
        <p:txBody>
          <a:bodyPr wrap="square" rtlCol="0">
            <a:spAutoFit/>
          </a:bodyPr>
          <a:lstStyle/>
          <a:p>
            <a:r>
              <a:rPr lang="nl-NL" dirty="0" smtClean="0"/>
              <a:t>Dat is niet duidelijk. We weten vooralsnog niet of de </a:t>
            </a:r>
            <a:r>
              <a:rPr lang="nl-NL" dirty="0" err="1" smtClean="0"/>
              <a:t>predikatenlogica</a:t>
            </a:r>
            <a:r>
              <a:rPr lang="nl-NL" dirty="0" smtClean="0"/>
              <a:t> uitgebreid met = als logische constantie correct en volledig is!</a:t>
            </a:r>
            <a:endParaRPr lang="nl-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20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20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fade">
                                      <p:cBhvr>
                                        <p:cTn id="29" dur="20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2000"/>
                                        <p:tgtEl>
                                          <p:spTgt spid="20">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fade">
                                      <p:cBhvr>
                                        <p:cTn id="37" dur="20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20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20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20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0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2000"/>
                                        <p:tgtEl>
                                          <p:spTgt spid="11"/>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0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animEffect transition="in" filter="fade">
                                      <p:cBhvr>
                                        <p:cTn id="66" dur="2000"/>
                                        <p:tgtEl>
                                          <p:spTgt spid="1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p:bldP spid="16" grpId="0" build="allAtOnce"/>
      <p:bldP spid="17" grpId="0" build="allAtOnce"/>
      <p:bldP spid="18" grpId="0" build="allAtOnce"/>
      <p:bldP spid="19" grpId="0" build="allAtOnce"/>
      <p:bldP spid="20" grpId="0" build="allAtOnce"/>
    </p:bld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Semantische boomregels voor identiteit</a:t>
            </a:r>
            <a:endParaRPr lang="nl-NL" sz="3600" dirty="0"/>
          </a:p>
        </p:txBody>
      </p:sp>
      <p:sp>
        <p:nvSpPr>
          <p:cNvPr id="24" name="TextBox 23"/>
          <p:cNvSpPr txBox="1"/>
          <p:nvPr/>
        </p:nvSpPr>
        <p:spPr>
          <a:xfrm>
            <a:off x="251520" y="7677472"/>
            <a:ext cx="4248472" cy="369332"/>
          </a:xfrm>
          <a:prstGeom prst="rect">
            <a:avLst/>
          </a:prstGeom>
          <a:noFill/>
        </p:spPr>
        <p:txBody>
          <a:bodyPr wrap="square" rtlCol="0">
            <a:spAutoFit/>
          </a:bodyPr>
          <a:lstStyle/>
          <a:p>
            <a:r>
              <a:rPr lang="nl-NL" dirty="0" smtClean="0"/>
              <a:t>Geldt nu ook </a:t>
            </a:r>
            <a:r>
              <a:rPr lang="nl-NL" b="1" dirty="0" smtClean="0"/>
              <a:t>|=  ∀x ∀y (x=y → y=x) </a:t>
            </a:r>
            <a:r>
              <a:rPr lang="nl-NL" dirty="0" smtClean="0"/>
              <a:t>?</a:t>
            </a:r>
            <a:r>
              <a:rPr lang="nl-NL" b="1" dirty="0" smtClean="0"/>
              <a:t> </a:t>
            </a:r>
            <a:endParaRPr lang="nl-NL" b="1" dirty="0"/>
          </a:p>
        </p:txBody>
      </p:sp>
      <p:sp>
        <p:nvSpPr>
          <p:cNvPr id="25" name="TextBox 24"/>
          <p:cNvSpPr txBox="1"/>
          <p:nvPr/>
        </p:nvSpPr>
        <p:spPr>
          <a:xfrm>
            <a:off x="251520" y="8194302"/>
            <a:ext cx="4464496" cy="923330"/>
          </a:xfrm>
          <a:prstGeom prst="rect">
            <a:avLst/>
          </a:prstGeom>
          <a:noFill/>
        </p:spPr>
        <p:txBody>
          <a:bodyPr wrap="square" rtlCol="0">
            <a:spAutoFit/>
          </a:bodyPr>
          <a:lstStyle/>
          <a:p>
            <a:r>
              <a:rPr lang="nl-NL" dirty="0" smtClean="0"/>
              <a:t>Dat is niet duidelijk. We weten vooralsnog niet of de </a:t>
            </a:r>
            <a:r>
              <a:rPr lang="nl-NL" dirty="0" err="1" smtClean="0"/>
              <a:t>predikatenlogica</a:t>
            </a:r>
            <a:r>
              <a:rPr lang="nl-NL" dirty="0" smtClean="0"/>
              <a:t> uitgebreid met = als logische constantie correct en volledig is!</a:t>
            </a:r>
            <a:endParaRPr lang="nl-NL" b="1" dirty="0"/>
          </a:p>
        </p:txBody>
      </p:sp>
      <p:sp>
        <p:nvSpPr>
          <p:cNvPr id="21" name="Oval 20"/>
          <p:cNvSpPr/>
          <p:nvPr/>
        </p:nvSpPr>
        <p:spPr>
          <a:xfrm>
            <a:off x="2123728" y="279370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2" name="Straight Connector 21"/>
          <p:cNvCxnSpPr/>
          <p:nvPr/>
        </p:nvCxnSpPr>
        <p:spPr>
          <a:xfrm>
            <a:off x="2159824" y="293771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59824" y="365779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23728" y="416185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p:cNvSpPr/>
          <p:nvPr/>
        </p:nvSpPr>
        <p:spPr>
          <a:xfrm>
            <a:off x="1475656" y="2577678"/>
            <a:ext cx="532518" cy="369332"/>
          </a:xfrm>
          <a:prstGeom prst="rect">
            <a:avLst/>
          </a:prstGeom>
        </p:spPr>
        <p:txBody>
          <a:bodyPr wrap="none">
            <a:spAutoFit/>
          </a:bodyPr>
          <a:lstStyle/>
          <a:p>
            <a:r>
              <a:rPr lang="nl-NL" b="1" dirty="0" smtClean="0"/>
              <a:t>a=b</a:t>
            </a:r>
            <a:endParaRPr lang="nl-NL" b="1" dirty="0"/>
          </a:p>
        </p:txBody>
      </p:sp>
      <p:sp>
        <p:nvSpPr>
          <p:cNvPr id="28" name="Rectangle 27"/>
          <p:cNvSpPr/>
          <p:nvPr/>
        </p:nvSpPr>
        <p:spPr>
          <a:xfrm>
            <a:off x="683568" y="4017838"/>
            <a:ext cx="1388522" cy="369332"/>
          </a:xfrm>
          <a:prstGeom prst="rect">
            <a:avLst/>
          </a:prstGeom>
        </p:spPr>
        <p:txBody>
          <a:bodyPr wrap="none">
            <a:spAutoFit/>
          </a:bodyPr>
          <a:lstStyle/>
          <a:p>
            <a:r>
              <a:rPr lang="el-GR" b="1" i="1" dirty="0" smtClean="0"/>
              <a:t>α</a:t>
            </a:r>
            <a:r>
              <a:rPr lang="nl-NL" b="1" dirty="0" smtClean="0"/>
              <a:t>(a) ↔</a:t>
            </a:r>
            <a:r>
              <a:rPr lang="nl-NL" b="1" dirty="0" smtClean="0">
                <a:solidFill>
                  <a:srgbClr val="0070C0"/>
                </a:solidFill>
              </a:rPr>
              <a:t> </a:t>
            </a:r>
            <a:r>
              <a:rPr lang="el-GR" b="1" i="1" dirty="0" smtClean="0"/>
              <a:t>α</a:t>
            </a:r>
            <a:r>
              <a:rPr lang="nl-NL" b="1" dirty="0" smtClean="0"/>
              <a:t>(b)</a:t>
            </a:r>
            <a:endParaRPr lang="nl-NL" dirty="0"/>
          </a:p>
        </p:txBody>
      </p:sp>
      <p:sp>
        <p:nvSpPr>
          <p:cNvPr id="29" name="TextBox 28"/>
          <p:cNvSpPr txBox="1"/>
          <p:nvPr/>
        </p:nvSpPr>
        <p:spPr>
          <a:xfrm>
            <a:off x="1475656" y="4593902"/>
            <a:ext cx="2808312" cy="923330"/>
          </a:xfrm>
          <a:prstGeom prst="rect">
            <a:avLst/>
          </a:prstGeom>
          <a:noFill/>
        </p:spPr>
        <p:txBody>
          <a:bodyPr wrap="square" rtlCol="0">
            <a:spAutoFit/>
          </a:bodyPr>
          <a:lstStyle/>
          <a:p>
            <a:r>
              <a:rPr lang="nl-NL" dirty="0" smtClean="0"/>
              <a:t>Voor elke </a:t>
            </a:r>
            <a:r>
              <a:rPr lang="nl-NL" u="sng" dirty="0" smtClean="0"/>
              <a:t>atomaire</a:t>
            </a:r>
            <a:r>
              <a:rPr lang="nl-NL" dirty="0" smtClean="0"/>
              <a:t> </a:t>
            </a:r>
            <a:r>
              <a:rPr lang="nl-NL" dirty="0" err="1" smtClean="0"/>
              <a:t>predikatieve</a:t>
            </a:r>
            <a:r>
              <a:rPr lang="nl-NL" dirty="0" smtClean="0"/>
              <a:t> expressie                     in de desbetreffende tak</a:t>
            </a:r>
            <a:endParaRPr lang="nl-NL" dirty="0"/>
          </a:p>
        </p:txBody>
      </p:sp>
      <p:sp>
        <p:nvSpPr>
          <p:cNvPr id="30" name="TextBox 29"/>
          <p:cNvSpPr txBox="1"/>
          <p:nvPr/>
        </p:nvSpPr>
        <p:spPr>
          <a:xfrm>
            <a:off x="1979712" y="3297758"/>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31" name="Oval 30"/>
          <p:cNvSpPr/>
          <p:nvPr/>
        </p:nvSpPr>
        <p:spPr>
          <a:xfrm>
            <a:off x="5652120" y="285293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2" name="Straight Connector 31"/>
          <p:cNvCxnSpPr/>
          <p:nvPr/>
        </p:nvCxnSpPr>
        <p:spPr>
          <a:xfrm>
            <a:off x="5688216" y="299695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88216" y="371703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652120" y="42210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p:cNvSpPr/>
          <p:nvPr/>
        </p:nvSpPr>
        <p:spPr>
          <a:xfrm>
            <a:off x="5724128" y="2636912"/>
            <a:ext cx="527709" cy="369332"/>
          </a:xfrm>
          <a:prstGeom prst="rect">
            <a:avLst/>
          </a:prstGeom>
        </p:spPr>
        <p:txBody>
          <a:bodyPr wrap="none">
            <a:spAutoFit/>
          </a:bodyPr>
          <a:lstStyle/>
          <a:p>
            <a:r>
              <a:rPr lang="nl-NL" b="1" dirty="0" smtClean="0"/>
              <a:t>a=a</a:t>
            </a:r>
            <a:endParaRPr lang="nl-NL" dirty="0"/>
          </a:p>
        </p:txBody>
      </p:sp>
      <p:sp>
        <p:nvSpPr>
          <p:cNvPr id="37" name="TextBox 36"/>
          <p:cNvSpPr txBox="1"/>
          <p:nvPr/>
        </p:nvSpPr>
        <p:spPr>
          <a:xfrm>
            <a:off x="6660232" y="2636912"/>
            <a:ext cx="3312368" cy="646331"/>
          </a:xfrm>
          <a:prstGeom prst="rect">
            <a:avLst/>
          </a:prstGeom>
          <a:noFill/>
        </p:spPr>
        <p:txBody>
          <a:bodyPr wrap="square" rtlCol="0">
            <a:spAutoFit/>
          </a:bodyPr>
          <a:lstStyle/>
          <a:p>
            <a:r>
              <a:rPr lang="nl-NL" dirty="0" smtClean="0"/>
              <a:t>Voor elke                        individuconstante </a:t>
            </a:r>
            <a:r>
              <a:rPr lang="nl-NL" b="1" dirty="0" smtClean="0"/>
              <a:t>a</a:t>
            </a:r>
            <a:endParaRPr lang="nl-NL" dirty="0">
              <a:solidFill>
                <a:srgbClr val="0070C0"/>
              </a:solidFill>
            </a:endParaRPr>
          </a:p>
        </p:txBody>
      </p:sp>
      <p:sp>
        <p:nvSpPr>
          <p:cNvPr id="38" name="TextBox 37"/>
          <p:cNvSpPr txBox="1"/>
          <p:nvPr/>
        </p:nvSpPr>
        <p:spPr>
          <a:xfrm>
            <a:off x="5508104" y="3356992"/>
            <a:ext cx="864096" cy="369332"/>
          </a:xfrm>
          <a:prstGeom prst="rect">
            <a:avLst/>
          </a:prstGeom>
          <a:noFill/>
        </p:spPr>
        <p:txBody>
          <a:bodyPr wrap="square" rtlCol="0">
            <a:spAutoFit/>
          </a:bodyPr>
          <a:lstStyle/>
          <a:p>
            <a:r>
              <a:rPr lang="nl-NL" b="1" dirty="0" smtClean="0">
                <a:solidFill>
                  <a:srgbClr val="0070C0"/>
                </a:solidFill>
              </a:rPr>
              <a:t>…</a:t>
            </a:r>
            <a:endParaRPr lang="nl-NL" b="1" dirty="0">
              <a:solidFill>
                <a:srgbClr val="0070C0"/>
              </a:solidFill>
            </a:endParaRPr>
          </a:p>
        </p:txBody>
      </p:sp>
      <p:sp>
        <p:nvSpPr>
          <p:cNvPr id="39" name="TextBox 38"/>
          <p:cNvSpPr txBox="1"/>
          <p:nvPr/>
        </p:nvSpPr>
        <p:spPr>
          <a:xfrm>
            <a:off x="755576" y="1641574"/>
            <a:ext cx="3168352" cy="646331"/>
          </a:xfrm>
          <a:prstGeom prst="rect">
            <a:avLst/>
          </a:prstGeom>
          <a:noFill/>
        </p:spPr>
        <p:txBody>
          <a:bodyPr wrap="square" rtlCol="0">
            <a:spAutoFit/>
          </a:bodyPr>
          <a:lstStyle/>
          <a:p>
            <a:r>
              <a:rPr lang="nl-NL" dirty="0" smtClean="0">
                <a:solidFill>
                  <a:srgbClr val="0070C0"/>
                </a:solidFill>
              </a:rPr>
              <a:t>Boomregel voor ware identiteitsuitspraken</a:t>
            </a:r>
            <a:endParaRPr lang="nl-NL" dirty="0">
              <a:solidFill>
                <a:srgbClr val="0070C0"/>
              </a:solidFill>
            </a:endParaRPr>
          </a:p>
        </p:txBody>
      </p:sp>
      <p:sp>
        <p:nvSpPr>
          <p:cNvPr id="48" name="TextBox 47"/>
          <p:cNvSpPr txBox="1"/>
          <p:nvPr/>
        </p:nvSpPr>
        <p:spPr>
          <a:xfrm>
            <a:off x="5148064" y="1628800"/>
            <a:ext cx="3168352" cy="646331"/>
          </a:xfrm>
          <a:prstGeom prst="rect">
            <a:avLst/>
          </a:prstGeom>
          <a:noFill/>
        </p:spPr>
        <p:txBody>
          <a:bodyPr wrap="square" rtlCol="0">
            <a:spAutoFit/>
          </a:bodyPr>
          <a:lstStyle/>
          <a:p>
            <a:r>
              <a:rPr lang="nl-NL" dirty="0" smtClean="0">
                <a:solidFill>
                  <a:srgbClr val="0070C0"/>
                </a:solidFill>
              </a:rPr>
              <a:t>Boomregel voor onware identiteitsuitspraken</a:t>
            </a:r>
            <a:endParaRPr lang="nl-NL" dirty="0">
              <a:solidFill>
                <a:srgbClr val="0070C0"/>
              </a:solidFill>
            </a:endParaRPr>
          </a:p>
        </p:txBody>
      </p:sp>
      <p:sp>
        <p:nvSpPr>
          <p:cNvPr id="49" name="TextBox 48"/>
          <p:cNvSpPr txBox="1"/>
          <p:nvPr/>
        </p:nvSpPr>
        <p:spPr>
          <a:xfrm>
            <a:off x="5652120" y="4129916"/>
            <a:ext cx="360040" cy="523220"/>
          </a:xfrm>
          <a:prstGeom prst="rect">
            <a:avLst/>
          </a:prstGeom>
          <a:noFill/>
        </p:spPr>
        <p:txBody>
          <a:bodyPr wrap="square" rtlCol="0">
            <a:spAutoFit/>
          </a:bodyPr>
          <a:lstStyle/>
          <a:p>
            <a:r>
              <a:rPr lang="nl-NL" sz="2800" b="1" dirty="0" smtClean="0"/>
              <a:t>+</a:t>
            </a:r>
            <a:endParaRPr lang="nl-NL" sz="2000" b="1" dirty="0"/>
          </a:p>
        </p:txBody>
      </p:sp>
      <p:sp>
        <p:nvSpPr>
          <p:cNvPr id="50" name="TextBox 49"/>
          <p:cNvSpPr txBox="1"/>
          <p:nvPr/>
        </p:nvSpPr>
        <p:spPr>
          <a:xfrm>
            <a:off x="5364088" y="5229200"/>
            <a:ext cx="3600400" cy="1477328"/>
          </a:xfrm>
          <a:prstGeom prst="rect">
            <a:avLst/>
          </a:prstGeom>
          <a:noFill/>
        </p:spPr>
        <p:txBody>
          <a:bodyPr wrap="square" rtlCol="0">
            <a:spAutoFit/>
          </a:bodyPr>
          <a:lstStyle/>
          <a:p>
            <a:r>
              <a:rPr lang="nl-NL" dirty="0" smtClean="0"/>
              <a:t>Met deze twee boomregels en met de eerder ingevoerde twee regels voor natuurlijke deductie, is de </a:t>
            </a:r>
            <a:r>
              <a:rPr lang="nl-NL" dirty="0" err="1" smtClean="0"/>
              <a:t>predikaatlogica</a:t>
            </a:r>
            <a:r>
              <a:rPr lang="nl-NL" dirty="0" smtClean="0"/>
              <a:t> uitgebreid met </a:t>
            </a:r>
            <a:r>
              <a:rPr lang="nl-NL" b="1" dirty="0" smtClean="0"/>
              <a:t>=</a:t>
            </a:r>
            <a:r>
              <a:rPr lang="nl-NL" dirty="0" smtClean="0"/>
              <a:t> wederom netjes </a:t>
            </a:r>
            <a:r>
              <a:rPr lang="nl-NL" i="1" dirty="0" smtClean="0"/>
              <a:t>correct</a:t>
            </a:r>
            <a:r>
              <a:rPr lang="nl-NL" dirty="0" smtClean="0"/>
              <a:t> en </a:t>
            </a:r>
            <a:r>
              <a:rPr lang="nl-NL" i="1" dirty="0" smtClean="0"/>
              <a:t>volledig</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20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20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20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20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20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8">
                                            <p:txEl>
                                              <p:pRg st="0" end="0"/>
                                            </p:txEl>
                                          </p:spTgt>
                                        </p:tgtEl>
                                        <p:attrNameLst>
                                          <p:attrName>style.visibility</p:attrName>
                                        </p:attrNameLst>
                                      </p:cBhvr>
                                      <p:to>
                                        <p:strVal val="visible"/>
                                      </p:to>
                                    </p:set>
                                    <p:animEffect transition="in" filter="fade">
                                      <p:cBhvr>
                                        <p:cTn id="38" dur="2000"/>
                                        <p:tgtEl>
                                          <p:spTgt spid="4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0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20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0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20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0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0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20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20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0">
                                            <p:txEl>
                                              <p:pRg st="0" end="0"/>
                                            </p:txEl>
                                          </p:spTgt>
                                        </p:tgtEl>
                                        <p:attrNameLst>
                                          <p:attrName>style.visibility</p:attrName>
                                        </p:attrNameLst>
                                      </p:cBhvr>
                                      <p:to>
                                        <p:strVal val="visible"/>
                                      </p:to>
                                    </p:set>
                                    <p:animEffect transition="in" filter="fade">
                                      <p:cBhvr>
                                        <p:cTn id="69" dur="20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27" grpId="0"/>
      <p:bldP spid="28" grpId="0"/>
      <p:bldP spid="29" grpId="0"/>
      <p:bldP spid="30" grpId="0"/>
      <p:bldP spid="31" grpId="0" animBg="1"/>
      <p:bldP spid="34" grpId="0" animBg="1"/>
      <p:bldP spid="35" grpId="0"/>
      <p:bldP spid="37" grpId="0"/>
      <p:bldP spid="38" grpId="0"/>
      <p:bldP spid="39" grpId="0" build="allAtOnce"/>
      <p:bldP spid="48" grpId="0" build="allAtOnce"/>
      <p:bldP spid="49" grpId="0"/>
      <p:bldP spid="50"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de disjunctie (∨)</a:t>
            </a:r>
            <a:endParaRPr lang="nl-NL" sz="3600" dirty="0"/>
          </a:p>
        </p:txBody>
      </p:sp>
      <p:sp>
        <p:nvSpPr>
          <p:cNvPr id="4" name="TextBox 3"/>
          <p:cNvSpPr txBox="1"/>
          <p:nvPr/>
        </p:nvSpPr>
        <p:spPr>
          <a:xfrm>
            <a:off x="539552" y="1412776"/>
            <a:ext cx="5616624" cy="5262979"/>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a:t>
            </a:r>
            <a:r>
              <a:rPr lang="nl-NL" sz="2400" b="1" dirty="0" smtClean="0"/>
              <a:t> </a:t>
            </a:r>
            <a:r>
              <a:rPr lang="nl-NL" sz="2400" b="1" dirty="0" smtClean="0">
                <a:solidFill>
                  <a:srgbClr val="0070C0"/>
                </a:solidFill>
              </a:rPr>
              <a:t>Q) ∨ R     </a:t>
            </a:r>
            <a:r>
              <a:rPr lang="nl-NL" sz="2400" b="1" dirty="0" smtClean="0"/>
              <a:t>Prem.</a:t>
            </a:r>
            <a:r>
              <a:rPr lang="nl-NL" sz="2400" b="1" dirty="0" smtClean="0">
                <a:solidFill>
                  <a:srgbClr val="0070C0"/>
                </a:solidFill>
              </a:rPr>
              <a:t>       </a:t>
            </a:r>
            <a:endParaRPr lang="nl-NL" sz="2400" b="1" dirty="0" smtClean="0"/>
          </a:p>
          <a:p>
            <a:pPr marL="342900" indent="-342900">
              <a:buAutoNum type="arabicPeriod"/>
            </a:pPr>
            <a:r>
              <a:rPr lang="nl-NL" sz="2400" b="1" dirty="0" smtClean="0">
                <a:solidFill>
                  <a:srgbClr val="0070C0"/>
                </a:solidFill>
              </a:rPr>
              <a:t>P ∧ Q          </a:t>
            </a:r>
            <a:r>
              <a:rPr lang="nl-NL" sz="2400" b="1" dirty="0" err="1" smtClean="0"/>
              <a:t>Ass</a:t>
            </a:r>
            <a:r>
              <a:rPr lang="nl-NL" sz="2400" b="1" dirty="0" smtClean="0"/>
              <a:t>.</a:t>
            </a:r>
          </a:p>
          <a:p>
            <a:pPr marL="342900" indent="-342900">
              <a:buFontTx/>
              <a:buAutoNum type="arabicPeriod"/>
            </a:pPr>
            <a:r>
              <a:rPr lang="nl-NL" sz="2400" b="1" dirty="0" smtClean="0">
                <a:solidFill>
                  <a:srgbClr val="0070C0"/>
                </a:solidFill>
              </a:rPr>
              <a:t>P                  </a:t>
            </a:r>
            <a:r>
              <a:rPr lang="nl-NL" sz="2400" b="1" dirty="0" smtClean="0"/>
              <a:t>G ∧ (2)</a:t>
            </a:r>
          </a:p>
          <a:p>
            <a:pPr marL="342900" indent="-342900">
              <a:buFontTx/>
              <a:buAutoNum type="arabicPeriod"/>
            </a:pPr>
            <a:r>
              <a:rPr lang="nl-NL" sz="2400" b="1" dirty="0" smtClean="0">
                <a:solidFill>
                  <a:srgbClr val="0070C0"/>
                </a:solidFill>
              </a:rPr>
              <a:t>P ∨ R      </a:t>
            </a:r>
            <a:r>
              <a:rPr lang="nl-NL" sz="2400" b="1" dirty="0" smtClean="0"/>
              <a:t>     I ∨ (3)</a:t>
            </a:r>
          </a:p>
          <a:p>
            <a:pPr marL="342900" indent="-342900">
              <a:buFontTx/>
              <a:buAutoNum type="arabicPeriod"/>
            </a:pPr>
            <a:r>
              <a:rPr lang="nl-NL" sz="2400" b="1" dirty="0" smtClean="0">
                <a:solidFill>
                  <a:srgbClr val="0070C0"/>
                </a:solidFill>
              </a:rPr>
              <a:t>Q                 </a:t>
            </a:r>
            <a:r>
              <a:rPr lang="nl-NL" sz="2400" b="1" dirty="0" smtClean="0"/>
              <a:t>G ∧ (2)</a:t>
            </a:r>
          </a:p>
          <a:p>
            <a:pPr marL="342900" indent="-342900">
              <a:buFontTx/>
              <a:buAutoNum type="arabicPeriod"/>
            </a:pPr>
            <a:r>
              <a:rPr lang="nl-NL" sz="2400" b="1" dirty="0" smtClean="0">
                <a:solidFill>
                  <a:srgbClr val="0070C0"/>
                </a:solidFill>
              </a:rPr>
              <a:t>Q ∨ R          </a:t>
            </a:r>
            <a:r>
              <a:rPr lang="nl-NL" sz="2400" b="1" dirty="0" smtClean="0"/>
              <a:t>I ∨ (5)</a:t>
            </a:r>
          </a:p>
          <a:p>
            <a:pPr marL="342900" indent="-342900">
              <a:buFontTx/>
              <a:buAutoNum type="arabicPeriod"/>
            </a:pPr>
            <a:r>
              <a:rPr lang="nl-NL" sz="2400" b="1" dirty="0" smtClean="0">
                <a:solidFill>
                  <a:srgbClr val="0070C0"/>
                </a:solidFill>
              </a:rPr>
              <a:t>(P ∨ R) ∧ (Q ∨ R)         </a:t>
            </a:r>
            <a:r>
              <a:rPr lang="nl-NL" sz="2400" b="1" dirty="0" smtClean="0"/>
              <a:t>I ∧ (4,6)</a:t>
            </a:r>
          </a:p>
          <a:p>
            <a:pPr marL="342900" indent="-342900">
              <a:buFontTx/>
              <a:buAutoNum type="arabicPeriod"/>
            </a:pPr>
            <a:r>
              <a:rPr lang="nl-NL" sz="2400" b="1" dirty="0" smtClean="0">
                <a:solidFill>
                  <a:srgbClr val="0070C0"/>
                </a:solidFill>
              </a:rPr>
              <a:t>(P ∧</a:t>
            </a:r>
            <a:r>
              <a:rPr lang="nl-NL" sz="2400" b="1" dirty="0" smtClean="0"/>
              <a:t> </a:t>
            </a:r>
            <a:r>
              <a:rPr lang="nl-NL" sz="2400" b="1" dirty="0" smtClean="0">
                <a:solidFill>
                  <a:srgbClr val="0070C0"/>
                </a:solidFill>
              </a:rPr>
              <a:t>Q) → ((P ∨ R) ∧ (Q ∨ R))       </a:t>
            </a:r>
            <a:r>
              <a:rPr lang="nl-NL" sz="2400" b="1" dirty="0" smtClean="0"/>
              <a:t>I → (2,7)</a:t>
            </a:r>
            <a:r>
              <a:rPr lang="nl-NL" sz="2400" b="1" dirty="0" smtClean="0">
                <a:solidFill>
                  <a:srgbClr val="0070C0"/>
                </a:solidFill>
              </a:rPr>
              <a:t>  </a:t>
            </a:r>
            <a:endParaRPr lang="nl-NL" sz="2400" b="1" dirty="0" smtClean="0"/>
          </a:p>
          <a:p>
            <a:pPr marL="342900" indent="-342900">
              <a:buFontTx/>
              <a:buAutoNum type="arabicPeriod"/>
            </a:pPr>
            <a:r>
              <a:rPr lang="nl-NL" sz="2400" b="1" dirty="0" smtClean="0">
                <a:solidFill>
                  <a:srgbClr val="0070C0"/>
                </a:solidFill>
              </a:rPr>
              <a:t>R                 </a:t>
            </a:r>
            <a:r>
              <a:rPr lang="nl-NL" sz="2400" b="1" dirty="0" err="1" smtClean="0"/>
              <a:t>Ass</a:t>
            </a:r>
            <a:r>
              <a:rPr lang="nl-NL" sz="2400" b="1" dirty="0" smtClean="0"/>
              <a:t>.</a:t>
            </a:r>
            <a:r>
              <a:rPr lang="nl-NL" sz="2400" b="1" dirty="0" smtClean="0">
                <a:solidFill>
                  <a:srgbClr val="0070C0"/>
                </a:solidFill>
              </a:rPr>
              <a:t> </a:t>
            </a:r>
            <a:endParaRPr lang="nl-NL" sz="2400" b="1" dirty="0" smtClean="0"/>
          </a:p>
          <a:p>
            <a:pPr marL="342900" indent="-342900">
              <a:buFontTx/>
              <a:buAutoNum type="arabicPeriod"/>
            </a:pPr>
            <a:r>
              <a:rPr lang="nl-NL" sz="2400" b="1" dirty="0" smtClean="0">
                <a:solidFill>
                  <a:srgbClr val="0070C0"/>
                </a:solidFill>
              </a:rPr>
              <a:t> P ∨ R         </a:t>
            </a:r>
            <a:r>
              <a:rPr lang="nl-NL" sz="2400" b="1" dirty="0" smtClean="0"/>
              <a:t>I</a:t>
            </a:r>
            <a:r>
              <a:rPr lang="nl-NL" sz="2400" b="1" dirty="0" smtClean="0">
                <a:solidFill>
                  <a:srgbClr val="0070C0"/>
                </a:solidFill>
              </a:rPr>
              <a:t> </a:t>
            </a:r>
            <a:r>
              <a:rPr lang="nl-NL" sz="2400" b="1" dirty="0" smtClean="0"/>
              <a:t>∨ (9)</a:t>
            </a:r>
            <a:endParaRPr lang="nl-NL" sz="2400" b="1" dirty="0" smtClean="0">
              <a:solidFill>
                <a:srgbClr val="0070C0"/>
              </a:solidFill>
            </a:endParaRPr>
          </a:p>
          <a:p>
            <a:pPr marL="342900" indent="-342900">
              <a:buFontTx/>
              <a:buAutoNum type="arabicPeriod"/>
            </a:pPr>
            <a:r>
              <a:rPr lang="nl-NL" sz="2400" b="1" dirty="0" smtClean="0">
                <a:solidFill>
                  <a:srgbClr val="0070C0"/>
                </a:solidFill>
              </a:rPr>
              <a:t> Q ∨ R        </a:t>
            </a:r>
            <a:r>
              <a:rPr lang="nl-NL" sz="2400" b="1" dirty="0" smtClean="0"/>
              <a:t>I</a:t>
            </a:r>
            <a:r>
              <a:rPr lang="nl-NL" sz="2400" b="1" dirty="0" smtClean="0">
                <a:solidFill>
                  <a:srgbClr val="0070C0"/>
                </a:solidFill>
              </a:rPr>
              <a:t> </a:t>
            </a:r>
            <a:r>
              <a:rPr lang="nl-NL" sz="2400" b="1" dirty="0" smtClean="0"/>
              <a:t>∨ (9)</a:t>
            </a:r>
            <a:endParaRPr lang="nl-NL" sz="2400" b="1" dirty="0" smtClean="0">
              <a:solidFill>
                <a:srgbClr val="0070C0"/>
              </a:solidFill>
            </a:endParaRPr>
          </a:p>
          <a:p>
            <a:pPr marL="342900" indent="-342900">
              <a:buFontTx/>
              <a:buAutoNum type="arabicPeriod"/>
            </a:pPr>
            <a:r>
              <a:rPr lang="nl-NL" sz="2400" b="1" dirty="0" smtClean="0">
                <a:solidFill>
                  <a:srgbClr val="0070C0"/>
                </a:solidFill>
              </a:rPr>
              <a:t> (P ∨ R) ∧ (Q ∨ R)           </a:t>
            </a:r>
            <a:r>
              <a:rPr lang="nl-NL" sz="2400" b="1" dirty="0" smtClean="0"/>
              <a:t>I</a:t>
            </a:r>
            <a:r>
              <a:rPr lang="nl-NL" sz="2400" b="1" dirty="0" smtClean="0">
                <a:solidFill>
                  <a:srgbClr val="0070C0"/>
                </a:solidFill>
              </a:rPr>
              <a:t> </a:t>
            </a:r>
            <a:r>
              <a:rPr lang="nl-NL" sz="2400" b="1" dirty="0" smtClean="0"/>
              <a:t>∧ (10,11)</a:t>
            </a:r>
            <a:endParaRPr lang="nl-NL" sz="2400" b="1" dirty="0" smtClean="0">
              <a:solidFill>
                <a:srgbClr val="0070C0"/>
              </a:solidFill>
            </a:endParaRPr>
          </a:p>
          <a:p>
            <a:pPr marL="342900" indent="-342900">
              <a:buFontTx/>
              <a:buAutoNum type="arabicPeriod"/>
            </a:pPr>
            <a:r>
              <a:rPr lang="nl-NL" sz="2400" b="1" dirty="0" smtClean="0">
                <a:solidFill>
                  <a:srgbClr val="0070C0"/>
                </a:solidFill>
              </a:rPr>
              <a:t> R → ((P ∨ R) ∧ (Q ∨ R))       </a:t>
            </a:r>
            <a:r>
              <a:rPr lang="nl-NL" sz="2400" b="1" dirty="0" smtClean="0"/>
              <a:t>I</a:t>
            </a:r>
            <a:r>
              <a:rPr lang="nl-NL" sz="2400" b="1" dirty="0" smtClean="0">
                <a:solidFill>
                  <a:srgbClr val="0070C0"/>
                </a:solidFill>
              </a:rPr>
              <a:t> </a:t>
            </a:r>
            <a:r>
              <a:rPr lang="nl-NL" sz="2400" b="1" dirty="0" smtClean="0"/>
              <a:t>→ (9,12)</a:t>
            </a:r>
            <a:endParaRPr lang="nl-NL" sz="2400" b="1" dirty="0" smtClean="0">
              <a:solidFill>
                <a:srgbClr val="0070C0"/>
              </a:solidFill>
            </a:endParaRPr>
          </a:p>
          <a:p>
            <a:pPr marL="342900" indent="-342900">
              <a:buFontTx/>
              <a:buAutoNum type="arabicPeriod"/>
            </a:pPr>
            <a:r>
              <a:rPr lang="nl-NL" sz="2400" b="1" dirty="0" smtClean="0">
                <a:solidFill>
                  <a:srgbClr val="0070C0"/>
                </a:solidFill>
              </a:rPr>
              <a:t> (P ∨ R) ∧ (Q ∨ R)          </a:t>
            </a:r>
            <a:r>
              <a:rPr lang="nl-NL" sz="2400" b="1" dirty="0" smtClean="0"/>
              <a:t>G ∨ (1,8,13)</a:t>
            </a:r>
          </a:p>
        </p:txBody>
      </p:sp>
      <p:cxnSp>
        <p:nvCxnSpPr>
          <p:cNvPr id="13" name="Straight Connector 12"/>
          <p:cNvCxnSpPr/>
          <p:nvPr/>
        </p:nvCxnSpPr>
        <p:spPr>
          <a:xfrm flipH="1">
            <a:off x="395536" y="1844824"/>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536" y="1844824"/>
            <a:ext cx="0" cy="2160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95536" y="4005064"/>
            <a:ext cx="2880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95536" y="4365104"/>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5536" y="4365104"/>
            <a:ext cx="0" cy="151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95536" y="5877272"/>
            <a:ext cx="2880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643920" y="2060848"/>
            <a:ext cx="4110100" cy="461665"/>
          </a:xfrm>
          <a:prstGeom prst="rect">
            <a:avLst/>
          </a:prstGeom>
        </p:spPr>
        <p:txBody>
          <a:bodyPr wrap="none">
            <a:spAutoFit/>
          </a:bodyPr>
          <a:lstStyle/>
          <a:p>
            <a:r>
              <a:rPr lang="nl-NL" sz="2400" b="1" dirty="0" smtClean="0"/>
              <a:t>(P ∧ Q) ∨ R Ⱶ (P ∨ R) ∧ (Q ∨ R)   </a:t>
            </a:r>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906278" y="3600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Straight Connector 6"/>
          <p:cNvCxnSpPr/>
          <p:nvPr/>
        </p:nvCxnSpPr>
        <p:spPr>
          <a:xfrm>
            <a:off x="3945575" y="50405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909727" y="1008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Straight Connector 8"/>
          <p:cNvCxnSpPr/>
          <p:nvPr/>
        </p:nvCxnSpPr>
        <p:spPr>
          <a:xfrm>
            <a:off x="3945575" y="115212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909727" y="16561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Straight Connector 10"/>
          <p:cNvCxnSpPr/>
          <p:nvPr/>
        </p:nvCxnSpPr>
        <p:spPr>
          <a:xfrm>
            <a:off x="3945575" y="1800200"/>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909727" y="28803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4" name="Straight Connector 23"/>
          <p:cNvCxnSpPr/>
          <p:nvPr/>
        </p:nvCxnSpPr>
        <p:spPr>
          <a:xfrm flipH="1">
            <a:off x="1763688" y="2996952"/>
            <a:ext cx="2160240" cy="10081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44654" y="4725144"/>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187624" y="251356"/>
            <a:ext cx="2596288" cy="369332"/>
          </a:xfrm>
          <a:prstGeom prst="rect">
            <a:avLst/>
          </a:prstGeom>
        </p:spPr>
        <p:txBody>
          <a:bodyPr wrap="none">
            <a:spAutoFit/>
          </a:bodyPr>
          <a:lstStyle/>
          <a:p>
            <a:r>
              <a:rPr lang="nl-NL" b="1" dirty="0" smtClean="0"/>
              <a:t>∀x∀y ((</a:t>
            </a:r>
            <a:r>
              <a:rPr lang="nl-NL" b="1" dirty="0" err="1" smtClean="0"/>
              <a:t>Rxy</a:t>
            </a:r>
            <a:r>
              <a:rPr lang="nl-NL" b="1" dirty="0" smtClean="0"/>
              <a:t> ∧ </a:t>
            </a:r>
            <a:r>
              <a:rPr lang="nl-NL" b="1" dirty="0" err="1" smtClean="0"/>
              <a:t>Ryx</a:t>
            </a:r>
            <a:r>
              <a:rPr lang="nl-NL" b="1" dirty="0" smtClean="0"/>
              <a:t>) → x=y)</a:t>
            </a:r>
            <a:endParaRPr lang="nl-NL" dirty="0"/>
          </a:p>
        </p:txBody>
      </p:sp>
      <p:sp>
        <p:nvSpPr>
          <p:cNvPr id="32" name="Rectangle 31"/>
          <p:cNvSpPr/>
          <p:nvPr/>
        </p:nvSpPr>
        <p:spPr>
          <a:xfrm>
            <a:off x="4061161" y="251356"/>
            <a:ext cx="942887" cy="369332"/>
          </a:xfrm>
          <a:prstGeom prst="rect">
            <a:avLst/>
          </a:prstGeom>
        </p:spPr>
        <p:txBody>
          <a:bodyPr wrap="none">
            <a:spAutoFit/>
          </a:bodyPr>
          <a:lstStyle/>
          <a:p>
            <a:r>
              <a:rPr lang="nl-NL" b="1" dirty="0" smtClean="0"/>
              <a:t>∀x ¬</a:t>
            </a:r>
            <a:r>
              <a:rPr lang="nl-NL" b="1" dirty="0" err="1" smtClean="0"/>
              <a:t>Rxx</a:t>
            </a:r>
            <a:endParaRPr lang="nl-NL" dirty="0"/>
          </a:p>
        </p:txBody>
      </p:sp>
      <p:sp>
        <p:nvSpPr>
          <p:cNvPr id="33" name="Rectangle 32"/>
          <p:cNvSpPr/>
          <p:nvPr/>
        </p:nvSpPr>
        <p:spPr>
          <a:xfrm>
            <a:off x="3991774" y="899428"/>
            <a:ext cx="657552" cy="369332"/>
          </a:xfrm>
          <a:prstGeom prst="rect">
            <a:avLst/>
          </a:prstGeom>
        </p:spPr>
        <p:txBody>
          <a:bodyPr wrap="none">
            <a:spAutoFit/>
          </a:bodyPr>
          <a:lstStyle/>
          <a:p>
            <a:r>
              <a:rPr lang="nl-NL" b="1" dirty="0" smtClean="0"/>
              <a:t>¬</a:t>
            </a:r>
            <a:r>
              <a:rPr lang="nl-NL" b="1" dirty="0" err="1" smtClean="0"/>
              <a:t>Raa</a:t>
            </a:r>
            <a:endParaRPr lang="nl-NL" dirty="0"/>
          </a:p>
        </p:txBody>
      </p:sp>
      <p:cxnSp>
        <p:nvCxnSpPr>
          <p:cNvPr id="41" name="Straight Connector 40"/>
          <p:cNvCxnSpPr/>
          <p:nvPr/>
        </p:nvCxnSpPr>
        <p:spPr>
          <a:xfrm>
            <a:off x="3923928" y="242088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58368" y="4121696"/>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710496" y="4121696"/>
            <a:ext cx="1119634" cy="5020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67544" y="46257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p:cNvSpPr/>
          <p:nvPr/>
        </p:nvSpPr>
        <p:spPr>
          <a:xfrm>
            <a:off x="2934632" y="46257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tangle 51"/>
          <p:cNvSpPr/>
          <p:nvPr/>
        </p:nvSpPr>
        <p:spPr>
          <a:xfrm>
            <a:off x="2051720" y="3779748"/>
            <a:ext cx="1138453" cy="369332"/>
          </a:xfrm>
          <a:prstGeom prst="rect">
            <a:avLst/>
          </a:prstGeom>
        </p:spPr>
        <p:txBody>
          <a:bodyPr wrap="none">
            <a:spAutoFit/>
          </a:bodyPr>
          <a:lstStyle/>
          <a:p>
            <a:r>
              <a:rPr lang="nl-NL" b="1" dirty="0" err="1" smtClean="0"/>
              <a:t>Raa</a:t>
            </a:r>
            <a:r>
              <a:rPr lang="nl-NL" b="1" dirty="0" smtClean="0"/>
              <a:t> ∧ </a:t>
            </a:r>
            <a:r>
              <a:rPr lang="nl-NL" b="1" dirty="0" err="1" smtClean="0"/>
              <a:t>Raa</a:t>
            </a:r>
            <a:endParaRPr lang="nl-NL" dirty="0"/>
          </a:p>
        </p:txBody>
      </p:sp>
      <p:sp>
        <p:nvSpPr>
          <p:cNvPr id="53" name="Rectangle 52"/>
          <p:cNvSpPr/>
          <p:nvPr/>
        </p:nvSpPr>
        <p:spPr>
          <a:xfrm>
            <a:off x="2949744" y="4481736"/>
            <a:ext cx="542136" cy="369332"/>
          </a:xfrm>
          <a:prstGeom prst="rect">
            <a:avLst/>
          </a:prstGeom>
        </p:spPr>
        <p:txBody>
          <a:bodyPr wrap="none">
            <a:spAutoFit/>
          </a:bodyPr>
          <a:lstStyle/>
          <a:p>
            <a:r>
              <a:rPr lang="nl-NL" b="1" dirty="0" err="1" smtClean="0"/>
              <a:t>Raa</a:t>
            </a:r>
            <a:endParaRPr lang="nl-NL" dirty="0"/>
          </a:p>
        </p:txBody>
      </p:sp>
      <p:sp>
        <p:nvSpPr>
          <p:cNvPr id="54" name="Oval 53"/>
          <p:cNvSpPr/>
          <p:nvPr/>
        </p:nvSpPr>
        <p:spPr>
          <a:xfrm>
            <a:off x="1619672" y="40050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tangle 56"/>
          <p:cNvSpPr/>
          <p:nvPr/>
        </p:nvSpPr>
        <p:spPr>
          <a:xfrm>
            <a:off x="2699792" y="4561964"/>
            <a:ext cx="364202" cy="523220"/>
          </a:xfrm>
          <a:prstGeom prst="rect">
            <a:avLst/>
          </a:prstGeom>
        </p:spPr>
        <p:txBody>
          <a:bodyPr wrap="none">
            <a:spAutoFit/>
          </a:bodyPr>
          <a:lstStyle/>
          <a:p>
            <a:r>
              <a:rPr lang="nl-NL" sz="2800" b="1" dirty="0" smtClean="0"/>
              <a:t>+</a:t>
            </a:r>
            <a:endParaRPr lang="nl-NL" b="1" dirty="0"/>
          </a:p>
        </p:txBody>
      </p:sp>
      <p:cxnSp>
        <p:nvCxnSpPr>
          <p:cNvPr id="67" name="Straight Connector 66"/>
          <p:cNvCxnSpPr/>
          <p:nvPr/>
        </p:nvCxnSpPr>
        <p:spPr>
          <a:xfrm flipH="1">
            <a:off x="4892526" y="4725144"/>
            <a:ext cx="1080120" cy="5040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707904" y="5085184"/>
            <a:ext cx="1064715" cy="369332"/>
          </a:xfrm>
          <a:prstGeom prst="rect">
            <a:avLst/>
          </a:prstGeom>
        </p:spPr>
        <p:txBody>
          <a:bodyPr wrap="none">
            <a:spAutoFit/>
          </a:bodyPr>
          <a:lstStyle/>
          <a:p>
            <a:r>
              <a:rPr lang="nl-NL" b="1" dirty="0" err="1" smtClean="0"/>
              <a:t>Raa</a:t>
            </a:r>
            <a:r>
              <a:rPr lang="nl-NL" b="1" dirty="0" smtClean="0"/>
              <a:t> </a:t>
            </a:r>
            <a:r>
              <a:rPr lang="nl-NL" dirty="0" smtClean="0"/>
              <a:t>,</a:t>
            </a:r>
            <a:r>
              <a:rPr lang="nl-NL" b="1" dirty="0" smtClean="0"/>
              <a:t> </a:t>
            </a:r>
            <a:r>
              <a:rPr lang="nl-NL" b="1" dirty="0" err="1" smtClean="0"/>
              <a:t>Raa</a:t>
            </a:r>
            <a:endParaRPr lang="nl-NL" dirty="0"/>
          </a:p>
        </p:txBody>
      </p:sp>
      <p:sp>
        <p:nvSpPr>
          <p:cNvPr id="69" name="Rectangle 68"/>
          <p:cNvSpPr/>
          <p:nvPr/>
        </p:nvSpPr>
        <p:spPr>
          <a:xfrm>
            <a:off x="7270224" y="5085184"/>
            <a:ext cx="1064715" cy="369332"/>
          </a:xfrm>
          <a:prstGeom prst="rect">
            <a:avLst/>
          </a:prstGeom>
        </p:spPr>
        <p:txBody>
          <a:bodyPr wrap="none">
            <a:spAutoFit/>
          </a:bodyPr>
          <a:lstStyle/>
          <a:p>
            <a:r>
              <a:rPr lang="nl-NL" b="1" dirty="0" err="1" smtClean="0"/>
              <a:t>Raa</a:t>
            </a:r>
            <a:r>
              <a:rPr lang="nl-NL" b="1" dirty="0" smtClean="0"/>
              <a:t> </a:t>
            </a:r>
            <a:r>
              <a:rPr lang="nl-NL" dirty="0" smtClean="0"/>
              <a:t>,</a:t>
            </a:r>
            <a:r>
              <a:rPr lang="nl-NL" b="1" dirty="0" smtClean="0"/>
              <a:t> </a:t>
            </a:r>
            <a:r>
              <a:rPr lang="nl-NL" b="1" dirty="0" err="1" smtClean="0"/>
              <a:t>Raa</a:t>
            </a:r>
            <a:endParaRPr lang="nl-NL" dirty="0"/>
          </a:p>
        </p:txBody>
      </p:sp>
      <p:sp>
        <p:nvSpPr>
          <p:cNvPr id="70" name="Oval 69"/>
          <p:cNvSpPr/>
          <p:nvPr/>
        </p:nvSpPr>
        <p:spPr>
          <a:xfrm>
            <a:off x="4788024" y="530120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Oval 72"/>
          <p:cNvSpPr/>
          <p:nvPr/>
        </p:nvSpPr>
        <p:spPr>
          <a:xfrm>
            <a:off x="7236296" y="530120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TextBox 74"/>
          <p:cNvSpPr txBox="1"/>
          <p:nvPr/>
        </p:nvSpPr>
        <p:spPr>
          <a:xfrm>
            <a:off x="107504" y="5746030"/>
            <a:ext cx="3960440" cy="923330"/>
          </a:xfrm>
          <a:prstGeom prst="rect">
            <a:avLst/>
          </a:prstGeom>
          <a:noFill/>
        </p:spPr>
        <p:txBody>
          <a:bodyPr wrap="square" rtlCol="0">
            <a:spAutoFit/>
          </a:bodyPr>
          <a:lstStyle/>
          <a:p>
            <a:r>
              <a:rPr lang="nl-NL" dirty="0" smtClean="0"/>
              <a:t>Er is één open tak en dus is er een tegenvoorbeeld. Antisymmetrische relatie is niet noodzakelijk </a:t>
            </a:r>
            <a:r>
              <a:rPr lang="nl-NL" dirty="0" err="1" smtClean="0"/>
              <a:t>irreflexief</a:t>
            </a:r>
            <a:endParaRPr lang="nl-NL" dirty="0"/>
          </a:p>
        </p:txBody>
      </p:sp>
      <p:cxnSp>
        <p:nvCxnSpPr>
          <p:cNvPr id="44" name="Straight Connector 43"/>
          <p:cNvCxnSpPr/>
          <p:nvPr/>
        </p:nvCxnSpPr>
        <p:spPr>
          <a:xfrm>
            <a:off x="3995936" y="2996952"/>
            <a:ext cx="1944216"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940152" y="39330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tangle 57"/>
          <p:cNvSpPr/>
          <p:nvPr/>
        </p:nvSpPr>
        <p:spPr>
          <a:xfrm>
            <a:off x="5268427" y="3707740"/>
            <a:ext cx="527709" cy="369332"/>
          </a:xfrm>
          <a:prstGeom prst="rect">
            <a:avLst/>
          </a:prstGeom>
        </p:spPr>
        <p:txBody>
          <a:bodyPr wrap="none">
            <a:spAutoFit/>
          </a:bodyPr>
          <a:lstStyle/>
          <a:p>
            <a:r>
              <a:rPr lang="nl-NL" b="1" dirty="0" smtClean="0"/>
              <a:t>a=a</a:t>
            </a:r>
            <a:endParaRPr lang="nl-NL" dirty="0"/>
          </a:p>
        </p:txBody>
      </p:sp>
      <p:sp>
        <p:nvSpPr>
          <p:cNvPr id="62" name="Oval 61"/>
          <p:cNvSpPr/>
          <p:nvPr/>
        </p:nvSpPr>
        <p:spPr>
          <a:xfrm>
            <a:off x="3909600" y="22768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tangle 63"/>
          <p:cNvSpPr/>
          <p:nvPr/>
        </p:nvSpPr>
        <p:spPr>
          <a:xfrm>
            <a:off x="645488" y="4481736"/>
            <a:ext cx="542136" cy="369332"/>
          </a:xfrm>
          <a:prstGeom prst="rect">
            <a:avLst/>
          </a:prstGeom>
        </p:spPr>
        <p:txBody>
          <a:bodyPr wrap="none">
            <a:spAutoFit/>
          </a:bodyPr>
          <a:lstStyle/>
          <a:p>
            <a:r>
              <a:rPr lang="nl-NL" b="1" dirty="0" err="1" smtClean="0"/>
              <a:t>Raa</a:t>
            </a:r>
            <a:endParaRPr lang="nl-NL" dirty="0"/>
          </a:p>
        </p:txBody>
      </p:sp>
      <p:sp>
        <p:nvSpPr>
          <p:cNvPr id="65" name="Rectangle 64"/>
          <p:cNvSpPr/>
          <p:nvPr/>
        </p:nvSpPr>
        <p:spPr>
          <a:xfrm>
            <a:off x="179512" y="4581128"/>
            <a:ext cx="364202" cy="523220"/>
          </a:xfrm>
          <a:prstGeom prst="rect">
            <a:avLst/>
          </a:prstGeom>
        </p:spPr>
        <p:txBody>
          <a:bodyPr wrap="none">
            <a:spAutoFit/>
          </a:bodyPr>
          <a:lstStyle/>
          <a:p>
            <a:r>
              <a:rPr lang="nl-NL" sz="2800" b="1" dirty="0" smtClean="0"/>
              <a:t>+</a:t>
            </a:r>
            <a:endParaRPr lang="nl-NL" b="1" dirty="0"/>
          </a:p>
        </p:txBody>
      </p:sp>
      <p:sp>
        <p:nvSpPr>
          <p:cNvPr id="66" name="Rectangle 65"/>
          <p:cNvSpPr/>
          <p:nvPr/>
        </p:nvSpPr>
        <p:spPr>
          <a:xfrm>
            <a:off x="1983973" y="2708920"/>
            <a:ext cx="1939955" cy="369332"/>
          </a:xfrm>
          <a:prstGeom prst="rect">
            <a:avLst/>
          </a:prstGeom>
        </p:spPr>
        <p:txBody>
          <a:bodyPr wrap="none">
            <a:spAutoFit/>
          </a:bodyPr>
          <a:lstStyle/>
          <a:p>
            <a:r>
              <a:rPr lang="nl-NL" b="1" dirty="0" smtClean="0"/>
              <a:t>(</a:t>
            </a:r>
            <a:r>
              <a:rPr lang="nl-NL" b="1" dirty="0" err="1" smtClean="0"/>
              <a:t>Raa</a:t>
            </a:r>
            <a:r>
              <a:rPr lang="nl-NL" b="1" dirty="0" smtClean="0"/>
              <a:t> ∧ </a:t>
            </a:r>
            <a:r>
              <a:rPr lang="nl-NL" b="1" dirty="0" err="1" smtClean="0"/>
              <a:t>Raa</a:t>
            </a:r>
            <a:r>
              <a:rPr lang="nl-NL" b="1" dirty="0" smtClean="0"/>
              <a:t>) → a=a</a:t>
            </a:r>
            <a:endParaRPr lang="nl-NL" dirty="0"/>
          </a:p>
        </p:txBody>
      </p:sp>
      <p:sp>
        <p:nvSpPr>
          <p:cNvPr id="71" name="Rectangle 70"/>
          <p:cNvSpPr/>
          <p:nvPr/>
        </p:nvSpPr>
        <p:spPr>
          <a:xfrm>
            <a:off x="1619672" y="2132856"/>
            <a:ext cx="2426574" cy="369332"/>
          </a:xfrm>
          <a:prstGeom prst="rect">
            <a:avLst/>
          </a:prstGeom>
        </p:spPr>
        <p:txBody>
          <a:bodyPr wrap="square">
            <a:spAutoFit/>
          </a:bodyPr>
          <a:lstStyle/>
          <a:p>
            <a:r>
              <a:rPr lang="nl-NL" b="1" dirty="0" smtClean="0"/>
              <a:t>∀y ((</a:t>
            </a:r>
            <a:r>
              <a:rPr lang="nl-NL" b="1" dirty="0" err="1" smtClean="0"/>
              <a:t>Ray</a:t>
            </a:r>
            <a:r>
              <a:rPr lang="nl-NL" b="1" dirty="0" smtClean="0"/>
              <a:t> ∧ </a:t>
            </a:r>
            <a:r>
              <a:rPr lang="nl-NL" b="1" dirty="0" err="1" smtClean="0"/>
              <a:t>Rya</a:t>
            </a:r>
            <a:r>
              <a:rPr lang="nl-NL" b="1" dirty="0" smtClean="0"/>
              <a:t>) → a=y</a:t>
            </a:r>
            <a:endParaRPr lang="nl-NL" dirty="0"/>
          </a:p>
        </p:txBody>
      </p:sp>
      <p:sp>
        <p:nvSpPr>
          <p:cNvPr id="72" name="Rectangle 71"/>
          <p:cNvSpPr/>
          <p:nvPr/>
        </p:nvSpPr>
        <p:spPr>
          <a:xfrm>
            <a:off x="3309784" y="1475492"/>
            <a:ext cx="542136" cy="369332"/>
          </a:xfrm>
          <a:prstGeom prst="rect">
            <a:avLst/>
          </a:prstGeom>
        </p:spPr>
        <p:txBody>
          <a:bodyPr wrap="none">
            <a:spAutoFit/>
          </a:bodyPr>
          <a:lstStyle/>
          <a:p>
            <a:r>
              <a:rPr lang="nl-NL" b="1" dirty="0" err="1" smtClean="0"/>
              <a:t>Raa</a:t>
            </a:r>
            <a:endParaRPr lang="nl-NL" dirty="0"/>
          </a:p>
        </p:txBody>
      </p:sp>
      <p:sp>
        <p:nvSpPr>
          <p:cNvPr id="77" name="Oval 76"/>
          <p:cNvSpPr/>
          <p:nvPr/>
        </p:nvSpPr>
        <p:spPr>
          <a:xfrm>
            <a:off x="5940152" y="45811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9" name="Straight Connector 78"/>
          <p:cNvCxnSpPr/>
          <p:nvPr/>
        </p:nvCxnSpPr>
        <p:spPr>
          <a:xfrm>
            <a:off x="6012160" y="407707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572000" y="4365104"/>
            <a:ext cx="1308371" cy="369332"/>
          </a:xfrm>
          <a:prstGeom prst="rect">
            <a:avLst/>
          </a:prstGeom>
        </p:spPr>
        <p:txBody>
          <a:bodyPr wrap="none">
            <a:spAutoFit/>
          </a:bodyPr>
          <a:lstStyle/>
          <a:p>
            <a:r>
              <a:rPr lang="nl-NL" b="1" dirty="0" err="1" smtClean="0"/>
              <a:t>Raa</a:t>
            </a:r>
            <a:r>
              <a:rPr lang="nl-NL" b="1" dirty="0" smtClean="0"/>
              <a:t> ↔ </a:t>
            </a:r>
            <a:r>
              <a:rPr lang="nl-NL" b="1" dirty="0" err="1" smtClean="0"/>
              <a:t>Raa</a:t>
            </a:r>
            <a:endParaRPr lang="nl-NL" dirty="0"/>
          </a:p>
        </p:txBody>
      </p:sp>
      <p:sp>
        <p:nvSpPr>
          <p:cNvPr id="83" name="Rectangle 82"/>
          <p:cNvSpPr/>
          <p:nvPr/>
        </p:nvSpPr>
        <p:spPr>
          <a:xfrm>
            <a:off x="7016110" y="5229200"/>
            <a:ext cx="364202" cy="523220"/>
          </a:xfrm>
          <a:prstGeom prst="rect">
            <a:avLst/>
          </a:prstGeom>
        </p:spPr>
        <p:txBody>
          <a:bodyPr wrap="none">
            <a:spAutoFit/>
          </a:bodyPr>
          <a:lstStyle/>
          <a:p>
            <a:r>
              <a:rPr lang="nl-NL" sz="2800" b="1" dirty="0" smtClean="0"/>
              <a:t>+</a:t>
            </a:r>
            <a:endParaRPr lang="nl-NL" b="1" dirty="0"/>
          </a:p>
        </p:txBody>
      </p:sp>
      <p:sp>
        <p:nvSpPr>
          <p:cNvPr id="84" name="TextBox 83"/>
          <p:cNvSpPr txBox="1"/>
          <p:nvPr/>
        </p:nvSpPr>
        <p:spPr>
          <a:xfrm>
            <a:off x="6084168" y="260648"/>
            <a:ext cx="2952328" cy="1200329"/>
          </a:xfrm>
          <a:prstGeom prst="rect">
            <a:avLst/>
          </a:prstGeom>
          <a:noFill/>
        </p:spPr>
        <p:txBody>
          <a:bodyPr wrap="square" rtlCol="0">
            <a:spAutoFit/>
          </a:bodyPr>
          <a:lstStyle/>
          <a:p>
            <a:r>
              <a:rPr lang="nl-NL" dirty="0" smtClean="0"/>
              <a:t>Welke methode dienen we                                  te gebruiken om te bepalen                                of een antisymmetrische                                 relatie altijd </a:t>
            </a:r>
            <a:r>
              <a:rPr lang="nl-NL" dirty="0" err="1" smtClean="0"/>
              <a:t>irreflexief</a:t>
            </a:r>
            <a:r>
              <a:rPr lang="nl-NL" dirty="0" smtClean="0"/>
              <a:t> is?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0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0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000"/>
                                        <p:tgtEl>
                                          <p:spTgt spid="33"/>
                                        </p:tgtEl>
                                      </p:cBhvr>
                                    </p:animEffect>
                                  </p:childTnLst>
                                </p:cTn>
                              </p:par>
                              <p:par>
                                <p:cTn id="43" presetID="10"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000"/>
                                        <p:tgtEl>
                                          <p:spTgt spid="41"/>
                                        </p:tgtEl>
                                      </p:cBhvr>
                                    </p:animEffect>
                                  </p:childTnLst>
                                </p:cTn>
                              </p:par>
                              <p:par>
                                <p:cTn id="46" presetID="10" presetClass="entr" presetSubtype="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2000"/>
                                        <p:tgtEl>
                                          <p:spTgt spid="48"/>
                                        </p:tgtEl>
                                      </p:cBhvr>
                                    </p:animEffect>
                                  </p:childTnLst>
                                </p:cTn>
                              </p:par>
                              <p:par>
                                <p:cTn id="49" presetID="10"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20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20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2000"/>
                                        <p:tgtEl>
                                          <p:spTgt spid="5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2000"/>
                                        <p:tgtEl>
                                          <p:spTgt spid="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2000"/>
                                        <p:tgtEl>
                                          <p:spTgt spid="5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2000"/>
                                        <p:tgtEl>
                                          <p:spTgt spid="5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2000"/>
                                        <p:tgtEl>
                                          <p:spTgt spid="57"/>
                                        </p:tgtEl>
                                      </p:cBhvr>
                                    </p:animEffect>
                                  </p:childTnLst>
                                </p:cTn>
                              </p:par>
                              <p:par>
                                <p:cTn id="70" presetID="10" presetClass="entr" presetSubtype="0"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2000"/>
                                        <p:tgtEl>
                                          <p:spTgt spid="6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2000"/>
                                        <p:tgtEl>
                                          <p:spTgt spid="6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2000"/>
                                        <p:tgtEl>
                                          <p:spTgt spid="6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20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fade">
                                      <p:cBhvr>
                                        <p:cTn id="84" dur="2000"/>
                                        <p:tgtEl>
                                          <p:spTgt spid="73"/>
                                        </p:tgtEl>
                                      </p:cBhvr>
                                    </p:animEffect>
                                  </p:childTnLst>
                                </p:cTn>
                              </p:par>
                              <p:par>
                                <p:cTn id="85" presetID="10"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2000"/>
                                        <p:tgtEl>
                                          <p:spTgt spid="4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20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fade">
                                      <p:cBhvr>
                                        <p:cTn id="93" dur="2000"/>
                                        <p:tgtEl>
                                          <p:spTgt spid="5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fade">
                                      <p:cBhvr>
                                        <p:cTn id="96" dur="2000"/>
                                        <p:tgtEl>
                                          <p:spTgt spid="6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2000"/>
                                        <p:tgtEl>
                                          <p:spTgt spid="6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2000"/>
                                        <p:tgtEl>
                                          <p:spTgt spid="6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2000"/>
                                        <p:tgtEl>
                                          <p:spTgt spid="6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fade">
                                      <p:cBhvr>
                                        <p:cTn id="108" dur="2000"/>
                                        <p:tgtEl>
                                          <p:spTgt spid="7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fade">
                                      <p:cBhvr>
                                        <p:cTn id="111" dur="2000"/>
                                        <p:tgtEl>
                                          <p:spTgt spid="7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fade">
                                      <p:cBhvr>
                                        <p:cTn id="114" dur="2000"/>
                                        <p:tgtEl>
                                          <p:spTgt spid="77"/>
                                        </p:tgtEl>
                                      </p:cBhvr>
                                    </p:animEffect>
                                  </p:childTnLst>
                                </p:cTn>
                              </p:par>
                              <p:par>
                                <p:cTn id="115" presetID="10" presetClass="entr" presetSubtype="0" fill="hold" nodeType="withEffect">
                                  <p:stCondLst>
                                    <p:cond delay="0"/>
                                  </p:stCondLst>
                                  <p:childTnLst>
                                    <p:set>
                                      <p:cBhvr>
                                        <p:cTn id="116" dur="1" fill="hold">
                                          <p:stCondLst>
                                            <p:cond delay="0"/>
                                          </p:stCondLst>
                                        </p:cTn>
                                        <p:tgtEl>
                                          <p:spTgt spid="79"/>
                                        </p:tgtEl>
                                        <p:attrNameLst>
                                          <p:attrName>style.visibility</p:attrName>
                                        </p:attrNameLst>
                                      </p:cBhvr>
                                      <p:to>
                                        <p:strVal val="visible"/>
                                      </p:to>
                                    </p:set>
                                    <p:animEffect transition="in" filter="fade">
                                      <p:cBhvr>
                                        <p:cTn id="117" dur="2000"/>
                                        <p:tgtEl>
                                          <p:spTgt spid="7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fade">
                                      <p:cBhvr>
                                        <p:cTn id="120" dur="2000"/>
                                        <p:tgtEl>
                                          <p:spTgt spid="8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fade">
                                      <p:cBhvr>
                                        <p:cTn id="123" dur="2000"/>
                                        <p:tgtEl>
                                          <p:spTgt spid="83"/>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75">
                                            <p:txEl>
                                              <p:pRg st="0" end="0"/>
                                            </p:txEl>
                                          </p:spTgt>
                                        </p:tgtEl>
                                        <p:attrNameLst>
                                          <p:attrName>style.visibility</p:attrName>
                                        </p:attrNameLst>
                                      </p:cBhvr>
                                      <p:to>
                                        <p:strVal val="visible"/>
                                      </p:to>
                                    </p:set>
                                    <p:animEffect transition="in" filter="fade">
                                      <p:cBhvr>
                                        <p:cTn id="128" dur="20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31" grpId="0"/>
      <p:bldP spid="32" grpId="0"/>
      <p:bldP spid="33" grpId="0"/>
      <p:bldP spid="50" grpId="0" animBg="1"/>
      <p:bldP spid="51" grpId="0" animBg="1"/>
      <p:bldP spid="52" grpId="0"/>
      <p:bldP spid="53" grpId="0"/>
      <p:bldP spid="54" grpId="0" animBg="1"/>
      <p:bldP spid="57" grpId="0"/>
      <p:bldP spid="68" grpId="0"/>
      <p:bldP spid="69" grpId="0"/>
      <p:bldP spid="70" grpId="0" animBg="1"/>
      <p:bldP spid="73" grpId="0" animBg="1"/>
      <p:bldP spid="75" grpId="0" build="allAtOnce"/>
      <p:bldP spid="56" grpId="0" animBg="1"/>
      <p:bldP spid="58" grpId="0"/>
      <p:bldP spid="62" grpId="0" animBg="1"/>
      <p:bldP spid="64" grpId="0"/>
      <p:bldP spid="65" grpId="0"/>
      <p:bldP spid="66" grpId="0"/>
      <p:bldP spid="71" grpId="0"/>
      <p:bldP spid="72" grpId="0"/>
      <p:bldP spid="77" grpId="0" animBg="1"/>
      <p:bldP spid="82" grpId="0"/>
      <p:bldP spid="83" grpId="0"/>
    </p:bld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Tot slot nog twee voorbeelden</a:t>
            </a:r>
            <a:endParaRPr lang="nl-NL" sz="3600" dirty="0"/>
          </a:p>
        </p:txBody>
      </p:sp>
      <p:sp>
        <p:nvSpPr>
          <p:cNvPr id="24" name="TextBox 23"/>
          <p:cNvSpPr txBox="1"/>
          <p:nvPr/>
        </p:nvSpPr>
        <p:spPr>
          <a:xfrm>
            <a:off x="251520" y="7677472"/>
            <a:ext cx="4248472" cy="369332"/>
          </a:xfrm>
          <a:prstGeom prst="rect">
            <a:avLst/>
          </a:prstGeom>
          <a:noFill/>
        </p:spPr>
        <p:txBody>
          <a:bodyPr wrap="square" rtlCol="0">
            <a:spAutoFit/>
          </a:bodyPr>
          <a:lstStyle/>
          <a:p>
            <a:r>
              <a:rPr lang="nl-NL" dirty="0" smtClean="0"/>
              <a:t>Geldt nu ook </a:t>
            </a:r>
            <a:r>
              <a:rPr lang="nl-NL" b="1" dirty="0" smtClean="0"/>
              <a:t>|=  ∀x ∀y (x=y → y=x) </a:t>
            </a:r>
            <a:r>
              <a:rPr lang="nl-NL" dirty="0" smtClean="0"/>
              <a:t>?</a:t>
            </a:r>
            <a:r>
              <a:rPr lang="nl-NL" b="1" dirty="0" smtClean="0"/>
              <a:t> </a:t>
            </a:r>
            <a:endParaRPr lang="nl-NL" b="1" dirty="0"/>
          </a:p>
        </p:txBody>
      </p:sp>
      <p:sp>
        <p:nvSpPr>
          <p:cNvPr id="25" name="TextBox 24"/>
          <p:cNvSpPr txBox="1"/>
          <p:nvPr/>
        </p:nvSpPr>
        <p:spPr>
          <a:xfrm>
            <a:off x="251520" y="8194302"/>
            <a:ext cx="4464496" cy="923330"/>
          </a:xfrm>
          <a:prstGeom prst="rect">
            <a:avLst/>
          </a:prstGeom>
          <a:noFill/>
        </p:spPr>
        <p:txBody>
          <a:bodyPr wrap="square" rtlCol="0">
            <a:spAutoFit/>
          </a:bodyPr>
          <a:lstStyle/>
          <a:p>
            <a:r>
              <a:rPr lang="nl-NL" dirty="0" smtClean="0"/>
              <a:t>Dat is niet duidelijk. We weten vooralsnog niet of de </a:t>
            </a:r>
            <a:r>
              <a:rPr lang="nl-NL" dirty="0" err="1" smtClean="0"/>
              <a:t>predikatenlogica</a:t>
            </a:r>
            <a:r>
              <a:rPr lang="nl-NL" dirty="0" smtClean="0"/>
              <a:t> uitgebreid met = als logische constantie correct en volledig is!</a:t>
            </a:r>
            <a:endParaRPr lang="nl-NL" b="1" dirty="0"/>
          </a:p>
        </p:txBody>
      </p:sp>
      <p:sp>
        <p:nvSpPr>
          <p:cNvPr id="21" name="Oval 20"/>
          <p:cNvSpPr/>
          <p:nvPr/>
        </p:nvSpPr>
        <p:spPr>
          <a:xfrm>
            <a:off x="899592" y="1628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2" name="Straight Connector 21"/>
          <p:cNvCxnSpPr/>
          <p:nvPr/>
        </p:nvCxnSpPr>
        <p:spPr>
          <a:xfrm>
            <a:off x="935688" y="177281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35688" y="242088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99592" y="2924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xtBox 28"/>
          <p:cNvSpPr txBox="1"/>
          <p:nvPr/>
        </p:nvSpPr>
        <p:spPr>
          <a:xfrm>
            <a:off x="179512" y="3491716"/>
            <a:ext cx="2808312" cy="369332"/>
          </a:xfrm>
          <a:prstGeom prst="rect">
            <a:avLst/>
          </a:prstGeom>
          <a:noFill/>
        </p:spPr>
        <p:txBody>
          <a:bodyPr wrap="square" rtlCol="0">
            <a:spAutoFit/>
          </a:bodyPr>
          <a:lstStyle/>
          <a:p>
            <a:r>
              <a:rPr lang="nl-NL" b="1" dirty="0" smtClean="0">
                <a:solidFill>
                  <a:srgbClr val="0070C0"/>
                </a:solidFill>
              </a:rPr>
              <a:t>Identiteit reflexief</a:t>
            </a:r>
            <a:endParaRPr lang="nl-NL" b="1" dirty="0">
              <a:solidFill>
                <a:srgbClr val="0070C0"/>
              </a:solidFill>
            </a:endParaRPr>
          </a:p>
        </p:txBody>
      </p:sp>
      <p:sp>
        <p:nvSpPr>
          <p:cNvPr id="36" name="Rectangle 35"/>
          <p:cNvSpPr/>
          <p:nvPr/>
        </p:nvSpPr>
        <p:spPr>
          <a:xfrm>
            <a:off x="971600" y="1340768"/>
            <a:ext cx="1872208" cy="369332"/>
          </a:xfrm>
          <a:prstGeom prst="rect">
            <a:avLst/>
          </a:prstGeom>
        </p:spPr>
        <p:txBody>
          <a:bodyPr wrap="square">
            <a:spAutoFit/>
          </a:bodyPr>
          <a:lstStyle/>
          <a:p>
            <a:r>
              <a:rPr lang="nl-NL" b="1" dirty="0" smtClean="0"/>
              <a:t>∀x (x=x)</a:t>
            </a:r>
            <a:endParaRPr lang="nl-NL" dirty="0"/>
          </a:p>
        </p:txBody>
      </p:sp>
      <p:sp>
        <p:nvSpPr>
          <p:cNvPr id="40" name="Rectangle 39"/>
          <p:cNvSpPr/>
          <p:nvPr/>
        </p:nvSpPr>
        <p:spPr>
          <a:xfrm>
            <a:off x="1043608" y="2060848"/>
            <a:ext cx="639688" cy="369332"/>
          </a:xfrm>
          <a:prstGeom prst="rect">
            <a:avLst/>
          </a:prstGeom>
        </p:spPr>
        <p:txBody>
          <a:bodyPr wrap="square">
            <a:spAutoFit/>
          </a:bodyPr>
          <a:lstStyle/>
          <a:p>
            <a:r>
              <a:rPr lang="nl-NL" b="1" dirty="0" smtClean="0"/>
              <a:t>a=a</a:t>
            </a:r>
            <a:endParaRPr lang="nl-NL" dirty="0"/>
          </a:p>
        </p:txBody>
      </p:sp>
      <p:sp>
        <p:nvSpPr>
          <p:cNvPr id="41" name="Oval 40"/>
          <p:cNvSpPr/>
          <p:nvPr/>
        </p:nvSpPr>
        <p:spPr>
          <a:xfrm>
            <a:off x="899592" y="22768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p:cNvSpPr/>
          <p:nvPr/>
        </p:nvSpPr>
        <p:spPr>
          <a:xfrm>
            <a:off x="971600" y="2761764"/>
            <a:ext cx="364202" cy="523220"/>
          </a:xfrm>
          <a:prstGeom prst="rect">
            <a:avLst/>
          </a:prstGeom>
        </p:spPr>
        <p:txBody>
          <a:bodyPr wrap="none">
            <a:spAutoFit/>
          </a:bodyPr>
          <a:lstStyle/>
          <a:p>
            <a:r>
              <a:rPr lang="nl-NL" sz="2800" b="1" dirty="0" smtClean="0"/>
              <a:t>+</a:t>
            </a:r>
            <a:endParaRPr lang="nl-NL" b="1" dirty="0"/>
          </a:p>
        </p:txBody>
      </p:sp>
      <p:sp>
        <p:nvSpPr>
          <p:cNvPr id="43" name="Oval 42"/>
          <p:cNvSpPr/>
          <p:nvPr/>
        </p:nvSpPr>
        <p:spPr>
          <a:xfrm>
            <a:off x="5562462" y="15841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4" name="Straight Connector 43"/>
          <p:cNvCxnSpPr/>
          <p:nvPr/>
        </p:nvCxnSpPr>
        <p:spPr>
          <a:xfrm>
            <a:off x="5601759" y="172819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565911" y="22322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6" name="Straight Connector 45"/>
          <p:cNvCxnSpPr/>
          <p:nvPr/>
        </p:nvCxnSpPr>
        <p:spPr>
          <a:xfrm>
            <a:off x="5601759" y="237626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5565911" y="28803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Straight Connector 49"/>
          <p:cNvCxnSpPr/>
          <p:nvPr/>
        </p:nvCxnSpPr>
        <p:spPr>
          <a:xfrm>
            <a:off x="5601759" y="3024336"/>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565911" y="41044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2" name="Straight Connector 51"/>
          <p:cNvCxnSpPr/>
          <p:nvPr/>
        </p:nvCxnSpPr>
        <p:spPr>
          <a:xfrm flipH="1">
            <a:off x="3563888" y="4221088"/>
            <a:ext cx="2016224" cy="93610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652120" y="1412776"/>
            <a:ext cx="1803699" cy="369332"/>
          </a:xfrm>
          <a:prstGeom prst="rect">
            <a:avLst/>
          </a:prstGeom>
        </p:spPr>
        <p:txBody>
          <a:bodyPr wrap="none">
            <a:spAutoFit/>
          </a:bodyPr>
          <a:lstStyle/>
          <a:p>
            <a:r>
              <a:rPr lang="nl-NL" b="1" dirty="0" smtClean="0"/>
              <a:t>∀x∀y (x=y→ y=x)</a:t>
            </a:r>
            <a:endParaRPr lang="nl-NL" dirty="0"/>
          </a:p>
        </p:txBody>
      </p:sp>
      <p:cxnSp>
        <p:nvCxnSpPr>
          <p:cNvPr id="56" name="Straight Connector 55"/>
          <p:cNvCxnSpPr/>
          <p:nvPr/>
        </p:nvCxnSpPr>
        <p:spPr>
          <a:xfrm>
            <a:off x="5580112" y="3645024"/>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3419872"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9" name="Straight Connector 58"/>
          <p:cNvCxnSpPr/>
          <p:nvPr/>
        </p:nvCxnSpPr>
        <p:spPr>
          <a:xfrm>
            <a:off x="5652120" y="4221088"/>
            <a:ext cx="1944216" cy="8640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7596336" y="5157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p:cNvSpPr/>
          <p:nvPr/>
        </p:nvSpPr>
        <p:spPr>
          <a:xfrm>
            <a:off x="5565784" y="350100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tangle 62"/>
          <p:cNvSpPr/>
          <p:nvPr/>
        </p:nvSpPr>
        <p:spPr>
          <a:xfrm>
            <a:off x="4199733" y="3923764"/>
            <a:ext cx="1308371" cy="369332"/>
          </a:xfrm>
          <a:prstGeom prst="rect">
            <a:avLst/>
          </a:prstGeom>
        </p:spPr>
        <p:txBody>
          <a:bodyPr wrap="none">
            <a:spAutoFit/>
          </a:bodyPr>
          <a:lstStyle/>
          <a:p>
            <a:r>
              <a:rPr lang="nl-NL" b="1" dirty="0" smtClean="0"/>
              <a:t>b=a ↔ b=b</a:t>
            </a:r>
            <a:endParaRPr lang="nl-NL" dirty="0"/>
          </a:p>
        </p:txBody>
      </p:sp>
      <p:cxnSp>
        <p:nvCxnSpPr>
          <p:cNvPr id="66" name="Straight Connector 65"/>
          <p:cNvCxnSpPr/>
          <p:nvPr/>
        </p:nvCxnSpPr>
        <p:spPr>
          <a:xfrm>
            <a:off x="7668344" y="530120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19872" y="5301208"/>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419872" y="58052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Oval 69"/>
          <p:cNvSpPr/>
          <p:nvPr/>
        </p:nvSpPr>
        <p:spPr>
          <a:xfrm>
            <a:off x="7596336" y="580526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Rectangle 70"/>
          <p:cNvSpPr/>
          <p:nvPr/>
        </p:nvSpPr>
        <p:spPr>
          <a:xfrm>
            <a:off x="3419872" y="5714092"/>
            <a:ext cx="364202" cy="523220"/>
          </a:xfrm>
          <a:prstGeom prst="rect">
            <a:avLst/>
          </a:prstGeom>
        </p:spPr>
        <p:txBody>
          <a:bodyPr wrap="none">
            <a:spAutoFit/>
          </a:bodyPr>
          <a:lstStyle/>
          <a:p>
            <a:r>
              <a:rPr lang="nl-NL" sz="2800" b="1" dirty="0" smtClean="0"/>
              <a:t>+</a:t>
            </a:r>
            <a:endParaRPr lang="nl-NL" b="1" dirty="0"/>
          </a:p>
        </p:txBody>
      </p:sp>
      <p:sp>
        <p:nvSpPr>
          <p:cNvPr id="72" name="Rectangle 71"/>
          <p:cNvSpPr/>
          <p:nvPr/>
        </p:nvSpPr>
        <p:spPr>
          <a:xfrm>
            <a:off x="7596336" y="5714092"/>
            <a:ext cx="364202" cy="523220"/>
          </a:xfrm>
          <a:prstGeom prst="rect">
            <a:avLst/>
          </a:prstGeom>
        </p:spPr>
        <p:txBody>
          <a:bodyPr wrap="none">
            <a:spAutoFit/>
          </a:bodyPr>
          <a:lstStyle/>
          <a:p>
            <a:r>
              <a:rPr lang="nl-NL" sz="2800" b="1" dirty="0" smtClean="0"/>
              <a:t>+</a:t>
            </a:r>
            <a:endParaRPr lang="nl-NL" b="1" dirty="0"/>
          </a:p>
        </p:txBody>
      </p:sp>
      <p:sp>
        <p:nvSpPr>
          <p:cNvPr id="73" name="Rectangle 72"/>
          <p:cNvSpPr/>
          <p:nvPr/>
        </p:nvSpPr>
        <p:spPr>
          <a:xfrm>
            <a:off x="5652120" y="2051556"/>
            <a:ext cx="1571264" cy="369332"/>
          </a:xfrm>
          <a:prstGeom prst="rect">
            <a:avLst/>
          </a:prstGeom>
        </p:spPr>
        <p:txBody>
          <a:bodyPr wrap="none">
            <a:spAutoFit/>
          </a:bodyPr>
          <a:lstStyle/>
          <a:p>
            <a:r>
              <a:rPr lang="nl-NL" b="1" dirty="0" smtClean="0"/>
              <a:t>∀y (a=y→ y=a)</a:t>
            </a:r>
            <a:endParaRPr lang="nl-NL" dirty="0"/>
          </a:p>
        </p:txBody>
      </p:sp>
      <p:sp>
        <p:nvSpPr>
          <p:cNvPr id="75" name="Rectangle 74"/>
          <p:cNvSpPr/>
          <p:nvPr/>
        </p:nvSpPr>
        <p:spPr>
          <a:xfrm>
            <a:off x="5652971" y="2699628"/>
            <a:ext cx="1151277" cy="369332"/>
          </a:xfrm>
          <a:prstGeom prst="rect">
            <a:avLst/>
          </a:prstGeom>
        </p:spPr>
        <p:txBody>
          <a:bodyPr wrap="none">
            <a:spAutoFit/>
          </a:bodyPr>
          <a:lstStyle/>
          <a:p>
            <a:r>
              <a:rPr lang="nl-NL" b="1" dirty="0" smtClean="0"/>
              <a:t>a=b→ b=a</a:t>
            </a:r>
            <a:endParaRPr lang="nl-NL" dirty="0"/>
          </a:p>
        </p:txBody>
      </p:sp>
      <p:sp>
        <p:nvSpPr>
          <p:cNvPr id="76" name="Rectangle 75"/>
          <p:cNvSpPr/>
          <p:nvPr/>
        </p:nvSpPr>
        <p:spPr>
          <a:xfrm>
            <a:off x="4970777" y="3347700"/>
            <a:ext cx="537327" cy="369332"/>
          </a:xfrm>
          <a:prstGeom prst="rect">
            <a:avLst/>
          </a:prstGeom>
        </p:spPr>
        <p:txBody>
          <a:bodyPr wrap="none">
            <a:spAutoFit/>
          </a:bodyPr>
          <a:lstStyle/>
          <a:p>
            <a:r>
              <a:rPr lang="nl-NL" b="1" dirty="0" smtClean="0"/>
              <a:t>a=b</a:t>
            </a:r>
            <a:endParaRPr lang="nl-NL" dirty="0"/>
          </a:p>
        </p:txBody>
      </p:sp>
      <p:sp>
        <p:nvSpPr>
          <p:cNvPr id="77" name="Rectangle 76"/>
          <p:cNvSpPr/>
          <p:nvPr/>
        </p:nvSpPr>
        <p:spPr>
          <a:xfrm>
            <a:off x="5690857" y="3356992"/>
            <a:ext cx="537327" cy="369332"/>
          </a:xfrm>
          <a:prstGeom prst="rect">
            <a:avLst/>
          </a:prstGeom>
        </p:spPr>
        <p:txBody>
          <a:bodyPr wrap="none">
            <a:spAutoFit/>
          </a:bodyPr>
          <a:lstStyle/>
          <a:p>
            <a:r>
              <a:rPr lang="nl-NL" b="1" dirty="0" smtClean="0"/>
              <a:t>b=a</a:t>
            </a:r>
            <a:endParaRPr lang="nl-NL" dirty="0"/>
          </a:p>
        </p:txBody>
      </p:sp>
      <p:sp>
        <p:nvSpPr>
          <p:cNvPr id="78" name="Rectangle 77"/>
          <p:cNvSpPr/>
          <p:nvPr/>
        </p:nvSpPr>
        <p:spPr>
          <a:xfrm>
            <a:off x="2427165" y="4869160"/>
            <a:ext cx="1064715" cy="369332"/>
          </a:xfrm>
          <a:prstGeom prst="rect">
            <a:avLst/>
          </a:prstGeom>
        </p:spPr>
        <p:txBody>
          <a:bodyPr wrap="none">
            <a:spAutoFit/>
          </a:bodyPr>
          <a:lstStyle/>
          <a:p>
            <a:r>
              <a:rPr lang="nl-NL" b="1" dirty="0" smtClean="0"/>
              <a:t>b=a </a:t>
            </a:r>
            <a:r>
              <a:rPr lang="nl-NL" dirty="0" smtClean="0"/>
              <a:t>,</a:t>
            </a:r>
            <a:r>
              <a:rPr lang="nl-NL" b="1" dirty="0" smtClean="0"/>
              <a:t> b=b</a:t>
            </a:r>
            <a:endParaRPr lang="nl-NL" dirty="0"/>
          </a:p>
        </p:txBody>
      </p:sp>
      <p:sp>
        <p:nvSpPr>
          <p:cNvPr id="79" name="Rectangle 78"/>
          <p:cNvSpPr/>
          <p:nvPr/>
        </p:nvSpPr>
        <p:spPr>
          <a:xfrm>
            <a:off x="7668344" y="4859868"/>
            <a:ext cx="1064715" cy="369332"/>
          </a:xfrm>
          <a:prstGeom prst="rect">
            <a:avLst/>
          </a:prstGeom>
        </p:spPr>
        <p:txBody>
          <a:bodyPr wrap="none">
            <a:spAutoFit/>
          </a:bodyPr>
          <a:lstStyle/>
          <a:p>
            <a:r>
              <a:rPr lang="nl-NL" b="1" dirty="0" smtClean="0"/>
              <a:t>b=a </a:t>
            </a:r>
            <a:r>
              <a:rPr lang="nl-NL" dirty="0" smtClean="0"/>
              <a:t>,</a:t>
            </a:r>
            <a:r>
              <a:rPr lang="nl-NL" b="1" dirty="0" smtClean="0"/>
              <a:t> b=b</a:t>
            </a:r>
            <a:endParaRPr lang="nl-NL" dirty="0"/>
          </a:p>
        </p:txBody>
      </p:sp>
      <p:sp>
        <p:nvSpPr>
          <p:cNvPr id="80" name="TextBox 79"/>
          <p:cNvSpPr txBox="1"/>
          <p:nvPr/>
        </p:nvSpPr>
        <p:spPr>
          <a:xfrm>
            <a:off x="4427984" y="6021288"/>
            <a:ext cx="2808312" cy="369332"/>
          </a:xfrm>
          <a:prstGeom prst="rect">
            <a:avLst/>
          </a:prstGeom>
          <a:noFill/>
        </p:spPr>
        <p:txBody>
          <a:bodyPr wrap="square" rtlCol="0">
            <a:spAutoFit/>
          </a:bodyPr>
          <a:lstStyle/>
          <a:p>
            <a:r>
              <a:rPr lang="nl-NL" b="1" dirty="0" smtClean="0">
                <a:solidFill>
                  <a:srgbClr val="0070C0"/>
                </a:solidFill>
              </a:rPr>
              <a:t>Identiteit symmetrisch</a:t>
            </a:r>
            <a:endParaRPr lang="nl-NL"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20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0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0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20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20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2000"/>
                                        <p:tgtEl>
                                          <p:spTgt spid="45"/>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20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2000"/>
                                        <p:tgtEl>
                                          <p:spTgt spid="47"/>
                                        </p:tgtEl>
                                      </p:cBhvr>
                                    </p:animEffect>
                                  </p:childTnLst>
                                </p:cTn>
                              </p:par>
                              <p:par>
                                <p:cTn id="49" presetID="10"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2000"/>
                                        <p:tgtEl>
                                          <p:spTgt spid="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20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20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2000"/>
                                        <p:tgtEl>
                                          <p:spTgt spid="53"/>
                                        </p:tgtEl>
                                      </p:cBhvr>
                                    </p:animEffect>
                                  </p:childTnLst>
                                </p:cTn>
                              </p:par>
                              <p:par>
                                <p:cTn id="61" presetID="10"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2000"/>
                                        <p:tgtEl>
                                          <p:spTgt spid="5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20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2000"/>
                                        <p:tgtEl>
                                          <p:spTgt spid="5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2000"/>
                                        <p:tgtEl>
                                          <p:spTgt spid="6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2000"/>
                                        <p:tgtEl>
                                          <p:spTgt spid="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2000"/>
                                        <p:tgtEl>
                                          <p:spTgt spid="63"/>
                                        </p:tgtEl>
                                      </p:cBhvr>
                                    </p:animEffect>
                                  </p:childTnLst>
                                </p:cTn>
                              </p:par>
                              <p:par>
                                <p:cTn id="79" presetID="10" presetClass="entr" presetSubtype="0" fill="hold"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2000"/>
                                        <p:tgtEl>
                                          <p:spTgt spid="66"/>
                                        </p:tgtEl>
                                      </p:cBhvr>
                                    </p:animEffect>
                                  </p:childTnLst>
                                </p:cTn>
                              </p:par>
                              <p:par>
                                <p:cTn id="82" presetID="10" presetClass="entr" presetSubtype="0" fill="hold" nodeType="with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2000"/>
                                        <p:tgtEl>
                                          <p:spTgt spid="6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2000"/>
                                        <p:tgtEl>
                                          <p:spTgt spid="6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2000"/>
                                        <p:tgtEl>
                                          <p:spTgt spid="7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2000"/>
                                        <p:tgtEl>
                                          <p:spTgt spid="7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fade">
                                      <p:cBhvr>
                                        <p:cTn id="96" dur="2000"/>
                                        <p:tgtEl>
                                          <p:spTgt spid="7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fade">
                                      <p:cBhvr>
                                        <p:cTn id="99" dur="2000"/>
                                        <p:tgtEl>
                                          <p:spTgt spid="7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2000"/>
                                        <p:tgtEl>
                                          <p:spTgt spid="7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2000"/>
                                        <p:tgtEl>
                                          <p:spTgt spid="7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2000"/>
                                        <p:tgtEl>
                                          <p:spTgt spid="7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fade">
                                      <p:cBhvr>
                                        <p:cTn id="111" dur="2000"/>
                                        <p:tgtEl>
                                          <p:spTgt spid="7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fade">
                                      <p:cBhvr>
                                        <p:cTn id="114" dur="2000"/>
                                        <p:tgtEl>
                                          <p:spTgt spid="7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29" grpId="0"/>
      <p:bldP spid="36" grpId="0"/>
      <p:bldP spid="40" grpId="0"/>
      <p:bldP spid="41" grpId="0" animBg="1"/>
      <p:bldP spid="42" grpId="0"/>
      <p:bldP spid="43" grpId="0" animBg="1"/>
      <p:bldP spid="45" grpId="0" animBg="1"/>
      <p:bldP spid="47" grpId="0" animBg="1"/>
      <p:bldP spid="51" grpId="0" animBg="1"/>
      <p:bldP spid="53" grpId="0"/>
      <p:bldP spid="58" grpId="0" animBg="1"/>
      <p:bldP spid="60" grpId="0" animBg="1"/>
      <p:bldP spid="62" grpId="0" animBg="1"/>
      <p:bldP spid="63" grpId="0"/>
      <p:bldP spid="69" grpId="0" animBg="1"/>
      <p:bldP spid="70" grpId="0" animBg="1"/>
      <p:bldP spid="71" grpId="0"/>
      <p:bldP spid="72" grpId="0"/>
      <p:bldP spid="73" grpId="0"/>
      <p:bldP spid="75" grpId="0"/>
      <p:bldP spid="76" grpId="0"/>
      <p:bldP spid="77" grpId="0"/>
      <p:bldP spid="78" grpId="0"/>
      <p:bldP spid="79" grpId="0"/>
      <p:bldP spid="80" grpId="0"/>
    </p:bld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Unieke bepalingen</a:t>
            </a:r>
            <a:endParaRPr lang="nl-NL" sz="3600" dirty="0"/>
          </a:p>
        </p:txBody>
      </p:sp>
      <p:sp>
        <p:nvSpPr>
          <p:cNvPr id="9" name="Content Placeholder 2"/>
          <p:cNvSpPr txBox="1">
            <a:spLocks/>
          </p:cNvSpPr>
          <p:nvPr/>
        </p:nvSpPr>
        <p:spPr>
          <a:xfrm>
            <a:off x="467544" y="1340768"/>
            <a:ext cx="8363272" cy="25488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We hebben al veel voorbeelden van </a:t>
            </a:r>
            <a:r>
              <a:rPr lang="nl-NL" sz="2000" i="1" dirty="0" smtClean="0"/>
              <a:t>individuconstanten</a:t>
            </a:r>
            <a:r>
              <a:rPr lang="nl-NL" sz="2000" dirty="0" smtClean="0"/>
              <a:t> gezien:</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solidFill>
                  <a:srgbClr val="0070C0"/>
                </a:solidFill>
              </a:rPr>
              <a:t>Amerika</a:t>
            </a:r>
          </a:p>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solidFill>
                  <a:srgbClr val="0070C0"/>
                </a:solidFill>
              </a:rPr>
              <a:t>Amsterdam</a:t>
            </a:r>
          </a:p>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solidFill>
                  <a:srgbClr val="0070C0"/>
                </a:solidFill>
              </a:rPr>
              <a:t>Pi</a:t>
            </a:r>
          </a:p>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solidFill>
                  <a:srgbClr val="0070C0"/>
                </a:solidFill>
              </a:rPr>
              <a:t>Jan</a:t>
            </a:r>
          </a:p>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solidFill>
                  <a:srgbClr val="0070C0"/>
                </a:solidFill>
              </a:rPr>
              <a:t>Kees</a:t>
            </a:r>
          </a:p>
          <a:p>
            <a:pPr marL="342900" marR="0" lvl="0" indent="-342900" algn="l" defTabSz="914400" rtl="0" eaLnBrk="1" fontAlgn="auto" latinLnBrk="0" hangingPunct="1">
              <a:lnSpc>
                <a:spcPct val="100000"/>
              </a:lnSpc>
              <a:spcBef>
                <a:spcPct val="20000"/>
              </a:spcBef>
              <a:spcAft>
                <a:spcPts val="0"/>
              </a:spcAft>
              <a:buClrTx/>
              <a:buSzTx/>
              <a:tabLst/>
              <a:defRPr/>
            </a:pPr>
            <a:r>
              <a:rPr lang="nl-NL" dirty="0" err="1" smtClean="0"/>
              <a:t>Etc</a:t>
            </a:r>
            <a:r>
              <a:rPr lang="nl-NL" dirty="0" smtClean="0"/>
              <a:t>…</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2000" dirty="0" smtClean="0"/>
          </a:p>
        </p:txBody>
      </p:sp>
      <p:sp>
        <p:nvSpPr>
          <p:cNvPr id="10" name="Content Placeholder 2"/>
          <p:cNvSpPr txBox="1">
            <a:spLocks/>
          </p:cNvSpPr>
          <p:nvPr/>
        </p:nvSpPr>
        <p:spPr>
          <a:xfrm>
            <a:off x="467544" y="4048472"/>
            <a:ext cx="4032448" cy="218884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Maar neem nu eens deze expressies:</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solidFill>
                  <a:srgbClr val="0070C0"/>
                </a:solidFill>
              </a:rPr>
              <a:t>Deze struisvogel</a:t>
            </a:r>
          </a:p>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solidFill>
                  <a:srgbClr val="0070C0"/>
                </a:solidFill>
              </a:rPr>
              <a:t>De president van Amerika</a:t>
            </a:r>
          </a:p>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solidFill>
                  <a:srgbClr val="0070C0"/>
                </a:solidFill>
              </a:rPr>
              <a:t>Die jongen</a:t>
            </a:r>
          </a:p>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solidFill>
                  <a:srgbClr val="0070C0"/>
                </a:solidFill>
              </a:rPr>
              <a:t>Het kleinste priemgetal</a:t>
            </a:r>
          </a:p>
          <a:p>
            <a:pPr marL="342900" marR="0" lvl="0" indent="-342900" algn="l" defTabSz="914400" rtl="0" eaLnBrk="1" fontAlgn="auto" latinLnBrk="0" hangingPunct="1">
              <a:lnSpc>
                <a:spcPct val="100000"/>
              </a:lnSpc>
              <a:spcBef>
                <a:spcPct val="20000"/>
              </a:spcBef>
              <a:spcAft>
                <a:spcPts val="0"/>
              </a:spcAft>
              <a:buClrTx/>
              <a:buSzTx/>
              <a:tabLst/>
              <a:defRPr/>
            </a:pPr>
            <a:r>
              <a:rPr lang="nl-NL" dirty="0" smtClean="0">
                <a:solidFill>
                  <a:srgbClr val="0070C0"/>
                </a:solidFill>
              </a:rPr>
              <a:t>De moeder van Mark Rutte</a:t>
            </a:r>
          </a:p>
          <a:p>
            <a:pPr marL="342900" marR="0" lvl="0" indent="-342900" algn="l" defTabSz="914400" rtl="0" eaLnBrk="1" fontAlgn="auto" latinLnBrk="0" hangingPunct="1">
              <a:lnSpc>
                <a:spcPct val="100000"/>
              </a:lnSpc>
              <a:spcBef>
                <a:spcPct val="20000"/>
              </a:spcBef>
              <a:spcAft>
                <a:spcPts val="0"/>
              </a:spcAft>
              <a:buClrTx/>
              <a:buSzTx/>
              <a:tabLst/>
              <a:defRPr/>
            </a:pPr>
            <a:r>
              <a:rPr lang="nl-NL" dirty="0" err="1" smtClean="0"/>
              <a:t>Etc</a:t>
            </a:r>
            <a:r>
              <a:rPr lang="nl-NL" dirty="0" smtClean="0"/>
              <a:t>…</a:t>
            </a:r>
          </a:p>
        </p:txBody>
      </p:sp>
      <p:sp>
        <p:nvSpPr>
          <p:cNvPr id="11" name="Content Placeholder 2"/>
          <p:cNvSpPr txBox="1">
            <a:spLocks/>
          </p:cNvSpPr>
          <p:nvPr/>
        </p:nvSpPr>
        <p:spPr>
          <a:xfrm>
            <a:off x="4499992" y="4653136"/>
            <a:ext cx="4248472" cy="6766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Zijn dit ook individuconstanten?</a:t>
            </a:r>
          </a:p>
        </p:txBody>
      </p:sp>
      <p:sp>
        <p:nvSpPr>
          <p:cNvPr id="12" name="Content Placeholder 2"/>
          <p:cNvSpPr txBox="1">
            <a:spLocks/>
          </p:cNvSpPr>
          <p:nvPr/>
        </p:nvSpPr>
        <p:spPr>
          <a:xfrm>
            <a:off x="4139952" y="5128592"/>
            <a:ext cx="4752528" cy="6766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Ja, maar het zijn geen eigennamen. </a:t>
            </a:r>
            <a:r>
              <a:rPr lang="nl-NL" sz="2000" dirty="0" err="1" smtClean="0"/>
              <a:t>Russell</a:t>
            </a:r>
            <a:r>
              <a:rPr lang="nl-NL" sz="2000" dirty="0" smtClean="0"/>
              <a:t> noemde dit soort expressies </a:t>
            </a:r>
            <a:r>
              <a:rPr lang="nl-NL" sz="2000" i="1" dirty="0" smtClean="0"/>
              <a:t>unieke bepalingen</a:t>
            </a:r>
            <a:r>
              <a:rPr lang="nl-NL" sz="2000" dirty="0" smtClean="0"/>
              <a:t>. Door ze slechts als eigennamen op te vatten gaat hun semantische structuur verloren. </a:t>
            </a:r>
          </a:p>
        </p:txBody>
      </p:sp>
      <p:sp>
        <p:nvSpPr>
          <p:cNvPr id="7" name="TextBox 6"/>
          <p:cNvSpPr txBox="1"/>
          <p:nvPr/>
        </p:nvSpPr>
        <p:spPr>
          <a:xfrm>
            <a:off x="4499992" y="2073042"/>
            <a:ext cx="3528392" cy="707886"/>
          </a:xfrm>
          <a:prstGeom prst="rect">
            <a:avLst/>
          </a:prstGeom>
          <a:noFill/>
        </p:spPr>
        <p:txBody>
          <a:bodyPr wrap="square" rtlCol="0">
            <a:spAutoFit/>
          </a:bodyPr>
          <a:lstStyle/>
          <a:p>
            <a:r>
              <a:rPr lang="nl-NL" sz="2000" dirty="0" smtClean="0"/>
              <a:t>Al deze individuconstanten            zijn eigennamen.</a:t>
            </a:r>
            <a:endParaRPr lang="nl-N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2000"/>
                                        <p:tgtEl>
                                          <p:spTgt spid="1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2000"/>
                                        <p:tgtEl>
                                          <p:spTgt spid="1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2000"/>
                                        <p:tgtEl>
                                          <p:spTgt spid="10">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2000"/>
                                        <p:tgtEl>
                                          <p:spTgt spid="10">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2000"/>
                                        <p:tgtEl>
                                          <p:spTgt spid="10">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fade">
                                      <p:cBhvr>
                                        <p:cTn id="30" dur="2000"/>
                                        <p:tgtEl>
                                          <p:spTgt spid="10">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20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7" grpId="0" build="allAtOnce"/>
    </p:bld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Unieke bepalingen</a:t>
            </a:r>
            <a:endParaRPr lang="nl-NL" sz="3600" dirty="0"/>
          </a:p>
        </p:txBody>
      </p:sp>
      <p:sp>
        <p:nvSpPr>
          <p:cNvPr id="9" name="Content Placeholder 2"/>
          <p:cNvSpPr txBox="1">
            <a:spLocks/>
          </p:cNvSpPr>
          <p:nvPr/>
        </p:nvSpPr>
        <p:spPr>
          <a:xfrm>
            <a:off x="35496" y="1340768"/>
            <a:ext cx="8363272" cy="1584176"/>
          </a:xfrm>
          <a:prstGeom prst="rect">
            <a:avLst/>
          </a:prstGeom>
        </p:spPr>
        <p:txBody>
          <a:bodyPr vert="horz" lIns="91440" tIns="45720" rIns="91440" bIns="45720" rtlCol="0">
            <a:noAutofit/>
          </a:bodyPr>
          <a:lstStyle/>
          <a:p>
            <a:pPr marL="342900" lvl="0" indent="-342900">
              <a:spcBef>
                <a:spcPct val="20000"/>
              </a:spcBef>
              <a:defRPr/>
            </a:pPr>
            <a:r>
              <a:rPr lang="nl-NL" sz="2000" dirty="0" smtClean="0"/>
              <a:t>      Unieke bepalingen kunnen met een zogenaamde </a:t>
            </a:r>
            <a:r>
              <a:rPr lang="nl-NL" sz="2000" dirty="0" err="1" smtClean="0"/>
              <a:t>iota</a:t>
            </a:r>
            <a:r>
              <a:rPr lang="nl-NL" sz="2000" dirty="0" smtClean="0"/>
              <a:t> (</a:t>
            </a:r>
            <a:r>
              <a:rPr lang="el-GR" sz="2400" dirty="0" smtClean="0"/>
              <a:t>ι</a:t>
            </a:r>
            <a:r>
              <a:rPr lang="nl-NL" sz="2000" dirty="0" smtClean="0"/>
              <a:t>) operator weergegeven worden:</a:t>
            </a:r>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a:p>
            <a:pPr marL="342900" lvl="0" indent="-342900">
              <a:spcBef>
                <a:spcPct val="20000"/>
              </a:spcBef>
              <a:defRPr/>
            </a:pPr>
            <a:r>
              <a:rPr lang="nl-NL" dirty="0" smtClean="0"/>
              <a:t>	</a:t>
            </a:r>
            <a:r>
              <a:rPr lang="el-GR" sz="2000" dirty="0" smtClean="0"/>
              <a:t> </a:t>
            </a:r>
            <a:r>
              <a:rPr lang="el-GR" sz="2000" b="1" dirty="0" smtClean="0"/>
              <a:t>ι</a:t>
            </a:r>
            <a:r>
              <a:rPr lang="nl-NL" sz="2000" b="1" dirty="0" smtClean="0"/>
              <a:t>x</a:t>
            </a:r>
            <a:r>
              <a:rPr lang="nl-NL" sz="2000" dirty="0" smtClean="0"/>
              <a:t> </a:t>
            </a:r>
            <a:r>
              <a:rPr lang="el-GR" sz="2000" b="1" i="1" dirty="0" smtClean="0"/>
              <a:t>α</a:t>
            </a:r>
            <a:r>
              <a:rPr lang="nl-NL" sz="2000" b="1" dirty="0" smtClean="0"/>
              <a:t>(x)  </a:t>
            </a:r>
            <a:r>
              <a:rPr lang="nl-NL" sz="2000" dirty="0" smtClean="0"/>
              <a:t>Het unieke object </a:t>
            </a:r>
            <a:r>
              <a:rPr lang="nl-NL" sz="2000" b="1" dirty="0" smtClean="0"/>
              <a:t>x</a:t>
            </a:r>
            <a:r>
              <a:rPr lang="nl-NL" sz="2000" dirty="0" smtClean="0"/>
              <a:t> zodanig dat </a:t>
            </a:r>
            <a:r>
              <a:rPr lang="el-GR" sz="2000" b="1" i="1" dirty="0" smtClean="0"/>
              <a:t>α</a:t>
            </a:r>
            <a:r>
              <a:rPr lang="nl-NL" sz="2000" b="1" dirty="0" smtClean="0"/>
              <a:t>(x) </a:t>
            </a:r>
            <a:r>
              <a:rPr lang="nl-NL" sz="2000" dirty="0" smtClean="0"/>
              <a:t>,                                                                        </a:t>
            </a:r>
            <a:br>
              <a:rPr lang="nl-NL" sz="2000" dirty="0" smtClean="0"/>
            </a:br>
            <a:r>
              <a:rPr lang="nl-NL" sz="2000" dirty="0" smtClean="0"/>
              <a:t>               waarbij </a:t>
            </a:r>
            <a:r>
              <a:rPr lang="el-GR" sz="2000" b="1" i="1" dirty="0" smtClean="0"/>
              <a:t>α</a:t>
            </a:r>
            <a:r>
              <a:rPr lang="nl-NL" sz="2000" b="1" dirty="0" smtClean="0"/>
              <a:t>(x) </a:t>
            </a:r>
            <a:r>
              <a:rPr lang="nl-NL" sz="2000" dirty="0" smtClean="0"/>
              <a:t>een </a:t>
            </a:r>
            <a:r>
              <a:rPr lang="nl-NL" sz="2000" dirty="0" err="1" smtClean="0"/>
              <a:t>predikatieve</a:t>
            </a:r>
            <a:r>
              <a:rPr lang="nl-NL" sz="2000" dirty="0" smtClean="0"/>
              <a:t> expressie is</a:t>
            </a:r>
          </a:p>
        </p:txBody>
      </p:sp>
      <p:sp>
        <p:nvSpPr>
          <p:cNvPr id="10" name="Content Placeholder 2"/>
          <p:cNvSpPr txBox="1">
            <a:spLocks/>
          </p:cNvSpPr>
          <p:nvPr/>
        </p:nvSpPr>
        <p:spPr>
          <a:xfrm>
            <a:off x="35496" y="3140968"/>
            <a:ext cx="7574487" cy="1090786"/>
          </a:xfrm>
          <a:prstGeom prst="rect">
            <a:avLst/>
          </a:prstGeom>
        </p:spPr>
        <p:txBody>
          <a:bodyPr vert="horz" lIns="91440" tIns="45720" rIns="91440" bIns="45720" rtlCol="0">
            <a:noAutofit/>
          </a:bodyPr>
          <a:lstStyle/>
          <a:p>
            <a:pPr marL="342900" lvl="0" indent="-342900">
              <a:spcBef>
                <a:spcPct val="20000"/>
              </a:spcBef>
              <a:defRPr/>
            </a:pPr>
            <a:r>
              <a:rPr lang="nl-NL" sz="2000" dirty="0" smtClean="0"/>
              <a:t>      In tegenstelling tot </a:t>
            </a:r>
            <a:r>
              <a:rPr lang="nl-NL" sz="2000" b="1" dirty="0" smtClean="0"/>
              <a:t>∀x </a:t>
            </a:r>
            <a:r>
              <a:rPr lang="el-GR" sz="2000" b="1" i="1" dirty="0" smtClean="0"/>
              <a:t>α</a:t>
            </a:r>
            <a:r>
              <a:rPr lang="nl-NL" sz="2000" b="1" dirty="0" smtClean="0"/>
              <a:t>(x) </a:t>
            </a:r>
            <a:r>
              <a:rPr lang="nl-NL" sz="2000" dirty="0" smtClean="0"/>
              <a:t>en</a:t>
            </a:r>
            <a:r>
              <a:rPr lang="nl-NL" sz="2000" b="1" dirty="0" smtClean="0"/>
              <a:t> ∃x </a:t>
            </a:r>
            <a:r>
              <a:rPr lang="el-GR" sz="2000" b="1" i="1" dirty="0" smtClean="0"/>
              <a:t>α</a:t>
            </a:r>
            <a:r>
              <a:rPr lang="nl-NL" sz="2000" b="1" dirty="0" smtClean="0"/>
              <a:t>(x) </a:t>
            </a:r>
            <a:r>
              <a:rPr lang="nl-NL" sz="2000" dirty="0" smtClean="0"/>
              <a:t>verwijst </a:t>
            </a:r>
            <a:r>
              <a:rPr lang="el-GR" sz="2000" b="1" dirty="0" smtClean="0"/>
              <a:t>ι</a:t>
            </a:r>
            <a:r>
              <a:rPr lang="nl-NL" sz="2000" b="1" dirty="0" smtClean="0"/>
              <a:t>x</a:t>
            </a:r>
            <a:r>
              <a:rPr lang="nl-NL" sz="2000" dirty="0" smtClean="0"/>
              <a:t> </a:t>
            </a:r>
            <a:r>
              <a:rPr lang="el-GR" sz="2000" b="1" i="1" dirty="0" smtClean="0"/>
              <a:t>α</a:t>
            </a:r>
            <a:r>
              <a:rPr lang="nl-NL" sz="2000" b="1" dirty="0" smtClean="0"/>
              <a:t>(x) </a:t>
            </a:r>
            <a:r>
              <a:rPr lang="nl-NL" sz="2000" dirty="0" smtClean="0"/>
              <a:t>naar één object in het domein en niet naar een formule die waar of onwaar kan zijn. Syntactisch functioneert </a:t>
            </a:r>
            <a:r>
              <a:rPr lang="el-GR" sz="2000" b="1" dirty="0" smtClean="0"/>
              <a:t>ι</a:t>
            </a:r>
            <a:r>
              <a:rPr lang="nl-NL" sz="2000" b="1" dirty="0" smtClean="0"/>
              <a:t>x</a:t>
            </a:r>
            <a:r>
              <a:rPr lang="nl-NL" sz="2000" dirty="0" smtClean="0"/>
              <a:t> </a:t>
            </a:r>
            <a:r>
              <a:rPr lang="el-GR" sz="2000" b="1" i="1" dirty="0" smtClean="0"/>
              <a:t>α</a:t>
            </a:r>
            <a:r>
              <a:rPr lang="nl-NL" sz="2000" b="1" dirty="0" smtClean="0"/>
              <a:t>(x)</a:t>
            </a:r>
            <a:r>
              <a:rPr lang="nl-NL" b="1" dirty="0" smtClean="0"/>
              <a:t> </a:t>
            </a:r>
            <a:r>
              <a:rPr lang="nl-NL" sz="2000" dirty="0" smtClean="0"/>
              <a:t>als een individuconstante.</a:t>
            </a:r>
            <a:endParaRPr lang="nl-NL" dirty="0" smtClean="0"/>
          </a:p>
        </p:txBody>
      </p:sp>
      <p:sp>
        <p:nvSpPr>
          <p:cNvPr id="7" name="Content Placeholder 2"/>
          <p:cNvSpPr txBox="1">
            <a:spLocks/>
          </p:cNvSpPr>
          <p:nvPr/>
        </p:nvSpPr>
        <p:spPr>
          <a:xfrm>
            <a:off x="35496" y="4365104"/>
            <a:ext cx="5256583" cy="432048"/>
          </a:xfrm>
          <a:prstGeom prst="rect">
            <a:avLst/>
          </a:prstGeom>
        </p:spPr>
        <p:txBody>
          <a:bodyPr vert="horz" lIns="91440" tIns="45720" rIns="91440" bIns="45720" rtlCol="0">
            <a:noAutofit/>
          </a:bodyPr>
          <a:lstStyle/>
          <a:p>
            <a:pPr marL="342900" lvl="0" indent="-342900">
              <a:spcBef>
                <a:spcPct val="20000"/>
              </a:spcBef>
              <a:defRPr/>
            </a:pPr>
            <a:r>
              <a:rPr lang="nl-NL" sz="2000" dirty="0" smtClean="0"/>
              <a:t>      Voorbeeld: </a:t>
            </a:r>
            <a:r>
              <a:rPr lang="nl-NL" sz="2000" b="1" dirty="0" smtClean="0">
                <a:solidFill>
                  <a:srgbClr val="0070C0"/>
                </a:solidFill>
              </a:rPr>
              <a:t>De kantonrechter is een vrouw</a:t>
            </a:r>
          </a:p>
          <a:p>
            <a:pPr marL="342900" lvl="0" indent="-342900">
              <a:spcBef>
                <a:spcPct val="20000"/>
              </a:spcBef>
              <a:defRPr/>
            </a:pPr>
            <a:endParaRPr lang="nl-NL" sz="800" dirty="0" smtClean="0"/>
          </a:p>
        </p:txBody>
      </p:sp>
      <p:sp>
        <p:nvSpPr>
          <p:cNvPr id="8" name="Content Placeholder 2"/>
          <p:cNvSpPr txBox="1">
            <a:spLocks/>
          </p:cNvSpPr>
          <p:nvPr/>
        </p:nvSpPr>
        <p:spPr>
          <a:xfrm>
            <a:off x="35496" y="5373216"/>
            <a:ext cx="5544616" cy="1090786"/>
          </a:xfrm>
          <a:prstGeom prst="rect">
            <a:avLst/>
          </a:prstGeom>
        </p:spPr>
        <p:txBody>
          <a:bodyPr vert="horz" lIns="91440" tIns="45720" rIns="91440" bIns="45720" rtlCol="0">
            <a:noAutofit/>
          </a:bodyPr>
          <a:lstStyle/>
          <a:p>
            <a:pPr marL="342900" lvl="0" indent="-342900">
              <a:spcBef>
                <a:spcPct val="20000"/>
              </a:spcBef>
              <a:defRPr/>
            </a:pPr>
            <a:r>
              <a:rPr lang="nl-NL" sz="2000" dirty="0" smtClean="0"/>
              <a:t>      </a:t>
            </a:r>
          </a:p>
          <a:p>
            <a:pPr marL="342900" lvl="0" indent="-342900">
              <a:spcBef>
                <a:spcPct val="20000"/>
              </a:spcBef>
              <a:defRPr/>
            </a:pPr>
            <a:endParaRPr lang="nl-NL" sz="800" dirty="0" smtClean="0"/>
          </a:p>
          <a:p>
            <a:pPr marL="342900" lvl="0" indent="-342900">
              <a:spcBef>
                <a:spcPct val="20000"/>
              </a:spcBef>
              <a:defRPr/>
            </a:pPr>
            <a:r>
              <a:rPr lang="nl-NL" sz="2000" dirty="0" smtClean="0"/>
              <a:t>	</a:t>
            </a:r>
            <a:r>
              <a:rPr lang="nl-NL" sz="2000" b="1" dirty="0" smtClean="0"/>
              <a:t>V(</a:t>
            </a:r>
            <a:r>
              <a:rPr lang="el-GR" sz="2000" b="1" dirty="0" smtClean="0"/>
              <a:t>ι</a:t>
            </a:r>
            <a:r>
              <a:rPr lang="nl-NL" sz="2000" b="1" dirty="0" smtClean="0"/>
              <a:t>x</a:t>
            </a:r>
            <a:r>
              <a:rPr lang="nl-NL" sz="2000" dirty="0" smtClean="0"/>
              <a:t> </a:t>
            </a:r>
            <a:r>
              <a:rPr lang="nl-NL" sz="2000" b="1" dirty="0" err="1" smtClean="0"/>
              <a:t>Kx</a:t>
            </a:r>
            <a:r>
              <a:rPr lang="nl-NL" sz="2000" b="1" dirty="0" smtClean="0"/>
              <a:t>)          </a:t>
            </a:r>
            <a:r>
              <a:rPr lang="nl-NL" sz="2000" b="1" dirty="0" err="1" smtClean="0"/>
              <a:t>Kx</a:t>
            </a:r>
            <a:r>
              <a:rPr lang="nl-NL" sz="2000" b="1" dirty="0" smtClean="0"/>
              <a:t>: </a:t>
            </a:r>
            <a:r>
              <a:rPr lang="nl-NL" sz="2000" dirty="0" smtClean="0"/>
              <a:t>x is kantonrechter</a:t>
            </a:r>
          </a:p>
          <a:p>
            <a:pPr marL="342900" lvl="0" indent="-342900">
              <a:spcBef>
                <a:spcPct val="20000"/>
              </a:spcBef>
              <a:defRPr/>
            </a:pPr>
            <a:r>
              <a:rPr lang="nl-NL" sz="2000" b="1" dirty="0" smtClean="0"/>
              <a:t>		              </a:t>
            </a:r>
            <a:r>
              <a:rPr lang="nl-NL" sz="2000" b="1" dirty="0" err="1" smtClean="0"/>
              <a:t>Vx</a:t>
            </a:r>
            <a:r>
              <a:rPr lang="nl-NL" sz="2000" b="1" dirty="0" smtClean="0"/>
              <a:t>: </a:t>
            </a:r>
            <a:r>
              <a:rPr lang="nl-NL" sz="2000" dirty="0" smtClean="0"/>
              <a:t>x is een vrouw	</a:t>
            </a:r>
          </a:p>
          <a:p>
            <a:pPr marL="342900" lvl="0" indent="-342900">
              <a:spcBef>
                <a:spcPct val="20000"/>
              </a:spcBef>
              <a:defRPr/>
            </a:pPr>
            <a:r>
              <a:rPr lang="nl-NL" sz="2000" dirty="0" smtClean="0"/>
              <a:t>		</a:t>
            </a:r>
            <a:endParaRPr lang="nl-NL" dirty="0" smtClean="0"/>
          </a:p>
        </p:txBody>
      </p:sp>
      <p:sp>
        <p:nvSpPr>
          <p:cNvPr id="13" name="TextBox 12"/>
          <p:cNvSpPr txBox="1"/>
          <p:nvPr/>
        </p:nvSpPr>
        <p:spPr>
          <a:xfrm>
            <a:off x="4860032" y="5951021"/>
            <a:ext cx="4067944" cy="646331"/>
          </a:xfrm>
          <a:prstGeom prst="rect">
            <a:avLst/>
          </a:prstGeom>
          <a:noFill/>
        </p:spPr>
        <p:txBody>
          <a:bodyPr wrap="square" rtlCol="0">
            <a:spAutoFit/>
          </a:bodyPr>
          <a:lstStyle/>
          <a:p>
            <a:r>
              <a:rPr lang="nl-NL" dirty="0" smtClean="0"/>
              <a:t>Deze tweede vertaling doet meer recht     aan de semantiek van de uitspraak</a:t>
            </a:r>
            <a:endParaRPr lang="nl-NL" dirty="0"/>
          </a:p>
        </p:txBody>
      </p:sp>
      <p:sp>
        <p:nvSpPr>
          <p:cNvPr id="14" name="Content Placeholder 2"/>
          <p:cNvSpPr txBox="1">
            <a:spLocks/>
          </p:cNvSpPr>
          <p:nvPr/>
        </p:nvSpPr>
        <p:spPr>
          <a:xfrm>
            <a:off x="35496" y="4725144"/>
            <a:ext cx="5256583" cy="720080"/>
          </a:xfrm>
          <a:prstGeom prst="rect">
            <a:avLst/>
          </a:prstGeom>
        </p:spPr>
        <p:txBody>
          <a:bodyPr vert="horz" lIns="91440" tIns="45720" rIns="91440" bIns="45720" rtlCol="0">
            <a:noAutofit/>
          </a:bodyPr>
          <a:lstStyle/>
          <a:p>
            <a:pPr marL="342900" lvl="0" indent="-342900">
              <a:spcBef>
                <a:spcPct val="20000"/>
              </a:spcBef>
              <a:defRPr/>
            </a:pPr>
            <a:r>
              <a:rPr lang="nl-NL" sz="2000" dirty="0" smtClean="0"/>
              <a:t>      </a:t>
            </a:r>
            <a:endParaRPr lang="nl-NL" sz="800" dirty="0" smtClean="0"/>
          </a:p>
          <a:p>
            <a:pPr marL="342900" lvl="0" indent="-342900">
              <a:spcBef>
                <a:spcPct val="20000"/>
              </a:spcBef>
              <a:defRPr/>
            </a:pPr>
            <a:r>
              <a:rPr lang="nl-NL" sz="2000" dirty="0" smtClean="0"/>
              <a:t>	</a:t>
            </a:r>
            <a:r>
              <a:rPr lang="nl-NL" sz="2000" b="1" dirty="0" smtClean="0"/>
              <a:t>Va</a:t>
            </a:r>
            <a:r>
              <a:rPr lang="nl-NL" sz="2000" dirty="0" smtClean="0"/>
              <a:t>	              </a:t>
            </a:r>
            <a:r>
              <a:rPr lang="nl-NL" sz="2000" b="1" dirty="0" smtClean="0"/>
              <a:t>a</a:t>
            </a:r>
            <a:r>
              <a:rPr lang="nl-NL" sz="2000" dirty="0" smtClean="0"/>
              <a:t>: De kantonrechter   </a:t>
            </a:r>
          </a:p>
          <a:p>
            <a:pPr marL="342900" lvl="0" indent="-342900">
              <a:spcBef>
                <a:spcPct val="20000"/>
              </a:spcBef>
              <a:defRPr/>
            </a:pPr>
            <a:r>
              <a:rPr lang="nl-NL" sz="2000" dirty="0" smtClean="0"/>
              <a:t>		              </a:t>
            </a:r>
            <a:r>
              <a:rPr lang="nl-NL" sz="2000" b="1" dirty="0" err="1" smtClean="0"/>
              <a:t>Vx</a:t>
            </a:r>
            <a:r>
              <a:rPr lang="nl-NL" sz="2000" dirty="0" smtClean="0"/>
              <a:t>: x is een vrouw</a:t>
            </a: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000"/>
                                        <p:tgtEl>
                                          <p:spTgt spid="1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2000"/>
                                        <p:tgtEl>
                                          <p:spTgt spid="1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fade">
                                      <p:cBhvr>
                                        <p:cTn id="23" dur="20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2000"/>
                                        <p:tgtEl>
                                          <p:spTgt spid="8">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2000"/>
                                        <p:tgtEl>
                                          <p:spTgt spid="8">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2000"/>
                                        <p:tgtEl>
                                          <p:spTgt spid="8">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20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7" grpId="0" build="allAtOnce"/>
      <p:bldP spid="8" grpId="0" build="allAtOnce"/>
      <p:bldP spid="13" grpId="0" build="allAtOnce"/>
      <p:bldP spid="14" grpId="0" build="allAtOnce"/>
    </p:bld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Meer voorbeelden</a:t>
            </a:r>
            <a:endParaRPr lang="nl-NL" sz="3600" dirty="0"/>
          </a:p>
        </p:txBody>
      </p:sp>
      <p:sp>
        <p:nvSpPr>
          <p:cNvPr id="9" name="Content Placeholder 2"/>
          <p:cNvSpPr txBox="1">
            <a:spLocks/>
          </p:cNvSpPr>
          <p:nvPr/>
        </p:nvSpPr>
        <p:spPr>
          <a:xfrm>
            <a:off x="179512" y="1412776"/>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11" name="TextBox 10"/>
          <p:cNvSpPr txBox="1"/>
          <p:nvPr/>
        </p:nvSpPr>
        <p:spPr>
          <a:xfrm>
            <a:off x="251521" y="1556792"/>
            <a:ext cx="3096343" cy="646331"/>
          </a:xfrm>
          <a:prstGeom prst="rect">
            <a:avLst/>
          </a:prstGeom>
          <a:noFill/>
        </p:spPr>
        <p:txBody>
          <a:bodyPr wrap="square" rtlCol="0">
            <a:spAutoFit/>
          </a:bodyPr>
          <a:lstStyle/>
          <a:p>
            <a:r>
              <a:rPr lang="nl-NL" dirty="0" smtClean="0"/>
              <a:t>Frans Weisglas is de voorzitter                     van de Tweede Kamer</a:t>
            </a:r>
            <a:endParaRPr lang="nl-NL" dirty="0"/>
          </a:p>
        </p:txBody>
      </p:sp>
      <p:sp>
        <p:nvSpPr>
          <p:cNvPr id="12" name="Rectangle 11"/>
          <p:cNvSpPr/>
          <p:nvPr/>
        </p:nvSpPr>
        <p:spPr>
          <a:xfrm>
            <a:off x="3892504" y="1556792"/>
            <a:ext cx="1358064" cy="400110"/>
          </a:xfrm>
          <a:prstGeom prst="rect">
            <a:avLst/>
          </a:prstGeom>
        </p:spPr>
        <p:txBody>
          <a:bodyPr wrap="none">
            <a:spAutoFit/>
          </a:bodyPr>
          <a:lstStyle/>
          <a:p>
            <a:r>
              <a:rPr lang="nl-NL" sz="2000" b="1" dirty="0" smtClean="0"/>
              <a:t>w = (</a:t>
            </a:r>
            <a:r>
              <a:rPr lang="el-GR" sz="2000" b="1" dirty="0" smtClean="0"/>
              <a:t>ι</a:t>
            </a:r>
            <a:r>
              <a:rPr lang="nl-NL" sz="2000" b="1" dirty="0" smtClean="0"/>
              <a:t>x</a:t>
            </a:r>
            <a:r>
              <a:rPr lang="nl-NL" sz="2000" dirty="0" smtClean="0"/>
              <a:t> </a:t>
            </a:r>
            <a:r>
              <a:rPr lang="nl-NL" sz="2000" b="1" dirty="0" err="1" smtClean="0"/>
              <a:t>Vx</a:t>
            </a:r>
            <a:r>
              <a:rPr lang="nl-NL" sz="2000" b="1" dirty="0" smtClean="0"/>
              <a:t>) </a:t>
            </a:r>
            <a:endParaRPr lang="nl-NL" sz="2000" dirty="0"/>
          </a:p>
        </p:txBody>
      </p:sp>
      <p:sp>
        <p:nvSpPr>
          <p:cNvPr id="15" name="Rectangle 14"/>
          <p:cNvSpPr/>
          <p:nvPr/>
        </p:nvSpPr>
        <p:spPr>
          <a:xfrm>
            <a:off x="5832648" y="1484784"/>
            <a:ext cx="2987824" cy="923330"/>
          </a:xfrm>
          <a:prstGeom prst="rect">
            <a:avLst/>
          </a:prstGeom>
        </p:spPr>
        <p:txBody>
          <a:bodyPr wrap="square">
            <a:spAutoFit/>
          </a:bodyPr>
          <a:lstStyle/>
          <a:p>
            <a:pPr marL="342900" lvl="0" indent="-342900">
              <a:spcBef>
                <a:spcPct val="20000"/>
              </a:spcBef>
              <a:defRPr/>
            </a:pPr>
            <a:r>
              <a:rPr lang="nl-NL" dirty="0" smtClean="0"/>
              <a:t>       </a:t>
            </a:r>
            <a:r>
              <a:rPr lang="nl-NL" b="1" dirty="0" smtClean="0"/>
              <a:t>w</a:t>
            </a:r>
            <a:r>
              <a:rPr lang="nl-NL" dirty="0" smtClean="0"/>
              <a:t>:  Frans Weisglas</a:t>
            </a:r>
            <a:br>
              <a:rPr lang="nl-NL" dirty="0" smtClean="0"/>
            </a:br>
            <a:r>
              <a:rPr lang="nl-NL" b="1" dirty="0" err="1" smtClean="0"/>
              <a:t>Vx</a:t>
            </a:r>
            <a:r>
              <a:rPr lang="nl-NL" dirty="0" smtClean="0"/>
              <a:t>: x is voorzitter van                                               de Tweede kamer</a:t>
            </a:r>
            <a:endParaRPr lang="nl-NL" dirty="0"/>
          </a:p>
        </p:txBody>
      </p:sp>
      <p:sp>
        <p:nvSpPr>
          <p:cNvPr id="16" name="Content Placeholder 2"/>
          <p:cNvSpPr txBox="1">
            <a:spLocks/>
          </p:cNvSpPr>
          <p:nvPr/>
        </p:nvSpPr>
        <p:spPr>
          <a:xfrm>
            <a:off x="251520" y="2505670"/>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17" name="TextBox 16"/>
          <p:cNvSpPr txBox="1"/>
          <p:nvPr/>
        </p:nvSpPr>
        <p:spPr>
          <a:xfrm>
            <a:off x="251521" y="2649686"/>
            <a:ext cx="3096343" cy="646331"/>
          </a:xfrm>
          <a:prstGeom prst="rect">
            <a:avLst/>
          </a:prstGeom>
          <a:noFill/>
        </p:spPr>
        <p:txBody>
          <a:bodyPr wrap="square" rtlCol="0">
            <a:spAutoFit/>
          </a:bodyPr>
          <a:lstStyle/>
          <a:p>
            <a:r>
              <a:rPr lang="nl-NL" dirty="0" smtClean="0"/>
              <a:t>De president is geen democraat</a:t>
            </a:r>
            <a:endParaRPr lang="nl-NL" dirty="0"/>
          </a:p>
        </p:txBody>
      </p:sp>
      <p:sp>
        <p:nvSpPr>
          <p:cNvPr id="18" name="Rectangle 17"/>
          <p:cNvSpPr/>
          <p:nvPr/>
        </p:nvSpPr>
        <p:spPr>
          <a:xfrm>
            <a:off x="3908788" y="2721694"/>
            <a:ext cx="1197764" cy="400110"/>
          </a:xfrm>
          <a:prstGeom prst="rect">
            <a:avLst/>
          </a:prstGeom>
        </p:spPr>
        <p:txBody>
          <a:bodyPr wrap="none">
            <a:spAutoFit/>
          </a:bodyPr>
          <a:lstStyle/>
          <a:p>
            <a:r>
              <a:rPr lang="nl-NL" sz="2000" b="1" dirty="0" smtClean="0"/>
              <a:t>¬D(</a:t>
            </a:r>
            <a:r>
              <a:rPr lang="el-GR" sz="2000" b="1" dirty="0" smtClean="0"/>
              <a:t>ι</a:t>
            </a:r>
            <a:r>
              <a:rPr lang="nl-NL" sz="2000" b="1" dirty="0" smtClean="0"/>
              <a:t>x</a:t>
            </a:r>
            <a:r>
              <a:rPr lang="nl-NL" sz="2000" dirty="0" smtClean="0"/>
              <a:t> </a:t>
            </a:r>
            <a:r>
              <a:rPr lang="nl-NL" sz="2000" b="1" dirty="0" err="1" smtClean="0"/>
              <a:t>Px</a:t>
            </a:r>
            <a:r>
              <a:rPr lang="nl-NL" sz="2000" b="1" dirty="0" smtClean="0"/>
              <a:t>) </a:t>
            </a:r>
            <a:endParaRPr lang="nl-NL" sz="2000" dirty="0"/>
          </a:p>
        </p:txBody>
      </p:sp>
      <p:sp>
        <p:nvSpPr>
          <p:cNvPr id="19" name="Rectangle 18"/>
          <p:cNvSpPr/>
          <p:nvPr/>
        </p:nvSpPr>
        <p:spPr>
          <a:xfrm>
            <a:off x="5796136" y="2577678"/>
            <a:ext cx="3131840" cy="646331"/>
          </a:xfrm>
          <a:prstGeom prst="rect">
            <a:avLst/>
          </a:prstGeom>
        </p:spPr>
        <p:txBody>
          <a:bodyPr wrap="square">
            <a:spAutoFit/>
          </a:bodyPr>
          <a:lstStyle/>
          <a:p>
            <a:pPr marL="342900" lvl="0" indent="-342900">
              <a:spcBef>
                <a:spcPct val="20000"/>
              </a:spcBef>
              <a:defRPr/>
            </a:pPr>
            <a:r>
              <a:rPr lang="nl-NL" dirty="0" smtClean="0"/>
              <a:t>       </a:t>
            </a:r>
            <a:r>
              <a:rPr lang="nl-NL" b="1" dirty="0" err="1" smtClean="0"/>
              <a:t>Dx</a:t>
            </a:r>
            <a:r>
              <a:rPr lang="nl-NL" dirty="0" smtClean="0"/>
              <a:t>:  x is democraat</a:t>
            </a:r>
            <a:br>
              <a:rPr lang="nl-NL" dirty="0" smtClean="0"/>
            </a:br>
            <a:r>
              <a:rPr lang="nl-NL" b="1" dirty="0" err="1" smtClean="0"/>
              <a:t>Px</a:t>
            </a:r>
            <a:r>
              <a:rPr lang="nl-NL" dirty="0" smtClean="0"/>
              <a:t>: x is president</a:t>
            </a:r>
            <a:endParaRPr lang="nl-NL" dirty="0"/>
          </a:p>
        </p:txBody>
      </p:sp>
      <p:sp>
        <p:nvSpPr>
          <p:cNvPr id="20" name="Content Placeholder 2"/>
          <p:cNvSpPr txBox="1">
            <a:spLocks/>
          </p:cNvSpPr>
          <p:nvPr/>
        </p:nvSpPr>
        <p:spPr>
          <a:xfrm>
            <a:off x="251520" y="3356992"/>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21" name="TextBox 20"/>
          <p:cNvSpPr txBox="1"/>
          <p:nvPr/>
        </p:nvSpPr>
        <p:spPr>
          <a:xfrm>
            <a:off x="251520" y="3501008"/>
            <a:ext cx="3096343" cy="646331"/>
          </a:xfrm>
          <a:prstGeom prst="rect">
            <a:avLst/>
          </a:prstGeom>
          <a:noFill/>
        </p:spPr>
        <p:txBody>
          <a:bodyPr wrap="square" rtlCol="0">
            <a:spAutoFit/>
          </a:bodyPr>
          <a:lstStyle/>
          <a:p>
            <a:r>
              <a:rPr lang="nl-NL" dirty="0" smtClean="0"/>
              <a:t>De president is de opperbevelhebber</a:t>
            </a:r>
            <a:endParaRPr lang="nl-NL" dirty="0"/>
          </a:p>
        </p:txBody>
      </p:sp>
      <p:sp>
        <p:nvSpPr>
          <p:cNvPr id="22" name="Rectangle 21"/>
          <p:cNvSpPr/>
          <p:nvPr/>
        </p:nvSpPr>
        <p:spPr>
          <a:xfrm>
            <a:off x="3707904" y="3573016"/>
            <a:ext cx="1686680" cy="400110"/>
          </a:xfrm>
          <a:prstGeom prst="rect">
            <a:avLst/>
          </a:prstGeom>
        </p:spPr>
        <p:txBody>
          <a:bodyPr wrap="none">
            <a:spAutoFit/>
          </a:bodyPr>
          <a:lstStyle/>
          <a:p>
            <a:r>
              <a:rPr lang="nl-NL" sz="2000" b="1" dirty="0" smtClean="0"/>
              <a:t>(</a:t>
            </a:r>
            <a:r>
              <a:rPr lang="el-GR" sz="2000" b="1" dirty="0" smtClean="0"/>
              <a:t>ι</a:t>
            </a:r>
            <a:r>
              <a:rPr lang="nl-NL" sz="2000" b="1" dirty="0" smtClean="0"/>
              <a:t>x</a:t>
            </a:r>
            <a:r>
              <a:rPr lang="nl-NL" sz="2000" dirty="0" smtClean="0"/>
              <a:t> </a:t>
            </a:r>
            <a:r>
              <a:rPr lang="nl-NL" sz="2000" b="1" dirty="0" err="1" smtClean="0"/>
              <a:t>Px</a:t>
            </a:r>
            <a:r>
              <a:rPr lang="nl-NL" sz="2000" b="1" dirty="0" smtClean="0"/>
              <a:t>)=(</a:t>
            </a:r>
            <a:r>
              <a:rPr lang="el-GR" sz="2000" b="1" dirty="0" smtClean="0"/>
              <a:t>ι</a:t>
            </a:r>
            <a:r>
              <a:rPr lang="nl-NL" sz="2000" b="1" dirty="0" err="1" smtClean="0"/>
              <a:t>yOy</a:t>
            </a:r>
            <a:r>
              <a:rPr lang="nl-NL" sz="2000" b="1" dirty="0" smtClean="0"/>
              <a:t>) </a:t>
            </a:r>
            <a:endParaRPr lang="nl-NL" sz="2000" dirty="0"/>
          </a:p>
        </p:txBody>
      </p:sp>
      <p:sp>
        <p:nvSpPr>
          <p:cNvPr id="23" name="Rectangle 22"/>
          <p:cNvSpPr/>
          <p:nvPr/>
        </p:nvSpPr>
        <p:spPr>
          <a:xfrm>
            <a:off x="5796136" y="3429000"/>
            <a:ext cx="3131840" cy="646331"/>
          </a:xfrm>
          <a:prstGeom prst="rect">
            <a:avLst/>
          </a:prstGeom>
        </p:spPr>
        <p:txBody>
          <a:bodyPr wrap="square">
            <a:spAutoFit/>
          </a:bodyPr>
          <a:lstStyle/>
          <a:p>
            <a:pPr marL="342900" lvl="0" indent="-342900">
              <a:spcBef>
                <a:spcPct val="20000"/>
              </a:spcBef>
              <a:defRPr/>
            </a:pPr>
            <a:r>
              <a:rPr lang="nl-NL" dirty="0" smtClean="0"/>
              <a:t>       </a:t>
            </a:r>
            <a:r>
              <a:rPr lang="nl-NL" b="1" dirty="0" err="1" smtClean="0"/>
              <a:t>Px</a:t>
            </a:r>
            <a:r>
              <a:rPr lang="nl-NL" dirty="0" smtClean="0"/>
              <a:t>:  x is president                     </a:t>
            </a:r>
            <a:r>
              <a:rPr lang="nl-NL" b="1" dirty="0" err="1" smtClean="0"/>
              <a:t>Oy</a:t>
            </a:r>
            <a:r>
              <a:rPr lang="nl-NL" dirty="0" smtClean="0"/>
              <a:t>: y is opperbevelhebber</a:t>
            </a:r>
            <a:endParaRPr lang="nl-NL" dirty="0"/>
          </a:p>
        </p:txBody>
      </p:sp>
      <p:sp>
        <p:nvSpPr>
          <p:cNvPr id="24" name="Rectangle 23"/>
          <p:cNvSpPr/>
          <p:nvPr/>
        </p:nvSpPr>
        <p:spPr>
          <a:xfrm>
            <a:off x="3738400" y="4509120"/>
            <a:ext cx="1800200" cy="400110"/>
          </a:xfrm>
          <a:prstGeom prst="rect">
            <a:avLst/>
          </a:prstGeom>
        </p:spPr>
        <p:txBody>
          <a:bodyPr wrap="square">
            <a:spAutoFit/>
          </a:bodyPr>
          <a:lstStyle/>
          <a:p>
            <a:r>
              <a:rPr lang="el-GR" sz="2000" b="1" dirty="0" smtClean="0"/>
              <a:t>(ι</a:t>
            </a:r>
            <a:r>
              <a:rPr lang="nl-NL" sz="2000" b="1" dirty="0" smtClean="0"/>
              <a:t>x </a:t>
            </a:r>
            <a:r>
              <a:rPr lang="nl-NL" sz="2000" b="1" dirty="0" err="1" smtClean="0"/>
              <a:t>Mx</a:t>
            </a:r>
            <a:r>
              <a:rPr lang="nl-NL" sz="2000" b="1" dirty="0" smtClean="0"/>
              <a:t>)≠(</a:t>
            </a:r>
            <a:r>
              <a:rPr lang="el-GR" sz="2000" b="1" dirty="0" smtClean="0"/>
              <a:t>ι</a:t>
            </a:r>
            <a:r>
              <a:rPr lang="nl-NL" sz="2000" b="1" dirty="0" smtClean="0"/>
              <a:t>y </a:t>
            </a:r>
            <a:r>
              <a:rPr lang="nl-NL" sz="2000" b="1" dirty="0" err="1" smtClean="0"/>
              <a:t>Ry</a:t>
            </a:r>
            <a:r>
              <a:rPr lang="nl-NL" sz="2000" b="1" dirty="0" smtClean="0"/>
              <a:t>)</a:t>
            </a:r>
            <a:endParaRPr lang="nl-NL" b="1" dirty="0" smtClean="0"/>
          </a:p>
        </p:txBody>
      </p:sp>
      <p:sp>
        <p:nvSpPr>
          <p:cNvPr id="25" name="TextBox 24"/>
          <p:cNvSpPr txBox="1"/>
          <p:nvPr/>
        </p:nvSpPr>
        <p:spPr>
          <a:xfrm>
            <a:off x="251521" y="4366845"/>
            <a:ext cx="3096343" cy="923330"/>
          </a:xfrm>
          <a:prstGeom prst="rect">
            <a:avLst/>
          </a:prstGeom>
          <a:noFill/>
        </p:spPr>
        <p:txBody>
          <a:bodyPr wrap="square" rtlCol="0">
            <a:spAutoFit/>
          </a:bodyPr>
          <a:lstStyle/>
          <a:p>
            <a:r>
              <a:rPr lang="nl-NL" dirty="0" smtClean="0"/>
              <a:t>De minister president is niet  de voorzitter van de Raad           van State</a:t>
            </a:r>
            <a:endParaRPr lang="nl-NL" dirty="0"/>
          </a:p>
        </p:txBody>
      </p:sp>
      <p:sp>
        <p:nvSpPr>
          <p:cNvPr id="27" name="Rectangle 26"/>
          <p:cNvSpPr/>
          <p:nvPr/>
        </p:nvSpPr>
        <p:spPr>
          <a:xfrm>
            <a:off x="6156176" y="4377878"/>
            <a:ext cx="2664296" cy="923330"/>
          </a:xfrm>
          <a:prstGeom prst="rect">
            <a:avLst/>
          </a:prstGeom>
        </p:spPr>
        <p:txBody>
          <a:bodyPr wrap="square">
            <a:spAutoFit/>
          </a:bodyPr>
          <a:lstStyle/>
          <a:p>
            <a:r>
              <a:rPr lang="nl-NL" b="1" dirty="0" err="1" smtClean="0"/>
              <a:t>Mx</a:t>
            </a:r>
            <a:r>
              <a:rPr lang="nl-NL" dirty="0" smtClean="0"/>
              <a:t>: x is minister-president</a:t>
            </a:r>
          </a:p>
          <a:p>
            <a:r>
              <a:rPr lang="nl-NL" b="1" dirty="0" err="1" smtClean="0"/>
              <a:t>Ry</a:t>
            </a:r>
            <a:r>
              <a:rPr lang="nl-NL" dirty="0" smtClean="0"/>
              <a:t>: y is voorzitter van                                                         de Raad van State.</a:t>
            </a:r>
            <a:endParaRPr lang="nl-NL" dirty="0"/>
          </a:p>
        </p:txBody>
      </p:sp>
      <p:sp>
        <p:nvSpPr>
          <p:cNvPr id="28" name="Rectangle 27"/>
          <p:cNvSpPr/>
          <p:nvPr/>
        </p:nvSpPr>
        <p:spPr>
          <a:xfrm>
            <a:off x="3779912" y="5549170"/>
            <a:ext cx="4572000" cy="400110"/>
          </a:xfrm>
          <a:prstGeom prst="rect">
            <a:avLst/>
          </a:prstGeom>
        </p:spPr>
        <p:txBody>
          <a:bodyPr>
            <a:spAutoFit/>
          </a:bodyPr>
          <a:lstStyle/>
          <a:p>
            <a:r>
              <a:rPr lang="nl-NL" sz="2000" b="1" dirty="0" smtClean="0"/>
              <a:t>R(</a:t>
            </a:r>
            <a:r>
              <a:rPr lang="el-GR" sz="2000" b="1" dirty="0" smtClean="0"/>
              <a:t>ι</a:t>
            </a:r>
            <a:r>
              <a:rPr lang="nl-NL" sz="2000" b="1" dirty="0" smtClean="0"/>
              <a:t>x </a:t>
            </a:r>
            <a:r>
              <a:rPr lang="nl-NL" sz="2000" b="1" dirty="0" err="1" smtClean="0"/>
              <a:t>Bx</a:t>
            </a:r>
            <a:r>
              <a:rPr lang="nl-NL" sz="2000" b="1" dirty="0" smtClean="0"/>
              <a:t>)(</a:t>
            </a:r>
            <a:r>
              <a:rPr lang="el-GR" sz="2000" b="1" dirty="0" smtClean="0"/>
              <a:t>ι</a:t>
            </a:r>
            <a:r>
              <a:rPr lang="nl-NL" sz="2000" b="1" dirty="0" smtClean="0"/>
              <a:t>y </a:t>
            </a:r>
            <a:r>
              <a:rPr lang="nl-NL" sz="2000" b="1" dirty="0" err="1" smtClean="0"/>
              <a:t>Ky</a:t>
            </a:r>
            <a:r>
              <a:rPr lang="nl-NL" sz="2000" b="1" dirty="0" smtClean="0"/>
              <a:t>)</a:t>
            </a:r>
            <a:endParaRPr lang="nl-NL" b="1" dirty="0" smtClean="0"/>
          </a:p>
        </p:txBody>
      </p:sp>
      <p:sp>
        <p:nvSpPr>
          <p:cNvPr id="29" name="Rectangle 28"/>
          <p:cNvSpPr/>
          <p:nvPr/>
        </p:nvSpPr>
        <p:spPr>
          <a:xfrm>
            <a:off x="6156176" y="5457998"/>
            <a:ext cx="2592288" cy="923330"/>
          </a:xfrm>
          <a:prstGeom prst="rect">
            <a:avLst/>
          </a:prstGeom>
        </p:spPr>
        <p:txBody>
          <a:bodyPr wrap="square">
            <a:spAutoFit/>
          </a:bodyPr>
          <a:lstStyle/>
          <a:p>
            <a:r>
              <a:rPr lang="nl-NL" b="1" dirty="0" err="1" smtClean="0"/>
              <a:t>Rxy</a:t>
            </a:r>
            <a:r>
              <a:rPr lang="nl-NL" dirty="0" smtClean="0"/>
              <a:t>: x is rijker dan y</a:t>
            </a:r>
          </a:p>
          <a:p>
            <a:r>
              <a:rPr lang="nl-NL" b="1" dirty="0" err="1" smtClean="0"/>
              <a:t>Bx</a:t>
            </a:r>
            <a:r>
              <a:rPr lang="nl-NL" dirty="0" smtClean="0"/>
              <a:t>: x is emir van Brunei</a:t>
            </a:r>
          </a:p>
          <a:p>
            <a:r>
              <a:rPr lang="nl-NL" b="1" dirty="0" err="1" smtClean="0"/>
              <a:t>Ky</a:t>
            </a:r>
            <a:r>
              <a:rPr lang="nl-NL" dirty="0" smtClean="0"/>
              <a:t>: y is koning</a:t>
            </a:r>
            <a:endParaRPr lang="nl-NL" dirty="0"/>
          </a:p>
        </p:txBody>
      </p:sp>
      <p:sp>
        <p:nvSpPr>
          <p:cNvPr id="30" name="TextBox 29"/>
          <p:cNvSpPr txBox="1"/>
          <p:nvPr/>
        </p:nvSpPr>
        <p:spPr>
          <a:xfrm>
            <a:off x="251521" y="5373216"/>
            <a:ext cx="3096343" cy="646331"/>
          </a:xfrm>
          <a:prstGeom prst="rect">
            <a:avLst/>
          </a:prstGeom>
          <a:noFill/>
        </p:spPr>
        <p:txBody>
          <a:bodyPr wrap="square" rtlCol="0">
            <a:spAutoFit/>
          </a:bodyPr>
          <a:lstStyle/>
          <a:p>
            <a:r>
              <a:rPr lang="nl-NL" dirty="0" smtClean="0"/>
              <a:t>De emir van Brunei is rijker   dan de koning</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2000"/>
                                        <p:tgtEl>
                                          <p:spTgt spid="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20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20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2000"/>
                                        <p:tgtEl>
                                          <p:spTgt spid="1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2000"/>
                                        <p:tgtEl>
                                          <p:spTgt spid="1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animEffect transition="in" filter="fade">
                                      <p:cBhvr>
                                        <p:cTn id="33" dur="2000"/>
                                        <p:tgtEl>
                                          <p:spTgt spid="2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2000"/>
                                        <p:tgtEl>
                                          <p:spTgt spid="22">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2000"/>
                                        <p:tgtEl>
                                          <p:spTgt spid="2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Effect transition="in" filter="fade">
                                      <p:cBhvr>
                                        <p:cTn id="46" dur="2000"/>
                                        <p:tgtEl>
                                          <p:spTgt spid="2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xEl>
                                              <p:pRg st="0" end="0"/>
                                            </p:txEl>
                                          </p:spTgt>
                                        </p:tgtEl>
                                        <p:attrNameLst>
                                          <p:attrName>style.visibility</p:attrName>
                                        </p:attrNameLst>
                                      </p:cBhvr>
                                      <p:to>
                                        <p:strVal val="visible"/>
                                      </p:to>
                                    </p:set>
                                    <p:animEffect transition="in" filter="fade">
                                      <p:cBhvr>
                                        <p:cTn id="51" dur="2000"/>
                                        <p:tgtEl>
                                          <p:spTgt spid="24">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fade">
                                      <p:cBhvr>
                                        <p:cTn id="54" dur="2000"/>
                                        <p:tgtEl>
                                          <p:spTgt spid="27">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xEl>
                                              <p:pRg st="1" end="1"/>
                                            </p:txEl>
                                          </p:spTgt>
                                        </p:tgtEl>
                                        <p:attrNameLst>
                                          <p:attrName>style.visibility</p:attrName>
                                        </p:attrNameLst>
                                      </p:cBhvr>
                                      <p:to>
                                        <p:strVal val="visible"/>
                                      </p:to>
                                    </p:set>
                                    <p:animEffect transition="in" filter="fade">
                                      <p:cBhvr>
                                        <p:cTn id="57" dur="2000"/>
                                        <p:tgtEl>
                                          <p:spTgt spid="2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2000"/>
                                        <p:tgtEl>
                                          <p:spTgt spid="3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xEl>
                                              <p:pRg st="0" end="0"/>
                                            </p:txEl>
                                          </p:spTgt>
                                        </p:tgtEl>
                                        <p:attrNameLst>
                                          <p:attrName>style.visibility</p:attrName>
                                        </p:attrNameLst>
                                      </p:cBhvr>
                                      <p:to>
                                        <p:strVal val="visible"/>
                                      </p:to>
                                    </p:set>
                                    <p:animEffect transition="in" filter="fade">
                                      <p:cBhvr>
                                        <p:cTn id="67" dur="2000"/>
                                        <p:tgtEl>
                                          <p:spTgt spid="28">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xEl>
                                              <p:pRg st="0" end="0"/>
                                            </p:txEl>
                                          </p:spTgt>
                                        </p:tgtEl>
                                        <p:attrNameLst>
                                          <p:attrName>style.visibility</p:attrName>
                                        </p:attrNameLst>
                                      </p:cBhvr>
                                      <p:to>
                                        <p:strVal val="visible"/>
                                      </p:to>
                                    </p:set>
                                    <p:animEffect transition="in" filter="fade">
                                      <p:cBhvr>
                                        <p:cTn id="70" dur="2000"/>
                                        <p:tgtEl>
                                          <p:spTgt spid="29">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xEl>
                                              <p:pRg st="1" end="1"/>
                                            </p:txEl>
                                          </p:spTgt>
                                        </p:tgtEl>
                                        <p:attrNameLst>
                                          <p:attrName>style.visibility</p:attrName>
                                        </p:attrNameLst>
                                      </p:cBhvr>
                                      <p:to>
                                        <p:strVal val="visible"/>
                                      </p:to>
                                    </p:set>
                                    <p:animEffect transition="in" filter="fade">
                                      <p:cBhvr>
                                        <p:cTn id="73" dur="2000"/>
                                        <p:tgtEl>
                                          <p:spTgt spid="29">
                                            <p:txEl>
                                              <p:pRg st="1" end="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xEl>
                                              <p:pRg st="2" end="2"/>
                                            </p:txEl>
                                          </p:spTgt>
                                        </p:tgtEl>
                                        <p:attrNameLst>
                                          <p:attrName>style.visibility</p:attrName>
                                        </p:attrNameLst>
                                      </p:cBhvr>
                                      <p:to>
                                        <p:strVal val="visible"/>
                                      </p:to>
                                    </p:set>
                                    <p:animEffect transition="in" filter="fade">
                                      <p:cBhvr>
                                        <p:cTn id="76" dur="20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5" grpId="0" build="allAtOnce"/>
      <p:bldP spid="17" grpId="0" build="allAtOnce"/>
      <p:bldP spid="18" grpId="0" build="allAtOnce"/>
      <p:bldP spid="19" grpId="0" build="allAtOnce"/>
      <p:bldP spid="21" grpId="0" build="allAtOnce"/>
      <p:bldP spid="22" grpId="0" build="allAtOnce"/>
      <p:bldP spid="23" grpId="0" build="allAtOnce"/>
      <p:bldP spid="24" grpId="0" build="allAtOnce"/>
      <p:bldP spid="25" grpId="0" build="allAtOnce"/>
      <p:bldP spid="27" grpId="0" build="allAtOnce"/>
      <p:bldP spid="28" grpId="0" build="allAtOnce"/>
      <p:bldP spid="29" grpId="0" build="allAtOnce"/>
      <p:bldP spid="30" grpId="0" build="allAtOnce"/>
    </p:bld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Frege</a:t>
            </a:r>
            <a:r>
              <a:rPr lang="nl-NL" sz="3600" dirty="0" smtClean="0"/>
              <a:t> en </a:t>
            </a:r>
            <a:r>
              <a:rPr lang="nl-NL" sz="3600" dirty="0" err="1" smtClean="0"/>
              <a:t>Russell</a:t>
            </a:r>
            <a:endParaRPr lang="nl-NL" sz="3600" dirty="0"/>
          </a:p>
        </p:txBody>
      </p:sp>
      <p:sp>
        <p:nvSpPr>
          <p:cNvPr id="16" name="Content Placeholder 2"/>
          <p:cNvSpPr txBox="1">
            <a:spLocks/>
          </p:cNvSpPr>
          <p:nvPr/>
        </p:nvSpPr>
        <p:spPr>
          <a:xfrm>
            <a:off x="1043608" y="2505670"/>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17" name="TextBox 16"/>
          <p:cNvSpPr txBox="1"/>
          <p:nvPr/>
        </p:nvSpPr>
        <p:spPr>
          <a:xfrm>
            <a:off x="1115616" y="1732746"/>
            <a:ext cx="5976664" cy="400110"/>
          </a:xfrm>
          <a:prstGeom prst="rect">
            <a:avLst/>
          </a:prstGeom>
          <a:noFill/>
        </p:spPr>
        <p:txBody>
          <a:bodyPr wrap="square" rtlCol="0">
            <a:spAutoFit/>
          </a:bodyPr>
          <a:lstStyle/>
          <a:p>
            <a:r>
              <a:rPr lang="nl-NL" sz="2000" b="1" dirty="0" smtClean="0">
                <a:solidFill>
                  <a:srgbClr val="0070C0"/>
                </a:solidFill>
              </a:rPr>
              <a:t>De president is geen democraat</a:t>
            </a:r>
            <a:endParaRPr lang="nl-NL" sz="2000" b="1" dirty="0">
              <a:solidFill>
                <a:srgbClr val="0070C0"/>
              </a:solidFill>
            </a:endParaRPr>
          </a:p>
        </p:txBody>
      </p:sp>
      <p:sp>
        <p:nvSpPr>
          <p:cNvPr id="18" name="Rectangle 17"/>
          <p:cNvSpPr/>
          <p:nvPr/>
        </p:nvSpPr>
        <p:spPr>
          <a:xfrm>
            <a:off x="4700876" y="2668850"/>
            <a:ext cx="1197764" cy="400110"/>
          </a:xfrm>
          <a:prstGeom prst="rect">
            <a:avLst/>
          </a:prstGeom>
        </p:spPr>
        <p:txBody>
          <a:bodyPr wrap="none">
            <a:spAutoFit/>
          </a:bodyPr>
          <a:lstStyle/>
          <a:p>
            <a:r>
              <a:rPr lang="nl-NL" sz="2000" b="1" dirty="0" smtClean="0"/>
              <a:t>¬D(</a:t>
            </a:r>
            <a:r>
              <a:rPr lang="el-GR" sz="2000" b="1" dirty="0" smtClean="0"/>
              <a:t>ι</a:t>
            </a:r>
            <a:r>
              <a:rPr lang="nl-NL" sz="2000" b="1" dirty="0" smtClean="0"/>
              <a:t>x</a:t>
            </a:r>
            <a:r>
              <a:rPr lang="nl-NL" sz="2000" dirty="0" smtClean="0"/>
              <a:t> </a:t>
            </a:r>
            <a:r>
              <a:rPr lang="nl-NL" sz="2000" b="1" dirty="0" err="1" smtClean="0"/>
              <a:t>Px</a:t>
            </a:r>
            <a:r>
              <a:rPr lang="nl-NL" sz="2000" b="1" dirty="0" smtClean="0"/>
              <a:t>) </a:t>
            </a:r>
            <a:endParaRPr lang="nl-NL" sz="2000" dirty="0"/>
          </a:p>
        </p:txBody>
      </p:sp>
      <p:sp>
        <p:nvSpPr>
          <p:cNvPr id="19" name="Rectangle 18"/>
          <p:cNvSpPr/>
          <p:nvPr/>
        </p:nvSpPr>
        <p:spPr>
          <a:xfrm>
            <a:off x="4355976" y="3142709"/>
            <a:ext cx="3131840" cy="646331"/>
          </a:xfrm>
          <a:prstGeom prst="rect">
            <a:avLst/>
          </a:prstGeom>
        </p:spPr>
        <p:txBody>
          <a:bodyPr wrap="square">
            <a:spAutoFit/>
          </a:bodyPr>
          <a:lstStyle/>
          <a:p>
            <a:pPr marL="342900" lvl="0" indent="-342900">
              <a:spcBef>
                <a:spcPct val="20000"/>
              </a:spcBef>
              <a:defRPr/>
            </a:pPr>
            <a:r>
              <a:rPr lang="nl-NL" dirty="0" smtClean="0"/>
              <a:t>       </a:t>
            </a:r>
            <a:r>
              <a:rPr lang="nl-NL" b="1" dirty="0" err="1" smtClean="0"/>
              <a:t>Dx</a:t>
            </a:r>
            <a:r>
              <a:rPr lang="nl-NL" dirty="0" smtClean="0"/>
              <a:t>: x is democraat</a:t>
            </a:r>
            <a:br>
              <a:rPr lang="nl-NL" dirty="0" smtClean="0"/>
            </a:br>
            <a:r>
              <a:rPr lang="nl-NL" b="1" dirty="0" err="1" smtClean="0"/>
              <a:t>Px</a:t>
            </a:r>
            <a:r>
              <a:rPr lang="nl-NL" dirty="0" smtClean="0"/>
              <a:t>: x is president</a:t>
            </a:r>
            <a:endParaRPr lang="nl-NL" dirty="0"/>
          </a:p>
        </p:txBody>
      </p:sp>
      <p:sp>
        <p:nvSpPr>
          <p:cNvPr id="20" name="Content Placeholder 2"/>
          <p:cNvSpPr txBox="1">
            <a:spLocks/>
          </p:cNvSpPr>
          <p:nvPr/>
        </p:nvSpPr>
        <p:spPr>
          <a:xfrm>
            <a:off x="1043608" y="3356992"/>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21" name="TextBox 20"/>
          <p:cNvSpPr txBox="1"/>
          <p:nvPr/>
        </p:nvSpPr>
        <p:spPr>
          <a:xfrm>
            <a:off x="1115617" y="2564904"/>
            <a:ext cx="3096343" cy="1477328"/>
          </a:xfrm>
          <a:prstGeom prst="rect">
            <a:avLst/>
          </a:prstGeom>
          <a:noFill/>
        </p:spPr>
        <p:txBody>
          <a:bodyPr wrap="square" rtlCol="0">
            <a:spAutoFit/>
          </a:bodyPr>
          <a:lstStyle/>
          <a:p>
            <a:r>
              <a:rPr lang="nl-NL" dirty="0" err="1" smtClean="0"/>
              <a:t>Frege</a:t>
            </a:r>
            <a:r>
              <a:rPr lang="nl-NL" dirty="0" smtClean="0"/>
              <a:t> behandelt deze zin      zoals we tot dusver deden; de nadruk ligt bij hem op het eigennaam karakter van de unieke bepaling</a:t>
            </a:r>
            <a:endParaRPr lang="nl-NL" dirty="0"/>
          </a:p>
        </p:txBody>
      </p:sp>
      <p:sp>
        <p:nvSpPr>
          <p:cNvPr id="26" name="TextBox 25"/>
          <p:cNvSpPr txBox="1"/>
          <p:nvPr/>
        </p:nvSpPr>
        <p:spPr>
          <a:xfrm>
            <a:off x="1115616" y="4437112"/>
            <a:ext cx="3096343" cy="1200329"/>
          </a:xfrm>
          <a:prstGeom prst="rect">
            <a:avLst/>
          </a:prstGeom>
          <a:noFill/>
        </p:spPr>
        <p:txBody>
          <a:bodyPr wrap="square" rtlCol="0">
            <a:spAutoFit/>
          </a:bodyPr>
          <a:lstStyle/>
          <a:p>
            <a:r>
              <a:rPr lang="nl-NL" dirty="0" err="1" smtClean="0"/>
              <a:t>Russell</a:t>
            </a:r>
            <a:r>
              <a:rPr lang="nl-NL" dirty="0" smtClean="0"/>
              <a:t> behandelt deze zin heel anders; de nadruk ligt bij hem op de </a:t>
            </a:r>
            <a:r>
              <a:rPr lang="nl-NL" dirty="0" err="1" smtClean="0"/>
              <a:t>predikatieve</a:t>
            </a:r>
            <a:r>
              <a:rPr lang="nl-NL" dirty="0" smtClean="0"/>
              <a:t> aspecten van de unieke bepaling</a:t>
            </a:r>
            <a:endParaRPr lang="nl-NL" dirty="0"/>
          </a:p>
        </p:txBody>
      </p:sp>
      <p:sp>
        <p:nvSpPr>
          <p:cNvPr id="31" name="Rectangle 30"/>
          <p:cNvSpPr/>
          <p:nvPr/>
        </p:nvSpPr>
        <p:spPr>
          <a:xfrm>
            <a:off x="4716016" y="4507379"/>
            <a:ext cx="3695499" cy="400110"/>
          </a:xfrm>
          <a:prstGeom prst="rect">
            <a:avLst/>
          </a:prstGeom>
        </p:spPr>
        <p:txBody>
          <a:bodyPr wrap="none">
            <a:spAutoFit/>
          </a:bodyPr>
          <a:lstStyle/>
          <a:p>
            <a:r>
              <a:rPr lang="nl-NL" sz="2000" b="1" dirty="0" smtClean="0"/>
              <a:t>∃x (</a:t>
            </a:r>
            <a:r>
              <a:rPr lang="nl-NL" sz="2000" b="1" dirty="0" err="1" smtClean="0"/>
              <a:t>Px</a:t>
            </a:r>
            <a:r>
              <a:rPr lang="nl-NL" sz="2000" b="1" dirty="0" smtClean="0"/>
              <a:t> ∧ ∀y (y ≠x → ¬</a:t>
            </a:r>
            <a:r>
              <a:rPr lang="nl-NL" sz="2000" b="1" dirty="0" err="1" smtClean="0"/>
              <a:t>Py</a:t>
            </a:r>
            <a:r>
              <a:rPr lang="nl-NL" sz="2000" b="1" dirty="0" smtClean="0"/>
              <a:t>) ∧ ¬</a:t>
            </a:r>
            <a:r>
              <a:rPr lang="nl-NL" sz="2000" b="1" dirty="0" err="1" smtClean="0"/>
              <a:t>Dx</a:t>
            </a:r>
            <a:r>
              <a:rPr lang="nl-NL" sz="2000" b="1" dirty="0" smtClean="0"/>
              <a:t>)   </a:t>
            </a:r>
            <a:endParaRPr lang="nl-NL" sz="2000" dirty="0"/>
          </a:p>
        </p:txBody>
      </p:sp>
      <p:sp>
        <p:nvSpPr>
          <p:cNvPr id="32" name="Rectangle 31"/>
          <p:cNvSpPr/>
          <p:nvPr/>
        </p:nvSpPr>
        <p:spPr>
          <a:xfrm>
            <a:off x="4355976" y="5011435"/>
            <a:ext cx="3131840" cy="646331"/>
          </a:xfrm>
          <a:prstGeom prst="rect">
            <a:avLst/>
          </a:prstGeom>
        </p:spPr>
        <p:txBody>
          <a:bodyPr wrap="square">
            <a:spAutoFit/>
          </a:bodyPr>
          <a:lstStyle/>
          <a:p>
            <a:pPr marL="342900" lvl="0" indent="-342900">
              <a:spcBef>
                <a:spcPct val="20000"/>
              </a:spcBef>
              <a:defRPr/>
            </a:pPr>
            <a:r>
              <a:rPr lang="nl-NL" dirty="0" smtClean="0"/>
              <a:t>       </a:t>
            </a:r>
            <a:r>
              <a:rPr lang="nl-NL" b="1" dirty="0" err="1" smtClean="0"/>
              <a:t>Dx</a:t>
            </a:r>
            <a:r>
              <a:rPr lang="nl-NL" dirty="0" smtClean="0"/>
              <a:t>: x is democraat</a:t>
            </a:r>
            <a:br>
              <a:rPr lang="nl-NL" dirty="0" smtClean="0"/>
            </a:br>
            <a:r>
              <a:rPr lang="nl-NL" b="1" dirty="0" err="1" smtClean="0"/>
              <a:t>Px</a:t>
            </a:r>
            <a:r>
              <a:rPr lang="nl-NL" dirty="0" smtClean="0"/>
              <a:t>: x is president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2000"/>
                                        <p:tgtEl>
                                          <p:spTgt spid="1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20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Effect transition="in" filter="fade">
                                      <p:cBhvr>
                                        <p:cTn id="25" dur="2000"/>
                                        <p:tgtEl>
                                          <p:spTgt spid="2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fade">
                                      <p:cBhvr>
                                        <p:cTn id="30" dur="2000"/>
                                        <p:tgtEl>
                                          <p:spTgt spid="3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fade">
                                      <p:cBhvr>
                                        <p:cTn id="33" dur="20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build="allAtOnce"/>
      <p:bldP spid="19" grpId="0" build="allAtOnce"/>
      <p:bldP spid="21" grpId="0" build="allAtOnce"/>
      <p:bldP spid="26" grpId="0" build="allAtOnce"/>
      <p:bldP spid="31" grpId="0" build="p"/>
      <p:bldP spid="32" grpId="0" build="p"/>
    </p:bld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Frege</a:t>
            </a:r>
            <a:r>
              <a:rPr lang="nl-NL" sz="3600" dirty="0" smtClean="0"/>
              <a:t> en </a:t>
            </a:r>
            <a:r>
              <a:rPr lang="nl-NL" sz="3600" dirty="0" err="1" smtClean="0"/>
              <a:t>Russell</a:t>
            </a:r>
            <a:endParaRPr lang="nl-NL" sz="3600" dirty="0"/>
          </a:p>
        </p:txBody>
      </p:sp>
      <p:sp>
        <p:nvSpPr>
          <p:cNvPr id="16" name="Content Placeholder 2"/>
          <p:cNvSpPr txBox="1">
            <a:spLocks/>
          </p:cNvSpPr>
          <p:nvPr/>
        </p:nvSpPr>
        <p:spPr>
          <a:xfrm>
            <a:off x="1043608" y="2505670"/>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17" name="TextBox 16"/>
          <p:cNvSpPr txBox="1"/>
          <p:nvPr/>
        </p:nvSpPr>
        <p:spPr>
          <a:xfrm>
            <a:off x="1115616" y="1732746"/>
            <a:ext cx="5976664" cy="400110"/>
          </a:xfrm>
          <a:prstGeom prst="rect">
            <a:avLst/>
          </a:prstGeom>
          <a:noFill/>
        </p:spPr>
        <p:txBody>
          <a:bodyPr wrap="square" rtlCol="0">
            <a:spAutoFit/>
          </a:bodyPr>
          <a:lstStyle/>
          <a:p>
            <a:r>
              <a:rPr lang="nl-NL" sz="2000" b="1" dirty="0" smtClean="0">
                <a:solidFill>
                  <a:srgbClr val="0070C0"/>
                </a:solidFill>
              </a:rPr>
              <a:t>Frans Weisglas is de voorzitter van de Tweede Kamer</a:t>
            </a:r>
            <a:endParaRPr lang="nl-NL" sz="2000" b="1" dirty="0">
              <a:solidFill>
                <a:srgbClr val="0070C0"/>
              </a:solidFill>
            </a:endParaRPr>
          </a:p>
        </p:txBody>
      </p:sp>
      <p:sp>
        <p:nvSpPr>
          <p:cNvPr id="18" name="Rectangle 17"/>
          <p:cNvSpPr/>
          <p:nvPr/>
        </p:nvSpPr>
        <p:spPr>
          <a:xfrm>
            <a:off x="4700876" y="2668850"/>
            <a:ext cx="1358064" cy="400110"/>
          </a:xfrm>
          <a:prstGeom prst="rect">
            <a:avLst/>
          </a:prstGeom>
        </p:spPr>
        <p:txBody>
          <a:bodyPr wrap="none">
            <a:spAutoFit/>
          </a:bodyPr>
          <a:lstStyle/>
          <a:p>
            <a:r>
              <a:rPr lang="nl-NL" sz="2000" b="1" dirty="0" smtClean="0"/>
              <a:t>w = (</a:t>
            </a:r>
            <a:r>
              <a:rPr lang="el-GR" sz="2000" b="1" dirty="0" smtClean="0"/>
              <a:t>ι</a:t>
            </a:r>
            <a:r>
              <a:rPr lang="nl-NL" sz="2000" b="1" dirty="0" smtClean="0"/>
              <a:t>x</a:t>
            </a:r>
            <a:r>
              <a:rPr lang="nl-NL" sz="2000" dirty="0" smtClean="0"/>
              <a:t> </a:t>
            </a:r>
            <a:r>
              <a:rPr lang="nl-NL" sz="2000" b="1" dirty="0" err="1" smtClean="0"/>
              <a:t>Vx</a:t>
            </a:r>
            <a:r>
              <a:rPr lang="nl-NL" sz="2000" b="1" dirty="0" smtClean="0"/>
              <a:t>) </a:t>
            </a:r>
            <a:endParaRPr lang="nl-NL" sz="2000" dirty="0"/>
          </a:p>
        </p:txBody>
      </p:sp>
      <p:sp>
        <p:nvSpPr>
          <p:cNvPr id="19" name="Rectangle 18"/>
          <p:cNvSpPr/>
          <p:nvPr/>
        </p:nvSpPr>
        <p:spPr>
          <a:xfrm>
            <a:off x="4355976" y="3142709"/>
            <a:ext cx="3131840" cy="923330"/>
          </a:xfrm>
          <a:prstGeom prst="rect">
            <a:avLst/>
          </a:prstGeom>
        </p:spPr>
        <p:txBody>
          <a:bodyPr wrap="square">
            <a:spAutoFit/>
          </a:bodyPr>
          <a:lstStyle/>
          <a:p>
            <a:pPr marL="342900" lvl="0" indent="-342900">
              <a:spcBef>
                <a:spcPct val="20000"/>
              </a:spcBef>
              <a:defRPr/>
            </a:pPr>
            <a:r>
              <a:rPr lang="nl-NL" dirty="0" smtClean="0"/>
              <a:t>       </a:t>
            </a:r>
            <a:r>
              <a:rPr lang="nl-NL" b="1" dirty="0" smtClean="0"/>
              <a:t>w</a:t>
            </a:r>
            <a:r>
              <a:rPr lang="nl-NL" dirty="0" smtClean="0"/>
              <a:t>: Frans Weisglas</a:t>
            </a:r>
            <a:br>
              <a:rPr lang="nl-NL" dirty="0" smtClean="0"/>
            </a:br>
            <a:r>
              <a:rPr lang="nl-NL" b="1" dirty="0" err="1" smtClean="0"/>
              <a:t>Vx</a:t>
            </a:r>
            <a:r>
              <a:rPr lang="nl-NL" dirty="0" smtClean="0"/>
              <a:t>: x is voorzitter Tweede Kamer</a:t>
            </a:r>
            <a:endParaRPr lang="nl-NL" dirty="0"/>
          </a:p>
        </p:txBody>
      </p:sp>
      <p:sp>
        <p:nvSpPr>
          <p:cNvPr id="20" name="Content Placeholder 2"/>
          <p:cNvSpPr txBox="1">
            <a:spLocks/>
          </p:cNvSpPr>
          <p:nvPr/>
        </p:nvSpPr>
        <p:spPr>
          <a:xfrm>
            <a:off x="1043608" y="3356992"/>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21" name="TextBox 20"/>
          <p:cNvSpPr txBox="1"/>
          <p:nvPr/>
        </p:nvSpPr>
        <p:spPr>
          <a:xfrm>
            <a:off x="1115617" y="2564904"/>
            <a:ext cx="3096343" cy="1477328"/>
          </a:xfrm>
          <a:prstGeom prst="rect">
            <a:avLst/>
          </a:prstGeom>
          <a:noFill/>
        </p:spPr>
        <p:txBody>
          <a:bodyPr wrap="square" rtlCol="0">
            <a:spAutoFit/>
          </a:bodyPr>
          <a:lstStyle/>
          <a:p>
            <a:r>
              <a:rPr lang="nl-NL" dirty="0" err="1" smtClean="0"/>
              <a:t>Frege</a:t>
            </a:r>
            <a:r>
              <a:rPr lang="nl-NL" dirty="0" smtClean="0"/>
              <a:t> behandelt deze zin      zoals we tot dusver deden; de nadruk ligt bij hem op het eigennaam karakter van de unieke bepaling</a:t>
            </a:r>
            <a:endParaRPr lang="nl-NL" dirty="0"/>
          </a:p>
        </p:txBody>
      </p:sp>
      <p:sp>
        <p:nvSpPr>
          <p:cNvPr id="26" name="TextBox 25"/>
          <p:cNvSpPr txBox="1"/>
          <p:nvPr/>
        </p:nvSpPr>
        <p:spPr>
          <a:xfrm>
            <a:off x="1115616" y="4437112"/>
            <a:ext cx="3096343" cy="1200329"/>
          </a:xfrm>
          <a:prstGeom prst="rect">
            <a:avLst/>
          </a:prstGeom>
          <a:noFill/>
        </p:spPr>
        <p:txBody>
          <a:bodyPr wrap="square" rtlCol="0">
            <a:spAutoFit/>
          </a:bodyPr>
          <a:lstStyle/>
          <a:p>
            <a:r>
              <a:rPr lang="nl-NL" dirty="0" err="1" smtClean="0"/>
              <a:t>Russell</a:t>
            </a:r>
            <a:r>
              <a:rPr lang="nl-NL" dirty="0" smtClean="0"/>
              <a:t> behandelt deze zin heel anders; de nadruk ligt bij hem op de </a:t>
            </a:r>
            <a:r>
              <a:rPr lang="nl-NL" dirty="0" err="1" smtClean="0"/>
              <a:t>predikatieve</a:t>
            </a:r>
            <a:r>
              <a:rPr lang="nl-NL" dirty="0" smtClean="0"/>
              <a:t> aspecten van de unieke bepaling</a:t>
            </a:r>
            <a:endParaRPr lang="nl-NL" dirty="0"/>
          </a:p>
        </p:txBody>
      </p:sp>
      <p:sp>
        <p:nvSpPr>
          <p:cNvPr id="31" name="Rectangle 30"/>
          <p:cNvSpPr/>
          <p:nvPr/>
        </p:nvSpPr>
        <p:spPr>
          <a:xfrm>
            <a:off x="4716016" y="4507379"/>
            <a:ext cx="3858300" cy="400110"/>
          </a:xfrm>
          <a:prstGeom prst="rect">
            <a:avLst/>
          </a:prstGeom>
        </p:spPr>
        <p:txBody>
          <a:bodyPr wrap="none">
            <a:spAutoFit/>
          </a:bodyPr>
          <a:lstStyle/>
          <a:p>
            <a:r>
              <a:rPr lang="nl-NL" sz="2000" b="1" dirty="0" smtClean="0"/>
              <a:t>∃x (</a:t>
            </a:r>
            <a:r>
              <a:rPr lang="nl-NL" sz="2000" b="1" dirty="0" err="1" smtClean="0"/>
              <a:t>Vx</a:t>
            </a:r>
            <a:r>
              <a:rPr lang="nl-NL" sz="2000" b="1" dirty="0" smtClean="0"/>
              <a:t> ∧ ∀y (y ≠x → ¬</a:t>
            </a:r>
            <a:r>
              <a:rPr lang="nl-NL" sz="2000" b="1" dirty="0" err="1" smtClean="0"/>
              <a:t>Vy</a:t>
            </a:r>
            <a:r>
              <a:rPr lang="nl-NL" sz="2000" b="1" dirty="0" smtClean="0"/>
              <a:t>) ∧ w=x)   </a:t>
            </a:r>
            <a:endParaRPr lang="nl-NL" sz="2000" dirty="0"/>
          </a:p>
        </p:txBody>
      </p:sp>
      <p:sp>
        <p:nvSpPr>
          <p:cNvPr id="32" name="Rectangle 31"/>
          <p:cNvSpPr/>
          <p:nvPr/>
        </p:nvSpPr>
        <p:spPr>
          <a:xfrm>
            <a:off x="4355976" y="5011435"/>
            <a:ext cx="3131840" cy="923330"/>
          </a:xfrm>
          <a:prstGeom prst="rect">
            <a:avLst/>
          </a:prstGeom>
        </p:spPr>
        <p:txBody>
          <a:bodyPr wrap="square">
            <a:spAutoFit/>
          </a:bodyPr>
          <a:lstStyle/>
          <a:p>
            <a:pPr marL="342900" lvl="0" indent="-342900">
              <a:spcBef>
                <a:spcPct val="20000"/>
              </a:spcBef>
              <a:defRPr/>
            </a:pPr>
            <a:r>
              <a:rPr lang="nl-NL" dirty="0" smtClean="0"/>
              <a:t>       </a:t>
            </a:r>
            <a:r>
              <a:rPr lang="nl-NL" b="1" dirty="0" smtClean="0"/>
              <a:t>w</a:t>
            </a:r>
            <a:r>
              <a:rPr lang="nl-NL" dirty="0" smtClean="0"/>
              <a:t>: Frans Weisglas</a:t>
            </a:r>
            <a:br>
              <a:rPr lang="nl-NL" dirty="0" smtClean="0"/>
            </a:br>
            <a:r>
              <a:rPr lang="nl-NL" b="1" dirty="0" err="1" smtClean="0"/>
              <a:t>Vx</a:t>
            </a:r>
            <a:r>
              <a:rPr lang="nl-NL" dirty="0" smtClean="0"/>
              <a:t>: x is voorzitter Tweede Kamer</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2000"/>
                                        <p:tgtEl>
                                          <p:spTgt spid="1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20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Effect transition="in" filter="fade">
                                      <p:cBhvr>
                                        <p:cTn id="25" dur="2000"/>
                                        <p:tgtEl>
                                          <p:spTgt spid="2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fade">
                                      <p:cBhvr>
                                        <p:cTn id="30" dur="2000"/>
                                        <p:tgtEl>
                                          <p:spTgt spid="3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fade">
                                      <p:cBhvr>
                                        <p:cTn id="33" dur="20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build="allAtOnce"/>
      <p:bldP spid="19" grpId="0" build="allAtOnce"/>
      <p:bldP spid="21" grpId="0" build="allAtOnce"/>
      <p:bldP spid="26" grpId="0" build="allAtOnce"/>
      <p:bldP spid="31" grpId="0" build="p"/>
      <p:bldP spid="32" grpId="0" build="p"/>
    </p:bld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Frege</a:t>
            </a:r>
            <a:r>
              <a:rPr lang="nl-NL" sz="3600" dirty="0" smtClean="0"/>
              <a:t> en </a:t>
            </a:r>
            <a:r>
              <a:rPr lang="nl-NL" sz="3600" dirty="0" err="1" smtClean="0"/>
              <a:t>Russell</a:t>
            </a:r>
            <a:endParaRPr lang="nl-NL" sz="3600" dirty="0"/>
          </a:p>
        </p:txBody>
      </p:sp>
      <p:sp>
        <p:nvSpPr>
          <p:cNvPr id="16" name="Content Placeholder 2"/>
          <p:cNvSpPr txBox="1">
            <a:spLocks/>
          </p:cNvSpPr>
          <p:nvPr/>
        </p:nvSpPr>
        <p:spPr>
          <a:xfrm>
            <a:off x="1043608" y="2505670"/>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17" name="TextBox 16"/>
          <p:cNvSpPr txBox="1"/>
          <p:nvPr/>
        </p:nvSpPr>
        <p:spPr>
          <a:xfrm>
            <a:off x="1115616" y="1732746"/>
            <a:ext cx="5976664" cy="400110"/>
          </a:xfrm>
          <a:prstGeom prst="rect">
            <a:avLst/>
          </a:prstGeom>
          <a:noFill/>
        </p:spPr>
        <p:txBody>
          <a:bodyPr wrap="square" rtlCol="0">
            <a:spAutoFit/>
          </a:bodyPr>
          <a:lstStyle/>
          <a:p>
            <a:r>
              <a:rPr lang="nl-NL" sz="2000" b="1" dirty="0" smtClean="0">
                <a:solidFill>
                  <a:srgbClr val="0070C0"/>
                </a:solidFill>
              </a:rPr>
              <a:t>De president is de opperbevelhebber</a:t>
            </a:r>
            <a:endParaRPr lang="nl-NL" sz="2000" b="1" dirty="0">
              <a:solidFill>
                <a:srgbClr val="0070C0"/>
              </a:solidFill>
            </a:endParaRPr>
          </a:p>
        </p:txBody>
      </p:sp>
      <p:sp>
        <p:nvSpPr>
          <p:cNvPr id="20" name="Content Placeholder 2"/>
          <p:cNvSpPr txBox="1">
            <a:spLocks/>
          </p:cNvSpPr>
          <p:nvPr/>
        </p:nvSpPr>
        <p:spPr>
          <a:xfrm>
            <a:off x="1043608" y="3356992"/>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21" name="TextBox 20"/>
          <p:cNvSpPr txBox="1"/>
          <p:nvPr/>
        </p:nvSpPr>
        <p:spPr>
          <a:xfrm>
            <a:off x="1115617" y="2564904"/>
            <a:ext cx="3096343" cy="1477328"/>
          </a:xfrm>
          <a:prstGeom prst="rect">
            <a:avLst/>
          </a:prstGeom>
          <a:noFill/>
        </p:spPr>
        <p:txBody>
          <a:bodyPr wrap="square" rtlCol="0">
            <a:spAutoFit/>
          </a:bodyPr>
          <a:lstStyle/>
          <a:p>
            <a:r>
              <a:rPr lang="nl-NL" dirty="0" err="1" smtClean="0"/>
              <a:t>Frege</a:t>
            </a:r>
            <a:r>
              <a:rPr lang="nl-NL" dirty="0" smtClean="0"/>
              <a:t> behandelt deze zin      zoals we tot dusver deden; de nadruk ligt bij hem op het eigennaam karakter van de unieke bepaling</a:t>
            </a:r>
            <a:endParaRPr lang="nl-NL" dirty="0"/>
          </a:p>
        </p:txBody>
      </p:sp>
      <p:sp>
        <p:nvSpPr>
          <p:cNvPr id="26" name="TextBox 25"/>
          <p:cNvSpPr txBox="1"/>
          <p:nvPr/>
        </p:nvSpPr>
        <p:spPr>
          <a:xfrm>
            <a:off x="1115616" y="4437112"/>
            <a:ext cx="3096343" cy="1200329"/>
          </a:xfrm>
          <a:prstGeom prst="rect">
            <a:avLst/>
          </a:prstGeom>
          <a:noFill/>
        </p:spPr>
        <p:txBody>
          <a:bodyPr wrap="square" rtlCol="0">
            <a:spAutoFit/>
          </a:bodyPr>
          <a:lstStyle/>
          <a:p>
            <a:r>
              <a:rPr lang="nl-NL" dirty="0" err="1" smtClean="0"/>
              <a:t>Russell</a:t>
            </a:r>
            <a:r>
              <a:rPr lang="nl-NL" dirty="0" smtClean="0"/>
              <a:t> behandelt deze zin heel anders; de nadruk ligt bij hem op de </a:t>
            </a:r>
            <a:r>
              <a:rPr lang="nl-NL" dirty="0" err="1" smtClean="0"/>
              <a:t>predikatieve</a:t>
            </a:r>
            <a:r>
              <a:rPr lang="nl-NL" dirty="0" smtClean="0"/>
              <a:t> aspecten van de unieke bepaling</a:t>
            </a:r>
            <a:endParaRPr lang="nl-NL" dirty="0"/>
          </a:p>
        </p:txBody>
      </p:sp>
      <p:sp>
        <p:nvSpPr>
          <p:cNvPr id="31" name="Rectangle 30"/>
          <p:cNvSpPr/>
          <p:nvPr/>
        </p:nvSpPr>
        <p:spPr>
          <a:xfrm>
            <a:off x="4716017" y="4507379"/>
            <a:ext cx="3528392" cy="707886"/>
          </a:xfrm>
          <a:prstGeom prst="rect">
            <a:avLst/>
          </a:prstGeom>
        </p:spPr>
        <p:txBody>
          <a:bodyPr wrap="square">
            <a:spAutoFit/>
          </a:bodyPr>
          <a:lstStyle/>
          <a:p>
            <a:r>
              <a:rPr lang="nl-NL" sz="2000" b="1" dirty="0" smtClean="0"/>
              <a:t>∃x ∃y (</a:t>
            </a:r>
            <a:r>
              <a:rPr lang="nl-NL" sz="2000" b="1" dirty="0" err="1" smtClean="0"/>
              <a:t>Px</a:t>
            </a:r>
            <a:r>
              <a:rPr lang="nl-NL" sz="2000" b="1" dirty="0" smtClean="0"/>
              <a:t> ∧ ∀z (z≠x → ¬</a:t>
            </a:r>
            <a:r>
              <a:rPr lang="nl-NL" sz="2000" b="1" dirty="0" err="1" smtClean="0"/>
              <a:t>Pz</a:t>
            </a:r>
            <a:r>
              <a:rPr lang="nl-NL" sz="2000" b="1" dirty="0" smtClean="0"/>
              <a:t>) ∧  </a:t>
            </a:r>
            <a:r>
              <a:rPr lang="nl-NL" sz="2000" b="1" dirty="0" err="1" smtClean="0"/>
              <a:t>Oy</a:t>
            </a:r>
            <a:r>
              <a:rPr lang="nl-NL" sz="2000" b="1" dirty="0" smtClean="0"/>
              <a:t> ∧ ∀w (w≠y → ¬</a:t>
            </a:r>
            <a:r>
              <a:rPr lang="nl-NL" sz="2000" b="1" dirty="0" err="1" smtClean="0"/>
              <a:t>Ow</a:t>
            </a:r>
            <a:r>
              <a:rPr lang="nl-NL" sz="2000" b="1" dirty="0" smtClean="0"/>
              <a:t>) ∧ x=y)   </a:t>
            </a:r>
            <a:endParaRPr lang="nl-NL" sz="2000" dirty="0"/>
          </a:p>
        </p:txBody>
      </p:sp>
      <p:sp>
        <p:nvSpPr>
          <p:cNvPr id="12" name="Rectangle 11"/>
          <p:cNvSpPr/>
          <p:nvPr/>
        </p:nvSpPr>
        <p:spPr>
          <a:xfrm>
            <a:off x="4685520" y="2636912"/>
            <a:ext cx="1686680" cy="400110"/>
          </a:xfrm>
          <a:prstGeom prst="rect">
            <a:avLst/>
          </a:prstGeom>
        </p:spPr>
        <p:txBody>
          <a:bodyPr wrap="none">
            <a:spAutoFit/>
          </a:bodyPr>
          <a:lstStyle/>
          <a:p>
            <a:r>
              <a:rPr lang="nl-NL" sz="2000" b="1" dirty="0" smtClean="0"/>
              <a:t>(</a:t>
            </a:r>
            <a:r>
              <a:rPr lang="el-GR" sz="2000" b="1" dirty="0" smtClean="0"/>
              <a:t>ι</a:t>
            </a:r>
            <a:r>
              <a:rPr lang="nl-NL" sz="2000" b="1" dirty="0" smtClean="0"/>
              <a:t>x</a:t>
            </a:r>
            <a:r>
              <a:rPr lang="nl-NL" sz="2000" dirty="0" smtClean="0"/>
              <a:t> </a:t>
            </a:r>
            <a:r>
              <a:rPr lang="nl-NL" sz="2000" b="1" dirty="0" err="1" smtClean="0"/>
              <a:t>Px</a:t>
            </a:r>
            <a:r>
              <a:rPr lang="nl-NL" sz="2000" b="1" dirty="0" smtClean="0"/>
              <a:t>)=(</a:t>
            </a:r>
            <a:r>
              <a:rPr lang="el-GR" sz="2000" b="1" dirty="0" smtClean="0"/>
              <a:t>ι</a:t>
            </a:r>
            <a:r>
              <a:rPr lang="nl-NL" sz="2000" b="1" dirty="0" err="1" smtClean="0"/>
              <a:t>yOy</a:t>
            </a:r>
            <a:r>
              <a:rPr lang="nl-NL" sz="2000" b="1" dirty="0" smtClean="0"/>
              <a:t>) </a:t>
            </a:r>
            <a:endParaRPr lang="nl-NL" sz="2000" dirty="0"/>
          </a:p>
        </p:txBody>
      </p:sp>
      <p:sp>
        <p:nvSpPr>
          <p:cNvPr id="13" name="Rectangle 12"/>
          <p:cNvSpPr/>
          <p:nvPr/>
        </p:nvSpPr>
        <p:spPr>
          <a:xfrm>
            <a:off x="4355976" y="3214717"/>
            <a:ext cx="3131840" cy="646331"/>
          </a:xfrm>
          <a:prstGeom prst="rect">
            <a:avLst/>
          </a:prstGeom>
        </p:spPr>
        <p:txBody>
          <a:bodyPr wrap="square">
            <a:spAutoFit/>
          </a:bodyPr>
          <a:lstStyle/>
          <a:p>
            <a:pPr marL="342900" lvl="0" indent="-342900">
              <a:spcBef>
                <a:spcPct val="20000"/>
              </a:spcBef>
              <a:defRPr/>
            </a:pPr>
            <a:r>
              <a:rPr lang="nl-NL" dirty="0" smtClean="0"/>
              <a:t>       </a:t>
            </a:r>
            <a:r>
              <a:rPr lang="nl-NL" b="1" dirty="0" err="1" smtClean="0"/>
              <a:t>Px</a:t>
            </a:r>
            <a:r>
              <a:rPr lang="nl-NL" dirty="0" smtClean="0"/>
              <a:t>:  x is president                     </a:t>
            </a:r>
            <a:r>
              <a:rPr lang="nl-NL" b="1" dirty="0" err="1" smtClean="0"/>
              <a:t>Oy</a:t>
            </a:r>
            <a:r>
              <a:rPr lang="nl-NL" dirty="0" smtClean="0"/>
              <a:t>: y is opperbevelhebber</a:t>
            </a:r>
            <a:endParaRPr lang="nl-NL" dirty="0"/>
          </a:p>
        </p:txBody>
      </p:sp>
      <p:sp>
        <p:nvSpPr>
          <p:cNvPr id="14" name="Rectangle 13"/>
          <p:cNvSpPr/>
          <p:nvPr/>
        </p:nvSpPr>
        <p:spPr>
          <a:xfrm>
            <a:off x="4355976" y="5374957"/>
            <a:ext cx="3131840" cy="646331"/>
          </a:xfrm>
          <a:prstGeom prst="rect">
            <a:avLst/>
          </a:prstGeom>
        </p:spPr>
        <p:txBody>
          <a:bodyPr wrap="square">
            <a:spAutoFit/>
          </a:bodyPr>
          <a:lstStyle/>
          <a:p>
            <a:pPr marL="342900" lvl="0" indent="-342900">
              <a:spcBef>
                <a:spcPct val="20000"/>
              </a:spcBef>
              <a:defRPr/>
            </a:pPr>
            <a:r>
              <a:rPr lang="nl-NL" dirty="0" smtClean="0"/>
              <a:t>       </a:t>
            </a:r>
            <a:r>
              <a:rPr lang="nl-NL" b="1" dirty="0" err="1" smtClean="0"/>
              <a:t>Px</a:t>
            </a:r>
            <a:r>
              <a:rPr lang="nl-NL" dirty="0" smtClean="0"/>
              <a:t>:  x is president                     </a:t>
            </a:r>
            <a:r>
              <a:rPr lang="nl-NL" b="1" dirty="0" err="1" smtClean="0"/>
              <a:t>Oy</a:t>
            </a:r>
            <a:r>
              <a:rPr lang="nl-NL" dirty="0" smtClean="0"/>
              <a:t>: y is opperbevelhebber</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20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Effect transition="in" filter="fade">
                                      <p:cBhvr>
                                        <p:cTn id="25" dur="2000"/>
                                        <p:tgtEl>
                                          <p:spTgt spid="2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fade">
                                      <p:cBhvr>
                                        <p:cTn id="30" dur="2000"/>
                                        <p:tgtEl>
                                          <p:spTgt spid="3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21" grpId="0" build="allAtOnce"/>
      <p:bldP spid="26" grpId="0" build="allAtOnce"/>
      <p:bldP spid="31" grpId="0" build="allAtOnce"/>
      <p:bldP spid="12" grpId="0" build="allAtOnce"/>
      <p:bldP spid="13" grpId="0" build="allAtOnce"/>
      <p:bldP spid="14" grpId="0" build="allAtOnce"/>
    </p:bld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Frege</a:t>
            </a:r>
            <a:r>
              <a:rPr lang="nl-NL" sz="3600" dirty="0" smtClean="0"/>
              <a:t> en </a:t>
            </a:r>
            <a:r>
              <a:rPr lang="nl-NL" sz="3600" dirty="0" err="1" smtClean="0"/>
              <a:t>Russell</a:t>
            </a:r>
            <a:endParaRPr lang="nl-NL" sz="3600" dirty="0"/>
          </a:p>
        </p:txBody>
      </p:sp>
      <p:sp>
        <p:nvSpPr>
          <p:cNvPr id="16" name="Content Placeholder 2"/>
          <p:cNvSpPr txBox="1">
            <a:spLocks/>
          </p:cNvSpPr>
          <p:nvPr/>
        </p:nvSpPr>
        <p:spPr>
          <a:xfrm>
            <a:off x="1043608" y="2505670"/>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17" name="TextBox 16"/>
          <p:cNvSpPr txBox="1"/>
          <p:nvPr/>
        </p:nvSpPr>
        <p:spPr>
          <a:xfrm>
            <a:off x="1115616" y="1732746"/>
            <a:ext cx="5976664" cy="400110"/>
          </a:xfrm>
          <a:prstGeom prst="rect">
            <a:avLst/>
          </a:prstGeom>
          <a:noFill/>
        </p:spPr>
        <p:txBody>
          <a:bodyPr wrap="square" rtlCol="0">
            <a:spAutoFit/>
          </a:bodyPr>
          <a:lstStyle/>
          <a:p>
            <a:r>
              <a:rPr lang="nl-NL" sz="2000" b="1" dirty="0" smtClean="0">
                <a:solidFill>
                  <a:srgbClr val="0070C0"/>
                </a:solidFill>
              </a:rPr>
              <a:t>De president-commissaris is rijker dan Piet</a:t>
            </a:r>
            <a:endParaRPr lang="nl-NL" sz="2000" b="1" dirty="0">
              <a:solidFill>
                <a:srgbClr val="0070C0"/>
              </a:solidFill>
            </a:endParaRPr>
          </a:p>
        </p:txBody>
      </p:sp>
      <p:sp>
        <p:nvSpPr>
          <p:cNvPr id="20" name="Content Placeholder 2"/>
          <p:cNvSpPr txBox="1">
            <a:spLocks/>
          </p:cNvSpPr>
          <p:nvPr/>
        </p:nvSpPr>
        <p:spPr>
          <a:xfrm>
            <a:off x="1043608" y="3356992"/>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21" name="TextBox 20"/>
          <p:cNvSpPr txBox="1"/>
          <p:nvPr/>
        </p:nvSpPr>
        <p:spPr>
          <a:xfrm>
            <a:off x="1115617" y="2564904"/>
            <a:ext cx="3096343" cy="1477328"/>
          </a:xfrm>
          <a:prstGeom prst="rect">
            <a:avLst/>
          </a:prstGeom>
          <a:noFill/>
        </p:spPr>
        <p:txBody>
          <a:bodyPr wrap="square" rtlCol="0">
            <a:spAutoFit/>
          </a:bodyPr>
          <a:lstStyle/>
          <a:p>
            <a:r>
              <a:rPr lang="nl-NL" dirty="0" err="1" smtClean="0"/>
              <a:t>Frege</a:t>
            </a:r>
            <a:r>
              <a:rPr lang="nl-NL" dirty="0" smtClean="0"/>
              <a:t> behandelt deze zin      zoals we tot dusver deden; de nadruk ligt bij hem op het eigennaam karakter van de unieke bepaling</a:t>
            </a:r>
            <a:endParaRPr lang="nl-NL" dirty="0"/>
          </a:p>
        </p:txBody>
      </p:sp>
      <p:sp>
        <p:nvSpPr>
          <p:cNvPr id="26" name="TextBox 25"/>
          <p:cNvSpPr txBox="1"/>
          <p:nvPr/>
        </p:nvSpPr>
        <p:spPr>
          <a:xfrm>
            <a:off x="1115616" y="4437112"/>
            <a:ext cx="3096343" cy="1200329"/>
          </a:xfrm>
          <a:prstGeom prst="rect">
            <a:avLst/>
          </a:prstGeom>
          <a:noFill/>
        </p:spPr>
        <p:txBody>
          <a:bodyPr wrap="square" rtlCol="0">
            <a:spAutoFit/>
          </a:bodyPr>
          <a:lstStyle/>
          <a:p>
            <a:r>
              <a:rPr lang="nl-NL" dirty="0" err="1" smtClean="0"/>
              <a:t>Russell</a:t>
            </a:r>
            <a:r>
              <a:rPr lang="nl-NL" dirty="0" smtClean="0"/>
              <a:t> behandelt deze zin heel anders; de nadruk ligt bij hem op de </a:t>
            </a:r>
            <a:r>
              <a:rPr lang="nl-NL" dirty="0" err="1" smtClean="0"/>
              <a:t>predikatieve</a:t>
            </a:r>
            <a:r>
              <a:rPr lang="nl-NL" dirty="0" smtClean="0"/>
              <a:t> aspecten van de unieke bepaling</a:t>
            </a:r>
            <a:endParaRPr lang="nl-NL" dirty="0"/>
          </a:p>
        </p:txBody>
      </p:sp>
      <p:sp>
        <p:nvSpPr>
          <p:cNvPr id="31" name="Rectangle 30"/>
          <p:cNvSpPr/>
          <p:nvPr/>
        </p:nvSpPr>
        <p:spPr>
          <a:xfrm>
            <a:off x="4716017" y="4507379"/>
            <a:ext cx="3528392" cy="400110"/>
          </a:xfrm>
          <a:prstGeom prst="rect">
            <a:avLst/>
          </a:prstGeom>
        </p:spPr>
        <p:txBody>
          <a:bodyPr wrap="square">
            <a:spAutoFit/>
          </a:bodyPr>
          <a:lstStyle/>
          <a:p>
            <a:r>
              <a:rPr lang="nl-NL" sz="2000" b="1" dirty="0" smtClean="0"/>
              <a:t>∃x (</a:t>
            </a:r>
            <a:r>
              <a:rPr lang="nl-NL" sz="2000" b="1" dirty="0" err="1" smtClean="0"/>
              <a:t>Px</a:t>
            </a:r>
            <a:r>
              <a:rPr lang="nl-NL" sz="2000" b="1" dirty="0" smtClean="0"/>
              <a:t> ∧ ∀y (y≠x → ¬</a:t>
            </a:r>
            <a:r>
              <a:rPr lang="nl-NL" sz="2000" b="1" dirty="0" err="1" smtClean="0"/>
              <a:t>Py</a:t>
            </a:r>
            <a:r>
              <a:rPr lang="nl-NL" sz="2000" b="1" dirty="0" smtClean="0"/>
              <a:t>) ∧  </a:t>
            </a:r>
            <a:r>
              <a:rPr lang="nl-NL" sz="2000" b="1" dirty="0" err="1" smtClean="0"/>
              <a:t>Rxp</a:t>
            </a:r>
            <a:r>
              <a:rPr lang="nl-NL" sz="2000" b="1" dirty="0" smtClean="0"/>
              <a:t>)   </a:t>
            </a:r>
            <a:endParaRPr lang="nl-NL" sz="2000" dirty="0"/>
          </a:p>
        </p:txBody>
      </p:sp>
      <p:sp>
        <p:nvSpPr>
          <p:cNvPr id="12" name="Rectangle 11"/>
          <p:cNvSpPr/>
          <p:nvPr/>
        </p:nvSpPr>
        <p:spPr>
          <a:xfrm>
            <a:off x="4685520" y="2636912"/>
            <a:ext cx="1189749" cy="400110"/>
          </a:xfrm>
          <a:prstGeom prst="rect">
            <a:avLst/>
          </a:prstGeom>
        </p:spPr>
        <p:txBody>
          <a:bodyPr wrap="none">
            <a:spAutoFit/>
          </a:bodyPr>
          <a:lstStyle/>
          <a:p>
            <a:r>
              <a:rPr lang="nl-NL" sz="2000" b="1" dirty="0" smtClean="0"/>
              <a:t>R(</a:t>
            </a:r>
            <a:r>
              <a:rPr lang="el-GR" sz="2000" b="1" dirty="0" smtClean="0"/>
              <a:t>ι</a:t>
            </a:r>
            <a:r>
              <a:rPr lang="nl-NL" sz="2000" b="1" dirty="0" smtClean="0"/>
              <a:t>x</a:t>
            </a:r>
            <a:r>
              <a:rPr lang="nl-NL" sz="2000" dirty="0" smtClean="0"/>
              <a:t> </a:t>
            </a:r>
            <a:r>
              <a:rPr lang="nl-NL" sz="2000" b="1" dirty="0" err="1" smtClean="0"/>
              <a:t>Px</a:t>
            </a:r>
            <a:r>
              <a:rPr lang="nl-NL" sz="2000" b="1" dirty="0" smtClean="0"/>
              <a:t>)p </a:t>
            </a:r>
            <a:endParaRPr lang="nl-NL" sz="2000" dirty="0"/>
          </a:p>
        </p:txBody>
      </p:sp>
      <p:sp>
        <p:nvSpPr>
          <p:cNvPr id="13" name="Rectangle 12"/>
          <p:cNvSpPr/>
          <p:nvPr/>
        </p:nvSpPr>
        <p:spPr>
          <a:xfrm>
            <a:off x="4355976" y="3214717"/>
            <a:ext cx="3888432" cy="923330"/>
          </a:xfrm>
          <a:prstGeom prst="rect">
            <a:avLst/>
          </a:prstGeom>
        </p:spPr>
        <p:txBody>
          <a:bodyPr wrap="square">
            <a:spAutoFit/>
          </a:bodyPr>
          <a:lstStyle/>
          <a:p>
            <a:pPr marL="342900" lvl="0" indent="-342900">
              <a:spcBef>
                <a:spcPct val="20000"/>
              </a:spcBef>
              <a:defRPr/>
            </a:pPr>
            <a:r>
              <a:rPr lang="nl-NL" dirty="0" smtClean="0"/>
              <a:t>       </a:t>
            </a:r>
            <a:r>
              <a:rPr lang="nl-NL" b="1" dirty="0" smtClean="0"/>
              <a:t>p</a:t>
            </a:r>
            <a:r>
              <a:rPr lang="nl-NL" dirty="0" smtClean="0"/>
              <a:t>: Piet                                                          </a:t>
            </a:r>
            <a:r>
              <a:rPr lang="nl-NL" b="1" dirty="0" err="1" smtClean="0"/>
              <a:t>Px</a:t>
            </a:r>
            <a:r>
              <a:rPr lang="nl-NL" dirty="0" smtClean="0"/>
              <a:t>: x is president-commissaris                                   </a:t>
            </a:r>
            <a:r>
              <a:rPr lang="nl-NL" b="1" dirty="0" err="1" smtClean="0"/>
              <a:t>Rxy</a:t>
            </a:r>
            <a:r>
              <a:rPr lang="nl-NL" dirty="0" smtClean="0"/>
              <a:t>: x is rijker dan y</a:t>
            </a:r>
            <a:endParaRPr lang="nl-NL" dirty="0"/>
          </a:p>
        </p:txBody>
      </p:sp>
      <p:sp>
        <p:nvSpPr>
          <p:cNvPr id="15" name="Rectangle 14"/>
          <p:cNvSpPr/>
          <p:nvPr/>
        </p:nvSpPr>
        <p:spPr>
          <a:xfrm>
            <a:off x="4355976" y="5085184"/>
            <a:ext cx="3888432" cy="923330"/>
          </a:xfrm>
          <a:prstGeom prst="rect">
            <a:avLst/>
          </a:prstGeom>
        </p:spPr>
        <p:txBody>
          <a:bodyPr wrap="square">
            <a:spAutoFit/>
          </a:bodyPr>
          <a:lstStyle/>
          <a:p>
            <a:pPr marL="342900" lvl="0" indent="-342900">
              <a:spcBef>
                <a:spcPct val="20000"/>
              </a:spcBef>
              <a:defRPr/>
            </a:pPr>
            <a:r>
              <a:rPr lang="nl-NL" dirty="0" smtClean="0"/>
              <a:t>       </a:t>
            </a:r>
            <a:r>
              <a:rPr lang="nl-NL" b="1" dirty="0" smtClean="0"/>
              <a:t>p</a:t>
            </a:r>
            <a:r>
              <a:rPr lang="nl-NL" dirty="0" smtClean="0"/>
              <a:t>: Piet                                                          </a:t>
            </a:r>
            <a:r>
              <a:rPr lang="nl-NL" b="1" dirty="0" err="1" smtClean="0"/>
              <a:t>Px</a:t>
            </a:r>
            <a:r>
              <a:rPr lang="nl-NL" dirty="0" smtClean="0"/>
              <a:t>: x is president-commissaris                                   </a:t>
            </a:r>
            <a:r>
              <a:rPr lang="nl-NL" b="1" dirty="0" err="1" smtClean="0"/>
              <a:t>Rxy</a:t>
            </a:r>
            <a:r>
              <a:rPr lang="nl-NL" dirty="0" smtClean="0"/>
              <a:t>: x is rijker dan y</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2000"/>
                                        <p:tgtEl>
                                          <p:spTgt spid="16">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2000"/>
                                        <p:tgtEl>
                                          <p:spTgt spid="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2000"/>
                                        <p:tgtEl>
                                          <p:spTgt spid="2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2000"/>
                                        <p:tgtEl>
                                          <p:spTgt spid="1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20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animEffect transition="in" filter="fade">
                                      <p:cBhvr>
                                        <p:cTn id="33" dur="2000"/>
                                        <p:tgtEl>
                                          <p:spTgt spid="2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xEl>
                                              <p:pRg st="0" end="0"/>
                                            </p:txEl>
                                          </p:spTgt>
                                        </p:tgtEl>
                                        <p:attrNameLst>
                                          <p:attrName>style.visibility</p:attrName>
                                        </p:attrNameLst>
                                      </p:cBhvr>
                                      <p:to>
                                        <p:strVal val="visible"/>
                                      </p:to>
                                    </p:set>
                                    <p:animEffect transition="in" filter="fade">
                                      <p:cBhvr>
                                        <p:cTn id="38" dur="2000"/>
                                        <p:tgtEl>
                                          <p:spTgt spid="31">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20" grpId="0" build="allAtOnce"/>
      <p:bldP spid="21" grpId="0" build="allAtOnce"/>
      <p:bldP spid="26" grpId="0" build="allAtOnce"/>
      <p:bldP spid="31" grpId="0" build="allAtOnce"/>
      <p:bldP spid="12" grpId="0" build="allAtOnce"/>
      <p:bldP spid="13" grpId="0" build="allAtOnce"/>
      <p:bldP spid="15" grpId="0" build="allAtOnce"/>
    </p:bld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Frege</a:t>
            </a:r>
            <a:r>
              <a:rPr lang="nl-NL" sz="3600" dirty="0" smtClean="0"/>
              <a:t> en </a:t>
            </a:r>
            <a:r>
              <a:rPr lang="nl-NL" sz="3600" dirty="0" err="1" smtClean="0"/>
              <a:t>Russell</a:t>
            </a:r>
            <a:endParaRPr lang="nl-NL" sz="3600" dirty="0"/>
          </a:p>
        </p:txBody>
      </p:sp>
      <p:sp>
        <p:nvSpPr>
          <p:cNvPr id="3" name="Content Placeholder 2"/>
          <p:cNvSpPr>
            <a:spLocks noGrp="1"/>
          </p:cNvSpPr>
          <p:nvPr>
            <p:ph idx="1"/>
          </p:nvPr>
        </p:nvSpPr>
        <p:spPr>
          <a:xfrm>
            <a:off x="457200" y="1600201"/>
            <a:ext cx="8686800" cy="820687"/>
          </a:xfrm>
        </p:spPr>
        <p:txBody>
          <a:bodyPr>
            <a:noAutofit/>
          </a:bodyPr>
          <a:lstStyle/>
          <a:p>
            <a:r>
              <a:rPr lang="nl-NL" sz="2000" dirty="0" smtClean="0"/>
              <a:t>In </a:t>
            </a:r>
            <a:r>
              <a:rPr lang="nl-NL" sz="2000" dirty="0" err="1" smtClean="0"/>
              <a:t>Russell’s</a:t>
            </a:r>
            <a:r>
              <a:rPr lang="nl-NL" sz="2000" dirty="0" smtClean="0"/>
              <a:t> analyse wordt de betekenis van een zin met een unieke bepaling radicaal ontkoppeld van de syntactische structuur. Bij </a:t>
            </a:r>
            <a:r>
              <a:rPr lang="nl-NL" sz="2000" dirty="0" err="1" smtClean="0"/>
              <a:t>Frege</a:t>
            </a:r>
            <a:r>
              <a:rPr lang="nl-NL" sz="2000" dirty="0" smtClean="0"/>
              <a:t> is dit niet zo. Unieke bepalingen functioneren in de taal immers als individuele termen. </a:t>
            </a:r>
          </a:p>
        </p:txBody>
      </p:sp>
      <p:sp>
        <p:nvSpPr>
          <p:cNvPr id="6" name="Content Placeholder 2"/>
          <p:cNvSpPr txBox="1">
            <a:spLocks/>
          </p:cNvSpPr>
          <p:nvPr/>
        </p:nvSpPr>
        <p:spPr>
          <a:xfrm>
            <a:off x="395536" y="2708920"/>
            <a:ext cx="8363272" cy="110872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nl-NL" sz="2000" dirty="0" smtClean="0"/>
              <a:t>In </a:t>
            </a:r>
            <a:r>
              <a:rPr lang="nl-NL" sz="2000" dirty="0" err="1" smtClean="0"/>
              <a:t>Russell’s</a:t>
            </a:r>
            <a:r>
              <a:rPr lang="nl-NL" sz="2000" dirty="0" smtClean="0"/>
              <a:t> analyse is er verschil tussen </a:t>
            </a:r>
            <a:r>
              <a:rPr lang="nl-NL" sz="2000" dirty="0" err="1" smtClean="0"/>
              <a:t>logisch-semantische</a:t>
            </a:r>
            <a:r>
              <a:rPr lang="nl-NL" sz="2000" dirty="0" smtClean="0"/>
              <a:t> </a:t>
            </a:r>
            <a:r>
              <a:rPr lang="nl-NL" sz="2000" i="1" dirty="0" smtClean="0"/>
              <a:t>dieptestructuur</a:t>
            </a:r>
            <a:r>
              <a:rPr lang="nl-NL" sz="2000" dirty="0" smtClean="0"/>
              <a:t> en de </a:t>
            </a:r>
            <a:r>
              <a:rPr lang="nl-NL" sz="2000" dirty="0" err="1" smtClean="0"/>
              <a:t>syntactisch-grammaticale</a:t>
            </a:r>
            <a:r>
              <a:rPr lang="nl-NL" sz="2000" dirty="0" smtClean="0"/>
              <a:t> </a:t>
            </a:r>
            <a:r>
              <a:rPr lang="nl-NL" sz="2000" i="1" dirty="0" smtClean="0"/>
              <a:t>oppervlaktestructuur</a:t>
            </a:r>
            <a:r>
              <a:rPr lang="nl-NL" sz="2000" dirty="0" smtClean="0"/>
              <a:t> van de taal.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95536" y="3573016"/>
            <a:ext cx="8496944" cy="11087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logisch</a:t>
            </a:r>
            <a:r>
              <a:rPr kumimoji="0" lang="nl-NL" sz="2000" b="0" i="0" u="none" strike="noStrike" kern="1200" cap="none" spc="0" normalizeH="0" noProof="0" dirty="0" smtClean="0">
                <a:ln>
                  <a:noFill/>
                </a:ln>
                <a:solidFill>
                  <a:schemeClr val="tx1"/>
                </a:solidFill>
                <a:effectLst/>
                <a:uLnTx/>
                <a:uFillTx/>
                <a:latin typeface="+mn-lt"/>
                <a:ea typeface="+mn-ea"/>
                <a:cs typeface="+mn-cs"/>
              </a:rPr>
              <a:t> positivisten begonnen dan ook de concreet gegeven natuurlijke taal te onderscheiden van een logisch </a:t>
            </a:r>
            <a:r>
              <a:rPr kumimoji="0" lang="nl-NL" sz="2000" b="0" i="1" u="none" strike="noStrike" kern="1200" cap="none" spc="0" normalizeH="0" noProof="0" dirty="0" smtClean="0">
                <a:ln>
                  <a:noFill/>
                </a:ln>
                <a:solidFill>
                  <a:schemeClr val="tx1"/>
                </a:solidFill>
                <a:effectLst/>
                <a:uLnTx/>
                <a:uFillTx/>
                <a:latin typeface="+mn-lt"/>
                <a:ea typeface="+mn-ea"/>
                <a:cs typeface="+mn-cs"/>
              </a:rPr>
              <a:t>ideale taal</a:t>
            </a:r>
            <a:r>
              <a:rPr kumimoji="0" lang="nl-NL" sz="2000" b="0" i="0" u="none" strike="noStrike" kern="1200" cap="none" spc="0" normalizeH="0" noProof="0" dirty="0" smtClean="0">
                <a:ln>
                  <a:noFill/>
                </a:ln>
                <a:solidFill>
                  <a:schemeClr val="tx1"/>
                </a:solidFill>
                <a:effectLst/>
                <a:uLnTx/>
                <a:uFillTx/>
                <a:latin typeface="+mn-lt"/>
                <a:ea typeface="+mn-ea"/>
                <a:cs typeface="+mn-cs"/>
              </a:rPr>
              <a:t>. Dit wordt ook wel </a:t>
            </a:r>
            <a:r>
              <a:rPr kumimoji="0" lang="nl-NL" sz="2000" b="0" i="1" u="none" strike="noStrike" kern="1200" cap="none" spc="0" normalizeH="0" noProof="0" dirty="0" err="1" smtClean="0">
                <a:ln>
                  <a:noFill/>
                </a:ln>
                <a:solidFill>
                  <a:schemeClr val="tx1"/>
                </a:solidFill>
                <a:effectLst/>
                <a:uLnTx/>
                <a:uFillTx/>
                <a:latin typeface="+mn-lt"/>
                <a:ea typeface="+mn-ea"/>
                <a:cs typeface="+mn-cs"/>
              </a:rPr>
              <a:t>ideal</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language</a:t>
            </a:r>
            <a:r>
              <a:rPr kumimoji="0" lang="nl-NL" sz="2000" b="0" i="1" u="none" strike="noStrike" kern="1200" cap="none" spc="0" normalizeH="0" noProof="0" dirty="0" smtClean="0">
                <a:ln>
                  <a:noFill/>
                </a:ln>
                <a:solidFill>
                  <a:schemeClr val="tx1"/>
                </a:solidFill>
                <a:effectLst/>
                <a:uLnTx/>
                <a:uFillTx/>
                <a:latin typeface="+mn-lt"/>
                <a:ea typeface="+mn-ea"/>
                <a:cs typeface="+mn-cs"/>
              </a:rPr>
              <a:t> </a:t>
            </a:r>
            <a:r>
              <a:rPr kumimoji="0" lang="nl-NL" sz="2000" b="0" i="1" u="none" strike="noStrike" kern="1200" cap="none" spc="0" normalizeH="0" noProof="0" dirty="0" err="1" smtClean="0">
                <a:ln>
                  <a:noFill/>
                </a:ln>
                <a:solidFill>
                  <a:schemeClr val="tx1"/>
                </a:solidFill>
                <a:effectLst/>
                <a:uLnTx/>
                <a:uFillTx/>
                <a:latin typeface="+mn-lt"/>
                <a:ea typeface="+mn-ea"/>
                <a:cs typeface="+mn-cs"/>
              </a:rPr>
              <a:t>philosophy</a:t>
            </a:r>
            <a:r>
              <a:rPr lang="nl-NL" sz="2000" dirty="0" smtClean="0"/>
              <a:t> genoemd.</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de negatie (</a:t>
            </a:r>
            <a:r>
              <a:rPr lang="nl-NL" sz="3600" b="1" dirty="0" smtClean="0"/>
              <a:t>¬</a:t>
            </a:r>
            <a:r>
              <a:rPr lang="nl-NL" sz="3600" dirty="0" smtClean="0"/>
              <a:t>)</a:t>
            </a:r>
            <a:endParaRPr lang="nl-NL" sz="3600" dirty="0"/>
          </a:p>
        </p:txBody>
      </p:sp>
      <p:sp>
        <p:nvSpPr>
          <p:cNvPr id="3" name="Content Placeholder 2"/>
          <p:cNvSpPr>
            <a:spLocks noGrp="1"/>
          </p:cNvSpPr>
          <p:nvPr>
            <p:ph idx="1"/>
          </p:nvPr>
        </p:nvSpPr>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 </a:t>
            </a:r>
            <a:r>
              <a:rPr lang="nl-NL" sz="2400" dirty="0" smtClean="0"/>
              <a:t>     </a:t>
            </a:r>
            <a:r>
              <a:rPr lang="nl-NL" sz="2400" dirty="0" err="1" smtClean="0"/>
              <a:t>Ass</a:t>
            </a:r>
            <a:r>
              <a:rPr lang="nl-NL" sz="2400" dirty="0" smtClean="0"/>
              <a:t>.</a:t>
            </a:r>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15. </a:t>
            </a:r>
            <a:r>
              <a:rPr lang="el-GR" sz="2400" b="1" i="1" dirty="0" smtClean="0"/>
              <a:t>β </a:t>
            </a:r>
            <a:r>
              <a:rPr lang="nl-NL" sz="2400" b="1" dirty="0" smtClean="0"/>
              <a:t>∧</a:t>
            </a:r>
            <a:r>
              <a:rPr lang="nl-NL" sz="2400" b="1" i="1" dirty="0" smtClean="0"/>
              <a:t> </a:t>
            </a:r>
            <a:r>
              <a:rPr lang="nl-NL" sz="2400" b="1" dirty="0" smtClean="0"/>
              <a:t>¬</a:t>
            </a:r>
            <a:r>
              <a:rPr lang="el-GR" sz="2400" b="1" i="1" dirty="0" smtClean="0"/>
              <a:t>β</a:t>
            </a:r>
            <a:endParaRPr lang="nl-NL" sz="2400" dirty="0" smtClean="0"/>
          </a:p>
          <a:p>
            <a:pPr marL="514350" indent="-514350">
              <a:buNone/>
            </a:pPr>
            <a:r>
              <a:rPr lang="nl-NL" sz="2400" dirty="0" smtClean="0"/>
              <a:t>16. </a:t>
            </a:r>
            <a:r>
              <a:rPr lang="nl-NL" sz="2400" b="1" dirty="0" smtClean="0"/>
              <a:t>¬</a:t>
            </a:r>
            <a:r>
              <a:rPr lang="el-GR" sz="2400" b="1" i="1" dirty="0" smtClean="0"/>
              <a:t>α</a:t>
            </a:r>
            <a:r>
              <a:rPr lang="nl-NL" sz="2400" b="1" i="1" dirty="0" smtClean="0"/>
              <a:t>          </a:t>
            </a:r>
            <a:r>
              <a:rPr lang="nl-NL" sz="2400" dirty="0" smtClean="0"/>
              <a:t>I </a:t>
            </a:r>
            <a:r>
              <a:rPr lang="nl-NL" sz="2400" b="1" dirty="0" smtClean="0"/>
              <a:t>¬</a:t>
            </a:r>
            <a:r>
              <a:rPr lang="nl-NL" sz="2400" dirty="0" smtClean="0"/>
              <a:t> (10,15)</a:t>
            </a:r>
          </a:p>
          <a:p>
            <a:pPr marL="514350" indent="-514350">
              <a:buNone/>
            </a:pPr>
            <a:r>
              <a:rPr lang="nl-NL" sz="2400" dirty="0" smtClean="0"/>
              <a:t> </a:t>
            </a:r>
            <a:endParaRPr lang="nl-NL" sz="2400" baseline="-25000" dirty="0" smtClean="0"/>
          </a:p>
        </p:txBody>
      </p:sp>
      <p:sp>
        <p:nvSpPr>
          <p:cNvPr id="4" name="TextBox 3"/>
          <p:cNvSpPr txBox="1"/>
          <p:nvPr/>
        </p:nvSpPr>
        <p:spPr>
          <a:xfrm>
            <a:off x="4499992" y="1700808"/>
            <a:ext cx="3672408" cy="4893647"/>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 Q       </a:t>
            </a:r>
            <a:r>
              <a:rPr lang="nl-NL" sz="2400" b="1" dirty="0" smtClean="0"/>
              <a:t>Prem.</a:t>
            </a:r>
          </a:p>
          <a:p>
            <a:pPr marL="342900" indent="-342900">
              <a:buAutoNum type="arabicPeriod"/>
            </a:pPr>
            <a:r>
              <a:rPr lang="nl-NL" sz="2400" b="1" dirty="0" smtClean="0">
                <a:solidFill>
                  <a:srgbClr val="0070C0"/>
                </a:solidFill>
              </a:rPr>
              <a:t>R → S        </a:t>
            </a:r>
            <a:r>
              <a:rPr lang="nl-NL" sz="2400" b="1" dirty="0" smtClean="0"/>
              <a:t>Prem.</a:t>
            </a:r>
          </a:p>
          <a:p>
            <a:pPr marL="342900" indent="-342900">
              <a:buAutoNum type="arabicPeriod"/>
            </a:pPr>
            <a:r>
              <a:rPr lang="nl-NL" sz="2400" b="1" dirty="0" smtClean="0">
                <a:solidFill>
                  <a:srgbClr val="0070C0"/>
                </a:solidFill>
              </a:rPr>
              <a:t>T              </a:t>
            </a:r>
            <a:r>
              <a:rPr lang="nl-NL" sz="2400" b="1" dirty="0" smtClean="0"/>
              <a:t>Prem.</a:t>
            </a:r>
          </a:p>
          <a:p>
            <a:pPr marL="342900" indent="-342900">
              <a:buFontTx/>
              <a:buAutoNum type="arabicPeriod"/>
            </a:pPr>
            <a:r>
              <a:rPr lang="nl-NL" sz="2400" b="1" dirty="0" smtClean="0">
                <a:solidFill>
                  <a:srgbClr val="0070C0"/>
                </a:solidFill>
              </a:rPr>
              <a:t>(Q ∧ S) → ¬T       </a:t>
            </a:r>
            <a:r>
              <a:rPr lang="nl-NL" sz="2400" b="1" dirty="0" smtClean="0"/>
              <a:t>Prem.</a:t>
            </a:r>
          </a:p>
          <a:p>
            <a:pPr marL="342900" indent="-342900">
              <a:buFontTx/>
              <a:buAutoNum type="arabicPeriod"/>
            </a:pPr>
            <a:r>
              <a:rPr lang="nl-NL" sz="2400" b="1" dirty="0" smtClean="0">
                <a:solidFill>
                  <a:srgbClr val="0070C0"/>
                </a:solidFill>
              </a:rPr>
              <a:t>R ∧ P      </a:t>
            </a:r>
            <a:r>
              <a:rPr lang="nl-NL" sz="2400" b="1" dirty="0" smtClean="0"/>
              <a:t>  </a:t>
            </a:r>
            <a:r>
              <a:rPr lang="nl-NL" sz="2400" b="1" dirty="0" err="1" smtClean="0"/>
              <a:t>Ass</a:t>
            </a:r>
            <a:r>
              <a:rPr lang="nl-NL" sz="2400" b="1" dirty="0" smtClean="0"/>
              <a:t>.</a:t>
            </a:r>
          </a:p>
          <a:p>
            <a:pPr marL="342900" indent="-342900">
              <a:buFontTx/>
              <a:buAutoNum type="arabicPeriod"/>
            </a:pPr>
            <a:r>
              <a:rPr lang="nl-NL" sz="2400" b="1" dirty="0" smtClean="0">
                <a:solidFill>
                  <a:srgbClr val="0070C0"/>
                </a:solidFill>
              </a:rPr>
              <a:t>R               </a:t>
            </a:r>
            <a:r>
              <a:rPr lang="nl-NL" sz="2400" b="1" dirty="0" smtClean="0"/>
              <a:t>G ∧ (5)</a:t>
            </a:r>
          </a:p>
          <a:p>
            <a:pPr marL="342900" indent="-342900">
              <a:buFontTx/>
              <a:buAutoNum type="arabicPeriod"/>
            </a:pPr>
            <a:r>
              <a:rPr lang="nl-NL" sz="2400" b="1" dirty="0" smtClean="0">
                <a:solidFill>
                  <a:srgbClr val="0070C0"/>
                </a:solidFill>
              </a:rPr>
              <a:t>S               </a:t>
            </a:r>
            <a:r>
              <a:rPr lang="nl-NL" sz="2400" b="1" dirty="0" smtClean="0"/>
              <a:t>G → (2,6)</a:t>
            </a:r>
          </a:p>
          <a:p>
            <a:pPr marL="342900" indent="-342900">
              <a:buFontTx/>
              <a:buAutoNum type="arabicPeriod"/>
            </a:pPr>
            <a:r>
              <a:rPr lang="nl-NL" sz="2400" b="1" dirty="0" smtClean="0">
                <a:solidFill>
                  <a:srgbClr val="0070C0"/>
                </a:solidFill>
              </a:rPr>
              <a:t>P               </a:t>
            </a:r>
            <a:r>
              <a:rPr lang="nl-NL" sz="2400" b="1" dirty="0" smtClean="0"/>
              <a:t>G ∧ (5)</a:t>
            </a:r>
          </a:p>
          <a:p>
            <a:pPr marL="342900" indent="-342900">
              <a:buFontTx/>
              <a:buAutoNum type="arabicPeriod"/>
            </a:pPr>
            <a:r>
              <a:rPr lang="nl-NL" sz="2400" b="1" dirty="0" smtClean="0">
                <a:solidFill>
                  <a:srgbClr val="0070C0"/>
                </a:solidFill>
              </a:rPr>
              <a:t>Q               </a:t>
            </a:r>
            <a:r>
              <a:rPr lang="nl-NL" sz="2400" b="1" dirty="0" smtClean="0"/>
              <a:t>G → (1,8)</a:t>
            </a:r>
          </a:p>
          <a:p>
            <a:pPr marL="342900" indent="-342900">
              <a:buFontTx/>
              <a:buAutoNum type="arabicPeriod"/>
            </a:pPr>
            <a:r>
              <a:rPr lang="nl-NL" sz="2400" b="1" dirty="0" smtClean="0">
                <a:solidFill>
                  <a:srgbClr val="0070C0"/>
                </a:solidFill>
              </a:rPr>
              <a:t> Q ∧ S           </a:t>
            </a:r>
            <a:r>
              <a:rPr lang="nl-NL" sz="2400" b="1" dirty="0" smtClean="0"/>
              <a:t>I ∧ (7,9)</a:t>
            </a:r>
          </a:p>
          <a:p>
            <a:pPr marL="342900" indent="-342900">
              <a:buFontTx/>
              <a:buAutoNum type="arabicPeriod"/>
            </a:pPr>
            <a:r>
              <a:rPr lang="nl-NL" sz="2400" b="1" dirty="0" smtClean="0">
                <a:solidFill>
                  <a:srgbClr val="0070C0"/>
                </a:solidFill>
              </a:rPr>
              <a:t> ¬T                 </a:t>
            </a:r>
            <a:r>
              <a:rPr lang="nl-NL" sz="2400" b="1" dirty="0" smtClean="0"/>
              <a:t>G → (4,10)</a:t>
            </a:r>
            <a:r>
              <a:rPr lang="nl-NL" sz="2400" b="1" dirty="0" smtClean="0">
                <a:solidFill>
                  <a:srgbClr val="0070C0"/>
                </a:solidFill>
              </a:rPr>
              <a:t> </a:t>
            </a:r>
          </a:p>
          <a:p>
            <a:pPr marL="342900" indent="-342900">
              <a:buFontTx/>
              <a:buAutoNum type="arabicPeriod"/>
            </a:pPr>
            <a:r>
              <a:rPr lang="nl-NL" sz="2400" b="1" dirty="0" smtClean="0">
                <a:solidFill>
                  <a:srgbClr val="0070C0"/>
                </a:solidFill>
              </a:rPr>
              <a:t> T ∧ ¬T           </a:t>
            </a:r>
            <a:r>
              <a:rPr lang="nl-NL" sz="2400" b="1" dirty="0" smtClean="0"/>
              <a:t>I ∧ (3,11)</a:t>
            </a:r>
          </a:p>
          <a:p>
            <a:pPr marL="342900" indent="-342900">
              <a:buFontTx/>
              <a:buAutoNum type="arabicPeriod"/>
            </a:pPr>
            <a:r>
              <a:rPr lang="nl-NL" sz="2400" b="1" dirty="0" smtClean="0">
                <a:solidFill>
                  <a:srgbClr val="0070C0"/>
                </a:solidFill>
              </a:rPr>
              <a:t>¬(R ∧ P)         </a:t>
            </a:r>
            <a:r>
              <a:rPr lang="nl-NL" sz="2400" b="1" dirty="0" smtClean="0"/>
              <a:t>I ¬ (5,12)</a:t>
            </a:r>
          </a:p>
        </p:txBody>
      </p:sp>
      <p:cxnSp>
        <p:nvCxnSpPr>
          <p:cNvPr id="9" name="Straight Connector 8"/>
          <p:cNvCxnSpPr/>
          <p:nvPr/>
        </p:nvCxnSpPr>
        <p:spPr>
          <a:xfrm flipH="1">
            <a:off x="323528" y="3356992"/>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28" y="3356992"/>
            <a:ext cx="0" cy="180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23528" y="5157192"/>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0" y="5949280"/>
            <a:ext cx="3096344" cy="400110"/>
          </a:xfrm>
          <a:prstGeom prst="rect">
            <a:avLst/>
          </a:prstGeom>
          <a:noFill/>
        </p:spPr>
        <p:txBody>
          <a:bodyPr wrap="square" rtlCol="0">
            <a:spAutoFit/>
          </a:bodyPr>
          <a:lstStyle/>
          <a:p>
            <a:r>
              <a:rPr lang="nl-NL" sz="2000" i="1" dirty="0" err="1" smtClean="0"/>
              <a:t>Reductio</a:t>
            </a:r>
            <a:r>
              <a:rPr lang="nl-NL" sz="2000" i="1" dirty="0" smtClean="0"/>
              <a:t> ad </a:t>
            </a:r>
            <a:r>
              <a:rPr lang="nl-NL" sz="2000" i="1" dirty="0" err="1" smtClean="0"/>
              <a:t>absurdum</a:t>
            </a:r>
            <a:endParaRPr lang="nl-NL" sz="2000" i="1" dirty="0"/>
          </a:p>
        </p:txBody>
      </p:sp>
      <p:cxnSp>
        <p:nvCxnSpPr>
          <p:cNvPr id="15" name="Straight Connector 14"/>
          <p:cNvCxnSpPr/>
          <p:nvPr/>
        </p:nvCxnSpPr>
        <p:spPr>
          <a:xfrm flipH="1">
            <a:off x="4355976" y="3212976"/>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55976" y="3212976"/>
            <a:ext cx="0" cy="2952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355976" y="6165304"/>
            <a:ext cx="3600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Niet verwijzende unieke bepalingen</a:t>
            </a:r>
            <a:endParaRPr lang="nl-NL" sz="3600" dirty="0"/>
          </a:p>
        </p:txBody>
      </p:sp>
      <p:sp>
        <p:nvSpPr>
          <p:cNvPr id="3" name="Content Placeholder 2"/>
          <p:cNvSpPr>
            <a:spLocks noGrp="1"/>
          </p:cNvSpPr>
          <p:nvPr>
            <p:ph idx="1"/>
          </p:nvPr>
        </p:nvSpPr>
        <p:spPr>
          <a:xfrm>
            <a:off x="539552" y="1600201"/>
            <a:ext cx="8686800" cy="820687"/>
          </a:xfrm>
        </p:spPr>
        <p:txBody>
          <a:bodyPr>
            <a:noAutofit/>
          </a:bodyPr>
          <a:lstStyle/>
          <a:p>
            <a:pPr>
              <a:buNone/>
            </a:pPr>
            <a:r>
              <a:rPr lang="nl-NL" sz="2000" dirty="0" smtClean="0"/>
              <a:t>Neem de volgende uitspraken:</a:t>
            </a:r>
          </a:p>
          <a:p>
            <a:pPr>
              <a:buNone/>
            </a:pPr>
            <a:endParaRPr lang="nl-NL" sz="800" dirty="0" smtClean="0"/>
          </a:p>
          <a:p>
            <a:pPr>
              <a:buNone/>
            </a:pPr>
            <a:r>
              <a:rPr lang="nl-NL" sz="2000" b="1" dirty="0" smtClean="0">
                <a:solidFill>
                  <a:srgbClr val="0070C0"/>
                </a:solidFill>
              </a:rPr>
              <a:t>De koning van Frankrijk is kaal</a:t>
            </a:r>
          </a:p>
          <a:p>
            <a:pPr>
              <a:buNone/>
            </a:pPr>
            <a:endParaRPr lang="nl-NL" sz="800" dirty="0" smtClean="0"/>
          </a:p>
          <a:p>
            <a:pPr>
              <a:buNone/>
            </a:pPr>
            <a:r>
              <a:rPr lang="nl-NL" sz="2000" b="1" dirty="0" smtClean="0">
                <a:solidFill>
                  <a:srgbClr val="0070C0"/>
                </a:solidFill>
              </a:rPr>
              <a:t>De minister moet aftreden</a:t>
            </a:r>
          </a:p>
          <a:p>
            <a:pPr>
              <a:buNone/>
            </a:pPr>
            <a:endParaRPr lang="nl-NL" sz="2000" dirty="0" smtClean="0"/>
          </a:p>
        </p:txBody>
      </p:sp>
    </p:spTree>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Niet verwijzende unieke bepalingen</a:t>
            </a:r>
            <a:endParaRPr lang="nl-NL" sz="3600" dirty="0"/>
          </a:p>
        </p:txBody>
      </p:sp>
      <p:sp>
        <p:nvSpPr>
          <p:cNvPr id="3" name="Content Placeholder 2"/>
          <p:cNvSpPr>
            <a:spLocks noGrp="1"/>
          </p:cNvSpPr>
          <p:nvPr>
            <p:ph idx="1"/>
          </p:nvPr>
        </p:nvSpPr>
        <p:spPr>
          <a:xfrm>
            <a:off x="539552" y="1600201"/>
            <a:ext cx="8686800" cy="820687"/>
          </a:xfrm>
        </p:spPr>
        <p:txBody>
          <a:bodyPr>
            <a:noAutofit/>
          </a:bodyPr>
          <a:lstStyle/>
          <a:p>
            <a:pPr>
              <a:buNone/>
            </a:pPr>
            <a:r>
              <a:rPr lang="nl-NL" sz="2000" dirty="0" smtClean="0"/>
              <a:t>Neem de volgende uitspraken:</a:t>
            </a:r>
          </a:p>
          <a:p>
            <a:pPr>
              <a:buNone/>
            </a:pPr>
            <a:endParaRPr lang="nl-NL" sz="800" dirty="0" smtClean="0"/>
          </a:p>
          <a:p>
            <a:pPr>
              <a:buNone/>
            </a:pPr>
            <a:r>
              <a:rPr lang="nl-NL" sz="2000" b="1" i="1" dirty="0" smtClean="0">
                <a:solidFill>
                  <a:srgbClr val="0070C0"/>
                </a:solidFill>
              </a:rPr>
              <a:t>De koning van Frankrijk</a:t>
            </a:r>
            <a:r>
              <a:rPr lang="nl-NL" sz="2000" b="1" dirty="0" smtClean="0">
                <a:solidFill>
                  <a:srgbClr val="0070C0"/>
                </a:solidFill>
              </a:rPr>
              <a:t> is kaal</a:t>
            </a:r>
          </a:p>
          <a:p>
            <a:pPr>
              <a:buNone/>
            </a:pPr>
            <a:endParaRPr lang="nl-NL" sz="800" dirty="0" smtClean="0"/>
          </a:p>
          <a:p>
            <a:pPr>
              <a:buNone/>
            </a:pPr>
            <a:r>
              <a:rPr lang="nl-NL" sz="2000" b="1" i="1" dirty="0" smtClean="0">
                <a:solidFill>
                  <a:srgbClr val="0070C0"/>
                </a:solidFill>
              </a:rPr>
              <a:t>De minister </a:t>
            </a:r>
            <a:r>
              <a:rPr lang="nl-NL" sz="2000" b="1" dirty="0" smtClean="0">
                <a:solidFill>
                  <a:srgbClr val="0070C0"/>
                </a:solidFill>
              </a:rPr>
              <a:t>moet aftreden</a:t>
            </a:r>
          </a:p>
          <a:p>
            <a:pPr>
              <a:buNone/>
            </a:pPr>
            <a:endParaRPr lang="nl-NL" sz="2000" dirty="0" smtClean="0"/>
          </a:p>
        </p:txBody>
      </p:sp>
      <p:sp>
        <p:nvSpPr>
          <p:cNvPr id="4" name="TextBox 3"/>
          <p:cNvSpPr txBox="1"/>
          <p:nvPr/>
        </p:nvSpPr>
        <p:spPr>
          <a:xfrm>
            <a:off x="5292080" y="2420888"/>
            <a:ext cx="2952328" cy="400110"/>
          </a:xfrm>
          <a:prstGeom prst="rect">
            <a:avLst/>
          </a:prstGeom>
          <a:noFill/>
        </p:spPr>
        <p:txBody>
          <a:bodyPr wrap="square" rtlCol="0">
            <a:spAutoFit/>
          </a:bodyPr>
          <a:lstStyle/>
          <a:p>
            <a:r>
              <a:rPr lang="nl-NL" sz="2000" dirty="0" smtClean="0"/>
              <a:t>Twee unieke bepalingen</a:t>
            </a:r>
            <a:endParaRPr lang="nl-NL" sz="2000" dirty="0"/>
          </a:p>
        </p:txBody>
      </p:sp>
      <p:sp>
        <p:nvSpPr>
          <p:cNvPr id="7" name="TextBox 6"/>
          <p:cNvSpPr txBox="1"/>
          <p:nvPr/>
        </p:nvSpPr>
        <p:spPr>
          <a:xfrm>
            <a:off x="5292080" y="2996952"/>
            <a:ext cx="3707904" cy="2369880"/>
          </a:xfrm>
          <a:prstGeom prst="rect">
            <a:avLst/>
          </a:prstGeom>
          <a:noFill/>
        </p:spPr>
        <p:txBody>
          <a:bodyPr wrap="square" rtlCol="0">
            <a:spAutoFit/>
          </a:bodyPr>
          <a:lstStyle/>
          <a:p>
            <a:r>
              <a:rPr lang="nl-NL" sz="2000" dirty="0" smtClean="0"/>
              <a:t>Beide unieke bepalingen verwijzen </a:t>
            </a:r>
            <a:r>
              <a:rPr lang="nl-NL" sz="2000" i="1" dirty="0" smtClean="0"/>
              <a:t>niet</a:t>
            </a:r>
            <a:r>
              <a:rPr lang="nl-NL" sz="2000" dirty="0" smtClean="0"/>
              <a:t>. Er is immers     geen koning van Frankrijk en        er is meer dan één minister. </a:t>
            </a:r>
          </a:p>
          <a:p>
            <a:endParaRPr lang="nl-NL" sz="800" dirty="0" smtClean="0"/>
          </a:p>
          <a:p>
            <a:r>
              <a:rPr lang="nl-NL" sz="2000" dirty="0" smtClean="0"/>
              <a:t>Zijn zinnen met niet verwijzende unieke bepalingen nu waar of  onwaar?</a:t>
            </a:r>
            <a:endParaRPr lang="nl-NL" sz="2000" dirty="0"/>
          </a:p>
        </p:txBody>
      </p:sp>
      <p:sp>
        <p:nvSpPr>
          <p:cNvPr id="8" name="Rectangle 7"/>
          <p:cNvSpPr/>
          <p:nvPr/>
        </p:nvSpPr>
        <p:spPr>
          <a:xfrm>
            <a:off x="539552" y="4469050"/>
            <a:ext cx="1056700" cy="400110"/>
          </a:xfrm>
          <a:prstGeom prst="rect">
            <a:avLst/>
          </a:prstGeom>
        </p:spPr>
        <p:txBody>
          <a:bodyPr wrap="none">
            <a:spAutoFit/>
          </a:bodyPr>
          <a:lstStyle/>
          <a:p>
            <a:r>
              <a:rPr lang="nl-NL" sz="2000" b="1" dirty="0" smtClean="0"/>
              <a:t>B(</a:t>
            </a:r>
            <a:r>
              <a:rPr lang="el-GR" sz="2000" b="1" dirty="0" smtClean="0"/>
              <a:t>ι</a:t>
            </a:r>
            <a:r>
              <a:rPr lang="nl-NL" sz="2000" b="1" dirty="0" smtClean="0"/>
              <a:t>x</a:t>
            </a:r>
            <a:r>
              <a:rPr lang="nl-NL" sz="2000" dirty="0" smtClean="0"/>
              <a:t> </a:t>
            </a:r>
            <a:r>
              <a:rPr lang="nl-NL" sz="2000" b="1" dirty="0" err="1" smtClean="0"/>
              <a:t>Kx</a:t>
            </a:r>
            <a:r>
              <a:rPr lang="nl-NL" sz="2000" b="1" dirty="0" smtClean="0"/>
              <a:t>) </a:t>
            </a:r>
            <a:endParaRPr lang="nl-NL" sz="2000" dirty="0"/>
          </a:p>
        </p:txBody>
      </p:sp>
      <p:sp>
        <p:nvSpPr>
          <p:cNvPr id="9" name="TextBox 8"/>
          <p:cNvSpPr txBox="1"/>
          <p:nvPr/>
        </p:nvSpPr>
        <p:spPr>
          <a:xfrm>
            <a:off x="539552" y="3789040"/>
            <a:ext cx="2232248" cy="400110"/>
          </a:xfrm>
          <a:prstGeom prst="rect">
            <a:avLst/>
          </a:prstGeom>
          <a:noFill/>
        </p:spPr>
        <p:txBody>
          <a:bodyPr wrap="square" rtlCol="0">
            <a:spAutoFit/>
          </a:bodyPr>
          <a:lstStyle/>
          <a:p>
            <a:r>
              <a:rPr lang="nl-NL" sz="2000" dirty="0" err="1" smtClean="0"/>
              <a:t>Frege’s</a:t>
            </a:r>
            <a:r>
              <a:rPr lang="nl-NL" sz="2000" dirty="0" smtClean="0"/>
              <a:t> analyse:</a:t>
            </a:r>
            <a:endParaRPr lang="nl-NL" sz="2000" dirty="0"/>
          </a:p>
        </p:txBody>
      </p:sp>
      <p:sp>
        <p:nvSpPr>
          <p:cNvPr id="10" name="Rectangle 9"/>
          <p:cNvSpPr/>
          <p:nvPr/>
        </p:nvSpPr>
        <p:spPr>
          <a:xfrm>
            <a:off x="1691680" y="4438853"/>
            <a:ext cx="3888432" cy="646331"/>
          </a:xfrm>
          <a:prstGeom prst="rect">
            <a:avLst/>
          </a:prstGeom>
        </p:spPr>
        <p:txBody>
          <a:bodyPr wrap="square">
            <a:spAutoFit/>
          </a:bodyPr>
          <a:lstStyle/>
          <a:p>
            <a:pPr marL="342900" lvl="0" indent="-342900">
              <a:spcBef>
                <a:spcPct val="20000"/>
              </a:spcBef>
              <a:defRPr/>
            </a:pPr>
            <a:r>
              <a:rPr lang="nl-NL" dirty="0" smtClean="0"/>
              <a:t>       </a:t>
            </a:r>
            <a:r>
              <a:rPr lang="nl-NL" b="1" dirty="0" err="1" smtClean="0"/>
              <a:t>Kx</a:t>
            </a:r>
            <a:r>
              <a:rPr lang="nl-NL" dirty="0" smtClean="0"/>
              <a:t>: x is koning van Frankrijk                                                          </a:t>
            </a:r>
            <a:r>
              <a:rPr lang="nl-NL" b="1" dirty="0" err="1" smtClean="0"/>
              <a:t>Bx</a:t>
            </a:r>
            <a:r>
              <a:rPr lang="nl-NL" dirty="0" smtClean="0"/>
              <a:t>: x is kaal</a:t>
            </a:r>
            <a:endParaRPr lang="nl-NL" dirty="0"/>
          </a:p>
        </p:txBody>
      </p:sp>
      <p:sp>
        <p:nvSpPr>
          <p:cNvPr id="11" name="Rectangle 10"/>
          <p:cNvSpPr/>
          <p:nvPr/>
        </p:nvSpPr>
        <p:spPr>
          <a:xfrm>
            <a:off x="539552" y="5331405"/>
            <a:ext cx="1151277" cy="400110"/>
          </a:xfrm>
          <a:prstGeom prst="rect">
            <a:avLst/>
          </a:prstGeom>
        </p:spPr>
        <p:txBody>
          <a:bodyPr wrap="none">
            <a:spAutoFit/>
          </a:bodyPr>
          <a:lstStyle/>
          <a:p>
            <a:r>
              <a:rPr lang="nl-NL" sz="2000" b="1" dirty="0" smtClean="0"/>
              <a:t>A(</a:t>
            </a:r>
            <a:r>
              <a:rPr lang="el-GR" sz="2000" b="1" dirty="0" smtClean="0"/>
              <a:t>ι</a:t>
            </a:r>
            <a:r>
              <a:rPr lang="nl-NL" sz="2000" b="1" dirty="0" smtClean="0"/>
              <a:t>x</a:t>
            </a:r>
            <a:r>
              <a:rPr lang="nl-NL" sz="2000" dirty="0" smtClean="0"/>
              <a:t> </a:t>
            </a:r>
            <a:r>
              <a:rPr lang="nl-NL" sz="2000" b="1" dirty="0" err="1" smtClean="0"/>
              <a:t>Mx</a:t>
            </a:r>
            <a:r>
              <a:rPr lang="nl-NL" sz="2000" b="1" dirty="0" smtClean="0"/>
              <a:t>) </a:t>
            </a:r>
            <a:endParaRPr lang="nl-NL" sz="2000" dirty="0"/>
          </a:p>
        </p:txBody>
      </p:sp>
      <p:sp>
        <p:nvSpPr>
          <p:cNvPr id="12" name="Rectangle 11"/>
          <p:cNvSpPr/>
          <p:nvPr/>
        </p:nvSpPr>
        <p:spPr>
          <a:xfrm>
            <a:off x="1691680" y="5301208"/>
            <a:ext cx="3888432" cy="646331"/>
          </a:xfrm>
          <a:prstGeom prst="rect">
            <a:avLst/>
          </a:prstGeom>
        </p:spPr>
        <p:txBody>
          <a:bodyPr wrap="square">
            <a:spAutoFit/>
          </a:bodyPr>
          <a:lstStyle/>
          <a:p>
            <a:pPr marL="342900" lvl="0" indent="-342900">
              <a:spcBef>
                <a:spcPct val="20000"/>
              </a:spcBef>
              <a:defRPr/>
            </a:pPr>
            <a:r>
              <a:rPr lang="nl-NL" dirty="0" smtClean="0"/>
              <a:t>       </a:t>
            </a:r>
            <a:r>
              <a:rPr lang="nl-NL" b="1" dirty="0" err="1" smtClean="0"/>
              <a:t>Ax</a:t>
            </a:r>
            <a:r>
              <a:rPr lang="nl-NL" dirty="0" smtClean="0"/>
              <a:t>: x moet aftreden                                     </a:t>
            </a:r>
            <a:r>
              <a:rPr lang="nl-NL" b="1" dirty="0" err="1" smtClean="0"/>
              <a:t>Mx</a:t>
            </a:r>
            <a:r>
              <a:rPr lang="nl-NL" dirty="0" smtClean="0"/>
              <a:t>: x is minister</a:t>
            </a:r>
            <a:endParaRPr lang="nl-NL" dirty="0"/>
          </a:p>
        </p:txBody>
      </p:sp>
      <p:sp>
        <p:nvSpPr>
          <p:cNvPr id="13" name="TextBox 12"/>
          <p:cNvSpPr txBox="1"/>
          <p:nvPr/>
        </p:nvSpPr>
        <p:spPr>
          <a:xfrm>
            <a:off x="467544" y="6237312"/>
            <a:ext cx="4824536" cy="369332"/>
          </a:xfrm>
          <a:prstGeom prst="rect">
            <a:avLst/>
          </a:prstGeom>
          <a:noFill/>
        </p:spPr>
        <p:txBody>
          <a:bodyPr wrap="square" rtlCol="0">
            <a:spAutoFit/>
          </a:bodyPr>
          <a:lstStyle/>
          <a:p>
            <a:r>
              <a:rPr lang="nl-NL" dirty="0" smtClean="0"/>
              <a:t>Zegt eigenlijk niets over de waarheidswaarde.</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20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2000"/>
                                        <p:tgtEl>
                                          <p:spTgt spid="1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20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P spid="10" grpId="0" build="allAtOnce"/>
      <p:bldP spid="11" grpId="0" build="allAtOnce"/>
      <p:bldP spid="12" grpId="0" build="allAtOnce"/>
      <p:bldP spid="13" grpId="0" build="allAtOnce"/>
    </p:bld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Niet verwijzende unieke bepalingen</a:t>
            </a:r>
            <a:endParaRPr lang="nl-NL" sz="3600" dirty="0"/>
          </a:p>
        </p:txBody>
      </p:sp>
      <p:sp>
        <p:nvSpPr>
          <p:cNvPr id="3" name="Content Placeholder 2"/>
          <p:cNvSpPr>
            <a:spLocks noGrp="1"/>
          </p:cNvSpPr>
          <p:nvPr>
            <p:ph idx="1"/>
          </p:nvPr>
        </p:nvSpPr>
        <p:spPr>
          <a:xfrm>
            <a:off x="539552" y="1600201"/>
            <a:ext cx="8686800" cy="820687"/>
          </a:xfrm>
        </p:spPr>
        <p:txBody>
          <a:bodyPr>
            <a:noAutofit/>
          </a:bodyPr>
          <a:lstStyle/>
          <a:p>
            <a:pPr>
              <a:buNone/>
            </a:pPr>
            <a:r>
              <a:rPr lang="nl-NL" sz="2000" dirty="0" smtClean="0"/>
              <a:t>Neem de volgende uitspraken:</a:t>
            </a:r>
          </a:p>
          <a:p>
            <a:pPr>
              <a:buNone/>
            </a:pPr>
            <a:endParaRPr lang="nl-NL" sz="800" dirty="0" smtClean="0"/>
          </a:p>
          <a:p>
            <a:pPr>
              <a:buNone/>
            </a:pPr>
            <a:r>
              <a:rPr lang="nl-NL" sz="2000" b="1" i="1" dirty="0" smtClean="0">
                <a:solidFill>
                  <a:srgbClr val="0070C0"/>
                </a:solidFill>
              </a:rPr>
              <a:t>De koning van Frankrijk</a:t>
            </a:r>
            <a:r>
              <a:rPr lang="nl-NL" sz="2000" b="1" dirty="0" smtClean="0">
                <a:solidFill>
                  <a:srgbClr val="0070C0"/>
                </a:solidFill>
              </a:rPr>
              <a:t> is kaal</a:t>
            </a:r>
          </a:p>
          <a:p>
            <a:pPr>
              <a:buNone/>
            </a:pPr>
            <a:endParaRPr lang="nl-NL" sz="800" dirty="0" smtClean="0"/>
          </a:p>
          <a:p>
            <a:pPr>
              <a:buNone/>
            </a:pPr>
            <a:r>
              <a:rPr lang="nl-NL" sz="2000" b="1" i="1" dirty="0" smtClean="0">
                <a:solidFill>
                  <a:srgbClr val="0070C0"/>
                </a:solidFill>
              </a:rPr>
              <a:t>De minister </a:t>
            </a:r>
            <a:r>
              <a:rPr lang="nl-NL" sz="2000" b="1" dirty="0" smtClean="0">
                <a:solidFill>
                  <a:srgbClr val="0070C0"/>
                </a:solidFill>
              </a:rPr>
              <a:t>moet aftreden</a:t>
            </a:r>
          </a:p>
          <a:p>
            <a:pPr>
              <a:buNone/>
            </a:pPr>
            <a:endParaRPr lang="nl-NL" sz="2000" dirty="0" smtClean="0"/>
          </a:p>
        </p:txBody>
      </p:sp>
      <p:sp>
        <p:nvSpPr>
          <p:cNvPr id="4" name="TextBox 3"/>
          <p:cNvSpPr txBox="1"/>
          <p:nvPr/>
        </p:nvSpPr>
        <p:spPr>
          <a:xfrm>
            <a:off x="5292080" y="2420888"/>
            <a:ext cx="2952328" cy="400110"/>
          </a:xfrm>
          <a:prstGeom prst="rect">
            <a:avLst/>
          </a:prstGeom>
          <a:noFill/>
        </p:spPr>
        <p:txBody>
          <a:bodyPr wrap="square" rtlCol="0">
            <a:spAutoFit/>
          </a:bodyPr>
          <a:lstStyle/>
          <a:p>
            <a:r>
              <a:rPr lang="nl-NL" sz="2000" dirty="0" smtClean="0"/>
              <a:t>Twee unieke bepalingen</a:t>
            </a:r>
            <a:endParaRPr lang="nl-NL" sz="2000" dirty="0"/>
          </a:p>
        </p:txBody>
      </p:sp>
      <p:sp>
        <p:nvSpPr>
          <p:cNvPr id="7" name="TextBox 6"/>
          <p:cNvSpPr txBox="1"/>
          <p:nvPr/>
        </p:nvSpPr>
        <p:spPr>
          <a:xfrm>
            <a:off x="5292080" y="2996952"/>
            <a:ext cx="3707904" cy="2369880"/>
          </a:xfrm>
          <a:prstGeom prst="rect">
            <a:avLst/>
          </a:prstGeom>
          <a:noFill/>
        </p:spPr>
        <p:txBody>
          <a:bodyPr wrap="square" rtlCol="0">
            <a:spAutoFit/>
          </a:bodyPr>
          <a:lstStyle/>
          <a:p>
            <a:r>
              <a:rPr lang="nl-NL" sz="2000" dirty="0" smtClean="0"/>
              <a:t>Beide unieke bepalingen verwijzen </a:t>
            </a:r>
            <a:r>
              <a:rPr lang="nl-NL" sz="2000" i="1" dirty="0" smtClean="0"/>
              <a:t>niet</a:t>
            </a:r>
            <a:r>
              <a:rPr lang="nl-NL" sz="2000" dirty="0" smtClean="0"/>
              <a:t>. Er is immers     geen koning van Frankrijk en        er is meer dan één minister. </a:t>
            </a:r>
          </a:p>
          <a:p>
            <a:endParaRPr lang="nl-NL" sz="800" dirty="0" smtClean="0"/>
          </a:p>
          <a:p>
            <a:r>
              <a:rPr lang="nl-NL" sz="2000" dirty="0" smtClean="0"/>
              <a:t>Zijn zinnen met niet verwijzende unieke bepalingen nu waar of  onwaar?</a:t>
            </a:r>
            <a:endParaRPr lang="nl-NL" sz="2000" dirty="0"/>
          </a:p>
        </p:txBody>
      </p:sp>
      <p:sp>
        <p:nvSpPr>
          <p:cNvPr id="9" name="TextBox 8"/>
          <p:cNvSpPr txBox="1"/>
          <p:nvPr/>
        </p:nvSpPr>
        <p:spPr>
          <a:xfrm>
            <a:off x="539552" y="3789040"/>
            <a:ext cx="2232248" cy="400110"/>
          </a:xfrm>
          <a:prstGeom prst="rect">
            <a:avLst/>
          </a:prstGeom>
          <a:noFill/>
        </p:spPr>
        <p:txBody>
          <a:bodyPr wrap="square" rtlCol="0">
            <a:spAutoFit/>
          </a:bodyPr>
          <a:lstStyle/>
          <a:p>
            <a:r>
              <a:rPr lang="nl-NL" sz="2000" dirty="0" err="1" smtClean="0"/>
              <a:t>Russell’s</a:t>
            </a:r>
            <a:r>
              <a:rPr lang="nl-NL" sz="2000" dirty="0" smtClean="0"/>
              <a:t> analyse:</a:t>
            </a:r>
            <a:endParaRPr lang="nl-NL" sz="2000" dirty="0"/>
          </a:p>
        </p:txBody>
      </p:sp>
      <p:sp>
        <p:nvSpPr>
          <p:cNvPr id="13" name="TextBox 12"/>
          <p:cNvSpPr txBox="1"/>
          <p:nvPr/>
        </p:nvSpPr>
        <p:spPr>
          <a:xfrm>
            <a:off x="539552" y="5805264"/>
            <a:ext cx="5328592" cy="923330"/>
          </a:xfrm>
          <a:prstGeom prst="rect">
            <a:avLst/>
          </a:prstGeom>
          <a:noFill/>
        </p:spPr>
        <p:txBody>
          <a:bodyPr wrap="square" rtlCol="0">
            <a:spAutoFit/>
          </a:bodyPr>
          <a:lstStyle/>
          <a:p>
            <a:r>
              <a:rPr lang="nl-NL" dirty="0" smtClean="0"/>
              <a:t>Beide zinnen zijn </a:t>
            </a:r>
            <a:r>
              <a:rPr lang="nl-NL" b="1" dirty="0" smtClean="0">
                <a:solidFill>
                  <a:srgbClr val="C00000"/>
                </a:solidFill>
              </a:rPr>
              <a:t>onwaar</a:t>
            </a:r>
            <a:r>
              <a:rPr lang="nl-NL" dirty="0" smtClean="0"/>
              <a:t>. In het eerste geval wordt                         de </a:t>
            </a:r>
            <a:r>
              <a:rPr lang="nl-NL" i="1" dirty="0" err="1" smtClean="0"/>
              <a:t>existentie-conditie</a:t>
            </a:r>
            <a:r>
              <a:rPr lang="nl-NL" dirty="0" smtClean="0"/>
              <a:t> geschonden. In het tweede                       geval wordt de </a:t>
            </a:r>
            <a:r>
              <a:rPr lang="nl-NL" i="1" dirty="0" smtClean="0"/>
              <a:t>‘ten hoogste één’-conditie</a:t>
            </a:r>
            <a:r>
              <a:rPr lang="nl-NL" dirty="0" smtClean="0"/>
              <a:t> geschonden</a:t>
            </a:r>
            <a:endParaRPr lang="nl-NL" dirty="0"/>
          </a:p>
        </p:txBody>
      </p:sp>
      <p:sp>
        <p:nvSpPr>
          <p:cNvPr id="14" name="Rectangle 13"/>
          <p:cNvSpPr/>
          <p:nvPr/>
        </p:nvSpPr>
        <p:spPr>
          <a:xfrm>
            <a:off x="539552" y="4469050"/>
            <a:ext cx="3543984" cy="400110"/>
          </a:xfrm>
          <a:prstGeom prst="rect">
            <a:avLst/>
          </a:prstGeom>
        </p:spPr>
        <p:txBody>
          <a:bodyPr wrap="none">
            <a:spAutoFit/>
          </a:bodyPr>
          <a:lstStyle/>
          <a:p>
            <a:r>
              <a:rPr lang="nl-NL" sz="2000" b="1" dirty="0" smtClean="0"/>
              <a:t>∃x (</a:t>
            </a:r>
            <a:r>
              <a:rPr lang="nl-NL" sz="2000" b="1" dirty="0" err="1" smtClean="0"/>
              <a:t>Kx</a:t>
            </a:r>
            <a:r>
              <a:rPr lang="nl-NL" sz="2000" b="1" dirty="0" smtClean="0"/>
              <a:t> ∧ ∀y (y ≠x → ¬</a:t>
            </a:r>
            <a:r>
              <a:rPr lang="nl-NL" sz="2000" b="1" dirty="0" err="1" smtClean="0"/>
              <a:t>Ky</a:t>
            </a:r>
            <a:r>
              <a:rPr lang="nl-NL" sz="2000" b="1" dirty="0" smtClean="0"/>
              <a:t>) ∧ </a:t>
            </a:r>
            <a:r>
              <a:rPr lang="nl-NL" sz="2000" b="1" dirty="0" err="1" smtClean="0"/>
              <a:t>Bx</a:t>
            </a:r>
            <a:r>
              <a:rPr lang="nl-NL" sz="2000" b="1" dirty="0" smtClean="0"/>
              <a:t>)   </a:t>
            </a:r>
            <a:endParaRPr lang="nl-NL" sz="2000" dirty="0"/>
          </a:p>
        </p:txBody>
      </p:sp>
      <p:sp>
        <p:nvSpPr>
          <p:cNvPr id="15" name="Rectangle 14"/>
          <p:cNvSpPr/>
          <p:nvPr/>
        </p:nvSpPr>
        <p:spPr>
          <a:xfrm>
            <a:off x="539552" y="5117122"/>
            <a:ext cx="3720955" cy="400110"/>
          </a:xfrm>
          <a:prstGeom prst="rect">
            <a:avLst/>
          </a:prstGeom>
        </p:spPr>
        <p:txBody>
          <a:bodyPr wrap="none">
            <a:spAutoFit/>
          </a:bodyPr>
          <a:lstStyle/>
          <a:p>
            <a:r>
              <a:rPr lang="nl-NL" sz="2000" b="1" dirty="0" smtClean="0"/>
              <a:t>∃x (</a:t>
            </a:r>
            <a:r>
              <a:rPr lang="nl-NL" sz="2000" b="1" dirty="0" err="1" smtClean="0"/>
              <a:t>Mx</a:t>
            </a:r>
            <a:r>
              <a:rPr lang="nl-NL" sz="2000" b="1" dirty="0" smtClean="0"/>
              <a:t> ∧ ∀y (y ≠x → ¬My) ∧ </a:t>
            </a:r>
            <a:r>
              <a:rPr lang="nl-NL" sz="2000" b="1" dirty="0" err="1" smtClean="0"/>
              <a:t>Ax</a:t>
            </a:r>
            <a:r>
              <a:rPr lang="nl-NL" sz="2000" b="1" dirty="0" smtClean="0"/>
              <a:t>)   </a:t>
            </a:r>
            <a:endParaRPr lang="nl-N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P spid="15" grpId="0" build="allAtOnce"/>
    </p:bld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Russell’s</a:t>
            </a:r>
            <a:r>
              <a:rPr lang="nl-NL" sz="3600" dirty="0" smtClean="0"/>
              <a:t> analyse nader bekeken</a:t>
            </a:r>
            <a:endParaRPr lang="nl-NL" sz="3600" dirty="0"/>
          </a:p>
        </p:txBody>
      </p:sp>
      <p:sp>
        <p:nvSpPr>
          <p:cNvPr id="3" name="Content Placeholder 2"/>
          <p:cNvSpPr>
            <a:spLocks noGrp="1"/>
          </p:cNvSpPr>
          <p:nvPr>
            <p:ph idx="1"/>
          </p:nvPr>
        </p:nvSpPr>
        <p:spPr>
          <a:xfrm>
            <a:off x="457200" y="1600201"/>
            <a:ext cx="8686800" cy="820687"/>
          </a:xfrm>
        </p:spPr>
        <p:txBody>
          <a:bodyPr>
            <a:noAutofit/>
          </a:bodyPr>
          <a:lstStyle/>
          <a:p>
            <a:r>
              <a:rPr lang="nl-NL" sz="2000" dirty="0" err="1" smtClean="0"/>
              <a:t>Russell</a:t>
            </a:r>
            <a:r>
              <a:rPr lang="nl-NL" sz="2000" dirty="0" smtClean="0"/>
              <a:t> analyseert een uitspraak als ‘De president is democraat’ als volgt:  </a:t>
            </a:r>
          </a:p>
        </p:txBody>
      </p:sp>
      <p:sp>
        <p:nvSpPr>
          <p:cNvPr id="8" name="Content Placeholder 2"/>
          <p:cNvSpPr txBox="1">
            <a:spLocks/>
          </p:cNvSpPr>
          <p:nvPr/>
        </p:nvSpPr>
        <p:spPr>
          <a:xfrm>
            <a:off x="395536" y="2708920"/>
            <a:ext cx="8496944" cy="50405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existentie-conditie</a:t>
            </a:r>
            <a:r>
              <a:rPr kumimoji="0" lang="nl-NL" sz="2000" b="0" i="0" u="none" strike="noStrike" kern="1200" cap="none" spc="0" normalizeH="0" noProof="0" dirty="0" smtClean="0">
                <a:ln>
                  <a:noFill/>
                </a:ln>
                <a:solidFill>
                  <a:schemeClr val="tx1"/>
                </a:solidFill>
                <a:effectLst/>
                <a:uLnTx/>
                <a:uFillTx/>
                <a:latin typeface="+mn-lt"/>
                <a:ea typeface="+mn-ea"/>
                <a:cs typeface="+mn-cs"/>
              </a:rPr>
              <a:t> luidt </a:t>
            </a:r>
            <a:r>
              <a:rPr lang="nl-NL" sz="2000" b="1" dirty="0" smtClean="0"/>
              <a:t>∃x </a:t>
            </a:r>
            <a:r>
              <a:rPr lang="nl-NL" sz="2000" b="1" dirty="0" err="1" smtClean="0"/>
              <a:t>Px</a:t>
            </a:r>
            <a:r>
              <a:rPr lang="nl-NL" sz="2000" dirty="0" smtClean="0"/>
              <a:t> </a:t>
            </a:r>
          </a:p>
        </p:txBody>
      </p:sp>
      <p:sp>
        <p:nvSpPr>
          <p:cNvPr id="7" name="Rectangle 6"/>
          <p:cNvSpPr/>
          <p:nvPr/>
        </p:nvSpPr>
        <p:spPr>
          <a:xfrm>
            <a:off x="811992" y="2092786"/>
            <a:ext cx="3539174" cy="400110"/>
          </a:xfrm>
          <a:prstGeom prst="rect">
            <a:avLst/>
          </a:prstGeom>
        </p:spPr>
        <p:txBody>
          <a:bodyPr wrap="none">
            <a:spAutoFit/>
          </a:bodyPr>
          <a:lstStyle/>
          <a:p>
            <a:r>
              <a:rPr lang="nl-NL" sz="2000" b="1" dirty="0" smtClean="0"/>
              <a:t>∃x (</a:t>
            </a:r>
            <a:r>
              <a:rPr lang="nl-NL" sz="2000" b="1" dirty="0" err="1" smtClean="0"/>
              <a:t>Px</a:t>
            </a:r>
            <a:r>
              <a:rPr lang="nl-NL" sz="2000" b="1" dirty="0" smtClean="0"/>
              <a:t> ∧ ∀y (y ≠x → ¬</a:t>
            </a:r>
            <a:r>
              <a:rPr lang="nl-NL" sz="2000" b="1" dirty="0" err="1" smtClean="0"/>
              <a:t>Py</a:t>
            </a:r>
            <a:r>
              <a:rPr lang="nl-NL" sz="2000" b="1" dirty="0" smtClean="0"/>
              <a:t>) ∧ </a:t>
            </a:r>
            <a:r>
              <a:rPr lang="nl-NL" sz="2000" b="1" dirty="0" err="1" smtClean="0"/>
              <a:t>Dx</a:t>
            </a:r>
            <a:r>
              <a:rPr lang="nl-NL" sz="2000" b="1" dirty="0" smtClean="0"/>
              <a:t>)   </a:t>
            </a:r>
            <a:endParaRPr lang="nl-NL" sz="2000" dirty="0"/>
          </a:p>
        </p:txBody>
      </p:sp>
      <p:sp>
        <p:nvSpPr>
          <p:cNvPr id="9" name="Content Placeholder 2"/>
          <p:cNvSpPr txBox="1">
            <a:spLocks/>
          </p:cNvSpPr>
          <p:nvPr/>
        </p:nvSpPr>
        <p:spPr>
          <a:xfrm>
            <a:off x="395536" y="3356992"/>
            <a:ext cx="8496944" cy="50405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‘ten hoogste één’-conditie</a:t>
            </a:r>
            <a:r>
              <a:rPr kumimoji="0" lang="nl-NL" sz="2000" b="0" i="0" u="none" strike="noStrike" kern="1200" cap="none" spc="0" normalizeH="0" noProof="0" dirty="0" smtClean="0">
                <a:ln>
                  <a:noFill/>
                </a:ln>
                <a:solidFill>
                  <a:schemeClr val="tx1"/>
                </a:solidFill>
                <a:effectLst/>
                <a:uLnTx/>
                <a:uFillTx/>
                <a:latin typeface="+mn-lt"/>
                <a:ea typeface="+mn-ea"/>
                <a:cs typeface="+mn-cs"/>
              </a:rPr>
              <a:t> luidt </a:t>
            </a:r>
            <a:r>
              <a:rPr lang="nl-NL" sz="2000" b="1" dirty="0" smtClean="0"/>
              <a:t>∀x ∀y ((</a:t>
            </a:r>
            <a:r>
              <a:rPr lang="nl-NL" sz="2000" b="1" dirty="0" err="1" smtClean="0"/>
              <a:t>Px</a:t>
            </a:r>
            <a:r>
              <a:rPr lang="nl-NL" sz="2000" b="1" dirty="0" smtClean="0"/>
              <a:t> ∧ </a:t>
            </a:r>
            <a:r>
              <a:rPr lang="nl-NL" sz="2000" b="1" dirty="0" err="1" smtClean="0"/>
              <a:t>Py</a:t>
            </a:r>
            <a:r>
              <a:rPr lang="nl-NL" sz="2000" b="1" dirty="0" smtClean="0"/>
              <a:t>) → x=y)</a:t>
            </a:r>
            <a:r>
              <a:rPr lang="nl-NL" sz="2000" dirty="0" smtClean="0"/>
              <a:t> </a:t>
            </a:r>
          </a:p>
        </p:txBody>
      </p:sp>
      <p:sp>
        <p:nvSpPr>
          <p:cNvPr id="10" name="Content Placeholder 2"/>
          <p:cNvSpPr txBox="1">
            <a:spLocks/>
          </p:cNvSpPr>
          <p:nvPr/>
        </p:nvSpPr>
        <p:spPr>
          <a:xfrm>
            <a:off x="395536" y="4077072"/>
            <a:ext cx="8496944" cy="50405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uniciteit-conditie</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u="none" strike="noStrike" kern="1200" cap="none" spc="0" normalizeH="0" baseline="0" noProof="0" dirty="0" smtClean="0">
                <a:ln>
                  <a:noFill/>
                </a:ln>
                <a:solidFill>
                  <a:schemeClr val="tx1"/>
                </a:solidFill>
                <a:effectLst/>
                <a:uLnTx/>
                <a:uFillTx/>
                <a:latin typeface="+mn-lt"/>
                <a:ea typeface="+mn-ea"/>
                <a:cs typeface="+mn-cs"/>
              </a:rPr>
              <a:t>is</a:t>
            </a:r>
            <a:r>
              <a:rPr kumimoji="0" lang="nl-NL" sz="2000" b="0" u="none" strike="noStrike" kern="1200" cap="none" spc="0" normalizeH="0" noProof="0" dirty="0" smtClean="0">
                <a:ln>
                  <a:noFill/>
                </a:ln>
                <a:solidFill>
                  <a:schemeClr val="tx1"/>
                </a:solidFill>
                <a:effectLst/>
                <a:uLnTx/>
                <a:uFillTx/>
                <a:latin typeface="+mn-lt"/>
                <a:ea typeface="+mn-ea"/>
                <a:cs typeface="+mn-cs"/>
              </a:rPr>
              <a:t> de combinatie van de existentie- en ‘ten hoogste    één’-conditie. Ze luidt </a:t>
            </a:r>
            <a:r>
              <a:rPr lang="nl-NL" sz="2000" b="1" dirty="0" smtClean="0"/>
              <a:t>∃x (</a:t>
            </a:r>
            <a:r>
              <a:rPr lang="nl-NL" sz="2000" b="1" dirty="0" err="1" smtClean="0"/>
              <a:t>Px</a:t>
            </a:r>
            <a:r>
              <a:rPr lang="nl-NL" sz="2000" b="1" dirty="0" smtClean="0"/>
              <a:t> ∧ ∀y (y ≠x → ¬</a:t>
            </a:r>
            <a:r>
              <a:rPr lang="nl-NL" sz="2000" b="1" dirty="0" err="1" smtClean="0"/>
              <a:t>Py</a:t>
            </a:r>
            <a:r>
              <a:rPr lang="nl-NL" sz="2000" b="1" dirty="0" smtClean="0"/>
              <a:t>))</a:t>
            </a:r>
            <a:endParaRPr lang="nl-NL" sz="2000" dirty="0" smtClean="0"/>
          </a:p>
        </p:txBody>
      </p:sp>
      <p:sp>
        <p:nvSpPr>
          <p:cNvPr id="11" name="Content Placeholder 2"/>
          <p:cNvSpPr txBox="1">
            <a:spLocks/>
          </p:cNvSpPr>
          <p:nvPr/>
        </p:nvSpPr>
        <p:spPr>
          <a:xfrm>
            <a:off x="395536" y="5013176"/>
            <a:ext cx="8496944" cy="50405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Het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beschrijvende deel</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of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descriptieve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elemen</a:t>
            </a:r>
            <a:r>
              <a:rPr lang="nl-NL" sz="2000" i="1" dirty="0" smtClean="0"/>
              <a:t>t</a:t>
            </a:r>
            <a:r>
              <a:rPr lang="nl-NL" sz="2000" dirty="0" smtClean="0"/>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luidt</a:t>
            </a:r>
            <a:r>
              <a:rPr kumimoji="0" lang="nl-NL" sz="2000" b="0" i="0" u="none" strike="noStrike" kern="1200" cap="none" spc="0" normalizeH="0" noProof="0" dirty="0" smtClean="0">
                <a:ln>
                  <a:noFill/>
                </a:ln>
                <a:solidFill>
                  <a:schemeClr val="tx1"/>
                </a:solidFill>
                <a:effectLst/>
                <a:uLnTx/>
                <a:uFillTx/>
                <a:latin typeface="+mn-lt"/>
                <a:ea typeface="+mn-ea"/>
                <a:cs typeface="+mn-cs"/>
              </a:rPr>
              <a:t> in dit geval </a:t>
            </a:r>
            <a:r>
              <a:rPr kumimoji="0" lang="nl-NL" sz="2000" b="1" i="0" u="none" strike="noStrike" kern="1200" cap="none" spc="0" normalizeH="0" noProof="0" dirty="0" err="1" smtClean="0">
                <a:ln>
                  <a:noFill/>
                </a:ln>
                <a:solidFill>
                  <a:schemeClr val="tx1"/>
                </a:solidFill>
                <a:effectLst/>
                <a:uLnTx/>
                <a:uFillTx/>
                <a:latin typeface="+mn-lt"/>
                <a:ea typeface="+mn-ea"/>
                <a:cs typeface="+mn-cs"/>
              </a:rPr>
              <a:t>Dx</a:t>
            </a:r>
            <a:endParaRPr lang="nl-NL" sz="2000" b="1" dirty="0" smtClean="0"/>
          </a:p>
        </p:txBody>
      </p:sp>
      <p:sp>
        <p:nvSpPr>
          <p:cNvPr id="12" name="Content Placeholder 2"/>
          <p:cNvSpPr txBox="1">
            <a:spLocks/>
          </p:cNvSpPr>
          <p:nvPr/>
        </p:nvSpPr>
        <p:spPr>
          <a:xfrm>
            <a:off x="395536" y="5661248"/>
            <a:ext cx="8496944" cy="50405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Merk op dat alle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lang="nl-NL" sz="2000" dirty="0" smtClean="0"/>
              <a:t>condities (en beschrijvende deel) logisch kunnen worden afgeleid uit de propositie. Ze maken dan ook deel uit van wat door de propositie wordt beweerd.</a:t>
            </a:r>
            <a:endParaRPr lang="nl-NL"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20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20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8" grpId="0" build="allAtOnce"/>
      <p:bldP spid="7" grpId="0" build="allAtOnce"/>
      <p:bldP spid="9" grpId="0" build="allAtOnce"/>
      <p:bldP spid="10" grpId="0" build="allAtOnce"/>
      <p:bldP spid="11" grpId="0" build="allAtOnce"/>
      <p:bldP spid="12" grpId="0" build="allAtOnce"/>
    </p:bld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Russell</a:t>
            </a:r>
            <a:r>
              <a:rPr lang="nl-NL" sz="3600" dirty="0" smtClean="0"/>
              <a:t> en </a:t>
            </a:r>
            <a:r>
              <a:rPr lang="nl-NL" sz="3600" dirty="0" err="1" smtClean="0"/>
              <a:t>Strawson</a:t>
            </a:r>
            <a:endParaRPr lang="nl-NL" sz="3600" dirty="0"/>
          </a:p>
        </p:txBody>
      </p:sp>
      <p:sp>
        <p:nvSpPr>
          <p:cNvPr id="3" name="Content Placeholder 2"/>
          <p:cNvSpPr>
            <a:spLocks noGrp="1"/>
          </p:cNvSpPr>
          <p:nvPr>
            <p:ph idx="1"/>
          </p:nvPr>
        </p:nvSpPr>
        <p:spPr>
          <a:xfrm>
            <a:off x="395536" y="1600201"/>
            <a:ext cx="8686800" cy="820687"/>
          </a:xfrm>
        </p:spPr>
        <p:txBody>
          <a:bodyPr>
            <a:noAutofit/>
          </a:bodyPr>
          <a:lstStyle/>
          <a:p>
            <a:r>
              <a:rPr lang="nl-NL" sz="2000" dirty="0" err="1" smtClean="0"/>
              <a:t>Strawson</a:t>
            </a:r>
            <a:r>
              <a:rPr lang="nl-NL" sz="2000" smtClean="0"/>
              <a:t> vindt </a:t>
            </a:r>
            <a:r>
              <a:rPr lang="nl-NL" sz="2000" dirty="0" smtClean="0"/>
              <a:t>deze analyse niet bevredigend. Hij beoogt een analyse die              meer recht doet aan het ‘eigennaam’-karakter van unieke bepalingen.</a:t>
            </a:r>
          </a:p>
        </p:txBody>
      </p:sp>
      <p:sp>
        <p:nvSpPr>
          <p:cNvPr id="8" name="Content Placeholder 2"/>
          <p:cNvSpPr txBox="1">
            <a:spLocks/>
          </p:cNvSpPr>
          <p:nvPr/>
        </p:nvSpPr>
        <p:spPr>
          <a:xfrm>
            <a:off x="395536" y="2492896"/>
            <a:ext cx="8496944" cy="50405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Strawson</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stelt voor om de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uniciteitsconditie</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noProof="0" dirty="0" smtClean="0">
                <a:ln>
                  <a:noFill/>
                </a:ln>
                <a:solidFill>
                  <a:schemeClr val="tx1"/>
                </a:solidFill>
                <a:effectLst/>
                <a:uLnTx/>
                <a:uFillTx/>
                <a:latin typeface="+mn-lt"/>
                <a:ea typeface="+mn-ea"/>
                <a:cs typeface="+mn-cs"/>
              </a:rPr>
              <a:t>als </a:t>
            </a:r>
            <a:r>
              <a:rPr kumimoji="0" lang="nl-NL" sz="2000" b="0" i="1" u="none" strike="noStrike" kern="1200" cap="none" spc="0" normalizeH="0" noProof="0" dirty="0" smtClean="0">
                <a:ln>
                  <a:noFill/>
                </a:ln>
                <a:effectLst/>
                <a:uLnTx/>
                <a:uFillTx/>
                <a:latin typeface="+mn-lt"/>
                <a:ea typeface="+mn-ea"/>
                <a:cs typeface="+mn-cs"/>
              </a:rPr>
              <a:t>presuppositie</a:t>
            </a:r>
            <a:r>
              <a:rPr kumimoji="0" lang="nl-NL" sz="2000" b="0" i="0" u="none" strike="noStrike" kern="1200" cap="none" spc="0" normalizeH="0" noProof="0" dirty="0" smtClean="0">
                <a:ln>
                  <a:noFill/>
                </a:ln>
                <a:solidFill>
                  <a:schemeClr val="tx1"/>
                </a:solidFill>
                <a:effectLst/>
                <a:uLnTx/>
                <a:uFillTx/>
                <a:latin typeface="+mn-lt"/>
                <a:ea typeface="+mn-ea"/>
                <a:cs typeface="+mn-cs"/>
              </a:rPr>
              <a:t> op te vatten.</a:t>
            </a:r>
            <a:endParaRPr lang="nl-NL" sz="2000" dirty="0" smtClean="0"/>
          </a:p>
        </p:txBody>
      </p:sp>
      <p:sp>
        <p:nvSpPr>
          <p:cNvPr id="9" name="Content Placeholder 2"/>
          <p:cNvSpPr txBox="1">
            <a:spLocks/>
          </p:cNvSpPr>
          <p:nvPr/>
        </p:nvSpPr>
        <p:spPr>
          <a:xfrm>
            <a:off x="107504" y="3140968"/>
            <a:ext cx="8496944" cy="504056"/>
          </a:xfrm>
          <a:prstGeom prst="rect">
            <a:avLst/>
          </a:prstGeom>
        </p:spPr>
        <p:txBody>
          <a:bodyPr vert="horz" lIns="91440" tIns="45720" rIns="91440" bIns="45720" rtlCol="0">
            <a:noAutofit/>
          </a:bodyPr>
          <a:lstStyle/>
          <a:p>
            <a:pPr marL="342900" lvl="0" indent="-342900">
              <a:spcBef>
                <a:spcPct val="20000"/>
              </a:spcBef>
              <a:defRPr/>
            </a:pPr>
            <a:r>
              <a:rPr kumimoji="0" lang="nl-NL" sz="2000" b="0" i="0" u="none" strike="noStrike" kern="1200" cap="none" spc="0" normalizeH="0" baseline="0" noProof="0" dirty="0" smtClean="0">
                <a:ln>
                  <a:noFill/>
                </a:ln>
                <a:effectLst/>
                <a:uLnTx/>
                <a:uFillTx/>
                <a:latin typeface="+mn-lt"/>
                <a:ea typeface="+mn-ea"/>
                <a:cs typeface="+mn-cs"/>
              </a:rPr>
              <a:t>      S* vormt een </a:t>
            </a:r>
            <a:r>
              <a:rPr kumimoji="0" lang="nl-NL" sz="2000" b="0" i="1" u="none" strike="noStrike" kern="1200" cap="none" spc="0" normalizeH="0" baseline="0" noProof="0" dirty="0" smtClean="0">
                <a:ln>
                  <a:noFill/>
                </a:ln>
                <a:effectLst/>
                <a:uLnTx/>
                <a:uFillTx/>
                <a:latin typeface="+mn-lt"/>
                <a:ea typeface="+mn-ea"/>
                <a:cs typeface="+mn-cs"/>
              </a:rPr>
              <a:t>presuppositie</a:t>
            </a:r>
            <a:r>
              <a:rPr kumimoji="0" lang="nl-NL" sz="2000" b="0" i="0" u="none" strike="noStrike" kern="1200" cap="none" spc="0" normalizeH="0" noProof="0" dirty="0" smtClean="0">
                <a:ln>
                  <a:noFill/>
                </a:ln>
                <a:effectLst/>
                <a:uLnTx/>
                <a:uFillTx/>
                <a:latin typeface="+mn-lt"/>
                <a:ea typeface="+mn-ea"/>
                <a:cs typeface="+mn-cs"/>
              </a:rPr>
              <a:t> van een </a:t>
            </a:r>
            <a:r>
              <a:rPr lang="nl-NL" sz="2000" dirty="0" smtClean="0"/>
              <a:t>propositie S dan en slechts dan als de   waarheid van S* een noodzakelijke voorwaarde is voor de waarheid of onwaarheid van S. Indien S* onwaar is, heeft S dus geen waarheidswaarde.</a:t>
            </a:r>
          </a:p>
        </p:txBody>
      </p:sp>
      <p:sp>
        <p:nvSpPr>
          <p:cNvPr id="13" name="Content Placeholder 2"/>
          <p:cNvSpPr txBox="1">
            <a:spLocks/>
          </p:cNvSpPr>
          <p:nvPr/>
        </p:nvSpPr>
        <p:spPr>
          <a:xfrm>
            <a:off x="467544" y="4408513"/>
            <a:ext cx="8686800" cy="82068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Neem nogmaals onderstaande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uitspraken</a:t>
            </a:r>
            <a:r>
              <a:rPr lang="nl-NL" sz="2000" dirty="0" smtClean="0"/>
              <a:t>. Hoe zou </a:t>
            </a:r>
            <a:r>
              <a:rPr lang="nl-NL" sz="2000" dirty="0" err="1" smtClean="0"/>
              <a:t>Strawson</a:t>
            </a:r>
            <a:r>
              <a:rPr lang="nl-NL" sz="2000" dirty="0" smtClean="0"/>
              <a:t> ze analyseren?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dirty="0" smtClean="0">
                <a:ln>
                  <a:noFill/>
                </a:ln>
                <a:solidFill>
                  <a:srgbClr val="0070C0"/>
                </a:solidFill>
                <a:effectLst/>
                <a:uLnTx/>
                <a:uFillTx/>
                <a:latin typeface="+mn-lt"/>
                <a:ea typeface="+mn-ea"/>
                <a:cs typeface="+mn-cs"/>
              </a:rPr>
              <a:t>De koning van Frankrijk</a:t>
            </a:r>
            <a:r>
              <a:rPr kumimoji="0" lang="nl-NL" sz="2000" b="1" i="0" u="none" strike="noStrike" kern="1200" cap="none" spc="0" normalizeH="0" baseline="0" noProof="0" dirty="0" smtClean="0">
                <a:ln>
                  <a:noFill/>
                </a:ln>
                <a:solidFill>
                  <a:srgbClr val="0070C0"/>
                </a:solidFill>
                <a:effectLst/>
                <a:uLnTx/>
                <a:uFillTx/>
                <a:latin typeface="+mn-lt"/>
                <a:ea typeface="+mn-ea"/>
                <a:cs typeface="+mn-cs"/>
              </a:rPr>
              <a:t> is kaal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1" u="none" strike="noStrike" kern="1200" cap="none" spc="0" normalizeH="0" baseline="0" noProof="0" dirty="0" smtClean="0">
                <a:ln>
                  <a:noFill/>
                </a:ln>
                <a:solidFill>
                  <a:srgbClr val="0070C0"/>
                </a:solidFill>
                <a:effectLst/>
                <a:uLnTx/>
                <a:uFillTx/>
                <a:latin typeface="+mn-lt"/>
                <a:ea typeface="+mn-ea"/>
                <a:cs typeface="+mn-cs"/>
              </a:rPr>
              <a:t>De minister </a:t>
            </a:r>
            <a:r>
              <a:rPr kumimoji="0" lang="nl-NL" sz="2000" b="1" i="0" u="none" strike="noStrike" kern="1200" cap="none" spc="0" normalizeH="0" baseline="0" noProof="0" dirty="0" smtClean="0">
                <a:ln>
                  <a:noFill/>
                </a:ln>
                <a:solidFill>
                  <a:srgbClr val="0070C0"/>
                </a:solidFill>
                <a:effectLst/>
                <a:uLnTx/>
                <a:uFillTx/>
                <a:latin typeface="+mn-lt"/>
                <a:ea typeface="+mn-ea"/>
                <a:cs typeface="+mn-cs"/>
              </a:rPr>
              <a:t>moet aftreden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107504" y="6021288"/>
            <a:ext cx="8686800" cy="82068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In</a:t>
            </a:r>
            <a:r>
              <a:rPr kumimoji="0" lang="nl-NL" sz="2000" b="0" i="0" u="none" strike="noStrike" kern="1200" cap="none" spc="0" normalizeH="0" noProof="0" dirty="0" smtClean="0">
                <a:ln>
                  <a:noFill/>
                </a:ln>
                <a:solidFill>
                  <a:schemeClr val="tx1"/>
                </a:solidFill>
                <a:effectLst/>
                <a:uLnTx/>
                <a:uFillTx/>
                <a:latin typeface="+mn-lt"/>
                <a:ea typeface="+mn-ea"/>
                <a:cs typeface="+mn-cs"/>
              </a:rPr>
              <a:t> beide gevallen is niet aan de </a:t>
            </a:r>
            <a:r>
              <a:rPr kumimoji="0" lang="nl-NL" sz="2000" b="0" i="0" u="none" strike="noStrike" kern="1200" cap="none" spc="0" normalizeH="0" noProof="0" dirty="0" err="1" smtClean="0">
                <a:ln>
                  <a:noFill/>
                </a:ln>
                <a:solidFill>
                  <a:schemeClr val="tx1"/>
                </a:solidFill>
                <a:effectLst/>
                <a:uLnTx/>
                <a:uFillTx/>
                <a:latin typeface="+mn-lt"/>
                <a:ea typeface="+mn-ea"/>
                <a:cs typeface="+mn-cs"/>
              </a:rPr>
              <a:t>uniciteitsconditie</a:t>
            </a:r>
            <a:r>
              <a:rPr kumimoji="0" lang="nl-NL" sz="2000" b="0" i="0" u="none" strike="noStrike" kern="1200" cap="none" spc="0" normalizeH="0" noProof="0" dirty="0" smtClean="0">
                <a:ln>
                  <a:noFill/>
                </a:ln>
                <a:solidFill>
                  <a:schemeClr val="tx1"/>
                </a:solidFill>
                <a:effectLst/>
                <a:uLnTx/>
                <a:uFillTx/>
                <a:latin typeface="+mn-lt"/>
                <a:ea typeface="+mn-ea"/>
                <a:cs typeface="+mn-cs"/>
              </a:rPr>
              <a:t> voldaan (en dus ook niet aan de presuppositie). Beide uitspraken hebben dus </a:t>
            </a:r>
            <a:r>
              <a:rPr kumimoji="0" lang="nl-NL" sz="2000" b="1" i="0" u="none" strike="noStrike" kern="1200" cap="none" spc="0" normalizeH="0" noProof="0" dirty="0" err="1" smtClean="0">
                <a:ln>
                  <a:noFill/>
                </a:ln>
                <a:solidFill>
                  <a:srgbClr val="C00000"/>
                </a:solidFill>
                <a:effectLst/>
                <a:uLnTx/>
                <a:uFillTx/>
                <a:latin typeface="+mn-lt"/>
                <a:ea typeface="+mn-ea"/>
                <a:cs typeface="+mn-cs"/>
              </a:rPr>
              <a:t>géén</a:t>
            </a:r>
            <a:r>
              <a:rPr kumimoji="0" lang="nl-NL" sz="2000" b="1" i="0" u="none" strike="noStrike" kern="1200" cap="none" spc="0" normalizeH="0" noProof="0" dirty="0" smtClean="0">
                <a:ln>
                  <a:noFill/>
                </a:ln>
                <a:solidFill>
                  <a:srgbClr val="C00000"/>
                </a:solidFill>
                <a:effectLst/>
                <a:uLnTx/>
                <a:uFillTx/>
                <a:latin typeface="+mn-lt"/>
                <a:ea typeface="+mn-ea"/>
                <a:cs typeface="+mn-cs"/>
              </a:rPr>
              <a:t> waarheidswaarde</a:t>
            </a:r>
            <a:r>
              <a:rPr kumimoji="0" lang="nl-NL" sz="2000" b="0" i="0" u="none" strike="noStrike" kern="1200" cap="none" spc="0" normalizeH="0" noProof="0" dirty="0" smtClean="0">
                <a:ln>
                  <a:noFill/>
                </a:ln>
                <a:solidFill>
                  <a:schemeClr val="tx1"/>
                </a:solidFill>
                <a:effectLst/>
                <a:uLnTx/>
                <a:uFillTx/>
                <a:latin typeface="+mn-lt"/>
                <a:ea typeface="+mn-ea"/>
                <a:cs typeface="+mn-cs"/>
              </a:rPr>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TextBox 15"/>
          <p:cNvSpPr txBox="1"/>
          <p:nvPr/>
        </p:nvSpPr>
        <p:spPr>
          <a:xfrm>
            <a:off x="9612560" y="5661248"/>
            <a:ext cx="184731" cy="369332"/>
          </a:xfrm>
          <a:prstGeom prst="rect">
            <a:avLst/>
          </a:prstGeom>
          <a:noFill/>
        </p:spPr>
        <p:txBody>
          <a:bodyPr wrap="none" rtlCol="0">
            <a:spAutoFit/>
          </a:bodyPr>
          <a:lstStyle/>
          <a:p>
            <a:endParaRPr lang="nl-NL" dirty="0"/>
          </a:p>
        </p:txBody>
      </p:sp>
      <p:sp>
        <p:nvSpPr>
          <p:cNvPr id="17" name="TextBox 16"/>
          <p:cNvSpPr txBox="1"/>
          <p:nvPr/>
        </p:nvSpPr>
        <p:spPr>
          <a:xfrm>
            <a:off x="6444208" y="5805264"/>
            <a:ext cx="184731" cy="369332"/>
          </a:xfrm>
          <a:prstGeom prst="rect">
            <a:avLst/>
          </a:prstGeom>
          <a:noFill/>
        </p:spPr>
        <p:txBody>
          <a:bodyPr wrap="none" rtlCol="0">
            <a:spAutoFit/>
          </a:bodyPr>
          <a:lstStyle/>
          <a:p>
            <a:endParaRPr lang="nl-NL" dirty="0"/>
          </a:p>
        </p:txBody>
      </p:sp>
      <p:sp>
        <p:nvSpPr>
          <p:cNvPr id="18" name="TextBox 17"/>
          <p:cNvSpPr txBox="1"/>
          <p:nvPr/>
        </p:nvSpPr>
        <p:spPr>
          <a:xfrm>
            <a:off x="4840579" y="5085184"/>
            <a:ext cx="4123910" cy="646331"/>
          </a:xfrm>
          <a:prstGeom prst="rect">
            <a:avLst/>
          </a:prstGeom>
          <a:noFill/>
        </p:spPr>
        <p:txBody>
          <a:bodyPr wrap="square" rtlCol="0">
            <a:spAutoFit/>
          </a:bodyPr>
          <a:lstStyle/>
          <a:p>
            <a:r>
              <a:rPr lang="nl-NL" i="1" dirty="0" err="1" smtClean="0"/>
              <a:t>Strawson’s</a:t>
            </a:r>
            <a:r>
              <a:rPr lang="nl-NL" i="1" dirty="0" smtClean="0"/>
              <a:t> analyse heeft nadelig gevolg. </a:t>
            </a:r>
            <a:r>
              <a:rPr lang="nl-NL" i="1" smtClean="0"/>
              <a:t>Principe </a:t>
            </a:r>
            <a:r>
              <a:rPr lang="nl-NL" i="1" dirty="0" smtClean="0"/>
              <a:t>van </a:t>
            </a:r>
            <a:r>
              <a:rPr lang="nl-NL" i="1" dirty="0" err="1" smtClean="0"/>
              <a:t>bivalentie</a:t>
            </a:r>
            <a:r>
              <a:rPr lang="nl-NL" i="1" dirty="0" smtClean="0"/>
              <a:t> wordt opgegeven!</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2000"/>
                                        <p:tgtEl>
                                          <p:spTgt spid="1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2000"/>
                                        <p:tgtEl>
                                          <p:spTgt spid="1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2000"/>
                                        <p:tgtEl>
                                          <p:spTgt spid="1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20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3" grpId="0" build="allAtOnce"/>
      <p:bldP spid="15" grpId="0" build="allAtOnce"/>
      <p:bldP spid="18" grpId="0" build="allAtOnce"/>
    </p:bld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Logicisme</a:t>
            </a:r>
            <a:endParaRPr lang="nl-NL" sz="3600" dirty="0"/>
          </a:p>
        </p:txBody>
      </p:sp>
      <p:sp>
        <p:nvSpPr>
          <p:cNvPr id="3" name="Content Placeholder 2"/>
          <p:cNvSpPr>
            <a:spLocks noGrp="1"/>
          </p:cNvSpPr>
          <p:nvPr>
            <p:ph idx="1"/>
          </p:nvPr>
        </p:nvSpPr>
        <p:spPr>
          <a:xfrm>
            <a:off x="395536" y="1600201"/>
            <a:ext cx="8686800" cy="820687"/>
          </a:xfrm>
        </p:spPr>
        <p:txBody>
          <a:bodyPr>
            <a:noAutofit/>
          </a:bodyPr>
          <a:lstStyle/>
          <a:p>
            <a:r>
              <a:rPr lang="nl-NL" sz="2000" dirty="0" smtClean="0"/>
              <a:t>Kan de hele wiskunde worden uitgedrukt in de </a:t>
            </a:r>
            <a:r>
              <a:rPr lang="nl-NL" sz="2000" dirty="0" err="1" smtClean="0"/>
              <a:t>predikaatlogica</a:t>
            </a:r>
            <a:r>
              <a:rPr lang="nl-NL" sz="2000" dirty="0" smtClean="0"/>
              <a:t> met identiteit? </a:t>
            </a:r>
            <a:r>
              <a:rPr lang="nl-NL" sz="2000" dirty="0" err="1" smtClean="0"/>
              <a:t>Preciezier</a:t>
            </a:r>
            <a:r>
              <a:rPr lang="nl-NL" sz="2000" dirty="0" smtClean="0"/>
              <a:t>: Zijn alle wiskundige begrippen als logische begrippen definieerbaar en zijn alle wiskundige stellingen als logische stellingen bewijsbaar?</a:t>
            </a:r>
          </a:p>
        </p:txBody>
      </p:sp>
      <p:sp>
        <p:nvSpPr>
          <p:cNvPr id="8" name="Content Placeholder 2"/>
          <p:cNvSpPr txBox="1">
            <a:spLocks/>
          </p:cNvSpPr>
          <p:nvPr/>
        </p:nvSpPr>
        <p:spPr>
          <a:xfrm>
            <a:off x="395536" y="2636912"/>
            <a:ext cx="8496944" cy="50405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Laten we eens kijken</a:t>
            </a:r>
            <a:r>
              <a:rPr kumimoji="0" lang="nl-NL" sz="2000" b="0" i="0" u="none" strike="noStrike" kern="1200" cap="none" spc="0" normalizeH="0" noProof="0" dirty="0" smtClean="0">
                <a:ln>
                  <a:noFill/>
                </a:ln>
                <a:solidFill>
                  <a:schemeClr val="tx1"/>
                </a:solidFill>
                <a:effectLst/>
                <a:uLnTx/>
                <a:uFillTx/>
                <a:latin typeface="+mn-lt"/>
                <a:ea typeface="+mn-ea"/>
                <a:cs typeface="+mn-cs"/>
              </a:rPr>
              <a:t> of </a:t>
            </a:r>
            <a:r>
              <a:rPr lang="nl-NL" sz="2000" dirty="0" smtClean="0"/>
              <a:t>we </a:t>
            </a:r>
            <a:r>
              <a:rPr kumimoji="0" lang="nl-NL" sz="2000" b="0" i="0" u="none" strike="noStrike" kern="1200" cap="none" spc="0" normalizeH="0" noProof="0" dirty="0" smtClean="0">
                <a:ln>
                  <a:noFill/>
                </a:ln>
                <a:solidFill>
                  <a:schemeClr val="tx1"/>
                </a:solidFill>
                <a:effectLst/>
                <a:uLnTx/>
                <a:uFillTx/>
                <a:latin typeface="+mn-lt"/>
                <a:ea typeface="+mn-ea"/>
                <a:cs typeface="+mn-cs"/>
              </a:rPr>
              <a:t>‘aantallen’ kunnen uitdrukken.</a:t>
            </a:r>
            <a:endParaRPr lang="nl-NL" sz="2000" dirty="0" smtClean="0"/>
          </a:p>
        </p:txBody>
      </p:sp>
      <p:sp>
        <p:nvSpPr>
          <p:cNvPr id="11" name="Content Placeholder 2"/>
          <p:cNvSpPr txBox="1">
            <a:spLocks/>
          </p:cNvSpPr>
          <p:nvPr/>
        </p:nvSpPr>
        <p:spPr>
          <a:xfrm>
            <a:off x="179512" y="2996952"/>
            <a:ext cx="5256584" cy="864096"/>
          </a:xfrm>
          <a:prstGeom prst="rect">
            <a:avLst/>
          </a:prstGeom>
        </p:spPr>
        <p:txBody>
          <a:bodyPr vert="horz" lIns="91440" tIns="45720" rIns="91440" bIns="45720" rtlCol="0">
            <a:noAutofit/>
          </a:bodyPr>
          <a:lstStyle/>
          <a:p>
            <a:pPr marL="342900" lvl="0" indent="-342900">
              <a:spcBef>
                <a:spcPct val="20000"/>
              </a:spcBef>
              <a:defRPr/>
            </a:pPr>
            <a:endParaRPr lang="nl-NL" sz="20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nl-NL" sz="800" dirty="0" smtClean="0"/>
          </a:p>
        </p:txBody>
      </p:sp>
      <p:sp>
        <p:nvSpPr>
          <p:cNvPr id="12" name="TextBox 11"/>
          <p:cNvSpPr txBox="1"/>
          <p:nvPr/>
        </p:nvSpPr>
        <p:spPr>
          <a:xfrm>
            <a:off x="395537" y="3140968"/>
            <a:ext cx="3096343" cy="369332"/>
          </a:xfrm>
          <a:prstGeom prst="rect">
            <a:avLst/>
          </a:prstGeom>
          <a:noFill/>
        </p:spPr>
        <p:txBody>
          <a:bodyPr wrap="square" rtlCol="0">
            <a:spAutoFit/>
          </a:bodyPr>
          <a:lstStyle/>
          <a:p>
            <a:r>
              <a:rPr lang="nl-NL" dirty="0" smtClean="0"/>
              <a:t>Er is één planeet</a:t>
            </a:r>
            <a:endParaRPr lang="nl-NL" dirty="0"/>
          </a:p>
        </p:txBody>
      </p:sp>
      <p:sp>
        <p:nvSpPr>
          <p:cNvPr id="19" name="Rectangle 18"/>
          <p:cNvSpPr/>
          <p:nvPr/>
        </p:nvSpPr>
        <p:spPr>
          <a:xfrm>
            <a:off x="5796136" y="3100898"/>
            <a:ext cx="2987824" cy="400110"/>
          </a:xfrm>
          <a:prstGeom prst="rect">
            <a:avLst/>
          </a:prstGeom>
        </p:spPr>
        <p:txBody>
          <a:bodyPr wrap="square">
            <a:spAutoFit/>
          </a:bodyPr>
          <a:lstStyle/>
          <a:p>
            <a:pPr marL="342900" lvl="0" indent="-342900">
              <a:spcBef>
                <a:spcPct val="20000"/>
              </a:spcBef>
              <a:defRPr/>
            </a:pPr>
            <a:r>
              <a:rPr lang="nl-NL" sz="2000" b="1" dirty="0" smtClean="0"/>
              <a:t>       </a:t>
            </a:r>
            <a:r>
              <a:rPr lang="nl-NL" sz="2000" b="1" dirty="0" err="1" smtClean="0"/>
              <a:t>Px</a:t>
            </a:r>
            <a:r>
              <a:rPr lang="nl-NL" sz="2000" dirty="0" smtClean="0"/>
              <a:t>: x is een planeet</a:t>
            </a:r>
            <a:endParaRPr lang="nl-NL" sz="2000" dirty="0"/>
          </a:p>
        </p:txBody>
      </p:sp>
      <p:sp>
        <p:nvSpPr>
          <p:cNvPr id="20" name="Rectangle 19"/>
          <p:cNvSpPr/>
          <p:nvPr/>
        </p:nvSpPr>
        <p:spPr>
          <a:xfrm>
            <a:off x="2701890" y="3100898"/>
            <a:ext cx="3022238" cy="400110"/>
          </a:xfrm>
          <a:prstGeom prst="rect">
            <a:avLst/>
          </a:prstGeom>
        </p:spPr>
        <p:txBody>
          <a:bodyPr wrap="none">
            <a:spAutoFit/>
          </a:bodyPr>
          <a:lstStyle/>
          <a:p>
            <a:r>
              <a:rPr lang="nl-NL" sz="2000" b="1" dirty="0" smtClean="0"/>
              <a:t>∃x (</a:t>
            </a:r>
            <a:r>
              <a:rPr lang="nl-NL" sz="2000" b="1" dirty="0" err="1" smtClean="0"/>
              <a:t>Px</a:t>
            </a:r>
            <a:r>
              <a:rPr lang="nl-NL" sz="2000" b="1" dirty="0" smtClean="0"/>
              <a:t> ∧ ∀y (y≠x → ¬</a:t>
            </a:r>
            <a:r>
              <a:rPr lang="nl-NL" sz="2000" b="1" dirty="0" err="1" smtClean="0"/>
              <a:t>Py</a:t>
            </a:r>
            <a:r>
              <a:rPr lang="nl-NL" sz="2000" b="1" dirty="0" smtClean="0"/>
              <a:t>))   </a:t>
            </a:r>
            <a:endParaRPr lang="nl-NL" sz="2000" dirty="0"/>
          </a:p>
        </p:txBody>
      </p:sp>
      <p:sp>
        <p:nvSpPr>
          <p:cNvPr id="21" name="TextBox 20"/>
          <p:cNvSpPr txBox="1"/>
          <p:nvPr/>
        </p:nvSpPr>
        <p:spPr>
          <a:xfrm>
            <a:off x="395537" y="3717032"/>
            <a:ext cx="2160240" cy="369332"/>
          </a:xfrm>
          <a:prstGeom prst="rect">
            <a:avLst/>
          </a:prstGeom>
          <a:noFill/>
        </p:spPr>
        <p:txBody>
          <a:bodyPr wrap="square" rtlCol="0">
            <a:spAutoFit/>
          </a:bodyPr>
          <a:lstStyle/>
          <a:p>
            <a:r>
              <a:rPr lang="nl-NL" dirty="0" smtClean="0"/>
              <a:t>Er zijn twee planeten</a:t>
            </a:r>
            <a:endParaRPr lang="nl-NL" dirty="0"/>
          </a:p>
        </p:txBody>
      </p:sp>
      <p:sp>
        <p:nvSpPr>
          <p:cNvPr id="22" name="Rectangle 21"/>
          <p:cNvSpPr/>
          <p:nvPr/>
        </p:nvSpPr>
        <p:spPr>
          <a:xfrm>
            <a:off x="2771800" y="3717032"/>
            <a:ext cx="5189498" cy="400110"/>
          </a:xfrm>
          <a:prstGeom prst="rect">
            <a:avLst/>
          </a:prstGeom>
        </p:spPr>
        <p:txBody>
          <a:bodyPr wrap="none">
            <a:spAutoFit/>
          </a:bodyPr>
          <a:lstStyle/>
          <a:p>
            <a:r>
              <a:rPr lang="nl-NL" sz="2000" b="1" dirty="0" smtClean="0"/>
              <a:t>∃x∃y (</a:t>
            </a:r>
            <a:r>
              <a:rPr lang="nl-NL" sz="2000" b="1" dirty="0" err="1" smtClean="0"/>
              <a:t>Px</a:t>
            </a:r>
            <a:r>
              <a:rPr lang="nl-NL" sz="2000" b="1" dirty="0" smtClean="0"/>
              <a:t> ∧ </a:t>
            </a:r>
            <a:r>
              <a:rPr lang="nl-NL" sz="2000" b="1" dirty="0" err="1" smtClean="0"/>
              <a:t>Py</a:t>
            </a:r>
            <a:r>
              <a:rPr lang="nl-NL" sz="2000" b="1" dirty="0" smtClean="0"/>
              <a:t> ∧ x≠y ∧ ∀z ((z≠x ∧ z≠y) → ¬</a:t>
            </a:r>
            <a:r>
              <a:rPr lang="nl-NL" sz="2000" b="1" dirty="0" err="1" smtClean="0"/>
              <a:t>Pz</a:t>
            </a:r>
            <a:r>
              <a:rPr lang="nl-NL" sz="2000" b="1" dirty="0" smtClean="0"/>
              <a:t>)))  </a:t>
            </a:r>
            <a:endParaRPr lang="nl-NL" sz="2000" dirty="0"/>
          </a:p>
        </p:txBody>
      </p:sp>
      <p:sp>
        <p:nvSpPr>
          <p:cNvPr id="23" name="TextBox 22"/>
          <p:cNvSpPr txBox="1"/>
          <p:nvPr/>
        </p:nvSpPr>
        <p:spPr>
          <a:xfrm>
            <a:off x="395536" y="4365104"/>
            <a:ext cx="2160240" cy="369332"/>
          </a:xfrm>
          <a:prstGeom prst="rect">
            <a:avLst/>
          </a:prstGeom>
          <a:noFill/>
        </p:spPr>
        <p:txBody>
          <a:bodyPr wrap="square" rtlCol="0">
            <a:spAutoFit/>
          </a:bodyPr>
          <a:lstStyle/>
          <a:p>
            <a:r>
              <a:rPr lang="nl-NL" dirty="0" smtClean="0"/>
              <a:t>Er zijn drie planeten</a:t>
            </a:r>
            <a:endParaRPr lang="nl-NL" dirty="0"/>
          </a:p>
        </p:txBody>
      </p:sp>
      <p:sp>
        <p:nvSpPr>
          <p:cNvPr id="24" name="Rectangle 23"/>
          <p:cNvSpPr/>
          <p:nvPr/>
        </p:nvSpPr>
        <p:spPr>
          <a:xfrm>
            <a:off x="2771800" y="4365104"/>
            <a:ext cx="5688632" cy="707886"/>
          </a:xfrm>
          <a:prstGeom prst="rect">
            <a:avLst/>
          </a:prstGeom>
        </p:spPr>
        <p:txBody>
          <a:bodyPr wrap="square">
            <a:spAutoFit/>
          </a:bodyPr>
          <a:lstStyle/>
          <a:p>
            <a:r>
              <a:rPr lang="nl-NL" sz="2000" b="1" dirty="0" smtClean="0"/>
              <a:t>∃x∃y∃z (</a:t>
            </a:r>
            <a:r>
              <a:rPr lang="nl-NL" sz="2000" b="1" dirty="0" err="1" smtClean="0"/>
              <a:t>Px</a:t>
            </a:r>
            <a:r>
              <a:rPr lang="nl-NL" sz="2000" b="1" dirty="0" smtClean="0"/>
              <a:t> ∧ </a:t>
            </a:r>
            <a:r>
              <a:rPr lang="nl-NL" sz="2000" b="1" dirty="0" err="1" smtClean="0"/>
              <a:t>Py</a:t>
            </a:r>
            <a:r>
              <a:rPr lang="nl-NL" sz="2000" b="1" dirty="0" smtClean="0"/>
              <a:t> ∧ </a:t>
            </a:r>
            <a:r>
              <a:rPr lang="nl-NL" sz="2000" b="1" dirty="0" err="1" smtClean="0"/>
              <a:t>Pz</a:t>
            </a:r>
            <a:r>
              <a:rPr lang="nl-NL" sz="2000" b="1" dirty="0" smtClean="0"/>
              <a:t> ∧ x≠y ∧ y≠z ∧ x≠z ∧                        ∀w ((w≠x ∧ w≠y ∧ w≠z) → ¬</a:t>
            </a:r>
            <a:r>
              <a:rPr lang="nl-NL" sz="2000" b="1" dirty="0" err="1" smtClean="0"/>
              <a:t>Pw</a:t>
            </a:r>
            <a:r>
              <a:rPr lang="nl-NL" sz="2000" b="1" dirty="0" smtClean="0"/>
              <a:t>)))  </a:t>
            </a:r>
            <a:endParaRPr lang="nl-NL" sz="2000" dirty="0"/>
          </a:p>
        </p:txBody>
      </p:sp>
      <p:sp>
        <p:nvSpPr>
          <p:cNvPr id="25" name="TextBox 24"/>
          <p:cNvSpPr txBox="1"/>
          <p:nvPr/>
        </p:nvSpPr>
        <p:spPr>
          <a:xfrm>
            <a:off x="395536" y="4859868"/>
            <a:ext cx="2160240" cy="369332"/>
          </a:xfrm>
          <a:prstGeom prst="rect">
            <a:avLst/>
          </a:prstGeom>
          <a:noFill/>
        </p:spPr>
        <p:txBody>
          <a:bodyPr wrap="square" rtlCol="0">
            <a:spAutoFit/>
          </a:bodyPr>
          <a:lstStyle/>
          <a:p>
            <a:r>
              <a:rPr lang="nl-NL" i="1" dirty="0" smtClean="0"/>
              <a:t>Enzovoort…</a:t>
            </a:r>
            <a:endParaRPr lang="nl-NL" i="1" dirty="0"/>
          </a:p>
        </p:txBody>
      </p:sp>
      <p:sp>
        <p:nvSpPr>
          <p:cNvPr id="26" name="TextBox 25"/>
          <p:cNvSpPr txBox="1"/>
          <p:nvPr/>
        </p:nvSpPr>
        <p:spPr>
          <a:xfrm>
            <a:off x="395536" y="5363924"/>
            <a:ext cx="9001000" cy="769441"/>
          </a:xfrm>
          <a:prstGeom prst="rect">
            <a:avLst/>
          </a:prstGeom>
          <a:noFill/>
        </p:spPr>
        <p:txBody>
          <a:bodyPr wrap="square" rtlCol="0">
            <a:spAutoFit/>
          </a:bodyPr>
          <a:lstStyle/>
          <a:p>
            <a:r>
              <a:rPr lang="nl-NL" i="1" dirty="0" smtClean="0"/>
              <a:t>Verkorte notatie:</a:t>
            </a:r>
            <a:r>
              <a:rPr lang="nl-NL" dirty="0" smtClean="0"/>
              <a:t> </a:t>
            </a:r>
          </a:p>
          <a:p>
            <a:endParaRPr lang="nl-NL" sz="800" b="1" dirty="0" smtClean="0"/>
          </a:p>
          <a:p>
            <a:r>
              <a:rPr lang="nl-NL" dirty="0" smtClean="0"/>
              <a:t>Er is één planeet: </a:t>
            </a:r>
            <a:r>
              <a:rPr lang="nl-NL" b="1" dirty="0" smtClean="0"/>
              <a:t>∃!</a:t>
            </a:r>
            <a:r>
              <a:rPr lang="nl-NL" b="1" dirty="0" err="1" smtClean="0"/>
              <a:t>xP</a:t>
            </a:r>
            <a:r>
              <a:rPr lang="nl-NL" b="1" dirty="0" smtClean="0"/>
              <a:t>(x)</a:t>
            </a:r>
            <a:endParaRPr lang="nl-NL" dirty="0"/>
          </a:p>
        </p:txBody>
      </p:sp>
      <p:sp>
        <p:nvSpPr>
          <p:cNvPr id="27" name="TextBox 26"/>
          <p:cNvSpPr txBox="1"/>
          <p:nvPr/>
        </p:nvSpPr>
        <p:spPr>
          <a:xfrm>
            <a:off x="395536" y="6228020"/>
            <a:ext cx="3312368" cy="369332"/>
          </a:xfrm>
          <a:prstGeom prst="rect">
            <a:avLst/>
          </a:prstGeom>
          <a:noFill/>
        </p:spPr>
        <p:txBody>
          <a:bodyPr wrap="square" rtlCol="0">
            <a:spAutoFit/>
          </a:bodyPr>
          <a:lstStyle/>
          <a:p>
            <a:r>
              <a:rPr lang="nl-NL" dirty="0" smtClean="0"/>
              <a:t>Er zijn twee planeten: </a:t>
            </a:r>
            <a:r>
              <a:rPr lang="nl-NL" b="1" dirty="0" smtClean="0"/>
              <a:t>∃2!</a:t>
            </a:r>
            <a:r>
              <a:rPr lang="nl-NL" b="1" dirty="0" err="1" smtClean="0"/>
              <a:t>xP</a:t>
            </a:r>
            <a:r>
              <a:rPr lang="nl-NL" b="1" dirty="0" smtClean="0"/>
              <a:t>(x)</a:t>
            </a:r>
            <a:endParaRPr lang="nl-NL" dirty="0"/>
          </a:p>
        </p:txBody>
      </p:sp>
      <p:sp>
        <p:nvSpPr>
          <p:cNvPr id="28" name="Rectangle 27"/>
          <p:cNvSpPr/>
          <p:nvPr/>
        </p:nvSpPr>
        <p:spPr>
          <a:xfrm>
            <a:off x="3461084" y="5723964"/>
            <a:ext cx="3055132" cy="369332"/>
          </a:xfrm>
          <a:prstGeom prst="rect">
            <a:avLst/>
          </a:prstGeom>
        </p:spPr>
        <p:txBody>
          <a:bodyPr wrap="none">
            <a:spAutoFit/>
          </a:bodyPr>
          <a:lstStyle/>
          <a:p>
            <a:r>
              <a:rPr lang="nl-NL" dirty="0" smtClean="0"/>
              <a:t>En zijn 74 planeten: </a:t>
            </a:r>
            <a:r>
              <a:rPr lang="nl-NL" b="1" dirty="0" smtClean="0"/>
              <a:t>∃74!</a:t>
            </a:r>
            <a:r>
              <a:rPr lang="nl-NL" b="1" dirty="0" err="1" smtClean="0"/>
              <a:t>xP</a:t>
            </a:r>
            <a:r>
              <a:rPr lang="nl-NL" b="1" dirty="0" smtClean="0"/>
              <a:t>(x)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20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2000"/>
                                        <p:tgtEl>
                                          <p:spTgt spid="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20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fade">
                                      <p:cBhvr>
                                        <p:cTn id="35" dur="2000"/>
                                        <p:tgtEl>
                                          <p:spTgt spid="2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Effect transition="in" filter="fade">
                                      <p:cBhvr>
                                        <p:cTn id="40" dur="2000"/>
                                        <p:tgtEl>
                                          <p:spTgt spid="2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Effect transition="in" filter="fade">
                                      <p:cBhvr>
                                        <p:cTn id="45" dur="2000"/>
                                        <p:tgtEl>
                                          <p:spTgt spid="2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2000"/>
                                        <p:tgtEl>
                                          <p:spTgt spid="2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fade">
                                      <p:cBhvr>
                                        <p:cTn id="55" dur="2000"/>
                                        <p:tgtEl>
                                          <p:spTgt spid="2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xEl>
                                              <p:pRg st="0" end="0"/>
                                            </p:txEl>
                                          </p:spTgt>
                                        </p:tgtEl>
                                        <p:attrNameLst>
                                          <p:attrName>style.visibility</p:attrName>
                                        </p:attrNameLst>
                                      </p:cBhvr>
                                      <p:to>
                                        <p:strVal val="visible"/>
                                      </p:to>
                                    </p:set>
                                    <p:animEffect transition="in" filter="fade">
                                      <p:cBhvr>
                                        <p:cTn id="60" dur="2000"/>
                                        <p:tgtEl>
                                          <p:spTgt spid="26">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xEl>
                                              <p:pRg st="2" end="2"/>
                                            </p:txEl>
                                          </p:spTgt>
                                        </p:tgtEl>
                                        <p:attrNameLst>
                                          <p:attrName>style.visibility</p:attrName>
                                        </p:attrNameLst>
                                      </p:cBhvr>
                                      <p:to>
                                        <p:strVal val="visible"/>
                                      </p:to>
                                    </p:set>
                                    <p:animEffect transition="in" filter="fade">
                                      <p:cBhvr>
                                        <p:cTn id="63" dur="2000"/>
                                        <p:tgtEl>
                                          <p:spTgt spid="2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7">
                                            <p:txEl>
                                              <p:pRg st="0" end="0"/>
                                            </p:txEl>
                                          </p:spTgt>
                                        </p:tgtEl>
                                        <p:attrNameLst>
                                          <p:attrName>style.visibility</p:attrName>
                                        </p:attrNameLst>
                                      </p:cBhvr>
                                      <p:to>
                                        <p:strVal val="visible"/>
                                      </p:to>
                                    </p:set>
                                    <p:animEffect transition="in" filter="fade">
                                      <p:cBhvr>
                                        <p:cTn id="68" dur="2000"/>
                                        <p:tgtEl>
                                          <p:spTgt spid="2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8">
                                            <p:txEl>
                                              <p:pRg st="0" end="0"/>
                                            </p:txEl>
                                          </p:spTgt>
                                        </p:tgtEl>
                                        <p:attrNameLst>
                                          <p:attrName>style.visibility</p:attrName>
                                        </p:attrNameLst>
                                      </p:cBhvr>
                                      <p:to>
                                        <p:strVal val="visible"/>
                                      </p:to>
                                    </p:set>
                                    <p:animEffect transition="in" filter="fade">
                                      <p:cBhvr>
                                        <p:cTn id="73"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8" grpId="0" build="allAtOnce"/>
      <p:bldP spid="11" grpId="0" build="allAtOnce"/>
      <p:bldP spid="12" grpId="0" build="allAtOnce"/>
      <p:bldP spid="19" grpId="0" build="allAtOnce"/>
      <p:bldP spid="20" grpId="0" build="allAtOnce"/>
      <p:bldP spid="21" grpId="0" build="allAtOnce"/>
      <p:bldP spid="22" grpId="0" build="allAtOnce"/>
      <p:bldP spid="23" grpId="0" build="allAtOnce"/>
      <p:bldP spid="24" grpId="0" build="allAtOnce"/>
      <p:bldP spid="25" grpId="0" build="allAtOnce"/>
      <p:bldP spid="26" grpId="0" build="allAtOnce"/>
      <p:bldP spid="27" grpId="0" build="allAtOnce"/>
      <p:bldP spid="28" grpId="0" build="allAtOnce"/>
    </p:bld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Logicisme</a:t>
            </a:r>
            <a:endParaRPr lang="nl-NL" sz="3600" dirty="0"/>
          </a:p>
        </p:txBody>
      </p:sp>
      <p:sp>
        <p:nvSpPr>
          <p:cNvPr id="3" name="Content Placeholder 2"/>
          <p:cNvSpPr>
            <a:spLocks noGrp="1"/>
          </p:cNvSpPr>
          <p:nvPr>
            <p:ph idx="1"/>
          </p:nvPr>
        </p:nvSpPr>
        <p:spPr>
          <a:xfrm>
            <a:off x="395536" y="1600201"/>
            <a:ext cx="8686800" cy="820687"/>
          </a:xfrm>
        </p:spPr>
        <p:txBody>
          <a:bodyPr>
            <a:noAutofit/>
          </a:bodyPr>
          <a:lstStyle/>
          <a:p>
            <a:r>
              <a:rPr lang="nl-NL" sz="2000" dirty="0" smtClean="0"/>
              <a:t>Rond het begin van de vorige eeuw werd geprobeerd om op deze manier de hele wiskunde in logica uit te drukken. Dit programma wordt het </a:t>
            </a:r>
            <a:r>
              <a:rPr lang="nl-NL" sz="2000" i="1" dirty="0" err="1" smtClean="0"/>
              <a:t>logicisme</a:t>
            </a:r>
            <a:r>
              <a:rPr lang="nl-NL" sz="2000" dirty="0" smtClean="0"/>
              <a:t> genoemd. Bekende namen hierbij zijn </a:t>
            </a:r>
            <a:r>
              <a:rPr lang="nl-NL" sz="2000" dirty="0" err="1" smtClean="0"/>
              <a:t>Frege</a:t>
            </a:r>
            <a:r>
              <a:rPr lang="nl-NL" sz="2000" dirty="0" smtClean="0"/>
              <a:t>, </a:t>
            </a:r>
            <a:r>
              <a:rPr lang="nl-NL" sz="2000" dirty="0" err="1" smtClean="0"/>
              <a:t>Russell</a:t>
            </a:r>
            <a:r>
              <a:rPr lang="nl-NL" sz="2000" dirty="0" smtClean="0"/>
              <a:t> en </a:t>
            </a:r>
            <a:r>
              <a:rPr lang="nl-NL" sz="2000" dirty="0" err="1" smtClean="0"/>
              <a:t>Whitehead</a:t>
            </a:r>
            <a:r>
              <a:rPr lang="nl-NL" sz="2000" dirty="0" smtClean="0"/>
              <a:t>.</a:t>
            </a:r>
          </a:p>
        </p:txBody>
      </p:sp>
      <p:sp>
        <p:nvSpPr>
          <p:cNvPr id="8" name="Content Placeholder 2"/>
          <p:cNvSpPr txBox="1">
            <a:spLocks/>
          </p:cNvSpPr>
          <p:nvPr/>
        </p:nvSpPr>
        <p:spPr>
          <a:xfrm>
            <a:off x="395536" y="2636912"/>
            <a:ext cx="8496944" cy="50405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nl-NL" sz="2000" dirty="0" smtClean="0"/>
              <a:t>Belangrijke werken uit die tijd zijn </a:t>
            </a:r>
            <a:r>
              <a:rPr lang="nl-NL" sz="2000" dirty="0" err="1" smtClean="0"/>
              <a:t>Frege’s</a:t>
            </a:r>
            <a:r>
              <a:rPr lang="nl-NL" sz="2000" dirty="0" smtClean="0"/>
              <a:t> </a:t>
            </a:r>
            <a:r>
              <a:rPr lang="nl-NL" sz="2000" i="1" dirty="0" err="1" smtClean="0"/>
              <a:t>Begriffsschrift</a:t>
            </a:r>
            <a:r>
              <a:rPr lang="nl-NL" sz="2000" dirty="0" smtClean="0"/>
              <a:t> (1879) en vooral zijn latere </a:t>
            </a:r>
            <a:r>
              <a:rPr lang="nl-NL" sz="2000" i="1" dirty="0" err="1" smtClean="0"/>
              <a:t>Grundgesetze</a:t>
            </a:r>
            <a:r>
              <a:rPr lang="nl-NL" sz="2000" i="1" dirty="0" smtClean="0"/>
              <a:t> der </a:t>
            </a:r>
            <a:r>
              <a:rPr lang="nl-NL" sz="2000" i="1" dirty="0" err="1" smtClean="0"/>
              <a:t>Arithmetik</a:t>
            </a:r>
            <a:r>
              <a:rPr lang="nl-NL" sz="2000" i="1" dirty="0" smtClean="0"/>
              <a:t> </a:t>
            </a:r>
            <a:r>
              <a:rPr lang="nl-NL" sz="2000" dirty="0" smtClean="0"/>
              <a:t>(1893). </a:t>
            </a:r>
            <a:r>
              <a:rPr lang="nl-NL" sz="2000" dirty="0" err="1" smtClean="0"/>
              <a:t>Frege</a:t>
            </a:r>
            <a:r>
              <a:rPr lang="nl-NL" sz="2000" dirty="0" smtClean="0"/>
              <a:t> trachtte de elementaire rekenkunde geheel tot logica te herleiden</a:t>
            </a:r>
          </a:p>
        </p:txBody>
      </p:sp>
      <p:sp>
        <p:nvSpPr>
          <p:cNvPr id="18" name="Content Placeholder 2"/>
          <p:cNvSpPr txBox="1">
            <a:spLocks/>
          </p:cNvSpPr>
          <p:nvPr/>
        </p:nvSpPr>
        <p:spPr>
          <a:xfrm>
            <a:off x="395536" y="3645024"/>
            <a:ext cx="8496944" cy="50405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nl-NL" sz="2000" dirty="0" err="1" smtClean="0"/>
              <a:t>Russell</a:t>
            </a:r>
            <a:r>
              <a:rPr lang="nl-NL" sz="2000" dirty="0" smtClean="0"/>
              <a:t> ontdekte echter in 1902 een paradox in </a:t>
            </a:r>
            <a:r>
              <a:rPr lang="nl-NL" sz="2000" dirty="0" err="1" smtClean="0"/>
              <a:t>Frege’s</a:t>
            </a:r>
            <a:r>
              <a:rPr lang="nl-NL" sz="2000" dirty="0" smtClean="0"/>
              <a:t> systeem, waardoor   dit systeem volledig </a:t>
            </a:r>
            <a:r>
              <a:rPr lang="nl-NL" sz="2000" dirty="0" err="1" smtClean="0"/>
              <a:t>instorte</a:t>
            </a:r>
            <a:r>
              <a:rPr lang="nl-NL" sz="2000" dirty="0" smtClean="0"/>
              <a:t>. Was het </a:t>
            </a:r>
            <a:r>
              <a:rPr lang="nl-NL" sz="2000" dirty="0" err="1" smtClean="0"/>
              <a:t>logicisme</a:t>
            </a:r>
            <a:r>
              <a:rPr lang="nl-NL" sz="2000" dirty="0" smtClean="0"/>
              <a:t> hiermee ten einde?</a:t>
            </a:r>
          </a:p>
        </p:txBody>
      </p:sp>
      <p:sp>
        <p:nvSpPr>
          <p:cNvPr id="29" name="Content Placeholder 2"/>
          <p:cNvSpPr txBox="1">
            <a:spLocks/>
          </p:cNvSpPr>
          <p:nvPr/>
        </p:nvSpPr>
        <p:spPr>
          <a:xfrm>
            <a:off x="395536" y="4365104"/>
            <a:ext cx="8496944" cy="50405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nl-NL" sz="2000" dirty="0" smtClean="0"/>
              <a:t>Nee, </a:t>
            </a:r>
            <a:r>
              <a:rPr lang="nl-NL" sz="2000" dirty="0" err="1" smtClean="0"/>
              <a:t>Russell</a:t>
            </a:r>
            <a:r>
              <a:rPr lang="nl-NL" sz="2000" dirty="0" smtClean="0"/>
              <a:t> trachtte samen met </a:t>
            </a:r>
            <a:r>
              <a:rPr lang="nl-NL" sz="2000" dirty="0" err="1" smtClean="0"/>
              <a:t>Whitehead</a:t>
            </a:r>
            <a:r>
              <a:rPr lang="nl-NL" sz="2000" dirty="0" smtClean="0"/>
              <a:t> het </a:t>
            </a:r>
            <a:r>
              <a:rPr lang="nl-NL" sz="2000" dirty="0" err="1" smtClean="0"/>
              <a:t>logicisme</a:t>
            </a:r>
            <a:r>
              <a:rPr lang="nl-NL" sz="2000" dirty="0" smtClean="0"/>
              <a:t> alsnog te voltooien. Dit leverde het beroemde werk </a:t>
            </a:r>
            <a:r>
              <a:rPr lang="nl-NL" sz="2000" i="1" dirty="0" err="1" smtClean="0"/>
              <a:t>Principia</a:t>
            </a:r>
            <a:r>
              <a:rPr lang="nl-NL" sz="2000" i="1" dirty="0" smtClean="0"/>
              <a:t> Mathematica </a:t>
            </a:r>
            <a:r>
              <a:rPr lang="nl-NL" sz="2000" dirty="0" smtClean="0"/>
              <a:t>(1910)    op. Tot op de dag van vandaag heeft niemand erin tegenspraken ontdekt.</a:t>
            </a:r>
          </a:p>
        </p:txBody>
      </p:sp>
      <p:sp>
        <p:nvSpPr>
          <p:cNvPr id="30" name="Content Placeholder 2"/>
          <p:cNvSpPr txBox="1">
            <a:spLocks/>
          </p:cNvSpPr>
          <p:nvPr/>
        </p:nvSpPr>
        <p:spPr>
          <a:xfrm>
            <a:off x="395536" y="5373216"/>
            <a:ext cx="8496944" cy="504056"/>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nl-NL" sz="2000" dirty="0" smtClean="0"/>
              <a:t>Na enkele jaren werd echter toch duidelijk dat een volledige reductie van wiskunde naar logica niet mogelijk is. Het bleek namelijk onvermijdelijk te zijn om in de reductie een beroep te doen op principes die niet van strikt </a:t>
            </a:r>
            <a:r>
              <a:rPr lang="nl-NL" sz="2000" dirty="0" err="1" smtClean="0"/>
              <a:t>algemeen-logische</a:t>
            </a:r>
            <a:r>
              <a:rPr lang="nl-NL" sz="2000" dirty="0" smtClean="0"/>
              <a:t> aard zijn. Specifiek wiskundige axioma’s bleven nodig.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20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fade">
                                      <p:cBhvr>
                                        <p:cTn id="22" dur="2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8" grpId="0" build="allAtOnce"/>
      <p:bldP spid="29" grpId="0" build="allAtOnce"/>
      <p:bldP spid="30" grpId="0" build="allAtOnce"/>
    </p:bld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De </a:t>
            </a:r>
            <a:r>
              <a:rPr lang="nl-NL" sz="3600" dirty="0" err="1" smtClean="0"/>
              <a:t>Russell</a:t>
            </a:r>
            <a:r>
              <a:rPr lang="nl-NL" sz="3600" dirty="0" smtClean="0"/>
              <a:t> paradox</a:t>
            </a:r>
            <a:endParaRPr lang="nl-NL" sz="3600" dirty="0"/>
          </a:p>
        </p:txBody>
      </p:sp>
      <p:sp>
        <p:nvSpPr>
          <p:cNvPr id="3" name="Content Placeholder 2"/>
          <p:cNvSpPr>
            <a:spLocks noGrp="1"/>
          </p:cNvSpPr>
          <p:nvPr>
            <p:ph idx="1"/>
          </p:nvPr>
        </p:nvSpPr>
        <p:spPr>
          <a:xfrm>
            <a:off x="395536" y="1600201"/>
            <a:ext cx="8686800" cy="820687"/>
          </a:xfrm>
        </p:spPr>
        <p:txBody>
          <a:bodyPr>
            <a:noAutofit/>
          </a:bodyPr>
          <a:lstStyle/>
          <a:p>
            <a:r>
              <a:rPr lang="nl-NL" sz="2000" dirty="0" err="1" smtClean="0"/>
              <a:t>Frege</a:t>
            </a:r>
            <a:r>
              <a:rPr lang="nl-NL" sz="2000" dirty="0" smtClean="0"/>
              <a:t> sprak in zijn systeem over </a:t>
            </a:r>
            <a:r>
              <a:rPr lang="nl-NL" sz="2000" i="1" dirty="0" smtClean="0"/>
              <a:t>verzamelingen van verzamelingen</a:t>
            </a:r>
            <a:r>
              <a:rPr lang="nl-NL" sz="2000" dirty="0" smtClean="0"/>
              <a:t>.  Zoals bijvoorbeeld de verzameling van alle verzamelingen die uit vijf  elementen bestaan (wat </a:t>
            </a:r>
            <a:r>
              <a:rPr lang="nl-NL" sz="2000" dirty="0" err="1" smtClean="0"/>
              <a:t>Frege</a:t>
            </a:r>
            <a:r>
              <a:rPr lang="nl-NL" sz="2000" dirty="0" smtClean="0"/>
              <a:t> zag als de definitie van het getal 5) of de verzameling van alle verzamelingen van meetkundige figuren, etc. </a:t>
            </a:r>
          </a:p>
        </p:txBody>
      </p:sp>
      <p:sp>
        <p:nvSpPr>
          <p:cNvPr id="10" name="Content Placeholder 2"/>
          <p:cNvSpPr txBox="1">
            <a:spLocks/>
          </p:cNvSpPr>
          <p:nvPr/>
        </p:nvSpPr>
        <p:spPr>
          <a:xfrm>
            <a:off x="395536" y="2968353"/>
            <a:ext cx="8686800" cy="820687"/>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nl-NL" sz="2000" dirty="0" smtClean="0"/>
              <a:t>Wie dit doet dient echter wel een aantal </a:t>
            </a:r>
            <a:r>
              <a:rPr lang="nl-NL" sz="2000" i="1" dirty="0" smtClean="0"/>
              <a:t>restricties</a:t>
            </a:r>
            <a:r>
              <a:rPr lang="nl-NL" sz="2000" dirty="0" smtClean="0"/>
              <a:t> in acht te nemen. In </a:t>
            </a:r>
            <a:r>
              <a:rPr lang="nl-NL" sz="2000" dirty="0" err="1" smtClean="0"/>
              <a:t>Frege’s</a:t>
            </a:r>
            <a:r>
              <a:rPr lang="nl-NL" sz="2000" dirty="0" smtClean="0"/>
              <a:t> systeem is van dergelijke restricties geen sprake. </a:t>
            </a:r>
            <a:r>
              <a:rPr lang="nl-NL" sz="2000" dirty="0" err="1" smtClean="0"/>
              <a:t>Russell</a:t>
            </a:r>
            <a:r>
              <a:rPr lang="nl-NL" sz="2000" dirty="0" smtClean="0"/>
              <a:t> liet zien dat dit tot een </a:t>
            </a:r>
            <a:r>
              <a:rPr lang="nl-NL" sz="2000" b="1" dirty="0" smtClean="0">
                <a:solidFill>
                  <a:srgbClr val="0070C0"/>
                </a:solidFill>
              </a:rPr>
              <a:t>paradox</a:t>
            </a:r>
            <a:r>
              <a:rPr lang="nl-NL" sz="2000" dirty="0" smtClean="0"/>
              <a:t> leidt die </a:t>
            </a:r>
            <a:r>
              <a:rPr lang="nl-NL" sz="2000" dirty="0" err="1" smtClean="0"/>
              <a:t>Frege’s</a:t>
            </a:r>
            <a:r>
              <a:rPr lang="nl-NL" sz="2000" dirty="0" smtClean="0"/>
              <a:t> systeem volledig onderuit haalt.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95536" y="4005064"/>
            <a:ext cx="8686800" cy="820687"/>
          </a:xfrm>
          <a:prstGeom prst="rect">
            <a:avLst/>
          </a:prstGeom>
        </p:spPr>
        <p:txBody>
          <a:bodyPr vert="horz" lIns="91440" tIns="45720" rIns="91440" bIns="45720" rtlCol="0">
            <a:noAutofit/>
          </a:bodyPr>
          <a:lstStyle/>
          <a:p>
            <a:pPr marL="342900" indent="-342900">
              <a:spcBef>
                <a:spcPct val="20000"/>
              </a:spcBef>
            </a:pPr>
            <a:r>
              <a:rPr lang="nl-NL" sz="2000" dirty="0" smtClean="0"/>
              <a:t>      </a:t>
            </a:r>
            <a:r>
              <a:rPr lang="nl-NL" sz="2000" dirty="0" smtClean="0">
                <a:solidFill>
                  <a:srgbClr val="0070C0"/>
                </a:solidFill>
              </a:rPr>
              <a:t>Stel dat we in algemene zin over verzamelingen van verzamelingen mogen spreken (dus zonder bepaalde restricties in acht te nemen). Beschouw dan     de verzameling </a:t>
            </a:r>
            <a:r>
              <a:rPr lang="nl-NL" sz="2000" b="1" dirty="0" smtClean="0">
                <a:solidFill>
                  <a:srgbClr val="0070C0"/>
                </a:solidFill>
              </a:rPr>
              <a:t>R</a:t>
            </a:r>
            <a:r>
              <a:rPr lang="nl-NL" sz="2000" dirty="0" smtClean="0">
                <a:solidFill>
                  <a:srgbClr val="0070C0"/>
                </a:solidFill>
              </a:rPr>
              <a:t> van alle verzamelingen die zichzelf </a:t>
            </a:r>
            <a:r>
              <a:rPr lang="nl-NL" sz="2000" i="1" dirty="0" smtClean="0">
                <a:solidFill>
                  <a:srgbClr val="0070C0"/>
                </a:solidFill>
              </a:rPr>
              <a:t>niet</a:t>
            </a:r>
            <a:r>
              <a:rPr lang="nl-NL" sz="2000" dirty="0" smtClean="0">
                <a:solidFill>
                  <a:srgbClr val="0070C0"/>
                </a:solidFill>
              </a:rPr>
              <a:t> als element bevatten. Elementen van </a:t>
            </a:r>
            <a:r>
              <a:rPr lang="nl-NL" sz="2000" b="1" dirty="0" smtClean="0">
                <a:solidFill>
                  <a:srgbClr val="0070C0"/>
                </a:solidFill>
              </a:rPr>
              <a:t>R</a:t>
            </a:r>
            <a:r>
              <a:rPr lang="nl-NL" sz="2000" dirty="0" smtClean="0">
                <a:solidFill>
                  <a:srgbClr val="0070C0"/>
                </a:solidFill>
              </a:rPr>
              <a:t> zijn dus verzamelingen die geen element zijn van zichzelf.</a:t>
            </a:r>
          </a:p>
          <a:p>
            <a:pPr marL="342900" indent="-342900">
              <a:spcBef>
                <a:spcPct val="20000"/>
              </a:spcBef>
            </a:pPr>
            <a:endParaRPr lang="nl-NL" sz="2000" dirty="0" smtClean="0">
              <a:solidFill>
                <a:srgbClr val="0070C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421704" y="5373216"/>
            <a:ext cx="8686800" cy="820687"/>
          </a:xfrm>
          <a:prstGeom prst="rect">
            <a:avLst/>
          </a:prstGeom>
        </p:spPr>
        <p:txBody>
          <a:bodyPr vert="horz" lIns="91440" tIns="45720" rIns="91440" bIns="45720" rtlCol="0">
            <a:noAutofit/>
          </a:bodyPr>
          <a:lstStyle/>
          <a:p>
            <a:pPr marL="342900" indent="-342900">
              <a:spcBef>
                <a:spcPct val="20000"/>
              </a:spcBef>
            </a:pPr>
            <a:r>
              <a:rPr lang="nl-NL" sz="2000" dirty="0" smtClean="0"/>
              <a:t>      </a:t>
            </a:r>
            <a:r>
              <a:rPr lang="nl-NL" sz="2000" dirty="0" smtClean="0">
                <a:solidFill>
                  <a:srgbClr val="0070C0"/>
                </a:solidFill>
              </a:rPr>
              <a:t>In dat geval is </a:t>
            </a:r>
            <a:r>
              <a:rPr lang="nl-NL" sz="2000" b="1" dirty="0" smtClean="0">
                <a:solidFill>
                  <a:srgbClr val="0070C0"/>
                </a:solidFill>
              </a:rPr>
              <a:t>R</a:t>
            </a:r>
            <a:r>
              <a:rPr lang="nl-NL" sz="2000" dirty="0" smtClean="0">
                <a:solidFill>
                  <a:srgbClr val="0070C0"/>
                </a:solidFill>
              </a:rPr>
              <a:t> geen element van zichzelf. Want als </a:t>
            </a:r>
            <a:r>
              <a:rPr lang="nl-NL" sz="2000" b="1" dirty="0" smtClean="0">
                <a:solidFill>
                  <a:srgbClr val="0070C0"/>
                </a:solidFill>
              </a:rPr>
              <a:t>R</a:t>
            </a:r>
            <a:r>
              <a:rPr lang="nl-NL" sz="2000" dirty="0" smtClean="0">
                <a:solidFill>
                  <a:srgbClr val="0070C0"/>
                </a:solidFill>
              </a:rPr>
              <a:t> element van zichzelf    zou zijn, dan zou </a:t>
            </a:r>
            <a:r>
              <a:rPr lang="nl-NL" sz="2000" b="1" dirty="0" smtClean="0">
                <a:solidFill>
                  <a:srgbClr val="0070C0"/>
                </a:solidFill>
              </a:rPr>
              <a:t>R</a:t>
            </a:r>
            <a:r>
              <a:rPr lang="nl-NL" sz="2000" dirty="0" smtClean="0">
                <a:solidFill>
                  <a:srgbClr val="0070C0"/>
                </a:solidFill>
              </a:rPr>
              <a:t> geen element van zichzelf zijn. Ook is het niet zo dat </a:t>
            </a:r>
            <a:r>
              <a:rPr lang="nl-NL" sz="2000" b="1" dirty="0" smtClean="0">
                <a:solidFill>
                  <a:srgbClr val="0070C0"/>
                </a:solidFill>
              </a:rPr>
              <a:t>R</a:t>
            </a:r>
            <a:r>
              <a:rPr lang="nl-NL" sz="2000" dirty="0" smtClean="0">
                <a:solidFill>
                  <a:srgbClr val="0070C0"/>
                </a:solidFill>
              </a:rPr>
              <a:t> geen element van zichzelf is. Want als dat zo zou zijn, dan zou </a:t>
            </a:r>
            <a:r>
              <a:rPr lang="nl-NL" sz="2000" b="1" dirty="0" smtClean="0">
                <a:solidFill>
                  <a:srgbClr val="0070C0"/>
                </a:solidFill>
              </a:rPr>
              <a:t>R</a:t>
            </a:r>
            <a:r>
              <a:rPr lang="nl-NL" sz="2000" dirty="0" smtClean="0">
                <a:solidFill>
                  <a:srgbClr val="0070C0"/>
                </a:solidFill>
              </a:rPr>
              <a:t> zichzelf wel als element bevatten. Kortom, we krijgen een tegenspraak! </a:t>
            </a:r>
            <a:r>
              <a:rPr lang="nl-NL" sz="2000" dirty="0" err="1" smtClean="0">
                <a:solidFill>
                  <a:srgbClr val="0070C0"/>
                </a:solidFill>
              </a:rPr>
              <a:t>Frege’s</a:t>
            </a:r>
            <a:r>
              <a:rPr lang="nl-NL" sz="2000" dirty="0" smtClean="0">
                <a:solidFill>
                  <a:srgbClr val="0070C0"/>
                </a:solidFill>
              </a:rPr>
              <a:t> systeem valt.</a:t>
            </a:r>
          </a:p>
          <a:p>
            <a:pPr marL="342900" indent="-342900">
              <a:spcBef>
                <a:spcPct val="20000"/>
              </a:spcBef>
            </a:pPr>
            <a:endParaRPr lang="nl-NL" sz="2000" dirty="0" smtClean="0">
              <a:solidFill>
                <a:srgbClr val="0070C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0" grpId="0" build="allAtOnce"/>
      <p:bldP spid="11" grpId="0" build="allAtOnce"/>
      <p:bldP spid="12" grpId="0" build="allAtOnce"/>
    </p:bld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Logica </a:t>
            </a:r>
            <a:r>
              <a:rPr lang="nl-NL" sz="3600" dirty="0" err="1" smtClean="0"/>
              <a:t>naturalis</a:t>
            </a:r>
            <a:r>
              <a:rPr lang="nl-NL" sz="3600" dirty="0" smtClean="0"/>
              <a:t>, </a:t>
            </a:r>
            <a:r>
              <a:rPr lang="nl-NL" sz="3600" dirty="0" err="1" smtClean="0"/>
              <a:t>docens</a:t>
            </a:r>
            <a:r>
              <a:rPr lang="nl-NL" sz="3600" dirty="0" smtClean="0"/>
              <a:t> en </a:t>
            </a:r>
            <a:r>
              <a:rPr lang="nl-NL" sz="3600" dirty="0" err="1" smtClean="0"/>
              <a:t>utens</a:t>
            </a:r>
            <a:endParaRPr lang="nl-NL" sz="3600" dirty="0"/>
          </a:p>
        </p:txBody>
      </p:sp>
      <p:sp>
        <p:nvSpPr>
          <p:cNvPr id="7" name="Content Placeholder 2"/>
          <p:cNvSpPr txBox="1">
            <a:spLocks/>
          </p:cNvSpPr>
          <p:nvPr/>
        </p:nvSpPr>
        <p:spPr>
          <a:xfrm>
            <a:off x="349696" y="1600201"/>
            <a:ext cx="8686800" cy="46064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scholastici</a:t>
            </a:r>
            <a:r>
              <a:rPr kumimoji="0" lang="nl-NL" sz="2000" b="0" i="0" u="none" strike="noStrike" kern="1200" cap="none" spc="0" normalizeH="0" noProof="0" dirty="0" smtClean="0">
                <a:ln>
                  <a:noFill/>
                </a:ln>
                <a:solidFill>
                  <a:schemeClr val="tx1"/>
                </a:solidFill>
                <a:effectLst/>
                <a:uLnTx/>
                <a:uFillTx/>
                <a:latin typeface="+mn-lt"/>
                <a:ea typeface="+mn-ea"/>
                <a:cs typeface="+mn-cs"/>
              </a:rPr>
              <a:t> maakten onderscheid tussen drie soorten logica</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49696" y="2276872"/>
            <a:ext cx="8686800" cy="15121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i="1" u="none" strike="noStrike" kern="1200" cap="none" spc="0" normalizeH="0" baseline="0" noProof="0" dirty="0" smtClean="0">
                <a:ln>
                  <a:noFill/>
                </a:ln>
                <a:effectLst/>
                <a:uLnTx/>
                <a:uFillTx/>
                <a:latin typeface="+mn-lt"/>
                <a:ea typeface="+mn-ea"/>
                <a:cs typeface="+mn-cs"/>
              </a:rPr>
              <a:t>Logica</a:t>
            </a:r>
            <a:r>
              <a:rPr kumimoji="0" lang="nl-NL" sz="2000" i="1" u="none" strike="noStrike" kern="1200" cap="none" spc="0" normalizeH="0" noProof="0" dirty="0" smtClean="0">
                <a:ln>
                  <a:noFill/>
                </a:ln>
                <a:effectLst/>
                <a:uLnTx/>
                <a:uFillTx/>
                <a:latin typeface="+mn-lt"/>
                <a:ea typeface="+mn-ea"/>
                <a:cs typeface="+mn-cs"/>
              </a:rPr>
              <a:t> </a:t>
            </a:r>
            <a:r>
              <a:rPr kumimoji="0" lang="nl-NL" sz="2000" i="1" u="none" strike="noStrike" kern="1200" cap="none" spc="0" normalizeH="0" noProof="0" dirty="0" err="1" smtClean="0">
                <a:ln>
                  <a:noFill/>
                </a:ln>
                <a:effectLst/>
                <a:uLnTx/>
                <a:uFillTx/>
                <a:latin typeface="+mn-lt"/>
                <a:ea typeface="+mn-ea"/>
                <a:cs typeface="+mn-cs"/>
              </a:rPr>
              <a:t>naturalis</a:t>
            </a:r>
            <a:r>
              <a:rPr lang="nl-NL" sz="2000" noProof="0" dirty="0" smtClean="0"/>
              <a:t>		Het bij ieder mens van nature aanwezige redeneer- 				vermogen. Dit vermogen bepaald ons redeneren in 				</a:t>
            </a:r>
            <a:r>
              <a:rPr lang="nl-NL" sz="2000" noProof="0" dirty="0" err="1" smtClean="0"/>
              <a:t>concreto</a:t>
            </a:r>
            <a:r>
              <a:rPr lang="nl-NL" sz="2000" noProof="0" dirty="0" smtClean="0"/>
              <a:t> en gaat gepaard met een notie van geldig- 				</a:t>
            </a:r>
            <a:r>
              <a:rPr lang="nl-NL" sz="2000" noProof="0" dirty="0" err="1" smtClean="0"/>
              <a:t>heid</a:t>
            </a:r>
            <a:r>
              <a:rPr lang="nl-NL" sz="2000" noProof="0" dirty="0" smtClean="0"/>
              <a:t> dat aan geen enkel logisch systeem gebonden is. 			Het is intuïtieve maatstaf voor beoordeling systemen.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88032" y="4077072"/>
            <a:ext cx="8820472" cy="15121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000" i="1" u="none" strike="noStrike" kern="1200" cap="none" spc="0" normalizeH="0" baseline="0" noProof="0" dirty="0" smtClean="0">
                <a:ln>
                  <a:noFill/>
                </a:ln>
                <a:effectLst/>
                <a:uLnTx/>
                <a:uFillTx/>
                <a:latin typeface="+mn-lt"/>
                <a:ea typeface="+mn-ea"/>
                <a:cs typeface="+mn-cs"/>
              </a:rPr>
              <a:t>Logica</a:t>
            </a:r>
            <a:r>
              <a:rPr kumimoji="0" lang="nl-NL" sz="2000" i="1" u="none" strike="noStrike" kern="1200" cap="none" spc="0" normalizeH="0" noProof="0" dirty="0" smtClean="0">
                <a:ln>
                  <a:noFill/>
                </a:ln>
                <a:effectLst/>
                <a:uLnTx/>
                <a:uFillTx/>
                <a:latin typeface="+mn-lt"/>
                <a:ea typeface="+mn-ea"/>
                <a:cs typeface="+mn-cs"/>
              </a:rPr>
              <a:t> </a:t>
            </a:r>
            <a:r>
              <a:rPr kumimoji="0" lang="nl-NL" sz="2000" i="1" u="none" strike="noStrike" kern="1200" cap="none" spc="0" normalizeH="0" noProof="0" dirty="0" err="1" smtClean="0">
                <a:ln>
                  <a:noFill/>
                </a:ln>
                <a:effectLst/>
                <a:uLnTx/>
                <a:uFillTx/>
                <a:latin typeface="+mn-lt"/>
                <a:ea typeface="+mn-ea"/>
                <a:cs typeface="+mn-cs"/>
              </a:rPr>
              <a:t>artificialis</a:t>
            </a:r>
            <a:r>
              <a:rPr lang="nl-NL" sz="2000" noProof="0" dirty="0" smtClean="0"/>
              <a:t>		Deze wordt onderverdeeld in de </a:t>
            </a:r>
            <a:r>
              <a:rPr lang="nl-NL" sz="2000" i="1" noProof="0" dirty="0" smtClean="0"/>
              <a:t>logica </a:t>
            </a:r>
            <a:r>
              <a:rPr lang="nl-NL" sz="2000" i="1" noProof="0" dirty="0" err="1" smtClean="0"/>
              <a:t>docens</a:t>
            </a:r>
            <a:r>
              <a:rPr lang="nl-NL" sz="2000" i="1" noProof="0" dirty="0" smtClean="0"/>
              <a:t> </a:t>
            </a:r>
            <a:r>
              <a:rPr lang="nl-NL" sz="2000" noProof="0" dirty="0" smtClean="0"/>
              <a:t>en de 				</a:t>
            </a:r>
            <a:r>
              <a:rPr lang="nl-NL" sz="2000" i="1" noProof="0" dirty="0" smtClean="0"/>
              <a:t>logica </a:t>
            </a:r>
            <a:r>
              <a:rPr lang="nl-NL" sz="2000" i="1" noProof="0" dirty="0" err="1" smtClean="0"/>
              <a:t>utens</a:t>
            </a:r>
            <a:r>
              <a:rPr lang="nl-NL" sz="2000" noProof="0" dirty="0" smtClean="0"/>
              <a:t>. De logica </a:t>
            </a:r>
            <a:r>
              <a:rPr lang="nl-NL" sz="2000" noProof="0" dirty="0" err="1" smtClean="0"/>
              <a:t>docens</a:t>
            </a:r>
            <a:r>
              <a:rPr lang="nl-NL" sz="2000" noProof="0" dirty="0" smtClean="0"/>
              <a:t> </a:t>
            </a:r>
            <a:r>
              <a:rPr lang="nl-NL" sz="2000" dirty="0" smtClean="0"/>
              <a:t>zijn </a:t>
            </a:r>
            <a:r>
              <a:rPr lang="nl-NL" sz="2000" noProof="0" dirty="0" smtClean="0"/>
              <a:t>de logische systemen 			die worden onderwezen (ontstaan door reflectie op 				[abstractie, </a:t>
            </a:r>
            <a:r>
              <a:rPr lang="nl-NL" sz="2000" noProof="0" dirty="0" err="1" smtClean="0"/>
              <a:t>formalisatie</a:t>
            </a:r>
            <a:r>
              <a:rPr lang="nl-NL" sz="2000" noProof="0" dirty="0" smtClean="0"/>
              <a:t> van] logica </a:t>
            </a:r>
            <a:r>
              <a:rPr lang="nl-NL" sz="2000" noProof="0" dirty="0" err="1" smtClean="0"/>
              <a:t>naturalis</a:t>
            </a:r>
            <a:r>
              <a:rPr lang="nl-NL" sz="2000" noProof="0" dirty="0" smtClean="0"/>
              <a:t>). Logica 				</a:t>
            </a:r>
            <a:r>
              <a:rPr lang="nl-NL" sz="2000" noProof="0" dirty="0" err="1" smtClean="0"/>
              <a:t>utens</a:t>
            </a:r>
            <a:r>
              <a:rPr lang="nl-NL" sz="2000" noProof="0" dirty="0" smtClean="0"/>
              <a:t> is toegepaste logica </a:t>
            </a:r>
            <a:r>
              <a:rPr lang="nl-NL" sz="2000" noProof="0" dirty="0" err="1" smtClean="0"/>
              <a:t>docens</a:t>
            </a:r>
            <a:r>
              <a:rPr lang="nl-NL" sz="2000" noProof="0" dirty="0" smtClean="0"/>
              <a:t>. Het is de logica 				</a:t>
            </a:r>
            <a:r>
              <a:rPr lang="nl-NL" sz="2000" noProof="0" dirty="0" err="1" smtClean="0"/>
              <a:t>docens</a:t>
            </a:r>
            <a:r>
              <a:rPr lang="nl-NL" sz="2000" noProof="0" dirty="0" smtClean="0"/>
              <a:t> zoals die wordt gebruikt in de wetenschap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Verband tussen logica </a:t>
            </a:r>
            <a:r>
              <a:rPr lang="nl-NL" sz="3600" dirty="0" err="1" smtClean="0"/>
              <a:t>naturalis</a:t>
            </a:r>
            <a:r>
              <a:rPr lang="nl-NL" sz="3600" dirty="0" smtClean="0"/>
              <a:t> en </a:t>
            </a:r>
            <a:r>
              <a:rPr lang="nl-NL" sz="3600" dirty="0" err="1" smtClean="0"/>
              <a:t>docens</a:t>
            </a:r>
            <a:endParaRPr lang="nl-NL" sz="3600" dirty="0"/>
          </a:p>
        </p:txBody>
      </p:sp>
      <p:sp>
        <p:nvSpPr>
          <p:cNvPr id="6" name="Rectangle 5"/>
          <p:cNvSpPr/>
          <p:nvPr/>
        </p:nvSpPr>
        <p:spPr>
          <a:xfrm>
            <a:off x="1331640" y="2142148"/>
            <a:ext cx="244827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p:cNvSpPr txBox="1"/>
          <p:nvPr/>
        </p:nvSpPr>
        <p:spPr>
          <a:xfrm>
            <a:off x="1619672" y="1556792"/>
            <a:ext cx="2160240" cy="369332"/>
          </a:xfrm>
          <a:prstGeom prst="rect">
            <a:avLst/>
          </a:prstGeom>
          <a:noFill/>
        </p:spPr>
        <p:txBody>
          <a:bodyPr wrap="square" rtlCol="0">
            <a:spAutoFit/>
          </a:bodyPr>
          <a:lstStyle/>
          <a:p>
            <a:r>
              <a:rPr lang="nl-NL" b="1" dirty="0" smtClean="0"/>
              <a:t>Logica </a:t>
            </a:r>
            <a:r>
              <a:rPr lang="nl-NL" b="1" dirty="0" err="1" smtClean="0"/>
              <a:t>naturalis</a:t>
            </a:r>
            <a:endParaRPr lang="nl-NL" b="1" dirty="0"/>
          </a:p>
        </p:txBody>
      </p:sp>
      <p:sp>
        <p:nvSpPr>
          <p:cNvPr id="11" name="Rectangle 10"/>
          <p:cNvSpPr/>
          <p:nvPr/>
        </p:nvSpPr>
        <p:spPr>
          <a:xfrm>
            <a:off x="5292080" y="2142148"/>
            <a:ext cx="244827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5724128" y="1556792"/>
            <a:ext cx="2160240" cy="369332"/>
          </a:xfrm>
          <a:prstGeom prst="rect">
            <a:avLst/>
          </a:prstGeom>
          <a:noFill/>
        </p:spPr>
        <p:txBody>
          <a:bodyPr wrap="square" rtlCol="0">
            <a:spAutoFit/>
          </a:bodyPr>
          <a:lstStyle/>
          <a:p>
            <a:r>
              <a:rPr lang="nl-NL" b="1" dirty="0" smtClean="0"/>
              <a:t>Logica </a:t>
            </a:r>
            <a:r>
              <a:rPr lang="nl-NL" b="1" dirty="0" err="1" smtClean="0"/>
              <a:t>docens</a:t>
            </a:r>
            <a:endParaRPr lang="nl-NL" b="1" dirty="0"/>
          </a:p>
        </p:txBody>
      </p:sp>
      <p:sp>
        <p:nvSpPr>
          <p:cNvPr id="15" name="TextBox 14"/>
          <p:cNvSpPr txBox="1"/>
          <p:nvPr/>
        </p:nvSpPr>
        <p:spPr>
          <a:xfrm>
            <a:off x="1907704" y="2286164"/>
            <a:ext cx="1368152" cy="646331"/>
          </a:xfrm>
          <a:prstGeom prst="rect">
            <a:avLst/>
          </a:prstGeom>
          <a:noFill/>
        </p:spPr>
        <p:txBody>
          <a:bodyPr wrap="square" rtlCol="0">
            <a:spAutoFit/>
          </a:bodyPr>
          <a:lstStyle/>
          <a:p>
            <a:r>
              <a:rPr lang="nl-NL" i="1" dirty="0" smtClean="0"/>
              <a:t>Concrete redenering</a:t>
            </a:r>
            <a:endParaRPr lang="nl-NL" i="1" dirty="0"/>
          </a:p>
        </p:txBody>
      </p:sp>
      <p:cxnSp>
        <p:nvCxnSpPr>
          <p:cNvPr id="20" name="Straight Arrow Connector 19"/>
          <p:cNvCxnSpPr/>
          <p:nvPr/>
        </p:nvCxnSpPr>
        <p:spPr>
          <a:xfrm>
            <a:off x="3347864" y="2646204"/>
            <a:ext cx="23042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24128" y="2286164"/>
            <a:ext cx="2016224" cy="646331"/>
          </a:xfrm>
          <a:prstGeom prst="rect">
            <a:avLst/>
          </a:prstGeom>
          <a:noFill/>
        </p:spPr>
        <p:txBody>
          <a:bodyPr wrap="square" rtlCol="0">
            <a:spAutoFit/>
          </a:bodyPr>
          <a:lstStyle/>
          <a:p>
            <a:r>
              <a:rPr lang="nl-NL" i="1" dirty="0" smtClean="0"/>
              <a:t>Formele </a:t>
            </a:r>
            <a:r>
              <a:rPr lang="nl-NL" i="1" dirty="0" err="1" smtClean="0"/>
              <a:t>redeneer-vorm</a:t>
            </a:r>
            <a:r>
              <a:rPr lang="nl-NL" i="1" dirty="0" smtClean="0"/>
              <a:t> in systeem X</a:t>
            </a:r>
            <a:endParaRPr lang="nl-NL" i="1" dirty="0"/>
          </a:p>
        </p:txBody>
      </p:sp>
      <p:sp>
        <p:nvSpPr>
          <p:cNvPr id="22" name="TextBox 21"/>
          <p:cNvSpPr txBox="1"/>
          <p:nvPr/>
        </p:nvSpPr>
        <p:spPr>
          <a:xfrm>
            <a:off x="5940152" y="3368025"/>
            <a:ext cx="2016224" cy="646331"/>
          </a:xfrm>
          <a:prstGeom prst="rect">
            <a:avLst/>
          </a:prstGeom>
          <a:noFill/>
        </p:spPr>
        <p:txBody>
          <a:bodyPr wrap="square" rtlCol="0">
            <a:spAutoFit/>
          </a:bodyPr>
          <a:lstStyle/>
          <a:p>
            <a:r>
              <a:rPr lang="nl-NL" i="1" dirty="0" smtClean="0"/>
              <a:t>(</a:t>
            </a:r>
            <a:r>
              <a:rPr lang="nl-NL" i="1" dirty="0" err="1" smtClean="0"/>
              <a:t>On</a:t>
            </a:r>
            <a:r>
              <a:rPr lang="nl-NL" i="1" dirty="0" smtClean="0"/>
              <a:t>)geldig in systeem X</a:t>
            </a:r>
            <a:endParaRPr lang="nl-NL" i="1" dirty="0"/>
          </a:p>
        </p:txBody>
      </p:sp>
      <p:cxnSp>
        <p:nvCxnSpPr>
          <p:cNvPr id="24" name="Straight Arrow Connector 23"/>
          <p:cNvCxnSpPr/>
          <p:nvPr/>
        </p:nvCxnSpPr>
        <p:spPr>
          <a:xfrm>
            <a:off x="6588224" y="2934236"/>
            <a:ext cx="0" cy="4320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347864" y="3654316"/>
            <a:ext cx="23042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07704" y="3429000"/>
            <a:ext cx="2016224" cy="369332"/>
          </a:xfrm>
          <a:prstGeom prst="rect">
            <a:avLst/>
          </a:prstGeom>
          <a:noFill/>
        </p:spPr>
        <p:txBody>
          <a:bodyPr wrap="square" rtlCol="0">
            <a:spAutoFit/>
          </a:bodyPr>
          <a:lstStyle/>
          <a:p>
            <a:r>
              <a:rPr lang="nl-NL" i="1" dirty="0" smtClean="0"/>
              <a:t>(</a:t>
            </a:r>
            <a:r>
              <a:rPr lang="nl-NL" i="1" dirty="0" err="1" smtClean="0"/>
              <a:t>On</a:t>
            </a:r>
            <a:r>
              <a:rPr lang="nl-NL" i="1" dirty="0" smtClean="0"/>
              <a:t>)geldig</a:t>
            </a:r>
            <a:endParaRPr lang="nl-NL" i="1" dirty="0"/>
          </a:p>
        </p:txBody>
      </p:sp>
      <p:sp>
        <p:nvSpPr>
          <p:cNvPr id="29" name="TextBox 28"/>
          <p:cNvSpPr txBox="1"/>
          <p:nvPr/>
        </p:nvSpPr>
        <p:spPr>
          <a:xfrm>
            <a:off x="395536" y="4581128"/>
            <a:ext cx="5904656" cy="923330"/>
          </a:xfrm>
          <a:prstGeom prst="rect">
            <a:avLst/>
          </a:prstGeom>
          <a:noFill/>
        </p:spPr>
        <p:txBody>
          <a:bodyPr wrap="square" rtlCol="0">
            <a:spAutoFit/>
          </a:bodyPr>
          <a:lstStyle/>
          <a:p>
            <a:r>
              <a:rPr lang="nl-NL" dirty="0" smtClean="0"/>
              <a:t>De </a:t>
            </a:r>
            <a:r>
              <a:rPr lang="nl-NL" i="1" dirty="0" smtClean="0"/>
              <a:t>logica </a:t>
            </a:r>
            <a:r>
              <a:rPr lang="nl-NL" i="1" dirty="0" err="1" smtClean="0"/>
              <a:t>docens</a:t>
            </a:r>
            <a:r>
              <a:rPr lang="nl-NL" dirty="0" smtClean="0"/>
              <a:t> heeft hier het primaat. Zij schrijft aan de </a:t>
            </a:r>
            <a:r>
              <a:rPr lang="nl-NL" i="1" dirty="0" smtClean="0"/>
              <a:t>logica </a:t>
            </a:r>
            <a:r>
              <a:rPr lang="nl-NL" i="1" dirty="0" err="1" smtClean="0"/>
              <a:t>naturalis</a:t>
            </a:r>
            <a:r>
              <a:rPr lang="nl-NL" i="1" dirty="0" smtClean="0"/>
              <a:t> </a:t>
            </a:r>
            <a:r>
              <a:rPr lang="nl-NL" dirty="0" smtClean="0"/>
              <a:t>voor welke van haar redeneringen geldig zijn. Dit is echter onhoudbare voorstelling van zaken. Waarom?</a:t>
            </a:r>
            <a:endParaRPr lang="nl-NL" dirty="0"/>
          </a:p>
        </p:txBody>
      </p:sp>
      <p:sp>
        <p:nvSpPr>
          <p:cNvPr id="30" name="TextBox 29"/>
          <p:cNvSpPr txBox="1"/>
          <p:nvPr/>
        </p:nvSpPr>
        <p:spPr>
          <a:xfrm>
            <a:off x="395536" y="5517232"/>
            <a:ext cx="7920880" cy="923330"/>
          </a:xfrm>
          <a:prstGeom prst="rect">
            <a:avLst/>
          </a:prstGeom>
          <a:noFill/>
        </p:spPr>
        <p:txBody>
          <a:bodyPr wrap="square" rtlCol="0">
            <a:spAutoFit/>
          </a:bodyPr>
          <a:lstStyle/>
          <a:p>
            <a:r>
              <a:rPr lang="nl-NL" dirty="0" smtClean="0"/>
              <a:t>De reden is dat de </a:t>
            </a:r>
            <a:r>
              <a:rPr lang="nl-NL" i="1" dirty="0" smtClean="0"/>
              <a:t>logica </a:t>
            </a:r>
            <a:r>
              <a:rPr lang="nl-NL" i="1" dirty="0" err="1" smtClean="0"/>
              <a:t>docens</a:t>
            </a:r>
            <a:r>
              <a:rPr lang="nl-NL" dirty="0" smtClean="0"/>
              <a:t> haar legitimiteit ontleend aan de </a:t>
            </a:r>
            <a:r>
              <a:rPr lang="nl-NL" i="1" dirty="0" smtClean="0"/>
              <a:t>logica </a:t>
            </a:r>
            <a:r>
              <a:rPr lang="nl-NL" i="1" dirty="0" err="1" smtClean="0"/>
              <a:t>naturalis</a:t>
            </a:r>
            <a:r>
              <a:rPr lang="nl-NL" dirty="0" smtClean="0"/>
              <a:t>. Vanuit de </a:t>
            </a:r>
            <a:r>
              <a:rPr lang="nl-NL" i="1" dirty="0" smtClean="0"/>
              <a:t>logica </a:t>
            </a:r>
            <a:r>
              <a:rPr lang="nl-NL" i="1" dirty="0" err="1" smtClean="0"/>
              <a:t>naturalis</a:t>
            </a:r>
            <a:r>
              <a:rPr lang="nl-NL" i="1" dirty="0" smtClean="0"/>
              <a:t> </a:t>
            </a:r>
            <a:r>
              <a:rPr lang="nl-NL" dirty="0" smtClean="0"/>
              <a:t>beoordelen we systemen op hun adequaatheid. Deze systemen ontstaan door reflectie op </a:t>
            </a:r>
            <a:r>
              <a:rPr lang="nl-NL" i="1" dirty="0" smtClean="0"/>
              <a:t>logica </a:t>
            </a:r>
            <a:r>
              <a:rPr lang="nl-NL" i="1" dirty="0" err="1" smtClean="0"/>
              <a:t>naturalis</a:t>
            </a:r>
            <a:r>
              <a:rPr lang="nl-NL" dirty="0" smtClean="0"/>
              <a:t>. En hoe kan het ook anders?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20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P spid="30"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Introductieregel voor de negatie (</a:t>
            </a:r>
            <a:r>
              <a:rPr lang="nl-NL" sz="3600" b="1" dirty="0" smtClean="0"/>
              <a:t>¬</a:t>
            </a:r>
            <a:r>
              <a:rPr lang="nl-NL" sz="3600" dirty="0" smtClean="0"/>
              <a:t>)</a:t>
            </a:r>
            <a:endParaRPr lang="nl-NL" sz="3600" dirty="0"/>
          </a:p>
        </p:txBody>
      </p:sp>
      <p:sp>
        <p:nvSpPr>
          <p:cNvPr id="4" name="TextBox 3"/>
          <p:cNvSpPr txBox="1"/>
          <p:nvPr/>
        </p:nvSpPr>
        <p:spPr>
          <a:xfrm>
            <a:off x="611560" y="1700808"/>
            <a:ext cx="3672408" cy="2677656"/>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 Q       </a:t>
            </a:r>
            <a:r>
              <a:rPr lang="nl-NL" sz="2400" b="1" dirty="0" smtClean="0"/>
              <a:t>Prem.</a:t>
            </a:r>
          </a:p>
          <a:p>
            <a:pPr marL="342900" indent="-342900">
              <a:buAutoNum type="arabicPeriod"/>
            </a:pPr>
            <a:r>
              <a:rPr lang="nl-NL" sz="2400" b="1" dirty="0" smtClean="0">
                <a:solidFill>
                  <a:srgbClr val="0070C0"/>
                </a:solidFill>
              </a:rPr>
              <a:t>¬Q           </a:t>
            </a:r>
            <a:r>
              <a:rPr lang="nl-NL" sz="2400" b="1" dirty="0" err="1" smtClean="0"/>
              <a:t>Ass</a:t>
            </a:r>
            <a:r>
              <a:rPr lang="nl-NL" sz="2400" b="1" dirty="0" smtClean="0"/>
              <a:t>.</a:t>
            </a:r>
          </a:p>
          <a:p>
            <a:pPr marL="342900" indent="-342900">
              <a:buAutoNum type="arabicPeriod"/>
            </a:pPr>
            <a:r>
              <a:rPr lang="nl-NL" sz="2400" b="1" dirty="0" smtClean="0">
                <a:solidFill>
                  <a:srgbClr val="0070C0"/>
                </a:solidFill>
              </a:rPr>
              <a:t>P              </a:t>
            </a:r>
            <a:r>
              <a:rPr lang="nl-NL" sz="2400" b="1" dirty="0" err="1" smtClean="0"/>
              <a:t>Ass</a:t>
            </a:r>
            <a:r>
              <a:rPr lang="nl-NL" sz="2400" b="1" dirty="0" smtClean="0"/>
              <a:t>.</a:t>
            </a:r>
          </a:p>
          <a:p>
            <a:pPr marL="342900" indent="-342900">
              <a:buFontTx/>
              <a:buAutoNum type="arabicPeriod"/>
            </a:pPr>
            <a:r>
              <a:rPr lang="nl-NL" sz="2400" b="1" dirty="0" smtClean="0">
                <a:solidFill>
                  <a:srgbClr val="0070C0"/>
                </a:solidFill>
              </a:rPr>
              <a:t>Q             </a:t>
            </a:r>
            <a:r>
              <a:rPr lang="nl-NL" sz="2400" b="1" dirty="0" smtClean="0"/>
              <a:t>G → (1,3)</a:t>
            </a:r>
          </a:p>
          <a:p>
            <a:pPr marL="342900" indent="-342900">
              <a:buFontTx/>
              <a:buAutoNum type="arabicPeriod"/>
            </a:pPr>
            <a:r>
              <a:rPr lang="nl-NL" sz="2400" b="1" dirty="0" smtClean="0">
                <a:solidFill>
                  <a:srgbClr val="0070C0"/>
                </a:solidFill>
              </a:rPr>
              <a:t>Q ∧ ¬Q     </a:t>
            </a:r>
            <a:r>
              <a:rPr lang="nl-NL" sz="2400" b="1" dirty="0" smtClean="0"/>
              <a:t>I</a:t>
            </a:r>
            <a:r>
              <a:rPr lang="nl-NL" sz="2400" b="1" dirty="0" smtClean="0">
                <a:solidFill>
                  <a:srgbClr val="0070C0"/>
                </a:solidFill>
              </a:rPr>
              <a:t> </a:t>
            </a:r>
            <a:r>
              <a:rPr lang="nl-NL" sz="2400" b="1" dirty="0" smtClean="0"/>
              <a:t>∧ (2,4)</a:t>
            </a:r>
            <a:r>
              <a:rPr lang="nl-NL" sz="2400" b="1" dirty="0" smtClean="0">
                <a:solidFill>
                  <a:srgbClr val="0070C0"/>
                </a:solidFill>
              </a:rPr>
              <a:t>    </a:t>
            </a:r>
            <a:r>
              <a:rPr lang="nl-NL" sz="2400" b="1" dirty="0" smtClean="0"/>
              <a:t>  </a:t>
            </a:r>
          </a:p>
          <a:p>
            <a:pPr marL="342900" indent="-342900">
              <a:buFontTx/>
              <a:buAutoNum type="arabicPeriod"/>
            </a:pPr>
            <a:r>
              <a:rPr lang="nl-NL" sz="2400" b="1" dirty="0" smtClean="0">
                <a:solidFill>
                  <a:srgbClr val="0070C0"/>
                </a:solidFill>
              </a:rPr>
              <a:t>¬P               </a:t>
            </a:r>
            <a:r>
              <a:rPr lang="nl-NL" sz="2400" b="1" dirty="0" smtClean="0"/>
              <a:t>I ¬ (3,5)</a:t>
            </a:r>
          </a:p>
          <a:p>
            <a:pPr marL="342900" indent="-342900">
              <a:buFontTx/>
              <a:buAutoNum type="arabicPeriod"/>
            </a:pPr>
            <a:r>
              <a:rPr lang="nl-NL" sz="2400" b="1" dirty="0" smtClean="0">
                <a:solidFill>
                  <a:srgbClr val="0070C0"/>
                </a:solidFill>
              </a:rPr>
              <a:t>¬Q → ¬P          </a:t>
            </a:r>
            <a:r>
              <a:rPr lang="nl-NL" sz="2400" b="1" dirty="0" smtClean="0"/>
              <a:t>I → (2,6)</a:t>
            </a:r>
          </a:p>
        </p:txBody>
      </p:sp>
      <p:cxnSp>
        <p:nvCxnSpPr>
          <p:cNvPr id="15" name="Straight Connector 14"/>
          <p:cNvCxnSpPr/>
          <p:nvPr/>
        </p:nvCxnSpPr>
        <p:spPr>
          <a:xfrm flipH="1">
            <a:off x="323528" y="2132856"/>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3528" y="2132856"/>
            <a:ext cx="0" cy="180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23528" y="3933056"/>
            <a:ext cx="30243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552" y="2492896"/>
            <a:ext cx="648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9552" y="2492896"/>
            <a:ext cx="0" cy="1080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52" y="3573016"/>
            <a:ext cx="16561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608134" y="1844824"/>
            <a:ext cx="2847254" cy="461665"/>
          </a:xfrm>
          <a:prstGeom prst="rect">
            <a:avLst/>
          </a:prstGeom>
        </p:spPr>
        <p:txBody>
          <a:bodyPr wrap="none">
            <a:spAutoFit/>
          </a:bodyPr>
          <a:lstStyle/>
          <a:p>
            <a:r>
              <a:rPr lang="nl-NL" sz="2400" b="1" dirty="0" smtClean="0"/>
              <a:t>P → Q  Ⱶ  ¬Q → ¬P     </a:t>
            </a:r>
            <a:endParaRPr lang="nl-NL" sz="2400" dirty="0"/>
          </a:p>
        </p:txBody>
      </p:sp>
      <p:sp>
        <p:nvSpPr>
          <p:cNvPr id="30" name="TextBox 29"/>
          <p:cNvSpPr txBox="1"/>
          <p:nvPr/>
        </p:nvSpPr>
        <p:spPr>
          <a:xfrm>
            <a:off x="4644008" y="2380818"/>
            <a:ext cx="3096344" cy="400110"/>
          </a:xfrm>
          <a:prstGeom prst="rect">
            <a:avLst/>
          </a:prstGeom>
          <a:noFill/>
        </p:spPr>
        <p:txBody>
          <a:bodyPr wrap="square" rtlCol="0">
            <a:spAutoFit/>
          </a:bodyPr>
          <a:lstStyle/>
          <a:p>
            <a:r>
              <a:rPr lang="nl-NL" sz="2000" i="1" dirty="0" smtClean="0"/>
              <a:t>Contrapositie</a:t>
            </a:r>
            <a:endParaRPr lang="nl-NL"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Verband tussen logica </a:t>
            </a:r>
            <a:r>
              <a:rPr lang="nl-NL" sz="3600" dirty="0" err="1" smtClean="0"/>
              <a:t>naturalis</a:t>
            </a:r>
            <a:r>
              <a:rPr lang="nl-NL" sz="3600" dirty="0" smtClean="0"/>
              <a:t> en </a:t>
            </a:r>
            <a:r>
              <a:rPr lang="nl-NL" sz="3600" dirty="0" err="1" smtClean="0"/>
              <a:t>docens</a:t>
            </a:r>
            <a:endParaRPr lang="nl-NL" sz="3600" dirty="0"/>
          </a:p>
        </p:txBody>
      </p:sp>
      <p:sp>
        <p:nvSpPr>
          <p:cNvPr id="6" name="Rectangle 5"/>
          <p:cNvSpPr/>
          <p:nvPr/>
        </p:nvSpPr>
        <p:spPr>
          <a:xfrm>
            <a:off x="1331640" y="2142148"/>
            <a:ext cx="244827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p:cNvSpPr txBox="1"/>
          <p:nvPr/>
        </p:nvSpPr>
        <p:spPr>
          <a:xfrm>
            <a:off x="1619672" y="1556792"/>
            <a:ext cx="2160240" cy="369332"/>
          </a:xfrm>
          <a:prstGeom prst="rect">
            <a:avLst/>
          </a:prstGeom>
          <a:noFill/>
        </p:spPr>
        <p:txBody>
          <a:bodyPr wrap="square" rtlCol="0">
            <a:spAutoFit/>
          </a:bodyPr>
          <a:lstStyle/>
          <a:p>
            <a:r>
              <a:rPr lang="nl-NL" b="1" dirty="0" smtClean="0"/>
              <a:t>Logica </a:t>
            </a:r>
            <a:r>
              <a:rPr lang="nl-NL" b="1" dirty="0" err="1" smtClean="0"/>
              <a:t>naturalis</a:t>
            </a:r>
            <a:endParaRPr lang="nl-NL" b="1" dirty="0"/>
          </a:p>
        </p:txBody>
      </p:sp>
      <p:sp>
        <p:nvSpPr>
          <p:cNvPr id="11" name="Rectangle 10"/>
          <p:cNvSpPr/>
          <p:nvPr/>
        </p:nvSpPr>
        <p:spPr>
          <a:xfrm>
            <a:off x="5292080" y="2142148"/>
            <a:ext cx="244827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5724128" y="1556792"/>
            <a:ext cx="2160240" cy="369332"/>
          </a:xfrm>
          <a:prstGeom prst="rect">
            <a:avLst/>
          </a:prstGeom>
          <a:noFill/>
        </p:spPr>
        <p:txBody>
          <a:bodyPr wrap="square" rtlCol="0">
            <a:spAutoFit/>
          </a:bodyPr>
          <a:lstStyle/>
          <a:p>
            <a:r>
              <a:rPr lang="nl-NL" b="1" dirty="0" smtClean="0"/>
              <a:t>Logica </a:t>
            </a:r>
            <a:r>
              <a:rPr lang="nl-NL" b="1" dirty="0" err="1" smtClean="0"/>
              <a:t>docens</a:t>
            </a:r>
            <a:endParaRPr lang="nl-NL" b="1" dirty="0"/>
          </a:p>
        </p:txBody>
      </p:sp>
      <p:sp>
        <p:nvSpPr>
          <p:cNvPr id="15" name="TextBox 14"/>
          <p:cNvSpPr txBox="1"/>
          <p:nvPr/>
        </p:nvSpPr>
        <p:spPr>
          <a:xfrm>
            <a:off x="1907704" y="2286164"/>
            <a:ext cx="1368152" cy="646331"/>
          </a:xfrm>
          <a:prstGeom prst="rect">
            <a:avLst/>
          </a:prstGeom>
          <a:noFill/>
        </p:spPr>
        <p:txBody>
          <a:bodyPr wrap="square" rtlCol="0">
            <a:spAutoFit/>
          </a:bodyPr>
          <a:lstStyle/>
          <a:p>
            <a:r>
              <a:rPr lang="nl-NL" i="1" dirty="0" smtClean="0"/>
              <a:t>Concrete redenering</a:t>
            </a:r>
            <a:endParaRPr lang="nl-NL" i="1" dirty="0"/>
          </a:p>
        </p:txBody>
      </p:sp>
      <p:cxnSp>
        <p:nvCxnSpPr>
          <p:cNvPr id="20" name="Straight Arrow Connector 19"/>
          <p:cNvCxnSpPr/>
          <p:nvPr/>
        </p:nvCxnSpPr>
        <p:spPr>
          <a:xfrm>
            <a:off x="3347864" y="3645024"/>
            <a:ext cx="23042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24128" y="2286164"/>
            <a:ext cx="2016224" cy="646331"/>
          </a:xfrm>
          <a:prstGeom prst="rect">
            <a:avLst/>
          </a:prstGeom>
          <a:noFill/>
        </p:spPr>
        <p:txBody>
          <a:bodyPr wrap="square" rtlCol="0">
            <a:spAutoFit/>
          </a:bodyPr>
          <a:lstStyle/>
          <a:p>
            <a:r>
              <a:rPr lang="nl-NL" i="1" dirty="0" smtClean="0"/>
              <a:t>Formele </a:t>
            </a:r>
            <a:r>
              <a:rPr lang="nl-NL" i="1" dirty="0" err="1" smtClean="0"/>
              <a:t>redeneer-vorm</a:t>
            </a:r>
            <a:r>
              <a:rPr lang="nl-NL" i="1" dirty="0" smtClean="0"/>
              <a:t> in systeem X</a:t>
            </a:r>
            <a:endParaRPr lang="nl-NL" i="1" dirty="0"/>
          </a:p>
        </p:txBody>
      </p:sp>
      <p:sp>
        <p:nvSpPr>
          <p:cNvPr id="22" name="TextBox 21"/>
          <p:cNvSpPr txBox="1"/>
          <p:nvPr/>
        </p:nvSpPr>
        <p:spPr>
          <a:xfrm>
            <a:off x="5940152" y="3368025"/>
            <a:ext cx="2016224" cy="646331"/>
          </a:xfrm>
          <a:prstGeom prst="rect">
            <a:avLst/>
          </a:prstGeom>
          <a:noFill/>
        </p:spPr>
        <p:txBody>
          <a:bodyPr wrap="square" rtlCol="0">
            <a:spAutoFit/>
          </a:bodyPr>
          <a:lstStyle/>
          <a:p>
            <a:r>
              <a:rPr lang="nl-NL" i="1" dirty="0" smtClean="0"/>
              <a:t>(</a:t>
            </a:r>
            <a:r>
              <a:rPr lang="nl-NL" i="1" dirty="0" err="1" smtClean="0"/>
              <a:t>On</a:t>
            </a:r>
            <a:r>
              <a:rPr lang="nl-NL" i="1" dirty="0" smtClean="0"/>
              <a:t>)geldig in systeem X</a:t>
            </a:r>
            <a:endParaRPr lang="nl-NL" i="1" dirty="0"/>
          </a:p>
        </p:txBody>
      </p:sp>
      <p:cxnSp>
        <p:nvCxnSpPr>
          <p:cNvPr id="27" name="Straight Arrow Connector 26"/>
          <p:cNvCxnSpPr/>
          <p:nvPr/>
        </p:nvCxnSpPr>
        <p:spPr>
          <a:xfrm flipH="1">
            <a:off x="3275856" y="2636912"/>
            <a:ext cx="23042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07704" y="3429000"/>
            <a:ext cx="2016224" cy="369332"/>
          </a:xfrm>
          <a:prstGeom prst="rect">
            <a:avLst/>
          </a:prstGeom>
          <a:noFill/>
        </p:spPr>
        <p:txBody>
          <a:bodyPr wrap="square" rtlCol="0">
            <a:spAutoFit/>
          </a:bodyPr>
          <a:lstStyle/>
          <a:p>
            <a:r>
              <a:rPr lang="nl-NL" i="1" dirty="0" smtClean="0"/>
              <a:t>(</a:t>
            </a:r>
            <a:r>
              <a:rPr lang="nl-NL" i="1" dirty="0" err="1" smtClean="0"/>
              <a:t>On</a:t>
            </a:r>
            <a:r>
              <a:rPr lang="nl-NL" i="1" dirty="0" smtClean="0"/>
              <a:t>)geldig</a:t>
            </a:r>
            <a:endParaRPr lang="nl-NL" i="1" dirty="0"/>
          </a:p>
        </p:txBody>
      </p:sp>
      <p:sp>
        <p:nvSpPr>
          <p:cNvPr id="29" name="TextBox 28"/>
          <p:cNvSpPr txBox="1"/>
          <p:nvPr/>
        </p:nvSpPr>
        <p:spPr>
          <a:xfrm>
            <a:off x="395536" y="4581128"/>
            <a:ext cx="6336704" cy="923330"/>
          </a:xfrm>
          <a:prstGeom prst="rect">
            <a:avLst/>
          </a:prstGeom>
          <a:noFill/>
        </p:spPr>
        <p:txBody>
          <a:bodyPr wrap="square" rtlCol="0">
            <a:spAutoFit/>
          </a:bodyPr>
          <a:lstStyle/>
          <a:p>
            <a:r>
              <a:rPr lang="nl-NL" dirty="0" smtClean="0"/>
              <a:t>De </a:t>
            </a:r>
            <a:r>
              <a:rPr lang="nl-NL" i="1" dirty="0" smtClean="0"/>
              <a:t>logica </a:t>
            </a:r>
            <a:r>
              <a:rPr lang="nl-NL" i="1" dirty="0" err="1" smtClean="0"/>
              <a:t>naturalis</a:t>
            </a:r>
            <a:r>
              <a:rPr lang="nl-NL" dirty="0" smtClean="0"/>
              <a:t> heeft hier het primaat. Zij schrijft aan de </a:t>
            </a:r>
            <a:r>
              <a:rPr lang="nl-NL" i="1" dirty="0" smtClean="0"/>
              <a:t>logica </a:t>
            </a:r>
            <a:r>
              <a:rPr lang="nl-NL" i="1" dirty="0" err="1" smtClean="0"/>
              <a:t>docens</a:t>
            </a:r>
            <a:r>
              <a:rPr lang="nl-NL" i="1" dirty="0" smtClean="0"/>
              <a:t> </a:t>
            </a:r>
            <a:r>
              <a:rPr lang="nl-NL" dirty="0" smtClean="0"/>
              <a:t>voor welke van haar redeneringen geldig en ongeldig moeten zijn. Dit is echter ook onhoudbaar. Waarom? </a:t>
            </a:r>
            <a:endParaRPr lang="nl-NL" dirty="0"/>
          </a:p>
        </p:txBody>
      </p:sp>
      <p:sp>
        <p:nvSpPr>
          <p:cNvPr id="30" name="TextBox 29"/>
          <p:cNvSpPr txBox="1"/>
          <p:nvPr/>
        </p:nvSpPr>
        <p:spPr>
          <a:xfrm>
            <a:off x="395536" y="5517232"/>
            <a:ext cx="7920880" cy="923330"/>
          </a:xfrm>
          <a:prstGeom prst="rect">
            <a:avLst/>
          </a:prstGeom>
          <a:noFill/>
        </p:spPr>
        <p:txBody>
          <a:bodyPr wrap="square" rtlCol="0">
            <a:spAutoFit/>
          </a:bodyPr>
          <a:lstStyle/>
          <a:p>
            <a:r>
              <a:rPr lang="nl-NL" dirty="0" smtClean="0"/>
              <a:t>Sommige complexe natuurlijke taal redeneringen kunnen alleen op hun geldigheid beoordeeld worden door ze te evalueren vanuit een bij die concrete redenering passend logisch systeem in de </a:t>
            </a:r>
            <a:r>
              <a:rPr lang="nl-NL" i="1" dirty="0" smtClean="0"/>
              <a:t>logica </a:t>
            </a:r>
            <a:r>
              <a:rPr lang="nl-NL" i="1" dirty="0" err="1" smtClean="0"/>
              <a:t>docens</a:t>
            </a:r>
            <a:r>
              <a:rPr lang="nl-NL" dirty="0" smtClean="0"/>
              <a:t>.</a:t>
            </a:r>
            <a:endParaRPr lang="nl-NL" dirty="0"/>
          </a:p>
        </p:txBody>
      </p:sp>
      <p:cxnSp>
        <p:nvCxnSpPr>
          <p:cNvPr id="17" name="Straight Arrow Connector 16"/>
          <p:cNvCxnSpPr/>
          <p:nvPr/>
        </p:nvCxnSpPr>
        <p:spPr>
          <a:xfrm>
            <a:off x="2483768" y="2996952"/>
            <a:ext cx="0" cy="4320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20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P spid="30" grpId="0" build="allAtOnce"/>
    </p:bld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Verband tussen logica </a:t>
            </a:r>
            <a:r>
              <a:rPr lang="nl-NL" sz="3600" dirty="0" err="1" smtClean="0"/>
              <a:t>naturalis</a:t>
            </a:r>
            <a:r>
              <a:rPr lang="nl-NL" sz="3600" dirty="0" smtClean="0"/>
              <a:t> en </a:t>
            </a:r>
            <a:r>
              <a:rPr lang="nl-NL" sz="3600" dirty="0" err="1" smtClean="0"/>
              <a:t>docens</a:t>
            </a:r>
            <a:endParaRPr lang="nl-NL" sz="3600" dirty="0"/>
          </a:p>
        </p:txBody>
      </p:sp>
      <p:sp>
        <p:nvSpPr>
          <p:cNvPr id="6" name="Rectangle 5"/>
          <p:cNvSpPr/>
          <p:nvPr/>
        </p:nvSpPr>
        <p:spPr>
          <a:xfrm>
            <a:off x="1331640" y="2142148"/>
            <a:ext cx="244827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p:cNvSpPr txBox="1"/>
          <p:nvPr/>
        </p:nvSpPr>
        <p:spPr>
          <a:xfrm>
            <a:off x="1619672" y="1556792"/>
            <a:ext cx="2160240" cy="369332"/>
          </a:xfrm>
          <a:prstGeom prst="rect">
            <a:avLst/>
          </a:prstGeom>
          <a:noFill/>
        </p:spPr>
        <p:txBody>
          <a:bodyPr wrap="square" rtlCol="0">
            <a:spAutoFit/>
          </a:bodyPr>
          <a:lstStyle/>
          <a:p>
            <a:r>
              <a:rPr lang="nl-NL" b="1" dirty="0" smtClean="0"/>
              <a:t>Logica </a:t>
            </a:r>
            <a:r>
              <a:rPr lang="nl-NL" b="1" dirty="0" err="1" smtClean="0"/>
              <a:t>naturalis</a:t>
            </a:r>
            <a:endParaRPr lang="nl-NL" b="1" dirty="0"/>
          </a:p>
        </p:txBody>
      </p:sp>
      <p:sp>
        <p:nvSpPr>
          <p:cNvPr id="11" name="Rectangle 10"/>
          <p:cNvSpPr/>
          <p:nvPr/>
        </p:nvSpPr>
        <p:spPr>
          <a:xfrm>
            <a:off x="5292080" y="2142148"/>
            <a:ext cx="244827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5724128" y="1556792"/>
            <a:ext cx="2160240" cy="369332"/>
          </a:xfrm>
          <a:prstGeom prst="rect">
            <a:avLst/>
          </a:prstGeom>
          <a:noFill/>
        </p:spPr>
        <p:txBody>
          <a:bodyPr wrap="square" rtlCol="0">
            <a:spAutoFit/>
          </a:bodyPr>
          <a:lstStyle/>
          <a:p>
            <a:r>
              <a:rPr lang="nl-NL" b="1" dirty="0" smtClean="0"/>
              <a:t>Logica </a:t>
            </a:r>
            <a:r>
              <a:rPr lang="nl-NL" b="1" dirty="0" err="1" smtClean="0"/>
              <a:t>docens</a:t>
            </a:r>
            <a:endParaRPr lang="nl-NL" b="1" dirty="0"/>
          </a:p>
        </p:txBody>
      </p:sp>
      <p:sp>
        <p:nvSpPr>
          <p:cNvPr id="15" name="TextBox 14"/>
          <p:cNvSpPr txBox="1"/>
          <p:nvPr/>
        </p:nvSpPr>
        <p:spPr>
          <a:xfrm>
            <a:off x="1907704" y="2286164"/>
            <a:ext cx="1368152" cy="646331"/>
          </a:xfrm>
          <a:prstGeom prst="rect">
            <a:avLst/>
          </a:prstGeom>
          <a:noFill/>
        </p:spPr>
        <p:txBody>
          <a:bodyPr wrap="square" rtlCol="0">
            <a:spAutoFit/>
          </a:bodyPr>
          <a:lstStyle/>
          <a:p>
            <a:r>
              <a:rPr lang="nl-NL" i="1" dirty="0" smtClean="0"/>
              <a:t>Concrete redenering</a:t>
            </a:r>
            <a:endParaRPr lang="nl-NL" i="1" dirty="0"/>
          </a:p>
        </p:txBody>
      </p:sp>
      <p:sp>
        <p:nvSpPr>
          <p:cNvPr id="21" name="TextBox 20"/>
          <p:cNvSpPr txBox="1"/>
          <p:nvPr/>
        </p:nvSpPr>
        <p:spPr>
          <a:xfrm>
            <a:off x="5724128" y="2286164"/>
            <a:ext cx="2016224" cy="646331"/>
          </a:xfrm>
          <a:prstGeom prst="rect">
            <a:avLst/>
          </a:prstGeom>
          <a:noFill/>
        </p:spPr>
        <p:txBody>
          <a:bodyPr wrap="square" rtlCol="0">
            <a:spAutoFit/>
          </a:bodyPr>
          <a:lstStyle/>
          <a:p>
            <a:r>
              <a:rPr lang="nl-NL" i="1" dirty="0" smtClean="0"/>
              <a:t>Formele </a:t>
            </a:r>
            <a:r>
              <a:rPr lang="nl-NL" i="1" dirty="0" err="1" smtClean="0"/>
              <a:t>redeneer-vorm</a:t>
            </a:r>
            <a:r>
              <a:rPr lang="nl-NL" i="1" dirty="0" smtClean="0"/>
              <a:t> in systeem X</a:t>
            </a:r>
            <a:endParaRPr lang="nl-NL" i="1" dirty="0"/>
          </a:p>
        </p:txBody>
      </p:sp>
      <p:sp>
        <p:nvSpPr>
          <p:cNvPr id="22" name="TextBox 21"/>
          <p:cNvSpPr txBox="1"/>
          <p:nvPr/>
        </p:nvSpPr>
        <p:spPr>
          <a:xfrm>
            <a:off x="5940152" y="3368025"/>
            <a:ext cx="2016224" cy="646331"/>
          </a:xfrm>
          <a:prstGeom prst="rect">
            <a:avLst/>
          </a:prstGeom>
          <a:noFill/>
        </p:spPr>
        <p:txBody>
          <a:bodyPr wrap="square" rtlCol="0">
            <a:spAutoFit/>
          </a:bodyPr>
          <a:lstStyle/>
          <a:p>
            <a:r>
              <a:rPr lang="nl-NL" i="1" dirty="0" smtClean="0"/>
              <a:t>(</a:t>
            </a:r>
            <a:r>
              <a:rPr lang="nl-NL" i="1" dirty="0" err="1" smtClean="0"/>
              <a:t>On</a:t>
            </a:r>
            <a:r>
              <a:rPr lang="nl-NL" i="1" dirty="0" smtClean="0"/>
              <a:t>)geldig in systeem X</a:t>
            </a:r>
            <a:endParaRPr lang="nl-NL" i="1" dirty="0"/>
          </a:p>
        </p:txBody>
      </p:sp>
      <p:sp>
        <p:nvSpPr>
          <p:cNvPr id="28" name="TextBox 27"/>
          <p:cNvSpPr txBox="1"/>
          <p:nvPr/>
        </p:nvSpPr>
        <p:spPr>
          <a:xfrm>
            <a:off x="1907704" y="3429000"/>
            <a:ext cx="2016224" cy="369332"/>
          </a:xfrm>
          <a:prstGeom prst="rect">
            <a:avLst/>
          </a:prstGeom>
          <a:noFill/>
        </p:spPr>
        <p:txBody>
          <a:bodyPr wrap="square" rtlCol="0">
            <a:spAutoFit/>
          </a:bodyPr>
          <a:lstStyle/>
          <a:p>
            <a:r>
              <a:rPr lang="nl-NL" i="1" dirty="0" smtClean="0"/>
              <a:t>(</a:t>
            </a:r>
            <a:r>
              <a:rPr lang="nl-NL" i="1" dirty="0" err="1" smtClean="0"/>
              <a:t>On</a:t>
            </a:r>
            <a:r>
              <a:rPr lang="nl-NL" i="1" dirty="0" smtClean="0"/>
              <a:t>)geldig</a:t>
            </a:r>
            <a:endParaRPr lang="nl-NL" i="1" dirty="0"/>
          </a:p>
        </p:txBody>
      </p:sp>
      <p:sp>
        <p:nvSpPr>
          <p:cNvPr id="29" name="TextBox 28"/>
          <p:cNvSpPr txBox="1"/>
          <p:nvPr/>
        </p:nvSpPr>
        <p:spPr>
          <a:xfrm>
            <a:off x="395536" y="4581128"/>
            <a:ext cx="7776864" cy="1477328"/>
          </a:xfrm>
          <a:prstGeom prst="rect">
            <a:avLst/>
          </a:prstGeom>
          <a:noFill/>
        </p:spPr>
        <p:txBody>
          <a:bodyPr wrap="square" rtlCol="0">
            <a:spAutoFit/>
          </a:bodyPr>
          <a:lstStyle/>
          <a:p>
            <a:r>
              <a:rPr lang="nl-NL" dirty="0" smtClean="0"/>
              <a:t>Er is dan ook veeleer sprake van een wisselwerking tussen de </a:t>
            </a:r>
            <a:r>
              <a:rPr lang="nl-NL" i="1" dirty="0" smtClean="0"/>
              <a:t>logica </a:t>
            </a:r>
            <a:r>
              <a:rPr lang="nl-NL" i="1" dirty="0" err="1" smtClean="0"/>
              <a:t>naturalis</a:t>
            </a:r>
            <a:r>
              <a:rPr lang="nl-NL" dirty="0" smtClean="0"/>
              <a:t> en de </a:t>
            </a:r>
            <a:r>
              <a:rPr lang="nl-NL" i="1" dirty="0" smtClean="0"/>
              <a:t>logica </a:t>
            </a:r>
            <a:r>
              <a:rPr lang="nl-NL" i="1" dirty="0" err="1" smtClean="0"/>
              <a:t>docens</a:t>
            </a:r>
            <a:r>
              <a:rPr lang="nl-NL" dirty="0" smtClean="0"/>
              <a:t>. Een logische systeem wordt gerechtvaardigd vanuit de </a:t>
            </a:r>
            <a:r>
              <a:rPr lang="nl-NL" i="1" dirty="0" smtClean="0"/>
              <a:t>logica </a:t>
            </a:r>
            <a:r>
              <a:rPr lang="nl-NL" i="1" dirty="0" err="1" smtClean="0"/>
              <a:t>naturalis</a:t>
            </a:r>
            <a:r>
              <a:rPr lang="nl-NL" dirty="0" smtClean="0"/>
              <a:t>, maar kan vervolgens op haar beurt bepaalde redeneringen in de </a:t>
            </a:r>
            <a:r>
              <a:rPr lang="nl-NL" i="1" dirty="0" smtClean="0"/>
              <a:t>logica </a:t>
            </a:r>
            <a:r>
              <a:rPr lang="nl-NL" i="1" dirty="0" err="1" smtClean="0"/>
              <a:t>naturalis</a:t>
            </a:r>
            <a:r>
              <a:rPr lang="nl-NL" dirty="0" smtClean="0"/>
              <a:t> rechtvaardigen of juist van de hand wijzen. Het primaat ligt dus niet bij de </a:t>
            </a:r>
            <a:r>
              <a:rPr lang="nl-NL" i="1" dirty="0" smtClean="0"/>
              <a:t>logica </a:t>
            </a:r>
            <a:r>
              <a:rPr lang="nl-NL" i="1" dirty="0" err="1" smtClean="0"/>
              <a:t>docens</a:t>
            </a:r>
            <a:r>
              <a:rPr lang="nl-NL" dirty="0" smtClean="0"/>
              <a:t> en ook niet bij de </a:t>
            </a:r>
            <a:r>
              <a:rPr lang="nl-NL" i="1" dirty="0" smtClean="0"/>
              <a:t>logica </a:t>
            </a:r>
            <a:r>
              <a:rPr lang="nl-NL" i="1" dirty="0" err="1" smtClean="0"/>
              <a:t>naturalis</a:t>
            </a:r>
            <a:r>
              <a:rPr lang="nl-NL" dirty="0" smtClean="0"/>
              <a:t>.</a:t>
            </a:r>
            <a:endParaRPr lang="nl-NL" dirty="0"/>
          </a:p>
        </p:txBody>
      </p:sp>
      <p:cxnSp>
        <p:nvCxnSpPr>
          <p:cNvPr id="17" name="Straight Arrow Connector 16"/>
          <p:cNvCxnSpPr/>
          <p:nvPr/>
        </p:nvCxnSpPr>
        <p:spPr>
          <a:xfrm>
            <a:off x="3203848" y="3140968"/>
            <a:ext cx="2592288"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88224" y="2924944"/>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11760" y="2924944"/>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Intensionele</a:t>
            </a:r>
            <a:r>
              <a:rPr lang="nl-NL" sz="3600" dirty="0" smtClean="0"/>
              <a:t> logica</a:t>
            </a:r>
            <a:endParaRPr lang="nl-NL" sz="3600" dirty="0"/>
          </a:p>
        </p:txBody>
      </p:sp>
      <p:sp>
        <p:nvSpPr>
          <p:cNvPr id="9" name="Content Placeholder 2"/>
          <p:cNvSpPr txBox="1">
            <a:spLocks/>
          </p:cNvSpPr>
          <p:nvPr/>
        </p:nvSpPr>
        <p:spPr>
          <a:xfrm>
            <a:off x="457200" y="1384177"/>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klassieke propositie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en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predikaatlogica</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voldoet aan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het compositiebeginsel</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b="0" i="0" u="none" strike="noStrike" kern="1200" cap="none" spc="0" normalizeH="0" noProof="0" dirty="0" smtClean="0">
                <a:ln>
                  <a:noFill/>
                </a:ln>
                <a:solidFill>
                  <a:schemeClr val="tx1"/>
                </a:solidFill>
                <a:effectLst/>
                <a:uLnTx/>
                <a:uFillTx/>
                <a:latin typeface="+mn-lt"/>
                <a:ea typeface="+mn-ea"/>
                <a:cs typeface="+mn-cs"/>
              </a:rPr>
              <a:t>   De semantische waarde van een expressie wordt bepaald door (is een functie    van) de semantische waarden van haar syntactische delen.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899592" y="2492896"/>
            <a:ext cx="936104" cy="369332"/>
          </a:xfrm>
          <a:prstGeom prst="rect">
            <a:avLst/>
          </a:prstGeom>
          <a:noFill/>
        </p:spPr>
        <p:txBody>
          <a:bodyPr wrap="square" rtlCol="0">
            <a:spAutoFit/>
          </a:bodyPr>
          <a:lstStyle/>
          <a:p>
            <a:r>
              <a:rPr lang="nl-NL" b="1" dirty="0" smtClean="0"/>
              <a:t>P</a:t>
            </a:r>
            <a:r>
              <a:rPr lang="nl-NL" dirty="0" smtClean="0"/>
              <a:t> </a:t>
            </a:r>
            <a:r>
              <a:rPr lang="nl-NL" b="1" dirty="0" smtClean="0"/>
              <a:t>∧ Q</a:t>
            </a:r>
            <a:r>
              <a:rPr lang="nl-NL"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Intensionele</a:t>
            </a:r>
            <a:r>
              <a:rPr lang="nl-NL" sz="3600" dirty="0" smtClean="0"/>
              <a:t> logica</a:t>
            </a:r>
            <a:endParaRPr lang="nl-NL" sz="3600" dirty="0"/>
          </a:p>
        </p:txBody>
      </p:sp>
      <p:sp>
        <p:nvSpPr>
          <p:cNvPr id="9" name="Content Placeholder 2"/>
          <p:cNvSpPr txBox="1">
            <a:spLocks/>
          </p:cNvSpPr>
          <p:nvPr/>
        </p:nvSpPr>
        <p:spPr>
          <a:xfrm>
            <a:off x="457200" y="1384177"/>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klassieke propositie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en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predikaatlogica</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voldoet aan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het compositiebeginsel</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b="0" i="0" u="none" strike="noStrike" kern="1200" cap="none" spc="0" normalizeH="0" noProof="0" dirty="0" smtClean="0">
                <a:ln>
                  <a:noFill/>
                </a:ln>
                <a:solidFill>
                  <a:schemeClr val="tx1"/>
                </a:solidFill>
                <a:effectLst/>
                <a:uLnTx/>
                <a:uFillTx/>
                <a:latin typeface="+mn-lt"/>
                <a:ea typeface="+mn-ea"/>
                <a:cs typeface="+mn-cs"/>
              </a:rPr>
              <a:t>   De semantische waarde van een expressie wordt bepaald door (is een functie    van) de semantische waarden van haar syntactische delen.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899592" y="2492896"/>
            <a:ext cx="936104" cy="369332"/>
          </a:xfrm>
          <a:prstGeom prst="rect">
            <a:avLst/>
          </a:prstGeom>
          <a:noFill/>
        </p:spPr>
        <p:txBody>
          <a:bodyPr wrap="square" rtlCol="0">
            <a:spAutoFit/>
          </a:bodyPr>
          <a:lstStyle/>
          <a:p>
            <a:r>
              <a:rPr lang="nl-NL" b="1" dirty="0" smtClean="0">
                <a:solidFill>
                  <a:srgbClr val="C00000"/>
                </a:solidFill>
              </a:rPr>
              <a:t>P</a:t>
            </a:r>
            <a:r>
              <a:rPr lang="nl-NL" dirty="0" smtClean="0"/>
              <a:t> </a:t>
            </a:r>
            <a:r>
              <a:rPr lang="nl-NL" b="1" dirty="0" smtClean="0">
                <a:solidFill>
                  <a:srgbClr val="00B050"/>
                </a:solidFill>
              </a:rPr>
              <a:t>∧</a:t>
            </a:r>
            <a:r>
              <a:rPr lang="nl-NL" b="1" dirty="0" smtClean="0"/>
              <a:t> </a:t>
            </a:r>
            <a:r>
              <a:rPr lang="nl-NL" b="1" dirty="0" smtClean="0">
                <a:solidFill>
                  <a:srgbClr val="0070C0"/>
                </a:solidFill>
              </a:rPr>
              <a:t>Q</a:t>
            </a:r>
            <a:r>
              <a:rPr lang="nl-NL" dirty="0" smtClean="0"/>
              <a:t> </a:t>
            </a:r>
            <a:endParaRPr lang="nl-NL" dirty="0"/>
          </a:p>
        </p:txBody>
      </p:sp>
      <p:sp>
        <p:nvSpPr>
          <p:cNvPr id="14" name="TextBox 13"/>
          <p:cNvSpPr txBox="1"/>
          <p:nvPr/>
        </p:nvSpPr>
        <p:spPr>
          <a:xfrm>
            <a:off x="1907704" y="2452826"/>
            <a:ext cx="936104" cy="400110"/>
          </a:xfrm>
          <a:prstGeom prst="rect">
            <a:avLst/>
          </a:prstGeom>
          <a:noFill/>
        </p:spPr>
        <p:txBody>
          <a:bodyPr wrap="square" rtlCol="0">
            <a:spAutoFit/>
          </a:bodyPr>
          <a:lstStyle/>
          <a:p>
            <a:r>
              <a:rPr lang="nl-NL" sz="2000" b="1" dirty="0" smtClean="0"/>
              <a:t>∀x F(x)</a:t>
            </a:r>
            <a:endParaRPr lang="nl-N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Intensionele</a:t>
            </a:r>
            <a:r>
              <a:rPr lang="nl-NL" sz="3600" dirty="0" smtClean="0"/>
              <a:t> logica</a:t>
            </a:r>
            <a:endParaRPr lang="nl-NL" sz="3600" dirty="0"/>
          </a:p>
        </p:txBody>
      </p:sp>
      <p:sp>
        <p:nvSpPr>
          <p:cNvPr id="9" name="Content Placeholder 2"/>
          <p:cNvSpPr txBox="1">
            <a:spLocks/>
          </p:cNvSpPr>
          <p:nvPr/>
        </p:nvSpPr>
        <p:spPr>
          <a:xfrm>
            <a:off x="457200" y="1384177"/>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klassieke propositie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en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predikaatlogica</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voldoet aan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het compositiebeginsel</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000" b="0" i="0" u="none" strike="noStrike" kern="1200" cap="none" spc="0" normalizeH="0" noProof="0" dirty="0" smtClean="0">
                <a:ln>
                  <a:noFill/>
                </a:ln>
                <a:solidFill>
                  <a:schemeClr val="tx1"/>
                </a:solidFill>
                <a:effectLst/>
                <a:uLnTx/>
                <a:uFillTx/>
                <a:latin typeface="+mn-lt"/>
                <a:ea typeface="+mn-ea"/>
                <a:cs typeface="+mn-cs"/>
              </a:rPr>
              <a:t>   De semantische waarde van een expressie wordt bepaald door (is een functie    van) de semantische waarden van haar syntactische delen.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899592" y="2492896"/>
            <a:ext cx="936104" cy="369332"/>
          </a:xfrm>
          <a:prstGeom prst="rect">
            <a:avLst/>
          </a:prstGeom>
          <a:noFill/>
        </p:spPr>
        <p:txBody>
          <a:bodyPr wrap="square" rtlCol="0">
            <a:spAutoFit/>
          </a:bodyPr>
          <a:lstStyle/>
          <a:p>
            <a:r>
              <a:rPr lang="nl-NL" b="1" dirty="0" smtClean="0">
                <a:solidFill>
                  <a:srgbClr val="C00000"/>
                </a:solidFill>
              </a:rPr>
              <a:t>P</a:t>
            </a:r>
            <a:r>
              <a:rPr lang="nl-NL" dirty="0" smtClean="0"/>
              <a:t> </a:t>
            </a:r>
            <a:r>
              <a:rPr lang="nl-NL" b="1" dirty="0" smtClean="0">
                <a:solidFill>
                  <a:srgbClr val="00B050"/>
                </a:solidFill>
              </a:rPr>
              <a:t>∧</a:t>
            </a:r>
            <a:r>
              <a:rPr lang="nl-NL" b="1" dirty="0" smtClean="0"/>
              <a:t> </a:t>
            </a:r>
            <a:r>
              <a:rPr lang="nl-NL" b="1" dirty="0" smtClean="0">
                <a:solidFill>
                  <a:srgbClr val="0070C0"/>
                </a:solidFill>
              </a:rPr>
              <a:t>Q</a:t>
            </a:r>
            <a:r>
              <a:rPr lang="nl-NL" dirty="0" smtClean="0"/>
              <a:t> </a:t>
            </a:r>
            <a:endParaRPr lang="nl-NL" dirty="0"/>
          </a:p>
        </p:txBody>
      </p:sp>
      <p:sp>
        <p:nvSpPr>
          <p:cNvPr id="14" name="TextBox 13"/>
          <p:cNvSpPr txBox="1"/>
          <p:nvPr/>
        </p:nvSpPr>
        <p:spPr>
          <a:xfrm>
            <a:off x="1907704" y="2452826"/>
            <a:ext cx="936104" cy="400110"/>
          </a:xfrm>
          <a:prstGeom prst="rect">
            <a:avLst/>
          </a:prstGeom>
          <a:noFill/>
        </p:spPr>
        <p:txBody>
          <a:bodyPr wrap="square" rtlCol="0">
            <a:spAutoFit/>
          </a:bodyPr>
          <a:lstStyle/>
          <a:p>
            <a:r>
              <a:rPr lang="nl-NL" sz="2000" b="1" dirty="0" smtClean="0">
                <a:solidFill>
                  <a:srgbClr val="C00000"/>
                </a:solidFill>
              </a:rPr>
              <a:t>∀x</a:t>
            </a:r>
            <a:r>
              <a:rPr lang="nl-NL" sz="2000" b="1" dirty="0" smtClean="0"/>
              <a:t> </a:t>
            </a:r>
            <a:r>
              <a:rPr lang="nl-NL" sz="2000" b="1" dirty="0" smtClean="0">
                <a:solidFill>
                  <a:srgbClr val="00B050"/>
                </a:solidFill>
              </a:rPr>
              <a:t>F(x)</a:t>
            </a:r>
            <a:endParaRPr lang="nl-NL" sz="2000" dirty="0">
              <a:solidFill>
                <a:srgbClr val="00B050"/>
              </a:solidFill>
            </a:endParaRPr>
          </a:p>
        </p:txBody>
      </p:sp>
    </p:spTree>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Intensionele</a:t>
            </a:r>
            <a:r>
              <a:rPr lang="nl-NL" sz="3600" dirty="0" smtClean="0"/>
              <a:t> logica</a:t>
            </a:r>
            <a:endParaRPr lang="nl-NL" sz="3600" dirty="0"/>
          </a:p>
        </p:txBody>
      </p:sp>
      <p:sp>
        <p:nvSpPr>
          <p:cNvPr id="9" name="Content Placeholder 2"/>
          <p:cNvSpPr txBox="1">
            <a:spLocks/>
          </p:cNvSpPr>
          <p:nvPr/>
        </p:nvSpPr>
        <p:spPr>
          <a:xfrm>
            <a:off x="457200" y="1384177"/>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De </a:t>
            </a:r>
            <a:r>
              <a:rPr lang="nl-NL" sz="2000" dirty="0" err="1" smtClean="0"/>
              <a:t>kl</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assieke</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propositie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en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predikaatlogica</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voldoet aan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het compositiebeginsel</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r>
              <a:rPr lang="nl-NL" sz="2000" dirty="0" smtClean="0"/>
              <a:t>        De s</a:t>
            </a:r>
            <a:r>
              <a:rPr kumimoji="0" lang="nl-NL" sz="2000" b="0" i="0" u="none" strike="noStrike" kern="1200" cap="none" spc="0" normalizeH="0" noProof="0" dirty="0" err="1" smtClean="0">
                <a:ln>
                  <a:noFill/>
                </a:ln>
                <a:solidFill>
                  <a:schemeClr val="tx1"/>
                </a:solidFill>
                <a:effectLst/>
                <a:uLnTx/>
                <a:uFillTx/>
                <a:latin typeface="+mn-lt"/>
                <a:ea typeface="+mn-ea"/>
                <a:cs typeface="+mn-cs"/>
              </a:rPr>
              <a:t>emantische</a:t>
            </a:r>
            <a:r>
              <a:rPr kumimoji="0" lang="nl-NL" sz="2000" b="0" i="0" u="none" strike="noStrike" kern="1200" cap="none" spc="0" normalizeH="0" noProof="0" dirty="0" smtClean="0">
                <a:ln>
                  <a:noFill/>
                </a:ln>
                <a:solidFill>
                  <a:schemeClr val="tx1"/>
                </a:solidFill>
                <a:effectLst/>
                <a:uLnTx/>
                <a:uFillTx/>
                <a:latin typeface="+mn-lt"/>
                <a:ea typeface="+mn-ea"/>
                <a:cs typeface="+mn-cs"/>
              </a:rPr>
              <a:t> waarde van een expressie wordt bepaald door (is een functie van) de semantische waarden van haar syntactische delen.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395536" y="4077072"/>
            <a:ext cx="8496944" cy="50405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nl-NL" sz="2000" dirty="0" smtClean="0"/>
              <a:t>De klassieke propositie- en </a:t>
            </a:r>
            <a:r>
              <a:rPr lang="nl-NL" sz="2000" dirty="0" err="1" smtClean="0"/>
              <a:t>predikaatlogica</a:t>
            </a:r>
            <a:r>
              <a:rPr lang="nl-NL" sz="2000" dirty="0" smtClean="0"/>
              <a:t> is eveneens </a:t>
            </a:r>
            <a:r>
              <a:rPr lang="nl-NL" sz="2000" i="1" dirty="0" err="1" smtClean="0"/>
              <a:t>extensioneel</a:t>
            </a:r>
            <a:endParaRPr lang="nl-NL" sz="2000" i="1" dirty="0" smtClean="0"/>
          </a:p>
        </p:txBody>
      </p:sp>
      <p:sp>
        <p:nvSpPr>
          <p:cNvPr id="11" name="Content Placeholder 2"/>
          <p:cNvSpPr txBox="1">
            <a:spLocks/>
          </p:cNvSpPr>
          <p:nvPr/>
        </p:nvSpPr>
        <p:spPr>
          <a:xfrm>
            <a:off x="395536" y="5373216"/>
            <a:ext cx="8496944" cy="504056"/>
          </a:xfrm>
          <a:prstGeom prst="rect">
            <a:avLst/>
          </a:prstGeom>
        </p:spPr>
        <p:txBody>
          <a:bodyPr vert="horz" lIns="91440" tIns="45720" rIns="91440" bIns="45720" rtlCol="0">
            <a:noAutofit/>
          </a:bodyPr>
          <a:lstStyle/>
          <a:p>
            <a:pPr marL="342900" lvl="0" indent="-342900">
              <a:spcBef>
                <a:spcPct val="20000"/>
              </a:spcBef>
              <a:defRPr/>
            </a:pPr>
            <a:r>
              <a:rPr lang="nl-NL" dirty="0" smtClean="0"/>
              <a:t>	Semantische waarde van een zin </a:t>
            </a:r>
            <a:r>
              <a:rPr lang="nl-NL" b="1" dirty="0" smtClean="0"/>
              <a:t>is</a:t>
            </a:r>
            <a:r>
              <a:rPr lang="nl-NL" dirty="0" smtClean="0"/>
              <a:t> haar waarheidswaarde</a:t>
            </a:r>
          </a:p>
        </p:txBody>
      </p:sp>
      <p:sp>
        <p:nvSpPr>
          <p:cNvPr id="12" name="Content Placeholder 2"/>
          <p:cNvSpPr txBox="1">
            <a:spLocks/>
          </p:cNvSpPr>
          <p:nvPr/>
        </p:nvSpPr>
        <p:spPr>
          <a:xfrm>
            <a:off x="395536" y="3040361"/>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Dit betekent dat in een formule deelformules met dezelfde semantische             waarde voor elkaar</a:t>
            </a:r>
            <a:r>
              <a:rPr kumimoji="0" lang="nl-NL" sz="2000" b="0" i="0" u="none" strike="noStrike" kern="1200" cap="none" spc="0" normalizeH="0" noProof="0" dirty="0" smtClean="0">
                <a:ln>
                  <a:noFill/>
                </a:ln>
                <a:solidFill>
                  <a:schemeClr val="tx1"/>
                </a:solidFill>
                <a:effectLst/>
                <a:uLnTx/>
                <a:uFillTx/>
                <a:latin typeface="+mn-lt"/>
                <a:ea typeface="+mn-ea"/>
                <a:cs typeface="+mn-cs"/>
              </a:rPr>
              <a:t> mogen worden verwisseld, zonder dat de semantische  waarde van de formule daardoor veranderd.</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899592" y="2492896"/>
            <a:ext cx="936104" cy="369332"/>
          </a:xfrm>
          <a:prstGeom prst="rect">
            <a:avLst/>
          </a:prstGeom>
          <a:noFill/>
        </p:spPr>
        <p:txBody>
          <a:bodyPr wrap="square" rtlCol="0">
            <a:spAutoFit/>
          </a:bodyPr>
          <a:lstStyle/>
          <a:p>
            <a:r>
              <a:rPr lang="nl-NL" b="1" dirty="0" smtClean="0">
                <a:solidFill>
                  <a:srgbClr val="C00000"/>
                </a:solidFill>
              </a:rPr>
              <a:t>P</a:t>
            </a:r>
            <a:r>
              <a:rPr lang="nl-NL" dirty="0" smtClean="0"/>
              <a:t> </a:t>
            </a:r>
            <a:r>
              <a:rPr lang="nl-NL" b="1" dirty="0" smtClean="0">
                <a:solidFill>
                  <a:srgbClr val="00B050"/>
                </a:solidFill>
              </a:rPr>
              <a:t>∧</a:t>
            </a:r>
            <a:r>
              <a:rPr lang="nl-NL" b="1" dirty="0" smtClean="0"/>
              <a:t> </a:t>
            </a:r>
            <a:r>
              <a:rPr lang="nl-NL" b="1" dirty="0" smtClean="0">
                <a:solidFill>
                  <a:srgbClr val="0070C0"/>
                </a:solidFill>
              </a:rPr>
              <a:t>Q</a:t>
            </a:r>
            <a:r>
              <a:rPr lang="nl-NL" dirty="0" smtClean="0"/>
              <a:t> </a:t>
            </a:r>
            <a:endParaRPr lang="nl-NL" dirty="0"/>
          </a:p>
        </p:txBody>
      </p:sp>
      <p:sp>
        <p:nvSpPr>
          <p:cNvPr id="14" name="TextBox 13"/>
          <p:cNvSpPr txBox="1"/>
          <p:nvPr/>
        </p:nvSpPr>
        <p:spPr>
          <a:xfrm>
            <a:off x="1907704" y="2452826"/>
            <a:ext cx="936104" cy="400110"/>
          </a:xfrm>
          <a:prstGeom prst="rect">
            <a:avLst/>
          </a:prstGeom>
          <a:noFill/>
        </p:spPr>
        <p:txBody>
          <a:bodyPr wrap="square" rtlCol="0">
            <a:spAutoFit/>
          </a:bodyPr>
          <a:lstStyle/>
          <a:p>
            <a:r>
              <a:rPr lang="nl-NL" sz="2000" b="1" dirty="0" smtClean="0">
                <a:solidFill>
                  <a:srgbClr val="C00000"/>
                </a:solidFill>
              </a:rPr>
              <a:t>∀x</a:t>
            </a:r>
            <a:r>
              <a:rPr lang="nl-NL" sz="2000" b="1" dirty="0" smtClean="0"/>
              <a:t> </a:t>
            </a:r>
            <a:r>
              <a:rPr lang="nl-NL" sz="2000" b="1" dirty="0" smtClean="0">
                <a:solidFill>
                  <a:srgbClr val="00B050"/>
                </a:solidFill>
              </a:rPr>
              <a:t>F(x)</a:t>
            </a:r>
            <a:endParaRPr lang="nl-NL" sz="2000" dirty="0">
              <a:solidFill>
                <a:srgbClr val="00B050"/>
              </a:solidFill>
            </a:endParaRPr>
          </a:p>
        </p:txBody>
      </p:sp>
      <p:sp>
        <p:nvSpPr>
          <p:cNvPr id="15" name="Content Placeholder 2"/>
          <p:cNvSpPr txBox="1">
            <a:spLocks/>
          </p:cNvSpPr>
          <p:nvPr/>
        </p:nvSpPr>
        <p:spPr>
          <a:xfrm>
            <a:off x="360040" y="4509120"/>
            <a:ext cx="9108504" cy="432048"/>
          </a:xfrm>
          <a:prstGeom prst="rect">
            <a:avLst/>
          </a:prstGeom>
        </p:spPr>
        <p:txBody>
          <a:bodyPr vert="horz" lIns="91440" tIns="45720" rIns="91440" bIns="45720" rtlCol="0">
            <a:noAutofit/>
          </a:bodyPr>
          <a:lstStyle/>
          <a:p>
            <a:pPr marL="342900" lvl="0" indent="-342900">
              <a:spcBef>
                <a:spcPct val="20000"/>
              </a:spcBef>
              <a:defRPr/>
            </a:pPr>
            <a:r>
              <a:rPr lang="nl-NL" dirty="0" smtClean="0"/>
              <a:t>	 Semantische waarde individuconstante </a:t>
            </a:r>
            <a:r>
              <a:rPr lang="nl-NL" b="1" dirty="0" smtClean="0"/>
              <a:t>is</a:t>
            </a:r>
            <a:r>
              <a:rPr lang="nl-NL" dirty="0" smtClean="0"/>
              <a:t> het object waarnaar verwezen wordt</a:t>
            </a:r>
          </a:p>
        </p:txBody>
      </p:sp>
      <p:sp>
        <p:nvSpPr>
          <p:cNvPr id="16" name="Content Placeholder 2"/>
          <p:cNvSpPr txBox="1">
            <a:spLocks/>
          </p:cNvSpPr>
          <p:nvPr/>
        </p:nvSpPr>
        <p:spPr>
          <a:xfrm>
            <a:off x="360040" y="4941168"/>
            <a:ext cx="9108504" cy="432048"/>
          </a:xfrm>
          <a:prstGeom prst="rect">
            <a:avLst/>
          </a:prstGeom>
        </p:spPr>
        <p:txBody>
          <a:bodyPr vert="horz" lIns="91440" tIns="45720" rIns="91440" bIns="45720" rtlCol="0">
            <a:noAutofit/>
          </a:bodyPr>
          <a:lstStyle/>
          <a:p>
            <a:pPr marL="342900" lvl="0" indent="-342900">
              <a:spcBef>
                <a:spcPct val="20000"/>
              </a:spcBef>
              <a:defRPr/>
            </a:pPr>
            <a:r>
              <a:rPr lang="nl-NL" dirty="0" smtClean="0"/>
              <a:t>	 Semantische waarde </a:t>
            </a:r>
            <a:r>
              <a:rPr lang="nl-NL" dirty="0" err="1" smtClean="0"/>
              <a:t>predikaatletter</a:t>
            </a:r>
            <a:r>
              <a:rPr lang="nl-NL" dirty="0" smtClean="0"/>
              <a:t> </a:t>
            </a:r>
            <a:r>
              <a:rPr lang="nl-NL" b="1" dirty="0" smtClean="0"/>
              <a:t>is</a:t>
            </a:r>
            <a:r>
              <a:rPr lang="nl-NL" dirty="0" smtClean="0"/>
              <a:t> de verzameling objecten die eronder vallen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5" grpId="0" build="allAtOnce"/>
      <p:bldP spid="16" grpId="0" build="allAtOnce"/>
    </p:bld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Intensionele</a:t>
            </a:r>
            <a:r>
              <a:rPr lang="nl-NL" sz="3600" dirty="0" smtClean="0"/>
              <a:t> logica</a:t>
            </a:r>
            <a:endParaRPr lang="nl-NL" sz="3600" dirty="0"/>
          </a:p>
        </p:txBody>
      </p:sp>
      <p:sp>
        <p:nvSpPr>
          <p:cNvPr id="9" name="Content Placeholder 2"/>
          <p:cNvSpPr txBox="1">
            <a:spLocks/>
          </p:cNvSpPr>
          <p:nvPr/>
        </p:nvSpPr>
        <p:spPr>
          <a:xfrm>
            <a:off x="457200" y="1384177"/>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Uit het feit dat de klassieke propositie- en </a:t>
            </a:r>
            <a:r>
              <a:rPr lang="nl-NL" sz="2000" dirty="0" err="1" smtClean="0"/>
              <a:t>predikaatlogica</a:t>
            </a:r>
            <a:r>
              <a:rPr lang="nl-NL" sz="2000" dirty="0" smtClean="0"/>
              <a:t> voldoet aan het compositiebeginsel en </a:t>
            </a:r>
            <a:r>
              <a:rPr lang="nl-NL" sz="2000" dirty="0" err="1" smtClean="0"/>
              <a:t>extensioneel</a:t>
            </a:r>
            <a:r>
              <a:rPr lang="nl-NL" sz="2000" dirty="0" smtClean="0"/>
              <a:t> is, volgen drie verschillende principes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85192" y="2320281"/>
            <a:ext cx="8939336" cy="388639"/>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1.</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Als formule</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el-GR" sz="2000" b="1" i="1" u="none" strike="noStrike" kern="1200" cap="none" spc="0" normalizeH="0" noProof="0" dirty="0" smtClean="0">
                <a:ln>
                  <a:noFill/>
                </a:ln>
                <a:solidFill>
                  <a:schemeClr val="tx1"/>
                </a:solidFill>
                <a:effectLst/>
                <a:uLnTx/>
                <a:uFillTx/>
                <a:latin typeface="+mn-lt"/>
                <a:ea typeface="+mn-ea"/>
                <a:cs typeface="+mn-cs"/>
              </a:rPr>
              <a:t>α</a:t>
            </a:r>
            <a:r>
              <a:rPr kumimoji="0" lang="nl-NL" sz="2000" b="0" i="0" u="none" strike="noStrike" kern="1200" cap="none" spc="0" normalizeH="0" noProof="0" dirty="0" smtClean="0">
                <a:ln>
                  <a:noFill/>
                </a:ln>
                <a:solidFill>
                  <a:schemeClr val="tx1"/>
                </a:solidFill>
                <a:effectLst/>
                <a:uLnTx/>
                <a:uFillTx/>
                <a:latin typeface="+mn-lt"/>
                <a:ea typeface="+mn-ea"/>
                <a:cs typeface="+mn-cs"/>
              </a:rPr>
              <a:t> dezelfde waarheidswaarde heeft als formule </a:t>
            </a:r>
            <a:r>
              <a:rPr kumimoji="0" lang="el-GR" sz="2000" b="1" i="1" u="none" strike="noStrike" kern="1200" cap="none" spc="0" normalizeH="0" noProof="0" dirty="0" smtClean="0">
                <a:ln>
                  <a:noFill/>
                </a:ln>
                <a:solidFill>
                  <a:schemeClr val="tx1"/>
                </a:solidFill>
                <a:effectLst/>
                <a:uLnTx/>
                <a:uFillTx/>
                <a:latin typeface="+mn-lt"/>
                <a:ea typeface="+mn-ea"/>
                <a:cs typeface="+mn-cs"/>
              </a:rPr>
              <a:t>β</a:t>
            </a:r>
            <a:r>
              <a:rPr kumimoji="0" lang="nl-NL" sz="2000" b="0" i="0" u="none" strike="noStrike" kern="1200" cap="none" spc="0" normalizeH="0" noProof="0" dirty="0" smtClean="0">
                <a:ln>
                  <a:noFill/>
                </a:ln>
                <a:solidFill>
                  <a:schemeClr val="tx1"/>
                </a:solidFill>
                <a:effectLst/>
                <a:uLnTx/>
                <a:uFillTx/>
                <a:latin typeface="+mn-lt"/>
                <a:ea typeface="+mn-ea"/>
                <a:cs typeface="+mn-cs"/>
              </a:rPr>
              <a:t> en als </a:t>
            </a:r>
            <a:r>
              <a:rPr lang="el-GR" sz="2000" b="1" i="1" dirty="0" smtClean="0"/>
              <a:t>α</a:t>
            </a:r>
            <a:r>
              <a:rPr lang="nl-NL" sz="2000" dirty="0" smtClean="0"/>
              <a:t>                             een deelformule is van </a:t>
            </a:r>
            <a:r>
              <a:rPr lang="el-GR" sz="2000" b="1" i="1" dirty="0" smtClean="0"/>
              <a:t>γ</a:t>
            </a:r>
            <a:r>
              <a:rPr lang="nl-NL" sz="2000" dirty="0" smtClean="0"/>
              <a:t>, dan verandert de waarheidswaarde van </a:t>
            </a:r>
            <a:r>
              <a:rPr lang="el-GR" sz="2000" b="1" dirty="0" smtClean="0"/>
              <a:t>γ</a:t>
            </a:r>
            <a:r>
              <a:rPr lang="nl-NL" sz="2000" dirty="0" smtClean="0"/>
              <a:t>                               niet wanneer daarin </a:t>
            </a:r>
            <a:r>
              <a:rPr lang="el-GR" sz="2000" b="1" i="1" dirty="0" smtClean="0"/>
              <a:t>α</a:t>
            </a:r>
            <a:r>
              <a:rPr lang="nl-NL" sz="2000" dirty="0" smtClean="0"/>
              <a:t> wordt vervangen door </a:t>
            </a:r>
            <a:r>
              <a:rPr lang="el-GR" sz="2000" b="1" i="1" dirty="0" smtClean="0"/>
              <a:t>β</a:t>
            </a:r>
            <a:r>
              <a:rPr lang="nl-NL" sz="2000" dirty="0" smtClean="0"/>
              <a:t>   </a:t>
            </a:r>
            <a:r>
              <a:rPr kumimoji="0" lang="nl-NL" sz="2000" b="0" i="0" u="none" strike="noStrike" kern="1200" cap="none" spc="0" normalizeH="0" noProof="0" dirty="0" smtClean="0">
                <a:ln>
                  <a:noFill/>
                </a:ln>
                <a:solidFill>
                  <a:schemeClr val="tx1"/>
                </a:solidFill>
                <a:effectLst/>
                <a:uLnTx/>
                <a:uFillTx/>
                <a:latin typeface="+mn-lt"/>
                <a:ea typeface="+mn-ea"/>
                <a:cs typeface="+mn-cs"/>
              </a:rPr>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385192" y="3429000"/>
            <a:ext cx="8939336" cy="388639"/>
          </a:xfrm>
          <a:prstGeom prst="rect">
            <a:avLst/>
          </a:prstGeom>
        </p:spPr>
        <p:txBody>
          <a:bodyPr vert="horz" lIns="91440" tIns="45720" rIns="91440" bIns="45720" rtlCol="0">
            <a:noAutofit/>
          </a:bodyPr>
          <a:lstStyle/>
          <a:p>
            <a:pPr marL="342900" lvl="0" indent="-342900">
              <a:spcBef>
                <a:spcPct val="20000"/>
              </a:spcBef>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2.   Als individuconstanten</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kumimoji="0" lang="nl-NL" sz="2000" b="1" i="0" u="none" strike="noStrike" kern="1200" cap="none" spc="0" normalizeH="0" noProof="0" dirty="0" smtClean="0">
                <a:ln>
                  <a:noFill/>
                </a:ln>
                <a:solidFill>
                  <a:schemeClr val="tx1"/>
                </a:solidFill>
                <a:effectLst/>
                <a:uLnTx/>
                <a:uFillTx/>
                <a:latin typeface="+mn-lt"/>
                <a:ea typeface="+mn-ea"/>
                <a:cs typeface="+mn-cs"/>
              </a:rPr>
              <a:t>a</a:t>
            </a:r>
            <a:r>
              <a:rPr kumimoji="0" lang="nl-NL" sz="2000" b="0" i="0" u="none" strike="noStrike" kern="1200" cap="none" spc="0" normalizeH="0" noProof="0" dirty="0" smtClean="0">
                <a:ln>
                  <a:noFill/>
                </a:ln>
                <a:solidFill>
                  <a:schemeClr val="tx1"/>
                </a:solidFill>
                <a:effectLst/>
                <a:uLnTx/>
                <a:uFillTx/>
                <a:latin typeface="+mn-lt"/>
                <a:ea typeface="+mn-ea"/>
                <a:cs typeface="+mn-cs"/>
              </a:rPr>
              <a:t> en </a:t>
            </a:r>
            <a:r>
              <a:rPr kumimoji="0" lang="nl-NL" sz="2000" b="1" i="0" u="none" strike="noStrike" kern="1200" cap="none" spc="0" normalizeH="0" noProof="0" dirty="0" smtClean="0">
                <a:ln>
                  <a:noFill/>
                </a:ln>
                <a:solidFill>
                  <a:schemeClr val="tx1"/>
                </a:solidFill>
                <a:effectLst/>
                <a:uLnTx/>
                <a:uFillTx/>
                <a:latin typeface="+mn-lt"/>
                <a:ea typeface="+mn-ea"/>
                <a:cs typeface="+mn-cs"/>
              </a:rPr>
              <a:t>b</a:t>
            </a:r>
            <a:r>
              <a:rPr kumimoji="0" lang="nl-NL" sz="2000" b="0" i="0" u="none" strike="noStrike" kern="1200" cap="none" spc="0" normalizeH="0" noProof="0" dirty="0" smtClean="0">
                <a:ln>
                  <a:noFill/>
                </a:ln>
                <a:solidFill>
                  <a:schemeClr val="tx1"/>
                </a:solidFill>
                <a:effectLst/>
                <a:uLnTx/>
                <a:uFillTx/>
                <a:latin typeface="+mn-lt"/>
                <a:ea typeface="+mn-ea"/>
                <a:cs typeface="+mn-cs"/>
              </a:rPr>
              <a:t> naar hetzelfde object verwijzen en </a:t>
            </a:r>
            <a:r>
              <a:rPr kumimoji="0" lang="nl-NL" sz="2000" b="1" i="0" u="none" strike="noStrike" kern="1200" cap="none" spc="0" normalizeH="0" noProof="0" dirty="0" smtClean="0">
                <a:ln>
                  <a:noFill/>
                </a:ln>
                <a:solidFill>
                  <a:schemeClr val="tx1"/>
                </a:solidFill>
                <a:effectLst/>
                <a:uLnTx/>
                <a:uFillTx/>
                <a:latin typeface="+mn-lt"/>
                <a:ea typeface="+mn-ea"/>
                <a:cs typeface="+mn-cs"/>
              </a:rPr>
              <a:t>a</a:t>
            </a:r>
            <a:r>
              <a:rPr kumimoji="0" lang="nl-NL" sz="2000" b="0" i="0" u="none" strike="noStrike" kern="1200" cap="none" spc="0" normalizeH="0" noProof="0" dirty="0" smtClean="0">
                <a:ln>
                  <a:noFill/>
                </a:ln>
                <a:solidFill>
                  <a:schemeClr val="tx1"/>
                </a:solidFill>
                <a:effectLst/>
                <a:uLnTx/>
                <a:uFillTx/>
                <a:latin typeface="+mn-lt"/>
                <a:ea typeface="+mn-ea"/>
                <a:cs typeface="+mn-cs"/>
              </a:rPr>
              <a:t> treedt op               in een formule </a:t>
            </a:r>
            <a:r>
              <a:rPr lang="el-GR" sz="2000" b="1" i="1" dirty="0" smtClean="0"/>
              <a:t>α</a:t>
            </a:r>
            <a:r>
              <a:rPr lang="nl-NL" sz="2000" dirty="0" smtClean="0"/>
              <a:t>, dan verandert de waarheidswaarde van </a:t>
            </a:r>
            <a:r>
              <a:rPr lang="el-GR" sz="2000" b="1" i="1" dirty="0" smtClean="0"/>
              <a:t>α</a:t>
            </a:r>
            <a:r>
              <a:rPr lang="nl-NL" sz="2000" dirty="0" smtClean="0"/>
              <a:t> niet als daarin                    </a:t>
            </a:r>
            <a:r>
              <a:rPr lang="nl-NL" sz="2000" b="1" dirty="0" smtClean="0"/>
              <a:t>a</a:t>
            </a:r>
            <a:r>
              <a:rPr lang="nl-NL" sz="2000" dirty="0" smtClean="0"/>
              <a:t> wordt vervangen door </a:t>
            </a:r>
            <a:r>
              <a:rPr lang="nl-NL" sz="2000" b="1" dirty="0" smtClean="0"/>
              <a:t>b</a:t>
            </a:r>
            <a:r>
              <a:rPr kumimoji="0" lang="nl-NL" sz="2000" b="0" i="0" u="none" strike="noStrike" kern="1200" cap="none" spc="0" normalizeH="0" noProof="0" dirty="0" smtClean="0">
                <a:ln>
                  <a:noFill/>
                </a:ln>
                <a:solidFill>
                  <a:schemeClr val="tx1"/>
                </a:solidFill>
                <a:effectLst/>
                <a:uLnTx/>
                <a:uFillTx/>
                <a:latin typeface="+mn-lt"/>
                <a:ea typeface="+mn-ea"/>
                <a:cs typeface="+mn-cs"/>
              </a:rPr>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2"/>
          <p:cNvSpPr txBox="1">
            <a:spLocks/>
          </p:cNvSpPr>
          <p:nvPr/>
        </p:nvSpPr>
        <p:spPr>
          <a:xfrm>
            <a:off x="374848" y="4480521"/>
            <a:ext cx="8939336" cy="388639"/>
          </a:xfrm>
          <a:prstGeom prst="rect">
            <a:avLst/>
          </a:prstGeom>
        </p:spPr>
        <p:txBody>
          <a:bodyPr vert="horz" lIns="91440" tIns="45720" rIns="91440" bIns="45720" rtlCol="0">
            <a:noAutofit/>
          </a:bodyPr>
          <a:lstStyle/>
          <a:p>
            <a:pPr marL="342900" lvl="0" indent="-342900">
              <a:spcBef>
                <a:spcPct val="20000"/>
              </a:spcBef>
            </a:pPr>
            <a:r>
              <a:rPr lang="nl-NL" sz="2000" dirty="0" smtClean="0"/>
              <a:t>3.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Als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predikaatl</a:t>
            </a:r>
            <a:r>
              <a:rPr lang="nl-NL" sz="2000" dirty="0" smtClean="0"/>
              <a:t>etters </a:t>
            </a:r>
            <a:r>
              <a:rPr lang="nl-NL" sz="2000" b="1" dirty="0" smtClean="0"/>
              <a:t>A</a:t>
            </a:r>
            <a:r>
              <a:rPr lang="nl-NL" sz="2000" dirty="0" smtClean="0"/>
              <a:t> en </a:t>
            </a:r>
            <a:r>
              <a:rPr lang="nl-NL" sz="2000" b="1" dirty="0" smtClean="0"/>
              <a:t>B</a:t>
            </a:r>
            <a:r>
              <a:rPr lang="nl-NL" sz="2000" dirty="0" smtClean="0"/>
              <a:t> dezelfde verzameling van objecten bepalen en </a:t>
            </a:r>
            <a:r>
              <a:rPr lang="nl-NL" sz="2000" b="1" dirty="0" smtClean="0"/>
              <a:t>A</a:t>
            </a:r>
            <a:r>
              <a:rPr lang="nl-NL" sz="2000" dirty="0" smtClean="0"/>
              <a:t> treedt op in een formule </a:t>
            </a:r>
            <a:r>
              <a:rPr lang="el-GR" sz="2000" b="1" i="1" dirty="0" smtClean="0"/>
              <a:t>α</a:t>
            </a:r>
            <a:r>
              <a:rPr lang="nl-NL" sz="2000" b="1" i="1" dirty="0" smtClean="0"/>
              <a:t>, </a:t>
            </a:r>
            <a:r>
              <a:rPr lang="nl-NL" sz="2000" dirty="0" smtClean="0"/>
              <a:t>dan verandert de waarheidswaarde van </a:t>
            </a:r>
            <a:r>
              <a:rPr lang="el-GR" sz="2000" b="1" i="1" dirty="0" smtClean="0"/>
              <a:t>α</a:t>
            </a:r>
            <a:r>
              <a:rPr lang="nl-NL" sz="2000" b="1" i="1" dirty="0" smtClean="0"/>
              <a:t> </a:t>
            </a:r>
            <a:r>
              <a:rPr lang="nl-NL" sz="2000" dirty="0" smtClean="0"/>
              <a:t>niet                  als daarin </a:t>
            </a:r>
            <a:r>
              <a:rPr lang="nl-NL" sz="2000" b="1" dirty="0" smtClean="0"/>
              <a:t>A</a:t>
            </a:r>
            <a:r>
              <a:rPr lang="nl-NL" sz="2000" dirty="0" smtClean="0"/>
              <a:t> wordt vervangen door </a:t>
            </a:r>
            <a:r>
              <a:rPr lang="nl-NL" sz="2000" b="1" dirty="0" smtClean="0"/>
              <a:t>B</a:t>
            </a:r>
            <a:endParaRPr kumimoji="0" lang="nl-NL" sz="2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8" grpId="0" build="allAtOnce"/>
      <p:bldP spid="19" grpId="0" build="allAtOnce"/>
    </p:bld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Intensionele</a:t>
            </a:r>
            <a:r>
              <a:rPr lang="nl-NL" sz="3600" dirty="0" smtClean="0"/>
              <a:t> logica</a:t>
            </a:r>
            <a:endParaRPr lang="nl-NL" sz="3600" dirty="0"/>
          </a:p>
        </p:txBody>
      </p:sp>
      <p:sp>
        <p:nvSpPr>
          <p:cNvPr id="8" name="Content Placeholder 2"/>
          <p:cNvSpPr txBox="1">
            <a:spLocks/>
          </p:cNvSpPr>
          <p:nvPr/>
        </p:nvSpPr>
        <p:spPr>
          <a:xfrm>
            <a:off x="467544" y="1412776"/>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Logici breiden soms de klassieke propositie- en </a:t>
            </a:r>
            <a:r>
              <a:rPr lang="nl-NL" sz="2000" dirty="0" err="1" smtClean="0"/>
              <a:t>predikaatlogica</a:t>
            </a:r>
            <a:r>
              <a:rPr lang="nl-NL" sz="2000" dirty="0" smtClean="0"/>
              <a:t> uit om                           het logisch gedrag van bepaalde begrippen nader te onderzoeken.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57200" y="2276872"/>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De </a:t>
            </a:r>
            <a:r>
              <a:rPr lang="nl-NL" sz="2000" i="1" dirty="0" smtClean="0"/>
              <a:t>modale logica </a:t>
            </a:r>
            <a:r>
              <a:rPr lang="nl-NL" sz="2000" dirty="0" smtClean="0"/>
              <a:t>ontstaat door de begrippen ‘mogelijk’ en ‘noodzakelijk’                        aan de klassieke logica toe te voegen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467544" y="3501008"/>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De </a:t>
            </a:r>
            <a:r>
              <a:rPr lang="nl-NL" sz="2000" i="1" dirty="0" err="1" smtClean="0"/>
              <a:t>epistemische</a:t>
            </a:r>
            <a:r>
              <a:rPr lang="nl-NL" sz="2000" i="1" dirty="0" smtClean="0"/>
              <a:t> logica </a:t>
            </a:r>
            <a:r>
              <a:rPr lang="nl-NL" sz="2000" dirty="0" smtClean="0"/>
              <a:t>ontstaat door de begrippen ‘geloven’ en ‘weten’                    aan de klassieke logica toe te voegen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457200" y="4725144"/>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De </a:t>
            </a:r>
            <a:r>
              <a:rPr lang="nl-NL" sz="2000" i="1" dirty="0" err="1" smtClean="0"/>
              <a:t>deontische</a:t>
            </a:r>
            <a:r>
              <a:rPr lang="nl-NL" sz="2000" i="1" dirty="0" smtClean="0"/>
              <a:t> logica </a:t>
            </a:r>
            <a:r>
              <a:rPr lang="nl-NL" sz="2000" dirty="0" smtClean="0"/>
              <a:t>ontstaat door de begrippen ‘moeten’ en ‘mogen’                        aan de klassieke logica toe te voegen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827584" y="2996952"/>
            <a:ext cx="2952328" cy="369332"/>
          </a:xfrm>
          <a:prstGeom prst="rect">
            <a:avLst/>
          </a:prstGeom>
          <a:noFill/>
        </p:spPr>
        <p:txBody>
          <a:bodyPr wrap="square" rtlCol="0">
            <a:spAutoFit/>
          </a:bodyPr>
          <a:lstStyle/>
          <a:p>
            <a:r>
              <a:rPr lang="nl-NL" dirty="0" smtClean="0"/>
              <a:t>‘Het is mogelijk dat P’</a:t>
            </a:r>
            <a:endParaRPr lang="nl-NL" dirty="0"/>
          </a:p>
        </p:txBody>
      </p:sp>
      <p:sp>
        <p:nvSpPr>
          <p:cNvPr id="15" name="TextBox 14"/>
          <p:cNvSpPr txBox="1"/>
          <p:nvPr/>
        </p:nvSpPr>
        <p:spPr>
          <a:xfrm>
            <a:off x="2987824" y="2996952"/>
            <a:ext cx="2952328" cy="369332"/>
          </a:xfrm>
          <a:prstGeom prst="rect">
            <a:avLst/>
          </a:prstGeom>
          <a:noFill/>
        </p:spPr>
        <p:txBody>
          <a:bodyPr wrap="square" rtlCol="0">
            <a:spAutoFit/>
          </a:bodyPr>
          <a:lstStyle/>
          <a:p>
            <a:r>
              <a:rPr lang="nl-NL" dirty="0" smtClean="0"/>
              <a:t>‘Het is noodzakelijk dat P’ </a:t>
            </a:r>
            <a:endParaRPr lang="nl-NL" dirty="0"/>
          </a:p>
        </p:txBody>
      </p:sp>
      <p:sp>
        <p:nvSpPr>
          <p:cNvPr id="16" name="TextBox 15"/>
          <p:cNvSpPr txBox="1"/>
          <p:nvPr/>
        </p:nvSpPr>
        <p:spPr>
          <a:xfrm>
            <a:off x="5580112" y="2996952"/>
            <a:ext cx="2952328" cy="369332"/>
          </a:xfrm>
          <a:prstGeom prst="rect">
            <a:avLst/>
          </a:prstGeom>
          <a:noFill/>
        </p:spPr>
        <p:txBody>
          <a:bodyPr wrap="square" rtlCol="0">
            <a:spAutoFit/>
          </a:bodyPr>
          <a:lstStyle/>
          <a:p>
            <a:r>
              <a:rPr lang="nl-NL" dirty="0" smtClean="0"/>
              <a:t>‘Het is niet mogelijk dat P’</a:t>
            </a:r>
            <a:endParaRPr lang="nl-NL" dirty="0"/>
          </a:p>
        </p:txBody>
      </p:sp>
      <p:sp>
        <p:nvSpPr>
          <p:cNvPr id="17" name="TextBox 16"/>
          <p:cNvSpPr txBox="1"/>
          <p:nvPr/>
        </p:nvSpPr>
        <p:spPr>
          <a:xfrm>
            <a:off x="827584" y="4211796"/>
            <a:ext cx="2952328" cy="369332"/>
          </a:xfrm>
          <a:prstGeom prst="rect">
            <a:avLst/>
          </a:prstGeom>
          <a:noFill/>
        </p:spPr>
        <p:txBody>
          <a:bodyPr wrap="square" rtlCol="0">
            <a:spAutoFit/>
          </a:bodyPr>
          <a:lstStyle/>
          <a:p>
            <a:r>
              <a:rPr lang="nl-NL" dirty="0" smtClean="0"/>
              <a:t>‘Ik geloof dat P’</a:t>
            </a:r>
            <a:endParaRPr lang="nl-NL" dirty="0"/>
          </a:p>
        </p:txBody>
      </p:sp>
      <p:sp>
        <p:nvSpPr>
          <p:cNvPr id="20" name="TextBox 19"/>
          <p:cNvSpPr txBox="1"/>
          <p:nvPr/>
        </p:nvSpPr>
        <p:spPr>
          <a:xfrm>
            <a:off x="2555776" y="4211796"/>
            <a:ext cx="2952328" cy="369332"/>
          </a:xfrm>
          <a:prstGeom prst="rect">
            <a:avLst/>
          </a:prstGeom>
          <a:noFill/>
        </p:spPr>
        <p:txBody>
          <a:bodyPr wrap="square" rtlCol="0">
            <a:spAutoFit/>
          </a:bodyPr>
          <a:lstStyle/>
          <a:p>
            <a:r>
              <a:rPr lang="nl-NL" dirty="0" smtClean="0"/>
              <a:t>‘Ik weet dat P’ </a:t>
            </a:r>
            <a:endParaRPr lang="nl-NL" dirty="0"/>
          </a:p>
        </p:txBody>
      </p:sp>
      <p:sp>
        <p:nvSpPr>
          <p:cNvPr id="21" name="TextBox 20"/>
          <p:cNvSpPr txBox="1"/>
          <p:nvPr/>
        </p:nvSpPr>
        <p:spPr>
          <a:xfrm>
            <a:off x="4140000" y="4211796"/>
            <a:ext cx="2952328" cy="369332"/>
          </a:xfrm>
          <a:prstGeom prst="rect">
            <a:avLst/>
          </a:prstGeom>
          <a:noFill/>
        </p:spPr>
        <p:txBody>
          <a:bodyPr wrap="square" rtlCol="0">
            <a:spAutoFit/>
          </a:bodyPr>
          <a:lstStyle/>
          <a:p>
            <a:r>
              <a:rPr lang="nl-NL" dirty="0" smtClean="0"/>
              <a:t>‘Ik geloof niet dat P’</a:t>
            </a:r>
            <a:endParaRPr lang="nl-NL" dirty="0"/>
          </a:p>
        </p:txBody>
      </p:sp>
      <p:sp>
        <p:nvSpPr>
          <p:cNvPr id="22" name="TextBox 21"/>
          <p:cNvSpPr txBox="1"/>
          <p:nvPr/>
        </p:nvSpPr>
        <p:spPr>
          <a:xfrm>
            <a:off x="827536" y="5435932"/>
            <a:ext cx="2952328" cy="369332"/>
          </a:xfrm>
          <a:prstGeom prst="rect">
            <a:avLst/>
          </a:prstGeom>
          <a:noFill/>
        </p:spPr>
        <p:txBody>
          <a:bodyPr wrap="square" rtlCol="0">
            <a:spAutoFit/>
          </a:bodyPr>
          <a:lstStyle/>
          <a:p>
            <a:r>
              <a:rPr lang="nl-NL" dirty="0" smtClean="0"/>
              <a:t>‘Ik mag P doen’</a:t>
            </a:r>
            <a:endParaRPr lang="nl-NL" dirty="0"/>
          </a:p>
        </p:txBody>
      </p:sp>
      <p:sp>
        <p:nvSpPr>
          <p:cNvPr id="23" name="TextBox 22"/>
          <p:cNvSpPr txBox="1"/>
          <p:nvPr/>
        </p:nvSpPr>
        <p:spPr>
          <a:xfrm>
            <a:off x="2483768" y="5435932"/>
            <a:ext cx="2952328" cy="369332"/>
          </a:xfrm>
          <a:prstGeom prst="rect">
            <a:avLst/>
          </a:prstGeom>
          <a:noFill/>
        </p:spPr>
        <p:txBody>
          <a:bodyPr wrap="square" rtlCol="0">
            <a:spAutoFit/>
          </a:bodyPr>
          <a:lstStyle/>
          <a:p>
            <a:r>
              <a:rPr lang="nl-NL" dirty="0" smtClean="0"/>
              <a:t>‘Ik moet P doen’ </a:t>
            </a:r>
            <a:endParaRPr lang="nl-NL" dirty="0"/>
          </a:p>
        </p:txBody>
      </p:sp>
      <p:sp>
        <p:nvSpPr>
          <p:cNvPr id="24" name="TextBox 23"/>
          <p:cNvSpPr txBox="1"/>
          <p:nvPr/>
        </p:nvSpPr>
        <p:spPr>
          <a:xfrm>
            <a:off x="4139952" y="5435932"/>
            <a:ext cx="2952328" cy="369332"/>
          </a:xfrm>
          <a:prstGeom prst="rect">
            <a:avLst/>
          </a:prstGeom>
          <a:noFill/>
        </p:spPr>
        <p:txBody>
          <a:bodyPr wrap="square" rtlCol="0">
            <a:spAutoFit/>
          </a:bodyPr>
          <a:lstStyle/>
          <a:p>
            <a:r>
              <a:rPr lang="nl-NL" dirty="0" smtClean="0"/>
              <a:t>‘Ik mag P niet doen’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2000"/>
                                        <p:tgtEl>
                                          <p:spTgt spid="1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fade">
                                      <p:cBhvr>
                                        <p:cTn id="18" dur="20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20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2000"/>
                                        <p:tgtEl>
                                          <p:spTgt spid="17">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2000"/>
                                        <p:tgtEl>
                                          <p:spTgt spid="2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20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2000"/>
                                        <p:tgtEl>
                                          <p:spTgt spid="1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fade">
                                      <p:cBhvr>
                                        <p:cTn id="44" dur="2000"/>
                                        <p:tgtEl>
                                          <p:spTgt spid="22">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2000"/>
                                        <p:tgtEl>
                                          <p:spTgt spid="23">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xEl>
                                              <p:pRg st="0" end="0"/>
                                            </p:txEl>
                                          </p:spTgt>
                                        </p:tgtEl>
                                        <p:attrNameLst>
                                          <p:attrName>style.visibility</p:attrName>
                                        </p:attrNameLst>
                                      </p:cBhvr>
                                      <p:to>
                                        <p:strVal val="visible"/>
                                      </p:to>
                                    </p:set>
                                    <p:animEffect transition="in" filter="fade">
                                      <p:cBhvr>
                                        <p:cTn id="50"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3" grpId="0" build="allAtOnce"/>
      <p:bldP spid="14" grpId="0" build="allAtOnce"/>
      <p:bldP spid="15" grpId="0" build="allAtOnce"/>
      <p:bldP spid="16" grpId="0" build="allAtOnce"/>
      <p:bldP spid="17" grpId="0" build="allAtOnce"/>
      <p:bldP spid="20" grpId="0" build="allAtOnce"/>
      <p:bldP spid="21" grpId="0" build="allAtOnce"/>
      <p:bldP spid="22" grpId="0" build="allAtOnce"/>
      <p:bldP spid="23" grpId="0" build="allAtOnce"/>
      <p:bldP spid="24" grpId="0" build="allAtOnce"/>
    </p:bld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Intensionele</a:t>
            </a:r>
            <a:r>
              <a:rPr lang="nl-NL" sz="3600" dirty="0" smtClean="0"/>
              <a:t> logica</a:t>
            </a:r>
            <a:endParaRPr lang="nl-NL" sz="3600" dirty="0"/>
          </a:p>
        </p:txBody>
      </p:sp>
      <p:sp>
        <p:nvSpPr>
          <p:cNvPr id="8" name="Content Placeholder 2"/>
          <p:cNvSpPr txBox="1">
            <a:spLocks/>
          </p:cNvSpPr>
          <p:nvPr/>
        </p:nvSpPr>
        <p:spPr>
          <a:xfrm>
            <a:off x="467544" y="1412776"/>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Voldoen deze uitbreidingen nog steeds aan het compositiebeginsel?</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467544" y="2132856"/>
            <a:ext cx="5760640" cy="369332"/>
          </a:xfrm>
          <a:prstGeom prst="rect">
            <a:avLst/>
          </a:prstGeom>
          <a:noFill/>
        </p:spPr>
        <p:txBody>
          <a:bodyPr wrap="square" rtlCol="0">
            <a:spAutoFit/>
          </a:bodyPr>
          <a:lstStyle/>
          <a:p>
            <a:r>
              <a:rPr lang="nl-NL" dirty="0" smtClean="0"/>
              <a:t>Het is noodzakelijk dat 1 plus 1 gelijk is aan 2</a:t>
            </a:r>
            <a:endParaRPr lang="nl-NL" dirty="0"/>
          </a:p>
        </p:txBody>
      </p:sp>
      <p:sp>
        <p:nvSpPr>
          <p:cNvPr id="25" name="TextBox 24"/>
          <p:cNvSpPr txBox="1"/>
          <p:nvPr/>
        </p:nvSpPr>
        <p:spPr>
          <a:xfrm>
            <a:off x="467544" y="2699628"/>
            <a:ext cx="4752528" cy="369332"/>
          </a:xfrm>
          <a:prstGeom prst="rect">
            <a:avLst/>
          </a:prstGeom>
          <a:noFill/>
        </p:spPr>
        <p:txBody>
          <a:bodyPr wrap="square" rtlCol="0">
            <a:spAutoFit/>
          </a:bodyPr>
          <a:lstStyle/>
          <a:p>
            <a:r>
              <a:rPr lang="nl-NL" dirty="0" smtClean="0"/>
              <a:t>Ik weet dat Nederland in Europa ligt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2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25" grpId="0" build="allAtOnce"/>
    </p:bld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Intensionele</a:t>
            </a:r>
            <a:r>
              <a:rPr lang="nl-NL" sz="3600" dirty="0" smtClean="0"/>
              <a:t> logica</a:t>
            </a:r>
            <a:endParaRPr lang="nl-NL" sz="3600" dirty="0"/>
          </a:p>
        </p:txBody>
      </p:sp>
      <p:sp>
        <p:nvSpPr>
          <p:cNvPr id="8" name="Content Placeholder 2"/>
          <p:cNvSpPr txBox="1">
            <a:spLocks/>
          </p:cNvSpPr>
          <p:nvPr/>
        </p:nvSpPr>
        <p:spPr>
          <a:xfrm>
            <a:off x="467544" y="1412776"/>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Voldoen deze uitbreidingen nog steeds aan het compositiebeginsel?</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467544" y="2132856"/>
            <a:ext cx="4752528" cy="369332"/>
          </a:xfrm>
          <a:prstGeom prst="rect">
            <a:avLst/>
          </a:prstGeom>
          <a:noFill/>
        </p:spPr>
        <p:txBody>
          <a:bodyPr wrap="square" rtlCol="0">
            <a:spAutoFit/>
          </a:bodyPr>
          <a:lstStyle/>
          <a:p>
            <a:r>
              <a:rPr lang="nl-NL" dirty="0" smtClean="0">
                <a:solidFill>
                  <a:srgbClr val="C00000"/>
                </a:solidFill>
              </a:rPr>
              <a:t>Het is noodzakelijk dat </a:t>
            </a:r>
            <a:r>
              <a:rPr lang="nl-NL" dirty="0" smtClean="0">
                <a:solidFill>
                  <a:srgbClr val="00B050"/>
                </a:solidFill>
              </a:rPr>
              <a:t>1 plus 1 gelijk is aan 2</a:t>
            </a:r>
            <a:endParaRPr lang="nl-NL" dirty="0">
              <a:solidFill>
                <a:srgbClr val="00B050"/>
              </a:solidFill>
            </a:endParaRPr>
          </a:p>
        </p:txBody>
      </p:sp>
      <p:sp>
        <p:nvSpPr>
          <p:cNvPr id="25" name="TextBox 24"/>
          <p:cNvSpPr txBox="1"/>
          <p:nvPr/>
        </p:nvSpPr>
        <p:spPr>
          <a:xfrm>
            <a:off x="467544" y="2699628"/>
            <a:ext cx="4752528" cy="369332"/>
          </a:xfrm>
          <a:prstGeom prst="rect">
            <a:avLst/>
          </a:prstGeom>
          <a:noFill/>
        </p:spPr>
        <p:txBody>
          <a:bodyPr wrap="square" rtlCol="0">
            <a:spAutoFit/>
          </a:bodyPr>
          <a:lstStyle/>
          <a:p>
            <a:r>
              <a:rPr lang="nl-NL" dirty="0" smtClean="0">
                <a:solidFill>
                  <a:srgbClr val="C00000"/>
                </a:solidFill>
              </a:rPr>
              <a:t>Ik weet dat </a:t>
            </a:r>
            <a:r>
              <a:rPr lang="nl-NL" dirty="0" smtClean="0">
                <a:solidFill>
                  <a:srgbClr val="00B050"/>
                </a:solidFill>
              </a:rPr>
              <a:t>Nederland in Europa ligt</a:t>
            </a:r>
            <a:endParaRPr lang="nl-NL" dirty="0">
              <a:solidFill>
                <a:srgbClr val="00B050"/>
              </a:solidFill>
            </a:endParaRPr>
          </a:p>
        </p:txBody>
      </p:sp>
      <p:sp>
        <p:nvSpPr>
          <p:cNvPr id="6" name="TextBox 5"/>
          <p:cNvSpPr txBox="1"/>
          <p:nvPr/>
        </p:nvSpPr>
        <p:spPr>
          <a:xfrm>
            <a:off x="467544" y="3356992"/>
            <a:ext cx="7632848" cy="646331"/>
          </a:xfrm>
          <a:prstGeom prst="rect">
            <a:avLst/>
          </a:prstGeom>
          <a:noFill/>
        </p:spPr>
        <p:txBody>
          <a:bodyPr wrap="square" rtlCol="0">
            <a:spAutoFit/>
          </a:bodyPr>
          <a:lstStyle/>
          <a:p>
            <a:r>
              <a:rPr lang="nl-NL" dirty="0" smtClean="0"/>
              <a:t>Ja, de semantische waarde van de expressie wordt in beide voorbeelden             netjes bepaald door de semantische waarde van de deelexpressies</a:t>
            </a:r>
            <a:endParaRPr lang="nl-NL" dirty="0"/>
          </a:p>
        </p:txBody>
      </p:sp>
      <p:sp>
        <p:nvSpPr>
          <p:cNvPr id="7" name="Content Placeholder 2"/>
          <p:cNvSpPr txBox="1">
            <a:spLocks/>
          </p:cNvSpPr>
          <p:nvPr/>
        </p:nvSpPr>
        <p:spPr>
          <a:xfrm>
            <a:off x="467544" y="4336505"/>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Zijn deze uitbreidingen nog steeds </a:t>
            </a:r>
            <a:r>
              <a:rPr lang="nl-NL" sz="2000" noProof="0" dirty="0" err="1" smtClean="0"/>
              <a:t>extensioneel</a:t>
            </a:r>
            <a:r>
              <a:rPr lang="nl-NL" sz="2000" noProof="0" dirty="0" smtClean="0"/>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extBox 9"/>
          <p:cNvSpPr txBox="1"/>
          <p:nvPr/>
        </p:nvSpPr>
        <p:spPr>
          <a:xfrm>
            <a:off x="467544" y="4941168"/>
            <a:ext cx="4392488" cy="369332"/>
          </a:xfrm>
          <a:prstGeom prst="rect">
            <a:avLst/>
          </a:prstGeom>
          <a:noFill/>
        </p:spPr>
        <p:txBody>
          <a:bodyPr wrap="square" rtlCol="0">
            <a:spAutoFit/>
          </a:bodyPr>
          <a:lstStyle/>
          <a:p>
            <a:r>
              <a:rPr lang="nl-NL" dirty="0" smtClean="0"/>
              <a:t>Het is noodzakelijk dat 1 plus 1 gelijk is aan 2</a:t>
            </a:r>
            <a:endParaRPr lang="nl-NL" dirty="0"/>
          </a:p>
        </p:txBody>
      </p:sp>
      <p:sp>
        <p:nvSpPr>
          <p:cNvPr id="11" name="TextBox 10"/>
          <p:cNvSpPr txBox="1"/>
          <p:nvPr/>
        </p:nvSpPr>
        <p:spPr>
          <a:xfrm>
            <a:off x="467544" y="5291916"/>
            <a:ext cx="3960440" cy="369332"/>
          </a:xfrm>
          <a:prstGeom prst="rect">
            <a:avLst/>
          </a:prstGeom>
          <a:noFill/>
        </p:spPr>
        <p:txBody>
          <a:bodyPr wrap="square" rtlCol="0">
            <a:spAutoFit/>
          </a:bodyPr>
          <a:lstStyle/>
          <a:p>
            <a:r>
              <a:rPr lang="nl-NL" dirty="0" smtClean="0"/>
              <a:t>Parijs is de hoofdstad van Frankrijk</a:t>
            </a:r>
            <a:endParaRPr lang="nl-NL" dirty="0"/>
          </a:p>
        </p:txBody>
      </p:sp>
      <p:sp>
        <p:nvSpPr>
          <p:cNvPr id="12" name="TextBox 11"/>
          <p:cNvSpPr txBox="1"/>
          <p:nvPr/>
        </p:nvSpPr>
        <p:spPr>
          <a:xfrm>
            <a:off x="467544" y="5651956"/>
            <a:ext cx="5760640" cy="369332"/>
          </a:xfrm>
          <a:prstGeom prst="rect">
            <a:avLst/>
          </a:prstGeom>
          <a:noFill/>
        </p:spPr>
        <p:txBody>
          <a:bodyPr wrap="square" rtlCol="0">
            <a:spAutoFit/>
          </a:bodyPr>
          <a:lstStyle/>
          <a:p>
            <a:r>
              <a:rPr lang="nl-NL" dirty="0" smtClean="0"/>
              <a:t>Het is noodzakelijk dat Parijs de hoofdstad van Frankrijk is</a:t>
            </a:r>
            <a:endParaRPr lang="nl-NL" dirty="0"/>
          </a:p>
        </p:txBody>
      </p:sp>
      <p:sp>
        <p:nvSpPr>
          <p:cNvPr id="13" name="TextBox 12"/>
          <p:cNvSpPr txBox="1"/>
          <p:nvPr/>
        </p:nvSpPr>
        <p:spPr>
          <a:xfrm>
            <a:off x="5004048" y="4931876"/>
            <a:ext cx="1296144" cy="369332"/>
          </a:xfrm>
          <a:prstGeom prst="rect">
            <a:avLst/>
          </a:prstGeom>
          <a:noFill/>
        </p:spPr>
        <p:txBody>
          <a:bodyPr wrap="square" rtlCol="0">
            <a:spAutoFit/>
          </a:bodyPr>
          <a:lstStyle/>
          <a:p>
            <a:r>
              <a:rPr lang="nl-NL" i="1" dirty="0" smtClean="0"/>
              <a:t>Waar</a:t>
            </a:r>
            <a:endParaRPr lang="nl-NL" i="1" dirty="0"/>
          </a:p>
        </p:txBody>
      </p:sp>
      <p:sp>
        <p:nvSpPr>
          <p:cNvPr id="15" name="TextBox 14"/>
          <p:cNvSpPr txBox="1"/>
          <p:nvPr/>
        </p:nvSpPr>
        <p:spPr>
          <a:xfrm>
            <a:off x="3923928" y="5291916"/>
            <a:ext cx="1296144" cy="369332"/>
          </a:xfrm>
          <a:prstGeom prst="rect">
            <a:avLst/>
          </a:prstGeom>
          <a:noFill/>
        </p:spPr>
        <p:txBody>
          <a:bodyPr wrap="square" rtlCol="0">
            <a:spAutoFit/>
          </a:bodyPr>
          <a:lstStyle/>
          <a:p>
            <a:r>
              <a:rPr lang="nl-NL" i="1" dirty="0" smtClean="0"/>
              <a:t>Waar</a:t>
            </a:r>
            <a:endParaRPr lang="nl-NL" i="1" dirty="0"/>
          </a:p>
        </p:txBody>
      </p:sp>
      <p:sp>
        <p:nvSpPr>
          <p:cNvPr id="16" name="TextBox 15"/>
          <p:cNvSpPr txBox="1"/>
          <p:nvPr/>
        </p:nvSpPr>
        <p:spPr>
          <a:xfrm>
            <a:off x="6156176" y="5651956"/>
            <a:ext cx="1296144" cy="369332"/>
          </a:xfrm>
          <a:prstGeom prst="rect">
            <a:avLst/>
          </a:prstGeom>
          <a:noFill/>
        </p:spPr>
        <p:txBody>
          <a:bodyPr wrap="square" rtlCol="0">
            <a:spAutoFit/>
          </a:bodyPr>
          <a:lstStyle/>
          <a:p>
            <a:r>
              <a:rPr lang="nl-NL" i="1" dirty="0" smtClean="0"/>
              <a:t>Onwaar!</a:t>
            </a:r>
            <a:endParaRPr lang="nl-NL" i="1" dirty="0"/>
          </a:p>
        </p:txBody>
      </p:sp>
      <p:sp>
        <p:nvSpPr>
          <p:cNvPr id="17" name="TextBox 16"/>
          <p:cNvSpPr txBox="1"/>
          <p:nvPr/>
        </p:nvSpPr>
        <p:spPr>
          <a:xfrm>
            <a:off x="467544" y="6239053"/>
            <a:ext cx="7632848" cy="369332"/>
          </a:xfrm>
          <a:prstGeom prst="rect">
            <a:avLst/>
          </a:prstGeom>
          <a:noFill/>
        </p:spPr>
        <p:txBody>
          <a:bodyPr wrap="square" rtlCol="0">
            <a:spAutoFit/>
          </a:bodyPr>
          <a:lstStyle/>
          <a:p>
            <a:r>
              <a:rPr lang="nl-NL" dirty="0" smtClean="0"/>
              <a:t>Principe 1 wordt hier dus geschonden.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2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20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20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20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fade">
                                      <p:cBhvr>
                                        <p:cTn id="47"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10" grpId="0" build="allAtOnce"/>
      <p:bldP spid="11" grpId="0" build="allAtOnce"/>
      <p:bldP spid="12" grpId="0" build="allAtOnce"/>
      <p:bldP spid="13" grpId="0" build="allAtOnce"/>
      <p:bldP spid="15" grpId="0" build="allAtOnce"/>
      <p:bldP spid="16" grpId="0" build="allAtOnce"/>
      <p:bldP spid="17"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Gebruiksregel voor de negatie (</a:t>
            </a:r>
            <a:r>
              <a:rPr lang="nl-NL" sz="3600" b="1" dirty="0" smtClean="0"/>
              <a:t>¬</a:t>
            </a:r>
            <a:r>
              <a:rPr lang="nl-NL" sz="3600" dirty="0" smtClean="0"/>
              <a:t>)</a:t>
            </a:r>
            <a:endParaRPr lang="nl-NL" sz="3600" dirty="0"/>
          </a:p>
        </p:txBody>
      </p:sp>
      <p:sp>
        <p:nvSpPr>
          <p:cNvPr id="3" name="Content Placeholder 2"/>
          <p:cNvSpPr>
            <a:spLocks noGrp="1"/>
          </p:cNvSpPr>
          <p:nvPr>
            <p:ph idx="1"/>
          </p:nvPr>
        </p:nvSpPr>
        <p:spPr>
          <a:xfrm>
            <a:off x="961256" y="2071389"/>
            <a:ext cx="2242592" cy="4525963"/>
          </a:xfrm>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r>
              <a:rPr lang="el-GR" sz="2400" b="1" i="1" dirty="0" smtClean="0"/>
              <a:t>α</a:t>
            </a:r>
            <a:r>
              <a:rPr lang="nl-NL" sz="2400" b="1" i="1" dirty="0" smtClean="0"/>
              <a:t> </a:t>
            </a:r>
            <a:r>
              <a:rPr lang="nl-NL" sz="2400" b="1" dirty="0" smtClean="0"/>
              <a:t>∨</a:t>
            </a:r>
            <a:r>
              <a:rPr lang="nl-NL" sz="2400" b="1" i="1" dirty="0" smtClean="0"/>
              <a:t> </a:t>
            </a:r>
            <a:r>
              <a:rPr lang="el-GR" sz="2400" b="1" i="1" dirty="0" smtClean="0"/>
              <a:t>β</a:t>
            </a:r>
            <a:endParaRPr lang="nl-NL" sz="2400" dirty="0" smtClean="0"/>
          </a:p>
          <a:p>
            <a:pPr marL="514350" indent="-514350">
              <a:buNone/>
            </a:pPr>
            <a:r>
              <a:rPr lang="nl-NL" sz="2400" dirty="0" smtClean="0"/>
              <a:t>…</a:t>
            </a:r>
          </a:p>
          <a:p>
            <a:pPr marL="514350" indent="-514350">
              <a:buNone/>
            </a:pPr>
            <a:r>
              <a:rPr lang="nl-NL" sz="2400" dirty="0" smtClean="0"/>
              <a:t>10. </a:t>
            </a:r>
            <a:r>
              <a:rPr lang="nl-NL" sz="2400" b="1" dirty="0" smtClean="0"/>
              <a:t>¬</a:t>
            </a:r>
            <a:r>
              <a:rPr lang="el-GR" sz="2400" b="1" i="1" dirty="0" smtClean="0"/>
              <a:t>α</a:t>
            </a:r>
            <a:endParaRPr lang="nl-NL" sz="2400" dirty="0" smtClean="0"/>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15. </a:t>
            </a:r>
            <a:r>
              <a:rPr lang="el-GR" sz="2400" b="1" i="1" dirty="0" smtClean="0"/>
              <a:t>β </a:t>
            </a:r>
            <a:endParaRPr lang="nl-NL" sz="2400" dirty="0" smtClean="0"/>
          </a:p>
          <a:p>
            <a:pPr marL="514350" indent="-514350">
              <a:buNone/>
            </a:pPr>
            <a:endParaRPr lang="nl-NL" sz="2400" dirty="0" smtClean="0"/>
          </a:p>
          <a:p>
            <a:pPr marL="514350" indent="-514350">
              <a:buNone/>
            </a:pPr>
            <a:r>
              <a:rPr lang="nl-NL" sz="2400" dirty="0" smtClean="0"/>
              <a:t> </a:t>
            </a:r>
            <a:endParaRPr lang="nl-NL" sz="2400" baseline="-25000" dirty="0" smtClean="0"/>
          </a:p>
        </p:txBody>
      </p:sp>
      <p:sp>
        <p:nvSpPr>
          <p:cNvPr id="14" name="TextBox 13"/>
          <p:cNvSpPr txBox="1"/>
          <p:nvPr/>
        </p:nvSpPr>
        <p:spPr>
          <a:xfrm>
            <a:off x="755576" y="5765194"/>
            <a:ext cx="3096344" cy="400110"/>
          </a:xfrm>
          <a:prstGeom prst="rect">
            <a:avLst/>
          </a:prstGeom>
          <a:noFill/>
        </p:spPr>
        <p:txBody>
          <a:bodyPr wrap="square" rtlCol="0">
            <a:spAutoFit/>
          </a:bodyPr>
          <a:lstStyle/>
          <a:p>
            <a:r>
              <a:rPr lang="nl-NL" sz="2000" i="1" dirty="0" err="1" smtClean="0"/>
              <a:t>Disjunctief</a:t>
            </a:r>
            <a:r>
              <a:rPr lang="nl-NL" sz="2000" i="1" dirty="0" smtClean="0"/>
              <a:t> syllogisme</a:t>
            </a:r>
            <a:endParaRPr lang="nl-NL" sz="2000" i="1" dirty="0"/>
          </a:p>
        </p:txBody>
      </p:sp>
      <p:sp>
        <p:nvSpPr>
          <p:cNvPr id="17" name="TextBox 16"/>
          <p:cNvSpPr txBox="1"/>
          <p:nvPr/>
        </p:nvSpPr>
        <p:spPr>
          <a:xfrm>
            <a:off x="971600" y="1484784"/>
            <a:ext cx="1944216" cy="400110"/>
          </a:xfrm>
          <a:prstGeom prst="rect">
            <a:avLst/>
          </a:prstGeom>
          <a:noFill/>
        </p:spPr>
        <p:txBody>
          <a:bodyPr wrap="square" rtlCol="0">
            <a:spAutoFit/>
          </a:bodyPr>
          <a:lstStyle/>
          <a:p>
            <a:r>
              <a:rPr lang="nl-NL" sz="2000" b="1" dirty="0" smtClean="0"/>
              <a:t>OPTIE 1</a:t>
            </a:r>
            <a:endParaRPr lang="nl-NL" sz="2000" b="1" dirty="0"/>
          </a:p>
        </p:txBody>
      </p:sp>
      <p:sp>
        <p:nvSpPr>
          <p:cNvPr id="19" name="TextBox 18"/>
          <p:cNvSpPr txBox="1"/>
          <p:nvPr/>
        </p:nvSpPr>
        <p:spPr>
          <a:xfrm>
            <a:off x="4860032" y="1475492"/>
            <a:ext cx="1944216" cy="400110"/>
          </a:xfrm>
          <a:prstGeom prst="rect">
            <a:avLst/>
          </a:prstGeom>
          <a:noFill/>
        </p:spPr>
        <p:txBody>
          <a:bodyPr wrap="square" rtlCol="0">
            <a:spAutoFit/>
          </a:bodyPr>
          <a:lstStyle/>
          <a:p>
            <a:r>
              <a:rPr lang="nl-NL" sz="2000" b="1" dirty="0" smtClean="0"/>
              <a:t>OPTIE 2</a:t>
            </a:r>
            <a:endParaRPr lang="nl-NL" sz="2000" b="1" dirty="0"/>
          </a:p>
        </p:txBody>
      </p:sp>
      <p:sp>
        <p:nvSpPr>
          <p:cNvPr id="20" name="Content Placeholder 2"/>
          <p:cNvSpPr txBox="1">
            <a:spLocks/>
          </p:cNvSpPr>
          <p:nvPr/>
        </p:nvSpPr>
        <p:spPr>
          <a:xfrm>
            <a:off x="4860032" y="1999381"/>
            <a:ext cx="2242592" cy="45259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2.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3.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10. </a:t>
            </a:r>
            <a:r>
              <a:rPr kumimoji="0" lang="nl-NL" sz="2400" b="1" i="0" u="none" strike="noStrike" kern="1200" cap="none" spc="0" normalizeH="0" baseline="0" noProof="0" dirty="0" smtClean="0">
                <a:ln>
                  <a:noFill/>
                </a:ln>
                <a:solidFill>
                  <a:schemeClr val="tx1"/>
                </a:solidFill>
                <a:effectLst/>
                <a:uLnTx/>
                <a:uFillTx/>
                <a:latin typeface="+mn-lt"/>
                <a:ea typeface="+mn-ea"/>
                <a:cs typeface="+mn-cs"/>
              </a:rPr>
              <a:t>¬</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11.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15.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 </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nl-NL" sz="2400" b="0" i="0" u="none" strike="noStrike" kern="1200" cap="none" spc="0" normalizeH="0" baseline="-25000" noProof="0" dirty="0" smtClean="0">
              <a:ln>
                <a:noFill/>
              </a:ln>
              <a:solidFill>
                <a:schemeClr val="tx1"/>
              </a:solidFill>
              <a:effectLst/>
              <a:uLnTx/>
              <a:uFillTx/>
              <a:latin typeface="+mn-lt"/>
              <a:ea typeface="+mn-ea"/>
              <a:cs typeface="+mn-cs"/>
            </a:endParaRPr>
          </a:p>
        </p:txBody>
      </p:sp>
      <p:sp>
        <p:nvSpPr>
          <p:cNvPr id="21" name="TextBox 20"/>
          <p:cNvSpPr txBox="1"/>
          <p:nvPr/>
        </p:nvSpPr>
        <p:spPr>
          <a:xfrm>
            <a:off x="4716016" y="5765194"/>
            <a:ext cx="3096344" cy="400110"/>
          </a:xfrm>
          <a:prstGeom prst="rect">
            <a:avLst/>
          </a:prstGeom>
          <a:noFill/>
        </p:spPr>
        <p:txBody>
          <a:bodyPr wrap="square" rtlCol="0">
            <a:spAutoFit/>
          </a:bodyPr>
          <a:lstStyle/>
          <a:p>
            <a:r>
              <a:rPr lang="nl-NL" sz="2000" i="1" dirty="0" smtClean="0"/>
              <a:t>Ex </a:t>
            </a:r>
            <a:r>
              <a:rPr lang="nl-NL" sz="2000" i="1" dirty="0" err="1" smtClean="0"/>
              <a:t>falso</a:t>
            </a:r>
            <a:r>
              <a:rPr lang="nl-NL" sz="2000" i="1" dirty="0" smtClean="0"/>
              <a:t> sequitur quodlibet</a:t>
            </a:r>
            <a:endParaRPr lang="nl-NL" sz="2000" i="1" dirty="0"/>
          </a:p>
        </p:txBody>
      </p:sp>
    </p:spTree>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Intensionele</a:t>
            </a:r>
            <a:r>
              <a:rPr lang="nl-NL" sz="3600" dirty="0" smtClean="0"/>
              <a:t> logica</a:t>
            </a:r>
            <a:endParaRPr lang="nl-NL" sz="3600" dirty="0"/>
          </a:p>
        </p:txBody>
      </p:sp>
      <p:sp>
        <p:nvSpPr>
          <p:cNvPr id="8" name="Content Placeholder 2"/>
          <p:cNvSpPr txBox="1">
            <a:spLocks/>
          </p:cNvSpPr>
          <p:nvPr/>
        </p:nvSpPr>
        <p:spPr>
          <a:xfrm>
            <a:off x="467544" y="1412776"/>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Voldoen deze uitbreidingen nog steeds aan het compositiebeginsel?</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467544" y="2132856"/>
            <a:ext cx="4752528" cy="369332"/>
          </a:xfrm>
          <a:prstGeom prst="rect">
            <a:avLst/>
          </a:prstGeom>
          <a:noFill/>
        </p:spPr>
        <p:txBody>
          <a:bodyPr wrap="square" rtlCol="0">
            <a:spAutoFit/>
          </a:bodyPr>
          <a:lstStyle/>
          <a:p>
            <a:r>
              <a:rPr lang="nl-NL" dirty="0" smtClean="0">
                <a:solidFill>
                  <a:srgbClr val="C00000"/>
                </a:solidFill>
              </a:rPr>
              <a:t>Het is noodzakelijk dat </a:t>
            </a:r>
            <a:r>
              <a:rPr lang="nl-NL" dirty="0" smtClean="0">
                <a:solidFill>
                  <a:srgbClr val="00B050"/>
                </a:solidFill>
              </a:rPr>
              <a:t>1 plus 1 gelijk is aan 2</a:t>
            </a:r>
            <a:endParaRPr lang="nl-NL" dirty="0">
              <a:solidFill>
                <a:srgbClr val="00B050"/>
              </a:solidFill>
            </a:endParaRPr>
          </a:p>
        </p:txBody>
      </p:sp>
      <p:sp>
        <p:nvSpPr>
          <p:cNvPr id="25" name="TextBox 24"/>
          <p:cNvSpPr txBox="1"/>
          <p:nvPr/>
        </p:nvSpPr>
        <p:spPr>
          <a:xfrm>
            <a:off x="467544" y="2699628"/>
            <a:ext cx="4752528" cy="369332"/>
          </a:xfrm>
          <a:prstGeom prst="rect">
            <a:avLst/>
          </a:prstGeom>
          <a:noFill/>
        </p:spPr>
        <p:txBody>
          <a:bodyPr wrap="square" rtlCol="0">
            <a:spAutoFit/>
          </a:bodyPr>
          <a:lstStyle/>
          <a:p>
            <a:r>
              <a:rPr lang="nl-NL" dirty="0" smtClean="0">
                <a:solidFill>
                  <a:srgbClr val="C00000"/>
                </a:solidFill>
              </a:rPr>
              <a:t>Ik weet dat </a:t>
            </a:r>
            <a:r>
              <a:rPr lang="nl-NL" dirty="0" smtClean="0">
                <a:solidFill>
                  <a:srgbClr val="00B050"/>
                </a:solidFill>
              </a:rPr>
              <a:t>Nederland in Europa ligt</a:t>
            </a:r>
            <a:endParaRPr lang="nl-NL" dirty="0">
              <a:solidFill>
                <a:srgbClr val="00B050"/>
              </a:solidFill>
            </a:endParaRPr>
          </a:p>
        </p:txBody>
      </p:sp>
      <p:sp>
        <p:nvSpPr>
          <p:cNvPr id="6" name="TextBox 5"/>
          <p:cNvSpPr txBox="1"/>
          <p:nvPr/>
        </p:nvSpPr>
        <p:spPr>
          <a:xfrm>
            <a:off x="467544" y="3356992"/>
            <a:ext cx="7632848" cy="646331"/>
          </a:xfrm>
          <a:prstGeom prst="rect">
            <a:avLst/>
          </a:prstGeom>
          <a:noFill/>
        </p:spPr>
        <p:txBody>
          <a:bodyPr wrap="square" rtlCol="0">
            <a:spAutoFit/>
          </a:bodyPr>
          <a:lstStyle/>
          <a:p>
            <a:r>
              <a:rPr lang="nl-NL" dirty="0" smtClean="0"/>
              <a:t>Ja, de semantische waarde van de expressie wordt in beide voorbeelden         netjes bepaald door de semantische waarde van de deelexpressies</a:t>
            </a:r>
            <a:endParaRPr lang="nl-NL" dirty="0"/>
          </a:p>
        </p:txBody>
      </p:sp>
      <p:sp>
        <p:nvSpPr>
          <p:cNvPr id="7" name="Content Placeholder 2"/>
          <p:cNvSpPr txBox="1">
            <a:spLocks/>
          </p:cNvSpPr>
          <p:nvPr/>
        </p:nvSpPr>
        <p:spPr>
          <a:xfrm>
            <a:off x="467544" y="4336505"/>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Zijn deze uitbreidingen nog steeds </a:t>
            </a:r>
            <a:r>
              <a:rPr lang="nl-NL" sz="2000" noProof="0" dirty="0" err="1" smtClean="0"/>
              <a:t>extensioneel</a:t>
            </a:r>
            <a:r>
              <a:rPr lang="nl-NL" sz="2000" noProof="0" dirty="0" smtClean="0"/>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extBox 9"/>
          <p:cNvSpPr txBox="1"/>
          <p:nvPr/>
        </p:nvSpPr>
        <p:spPr>
          <a:xfrm>
            <a:off x="467544" y="4941168"/>
            <a:ext cx="3744416" cy="369332"/>
          </a:xfrm>
          <a:prstGeom prst="rect">
            <a:avLst/>
          </a:prstGeom>
          <a:noFill/>
        </p:spPr>
        <p:txBody>
          <a:bodyPr wrap="square" rtlCol="0">
            <a:spAutoFit/>
          </a:bodyPr>
          <a:lstStyle/>
          <a:p>
            <a:r>
              <a:rPr lang="nl-NL" dirty="0" smtClean="0"/>
              <a:t>Ik weet dat Nederland in Europa ligt</a:t>
            </a:r>
            <a:endParaRPr lang="nl-NL" dirty="0"/>
          </a:p>
        </p:txBody>
      </p:sp>
      <p:sp>
        <p:nvSpPr>
          <p:cNvPr id="11" name="TextBox 10"/>
          <p:cNvSpPr txBox="1"/>
          <p:nvPr/>
        </p:nvSpPr>
        <p:spPr>
          <a:xfrm>
            <a:off x="467544" y="5291916"/>
            <a:ext cx="3240360" cy="369332"/>
          </a:xfrm>
          <a:prstGeom prst="rect">
            <a:avLst/>
          </a:prstGeom>
          <a:noFill/>
        </p:spPr>
        <p:txBody>
          <a:bodyPr wrap="square" rtlCol="0">
            <a:spAutoFit/>
          </a:bodyPr>
          <a:lstStyle/>
          <a:p>
            <a:r>
              <a:rPr lang="nl-NL" dirty="0" smtClean="0"/>
              <a:t>Riga is de hoofdstad van Letland</a:t>
            </a:r>
            <a:endParaRPr lang="nl-NL" dirty="0"/>
          </a:p>
        </p:txBody>
      </p:sp>
      <p:sp>
        <p:nvSpPr>
          <p:cNvPr id="12" name="TextBox 11"/>
          <p:cNvSpPr txBox="1"/>
          <p:nvPr/>
        </p:nvSpPr>
        <p:spPr>
          <a:xfrm>
            <a:off x="467544" y="5651956"/>
            <a:ext cx="4464496" cy="369332"/>
          </a:xfrm>
          <a:prstGeom prst="rect">
            <a:avLst/>
          </a:prstGeom>
          <a:noFill/>
        </p:spPr>
        <p:txBody>
          <a:bodyPr wrap="square" rtlCol="0">
            <a:spAutoFit/>
          </a:bodyPr>
          <a:lstStyle/>
          <a:p>
            <a:r>
              <a:rPr lang="nl-NL" dirty="0" smtClean="0"/>
              <a:t>Ik weet dat Riga de hoofdstad van Letland is </a:t>
            </a:r>
            <a:endParaRPr lang="nl-NL" dirty="0"/>
          </a:p>
        </p:txBody>
      </p:sp>
      <p:sp>
        <p:nvSpPr>
          <p:cNvPr id="13" name="TextBox 12"/>
          <p:cNvSpPr txBox="1"/>
          <p:nvPr/>
        </p:nvSpPr>
        <p:spPr>
          <a:xfrm>
            <a:off x="5004048" y="4931876"/>
            <a:ext cx="1296144" cy="369332"/>
          </a:xfrm>
          <a:prstGeom prst="rect">
            <a:avLst/>
          </a:prstGeom>
          <a:noFill/>
        </p:spPr>
        <p:txBody>
          <a:bodyPr wrap="square" rtlCol="0">
            <a:spAutoFit/>
          </a:bodyPr>
          <a:lstStyle/>
          <a:p>
            <a:r>
              <a:rPr lang="nl-NL" i="1" dirty="0" smtClean="0"/>
              <a:t>Waar</a:t>
            </a:r>
            <a:endParaRPr lang="nl-NL" i="1" dirty="0"/>
          </a:p>
        </p:txBody>
      </p:sp>
      <p:sp>
        <p:nvSpPr>
          <p:cNvPr id="16" name="TextBox 15"/>
          <p:cNvSpPr txBox="1"/>
          <p:nvPr/>
        </p:nvSpPr>
        <p:spPr>
          <a:xfrm>
            <a:off x="4932040" y="5651956"/>
            <a:ext cx="1296144" cy="369332"/>
          </a:xfrm>
          <a:prstGeom prst="rect">
            <a:avLst/>
          </a:prstGeom>
          <a:noFill/>
        </p:spPr>
        <p:txBody>
          <a:bodyPr wrap="square" rtlCol="0">
            <a:spAutoFit/>
          </a:bodyPr>
          <a:lstStyle/>
          <a:p>
            <a:r>
              <a:rPr lang="nl-NL" i="1" dirty="0" smtClean="0"/>
              <a:t>Onwaar!</a:t>
            </a:r>
            <a:endParaRPr lang="nl-NL" i="1" dirty="0"/>
          </a:p>
        </p:txBody>
      </p:sp>
      <p:sp>
        <p:nvSpPr>
          <p:cNvPr id="17" name="TextBox 16"/>
          <p:cNvSpPr txBox="1"/>
          <p:nvPr/>
        </p:nvSpPr>
        <p:spPr>
          <a:xfrm>
            <a:off x="467544" y="6239053"/>
            <a:ext cx="7632848" cy="369332"/>
          </a:xfrm>
          <a:prstGeom prst="rect">
            <a:avLst/>
          </a:prstGeom>
          <a:noFill/>
        </p:spPr>
        <p:txBody>
          <a:bodyPr wrap="square" rtlCol="0">
            <a:spAutoFit/>
          </a:bodyPr>
          <a:lstStyle/>
          <a:p>
            <a:r>
              <a:rPr lang="nl-NL" dirty="0" smtClean="0"/>
              <a:t>Principe 1 wordt hier wederom geschonden</a:t>
            </a:r>
            <a:endParaRPr lang="nl-NL" dirty="0"/>
          </a:p>
        </p:txBody>
      </p:sp>
      <p:sp>
        <p:nvSpPr>
          <p:cNvPr id="18" name="TextBox 17"/>
          <p:cNvSpPr txBox="1"/>
          <p:nvPr/>
        </p:nvSpPr>
        <p:spPr>
          <a:xfrm>
            <a:off x="3851920" y="5291916"/>
            <a:ext cx="1296144" cy="369332"/>
          </a:xfrm>
          <a:prstGeom prst="rect">
            <a:avLst/>
          </a:prstGeom>
          <a:noFill/>
        </p:spPr>
        <p:txBody>
          <a:bodyPr wrap="square" rtlCol="0">
            <a:spAutoFit/>
          </a:bodyPr>
          <a:lstStyle/>
          <a:p>
            <a:r>
              <a:rPr lang="nl-NL" i="1" dirty="0" smtClean="0"/>
              <a:t>Waar</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20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20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20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13" grpId="0" build="allAtOnce"/>
      <p:bldP spid="16" grpId="0" build="allAtOnce"/>
      <p:bldP spid="17" grpId="0" build="allAtOnce"/>
      <p:bldP spid="18" grpId="0" build="allAtOnce"/>
    </p:bld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Intensionele</a:t>
            </a:r>
            <a:r>
              <a:rPr lang="nl-NL" sz="3600" dirty="0" smtClean="0"/>
              <a:t> logica</a:t>
            </a:r>
            <a:endParaRPr lang="nl-NL" sz="3600" dirty="0"/>
          </a:p>
        </p:txBody>
      </p:sp>
      <p:sp>
        <p:nvSpPr>
          <p:cNvPr id="8" name="Content Placeholder 2"/>
          <p:cNvSpPr txBox="1">
            <a:spLocks/>
          </p:cNvSpPr>
          <p:nvPr/>
        </p:nvSpPr>
        <p:spPr>
          <a:xfrm>
            <a:off x="467544" y="1412776"/>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Voldoen deze uitbreidingen nog steeds aan het compositiebeginsel?</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467544" y="2132856"/>
            <a:ext cx="4752528" cy="369332"/>
          </a:xfrm>
          <a:prstGeom prst="rect">
            <a:avLst/>
          </a:prstGeom>
          <a:noFill/>
        </p:spPr>
        <p:txBody>
          <a:bodyPr wrap="square" rtlCol="0">
            <a:spAutoFit/>
          </a:bodyPr>
          <a:lstStyle/>
          <a:p>
            <a:r>
              <a:rPr lang="nl-NL" dirty="0" smtClean="0">
                <a:solidFill>
                  <a:srgbClr val="C00000"/>
                </a:solidFill>
              </a:rPr>
              <a:t>Het is noodzakelijk dat </a:t>
            </a:r>
            <a:r>
              <a:rPr lang="nl-NL" dirty="0" smtClean="0">
                <a:solidFill>
                  <a:srgbClr val="00B050"/>
                </a:solidFill>
              </a:rPr>
              <a:t>1 plus 1 gelijk is aan 2</a:t>
            </a:r>
            <a:endParaRPr lang="nl-NL" dirty="0">
              <a:solidFill>
                <a:srgbClr val="00B050"/>
              </a:solidFill>
            </a:endParaRPr>
          </a:p>
        </p:txBody>
      </p:sp>
      <p:sp>
        <p:nvSpPr>
          <p:cNvPr id="25" name="TextBox 24"/>
          <p:cNvSpPr txBox="1"/>
          <p:nvPr/>
        </p:nvSpPr>
        <p:spPr>
          <a:xfrm>
            <a:off x="467544" y="2699628"/>
            <a:ext cx="4752528" cy="369332"/>
          </a:xfrm>
          <a:prstGeom prst="rect">
            <a:avLst/>
          </a:prstGeom>
          <a:noFill/>
        </p:spPr>
        <p:txBody>
          <a:bodyPr wrap="square" rtlCol="0">
            <a:spAutoFit/>
          </a:bodyPr>
          <a:lstStyle/>
          <a:p>
            <a:r>
              <a:rPr lang="nl-NL" dirty="0" smtClean="0">
                <a:solidFill>
                  <a:srgbClr val="C00000"/>
                </a:solidFill>
              </a:rPr>
              <a:t>Ik weet dat </a:t>
            </a:r>
            <a:r>
              <a:rPr lang="nl-NL" dirty="0" smtClean="0">
                <a:solidFill>
                  <a:srgbClr val="00B050"/>
                </a:solidFill>
              </a:rPr>
              <a:t>Nederland in Europa ligt</a:t>
            </a:r>
            <a:endParaRPr lang="nl-NL" dirty="0">
              <a:solidFill>
                <a:srgbClr val="00B050"/>
              </a:solidFill>
            </a:endParaRPr>
          </a:p>
        </p:txBody>
      </p:sp>
      <p:sp>
        <p:nvSpPr>
          <p:cNvPr id="6" name="TextBox 5"/>
          <p:cNvSpPr txBox="1"/>
          <p:nvPr/>
        </p:nvSpPr>
        <p:spPr>
          <a:xfrm>
            <a:off x="467544" y="3356992"/>
            <a:ext cx="7632848" cy="646331"/>
          </a:xfrm>
          <a:prstGeom prst="rect">
            <a:avLst/>
          </a:prstGeom>
          <a:noFill/>
        </p:spPr>
        <p:txBody>
          <a:bodyPr wrap="square" rtlCol="0">
            <a:spAutoFit/>
          </a:bodyPr>
          <a:lstStyle/>
          <a:p>
            <a:r>
              <a:rPr lang="nl-NL" dirty="0" smtClean="0"/>
              <a:t>Ja, de semantische waarde van de expressie wordt in beide voorbeelden        netjes bepaald door de semantische waarde van de deelexpressies</a:t>
            </a:r>
            <a:endParaRPr lang="nl-NL" dirty="0"/>
          </a:p>
        </p:txBody>
      </p:sp>
      <p:sp>
        <p:nvSpPr>
          <p:cNvPr id="7" name="Content Placeholder 2"/>
          <p:cNvSpPr txBox="1">
            <a:spLocks/>
          </p:cNvSpPr>
          <p:nvPr/>
        </p:nvSpPr>
        <p:spPr>
          <a:xfrm>
            <a:off x="467544" y="4336505"/>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Zijn deze uitbreidingen nog steeds </a:t>
            </a:r>
            <a:r>
              <a:rPr lang="nl-NL" sz="2000" noProof="0" dirty="0" err="1" smtClean="0"/>
              <a:t>extensioneel</a:t>
            </a:r>
            <a:r>
              <a:rPr lang="nl-NL" sz="2000" noProof="0" dirty="0" smtClean="0"/>
              <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extBox 9"/>
          <p:cNvSpPr txBox="1"/>
          <p:nvPr/>
        </p:nvSpPr>
        <p:spPr>
          <a:xfrm>
            <a:off x="467544" y="4941168"/>
            <a:ext cx="5760640" cy="369332"/>
          </a:xfrm>
          <a:prstGeom prst="rect">
            <a:avLst/>
          </a:prstGeom>
          <a:noFill/>
        </p:spPr>
        <p:txBody>
          <a:bodyPr wrap="square" rtlCol="0">
            <a:spAutoFit/>
          </a:bodyPr>
          <a:lstStyle/>
          <a:p>
            <a:r>
              <a:rPr lang="nl-NL" dirty="0" smtClean="0"/>
              <a:t>Het aantal universiteiten in Amsterdam is noodzakelijk even</a:t>
            </a:r>
            <a:endParaRPr lang="nl-NL" dirty="0"/>
          </a:p>
        </p:txBody>
      </p:sp>
      <p:sp>
        <p:nvSpPr>
          <p:cNvPr id="11" name="TextBox 10"/>
          <p:cNvSpPr txBox="1"/>
          <p:nvPr/>
        </p:nvSpPr>
        <p:spPr>
          <a:xfrm>
            <a:off x="467544" y="5291916"/>
            <a:ext cx="2376264" cy="369332"/>
          </a:xfrm>
          <a:prstGeom prst="rect">
            <a:avLst/>
          </a:prstGeom>
          <a:noFill/>
        </p:spPr>
        <p:txBody>
          <a:bodyPr wrap="square" rtlCol="0">
            <a:spAutoFit/>
          </a:bodyPr>
          <a:lstStyle/>
          <a:p>
            <a:r>
              <a:rPr lang="nl-NL" dirty="0" smtClean="0"/>
              <a:t>2 is noodzakelijk even</a:t>
            </a:r>
            <a:endParaRPr lang="nl-NL" dirty="0"/>
          </a:p>
        </p:txBody>
      </p:sp>
      <p:sp>
        <p:nvSpPr>
          <p:cNvPr id="17" name="TextBox 16"/>
          <p:cNvSpPr txBox="1"/>
          <p:nvPr/>
        </p:nvSpPr>
        <p:spPr>
          <a:xfrm>
            <a:off x="467544" y="5877272"/>
            <a:ext cx="7632848" cy="369332"/>
          </a:xfrm>
          <a:prstGeom prst="rect">
            <a:avLst/>
          </a:prstGeom>
          <a:noFill/>
        </p:spPr>
        <p:txBody>
          <a:bodyPr wrap="square" rtlCol="0">
            <a:spAutoFit/>
          </a:bodyPr>
          <a:lstStyle/>
          <a:p>
            <a:r>
              <a:rPr lang="nl-NL" dirty="0" smtClean="0"/>
              <a:t>Principe 2 wordt hier geschonden. </a:t>
            </a:r>
            <a:endParaRPr lang="nl-NL" dirty="0"/>
          </a:p>
        </p:txBody>
      </p:sp>
      <p:sp>
        <p:nvSpPr>
          <p:cNvPr id="18" name="TextBox 17"/>
          <p:cNvSpPr txBox="1"/>
          <p:nvPr/>
        </p:nvSpPr>
        <p:spPr>
          <a:xfrm>
            <a:off x="2843808" y="5291916"/>
            <a:ext cx="1296144" cy="369332"/>
          </a:xfrm>
          <a:prstGeom prst="rect">
            <a:avLst/>
          </a:prstGeom>
          <a:noFill/>
        </p:spPr>
        <p:txBody>
          <a:bodyPr wrap="square" rtlCol="0">
            <a:spAutoFit/>
          </a:bodyPr>
          <a:lstStyle/>
          <a:p>
            <a:r>
              <a:rPr lang="nl-NL" i="1" dirty="0" smtClean="0"/>
              <a:t>Waar!</a:t>
            </a:r>
            <a:endParaRPr lang="nl-NL" i="1" dirty="0"/>
          </a:p>
        </p:txBody>
      </p:sp>
      <p:sp>
        <p:nvSpPr>
          <p:cNvPr id="19" name="TextBox 18"/>
          <p:cNvSpPr txBox="1"/>
          <p:nvPr/>
        </p:nvSpPr>
        <p:spPr>
          <a:xfrm>
            <a:off x="6300192" y="4931876"/>
            <a:ext cx="1296144" cy="369332"/>
          </a:xfrm>
          <a:prstGeom prst="rect">
            <a:avLst/>
          </a:prstGeom>
          <a:noFill/>
        </p:spPr>
        <p:txBody>
          <a:bodyPr wrap="square" rtlCol="0">
            <a:spAutoFit/>
          </a:bodyPr>
          <a:lstStyle/>
          <a:p>
            <a:r>
              <a:rPr lang="nl-NL" i="1" dirty="0" smtClean="0"/>
              <a:t>Onwaar</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20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7" grpId="0" build="allAtOnce"/>
      <p:bldP spid="18" grpId="0" build="allAtOnce"/>
      <p:bldP spid="19" grpId="0" build="allAtOnce"/>
    </p:bld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err="1" smtClean="0"/>
              <a:t>Intensionele</a:t>
            </a:r>
            <a:r>
              <a:rPr lang="nl-NL" sz="3600" dirty="0" smtClean="0"/>
              <a:t> logica</a:t>
            </a:r>
            <a:endParaRPr lang="nl-NL" sz="3600" dirty="0"/>
          </a:p>
        </p:txBody>
      </p:sp>
      <p:sp>
        <p:nvSpPr>
          <p:cNvPr id="8" name="Content Placeholder 2"/>
          <p:cNvSpPr txBox="1">
            <a:spLocks/>
          </p:cNvSpPr>
          <p:nvPr/>
        </p:nvSpPr>
        <p:spPr>
          <a:xfrm>
            <a:off x="467544" y="1412776"/>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De drie gegeven voorbeelden laten zien dat deze uitbreidingen niet aan alle     drie principes voldoen. Maar dan zijn ze dus niet </a:t>
            </a:r>
            <a:r>
              <a:rPr lang="nl-NL" sz="2000" dirty="0" err="1" smtClean="0"/>
              <a:t>extensioneel</a:t>
            </a:r>
            <a:r>
              <a:rPr lang="nl-NL" sz="2000" dirty="0" smtClean="0"/>
              <a:t>. Waarom?</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Rectangle 17"/>
          <p:cNvSpPr/>
          <p:nvPr/>
        </p:nvSpPr>
        <p:spPr>
          <a:xfrm>
            <a:off x="485800" y="2276872"/>
            <a:ext cx="8262664" cy="1015663"/>
          </a:xfrm>
          <a:prstGeom prst="rect">
            <a:avLst/>
          </a:prstGeom>
        </p:spPr>
        <p:txBody>
          <a:bodyPr wrap="square">
            <a:spAutoFit/>
          </a:bodyPr>
          <a:lstStyle/>
          <a:p>
            <a:pPr marL="342900" lvl="0" indent="-342900">
              <a:spcBef>
                <a:spcPct val="20000"/>
              </a:spcBef>
              <a:buFont typeface="Arial" pitchFamily="34" charset="0"/>
              <a:buChar char="•"/>
              <a:defRPr/>
            </a:pPr>
            <a:r>
              <a:rPr lang="nl-NL" sz="2000" dirty="0" smtClean="0"/>
              <a:t>Als ze </a:t>
            </a:r>
            <a:r>
              <a:rPr lang="nl-NL" sz="2000" dirty="0" err="1" smtClean="0"/>
              <a:t>extensioneel</a:t>
            </a:r>
            <a:r>
              <a:rPr lang="nl-NL" sz="2000" dirty="0" smtClean="0"/>
              <a:t> zouden zijn, dan zouden ze (vanwege het feit dat ze  aan het compositiebeginsel voldoen) aan alle drie de principes voldaan moeten hebben. Maar dat doen ze niet. Ze zijn dus niet </a:t>
            </a:r>
            <a:r>
              <a:rPr lang="nl-NL" sz="2000" dirty="0" err="1" smtClean="0"/>
              <a:t>extensioneel</a:t>
            </a:r>
            <a:endParaRPr lang="nl-NL" sz="2000" dirty="0" smtClean="0"/>
          </a:p>
        </p:txBody>
      </p:sp>
      <p:sp>
        <p:nvSpPr>
          <p:cNvPr id="19" name="Rectangle 18"/>
          <p:cNvSpPr/>
          <p:nvPr/>
        </p:nvSpPr>
        <p:spPr>
          <a:xfrm>
            <a:off x="467544" y="3349441"/>
            <a:ext cx="8262664" cy="1015663"/>
          </a:xfrm>
          <a:prstGeom prst="rect">
            <a:avLst/>
          </a:prstGeom>
        </p:spPr>
        <p:txBody>
          <a:bodyPr wrap="square">
            <a:spAutoFit/>
          </a:bodyPr>
          <a:lstStyle/>
          <a:p>
            <a:pPr marL="342900" lvl="0" indent="-342900">
              <a:spcBef>
                <a:spcPct val="20000"/>
              </a:spcBef>
              <a:buFont typeface="Arial" pitchFamily="34" charset="0"/>
              <a:buChar char="•"/>
              <a:defRPr/>
            </a:pPr>
            <a:r>
              <a:rPr lang="nl-NL" sz="2000" dirty="0" smtClean="0"/>
              <a:t>Genoemde uitbreidingen worden daarom </a:t>
            </a:r>
            <a:r>
              <a:rPr lang="nl-NL" sz="2000" i="1" dirty="0" err="1" smtClean="0"/>
              <a:t>intensionele</a:t>
            </a:r>
            <a:r>
              <a:rPr lang="nl-NL" sz="2000" i="1" dirty="0" smtClean="0"/>
              <a:t> logica’s </a:t>
            </a:r>
            <a:r>
              <a:rPr lang="nl-NL" sz="2000" dirty="0" smtClean="0"/>
              <a:t>genoemd. En naast de drie gegeven voorbeelden (modaal, </a:t>
            </a:r>
            <a:r>
              <a:rPr lang="nl-NL" sz="2000" dirty="0" err="1" smtClean="0"/>
              <a:t>epistemisch</a:t>
            </a:r>
            <a:r>
              <a:rPr lang="nl-NL" sz="2000" dirty="0" smtClean="0"/>
              <a:t>, </a:t>
            </a:r>
            <a:r>
              <a:rPr lang="nl-NL" sz="2000" dirty="0" err="1" smtClean="0"/>
              <a:t>deontisch</a:t>
            </a:r>
            <a:r>
              <a:rPr lang="nl-NL" sz="2000" dirty="0" smtClean="0"/>
              <a:t>) zijn er nog veel meer </a:t>
            </a:r>
            <a:r>
              <a:rPr lang="nl-NL" sz="2000" dirty="0" err="1" smtClean="0"/>
              <a:t>intensionele</a:t>
            </a:r>
            <a:r>
              <a:rPr lang="nl-NL" sz="2000" dirty="0" smtClean="0"/>
              <a:t> logica’s mogelijk (zoals tijdslogica’s).</a:t>
            </a:r>
          </a:p>
        </p:txBody>
      </p:sp>
      <p:sp>
        <p:nvSpPr>
          <p:cNvPr id="25" name="Rectangle 24"/>
          <p:cNvSpPr/>
          <p:nvPr/>
        </p:nvSpPr>
        <p:spPr>
          <a:xfrm>
            <a:off x="467544" y="4469050"/>
            <a:ext cx="8262664" cy="400110"/>
          </a:xfrm>
          <a:prstGeom prst="rect">
            <a:avLst/>
          </a:prstGeom>
        </p:spPr>
        <p:txBody>
          <a:bodyPr wrap="square">
            <a:spAutoFit/>
          </a:bodyPr>
          <a:lstStyle/>
          <a:p>
            <a:pPr marL="342900" lvl="0" indent="-342900">
              <a:spcBef>
                <a:spcPct val="20000"/>
              </a:spcBef>
              <a:buFont typeface="Arial" pitchFamily="34" charset="0"/>
              <a:buChar char="•"/>
              <a:defRPr/>
            </a:pPr>
            <a:r>
              <a:rPr lang="nl-NL" sz="2000" dirty="0" smtClean="0"/>
              <a:t>In wat volgt zullen we de modale logica wat verder gaan uitwerken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2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build="allAtOnce"/>
      <p:bldP spid="25" grpId="0" build="allAtOnce"/>
    </p:bld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Modale propositie logica</a:t>
            </a:r>
            <a:endParaRPr lang="nl-NL" sz="3600" dirty="0"/>
          </a:p>
        </p:txBody>
      </p:sp>
      <p:sp>
        <p:nvSpPr>
          <p:cNvPr id="8" name="Content Placeholder 2"/>
          <p:cNvSpPr txBox="1">
            <a:spLocks/>
          </p:cNvSpPr>
          <p:nvPr/>
        </p:nvSpPr>
        <p:spPr>
          <a:xfrm>
            <a:off x="467544" y="1412776"/>
            <a:ext cx="8939336" cy="7200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De modale propositie logica wordt verkregen door aan de klassieke propositielogica twee nieuwe logische constanten toe te voegen: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2000" dirty="0" smtClean="0"/>
          </a:p>
          <a:p>
            <a:pPr marL="342900" lvl="0" indent="-342900">
              <a:spcBef>
                <a:spcPct val="20000"/>
              </a:spcBef>
              <a:defRPr/>
            </a:pPr>
            <a:r>
              <a:rPr lang="nl-NL" sz="2000"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endParaRPr lang="nl-NL" sz="2000" dirty="0" smtClean="0"/>
          </a:p>
          <a:p>
            <a:pPr marL="342900" lvl="0" indent="-342900">
              <a:spcBef>
                <a:spcPct val="20000"/>
              </a:spcBef>
              <a:defRPr/>
            </a:pPr>
            <a:endParaRPr lang="nl-NL" sz="2000" dirty="0" smtClean="0"/>
          </a:p>
        </p:txBody>
      </p:sp>
      <p:sp>
        <p:nvSpPr>
          <p:cNvPr id="10" name="Rectangle 9"/>
          <p:cNvSpPr/>
          <p:nvPr/>
        </p:nvSpPr>
        <p:spPr>
          <a:xfrm>
            <a:off x="467544" y="2348880"/>
            <a:ext cx="5220072" cy="769441"/>
          </a:xfrm>
          <a:prstGeom prst="rect">
            <a:avLst/>
          </a:prstGeom>
        </p:spPr>
        <p:txBody>
          <a:bodyPr wrap="square">
            <a:spAutoFit/>
          </a:bodyPr>
          <a:lstStyle/>
          <a:p>
            <a:pPr marL="342900" lvl="0" indent="-342900">
              <a:spcBef>
                <a:spcPct val="20000"/>
              </a:spcBef>
              <a:defRPr/>
            </a:pPr>
            <a:r>
              <a:rPr lang="nl-NL" sz="2000" dirty="0" smtClean="0"/>
              <a:t>      </a:t>
            </a:r>
            <a:r>
              <a:rPr lang="nl-NL" sz="2000" dirty="0" smtClean="0">
                <a:solidFill>
                  <a:srgbClr val="0070C0"/>
                </a:solidFill>
              </a:rPr>
              <a:t>□P 	Het is noodzakelijk dat P</a:t>
            </a:r>
          </a:p>
          <a:p>
            <a:pPr marL="342900" lvl="0" indent="-342900">
              <a:spcBef>
                <a:spcPct val="20000"/>
              </a:spcBef>
              <a:defRPr/>
            </a:pPr>
            <a:r>
              <a:rPr lang="nl-NL" sz="2000" dirty="0" smtClean="0">
                <a:solidFill>
                  <a:srgbClr val="0070C0"/>
                </a:solidFill>
              </a:rPr>
              <a:t>	◊P	Het is mogelijk dat P</a:t>
            </a:r>
          </a:p>
        </p:txBody>
      </p:sp>
      <p:sp>
        <p:nvSpPr>
          <p:cNvPr id="11" name="Rectangle 10"/>
          <p:cNvSpPr/>
          <p:nvPr/>
        </p:nvSpPr>
        <p:spPr>
          <a:xfrm>
            <a:off x="827584" y="3356992"/>
            <a:ext cx="1864613"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12" name="Rectangle 11"/>
          <p:cNvSpPr/>
          <p:nvPr/>
        </p:nvSpPr>
        <p:spPr>
          <a:xfrm>
            <a:off x="827584" y="3789040"/>
            <a:ext cx="1864613"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13" name="Rectangle 12"/>
          <p:cNvSpPr/>
          <p:nvPr/>
        </p:nvSpPr>
        <p:spPr>
          <a:xfrm>
            <a:off x="810294" y="4253026"/>
            <a:ext cx="1962397"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14" name="Rectangle 13"/>
          <p:cNvSpPr/>
          <p:nvPr/>
        </p:nvSpPr>
        <p:spPr>
          <a:xfrm>
            <a:off x="798318" y="4725144"/>
            <a:ext cx="2769284" cy="400110"/>
          </a:xfrm>
          <a:prstGeom prst="rect">
            <a:avLst/>
          </a:prstGeom>
        </p:spPr>
        <p:txBody>
          <a:bodyPr wrap="none">
            <a:spAutoFit/>
          </a:bodyPr>
          <a:lstStyle/>
          <a:p>
            <a:pPr marL="342900" indent="-342900">
              <a:spcBef>
                <a:spcPct val="20000"/>
              </a:spcBef>
              <a:defRPr/>
            </a:pPr>
            <a:r>
              <a:rPr lang="nl-NL" sz="2000" dirty="0" smtClean="0"/>
              <a:t>□(P ∧ Q)   → □P ∧ □Q   ? </a:t>
            </a:r>
          </a:p>
        </p:txBody>
      </p:sp>
      <p:sp>
        <p:nvSpPr>
          <p:cNvPr id="15" name="Rectangle 14"/>
          <p:cNvSpPr/>
          <p:nvPr/>
        </p:nvSpPr>
        <p:spPr>
          <a:xfrm>
            <a:off x="827584" y="5301208"/>
            <a:ext cx="1608133"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16" name="Rectangle 15"/>
          <p:cNvSpPr/>
          <p:nvPr/>
        </p:nvSpPr>
        <p:spPr>
          <a:xfrm>
            <a:off x="827584" y="5765194"/>
            <a:ext cx="1715534"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17" name="Rectangle 16"/>
          <p:cNvSpPr/>
          <p:nvPr/>
        </p:nvSpPr>
        <p:spPr>
          <a:xfrm>
            <a:off x="3923928" y="3284984"/>
            <a:ext cx="1787669"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20" name="Rectangle 19"/>
          <p:cNvSpPr/>
          <p:nvPr/>
        </p:nvSpPr>
        <p:spPr>
          <a:xfrm>
            <a:off x="3923928" y="3789040"/>
            <a:ext cx="1492716" cy="400110"/>
          </a:xfrm>
          <a:prstGeom prst="rect">
            <a:avLst/>
          </a:prstGeom>
        </p:spPr>
        <p:txBody>
          <a:bodyPr wrap="none">
            <a:spAutoFit/>
          </a:bodyPr>
          <a:lstStyle/>
          <a:p>
            <a:pPr marL="342900" indent="-342900">
              <a:spcBef>
                <a:spcPct val="20000"/>
              </a:spcBef>
              <a:defRPr/>
            </a:pPr>
            <a:r>
              <a:rPr lang="nl-NL" sz="2000" dirty="0" smtClean="0"/>
              <a:t>P  →  □◊P   ?</a:t>
            </a:r>
          </a:p>
        </p:txBody>
      </p:sp>
      <p:sp>
        <p:nvSpPr>
          <p:cNvPr id="21" name="TextBox 20"/>
          <p:cNvSpPr txBox="1"/>
          <p:nvPr/>
        </p:nvSpPr>
        <p:spPr>
          <a:xfrm>
            <a:off x="5220072" y="5192032"/>
            <a:ext cx="3744416" cy="1477328"/>
          </a:xfrm>
          <a:prstGeom prst="rect">
            <a:avLst/>
          </a:prstGeom>
          <a:noFill/>
        </p:spPr>
        <p:txBody>
          <a:bodyPr wrap="square" rtlCol="0">
            <a:spAutoFit/>
          </a:bodyPr>
          <a:lstStyle/>
          <a:p>
            <a:r>
              <a:rPr lang="nl-NL" dirty="0" smtClean="0"/>
              <a:t>Intuïties verschillen voor een aantal van deze voorbeelden sterk. Wellicht lopen er verschillende noties van noodzakelijk en mogelijk door elkaar heen: logisch, fysisch en </a:t>
            </a:r>
            <a:r>
              <a:rPr lang="nl-NL" dirty="0" err="1" smtClean="0"/>
              <a:t>epistemisch</a:t>
            </a:r>
            <a:endParaRPr lang="nl-NL" dirty="0"/>
          </a:p>
        </p:txBody>
      </p:sp>
      <p:sp>
        <p:nvSpPr>
          <p:cNvPr id="22" name="Rectangle 21"/>
          <p:cNvSpPr/>
          <p:nvPr/>
        </p:nvSpPr>
        <p:spPr>
          <a:xfrm>
            <a:off x="3923928" y="4293096"/>
            <a:ext cx="2826992" cy="400110"/>
          </a:xfrm>
          <a:prstGeom prst="rect">
            <a:avLst/>
          </a:prstGeom>
        </p:spPr>
        <p:txBody>
          <a:bodyPr wrap="none">
            <a:spAutoFit/>
          </a:bodyPr>
          <a:lstStyle/>
          <a:p>
            <a:pPr marL="342900" indent="-342900">
              <a:spcBef>
                <a:spcPct val="20000"/>
              </a:spcBef>
              <a:defRPr/>
            </a:pPr>
            <a:r>
              <a:rPr lang="nl-NL" sz="2000" dirty="0" smtClean="0"/>
              <a:t>□P ∧  □Q  →  □(P ∧ Q)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20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2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20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20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2000"/>
                                        <p:tgtEl>
                                          <p:spTgt spid="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20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fade">
                                      <p:cBhvr>
                                        <p:cTn id="40" dur="2000"/>
                                        <p:tgtEl>
                                          <p:spTgt spid="1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20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xEl>
                                              <p:pRg st="0" end="0"/>
                                            </p:txEl>
                                          </p:spTgt>
                                        </p:tgtEl>
                                        <p:attrNameLst>
                                          <p:attrName>style.visibility</p:attrName>
                                        </p:attrNameLst>
                                      </p:cBhvr>
                                      <p:to>
                                        <p:strVal val="visible"/>
                                      </p:to>
                                    </p:set>
                                    <p:animEffect transition="in" filter="fade">
                                      <p:cBhvr>
                                        <p:cTn id="50" dur="2000"/>
                                        <p:tgtEl>
                                          <p:spTgt spid="2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2000"/>
                                        <p:tgtEl>
                                          <p:spTgt spid="2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xEl>
                                              <p:pRg st="0" end="0"/>
                                            </p:txEl>
                                          </p:spTgt>
                                        </p:tgtEl>
                                        <p:attrNameLst>
                                          <p:attrName>style.visibility</p:attrName>
                                        </p:attrNameLst>
                                      </p:cBhvr>
                                      <p:to>
                                        <p:strVal val="visible"/>
                                      </p:to>
                                    </p:set>
                                    <p:animEffect transition="in" filter="fade">
                                      <p:cBhvr>
                                        <p:cTn id="60"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13" grpId="0" build="allAtOnce"/>
      <p:bldP spid="14" grpId="0" build="allAtOnce"/>
      <p:bldP spid="15" grpId="0" build="allAtOnce"/>
      <p:bldP spid="16" grpId="0" build="allAtOnce"/>
      <p:bldP spid="17" grpId="0" build="allAtOnce"/>
      <p:bldP spid="20" grpId="0" build="allAtOnce"/>
      <p:bldP spid="21" grpId="0" build="allAtOnce"/>
      <p:bldP spid="22" grpId="0" build="allAtOnce"/>
    </p:bld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Modale propositie logica</a:t>
            </a:r>
            <a:endParaRPr lang="nl-NL" sz="3600" dirty="0"/>
          </a:p>
        </p:txBody>
      </p:sp>
      <p:sp>
        <p:nvSpPr>
          <p:cNvPr id="8" name="Content Placeholder 2"/>
          <p:cNvSpPr txBox="1">
            <a:spLocks/>
          </p:cNvSpPr>
          <p:nvPr/>
        </p:nvSpPr>
        <p:spPr>
          <a:xfrm>
            <a:off x="467544" y="1412776"/>
            <a:ext cx="8939336" cy="7200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De modale propositie logica wordt verkregen door aan de klassieke propositielogica twee nieuwe logische constanten toe te voegen: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2000" dirty="0" smtClean="0"/>
          </a:p>
          <a:p>
            <a:pPr marL="342900" lvl="0" indent="-342900">
              <a:spcBef>
                <a:spcPct val="20000"/>
              </a:spcBef>
              <a:defRPr/>
            </a:pPr>
            <a:r>
              <a:rPr lang="nl-NL" sz="2000"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endParaRPr lang="nl-NL" sz="2000" dirty="0" smtClean="0"/>
          </a:p>
          <a:p>
            <a:pPr marL="342900" lvl="0" indent="-342900">
              <a:spcBef>
                <a:spcPct val="20000"/>
              </a:spcBef>
              <a:defRPr/>
            </a:pPr>
            <a:endParaRPr lang="nl-NL" sz="2000" dirty="0" smtClean="0"/>
          </a:p>
        </p:txBody>
      </p:sp>
      <p:sp>
        <p:nvSpPr>
          <p:cNvPr id="10" name="Rectangle 9"/>
          <p:cNvSpPr/>
          <p:nvPr/>
        </p:nvSpPr>
        <p:spPr>
          <a:xfrm>
            <a:off x="467544" y="2348880"/>
            <a:ext cx="5220072" cy="769441"/>
          </a:xfrm>
          <a:prstGeom prst="rect">
            <a:avLst/>
          </a:prstGeom>
        </p:spPr>
        <p:txBody>
          <a:bodyPr wrap="square">
            <a:spAutoFit/>
          </a:bodyPr>
          <a:lstStyle/>
          <a:p>
            <a:pPr marL="342900" lvl="0" indent="-342900">
              <a:spcBef>
                <a:spcPct val="20000"/>
              </a:spcBef>
              <a:defRPr/>
            </a:pPr>
            <a:r>
              <a:rPr lang="nl-NL" sz="2000" dirty="0" smtClean="0"/>
              <a:t>      </a:t>
            </a:r>
            <a:r>
              <a:rPr lang="nl-NL" sz="2000" dirty="0" smtClean="0">
                <a:solidFill>
                  <a:srgbClr val="0070C0"/>
                </a:solidFill>
              </a:rPr>
              <a:t>□P 	Het is noodzakelijk dat P</a:t>
            </a:r>
          </a:p>
          <a:p>
            <a:pPr marL="342900" lvl="0" indent="-342900">
              <a:spcBef>
                <a:spcPct val="20000"/>
              </a:spcBef>
              <a:defRPr/>
            </a:pPr>
            <a:r>
              <a:rPr lang="nl-NL" sz="2000" dirty="0" smtClean="0">
                <a:solidFill>
                  <a:srgbClr val="0070C0"/>
                </a:solidFill>
              </a:rPr>
              <a:t>	◊P	Het is mogelijk dat P</a:t>
            </a:r>
          </a:p>
        </p:txBody>
      </p:sp>
      <p:sp>
        <p:nvSpPr>
          <p:cNvPr id="11" name="Rectangle 10"/>
          <p:cNvSpPr/>
          <p:nvPr/>
        </p:nvSpPr>
        <p:spPr>
          <a:xfrm>
            <a:off x="827584" y="3356992"/>
            <a:ext cx="1864613"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12" name="Rectangle 11"/>
          <p:cNvSpPr/>
          <p:nvPr/>
        </p:nvSpPr>
        <p:spPr>
          <a:xfrm>
            <a:off x="827584" y="3789040"/>
            <a:ext cx="1864613"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13" name="Rectangle 12"/>
          <p:cNvSpPr/>
          <p:nvPr/>
        </p:nvSpPr>
        <p:spPr>
          <a:xfrm>
            <a:off x="810294" y="4253026"/>
            <a:ext cx="1962397"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14" name="Rectangle 13"/>
          <p:cNvSpPr/>
          <p:nvPr/>
        </p:nvSpPr>
        <p:spPr>
          <a:xfrm>
            <a:off x="798318" y="4725144"/>
            <a:ext cx="2769284" cy="400110"/>
          </a:xfrm>
          <a:prstGeom prst="rect">
            <a:avLst/>
          </a:prstGeom>
        </p:spPr>
        <p:txBody>
          <a:bodyPr wrap="none">
            <a:spAutoFit/>
          </a:bodyPr>
          <a:lstStyle/>
          <a:p>
            <a:pPr marL="342900" indent="-342900">
              <a:spcBef>
                <a:spcPct val="20000"/>
              </a:spcBef>
              <a:defRPr/>
            </a:pPr>
            <a:r>
              <a:rPr lang="nl-NL" sz="2000" dirty="0" smtClean="0"/>
              <a:t>□(P ∧ Q)   → □P ∧ □Q   ? </a:t>
            </a:r>
          </a:p>
        </p:txBody>
      </p:sp>
      <p:sp>
        <p:nvSpPr>
          <p:cNvPr id="15" name="Rectangle 14"/>
          <p:cNvSpPr/>
          <p:nvPr/>
        </p:nvSpPr>
        <p:spPr>
          <a:xfrm>
            <a:off x="827584" y="5301208"/>
            <a:ext cx="1608133"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16" name="Rectangle 15"/>
          <p:cNvSpPr/>
          <p:nvPr/>
        </p:nvSpPr>
        <p:spPr>
          <a:xfrm>
            <a:off x="827584" y="5765194"/>
            <a:ext cx="1715534"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17" name="Rectangle 16"/>
          <p:cNvSpPr/>
          <p:nvPr/>
        </p:nvSpPr>
        <p:spPr>
          <a:xfrm>
            <a:off x="3923928" y="3284984"/>
            <a:ext cx="1787669" cy="400110"/>
          </a:xfrm>
          <a:prstGeom prst="rect">
            <a:avLst/>
          </a:prstGeom>
        </p:spPr>
        <p:txBody>
          <a:bodyPr wrap="none">
            <a:spAutoFit/>
          </a:bodyPr>
          <a:lstStyle/>
          <a:p>
            <a:pPr marL="342900" indent="-342900">
              <a:spcBef>
                <a:spcPct val="20000"/>
              </a:spcBef>
              <a:defRPr/>
            </a:pPr>
            <a:r>
              <a:rPr lang="nl-NL" sz="2000" dirty="0" smtClean="0"/>
              <a:t>□P  →  □□P   ?  </a:t>
            </a:r>
          </a:p>
        </p:txBody>
      </p:sp>
      <p:sp>
        <p:nvSpPr>
          <p:cNvPr id="20" name="Rectangle 19"/>
          <p:cNvSpPr/>
          <p:nvPr/>
        </p:nvSpPr>
        <p:spPr>
          <a:xfrm>
            <a:off x="3923928" y="3789040"/>
            <a:ext cx="1492716" cy="400110"/>
          </a:xfrm>
          <a:prstGeom prst="rect">
            <a:avLst/>
          </a:prstGeom>
        </p:spPr>
        <p:txBody>
          <a:bodyPr wrap="none">
            <a:spAutoFit/>
          </a:bodyPr>
          <a:lstStyle/>
          <a:p>
            <a:pPr marL="342900" indent="-342900">
              <a:spcBef>
                <a:spcPct val="20000"/>
              </a:spcBef>
              <a:defRPr/>
            </a:pPr>
            <a:r>
              <a:rPr lang="nl-NL" sz="2000" dirty="0" smtClean="0"/>
              <a:t>P  →  □◊P   ?</a:t>
            </a:r>
          </a:p>
        </p:txBody>
      </p:sp>
      <p:sp>
        <p:nvSpPr>
          <p:cNvPr id="21" name="TextBox 20"/>
          <p:cNvSpPr txBox="1"/>
          <p:nvPr/>
        </p:nvSpPr>
        <p:spPr>
          <a:xfrm>
            <a:off x="5004048" y="5469031"/>
            <a:ext cx="4104456" cy="923330"/>
          </a:xfrm>
          <a:prstGeom prst="rect">
            <a:avLst/>
          </a:prstGeom>
          <a:noFill/>
        </p:spPr>
        <p:txBody>
          <a:bodyPr wrap="square" rtlCol="0">
            <a:spAutoFit/>
          </a:bodyPr>
          <a:lstStyle/>
          <a:p>
            <a:r>
              <a:rPr lang="nl-NL" dirty="0" smtClean="0"/>
              <a:t>We hebben een notie van </a:t>
            </a:r>
            <a:r>
              <a:rPr lang="nl-NL" i="1" dirty="0" smtClean="0"/>
              <a:t>semantische  en syntactische geldigheid</a:t>
            </a:r>
            <a:r>
              <a:rPr lang="nl-NL" dirty="0" smtClean="0"/>
              <a:t> nodig voor     de modale propositielogica. </a:t>
            </a:r>
            <a:endParaRPr lang="nl-NL" dirty="0"/>
          </a:p>
        </p:txBody>
      </p:sp>
      <p:sp>
        <p:nvSpPr>
          <p:cNvPr id="22" name="Rectangle 21"/>
          <p:cNvSpPr/>
          <p:nvPr/>
        </p:nvSpPr>
        <p:spPr>
          <a:xfrm>
            <a:off x="3923928" y="4293096"/>
            <a:ext cx="2826992" cy="400110"/>
          </a:xfrm>
          <a:prstGeom prst="rect">
            <a:avLst/>
          </a:prstGeom>
        </p:spPr>
        <p:txBody>
          <a:bodyPr wrap="none">
            <a:spAutoFit/>
          </a:bodyPr>
          <a:lstStyle/>
          <a:p>
            <a:pPr marL="342900" indent="-342900">
              <a:spcBef>
                <a:spcPct val="20000"/>
              </a:spcBef>
              <a:defRPr/>
            </a:pPr>
            <a:r>
              <a:rPr lang="nl-NL" sz="2000" dirty="0" smtClean="0"/>
              <a:t>□P ∧  □Q  →  □(P ∧ Q)    ?</a:t>
            </a:r>
          </a:p>
        </p:txBody>
      </p:sp>
    </p:spTree>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Modale propositie logica</a:t>
            </a:r>
            <a:endParaRPr lang="nl-NL" sz="3600" dirty="0"/>
          </a:p>
        </p:txBody>
      </p:sp>
      <p:sp>
        <p:nvSpPr>
          <p:cNvPr id="8" name="Content Placeholder 2"/>
          <p:cNvSpPr txBox="1">
            <a:spLocks/>
          </p:cNvSpPr>
          <p:nvPr/>
        </p:nvSpPr>
        <p:spPr>
          <a:xfrm>
            <a:off x="467544" y="1412776"/>
            <a:ext cx="8939336" cy="7200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De modale propositie logica wordt verkregen door aan de klassieke propositielogica twee nieuwe logische constanten toe te voegen: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2000" dirty="0" smtClean="0"/>
          </a:p>
          <a:p>
            <a:pPr marL="342900" lvl="0" indent="-342900">
              <a:spcBef>
                <a:spcPct val="20000"/>
              </a:spcBef>
              <a:defRPr/>
            </a:pPr>
            <a:r>
              <a:rPr lang="nl-NL" sz="2000" dirty="0" smtClean="0"/>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endParaRPr lang="nl-NL" sz="2000" dirty="0" smtClean="0"/>
          </a:p>
          <a:p>
            <a:pPr marL="342900" lvl="0" indent="-342900">
              <a:spcBef>
                <a:spcPct val="20000"/>
              </a:spcBef>
              <a:defRPr/>
            </a:pPr>
            <a:endParaRPr lang="nl-NL" sz="2000" dirty="0" smtClean="0"/>
          </a:p>
        </p:txBody>
      </p:sp>
      <p:sp>
        <p:nvSpPr>
          <p:cNvPr id="10" name="Rectangle 9"/>
          <p:cNvSpPr/>
          <p:nvPr/>
        </p:nvSpPr>
        <p:spPr>
          <a:xfrm>
            <a:off x="467544" y="2348880"/>
            <a:ext cx="5220072" cy="769441"/>
          </a:xfrm>
          <a:prstGeom prst="rect">
            <a:avLst/>
          </a:prstGeom>
        </p:spPr>
        <p:txBody>
          <a:bodyPr wrap="square">
            <a:spAutoFit/>
          </a:bodyPr>
          <a:lstStyle/>
          <a:p>
            <a:pPr marL="342900" lvl="0" indent="-342900">
              <a:spcBef>
                <a:spcPct val="20000"/>
              </a:spcBef>
              <a:defRPr/>
            </a:pPr>
            <a:r>
              <a:rPr lang="nl-NL" sz="2000" dirty="0" smtClean="0"/>
              <a:t>      </a:t>
            </a:r>
            <a:r>
              <a:rPr lang="nl-NL" sz="2000" dirty="0" smtClean="0">
                <a:solidFill>
                  <a:srgbClr val="0070C0"/>
                </a:solidFill>
              </a:rPr>
              <a:t>□P 	Het is noodzakelijk dat P</a:t>
            </a:r>
          </a:p>
          <a:p>
            <a:pPr marL="342900" lvl="0" indent="-342900">
              <a:spcBef>
                <a:spcPct val="20000"/>
              </a:spcBef>
              <a:defRPr/>
            </a:pPr>
            <a:r>
              <a:rPr lang="nl-NL" sz="2000" dirty="0" smtClean="0">
                <a:solidFill>
                  <a:srgbClr val="0070C0"/>
                </a:solidFill>
              </a:rPr>
              <a:t>	◊P	Het is mogelijk dat P</a:t>
            </a:r>
          </a:p>
        </p:txBody>
      </p:sp>
      <p:sp>
        <p:nvSpPr>
          <p:cNvPr id="11" name="Rectangle 10"/>
          <p:cNvSpPr/>
          <p:nvPr/>
        </p:nvSpPr>
        <p:spPr>
          <a:xfrm>
            <a:off x="827584" y="3356992"/>
            <a:ext cx="1457450" cy="400110"/>
          </a:xfrm>
          <a:prstGeom prst="rect">
            <a:avLst/>
          </a:prstGeom>
        </p:spPr>
        <p:txBody>
          <a:bodyPr wrap="none">
            <a:spAutoFit/>
          </a:bodyPr>
          <a:lstStyle/>
          <a:p>
            <a:pPr marL="342900" indent="-342900">
              <a:spcBef>
                <a:spcPct val="20000"/>
              </a:spcBef>
              <a:defRPr/>
            </a:pPr>
            <a:r>
              <a:rPr lang="nl-NL" sz="2000" dirty="0" smtClean="0"/>
              <a:t>□P  →  ¬◊¬P</a:t>
            </a:r>
          </a:p>
        </p:txBody>
      </p:sp>
      <p:sp>
        <p:nvSpPr>
          <p:cNvPr id="12" name="Rectangle 11"/>
          <p:cNvSpPr/>
          <p:nvPr/>
        </p:nvSpPr>
        <p:spPr>
          <a:xfrm>
            <a:off x="827584" y="3789040"/>
            <a:ext cx="1457450" cy="400110"/>
          </a:xfrm>
          <a:prstGeom prst="rect">
            <a:avLst/>
          </a:prstGeom>
        </p:spPr>
        <p:txBody>
          <a:bodyPr wrap="none">
            <a:spAutoFit/>
          </a:bodyPr>
          <a:lstStyle/>
          <a:p>
            <a:pPr marL="342900" indent="-342900">
              <a:spcBef>
                <a:spcPct val="20000"/>
              </a:spcBef>
              <a:defRPr/>
            </a:pPr>
            <a:r>
              <a:rPr lang="nl-NL" sz="2000" dirty="0" smtClean="0"/>
              <a:t>¬◊¬P  →  □P</a:t>
            </a:r>
          </a:p>
        </p:txBody>
      </p:sp>
      <p:sp>
        <p:nvSpPr>
          <p:cNvPr id="13" name="Rectangle 12"/>
          <p:cNvSpPr/>
          <p:nvPr/>
        </p:nvSpPr>
        <p:spPr>
          <a:xfrm>
            <a:off x="810294" y="4253026"/>
            <a:ext cx="1555234" cy="400110"/>
          </a:xfrm>
          <a:prstGeom prst="rect">
            <a:avLst/>
          </a:prstGeom>
        </p:spPr>
        <p:txBody>
          <a:bodyPr wrap="none">
            <a:spAutoFit/>
          </a:bodyPr>
          <a:lstStyle/>
          <a:p>
            <a:pPr marL="342900" indent="-342900">
              <a:spcBef>
                <a:spcPct val="20000"/>
              </a:spcBef>
              <a:defRPr/>
            </a:pPr>
            <a:r>
              <a:rPr lang="nl-NL" sz="2000" dirty="0" smtClean="0"/>
              <a:t>□P  ↔  ¬◊¬P</a:t>
            </a:r>
          </a:p>
        </p:txBody>
      </p:sp>
      <p:sp>
        <p:nvSpPr>
          <p:cNvPr id="21" name="TextBox 20"/>
          <p:cNvSpPr txBox="1"/>
          <p:nvPr/>
        </p:nvSpPr>
        <p:spPr>
          <a:xfrm>
            <a:off x="5220072" y="5541039"/>
            <a:ext cx="3744416" cy="923330"/>
          </a:xfrm>
          <a:prstGeom prst="rect">
            <a:avLst/>
          </a:prstGeom>
          <a:noFill/>
        </p:spPr>
        <p:txBody>
          <a:bodyPr wrap="square" rtlCol="0">
            <a:spAutoFit/>
          </a:bodyPr>
          <a:lstStyle/>
          <a:p>
            <a:r>
              <a:rPr lang="nl-NL" dirty="0" smtClean="0"/>
              <a:t>Deze formules dienen onder genoemde noties in elk geval tautologieën te zijn</a:t>
            </a:r>
            <a:endParaRPr lang="nl-NL" dirty="0"/>
          </a:p>
        </p:txBody>
      </p:sp>
    </p:spTree>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Een notie van semantische geldigheid                          voor de modale </a:t>
            </a:r>
            <a:r>
              <a:rPr lang="nl-NL" sz="3600" dirty="0" err="1" smtClean="0"/>
              <a:t>propostielogica</a:t>
            </a:r>
            <a:endParaRPr lang="nl-NL" sz="3600" dirty="0"/>
          </a:p>
        </p:txBody>
      </p:sp>
      <p:sp>
        <p:nvSpPr>
          <p:cNvPr id="8" name="Content Placeholder 2"/>
          <p:cNvSpPr txBox="1">
            <a:spLocks/>
          </p:cNvSpPr>
          <p:nvPr/>
        </p:nvSpPr>
        <p:spPr>
          <a:xfrm>
            <a:off x="467544" y="1589311"/>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Om te komen tot een notie van </a:t>
            </a:r>
            <a:r>
              <a:rPr lang="nl-NL" sz="2000" i="1" dirty="0" smtClean="0"/>
              <a:t>semantische geldigheid </a:t>
            </a:r>
            <a:r>
              <a:rPr lang="nl-NL" sz="2000" dirty="0" smtClean="0"/>
              <a:t>voor de modale propositielogica kan </a:t>
            </a:r>
            <a:r>
              <a:rPr lang="nl-NL" sz="2000" dirty="0" err="1" smtClean="0"/>
              <a:t>Leibniz</a:t>
            </a:r>
            <a:r>
              <a:rPr lang="nl-NL" sz="2000" dirty="0" smtClean="0"/>
              <a:t>’ begrip van </a:t>
            </a:r>
            <a:r>
              <a:rPr lang="nl-NL" sz="2000" i="1" dirty="0" smtClean="0"/>
              <a:t>mogelijke wereld </a:t>
            </a:r>
            <a:r>
              <a:rPr lang="nl-NL" sz="2000" dirty="0" smtClean="0"/>
              <a:t>gebruikt worden.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Rectangle 17"/>
          <p:cNvSpPr/>
          <p:nvPr/>
        </p:nvSpPr>
        <p:spPr>
          <a:xfrm>
            <a:off x="485800" y="2453407"/>
            <a:ext cx="8262664" cy="707886"/>
          </a:xfrm>
          <a:prstGeom prst="rect">
            <a:avLst/>
          </a:prstGeom>
        </p:spPr>
        <p:txBody>
          <a:bodyPr wrap="square">
            <a:spAutoFit/>
          </a:bodyPr>
          <a:lstStyle/>
          <a:p>
            <a:pPr marL="342900" lvl="0" indent="-342900">
              <a:spcBef>
                <a:spcPct val="20000"/>
              </a:spcBef>
              <a:buFont typeface="Arial" pitchFamily="34" charset="0"/>
              <a:buChar char="•"/>
              <a:defRPr/>
            </a:pPr>
            <a:r>
              <a:rPr lang="nl-NL" sz="2000" dirty="0" smtClean="0"/>
              <a:t>Een mogelijke wereld is een in beginsel volledig specificatie van hoe de wereld is of had kunnen zijn. Er zijn oneindig veel mogelijke werelden.</a:t>
            </a:r>
          </a:p>
        </p:txBody>
      </p:sp>
      <p:sp>
        <p:nvSpPr>
          <p:cNvPr id="7" name="Rectangle 6"/>
          <p:cNvSpPr/>
          <p:nvPr/>
        </p:nvSpPr>
        <p:spPr>
          <a:xfrm>
            <a:off x="467544" y="3257689"/>
            <a:ext cx="8262664" cy="1015663"/>
          </a:xfrm>
          <a:prstGeom prst="rect">
            <a:avLst/>
          </a:prstGeom>
        </p:spPr>
        <p:txBody>
          <a:bodyPr wrap="square">
            <a:spAutoFit/>
          </a:bodyPr>
          <a:lstStyle/>
          <a:p>
            <a:pPr marL="342900" lvl="0" indent="-342900">
              <a:spcBef>
                <a:spcPct val="20000"/>
              </a:spcBef>
              <a:buFont typeface="Arial" pitchFamily="34" charset="0"/>
              <a:buChar char="•"/>
              <a:defRPr/>
            </a:pPr>
            <a:r>
              <a:rPr lang="nl-NL" sz="2000" dirty="0" smtClean="0"/>
              <a:t>Zo is er een mogelijke wereld waarin Nederland het WK74 wint, waarin Parijs niet de hoofdstad is van Frankrijk en waarin Mark Rutte geen premier van Nederland geworden zou zijn.</a:t>
            </a:r>
          </a:p>
        </p:txBody>
      </p:sp>
      <p:sp>
        <p:nvSpPr>
          <p:cNvPr id="9" name="Rectangle 8"/>
          <p:cNvSpPr/>
          <p:nvPr/>
        </p:nvSpPr>
        <p:spPr>
          <a:xfrm>
            <a:off x="467544" y="4318064"/>
            <a:ext cx="8262664" cy="1631216"/>
          </a:xfrm>
          <a:prstGeom prst="rect">
            <a:avLst/>
          </a:prstGeom>
        </p:spPr>
        <p:txBody>
          <a:bodyPr wrap="square">
            <a:spAutoFit/>
          </a:bodyPr>
          <a:lstStyle/>
          <a:p>
            <a:pPr marL="342900" lvl="0" indent="-342900">
              <a:spcBef>
                <a:spcPct val="20000"/>
              </a:spcBef>
              <a:buFont typeface="Arial" pitchFamily="34" charset="0"/>
              <a:buChar char="•"/>
              <a:defRPr/>
            </a:pPr>
            <a:r>
              <a:rPr lang="nl-NL" sz="2000" dirty="0" smtClean="0"/>
              <a:t>De werkelijk bestaande wereld, de wereld waarin wij feitelijk leven is uiteraard ook een mogelijke wereld. We noemen deze wereld </a:t>
            </a:r>
            <a:r>
              <a:rPr lang="nl-NL" sz="2000" i="1" dirty="0" smtClean="0"/>
              <a:t>de actuele wereld</a:t>
            </a:r>
            <a:r>
              <a:rPr lang="nl-NL" sz="2000" dirty="0" smtClean="0"/>
              <a:t>. Het is dus een mogelijke wereld waarin Nederland het WK74 verliest, waarin Parijs de hoofdstad van Frankrijk is, en waarin Mark      Rutte premier van Nederland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7" grpId="0" build="allAtOnce"/>
      <p:bldP spid="9" grpId="0" build="allAtOnce"/>
    </p:bld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Een notie van semantische geldigheid                          voor de modale </a:t>
            </a:r>
            <a:r>
              <a:rPr lang="nl-NL" sz="3600" dirty="0" err="1" smtClean="0"/>
              <a:t>propostielogica</a:t>
            </a:r>
            <a:endParaRPr lang="nl-NL" sz="3600" dirty="0"/>
          </a:p>
        </p:txBody>
      </p:sp>
      <p:sp>
        <p:nvSpPr>
          <p:cNvPr id="8" name="Content Placeholder 2"/>
          <p:cNvSpPr txBox="1">
            <a:spLocks/>
          </p:cNvSpPr>
          <p:nvPr/>
        </p:nvSpPr>
        <p:spPr>
          <a:xfrm>
            <a:off x="467544" y="1589311"/>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Rectangle 9"/>
          <p:cNvSpPr/>
          <p:nvPr/>
        </p:nvSpPr>
        <p:spPr>
          <a:xfrm>
            <a:off x="287016" y="2636912"/>
            <a:ext cx="8352928" cy="707886"/>
          </a:xfrm>
          <a:prstGeom prst="rect">
            <a:avLst/>
          </a:prstGeom>
        </p:spPr>
        <p:txBody>
          <a:bodyPr wrap="square">
            <a:spAutoFit/>
          </a:bodyPr>
          <a:lstStyle/>
          <a:p>
            <a:pPr marL="342900" lvl="0" indent="-342900">
              <a:spcBef>
                <a:spcPct val="20000"/>
              </a:spcBef>
              <a:defRPr/>
            </a:pPr>
            <a:r>
              <a:rPr lang="nl-NL" sz="2000" dirty="0" smtClean="0"/>
              <a:t>      P is </a:t>
            </a:r>
            <a:r>
              <a:rPr lang="nl-NL" sz="2000" i="1" dirty="0" smtClean="0"/>
              <a:t>noodzakelijk waar </a:t>
            </a:r>
            <a:r>
              <a:rPr lang="nl-NL" sz="2000" dirty="0" smtClean="0"/>
              <a:t>(□P is waar) dan en slechts dan als P waar is in alle                  mogelijke werelden</a:t>
            </a:r>
          </a:p>
        </p:txBody>
      </p:sp>
      <p:sp>
        <p:nvSpPr>
          <p:cNvPr id="11" name="Rectangle 10"/>
          <p:cNvSpPr/>
          <p:nvPr/>
        </p:nvSpPr>
        <p:spPr>
          <a:xfrm>
            <a:off x="287016" y="3429000"/>
            <a:ext cx="9036496" cy="707886"/>
          </a:xfrm>
          <a:prstGeom prst="rect">
            <a:avLst/>
          </a:prstGeom>
        </p:spPr>
        <p:txBody>
          <a:bodyPr wrap="square">
            <a:spAutoFit/>
          </a:bodyPr>
          <a:lstStyle/>
          <a:p>
            <a:pPr marL="342900" lvl="0" indent="-342900">
              <a:spcBef>
                <a:spcPct val="20000"/>
              </a:spcBef>
              <a:defRPr/>
            </a:pPr>
            <a:r>
              <a:rPr lang="nl-NL" sz="2000" dirty="0" smtClean="0"/>
              <a:t> 	P is </a:t>
            </a:r>
            <a:r>
              <a:rPr lang="nl-NL" sz="2000" i="1" dirty="0" smtClean="0"/>
              <a:t>mogelijk waar</a:t>
            </a:r>
            <a:r>
              <a:rPr lang="nl-NL" sz="2000" dirty="0" smtClean="0"/>
              <a:t> (◊P is waar) dan en slechts dan als P waar is in tenminste                                één mogelijke wereld</a:t>
            </a:r>
          </a:p>
        </p:txBody>
      </p:sp>
      <p:sp>
        <p:nvSpPr>
          <p:cNvPr id="12" name="Content Placeholder 2"/>
          <p:cNvSpPr txBox="1">
            <a:spLocks/>
          </p:cNvSpPr>
          <p:nvPr/>
        </p:nvSpPr>
        <p:spPr>
          <a:xfrm>
            <a:off x="619944" y="1741711"/>
            <a:ext cx="791249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Met dit begrip kunnen we vervolgens definities geven van        ‘noodzakelijk’, ‘mogelijk’, ‘onmogelijk’ en ‘contingent’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Rectangle 12"/>
          <p:cNvSpPr/>
          <p:nvPr/>
        </p:nvSpPr>
        <p:spPr>
          <a:xfrm>
            <a:off x="251520" y="4293096"/>
            <a:ext cx="9036496" cy="707886"/>
          </a:xfrm>
          <a:prstGeom prst="rect">
            <a:avLst/>
          </a:prstGeom>
        </p:spPr>
        <p:txBody>
          <a:bodyPr wrap="square">
            <a:spAutoFit/>
          </a:bodyPr>
          <a:lstStyle/>
          <a:p>
            <a:pPr marL="342900" lvl="0" indent="-342900">
              <a:spcBef>
                <a:spcPct val="20000"/>
              </a:spcBef>
              <a:defRPr/>
            </a:pPr>
            <a:r>
              <a:rPr lang="nl-NL" sz="2000" dirty="0" smtClean="0"/>
              <a:t> 	 P is </a:t>
            </a:r>
            <a:r>
              <a:rPr lang="nl-NL" sz="2000" i="1" dirty="0" smtClean="0"/>
              <a:t>onmogelijk waar</a:t>
            </a:r>
            <a:r>
              <a:rPr lang="nl-NL" sz="2000" dirty="0" smtClean="0"/>
              <a:t> (¬◊P is waar) dan en slechts dan als P in geen enkele                        </a:t>
            </a:r>
            <a:br>
              <a:rPr lang="nl-NL" sz="2000" dirty="0" smtClean="0"/>
            </a:br>
            <a:r>
              <a:rPr lang="nl-NL" sz="2000" dirty="0" smtClean="0"/>
              <a:t> mogelijke wereld waar is</a:t>
            </a:r>
          </a:p>
        </p:txBody>
      </p:sp>
      <p:sp>
        <p:nvSpPr>
          <p:cNvPr id="15" name="Rectangle 14"/>
          <p:cNvSpPr/>
          <p:nvPr/>
        </p:nvSpPr>
        <p:spPr>
          <a:xfrm>
            <a:off x="216024" y="5157192"/>
            <a:ext cx="9036496" cy="707886"/>
          </a:xfrm>
          <a:prstGeom prst="rect">
            <a:avLst/>
          </a:prstGeom>
        </p:spPr>
        <p:txBody>
          <a:bodyPr wrap="square">
            <a:spAutoFit/>
          </a:bodyPr>
          <a:lstStyle/>
          <a:p>
            <a:pPr marL="342900" lvl="0" indent="-342900">
              <a:spcBef>
                <a:spcPct val="20000"/>
              </a:spcBef>
              <a:defRPr/>
            </a:pPr>
            <a:r>
              <a:rPr lang="nl-NL" sz="2000" dirty="0" smtClean="0"/>
              <a:t> 	 P is </a:t>
            </a:r>
            <a:r>
              <a:rPr lang="nl-NL" sz="2000" i="1" dirty="0" smtClean="0"/>
              <a:t>contingent waar</a:t>
            </a:r>
            <a:r>
              <a:rPr lang="nl-NL" sz="2000" dirty="0" smtClean="0"/>
              <a:t> (◊P ∧ ◊¬P is waar) dan en slechts dan als P in tenminste    </a:t>
            </a:r>
            <a:br>
              <a:rPr lang="nl-NL" sz="2000" dirty="0" smtClean="0"/>
            </a:br>
            <a:r>
              <a:rPr lang="nl-NL" sz="2000" dirty="0" smtClean="0"/>
              <a:t> één mogelijke wereld waar en in tenminste één mogelijke wereld niet waar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20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3" grpId="0" build="allAtOnce"/>
      <p:bldP spid="15" grpId="0" build="allAtOnce"/>
    </p:bld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Een notie van semantische geldigheid                          voor de modale </a:t>
            </a:r>
            <a:r>
              <a:rPr lang="nl-NL" sz="3600" dirty="0" err="1" smtClean="0"/>
              <a:t>propostielogica</a:t>
            </a:r>
            <a:endParaRPr lang="nl-NL" sz="3600" dirty="0"/>
          </a:p>
        </p:txBody>
      </p:sp>
      <p:sp>
        <p:nvSpPr>
          <p:cNvPr id="8" name="Content Placeholder 2"/>
          <p:cNvSpPr txBox="1">
            <a:spLocks/>
          </p:cNvSpPr>
          <p:nvPr/>
        </p:nvSpPr>
        <p:spPr>
          <a:xfrm>
            <a:off x="467544" y="1589311"/>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619944" y="1741711"/>
            <a:ext cx="7912496" cy="388639"/>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nl-NL" sz="2000" dirty="0" smtClean="0"/>
              <a:t>Daarnaast kunnen we nog een </a:t>
            </a:r>
            <a:r>
              <a:rPr lang="nl-NL" sz="2000" i="1" dirty="0" smtClean="0"/>
              <a:t>bereikbaarheidsrelatie</a:t>
            </a:r>
            <a:r>
              <a:rPr lang="nl-NL" sz="2000" dirty="0" smtClean="0"/>
              <a:t> tussen mogelijke werelden invoeren. Mogelijke wereld </a:t>
            </a:r>
            <a:r>
              <a:rPr lang="nl-NL" sz="2000" i="1" dirty="0" smtClean="0"/>
              <a:t>w</a:t>
            </a:r>
            <a:r>
              <a:rPr lang="nl-NL" sz="2000" i="1" baseline="-25000" dirty="0" smtClean="0"/>
              <a:t>2</a:t>
            </a:r>
            <a:r>
              <a:rPr lang="nl-NL" sz="2000" baseline="-25000" dirty="0" smtClean="0"/>
              <a:t>  </a:t>
            </a:r>
            <a:r>
              <a:rPr lang="nl-NL" sz="2000" i="1" dirty="0" smtClean="0"/>
              <a:t>is bereikbaar vanuit</a:t>
            </a:r>
            <a:r>
              <a:rPr lang="nl-NL" sz="2000" baseline="-25000" dirty="0" smtClean="0"/>
              <a:t>  </a:t>
            </a:r>
            <a:r>
              <a:rPr lang="nl-NL" sz="2000" i="1" dirty="0" smtClean="0"/>
              <a:t>w</a:t>
            </a:r>
            <a:r>
              <a:rPr lang="nl-NL" sz="2000" i="1" baseline="-25000" dirty="0" smtClean="0"/>
              <a:t>1</a:t>
            </a:r>
            <a:r>
              <a:rPr lang="nl-NL" sz="2000" baseline="-25000" dirty="0" smtClean="0"/>
              <a:t>  </a:t>
            </a:r>
            <a:r>
              <a:rPr lang="nl-NL" sz="2000" dirty="0" smtClean="0"/>
              <a:t>dan en slechts dan als </a:t>
            </a:r>
            <a:r>
              <a:rPr lang="nl-NL" sz="2000" i="1" dirty="0" smtClean="0"/>
              <a:t>w</a:t>
            </a:r>
            <a:r>
              <a:rPr lang="nl-NL" sz="2000" i="1" baseline="-25000" dirty="0" smtClean="0"/>
              <a:t>2</a:t>
            </a:r>
            <a:r>
              <a:rPr lang="nl-NL" sz="2000" dirty="0" smtClean="0"/>
              <a:t> vanuit </a:t>
            </a:r>
            <a:r>
              <a:rPr lang="nl-NL" sz="2000" i="1" dirty="0" smtClean="0"/>
              <a:t>w</a:t>
            </a:r>
            <a:r>
              <a:rPr lang="nl-NL" sz="2000" i="1" baseline="-25000" dirty="0" smtClean="0"/>
              <a:t>1</a:t>
            </a:r>
            <a:r>
              <a:rPr lang="nl-NL" sz="2000" dirty="0" smtClean="0"/>
              <a:t> gezien mogelijk is. </a:t>
            </a:r>
            <a:r>
              <a:rPr lang="nl-NL" sz="2000" baseline="-25000" dirty="0" smtClean="0"/>
              <a:t> </a:t>
            </a:r>
            <a:endParaRPr kumimoji="0" lang="nl-NL" sz="2000" b="0" i="0" u="none" strike="noStrike" kern="1200" cap="none" spc="0" normalizeH="0" baseline="-2500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619944" y="2968353"/>
            <a:ext cx="7912496" cy="388639"/>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nl-NL" sz="2000" dirty="0" smtClean="0"/>
              <a:t>Een </a:t>
            </a:r>
            <a:r>
              <a:rPr lang="nl-NL" sz="2000" i="1" dirty="0" smtClean="0"/>
              <a:t>model</a:t>
            </a:r>
            <a:r>
              <a:rPr lang="nl-NL" sz="2000" dirty="0" smtClean="0"/>
              <a:t> M is een verzameling mogelijke werelden </a:t>
            </a:r>
            <a:r>
              <a:rPr lang="nl-NL" sz="2000" b="1" dirty="0" smtClean="0"/>
              <a:t>W</a:t>
            </a:r>
            <a:r>
              <a:rPr lang="nl-NL" sz="2000" dirty="0" smtClean="0"/>
              <a:t> met daarop een bereikbaarheidsrelatie </a:t>
            </a:r>
            <a:r>
              <a:rPr lang="nl-NL" sz="2000" b="1" dirty="0" smtClean="0"/>
              <a:t>R</a:t>
            </a:r>
            <a:r>
              <a:rPr lang="nl-NL" sz="2000" dirty="0" smtClean="0"/>
              <a:t>. Zie hieronder een voorbeeld van een model</a:t>
            </a:r>
            <a:endParaRPr kumimoji="0" lang="nl-NL" sz="2000" b="0" i="0" u="none" strike="noStrike" kern="1200" cap="none" spc="0" normalizeH="0" baseline="-25000" noProof="0" dirty="0" smtClean="0">
              <a:ln>
                <a:noFill/>
              </a:ln>
              <a:solidFill>
                <a:schemeClr val="tx1"/>
              </a:solidFill>
              <a:effectLst/>
              <a:uLnTx/>
              <a:uFillTx/>
              <a:latin typeface="+mn-lt"/>
              <a:ea typeface="+mn-ea"/>
              <a:cs typeface="+mn-cs"/>
            </a:endParaRPr>
          </a:p>
        </p:txBody>
      </p:sp>
      <p:sp>
        <p:nvSpPr>
          <p:cNvPr id="14" name="Oval 13"/>
          <p:cNvSpPr/>
          <p:nvPr/>
        </p:nvSpPr>
        <p:spPr>
          <a:xfrm>
            <a:off x="2559502" y="44998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p:cNvSpPr/>
          <p:nvPr/>
        </p:nvSpPr>
        <p:spPr>
          <a:xfrm>
            <a:off x="3207574" y="49318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p:cNvSpPr/>
          <p:nvPr/>
        </p:nvSpPr>
        <p:spPr>
          <a:xfrm>
            <a:off x="1835696" y="50758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p:cNvSpPr/>
          <p:nvPr/>
        </p:nvSpPr>
        <p:spPr>
          <a:xfrm>
            <a:off x="2271470" y="60747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p:cNvSpPr/>
          <p:nvPr/>
        </p:nvSpPr>
        <p:spPr>
          <a:xfrm>
            <a:off x="2415486" y="54359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l 19"/>
          <p:cNvSpPr/>
          <p:nvPr/>
        </p:nvSpPr>
        <p:spPr>
          <a:xfrm>
            <a:off x="3499332" y="59306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p:cNvSpPr/>
          <p:nvPr/>
        </p:nvSpPr>
        <p:spPr>
          <a:xfrm>
            <a:off x="4215686" y="44278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p:cNvSpPr/>
          <p:nvPr/>
        </p:nvSpPr>
        <p:spPr>
          <a:xfrm>
            <a:off x="4143678" y="51479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p:cNvSpPr/>
          <p:nvPr/>
        </p:nvSpPr>
        <p:spPr>
          <a:xfrm>
            <a:off x="1407374" y="4994592"/>
            <a:ext cx="428322" cy="369332"/>
          </a:xfrm>
          <a:prstGeom prst="rect">
            <a:avLst/>
          </a:prstGeom>
        </p:spPr>
        <p:txBody>
          <a:bodyPr wrap="none">
            <a:spAutoFit/>
          </a:bodyPr>
          <a:lstStyle/>
          <a:p>
            <a:r>
              <a:rPr lang="nl-NL" i="1" dirty="0" smtClean="0"/>
              <a:t>w</a:t>
            </a:r>
            <a:r>
              <a:rPr lang="nl-NL" i="1" baseline="-25000" dirty="0" smtClean="0"/>
              <a:t>1</a:t>
            </a:r>
            <a:endParaRPr lang="nl-NL" dirty="0"/>
          </a:p>
        </p:txBody>
      </p:sp>
      <p:sp>
        <p:nvSpPr>
          <p:cNvPr id="24" name="Rectangle 23"/>
          <p:cNvSpPr/>
          <p:nvPr/>
        </p:nvSpPr>
        <p:spPr>
          <a:xfrm>
            <a:off x="2203188" y="4211796"/>
            <a:ext cx="428322" cy="369332"/>
          </a:xfrm>
          <a:prstGeom prst="rect">
            <a:avLst/>
          </a:prstGeom>
        </p:spPr>
        <p:txBody>
          <a:bodyPr wrap="none">
            <a:spAutoFit/>
          </a:bodyPr>
          <a:lstStyle/>
          <a:p>
            <a:r>
              <a:rPr lang="nl-NL" i="1" dirty="0" smtClean="0"/>
              <a:t>w</a:t>
            </a:r>
            <a:r>
              <a:rPr lang="nl-NL" i="1" baseline="-25000" dirty="0" smtClean="0"/>
              <a:t>2</a:t>
            </a:r>
            <a:endParaRPr lang="nl-NL" dirty="0"/>
          </a:p>
        </p:txBody>
      </p:sp>
      <p:sp>
        <p:nvSpPr>
          <p:cNvPr id="25" name="Rectangle 24"/>
          <p:cNvSpPr/>
          <p:nvPr/>
        </p:nvSpPr>
        <p:spPr>
          <a:xfrm>
            <a:off x="3855646" y="4139788"/>
            <a:ext cx="428322" cy="369332"/>
          </a:xfrm>
          <a:prstGeom prst="rect">
            <a:avLst/>
          </a:prstGeom>
        </p:spPr>
        <p:txBody>
          <a:bodyPr wrap="none">
            <a:spAutoFit/>
          </a:bodyPr>
          <a:lstStyle/>
          <a:p>
            <a:r>
              <a:rPr lang="nl-NL" i="1" dirty="0" smtClean="0"/>
              <a:t>w</a:t>
            </a:r>
            <a:r>
              <a:rPr lang="nl-NL" i="1" baseline="-25000" dirty="0" smtClean="0"/>
              <a:t>3</a:t>
            </a:r>
            <a:endParaRPr lang="nl-NL" dirty="0"/>
          </a:p>
        </p:txBody>
      </p:sp>
      <p:sp>
        <p:nvSpPr>
          <p:cNvPr id="26" name="Rectangle 25"/>
          <p:cNvSpPr/>
          <p:nvPr/>
        </p:nvSpPr>
        <p:spPr>
          <a:xfrm>
            <a:off x="4147404" y="4850576"/>
            <a:ext cx="428322" cy="369332"/>
          </a:xfrm>
          <a:prstGeom prst="rect">
            <a:avLst/>
          </a:prstGeom>
        </p:spPr>
        <p:txBody>
          <a:bodyPr wrap="none">
            <a:spAutoFit/>
          </a:bodyPr>
          <a:lstStyle/>
          <a:p>
            <a:r>
              <a:rPr lang="nl-NL" i="1" dirty="0" smtClean="0"/>
              <a:t>w</a:t>
            </a:r>
            <a:r>
              <a:rPr lang="nl-NL" i="1" baseline="-25000" dirty="0" smtClean="0"/>
              <a:t>4</a:t>
            </a:r>
            <a:endParaRPr lang="nl-NL" dirty="0"/>
          </a:p>
        </p:txBody>
      </p:sp>
      <p:sp>
        <p:nvSpPr>
          <p:cNvPr id="27" name="Rectangle 26"/>
          <p:cNvSpPr/>
          <p:nvPr/>
        </p:nvSpPr>
        <p:spPr>
          <a:xfrm>
            <a:off x="3499332" y="5867980"/>
            <a:ext cx="428322" cy="369332"/>
          </a:xfrm>
          <a:prstGeom prst="rect">
            <a:avLst/>
          </a:prstGeom>
        </p:spPr>
        <p:txBody>
          <a:bodyPr wrap="none">
            <a:spAutoFit/>
          </a:bodyPr>
          <a:lstStyle/>
          <a:p>
            <a:r>
              <a:rPr lang="nl-NL" i="1" dirty="0" smtClean="0"/>
              <a:t>w</a:t>
            </a:r>
            <a:r>
              <a:rPr lang="nl-NL" i="1" baseline="-25000" dirty="0" smtClean="0"/>
              <a:t>5</a:t>
            </a:r>
            <a:endParaRPr lang="nl-NL" dirty="0"/>
          </a:p>
        </p:txBody>
      </p:sp>
      <p:sp>
        <p:nvSpPr>
          <p:cNvPr id="28" name="Rectangle 27"/>
          <p:cNvSpPr/>
          <p:nvPr/>
        </p:nvSpPr>
        <p:spPr>
          <a:xfrm>
            <a:off x="3063558" y="4509120"/>
            <a:ext cx="428322" cy="369332"/>
          </a:xfrm>
          <a:prstGeom prst="rect">
            <a:avLst/>
          </a:prstGeom>
        </p:spPr>
        <p:txBody>
          <a:bodyPr wrap="none">
            <a:spAutoFit/>
          </a:bodyPr>
          <a:lstStyle/>
          <a:p>
            <a:r>
              <a:rPr lang="nl-NL" i="1" dirty="0" smtClean="0"/>
              <a:t>w</a:t>
            </a:r>
            <a:r>
              <a:rPr lang="nl-NL" i="1" baseline="-25000" dirty="0" smtClean="0"/>
              <a:t>6</a:t>
            </a:r>
            <a:endParaRPr lang="nl-NL" dirty="0"/>
          </a:p>
        </p:txBody>
      </p:sp>
      <p:sp>
        <p:nvSpPr>
          <p:cNvPr id="29" name="Rectangle 28"/>
          <p:cNvSpPr/>
          <p:nvPr/>
        </p:nvSpPr>
        <p:spPr>
          <a:xfrm>
            <a:off x="2343478" y="5075892"/>
            <a:ext cx="428322" cy="369332"/>
          </a:xfrm>
          <a:prstGeom prst="rect">
            <a:avLst/>
          </a:prstGeom>
        </p:spPr>
        <p:txBody>
          <a:bodyPr wrap="none">
            <a:spAutoFit/>
          </a:bodyPr>
          <a:lstStyle/>
          <a:p>
            <a:r>
              <a:rPr lang="nl-NL" i="1" dirty="0" smtClean="0"/>
              <a:t>w</a:t>
            </a:r>
            <a:r>
              <a:rPr lang="nl-NL" i="1" baseline="-25000" dirty="0" smtClean="0"/>
              <a:t>7</a:t>
            </a:r>
            <a:endParaRPr lang="nl-NL" dirty="0"/>
          </a:p>
        </p:txBody>
      </p:sp>
      <p:sp>
        <p:nvSpPr>
          <p:cNvPr id="30" name="Rectangle 29"/>
          <p:cNvSpPr/>
          <p:nvPr/>
        </p:nvSpPr>
        <p:spPr>
          <a:xfrm>
            <a:off x="2347204" y="5867980"/>
            <a:ext cx="428322" cy="369332"/>
          </a:xfrm>
          <a:prstGeom prst="rect">
            <a:avLst/>
          </a:prstGeom>
        </p:spPr>
        <p:txBody>
          <a:bodyPr wrap="none">
            <a:spAutoFit/>
          </a:bodyPr>
          <a:lstStyle/>
          <a:p>
            <a:r>
              <a:rPr lang="nl-NL" i="1" dirty="0" smtClean="0"/>
              <a:t>w</a:t>
            </a:r>
            <a:r>
              <a:rPr lang="nl-NL" i="1" baseline="-25000" dirty="0" smtClean="0"/>
              <a:t>8</a:t>
            </a:r>
            <a:endParaRPr lang="nl-NL" dirty="0"/>
          </a:p>
        </p:txBody>
      </p:sp>
      <p:cxnSp>
        <p:nvCxnSpPr>
          <p:cNvPr id="32" name="Straight Arrow Connector 31"/>
          <p:cNvCxnSpPr>
            <a:stCxn id="17" idx="7"/>
          </p:cNvCxnSpPr>
          <p:nvPr/>
        </p:nvCxnSpPr>
        <p:spPr>
          <a:xfrm flipV="1">
            <a:off x="1897159" y="4581128"/>
            <a:ext cx="662343" cy="5053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7" idx="5"/>
            <a:endCxn id="19" idx="2"/>
          </p:cNvCxnSpPr>
          <p:nvPr/>
        </p:nvCxnSpPr>
        <p:spPr>
          <a:xfrm>
            <a:off x="1897159" y="5137355"/>
            <a:ext cx="518327" cy="33458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487494" y="5517232"/>
            <a:ext cx="1008112" cy="4320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487494" y="5157192"/>
            <a:ext cx="1656184"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9" idx="3"/>
          </p:cNvCxnSpPr>
          <p:nvPr/>
        </p:nvCxnSpPr>
        <p:spPr>
          <a:xfrm flipH="1">
            <a:off x="2343478" y="5497395"/>
            <a:ext cx="82553" cy="5959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631510" y="4581128"/>
            <a:ext cx="576064" cy="3600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5"/>
          </p:cNvCxnSpPr>
          <p:nvPr/>
        </p:nvCxnSpPr>
        <p:spPr>
          <a:xfrm flipV="1">
            <a:off x="3269037" y="4509120"/>
            <a:ext cx="946649" cy="48421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299532" y="4005064"/>
            <a:ext cx="2372538" cy="923330"/>
          </a:xfrm>
          <a:prstGeom prst="rect">
            <a:avLst/>
          </a:prstGeom>
        </p:spPr>
        <p:txBody>
          <a:bodyPr wrap="square">
            <a:spAutoFit/>
          </a:bodyPr>
          <a:lstStyle/>
          <a:p>
            <a:r>
              <a:rPr lang="nl-NL" i="1" dirty="0" smtClean="0"/>
              <a:t>w</a:t>
            </a:r>
            <a:r>
              <a:rPr lang="nl-NL" i="1" baseline="-25000" dirty="0" smtClean="0"/>
              <a:t>3 </a:t>
            </a:r>
            <a:r>
              <a:rPr lang="nl-NL" dirty="0" smtClean="0"/>
              <a:t>is bereikbaar vanuit </a:t>
            </a:r>
            <a:r>
              <a:rPr lang="nl-NL" i="1" dirty="0" smtClean="0"/>
              <a:t>w</a:t>
            </a:r>
            <a:r>
              <a:rPr lang="nl-NL" i="1" baseline="-25000" dirty="0" smtClean="0"/>
              <a:t>6 </a:t>
            </a:r>
            <a:r>
              <a:rPr lang="nl-NL" dirty="0" smtClean="0"/>
              <a:t>, </a:t>
            </a:r>
            <a:r>
              <a:rPr lang="nl-NL" i="1" dirty="0" smtClean="0"/>
              <a:t>w</a:t>
            </a:r>
            <a:r>
              <a:rPr lang="nl-NL" i="1" baseline="-25000" dirty="0" smtClean="0"/>
              <a:t>6</a:t>
            </a:r>
            <a:r>
              <a:rPr lang="nl-NL" i="1" dirty="0" smtClean="0"/>
              <a:t> </a:t>
            </a:r>
            <a:r>
              <a:rPr lang="nl-NL" dirty="0" smtClean="0"/>
              <a:t>is bereikbaar vanuit </a:t>
            </a:r>
            <a:r>
              <a:rPr lang="nl-NL" i="1" dirty="0" smtClean="0"/>
              <a:t>w</a:t>
            </a:r>
            <a:r>
              <a:rPr lang="nl-NL" i="1" baseline="-25000" dirty="0" smtClean="0"/>
              <a:t>2 </a:t>
            </a:r>
            <a:r>
              <a:rPr lang="nl-NL" dirty="0" smtClean="0"/>
              <a:t>, enzovoort.</a:t>
            </a:r>
            <a:r>
              <a:rPr lang="nl-NL" i="1" dirty="0" smtClean="0"/>
              <a:t> </a:t>
            </a:r>
            <a:r>
              <a:rPr lang="nl-NL" i="1" baseline="-25000" dirty="0" smtClean="0"/>
              <a:t> </a:t>
            </a:r>
            <a:endParaRPr lang="nl-NL" dirty="0"/>
          </a:p>
        </p:txBody>
      </p:sp>
      <p:sp>
        <p:nvSpPr>
          <p:cNvPr id="51" name="Rectangle 50"/>
          <p:cNvSpPr/>
          <p:nvPr/>
        </p:nvSpPr>
        <p:spPr>
          <a:xfrm>
            <a:off x="5295806" y="5097958"/>
            <a:ext cx="2372538" cy="646331"/>
          </a:xfrm>
          <a:prstGeom prst="rect">
            <a:avLst/>
          </a:prstGeom>
        </p:spPr>
        <p:txBody>
          <a:bodyPr wrap="square">
            <a:spAutoFit/>
          </a:bodyPr>
          <a:lstStyle/>
          <a:p>
            <a:r>
              <a:rPr lang="nl-NL" dirty="0" smtClean="0"/>
              <a:t>Is </a:t>
            </a:r>
            <a:r>
              <a:rPr lang="nl-NL" i="1" dirty="0" smtClean="0"/>
              <a:t>w</a:t>
            </a:r>
            <a:r>
              <a:rPr lang="nl-NL" i="1" baseline="-25000" dirty="0" smtClean="0"/>
              <a:t>3 </a:t>
            </a:r>
            <a:r>
              <a:rPr lang="nl-NL" dirty="0" smtClean="0"/>
              <a:t>bereikbaar vanuit </a:t>
            </a:r>
            <a:r>
              <a:rPr lang="nl-NL" i="1" dirty="0" smtClean="0"/>
              <a:t>w</a:t>
            </a:r>
            <a:r>
              <a:rPr lang="nl-NL" i="1" baseline="-25000" dirty="0" smtClean="0"/>
              <a:t>2 </a:t>
            </a:r>
            <a:r>
              <a:rPr lang="nl-NL" dirty="0" smtClean="0"/>
              <a:t>?</a:t>
            </a:r>
            <a:endParaRPr lang="nl-NL" dirty="0"/>
          </a:p>
        </p:txBody>
      </p:sp>
      <p:sp>
        <p:nvSpPr>
          <p:cNvPr id="52" name="Rectangle 51"/>
          <p:cNvSpPr/>
          <p:nvPr/>
        </p:nvSpPr>
        <p:spPr>
          <a:xfrm>
            <a:off x="5295806" y="5805264"/>
            <a:ext cx="2804586" cy="923330"/>
          </a:xfrm>
          <a:prstGeom prst="rect">
            <a:avLst/>
          </a:prstGeom>
        </p:spPr>
        <p:txBody>
          <a:bodyPr wrap="square">
            <a:spAutoFit/>
          </a:bodyPr>
          <a:lstStyle/>
          <a:p>
            <a:r>
              <a:rPr lang="nl-NL" dirty="0" smtClean="0"/>
              <a:t>Dit valt hieruit niet op te maken. Er is niet gezegd   dat R hier transitief is!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20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20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0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0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20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20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0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2000"/>
                                        <p:tgtEl>
                                          <p:spTgt spid="30"/>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000"/>
                                        <p:tgtEl>
                                          <p:spTgt spid="32"/>
                                        </p:tgtEl>
                                      </p:cBhvr>
                                    </p:animEffect>
                                  </p:childTnLst>
                                </p:cTn>
                              </p:par>
                              <p:par>
                                <p:cTn id="61" presetID="10"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2000"/>
                                        <p:tgtEl>
                                          <p:spTgt spid="34"/>
                                        </p:tgtEl>
                                      </p:cBhvr>
                                    </p:animEffect>
                                  </p:childTnLst>
                                </p:cTn>
                              </p:par>
                              <p:par>
                                <p:cTn id="64" presetID="10"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2000"/>
                                        <p:tgtEl>
                                          <p:spTgt spid="36"/>
                                        </p:tgtEl>
                                      </p:cBhvr>
                                    </p:animEffect>
                                  </p:childTnLst>
                                </p:cTn>
                              </p:par>
                              <p:par>
                                <p:cTn id="67" presetID="10"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000"/>
                                        <p:tgtEl>
                                          <p:spTgt spid="39"/>
                                        </p:tgtEl>
                                      </p:cBhvr>
                                    </p:animEffect>
                                  </p:childTnLst>
                                </p:cTn>
                              </p:par>
                              <p:par>
                                <p:cTn id="70" presetID="10"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2000"/>
                                        <p:tgtEl>
                                          <p:spTgt spid="42"/>
                                        </p:tgtEl>
                                      </p:cBhvr>
                                    </p:animEffect>
                                  </p:childTnLst>
                                </p:cTn>
                              </p:par>
                              <p:par>
                                <p:cTn id="73" presetID="10"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2000"/>
                                        <p:tgtEl>
                                          <p:spTgt spid="44"/>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20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8">
                                            <p:txEl>
                                              <p:pRg st="0" end="0"/>
                                            </p:txEl>
                                          </p:spTgt>
                                        </p:tgtEl>
                                        <p:attrNameLst>
                                          <p:attrName>style.visibility</p:attrName>
                                        </p:attrNameLst>
                                      </p:cBhvr>
                                      <p:to>
                                        <p:strVal val="visible"/>
                                      </p:to>
                                    </p:set>
                                    <p:animEffect transition="in" filter="fade">
                                      <p:cBhvr>
                                        <p:cTn id="83" dur="2000"/>
                                        <p:tgtEl>
                                          <p:spTgt spid="48">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1">
                                            <p:txEl>
                                              <p:pRg st="0" end="0"/>
                                            </p:txEl>
                                          </p:spTgt>
                                        </p:tgtEl>
                                        <p:attrNameLst>
                                          <p:attrName>style.visibility</p:attrName>
                                        </p:attrNameLst>
                                      </p:cBhvr>
                                      <p:to>
                                        <p:strVal val="visible"/>
                                      </p:to>
                                    </p:set>
                                    <p:animEffect transition="in" filter="fade">
                                      <p:cBhvr>
                                        <p:cTn id="88" dur="2000"/>
                                        <p:tgtEl>
                                          <p:spTgt spid="51">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2">
                                            <p:txEl>
                                              <p:pRg st="0" end="0"/>
                                            </p:txEl>
                                          </p:spTgt>
                                        </p:tgtEl>
                                        <p:attrNameLst>
                                          <p:attrName>style.visibility</p:attrName>
                                        </p:attrNameLst>
                                      </p:cBhvr>
                                      <p:to>
                                        <p:strVal val="visible"/>
                                      </p:to>
                                    </p:set>
                                    <p:animEffect transition="in" filter="fade">
                                      <p:cBhvr>
                                        <p:cTn id="93" dur="20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4"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48" grpId="0" build="allAtOnce"/>
      <p:bldP spid="51" grpId="0" build="allAtOnce"/>
      <p:bldP spid="52" grpId="0" build="allAtOnce"/>
    </p:bld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Semantische geldigheid voor de modale propositielogica: mogelijke werelden</a:t>
            </a:r>
            <a:endParaRPr lang="nl-NL" sz="3600" dirty="0"/>
          </a:p>
        </p:txBody>
      </p:sp>
      <p:sp>
        <p:nvSpPr>
          <p:cNvPr id="8" name="Content Placeholder 2"/>
          <p:cNvSpPr txBox="1">
            <a:spLocks/>
          </p:cNvSpPr>
          <p:nvPr/>
        </p:nvSpPr>
        <p:spPr>
          <a:xfrm>
            <a:off x="-108520" y="3544417"/>
            <a:ext cx="8939336" cy="388639"/>
          </a:xfrm>
          <a:prstGeom prst="rect">
            <a:avLst/>
          </a:prstGeom>
        </p:spPr>
        <p:txBody>
          <a:bodyPr vert="horz" lIns="91440" tIns="45720" rIns="91440" bIns="45720" rtlCol="0">
            <a:noAutofit/>
          </a:bodyPr>
          <a:lstStyle/>
          <a:p>
            <a:pPr marL="342900" lvl="0" indent="-342900">
              <a:spcBef>
                <a:spcPct val="20000"/>
              </a:spcBef>
              <a:defRPr/>
            </a:pPr>
            <a:r>
              <a:rPr lang="nl-NL" sz="2000" dirty="0" smtClean="0"/>
              <a:t>	</a:t>
            </a:r>
            <a:endParaRPr kumimoji="0" lang="nl-NL" sz="2000" b="1" u="none" strike="noStrike" kern="1200" cap="none" spc="0" normalizeH="0" baseline="0" noProof="0" dirty="0" smtClean="0">
              <a:ln>
                <a:noFill/>
              </a:ln>
              <a:effectLst/>
              <a:uLnTx/>
              <a:uFillTx/>
              <a:latin typeface="+mn-lt"/>
              <a:ea typeface="+mn-ea"/>
              <a:cs typeface="+mn-cs"/>
            </a:endParaRPr>
          </a:p>
        </p:txBody>
      </p:sp>
      <p:sp>
        <p:nvSpPr>
          <p:cNvPr id="62" name="Rectangle 61"/>
          <p:cNvSpPr/>
          <p:nvPr/>
        </p:nvSpPr>
        <p:spPr>
          <a:xfrm>
            <a:off x="107504" y="2924944"/>
            <a:ext cx="8352928" cy="707886"/>
          </a:xfrm>
          <a:prstGeom prst="rect">
            <a:avLst/>
          </a:prstGeom>
        </p:spPr>
        <p:txBody>
          <a:bodyPr wrap="square">
            <a:spAutoFit/>
          </a:bodyPr>
          <a:lstStyle/>
          <a:p>
            <a:pPr marL="342900" lvl="0" indent="-342900">
              <a:spcBef>
                <a:spcPct val="20000"/>
              </a:spcBef>
              <a:defRPr/>
            </a:pPr>
            <a:r>
              <a:rPr lang="nl-NL" sz="2000" dirty="0" smtClean="0"/>
              <a:t>      □P is waar in mogelijke wereld </a:t>
            </a:r>
            <a:r>
              <a:rPr lang="nl-NL" sz="2000" i="1" dirty="0" smtClean="0"/>
              <a:t>w</a:t>
            </a:r>
            <a:r>
              <a:rPr lang="nl-NL" sz="2000" dirty="0" smtClean="0"/>
              <a:t> in model M dan en slechts dan als P waar is in alle mogelijke werelden in M die vanuit </a:t>
            </a:r>
            <a:r>
              <a:rPr lang="nl-NL" sz="2000" i="1" dirty="0" smtClean="0"/>
              <a:t>w</a:t>
            </a:r>
            <a:r>
              <a:rPr lang="nl-NL" sz="2000" dirty="0" smtClean="0"/>
              <a:t> bereikbaar zijn.</a:t>
            </a:r>
          </a:p>
        </p:txBody>
      </p:sp>
      <p:sp>
        <p:nvSpPr>
          <p:cNvPr id="63" name="Rectangle 62"/>
          <p:cNvSpPr/>
          <p:nvPr/>
        </p:nvSpPr>
        <p:spPr>
          <a:xfrm>
            <a:off x="107504" y="3717032"/>
            <a:ext cx="8352928" cy="707886"/>
          </a:xfrm>
          <a:prstGeom prst="rect">
            <a:avLst/>
          </a:prstGeom>
        </p:spPr>
        <p:txBody>
          <a:bodyPr wrap="square">
            <a:spAutoFit/>
          </a:bodyPr>
          <a:lstStyle/>
          <a:p>
            <a:pPr marL="342900" lvl="0" indent="-342900">
              <a:spcBef>
                <a:spcPct val="20000"/>
              </a:spcBef>
              <a:defRPr/>
            </a:pPr>
            <a:r>
              <a:rPr lang="nl-NL" sz="2000" dirty="0" smtClean="0"/>
              <a:t> 	◊P is waar in mogelijke wereld </a:t>
            </a:r>
            <a:r>
              <a:rPr lang="nl-NL" sz="2000" i="1" dirty="0" smtClean="0"/>
              <a:t>w</a:t>
            </a:r>
            <a:r>
              <a:rPr lang="nl-NL" sz="2000" dirty="0" smtClean="0"/>
              <a:t> in model M dan en slechts dan als P waar is in tenminste één mogelijke wereld in M die vanuit </a:t>
            </a:r>
            <a:r>
              <a:rPr lang="nl-NL" sz="2000" i="1" dirty="0" smtClean="0"/>
              <a:t>w</a:t>
            </a:r>
            <a:r>
              <a:rPr lang="nl-NL" sz="2000" dirty="0" smtClean="0"/>
              <a:t> bereikbaar is.</a:t>
            </a:r>
          </a:p>
        </p:txBody>
      </p:sp>
      <p:sp>
        <p:nvSpPr>
          <p:cNvPr id="6" name="Content Placeholder 2"/>
          <p:cNvSpPr txBox="1">
            <a:spLocks/>
          </p:cNvSpPr>
          <p:nvPr/>
        </p:nvSpPr>
        <p:spPr>
          <a:xfrm>
            <a:off x="395536" y="1816225"/>
            <a:ext cx="8208912"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Met deze aanvullende begrippen kunnen de definities van ‘noodzakelijk’ en ‘mogelijk’ (waaruit dan ‘onmogelijk’ en ‘contingent’ volgen) verfijnd worden: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35496" y="5128593"/>
            <a:ext cx="8939336" cy="388639"/>
          </a:xfrm>
          <a:prstGeom prst="rect">
            <a:avLst/>
          </a:prstGeom>
        </p:spPr>
        <p:txBody>
          <a:bodyPr vert="horz" lIns="91440" tIns="45720" rIns="91440" bIns="45720" rtlCol="0">
            <a:noAutofit/>
          </a:bodyPr>
          <a:lstStyle/>
          <a:p>
            <a:pPr marL="342900" lvl="0" indent="-342900">
              <a:spcBef>
                <a:spcPct val="20000"/>
              </a:spcBef>
              <a:defRPr/>
            </a:pPr>
            <a:r>
              <a:rPr lang="nl-NL" sz="2000" dirty="0" smtClean="0"/>
              <a:t>	</a:t>
            </a:r>
            <a:r>
              <a:rPr lang="nl-NL" sz="2000" dirty="0" smtClean="0">
                <a:solidFill>
                  <a:srgbClr val="0070C0"/>
                </a:solidFill>
              </a:rPr>
              <a:t>Voor de modale propositielogica geldt </a:t>
            </a:r>
            <a:r>
              <a:rPr lang="el-GR" sz="2000" b="1" i="1" dirty="0" smtClean="0">
                <a:solidFill>
                  <a:srgbClr val="0070C0"/>
                </a:solidFill>
              </a:rPr>
              <a:t>α</a:t>
            </a:r>
            <a:r>
              <a:rPr lang="nl-NL" sz="2000" b="1" i="1" dirty="0" smtClean="0">
                <a:solidFill>
                  <a:srgbClr val="0070C0"/>
                </a:solidFill>
              </a:rPr>
              <a:t> </a:t>
            </a:r>
            <a:r>
              <a:rPr lang="nl-NL" sz="2000" b="1" dirty="0" smtClean="0">
                <a:solidFill>
                  <a:srgbClr val="0070C0"/>
                </a:solidFill>
              </a:rPr>
              <a:t>|= </a:t>
            </a:r>
            <a:r>
              <a:rPr lang="el-GR" sz="2000" b="1" i="1" dirty="0" smtClean="0">
                <a:solidFill>
                  <a:srgbClr val="0070C0"/>
                </a:solidFill>
              </a:rPr>
              <a:t>β</a:t>
            </a:r>
            <a:r>
              <a:rPr lang="nl-NL" sz="2000" b="1" dirty="0" smtClean="0">
                <a:solidFill>
                  <a:srgbClr val="0070C0"/>
                </a:solidFill>
              </a:rPr>
              <a:t> </a:t>
            </a:r>
            <a:r>
              <a:rPr lang="nl-NL" sz="2000" dirty="0" smtClean="0">
                <a:solidFill>
                  <a:srgbClr val="0070C0"/>
                </a:solidFill>
              </a:rPr>
              <a:t>dan en slechts dan als                                voor alle modellen M en mogelijke werelden </a:t>
            </a:r>
            <a:r>
              <a:rPr lang="nl-NL" sz="2000" i="1" dirty="0" smtClean="0">
                <a:solidFill>
                  <a:srgbClr val="0070C0"/>
                </a:solidFill>
              </a:rPr>
              <a:t>w</a:t>
            </a:r>
            <a:r>
              <a:rPr lang="nl-NL" sz="2000" dirty="0" smtClean="0">
                <a:solidFill>
                  <a:srgbClr val="0070C0"/>
                </a:solidFill>
              </a:rPr>
              <a:t> in M geldt: </a:t>
            </a:r>
            <a:r>
              <a:rPr lang="nl-NL" sz="2000" u="sng" dirty="0" smtClean="0">
                <a:solidFill>
                  <a:srgbClr val="0070C0"/>
                </a:solidFill>
              </a:rPr>
              <a:t>als</a:t>
            </a:r>
            <a:r>
              <a:rPr lang="nl-NL" sz="2000" dirty="0" smtClean="0">
                <a:solidFill>
                  <a:srgbClr val="0070C0"/>
                </a:solidFill>
              </a:rPr>
              <a:t> </a:t>
            </a:r>
            <a:r>
              <a:rPr lang="el-GR" sz="2000" b="1" i="1" dirty="0" smtClean="0">
                <a:solidFill>
                  <a:srgbClr val="0070C0"/>
                </a:solidFill>
              </a:rPr>
              <a:t>α</a:t>
            </a:r>
            <a:r>
              <a:rPr lang="nl-NL" sz="2000" dirty="0" smtClean="0">
                <a:solidFill>
                  <a:srgbClr val="0070C0"/>
                </a:solidFill>
              </a:rPr>
              <a:t>                                 waar is in w in M, </a:t>
            </a:r>
            <a:r>
              <a:rPr lang="nl-NL" sz="2000" u="sng" dirty="0" smtClean="0">
                <a:solidFill>
                  <a:srgbClr val="0070C0"/>
                </a:solidFill>
              </a:rPr>
              <a:t>dan</a:t>
            </a:r>
            <a:r>
              <a:rPr lang="nl-NL" sz="2000" dirty="0" smtClean="0">
                <a:solidFill>
                  <a:srgbClr val="0070C0"/>
                </a:solidFill>
              </a:rPr>
              <a:t> is </a:t>
            </a:r>
            <a:r>
              <a:rPr lang="el-GR" sz="2000" b="1" i="1" dirty="0" smtClean="0">
                <a:solidFill>
                  <a:srgbClr val="0070C0"/>
                </a:solidFill>
              </a:rPr>
              <a:t>β</a:t>
            </a:r>
            <a:r>
              <a:rPr lang="nl-NL" sz="2000" dirty="0" smtClean="0">
                <a:solidFill>
                  <a:srgbClr val="0070C0"/>
                </a:solidFill>
              </a:rPr>
              <a:t> waar in </a:t>
            </a:r>
            <a:r>
              <a:rPr lang="nl-NL" sz="2000" i="1" dirty="0" smtClean="0">
                <a:solidFill>
                  <a:srgbClr val="0070C0"/>
                </a:solidFill>
              </a:rPr>
              <a:t>w</a:t>
            </a:r>
            <a:r>
              <a:rPr lang="nl-NL" sz="2000" dirty="0" smtClean="0">
                <a:solidFill>
                  <a:srgbClr val="0070C0"/>
                </a:solidFill>
              </a:rPr>
              <a:t> in M  </a:t>
            </a:r>
            <a:endParaRPr kumimoji="0" lang="nl-NL" sz="2000" u="none" strike="noStrike" kern="1200" cap="none" spc="0" normalizeH="0" baseline="0" noProof="0" dirty="0" smtClean="0">
              <a:ln>
                <a:noFill/>
              </a:ln>
              <a:solidFill>
                <a:srgbClr val="0070C0"/>
              </a:solidFill>
              <a:effectLst/>
              <a:uLnTx/>
              <a:uFillTx/>
              <a:latin typeface="+mn-lt"/>
              <a:ea typeface="+mn-ea"/>
              <a:cs typeface="+mn-cs"/>
            </a:endParaRPr>
          </a:p>
        </p:txBody>
      </p:sp>
      <p:sp>
        <p:nvSpPr>
          <p:cNvPr id="9" name="Content Placeholder 2"/>
          <p:cNvSpPr txBox="1">
            <a:spLocks/>
          </p:cNvSpPr>
          <p:nvPr/>
        </p:nvSpPr>
        <p:spPr>
          <a:xfrm>
            <a:off x="395536" y="4624537"/>
            <a:ext cx="8208912"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De notie van </a:t>
            </a:r>
            <a:r>
              <a:rPr lang="nl-NL" sz="2000" noProof="0" dirty="0" smtClean="0">
                <a:solidFill>
                  <a:srgbClr val="0070C0"/>
                </a:solidFill>
              </a:rPr>
              <a:t>semantische geldigheid </a:t>
            </a:r>
            <a:r>
              <a:rPr lang="nl-NL" sz="2000" noProof="0" dirty="0" smtClean="0"/>
              <a:t>wordt dan als volgt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20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xEl>
                                              <p:pRg st="0" end="0"/>
                                            </p:txEl>
                                          </p:spTgt>
                                        </p:tgtEl>
                                        <p:attrNameLst>
                                          <p:attrName>style.visibility</p:attrName>
                                        </p:attrNameLst>
                                      </p:cBhvr>
                                      <p:to>
                                        <p:strVal val="visible"/>
                                      </p:to>
                                    </p:set>
                                    <p:animEffect transition="in" filter="fade">
                                      <p:cBhvr>
                                        <p:cTn id="12" dur="2000"/>
                                        <p:tgtEl>
                                          <p:spTgt spid="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allAtOnce"/>
      <p:bldP spid="63" grpId="0" build="allAtOnce"/>
      <p:bldP spid="7" grpId="0" build="allAtOnce"/>
      <p:bldP spid="9"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i="1" dirty="0" err="1" smtClean="0"/>
              <a:t>Disjunctief</a:t>
            </a:r>
            <a:r>
              <a:rPr lang="nl-NL" sz="3600" i="1" dirty="0" smtClean="0"/>
              <a:t> syllogisme</a:t>
            </a:r>
            <a:r>
              <a:rPr lang="nl-NL" sz="3600" dirty="0" smtClean="0"/>
              <a:t> en </a:t>
            </a:r>
            <a:r>
              <a:rPr lang="nl-NL" sz="3600" i="1" dirty="0" smtClean="0"/>
              <a:t>Ex </a:t>
            </a:r>
            <a:r>
              <a:rPr lang="nl-NL" sz="3600" i="1" dirty="0" err="1" smtClean="0"/>
              <a:t>falso</a:t>
            </a:r>
            <a:r>
              <a:rPr lang="nl-NL" sz="3600" dirty="0" smtClean="0"/>
              <a:t>                                      zijn logisch equivalent</a:t>
            </a:r>
            <a:endParaRPr lang="nl-NL" sz="3600" dirty="0"/>
          </a:p>
        </p:txBody>
      </p:sp>
      <p:sp>
        <p:nvSpPr>
          <p:cNvPr id="4" name="TextBox 3"/>
          <p:cNvSpPr txBox="1"/>
          <p:nvPr/>
        </p:nvSpPr>
        <p:spPr>
          <a:xfrm>
            <a:off x="395536" y="2852936"/>
            <a:ext cx="3672408" cy="1938992"/>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a:t>
            </a:r>
            <a:r>
              <a:rPr lang="nl-NL" sz="2400" b="1" dirty="0" smtClean="0"/>
              <a:t>Prem.</a:t>
            </a:r>
          </a:p>
          <a:p>
            <a:pPr marL="342900" indent="-342900">
              <a:buAutoNum type="arabicPeriod"/>
            </a:pPr>
            <a:r>
              <a:rPr lang="nl-NL" sz="2400" b="1" dirty="0" smtClean="0">
                <a:solidFill>
                  <a:srgbClr val="0070C0"/>
                </a:solidFill>
              </a:rPr>
              <a:t>¬P           </a:t>
            </a:r>
            <a:r>
              <a:rPr lang="nl-NL" sz="2400" b="1" dirty="0" smtClean="0"/>
              <a:t>Prem.</a:t>
            </a:r>
          </a:p>
          <a:p>
            <a:pPr marL="342900" indent="-342900">
              <a:buAutoNum type="arabicPeriod"/>
            </a:pPr>
            <a:r>
              <a:rPr lang="nl-NL" sz="2400" b="1" dirty="0" smtClean="0">
                <a:solidFill>
                  <a:srgbClr val="0070C0"/>
                </a:solidFill>
              </a:rPr>
              <a:t>P ∨ Q      </a:t>
            </a:r>
            <a:r>
              <a:rPr lang="nl-NL" sz="2400" b="1" dirty="0" smtClean="0"/>
              <a:t>I ∨ (1)</a:t>
            </a:r>
            <a:r>
              <a:rPr lang="nl-NL" sz="2400" b="1" dirty="0" smtClean="0">
                <a:solidFill>
                  <a:srgbClr val="0070C0"/>
                </a:solidFill>
              </a:rPr>
              <a:t> </a:t>
            </a:r>
            <a:endParaRPr lang="nl-NL" sz="2400" b="1" dirty="0" smtClean="0"/>
          </a:p>
          <a:p>
            <a:pPr marL="342900" indent="-342900">
              <a:buFontTx/>
              <a:buAutoNum type="arabicPeriod"/>
            </a:pPr>
            <a:r>
              <a:rPr lang="nl-NL" sz="2400" b="1" dirty="0" smtClean="0">
                <a:solidFill>
                  <a:srgbClr val="0070C0"/>
                </a:solidFill>
              </a:rPr>
              <a:t>Q            </a:t>
            </a:r>
            <a:r>
              <a:rPr lang="nl-NL" sz="2400" b="1" dirty="0" err="1" smtClean="0"/>
              <a:t>Disjunctief</a:t>
            </a:r>
            <a:r>
              <a:rPr lang="nl-NL" sz="2400" b="1" dirty="0" smtClean="0"/>
              <a:t> 	       syllogisme (2,3)</a:t>
            </a:r>
          </a:p>
        </p:txBody>
      </p:sp>
      <p:sp>
        <p:nvSpPr>
          <p:cNvPr id="12" name="TextBox 11"/>
          <p:cNvSpPr txBox="1"/>
          <p:nvPr/>
        </p:nvSpPr>
        <p:spPr>
          <a:xfrm>
            <a:off x="323528" y="1844824"/>
            <a:ext cx="3528392" cy="646331"/>
          </a:xfrm>
          <a:prstGeom prst="rect">
            <a:avLst/>
          </a:prstGeom>
          <a:noFill/>
        </p:spPr>
        <p:txBody>
          <a:bodyPr wrap="square" rtlCol="0">
            <a:spAutoFit/>
          </a:bodyPr>
          <a:lstStyle/>
          <a:p>
            <a:r>
              <a:rPr lang="nl-NL" i="1" dirty="0" smtClean="0"/>
              <a:t>Ex </a:t>
            </a:r>
            <a:r>
              <a:rPr lang="nl-NL" i="1" dirty="0" err="1" smtClean="0"/>
              <a:t>falso</a:t>
            </a:r>
            <a:r>
              <a:rPr lang="nl-NL" i="1" dirty="0" smtClean="0"/>
              <a:t> kan worden afgeleid uit het </a:t>
            </a:r>
            <a:r>
              <a:rPr lang="nl-NL" i="1" dirty="0" err="1" smtClean="0"/>
              <a:t>disjunctief</a:t>
            </a:r>
            <a:r>
              <a:rPr lang="nl-NL" i="1" dirty="0" smtClean="0"/>
              <a:t> syllogisme</a:t>
            </a:r>
            <a:endParaRPr lang="nl-NL" i="1" dirty="0"/>
          </a:p>
        </p:txBody>
      </p:sp>
      <p:sp>
        <p:nvSpPr>
          <p:cNvPr id="13" name="TextBox 12"/>
          <p:cNvSpPr txBox="1"/>
          <p:nvPr/>
        </p:nvSpPr>
        <p:spPr>
          <a:xfrm>
            <a:off x="4716016" y="1846565"/>
            <a:ext cx="3528392" cy="646331"/>
          </a:xfrm>
          <a:prstGeom prst="rect">
            <a:avLst/>
          </a:prstGeom>
          <a:noFill/>
        </p:spPr>
        <p:txBody>
          <a:bodyPr wrap="square" rtlCol="0">
            <a:spAutoFit/>
          </a:bodyPr>
          <a:lstStyle/>
          <a:p>
            <a:r>
              <a:rPr lang="nl-NL" i="1" dirty="0" err="1" smtClean="0"/>
              <a:t>Disjunctief</a:t>
            </a:r>
            <a:r>
              <a:rPr lang="nl-NL" i="1" dirty="0" smtClean="0"/>
              <a:t> syllogisme kan worden afgeleid uit ex </a:t>
            </a:r>
            <a:r>
              <a:rPr lang="nl-NL" i="1" dirty="0" err="1" smtClean="0"/>
              <a:t>falso</a:t>
            </a:r>
            <a:endParaRPr lang="nl-NL" i="1" dirty="0"/>
          </a:p>
        </p:txBody>
      </p:sp>
      <p:sp>
        <p:nvSpPr>
          <p:cNvPr id="14" name="TextBox 13"/>
          <p:cNvSpPr txBox="1"/>
          <p:nvPr/>
        </p:nvSpPr>
        <p:spPr>
          <a:xfrm>
            <a:off x="4788024" y="2780928"/>
            <a:ext cx="3672408" cy="3416320"/>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V Q     </a:t>
            </a:r>
            <a:r>
              <a:rPr lang="nl-NL" sz="2400" b="1" dirty="0" smtClean="0"/>
              <a:t>Prem.</a:t>
            </a:r>
            <a:r>
              <a:rPr lang="nl-NL" sz="2400" b="1" dirty="0" smtClean="0">
                <a:solidFill>
                  <a:srgbClr val="0070C0"/>
                </a:solidFill>
              </a:rPr>
              <a:t>             </a:t>
            </a:r>
            <a:endParaRPr lang="nl-NL" sz="2400" b="1" dirty="0" smtClean="0"/>
          </a:p>
          <a:p>
            <a:pPr marL="342900" indent="-342900">
              <a:buAutoNum type="arabicPeriod"/>
            </a:pPr>
            <a:r>
              <a:rPr lang="nl-NL" sz="2400" b="1" dirty="0" smtClean="0">
                <a:solidFill>
                  <a:srgbClr val="0070C0"/>
                </a:solidFill>
              </a:rPr>
              <a:t>¬P          </a:t>
            </a:r>
            <a:r>
              <a:rPr lang="nl-NL" sz="2400" b="1" dirty="0" smtClean="0"/>
              <a:t>Prem.</a:t>
            </a:r>
            <a:r>
              <a:rPr lang="nl-NL" sz="2400" b="1" dirty="0" smtClean="0">
                <a:solidFill>
                  <a:srgbClr val="0070C0"/>
                </a:solidFill>
              </a:rPr>
              <a:t> </a:t>
            </a:r>
            <a:endParaRPr lang="nl-NL" sz="2400" b="1" dirty="0" smtClean="0"/>
          </a:p>
          <a:p>
            <a:pPr marL="342900" indent="-342900">
              <a:buAutoNum type="arabicPeriod"/>
            </a:pPr>
            <a:r>
              <a:rPr lang="nl-NL" sz="2400" b="1" dirty="0" smtClean="0">
                <a:solidFill>
                  <a:srgbClr val="0070C0"/>
                </a:solidFill>
              </a:rPr>
              <a:t>P            </a:t>
            </a:r>
            <a:r>
              <a:rPr lang="nl-NL" sz="2400" b="1" dirty="0" err="1" smtClean="0"/>
              <a:t>Ass</a:t>
            </a:r>
            <a:r>
              <a:rPr lang="nl-NL" sz="2400" b="1" dirty="0" smtClean="0"/>
              <a:t>.</a:t>
            </a:r>
          </a:p>
          <a:p>
            <a:pPr marL="342900" indent="-342900">
              <a:buFontTx/>
              <a:buAutoNum type="arabicPeriod"/>
            </a:pPr>
            <a:r>
              <a:rPr lang="nl-NL" sz="2400" b="1" dirty="0" smtClean="0">
                <a:solidFill>
                  <a:srgbClr val="0070C0"/>
                </a:solidFill>
              </a:rPr>
              <a:t>Q	      </a:t>
            </a:r>
            <a:r>
              <a:rPr lang="nl-NL" sz="2400" b="1" dirty="0" smtClean="0"/>
              <a:t>Ex </a:t>
            </a:r>
            <a:r>
              <a:rPr lang="nl-NL" sz="2400" b="1" dirty="0" err="1" smtClean="0"/>
              <a:t>falso</a:t>
            </a:r>
            <a:r>
              <a:rPr lang="nl-NL" sz="2400" b="1" dirty="0" smtClean="0"/>
              <a:t>(2,3)</a:t>
            </a:r>
          </a:p>
          <a:p>
            <a:pPr marL="342900" indent="-342900">
              <a:buFontTx/>
              <a:buAutoNum type="arabicPeriod"/>
            </a:pPr>
            <a:r>
              <a:rPr lang="nl-NL" sz="2400" b="1" dirty="0" smtClean="0">
                <a:solidFill>
                  <a:srgbClr val="0070C0"/>
                </a:solidFill>
              </a:rPr>
              <a:t>P → Q        </a:t>
            </a:r>
            <a:r>
              <a:rPr lang="nl-NL" sz="2400" b="1" dirty="0" smtClean="0"/>
              <a:t>I → (3,4) </a:t>
            </a:r>
          </a:p>
          <a:p>
            <a:pPr marL="342900" indent="-342900">
              <a:buFontTx/>
              <a:buAutoNum type="arabicPeriod"/>
            </a:pPr>
            <a:r>
              <a:rPr lang="nl-NL" sz="2400" b="1" dirty="0" smtClean="0">
                <a:solidFill>
                  <a:srgbClr val="0070C0"/>
                </a:solidFill>
              </a:rPr>
              <a:t>Q           </a:t>
            </a:r>
            <a:r>
              <a:rPr lang="nl-NL" sz="2400" b="1" dirty="0" err="1" smtClean="0"/>
              <a:t>Ass</a:t>
            </a:r>
            <a:r>
              <a:rPr lang="nl-NL" sz="2400" b="1" dirty="0" smtClean="0"/>
              <a:t>.</a:t>
            </a:r>
          </a:p>
          <a:p>
            <a:pPr marL="342900" indent="-342900">
              <a:buFontTx/>
              <a:buAutoNum type="arabicPeriod"/>
            </a:pPr>
            <a:r>
              <a:rPr lang="nl-NL" sz="2400" b="1" dirty="0" smtClean="0">
                <a:solidFill>
                  <a:srgbClr val="0070C0"/>
                </a:solidFill>
              </a:rPr>
              <a:t>Q           </a:t>
            </a:r>
            <a:r>
              <a:rPr lang="nl-NL" sz="2400" b="1" dirty="0" err="1" smtClean="0"/>
              <a:t>Herh</a:t>
            </a:r>
            <a:r>
              <a:rPr lang="nl-NL" sz="2400" b="1" dirty="0" smtClean="0"/>
              <a:t>. (6)</a:t>
            </a:r>
          </a:p>
          <a:p>
            <a:pPr marL="342900" indent="-342900">
              <a:buFontTx/>
              <a:buAutoNum type="arabicPeriod"/>
            </a:pPr>
            <a:r>
              <a:rPr lang="nl-NL" sz="2400" b="1" dirty="0" smtClean="0">
                <a:solidFill>
                  <a:srgbClr val="0070C0"/>
                </a:solidFill>
              </a:rPr>
              <a:t>Q → Q       </a:t>
            </a:r>
            <a:r>
              <a:rPr lang="nl-NL" sz="2400" b="1" dirty="0" smtClean="0"/>
              <a:t>I → (6,7)</a:t>
            </a:r>
          </a:p>
          <a:p>
            <a:pPr marL="342900" indent="-342900">
              <a:buFontTx/>
              <a:buAutoNum type="arabicPeriod"/>
            </a:pPr>
            <a:r>
              <a:rPr lang="nl-NL" sz="2400" b="1" dirty="0" smtClean="0">
                <a:solidFill>
                  <a:srgbClr val="0070C0"/>
                </a:solidFill>
              </a:rPr>
              <a:t>Q                </a:t>
            </a:r>
            <a:r>
              <a:rPr lang="nl-NL" sz="2400" b="1" dirty="0" smtClean="0"/>
              <a:t>G ∨ (1,5,8)</a:t>
            </a:r>
          </a:p>
        </p:txBody>
      </p:sp>
      <p:cxnSp>
        <p:nvCxnSpPr>
          <p:cNvPr id="16" name="Straight Connector 15"/>
          <p:cNvCxnSpPr/>
          <p:nvPr/>
        </p:nvCxnSpPr>
        <p:spPr>
          <a:xfrm flipH="1">
            <a:off x="4716016" y="3573016"/>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16016" y="3573016"/>
            <a:ext cx="0"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716016" y="4293096"/>
            <a:ext cx="1440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716016" y="4653136"/>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16016" y="4653136"/>
            <a:ext cx="0"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716016" y="5373216"/>
            <a:ext cx="1440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Semantische geldigheid voor de modale propositielogica: mogelijke werelden</a:t>
            </a:r>
            <a:endParaRPr lang="nl-NL" sz="3600" dirty="0"/>
          </a:p>
        </p:txBody>
      </p:sp>
      <p:sp>
        <p:nvSpPr>
          <p:cNvPr id="8" name="Content Placeholder 2"/>
          <p:cNvSpPr txBox="1">
            <a:spLocks/>
          </p:cNvSpPr>
          <p:nvPr/>
        </p:nvSpPr>
        <p:spPr>
          <a:xfrm>
            <a:off x="-108520" y="3544417"/>
            <a:ext cx="8939336" cy="388639"/>
          </a:xfrm>
          <a:prstGeom prst="rect">
            <a:avLst/>
          </a:prstGeom>
        </p:spPr>
        <p:txBody>
          <a:bodyPr vert="horz" lIns="91440" tIns="45720" rIns="91440" bIns="45720" rtlCol="0">
            <a:noAutofit/>
          </a:bodyPr>
          <a:lstStyle/>
          <a:p>
            <a:pPr marL="342900" lvl="0" indent="-342900">
              <a:spcBef>
                <a:spcPct val="20000"/>
              </a:spcBef>
              <a:defRPr/>
            </a:pPr>
            <a:r>
              <a:rPr lang="nl-NL" sz="2000" dirty="0" smtClean="0"/>
              <a:t>	</a:t>
            </a:r>
            <a:endParaRPr kumimoji="0" lang="nl-NL" sz="2000" b="1" u="none" strike="noStrike" kern="1200" cap="none" spc="0" normalizeH="0" baseline="0" noProof="0" dirty="0" smtClean="0">
              <a:ln>
                <a:noFill/>
              </a:ln>
              <a:effectLst/>
              <a:uLnTx/>
              <a:uFillTx/>
              <a:latin typeface="+mn-lt"/>
              <a:ea typeface="+mn-ea"/>
              <a:cs typeface="+mn-cs"/>
            </a:endParaRPr>
          </a:p>
        </p:txBody>
      </p:sp>
      <p:sp>
        <p:nvSpPr>
          <p:cNvPr id="6" name="Content Placeholder 2"/>
          <p:cNvSpPr txBox="1">
            <a:spLocks/>
          </p:cNvSpPr>
          <p:nvPr/>
        </p:nvSpPr>
        <p:spPr>
          <a:xfrm>
            <a:off x="395536" y="1816225"/>
            <a:ext cx="7632848" cy="388639"/>
          </a:xfrm>
          <a:prstGeom prst="rect">
            <a:avLst/>
          </a:prstGeom>
        </p:spPr>
        <p:txBody>
          <a:bodyPr vert="horz" lIns="91440" tIns="45720" rIns="91440" bIns="45720" rtlCol="0">
            <a:noAutofit/>
          </a:bodyPr>
          <a:lstStyle/>
          <a:p>
            <a:pPr marL="342900" lvl="0" indent="-342900">
              <a:spcBef>
                <a:spcPct val="20000"/>
              </a:spcBef>
              <a:defRPr/>
            </a:pPr>
            <a:r>
              <a:rPr lang="nl-NL" sz="2000" dirty="0" smtClean="0"/>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Stel</a:t>
            </a:r>
            <a:r>
              <a:rPr kumimoji="0" lang="nl-NL" sz="2000" b="0" i="0" u="none" strike="noStrike" kern="1200" cap="none" spc="0" normalizeH="0" noProof="0" dirty="0" smtClean="0">
                <a:ln>
                  <a:noFill/>
                </a:ln>
                <a:solidFill>
                  <a:schemeClr val="tx1"/>
                </a:solidFill>
                <a:effectLst/>
                <a:uLnTx/>
                <a:uFillTx/>
                <a:latin typeface="+mn-lt"/>
                <a:ea typeface="+mn-ea"/>
                <a:cs typeface="+mn-cs"/>
              </a:rPr>
              <a:t> dat we eisen dat voor alle modellen de toegankelijkheidsrelatie     R reflexief is. </a:t>
            </a:r>
            <a:r>
              <a:rPr lang="nl-NL" sz="2000" dirty="0" smtClean="0"/>
              <a:t>Laat zien dat P |=  ◊P</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extBox 10"/>
          <p:cNvSpPr txBox="1"/>
          <p:nvPr/>
        </p:nvSpPr>
        <p:spPr>
          <a:xfrm>
            <a:off x="683568" y="2852936"/>
            <a:ext cx="7416824" cy="2400657"/>
          </a:xfrm>
          <a:prstGeom prst="rect">
            <a:avLst/>
          </a:prstGeom>
          <a:noFill/>
        </p:spPr>
        <p:txBody>
          <a:bodyPr wrap="square" rtlCol="0">
            <a:spAutoFit/>
          </a:bodyPr>
          <a:lstStyle/>
          <a:p>
            <a:r>
              <a:rPr lang="nl-NL" dirty="0" smtClean="0"/>
              <a:t>Neem een willekeurig model M en mogelijke wereld </a:t>
            </a:r>
            <a:r>
              <a:rPr lang="nl-NL" i="1" dirty="0" smtClean="0"/>
              <a:t>w</a:t>
            </a:r>
            <a:r>
              <a:rPr lang="nl-NL" dirty="0" smtClean="0"/>
              <a:t> in M zodanig dat P waar is in </a:t>
            </a:r>
            <a:r>
              <a:rPr lang="nl-NL" i="1" dirty="0" smtClean="0"/>
              <a:t>w</a:t>
            </a:r>
            <a:r>
              <a:rPr lang="nl-NL" dirty="0" smtClean="0"/>
              <a:t>. </a:t>
            </a:r>
          </a:p>
          <a:p>
            <a:endParaRPr lang="nl-NL" sz="800" dirty="0" smtClean="0"/>
          </a:p>
          <a:p>
            <a:r>
              <a:rPr lang="nl-NL" dirty="0" smtClean="0"/>
              <a:t>Is dan ook ◊P waar in </a:t>
            </a:r>
            <a:r>
              <a:rPr lang="nl-NL" i="1" dirty="0" smtClean="0"/>
              <a:t>w</a:t>
            </a:r>
            <a:r>
              <a:rPr lang="nl-NL" dirty="0" smtClean="0"/>
              <a:t>? Is anders gezegd P waar in tenminste één vanuit </a:t>
            </a:r>
            <a:r>
              <a:rPr lang="nl-NL" i="1" dirty="0" smtClean="0"/>
              <a:t>w</a:t>
            </a:r>
            <a:r>
              <a:rPr lang="nl-NL" dirty="0" smtClean="0"/>
              <a:t> bereikbare mogelijke wereld in M? </a:t>
            </a:r>
          </a:p>
          <a:p>
            <a:endParaRPr lang="nl-NL" sz="800" dirty="0" smtClean="0"/>
          </a:p>
          <a:p>
            <a:r>
              <a:rPr lang="nl-NL" dirty="0" smtClean="0"/>
              <a:t>Ja, dat is het geval. Mogelijke wereld </a:t>
            </a:r>
            <a:r>
              <a:rPr lang="nl-NL" i="1" dirty="0" smtClean="0"/>
              <a:t>w</a:t>
            </a:r>
            <a:r>
              <a:rPr lang="nl-NL" dirty="0" smtClean="0"/>
              <a:t> is namelijk zelf bereikbaar vanuit </a:t>
            </a:r>
            <a:r>
              <a:rPr lang="nl-NL" i="1" dirty="0" smtClean="0"/>
              <a:t>w</a:t>
            </a:r>
            <a:r>
              <a:rPr lang="nl-NL" dirty="0" smtClean="0"/>
              <a:t> (vanwege de reflexiviteit van R) en bovendien is P waar in </a:t>
            </a:r>
            <a:r>
              <a:rPr lang="nl-NL" i="1" dirty="0" smtClean="0"/>
              <a:t>w</a:t>
            </a:r>
            <a:r>
              <a:rPr lang="nl-NL" dirty="0" smtClean="0"/>
              <a:t>. </a:t>
            </a:r>
          </a:p>
          <a:p>
            <a:endParaRPr lang="nl-NL" sz="800" dirty="0" smtClean="0"/>
          </a:p>
          <a:p>
            <a:r>
              <a:rPr lang="nl-NL" dirty="0" smtClean="0"/>
              <a:t>Dus volgt inderdaad P |=  ◊P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2000"/>
                                        <p:tgtEl>
                                          <p:spTgt spid="1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2000"/>
                                        <p:tgtEl>
                                          <p:spTgt spid="1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6" end="6"/>
                                            </p:txEl>
                                          </p:spTgt>
                                        </p:tgtEl>
                                        <p:attrNameLst>
                                          <p:attrName>style.visibility</p:attrName>
                                        </p:attrNameLst>
                                      </p:cBhvr>
                                      <p:to>
                                        <p:strVal val="visible"/>
                                      </p:to>
                                    </p:set>
                                    <p:animEffect transition="in" filter="fade">
                                      <p:cBhvr>
                                        <p:cTn id="16"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Semantische geldigheid voor de modale propositielogica: mogelijke werelden</a:t>
            </a:r>
            <a:endParaRPr lang="nl-NL" sz="3600" dirty="0"/>
          </a:p>
        </p:txBody>
      </p:sp>
      <p:sp>
        <p:nvSpPr>
          <p:cNvPr id="10" name="Content Placeholder 2"/>
          <p:cNvSpPr txBox="1">
            <a:spLocks/>
          </p:cNvSpPr>
          <p:nvPr/>
        </p:nvSpPr>
        <p:spPr>
          <a:xfrm>
            <a:off x="395536" y="1816225"/>
            <a:ext cx="8208912" cy="388639"/>
          </a:xfrm>
          <a:prstGeom prst="rect">
            <a:avLst/>
          </a:prstGeom>
        </p:spPr>
        <p:txBody>
          <a:bodyPr vert="horz" lIns="91440" tIns="45720" rIns="91440" bIns="45720" rtlCol="0">
            <a:noAutofit/>
          </a:bodyPr>
          <a:lstStyle/>
          <a:p>
            <a:pPr marL="342900" lvl="0" indent="-342900">
              <a:spcBef>
                <a:spcPct val="20000"/>
              </a:spcBef>
              <a:defRPr/>
            </a:pPr>
            <a:r>
              <a:rPr lang="nl-NL" sz="2000" dirty="0" smtClean="0"/>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Stel</a:t>
            </a:r>
            <a:r>
              <a:rPr kumimoji="0" lang="nl-NL" sz="2000" b="0" i="0" u="none" strike="noStrike" kern="1200" cap="none" spc="0" normalizeH="0" noProof="0" dirty="0" smtClean="0">
                <a:ln>
                  <a:noFill/>
                </a:ln>
                <a:solidFill>
                  <a:schemeClr val="tx1"/>
                </a:solidFill>
                <a:effectLst/>
                <a:uLnTx/>
                <a:uFillTx/>
                <a:latin typeface="+mn-lt"/>
                <a:ea typeface="+mn-ea"/>
                <a:cs typeface="+mn-cs"/>
              </a:rPr>
              <a:t> dat we eisen dat voor alle modellen de toegankelijkheidsrelatie transitief is. </a:t>
            </a:r>
            <a:r>
              <a:rPr lang="nl-NL" sz="2000" dirty="0" smtClean="0"/>
              <a:t>Laat zien dat □P |= □□P</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683568" y="2852936"/>
            <a:ext cx="8208912" cy="3354765"/>
          </a:xfrm>
          <a:prstGeom prst="rect">
            <a:avLst/>
          </a:prstGeom>
          <a:noFill/>
        </p:spPr>
        <p:txBody>
          <a:bodyPr wrap="square" rtlCol="0">
            <a:spAutoFit/>
          </a:bodyPr>
          <a:lstStyle/>
          <a:p>
            <a:r>
              <a:rPr lang="nl-NL" dirty="0" smtClean="0"/>
              <a:t>Neem willekeurig model M en mogelijke wereld </a:t>
            </a:r>
            <a:r>
              <a:rPr lang="nl-NL" i="1" dirty="0" smtClean="0"/>
              <a:t>w</a:t>
            </a:r>
            <a:r>
              <a:rPr lang="nl-NL" dirty="0" smtClean="0"/>
              <a:t> in M zodanig dat □P waar is in </a:t>
            </a:r>
            <a:r>
              <a:rPr lang="nl-NL" i="1" dirty="0" smtClean="0"/>
              <a:t>w</a:t>
            </a:r>
            <a:r>
              <a:rPr lang="nl-NL" dirty="0" smtClean="0"/>
              <a:t>. </a:t>
            </a:r>
          </a:p>
          <a:p>
            <a:endParaRPr lang="nl-NL" sz="800" dirty="0" smtClean="0"/>
          </a:p>
          <a:p>
            <a:r>
              <a:rPr lang="nl-NL" dirty="0" smtClean="0"/>
              <a:t>Is dan ook □□P waar in </a:t>
            </a:r>
            <a:r>
              <a:rPr lang="nl-NL" i="1" dirty="0" smtClean="0"/>
              <a:t>w</a:t>
            </a:r>
            <a:r>
              <a:rPr lang="nl-NL" dirty="0" smtClean="0"/>
              <a:t>? Is anders gezegd □P waar in alle mogelijke werelden die vanuit </a:t>
            </a:r>
            <a:r>
              <a:rPr lang="nl-NL" i="1" dirty="0" smtClean="0"/>
              <a:t>w</a:t>
            </a:r>
            <a:r>
              <a:rPr lang="nl-NL" dirty="0" smtClean="0"/>
              <a:t> bereikbaar zijn?</a:t>
            </a:r>
          </a:p>
          <a:p>
            <a:endParaRPr lang="nl-NL" sz="800" dirty="0" smtClean="0"/>
          </a:p>
          <a:p>
            <a:r>
              <a:rPr lang="nl-NL" dirty="0" smtClean="0"/>
              <a:t>Neem een willekeurige vanuit </a:t>
            </a:r>
            <a:r>
              <a:rPr lang="nl-NL" i="1" dirty="0" smtClean="0"/>
              <a:t>w</a:t>
            </a:r>
            <a:r>
              <a:rPr lang="nl-NL" dirty="0" smtClean="0"/>
              <a:t> bereikbare wereld, zeg </a:t>
            </a:r>
            <a:r>
              <a:rPr lang="nl-NL" i="1" dirty="0" smtClean="0"/>
              <a:t>w</a:t>
            </a:r>
            <a:r>
              <a:rPr lang="nl-NL" i="1" baseline="-25000" dirty="0" smtClean="0"/>
              <a:t>2</a:t>
            </a:r>
            <a:r>
              <a:rPr lang="nl-NL" dirty="0" smtClean="0"/>
              <a:t>. Is nu □P waar in </a:t>
            </a:r>
            <a:r>
              <a:rPr lang="nl-NL" i="1" dirty="0" smtClean="0"/>
              <a:t>w</a:t>
            </a:r>
            <a:r>
              <a:rPr lang="nl-NL" i="1" baseline="-25000" dirty="0" smtClean="0"/>
              <a:t>2</a:t>
            </a:r>
            <a:r>
              <a:rPr lang="nl-NL" dirty="0" smtClean="0"/>
              <a:t>? Is anders gezegd P waar in alle werelden die vanuit </a:t>
            </a:r>
            <a:r>
              <a:rPr lang="nl-NL" i="1" dirty="0" smtClean="0"/>
              <a:t>w</a:t>
            </a:r>
            <a:r>
              <a:rPr lang="nl-NL" i="1" baseline="-25000" dirty="0" smtClean="0"/>
              <a:t>2</a:t>
            </a:r>
            <a:r>
              <a:rPr lang="nl-NL" i="1" dirty="0" smtClean="0"/>
              <a:t> </a:t>
            </a:r>
            <a:r>
              <a:rPr lang="nl-NL" dirty="0" smtClean="0"/>
              <a:t>bereikbaar zijn? Neem een willekeurige vanuit </a:t>
            </a:r>
            <a:r>
              <a:rPr lang="nl-NL" i="1" dirty="0" smtClean="0"/>
              <a:t>w</a:t>
            </a:r>
            <a:r>
              <a:rPr lang="nl-NL" i="1" baseline="-25000" dirty="0" smtClean="0"/>
              <a:t>2  </a:t>
            </a:r>
            <a:r>
              <a:rPr lang="nl-NL" dirty="0" smtClean="0"/>
              <a:t>bereikbare mogelijke wereld, zeg w</a:t>
            </a:r>
            <a:r>
              <a:rPr lang="nl-NL" baseline="-25000" dirty="0" smtClean="0"/>
              <a:t>3.</a:t>
            </a:r>
            <a:r>
              <a:rPr lang="nl-NL" dirty="0" smtClean="0"/>
              <a:t> Is nu P waar in </a:t>
            </a:r>
            <a:r>
              <a:rPr lang="nl-NL" i="1" dirty="0" smtClean="0"/>
              <a:t>w</a:t>
            </a:r>
            <a:r>
              <a:rPr lang="nl-NL" i="1" baseline="-25000" dirty="0" smtClean="0"/>
              <a:t>3</a:t>
            </a:r>
            <a:r>
              <a:rPr lang="nl-NL" dirty="0" smtClean="0"/>
              <a:t>?</a:t>
            </a:r>
          </a:p>
          <a:p>
            <a:endParaRPr lang="nl-NL" sz="800" dirty="0" smtClean="0"/>
          </a:p>
          <a:p>
            <a:r>
              <a:rPr lang="nl-NL" dirty="0" smtClean="0"/>
              <a:t>Welnu, </a:t>
            </a:r>
            <a:r>
              <a:rPr lang="nl-NL" i="1" dirty="0" smtClean="0"/>
              <a:t>w</a:t>
            </a:r>
            <a:r>
              <a:rPr lang="nl-NL" i="1" baseline="-25000" dirty="0" smtClean="0"/>
              <a:t>3 </a:t>
            </a:r>
            <a:r>
              <a:rPr lang="nl-NL" dirty="0" smtClean="0"/>
              <a:t>is bereikbaar vanuit </a:t>
            </a:r>
            <a:r>
              <a:rPr lang="nl-NL" i="1" dirty="0" smtClean="0"/>
              <a:t>w</a:t>
            </a:r>
            <a:r>
              <a:rPr lang="nl-NL" i="1" baseline="-25000" dirty="0" smtClean="0"/>
              <a:t>2 </a:t>
            </a:r>
            <a:r>
              <a:rPr lang="nl-NL" dirty="0" smtClean="0"/>
              <a:t>en </a:t>
            </a:r>
            <a:r>
              <a:rPr lang="nl-NL" i="1" dirty="0" smtClean="0"/>
              <a:t>w</a:t>
            </a:r>
            <a:r>
              <a:rPr lang="nl-NL" i="1" baseline="-25000" dirty="0" smtClean="0"/>
              <a:t>2 </a:t>
            </a:r>
            <a:r>
              <a:rPr lang="nl-NL" dirty="0" smtClean="0"/>
              <a:t>is bereikbaar vanuit </a:t>
            </a:r>
            <a:r>
              <a:rPr lang="nl-NL" i="1" dirty="0" smtClean="0"/>
              <a:t>w</a:t>
            </a:r>
            <a:r>
              <a:rPr lang="nl-NL" dirty="0" smtClean="0"/>
              <a:t>. De </a:t>
            </a:r>
            <a:r>
              <a:rPr lang="nl-NL" dirty="0" err="1" smtClean="0"/>
              <a:t>toegankelijkheids-relatie</a:t>
            </a:r>
            <a:r>
              <a:rPr lang="nl-NL" dirty="0" smtClean="0"/>
              <a:t> R is transitief. Maar dan is </a:t>
            </a:r>
            <a:r>
              <a:rPr lang="nl-NL" i="1" dirty="0" smtClean="0"/>
              <a:t>w</a:t>
            </a:r>
            <a:r>
              <a:rPr lang="nl-NL" i="1" baseline="-25000" dirty="0" smtClean="0"/>
              <a:t>3</a:t>
            </a:r>
            <a:r>
              <a:rPr lang="nl-NL" i="1" dirty="0" smtClean="0"/>
              <a:t> </a:t>
            </a:r>
            <a:r>
              <a:rPr lang="nl-NL" dirty="0" smtClean="0"/>
              <a:t>ook bereikbaar vanuit </a:t>
            </a:r>
            <a:r>
              <a:rPr lang="nl-NL" i="1" dirty="0" smtClean="0"/>
              <a:t>w</a:t>
            </a:r>
            <a:r>
              <a:rPr lang="nl-NL" dirty="0" smtClean="0"/>
              <a:t>. Nu is □P waar in </a:t>
            </a:r>
            <a:r>
              <a:rPr lang="nl-NL" i="1" dirty="0" smtClean="0"/>
              <a:t>w</a:t>
            </a:r>
            <a:r>
              <a:rPr lang="nl-NL" dirty="0" smtClean="0"/>
              <a:t>. Maar dan is per definitie P waar in </a:t>
            </a:r>
            <a:r>
              <a:rPr lang="nl-NL" i="1" dirty="0" smtClean="0"/>
              <a:t>w</a:t>
            </a:r>
            <a:r>
              <a:rPr lang="nl-NL" i="1" baseline="-25000" dirty="0" smtClean="0"/>
              <a:t>3</a:t>
            </a:r>
            <a:r>
              <a:rPr lang="nl-NL" dirty="0" smtClean="0"/>
              <a:t>. Dus is □P waar in </a:t>
            </a:r>
            <a:r>
              <a:rPr lang="nl-NL" i="1" dirty="0" smtClean="0"/>
              <a:t>w</a:t>
            </a:r>
            <a:r>
              <a:rPr lang="nl-NL" i="1" baseline="-25000" dirty="0" smtClean="0"/>
              <a:t>2</a:t>
            </a:r>
            <a:r>
              <a:rPr lang="nl-NL" dirty="0" smtClean="0"/>
              <a:t>. En dus is □□P waar in </a:t>
            </a:r>
            <a:r>
              <a:rPr lang="nl-NL" i="1" dirty="0" smtClean="0"/>
              <a:t>w</a:t>
            </a:r>
            <a:r>
              <a:rPr lang="nl-NL" dirty="0" smtClean="0"/>
              <a:t>.</a:t>
            </a:r>
            <a:r>
              <a:rPr lang="nl-NL" i="1" baseline="-25000" dirty="0" smtClean="0"/>
              <a:t> </a:t>
            </a:r>
            <a:endParaRPr lang="nl-NL" dirty="0" smtClean="0"/>
          </a:p>
          <a:p>
            <a:endParaRPr lang="nl-NL" sz="800" dirty="0" smtClean="0"/>
          </a:p>
          <a:p>
            <a:r>
              <a:rPr lang="nl-NL" dirty="0" smtClean="0"/>
              <a:t>Dus volgt inderdaad □P |= □□P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2000"/>
                                        <p:tgtEl>
                                          <p:spTgt spid="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2000"/>
                                        <p:tgtEl>
                                          <p:spTgt spid="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2000"/>
                                        <p:tgtEl>
                                          <p:spTgt spid="7">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Effect transition="in" filter="fade">
                                      <p:cBhvr>
                                        <p:cTn id="19"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Modale </a:t>
            </a:r>
            <a:r>
              <a:rPr lang="nl-NL" sz="3600" dirty="0" err="1" smtClean="0"/>
              <a:t>predikatenlogica</a:t>
            </a:r>
            <a:endParaRPr lang="nl-NL" sz="3600" dirty="0"/>
          </a:p>
        </p:txBody>
      </p:sp>
      <p:sp>
        <p:nvSpPr>
          <p:cNvPr id="6" name="Content Placeholder 2"/>
          <p:cNvSpPr txBox="1">
            <a:spLocks/>
          </p:cNvSpPr>
          <p:nvPr/>
        </p:nvSpPr>
        <p:spPr>
          <a:xfrm>
            <a:off x="395536" y="1816225"/>
            <a:ext cx="8208912"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In de modale </a:t>
            </a:r>
            <a:r>
              <a:rPr lang="nl-NL" sz="2000" noProof="0" dirty="0" err="1" smtClean="0"/>
              <a:t>predikatenlogica</a:t>
            </a:r>
            <a:r>
              <a:rPr lang="nl-NL" sz="2000" noProof="0" dirty="0" smtClean="0"/>
              <a:t> speelt het </a:t>
            </a:r>
            <a:r>
              <a:rPr lang="nl-NL" sz="2000" dirty="0" smtClean="0"/>
              <a:t>klassieke </a:t>
            </a:r>
            <a:r>
              <a:rPr lang="nl-NL" sz="2000" noProof="0" dirty="0" smtClean="0"/>
              <a:t>onderscheid tussen               </a:t>
            </a:r>
            <a:r>
              <a:rPr lang="nl-NL" sz="2000" i="1" noProof="0" dirty="0" smtClean="0"/>
              <a:t>de re</a:t>
            </a:r>
            <a:r>
              <a:rPr lang="nl-NL" sz="2000" noProof="0" dirty="0" smtClean="0"/>
              <a:t> en </a:t>
            </a:r>
            <a:r>
              <a:rPr lang="nl-NL" sz="2000" i="1" noProof="0" dirty="0" smtClean="0"/>
              <a:t>de </a:t>
            </a:r>
            <a:r>
              <a:rPr lang="nl-NL" sz="2000" i="1" noProof="0" dirty="0" err="1" smtClean="0"/>
              <a:t>dicto</a:t>
            </a:r>
            <a:r>
              <a:rPr lang="nl-NL" sz="2000" i="1" noProof="0" dirty="0" smtClean="0"/>
              <a:t> </a:t>
            </a:r>
            <a:r>
              <a:rPr lang="nl-NL" sz="2000" noProof="0" dirty="0" smtClean="0"/>
              <a:t>een belangrijke rol.</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Rectangle 9"/>
          <p:cNvSpPr/>
          <p:nvPr/>
        </p:nvSpPr>
        <p:spPr>
          <a:xfrm>
            <a:off x="467544" y="2668850"/>
            <a:ext cx="7920880" cy="400110"/>
          </a:xfrm>
          <a:prstGeom prst="rect">
            <a:avLst/>
          </a:prstGeom>
        </p:spPr>
        <p:txBody>
          <a:bodyPr wrap="square">
            <a:spAutoFit/>
          </a:bodyPr>
          <a:lstStyle/>
          <a:p>
            <a:r>
              <a:rPr lang="nl-NL" sz="2000" dirty="0" smtClean="0">
                <a:solidFill>
                  <a:srgbClr val="0070C0"/>
                </a:solidFill>
              </a:rPr>
              <a:t>Het is mogelijk dat in 2013 Mark Rutte niet de premier van Nederland is.</a:t>
            </a:r>
            <a:endParaRPr lang="nl-NL" sz="2000" dirty="0">
              <a:solidFill>
                <a:srgbClr val="0070C0"/>
              </a:solidFill>
            </a:endParaRPr>
          </a:p>
        </p:txBody>
      </p:sp>
      <p:sp>
        <p:nvSpPr>
          <p:cNvPr id="11" name="Content Placeholder 2"/>
          <p:cNvSpPr txBox="1">
            <a:spLocks/>
          </p:cNvSpPr>
          <p:nvPr/>
        </p:nvSpPr>
        <p:spPr>
          <a:xfrm>
            <a:off x="467544" y="3212976"/>
            <a:ext cx="8208912"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t>Waar of onwaar?</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5496" y="3717032"/>
            <a:ext cx="8208912"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Jan: “Deze zin is waar. Mark Rutte was in 2013 weliswaar premier van </a:t>
            </a:r>
            <a:br>
              <a:rPr lang="nl-NL" sz="2000" noProof="0" dirty="0" smtClean="0"/>
            </a:br>
            <a:r>
              <a:rPr lang="nl-NL" sz="2000" noProof="0" dirty="0" smtClean="0"/>
              <a:t> Nederland, maar als de verkiezingen en/of kabinetsformatie anders  </a:t>
            </a:r>
            <a:br>
              <a:rPr lang="nl-NL" sz="2000" noProof="0" dirty="0" smtClean="0"/>
            </a:br>
            <a:r>
              <a:rPr lang="nl-NL" sz="2000" noProof="0" dirty="0" smtClean="0"/>
              <a:t> gelopen was, dan had net zo goed iemand anders premier kunnen zijn”.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5496" y="4725144"/>
            <a:ext cx="8208912"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Marie: “Deze zin is onwaar. Het is niet mogelijk dat in 2013 Mark Rutte </a:t>
            </a:r>
            <a:br>
              <a:rPr lang="nl-NL" sz="2000" noProof="0" dirty="0" smtClean="0"/>
            </a:br>
            <a:r>
              <a:rPr lang="nl-NL" sz="2000" noProof="0" dirty="0" smtClean="0"/>
              <a:t> niet Mark Rutte is”.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35496" y="5517232"/>
            <a:ext cx="8208912"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Wanneer we ‘premier van Nederland’ </a:t>
            </a:r>
            <a:r>
              <a:rPr lang="nl-NL" sz="2000" i="1" noProof="0" dirty="0" smtClean="0"/>
              <a:t>de </a:t>
            </a:r>
            <a:r>
              <a:rPr lang="nl-NL" sz="2000" i="1" noProof="0" dirty="0" err="1" smtClean="0"/>
              <a:t>dicto</a:t>
            </a:r>
            <a:r>
              <a:rPr lang="nl-NL" sz="2000" noProof="0" dirty="0" smtClean="0"/>
              <a:t> (‘over het woord’)  </a:t>
            </a:r>
            <a:br>
              <a:rPr lang="nl-NL" sz="2000" noProof="0" dirty="0" smtClean="0"/>
            </a:br>
            <a:r>
              <a:rPr lang="nl-NL" sz="2000" noProof="0" dirty="0" smtClean="0"/>
              <a:t> opvatten, dan heeft Jan gelijk. Wanneer we ‘premier van Nederland’                   </a:t>
            </a:r>
            <a:br>
              <a:rPr lang="nl-NL" sz="2000" noProof="0" dirty="0" smtClean="0"/>
            </a:br>
            <a:r>
              <a:rPr lang="nl-NL" sz="2000" noProof="0" dirty="0" smtClean="0"/>
              <a:t> </a:t>
            </a:r>
            <a:r>
              <a:rPr lang="nl-NL" sz="2000" i="1" noProof="0" dirty="0" smtClean="0"/>
              <a:t>de re</a:t>
            </a:r>
            <a:r>
              <a:rPr lang="nl-NL" sz="2000" noProof="0" dirty="0" smtClean="0"/>
              <a:t> (‘over het ding’) opvatten, dan heeft Marie gelijk</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13" grpId="0" build="allAtOnce"/>
      <p:bldP spid="14" grpId="0" build="allAtOnce"/>
    </p:bld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Modale </a:t>
            </a:r>
            <a:r>
              <a:rPr lang="nl-NL" sz="3600" dirty="0" err="1" smtClean="0"/>
              <a:t>predikatenlogica</a:t>
            </a:r>
            <a:endParaRPr lang="nl-NL" sz="3600" dirty="0"/>
          </a:p>
        </p:txBody>
      </p:sp>
      <p:sp>
        <p:nvSpPr>
          <p:cNvPr id="6" name="Content Placeholder 2"/>
          <p:cNvSpPr txBox="1">
            <a:spLocks/>
          </p:cNvSpPr>
          <p:nvPr/>
        </p:nvSpPr>
        <p:spPr>
          <a:xfrm>
            <a:off x="395536" y="1816225"/>
            <a:ext cx="8208912"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In de modale </a:t>
            </a:r>
            <a:r>
              <a:rPr lang="nl-NL" sz="2000" noProof="0" dirty="0" err="1" smtClean="0"/>
              <a:t>predikatenlogica</a:t>
            </a:r>
            <a:r>
              <a:rPr lang="nl-NL" sz="2000" noProof="0" dirty="0" smtClean="0"/>
              <a:t> speelt het </a:t>
            </a:r>
            <a:r>
              <a:rPr lang="nl-NL" sz="2000" dirty="0" smtClean="0"/>
              <a:t>klassieke </a:t>
            </a:r>
            <a:r>
              <a:rPr lang="nl-NL" sz="2000" noProof="0" dirty="0" smtClean="0"/>
              <a:t>onderscheid tussen               </a:t>
            </a:r>
            <a:r>
              <a:rPr lang="nl-NL" sz="2000" i="1" noProof="0" dirty="0" smtClean="0"/>
              <a:t>de re</a:t>
            </a:r>
            <a:r>
              <a:rPr lang="nl-NL" sz="2000" noProof="0" dirty="0" smtClean="0"/>
              <a:t> en </a:t>
            </a:r>
            <a:r>
              <a:rPr lang="nl-NL" sz="2000" i="1" noProof="0" dirty="0" smtClean="0"/>
              <a:t>de </a:t>
            </a:r>
            <a:r>
              <a:rPr lang="nl-NL" sz="2000" i="1" noProof="0" dirty="0" err="1" smtClean="0"/>
              <a:t>dicto</a:t>
            </a:r>
            <a:r>
              <a:rPr lang="nl-NL" sz="2000" i="1" noProof="0" dirty="0" smtClean="0"/>
              <a:t> </a:t>
            </a:r>
            <a:r>
              <a:rPr lang="nl-NL" sz="2000" noProof="0" dirty="0" smtClean="0"/>
              <a:t>een belangrijke rol.</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Rectangle 9"/>
          <p:cNvSpPr/>
          <p:nvPr/>
        </p:nvSpPr>
        <p:spPr>
          <a:xfrm>
            <a:off x="467544" y="2668850"/>
            <a:ext cx="7920880" cy="400110"/>
          </a:xfrm>
          <a:prstGeom prst="rect">
            <a:avLst/>
          </a:prstGeom>
        </p:spPr>
        <p:txBody>
          <a:bodyPr wrap="square">
            <a:spAutoFit/>
          </a:bodyPr>
          <a:lstStyle/>
          <a:p>
            <a:r>
              <a:rPr lang="nl-NL" sz="2000" dirty="0" smtClean="0">
                <a:solidFill>
                  <a:srgbClr val="0070C0"/>
                </a:solidFill>
              </a:rPr>
              <a:t>Het aantal universiteiten in Amsterdam is noodzakelijk twee</a:t>
            </a:r>
            <a:endParaRPr lang="nl-NL" sz="2000" dirty="0">
              <a:solidFill>
                <a:srgbClr val="0070C0"/>
              </a:solidFill>
            </a:endParaRPr>
          </a:p>
        </p:txBody>
      </p:sp>
      <p:sp>
        <p:nvSpPr>
          <p:cNvPr id="11" name="Content Placeholder 2"/>
          <p:cNvSpPr txBox="1">
            <a:spLocks/>
          </p:cNvSpPr>
          <p:nvPr/>
        </p:nvSpPr>
        <p:spPr>
          <a:xfrm>
            <a:off x="467544" y="3212976"/>
            <a:ext cx="8208912"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t>Waar of onwaar?</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35496" y="3717032"/>
            <a:ext cx="8208912"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a:t>
            </a:r>
            <a:r>
              <a:rPr lang="nl-NL" sz="2000" noProof="0" dirty="0" smtClean="0"/>
              <a:t>Wanneer we ‘Het aantal universiteiten in Amsterdam ’ </a:t>
            </a:r>
            <a:r>
              <a:rPr lang="nl-NL" sz="2000" i="1" noProof="0" dirty="0" smtClean="0"/>
              <a:t>de </a:t>
            </a:r>
            <a:r>
              <a:rPr lang="nl-NL" sz="2000" i="1" noProof="0" dirty="0" err="1" smtClean="0"/>
              <a:t>dicto</a:t>
            </a:r>
            <a:r>
              <a:rPr lang="nl-NL" sz="2000" noProof="0" dirty="0" smtClean="0"/>
              <a:t> (‘over het  </a:t>
            </a:r>
            <a:br>
              <a:rPr lang="nl-NL" sz="2000" noProof="0" dirty="0" smtClean="0"/>
            </a:br>
            <a:r>
              <a:rPr lang="nl-NL" sz="2000" noProof="0" dirty="0" smtClean="0"/>
              <a:t> woord’) opvatten, dan is deze zin onwaar. Wanneer we ‘Het aantal </a:t>
            </a:r>
            <a:br>
              <a:rPr lang="nl-NL" sz="2000" noProof="0" dirty="0" smtClean="0"/>
            </a:br>
            <a:r>
              <a:rPr lang="nl-NL" sz="2000" noProof="0" dirty="0" smtClean="0"/>
              <a:t> universiteiten in Amsterdam’ </a:t>
            </a:r>
            <a:r>
              <a:rPr lang="nl-NL" sz="2000" i="1" noProof="0" dirty="0" smtClean="0"/>
              <a:t>de re</a:t>
            </a:r>
            <a:r>
              <a:rPr lang="nl-NL" sz="2000" noProof="0" dirty="0" smtClean="0"/>
              <a:t> lezen, dan is deze zin waar.</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4" grpId="0" build="allAtOnce"/>
    </p:bld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Modale </a:t>
            </a:r>
            <a:r>
              <a:rPr lang="nl-NL" sz="3600" dirty="0" err="1" smtClean="0"/>
              <a:t>predikatenlogica</a:t>
            </a:r>
            <a:endParaRPr lang="nl-NL" sz="3600" dirty="0"/>
          </a:p>
        </p:txBody>
      </p:sp>
      <p:sp>
        <p:nvSpPr>
          <p:cNvPr id="8" name="Content Placeholder 2"/>
          <p:cNvSpPr txBox="1">
            <a:spLocks/>
          </p:cNvSpPr>
          <p:nvPr/>
        </p:nvSpPr>
        <p:spPr>
          <a:xfrm>
            <a:off x="467544" y="1589311"/>
            <a:ext cx="2520280"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t>Iedereen kan winnen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107504" y="2420888"/>
            <a:ext cx="2520280"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t>	Het is mogelijk dat iedereen wint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107504" y="3544417"/>
            <a:ext cx="3600400"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t>	Er is een object dat </a:t>
            </a:r>
            <a:r>
              <a:rPr lang="nl-NL" sz="2000" noProof="0" dirty="0" err="1" smtClean="0"/>
              <a:t>nood-zakelijk</a:t>
            </a:r>
            <a:r>
              <a:rPr lang="nl-NL" sz="2000" noProof="0" dirty="0" smtClean="0"/>
              <a:t> </a:t>
            </a:r>
            <a:r>
              <a:rPr lang="nl-NL" sz="2000" noProof="0" dirty="0" err="1" smtClean="0"/>
              <a:t>onveroorzaakt</a:t>
            </a:r>
            <a:r>
              <a:rPr lang="nl-NL" sz="2000" dirty="0" smtClean="0"/>
              <a:t> </a:t>
            </a:r>
            <a:r>
              <a:rPr lang="nl-NL" sz="2000" noProof="0" dirty="0" smtClean="0"/>
              <a:t>is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107504" y="4840561"/>
            <a:ext cx="3600400"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t>	Het is noodzakelijk dat er een object is dat </a:t>
            </a:r>
            <a:r>
              <a:rPr lang="nl-NL" sz="2000" noProof="0" dirty="0" err="1" smtClean="0"/>
              <a:t>onveroorzaakt</a:t>
            </a:r>
            <a:r>
              <a:rPr lang="nl-NL" sz="2000" noProof="0" dirty="0" smtClean="0"/>
              <a:t> is</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Rectangle 12"/>
          <p:cNvSpPr/>
          <p:nvPr/>
        </p:nvSpPr>
        <p:spPr>
          <a:xfrm>
            <a:off x="4355976" y="1556792"/>
            <a:ext cx="989373" cy="400110"/>
          </a:xfrm>
          <a:prstGeom prst="rect">
            <a:avLst/>
          </a:prstGeom>
        </p:spPr>
        <p:txBody>
          <a:bodyPr wrap="none">
            <a:spAutoFit/>
          </a:bodyPr>
          <a:lstStyle/>
          <a:p>
            <a:r>
              <a:rPr lang="nl-NL" sz="2000" dirty="0" smtClean="0"/>
              <a:t>∀x</a:t>
            </a:r>
            <a:r>
              <a:rPr lang="nl-NL" sz="2000" b="1" dirty="0" smtClean="0"/>
              <a:t> </a:t>
            </a:r>
            <a:r>
              <a:rPr lang="nl-NL" sz="2000" dirty="0" smtClean="0"/>
              <a:t>◊</a:t>
            </a:r>
            <a:r>
              <a:rPr lang="nl-NL" sz="2000" dirty="0" err="1" smtClean="0"/>
              <a:t>Wx</a:t>
            </a:r>
            <a:endParaRPr lang="nl-NL" sz="2000" dirty="0"/>
          </a:p>
        </p:txBody>
      </p:sp>
      <p:sp>
        <p:nvSpPr>
          <p:cNvPr id="14" name="TextBox 13"/>
          <p:cNvSpPr txBox="1"/>
          <p:nvPr/>
        </p:nvSpPr>
        <p:spPr>
          <a:xfrm>
            <a:off x="6804248" y="1547500"/>
            <a:ext cx="2016224" cy="646331"/>
          </a:xfrm>
          <a:prstGeom prst="rect">
            <a:avLst/>
          </a:prstGeom>
          <a:noFill/>
        </p:spPr>
        <p:txBody>
          <a:bodyPr wrap="square" rtlCol="0">
            <a:spAutoFit/>
          </a:bodyPr>
          <a:lstStyle/>
          <a:p>
            <a:r>
              <a:rPr lang="nl-NL" dirty="0" err="1" smtClean="0"/>
              <a:t>Wx</a:t>
            </a:r>
            <a:r>
              <a:rPr lang="nl-NL" dirty="0" smtClean="0"/>
              <a:t>: x wint</a:t>
            </a:r>
            <a:br>
              <a:rPr lang="nl-NL" dirty="0" smtClean="0"/>
            </a:br>
            <a:r>
              <a:rPr lang="nl-NL" dirty="0" smtClean="0"/>
              <a:t>Domein: mensen</a:t>
            </a:r>
            <a:endParaRPr lang="nl-NL" dirty="0"/>
          </a:p>
        </p:txBody>
      </p:sp>
      <p:sp>
        <p:nvSpPr>
          <p:cNvPr id="15" name="Rectangle 14"/>
          <p:cNvSpPr/>
          <p:nvPr/>
        </p:nvSpPr>
        <p:spPr>
          <a:xfrm>
            <a:off x="4355976" y="2524834"/>
            <a:ext cx="926857" cy="400110"/>
          </a:xfrm>
          <a:prstGeom prst="rect">
            <a:avLst/>
          </a:prstGeom>
        </p:spPr>
        <p:txBody>
          <a:bodyPr wrap="none">
            <a:spAutoFit/>
          </a:bodyPr>
          <a:lstStyle/>
          <a:p>
            <a:r>
              <a:rPr lang="nl-NL" sz="2000" dirty="0" smtClean="0"/>
              <a:t>◊∀</a:t>
            </a:r>
            <a:r>
              <a:rPr lang="nl-NL" sz="2000" dirty="0" err="1" smtClean="0"/>
              <a:t>xWx</a:t>
            </a:r>
            <a:endParaRPr lang="nl-NL" sz="2000" dirty="0"/>
          </a:p>
        </p:txBody>
      </p:sp>
      <p:sp>
        <p:nvSpPr>
          <p:cNvPr id="16" name="TextBox 15"/>
          <p:cNvSpPr txBox="1"/>
          <p:nvPr/>
        </p:nvSpPr>
        <p:spPr>
          <a:xfrm>
            <a:off x="6804248" y="2422629"/>
            <a:ext cx="2016224" cy="646331"/>
          </a:xfrm>
          <a:prstGeom prst="rect">
            <a:avLst/>
          </a:prstGeom>
          <a:noFill/>
        </p:spPr>
        <p:txBody>
          <a:bodyPr wrap="square" rtlCol="0">
            <a:spAutoFit/>
          </a:bodyPr>
          <a:lstStyle/>
          <a:p>
            <a:r>
              <a:rPr lang="nl-NL" dirty="0" err="1" smtClean="0"/>
              <a:t>Wx</a:t>
            </a:r>
            <a:r>
              <a:rPr lang="nl-NL" dirty="0" smtClean="0"/>
              <a:t>: x wint</a:t>
            </a:r>
            <a:br>
              <a:rPr lang="nl-NL" dirty="0" smtClean="0"/>
            </a:br>
            <a:r>
              <a:rPr lang="nl-NL" dirty="0" smtClean="0"/>
              <a:t>Domein: mensen</a:t>
            </a:r>
            <a:endParaRPr lang="nl-NL" dirty="0"/>
          </a:p>
        </p:txBody>
      </p:sp>
      <p:sp>
        <p:nvSpPr>
          <p:cNvPr id="19" name="Rectangle 18"/>
          <p:cNvSpPr/>
          <p:nvPr/>
        </p:nvSpPr>
        <p:spPr>
          <a:xfrm>
            <a:off x="4300976" y="3645024"/>
            <a:ext cx="1063112" cy="400110"/>
          </a:xfrm>
          <a:prstGeom prst="rect">
            <a:avLst/>
          </a:prstGeom>
        </p:spPr>
        <p:txBody>
          <a:bodyPr wrap="none">
            <a:spAutoFit/>
          </a:bodyPr>
          <a:lstStyle/>
          <a:p>
            <a:r>
              <a:rPr lang="nl-NL" sz="2000" dirty="0" smtClean="0"/>
              <a:t>∃x □¬</a:t>
            </a:r>
            <a:r>
              <a:rPr lang="nl-NL" sz="2000" dirty="0" err="1" smtClean="0"/>
              <a:t>Vx</a:t>
            </a:r>
            <a:endParaRPr lang="nl-NL" sz="2000" dirty="0"/>
          </a:p>
        </p:txBody>
      </p:sp>
      <p:sp>
        <p:nvSpPr>
          <p:cNvPr id="20" name="TextBox 19"/>
          <p:cNvSpPr txBox="1"/>
          <p:nvPr/>
        </p:nvSpPr>
        <p:spPr>
          <a:xfrm>
            <a:off x="6804248" y="3635732"/>
            <a:ext cx="2016224" cy="369332"/>
          </a:xfrm>
          <a:prstGeom prst="rect">
            <a:avLst/>
          </a:prstGeom>
          <a:noFill/>
        </p:spPr>
        <p:txBody>
          <a:bodyPr wrap="square" rtlCol="0">
            <a:spAutoFit/>
          </a:bodyPr>
          <a:lstStyle/>
          <a:p>
            <a:r>
              <a:rPr lang="nl-NL" dirty="0" err="1" smtClean="0"/>
              <a:t>Vx</a:t>
            </a:r>
            <a:r>
              <a:rPr lang="nl-NL" dirty="0" smtClean="0"/>
              <a:t>: x is veroorzaakt</a:t>
            </a:r>
            <a:endParaRPr lang="nl-NL" dirty="0"/>
          </a:p>
        </p:txBody>
      </p:sp>
      <p:sp>
        <p:nvSpPr>
          <p:cNvPr id="21" name="Rectangle 20"/>
          <p:cNvSpPr/>
          <p:nvPr/>
        </p:nvSpPr>
        <p:spPr>
          <a:xfrm>
            <a:off x="4283968" y="4941168"/>
            <a:ext cx="986167" cy="400110"/>
          </a:xfrm>
          <a:prstGeom prst="rect">
            <a:avLst/>
          </a:prstGeom>
        </p:spPr>
        <p:txBody>
          <a:bodyPr wrap="none">
            <a:spAutoFit/>
          </a:bodyPr>
          <a:lstStyle/>
          <a:p>
            <a:r>
              <a:rPr lang="nl-NL" sz="2000" dirty="0" smtClean="0"/>
              <a:t>□∃x¬</a:t>
            </a:r>
            <a:r>
              <a:rPr lang="nl-NL" sz="2000" dirty="0" err="1" smtClean="0"/>
              <a:t>Vx</a:t>
            </a:r>
            <a:endParaRPr lang="nl-NL" sz="2000" dirty="0"/>
          </a:p>
        </p:txBody>
      </p:sp>
      <p:sp>
        <p:nvSpPr>
          <p:cNvPr id="22" name="TextBox 21"/>
          <p:cNvSpPr txBox="1"/>
          <p:nvPr/>
        </p:nvSpPr>
        <p:spPr>
          <a:xfrm>
            <a:off x="6804248" y="4931876"/>
            <a:ext cx="2016224" cy="369332"/>
          </a:xfrm>
          <a:prstGeom prst="rect">
            <a:avLst/>
          </a:prstGeom>
          <a:noFill/>
        </p:spPr>
        <p:txBody>
          <a:bodyPr wrap="square" rtlCol="0">
            <a:spAutoFit/>
          </a:bodyPr>
          <a:lstStyle/>
          <a:p>
            <a:r>
              <a:rPr lang="nl-NL" dirty="0" err="1" smtClean="0"/>
              <a:t>Vx</a:t>
            </a:r>
            <a:r>
              <a:rPr lang="nl-NL" dirty="0" smtClean="0"/>
              <a:t>: x is veroorzaakt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20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2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2000"/>
                                        <p:tgtEl>
                                          <p:spTgt spid="1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2000"/>
                                        <p:tgtEl>
                                          <p:spTgt spid="1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20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2000"/>
                                        <p:tgtEl>
                                          <p:spTgt spid="19">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2000"/>
                                        <p:tgtEl>
                                          <p:spTgt spid="2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2000"/>
                                        <p:tgtEl>
                                          <p:spTgt spid="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fade">
                                      <p:cBhvr>
                                        <p:cTn id="51" dur="2000"/>
                                        <p:tgtEl>
                                          <p:spTgt spid="21">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xEl>
                                              <p:pRg st="0" end="0"/>
                                            </p:txEl>
                                          </p:spTgt>
                                        </p:tgtEl>
                                        <p:attrNameLst>
                                          <p:attrName>style.visibility</p:attrName>
                                        </p:attrNameLst>
                                      </p:cBhvr>
                                      <p:to>
                                        <p:strVal val="visible"/>
                                      </p:to>
                                    </p:set>
                                    <p:animEffect transition="in" filter="fade">
                                      <p:cBhvr>
                                        <p:cTn id="54"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0" grpId="0" build="allAtOnce"/>
      <p:bldP spid="11" grpId="0" build="allAtOnce"/>
      <p:bldP spid="12" grpId="0" build="allAtOnce"/>
      <p:bldP spid="13" grpId="0" build="allAtOnce"/>
      <p:bldP spid="14" grpId="0" build="allAtOnce"/>
      <p:bldP spid="15" grpId="0" build="allAtOnce"/>
      <p:bldP spid="16" grpId="0" build="allAtOnce"/>
      <p:bldP spid="19" grpId="0" build="allAtOnce"/>
      <p:bldP spid="20" grpId="0" build="allAtOnce"/>
      <p:bldP spid="21" grpId="0" build="allAtOnce"/>
      <p:bldP spid="22" grpId="0" build="allAtOnce"/>
    </p:bld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Modale </a:t>
            </a:r>
            <a:r>
              <a:rPr lang="nl-NL" sz="3600" dirty="0" err="1" smtClean="0"/>
              <a:t>predikatenlogica</a:t>
            </a:r>
            <a:endParaRPr lang="nl-NL" sz="3600" dirty="0"/>
          </a:p>
        </p:txBody>
      </p:sp>
      <p:sp>
        <p:nvSpPr>
          <p:cNvPr id="8" name="Content Placeholder 2"/>
          <p:cNvSpPr txBox="1">
            <a:spLocks/>
          </p:cNvSpPr>
          <p:nvPr/>
        </p:nvSpPr>
        <p:spPr>
          <a:xfrm>
            <a:off x="467544" y="1454587"/>
            <a:ext cx="2520280"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solidFill>
                  <a:srgbClr val="C00000"/>
                </a:solidFill>
              </a:rPr>
              <a:t>Iedereen kan winnen</a:t>
            </a:r>
            <a:endParaRPr kumimoji="0" lang="nl-NL" sz="20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10" name="Content Placeholder 2"/>
          <p:cNvSpPr txBox="1">
            <a:spLocks/>
          </p:cNvSpPr>
          <p:nvPr/>
        </p:nvSpPr>
        <p:spPr>
          <a:xfrm>
            <a:off x="107504" y="1988840"/>
            <a:ext cx="2520280"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solidFill>
                  <a:srgbClr val="0070C0"/>
                </a:solidFill>
              </a:rPr>
              <a:t>	Het is mogelijk dat iedereen wint</a:t>
            </a:r>
            <a:endParaRPr kumimoji="0" lang="nl-NL" sz="20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1" name="Content Placeholder 2"/>
          <p:cNvSpPr txBox="1">
            <a:spLocks/>
          </p:cNvSpPr>
          <p:nvPr/>
        </p:nvSpPr>
        <p:spPr>
          <a:xfrm>
            <a:off x="107504" y="2852936"/>
            <a:ext cx="3600400"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solidFill>
                  <a:srgbClr val="C00000"/>
                </a:solidFill>
              </a:rPr>
              <a:t>	Er is een object dat </a:t>
            </a:r>
            <a:r>
              <a:rPr lang="nl-NL" sz="2000" noProof="0" dirty="0" err="1" smtClean="0">
                <a:solidFill>
                  <a:srgbClr val="C00000"/>
                </a:solidFill>
              </a:rPr>
              <a:t>nood-zakelijk</a:t>
            </a:r>
            <a:r>
              <a:rPr lang="nl-NL" sz="2000" noProof="0" dirty="0" smtClean="0">
                <a:solidFill>
                  <a:srgbClr val="C00000"/>
                </a:solidFill>
              </a:rPr>
              <a:t> </a:t>
            </a:r>
            <a:r>
              <a:rPr lang="nl-NL" sz="2000" noProof="0" dirty="0" err="1" smtClean="0">
                <a:solidFill>
                  <a:srgbClr val="C00000"/>
                </a:solidFill>
              </a:rPr>
              <a:t>onveroorzaakt</a:t>
            </a:r>
            <a:r>
              <a:rPr lang="nl-NL" sz="2000" dirty="0" smtClean="0">
                <a:solidFill>
                  <a:srgbClr val="C00000"/>
                </a:solidFill>
              </a:rPr>
              <a:t> </a:t>
            </a:r>
            <a:r>
              <a:rPr lang="nl-NL" sz="2000" noProof="0" dirty="0" smtClean="0">
                <a:solidFill>
                  <a:srgbClr val="C00000"/>
                </a:solidFill>
              </a:rPr>
              <a:t>is</a:t>
            </a:r>
            <a:endParaRPr kumimoji="0" lang="nl-NL" sz="2000" b="0"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12" name="Content Placeholder 2"/>
          <p:cNvSpPr txBox="1">
            <a:spLocks/>
          </p:cNvSpPr>
          <p:nvPr/>
        </p:nvSpPr>
        <p:spPr>
          <a:xfrm>
            <a:off x="107504" y="3789040"/>
            <a:ext cx="3600400" cy="110871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nl-NL" sz="2000" noProof="0" dirty="0" smtClean="0">
                <a:solidFill>
                  <a:srgbClr val="0070C0"/>
                </a:solidFill>
              </a:rPr>
              <a:t>	Het is noodzakelijk dat er een object is dat </a:t>
            </a:r>
            <a:r>
              <a:rPr lang="nl-NL" sz="2000" noProof="0" dirty="0" err="1" smtClean="0">
                <a:solidFill>
                  <a:srgbClr val="0070C0"/>
                </a:solidFill>
              </a:rPr>
              <a:t>onveroorzaakt</a:t>
            </a:r>
            <a:r>
              <a:rPr lang="nl-NL" sz="2000" noProof="0" dirty="0" smtClean="0">
                <a:solidFill>
                  <a:srgbClr val="0070C0"/>
                </a:solidFill>
              </a:rPr>
              <a:t> is</a:t>
            </a:r>
            <a:endParaRPr kumimoji="0" lang="nl-NL" sz="20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3" name="Rectangle 12"/>
          <p:cNvSpPr/>
          <p:nvPr/>
        </p:nvSpPr>
        <p:spPr>
          <a:xfrm>
            <a:off x="4355976" y="1422068"/>
            <a:ext cx="989373" cy="400110"/>
          </a:xfrm>
          <a:prstGeom prst="rect">
            <a:avLst/>
          </a:prstGeom>
        </p:spPr>
        <p:txBody>
          <a:bodyPr wrap="none">
            <a:spAutoFit/>
          </a:bodyPr>
          <a:lstStyle/>
          <a:p>
            <a:r>
              <a:rPr lang="nl-NL" sz="2000" dirty="0" smtClean="0">
                <a:solidFill>
                  <a:srgbClr val="C00000"/>
                </a:solidFill>
              </a:rPr>
              <a:t>∀x</a:t>
            </a:r>
            <a:r>
              <a:rPr lang="nl-NL" sz="2000" b="1" dirty="0" smtClean="0">
                <a:solidFill>
                  <a:srgbClr val="C00000"/>
                </a:solidFill>
              </a:rPr>
              <a:t> </a:t>
            </a:r>
            <a:r>
              <a:rPr lang="nl-NL" sz="2000" dirty="0" smtClean="0">
                <a:solidFill>
                  <a:srgbClr val="C00000"/>
                </a:solidFill>
              </a:rPr>
              <a:t>◊</a:t>
            </a:r>
            <a:r>
              <a:rPr lang="nl-NL" sz="2000" dirty="0" err="1" smtClean="0">
                <a:solidFill>
                  <a:srgbClr val="C00000"/>
                </a:solidFill>
              </a:rPr>
              <a:t>Wx</a:t>
            </a:r>
            <a:endParaRPr lang="nl-NL" sz="2000" dirty="0">
              <a:solidFill>
                <a:srgbClr val="C00000"/>
              </a:solidFill>
            </a:endParaRPr>
          </a:p>
        </p:txBody>
      </p:sp>
      <p:sp>
        <p:nvSpPr>
          <p:cNvPr id="14" name="TextBox 13"/>
          <p:cNvSpPr txBox="1"/>
          <p:nvPr/>
        </p:nvSpPr>
        <p:spPr>
          <a:xfrm>
            <a:off x="6804248" y="1412776"/>
            <a:ext cx="2016224" cy="646331"/>
          </a:xfrm>
          <a:prstGeom prst="rect">
            <a:avLst/>
          </a:prstGeom>
          <a:noFill/>
        </p:spPr>
        <p:txBody>
          <a:bodyPr wrap="square" rtlCol="0">
            <a:spAutoFit/>
          </a:bodyPr>
          <a:lstStyle/>
          <a:p>
            <a:r>
              <a:rPr lang="nl-NL" dirty="0" err="1" smtClean="0">
                <a:solidFill>
                  <a:srgbClr val="C00000"/>
                </a:solidFill>
              </a:rPr>
              <a:t>Wx</a:t>
            </a:r>
            <a:r>
              <a:rPr lang="nl-NL" dirty="0" smtClean="0">
                <a:solidFill>
                  <a:srgbClr val="C00000"/>
                </a:solidFill>
              </a:rPr>
              <a:t>: x wint</a:t>
            </a:r>
            <a:br>
              <a:rPr lang="nl-NL" dirty="0" smtClean="0">
                <a:solidFill>
                  <a:srgbClr val="C00000"/>
                </a:solidFill>
              </a:rPr>
            </a:br>
            <a:r>
              <a:rPr lang="nl-NL" dirty="0" smtClean="0">
                <a:solidFill>
                  <a:srgbClr val="C00000"/>
                </a:solidFill>
              </a:rPr>
              <a:t>Domein: mensen</a:t>
            </a:r>
            <a:endParaRPr lang="nl-NL" dirty="0">
              <a:solidFill>
                <a:srgbClr val="C00000"/>
              </a:solidFill>
            </a:endParaRPr>
          </a:p>
        </p:txBody>
      </p:sp>
      <p:sp>
        <p:nvSpPr>
          <p:cNvPr id="15" name="Rectangle 14"/>
          <p:cNvSpPr/>
          <p:nvPr/>
        </p:nvSpPr>
        <p:spPr>
          <a:xfrm>
            <a:off x="4355976" y="2092786"/>
            <a:ext cx="926857" cy="400110"/>
          </a:xfrm>
          <a:prstGeom prst="rect">
            <a:avLst/>
          </a:prstGeom>
        </p:spPr>
        <p:txBody>
          <a:bodyPr wrap="none">
            <a:spAutoFit/>
          </a:bodyPr>
          <a:lstStyle/>
          <a:p>
            <a:r>
              <a:rPr lang="nl-NL" sz="2000" dirty="0" smtClean="0">
                <a:solidFill>
                  <a:srgbClr val="0070C0"/>
                </a:solidFill>
              </a:rPr>
              <a:t>◊∀</a:t>
            </a:r>
            <a:r>
              <a:rPr lang="nl-NL" sz="2000" dirty="0" err="1" smtClean="0">
                <a:solidFill>
                  <a:srgbClr val="0070C0"/>
                </a:solidFill>
              </a:rPr>
              <a:t>xWx</a:t>
            </a:r>
            <a:endParaRPr lang="nl-NL" sz="2000" dirty="0">
              <a:solidFill>
                <a:srgbClr val="0070C0"/>
              </a:solidFill>
            </a:endParaRPr>
          </a:p>
        </p:txBody>
      </p:sp>
      <p:sp>
        <p:nvSpPr>
          <p:cNvPr id="16" name="TextBox 15"/>
          <p:cNvSpPr txBox="1"/>
          <p:nvPr/>
        </p:nvSpPr>
        <p:spPr>
          <a:xfrm>
            <a:off x="6804248" y="1990581"/>
            <a:ext cx="2016224" cy="646331"/>
          </a:xfrm>
          <a:prstGeom prst="rect">
            <a:avLst/>
          </a:prstGeom>
          <a:noFill/>
        </p:spPr>
        <p:txBody>
          <a:bodyPr wrap="square" rtlCol="0">
            <a:spAutoFit/>
          </a:bodyPr>
          <a:lstStyle/>
          <a:p>
            <a:r>
              <a:rPr lang="nl-NL" dirty="0" err="1" smtClean="0">
                <a:solidFill>
                  <a:srgbClr val="0070C0"/>
                </a:solidFill>
              </a:rPr>
              <a:t>Wx</a:t>
            </a:r>
            <a:r>
              <a:rPr lang="nl-NL" dirty="0" smtClean="0">
                <a:solidFill>
                  <a:srgbClr val="0070C0"/>
                </a:solidFill>
              </a:rPr>
              <a:t>: x wint</a:t>
            </a:r>
            <a:br>
              <a:rPr lang="nl-NL" dirty="0" smtClean="0">
                <a:solidFill>
                  <a:srgbClr val="0070C0"/>
                </a:solidFill>
              </a:rPr>
            </a:br>
            <a:r>
              <a:rPr lang="nl-NL" dirty="0" smtClean="0">
                <a:solidFill>
                  <a:srgbClr val="0070C0"/>
                </a:solidFill>
              </a:rPr>
              <a:t>Domein: mensen</a:t>
            </a:r>
            <a:endParaRPr lang="nl-NL" dirty="0">
              <a:solidFill>
                <a:srgbClr val="0070C0"/>
              </a:solidFill>
            </a:endParaRPr>
          </a:p>
        </p:txBody>
      </p:sp>
      <p:sp>
        <p:nvSpPr>
          <p:cNvPr id="19" name="Rectangle 18"/>
          <p:cNvSpPr/>
          <p:nvPr/>
        </p:nvSpPr>
        <p:spPr>
          <a:xfrm>
            <a:off x="4300976" y="2953543"/>
            <a:ext cx="1043876" cy="400110"/>
          </a:xfrm>
          <a:prstGeom prst="rect">
            <a:avLst/>
          </a:prstGeom>
        </p:spPr>
        <p:txBody>
          <a:bodyPr wrap="none">
            <a:spAutoFit/>
          </a:bodyPr>
          <a:lstStyle/>
          <a:p>
            <a:r>
              <a:rPr lang="nl-NL" sz="2000" dirty="0" smtClean="0">
                <a:solidFill>
                  <a:srgbClr val="C00000"/>
                </a:solidFill>
              </a:rPr>
              <a:t>∃x □¬</a:t>
            </a:r>
            <a:r>
              <a:rPr lang="nl-NL" sz="2000" dirty="0" err="1" smtClean="0">
                <a:solidFill>
                  <a:srgbClr val="C00000"/>
                </a:solidFill>
              </a:rPr>
              <a:t>Vx</a:t>
            </a:r>
            <a:endParaRPr lang="nl-NL" sz="2000" dirty="0">
              <a:solidFill>
                <a:srgbClr val="C00000"/>
              </a:solidFill>
            </a:endParaRPr>
          </a:p>
        </p:txBody>
      </p:sp>
      <p:sp>
        <p:nvSpPr>
          <p:cNvPr id="20" name="TextBox 19"/>
          <p:cNvSpPr txBox="1"/>
          <p:nvPr/>
        </p:nvSpPr>
        <p:spPr>
          <a:xfrm>
            <a:off x="6804248" y="2944251"/>
            <a:ext cx="2016224" cy="369332"/>
          </a:xfrm>
          <a:prstGeom prst="rect">
            <a:avLst/>
          </a:prstGeom>
          <a:noFill/>
        </p:spPr>
        <p:txBody>
          <a:bodyPr wrap="square" rtlCol="0">
            <a:spAutoFit/>
          </a:bodyPr>
          <a:lstStyle/>
          <a:p>
            <a:r>
              <a:rPr lang="nl-NL" dirty="0" err="1" smtClean="0">
                <a:solidFill>
                  <a:srgbClr val="C00000"/>
                </a:solidFill>
              </a:rPr>
              <a:t>Vx</a:t>
            </a:r>
            <a:r>
              <a:rPr lang="nl-NL" dirty="0" smtClean="0">
                <a:solidFill>
                  <a:srgbClr val="C00000"/>
                </a:solidFill>
              </a:rPr>
              <a:t>: x is veroorzaakt</a:t>
            </a:r>
            <a:endParaRPr lang="nl-NL" dirty="0">
              <a:solidFill>
                <a:srgbClr val="C00000"/>
              </a:solidFill>
            </a:endParaRPr>
          </a:p>
        </p:txBody>
      </p:sp>
      <p:sp>
        <p:nvSpPr>
          <p:cNvPr id="21" name="Rectangle 20"/>
          <p:cNvSpPr/>
          <p:nvPr/>
        </p:nvSpPr>
        <p:spPr>
          <a:xfrm>
            <a:off x="4283968" y="3889647"/>
            <a:ext cx="986167" cy="400110"/>
          </a:xfrm>
          <a:prstGeom prst="rect">
            <a:avLst/>
          </a:prstGeom>
        </p:spPr>
        <p:txBody>
          <a:bodyPr wrap="none">
            <a:spAutoFit/>
          </a:bodyPr>
          <a:lstStyle/>
          <a:p>
            <a:r>
              <a:rPr lang="nl-NL" sz="2000" dirty="0" smtClean="0">
                <a:solidFill>
                  <a:srgbClr val="0070C0"/>
                </a:solidFill>
              </a:rPr>
              <a:t>□∃x¬</a:t>
            </a:r>
            <a:r>
              <a:rPr lang="nl-NL" sz="2000" dirty="0" err="1" smtClean="0">
                <a:solidFill>
                  <a:srgbClr val="0070C0"/>
                </a:solidFill>
              </a:rPr>
              <a:t>Vx</a:t>
            </a:r>
            <a:endParaRPr lang="nl-NL" sz="2000" dirty="0">
              <a:solidFill>
                <a:srgbClr val="0070C0"/>
              </a:solidFill>
            </a:endParaRPr>
          </a:p>
        </p:txBody>
      </p:sp>
      <p:sp>
        <p:nvSpPr>
          <p:cNvPr id="22" name="TextBox 21"/>
          <p:cNvSpPr txBox="1"/>
          <p:nvPr/>
        </p:nvSpPr>
        <p:spPr>
          <a:xfrm>
            <a:off x="6804248" y="3880355"/>
            <a:ext cx="2016224" cy="369332"/>
          </a:xfrm>
          <a:prstGeom prst="rect">
            <a:avLst/>
          </a:prstGeom>
          <a:noFill/>
        </p:spPr>
        <p:txBody>
          <a:bodyPr wrap="square" rtlCol="0">
            <a:spAutoFit/>
          </a:bodyPr>
          <a:lstStyle/>
          <a:p>
            <a:r>
              <a:rPr lang="nl-NL" dirty="0" err="1" smtClean="0">
                <a:solidFill>
                  <a:srgbClr val="0070C0"/>
                </a:solidFill>
              </a:rPr>
              <a:t>Vx</a:t>
            </a:r>
            <a:r>
              <a:rPr lang="nl-NL" dirty="0" smtClean="0">
                <a:solidFill>
                  <a:srgbClr val="0070C0"/>
                </a:solidFill>
              </a:rPr>
              <a:t>: x is veroorzaakt</a:t>
            </a:r>
            <a:endParaRPr lang="nl-NL" dirty="0">
              <a:solidFill>
                <a:srgbClr val="0070C0"/>
              </a:solidFill>
            </a:endParaRPr>
          </a:p>
        </p:txBody>
      </p:sp>
      <p:sp>
        <p:nvSpPr>
          <p:cNvPr id="17" name="TextBox 16"/>
          <p:cNvSpPr txBox="1"/>
          <p:nvPr/>
        </p:nvSpPr>
        <p:spPr>
          <a:xfrm>
            <a:off x="467544" y="4653136"/>
            <a:ext cx="2736304" cy="369332"/>
          </a:xfrm>
          <a:prstGeom prst="rect">
            <a:avLst/>
          </a:prstGeom>
          <a:noFill/>
        </p:spPr>
        <p:txBody>
          <a:bodyPr wrap="square" rtlCol="0">
            <a:spAutoFit/>
          </a:bodyPr>
          <a:lstStyle/>
          <a:p>
            <a:r>
              <a:rPr lang="nl-NL" b="1" i="1" dirty="0" smtClean="0">
                <a:solidFill>
                  <a:srgbClr val="C00000"/>
                </a:solidFill>
              </a:rPr>
              <a:t>De re modaliteiten</a:t>
            </a:r>
            <a:endParaRPr lang="nl-NL" b="1" i="1" dirty="0">
              <a:solidFill>
                <a:srgbClr val="C00000"/>
              </a:solidFill>
            </a:endParaRPr>
          </a:p>
        </p:txBody>
      </p:sp>
      <p:sp>
        <p:nvSpPr>
          <p:cNvPr id="18" name="TextBox 17"/>
          <p:cNvSpPr txBox="1"/>
          <p:nvPr/>
        </p:nvSpPr>
        <p:spPr>
          <a:xfrm>
            <a:off x="2987824" y="4653136"/>
            <a:ext cx="5544616" cy="646331"/>
          </a:xfrm>
          <a:prstGeom prst="rect">
            <a:avLst/>
          </a:prstGeom>
          <a:noFill/>
        </p:spPr>
        <p:txBody>
          <a:bodyPr wrap="square" rtlCol="0">
            <a:spAutoFit/>
          </a:bodyPr>
          <a:lstStyle/>
          <a:p>
            <a:r>
              <a:rPr lang="nl-NL" dirty="0" smtClean="0">
                <a:solidFill>
                  <a:srgbClr val="C00000"/>
                </a:solidFill>
              </a:rPr>
              <a:t>Het noodzakelijk of mogelijk toekomen van een </a:t>
            </a:r>
            <a:r>
              <a:rPr lang="nl-NL" i="1" dirty="0" smtClean="0">
                <a:solidFill>
                  <a:srgbClr val="C00000"/>
                </a:solidFill>
              </a:rPr>
              <a:t>eigenschap aan een object (</a:t>
            </a:r>
            <a:r>
              <a:rPr lang="nl-NL" i="1" dirty="0" err="1" smtClean="0">
                <a:solidFill>
                  <a:srgbClr val="C00000"/>
                </a:solidFill>
              </a:rPr>
              <a:t>res</a:t>
            </a:r>
            <a:r>
              <a:rPr lang="nl-NL" i="1" dirty="0" smtClean="0">
                <a:solidFill>
                  <a:srgbClr val="C00000"/>
                </a:solidFill>
              </a:rPr>
              <a:t>)</a:t>
            </a:r>
            <a:endParaRPr lang="nl-NL" i="1" dirty="0">
              <a:solidFill>
                <a:srgbClr val="C00000"/>
              </a:solidFill>
            </a:endParaRPr>
          </a:p>
        </p:txBody>
      </p:sp>
      <p:sp>
        <p:nvSpPr>
          <p:cNvPr id="23" name="TextBox 22"/>
          <p:cNvSpPr txBox="1"/>
          <p:nvPr/>
        </p:nvSpPr>
        <p:spPr>
          <a:xfrm>
            <a:off x="467544" y="5302949"/>
            <a:ext cx="2736304" cy="369332"/>
          </a:xfrm>
          <a:prstGeom prst="rect">
            <a:avLst/>
          </a:prstGeom>
          <a:noFill/>
        </p:spPr>
        <p:txBody>
          <a:bodyPr wrap="square" rtlCol="0">
            <a:spAutoFit/>
          </a:bodyPr>
          <a:lstStyle/>
          <a:p>
            <a:r>
              <a:rPr lang="nl-NL" b="1" i="1" dirty="0" smtClean="0">
                <a:solidFill>
                  <a:srgbClr val="0070C0"/>
                </a:solidFill>
              </a:rPr>
              <a:t>De </a:t>
            </a:r>
            <a:r>
              <a:rPr lang="nl-NL" b="1" i="1" dirty="0" err="1" smtClean="0">
                <a:solidFill>
                  <a:srgbClr val="0070C0"/>
                </a:solidFill>
              </a:rPr>
              <a:t>dicto</a:t>
            </a:r>
            <a:r>
              <a:rPr lang="nl-NL" b="1" i="1" dirty="0" smtClean="0">
                <a:solidFill>
                  <a:srgbClr val="0070C0"/>
                </a:solidFill>
              </a:rPr>
              <a:t> modaliteiten</a:t>
            </a:r>
            <a:endParaRPr lang="nl-NL" b="1" i="1" dirty="0">
              <a:solidFill>
                <a:srgbClr val="0070C0"/>
              </a:solidFill>
            </a:endParaRPr>
          </a:p>
        </p:txBody>
      </p:sp>
      <p:sp>
        <p:nvSpPr>
          <p:cNvPr id="24" name="TextBox 23"/>
          <p:cNvSpPr txBox="1"/>
          <p:nvPr/>
        </p:nvSpPr>
        <p:spPr>
          <a:xfrm>
            <a:off x="2987824" y="5302949"/>
            <a:ext cx="5544616" cy="646331"/>
          </a:xfrm>
          <a:prstGeom prst="rect">
            <a:avLst/>
          </a:prstGeom>
          <a:noFill/>
        </p:spPr>
        <p:txBody>
          <a:bodyPr wrap="square" rtlCol="0">
            <a:spAutoFit/>
          </a:bodyPr>
          <a:lstStyle/>
          <a:p>
            <a:r>
              <a:rPr lang="nl-NL" dirty="0" smtClean="0">
                <a:solidFill>
                  <a:srgbClr val="0070C0"/>
                </a:solidFill>
              </a:rPr>
              <a:t>Het noodzakelijk of mogelijk toekomen van                                    waarheid aan een </a:t>
            </a:r>
            <a:r>
              <a:rPr lang="nl-NL" i="1" dirty="0" smtClean="0">
                <a:solidFill>
                  <a:srgbClr val="0070C0"/>
                </a:solidFill>
              </a:rPr>
              <a:t>beweerzin (</a:t>
            </a:r>
            <a:r>
              <a:rPr lang="nl-NL" i="1" dirty="0" err="1" smtClean="0">
                <a:solidFill>
                  <a:srgbClr val="0070C0"/>
                </a:solidFill>
              </a:rPr>
              <a:t>dictum</a:t>
            </a:r>
            <a:r>
              <a:rPr lang="nl-NL" i="1" dirty="0" smtClean="0">
                <a:solidFill>
                  <a:srgbClr val="0070C0"/>
                </a:solidFill>
              </a:rPr>
              <a:t>)</a:t>
            </a:r>
            <a:endParaRPr lang="nl-NL" i="1" dirty="0">
              <a:solidFill>
                <a:srgbClr val="0070C0"/>
              </a:solidFill>
            </a:endParaRPr>
          </a:p>
        </p:txBody>
      </p:sp>
      <p:sp>
        <p:nvSpPr>
          <p:cNvPr id="25" name="TextBox 24"/>
          <p:cNvSpPr txBox="1"/>
          <p:nvPr/>
        </p:nvSpPr>
        <p:spPr>
          <a:xfrm>
            <a:off x="323528" y="6093296"/>
            <a:ext cx="8748464" cy="646331"/>
          </a:xfrm>
          <a:prstGeom prst="rect">
            <a:avLst/>
          </a:prstGeom>
          <a:noFill/>
        </p:spPr>
        <p:txBody>
          <a:bodyPr wrap="square" rtlCol="0">
            <a:spAutoFit/>
          </a:bodyPr>
          <a:lstStyle/>
          <a:p>
            <a:r>
              <a:rPr lang="nl-NL" dirty="0" smtClean="0"/>
              <a:t>Sommige filosofen (</a:t>
            </a:r>
            <a:r>
              <a:rPr lang="nl-NL" dirty="0" err="1" smtClean="0"/>
              <a:t>Quine</a:t>
            </a:r>
            <a:r>
              <a:rPr lang="nl-NL" dirty="0" smtClean="0"/>
              <a:t>) verwerpen </a:t>
            </a:r>
            <a:r>
              <a:rPr lang="nl-NL" i="1" dirty="0" smtClean="0"/>
              <a:t>de re </a:t>
            </a:r>
            <a:r>
              <a:rPr lang="nl-NL" dirty="0" smtClean="0"/>
              <a:t>modaliteiten omdat ze menen dat we niet, zoals Aristoteles deed, kunnen spreken over essentiële en accidentele eigenschappen.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20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20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2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build="allAtOnce"/>
      <p:bldP spid="23" grpId="0" build="allAtOnce"/>
      <p:bldP spid="24" grpId="0" build="allAtOnce"/>
      <p:bldP spid="25" grpId="0" build="allAtOnce"/>
    </p:bld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Tijdslogica</a:t>
            </a:r>
            <a:endParaRPr lang="nl-NL" sz="3600" dirty="0"/>
          </a:p>
        </p:txBody>
      </p:sp>
      <p:sp>
        <p:nvSpPr>
          <p:cNvPr id="8" name="Content Placeholder 2"/>
          <p:cNvSpPr txBox="1">
            <a:spLocks/>
          </p:cNvSpPr>
          <p:nvPr/>
        </p:nvSpPr>
        <p:spPr>
          <a:xfrm>
            <a:off x="467544" y="1589311"/>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Arthur Prior ontwikkelde een tijdslogica door een past operator (</a:t>
            </a:r>
            <a:r>
              <a:rPr lang="nl-NL" sz="2000" b="1" dirty="0" smtClean="0"/>
              <a:t>P</a:t>
            </a:r>
            <a:r>
              <a:rPr lang="nl-NL" sz="2000" dirty="0" smtClean="0"/>
              <a:t>)                                          en een </a:t>
            </a:r>
            <a:r>
              <a:rPr lang="nl-NL" sz="2000" dirty="0" err="1" smtClean="0"/>
              <a:t>future</a:t>
            </a:r>
            <a:r>
              <a:rPr lang="nl-NL" sz="2000" dirty="0" smtClean="0"/>
              <a:t> operator (</a:t>
            </a:r>
            <a:r>
              <a:rPr lang="nl-NL" sz="2000" b="1" dirty="0" smtClean="0"/>
              <a:t>F</a:t>
            </a:r>
            <a:r>
              <a:rPr lang="nl-NL" sz="2000" dirty="0" smtClean="0"/>
              <a:t>) in te voeren: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Rectangle 17"/>
          <p:cNvSpPr/>
          <p:nvPr/>
        </p:nvSpPr>
        <p:spPr>
          <a:xfrm>
            <a:off x="468560" y="3861048"/>
            <a:ext cx="1709936" cy="400110"/>
          </a:xfrm>
          <a:prstGeom prst="rect">
            <a:avLst/>
          </a:prstGeom>
        </p:spPr>
        <p:txBody>
          <a:bodyPr wrap="square">
            <a:spAutoFit/>
          </a:bodyPr>
          <a:lstStyle/>
          <a:p>
            <a:pPr marL="342900" lvl="0" indent="-342900">
              <a:spcBef>
                <a:spcPct val="20000"/>
              </a:spcBef>
              <a:defRPr/>
            </a:pPr>
            <a:r>
              <a:rPr lang="nl-NL" sz="2000" dirty="0" smtClean="0"/>
              <a:t>	Jan schrijft</a:t>
            </a:r>
          </a:p>
        </p:txBody>
      </p:sp>
      <p:sp>
        <p:nvSpPr>
          <p:cNvPr id="10" name="Rectangle 9"/>
          <p:cNvSpPr/>
          <p:nvPr/>
        </p:nvSpPr>
        <p:spPr>
          <a:xfrm>
            <a:off x="2520280" y="3861048"/>
            <a:ext cx="1709936" cy="400110"/>
          </a:xfrm>
          <a:prstGeom prst="rect">
            <a:avLst/>
          </a:prstGeom>
        </p:spPr>
        <p:txBody>
          <a:bodyPr wrap="square">
            <a:spAutoFit/>
          </a:bodyPr>
          <a:lstStyle/>
          <a:p>
            <a:pPr marL="342900" lvl="0" indent="-342900">
              <a:spcBef>
                <a:spcPct val="20000"/>
              </a:spcBef>
              <a:defRPr/>
            </a:pPr>
            <a:r>
              <a:rPr lang="nl-NL" sz="2000" dirty="0" smtClean="0"/>
              <a:t>	p</a:t>
            </a:r>
          </a:p>
        </p:txBody>
      </p:sp>
      <p:sp>
        <p:nvSpPr>
          <p:cNvPr id="11" name="Rectangle 10"/>
          <p:cNvSpPr/>
          <p:nvPr/>
        </p:nvSpPr>
        <p:spPr>
          <a:xfrm>
            <a:off x="450304" y="4364523"/>
            <a:ext cx="1709936" cy="400110"/>
          </a:xfrm>
          <a:prstGeom prst="rect">
            <a:avLst/>
          </a:prstGeom>
        </p:spPr>
        <p:txBody>
          <a:bodyPr wrap="square">
            <a:spAutoFit/>
          </a:bodyPr>
          <a:lstStyle/>
          <a:p>
            <a:pPr marL="342900" lvl="0" indent="-342900">
              <a:spcBef>
                <a:spcPct val="20000"/>
              </a:spcBef>
              <a:defRPr/>
            </a:pPr>
            <a:r>
              <a:rPr lang="nl-NL" sz="2000" dirty="0" smtClean="0"/>
              <a:t>	Jan schreef</a:t>
            </a:r>
          </a:p>
        </p:txBody>
      </p:sp>
      <p:sp>
        <p:nvSpPr>
          <p:cNvPr id="12" name="Rectangle 11"/>
          <p:cNvSpPr/>
          <p:nvPr/>
        </p:nvSpPr>
        <p:spPr>
          <a:xfrm>
            <a:off x="2520280" y="4333166"/>
            <a:ext cx="1709936" cy="400110"/>
          </a:xfrm>
          <a:prstGeom prst="rect">
            <a:avLst/>
          </a:prstGeom>
        </p:spPr>
        <p:txBody>
          <a:bodyPr wrap="square">
            <a:spAutoFit/>
          </a:bodyPr>
          <a:lstStyle/>
          <a:p>
            <a:pPr marL="342900" lvl="0" indent="-342900">
              <a:spcBef>
                <a:spcPct val="20000"/>
              </a:spcBef>
              <a:defRPr/>
            </a:pPr>
            <a:r>
              <a:rPr lang="nl-NL" sz="2000" dirty="0" smtClean="0"/>
              <a:t>	</a:t>
            </a:r>
            <a:r>
              <a:rPr lang="nl-NL" sz="2000" b="1" dirty="0" smtClean="0"/>
              <a:t>P</a:t>
            </a:r>
            <a:r>
              <a:rPr lang="nl-NL" sz="2000" dirty="0" smtClean="0"/>
              <a:t>p</a:t>
            </a:r>
          </a:p>
        </p:txBody>
      </p:sp>
      <p:sp>
        <p:nvSpPr>
          <p:cNvPr id="13" name="Rectangle 12"/>
          <p:cNvSpPr/>
          <p:nvPr/>
        </p:nvSpPr>
        <p:spPr>
          <a:xfrm>
            <a:off x="450304" y="4868579"/>
            <a:ext cx="2232248" cy="400110"/>
          </a:xfrm>
          <a:prstGeom prst="rect">
            <a:avLst/>
          </a:prstGeom>
        </p:spPr>
        <p:txBody>
          <a:bodyPr wrap="square">
            <a:spAutoFit/>
          </a:bodyPr>
          <a:lstStyle/>
          <a:p>
            <a:pPr marL="342900" lvl="0" indent="-342900">
              <a:spcBef>
                <a:spcPct val="20000"/>
              </a:spcBef>
              <a:defRPr/>
            </a:pPr>
            <a:r>
              <a:rPr lang="nl-NL" sz="2000" dirty="0" smtClean="0"/>
              <a:t>	Jan zal schrijven</a:t>
            </a:r>
          </a:p>
        </p:txBody>
      </p:sp>
      <p:sp>
        <p:nvSpPr>
          <p:cNvPr id="14" name="Rectangle 13"/>
          <p:cNvSpPr/>
          <p:nvPr/>
        </p:nvSpPr>
        <p:spPr>
          <a:xfrm>
            <a:off x="2520280" y="4837222"/>
            <a:ext cx="1709936" cy="400110"/>
          </a:xfrm>
          <a:prstGeom prst="rect">
            <a:avLst/>
          </a:prstGeom>
        </p:spPr>
        <p:txBody>
          <a:bodyPr wrap="square">
            <a:spAutoFit/>
          </a:bodyPr>
          <a:lstStyle/>
          <a:p>
            <a:pPr marL="342900" lvl="0" indent="-342900">
              <a:spcBef>
                <a:spcPct val="20000"/>
              </a:spcBef>
              <a:defRPr/>
            </a:pPr>
            <a:r>
              <a:rPr lang="nl-NL" sz="2000" dirty="0" smtClean="0"/>
              <a:t>	</a:t>
            </a:r>
            <a:r>
              <a:rPr lang="nl-NL" sz="2000" b="1" dirty="0" err="1" smtClean="0"/>
              <a:t>F</a:t>
            </a:r>
            <a:r>
              <a:rPr lang="nl-NL" sz="2000" dirty="0" err="1" smtClean="0"/>
              <a:t>p</a:t>
            </a:r>
            <a:endParaRPr lang="nl-NL" sz="2000" dirty="0" smtClean="0"/>
          </a:p>
        </p:txBody>
      </p:sp>
      <p:sp>
        <p:nvSpPr>
          <p:cNvPr id="16" name="TextBox 15"/>
          <p:cNvSpPr txBox="1"/>
          <p:nvPr/>
        </p:nvSpPr>
        <p:spPr>
          <a:xfrm>
            <a:off x="827584" y="2564904"/>
            <a:ext cx="3960440" cy="707886"/>
          </a:xfrm>
          <a:prstGeom prst="rect">
            <a:avLst/>
          </a:prstGeom>
          <a:noFill/>
        </p:spPr>
        <p:txBody>
          <a:bodyPr wrap="square" rtlCol="0">
            <a:spAutoFit/>
          </a:bodyPr>
          <a:lstStyle/>
          <a:p>
            <a:r>
              <a:rPr lang="nl-NL" sz="2000" b="1" dirty="0" smtClean="0"/>
              <a:t>P</a:t>
            </a:r>
            <a:r>
              <a:rPr lang="el-GR" sz="2000" dirty="0" smtClean="0"/>
              <a:t>α</a:t>
            </a:r>
            <a:r>
              <a:rPr lang="nl-NL" sz="2000" dirty="0" smtClean="0"/>
              <a:t>             </a:t>
            </a:r>
            <a:r>
              <a:rPr lang="el-GR" sz="2000" dirty="0" smtClean="0"/>
              <a:t>α</a:t>
            </a:r>
            <a:r>
              <a:rPr lang="nl-NL" sz="2000" dirty="0" smtClean="0"/>
              <a:t> was eens het geval</a:t>
            </a:r>
          </a:p>
          <a:p>
            <a:r>
              <a:rPr lang="nl-NL" sz="2000" b="1" dirty="0" smtClean="0"/>
              <a:t>F</a:t>
            </a:r>
            <a:r>
              <a:rPr lang="el-GR" sz="2000" dirty="0" smtClean="0"/>
              <a:t>α</a:t>
            </a:r>
            <a:r>
              <a:rPr lang="nl-NL" sz="2000" dirty="0" smtClean="0"/>
              <a:t>             </a:t>
            </a:r>
            <a:r>
              <a:rPr lang="el-GR" sz="2000" dirty="0" smtClean="0"/>
              <a:t>α</a:t>
            </a:r>
            <a:r>
              <a:rPr lang="nl-NL" sz="2000" dirty="0" smtClean="0"/>
              <a:t> zal eens het geval zijn</a:t>
            </a:r>
            <a:endParaRPr lang="nl-NL" sz="2000" dirty="0"/>
          </a:p>
        </p:txBody>
      </p:sp>
      <p:sp>
        <p:nvSpPr>
          <p:cNvPr id="19" name="Rectangle 18"/>
          <p:cNvSpPr/>
          <p:nvPr/>
        </p:nvSpPr>
        <p:spPr>
          <a:xfrm>
            <a:off x="3942184" y="3797172"/>
            <a:ext cx="2736304" cy="400110"/>
          </a:xfrm>
          <a:prstGeom prst="rect">
            <a:avLst/>
          </a:prstGeom>
        </p:spPr>
        <p:txBody>
          <a:bodyPr wrap="square">
            <a:spAutoFit/>
          </a:bodyPr>
          <a:lstStyle/>
          <a:p>
            <a:pPr marL="342900" lvl="0" indent="-342900">
              <a:spcBef>
                <a:spcPct val="20000"/>
              </a:spcBef>
              <a:defRPr/>
            </a:pPr>
            <a:r>
              <a:rPr lang="nl-NL" sz="2000" dirty="0" smtClean="0"/>
              <a:t>	Jan had geschreven</a:t>
            </a:r>
          </a:p>
        </p:txBody>
      </p:sp>
      <p:sp>
        <p:nvSpPr>
          <p:cNvPr id="22" name="Rectangle 21"/>
          <p:cNvSpPr/>
          <p:nvPr/>
        </p:nvSpPr>
        <p:spPr>
          <a:xfrm>
            <a:off x="6894512" y="3789040"/>
            <a:ext cx="1709936" cy="400110"/>
          </a:xfrm>
          <a:prstGeom prst="rect">
            <a:avLst/>
          </a:prstGeom>
        </p:spPr>
        <p:txBody>
          <a:bodyPr wrap="square">
            <a:spAutoFit/>
          </a:bodyPr>
          <a:lstStyle/>
          <a:p>
            <a:pPr marL="342900" lvl="0" indent="-342900">
              <a:spcBef>
                <a:spcPct val="20000"/>
              </a:spcBef>
              <a:defRPr/>
            </a:pPr>
            <a:r>
              <a:rPr lang="nl-NL" sz="2000" dirty="0" smtClean="0"/>
              <a:t>	</a:t>
            </a:r>
            <a:r>
              <a:rPr lang="nl-NL" sz="2000" b="1" dirty="0" err="1" smtClean="0"/>
              <a:t>PP</a:t>
            </a:r>
            <a:r>
              <a:rPr lang="nl-NL" sz="2000" dirty="0" err="1" smtClean="0"/>
              <a:t>p</a:t>
            </a:r>
            <a:endParaRPr lang="nl-NL" sz="2000" dirty="0" smtClean="0"/>
          </a:p>
        </p:txBody>
      </p:sp>
      <p:sp>
        <p:nvSpPr>
          <p:cNvPr id="23" name="Rectangle 22"/>
          <p:cNvSpPr/>
          <p:nvPr/>
        </p:nvSpPr>
        <p:spPr>
          <a:xfrm>
            <a:off x="3942184" y="4373236"/>
            <a:ext cx="3744416" cy="400110"/>
          </a:xfrm>
          <a:prstGeom prst="rect">
            <a:avLst/>
          </a:prstGeom>
        </p:spPr>
        <p:txBody>
          <a:bodyPr wrap="square">
            <a:spAutoFit/>
          </a:bodyPr>
          <a:lstStyle/>
          <a:p>
            <a:pPr marL="342900" lvl="0" indent="-342900">
              <a:spcBef>
                <a:spcPct val="20000"/>
              </a:spcBef>
              <a:defRPr/>
            </a:pPr>
            <a:r>
              <a:rPr lang="nl-NL" sz="2000" dirty="0" smtClean="0"/>
              <a:t>	Jan zal geschreven hebben</a:t>
            </a:r>
          </a:p>
        </p:txBody>
      </p:sp>
      <p:sp>
        <p:nvSpPr>
          <p:cNvPr id="24" name="Rectangle 23"/>
          <p:cNvSpPr/>
          <p:nvPr/>
        </p:nvSpPr>
        <p:spPr>
          <a:xfrm>
            <a:off x="6894512" y="4365104"/>
            <a:ext cx="1709936" cy="400110"/>
          </a:xfrm>
          <a:prstGeom prst="rect">
            <a:avLst/>
          </a:prstGeom>
        </p:spPr>
        <p:txBody>
          <a:bodyPr wrap="square">
            <a:spAutoFit/>
          </a:bodyPr>
          <a:lstStyle/>
          <a:p>
            <a:pPr marL="342900" lvl="0" indent="-342900">
              <a:spcBef>
                <a:spcPct val="20000"/>
              </a:spcBef>
              <a:defRPr/>
            </a:pPr>
            <a:r>
              <a:rPr lang="nl-NL" sz="2000" dirty="0" smtClean="0"/>
              <a:t>	</a:t>
            </a:r>
            <a:r>
              <a:rPr lang="nl-NL" sz="2000" b="1" dirty="0" err="1" smtClean="0"/>
              <a:t>FP</a:t>
            </a:r>
            <a:r>
              <a:rPr lang="nl-NL" sz="2000" dirty="0" err="1" smtClean="0"/>
              <a:t>p</a:t>
            </a:r>
            <a:endParaRPr lang="nl-NL" sz="2000" dirty="0" smtClean="0"/>
          </a:p>
        </p:txBody>
      </p:sp>
      <p:sp>
        <p:nvSpPr>
          <p:cNvPr id="25" name="Rectangle 24"/>
          <p:cNvSpPr/>
          <p:nvPr/>
        </p:nvSpPr>
        <p:spPr>
          <a:xfrm>
            <a:off x="3942184" y="4909230"/>
            <a:ext cx="3744416" cy="400110"/>
          </a:xfrm>
          <a:prstGeom prst="rect">
            <a:avLst/>
          </a:prstGeom>
        </p:spPr>
        <p:txBody>
          <a:bodyPr wrap="square">
            <a:spAutoFit/>
          </a:bodyPr>
          <a:lstStyle/>
          <a:p>
            <a:pPr marL="342900" lvl="0" indent="-342900">
              <a:spcBef>
                <a:spcPct val="20000"/>
              </a:spcBef>
              <a:defRPr/>
            </a:pPr>
            <a:r>
              <a:rPr lang="nl-NL" sz="2000" dirty="0" smtClean="0"/>
              <a:t>	Jan zou gaan schrijven</a:t>
            </a:r>
          </a:p>
        </p:txBody>
      </p:sp>
      <p:sp>
        <p:nvSpPr>
          <p:cNvPr id="26" name="Rectangle 25"/>
          <p:cNvSpPr/>
          <p:nvPr/>
        </p:nvSpPr>
        <p:spPr>
          <a:xfrm>
            <a:off x="6894512" y="4909230"/>
            <a:ext cx="1709936" cy="400110"/>
          </a:xfrm>
          <a:prstGeom prst="rect">
            <a:avLst/>
          </a:prstGeom>
        </p:spPr>
        <p:txBody>
          <a:bodyPr wrap="square">
            <a:spAutoFit/>
          </a:bodyPr>
          <a:lstStyle/>
          <a:p>
            <a:pPr marL="342900" lvl="0" indent="-342900">
              <a:spcBef>
                <a:spcPct val="20000"/>
              </a:spcBef>
              <a:defRPr/>
            </a:pPr>
            <a:r>
              <a:rPr lang="nl-NL" sz="2000" dirty="0" smtClean="0"/>
              <a:t>	</a:t>
            </a:r>
            <a:r>
              <a:rPr lang="nl-NL" sz="2000" b="1" dirty="0" err="1" smtClean="0"/>
              <a:t>PF</a:t>
            </a:r>
            <a:r>
              <a:rPr lang="nl-NL" sz="2000" dirty="0" err="1" smtClean="0"/>
              <a:t>p</a:t>
            </a:r>
            <a:endParaRPr lang="nl-NL"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20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20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20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fade">
                                      <p:cBhvr>
                                        <p:cTn id="42" dur="2000"/>
                                        <p:tgtEl>
                                          <p:spTgt spid="2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2000"/>
                                        <p:tgtEl>
                                          <p:spTgt spid="2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xEl>
                                              <p:pRg st="0" end="0"/>
                                            </p:txEl>
                                          </p:spTgt>
                                        </p:tgtEl>
                                        <p:attrNameLst>
                                          <p:attrName>style.visibility</p:attrName>
                                        </p:attrNameLst>
                                      </p:cBhvr>
                                      <p:to>
                                        <p:strVal val="visible"/>
                                      </p:to>
                                    </p:set>
                                    <p:animEffect transition="in" filter="fade">
                                      <p:cBhvr>
                                        <p:cTn id="52" dur="2000"/>
                                        <p:tgtEl>
                                          <p:spTgt spid="2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xEl>
                                              <p:pRg st="0" end="0"/>
                                            </p:txEl>
                                          </p:spTgt>
                                        </p:tgtEl>
                                        <p:attrNameLst>
                                          <p:attrName>style.visibility</p:attrName>
                                        </p:attrNameLst>
                                      </p:cBhvr>
                                      <p:to>
                                        <p:strVal val="visible"/>
                                      </p:to>
                                    </p:set>
                                    <p:animEffect transition="in" filter="fade">
                                      <p:cBhvr>
                                        <p:cTn id="57" dur="2000"/>
                                        <p:tgtEl>
                                          <p:spTgt spid="2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fade">
                                      <p:cBhvr>
                                        <p:cTn id="62"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0" grpId="0" build="allAtOnce"/>
      <p:bldP spid="11" grpId="0" build="allAtOnce"/>
      <p:bldP spid="12" grpId="0" build="allAtOnce"/>
      <p:bldP spid="13" grpId="0" build="allAtOnce"/>
      <p:bldP spid="14" grpId="0" build="allAtOnce"/>
      <p:bldP spid="19" grpId="0" build="allAtOnce"/>
      <p:bldP spid="22" grpId="0" build="allAtOnce"/>
      <p:bldP spid="23" grpId="0" build="allAtOnce"/>
      <p:bldP spid="24" grpId="0" build="allAtOnce"/>
      <p:bldP spid="25" grpId="0" build="allAtOnce"/>
      <p:bldP spid="26" grpId="0" build="allAtOnce"/>
    </p:bld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Tijdslogica</a:t>
            </a:r>
            <a:endParaRPr lang="nl-NL" sz="3600" dirty="0"/>
          </a:p>
        </p:txBody>
      </p:sp>
      <p:sp>
        <p:nvSpPr>
          <p:cNvPr id="8" name="Content Placeholder 2"/>
          <p:cNvSpPr txBox="1">
            <a:spLocks/>
          </p:cNvSpPr>
          <p:nvPr/>
        </p:nvSpPr>
        <p:spPr>
          <a:xfrm>
            <a:off x="467544" y="1412776"/>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Er zijn echter ook nog andere manieren om tijd te verdisconteren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Rectangle 27"/>
          <p:cNvSpPr/>
          <p:nvPr/>
        </p:nvSpPr>
        <p:spPr>
          <a:xfrm>
            <a:off x="179512" y="1966773"/>
            <a:ext cx="1709936" cy="400110"/>
          </a:xfrm>
          <a:prstGeom prst="rect">
            <a:avLst/>
          </a:prstGeom>
        </p:spPr>
        <p:txBody>
          <a:bodyPr wrap="square">
            <a:spAutoFit/>
          </a:bodyPr>
          <a:lstStyle/>
          <a:p>
            <a:pPr marL="342900" lvl="0" indent="-342900">
              <a:spcBef>
                <a:spcPct val="20000"/>
              </a:spcBef>
              <a:defRPr/>
            </a:pPr>
            <a:r>
              <a:rPr lang="nl-NL" sz="2000" dirty="0" smtClean="0"/>
              <a:t>	Jan schrijft</a:t>
            </a:r>
          </a:p>
        </p:txBody>
      </p:sp>
      <p:sp>
        <p:nvSpPr>
          <p:cNvPr id="29" name="TextBox 28"/>
          <p:cNvSpPr txBox="1"/>
          <p:nvPr/>
        </p:nvSpPr>
        <p:spPr>
          <a:xfrm>
            <a:off x="2627784" y="1966773"/>
            <a:ext cx="2232248" cy="369332"/>
          </a:xfrm>
          <a:prstGeom prst="rect">
            <a:avLst/>
          </a:prstGeom>
          <a:noFill/>
        </p:spPr>
        <p:txBody>
          <a:bodyPr wrap="square" rtlCol="0">
            <a:spAutoFit/>
          </a:bodyPr>
          <a:lstStyle/>
          <a:p>
            <a:r>
              <a:rPr lang="nl-NL" b="1" dirty="0" smtClean="0"/>
              <a:t>St</a:t>
            </a:r>
            <a:r>
              <a:rPr lang="nl-NL" b="1" baseline="-25000" dirty="0" smtClean="0"/>
              <a:t>0</a:t>
            </a:r>
            <a:endParaRPr lang="nl-NL" b="1" baseline="-25000" dirty="0"/>
          </a:p>
        </p:txBody>
      </p:sp>
      <p:sp>
        <p:nvSpPr>
          <p:cNvPr id="30" name="Rectangle 29"/>
          <p:cNvSpPr/>
          <p:nvPr/>
        </p:nvSpPr>
        <p:spPr>
          <a:xfrm>
            <a:off x="179512" y="2637492"/>
            <a:ext cx="1709936" cy="400110"/>
          </a:xfrm>
          <a:prstGeom prst="rect">
            <a:avLst/>
          </a:prstGeom>
        </p:spPr>
        <p:txBody>
          <a:bodyPr wrap="square">
            <a:spAutoFit/>
          </a:bodyPr>
          <a:lstStyle/>
          <a:p>
            <a:pPr marL="342900" lvl="0" indent="-342900">
              <a:spcBef>
                <a:spcPct val="20000"/>
              </a:spcBef>
              <a:defRPr/>
            </a:pPr>
            <a:r>
              <a:rPr lang="nl-NL" sz="2000" dirty="0" smtClean="0"/>
              <a:t>	Jan schreef</a:t>
            </a:r>
          </a:p>
        </p:txBody>
      </p:sp>
      <p:sp>
        <p:nvSpPr>
          <p:cNvPr id="31" name="TextBox 30"/>
          <p:cNvSpPr txBox="1"/>
          <p:nvPr/>
        </p:nvSpPr>
        <p:spPr>
          <a:xfrm>
            <a:off x="4032448" y="1916832"/>
            <a:ext cx="5220072" cy="646331"/>
          </a:xfrm>
          <a:prstGeom prst="rect">
            <a:avLst/>
          </a:prstGeom>
          <a:noFill/>
        </p:spPr>
        <p:txBody>
          <a:bodyPr wrap="square" rtlCol="0">
            <a:spAutoFit/>
          </a:bodyPr>
          <a:lstStyle/>
          <a:p>
            <a:r>
              <a:rPr lang="nl-NL" b="1" dirty="0" err="1" smtClean="0"/>
              <a:t>St</a:t>
            </a:r>
            <a:r>
              <a:rPr lang="nl-NL" dirty="0" smtClean="0"/>
              <a:t>: Jan schrijft op tijdstip t      Domein: tijdstippen</a:t>
            </a:r>
          </a:p>
          <a:p>
            <a:r>
              <a:rPr lang="nl-NL" b="1" dirty="0" smtClean="0"/>
              <a:t>t</a:t>
            </a:r>
            <a:r>
              <a:rPr lang="nl-NL" b="1" baseline="-25000" dirty="0" smtClean="0"/>
              <a:t>0</a:t>
            </a:r>
            <a:r>
              <a:rPr lang="nl-NL" dirty="0" smtClean="0"/>
              <a:t>: tijdstip van uiting</a:t>
            </a:r>
          </a:p>
        </p:txBody>
      </p:sp>
      <p:sp>
        <p:nvSpPr>
          <p:cNvPr id="33" name="Rectangle 32"/>
          <p:cNvSpPr/>
          <p:nvPr/>
        </p:nvSpPr>
        <p:spPr>
          <a:xfrm>
            <a:off x="2603954" y="2636912"/>
            <a:ext cx="1535998" cy="369332"/>
          </a:xfrm>
          <a:prstGeom prst="rect">
            <a:avLst/>
          </a:prstGeom>
        </p:spPr>
        <p:txBody>
          <a:bodyPr wrap="none">
            <a:spAutoFit/>
          </a:bodyPr>
          <a:lstStyle/>
          <a:p>
            <a:r>
              <a:rPr lang="nl-NL" b="1" dirty="0" smtClean="0"/>
              <a:t>∃t (</a:t>
            </a:r>
            <a:r>
              <a:rPr lang="nl-NL" b="1" dirty="0" err="1" smtClean="0"/>
              <a:t>St</a:t>
            </a:r>
            <a:r>
              <a:rPr lang="nl-NL" b="1" dirty="0" smtClean="0"/>
              <a:t> ∧ t &lt; t</a:t>
            </a:r>
            <a:r>
              <a:rPr lang="nl-NL" b="1" baseline="-25000" dirty="0" smtClean="0"/>
              <a:t>0</a:t>
            </a:r>
            <a:r>
              <a:rPr lang="nl-NL" b="1" dirty="0" smtClean="0"/>
              <a:t>) </a:t>
            </a:r>
            <a:endParaRPr lang="nl-NL" dirty="0"/>
          </a:p>
        </p:txBody>
      </p:sp>
      <p:sp>
        <p:nvSpPr>
          <p:cNvPr id="35" name="Rectangle 34"/>
          <p:cNvSpPr/>
          <p:nvPr/>
        </p:nvSpPr>
        <p:spPr>
          <a:xfrm>
            <a:off x="107504" y="3316922"/>
            <a:ext cx="2376264" cy="400110"/>
          </a:xfrm>
          <a:prstGeom prst="rect">
            <a:avLst/>
          </a:prstGeom>
        </p:spPr>
        <p:txBody>
          <a:bodyPr wrap="square">
            <a:spAutoFit/>
          </a:bodyPr>
          <a:lstStyle/>
          <a:p>
            <a:pPr marL="342900" lvl="0" indent="-342900">
              <a:spcBef>
                <a:spcPct val="20000"/>
              </a:spcBef>
              <a:defRPr/>
            </a:pPr>
            <a:r>
              <a:rPr lang="nl-NL" sz="2000" dirty="0" smtClean="0"/>
              <a:t>	Jan zal schrijven</a:t>
            </a:r>
          </a:p>
        </p:txBody>
      </p:sp>
      <p:sp>
        <p:nvSpPr>
          <p:cNvPr id="36" name="Rectangle 35"/>
          <p:cNvSpPr/>
          <p:nvPr/>
        </p:nvSpPr>
        <p:spPr>
          <a:xfrm>
            <a:off x="2603954" y="3307630"/>
            <a:ext cx="1535998" cy="369332"/>
          </a:xfrm>
          <a:prstGeom prst="rect">
            <a:avLst/>
          </a:prstGeom>
        </p:spPr>
        <p:txBody>
          <a:bodyPr wrap="none">
            <a:spAutoFit/>
          </a:bodyPr>
          <a:lstStyle/>
          <a:p>
            <a:r>
              <a:rPr lang="nl-NL" b="1" dirty="0" smtClean="0"/>
              <a:t>∃t (</a:t>
            </a:r>
            <a:r>
              <a:rPr lang="nl-NL" b="1" dirty="0" err="1" smtClean="0"/>
              <a:t>St</a:t>
            </a:r>
            <a:r>
              <a:rPr lang="nl-NL" b="1" dirty="0" smtClean="0"/>
              <a:t> ∧ t &gt; t</a:t>
            </a:r>
            <a:r>
              <a:rPr lang="nl-NL" b="1" baseline="-25000" dirty="0" smtClean="0"/>
              <a:t>0</a:t>
            </a:r>
            <a:r>
              <a:rPr lang="nl-NL" b="1" dirty="0" smtClean="0"/>
              <a:t>) </a:t>
            </a:r>
            <a:endParaRPr lang="nl-NL" dirty="0"/>
          </a:p>
        </p:txBody>
      </p:sp>
      <p:sp>
        <p:nvSpPr>
          <p:cNvPr id="37" name="Rectangle 36"/>
          <p:cNvSpPr/>
          <p:nvPr/>
        </p:nvSpPr>
        <p:spPr>
          <a:xfrm>
            <a:off x="125760" y="4685074"/>
            <a:ext cx="1709936" cy="400110"/>
          </a:xfrm>
          <a:prstGeom prst="rect">
            <a:avLst/>
          </a:prstGeom>
        </p:spPr>
        <p:txBody>
          <a:bodyPr wrap="square">
            <a:spAutoFit/>
          </a:bodyPr>
          <a:lstStyle/>
          <a:p>
            <a:pPr marL="342900" lvl="0" indent="-342900">
              <a:spcBef>
                <a:spcPct val="20000"/>
              </a:spcBef>
              <a:defRPr/>
            </a:pPr>
            <a:r>
              <a:rPr lang="nl-NL" sz="2000" dirty="0" smtClean="0"/>
              <a:t>	Jan schrijft</a:t>
            </a:r>
          </a:p>
        </p:txBody>
      </p:sp>
      <p:sp>
        <p:nvSpPr>
          <p:cNvPr id="38" name="Rectangle 37"/>
          <p:cNvSpPr/>
          <p:nvPr/>
        </p:nvSpPr>
        <p:spPr>
          <a:xfrm>
            <a:off x="107504" y="5589240"/>
            <a:ext cx="1709936" cy="400110"/>
          </a:xfrm>
          <a:prstGeom prst="rect">
            <a:avLst/>
          </a:prstGeom>
        </p:spPr>
        <p:txBody>
          <a:bodyPr wrap="square">
            <a:spAutoFit/>
          </a:bodyPr>
          <a:lstStyle/>
          <a:p>
            <a:pPr marL="342900" lvl="0" indent="-342900">
              <a:spcBef>
                <a:spcPct val="20000"/>
              </a:spcBef>
              <a:defRPr/>
            </a:pPr>
            <a:r>
              <a:rPr lang="nl-NL" sz="2000" dirty="0" smtClean="0"/>
              <a:t>	Jan schreef</a:t>
            </a:r>
          </a:p>
        </p:txBody>
      </p:sp>
      <p:sp>
        <p:nvSpPr>
          <p:cNvPr id="39" name="TextBox 38"/>
          <p:cNvSpPr txBox="1"/>
          <p:nvPr/>
        </p:nvSpPr>
        <p:spPr>
          <a:xfrm>
            <a:off x="2483768" y="4715852"/>
            <a:ext cx="2232248" cy="369332"/>
          </a:xfrm>
          <a:prstGeom prst="rect">
            <a:avLst/>
          </a:prstGeom>
          <a:noFill/>
        </p:spPr>
        <p:txBody>
          <a:bodyPr wrap="square" rtlCol="0">
            <a:spAutoFit/>
          </a:bodyPr>
          <a:lstStyle/>
          <a:p>
            <a:r>
              <a:rPr lang="nl-NL" b="1" dirty="0" smtClean="0"/>
              <a:t>Sjt</a:t>
            </a:r>
            <a:r>
              <a:rPr lang="nl-NL" b="1" baseline="-25000" dirty="0" smtClean="0"/>
              <a:t>0</a:t>
            </a:r>
            <a:endParaRPr lang="nl-NL" b="1" baseline="-25000" dirty="0"/>
          </a:p>
        </p:txBody>
      </p:sp>
      <p:sp>
        <p:nvSpPr>
          <p:cNvPr id="40" name="TextBox 39"/>
          <p:cNvSpPr txBox="1"/>
          <p:nvPr/>
        </p:nvSpPr>
        <p:spPr>
          <a:xfrm>
            <a:off x="4104456" y="4665910"/>
            <a:ext cx="5220072" cy="923330"/>
          </a:xfrm>
          <a:prstGeom prst="rect">
            <a:avLst/>
          </a:prstGeom>
          <a:noFill/>
        </p:spPr>
        <p:txBody>
          <a:bodyPr wrap="square" rtlCol="0">
            <a:spAutoFit/>
          </a:bodyPr>
          <a:lstStyle/>
          <a:p>
            <a:r>
              <a:rPr lang="nl-NL" b="1" dirty="0" err="1" smtClean="0"/>
              <a:t>Sxt</a:t>
            </a:r>
            <a:r>
              <a:rPr lang="nl-NL" dirty="0" smtClean="0"/>
              <a:t>: Mens x schrijft op tijdstip t     Domein: mensen   </a:t>
            </a:r>
            <a:r>
              <a:rPr lang="nl-NL" b="1" dirty="0" smtClean="0"/>
              <a:t>t</a:t>
            </a:r>
            <a:r>
              <a:rPr lang="nl-NL" b="1" baseline="-25000" dirty="0" smtClean="0"/>
              <a:t>0</a:t>
            </a:r>
            <a:r>
              <a:rPr lang="nl-NL" dirty="0" smtClean="0"/>
              <a:t>: tijdstip van uiting                        en tijdstippen</a:t>
            </a:r>
          </a:p>
          <a:p>
            <a:r>
              <a:rPr lang="nl-NL" b="1" dirty="0" smtClean="0"/>
              <a:t>j</a:t>
            </a:r>
            <a:r>
              <a:rPr lang="nl-NL" dirty="0" smtClean="0"/>
              <a:t>: Jan</a:t>
            </a:r>
          </a:p>
        </p:txBody>
      </p:sp>
      <p:sp>
        <p:nvSpPr>
          <p:cNvPr id="41" name="Rectangle 40"/>
          <p:cNvSpPr/>
          <p:nvPr/>
        </p:nvSpPr>
        <p:spPr>
          <a:xfrm>
            <a:off x="2411760" y="5589240"/>
            <a:ext cx="1595309" cy="369332"/>
          </a:xfrm>
          <a:prstGeom prst="rect">
            <a:avLst/>
          </a:prstGeom>
        </p:spPr>
        <p:txBody>
          <a:bodyPr wrap="none">
            <a:spAutoFit/>
          </a:bodyPr>
          <a:lstStyle/>
          <a:p>
            <a:r>
              <a:rPr lang="nl-NL" b="1" dirty="0" smtClean="0"/>
              <a:t>∃t (</a:t>
            </a:r>
            <a:r>
              <a:rPr lang="nl-NL" b="1" dirty="0" err="1" smtClean="0"/>
              <a:t>Sjt</a:t>
            </a:r>
            <a:r>
              <a:rPr lang="nl-NL" b="1" dirty="0" smtClean="0"/>
              <a:t> ∧ t &lt; t</a:t>
            </a:r>
            <a:r>
              <a:rPr lang="nl-NL" b="1" baseline="-25000" dirty="0" smtClean="0"/>
              <a:t>0</a:t>
            </a:r>
            <a:r>
              <a:rPr lang="nl-NL" b="1" dirty="0" smtClean="0"/>
              <a:t>) </a:t>
            </a:r>
            <a:endParaRPr lang="nl-NL" dirty="0"/>
          </a:p>
        </p:txBody>
      </p:sp>
      <p:sp>
        <p:nvSpPr>
          <p:cNvPr id="42" name="Rectangle 41"/>
          <p:cNvSpPr/>
          <p:nvPr/>
        </p:nvSpPr>
        <p:spPr>
          <a:xfrm>
            <a:off x="107504" y="6197242"/>
            <a:ext cx="2232248" cy="400110"/>
          </a:xfrm>
          <a:prstGeom prst="rect">
            <a:avLst/>
          </a:prstGeom>
        </p:spPr>
        <p:txBody>
          <a:bodyPr wrap="square">
            <a:spAutoFit/>
          </a:bodyPr>
          <a:lstStyle/>
          <a:p>
            <a:pPr marL="342900" lvl="0" indent="-342900">
              <a:spcBef>
                <a:spcPct val="20000"/>
              </a:spcBef>
              <a:defRPr/>
            </a:pPr>
            <a:r>
              <a:rPr lang="nl-NL" sz="2000" dirty="0" smtClean="0"/>
              <a:t>	Iemand schreef</a:t>
            </a:r>
          </a:p>
        </p:txBody>
      </p:sp>
      <p:sp>
        <p:nvSpPr>
          <p:cNvPr id="43" name="Rectangle 42"/>
          <p:cNvSpPr/>
          <p:nvPr/>
        </p:nvSpPr>
        <p:spPr>
          <a:xfrm>
            <a:off x="2411760" y="6228020"/>
            <a:ext cx="1880643" cy="369332"/>
          </a:xfrm>
          <a:prstGeom prst="rect">
            <a:avLst/>
          </a:prstGeom>
        </p:spPr>
        <p:txBody>
          <a:bodyPr wrap="none">
            <a:spAutoFit/>
          </a:bodyPr>
          <a:lstStyle/>
          <a:p>
            <a:r>
              <a:rPr lang="nl-NL" b="1" dirty="0" smtClean="0"/>
              <a:t>∃x∃t (</a:t>
            </a:r>
            <a:r>
              <a:rPr lang="nl-NL" b="1" dirty="0" err="1" smtClean="0"/>
              <a:t>Sxt</a:t>
            </a:r>
            <a:r>
              <a:rPr lang="nl-NL" b="1" dirty="0" smtClean="0"/>
              <a:t> ∧ t &lt; t</a:t>
            </a:r>
            <a:r>
              <a:rPr lang="nl-NL" b="1" baseline="-25000" dirty="0" smtClean="0"/>
              <a:t>0</a:t>
            </a:r>
            <a:r>
              <a:rPr lang="nl-NL" b="1" dirty="0" smtClean="0"/>
              <a:t>) </a:t>
            </a:r>
            <a:endParaRPr lang="nl-NL" dirty="0"/>
          </a:p>
        </p:txBody>
      </p:sp>
      <p:sp>
        <p:nvSpPr>
          <p:cNvPr id="44" name="Content Placeholder 2"/>
          <p:cNvSpPr txBox="1">
            <a:spLocks/>
          </p:cNvSpPr>
          <p:nvPr/>
        </p:nvSpPr>
        <p:spPr>
          <a:xfrm>
            <a:off x="467544" y="3976465"/>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Bovenstaande vertalingen kunnen echter nog verfijnder:</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2000"/>
                                        <p:tgtEl>
                                          <p:spTgt spid="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fade">
                                      <p:cBhvr>
                                        <p:cTn id="10" dur="2000"/>
                                        <p:tgtEl>
                                          <p:spTgt spid="2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fade">
                                      <p:cBhvr>
                                        <p:cTn id="13" dur="2000"/>
                                        <p:tgtEl>
                                          <p:spTgt spid="3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xEl>
                                              <p:pRg st="1" end="1"/>
                                            </p:txEl>
                                          </p:spTgt>
                                        </p:tgtEl>
                                        <p:attrNameLst>
                                          <p:attrName>style.visibility</p:attrName>
                                        </p:attrNameLst>
                                      </p:cBhvr>
                                      <p:to>
                                        <p:strVal val="visible"/>
                                      </p:to>
                                    </p:set>
                                    <p:animEffect transition="in" filter="fade">
                                      <p:cBhvr>
                                        <p:cTn id="16" dur="2000"/>
                                        <p:tgtEl>
                                          <p:spTgt spid="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fade">
                                      <p:cBhvr>
                                        <p:cTn id="21" dur="2000"/>
                                        <p:tgtEl>
                                          <p:spTgt spid="3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fade">
                                      <p:cBhvr>
                                        <p:cTn id="24" dur="2000"/>
                                        <p:tgtEl>
                                          <p:spTgt spid="3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xEl>
                                              <p:pRg st="0" end="0"/>
                                            </p:txEl>
                                          </p:spTgt>
                                        </p:tgtEl>
                                        <p:attrNameLst>
                                          <p:attrName>style.visibility</p:attrName>
                                        </p:attrNameLst>
                                      </p:cBhvr>
                                      <p:to>
                                        <p:strVal val="visible"/>
                                      </p:to>
                                    </p:set>
                                    <p:animEffect transition="in" filter="fade">
                                      <p:cBhvr>
                                        <p:cTn id="29" dur="2000"/>
                                        <p:tgtEl>
                                          <p:spTgt spid="35">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fade">
                                      <p:cBhvr>
                                        <p:cTn id="32" dur="2000"/>
                                        <p:tgtEl>
                                          <p:spTgt spid="3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xEl>
                                              <p:pRg st="0" end="0"/>
                                            </p:txEl>
                                          </p:spTgt>
                                        </p:tgtEl>
                                        <p:attrNameLst>
                                          <p:attrName>style.visibility</p:attrName>
                                        </p:attrNameLst>
                                      </p:cBhvr>
                                      <p:to>
                                        <p:strVal val="visible"/>
                                      </p:to>
                                    </p:set>
                                    <p:animEffect transition="in" filter="fade">
                                      <p:cBhvr>
                                        <p:cTn id="37" dur="2000"/>
                                        <p:tgtEl>
                                          <p:spTgt spid="4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xEl>
                                              <p:pRg st="0" end="0"/>
                                            </p:txEl>
                                          </p:spTgt>
                                        </p:tgtEl>
                                        <p:attrNameLst>
                                          <p:attrName>style.visibility</p:attrName>
                                        </p:attrNameLst>
                                      </p:cBhvr>
                                      <p:to>
                                        <p:strVal val="visible"/>
                                      </p:to>
                                    </p:set>
                                    <p:animEffect transition="in" filter="fade">
                                      <p:cBhvr>
                                        <p:cTn id="42" dur="2000"/>
                                        <p:tgtEl>
                                          <p:spTgt spid="37">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fade">
                                      <p:cBhvr>
                                        <p:cTn id="45" dur="2000"/>
                                        <p:tgtEl>
                                          <p:spTgt spid="39">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xEl>
                                              <p:pRg st="0" end="0"/>
                                            </p:txEl>
                                          </p:spTgt>
                                        </p:tgtEl>
                                        <p:attrNameLst>
                                          <p:attrName>style.visibility</p:attrName>
                                        </p:attrNameLst>
                                      </p:cBhvr>
                                      <p:to>
                                        <p:strVal val="visible"/>
                                      </p:to>
                                    </p:set>
                                    <p:animEffect transition="in" filter="fade">
                                      <p:cBhvr>
                                        <p:cTn id="48" dur="2000"/>
                                        <p:tgtEl>
                                          <p:spTgt spid="40">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xEl>
                                              <p:pRg st="1" end="1"/>
                                            </p:txEl>
                                          </p:spTgt>
                                        </p:tgtEl>
                                        <p:attrNameLst>
                                          <p:attrName>style.visibility</p:attrName>
                                        </p:attrNameLst>
                                      </p:cBhvr>
                                      <p:to>
                                        <p:strVal val="visible"/>
                                      </p:to>
                                    </p:set>
                                    <p:animEffect transition="in" filter="fade">
                                      <p:cBhvr>
                                        <p:cTn id="51" dur="2000"/>
                                        <p:tgtEl>
                                          <p:spTgt spid="40">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8">
                                            <p:txEl>
                                              <p:pRg st="0" end="0"/>
                                            </p:txEl>
                                          </p:spTgt>
                                        </p:tgtEl>
                                        <p:attrNameLst>
                                          <p:attrName>style.visibility</p:attrName>
                                        </p:attrNameLst>
                                      </p:cBhvr>
                                      <p:to>
                                        <p:strVal val="visible"/>
                                      </p:to>
                                    </p:set>
                                    <p:animEffect transition="in" filter="fade">
                                      <p:cBhvr>
                                        <p:cTn id="56" dur="2000"/>
                                        <p:tgtEl>
                                          <p:spTgt spid="38">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xEl>
                                              <p:pRg st="0" end="0"/>
                                            </p:txEl>
                                          </p:spTgt>
                                        </p:tgtEl>
                                        <p:attrNameLst>
                                          <p:attrName>style.visibility</p:attrName>
                                        </p:attrNameLst>
                                      </p:cBhvr>
                                      <p:to>
                                        <p:strVal val="visible"/>
                                      </p:to>
                                    </p:set>
                                    <p:animEffect transition="in" filter="fade">
                                      <p:cBhvr>
                                        <p:cTn id="59" dur="2000"/>
                                        <p:tgtEl>
                                          <p:spTgt spid="4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2">
                                            <p:txEl>
                                              <p:pRg st="0" end="0"/>
                                            </p:txEl>
                                          </p:spTgt>
                                        </p:tgtEl>
                                        <p:attrNameLst>
                                          <p:attrName>style.visibility</p:attrName>
                                        </p:attrNameLst>
                                      </p:cBhvr>
                                      <p:to>
                                        <p:strVal val="visible"/>
                                      </p:to>
                                    </p:set>
                                    <p:animEffect transition="in" filter="fade">
                                      <p:cBhvr>
                                        <p:cTn id="64" dur="2000"/>
                                        <p:tgtEl>
                                          <p:spTgt spid="42">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xEl>
                                              <p:pRg st="0" end="0"/>
                                            </p:txEl>
                                          </p:spTgt>
                                        </p:tgtEl>
                                        <p:attrNameLst>
                                          <p:attrName>style.visibility</p:attrName>
                                        </p:attrNameLst>
                                      </p:cBhvr>
                                      <p:to>
                                        <p:strVal val="visible"/>
                                      </p:to>
                                    </p:set>
                                    <p:animEffect transition="in" filter="fade">
                                      <p:cBhvr>
                                        <p:cTn id="67" dur="20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29" grpId="0" build="allAtOnce"/>
      <p:bldP spid="30" grpId="0" build="allAtOnce"/>
      <p:bldP spid="31" grpId="0" build="allAtOnce"/>
      <p:bldP spid="33" grpId="0" build="allAtOnce"/>
      <p:bldP spid="35" grpId="0" build="allAtOnce"/>
      <p:bldP spid="36" grpId="0" build="allAtOnce"/>
      <p:bldP spid="37" grpId="0" build="allAtOnce"/>
      <p:bldP spid="38" grpId="0" build="allAtOnce"/>
      <p:bldP spid="39" grpId="0" build="allAtOnce"/>
      <p:bldP spid="40" grpId="0" build="allAtOnce"/>
      <p:bldP spid="41" grpId="0" build="allAtOnce"/>
      <p:bldP spid="42" grpId="0" build="allAtOnce"/>
      <p:bldP spid="43" grpId="0" build="allAtOnce"/>
      <p:bldP spid="44" grpId="0" build="allAtOnce"/>
    </p:bld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Kennislogica</a:t>
            </a:r>
            <a:endParaRPr lang="nl-NL" sz="3600" dirty="0"/>
          </a:p>
        </p:txBody>
      </p:sp>
      <p:sp>
        <p:nvSpPr>
          <p:cNvPr id="8" name="Content Placeholder 2"/>
          <p:cNvSpPr txBox="1">
            <a:spLocks/>
          </p:cNvSpPr>
          <p:nvPr/>
        </p:nvSpPr>
        <p:spPr>
          <a:xfrm>
            <a:off x="467544" y="1589311"/>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Een kennislogica kan ontwikkeld worden door de volgende twee                            operatoren in te voeren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Rectangle 10"/>
          <p:cNvSpPr/>
          <p:nvPr/>
        </p:nvSpPr>
        <p:spPr>
          <a:xfrm>
            <a:off x="35496" y="3717032"/>
            <a:ext cx="4896544" cy="707886"/>
          </a:xfrm>
          <a:prstGeom prst="rect">
            <a:avLst/>
          </a:prstGeom>
        </p:spPr>
        <p:txBody>
          <a:bodyPr wrap="square">
            <a:spAutoFit/>
          </a:bodyPr>
          <a:lstStyle/>
          <a:p>
            <a:pPr marL="342900" lvl="0" indent="-342900">
              <a:spcBef>
                <a:spcPct val="20000"/>
              </a:spcBef>
              <a:defRPr/>
            </a:pPr>
            <a:r>
              <a:rPr lang="nl-NL" sz="2000" dirty="0" smtClean="0">
                <a:solidFill>
                  <a:srgbClr val="0070C0"/>
                </a:solidFill>
              </a:rPr>
              <a:t>	Jan gelooft dat het vandaag vrijdag is, maar dat is niet het geval</a:t>
            </a:r>
          </a:p>
        </p:txBody>
      </p:sp>
      <p:sp>
        <p:nvSpPr>
          <p:cNvPr id="16" name="TextBox 15"/>
          <p:cNvSpPr txBox="1"/>
          <p:nvPr/>
        </p:nvSpPr>
        <p:spPr>
          <a:xfrm>
            <a:off x="827584" y="2564904"/>
            <a:ext cx="3168352" cy="707886"/>
          </a:xfrm>
          <a:prstGeom prst="rect">
            <a:avLst/>
          </a:prstGeom>
          <a:noFill/>
        </p:spPr>
        <p:txBody>
          <a:bodyPr wrap="square" rtlCol="0">
            <a:spAutoFit/>
          </a:bodyPr>
          <a:lstStyle/>
          <a:p>
            <a:r>
              <a:rPr lang="nl-NL" sz="2000" b="1" dirty="0" err="1" smtClean="0"/>
              <a:t>Kxy</a:t>
            </a:r>
            <a:r>
              <a:rPr lang="nl-NL" sz="2000" dirty="0" smtClean="0"/>
              <a:t> 	    x weet dat y</a:t>
            </a:r>
          </a:p>
          <a:p>
            <a:r>
              <a:rPr lang="nl-NL" sz="2000" b="1" dirty="0" err="1" smtClean="0"/>
              <a:t>Bxy</a:t>
            </a:r>
            <a:r>
              <a:rPr lang="nl-NL" sz="2000" b="1" dirty="0" smtClean="0"/>
              <a:t> </a:t>
            </a:r>
            <a:r>
              <a:rPr lang="nl-NL" sz="2000" dirty="0" smtClean="0"/>
              <a:t>            x gelooft dat y</a:t>
            </a:r>
            <a:endParaRPr lang="nl-NL" sz="2000" dirty="0"/>
          </a:p>
        </p:txBody>
      </p:sp>
      <p:sp>
        <p:nvSpPr>
          <p:cNvPr id="17" name="TextBox 16"/>
          <p:cNvSpPr txBox="1"/>
          <p:nvPr/>
        </p:nvSpPr>
        <p:spPr>
          <a:xfrm>
            <a:off x="4067944" y="2564904"/>
            <a:ext cx="3240360" cy="707886"/>
          </a:xfrm>
          <a:prstGeom prst="rect">
            <a:avLst/>
          </a:prstGeom>
          <a:noFill/>
        </p:spPr>
        <p:txBody>
          <a:bodyPr wrap="square" rtlCol="0">
            <a:spAutoFit/>
          </a:bodyPr>
          <a:lstStyle/>
          <a:p>
            <a:r>
              <a:rPr lang="nl-NL" sz="2000" dirty="0" smtClean="0"/>
              <a:t>Hierbij staat x voor een mens                        en y voor een propositie</a:t>
            </a:r>
            <a:endParaRPr lang="nl-NL" sz="2000" dirty="0"/>
          </a:p>
        </p:txBody>
      </p:sp>
      <p:sp>
        <p:nvSpPr>
          <p:cNvPr id="20" name="TextBox 19"/>
          <p:cNvSpPr txBox="1"/>
          <p:nvPr/>
        </p:nvSpPr>
        <p:spPr>
          <a:xfrm>
            <a:off x="395536" y="4869160"/>
            <a:ext cx="3168352" cy="400110"/>
          </a:xfrm>
          <a:prstGeom prst="rect">
            <a:avLst/>
          </a:prstGeom>
          <a:noFill/>
        </p:spPr>
        <p:txBody>
          <a:bodyPr wrap="square" rtlCol="0">
            <a:spAutoFit/>
          </a:bodyPr>
          <a:lstStyle/>
          <a:p>
            <a:r>
              <a:rPr lang="nl-NL" sz="2000" b="1" dirty="0" err="1" smtClean="0"/>
              <a:t>Bjp</a:t>
            </a:r>
            <a:r>
              <a:rPr lang="nl-NL" sz="2000" b="1" dirty="0" smtClean="0"/>
              <a:t> ∧ ¬p</a:t>
            </a:r>
            <a:endParaRPr lang="nl-NL" sz="2000" b="1" dirty="0"/>
          </a:p>
        </p:txBody>
      </p:sp>
      <p:sp>
        <p:nvSpPr>
          <p:cNvPr id="21" name="TextBox 20"/>
          <p:cNvSpPr txBox="1"/>
          <p:nvPr/>
        </p:nvSpPr>
        <p:spPr>
          <a:xfrm>
            <a:off x="3203848" y="4869160"/>
            <a:ext cx="3960440" cy="646331"/>
          </a:xfrm>
          <a:prstGeom prst="rect">
            <a:avLst/>
          </a:prstGeom>
          <a:noFill/>
        </p:spPr>
        <p:txBody>
          <a:bodyPr wrap="square" rtlCol="0">
            <a:spAutoFit/>
          </a:bodyPr>
          <a:lstStyle/>
          <a:p>
            <a:r>
              <a:rPr lang="nl-NL" b="1" dirty="0" smtClean="0"/>
              <a:t>j</a:t>
            </a:r>
            <a:r>
              <a:rPr lang="nl-NL" dirty="0" smtClean="0"/>
              <a:t>: Jan</a:t>
            </a:r>
          </a:p>
          <a:p>
            <a:r>
              <a:rPr lang="nl-NL" b="1" dirty="0" smtClean="0"/>
              <a:t>p</a:t>
            </a:r>
            <a:r>
              <a:rPr lang="nl-NL" dirty="0" smtClean="0"/>
              <a:t>: “Het is vandaag vrijdag”</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2000"/>
                                        <p:tgtEl>
                                          <p:spTgt spid="2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2000"/>
                                        <p:tgtEl>
                                          <p:spTgt spid="2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Effect transition="in" filter="fade">
                                      <p:cBhvr>
                                        <p:cTn id="18" dur="20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20" grpId="0" build="allAtOnce"/>
      <p:bldP spid="21" grpId="0" build="allAtOnce"/>
    </p:bld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Kennislogica</a:t>
            </a:r>
            <a:endParaRPr lang="nl-NL" sz="3600" dirty="0"/>
          </a:p>
        </p:txBody>
      </p:sp>
      <p:sp>
        <p:nvSpPr>
          <p:cNvPr id="8" name="Content Placeholder 2"/>
          <p:cNvSpPr txBox="1">
            <a:spLocks/>
          </p:cNvSpPr>
          <p:nvPr/>
        </p:nvSpPr>
        <p:spPr>
          <a:xfrm>
            <a:off x="467544" y="1589311"/>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Een kennislogica kan ontwikkeld worden door de volgende twee                            operatoren in te voeren</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Rectangle 10"/>
          <p:cNvSpPr/>
          <p:nvPr/>
        </p:nvSpPr>
        <p:spPr>
          <a:xfrm>
            <a:off x="35496" y="3709481"/>
            <a:ext cx="5184576" cy="1015663"/>
          </a:xfrm>
          <a:prstGeom prst="rect">
            <a:avLst/>
          </a:prstGeom>
        </p:spPr>
        <p:txBody>
          <a:bodyPr wrap="square">
            <a:spAutoFit/>
          </a:bodyPr>
          <a:lstStyle/>
          <a:p>
            <a:pPr marL="342900" lvl="0" indent="-342900">
              <a:spcBef>
                <a:spcPct val="20000"/>
              </a:spcBef>
              <a:defRPr/>
            </a:pPr>
            <a:r>
              <a:rPr lang="nl-NL" sz="2000" dirty="0" smtClean="0">
                <a:solidFill>
                  <a:srgbClr val="0070C0"/>
                </a:solidFill>
              </a:rPr>
              <a:t>	Jan weet dat de propositielogica correct en volledig is, maar Jan gelooft niet dat Marie weet dat de propositielogica correct is  </a:t>
            </a:r>
          </a:p>
        </p:txBody>
      </p:sp>
      <p:sp>
        <p:nvSpPr>
          <p:cNvPr id="16" name="TextBox 15"/>
          <p:cNvSpPr txBox="1"/>
          <p:nvPr/>
        </p:nvSpPr>
        <p:spPr>
          <a:xfrm>
            <a:off x="827584" y="2564904"/>
            <a:ext cx="3168352" cy="707886"/>
          </a:xfrm>
          <a:prstGeom prst="rect">
            <a:avLst/>
          </a:prstGeom>
          <a:noFill/>
        </p:spPr>
        <p:txBody>
          <a:bodyPr wrap="square" rtlCol="0">
            <a:spAutoFit/>
          </a:bodyPr>
          <a:lstStyle/>
          <a:p>
            <a:r>
              <a:rPr lang="nl-NL" sz="2000" b="1" dirty="0" err="1" smtClean="0"/>
              <a:t>Kxy</a:t>
            </a:r>
            <a:r>
              <a:rPr lang="nl-NL" sz="2000" dirty="0" smtClean="0"/>
              <a:t> 	    x weet dat y</a:t>
            </a:r>
          </a:p>
          <a:p>
            <a:r>
              <a:rPr lang="nl-NL" sz="2000" b="1" dirty="0" err="1" smtClean="0"/>
              <a:t>Bxy</a:t>
            </a:r>
            <a:r>
              <a:rPr lang="nl-NL" sz="2000" b="1" dirty="0" smtClean="0"/>
              <a:t> </a:t>
            </a:r>
            <a:r>
              <a:rPr lang="nl-NL" sz="2000" dirty="0" smtClean="0"/>
              <a:t>            x gelooft dat y</a:t>
            </a:r>
            <a:endParaRPr lang="nl-NL" sz="2000" dirty="0"/>
          </a:p>
        </p:txBody>
      </p:sp>
      <p:sp>
        <p:nvSpPr>
          <p:cNvPr id="17" name="TextBox 16"/>
          <p:cNvSpPr txBox="1"/>
          <p:nvPr/>
        </p:nvSpPr>
        <p:spPr>
          <a:xfrm>
            <a:off x="4067944" y="2564904"/>
            <a:ext cx="3240360" cy="707886"/>
          </a:xfrm>
          <a:prstGeom prst="rect">
            <a:avLst/>
          </a:prstGeom>
          <a:noFill/>
        </p:spPr>
        <p:txBody>
          <a:bodyPr wrap="square" rtlCol="0">
            <a:spAutoFit/>
          </a:bodyPr>
          <a:lstStyle/>
          <a:p>
            <a:r>
              <a:rPr lang="nl-NL" sz="2000" dirty="0" smtClean="0"/>
              <a:t>Hierbij staat x voor een mens                        en y voor een propositie</a:t>
            </a:r>
            <a:endParaRPr lang="nl-NL" sz="2000" dirty="0"/>
          </a:p>
        </p:txBody>
      </p:sp>
      <p:sp>
        <p:nvSpPr>
          <p:cNvPr id="20" name="TextBox 19"/>
          <p:cNvSpPr txBox="1"/>
          <p:nvPr/>
        </p:nvSpPr>
        <p:spPr>
          <a:xfrm>
            <a:off x="395536" y="4941168"/>
            <a:ext cx="3168352" cy="400110"/>
          </a:xfrm>
          <a:prstGeom prst="rect">
            <a:avLst/>
          </a:prstGeom>
          <a:noFill/>
        </p:spPr>
        <p:txBody>
          <a:bodyPr wrap="square" rtlCol="0">
            <a:spAutoFit/>
          </a:bodyPr>
          <a:lstStyle/>
          <a:p>
            <a:r>
              <a:rPr lang="nl-NL" sz="2000" b="1" dirty="0" err="1" smtClean="0"/>
              <a:t>Kj</a:t>
            </a:r>
            <a:r>
              <a:rPr lang="nl-NL" sz="2000" b="1" dirty="0" smtClean="0"/>
              <a:t>(p∧q) ∧ ¬</a:t>
            </a:r>
            <a:r>
              <a:rPr lang="nl-NL" sz="2000" b="1" dirty="0" err="1" smtClean="0"/>
              <a:t>Bj</a:t>
            </a:r>
            <a:r>
              <a:rPr lang="nl-NL" sz="2000" b="1" dirty="0" smtClean="0"/>
              <a:t>(</a:t>
            </a:r>
            <a:r>
              <a:rPr lang="nl-NL" sz="2000" b="1" dirty="0" err="1" smtClean="0"/>
              <a:t>Kmp</a:t>
            </a:r>
            <a:r>
              <a:rPr lang="nl-NL" sz="2000" b="1" dirty="0" smtClean="0"/>
              <a:t>)</a:t>
            </a:r>
            <a:endParaRPr lang="nl-NL" sz="2000" b="1" dirty="0"/>
          </a:p>
        </p:txBody>
      </p:sp>
      <p:sp>
        <p:nvSpPr>
          <p:cNvPr id="21" name="TextBox 20"/>
          <p:cNvSpPr txBox="1"/>
          <p:nvPr/>
        </p:nvSpPr>
        <p:spPr>
          <a:xfrm>
            <a:off x="3203848" y="4941168"/>
            <a:ext cx="3960440" cy="1200329"/>
          </a:xfrm>
          <a:prstGeom prst="rect">
            <a:avLst/>
          </a:prstGeom>
          <a:noFill/>
        </p:spPr>
        <p:txBody>
          <a:bodyPr wrap="square" rtlCol="0">
            <a:spAutoFit/>
          </a:bodyPr>
          <a:lstStyle/>
          <a:p>
            <a:r>
              <a:rPr lang="nl-NL" b="1" dirty="0" smtClean="0"/>
              <a:t>j</a:t>
            </a:r>
            <a:r>
              <a:rPr lang="nl-NL" dirty="0" smtClean="0"/>
              <a:t>: Jan</a:t>
            </a:r>
          </a:p>
          <a:p>
            <a:r>
              <a:rPr lang="nl-NL" b="1" dirty="0" smtClean="0"/>
              <a:t>m</a:t>
            </a:r>
            <a:r>
              <a:rPr lang="nl-NL" dirty="0" smtClean="0"/>
              <a:t>: </a:t>
            </a:r>
            <a:r>
              <a:rPr lang="nl-NL" dirty="0" err="1" smtClean="0"/>
              <a:t>marie</a:t>
            </a:r>
            <a:endParaRPr lang="nl-NL" dirty="0" smtClean="0"/>
          </a:p>
          <a:p>
            <a:r>
              <a:rPr lang="nl-NL" b="1" dirty="0" smtClean="0"/>
              <a:t>p</a:t>
            </a:r>
            <a:r>
              <a:rPr lang="nl-NL" dirty="0" smtClean="0"/>
              <a:t>: “De propositielogica is correct”</a:t>
            </a:r>
          </a:p>
          <a:p>
            <a:r>
              <a:rPr lang="nl-NL" b="1" dirty="0" smtClean="0"/>
              <a:t>q</a:t>
            </a:r>
            <a:r>
              <a:rPr lang="nl-NL" dirty="0" smtClean="0"/>
              <a:t>: “De propositielogica is volledig”</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2000"/>
                                        <p:tgtEl>
                                          <p:spTgt spid="2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2000"/>
                                        <p:tgtEl>
                                          <p:spTgt spid="2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Effect transition="in" filter="fade">
                                      <p:cBhvr>
                                        <p:cTn id="18" dur="2000"/>
                                        <p:tgtEl>
                                          <p:spTgt spid="21">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2000"/>
                                        <p:tgtEl>
                                          <p:spTgt spid="21">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3" end="3"/>
                                            </p:txEl>
                                          </p:spTgt>
                                        </p:tgtEl>
                                        <p:attrNameLst>
                                          <p:attrName>style.visibility</p:attrName>
                                        </p:attrNameLst>
                                      </p:cBhvr>
                                      <p:to>
                                        <p:strVal val="visible"/>
                                      </p:to>
                                    </p:set>
                                    <p:animEffect transition="in" filter="fade">
                                      <p:cBhvr>
                                        <p:cTn id="24" dur="20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20" grpId="0" build="allAtOnce"/>
      <p:bldP spid="21"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i="1" dirty="0" smtClean="0"/>
              <a:t>Ex </a:t>
            </a:r>
            <a:r>
              <a:rPr lang="nl-NL" sz="3600" i="1" dirty="0" err="1" smtClean="0"/>
              <a:t>falso</a:t>
            </a:r>
            <a:r>
              <a:rPr lang="nl-NL" sz="3600" i="1" dirty="0" smtClean="0"/>
              <a:t> </a:t>
            </a:r>
            <a:r>
              <a:rPr lang="nl-NL" sz="3600" dirty="0" smtClean="0"/>
              <a:t>als de gebruiksregel voor de negatie (</a:t>
            </a:r>
            <a:r>
              <a:rPr lang="nl-NL" sz="3600" b="1" dirty="0" smtClean="0"/>
              <a:t>¬</a:t>
            </a:r>
            <a:r>
              <a:rPr lang="nl-NL" sz="3600" dirty="0" smtClean="0"/>
              <a:t>)</a:t>
            </a:r>
            <a:endParaRPr lang="nl-NL" sz="3600" dirty="0"/>
          </a:p>
        </p:txBody>
      </p:sp>
      <p:sp>
        <p:nvSpPr>
          <p:cNvPr id="20" name="Content Placeholder 2"/>
          <p:cNvSpPr txBox="1">
            <a:spLocks/>
          </p:cNvSpPr>
          <p:nvPr/>
        </p:nvSpPr>
        <p:spPr>
          <a:xfrm>
            <a:off x="755576" y="1999381"/>
            <a:ext cx="2664296" cy="45259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2.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3.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10. </a:t>
            </a:r>
            <a:r>
              <a:rPr kumimoji="0" lang="nl-NL" sz="2400" b="1" i="0" u="none" strike="noStrike" kern="1200" cap="none" spc="0" normalizeH="0" baseline="0" noProof="0" dirty="0" smtClean="0">
                <a:ln>
                  <a:noFill/>
                </a:ln>
                <a:solidFill>
                  <a:schemeClr val="tx1"/>
                </a:solidFill>
                <a:effectLst/>
                <a:uLnTx/>
                <a:uFillTx/>
                <a:latin typeface="+mn-lt"/>
                <a:ea typeface="+mn-ea"/>
                <a:cs typeface="+mn-cs"/>
              </a:rPr>
              <a:t>¬</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11.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514350" lvl="0" indent="-51435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15.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 </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lang="nl-NL" sz="2400" dirty="0" smtClean="0"/>
              <a:t>G </a:t>
            </a:r>
            <a:r>
              <a:rPr lang="nl-NL" sz="2400" b="1" dirty="0" smtClean="0"/>
              <a:t>¬ </a:t>
            </a:r>
            <a:r>
              <a:rPr lang="nl-NL" sz="2400" dirty="0" smtClean="0"/>
              <a:t>(3,10) </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nl-NL" sz="2400" b="0" i="0" u="none" strike="noStrike" kern="1200" cap="none" spc="0" normalizeH="0" baseline="-25000" noProof="0" dirty="0" smtClean="0">
              <a:ln>
                <a:noFill/>
              </a:ln>
              <a:solidFill>
                <a:schemeClr val="tx1"/>
              </a:solidFill>
              <a:effectLst/>
              <a:uLnTx/>
              <a:uFillTx/>
              <a:latin typeface="+mn-lt"/>
              <a:ea typeface="+mn-ea"/>
              <a:cs typeface="+mn-cs"/>
            </a:endParaRPr>
          </a:p>
        </p:txBody>
      </p:sp>
      <p:sp>
        <p:nvSpPr>
          <p:cNvPr id="21" name="TextBox 20"/>
          <p:cNvSpPr txBox="1"/>
          <p:nvPr/>
        </p:nvSpPr>
        <p:spPr>
          <a:xfrm>
            <a:off x="611560" y="5765194"/>
            <a:ext cx="3096344" cy="400110"/>
          </a:xfrm>
          <a:prstGeom prst="rect">
            <a:avLst/>
          </a:prstGeom>
          <a:noFill/>
        </p:spPr>
        <p:txBody>
          <a:bodyPr wrap="square" rtlCol="0">
            <a:spAutoFit/>
          </a:bodyPr>
          <a:lstStyle/>
          <a:p>
            <a:r>
              <a:rPr lang="nl-NL" sz="2000" i="1" dirty="0" smtClean="0"/>
              <a:t>Ex </a:t>
            </a:r>
            <a:r>
              <a:rPr lang="nl-NL" sz="2000" i="1" dirty="0" err="1" smtClean="0"/>
              <a:t>falso</a:t>
            </a:r>
            <a:r>
              <a:rPr lang="nl-NL" sz="2000" i="1" dirty="0" smtClean="0"/>
              <a:t> sequitur quodlibet</a:t>
            </a:r>
            <a:endParaRPr lang="nl-NL" sz="2000" i="1" dirty="0"/>
          </a:p>
        </p:txBody>
      </p:sp>
      <p:sp>
        <p:nvSpPr>
          <p:cNvPr id="10" name="TextBox 9"/>
          <p:cNvSpPr txBox="1"/>
          <p:nvPr/>
        </p:nvSpPr>
        <p:spPr>
          <a:xfrm>
            <a:off x="3779912" y="2060848"/>
            <a:ext cx="3312368" cy="1015663"/>
          </a:xfrm>
          <a:prstGeom prst="rect">
            <a:avLst/>
          </a:prstGeom>
          <a:noFill/>
        </p:spPr>
        <p:txBody>
          <a:bodyPr wrap="square" rtlCol="0">
            <a:spAutoFit/>
          </a:bodyPr>
          <a:lstStyle/>
          <a:p>
            <a:r>
              <a:rPr lang="nl-NL" sz="2000" dirty="0" smtClean="0"/>
              <a:t>De negatie treedt als enige logische constante op in de redeneervorm </a:t>
            </a:r>
            <a:r>
              <a:rPr lang="nl-NL" sz="2000" i="1" dirty="0" smtClean="0"/>
              <a:t>ex </a:t>
            </a:r>
            <a:r>
              <a:rPr lang="nl-NL" sz="2000" i="1" dirty="0" err="1" smtClean="0"/>
              <a:t>falso</a:t>
            </a:r>
            <a:r>
              <a:rPr lang="nl-NL" sz="2000" dirty="0" smtClean="0"/>
              <a:t> </a:t>
            </a:r>
            <a:endParaRPr lang="nl-NL" sz="2000" dirty="0"/>
          </a:p>
        </p:txBody>
      </p:sp>
    </p:spTree>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Kennislogica</a:t>
            </a:r>
            <a:endParaRPr lang="nl-NL" sz="3600" dirty="0"/>
          </a:p>
        </p:txBody>
      </p:sp>
      <p:sp>
        <p:nvSpPr>
          <p:cNvPr id="8" name="Content Placeholder 2"/>
          <p:cNvSpPr txBox="1">
            <a:spLocks/>
          </p:cNvSpPr>
          <p:nvPr/>
        </p:nvSpPr>
        <p:spPr>
          <a:xfrm>
            <a:off x="467544" y="1589311"/>
            <a:ext cx="8939336" cy="3886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noProof="0" dirty="0" smtClean="0"/>
              <a:t>Er is in het algemeen veel discussie over welke kennislogische                                 implicaties al dan niet als geldig moeten worden opgevat</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TextBox 15"/>
          <p:cNvSpPr txBox="1"/>
          <p:nvPr/>
        </p:nvSpPr>
        <p:spPr>
          <a:xfrm>
            <a:off x="899592" y="2780928"/>
            <a:ext cx="3168352" cy="400110"/>
          </a:xfrm>
          <a:prstGeom prst="rect">
            <a:avLst/>
          </a:prstGeom>
          <a:noFill/>
        </p:spPr>
        <p:txBody>
          <a:bodyPr wrap="square" rtlCol="0">
            <a:spAutoFit/>
          </a:bodyPr>
          <a:lstStyle/>
          <a:p>
            <a:r>
              <a:rPr lang="nl-NL" sz="2000" b="1" dirty="0" err="1" smtClean="0"/>
              <a:t>Kxp</a:t>
            </a:r>
            <a:r>
              <a:rPr lang="nl-NL" sz="2000" b="1" dirty="0" smtClean="0"/>
              <a:t> → p    </a:t>
            </a:r>
            <a:r>
              <a:rPr lang="nl-NL" sz="2000" dirty="0" smtClean="0"/>
              <a:t>?</a:t>
            </a:r>
            <a:r>
              <a:rPr lang="nl-NL" sz="2000" b="1" dirty="0" smtClean="0"/>
              <a:t>	</a:t>
            </a:r>
            <a:endParaRPr lang="nl-NL" sz="2000" b="1" dirty="0"/>
          </a:p>
        </p:txBody>
      </p:sp>
      <p:sp>
        <p:nvSpPr>
          <p:cNvPr id="9" name="TextBox 8"/>
          <p:cNvSpPr txBox="1"/>
          <p:nvPr/>
        </p:nvSpPr>
        <p:spPr>
          <a:xfrm>
            <a:off x="899592" y="3388930"/>
            <a:ext cx="3168352" cy="400110"/>
          </a:xfrm>
          <a:prstGeom prst="rect">
            <a:avLst/>
          </a:prstGeom>
          <a:noFill/>
        </p:spPr>
        <p:txBody>
          <a:bodyPr wrap="square" rtlCol="0">
            <a:spAutoFit/>
          </a:bodyPr>
          <a:lstStyle/>
          <a:p>
            <a:r>
              <a:rPr lang="nl-NL" sz="2000" b="1" dirty="0" err="1" smtClean="0"/>
              <a:t>Kxp</a:t>
            </a:r>
            <a:r>
              <a:rPr lang="nl-NL" sz="2000" b="1" dirty="0" smtClean="0"/>
              <a:t> → </a:t>
            </a:r>
            <a:r>
              <a:rPr lang="nl-NL" sz="2000" b="1" dirty="0" err="1" smtClean="0"/>
              <a:t>Bxp</a:t>
            </a:r>
            <a:r>
              <a:rPr lang="nl-NL" sz="2000" b="1" dirty="0" smtClean="0"/>
              <a:t>    </a:t>
            </a:r>
            <a:r>
              <a:rPr lang="nl-NL" sz="2000" dirty="0" smtClean="0"/>
              <a:t>?</a:t>
            </a:r>
            <a:r>
              <a:rPr lang="nl-NL" sz="2000" b="1" dirty="0" smtClean="0"/>
              <a:t>	</a:t>
            </a:r>
            <a:endParaRPr lang="nl-NL" sz="2000" b="1" dirty="0"/>
          </a:p>
        </p:txBody>
      </p:sp>
      <p:sp>
        <p:nvSpPr>
          <p:cNvPr id="10" name="TextBox 9"/>
          <p:cNvSpPr txBox="1"/>
          <p:nvPr/>
        </p:nvSpPr>
        <p:spPr>
          <a:xfrm>
            <a:off x="899592" y="4037002"/>
            <a:ext cx="3168352" cy="400110"/>
          </a:xfrm>
          <a:prstGeom prst="rect">
            <a:avLst/>
          </a:prstGeom>
          <a:noFill/>
        </p:spPr>
        <p:txBody>
          <a:bodyPr wrap="square" rtlCol="0">
            <a:spAutoFit/>
          </a:bodyPr>
          <a:lstStyle/>
          <a:p>
            <a:r>
              <a:rPr lang="nl-NL" sz="2000" b="1" dirty="0" err="1" smtClean="0"/>
              <a:t>Kxp</a:t>
            </a:r>
            <a:r>
              <a:rPr lang="nl-NL" sz="2000" b="1" dirty="0" smtClean="0"/>
              <a:t> → ¬</a:t>
            </a:r>
            <a:r>
              <a:rPr lang="nl-NL" sz="2000" b="1" dirty="0" err="1" smtClean="0"/>
              <a:t>Kx</a:t>
            </a:r>
            <a:r>
              <a:rPr lang="nl-NL" sz="2000" b="1" dirty="0" smtClean="0"/>
              <a:t>¬p    </a:t>
            </a:r>
            <a:r>
              <a:rPr lang="nl-NL" sz="2000" dirty="0" smtClean="0"/>
              <a:t>?</a:t>
            </a:r>
            <a:r>
              <a:rPr lang="nl-NL" sz="2000" b="1" dirty="0" smtClean="0"/>
              <a:t>	</a:t>
            </a:r>
            <a:endParaRPr lang="nl-NL" sz="2000" b="1" dirty="0"/>
          </a:p>
        </p:txBody>
      </p:sp>
      <p:sp>
        <p:nvSpPr>
          <p:cNvPr id="12" name="TextBox 11"/>
          <p:cNvSpPr txBox="1"/>
          <p:nvPr/>
        </p:nvSpPr>
        <p:spPr>
          <a:xfrm>
            <a:off x="3779912" y="2780928"/>
            <a:ext cx="3168352" cy="400110"/>
          </a:xfrm>
          <a:prstGeom prst="rect">
            <a:avLst/>
          </a:prstGeom>
          <a:noFill/>
        </p:spPr>
        <p:txBody>
          <a:bodyPr wrap="square" rtlCol="0">
            <a:spAutoFit/>
          </a:bodyPr>
          <a:lstStyle/>
          <a:p>
            <a:r>
              <a:rPr lang="nl-NL" sz="2000" b="1" dirty="0" err="1" smtClean="0"/>
              <a:t>Bxp</a:t>
            </a:r>
            <a:r>
              <a:rPr lang="nl-NL" sz="2000" b="1" dirty="0" smtClean="0"/>
              <a:t> → ¬</a:t>
            </a:r>
            <a:r>
              <a:rPr lang="nl-NL" sz="2000" b="1" dirty="0" err="1" smtClean="0"/>
              <a:t>Bx</a:t>
            </a:r>
            <a:r>
              <a:rPr lang="nl-NL" sz="2000" b="1" dirty="0" smtClean="0"/>
              <a:t>¬p    </a:t>
            </a:r>
            <a:r>
              <a:rPr lang="nl-NL" sz="2000" dirty="0" smtClean="0"/>
              <a:t>?</a:t>
            </a:r>
            <a:r>
              <a:rPr lang="nl-NL" sz="2000" b="1" dirty="0" smtClean="0"/>
              <a:t>	</a:t>
            </a:r>
            <a:endParaRPr lang="nl-NL" sz="2000" b="1" dirty="0"/>
          </a:p>
        </p:txBody>
      </p:sp>
      <p:sp>
        <p:nvSpPr>
          <p:cNvPr id="13" name="TextBox 12"/>
          <p:cNvSpPr txBox="1"/>
          <p:nvPr/>
        </p:nvSpPr>
        <p:spPr>
          <a:xfrm>
            <a:off x="3779912" y="3356992"/>
            <a:ext cx="3168352" cy="400110"/>
          </a:xfrm>
          <a:prstGeom prst="rect">
            <a:avLst/>
          </a:prstGeom>
          <a:noFill/>
        </p:spPr>
        <p:txBody>
          <a:bodyPr wrap="square" rtlCol="0">
            <a:spAutoFit/>
          </a:bodyPr>
          <a:lstStyle/>
          <a:p>
            <a:r>
              <a:rPr lang="nl-NL" sz="2000" b="1" dirty="0" smtClean="0"/>
              <a:t>(</a:t>
            </a:r>
            <a:r>
              <a:rPr lang="nl-NL" sz="2000" b="1" dirty="0" err="1" smtClean="0"/>
              <a:t>Kxp</a:t>
            </a:r>
            <a:r>
              <a:rPr lang="nl-NL" sz="2000" b="1" dirty="0" smtClean="0"/>
              <a:t> ∧ </a:t>
            </a:r>
            <a:r>
              <a:rPr lang="nl-NL" sz="2000" b="1" dirty="0" err="1" smtClean="0"/>
              <a:t>Kxq</a:t>
            </a:r>
            <a:r>
              <a:rPr lang="nl-NL" sz="2000" b="1" dirty="0" smtClean="0"/>
              <a:t>) → </a:t>
            </a:r>
            <a:r>
              <a:rPr lang="nl-NL" sz="2000" b="1" dirty="0" err="1" smtClean="0"/>
              <a:t>Kx</a:t>
            </a:r>
            <a:r>
              <a:rPr lang="nl-NL" sz="2000" b="1" dirty="0" smtClean="0"/>
              <a:t>(p∧q)    </a:t>
            </a:r>
            <a:r>
              <a:rPr lang="nl-NL" sz="2000" dirty="0" smtClean="0"/>
              <a:t>?</a:t>
            </a:r>
            <a:r>
              <a:rPr lang="nl-NL" sz="2000" b="1" dirty="0" smtClean="0"/>
              <a:t>	</a:t>
            </a:r>
            <a:endParaRPr lang="nl-NL" sz="2000" b="1" dirty="0"/>
          </a:p>
        </p:txBody>
      </p:sp>
      <p:sp>
        <p:nvSpPr>
          <p:cNvPr id="14" name="TextBox 13"/>
          <p:cNvSpPr txBox="1"/>
          <p:nvPr/>
        </p:nvSpPr>
        <p:spPr>
          <a:xfrm>
            <a:off x="3779912" y="3933056"/>
            <a:ext cx="3168352" cy="707886"/>
          </a:xfrm>
          <a:prstGeom prst="rect">
            <a:avLst/>
          </a:prstGeom>
          <a:noFill/>
        </p:spPr>
        <p:txBody>
          <a:bodyPr wrap="square" rtlCol="0">
            <a:spAutoFit/>
          </a:bodyPr>
          <a:lstStyle/>
          <a:p>
            <a:r>
              <a:rPr lang="nl-NL" sz="2000" b="1" dirty="0" smtClean="0"/>
              <a:t>(</a:t>
            </a:r>
            <a:r>
              <a:rPr lang="nl-NL" sz="2000" b="1" dirty="0" err="1" smtClean="0"/>
              <a:t>Kxp</a:t>
            </a:r>
            <a:r>
              <a:rPr lang="nl-NL" sz="2000" b="1" dirty="0" smtClean="0"/>
              <a:t> ∧ </a:t>
            </a:r>
            <a:r>
              <a:rPr lang="nl-NL" sz="2000" b="1" dirty="0" err="1" smtClean="0"/>
              <a:t>Kx</a:t>
            </a:r>
            <a:r>
              <a:rPr lang="nl-NL" sz="2000" b="1" dirty="0" smtClean="0"/>
              <a:t>(p→q)) → </a:t>
            </a:r>
            <a:r>
              <a:rPr lang="nl-NL" sz="2000" b="1" dirty="0" err="1" smtClean="0"/>
              <a:t>Kxq</a:t>
            </a:r>
            <a:r>
              <a:rPr lang="nl-NL" sz="2000" b="1" dirty="0" smtClean="0"/>
              <a:t>    </a:t>
            </a:r>
            <a:r>
              <a:rPr lang="nl-NL" sz="2000" dirty="0" smtClean="0"/>
              <a:t>?</a:t>
            </a:r>
            <a:r>
              <a:rPr lang="nl-NL" sz="2000" b="1" dirty="0" smtClean="0"/>
              <a:t>	</a:t>
            </a:r>
            <a:endParaRPr lang="nl-NL" sz="2000" b="1" dirty="0"/>
          </a:p>
        </p:txBody>
      </p:sp>
      <p:sp>
        <p:nvSpPr>
          <p:cNvPr id="15" name="TextBox 14"/>
          <p:cNvSpPr txBox="1"/>
          <p:nvPr/>
        </p:nvSpPr>
        <p:spPr>
          <a:xfrm>
            <a:off x="3779912" y="4509120"/>
            <a:ext cx="3168352" cy="400110"/>
          </a:xfrm>
          <a:prstGeom prst="rect">
            <a:avLst/>
          </a:prstGeom>
          <a:noFill/>
        </p:spPr>
        <p:txBody>
          <a:bodyPr wrap="square" rtlCol="0">
            <a:spAutoFit/>
          </a:bodyPr>
          <a:lstStyle/>
          <a:p>
            <a:r>
              <a:rPr lang="nl-NL" sz="2000" b="1" dirty="0" err="1" smtClean="0"/>
              <a:t>Kxp</a:t>
            </a:r>
            <a:r>
              <a:rPr lang="nl-NL" sz="2000" b="1" dirty="0" smtClean="0"/>
              <a:t> → </a:t>
            </a:r>
            <a:r>
              <a:rPr lang="nl-NL" sz="2000" b="1" dirty="0" err="1" smtClean="0"/>
              <a:t>Kx</a:t>
            </a:r>
            <a:r>
              <a:rPr lang="nl-NL" sz="2000" b="1" dirty="0" smtClean="0"/>
              <a:t>(</a:t>
            </a:r>
            <a:r>
              <a:rPr lang="nl-NL" sz="2000" b="1" dirty="0" err="1" smtClean="0"/>
              <a:t>Kxp</a:t>
            </a:r>
            <a:r>
              <a:rPr lang="nl-NL" sz="2000" b="1" dirty="0" smtClean="0"/>
              <a:t>) </a:t>
            </a:r>
            <a:r>
              <a:rPr lang="nl-NL" sz="2000" dirty="0" smtClean="0"/>
              <a:t>?</a:t>
            </a:r>
            <a:r>
              <a:rPr lang="nl-NL" sz="2000" b="1" dirty="0" smtClean="0"/>
              <a:t>	</a:t>
            </a:r>
            <a:endParaRPr lang="nl-NL"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20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20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9" grpId="0" build="allAtOnce"/>
      <p:bldP spid="10" grpId="0" build="allAtOnce"/>
      <p:bldP spid="12" grpId="0" build="allAtOnce"/>
      <p:bldP spid="13" grpId="0" build="allAtOnce"/>
      <p:bldP spid="14" grpId="0" build="allAtOnce"/>
      <p:bldP spid="15"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Nogmaals: Introductieregel voor de negatie</a:t>
            </a:r>
            <a:endParaRPr lang="nl-NL" sz="3600" i="1" dirty="0"/>
          </a:p>
        </p:txBody>
      </p:sp>
      <p:sp>
        <p:nvSpPr>
          <p:cNvPr id="6" name="Content Placeholder 2"/>
          <p:cNvSpPr>
            <a:spLocks noGrp="1"/>
          </p:cNvSpPr>
          <p:nvPr>
            <p:ph idx="1"/>
          </p:nvPr>
        </p:nvSpPr>
        <p:spPr>
          <a:xfrm>
            <a:off x="323528" y="1639341"/>
            <a:ext cx="8229600" cy="4525963"/>
          </a:xfrm>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 </a:t>
            </a:r>
            <a:r>
              <a:rPr lang="nl-NL" sz="2400" dirty="0" smtClean="0"/>
              <a:t>     </a:t>
            </a:r>
            <a:r>
              <a:rPr lang="nl-NL" sz="2400" dirty="0" err="1" smtClean="0"/>
              <a:t>Ass</a:t>
            </a:r>
            <a:r>
              <a:rPr lang="nl-NL" sz="2400" dirty="0" smtClean="0"/>
              <a:t>.</a:t>
            </a:r>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15. </a:t>
            </a:r>
            <a:r>
              <a:rPr lang="el-GR" sz="2400" b="1" i="1" dirty="0" smtClean="0"/>
              <a:t>β </a:t>
            </a:r>
            <a:r>
              <a:rPr lang="nl-NL" sz="2400" b="1" dirty="0" smtClean="0"/>
              <a:t>∧</a:t>
            </a:r>
            <a:r>
              <a:rPr lang="nl-NL" sz="2400" b="1" i="1" dirty="0" smtClean="0"/>
              <a:t> </a:t>
            </a:r>
            <a:r>
              <a:rPr lang="nl-NL" sz="2400" b="1" dirty="0" smtClean="0"/>
              <a:t>¬</a:t>
            </a:r>
            <a:r>
              <a:rPr lang="el-GR" sz="2400" b="1" i="1" dirty="0" smtClean="0"/>
              <a:t>β</a:t>
            </a:r>
            <a:endParaRPr lang="nl-NL" sz="2400" dirty="0" smtClean="0"/>
          </a:p>
          <a:p>
            <a:pPr marL="514350" indent="-514350">
              <a:buNone/>
            </a:pPr>
            <a:r>
              <a:rPr lang="nl-NL" sz="2400" dirty="0" smtClean="0"/>
              <a:t>16. </a:t>
            </a:r>
            <a:r>
              <a:rPr lang="nl-NL" sz="2400" b="1" dirty="0" smtClean="0"/>
              <a:t>¬</a:t>
            </a:r>
            <a:r>
              <a:rPr lang="el-GR" sz="2400" b="1" i="1" dirty="0" smtClean="0"/>
              <a:t>α</a:t>
            </a:r>
            <a:r>
              <a:rPr lang="nl-NL" sz="2400" b="1" i="1" dirty="0" smtClean="0"/>
              <a:t>          </a:t>
            </a:r>
            <a:r>
              <a:rPr lang="nl-NL" sz="2400" dirty="0" smtClean="0"/>
              <a:t>I </a:t>
            </a:r>
            <a:r>
              <a:rPr lang="nl-NL" sz="2400" b="1" dirty="0" smtClean="0"/>
              <a:t>¬</a:t>
            </a:r>
            <a:r>
              <a:rPr lang="nl-NL" sz="2400" dirty="0" smtClean="0"/>
              <a:t> (10,15)</a:t>
            </a:r>
          </a:p>
          <a:p>
            <a:pPr marL="514350" indent="-514350">
              <a:buNone/>
            </a:pPr>
            <a:r>
              <a:rPr lang="nl-NL" sz="2400" dirty="0" smtClean="0"/>
              <a:t> </a:t>
            </a:r>
            <a:endParaRPr lang="nl-NL" sz="2400" baseline="-25000" dirty="0" smtClean="0"/>
          </a:p>
        </p:txBody>
      </p:sp>
      <p:cxnSp>
        <p:nvCxnSpPr>
          <p:cNvPr id="7" name="Straight Connector 6"/>
          <p:cNvCxnSpPr/>
          <p:nvPr/>
        </p:nvCxnSpPr>
        <p:spPr>
          <a:xfrm flipH="1">
            <a:off x="323528" y="3429000"/>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3528" y="3429000"/>
            <a:ext cx="0" cy="1728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3528" y="5157192"/>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520" y="5949280"/>
            <a:ext cx="3096344" cy="400110"/>
          </a:xfrm>
          <a:prstGeom prst="rect">
            <a:avLst/>
          </a:prstGeom>
          <a:noFill/>
        </p:spPr>
        <p:txBody>
          <a:bodyPr wrap="square" rtlCol="0">
            <a:spAutoFit/>
          </a:bodyPr>
          <a:lstStyle/>
          <a:p>
            <a:r>
              <a:rPr lang="nl-NL" sz="2000" i="1" dirty="0" err="1" smtClean="0"/>
              <a:t>Reductio</a:t>
            </a:r>
            <a:r>
              <a:rPr lang="nl-NL" sz="2000" i="1" dirty="0" smtClean="0"/>
              <a:t> ad </a:t>
            </a:r>
            <a:r>
              <a:rPr lang="nl-NL" sz="2000" i="1" dirty="0" err="1" smtClean="0"/>
              <a:t>absurdum</a:t>
            </a:r>
            <a:endParaRPr lang="nl-NL" sz="2000" i="1" dirty="0"/>
          </a:p>
        </p:txBody>
      </p:sp>
      <p:sp>
        <p:nvSpPr>
          <p:cNvPr id="13" name="Content Placeholder 2"/>
          <p:cNvSpPr txBox="1">
            <a:spLocks/>
          </p:cNvSpPr>
          <p:nvPr/>
        </p:nvSpPr>
        <p:spPr>
          <a:xfrm>
            <a:off x="3831232" y="1639341"/>
            <a:ext cx="2973016" cy="2725763"/>
          </a:xfrm>
          <a:prstGeom prst="rect">
            <a:avLst/>
          </a:prstGeom>
        </p:spPr>
        <p:txBody>
          <a:bodyPr vert="horz" lIns="91440" tIns="45720" rIns="91440" bIns="45720" rtlCol="0">
            <a:normAutofit/>
          </a:bodyPr>
          <a:lstStyle/>
          <a:p>
            <a:pPr marL="514350" lvl="0" indent="-51435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 </a:t>
            </a:r>
            <a:r>
              <a:rPr lang="nl-NL" sz="2400" b="1" dirty="0" smtClean="0">
                <a:solidFill>
                  <a:srgbClr val="0070C0"/>
                </a:solidFill>
              </a:rPr>
              <a:t>¬P   </a:t>
            </a:r>
            <a:r>
              <a:rPr lang="nl-NL" sz="2400" b="1" dirty="0" err="1" smtClean="0"/>
              <a:t>Ass</a:t>
            </a:r>
            <a:r>
              <a:rPr lang="nl-NL" sz="2400" b="1" dirty="0" smtClean="0"/>
              <a:t>.</a:t>
            </a:r>
            <a:endParaRPr kumimoji="0" lang="nl-NL" sz="2400" b="0" i="0" u="none" strike="noStrike" kern="1200" cap="none" spc="0" normalizeH="0" baseline="0" noProof="0" dirty="0" smtClean="0">
              <a:ln>
                <a:noFill/>
              </a:ln>
              <a:solidFill>
                <a:srgbClr val="0070C0"/>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2. …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3.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514350" lvl="0" indent="-51435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10. </a:t>
            </a:r>
            <a:r>
              <a:rPr kumimoji="0" lang="nl-NL" sz="2400" b="1" i="0" u="none" strike="noStrike" kern="1200" cap="none" spc="0" normalizeH="0" baseline="0" noProof="0" dirty="0" smtClean="0">
                <a:ln>
                  <a:noFill/>
                </a:ln>
                <a:solidFill>
                  <a:srgbClr val="0070C0"/>
                </a:solidFill>
                <a:effectLst/>
                <a:uLnTx/>
                <a:uFillTx/>
                <a:latin typeface="+mn-lt"/>
                <a:ea typeface="+mn-ea"/>
                <a:cs typeface="+mn-cs"/>
              </a:rPr>
              <a:t>Q </a:t>
            </a:r>
            <a:r>
              <a:rPr lang="nl-NL" sz="2400" b="1" dirty="0" smtClean="0">
                <a:solidFill>
                  <a:srgbClr val="0070C0"/>
                </a:solidFill>
              </a:rPr>
              <a:t>∧ ¬Q</a:t>
            </a:r>
            <a:r>
              <a:rPr lang="nl-NL" sz="2400" b="1" dirty="0" smtClean="0"/>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p>
          <a:p>
            <a:pPr marL="514350" lvl="0" indent="-514350">
              <a:spcBef>
                <a:spcPct val="20000"/>
              </a:spcBef>
            </a:pPr>
            <a:r>
              <a:rPr lang="nl-NL" sz="2400" dirty="0" smtClean="0"/>
              <a:t>11.</a:t>
            </a:r>
            <a:r>
              <a:rPr lang="nl-NL" sz="2400" dirty="0" smtClean="0">
                <a:solidFill>
                  <a:srgbClr val="FF0000"/>
                </a:solidFill>
              </a:rPr>
              <a:t> </a:t>
            </a:r>
            <a:r>
              <a:rPr lang="nl-NL" sz="2400" b="1" dirty="0" smtClean="0">
                <a:solidFill>
                  <a:srgbClr val="0070C0"/>
                </a:solidFill>
              </a:rPr>
              <a:t>P</a:t>
            </a:r>
            <a:r>
              <a:rPr lang="nl-NL" sz="2400" b="1" dirty="0" smtClean="0">
                <a:solidFill>
                  <a:srgbClr val="FF0000"/>
                </a:solidFill>
              </a:rPr>
              <a:t>     </a:t>
            </a:r>
            <a:r>
              <a:rPr lang="nl-NL" sz="2400" b="1" dirty="0" smtClean="0"/>
              <a:t>I ¬ (1,10) </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flipH="1">
            <a:off x="3779912" y="1556792"/>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79912" y="1556792"/>
            <a:ext cx="0" cy="2304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79912" y="3861048"/>
            <a:ext cx="1800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00192" y="2204864"/>
            <a:ext cx="2376264" cy="400110"/>
          </a:xfrm>
          <a:prstGeom prst="rect">
            <a:avLst/>
          </a:prstGeom>
          <a:noFill/>
        </p:spPr>
        <p:txBody>
          <a:bodyPr wrap="square" rtlCol="0">
            <a:spAutoFit/>
          </a:bodyPr>
          <a:lstStyle/>
          <a:p>
            <a:r>
              <a:rPr lang="nl-NL" sz="2000" dirty="0" smtClean="0"/>
              <a:t>Is dit geoorloofd? </a:t>
            </a:r>
            <a:endParaRPr lang="nl-NL"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Nogmaals: Introductieregel voor de negatie</a:t>
            </a:r>
            <a:endParaRPr lang="nl-NL" sz="3600" i="1" dirty="0"/>
          </a:p>
        </p:txBody>
      </p:sp>
      <p:sp>
        <p:nvSpPr>
          <p:cNvPr id="6" name="Content Placeholder 2"/>
          <p:cNvSpPr>
            <a:spLocks noGrp="1"/>
          </p:cNvSpPr>
          <p:nvPr>
            <p:ph idx="1"/>
          </p:nvPr>
        </p:nvSpPr>
        <p:spPr>
          <a:xfrm>
            <a:off x="323528" y="1639341"/>
            <a:ext cx="8229600" cy="4525963"/>
          </a:xfrm>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 </a:t>
            </a:r>
            <a:r>
              <a:rPr lang="nl-NL" sz="2400" dirty="0" smtClean="0"/>
              <a:t>     </a:t>
            </a:r>
            <a:r>
              <a:rPr lang="nl-NL" sz="2400" dirty="0" err="1" smtClean="0"/>
              <a:t>Ass</a:t>
            </a:r>
            <a:r>
              <a:rPr lang="nl-NL" sz="2400" dirty="0" smtClean="0"/>
              <a:t>.</a:t>
            </a:r>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15. </a:t>
            </a:r>
            <a:r>
              <a:rPr lang="el-GR" sz="2400" b="1" i="1" dirty="0" smtClean="0"/>
              <a:t>β </a:t>
            </a:r>
            <a:r>
              <a:rPr lang="nl-NL" sz="2400" b="1" dirty="0" smtClean="0"/>
              <a:t>∧</a:t>
            </a:r>
            <a:r>
              <a:rPr lang="nl-NL" sz="2400" b="1" i="1" dirty="0" smtClean="0"/>
              <a:t> </a:t>
            </a:r>
            <a:r>
              <a:rPr lang="nl-NL" sz="2400" b="1" dirty="0" smtClean="0"/>
              <a:t>¬</a:t>
            </a:r>
            <a:r>
              <a:rPr lang="el-GR" sz="2400" b="1" i="1" dirty="0" smtClean="0"/>
              <a:t>β</a:t>
            </a:r>
            <a:endParaRPr lang="nl-NL" sz="2400" dirty="0" smtClean="0"/>
          </a:p>
          <a:p>
            <a:pPr marL="514350" indent="-514350">
              <a:buNone/>
            </a:pPr>
            <a:r>
              <a:rPr lang="nl-NL" sz="2400" dirty="0" smtClean="0"/>
              <a:t>16. </a:t>
            </a:r>
            <a:r>
              <a:rPr lang="nl-NL" sz="2400" b="1" dirty="0" smtClean="0"/>
              <a:t>¬</a:t>
            </a:r>
            <a:r>
              <a:rPr lang="el-GR" sz="2400" b="1" i="1" dirty="0" smtClean="0"/>
              <a:t>α</a:t>
            </a:r>
            <a:r>
              <a:rPr lang="nl-NL" sz="2400" b="1" i="1" dirty="0" smtClean="0"/>
              <a:t>          </a:t>
            </a:r>
            <a:r>
              <a:rPr lang="nl-NL" sz="2400" dirty="0" smtClean="0"/>
              <a:t>I </a:t>
            </a:r>
            <a:r>
              <a:rPr lang="nl-NL" sz="2400" b="1" dirty="0" smtClean="0"/>
              <a:t>¬</a:t>
            </a:r>
            <a:r>
              <a:rPr lang="nl-NL" sz="2400" dirty="0" smtClean="0"/>
              <a:t> (10,15)</a:t>
            </a:r>
          </a:p>
          <a:p>
            <a:pPr marL="514350" indent="-514350">
              <a:buNone/>
            </a:pPr>
            <a:r>
              <a:rPr lang="nl-NL" sz="2400" dirty="0" smtClean="0"/>
              <a:t> </a:t>
            </a:r>
            <a:endParaRPr lang="nl-NL" sz="2400" baseline="-25000" dirty="0" smtClean="0"/>
          </a:p>
        </p:txBody>
      </p:sp>
      <p:cxnSp>
        <p:nvCxnSpPr>
          <p:cNvPr id="7" name="Straight Connector 6"/>
          <p:cNvCxnSpPr/>
          <p:nvPr/>
        </p:nvCxnSpPr>
        <p:spPr>
          <a:xfrm flipH="1">
            <a:off x="323528" y="3429000"/>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3528" y="3429000"/>
            <a:ext cx="0" cy="1728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3528" y="5157192"/>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520" y="5949280"/>
            <a:ext cx="3096344" cy="400110"/>
          </a:xfrm>
          <a:prstGeom prst="rect">
            <a:avLst/>
          </a:prstGeom>
          <a:noFill/>
        </p:spPr>
        <p:txBody>
          <a:bodyPr wrap="square" rtlCol="0">
            <a:spAutoFit/>
          </a:bodyPr>
          <a:lstStyle/>
          <a:p>
            <a:r>
              <a:rPr lang="nl-NL" sz="2000" i="1" dirty="0" err="1" smtClean="0"/>
              <a:t>Reductio</a:t>
            </a:r>
            <a:r>
              <a:rPr lang="nl-NL" sz="2000" i="1" dirty="0" smtClean="0"/>
              <a:t> ad </a:t>
            </a:r>
            <a:r>
              <a:rPr lang="nl-NL" sz="2000" i="1" dirty="0" err="1" smtClean="0"/>
              <a:t>absurdum</a:t>
            </a:r>
            <a:endParaRPr lang="nl-NL" sz="2000" i="1" dirty="0"/>
          </a:p>
        </p:txBody>
      </p:sp>
      <p:sp>
        <p:nvSpPr>
          <p:cNvPr id="13" name="Content Placeholder 2"/>
          <p:cNvSpPr txBox="1">
            <a:spLocks/>
          </p:cNvSpPr>
          <p:nvPr/>
        </p:nvSpPr>
        <p:spPr>
          <a:xfrm>
            <a:off x="3831232" y="1639341"/>
            <a:ext cx="2973016" cy="2725763"/>
          </a:xfrm>
          <a:prstGeom prst="rect">
            <a:avLst/>
          </a:prstGeom>
        </p:spPr>
        <p:txBody>
          <a:bodyPr vert="horz" lIns="91440" tIns="45720" rIns="91440" bIns="45720" rtlCol="0">
            <a:normAutofit/>
          </a:bodyPr>
          <a:lstStyle/>
          <a:p>
            <a:pPr marL="514350" lvl="0" indent="-51435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 </a:t>
            </a:r>
            <a:r>
              <a:rPr lang="nl-NL" sz="2400" b="1" dirty="0" smtClean="0">
                <a:solidFill>
                  <a:srgbClr val="0070C0"/>
                </a:solidFill>
              </a:rPr>
              <a:t>¬P   </a:t>
            </a:r>
            <a:r>
              <a:rPr lang="nl-NL" sz="2400" b="1" dirty="0" err="1" smtClean="0"/>
              <a:t>Ass</a:t>
            </a:r>
            <a:r>
              <a:rPr lang="nl-NL" sz="2400" b="1" dirty="0" smtClean="0"/>
              <a:t>.</a:t>
            </a:r>
            <a:endParaRPr kumimoji="0" lang="nl-NL" sz="2400" b="0" i="0" u="none" strike="noStrike" kern="1200" cap="none" spc="0" normalizeH="0" baseline="0" noProof="0" dirty="0" smtClean="0">
              <a:ln>
                <a:noFill/>
              </a:ln>
              <a:solidFill>
                <a:srgbClr val="0070C0"/>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2. …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3.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514350" lvl="0" indent="-51435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10. </a:t>
            </a:r>
            <a:r>
              <a:rPr kumimoji="0" lang="nl-NL" sz="2400" b="1" i="0" u="none" strike="noStrike" kern="1200" cap="none" spc="0" normalizeH="0" baseline="0" noProof="0" dirty="0" smtClean="0">
                <a:ln>
                  <a:noFill/>
                </a:ln>
                <a:solidFill>
                  <a:srgbClr val="0070C0"/>
                </a:solidFill>
                <a:effectLst/>
                <a:uLnTx/>
                <a:uFillTx/>
                <a:latin typeface="+mn-lt"/>
                <a:ea typeface="+mn-ea"/>
                <a:cs typeface="+mn-cs"/>
              </a:rPr>
              <a:t>Q </a:t>
            </a:r>
            <a:r>
              <a:rPr lang="nl-NL" sz="2400" b="1" dirty="0" smtClean="0">
                <a:solidFill>
                  <a:srgbClr val="0070C0"/>
                </a:solidFill>
              </a:rPr>
              <a:t>∧ ¬Q</a:t>
            </a:r>
            <a:r>
              <a:rPr lang="nl-NL" sz="2400" b="1" dirty="0" smtClean="0"/>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p>
          <a:p>
            <a:pPr marL="514350" lvl="0" indent="-514350">
              <a:spcBef>
                <a:spcPct val="20000"/>
              </a:spcBef>
            </a:pPr>
            <a:r>
              <a:rPr lang="nl-NL" sz="2400" b="1" dirty="0" smtClean="0">
                <a:solidFill>
                  <a:srgbClr val="FF0000"/>
                </a:solidFill>
              </a:rPr>
              <a:t>11.</a:t>
            </a:r>
            <a:r>
              <a:rPr lang="nl-NL" sz="2400" dirty="0" smtClean="0">
                <a:solidFill>
                  <a:srgbClr val="FF0000"/>
                </a:solidFill>
              </a:rPr>
              <a:t> </a:t>
            </a:r>
            <a:r>
              <a:rPr lang="nl-NL" sz="2400" b="1" dirty="0" smtClean="0">
                <a:solidFill>
                  <a:srgbClr val="FF0000"/>
                </a:solidFill>
              </a:rPr>
              <a:t>P     I ¬ (1,10)</a:t>
            </a:r>
            <a:r>
              <a:rPr lang="nl-NL" sz="2400" b="1" dirty="0" smtClean="0"/>
              <a:t> </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flipH="1">
            <a:off x="3779912" y="1556792"/>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79912" y="1556792"/>
            <a:ext cx="0" cy="2304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79912" y="3861048"/>
            <a:ext cx="1800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28184" y="2195572"/>
            <a:ext cx="2376264" cy="400110"/>
          </a:xfrm>
          <a:prstGeom prst="rect">
            <a:avLst/>
          </a:prstGeom>
          <a:noFill/>
        </p:spPr>
        <p:txBody>
          <a:bodyPr wrap="square" rtlCol="0">
            <a:spAutoFit/>
          </a:bodyPr>
          <a:lstStyle/>
          <a:p>
            <a:r>
              <a:rPr lang="nl-NL" sz="2000" b="1" dirty="0" smtClean="0">
                <a:solidFill>
                  <a:srgbClr val="FF0000"/>
                </a:solidFill>
              </a:rPr>
              <a:t>Nee, dit volgt niet!</a:t>
            </a:r>
            <a:endParaRPr lang="nl-NL" sz="2000" b="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Nogmaals: Introductieregel voor de negatie</a:t>
            </a:r>
            <a:endParaRPr lang="nl-NL" sz="3600" i="1" dirty="0"/>
          </a:p>
        </p:txBody>
      </p:sp>
      <p:sp>
        <p:nvSpPr>
          <p:cNvPr id="6" name="Content Placeholder 2"/>
          <p:cNvSpPr>
            <a:spLocks noGrp="1"/>
          </p:cNvSpPr>
          <p:nvPr>
            <p:ph idx="1"/>
          </p:nvPr>
        </p:nvSpPr>
        <p:spPr>
          <a:xfrm>
            <a:off x="323528" y="1639341"/>
            <a:ext cx="8229600" cy="4525963"/>
          </a:xfrm>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 </a:t>
            </a:r>
            <a:r>
              <a:rPr lang="nl-NL" sz="2400" dirty="0" smtClean="0"/>
              <a:t>     </a:t>
            </a:r>
            <a:r>
              <a:rPr lang="nl-NL" sz="2400" dirty="0" err="1" smtClean="0"/>
              <a:t>Ass</a:t>
            </a:r>
            <a:r>
              <a:rPr lang="nl-NL" sz="2400" dirty="0" smtClean="0"/>
              <a:t>.</a:t>
            </a:r>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15. </a:t>
            </a:r>
            <a:r>
              <a:rPr lang="el-GR" sz="2400" b="1" i="1" dirty="0" smtClean="0"/>
              <a:t>β </a:t>
            </a:r>
            <a:r>
              <a:rPr lang="nl-NL" sz="2400" b="1" dirty="0" smtClean="0"/>
              <a:t>∧</a:t>
            </a:r>
            <a:r>
              <a:rPr lang="nl-NL" sz="2400" b="1" i="1" dirty="0" smtClean="0"/>
              <a:t> </a:t>
            </a:r>
            <a:r>
              <a:rPr lang="nl-NL" sz="2400" b="1" dirty="0" smtClean="0"/>
              <a:t>¬</a:t>
            </a:r>
            <a:r>
              <a:rPr lang="el-GR" sz="2400" b="1" i="1" dirty="0" smtClean="0"/>
              <a:t>β</a:t>
            </a:r>
            <a:endParaRPr lang="nl-NL" sz="2400" dirty="0" smtClean="0"/>
          </a:p>
          <a:p>
            <a:pPr marL="514350" indent="-514350">
              <a:buNone/>
            </a:pPr>
            <a:r>
              <a:rPr lang="nl-NL" sz="2400" dirty="0" smtClean="0"/>
              <a:t>16. </a:t>
            </a:r>
            <a:r>
              <a:rPr lang="nl-NL" sz="2400" b="1" dirty="0" smtClean="0"/>
              <a:t>¬</a:t>
            </a:r>
            <a:r>
              <a:rPr lang="el-GR" sz="2400" b="1" i="1" dirty="0" smtClean="0"/>
              <a:t>α</a:t>
            </a:r>
            <a:r>
              <a:rPr lang="nl-NL" sz="2400" b="1" i="1" dirty="0" smtClean="0"/>
              <a:t>          </a:t>
            </a:r>
            <a:r>
              <a:rPr lang="nl-NL" sz="2400" dirty="0" smtClean="0"/>
              <a:t>I </a:t>
            </a:r>
            <a:r>
              <a:rPr lang="nl-NL" sz="2400" b="1" dirty="0" smtClean="0"/>
              <a:t>¬</a:t>
            </a:r>
            <a:r>
              <a:rPr lang="nl-NL" sz="2400" dirty="0" smtClean="0"/>
              <a:t> (10,15)</a:t>
            </a:r>
          </a:p>
          <a:p>
            <a:pPr marL="514350" indent="-514350">
              <a:buNone/>
            </a:pPr>
            <a:r>
              <a:rPr lang="nl-NL" sz="2400" dirty="0" smtClean="0"/>
              <a:t> </a:t>
            </a:r>
            <a:endParaRPr lang="nl-NL" sz="2400" baseline="-25000" dirty="0" smtClean="0"/>
          </a:p>
        </p:txBody>
      </p:sp>
      <p:cxnSp>
        <p:nvCxnSpPr>
          <p:cNvPr id="7" name="Straight Connector 6"/>
          <p:cNvCxnSpPr/>
          <p:nvPr/>
        </p:nvCxnSpPr>
        <p:spPr>
          <a:xfrm flipH="1">
            <a:off x="323528" y="3429000"/>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3528" y="3429000"/>
            <a:ext cx="0" cy="1728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3528" y="5157192"/>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520" y="5949280"/>
            <a:ext cx="3096344" cy="400110"/>
          </a:xfrm>
          <a:prstGeom prst="rect">
            <a:avLst/>
          </a:prstGeom>
          <a:noFill/>
        </p:spPr>
        <p:txBody>
          <a:bodyPr wrap="square" rtlCol="0">
            <a:spAutoFit/>
          </a:bodyPr>
          <a:lstStyle/>
          <a:p>
            <a:r>
              <a:rPr lang="nl-NL" sz="2000" i="1" dirty="0" err="1" smtClean="0"/>
              <a:t>Reductio</a:t>
            </a:r>
            <a:r>
              <a:rPr lang="nl-NL" sz="2000" i="1" dirty="0" smtClean="0"/>
              <a:t> ad </a:t>
            </a:r>
            <a:r>
              <a:rPr lang="nl-NL" sz="2000" i="1" dirty="0" err="1" smtClean="0"/>
              <a:t>absurdum</a:t>
            </a:r>
            <a:endParaRPr lang="nl-NL" sz="2000" i="1" dirty="0"/>
          </a:p>
        </p:txBody>
      </p:sp>
      <p:sp>
        <p:nvSpPr>
          <p:cNvPr id="13" name="Content Placeholder 2"/>
          <p:cNvSpPr txBox="1">
            <a:spLocks/>
          </p:cNvSpPr>
          <p:nvPr/>
        </p:nvSpPr>
        <p:spPr>
          <a:xfrm>
            <a:off x="3831232" y="1639341"/>
            <a:ext cx="2973016" cy="2725763"/>
          </a:xfrm>
          <a:prstGeom prst="rect">
            <a:avLst/>
          </a:prstGeom>
        </p:spPr>
        <p:txBody>
          <a:bodyPr vert="horz" lIns="91440" tIns="45720" rIns="91440" bIns="45720" rtlCol="0">
            <a:normAutofit/>
          </a:bodyPr>
          <a:lstStyle/>
          <a:p>
            <a:pPr marL="514350" lvl="0" indent="-51435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 </a:t>
            </a:r>
            <a:r>
              <a:rPr lang="nl-NL" sz="2400" b="1" dirty="0" smtClean="0">
                <a:solidFill>
                  <a:srgbClr val="0070C0"/>
                </a:solidFill>
              </a:rPr>
              <a:t>¬P   </a:t>
            </a:r>
            <a:r>
              <a:rPr lang="nl-NL" sz="2400" b="1" dirty="0" err="1" smtClean="0"/>
              <a:t>Ass</a:t>
            </a:r>
            <a:r>
              <a:rPr lang="nl-NL" sz="2400" b="1" dirty="0" smtClean="0"/>
              <a:t>.</a:t>
            </a:r>
            <a:endParaRPr kumimoji="0" lang="nl-NL" sz="2400" b="0" i="0" u="none" strike="noStrike" kern="1200" cap="none" spc="0" normalizeH="0" baseline="0" noProof="0" dirty="0" smtClean="0">
              <a:ln>
                <a:noFill/>
              </a:ln>
              <a:solidFill>
                <a:srgbClr val="0070C0"/>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2. …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3.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514350" lvl="0" indent="-51435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10. </a:t>
            </a:r>
            <a:r>
              <a:rPr kumimoji="0" lang="nl-NL" sz="2400" b="1" i="0" u="none" strike="noStrike" kern="1200" cap="none" spc="0" normalizeH="0" baseline="0" noProof="0" dirty="0" smtClean="0">
                <a:ln>
                  <a:noFill/>
                </a:ln>
                <a:solidFill>
                  <a:srgbClr val="0070C0"/>
                </a:solidFill>
                <a:effectLst/>
                <a:uLnTx/>
                <a:uFillTx/>
                <a:latin typeface="+mn-lt"/>
                <a:ea typeface="+mn-ea"/>
                <a:cs typeface="+mn-cs"/>
              </a:rPr>
              <a:t>Q </a:t>
            </a:r>
            <a:r>
              <a:rPr lang="nl-NL" sz="2400" b="1" dirty="0" smtClean="0">
                <a:solidFill>
                  <a:srgbClr val="0070C0"/>
                </a:solidFill>
              </a:rPr>
              <a:t>∧ ¬Q</a:t>
            </a:r>
            <a:r>
              <a:rPr lang="nl-NL" sz="2400" b="1" dirty="0" smtClean="0"/>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p>
          <a:p>
            <a:pPr marL="514350" lvl="0" indent="-514350">
              <a:spcBef>
                <a:spcPct val="20000"/>
              </a:spcBef>
            </a:pPr>
            <a:r>
              <a:rPr lang="nl-NL" sz="2400" dirty="0" smtClean="0"/>
              <a:t>11.</a:t>
            </a:r>
            <a:r>
              <a:rPr lang="nl-NL" sz="2400" dirty="0" smtClean="0">
                <a:solidFill>
                  <a:srgbClr val="FF0000"/>
                </a:solidFill>
              </a:rPr>
              <a:t> </a:t>
            </a:r>
            <a:r>
              <a:rPr lang="nl-NL" sz="2400" b="1" dirty="0" smtClean="0">
                <a:solidFill>
                  <a:srgbClr val="0070C0"/>
                </a:solidFill>
              </a:rPr>
              <a:t>¬¬P</a:t>
            </a:r>
            <a:r>
              <a:rPr lang="nl-NL" sz="2400" b="1" dirty="0" smtClean="0">
                <a:solidFill>
                  <a:srgbClr val="FF0000"/>
                </a:solidFill>
              </a:rPr>
              <a:t>    </a:t>
            </a:r>
            <a:r>
              <a:rPr lang="nl-NL" sz="2400" b="1" dirty="0" smtClean="0"/>
              <a:t>I ¬ (1,10) </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flipH="1">
            <a:off x="3779912" y="1556792"/>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79912" y="1556792"/>
            <a:ext cx="0" cy="2304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79912" y="3861048"/>
            <a:ext cx="1800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28184" y="2195572"/>
            <a:ext cx="2376264" cy="707886"/>
          </a:xfrm>
          <a:prstGeom prst="rect">
            <a:avLst/>
          </a:prstGeom>
          <a:noFill/>
        </p:spPr>
        <p:txBody>
          <a:bodyPr wrap="square" rtlCol="0">
            <a:spAutoFit/>
          </a:bodyPr>
          <a:lstStyle/>
          <a:p>
            <a:r>
              <a:rPr lang="nl-NL" sz="2000" dirty="0" smtClean="0"/>
              <a:t>Het enige wat volgt is dit…</a:t>
            </a:r>
            <a:endParaRPr lang="nl-NL"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Wat is logica?</a:t>
            </a:r>
            <a:endParaRPr lang="nl-NL" sz="3600" dirty="0"/>
          </a:p>
        </p:txBody>
      </p:sp>
      <p:sp>
        <p:nvSpPr>
          <p:cNvPr id="3" name="Content Placeholder 2"/>
          <p:cNvSpPr>
            <a:spLocks noGrp="1"/>
          </p:cNvSpPr>
          <p:nvPr>
            <p:ph idx="1"/>
          </p:nvPr>
        </p:nvSpPr>
        <p:spPr>
          <a:xfrm>
            <a:off x="457200" y="1600201"/>
            <a:ext cx="8229600" cy="1396752"/>
          </a:xfrm>
        </p:spPr>
        <p:txBody>
          <a:bodyPr>
            <a:normAutofit/>
          </a:bodyPr>
          <a:lstStyle/>
          <a:p>
            <a:r>
              <a:rPr lang="nl-NL" sz="2000" dirty="0" smtClean="0"/>
              <a:t>Een </a:t>
            </a:r>
            <a:r>
              <a:rPr lang="nl-NL" sz="2000" u="sng" dirty="0" smtClean="0"/>
              <a:t>geldige redenering</a:t>
            </a:r>
            <a:r>
              <a:rPr lang="nl-NL" sz="2000" dirty="0" smtClean="0"/>
              <a:t> is een redenering waarvoor geldt: </a:t>
            </a:r>
            <a:r>
              <a:rPr lang="nl-NL" sz="2000" b="1" dirty="0" smtClean="0"/>
              <a:t>Als</a:t>
            </a:r>
            <a:r>
              <a:rPr lang="nl-NL" sz="2000" dirty="0" smtClean="0"/>
              <a:t> de premissen waar zijn, </a:t>
            </a:r>
            <a:r>
              <a:rPr lang="nl-NL" sz="2000" b="1" dirty="0" smtClean="0"/>
              <a:t>dan</a:t>
            </a:r>
            <a:r>
              <a:rPr lang="nl-NL" sz="2000" dirty="0" smtClean="0"/>
              <a:t> is de conclusie waar. De waarheid van de premissen leidt in het geval van een geldige redenering dus                  onvermijdelijk tot de waarheid van de conclusie.</a:t>
            </a:r>
          </a:p>
        </p:txBody>
      </p:sp>
      <p:sp>
        <p:nvSpPr>
          <p:cNvPr id="5" name="Content Placeholder 2"/>
          <p:cNvSpPr txBox="1">
            <a:spLocks/>
          </p:cNvSpPr>
          <p:nvPr/>
        </p:nvSpPr>
        <p:spPr>
          <a:xfrm>
            <a:off x="457200" y="270892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Maar hoe bepaal je nu of een bepaalde gegeven redenering al dan niet geldig is? Kunnen we dit op grond van intuïtie doen? Laten we eens een paar voorbeelden bekijken.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Nogmaals: Introductieregel voor de negatie</a:t>
            </a:r>
            <a:endParaRPr lang="nl-NL" sz="3600" i="1" dirty="0"/>
          </a:p>
        </p:txBody>
      </p:sp>
      <p:sp>
        <p:nvSpPr>
          <p:cNvPr id="6" name="Content Placeholder 2"/>
          <p:cNvSpPr>
            <a:spLocks noGrp="1"/>
          </p:cNvSpPr>
          <p:nvPr>
            <p:ph idx="1"/>
          </p:nvPr>
        </p:nvSpPr>
        <p:spPr>
          <a:xfrm>
            <a:off x="323528" y="1639341"/>
            <a:ext cx="8229600" cy="4525963"/>
          </a:xfrm>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 </a:t>
            </a:r>
            <a:r>
              <a:rPr lang="nl-NL" sz="2400" dirty="0" smtClean="0"/>
              <a:t>     </a:t>
            </a:r>
            <a:r>
              <a:rPr lang="nl-NL" sz="2400" dirty="0" err="1" smtClean="0"/>
              <a:t>Ass</a:t>
            </a:r>
            <a:r>
              <a:rPr lang="nl-NL" sz="2400" dirty="0" smtClean="0"/>
              <a:t>.</a:t>
            </a:r>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15. </a:t>
            </a:r>
            <a:r>
              <a:rPr lang="el-GR" sz="2400" b="1" i="1" dirty="0" smtClean="0"/>
              <a:t>β </a:t>
            </a:r>
            <a:r>
              <a:rPr lang="nl-NL" sz="2400" b="1" dirty="0" smtClean="0"/>
              <a:t>∧</a:t>
            </a:r>
            <a:r>
              <a:rPr lang="nl-NL" sz="2400" b="1" i="1" dirty="0" smtClean="0"/>
              <a:t> </a:t>
            </a:r>
            <a:r>
              <a:rPr lang="nl-NL" sz="2400" b="1" dirty="0" smtClean="0"/>
              <a:t>¬</a:t>
            </a:r>
            <a:r>
              <a:rPr lang="el-GR" sz="2400" b="1" i="1" dirty="0" smtClean="0"/>
              <a:t>β</a:t>
            </a:r>
            <a:endParaRPr lang="nl-NL" sz="2400" dirty="0" smtClean="0"/>
          </a:p>
          <a:p>
            <a:pPr marL="514350" indent="-514350">
              <a:buNone/>
            </a:pPr>
            <a:r>
              <a:rPr lang="nl-NL" sz="2400" dirty="0" smtClean="0"/>
              <a:t>16. </a:t>
            </a:r>
            <a:r>
              <a:rPr lang="nl-NL" sz="2400" b="1" dirty="0" smtClean="0"/>
              <a:t>¬</a:t>
            </a:r>
            <a:r>
              <a:rPr lang="el-GR" sz="2400" b="1" i="1" dirty="0" smtClean="0"/>
              <a:t>α</a:t>
            </a:r>
            <a:r>
              <a:rPr lang="nl-NL" sz="2400" b="1" i="1" dirty="0" smtClean="0"/>
              <a:t>          </a:t>
            </a:r>
            <a:r>
              <a:rPr lang="nl-NL" sz="2400" dirty="0" smtClean="0"/>
              <a:t>I </a:t>
            </a:r>
            <a:r>
              <a:rPr lang="nl-NL" sz="2400" b="1" dirty="0" smtClean="0"/>
              <a:t>¬</a:t>
            </a:r>
            <a:r>
              <a:rPr lang="nl-NL" sz="2400" dirty="0" smtClean="0"/>
              <a:t> (10,15)</a:t>
            </a:r>
          </a:p>
          <a:p>
            <a:pPr marL="514350" indent="-514350">
              <a:buNone/>
            </a:pPr>
            <a:r>
              <a:rPr lang="nl-NL" sz="2400" dirty="0" smtClean="0"/>
              <a:t> </a:t>
            </a:r>
            <a:endParaRPr lang="nl-NL" sz="2400" baseline="-25000" dirty="0" smtClean="0"/>
          </a:p>
        </p:txBody>
      </p:sp>
      <p:cxnSp>
        <p:nvCxnSpPr>
          <p:cNvPr id="7" name="Straight Connector 6"/>
          <p:cNvCxnSpPr/>
          <p:nvPr/>
        </p:nvCxnSpPr>
        <p:spPr>
          <a:xfrm flipH="1">
            <a:off x="323528" y="3429000"/>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3528" y="3429000"/>
            <a:ext cx="0" cy="1728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3528" y="5157192"/>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520" y="5949280"/>
            <a:ext cx="3096344" cy="400110"/>
          </a:xfrm>
          <a:prstGeom prst="rect">
            <a:avLst/>
          </a:prstGeom>
          <a:noFill/>
        </p:spPr>
        <p:txBody>
          <a:bodyPr wrap="square" rtlCol="0">
            <a:spAutoFit/>
          </a:bodyPr>
          <a:lstStyle/>
          <a:p>
            <a:r>
              <a:rPr lang="nl-NL" sz="2000" i="1" dirty="0" err="1" smtClean="0"/>
              <a:t>Reductio</a:t>
            </a:r>
            <a:r>
              <a:rPr lang="nl-NL" sz="2000" i="1" dirty="0" smtClean="0"/>
              <a:t> ad </a:t>
            </a:r>
            <a:r>
              <a:rPr lang="nl-NL" sz="2000" i="1" dirty="0" err="1" smtClean="0"/>
              <a:t>absurdum</a:t>
            </a:r>
            <a:endParaRPr lang="nl-NL" sz="2000" i="1" dirty="0"/>
          </a:p>
        </p:txBody>
      </p:sp>
      <p:sp>
        <p:nvSpPr>
          <p:cNvPr id="13" name="Content Placeholder 2"/>
          <p:cNvSpPr txBox="1">
            <a:spLocks/>
          </p:cNvSpPr>
          <p:nvPr/>
        </p:nvSpPr>
        <p:spPr>
          <a:xfrm>
            <a:off x="3831232" y="1639341"/>
            <a:ext cx="2973016" cy="2725763"/>
          </a:xfrm>
          <a:prstGeom prst="rect">
            <a:avLst/>
          </a:prstGeom>
        </p:spPr>
        <p:txBody>
          <a:bodyPr vert="horz" lIns="91440" tIns="45720" rIns="91440" bIns="45720" rtlCol="0">
            <a:normAutofit/>
          </a:bodyPr>
          <a:lstStyle/>
          <a:p>
            <a:pPr marL="514350" lvl="0" indent="-51435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 </a:t>
            </a:r>
            <a:r>
              <a:rPr lang="nl-NL" sz="2400" b="1" dirty="0" smtClean="0">
                <a:solidFill>
                  <a:srgbClr val="0070C0"/>
                </a:solidFill>
              </a:rPr>
              <a:t>¬P   </a:t>
            </a:r>
            <a:r>
              <a:rPr lang="nl-NL" sz="2400" b="1" dirty="0" err="1" smtClean="0"/>
              <a:t>Ass</a:t>
            </a:r>
            <a:r>
              <a:rPr lang="nl-NL" sz="2400" b="1" dirty="0" smtClean="0"/>
              <a:t>.</a:t>
            </a:r>
            <a:endParaRPr kumimoji="0" lang="nl-NL" sz="2400" b="0" i="0" u="none" strike="noStrike" kern="1200" cap="none" spc="0" normalizeH="0" baseline="0" noProof="0" dirty="0" smtClean="0">
              <a:ln>
                <a:noFill/>
              </a:ln>
              <a:solidFill>
                <a:srgbClr val="0070C0"/>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2. …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3.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514350" lvl="0" indent="-51435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10. </a:t>
            </a:r>
            <a:r>
              <a:rPr kumimoji="0" lang="nl-NL" sz="2400" b="1" i="0" u="none" strike="noStrike" kern="1200" cap="none" spc="0" normalizeH="0" baseline="0" noProof="0" dirty="0" smtClean="0">
                <a:ln>
                  <a:noFill/>
                </a:ln>
                <a:solidFill>
                  <a:srgbClr val="0070C0"/>
                </a:solidFill>
                <a:effectLst/>
                <a:uLnTx/>
                <a:uFillTx/>
                <a:latin typeface="+mn-lt"/>
                <a:ea typeface="+mn-ea"/>
                <a:cs typeface="+mn-cs"/>
              </a:rPr>
              <a:t>Q </a:t>
            </a:r>
            <a:r>
              <a:rPr lang="nl-NL" sz="2400" b="1" dirty="0" smtClean="0">
                <a:solidFill>
                  <a:srgbClr val="0070C0"/>
                </a:solidFill>
              </a:rPr>
              <a:t>∧ ¬Q</a:t>
            </a:r>
            <a:r>
              <a:rPr lang="nl-NL" sz="2400" b="1" dirty="0" smtClean="0"/>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p>
          <a:p>
            <a:pPr marL="514350" lvl="0" indent="-514350">
              <a:spcBef>
                <a:spcPct val="20000"/>
              </a:spcBef>
            </a:pPr>
            <a:r>
              <a:rPr lang="nl-NL" sz="2400" dirty="0" smtClean="0"/>
              <a:t>11.</a:t>
            </a:r>
            <a:r>
              <a:rPr lang="nl-NL" sz="2400" dirty="0" smtClean="0">
                <a:solidFill>
                  <a:srgbClr val="FF0000"/>
                </a:solidFill>
              </a:rPr>
              <a:t> </a:t>
            </a:r>
            <a:r>
              <a:rPr lang="nl-NL" sz="2400" b="1" dirty="0" smtClean="0">
                <a:solidFill>
                  <a:srgbClr val="0070C0"/>
                </a:solidFill>
              </a:rPr>
              <a:t>P</a:t>
            </a:r>
            <a:r>
              <a:rPr lang="nl-NL" sz="2400" b="1" dirty="0" smtClean="0">
                <a:solidFill>
                  <a:srgbClr val="FF0000"/>
                </a:solidFill>
              </a:rPr>
              <a:t>     </a:t>
            </a:r>
            <a:r>
              <a:rPr lang="nl-NL" sz="2400" b="1" dirty="0" smtClean="0"/>
              <a:t> </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flipH="1">
            <a:off x="3779912" y="1556792"/>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79912" y="1556792"/>
            <a:ext cx="0" cy="2304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79912" y="3861048"/>
            <a:ext cx="1800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96136" y="1483037"/>
            <a:ext cx="3347864" cy="3170099"/>
          </a:xfrm>
          <a:prstGeom prst="rect">
            <a:avLst/>
          </a:prstGeom>
          <a:noFill/>
        </p:spPr>
        <p:txBody>
          <a:bodyPr wrap="square" rtlCol="0">
            <a:spAutoFit/>
          </a:bodyPr>
          <a:lstStyle/>
          <a:p>
            <a:r>
              <a:rPr lang="nl-NL" sz="2000" dirty="0" smtClean="0"/>
              <a:t>Toch willen we deze </a:t>
            </a:r>
            <a:r>
              <a:rPr lang="nl-NL" sz="2000" dirty="0" err="1" smtClean="0"/>
              <a:t>plausible</a:t>
            </a:r>
            <a:r>
              <a:rPr lang="nl-NL" sz="2000" dirty="0" smtClean="0"/>
              <a:t> redeneervorm graag opnemen in het systeem van natuurlijke deductie.  Zij kan echter niet worden afgeleid met behulp van alle tot dusver ingevoerde regels! Wellicht daarom als aanvullende afleidingsregel expliciet toevoegen aan het systeem? </a:t>
            </a:r>
            <a:endParaRPr lang="nl-NL" sz="2000"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i="1" dirty="0" smtClean="0"/>
              <a:t>Zwakke</a:t>
            </a:r>
            <a:r>
              <a:rPr lang="nl-NL" sz="3600" dirty="0" smtClean="0"/>
              <a:t> en </a:t>
            </a:r>
            <a:r>
              <a:rPr lang="nl-NL" sz="3600" i="1" dirty="0" smtClean="0"/>
              <a:t>sterke</a:t>
            </a:r>
            <a:r>
              <a:rPr lang="nl-NL" sz="3600" dirty="0" smtClean="0"/>
              <a:t> </a:t>
            </a:r>
            <a:r>
              <a:rPr lang="nl-NL" sz="3600" dirty="0" err="1" smtClean="0"/>
              <a:t>reductio</a:t>
            </a:r>
            <a:r>
              <a:rPr lang="nl-NL" sz="3600" dirty="0" smtClean="0"/>
              <a:t> ad </a:t>
            </a:r>
            <a:r>
              <a:rPr lang="nl-NL" sz="3600" dirty="0" err="1" smtClean="0"/>
              <a:t>absurdum</a:t>
            </a:r>
            <a:endParaRPr lang="nl-NL" sz="3600" i="1" dirty="0"/>
          </a:p>
        </p:txBody>
      </p:sp>
      <p:sp>
        <p:nvSpPr>
          <p:cNvPr id="6" name="Content Placeholder 2"/>
          <p:cNvSpPr>
            <a:spLocks noGrp="1"/>
          </p:cNvSpPr>
          <p:nvPr>
            <p:ph idx="1"/>
          </p:nvPr>
        </p:nvSpPr>
        <p:spPr>
          <a:xfrm>
            <a:off x="323528" y="1639341"/>
            <a:ext cx="8229600" cy="4525963"/>
          </a:xfrm>
        </p:spPr>
        <p:txBody>
          <a:bodyPr>
            <a:normAutofit/>
          </a:bodyPr>
          <a:lstStyle/>
          <a:p>
            <a:pPr marL="514350" indent="-514350">
              <a:buNone/>
            </a:pPr>
            <a:r>
              <a:rPr lang="nl-NL" sz="2400" dirty="0" smtClean="0"/>
              <a:t>1. …</a:t>
            </a:r>
          </a:p>
          <a:p>
            <a:pPr marL="514350" indent="-514350">
              <a:buNone/>
            </a:pPr>
            <a:r>
              <a:rPr lang="nl-NL" sz="2400" dirty="0" smtClean="0"/>
              <a:t>2. …</a:t>
            </a:r>
          </a:p>
          <a:p>
            <a:pPr marL="514350" indent="-514350">
              <a:buNone/>
            </a:pPr>
            <a:r>
              <a:rPr lang="nl-NL" sz="2400" dirty="0" smtClean="0"/>
              <a:t>3. …</a:t>
            </a:r>
          </a:p>
          <a:p>
            <a:pPr marL="514350" indent="-514350">
              <a:buNone/>
            </a:pPr>
            <a:r>
              <a:rPr lang="nl-NL" sz="2400" dirty="0" smtClean="0"/>
              <a:t>…</a:t>
            </a:r>
          </a:p>
          <a:p>
            <a:pPr marL="514350" indent="-514350">
              <a:buNone/>
            </a:pPr>
            <a:r>
              <a:rPr lang="nl-NL" sz="2400" dirty="0" smtClean="0"/>
              <a:t>10. </a:t>
            </a:r>
            <a:r>
              <a:rPr lang="el-GR" sz="2400" b="1" i="1" dirty="0" smtClean="0"/>
              <a:t>α</a:t>
            </a:r>
            <a:r>
              <a:rPr lang="nl-NL" sz="2400" b="1" i="1" baseline="-25000" dirty="0" smtClean="0"/>
              <a:t> </a:t>
            </a:r>
            <a:r>
              <a:rPr lang="nl-NL" sz="2400" dirty="0" smtClean="0"/>
              <a:t>     </a:t>
            </a:r>
            <a:r>
              <a:rPr lang="nl-NL" sz="2400" dirty="0" err="1" smtClean="0"/>
              <a:t>Ass</a:t>
            </a:r>
            <a:r>
              <a:rPr lang="nl-NL" sz="2400" dirty="0" smtClean="0"/>
              <a:t>.</a:t>
            </a:r>
          </a:p>
          <a:p>
            <a:pPr marL="514350" indent="-514350">
              <a:buNone/>
            </a:pPr>
            <a:r>
              <a:rPr lang="nl-NL" sz="2400" dirty="0" smtClean="0"/>
              <a:t>11. …</a:t>
            </a:r>
          </a:p>
          <a:p>
            <a:pPr marL="514350" indent="-514350">
              <a:buNone/>
            </a:pPr>
            <a:r>
              <a:rPr lang="nl-NL" sz="2400" dirty="0" smtClean="0"/>
              <a:t>…</a:t>
            </a:r>
          </a:p>
          <a:p>
            <a:pPr marL="514350" indent="-514350">
              <a:buNone/>
            </a:pPr>
            <a:r>
              <a:rPr lang="nl-NL" sz="2400" dirty="0" smtClean="0"/>
              <a:t>15. </a:t>
            </a:r>
            <a:r>
              <a:rPr lang="el-GR" sz="2400" b="1" i="1" dirty="0" smtClean="0"/>
              <a:t>β </a:t>
            </a:r>
            <a:r>
              <a:rPr lang="nl-NL" sz="2400" b="1" dirty="0" smtClean="0"/>
              <a:t>∧</a:t>
            </a:r>
            <a:r>
              <a:rPr lang="nl-NL" sz="2400" b="1" i="1" dirty="0" smtClean="0"/>
              <a:t> </a:t>
            </a:r>
            <a:r>
              <a:rPr lang="nl-NL" sz="2400" b="1" dirty="0" smtClean="0"/>
              <a:t>¬</a:t>
            </a:r>
            <a:r>
              <a:rPr lang="el-GR" sz="2400" b="1" i="1" dirty="0" smtClean="0"/>
              <a:t>β</a:t>
            </a:r>
            <a:endParaRPr lang="nl-NL" sz="2400" dirty="0" smtClean="0"/>
          </a:p>
          <a:p>
            <a:pPr marL="514350" indent="-514350">
              <a:buNone/>
            </a:pPr>
            <a:r>
              <a:rPr lang="nl-NL" sz="2400" dirty="0" smtClean="0"/>
              <a:t>16. </a:t>
            </a:r>
            <a:r>
              <a:rPr lang="nl-NL" sz="2400" b="1" dirty="0" smtClean="0"/>
              <a:t>¬</a:t>
            </a:r>
            <a:r>
              <a:rPr lang="el-GR" sz="2400" b="1" i="1" dirty="0" smtClean="0"/>
              <a:t>α</a:t>
            </a:r>
            <a:r>
              <a:rPr lang="nl-NL" sz="2400" b="1" i="1" dirty="0" smtClean="0"/>
              <a:t>         </a:t>
            </a:r>
            <a:r>
              <a:rPr lang="nl-NL" sz="2400" dirty="0" smtClean="0"/>
              <a:t>I </a:t>
            </a:r>
            <a:r>
              <a:rPr lang="nl-NL" sz="2400" b="1" dirty="0" smtClean="0"/>
              <a:t>¬</a:t>
            </a:r>
            <a:r>
              <a:rPr lang="nl-NL" sz="2400" dirty="0" smtClean="0"/>
              <a:t> (10,15)</a:t>
            </a:r>
            <a:r>
              <a:rPr lang="nl-NL" sz="2400" b="1" i="1" dirty="0" smtClean="0"/>
              <a:t>          </a:t>
            </a:r>
            <a:endParaRPr lang="nl-NL" sz="2400" dirty="0" smtClean="0"/>
          </a:p>
          <a:p>
            <a:pPr marL="514350" indent="-514350">
              <a:buNone/>
            </a:pPr>
            <a:r>
              <a:rPr lang="nl-NL" sz="2400" dirty="0" smtClean="0"/>
              <a:t> </a:t>
            </a:r>
            <a:endParaRPr lang="nl-NL" sz="2400" baseline="-25000" dirty="0" smtClean="0"/>
          </a:p>
        </p:txBody>
      </p:sp>
      <p:cxnSp>
        <p:nvCxnSpPr>
          <p:cNvPr id="7" name="Straight Connector 6"/>
          <p:cNvCxnSpPr/>
          <p:nvPr/>
        </p:nvCxnSpPr>
        <p:spPr>
          <a:xfrm flipH="1">
            <a:off x="323528" y="3429000"/>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3528" y="3429000"/>
            <a:ext cx="0" cy="1728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3528" y="5157192"/>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520" y="5949280"/>
            <a:ext cx="3672408" cy="707886"/>
          </a:xfrm>
          <a:prstGeom prst="rect">
            <a:avLst/>
          </a:prstGeom>
          <a:noFill/>
        </p:spPr>
        <p:txBody>
          <a:bodyPr wrap="square" rtlCol="0">
            <a:spAutoFit/>
          </a:bodyPr>
          <a:lstStyle/>
          <a:p>
            <a:r>
              <a:rPr lang="nl-NL" sz="2000" b="1" i="1" dirty="0" smtClean="0"/>
              <a:t>Zwakke</a:t>
            </a:r>
            <a:r>
              <a:rPr lang="nl-NL" sz="2000" i="1" dirty="0" smtClean="0"/>
              <a:t> </a:t>
            </a:r>
            <a:r>
              <a:rPr lang="nl-NL" sz="2000" i="1" dirty="0" err="1" smtClean="0"/>
              <a:t>reductio</a:t>
            </a:r>
            <a:r>
              <a:rPr lang="nl-NL" sz="2000" i="1" dirty="0" smtClean="0"/>
              <a:t> ad </a:t>
            </a:r>
            <a:r>
              <a:rPr lang="nl-NL" sz="2000" i="1" dirty="0" err="1" smtClean="0"/>
              <a:t>absurdum</a:t>
            </a:r>
            <a:endParaRPr lang="nl-NL" sz="2000" i="1" dirty="0" smtClean="0"/>
          </a:p>
          <a:p>
            <a:r>
              <a:rPr lang="nl-NL" sz="2000" i="1" dirty="0" smtClean="0"/>
              <a:t>(Introductieregel voor de negatie)</a:t>
            </a:r>
            <a:endParaRPr lang="nl-NL" sz="2000" i="1" dirty="0"/>
          </a:p>
        </p:txBody>
      </p:sp>
      <p:sp>
        <p:nvSpPr>
          <p:cNvPr id="16" name="Content Placeholder 2"/>
          <p:cNvSpPr txBox="1">
            <a:spLocks/>
          </p:cNvSpPr>
          <p:nvPr/>
        </p:nvSpPr>
        <p:spPr>
          <a:xfrm>
            <a:off x="4716016" y="1639341"/>
            <a:ext cx="8229600" cy="45259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2.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3.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514350" lvl="0" indent="-51435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10. </a:t>
            </a:r>
            <a:r>
              <a:rPr lang="nl-NL" sz="2400" b="1" dirty="0" smtClean="0"/>
              <a:t>¬</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err="1" smtClean="0">
                <a:ln>
                  <a:noFill/>
                </a:ln>
                <a:solidFill>
                  <a:schemeClr val="tx1"/>
                </a:solidFill>
                <a:effectLst/>
                <a:uLnTx/>
                <a:uFillTx/>
                <a:latin typeface="+mn-lt"/>
                <a:ea typeface="+mn-ea"/>
                <a:cs typeface="+mn-cs"/>
              </a:rPr>
              <a:t>Ass</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11.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15.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 </a:t>
            </a:r>
            <a:r>
              <a:rPr kumimoji="0" lang="nl-NL" sz="2400" b="1" i="0" u="none" strike="noStrike" kern="1200" cap="none" spc="0" normalizeH="0" baseline="0" noProof="0" dirty="0" smtClean="0">
                <a:ln>
                  <a:noFill/>
                </a:ln>
                <a:solidFill>
                  <a:schemeClr val="tx1"/>
                </a:solidFill>
                <a:effectLst/>
                <a:uLnTx/>
                <a:uFillTx/>
                <a:latin typeface="+mn-lt"/>
                <a:ea typeface="+mn-ea"/>
                <a:cs typeface="+mn-cs"/>
              </a:rPr>
              <a:t>∧</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1" i="0" u="none" strike="noStrike" kern="1200" cap="none" spc="0" normalizeH="0" baseline="0" noProof="0" dirty="0" smtClean="0">
                <a:ln>
                  <a:noFill/>
                </a:ln>
                <a:solidFill>
                  <a:schemeClr val="tx1"/>
                </a:solidFill>
                <a:effectLst/>
                <a:uLnTx/>
                <a:uFillTx/>
                <a:latin typeface="+mn-lt"/>
                <a:ea typeface="+mn-ea"/>
                <a:cs typeface="+mn-cs"/>
              </a:rPr>
              <a:t>¬</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16.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nl-NL" sz="2400" b="0" i="0" u="none" strike="noStrike" kern="1200" cap="none" spc="0" normalizeH="0" baseline="-25000" noProof="0" dirty="0" smtClean="0">
              <a:ln>
                <a:noFill/>
              </a:ln>
              <a:solidFill>
                <a:schemeClr val="tx1"/>
              </a:solidFill>
              <a:effectLst/>
              <a:uLnTx/>
              <a:uFillTx/>
              <a:latin typeface="+mn-lt"/>
              <a:ea typeface="+mn-ea"/>
              <a:cs typeface="+mn-cs"/>
            </a:endParaRPr>
          </a:p>
        </p:txBody>
      </p:sp>
      <p:cxnSp>
        <p:nvCxnSpPr>
          <p:cNvPr id="18" name="Straight Connector 17"/>
          <p:cNvCxnSpPr/>
          <p:nvPr/>
        </p:nvCxnSpPr>
        <p:spPr>
          <a:xfrm flipH="1">
            <a:off x="4716016" y="3429000"/>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16016" y="3429000"/>
            <a:ext cx="0" cy="1728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716016" y="5157192"/>
            <a:ext cx="2664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44008" y="5949280"/>
            <a:ext cx="3528392" cy="400110"/>
          </a:xfrm>
          <a:prstGeom prst="rect">
            <a:avLst/>
          </a:prstGeom>
          <a:noFill/>
        </p:spPr>
        <p:txBody>
          <a:bodyPr wrap="square" rtlCol="0">
            <a:spAutoFit/>
          </a:bodyPr>
          <a:lstStyle/>
          <a:p>
            <a:r>
              <a:rPr lang="nl-NL" sz="2000" b="1" i="1" dirty="0" smtClean="0"/>
              <a:t>Sterke</a:t>
            </a:r>
            <a:r>
              <a:rPr lang="nl-NL" sz="2000" i="1" dirty="0" smtClean="0"/>
              <a:t> </a:t>
            </a:r>
            <a:r>
              <a:rPr lang="nl-NL" sz="2000" i="1" dirty="0" err="1" smtClean="0"/>
              <a:t>reductio</a:t>
            </a:r>
            <a:r>
              <a:rPr lang="nl-NL" sz="2000" i="1" dirty="0" smtClean="0"/>
              <a:t> ad </a:t>
            </a:r>
            <a:r>
              <a:rPr lang="nl-NL" sz="2000" i="1" dirty="0" err="1" smtClean="0"/>
              <a:t>absurdum</a:t>
            </a:r>
            <a:endParaRPr lang="nl-NL" sz="2000"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i="1" dirty="0" smtClean="0"/>
              <a:t>Sterke </a:t>
            </a:r>
            <a:r>
              <a:rPr lang="nl-NL" sz="3600" i="1" dirty="0" err="1" smtClean="0"/>
              <a:t>reductio</a:t>
            </a:r>
            <a:r>
              <a:rPr lang="nl-NL" sz="3600" i="1" dirty="0" smtClean="0"/>
              <a:t> </a:t>
            </a:r>
            <a:r>
              <a:rPr lang="nl-NL" sz="3600" dirty="0" smtClean="0"/>
              <a:t>is logisch equivalent met </a:t>
            </a:r>
            <a:r>
              <a:rPr lang="nl-NL" sz="3600" i="1" dirty="0" smtClean="0"/>
              <a:t>de   regel voor de eliminatie van dubbele negatie</a:t>
            </a:r>
            <a:endParaRPr lang="nl-NL" sz="3600" i="1" dirty="0"/>
          </a:p>
        </p:txBody>
      </p:sp>
      <p:sp>
        <p:nvSpPr>
          <p:cNvPr id="4" name="TextBox 3"/>
          <p:cNvSpPr txBox="1"/>
          <p:nvPr/>
        </p:nvSpPr>
        <p:spPr>
          <a:xfrm>
            <a:off x="395536" y="4082296"/>
            <a:ext cx="3672408" cy="1938992"/>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a:t>
            </a:r>
            <a:r>
              <a:rPr lang="nl-NL" sz="2400" b="1" dirty="0" err="1" smtClean="0"/>
              <a:t>Ass</a:t>
            </a:r>
            <a:r>
              <a:rPr lang="nl-NL" sz="2400" b="1" dirty="0" smtClean="0"/>
              <a:t>.</a:t>
            </a:r>
          </a:p>
          <a:p>
            <a:pPr marL="342900" indent="-342900"/>
            <a:r>
              <a:rPr lang="nl-NL" sz="2400" b="1" dirty="0" smtClean="0">
                <a:solidFill>
                  <a:srgbClr val="0070C0"/>
                </a:solidFill>
              </a:rPr>
              <a:t>…</a:t>
            </a:r>
            <a:endParaRPr lang="nl-NL" sz="2400" b="1" dirty="0" smtClean="0"/>
          </a:p>
          <a:p>
            <a:pPr marL="342900" indent="-342900"/>
            <a:r>
              <a:rPr lang="nl-NL" sz="2400" b="1" dirty="0" smtClean="0">
                <a:solidFill>
                  <a:srgbClr val="0070C0"/>
                </a:solidFill>
              </a:rPr>
              <a:t>5. Q ∧</a:t>
            </a:r>
            <a:r>
              <a:rPr lang="nl-NL" sz="2400" b="1" dirty="0" smtClean="0"/>
              <a:t> </a:t>
            </a:r>
            <a:r>
              <a:rPr lang="nl-NL" sz="2400" b="1" dirty="0" smtClean="0">
                <a:solidFill>
                  <a:srgbClr val="0070C0"/>
                </a:solidFill>
              </a:rPr>
              <a:t>¬Q</a:t>
            </a:r>
            <a:endParaRPr lang="nl-NL" sz="2400" b="1" dirty="0" smtClean="0"/>
          </a:p>
          <a:p>
            <a:pPr marL="342900" indent="-342900"/>
            <a:r>
              <a:rPr lang="nl-NL" sz="2400" b="1" dirty="0" smtClean="0">
                <a:solidFill>
                  <a:srgbClr val="0070C0"/>
                </a:solidFill>
              </a:rPr>
              <a:t>6. ¬¬P         </a:t>
            </a:r>
            <a:r>
              <a:rPr lang="nl-NL" sz="2400" b="1" dirty="0" smtClean="0"/>
              <a:t>I ¬ (1,5)</a:t>
            </a:r>
            <a:r>
              <a:rPr lang="nl-NL" sz="2400" b="1" dirty="0" smtClean="0">
                <a:solidFill>
                  <a:srgbClr val="0070C0"/>
                </a:solidFill>
              </a:rPr>
              <a:t> </a:t>
            </a:r>
            <a:endParaRPr lang="nl-NL" sz="2400" b="1" dirty="0" smtClean="0"/>
          </a:p>
          <a:p>
            <a:pPr marL="342900" indent="-342900"/>
            <a:r>
              <a:rPr lang="nl-NL" sz="2400" b="1" dirty="0" smtClean="0">
                <a:solidFill>
                  <a:srgbClr val="0070C0"/>
                </a:solidFill>
              </a:rPr>
              <a:t>7. P             </a:t>
            </a:r>
            <a:r>
              <a:rPr lang="nl-NL" sz="2400" b="1" dirty="0" err="1" smtClean="0"/>
              <a:t>Elim</a:t>
            </a:r>
            <a:r>
              <a:rPr lang="nl-NL" sz="2400" b="1" dirty="0" smtClean="0"/>
              <a:t>¬¬(6)</a:t>
            </a:r>
          </a:p>
        </p:txBody>
      </p:sp>
      <p:sp>
        <p:nvSpPr>
          <p:cNvPr id="12" name="TextBox 11"/>
          <p:cNvSpPr txBox="1"/>
          <p:nvPr/>
        </p:nvSpPr>
        <p:spPr>
          <a:xfrm>
            <a:off x="144016" y="3068960"/>
            <a:ext cx="4211960" cy="646331"/>
          </a:xfrm>
          <a:prstGeom prst="rect">
            <a:avLst/>
          </a:prstGeom>
          <a:noFill/>
        </p:spPr>
        <p:txBody>
          <a:bodyPr wrap="square" rtlCol="0">
            <a:spAutoFit/>
          </a:bodyPr>
          <a:lstStyle/>
          <a:p>
            <a:r>
              <a:rPr lang="nl-NL" i="1" dirty="0" smtClean="0"/>
              <a:t>Sterke </a:t>
            </a:r>
            <a:r>
              <a:rPr lang="nl-NL" i="1" dirty="0" err="1" smtClean="0"/>
              <a:t>reductio</a:t>
            </a:r>
            <a:r>
              <a:rPr lang="nl-NL" i="1" dirty="0" smtClean="0"/>
              <a:t> kan worden afgeleid uit de regel voor eliminatie van dubbele negatie</a:t>
            </a:r>
            <a:endParaRPr lang="nl-NL" i="1" dirty="0"/>
          </a:p>
        </p:txBody>
      </p:sp>
      <p:sp>
        <p:nvSpPr>
          <p:cNvPr id="13" name="TextBox 12"/>
          <p:cNvSpPr txBox="1"/>
          <p:nvPr/>
        </p:nvSpPr>
        <p:spPr>
          <a:xfrm>
            <a:off x="4536504" y="3068960"/>
            <a:ext cx="4499992" cy="646331"/>
          </a:xfrm>
          <a:prstGeom prst="rect">
            <a:avLst/>
          </a:prstGeom>
          <a:noFill/>
        </p:spPr>
        <p:txBody>
          <a:bodyPr wrap="square" rtlCol="0">
            <a:spAutoFit/>
          </a:bodyPr>
          <a:lstStyle/>
          <a:p>
            <a:r>
              <a:rPr lang="nl-NL" i="1" dirty="0" smtClean="0"/>
              <a:t>De regel voor eliminatie van dubbele negatie kan worden afgeleid uit sterke </a:t>
            </a:r>
            <a:r>
              <a:rPr lang="nl-NL" i="1" dirty="0" err="1" smtClean="0"/>
              <a:t>reductio</a:t>
            </a:r>
            <a:endParaRPr lang="nl-NL" i="1" dirty="0"/>
          </a:p>
        </p:txBody>
      </p:sp>
      <p:sp>
        <p:nvSpPr>
          <p:cNvPr id="14" name="TextBox 13"/>
          <p:cNvSpPr txBox="1"/>
          <p:nvPr/>
        </p:nvSpPr>
        <p:spPr>
          <a:xfrm>
            <a:off x="4427984" y="4010288"/>
            <a:ext cx="5004048" cy="1569660"/>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a:t>
            </a:r>
            <a:r>
              <a:rPr lang="nl-NL" sz="2400" b="1" dirty="0" smtClean="0"/>
              <a:t>Prem.</a:t>
            </a:r>
            <a:r>
              <a:rPr lang="nl-NL" sz="2400" b="1" dirty="0" smtClean="0">
                <a:solidFill>
                  <a:srgbClr val="0070C0"/>
                </a:solidFill>
              </a:rPr>
              <a:t>             </a:t>
            </a:r>
            <a:endParaRPr lang="nl-NL" sz="2400" b="1" dirty="0" smtClean="0"/>
          </a:p>
          <a:p>
            <a:pPr marL="342900" indent="-342900">
              <a:buAutoNum type="arabicPeriod"/>
            </a:pPr>
            <a:r>
              <a:rPr lang="nl-NL" sz="2400" b="1" dirty="0" smtClean="0">
                <a:solidFill>
                  <a:srgbClr val="0070C0"/>
                </a:solidFill>
              </a:rPr>
              <a:t>¬P                    </a:t>
            </a:r>
            <a:r>
              <a:rPr lang="nl-NL" sz="2400" b="1" dirty="0" err="1" smtClean="0"/>
              <a:t>Ass</a:t>
            </a:r>
            <a:r>
              <a:rPr lang="nl-NL" sz="2400" b="1" dirty="0" smtClean="0"/>
              <a:t>.</a:t>
            </a:r>
          </a:p>
          <a:p>
            <a:pPr marL="342900" indent="-342900">
              <a:buFontTx/>
              <a:buAutoNum type="arabicPeriod"/>
            </a:pPr>
            <a:r>
              <a:rPr lang="nl-NL" sz="2400" b="1" dirty="0" smtClean="0">
                <a:solidFill>
                  <a:srgbClr val="0070C0"/>
                </a:solidFill>
              </a:rPr>
              <a:t>¬¬P ∧ ¬P  	   </a:t>
            </a:r>
            <a:r>
              <a:rPr lang="nl-NL" sz="2400" b="1" dirty="0" smtClean="0"/>
              <a:t>I ∧ (1,2)</a:t>
            </a:r>
          </a:p>
          <a:p>
            <a:pPr marL="342900" indent="-342900">
              <a:buFontTx/>
              <a:buAutoNum type="arabicPeriod"/>
            </a:pPr>
            <a:r>
              <a:rPr lang="nl-NL" sz="2400" b="1" dirty="0" smtClean="0">
                <a:solidFill>
                  <a:srgbClr val="0070C0"/>
                </a:solidFill>
              </a:rPr>
              <a:t>P                      </a:t>
            </a:r>
            <a:r>
              <a:rPr lang="nl-NL" sz="2400" b="1" dirty="0" smtClean="0"/>
              <a:t>Sterke </a:t>
            </a:r>
            <a:r>
              <a:rPr lang="nl-NL" sz="2400" b="1" dirty="0" err="1" smtClean="0"/>
              <a:t>Reductio</a:t>
            </a:r>
            <a:r>
              <a:rPr lang="nl-NL" sz="2400" b="1" dirty="0" smtClean="0"/>
              <a:t>(2,3)</a:t>
            </a:r>
          </a:p>
        </p:txBody>
      </p:sp>
      <p:cxnSp>
        <p:nvCxnSpPr>
          <p:cNvPr id="15" name="Straight Connector 14"/>
          <p:cNvCxnSpPr/>
          <p:nvPr/>
        </p:nvCxnSpPr>
        <p:spPr>
          <a:xfrm flipH="1">
            <a:off x="395536" y="4077072"/>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5536" y="4082296"/>
            <a:ext cx="0" cy="11469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9512" y="1979548"/>
            <a:ext cx="8640960" cy="769441"/>
          </a:xfrm>
          <a:prstGeom prst="rect">
            <a:avLst/>
          </a:prstGeom>
          <a:noFill/>
        </p:spPr>
        <p:txBody>
          <a:bodyPr wrap="square" rtlCol="0">
            <a:spAutoFit/>
          </a:bodyPr>
          <a:lstStyle/>
          <a:p>
            <a:r>
              <a:rPr lang="nl-NL" sz="2200" dirty="0" smtClean="0"/>
              <a:t>Volgens </a:t>
            </a:r>
            <a:r>
              <a:rPr lang="nl-NL" sz="2200" u="sng" dirty="0" smtClean="0"/>
              <a:t>de regel voor eliminatie van dubbele negatie</a:t>
            </a:r>
            <a:r>
              <a:rPr lang="nl-NL" sz="2200" dirty="0" smtClean="0"/>
              <a:t> mag uit </a:t>
            </a:r>
            <a:r>
              <a:rPr lang="nl-NL" sz="2200" b="1" dirty="0" smtClean="0"/>
              <a:t>¬¬</a:t>
            </a:r>
            <a:r>
              <a:rPr lang="el-GR" sz="2200" b="1" i="1" dirty="0" smtClean="0"/>
              <a:t>α </a:t>
            </a:r>
            <a:r>
              <a:rPr lang="nl-NL" sz="2200" b="1" i="1" dirty="0" smtClean="0"/>
              <a:t> </a:t>
            </a:r>
            <a:r>
              <a:rPr lang="nl-NL" sz="2200" dirty="0" smtClean="0"/>
              <a:t>besloten worden tot </a:t>
            </a:r>
            <a:r>
              <a:rPr lang="el-GR" sz="2200" b="1" i="1" dirty="0" smtClean="0"/>
              <a:t>α</a:t>
            </a:r>
            <a:r>
              <a:rPr lang="nl-NL" sz="2200" dirty="0" smtClean="0"/>
              <a:t>. Dus: </a:t>
            </a:r>
            <a:r>
              <a:rPr lang="nl-NL" sz="2200" b="1" dirty="0" smtClean="0"/>
              <a:t>¬¬</a:t>
            </a:r>
            <a:r>
              <a:rPr lang="el-GR" sz="2200" b="1" i="1" dirty="0" smtClean="0"/>
              <a:t>α</a:t>
            </a:r>
            <a:r>
              <a:rPr lang="nl-NL" sz="2200" b="1" i="1" dirty="0" smtClean="0"/>
              <a:t> </a:t>
            </a:r>
            <a:r>
              <a:rPr lang="nl-NL" sz="2200" b="1" dirty="0" smtClean="0"/>
              <a:t>Ⱶ </a:t>
            </a:r>
            <a:r>
              <a:rPr lang="el-GR" sz="2200" b="1" i="1" dirty="0" smtClean="0"/>
              <a:t>α</a:t>
            </a:r>
            <a:r>
              <a:rPr lang="nl-NL" sz="2200" b="1" i="1" dirty="0" smtClean="0"/>
              <a:t>. </a:t>
            </a:r>
            <a:r>
              <a:rPr lang="nl-NL" sz="2200" dirty="0" smtClean="0"/>
              <a:t>We noteren deze regel als</a:t>
            </a:r>
            <a:r>
              <a:rPr lang="nl-NL" sz="2200" b="1" i="1" dirty="0" smtClean="0"/>
              <a:t> </a:t>
            </a:r>
            <a:r>
              <a:rPr lang="nl-NL" sz="2200" b="1" dirty="0" err="1" smtClean="0"/>
              <a:t>Elim</a:t>
            </a:r>
            <a:r>
              <a:rPr lang="nl-NL" sz="2000" b="1" dirty="0" smtClean="0"/>
              <a:t>¬¬</a:t>
            </a:r>
            <a:endParaRPr lang="nl-NL" sz="2200" dirty="0"/>
          </a:p>
        </p:txBody>
      </p:sp>
      <p:cxnSp>
        <p:nvCxnSpPr>
          <p:cNvPr id="21" name="Straight Connector 20"/>
          <p:cNvCxnSpPr/>
          <p:nvPr/>
        </p:nvCxnSpPr>
        <p:spPr>
          <a:xfrm flipH="1">
            <a:off x="395536" y="5234424"/>
            <a:ext cx="24482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355976" y="4442336"/>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55976" y="4442336"/>
            <a:ext cx="0" cy="752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355976" y="5157192"/>
            <a:ext cx="2088232" cy="5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0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2000"/>
                                        <p:tgtEl>
                                          <p:spTgt spid="37"/>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9"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i="1" dirty="0" smtClean="0"/>
              <a:t>Sterke </a:t>
            </a:r>
            <a:r>
              <a:rPr lang="nl-NL" sz="3600" i="1" dirty="0" err="1" smtClean="0"/>
              <a:t>reductio</a:t>
            </a:r>
            <a:r>
              <a:rPr lang="nl-NL" sz="3600" i="1" dirty="0" smtClean="0"/>
              <a:t> </a:t>
            </a:r>
            <a:r>
              <a:rPr lang="nl-NL" sz="3600" dirty="0" smtClean="0"/>
              <a:t>is in feite </a:t>
            </a:r>
            <a:r>
              <a:rPr lang="nl-NL" sz="3600" i="1" dirty="0" smtClean="0"/>
              <a:t>zwakke </a:t>
            </a:r>
            <a:r>
              <a:rPr lang="nl-NL" sz="3600" i="1" dirty="0" err="1" smtClean="0"/>
              <a:t>reductio</a:t>
            </a:r>
            <a:r>
              <a:rPr lang="nl-NL" sz="3600" i="1" dirty="0" smtClean="0"/>
              <a:t> </a:t>
            </a:r>
            <a:r>
              <a:rPr lang="nl-NL" sz="3600" dirty="0" smtClean="0"/>
              <a:t>plus </a:t>
            </a:r>
            <a:r>
              <a:rPr lang="nl-NL" sz="3600" i="1" dirty="0" smtClean="0"/>
              <a:t>de regel voor de eliminatie van dubbele negatie</a:t>
            </a:r>
            <a:endParaRPr lang="nl-NL" sz="3600" i="1" dirty="0"/>
          </a:p>
        </p:txBody>
      </p:sp>
      <p:sp>
        <p:nvSpPr>
          <p:cNvPr id="4" name="TextBox 3"/>
          <p:cNvSpPr txBox="1"/>
          <p:nvPr/>
        </p:nvSpPr>
        <p:spPr>
          <a:xfrm>
            <a:off x="395536" y="4082296"/>
            <a:ext cx="3672408" cy="1938992"/>
          </a:xfrm>
          <a:prstGeom prst="rect">
            <a:avLst/>
          </a:prstGeom>
          <a:noFill/>
        </p:spPr>
        <p:txBody>
          <a:bodyPr wrap="square" rtlCol="0">
            <a:spAutoFit/>
          </a:bodyPr>
          <a:lstStyle/>
          <a:p>
            <a:pPr marL="342900" indent="-342900">
              <a:buAutoNum type="arabicPeriod"/>
            </a:pPr>
            <a:r>
              <a:rPr lang="nl-NL" sz="2400" b="1" dirty="0" smtClean="0">
                <a:solidFill>
                  <a:srgbClr val="0070C0"/>
                </a:solidFill>
              </a:rPr>
              <a:t>¬P          </a:t>
            </a:r>
            <a:r>
              <a:rPr lang="nl-NL" sz="2400" b="1" dirty="0" err="1" smtClean="0"/>
              <a:t>Ass</a:t>
            </a:r>
            <a:r>
              <a:rPr lang="nl-NL" sz="2400" b="1" dirty="0" smtClean="0"/>
              <a:t>.</a:t>
            </a:r>
          </a:p>
          <a:p>
            <a:pPr marL="342900" indent="-342900"/>
            <a:r>
              <a:rPr lang="nl-NL" sz="2400" b="1" dirty="0" smtClean="0">
                <a:solidFill>
                  <a:srgbClr val="0070C0"/>
                </a:solidFill>
              </a:rPr>
              <a:t>…</a:t>
            </a:r>
            <a:endParaRPr lang="nl-NL" sz="2400" b="1" dirty="0" smtClean="0"/>
          </a:p>
          <a:p>
            <a:pPr marL="342900" indent="-342900"/>
            <a:r>
              <a:rPr lang="nl-NL" sz="2400" b="1" dirty="0" smtClean="0">
                <a:solidFill>
                  <a:srgbClr val="0070C0"/>
                </a:solidFill>
              </a:rPr>
              <a:t>5. Q ∧</a:t>
            </a:r>
            <a:r>
              <a:rPr lang="nl-NL" sz="2400" b="1" dirty="0" smtClean="0"/>
              <a:t> </a:t>
            </a:r>
            <a:r>
              <a:rPr lang="nl-NL" sz="2400" b="1" dirty="0" smtClean="0">
                <a:solidFill>
                  <a:srgbClr val="0070C0"/>
                </a:solidFill>
              </a:rPr>
              <a:t>¬Q</a:t>
            </a:r>
            <a:endParaRPr lang="nl-NL" sz="2400" b="1" dirty="0" smtClean="0"/>
          </a:p>
          <a:p>
            <a:pPr marL="342900" indent="-342900"/>
            <a:r>
              <a:rPr lang="nl-NL" sz="2400" b="1" dirty="0" smtClean="0">
                <a:solidFill>
                  <a:srgbClr val="0070C0"/>
                </a:solidFill>
              </a:rPr>
              <a:t>6. ¬¬P         </a:t>
            </a:r>
            <a:r>
              <a:rPr lang="nl-NL" sz="2400" b="1" dirty="0" smtClean="0"/>
              <a:t>I ¬ (1,5)</a:t>
            </a:r>
            <a:r>
              <a:rPr lang="nl-NL" sz="2400" b="1" dirty="0" smtClean="0">
                <a:solidFill>
                  <a:srgbClr val="0070C0"/>
                </a:solidFill>
              </a:rPr>
              <a:t> </a:t>
            </a:r>
            <a:endParaRPr lang="nl-NL" sz="2400" b="1" dirty="0" smtClean="0"/>
          </a:p>
          <a:p>
            <a:pPr marL="342900" indent="-342900"/>
            <a:r>
              <a:rPr lang="nl-NL" sz="2400" b="1" dirty="0" smtClean="0">
                <a:solidFill>
                  <a:srgbClr val="0070C0"/>
                </a:solidFill>
              </a:rPr>
              <a:t>7. P             </a:t>
            </a:r>
            <a:r>
              <a:rPr lang="nl-NL" sz="2400" b="1" dirty="0" err="1" smtClean="0"/>
              <a:t>Elim</a:t>
            </a:r>
            <a:r>
              <a:rPr lang="nl-NL" sz="2400" b="1" dirty="0" smtClean="0"/>
              <a:t>¬¬(6)</a:t>
            </a:r>
          </a:p>
        </p:txBody>
      </p:sp>
      <p:cxnSp>
        <p:nvCxnSpPr>
          <p:cNvPr id="15" name="Straight Connector 14"/>
          <p:cNvCxnSpPr/>
          <p:nvPr/>
        </p:nvCxnSpPr>
        <p:spPr>
          <a:xfrm flipH="1">
            <a:off x="395536" y="4077072"/>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5536" y="4082296"/>
            <a:ext cx="0" cy="11469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5536" y="5234424"/>
            <a:ext cx="24482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39952" y="2492896"/>
            <a:ext cx="4536504" cy="1631216"/>
          </a:xfrm>
          <a:prstGeom prst="rect">
            <a:avLst/>
          </a:prstGeom>
          <a:noFill/>
        </p:spPr>
        <p:txBody>
          <a:bodyPr wrap="square" rtlCol="0">
            <a:spAutoFit/>
          </a:bodyPr>
          <a:lstStyle/>
          <a:p>
            <a:r>
              <a:rPr lang="nl-NL" sz="2000" dirty="0" smtClean="0"/>
              <a:t>En daarom ligt het voor de hand om niet de </a:t>
            </a:r>
            <a:r>
              <a:rPr lang="nl-NL" sz="2000" i="1" dirty="0" smtClean="0"/>
              <a:t>sterke </a:t>
            </a:r>
            <a:r>
              <a:rPr lang="nl-NL" sz="2000" i="1" dirty="0" err="1" smtClean="0"/>
              <a:t>reductio</a:t>
            </a:r>
            <a:r>
              <a:rPr lang="nl-NL" sz="2000" dirty="0" smtClean="0"/>
              <a:t>, maar </a:t>
            </a:r>
            <a:r>
              <a:rPr lang="nl-NL" sz="2000" i="1" dirty="0" smtClean="0"/>
              <a:t>de regel voor de eliminatie van de dubbele negatie</a:t>
            </a:r>
            <a:r>
              <a:rPr lang="nl-NL" sz="2000" dirty="0" smtClean="0"/>
              <a:t> als tiende en laatste regel aan het systeem van natuurlijke deductie toe te voegen</a:t>
            </a:r>
            <a:endParaRPr lang="nl-N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835696" y="908720"/>
            <a:ext cx="5760640" cy="587992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cs typeface="Arial" pitchFamily="34" charset="0"/>
              </a:rPr>
              <a:t>Introductie conjunctie</a:t>
            </a:r>
            <a:r>
              <a:rPr kumimoji="0" lang="nl-NL" sz="1200" b="0" i="0" u="none" strike="noStrike" cap="none" normalizeH="0" baseline="0" dirty="0" smtClean="0">
                <a:ln>
                  <a:noFill/>
                </a:ln>
                <a:solidFill>
                  <a:schemeClr val="tx1"/>
                </a:solidFill>
                <a:effectLst/>
                <a:latin typeface="Calibri" pitchFamily="34" charset="0"/>
                <a:cs typeface="Arial" pitchFamily="34" charset="0"/>
              </a:rPr>
              <a:t>:</a:t>
            </a:r>
            <a:r>
              <a:rPr kumimoji="0" lang="nl-NL" sz="1200" b="1"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1" i="0" u="none" strike="noStrike" cap="none" normalizeH="0" baseline="0" dirty="0" smtClean="0">
                <a:ln>
                  <a:noFill/>
                </a:ln>
                <a:solidFill>
                  <a:schemeClr val="tx1"/>
                </a:solidFill>
                <a:effectLst/>
                <a:latin typeface="Calibri" pitchFamily="34" charset="0"/>
                <a:cs typeface="Arial" pitchFamily="34" charset="0"/>
              </a:rPr>
              <a:t>Gebruik conjunctie</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m.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m.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n.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n.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G</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(m)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o.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I</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(m, n)				</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nl-NL"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cs typeface="Arial" pitchFamily="34" charset="0"/>
              </a:rPr>
              <a:t>Introductie implicatie</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Calibri" pitchFamily="34" charset="0"/>
                <a:cs typeface="Arial" pitchFamily="34" charset="0"/>
              </a:rPr>
              <a:t>Gebruik implicatie</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m.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err="1" smtClean="0">
                <a:ln>
                  <a:noFill/>
                </a:ln>
                <a:solidFill>
                  <a:schemeClr val="tx1"/>
                </a:solidFill>
                <a:effectLst/>
                <a:latin typeface="Calibri" pitchFamily="34" charset="0"/>
                <a:cs typeface="Arial" pitchFamily="34" charset="0"/>
              </a:rPr>
              <a:t>ass</a:t>
            </a:r>
            <a:r>
              <a:rPr kumimoji="0" lang="nl-NL" sz="1200" b="0" i="0" u="none" strike="noStrike" cap="none" normalizeH="0" baseline="0" dirty="0" smtClean="0">
                <a:ln>
                  <a:noFill/>
                </a:ln>
                <a:solidFill>
                  <a:schemeClr val="tx1"/>
                </a:solidFill>
                <a:effectLst/>
                <a:latin typeface="Calibri" pitchFamily="34" charset="0"/>
                <a:cs typeface="Arial" pitchFamily="34" charset="0"/>
              </a:rPr>
              <a:t>.	m.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n.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n.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n+1.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I</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(m, n) 	o.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G</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(m, n)	</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nl-NL"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cs typeface="Arial" pitchFamily="34" charset="0"/>
              </a:rPr>
              <a:t>Introductie disjunctie</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Calibri" pitchFamily="34" charset="0"/>
                <a:cs typeface="Arial" pitchFamily="34" charset="0"/>
              </a:rPr>
              <a:t>Gebruik disjunctie</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m.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m.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n.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I</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(m)	n.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o.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p.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G</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(m, n, o) </a:t>
            </a: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le 1"/>
          <p:cNvSpPr>
            <a:spLocks noGrp="1"/>
          </p:cNvSpPr>
          <p:nvPr>
            <p:ph type="title"/>
          </p:nvPr>
        </p:nvSpPr>
        <p:spPr>
          <a:xfrm>
            <a:off x="457200" y="-171400"/>
            <a:ext cx="8229600" cy="1143000"/>
          </a:xfrm>
        </p:spPr>
        <p:txBody>
          <a:bodyPr>
            <a:normAutofit fontScale="90000"/>
          </a:bodyPr>
          <a:lstStyle/>
          <a:p>
            <a:r>
              <a:rPr lang="nl-NL" sz="3600" dirty="0" smtClean="0"/>
              <a:t>Alle natuurlijke deductieregels op een rijtje (1)</a:t>
            </a:r>
            <a:endParaRPr lang="nl-NL" sz="3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1979712" y="1340768"/>
            <a:ext cx="5495925" cy="482453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cs typeface="Arial" pitchFamily="34" charset="0"/>
              </a:rPr>
              <a:t>Introductie negatie</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Calibri" pitchFamily="34" charset="0"/>
                <a:cs typeface="Arial" pitchFamily="34" charset="0"/>
              </a:rPr>
              <a:t>Gebruik negatie</a:t>
            </a:r>
            <a:r>
              <a:rPr kumimoji="0" lang="nl-NL" sz="1200" b="0" i="0" u="none" strike="noStrike" cap="none" normalizeH="0" baseline="0" dirty="0" smtClean="0">
                <a:ln>
                  <a:noFill/>
                </a:ln>
                <a:solidFill>
                  <a:schemeClr val="tx1"/>
                </a:solidFill>
                <a:effectLst/>
                <a:latin typeface="Calibri" pitchFamily="34" charset="0"/>
                <a:cs typeface="Arial" pitchFamily="34" charset="0"/>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    m.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lang="nl-NL" sz="1200" dirty="0" smtClean="0">
                <a:latin typeface="Times New Roman" pitchFamily="18" charset="0"/>
                <a:cs typeface="Arial" pitchFamily="34" charset="0"/>
                <a:sym typeface="Symbol" pitchFamily="18" charset="2"/>
              </a:rPr>
              <a:t>              </a:t>
            </a:r>
            <a:r>
              <a:rPr kumimoji="0" lang="nl-NL" sz="1200" b="0" i="0" u="none" strike="noStrike" cap="none" normalizeH="0" baseline="0" dirty="0" err="1" smtClean="0">
                <a:ln>
                  <a:noFill/>
                </a:ln>
                <a:solidFill>
                  <a:schemeClr val="tx1"/>
                </a:solidFill>
                <a:effectLst/>
                <a:latin typeface="Calibri" pitchFamily="34" charset="0"/>
                <a:cs typeface="Arial" pitchFamily="34" charset="0"/>
              </a:rPr>
              <a:t>ass</a:t>
            </a:r>
            <a:r>
              <a:rPr kumimoji="0" lang="nl-NL" sz="1200" b="0" i="0" u="none" strike="noStrike" cap="none" normalizeH="0" baseline="0" dirty="0" smtClean="0">
                <a:ln>
                  <a:noFill/>
                </a:ln>
                <a:solidFill>
                  <a:schemeClr val="tx1"/>
                </a:solidFill>
                <a:effectLst/>
                <a:latin typeface="Calibri" pitchFamily="34" charset="0"/>
                <a:cs typeface="Arial" pitchFamily="34" charset="0"/>
              </a:rPr>
              <a:t>.	                             m.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    n.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n.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    n+1.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lang="nl-NL" sz="1200" dirty="0" smtClean="0">
                <a:latin typeface="Times New Roman" pitchFamily="18" charset="0"/>
                <a:cs typeface="Arial" pitchFamily="34" charset="0"/>
                <a:sym typeface="Symbol" pitchFamily="18" charset="2"/>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I</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(m, n) 	   o.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G</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(m, n)	</a:t>
            </a:r>
            <a:endParaRPr kumimoji="0" lang="nl-NL"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1" i="0" u="none" strike="noStrike" cap="none" normalizeH="0" baseline="0" dirty="0" smtClean="0">
                <a:ln>
                  <a:noFill/>
                </a:ln>
                <a:solidFill>
                  <a:schemeClr val="tx1"/>
                </a:solidFill>
                <a:effectLst/>
                <a:latin typeface="Calibri" pitchFamily="34" charset="0"/>
                <a:cs typeface="Arial" pitchFamily="34" charset="0"/>
              </a:rPr>
              <a:t>Eliminatie dubbele negatie</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1" i="0" u="none" strike="noStrike" cap="none" normalizeH="0" baseline="0" dirty="0" smtClean="0">
                <a:ln>
                  <a:noFill/>
                </a:ln>
                <a:solidFill>
                  <a:schemeClr val="tx1"/>
                </a:solidFill>
                <a:effectLst/>
                <a:latin typeface="Calibri" pitchFamily="34" charset="0"/>
                <a:cs typeface="Arial" pitchFamily="34" charset="0"/>
              </a:rPr>
              <a:t>Herhaling</a:t>
            </a:r>
            <a:r>
              <a:rPr kumimoji="0" lang="nl-NL" sz="1200" b="0" i="0" u="none" strike="noStrike" cap="none" normalizeH="0" baseline="0" dirty="0" smtClean="0">
                <a:ln>
                  <a:noFill/>
                </a:ln>
                <a:solidFill>
                  <a:schemeClr val="tx1"/>
                </a:solidFill>
                <a:effectLst/>
                <a:latin typeface="Calibri" pitchFamily="34" charset="0"/>
                <a:cs typeface="Arial" pitchFamily="34" charset="0"/>
              </a:rPr>
              <a:t>:	</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     m.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smtClean="0">
                <a:ln>
                  <a:noFill/>
                </a:ln>
                <a:solidFill>
                  <a:schemeClr val="tx1"/>
                </a:solidFill>
                <a:effectLst/>
                <a:latin typeface="Calibri" pitchFamily="34" charset="0"/>
                <a:cs typeface="Arial" pitchFamily="34" charset="0"/>
              </a:rPr>
              <a:t>m.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200" b="0" i="0" u="none" strike="noStrike" cap="none" normalizeH="0" baseline="0" dirty="0" smtClean="0">
                <a:ln>
                  <a:noFill/>
                </a:ln>
                <a:solidFill>
                  <a:schemeClr val="tx1"/>
                </a:solidFill>
                <a:effectLst/>
                <a:latin typeface="Calibri" pitchFamily="34" charset="0"/>
                <a:cs typeface="Arial" pitchFamily="34" charset="0"/>
              </a:rPr>
              <a:t>    n.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lang="nl-NL" sz="1200" dirty="0" smtClean="0">
                <a:latin typeface="Times New Roman" pitchFamily="18" charset="0"/>
                <a:cs typeface="Arial" pitchFamily="34" charset="0"/>
                <a:sym typeface="Symbol" pitchFamily="18" charset="2"/>
              </a:rPr>
              <a:t>           </a:t>
            </a:r>
            <a:r>
              <a:rPr kumimoji="0" lang="nl-NL" sz="1200" b="0" i="0" u="none" strike="noStrike" cap="none" normalizeH="0" baseline="0" dirty="0" err="1" smtClean="0">
                <a:ln>
                  <a:noFill/>
                </a:ln>
                <a:solidFill>
                  <a:schemeClr val="tx1"/>
                </a:solidFill>
                <a:effectLst/>
                <a:latin typeface="Calibri" pitchFamily="34" charset="0"/>
                <a:cs typeface="Arial" pitchFamily="34" charset="0"/>
              </a:rPr>
              <a:t>Elim</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Calibri" pitchFamily="34" charset="0"/>
                <a:cs typeface="Arial" pitchFamily="34" charset="0"/>
              </a:rPr>
              <a:t> (m)	   n.	</a:t>
            </a:r>
            <a:r>
              <a:rPr kumimoji="0" lang="nl-NL" sz="12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rPr>
              <a:t></a:t>
            </a:r>
            <a:r>
              <a:rPr kumimoji="0" lang="nl-NL"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nl-NL" sz="1200" b="0" i="0" u="none" strike="noStrike" cap="none" normalizeH="0" baseline="0" dirty="0" err="1" smtClean="0">
                <a:ln>
                  <a:noFill/>
                </a:ln>
                <a:solidFill>
                  <a:schemeClr val="tx1"/>
                </a:solidFill>
                <a:effectLst/>
                <a:latin typeface="Calibri" pitchFamily="34" charset="0"/>
                <a:cs typeface="Arial" pitchFamily="34" charset="0"/>
              </a:rPr>
              <a:t>herh</a:t>
            </a:r>
            <a:r>
              <a:rPr kumimoji="0" lang="nl-NL" sz="1200" b="0" i="0" u="none" strike="noStrike" cap="none" normalizeH="0" baseline="0" dirty="0" smtClean="0">
                <a:ln>
                  <a:noFill/>
                </a:ln>
                <a:solidFill>
                  <a:schemeClr val="tx1"/>
                </a:solidFill>
                <a:effectLst/>
                <a:latin typeface="Calibri" pitchFamily="34" charset="0"/>
                <a:cs typeface="Arial" pitchFamily="34" charset="0"/>
              </a:rPr>
              <a:t>. (m)	</a:t>
            </a:r>
            <a:endParaRPr kumimoji="0" lang="nl-NL" sz="1200" b="0"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6" name="Title 1"/>
          <p:cNvSpPr>
            <a:spLocks noGrp="1"/>
          </p:cNvSpPr>
          <p:nvPr>
            <p:ph type="title"/>
          </p:nvPr>
        </p:nvSpPr>
        <p:spPr>
          <a:xfrm>
            <a:off x="457200" y="-162272"/>
            <a:ext cx="8229600" cy="1143000"/>
          </a:xfrm>
        </p:spPr>
        <p:txBody>
          <a:bodyPr>
            <a:normAutofit fontScale="90000"/>
          </a:bodyPr>
          <a:lstStyle/>
          <a:p>
            <a:r>
              <a:rPr lang="nl-NL" sz="3600" dirty="0" smtClean="0"/>
              <a:t>Alle natuurlijke deductieregels op een rijtje (2)</a:t>
            </a:r>
            <a:endParaRPr lang="nl-NL"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smtClean="0"/>
              <a:t>Deductieregels voor dubbele implicatie (↔)?</a:t>
            </a:r>
            <a:endParaRPr lang="nl-NL" sz="3200" dirty="0"/>
          </a:p>
        </p:txBody>
      </p:sp>
      <p:sp>
        <p:nvSpPr>
          <p:cNvPr id="3" name="Content Placeholder 2"/>
          <p:cNvSpPr>
            <a:spLocks noGrp="1"/>
          </p:cNvSpPr>
          <p:nvPr>
            <p:ph idx="1"/>
          </p:nvPr>
        </p:nvSpPr>
        <p:spPr>
          <a:xfrm>
            <a:off x="457200" y="1600200"/>
            <a:ext cx="8229600" cy="1900807"/>
          </a:xfrm>
        </p:spPr>
        <p:txBody>
          <a:bodyPr>
            <a:normAutofit/>
          </a:bodyPr>
          <a:lstStyle/>
          <a:p>
            <a:r>
              <a:rPr lang="nl-NL" sz="2000" dirty="0" smtClean="0"/>
              <a:t> Er zijn geen aparte deductieregels voor de dubbele implicatie (↔) </a:t>
            </a:r>
            <a:br>
              <a:rPr lang="nl-NL" sz="2000" dirty="0" smtClean="0"/>
            </a:br>
            <a:r>
              <a:rPr lang="nl-NL" sz="2000" dirty="0" smtClean="0"/>
              <a:t> ingevoerd. Dit is ook niet nodig omdat de dubbele implicatie kan     </a:t>
            </a:r>
            <a:br>
              <a:rPr lang="nl-NL" sz="2000" dirty="0" smtClean="0"/>
            </a:br>
            <a:r>
              <a:rPr lang="nl-NL" sz="2000" dirty="0" smtClean="0"/>
              <a:t> worden beschouwd als een afkorting:</a:t>
            </a:r>
          </a:p>
          <a:p>
            <a:pPr>
              <a:buNone/>
            </a:pPr>
            <a:endParaRPr lang="nl-NL" sz="2000" dirty="0" smtClean="0"/>
          </a:p>
          <a:p>
            <a:pPr>
              <a:buNone/>
            </a:pPr>
            <a:r>
              <a:rPr lang="nl-NL" sz="2000" dirty="0" smtClean="0"/>
              <a:t>	</a:t>
            </a:r>
            <a:r>
              <a:rPr lang="el-GR" sz="2000" b="1" i="1" dirty="0" smtClean="0"/>
              <a:t> </a:t>
            </a:r>
            <a:r>
              <a:rPr lang="nl-NL" sz="2000" b="1" i="1" dirty="0" smtClean="0"/>
              <a:t> </a:t>
            </a:r>
            <a:r>
              <a:rPr lang="el-GR" sz="2000" b="1" i="1" dirty="0" smtClean="0"/>
              <a:t>α</a:t>
            </a:r>
            <a:r>
              <a:rPr lang="nl-NL" sz="2000" b="1" dirty="0" smtClean="0"/>
              <a:t> ↔ </a:t>
            </a:r>
            <a:r>
              <a:rPr lang="el-GR" sz="2000" b="1" i="1" dirty="0" smtClean="0"/>
              <a:t>β</a:t>
            </a:r>
            <a:r>
              <a:rPr lang="nl-NL" sz="2000" b="1" dirty="0" smtClean="0"/>
              <a:t>   =</a:t>
            </a:r>
            <a:r>
              <a:rPr lang="nl-NL" sz="2000" b="1" i="1" baseline="-25000" dirty="0" smtClean="0"/>
              <a:t>definitie</a:t>
            </a:r>
            <a:r>
              <a:rPr lang="nl-NL" sz="2000" b="1" dirty="0" smtClean="0"/>
              <a:t>   (</a:t>
            </a:r>
            <a:r>
              <a:rPr lang="el-GR" sz="2000" b="1" i="1" dirty="0" smtClean="0"/>
              <a:t>α</a:t>
            </a:r>
            <a:r>
              <a:rPr lang="nl-NL" sz="2000" b="1" dirty="0" smtClean="0"/>
              <a:t> → </a:t>
            </a:r>
            <a:r>
              <a:rPr lang="el-GR" sz="2000" b="1" i="1" dirty="0" smtClean="0"/>
              <a:t>β</a:t>
            </a:r>
            <a:r>
              <a:rPr lang="nl-NL" sz="2000" b="1" dirty="0" smtClean="0"/>
              <a:t>)  ∧  (</a:t>
            </a:r>
            <a:r>
              <a:rPr lang="el-GR" sz="2000" b="1" i="1" dirty="0" smtClean="0"/>
              <a:t>β</a:t>
            </a:r>
            <a:r>
              <a:rPr lang="nl-NL" sz="2000" b="1" dirty="0" smtClean="0"/>
              <a:t> → </a:t>
            </a:r>
            <a:r>
              <a:rPr lang="el-GR" sz="2000" b="1" i="1" dirty="0" smtClean="0"/>
              <a:t>α</a:t>
            </a:r>
            <a:r>
              <a:rPr lang="nl-NL" sz="2000" b="1" dirty="0" smtClean="0"/>
              <a:t>)</a:t>
            </a:r>
          </a:p>
          <a:p>
            <a:pPr>
              <a:buNone/>
            </a:pPr>
            <a:endParaRPr lang="nl-NL" sz="2000" dirty="0" smtClean="0"/>
          </a:p>
          <a:p>
            <a:pPr>
              <a:buNone/>
            </a:pPr>
            <a:endParaRPr lang="nl-NL" sz="2000" dirty="0" smtClean="0"/>
          </a:p>
          <a:p>
            <a:pPr>
              <a:buNone/>
            </a:pPr>
            <a:endParaRPr lang="nl-NL" sz="2000" dirty="0" smtClean="0"/>
          </a:p>
          <a:p>
            <a:pPr>
              <a:buNone/>
            </a:pPr>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800" dirty="0" smtClean="0"/>
          </a:p>
          <a:p>
            <a:pPr>
              <a:buNone/>
            </a:pPr>
            <a:endParaRPr lang="nl-NL" sz="2000" dirty="0" smtClean="0"/>
          </a:p>
          <a:p>
            <a:endParaRPr lang="nl-NL" sz="2000" dirty="0" smtClean="0"/>
          </a:p>
          <a:p>
            <a:endParaRPr lang="nl-NL" sz="2000" dirty="0" smtClean="0"/>
          </a:p>
        </p:txBody>
      </p:sp>
      <p:sp>
        <p:nvSpPr>
          <p:cNvPr id="5" name="Content Placeholder 2"/>
          <p:cNvSpPr txBox="1">
            <a:spLocks/>
          </p:cNvSpPr>
          <p:nvPr/>
        </p:nvSpPr>
        <p:spPr>
          <a:xfrm>
            <a:off x="446856" y="34290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Wanneer we bijvoorbeeld willen aantonen dat </a:t>
            </a:r>
            <a:r>
              <a:rPr lang="nl-NL" sz="2000" b="1" dirty="0" smtClean="0"/>
              <a:t>Ⱶ P ↔ P V P</a:t>
            </a:r>
            <a:r>
              <a:rPr lang="nl-NL" sz="2000" dirty="0" smtClean="0"/>
              <a:t>, dan is het voldoende om te laten zien dat </a:t>
            </a:r>
            <a:r>
              <a:rPr lang="nl-NL" sz="2000" b="1" dirty="0" smtClean="0"/>
              <a:t>Ⱶ P → P V P</a:t>
            </a:r>
            <a:r>
              <a:rPr lang="nl-NL" sz="2000" dirty="0" smtClean="0"/>
              <a:t> </a:t>
            </a:r>
            <a:r>
              <a:rPr lang="nl-NL" sz="2000" dirty="0" err="1" smtClean="0"/>
              <a:t>én</a:t>
            </a:r>
            <a:r>
              <a:rPr lang="nl-NL" sz="2000" b="1" dirty="0" smtClean="0"/>
              <a:t> Ⱶ P V P → P </a:t>
            </a:r>
            <a:r>
              <a:rPr lang="nl-NL" sz="2000" i="1" dirty="0" smtClean="0"/>
              <a:t>(Hoe?)</a:t>
            </a:r>
            <a:endParaRPr kumimoji="0" lang="nl-NL"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dirty="0" smtClean="0"/>
              <a:t>Nogmaals: Regel voor eliminatie dubbele negatie</a:t>
            </a:r>
            <a:endParaRPr lang="nl-NL" sz="3200" dirty="0"/>
          </a:p>
        </p:txBody>
      </p:sp>
      <p:sp>
        <p:nvSpPr>
          <p:cNvPr id="3" name="Content Placeholder 2"/>
          <p:cNvSpPr>
            <a:spLocks noGrp="1"/>
          </p:cNvSpPr>
          <p:nvPr>
            <p:ph idx="1"/>
          </p:nvPr>
        </p:nvSpPr>
        <p:spPr>
          <a:xfrm>
            <a:off x="457200" y="1600200"/>
            <a:ext cx="8291264" cy="1036712"/>
          </a:xfrm>
        </p:spPr>
        <p:txBody>
          <a:bodyPr>
            <a:noAutofit/>
          </a:bodyPr>
          <a:lstStyle/>
          <a:p>
            <a:r>
              <a:rPr lang="nl-NL" sz="2000" dirty="0" smtClean="0"/>
              <a:t>We hebben de regel voor eliminatie van dubbele negatie (</a:t>
            </a:r>
            <a:r>
              <a:rPr lang="nl-NL" sz="2000" dirty="0" err="1" smtClean="0"/>
              <a:t>Elim</a:t>
            </a:r>
            <a:r>
              <a:rPr lang="nl-NL" sz="2000" dirty="0" smtClean="0"/>
              <a:t>¬¬)</a:t>
            </a:r>
            <a:r>
              <a:rPr lang="nl-NL" sz="2000" b="1" dirty="0" smtClean="0"/>
              <a:t> </a:t>
            </a:r>
            <a:r>
              <a:rPr lang="nl-NL" sz="2000" dirty="0" smtClean="0"/>
              <a:t>aan het systeem toegevoegd opdat naast de </a:t>
            </a:r>
            <a:r>
              <a:rPr lang="nl-NL" sz="2000" i="1" dirty="0" smtClean="0"/>
              <a:t>zwakke</a:t>
            </a:r>
            <a:r>
              <a:rPr lang="nl-NL" sz="2000" dirty="0" smtClean="0"/>
              <a:t> </a:t>
            </a:r>
            <a:r>
              <a:rPr lang="nl-NL" sz="2000" dirty="0" err="1" smtClean="0"/>
              <a:t>reductio</a:t>
            </a:r>
            <a:r>
              <a:rPr lang="nl-NL" sz="2000" dirty="0" smtClean="0"/>
              <a:t> ook de</a:t>
            </a:r>
            <a:r>
              <a:rPr lang="nl-NL" sz="2000" i="1" dirty="0" smtClean="0"/>
              <a:t> sterke </a:t>
            </a:r>
            <a:r>
              <a:rPr lang="nl-NL" sz="2000" dirty="0" err="1" smtClean="0"/>
              <a:t>reductio</a:t>
            </a:r>
            <a:r>
              <a:rPr lang="nl-NL" sz="2000" dirty="0" smtClean="0"/>
              <a:t> als een geldige redenering gezien kan worden.</a:t>
            </a:r>
          </a:p>
          <a:p>
            <a:pPr>
              <a:buNone/>
            </a:pPr>
            <a:endParaRPr lang="nl-NL" sz="2000" dirty="0" smtClean="0"/>
          </a:p>
          <a:p>
            <a:endParaRPr lang="nl-NL" sz="2000" dirty="0" smtClean="0"/>
          </a:p>
          <a:p>
            <a:pPr>
              <a:buNone/>
            </a:pPr>
            <a:endParaRPr lang="nl-NL" sz="2000" dirty="0" smtClean="0"/>
          </a:p>
          <a:p>
            <a:pPr>
              <a:buNone/>
            </a:pPr>
            <a:r>
              <a:rPr lang="nl-NL" sz="2000" dirty="0" smtClean="0"/>
              <a:t>	</a:t>
            </a:r>
            <a:endParaRPr lang="nl-NL" sz="2000" b="1" dirty="0" smtClean="0"/>
          </a:p>
          <a:p>
            <a:pPr>
              <a:buNone/>
            </a:pPr>
            <a:endParaRPr lang="nl-NL" sz="2000" dirty="0" smtClean="0"/>
          </a:p>
          <a:p>
            <a:pPr>
              <a:buNone/>
            </a:pPr>
            <a:endParaRPr lang="nl-NL" sz="2000" dirty="0" smtClean="0"/>
          </a:p>
          <a:p>
            <a:pPr>
              <a:buNone/>
            </a:pPr>
            <a:endParaRPr lang="nl-NL" sz="2000" dirty="0" smtClean="0"/>
          </a:p>
          <a:p>
            <a:pPr>
              <a:buNone/>
            </a:pPr>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endParaRPr lang="nl-NL" sz="2000" dirty="0" smtClean="0"/>
          </a:p>
          <a:p>
            <a:pPr>
              <a:buNone/>
            </a:pPr>
            <a:endParaRPr lang="nl-NL" sz="2000" dirty="0" smtClean="0"/>
          </a:p>
          <a:p>
            <a:endParaRPr lang="nl-NL" sz="2000" dirty="0" smtClean="0"/>
          </a:p>
          <a:p>
            <a:endParaRPr lang="nl-NL" sz="2000" dirty="0" smtClean="0"/>
          </a:p>
        </p:txBody>
      </p:sp>
      <p:sp>
        <p:nvSpPr>
          <p:cNvPr id="6" name="Content Placeholder 2"/>
          <p:cNvSpPr txBox="1">
            <a:spLocks/>
          </p:cNvSpPr>
          <p:nvPr/>
        </p:nvSpPr>
        <p:spPr>
          <a:xfrm>
            <a:off x="457200" y="2464296"/>
            <a:ext cx="8291264" cy="9647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Sommigen plaatsen echter vraagtekens bij het toelaten van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Elim</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en de sterke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reductio</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aan het systeem van natuurlijke deductie.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nl-NL"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3140968"/>
            <a:ext cx="8291264" cy="201622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sterke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reductio</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kan gebruikt worden om aan te tonen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dat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iets het geval is, maar daarmee maakt ze nog niet duidelijk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waarom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dat zo is. De sterke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reductio</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is dus niet verklarend. Ze laat niet zien waarom iets zo is als het is. De zwakke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reductio</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is daarentegen wel acceptabel, omdat ze slechts laat zien dat iets niet het geval is.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(Antoine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Arnauld</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 en Pierre Nicole in 1662)</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nl-NL"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57200" y="4696544"/>
            <a:ext cx="8291264" cy="485313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Het twintigste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eeuwse</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intuïtionisme</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interpreteert </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P</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als “P is bewezen” en </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¬P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als “Het is bewezen dat P niet bewijsbaar is”. Maar dan volgt uit </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¬¬P</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(“Het is bewezen dat ¬P niet bewijsbaar is”) uiteraard niet </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P</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Dus verwerpen de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intuïtionisten</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eveneens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Elim</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en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de sterke </a:t>
            </a:r>
            <a:r>
              <a:rPr kumimoji="0" lang="nl-NL" sz="2000" b="0" i="1" u="none" strike="noStrike" kern="1200" cap="none" spc="0" normalizeH="0" baseline="0" noProof="0" dirty="0" err="1" smtClean="0">
                <a:ln>
                  <a:noFill/>
                </a:ln>
                <a:solidFill>
                  <a:schemeClr val="tx1"/>
                </a:solidFill>
                <a:effectLst/>
                <a:uLnTx/>
                <a:uFillTx/>
                <a:latin typeface="+mn-lt"/>
                <a:ea typeface="+mn-ea"/>
                <a:cs typeface="+mn-cs"/>
              </a:rPr>
              <a:t>reductio</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nl-NL"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20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2000"/>
                                        <p:tgtEl>
                                          <p:spTgt spid="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2000"/>
                                        <p:tgtEl>
                                          <p:spTgt spid="8">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animEffect transition="in" filter="fade">
                                      <p:cBhvr>
                                        <p:cTn id="18"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dirty="0" smtClean="0"/>
              <a:t>Verschillende propositielogica’s</a:t>
            </a:r>
            <a:endParaRPr lang="nl-NL" sz="4000" dirty="0"/>
          </a:p>
        </p:txBody>
      </p:sp>
      <p:graphicFrame>
        <p:nvGraphicFramePr>
          <p:cNvPr id="5" name="Content Placeholder 4"/>
          <p:cNvGraphicFramePr>
            <a:graphicFrameLocks noGrp="1"/>
          </p:cNvGraphicFramePr>
          <p:nvPr>
            <p:ph idx="1"/>
          </p:nvPr>
        </p:nvGraphicFramePr>
        <p:xfrm>
          <a:off x="457200" y="1600200"/>
          <a:ext cx="8229600" cy="28397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nl-NL" dirty="0" smtClean="0"/>
                        <a:t>Naam</a:t>
                      </a:r>
                      <a:endParaRPr lang="nl-NL" dirty="0"/>
                    </a:p>
                  </a:txBody>
                  <a:tcPr/>
                </a:tc>
                <a:tc>
                  <a:txBody>
                    <a:bodyPr/>
                    <a:lstStyle/>
                    <a:p>
                      <a:r>
                        <a:rPr lang="nl-NL" dirty="0" smtClean="0"/>
                        <a:t>Omschrijving</a:t>
                      </a:r>
                      <a:endParaRPr lang="nl-NL" dirty="0"/>
                    </a:p>
                  </a:txBody>
                  <a:tcPr/>
                </a:tc>
              </a:tr>
              <a:tr h="370840">
                <a:tc>
                  <a:txBody>
                    <a:bodyPr/>
                    <a:lstStyle/>
                    <a:p>
                      <a:r>
                        <a:rPr lang="nl-NL" dirty="0" smtClean="0"/>
                        <a:t>Klassieke propositielogica</a:t>
                      </a:r>
                      <a:endParaRPr lang="nl-NL" dirty="0"/>
                    </a:p>
                  </a:txBody>
                  <a:tcPr/>
                </a:tc>
                <a:tc>
                  <a:txBody>
                    <a:bodyPr/>
                    <a:lstStyle/>
                    <a:p>
                      <a:r>
                        <a:rPr lang="nl-NL" dirty="0" smtClean="0"/>
                        <a:t>Gedefinieerd</a:t>
                      </a:r>
                      <a:r>
                        <a:rPr lang="nl-NL" baseline="0" dirty="0" smtClean="0"/>
                        <a:t> door acceptatie van alle tot dusver behandelde 10 deductieregels </a:t>
                      </a:r>
                      <a:endParaRPr lang="nl-NL" dirty="0"/>
                    </a:p>
                  </a:txBody>
                  <a:tcPr/>
                </a:tc>
              </a:tr>
              <a:tr h="370840">
                <a:tc>
                  <a:txBody>
                    <a:bodyPr/>
                    <a:lstStyle/>
                    <a:p>
                      <a:r>
                        <a:rPr lang="nl-NL" dirty="0" err="1" smtClean="0"/>
                        <a:t>Intuïtionistische</a:t>
                      </a:r>
                      <a:r>
                        <a:rPr lang="nl-NL" baseline="0" dirty="0" smtClean="0"/>
                        <a:t> propositielogica</a:t>
                      </a:r>
                      <a:endParaRPr lang="nl-NL" dirty="0"/>
                    </a:p>
                  </a:txBody>
                  <a:tcPr/>
                </a:tc>
                <a:tc>
                  <a:txBody>
                    <a:bodyPr/>
                    <a:lstStyle/>
                    <a:p>
                      <a:r>
                        <a:rPr lang="nl-NL" dirty="0" smtClean="0"/>
                        <a:t>Wordt</a:t>
                      </a:r>
                      <a:r>
                        <a:rPr lang="nl-NL" baseline="0" dirty="0" smtClean="0"/>
                        <a:t> verkregen uit de klassieke propositielogica door schrappen van de </a:t>
                      </a:r>
                      <a:r>
                        <a:rPr lang="nl-NL" i="1" baseline="0" dirty="0" err="1" smtClean="0"/>
                        <a:t>Elim</a:t>
                      </a:r>
                      <a:r>
                        <a:rPr kumimoji="0" lang="nl-NL" sz="1800" b="0" i="1" u="none" strike="noStrike" kern="1200" cap="none" spc="0" normalizeH="0" baseline="0" noProof="0" dirty="0" smtClean="0">
                          <a:ln>
                            <a:noFill/>
                          </a:ln>
                          <a:solidFill>
                            <a:schemeClr val="tx1"/>
                          </a:solidFill>
                          <a:effectLst/>
                          <a:uLnTx/>
                          <a:uFillTx/>
                          <a:latin typeface="+mn-lt"/>
                          <a:ea typeface="+mn-ea"/>
                          <a:cs typeface="+mn-cs"/>
                        </a:rPr>
                        <a:t>¬¬ </a:t>
                      </a:r>
                      <a:r>
                        <a:rPr kumimoji="0" lang="nl-NL" sz="1800" b="0" i="0" u="none" strike="noStrike" kern="1200" cap="none" spc="0" normalizeH="0" baseline="0" noProof="0" dirty="0" smtClean="0">
                          <a:ln>
                            <a:noFill/>
                          </a:ln>
                          <a:solidFill>
                            <a:schemeClr val="tx1"/>
                          </a:solidFill>
                          <a:effectLst/>
                          <a:uLnTx/>
                          <a:uFillTx/>
                          <a:latin typeface="+mn-lt"/>
                          <a:ea typeface="+mn-ea"/>
                          <a:cs typeface="+mn-cs"/>
                        </a:rPr>
                        <a:t>regel (en bestaat dus uit 9 regels).</a:t>
                      </a:r>
                      <a:endParaRPr lang="nl-NL" dirty="0"/>
                    </a:p>
                  </a:txBody>
                  <a:tcPr/>
                </a:tc>
              </a:tr>
              <a:tr h="370840">
                <a:tc>
                  <a:txBody>
                    <a:bodyPr/>
                    <a:lstStyle/>
                    <a:p>
                      <a:r>
                        <a:rPr lang="nl-NL" dirty="0" smtClean="0"/>
                        <a:t>Minimale propositielogica</a:t>
                      </a:r>
                      <a:endParaRPr lang="nl-N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Wordt</a:t>
                      </a:r>
                      <a:r>
                        <a:rPr lang="nl-NL" baseline="0" dirty="0" smtClean="0"/>
                        <a:t> verkregen uit </a:t>
                      </a:r>
                      <a:r>
                        <a:rPr lang="nl-NL" baseline="0" dirty="0" err="1" smtClean="0"/>
                        <a:t>intuïtionistische</a:t>
                      </a:r>
                      <a:r>
                        <a:rPr lang="nl-NL" baseline="0" dirty="0" smtClean="0"/>
                        <a:t> propositielogica door schrappen van de </a:t>
                      </a:r>
                      <a:r>
                        <a:rPr lang="nl-NL" i="1" baseline="0" dirty="0" smtClean="0"/>
                        <a:t>G</a:t>
                      </a:r>
                      <a:r>
                        <a:rPr kumimoji="0" lang="nl-NL" sz="1800" b="0" i="1" u="none" strike="noStrike" kern="1200" cap="none" spc="0" normalizeH="0" baseline="0" noProof="0" dirty="0" smtClean="0">
                          <a:ln>
                            <a:noFill/>
                          </a:ln>
                          <a:solidFill>
                            <a:schemeClr val="tx1"/>
                          </a:solidFill>
                          <a:effectLst/>
                          <a:uLnTx/>
                          <a:uFillTx/>
                          <a:latin typeface="+mn-lt"/>
                          <a:ea typeface="+mn-ea"/>
                          <a:cs typeface="+mn-cs"/>
                        </a:rPr>
                        <a:t>¬ </a:t>
                      </a:r>
                      <a:r>
                        <a:rPr kumimoji="0" lang="nl-NL" sz="1800" b="0" i="0" u="none" strike="noStrike" kern="1200" cap="none" spc="0" normalizeH="0" baseline="0" noProof="0" dirty="0" smtClean="0">
                          <a:ln>
                            <a:noFill/>
                          </a:ln>
                          <a:solidFill>
                            <a:schemeClr val="tx1"/>
                          </a:solidFill>
                          <a:effectLst/>
                          <a:uLnTx/>
                          <a:uFillTx/>
                          <a:latin typeface="+mn-lt"/>
                          <a:ea typeface="+mn-ea"/>
                          <a:cs typeface="+mn-cs"/>
                        </a:rPr>
                        <a:t>regel (en bestaat dus uit 8 regels).</a:t>
                      </a:r>
                      <a:endParaRPr lang="nl-NL" dirty="0" smtClean="0"/>
                    </a:p>
                  </a:txBody>
                  <a:tcPr/>
                </a:tc>
              </a:tr>
            </a:tbl>
          </a:graphicData>
        </a:graphic>
      </p:graphicFrame>
      <p:sp>
        <p:nvSpPr>
          <p:cNvPr id="7" name="TextBox 6"/>
          <p:cNvSpPr txBox="1"/>
          <p:nvPr/>
        </p:nvSpPr>
        <p:spPr>
          <a:xfrm>
            <a:off x="1115616" y="4881934"/>
            <a:ext cx="6912768" cy="923330"/>
          </a:xfrm>
          <a:prstGeom prst="rect">
            <a:avLst/>
          </a:prstGeom>
          <a:noFill/>
        </p:spPr>
        <p:txBody>
          <a:bodyPr wrap="square" rtlCol="0">
            <a:spAutoFit/>
          </a:bodyPr>
          <a:lstStyle/>
          <a:p>
            <a:r>
              <a:rPr lang="nl-NL" dirty="0" smtClean="0"/>
              <a:t>Dialectische denkers kiezen vaak voor de minimale propositielogica. Zij hebben namelijk niet alleen een probleem met </a:t>
            </a:r>
            <a:r>
              <a:rPr lang="nl-NL" i="1" dirty="0" err="1" smtClean="0"/>
              <a:t>Elim</a:t>
            </a:r>
            <a:r>
              <a:rPr lang="nl-NL" i="1" dirty="0" smtClean="0"/>
              <a:t>¬¬ </a:t>
            </a:r>
            <a:r>
              <a:rPr lang="nl-NL" dirty="0" smtClean="0"/>
              <a:t>, maar ook met </a:t>
            </a:r>
            <a:r>
              <a:rPr lang="nl-NL" i="1" dirty="0" smtClean="0"/>
              <a:t>G¬ </a:t>
            </a:r>
            <a:r>
              <a:rPr lang="nl-NL" dirty="0" smtClean="0"/>
              <a:t>(ex </a:t>
            </a:r>
            <a:r>
              <a:rPr lang="nl-NL" dirty="0" err="1" smtClean="0"/>
              <a:t>falso</a:t>
            </a:r>
            <a:r>
              <a:rPr lang="nl-NL" dirty="0" smtClean="0"/>
              <a:t>). </a:t>
            </a:r>
            <a:r>
              <a:rPr lang="nl-NL" i="1" dirty="0" smtClean="0"/>
              <a:t>G¬</a:t>
            </a:r>
            <a:r>
              <a:rPr lang="nl-NL" dirty="0" smtClean="0"/>
              <a:t> laat immers geen serieuze dialectische logica toe.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dirty="0" smtClean="0"/>
              <a:t>Deductiestelling</a:t>
            </a:r>
            <a:endParaRPr lang="nl-NL" sz="3200" dirty="0"/>
          </a:p>
        </p:txBody>
      </p:sp>
      <p:sp>
        <p:nvSpPr>
          <p:cNvPr id="3" name="Content Placeholder 2"/>
          <p:cNvSpPr>
            <a:spLocks noGrp="1"/>
          </p:cNvSpPr>
          <p:nvPr>
            <p:ph idx="1"/>
          </p:nvPr>
        </p:nvSpPr>
        <p:spPr>
          <a:xfrm>
            <a:off x="251520" y="1412776"/>
            <a:ext cx="8291264" cy="1036712"/>
          </a:xfrm>
        </p:spPr>
        <p:txBody>
          <a:bodyPr>
            <a:noAutofit/>
          </a:bodyPr>
          <a:lstStyle/>
          <a:p>
            <a:r>
              <a:rPr lang="nl-NL" sz="2000" dirty="0" smtClean="0"/>
              <a:t>Het valt eenvoudig in te zien dat</a:t>
            </a:r>
            <a:endParaRPr lang="nl-NL" sz="800" dirty="0" smtClean="0"/>
          </a:p>
          <a:p>
            <a:pPr>
              <a:buNone/>
            </a:pPr>
            <a:r>
              <a:rPr lang="nl-NL" sz="2000" b="1" i="1" dirty="0" smtClean="0"/>
              <a:t>	</a:t>
            </a:r>
            <a:r>
              <a:rPr lang="el-GR" sz="2000" b="1" i="1" dirty="0" smtClean="0"/>
              <a:t>α</a:t>
            </a:r>
            <a:r>
              <a:rPr lang="nl-NL" sz="2000" b="1" i="1" baseline="-25000" dirty="0" smtClean="0"/>
              <a:t>1</a:t>
            </a:r>
            <a:r>
              <a:rPr lang="nl-NL" sz="2000" b="1" i="1" dirty="0" smtClean="0"/>
              <a:t> </a:t>
            </a:r>
            <a:r>
              <a:rPr lang="nl-NL" sz="2000" dirty="0" smtClean="0"/>
              <a:t>, </a:t>
            </a:r>
            <a:r>
              <a:rPr lang="el-GR" sz="2000" b="1" i="1" dirty="0" smtClean="0"/>
              <a:t>α</a:t>
            </a:r>
            <a:r>
              <a:rPr lang="nl-NL" sz="2000" b="1" i="1" baseline="-25000" dirty="0" smtClean="0"/>
              <a:t>2 </a:t>
            </a:r>
            <a:r>
              <a:rPr lang="nl-NL" sz="2000" dirty="0" smtClean="0"/>
              <a:t>, </a:t>
            </a:r>
            <a:r>
              <a:rPr lang="el-GR" sz="2000" b="1" i="1" dirty="0" smtClean="0"/>
              <a:t>α</a:t>
            </a:r>
            <a:r>
              <a:rPr lang="nl-NL" sz="2000" b="1" i="1" baseline="-25000" dirty="0" smtClean="0"/>
              <a:t>3</a:t>
            </a:r>
            <a:r>
              <a:rPr lang="nl-NL" sz="2000" b="1" i="1" dirty="0" smtClean="0"/>
              <a:t> </a:t>
            </a:r>
            <a:r>
              <a:rPr lang="nl-NL" sz="2000" dirty="0" smtClean="0"/>
              <a:t>, </a:t>
            </a:r>
            <a:r>
              <a:rPr lang="el-GR" sz="2000" b="1" i="1" dirty="0" smtClean="0"/>
              <a:t>α</a:t>
            </a:r>
            <a:r>
              <a:rPr lang="nl-NL" sz="2000" b="1" i="1" baseline="-25000" dirty="0" smtClean="0"/>
              <a:t>4  </a:t>
            </a:r>
            <a:r>
              <a:rPr lang="nl-NL" sz="2000" b="1" dirty="0" smtClean="0"/>
              <a:t>Ⱶ </a:t>
            </a:r>
            <a:r>
              <a:rPr lang="el-GR" sz="2000" b="1" i="1" dirty="0" smtClean="0"/>
              <a:t>β</a:t>
            </a:r>
            <a:r>
              <a:rPr lang="nl-NL" sz="2000" b="1" i="1" dirty="0" smtClean="0"/>
              <a:t>   </a:t>
            </a:r>
            <a:r>
              <a:rPr lang="nl-NL" sz="2000" i="1" dirty="0" smtClean="0"/>
              <a:t>dan en slechts dan als</a:t>
            </a:r>
            <a:r>
              <a:rPr lang="nl-NL" sz="2000" dirty="0" smtClean="0"/>
              <a:t>  </a:t>
            </a:r>
            <a:r>
              <a:rPr lang="el-GR" sz="2000" b="1" i="1" dirty="0" smtClean="0"/>
              <a:t>α</a:t>
            </a:r>
            <a:r>
              <a:rPr lang="nl-NL" sz="2000" b="1" i="1" baseline="-25000" dirty="0" smtClean="0"/>
              <a:t>1</a:t>
            </a:r>
            <a:r>
              <a:rPr lang="nl-NL" sz="2000" b="1" i="1" dirty="0" smtClean="0"/>
              <a:t> </a:t>
            </a:r>
            <a:r>
              <a:rPr lang="nl-NL" sz="2000" dirty="0" smtClean="0"/>
              <a:t>,</a:t>
            </a:r>
            <a:r>
              <a:rPr lang="el-GR" sz="2000" b="1" i="1" dirty="0" smtClean="0"/>
              <a:t>α</a:t>
            </a:r>
            <a:r>
              <a:rPr lang="nl-NL" sz="2000" b="1" i="1" baseline="-25000" dirty="0" smtClean="0"/>
              <a:t>2 </a:t>
            </a:r>
            <a:r>
              <a:rPr lang="nl-NL" sz="2000" dirty="0" smtClean="0"/>
              <a:t>, </a:t>
            </a:r>
            <a:r>
              <a:rPr lang="el-GR" sz="2000" b="1" i="1" dirty="0" smtClean="0"/>
              <a:t>α</a:t>
            </a:r>
            <a:r>
              <a:rPr lang="nl-NL" sz="2000" b="1" i="1" baseline="-25000" dirty="0" smtClean="0"/>
              <a:t>3</a:t>
            </a:r>
            <a:r>
              <a:rPr lang="nl-NL" sz="2000" b="1" i="1" dirty="0" smtClean="0"/>
              <a:t> </a:t>
            </a:r>
            <a:r>
              <a:rPr lang="nl-NL" sz="2000" b="1" dirty="0" smtClean="0"/>
              <a:t>Ⱶ </a:t>
            </a:r>
            <a:r>
              <a:rPr lang="el-GR" sz="2000" b="1" i="1" dirty="0" smtClean="0"/>
              <a:t>α</a:t>
            </a:r>
            <a:r>
              <a:rPr lang="nl-NL" sz="2000" b="1" i="1" baseline="-25000" dirty="0" smtClean="0"/>
              <a:t>4 </a:t>
            </a:r>
            <a:r>
              <a:rPr lang="nl-NL" sz="2000" b="1" dirty="0" smtClean="0"/>
              <a:t>→ </a:t>
            </a:r>
            <a:r>
              <a:rPr lang="el-GR" sz="2000" b="1" i="1" dirty="0" smtClean="0"/>
              <a:t>β</a:t>
            </a:r>
            <a:r>
              <a:rPr lang="nl-NL" sz="2000" dirty="0" smtClean="0"/>
              <a:t>  </a:t>
            </a:r>
          </a:p>
          <a:p>
            <a:pPr>
              <a:buNone/>
            </a:pPr>
            <a:endParaRPr lang="nl-NL" sz="2400" dirty="0" smtClean="0"/>
          </a:p>
          <a:p>
            <a:endParaRPr lang="nl-NL" sz="2400" dirty="0" smtClean="0"/>
          </a:p>
          <a:p>
            <a:pPr>
              <a:buNone/>
            </a:pPr>
            <a:r>
              <a:rPr lang="nl-NL" sz="2400" dirty="0" smtClean="0"/>
              <a:t> </a:t>
            </a:r>
          </a:p>
          <a:p>
            <a:pPr>
              <a:buNone/>
            </a:pPr>
            <a:endParaRPr lang="nl-NL" sz="2400" dirty="0" smtClean="0"/>
          </a:p>
          <a:p>
            <a:pPr>
              <a:buNone/>
            </a:pPr>
            <a:r>
              <a:rPr lang="nl-NL" sz="2400" dirty="0" smtClean="0"/>
              <a:t>	</a:t>
            </a:r>
            <a:endParaRPr lang="nl-NL" sz="2400" b="1" dirty="0" smtClean="0"/>
          </a:p>
          <a:p>
            <a:pPr>
              <a:buNone/>
            </a:pPr>
            <a:endParaRPr lang="nl-NL" sz="2400" dirty="0" smtClean="0"/>
          </a:p>
          <a:p>
            <a:pPr>
              <a:buNone/>
            </a:pPr>
            <a:endParaRPr lang="nl-NL" sz="2400" dirty="0" smtClean="0"/>
          </a:p>
          <a:p>
            <a:pPr>
              <a:buNone/>
            </a:pPr>
            <a:endParaRPr lang="nl-NL" sz="2400" dirty="0" smtClean="0"/>
          </a:p>
          <a:p>
            <a:pPr>
              <a:buNone/>
            </a:pPr>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pPr>
              <a:buNone/>
            </a:pPr>
            <a:endParaRPr lang="nl-NL" sz="2400" dirty="0" smtClean="0"/>
          </a:p>
          <a:p>
            <a:endParaRPr lang="nl-NL" sz="2400" dirty="0" smtClean="0"/>
          </a:p>
          <a:p>
            <a:endParaRPr lang="nl-NL" sz="2400" dirty="0" smtClean="0"/>
          </a:p>
        </p:txBody>
      </p:sp>
      <p:sp>
        <p:nvSpPr>
          <p:cNvPr id="6" name="Content Placeholder 2"/>
          <p:cNvSpPr txBox="1">
            <a:spLocks/>
          </p:cNvSpPr>
          <p:nvPr/>
        </p:nvSpPr>
        <p:spPr>
          <a:xfrm>
            <a:off x="241176" y="2348880"/>
            <a:ext cx="8291264" cy="9647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Dit resultaat</a:t>
            </a:r>
            <a:r>
              <a:rPr kumimoji="0" lang="nl-NL" sz="2000" b="0" i="0" u="none" strike="noStrike" kern="1200" cap="none" spc="0" normalizeH="0" noProof="0" dirty="0" smtClean="0">
                <a:ln>
                  <a:noFill/>
                </a:ln>
                <a:solidFill>
                  <a:schemeClr val="tx1"/>
                </a:solidFill>
                <a:effectLst/>
                <a:uLnTx/>
                <a:uFillTx/>
                <a:latin typeface="+mn-lt"/>
                <a:ea typeface="+mn-ea"/>
                <a:cs typeface="+mn-cs"/>
              </a:rPr>
              <a:t> kunnen we als volgt generaliseren (</a:t>
            </a:r>
            <a:r>
              <a:rPr kumimoji="0" lang="nl-NL" sz="2000" b="0" i="0" u="sng" strike="noStrike" kern="1200" cap="none" spc="0" normalizeH="0" noProof="0" dirty="0" smtClean="0">
                <a:ln>
                  <a:noFill/>
                </a:ln>
                <a:solidFill>
                  <a:schemeClr val="tx1"/>
                </a:solidFill>
                <a:effectLst/>
                <a:uLnTx/>
                <a:uFillTx/>
                <a:latin typeface="+mn-lt"/>
                <a:ea typeface="+mn-ea"/>
                <a:cs typeface="+mn-cs"/>
              </a:rPr>
              <a:t>deductiestelling</a:t>
            </a:r>
            <a:r>
              <a:rPr kumimoji="0" lang="nl-NL" sz="2000" b="0" i="0" u="none" strike="noStrike" kern="1200" cap="none" spc="0" normalizeH="0" noProof="0" dirty="0" smtClean="0">
                <a:ln>
                  <a:noFill/>
                </a:ln>
                <a:solidFill>
                  <a:schemeClr val="tx1"/>
                </a:solidFill>
                <a:effectLst/>
                <a:uLnTx/>
                <a:uFillTx/>
                <a:latin typeface="+mn-lt"/>
                <a:ea typeface="+mn-ea"/>
                <a:cs typeface="+mn-cs"/>
              </a:rPr>
              <a:t>)</a:t>
            </a:r>
            <a:endParaRPr lang="nl-NL" sz="800" dirty="0" smtClean="0"/>
          </a:p>
          <a:p>
            <a:pPr marL="342900" lvl="0" indent="-342900">
              <a:spcBef>
                <a:spcPct val="20000"/>
              </a:spcBef>
              <a:defRPr/>
            </a:pPr>
            <a:r>
              <a:rPr lang="nl-NL" sz="2000" b="1" i="1" dirty="0" smtClean="0"/>
              <a:t>	</a:t>
            </a:r>
            <a:r>
              <a:rPr lang="el-GR" sz="2000" b="1" i="1" dirty="0" smtClean="0"/>
              <a:t>α</a:t>
            </a:r>
            <a:r>
              <a:rPr lang="nl-NL" sz="2000" b="1" i="1" baseline="-25000" dirty="0" smtClean="0"/>
              <a:t>1</a:t>
            </a:r>
            <a:r>
              <a:rPr lang="nl-NL" sz="2000" b="1" i="1" dirty="0" smtClean="0"/>
              <a:t> </a:t>
            </a:r>
            <a:r>
              <a:rPr lang="nl-NL" sz="2000" dirty="0" smtClean="0"/>
              <a:t>, </a:t>
            </a:r>
            <a:r>
              <a:rPr lang="el-GR" sz="2000" b="1" i="1" dirty="0" smtClean="0"/>
              <a:t>α</a:t>
            </a:r>
            <a:r>
              <a:rPr lang="nl-NL" sz="2000" b="1" i="1" baseline="-25000" dirty="0" smtClean="0"/>
              <a:t>2 </a:t>
            </a:r>
            <a:r>
              <a:rPr lang="nl-NL" sz="2000" dirty="0" smtClean="0"/>
              <a:t>, </a:t>
            </a:r>
            <a:r>
              <a:rPr lang="el-GR" sz="2000" b="1" i="1" dirty="0" smtClean="0"/>
              <a:t>α</a:t>
            </a:r>
            <a:r>
              <a:rPr lang="nl-NL" sz="2000" b="1" i="1" baseline="-25000" dirty="0" smtClean="0"/>
              <a:t>3</a:t>
            </a:r>
            <a:r>
              <a:rPr lang="nl-NL" sz="2000" b="1" i="1" dirty="0" smtClean="0"/>
              <a:t> </a:t>
            </a:r>
            <a:r>
              <a:rPr lang="nl-NL" sz="2000" dirty="0" smtClean="0"/>
              <a:t>, </a:t>
            </a:r>
            <a:r>
              <a:rPr lang="el-GR" sz="2000" b="1" i="1" dirty="0" smtClean="0"/>
              <a:t>α</a:t>
            </a:r>
            <a:r>
              <a:rPr lang="nl-NL" sz="2000" b="1" i="1" baseline="-25000" dirty="0" smtClean="0"/>
              <a:t>4  </a:t>
            </a:r>
            <a:r>
              <a:rPr lang="nl-NL" sz="2000" b="1" dirty="0" smtClean="0"/>
              <a:t>Ⱶ </a:t>
            </a:r>
            <a:r>
              <a:rPr lang="el-GR" sz="2000" b="1" i="1" dirty="0" smtClean="0"/>
              <a:t>β</a:t>
            </a:r>
            <a:r>
              <a:rPr lang="nl-NL" sz="2000" b="1" i="1" dirty="0" smtClean="0"/>
              <a:t>  </a:t>
            </a:r>
            <a:r>
              <a:rPr lang="nl-NL" sz="2000" i="1" dirty="0" smtClean="0"/>
              <a:t>dan en slechts dan als   </a:t>
            </a:r>
            <a:r>
              <a:rPr lang="nl-NL" sz="2000" b="1" dirty="0" smtClean="0"/>
              <a:t>Ⱶ </a:t>
            </a:r>
            <a:r>
              <a:rPr lang="el-GR" sz="2000" b="1" i="1" dirty="0" smtClean="0"/>
              <a:t>α</a:t>
            </a:r>
            <a:r>
              <a:rPr lang="nl-NL" sz="2000" b="1" i="1" baseline="-25000" dirty="0" smtClean="0"/>
              <a:t>1 </a:t>
            </a:r>
            <a:r>
              <a:rPr lang="nl-NL" sz="2000" b="1" dirty="0" smtClean="0"/>
              <a:t>→ (</a:t>
            </a:r>
            <a:r>
              <a:rPr lang="el-GR" sz="2000" b="1" i="1" dirty="0" smtClean="0"/>
              <a:t>α</a:t>
            </a:r>
            <a:r>
              <a:rPr lang="nl-NL" sz="2000" b="1" i="1" baseline="-25000" dirty="0" smtClean="0"/>
              <a:t>2 </a:t>
            </a:r>
            <a:r>
              <a:rPr lang="nl-NL" sz="2000" b="1" dirty="0" smtClean="0"/>
              <a:t>→ (</a:t>
            </a:r>
            <a:r>
              <a:rPr lang="el-GR" sz="2000" b="1" i="1" dirty="0" smtClean="0"/>
              <a:t>α</a:t>
            </a:r>
            <a:r>
              <a:rPr lang="nl-NL" sz="2000" b="1" i="1" baseline="-25000" dirty="0" smtClean="0"/>
              <a:t>3 </a:t>
            </a:r>
            <a:r>
              <a:rPr lang="nl-NL" sz="2000" b="1" dirty="0" smtClean="0"/>
              <a:t>→ (</a:t>
            </a:r>
            <a:r>
              <a:rPr lang="el-GR" sz="2000" b="1" i="1" dirty="0" smtClean="0"/>
              <a:t>α</a:t>
            </a:r>
            <a:r>
              <a:rPr lang="nl-NL" sz="2000" b="1" i="1" baseline="-25000" dirty="0" smtClean="0"/>
              <a:t>4 </a:t>
            </a:r>
            <a:r>
              <a:rPr lang="nl-NL" sz="2000" b="1" dirty="0" smtClean="0"/>
              <a:t>→ </a:t>
            </a:r>
            <a:r>
              <a:rPr lang="el-GR" sz="2000" b="1" i="1" dirty="0" smtClean="0"/>
              <a:t>β</a:t>
            </a:r>
            <a:r>
              <a:rPr lang="nl-NL" sz="2000" b="1" dirty="0" smtClean="0"/>
              <a:t>)))</a:t>
            </a:r>
            <a:endParaRPr kumimoji="0" lang="nl-NL" sz="20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241176" y="3544416"/>
            <a:ext cx="8291264" cy="96470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Eveneens</a:t>
            </a:r>
            <a:r>
              <a:rPr kumimoji="0" lang="nl-NL" sz="2000" b="0" i="0" u="none" strike="noStrike" kern="1200" cap="none" spc="0" normalizeH="0" noProof="0" dirty="0" smtClean="0">
                <a:ln>
                  <a:noFill/>
                </a:ln>
                <a:solidFill>
                  <a:schemeClr val="tx1"/>
                </a:solidFill>
                <a:effectLst/>
                <a:uLnTx/>
                <a:uFillTx/>
                <a:latin typeface="+mn-lt"/>
                <a:ea typeface="+mn-ea"/>
                <a:cs typeface="+mn-cs"/>
              </a:rPr>
              <a:t> kan eenvoudig nagegaan worden dat</a:t>
            </a:r>
            <a:endParaRPr lang="nl-NL" sz="800" dirty="0" smtClean="0"/>
          </a:p>
          <a:p>
            <a:pPr marL="342900" lvl="0" indent="-342900">
              <a:spcBef>
                <a:spcPct val="20000"/>
              </a:spcBef>
              <a:defRPr/>
            </a:pPr>
            <a:r>
              <a:rPr lang="nl-NL" sz="2000" b="1" i="1" dirty="0" smtClean="0"/>
              <a:t>	</a:t>
            </a:r>
            <a:r>
              <a:rPr lang="el-GR" sz="2000" b="1" i="1" dirty="0" smtClean="0"/>
              <a:t>α</a:t>
            </a:r>
            <a:r>
              <a:rPr lang="nl-NL" sz="2000" b="1" i="1" baseline="-25000" dirty="0" smtClean="0"/>
              <a:t>1</a:t>
            </a:r>
            <a:r>
              <a:rPr lang="nl-NL" sz="2000" b="1" i="1" dirty="0" smtClean="0"/>
              <a:t> </a:t>
            </a:r>
            <a:r>
              <a:rPr lang="nl-NL" sz="2000" dirty="0" smtClean="0"/>
              <a:t>, </a:t>
            </a:r>
            <a:r>
              <a:rPr lang="el-GR" sz="2000" b="1" i="1" dirty="0" smtClean="0"/>
              <a:t>α</a:t>
            </a:r>
            <a:r>
              <a:rPr lang="nl-NL" sz="2000" b="1" i="1" baseline="-25000" dirty="0" smtClean="0"/>
              <a:t>2 </a:t>
            </a:r>
            <a:r>
              <a:rPr lang="nl-NL" sz="2000" dirty="0" smtClean="0"/>
              <a:t>, </a:t>
            </a:r>
            <a:r>
              <a:rPr lang="el-GR" sz="2000" b="1" i="1" dirty="0" smtClean="0"/>
              <a:t>α</a:t>
            </a:r>
            <a:r>
              <a:rPr lang="nl-NL" sz="2000" b="1" i="1" baseline="-25000" dirty="0" smtClean="0"/>
              <a:t>3</a:t>
            </a:r>
            <a:r>
              <a:rPr lang="nl-NL" sz="2000" b="1" i="1" dirty="0" smtClean="0"/>
              <a:t> </a:t>
            </a:r>
            <a:r>
              <a:rPr lang="nl-NL" sz="2000" dirty="0" smtClean="0"/>
              <a:t>, </a:t>
            </a:r>
            <a:r>
              <a:rPr lang="el-GR" sz="2000" b="1" i="1" dirty="0" smtClean="0"/>
              <a:t>α</a:t>
            </a:r>
            <a:r>
              <a:rPr lang="nl-NL" sz="2000" b="1" i="1" baseline="-25000" dirty="0" smtClean="0"/>
              <a:t>4  </a:t>
            </a:r>
            <a:r>
              <a:rPr lang="nl-NL" sz="2000" b="1" dirty="0" smtClean="0"/>
              <a:t>Ⱶ </a:t>
            </a:r>
            <a:r>
              <a:rPr lang="el-GR" sz="2000" b="1" i="1" dirty="0" smtClean="0"/>
              <a:t>β</a:t>
            </a:r>
            <a:r>
              <a:rPr lang="nl-NL" sz="2000" b="1" i="1" dirty="0" smtClean="0"/>
              <a:t>  </a:t>
            </a:r>
            <a:r>
              <a:rPr lang="nl-NL" sz="2000" i="1" dirty="0" smtClean="0"/>
              <a:t>dan en slechts dan als   </a:t>
            </a:r>
            <a:r>
              <a:rPr lang="nl-NL" sz="2000" b="1" dirty="0" smtClean="0"/>
              <a:t>Ⱶ (</a:t>
            </a:r>
            <a:r>
              <a:rPr lang="el-GR" sz="2000" b="1" i="1" dirty="0" smtClean="0"/>
              <a:t>α</a:t>
            </a:r>
            <a:r>
              <a:rPr lang="nl-NL" sz="2000" b="1" i="1" baseline="-25000" dirty="0" smtClean="0"/>
              <a:t>1 </a:t>
            </a:r>
            <a:r>
              <a:rPr lang="nl-NL" sz="2000" b="1" dirty="0" smtClean="0"/>
              <a:t>∧ </a:t>
            </a:r>
            <a:r>
              <a:rPr lang="el-GR" sz="2000" b="1" i="1" dirty="0" smtClean="0"/>
              <a:t>α</a:t>
            </a:r>
            <a:r>
              <a:rPr lang="nl-NL" sz="2000" b="1" i="1" baseline="-25000" dirty="0" smtClean="0"/>
              <a:t>2 </a:t>
            </a:r>
            <a:r>
              <a:rPr lang="nl-NL" sz="2000" b="1" dirty="0" smtClean="0"/>
              <a:t>∧ </a:t>
            </a:r>
            <a:r>
              <a:rPr lang="el-GR" sz="2000" b="1" i="1" dirty="0" smtClean="0"/>
              <a:t>α</a:t>
            </a:r>
            <a:r>
              <a:rPr lang="nl-NL" sz="2000" b="1" i="1" baseline="-25000" dirty="0" smtClean="0"/>
              <a:t>3 </a:t>
            </a:r>
            <a:r>
              <a:rPr lang="nl-NL" sz="2000" b="1" dirty="0" smtClean="0"/>
              <a:t>∧ </a:t>
            </a:r>
            <a:r>
              <a:rPr lang="el-GR" sz="2000" b="1" i="1" dirty="0" smtClean="0"/>
              <a:t>α</a:t>
            </a:r>
            <a:r>
              <a:rPr lang="nl-NL" sz="2000" b="1" i="1" baseline="-25000" dirty="0" smtClean="0"/>
              <a:t>4</a:t>
            </a:r>
            <a:r>
              <a:rPr lang="nl-NL" sz="2000" b="1" dirty="0" smtClean="0"/>
              <a:t>) → </a:t>
            </a:r>
            <a:r>
              <a:rPr lang="el-GR" sz="2000" b="1" i="1" dirty="0" smtClean="0"/>
              <a:t>β</a:t>
            </a:r>
            <a:endParaRPr kumimoji="0" lang="nl-NL" sz="20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2000"/>
                                        <p:tgtEl>
                                          <p:spTgt spid="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Zijn de volgende redenering geldig of niet?</a:t>
            </a:r>
            <a:endParaRPr lang="nl-NL" sz="3600" dirty="0"/>
          </a:p>
        </p:txBody>
      </p:sp>
      <p:sp>
        <p:nvSpPr>
          <p:cNvPr id="3" name="Content Placeholder 2"/>
          <p:cNvSpPr>
            <a:spLocks noGrp="1"/>
          </p:cNvSpPr>
          <p:nvPr>
            <p:ph idx="1"/>
          </p:nvPr>
        </p:nvSpPr>
        <p:spPr>
          <a:xfrm>
            <a:off x="395536" y="1484784"/>
            <a:ext cx="3538736" cy="1468760"/>
          </a:xfrm>
        </p:spPr>
        <p:txBody>
          <a:bodyPr>
            <a:normAutofit/>
          </a:bodyPr>
          <a:lstStyle/>
          <a:p>
            <a:pPr>
              <a:buNone/>
            </a:pPr>
            <a:r>
              <a:rPr lang="nl-NL" sz="1800" dirty="0" smtClean="0"/>
              <a:t>1. </a:t>
            </a:r>
            <a:r>
              <a:rPr lang="nl-NL" sz="1800" dirty="0" err="1" smtClean="0"/>
              <a:t>Socrates</a:t>
            </a:r>
            <a:r>
              <a:rPr lang="nl-NL" sz="1800" dirty="0" smtClean="0"/>
              <a:t> is een mens</a:t>
            </a:r>
          </a:p>
          <a:p>
            <a:pPr>
              <a:buNone/>
            </a:pPr>
            <a:r>
              <a:rPr lang="nl-NL" sz="1800" dirty="0" smtClean="0"/>
              <a:t>2. Alle mensen zijn sterfelijk</a:t>
            </a:r>
          </a:p>
          <a:p>
            <a:pPr>
              <a:buNone/>
            </a:pPr>
            <a:r>
              <a:rPr lang="nl-NL" sz="1800" dirty="0" smtClean="0"/>
              <a:t>3. </a:t>
            </a:r>
            <a:r>
              <a:rPr lang="nl-NL" sz="1800" dirty="0" err="1" smtClean="0"/>
              <a:t>Socrates</a:t>
            </a:r>
            <a:r>
              <a:rPr lang="nl-NL" sz="1800" dirty="0" smtClean="0"/>
              <a:t> is sterfelijk</a:t>
            </a:r>
          </a:p>
          <a:p>
            <a:pPr>
              <a:buNone/>
            </a:pPr>
            <a:endParaRPr lang="nl-NL" sz="1800" dirty="0" smtClean="0"/>
          </a:p>
        </p:txBody>
      </p:sp>
      <p:sp>
        <p:nvSpPr>
          <p:cNvPr id="4" name="Content Placeholder 2"/>
          <p:cNvSpPr txBox="1">
            <a:spLocks/>
          </p:cNvSpPr>
          <p:nvPr/>
        </p:nvSpPr>
        <p:spPr>
          <a:xfrm>
            <a:off x="6084168" y="2968352"/>
            <a:ext cx="396044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De</a:t>
            </a:r>
            <a:r>
              <a:rPr kumimoji="0" lang="nl-NL" b="0" i="0" u="none" strike="noStrike" kern="1200" cap="none" spc="0" normalizeH="0" noProof="0" dirty="0" smtClean="0">
                <a:ln>
                  <a:noFill/>
                </a:ln>
                <a:solidFill>
                  <a:schemeClr val="tx1"/>
                </a:solidFill>
                <a:effectLst/>
                <a:uLnTx/>
                <a:uFillTx/>
                <a:latin typeface="+mn-lt"/>
                <a:ea typeface="+mn-ea"/>
                <a:cs typeface="+mn-cs"/>
              </a:rPr>
              <a:t> maan is van kaas</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Alles wat van kaas is,</a:t>
            </a:r>
            <a:r>
              <a:rPr kumimoji="0" lang="nl-NL" b="0" i="0" u="none" strike="noStrike" kern="1200" cap="none" spc="0" normalizeH="0" noProof="0" dirty="0" smtClean="0">
                <a:ln>
                  <a:noFill/>
                </a:ln>
                <a:solidFill>
                  <a:schemeClr val="tx1"/>
                </a:solidFill>
                <a:effectLst/>
                <a:uLnTx/>
                <a:uFillTx/>
                <a:latin typeface="+mn-lt"/>
                <a:ea typeface="+mn-ea"/>
                <a:cs typeface="+mn-cs"/>
              </a:rPr>
              <a:t>                                       is eetbaar</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maan is eetbaar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084168" y="4509120"/>
            <a:ext cx="4608512"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t>
            </a:r>
            <a:r>
              <a:rPr lang="nl-NL" dirty="0" smtClean="0"/>
              <a:t>2 is een even getal</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3 is een </a:t>
            </a:r>
            <a:r>
              <a:rPr lang="nl-NL" dirty="0" smtClean="0"/>
              <a:t>even </a:t>
            </a:r>
            <a:r>
              <a:rPr kumimoji="0" lang="nl-NL" b="0" i="0" u="none" strike="noStrike" kern="1200" cap="none" spc="0" normalizeH="0" baseline="0" noProof="0" dirty="0" smtClean="0">
                <a:ln>
                  <a:noFill/>
                </a:ln>
                <a:solidFill>
                  <a:schemeClr val="tx1"/>
                </a:solidFill>
                <a:effectLst/>
                <a:uLnTx/>
                <a:uFillTx/>
                <a:latin typeface="+mn-lt"/>
                <a:ea typeface="+mn-ea"/>
                <a:cs typeface="+mn-cs"/>
              </a:rPr>
              <a:t>getal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2 en 3 zijn</a:t>
            </a:r>
            <a:r>
              <a:rPr lang="nl-NL" noProof="0" dirty="0" smtClean="0"/>
              <a:t> even </a:t>
            </a:r>
            <a:r>
              <a:rPr lang="nl-NL" dirty="0" smtClean="0"/>
              <a:t>getallen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3193504" y="1484784"/>
            <a:ext cx="2746648"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a:t>
            </a:r>
            <a:r>
              <a:rPr kumimoji="0" lang="nl-NL" b="0" i="0" u="none" strike="noStrike" kern="1200" cap="none" spc="0" normalizeH="0" noProof="0" dirty="0" smtClean="0">
                <a:ln>
                  <a:noFill/>
                </a:ln>
                <a:solidFill>
                  <a:schemeClr val="tx1"/>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Het regent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straten</a:t>
            </a:r>
            <a:r>
              <a:rPr kumimoji="0" lang="nl-NL" b="0" i="0" u="none" strike="noStrike" kern="1200" cap="none" spc="0" normalizeH="0" noProof="0" dirty="0" smtClean="0">
                <a:ln>
                  <a:noFill/>
                </a:ln>
                <a:solidFill>
                  <a:schemeClr val="tx1"/>
                </a:solidFill>
                <a:effectLst/>
                <a:uLnTx/>
                <a:uFillTx/>
                <a:latin typeface="+mn-lt"/>
                <a:ea typeface="+mn-ea"/>
                <a:cs typeface="+mn-cs"/>
              </a:rPr>
              <a:t> worden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084168" y="145618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 de</a:t>
            </a:r>
            <a:r>
              <a:rPr kumimoji="0" lang="nl-NL" b="0" i="0" u="none" strike="noStrike" kern="1200" cap="none" spc="0" normalizeH="0" noProof="0" dirty="0" smtClean="0">
                <a:ln>
                  <a:noFill/>
                </a:ln>
                <a:solidFill>
                  <a:schemeClr val="tx1"/>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De prijzen stijgen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a:t>
            </a:r>
            <a:r>
              <a:rPr lang="nl-NL" dirty="0" smtClean="0"/>
              <a:t>De loonkosten stijgen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95536" y="2924944"/>
            <a:ext cx="2746648" cy="14687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a:t>
            </a:r>
            <a:r>
              <a:rPr kumimoji="0" lang="nl-NL" b="0" i="0" u="none" strike="noStrike" kern="1200" cap="none" spc="0" normalizeH="0" noProof="0" dirty="0" smtClean="0">
                <a:ln>
                  <a:noFill/>
                </a:ln>
                <a:solidFill>
                  <a:schemeClr val="tx1"/>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Het</a:t>
            </a:r>
            <a:r>
              <a:rPr kumimoji="0" lang="nl-NL" b="0" i="0" u="none" strike="noStrike" kern="1200" cap="none" spc="0" normalizeH="0" noProof="0" dirty="0" smtClean="0">
                <a:ln>
                  <a:noFill/>
                </a:ln>
                <a:solidFill>
                  <a:schemeClr val="tx1"/>
                </a:solidFill>
                <a:effectLst/>
                <a:uLnTx/>
                <a:uFillTx/>
                <a:latin typeface="+mn-lt"/>
                <a:ea typeface="+mn-ea"/>
                <a:cs typeface="+mn-cs"/>
              </a:rPr>
              <a:t> regent niet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straten</a:t>
            </a:r>
            <a:r>
              <a:rPr kumimoji="0" lang="nl-NL" b="0" i="0" u="none" strike="noStrike" kern="1200" cap="none" spc="0" normalizeH="0" noProof="0" dirty="0" smtClean="0">
                <a:ln>
                  <a:noFill/>
                </a:ln>
                <a:solidFill>
                  <a:schemeClr val="tx1"/>
                </a:solidFill>
                <a:effectLst/>
                <a:uLnTx/>
                <a:uFillTx/>
                <a:latin typeface="+mn-lt"/>
                <a:ea typeface="+mn-ea"/>
                <a:cs typeface="+mn-cs"/>
              </a:rPr>
              <a:t> worden niet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3203848" y="292494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 de</a:t>
            </a:r>
            <a:r>
              <a:rPr kumimoji="0" lang="nl-NL" b="0" i="0" u="none" strike="noStrike" kern="1200" cap="none" spc="0" normalizeH="0" noProof="0" dirty="0" smtClean="0">
                <a:ln>
                  <a:noFill/>
                </a:ln>
                <a:solidFill>
                  <a:schemeClr val="tx1"/>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De prijzen stijgen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a:t>
            </a:r>
            <a:r>
              <a:rPr lang="nl-NL" dirty="0" smtClean="0"/>
              <a:t>De loonkosten stijgen niet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95536" y="4509120"/>
            <a:ext cx="3960440" cy="14687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t>
            </a:r>
            <a:r>
              <a:rPr lang="nl-NL" noProof="0" dirty="0" smtClean="0"/>
              <a:t>De maan is van kaas</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Alles wat van kaas is,</a:t>
            </a:r>
            <a:r>
              <a:rPr kumimoji="0" lang="nl-NL" b="0" i="0" u="none" strike="noStrike" kern="1200" cap="none" spc="0" normalizeH="0" noProof="0" dirty="0" smtClean="0">
                <a:ln>
                  <a:noFill/>
                </a:ln>
                <a:solidFill>
                  <a:schemeClr val="tx1"/>
                </a:solidFill>
                <a:effectLst/>
                <a:uLnTx/>
                <a:uFillTx/>
                <a:latin typeface="+mn-lt"/>
                <a:ea typeface="+mn-ea"/>
                <a:cs typeface="+mn-cs"/>
              </a:rPr>
              <a:t>                                       is niet eetbaar</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maan is niet                                    eetbaar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203848" y="4509120"/>
            <a:ext cx="396044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t>
            </a:r>
            <a:r>
              <a:rPr lang="nl-NL" dirty="0" smtClean="0"/>
              <a:t>Jan of Piet is de dader</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Piet </a:t>
            </a:r>
            <a:r>
              <a:rPr lang="nl-NL" dirty="0" smtClean="0"/>
              <a:t>is onschuldig</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Jan is de dader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2000"/>
                                        <p:tgtEl>
                                          <p:spTgt spid="7">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2000"/>
                                        <p:tgtEl>
                                          <p:spTgt spid="7">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20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2000"/>
                                        <p:tgtEl>
                                          <p:spTgt spid="8">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2000"/>
                                        <p:tgtEl>
                                          <p:spTgt spid="8">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20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2000"/>
                                        <p:tgtEl>
                                          <p:spTgt spid="10">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2000"/>
                                        <p:tgtEl>
                                          <p:spTgt spid="10">
                                            <p:txEl>
                                              <p:pRg st="1" end="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fade">
                                      <p:cBhvr>
                                        <p:cTn id="46" dur="2000"/>
                                        <p:tgtEl>
                                          <p:spTgt spid="10">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fade">
                                      <p:cBhvr>
                                        <p:cTn id="51" dur="2000"/>
                                        <p:tgtEl>
                                          <p:spTgt spid="4">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fade">
                                      <p:cBhvr>
                                        <p:cTn id="54" dur="2000"/>
                                        <p:tgtEl>
                                          <p:spTgt spid="4">
                                            <p:txEl>
                                              <p:pRg st="1" end="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20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fade">
                                      <p:cBhvr>
                                        <p:cTn id="62" dur="2000"/>
                                        <p:tgtEl>
                                          <p:spTgt spid="11">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animEffect transition="in" filter="fade">
                                      <p:cBhvr>
                                        <p:cTn id="65" dur="2000"/>
                                        <p:tgtEl>
                                          <p:spTgt spid="11">
                                            <p:txEl>
                                              <p:pRg st="1" end="1"/>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xEl>
                                              <p:pRg st="2" end="2"/>
                                            </p:txEl>
                                          </p:spTgt>
                                        </p:tgtEl>
                                        <p:attrNameLst>
                                          <p:attrName>style.visibility</p:attrName>
                                        </p:attrNameLst>
                                      </p:cBhvr>
                                      <p:to>
                                        <p:strVal val="visible"/>
                                      </p:to>
                                    </p:set>
                                    <p:animEffect transition="in" filter="fade">
                                      <p:cBhvr>
                                        <p:cTn id="68" dur="2000"/>
                                        <p:tgtEl>
                                          <p:spTgt spid="11">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Effect transition="in" filter="fade">
                                      <p:cBhvr>
                                        <p:cTn id="73" dur="2000"/>
                                        <p:tgtEl>
                                          <p:spTgt spid="13">
                                            <p:txEl>
                                              <p:pRg st="0" end="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xEl>
                                              <p:pRg st="1" end="1"/>
                                            </p:txEl>
                                          </p:spTgt>
                                        </p:tgtEl>
                                        <p:attrNameLst>
                                          <p:attrName>style.visibility</p:attrName>
                                        </p:attrNameLst>
                                      </p:cBhvr>
                                      <p:to>
                                        <p:strVal val="visible"/>
                                      </p:to>
                                    </p:set>
                                    <p:animEffect transition="in" filter="fade">
                                      <p:cBhvr>
                                        <p:cTn id="76" dur="2000"/>
                                        <p:tgtEl>
                                          <p:spTgt spid="13">
                                            <p:txEl>
                                              <p:pRg st="1" end="1"/>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
                                            <p:txEl>
                                              <p:pRg st="2" end="2"/>
                                            </p:txEl>
                                          </p:spTgt>
                                        </p:tgtEl>
                                        <p:attrNameLst>
                                          <p:attrName>style.visibility</p:attrName>
                                        </p:attrNameLst>
                                      </p:cBhvr>
                                      <p:to>
                                        <p:strVal val="visible"/>
                                      </p:to>
                                    </p:set>
                                    <p:animEffect transition="in" filter="fade">
                                      <p:cBhvr>
                                        <p:cTn id="79" dur="2000"/>
                                        <p:tgtEl>
                                          <p:spTgt spid="13">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
                                            <p:txEl>
                                              <p:pRg st="0" end="0"/>
                                            </p:txEl>
                                          </p:spTgt>
                                        </p:tgtEl>
                                        <p:attrNameLst>
                                          <p:attrName>style.visibility</p:attrName>
                                        </p:attrNameLst>
                                      </p:cBhvr>
                                      <p:to>
                                        <p:strVal val="visible"/>
                                      </p:to>
                                    </p:set>
                                    <p:animEffect transition="in" filter="fade">
                                      <p:cBhvr>
                                        <p:cTn id="84" dur="2000"/>
                                        <p:tgtEl>
                                          <p:spTgt spid="5">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
                                            <p:txEl>
                                              <p:pRg st="1" end="1"/>
                                            </p:txEl>
                                          </p:spTgt>
                                        </p:tgtEl>
                                        <p:attrNameLst>
                                          <p:attrName>style.visibility</p:attrName>
                                        </p:attrNameLst>
                                      </p:cBhvr>
                                      <p:to>
                                        <p:strVal val="visible"/>
                                      </p:to>
                                    </p:set>
                                    <p:animEffect transition="in" filter="fade">
                                      <p:cBhvr>
                                        <p:cTn id="87" dur="2000"/>
                                        <p:tgtEl>
                                          <p:spTgt spid="5">
                                            <p:txEl>
                                              <p:pRg st="1" end="1"/>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
                                            <p:txEl>
                                              <p:pRg st="2" end="2"/>
                                            </p:txEl>
                                          </p:spTgt>
                                        </p:tgtEl>
                                        <p:attrNameLst>
                                          <p:attrName>style.visibility</p:attrName>
                                        </p:attrNameLst>
                                      </p:cBhvr>
                                      <p:to>
                                        <p:strVal val="visible"/>
                                      </p:to>
                                    </p:set>
                                    <p:animEffect transition="in" filter="fade">
                                      <p:cBhvr>
                                        <p:cTn id="9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7" grpId="0" build="allAtOnce"/>
      <p:bldP spid="8" grpId="0" build="allAtOnce"/>
      <p:bldP spid="10" grpId="0" build="allAtOnce"/>
      <p:bldP spid="11" grpId="0" build="allAtOnce"/>
      <p:bldP spid="13"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dirty="0" smtClean="0"/>
              <a:t>Monotonie</a:t>
            </a:r>
            <a:endParaRPr lang="nl-NL" sz="3200" dirty="0"/>
          </a:p>
        </p:txBody>
      </p:sp>
      <p:sp>
        <p:nvSpPr>
          <p:cNvPr id="8" name="Content Placeholder 2"/>
          <p:cNvSpPr txBox="1">
            <a:spLocks/>
          </p:cNvSpPr>
          <p:nvPr/>
        </p:nvSpPr>
        <p:spPr>
          <a:xfrm>
            <a:off x="241176" y="1412776"/>
            <a:ext cx="8291264" cy="15841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Het systeem van natuurlijke deductie is </a:t>
            </a:r>
            <a:r>
              <a:rPr lang="nl-NL" sz="2000" u="sng" dirty="0" smtClean="0"/>
              <a:t>monotoon</a:t>
            </a:r>
            <a:r>
              <a:rPr lang="nl-NL" sz="2000" dirty="0" smtClean="0"/>
              <a:t>. Dit betekent dat “in het verleden behaalde resultaten hier wel een garantie zijn voor de toekomst”. Er mag anders gezegd in afleidingen </a:t>
            </a:r>
            <a:r>
              <a:rPr lang="nl-NL" sz="2000" i="1" dirty="0" smtClean="0"/>
              <a:t>altijd </a:t>
            </a:r>
            <a:r>
              <a:rPr lang="nl-NL" sz="2000" dirty="0" smtClean="0"/>
              <a:t>een beroep gedaan worden op stellingen die al eerder zijn afgeleid: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179512" y="2924944"/>
            <a:ext cx="8291264" cy="266429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8.  …..</a:t>
            </a:r>
          </a:p>
          <a:p>
            <a:pPr marL="342900" lvl="0" indent="-342900">
              <a:spcBef>
                <a:spcPct val="20000"/>
              </a:spcBef>
              <a:defRPr/>
            </a:pPr>
            <a:r>
              <a:rPr lang="nl-NL" sz="2000" dirty="0" smtClean="0"/>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9.    </a:t>
            </a:r>
            <a:r>
              <a:rPr lang="nl-NL" sz="2000" b="1" dirty="0" smtClean="0">
                <a:solidFill>
                  <a:srgbClr val="0070C0"/>
                </a:solidFill>
              </a:rPr>
              <a:t>P ∧ Q</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lang="nl-NL" sz="2000" dirty="0" smtClean="0"/>
              <a:t>       </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10.</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lang="nl-NL" sz="2000" b="1" dirty="0" smtClean="0">
                <a:solidFill>
                  <a:srgbClr val="0070C0"/>
                </a:solidFill>
              </a:rPr>
              <a:t>(P ∧ Q) V R	          </a:t>
            </a:r>
            <a:r>
              <a:rPr lang="nl-NL" sz="2000" b="1" dirty="0" smtClean="0"/>
              <a:t>I V (9)</a:t>
            </a:r>
            <a:r>
              <a:rPr lang="nl-NL" sz="2000" b="1" dirty="0" smtClean="0">
                <a:solidFill>
                  <a:srgbClr val="0070C0"/>
                </a:solidFill>
              </a:rPr>
              <a:t>     		</a:t>
            </a:r>
            <a:endParaRPr kumimoji="0" lang="nl-NL" sz="2000" b="1" i="0" u="none" strike="noStrike" kern="1200" cap="none" spc="0" normalizeH="0" baseline="0" noProof="0" dirty="0" smtClean="0">
              <a:ln>
                <a:noFill/>
              </a:ln>
              <a:solidFill>
                <a:srgbClr val="0070C0"/>
              </a:solidFill>
              <a:effectLst/>
              <a:uLnTx/>
              <a:uFillTx/>
              <a:latin typeface="+mn-lt"/>
              <a:ea typeface="+mn-ea"/>
              <a:cs typeface="+mn-cs"/>
            </a:endParaRPr>
          </a:p>
          <a:p>
            <a:pPr marL="342900" lvl="0" indent="-342900">
              <a:spcBef>
                <a:spcPct val="20000"/>
              </a:spcBef>
              <a:defRPr/>
            </a:pPr>
            <a:r>
              <a:rPr lang="nl-NL" sz="2000" dirty="0" smtClean="0"/>
              <a:t>       11. </a:t>
            </a:r>
            <a:r>
              <a:rPr lang="nl-NL" sz="2000" b="1" dirty="0" smtClean="0">
                <a:solidFill>
                  <a:srgbClr val="0070C0"/>
                </a:solidFill>
              </a:rPr>
              <a:t>(P V R) ∧ (Q V R)</a:t>
            </a:r>
            <a:r>
              <a:rPr lang="nl-NL" sz="2000" dirty="0" smtClean="0"/>
              <a:t>               Wegens </a:t>
            </a:r>
            <a:r>
              <a:rPr lang="nl-NL" sz="2000" b="1" dirty="0" smtClean="0"/>
              <a:t>(A</a:t>
            </a:r>
            <a:r>
              <a:rPr lang="nl-NL" sz="2000" dirty="0" smtClean="0"/>
              <a:t> </a:t>
            </a:r>
            <a:r>
              <a:rPr lang="nl-NL" sz="2000" b="1" dirty="0" smtClean="0"/>
              <a:t>∧ B) V C ↔ (A V C) ∧ (B V C)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12.</a:t>
            </a:r>
            <a:r>
              <a:rPr kumimoji="0" lang="nl-NL" sz="2000" b="0" i="0" u="none" strike="noStrike" kern="1200" cap="none" spc="0" normalizeH="0" noProof="0" dirty="0" smtClean="0">
                <a:ln>
                  <a:noFill/>
                </a:ln>
                <a:solidFill>
                  <a:schemeClr val="tx1"/>
                </a:solidFill>
                <a:effectLst/>
                <a:uLnTx/>
                <a:uFillTx/>
                <a:latin typeface="+mn-lt"/>
                <a:ea typeface="+mn-ea"/>
                <a:cs typeface="+mn-cs"/>
              </a:rPr>
              <a:t> </a:t>
            </a:r>
            <a:r>
              <a:rPr lang="nl-NL" sz="2000" b="1" dirty="0" smtClean="0">
                <a:solidFill>
                  <a:srgbClr val="0070C0"/>
                </a:solidFill>
              </a:rPr>
              <a:t>Q V R	                          </a:t>
            </a:r>
            <a:r>
              <a:rPr lang="nl-NL" sz="2000" b="1" dirty="0" smtClean="0"/>
              <a:t>G ∧  (11)</a:t>
            </a:r>
          </a:p>
          <a:p>
            <a:pPr marL="342900" lvl="0" indent="-342900">
              <a:spcBef>
                <a:spcPct val="20000"/>
              </a:spcBef>
              <a:defRPr/>
            </a:pPr>
            <a:r>
              <a:rPr lang="nl-NL" sz="2000" b="1" dirty="0" smtClean="0">
                <a:solidFill>
                  <a:srgbClr val="0070C0"/>
                </a:solidFill>
              </a:rPr>
              <a:t>       </a:t>
            </a:r>
            <a:r>
              <a:rPr lang="nl-NL" sz="2000" dirty="0" smtClean="0"/>
              <a:t>13. …..</a:t>
            </a:r>
            <a:r>
              <a:rPr lang="nl-NL" sz="2000" b="1" dirty="0" smtClean="0">
                <a:solidFill>
                  <a:srgbClr val="0070C0"/>
                </a:solidFill>
              </a:rPr>
              <a:t>			</a:t>
            </a: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nl-NL"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2000"/>
                                        <p:tgtEl>
                                          <p:spTgt spid="9">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2000"/>
                                        <p:tgtEl>
                                          <p:spTgt spid="9">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2000"/>
                                        <p:tgtEl>
                                          <p:spTgt spid="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2000"/>
                                        <p:tgtEl>
                                          <p:spTgt spid="9">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2000"/>
                                        <p:tgtEl>
                                          <p:spTgt spid="9">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2000"/>
                                        <p:tgtEl>
                                          <p:spTgt spid="9">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fade">
                                      <p:cBhvr>
                                        <p:cTn id="25" dur="2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dirty="0" smtClean="0"/>
              <a:t>Semantiek</a:t>
            </a:r>
            <a:endParaRPr lang="nl-NL" sz="3200" dirty="0"/>
          </a:p>
        </p:txBody>
      </p:sp>
      <p:sp>
        <p:nvSpPr>
          <p:cNvPr id="8" name="Content Placeholder 2"/>
          <p:cNvSpPr txBox="1">
            <a:spLocks/>
          </p:cNvSpPr>
          <p:nvPr/>
        </p:nvSpPr>
        <p:spPr>
          <a:xfrm>
            <a:off x="241176" y="1412776"/>
            <a:ext cx="8291264" cy="15841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Het systeem van natuurlijke deductie betreft een louter </a:t>
            </a:r>
            <a:r>
              <a:rPr lang="nl-NL" sz="2000" b="1" dirty="0" smtClean="0"/>
              <a:t>syntactische </a:t>
            </a:r>
            <a:r>
              <a:rPr lang="nl-NL" sz="2000" dirty="0" smtClean="0"/>
              <a:t>karakterisering van geldigheid. Het geeft alleen aan hoe uit bepaalde syntactisch welgevormde formules andere syntactisch welgevormde formules op grond van syntactische regels kunnen worden afgeleid.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241176" y="3068960"/>
            <a:ext cx="8291264" cy="15841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dirty="0" smtClean="0"/>
              <a:t>We introduceren nu ook een </a:t>
            </a:r>
            <a:r>
              <a:rPr lang="nl-NL" sz="2000" b="1" dirty="0" smtClean="0"/>
              <a:t>semantische </a:t>
            </a:r>
            <a:r>
              <a:rPr lang="nl-NL" sz="2000" dirty="0" smtClean="0"/>
              <a:t>theorie van logische geldigheid. Een semantische theorie richt zich op een precisering van </a:t>
            </a:r>
            <a:r>
              <a:rPr lang="nl-NL" sz="2000" i="1" dirty="0" smtClean="0"/>
              <a:t>betekenis</a:t>
            </a:r>
            <a:r>
              <a:rPr lang="nl-NL" sz="2000" dirty="0" smtClean="0"/>
              <a:t> van de formules van de propositielogica. Dit doen we door het </a:t>
            </a:r>
            <a:r>
              <a:rPr lang="nl-NL" sz="2000" i="1" dirty="0" err="1" smtClean="0"/>
              <a:t>waarheidswaarde-gedrag</a:t>
            </a:r>
            <a:r>
              <a:rPr lang="nl-NL" sz="2000" dirty="0" smtClean="0"/>
              <a:t> van deze formules nader te preciseren.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20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241176" y="4581128"/>
            <a:ext cx="8651304" cy="15841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l-NL" sz="2000" b="1" dirty="0" smtClean="0"/>
              <a:t>Twee principes</a:t>
            </a:r>
            <a:r>
              <a:rPr lang="nl-NL" sz="2000" dirty="0" smtClean="0"/>
              <a:t> zijn hierbij van belang</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1. Het principe van </a:t>
            </a:r>
            <a:r>
              <a:rPr lang="nl-NL" sz="2000" u="sng" dirty="0" err="1" smtClean="0"/>
              <a:t>bivalentie</a:t>
            </a:r>
            <a:r>
              <a:rPr lang="nl-NL" sz="2000" dirty="0" smtClean="0"/>
              <a:t>: Elke formule is </a:t>
            </a:r>
            <a:r>
              <a:rPr lang="nl-NL" sz="2000" dirty="0" err="1" smtClean="0"/>
              <a:t>óf</a:t>
            </a:r>
            <a:r>
              <a:rPr lang="nl-NL" sz="2000" dirty="0" smtClean="0"/>
              <a:t> waar, </a:t>
            </a:r>
            <a:r>
              <a:rPr lang="nl-NL" sz="2000" dirty="0" err="1" smtClean="0"/>
              <a:t>óf</a:t>
            </a:r>
            <a:r>
              <a:rPr lang="nl-NL" sz="2000" dirty="0" smtClean="0"/>
              <a:t> onwaar</a:t>
            </a:r>
          </a:p>
          <a:p>
            <a:pPr marL="342900" marR="0" lvl="0" indent="-342900" algn="l" defTabSz="914400" rtl="0" eaLnBrk="1" fontAlgn="auto" latinLnBrk="0" hangingPunct="1">
              <a:lnSpc>
                <a:spcPct val="100000"/>
              </a:lnSpc>
              <a:spcBef>
                <a:spcPct val="20000"/>
              </a:spcBef>
              <a:spcAft>
                <a:spcPts val="0"/>
              </a:spcAft>
              <a:buClrTx/>
              <a:buSzTx/>
              <a:tabLst/>
              <a:defRPr/>
            </a:pPr>
            <a:r>
              <a:rPr lang="nl-NL" sz="2000" dirty="0" smtClean="0"/>
              <a:t>      2. Het principe van </a:t>
            </a:r>
            <a:r>
              <a:rPr lang="nl-NL" sz="2000" u="sng" dirty="0" smtClean="0"/>
              <a:t>waarheidsfunctionaliteit</a:t>
            </a:r>
            <a:r>
              <a:rPr lang="nl-NL" sz="2000" dirty="0" smtClean="0"/>
              <a:t>: De </a:t>
            </a:r>
            <a:r>
              <a:rPr lang="nl-NL" sz="2000" i="1" dirty="0" smtClean="0"/>
              <a:t>waarheidswaarde</a:t>
            </a:r>
            <a:r>
              <a:rPr lang="nl-NL" sz="2000" dirty="0" smtClean="0"/>
              <a:t> (‘waar’        </a:t>
            </a:r>
            <a:br>
              <a:rPr lang="nl-NL" sz="2000" dirty="0" smtClean="0"/>
            </a:br>
            <a:r>
              <a:rPr lang="nl-NL" sz="2000" dirty="0" smtClean="0"/>
              <a:t>    of ‘onwaar’) van een complexe formule wordt geheel bepaald door de </a:t>
            </a:r>
            <a:br>
              <a:rPr lang="nl-NL" sz="2000" dirty="0" smtClean="0"/>
            </a:br>
            <a:r>
              <a:rPr lang="nl-NL" sz="2000" dirty="0" smtClean="0"/>
              <a:t>    waarheidswaarde(n) van de erin bevatte (meer) elementaire formule(s)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20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20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000"/>
                                        <p:tgtEl>
                                          <p:spTgt spid="6">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dirty="0" smtClean="0"/>
              <a:t>Waarheidstafel van de conjunctie (∧)</a:t>
            </a:r>
            <a:endParaRPr lang="nl-NL" sz="3200" dirty="0"/>
          </a:p>
        </p:txBody>
      </p:sp>
      <p:graphicFrame>
        <p:nvGraphicFramePr>
          <p:cNvPr id="7" name="Table 6"/>
          <p:cNvGraphicFramePr>
            <a:graphicFrameLocks noGrp="1"/>
          </p:cNvGraphicFramePr>
          <p:nvPr/>
        </p:nvGraphicFramePr>
        <p:xfrm>
          <a:off x="1524000" y="1358776"/>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dirty="0" smtClean="0"/>
                        <a:t>P </a:t>
                      </a:r>
                      <a:r>
                        <a:rPr lang="nl-NL" sz="1800" b="1" dirty="0" smtClean="0"/>
                        <a:t>∧ Q</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bl>
          </a:graphicData>
        </a:graphic>
      </p:graphicFrame>
      <p:sp>
        <p:nvSpPr>
          <p:cNvPr id="11" name="TextBox 10"/>
          <p:cNvSpPr txBox="1"/>
          <p:nvPr/>
        </p:nvSpPr>
        <p:spPr>
          <a:xfrm>
            <a:off x="1187624" y="3789040"/>
            <a:ext cx="6912768" cy="1754326"/>
          </a:xfrm>
          <a:prstGeom prst="rect">
            <a:avLst/>
          </a:prstGeom>
          <a:noFill/>
        </p:spPr>
        <p:txBody>
          <a:bodyPr wrap="square" rtlCol="0">
            <a:spAutoFit/>
          </a:bodyPr>
          <a:lstStyle/>
          <a:p>
            <a:r>
              <a:rPr lang="nl-NL" dirty="0" smtClean="0"/>
              <a:t>Deze </a:t>
            </a:r>
            <a:r>
              <a:rPr lang="nl-NL" i="1" dirty="0" smtClean="0"/>
              <a:t>waarheidstafel</a:t>
            </a:r>
            <a:r>
              <a:rPr lang="nl-NL" dirty="0" smtClean="0"/>
              <a:t> bestaat uit vier </a:t>
            </a:r>
            <a:r>
              <a:rPr lang="nl-NL" i="1" dirty="0" err="1" smtClean="0"/>
              <a:t>waarheidswaardeverdelingen</a:t>
            </a:r>
            <a:r>
              <a:rPr lang="nl-NL" dirty="0" smtClean="0"/>
              <a:t>. Een waarheidstafel is volledig wanneer voor elke </a:t>
            </a:r>
            <a:r>
              <a:rPr lang="nl-NL" dirty="0" err="1" smtClean="0"/>
              <a:t>waarheidswaardeverdeling</a:t>
            </a:r>
            <a:r>
              <a:rPr lang="nl-NL" dirty="0" smtClean="0"/>
              <a:t> van de </a:t>
            </a:r>
            <a:r>
              <a:rPr lang="nl-NL" i="1" dirty="0" smtClean="0"/>
              <a:t>atomaire proposities </a:t>
            </a:r>
            <a:r>
              <a:rPr lang="nl-NL" dirty="0" smtClean="0"/>
              <a:t>de bijbehorende </a:t>
            </a:r>
            <a:r>
              <a:rPr lang="nl-NL" i="1" dirty="0" smtClean="0"/>
              <a:t>waarheidswaarde</a:t>
            </a:r>
            <a:r>
              <a:rPr lang="nl-NL" dirty="0" smtClean="0"/>
              <a:t> van de betreffende propositie is vastgelegd. De waarheidstafel als geheel stelt de </a:t>
            </a:r>
            <a:r>
              <a:rPr lang="nl-NL" i="1" dirty="0" smtClean="0"/>
              <a:t>waarheidsfunctie</a:t>
            </a:r>
            <a:r>
              <a:rPr lang="nl-NL" dirty="0" smtClean="0"/>
              <a:t> van de desbetreffende formule voor ogen. De waarheidstafel hierboven legt de </a:t>
            </a:r>
            <a:r>
              <a:rPr lang="nl-NL" i="1" dirty="0" smtClean="0"/>
              <a:t>betekenis</a:t>
            </a:r>
            <a:r>
              <a:rPr lang="nl-NL" dirty="0" smtClean="0"/>
              <a:t> van de conjunctie vast.</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dirty="0" smtClean="0"/>
              <a:t>Waarheidstafel van de negatie (</a:t>
            </a:r>
            <a:r>
              <a:rPr lang="nl-NL" sz="3200" b="1" dirty="0" smtClean="0"/>
              <a:t>¬</a:t>
            </a:r>
            <a:r>
              <a:rPr lang="nl-NL" sz="3200" dirty="0" smtClean="0"/>
              <a:t>)</a:t>
            </a:r>
            <a:endParaRPr lang="nl-NL" sz="3200" dirty="0"/>
          </a:p>
        </p:txBody>
      </p:sp>
      <p:graphicFrame>
        <p:nvGraphicFramePr>
          <p:cNvPr id="7" name="Table 6"/>
          <p:cNvGraphicFramePr>
            <a:graphicFrameLocks noGrp="1"/>
          </p:cNvGraphicFramePr>
          <p:nvPr/>
        </p:nvGraphicFramePr>
        <p:xfrm>
          <a:off x="2308200" y="1556792"/>
          <a:ext cx="4064000" cy="1112520"/>
        </p:xfrm>
        <a:graphic>
          <a:graphicData uri="http://schemas.openxmlformats.org/drawingml/2006/table">
            <a:tbl>
              <a:tblPr firstRow="1" bandRow="1">
                <a:tableStyleId>{5C22544A-7EE6-4342-B048-85BDC9FD1C3A}</a:tableStyleId>
              </a:tblPr>
              <a:tblGrid>
                <a:gridCol w="2032000"/>
                <a:gridCol w="2032000"/>
              </a:tblGrid>
              <a:tr h="370840">
                <a:tc>
                  <a:txBody>
                    <a:bodyPr/>
                    <a:lstStyle/>
                    <a:p>
                      <a:pPr algn="ctr"/>
                      <a:r>
                        <a:rPr lang="nl-NL" dirty="0" smtClean="0"/>
                        <a:t>P</a:t>
                      </a:r>
                      <a:endParaRPr lang="nl-NL" dirty="0"/>
                    </a:p>
                  </a:txBody>
                  <a:tcPr/>
                </a:tc>
                <a:tc>
                  <a:txBody>
                    <a:bodyPr/>
                    <a:lstStyle/>
                    <a:p>
                      <a:pPr algn="ctr"/>
                      <a:r>
                        <a:rPr kumimoji="0" lang="nl-NL" sz="1800" b="1" i="0" u="none" strike="noStrike" kern="1200" cap="none" spc="0" normalizeH="0" baseline="0" noProof="0" dirty="0" smtClean="0">
                          <a:ln>
                            <a:noFill/>
                          </a:ln>
                          <a:solidFill>
                            <a:schemeClr val="bg1"/>
                          </a:solidFill>
                          <a:effectLst/>
                          <a:uLnTx/>
                          <a:uFillTx/>
                          <a:latin typeface="+mn-lt"/>
                          <a:ea typeface="+mn-ea"/>
                          <a:cs typeface="+mn-cs"/>
                        </a:rPr>
                        <a:t>¬P</a:t>
                      </a:r>
                      <a:endParaRPr lang="nl-NL" b="1" dirty="0">
                        <a:solidFill>
                          <a:schemeClr val="bg1"/>
                        </a:solidFill>
                      </a:endParaRPr>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bl>
          </a:graphicData>
        </a:graphic>
      </p:graphicFrame>
      <p:sp>
        <p:nvSpPr>
          <p:cNvPr id="5" name="Title 1"/>
          <p:cNvSpPr txBox="1">
            <a:spLocks/>
          </p:cNvSpPr>
          <p:nvPr/>
        </p:nvSpPr>
        <p:spPr>
          <a:xfrm>
            <a:off x="133672" y="2862064"/>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200" b="0" i="0" u="none" strike="noStrike" kern="1200" cap="none" spc="0" normalizeH="0" baseline="0" noProof="0" dirty="0" smtClean="0">
                <a:ln>
                  <a:noFill/>
                </a:ln>
                <a:solidFill>
                  <a:schemeClr val="tx1"/>
                </a:solidFill>
                <a:effectLst/>
                <a:uLnTx/>
                <a:uFillTx/>
                <a:latin typeface="+mj-lt"/>
                <a:ea typeface="+mj-ea"/>
                <a:cs typeface="+mj-cs"/>
              </a:rPr>
              <a:t>Waarheidstafel van de disjunctie (V)</a:t>
            </a:r>
            <a:endParaRPr kumimoji="0" lang="nl-NL"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Table 11"/>
          <p:cNvGraphicFramePr>
            <a:graphicFrameLocks noGrp="1"/>
          </p:cNvGraphicFramePr>
          <p:nvPr/>
        </p:nvGraphicFramePr>
        <p:xfrm>
          <a:off x="1524000" y="4005064"/>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dirty="0" smtClean="0"/>
                        <a:t>P V Q</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dirty="0" smtClean="0"/>
              <a:t>Waarheidstafel van de negatie (</a:t>
            </a:r>
            <a:r>
              <a:rPr lang="nl-NL" sz="3200" b="1" dirty="0" smtClean="0"/>
              <a:t>¬</a:t>
            </a:r>
            <a:r>
              <a:rPr lang="nl-NL" sz="3200" dirty="0" smtClean="0"/>
              <a:t>)</a:t>
            </a:r>
            <a:endParaRPr lang="nl-NL" sz="3200" dirty="0"/>
          </a:p>
        </p:txBody>
      </p:sp>
      <p:graphicFrame>
        <p:nvGraphicFramePr>
          <p:cNvPr id="7" name="Table 6"/>
          <p:cNvGraphicFramePr>
            <a:graphicFrameLocks noGrp="1"/>
          </p:cNvGraphicFramePr>
          <p:nvPr/>
        </p:nvGraphicFramePr>
        <p:xfrm>
          <a:off x="2308200" y="1556792"/>
          <a:ext cx="4064000" cy="1112520"/>
        </p:xfrm>
        <a:graphic>
          <a:graphicData uri="http://schemas.openxmlformats.org/drawingml/2006/table">
            <a:tbl>
              <a:tblPr firstRow="1" bandRow="1">
                <a:tableStyleId>{5C22544A-7EE6-4342-B048-85BDC9FD1C3A}</a:tableStyleId>
              </a:tblPr>
              <a:tblGrid>
                <a:gridCol w="2032000"/>
                <a:gridCol w="2032000"/>
              </a:tblGrid>
              <a:tr h="370840">
                <a:tc>
                  <a:txBody>
                    <a:bodyPr/>
                    <a:lstStyle/>
                    <a:p>
                      <a:pPr algn="ctr"/>
                      <a:r>
                        <a:rPr lang="nl-NL" dirty="0" smtClean="0"/>
                        <a:t>P</a:t>
                      </a:r>
                      <a:endParaRPr lang="nl-NL" dirty="0"/>
                    </a:p>
                  </a:txBody>
                  <a:tcPr/>
                </a:tc>
                <a:tc>
                  <a:txBody>
                    <a:bodyPr/>
                    <a:lstStyle/>
                    <a:p>
                      <a:pPr algn="ctr"/>
                      <a:r>
                        <a:rPr kumimoji="0" lang="nl-NL" sz="1800" b="1" i="0" u="none" strike="noStrike" kern="1200" cap="none" spc="0" normalizeH="0" baseline="0" noProof="0" dirty="0" smtClean="0">
                          <a:ln>
                            <a:noFill/>
                          </a:ln>
                          <a:solidFill>
                            <a:schemeClr val="bg1"/>
                          </a:solidFill>
                          <a:effectLst/>
                          <a:uLnTx/>
                          <a:uFillTx/>
                          <a:latin typeface="+mn-lt"/>
                          <a:ea typeface="+mn-ea"/>
                          <a:cs typeface="+mn-cs"/>
                        </a:rPr>
                        <a:t>¬P</a:t>
                      </a:r>
                      <a:endParaRPr lang="nl-NL" b="1" dirty="0">
                        <a:solidFill>
                          <a:schemeClr val="bg1"/>
                        </a:solidFill>
                      </a:endParaRPr>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bl>
          </a:graphicData>
        </a:graphic>
      </p:graphicFrame>
      <p:sp>
        <p:nvSpPr>
          <p:cNvPr id="5" name="Title 1"/>
          <p:cNvSpPr txBox="1">
            <a:spLocks/>
          </p:cNvSpPr>
          <p:nvPr/>
        </p:nvSpPr>
        <p:spPr>
          <a:xfrm>
            <a:off x="133672" y="2862064"/>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200" b="0" i="0" u="none" strike="noStrike" kern="1200" cap="none" spc="0" normalizeH="0" baseline="0" noProof="0" dirty="0" smtClean="0">
                <a:ln>
                  <a:noFill/>
                </a:ln>
                <a:solidFill>
                  <a:schemeClr val="tx1"/>
                </a:solidFill>
                <a:effectLst/>
                <a:uLnTx/>
                <a:uFillTx/>
                <a:latin typeface="+mj-lt"/>
                <a:ea typeface="+mj-ea"/>
                <a:cs typeface="+mj-cs"/>
              </a:rPr>
              <a:t>Waarheidstafel van de </a:t>
            </a:r>
            <a:r>
              <a:rPr kumimoji="0" lang="nl-NL" sz="3200" i="1" u="none" strike="noStrike" kern="1200" cap="none" spc="0" normalizeH="0" baseline="0" noProof="0" dirty="0" smtClean="0">
                <a:ln>
                  <a:noFill/>
                </a:ln>
                <a:solidFill>
                  <a:schemeClr val="tx1"/>
                </a:solidFill>
                <a:effectLst/>
                <a:uLnTx/>
                <a:uFillTx/>
                <a:latin typeface="+mj-lt"/>
                <a:ea typeface="+mj-ea"/>
                <a:cs typeface="+mj-cs"/>
              </a:rPr>
              <a:t>inclusieve</a:t>
            </a:r>
            <a:r>
              <a:rPr kumimoji="0" lang="nl-NL" sz="3200" b="0" i="0" u="none" strike="noStrike" kern="1200" cap="none" spc="0" normalizeH="0" noProof="0" dirty="0" smtClean="0">
                <a:ln>
                  <a:noFill/>
                </a:ln>
                <a:solidFill>
                  <a:schemeClr val="tx1"/>
                </a:solidFill>
                <a:effectLst/>
                <a:uLnTx/>
                <a:uFillTx/>
                <a:latin typeface="+mj-lt"/>
                <a:ea typeface="+mj-ea"/>
                <a:cs typeface="+mj-cs"/>
              </a:rPr>
              <a:t> </a:t>
            </a:r>
            <a:r>
              <a:rPr kumimoji="0" lang="nl-NL" sz="3200" b="0" i="0" u="none" strike="noStrike" kern="1200" cap="none" spc="0" normalizeH="0" baseline="0" noProof="0" dirty="0" smtClean="0">
                <a:ln>
                  <a:noFill/>
                </a:ln>
                <a:solidFill>
                  <a:schemeClr val="tx1"/>
                </a:solidFill>
                <a:effectLst/>
                <a:uLnTx/>
                <a:uFillTx/>
                <a:latin typeface="+mj-lt"/>
                <a:ea typeface="+mj-ea"/>
                <a:cs typeface="+mj-cs"/>
              </a:rPr>
              <a:t>disjunctie (V)</a:t>
            </a:r>
            <a:endParaRPr kumimoji="0" lang="nl-NL"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Table 11"/>
          <p:cNvGraphicFramePr>
            <a:graphicFrameLocks noGrp="1"/>
          </p:cNvGraphicFramePr>
          <p:nvPr/>
        </p:nvGraphicFramePr>
        <p:xfrm>
          <a:off x="1524000" y="4005064"/>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dirty="0" smtClean="0"/>
                        <a:t>P V Q</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3672" y="188640"/>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200" b="0" i="0" u="none" strike="noStrike" kern="1200" cap="none" spc="0" normalizeH="0" baseline="0" noProof="0" dirty="0" smtClean="0">
                <a:ln>
                  <a:noFill/>
                </a:ln>
                <a:solidFill>
                  <a:schemeClr val="tx1"/>
                </a:solidFill>
                <a:effectLst/>
                <a:uLnTx/>
                <a:uFillTx/>
                <a:latin typeface="+mj-lt"/>
                <a:ea typeface="+mj-ea"/>
                <a:cs typeface="+mj-cs"/>
              </a:rPr>
              <a:t>Waarheidstafel van de </a:t>
            </a:r>
            <a:r>
              <a:rPr kumimoji="0" lang="nl-NL" sz="3200" b="0" i="1" u="none" strike="noStrike" kern="1200" cap="none" spc="0" normalizeH="0" baseline="0" noProof="0" dirty="0" smtClean="0">
                <a:ln>
                  <a:noFill/>
                </a:ln>
                <a:solidFill>
                  <a:schemeClr val="tx1"/>
                </a:solidFill>
                <a:effectLst/>
                <a:uLnTx/>
                <a:uFillTx/>
                <a:latin typeface="+mj-lt"/>
                <a:ea typeface="+mj-ea"/>
                <a:cs typeface="+mj-cs"/>
              </a:rPr>
              <a:t>exclusieve</a:t>
            </a:r>
            <a:r>
              <a:rPr kumimoji="0" lang="nl-NL" sz="3200" b="0" i="0" u="none" strike="noStrike" kern="1200" cap="none" spc="0" normalizeH="0" noProof="0" dirty="0" smtClean="0">
                <a:ln>
                  <a:noFill/>
                </a:ln>
                <a:solidFill>
                  <a:schemeClr val="tx1"/>
                </a:solidFill>
                <a:effectLst/>
                <a:uLnTx/>
                <a:uFillTx/>
                <a:latin typeface="+mj-lt"/>
                <a:ea typeface="+mj-ea"/>
                <a:cs typeface="+mj-cs"/>
              </a:rPr>
              <a:t> </a:t>
            </a:r>
            <a:r>
              <a:rPr kumimoji="0" lang="nl-NL" sz="3200" b="0" i="0" u="none" strike="noStrike" kern="1200" cap="none" spc="0" normalizeH="0" baseline="0" noProof="0" dirty="0" smtClean="0">
                <a:ln>
                  <a:noFill/>
                </a:ln>
                <a:solidFill>
                  <a:schemeClr val="tx1"/>
                </a:solidFill>
                <a:effectLst/>
                <a:uLnTx/>
                <a:uFillTx/>
                <a:latin typeface="+mj-lt"/>
                <a:ea typeface="+mj-ea"/>
                <a:cs typeface="+mj-cs"/>
              </a:rPr>
              <a:t>disjunctie (V)</a:t>
            </a:r>
            <a:endParaRPr kumimoji="0" lang="nl-NL"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Table 11"/>
          <p:cNvGraphicFramePr>
            <a:graphicFrameLocks noGrp="1"/>
          </p:cNvGraphicFramePr>
          <p:nvPr/>
        </p:nvGraphicFramePr>
        <p:xfrm>
          <a:off x="1524000" y="1331640"/>
          <a:ext cx="6096000" cy="2397760"/>
        </p:xfrm>
        <a:graphic>
          <a:graphicData uri="http://schemas.openxmlformats.org/drawingml/2006/table">
            <a:tbl>
              <a:tblPr firstRow="1" bandRow="1">
                <a:tableStyleId>{5C22544A-7EE6-4342-B048-85BDC9FD1C3A}</a:tableStyleId>
              </a:tblPr>
              <a:tblGrid>
                <a:gridCol w="2032000"/>
                <a:gridCol w="2032000"/>
                <a:gridCol w="2032000"/>
              </a:tblGrid>
              <a:tr h="513184">
                <a:tc>
                  <a:txBody>
                    <a:bodyPr/>
                    <a:lstStyle/>
                    <a:p>
                      <a:pPr algn="ctr"/>
                      <a:endParaRPr lang="nl-NL" dirty="0" smtClean="0"/>
                    </a:p>
                    <a:p>
                      <a:pPr algn="ctr"/>
                      <a:r>
                        <a:rPr lang="nl-NL" dirty="0" smtClean="0"/>
                        <a:t>P</a:t>
                      </a:r>
                      <a:endParaRPr lang="nl-NL" dirty="0"/>
                    </a:p>
                  </a:txBody>
                  <a:tcPr/>
                </a:tc>
                <a:tc>
                  <a:txBody>
                    <a:bodyPr/>
                    <a:lstStyle/>
                    <a:p>
                      <a:pPr algn="ctr"/>
                      <a:endParaRPr lang="nl-NL" dirty="0" smtClean="0"/>
                    </a:p>
                    <a:p>
                      <a:pPr algn="ctr"/>
                      <a:r>
                        <a:rPr lang="nl-NL" dirty="0" smtClean="0"/>
                        <a:t>Q</a:t>
                      </a:r>
                      <a:endParaRPr lang="nl-NL" dirty="0"/>
                    </a:p>
                  </a:txBody>
                  <a:tcPr/>
                </a:tc>
                <a:tc>
                  <a:txBody>
                    <a:bodyPr/>
                    <a:lstStyle/>
                    <a:p>
                      <a:pPr algn="ctr"/>
                      <a:endParaRPr lang="nl-NL" dirty="0" smtClean="0"/>
                    </a:p>
                    <a:p>
                      <a:pPr algn="ctr"/>
                      <a:r>
                        <a:rPr lang="nl-NL" dirty="0" smtClean="0"/>
                        <a:t>P V Q</a:t>
                      </a:r>
                    </a:p>
                    <a:p>
                      <a:pPr algn="ctr"/>
                      <a:endParaRPr lang="nl-NL" dirty="0"/>
                    </a:p>
                  </a:txBody>
                  <a:tcPr/>
                </a:tc>
              </a:tr>
              <a:tr h="370840">
                <a:tc>
                  <a:txBody>
                    <a:bodyPr/>
                    <a:lstStyle/>
                    <a:p>
                      <a:pPr algn="ctr"/>
                      <a:r>
                        <a:rPr lang="nl-NL" b="0" dirty="0" smtClean="0"/>
                        <a:t>W</a:t>
                      </a:r>
                      <a:endParaRPr lang="nl-NL" b="0" dirty="0"/>
                    </a:p>
                  </a:txBody>
                  <a:tcPr/>
                </a:tc>
                <a:tc>
                  <a:txBody>
                    <a:bodyPr/>
                    <a:lstStyle/>
                    <a:p>
                      <a:pPr algn="ctr"/>
                      <a:r>
                        <a:rPr lang="nl-NL" b="0" dirty="0" smtClean="0"/>
                        <a:t>W</a:t>
                      </a:r>
                      <a:endParaRPr lang="nl-NL" b="0" dirty="0"/>
                    </a:p>
                  </a:txBody>
                  <a:tcPr/>
                </a:tc>
                <a:tc>
                  <a:txBody>
                    <a:bodyPr/>
                    <a:lstStyle/>
                    <a:p>
                      <a:pPr algn="ctr"/>
                      <a:r>
                        <a:rPr lang="nl-NL" b="0" dirty="0" smtClean="0"/>
                        <a:t>O</a:t>
                      </a:r>
                      <a:endParaRPr lang="nl-NL" b="0" dirty="0"/>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bl>
          </a:graphicData>
        </a:graphic>
      </p:graphicFrame>
      <p:cxnSp>
        <p:nvCxnSpPr>
          <p:cNvPr id="9" name="Straight Connector 8"/>
          <p:cNvCxnSpPr/>
          <p:nvPr/>
        </p:nvCxnSpPr>
        <p:spPr>
          <a:xfrm>
            <a:off x="7956376" y="548680"/>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16216" y="1628800"/>
            <a:ext cx="1440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3672" y="188640"/>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200" b="0" i="0" u="none" strike="noStrike" kern="1200" cap="none" spc="0" normalizeH="0" baseline="0" noProof="0" dirty="0" smtClean="0">
                <a:ln>
                  <a:noFill/>
                </a:ln>
                <a:solidFill>
                  <a:schemeClr val="tx1"/>
                </a:solidFill>
                <a:effectLst/>
                <a:uLnTx/>
                <a:uFillTx/>
                <a:latin typeface="+mj-lt"/>
                <a:ea typeface="+mj-ea"/>
                <a:cs typeface="+mj-cs"/>
              </a:rPr>
              <a:t>Waarheidstafel van de </a:t>
            </a:r>
            <a:r>
              <a:rPr kumimoji="0" lang="nl-NL" sz="3200" b="0" i="1" u="none" strike="noStrike" kern="1200" cap="none" spc="0" normalizeH="0" baseline="0" noProof="0" dirty="0" smtClean="0">
                <a:ln>
                  <a:noFill/>
                </a:ln>
                <a:solidFill>
                  <a:schemeClr val="tx1"/>
                </a:solidFill>
                <a:effectLst/>
                <a:uLnTx/>
                <a:uFillTx/>
                <a:latin typeface="+mj-lt"/>
                <a:ea typeface="+mj-ea"/>
                <a:cs typeface="+mj-cs"/>
              </a:rPr>
              <a:t>exclusieve</a:t>
            </a:r>
            <a:r>
              <a:rPr kumimoji="0" lang="nl-NL" sz="3200" b="0" i="0" u="none" strike="noStrike" kern="1200" cap="none" spc="0" normalizeH="0" noProof="0" dirty="0" smtClean="0">
                <a:ln>
                  <a:noFill/>
                </a:ln>
                <a:solidFill>
                  <a:schemeClr val="tx1"/>
                </a:solidFill>
                <a:effectLst/>
                <a:uLnTx/>
                <a:uFillTx/>
                <a:latin typeface="+mj-lt"/>
                <a:ea typeface="+mj-ea"/>
                <a:cs typeface="+mj-cs"/>
              </a:rPr>
              <a:t> </a:t>
            </a:r>
            <a:r>
              <a:rPr kumimoji="0" lang="nl-NL" sz="3200" b="0" i="0" u="none" strike="noStrike" kern="1200" cap="none" spc="0" normalizeH="0" baseline="0" noProof="0" dirty="0" smtClean="0">
                <a:ln>
                  <a:noFill/>
                </a:ln>
                <a:solidFill>
                  <a:schemeClr val="tx1"/>
                </a:solidFill>
                <a:effectLst/>
                <a:uLnTx/>
                <a:uFillTx/>
                <a:latin typeface="+mj-lt"/>
                <a:ea typeface="+mj-ea"/>
                <a:cs typeface="+mj-cs"/>
              </a:rPr>
              <a:t>disjunctie (V)</a:t>
            </a:r>
            <a:endParaRPr kumimoji="0" lang="nl-NL"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Table 11"/>
          <p:cNvGraphicFramePr>
            <a:graphicFrameLocks noGrp="1"/>
          </p:cNvGraphicFramePr>
          <p:nvPr/>
        </p:nvGraphicFramePr>
        <p:xfrm>
          <a:off x="1524000" y="1331640"/>
          <a:ext cx="6096000" cy="2397760"/>
        </p:xfrm>
        <a:graphic>
          <a:graphicData uri="http://schemas.openxmlformats.org/drawingml/2006/table">
            <a:tbl>
              <a:tblPr firstRow="1" bandRow="1">
                <a:tableStyleId>{5C22544A-7EE6-4342-B048-85BDC9FD1C3A}</a:tableStyleId>
              </a:tblPr>
              <a:tblGrid>
                <a:gridCol w="2032000"/>
                <a:gridCol w="2032000"/>
                <a:gridCol w="2032000"/>
              </a:tblGrid>
              <a:tr h="513184">
                <a:tc>
                  <a:txBody>
                    <a:bodyPr/>
                    <a:lstStyle/>
                    <a:p>
                      <a:pPr algn="ctr"/>
                      <a:endParaRPr lang="nl-NL" dirty="0" smtClean="0"/>
                    </a:p>
                    <a:p>
                      <a:pPr algn="ctr"/>
                      <a:r>
                        <a:rPr lang="nl-NL" dirty="0" smtClean="0"/>
                        <a:t>P</a:t>
                      </a:r>
                      <a:endParaRPr lang="nl-NL" dirty="0"/>
                    </a:p>
                  </a:txBody>
                  <a:tcPr/>
                </a:tc>
                <a:tc>
                  <a:txBody>
                    <a:bodyPr/>
                    <a:lstStyle/>
                    <a:p>
                      <a:pPr algn="ctr"/>
                      <a:endParaRPr lang="nl-NL" dirty="0" smtClean="0"/>
                    </a:p>
                    <a:p>
                      <a:pPr algn="ctr"/>
                      <a:r>
                        <a:rPr lang="nl-NL" dirty="0" smtClean="0"/>
                        <a:t>Q</a:t>
                      </a:r>
                      <a:endParaRPr lang="nl-NL" dirty="0"/>
                    </a:p>
                  </a:txBody>
                  <a:tcPr/>
                </a:tc>
                <a:tc>
                  <a:txBody>
                    <a:bodyPr/>
                    <a:lstStyle/>
                    <a:p>
                      <a:pPr algn="ctr"/>
                      <a:endParaRPr lang="nl-NL" dirty="0" smtClean="0"/>
                    </a:p>
                    <a:p>
                      <a:pPr algn="ctr"/>
                      <a:r>
                        <a:rPr lang="nl-NL" dirty="0" smtClean="0"/>
                        <a:t>P V Q</a:t>
                      </a:r>
                    </a:p>
                    <a:p>
                      <a:pPr algn="ctr"/>
                      <a:endParaRPr lang="nl-NL" dirty="0"/>
                    </a:p>
                  </a:txBody>
                  <a:tcPr/>
                </a:tc>
              </a:tr>
              <a:tr h="370840">
                <a:tc>
                  <a:txBody>
                    <a:bodyPr/>
                    <a:lstStyle/>
                    <a:p>
                      <a:pPr algn="ctr"/>
                      <a:r>
                        <a:rPr lang="nl-NL" b="1" dirty="0" smtClean="0">
                          <a:solidFill>
                            <a:srgbClr val="C00000"/>
                          </a:solidFill>
                        </a:rPr>
                        <a:t>W</a:t>
                      </a:r>
                      <a:endParaRPr lang="nl-NL" b="1" dirty="0">
                        <a:solidFill>
                          <a:srgbClr val="C00000"/>
                        </a:solidFill>
                      </a:endParaRPr>
                    </a:p>
                  </a:txBody>
                  <a:tcPr/>
                </a:tc>
                <a:tc>
                  <a:txBody>
                    <a:bodyPr/>
                    <a:lstStyle/>
                    <a:p>
                      <a:pPr algn="ctr"/>
                      <a:r>
                        <a:rPr lang="nl-NL" b="1" dirty="0" smtClean="0">
                          <a:solidFill>
                            <a:srgbClr val="C00000"/>
                          </a:solidFill>
                        </a:rPr>
                        <a:t>W</a:t>
                      </a:r>
                      <a:endParaRPr lang="nl-NL" b="1" dirty="0">
                        <a:solidFill>
                          <a:srgbClr val="C00000"/>
                        </a:solidFill>
                      </a:endParaRPr>
                    </a:p>
                  </a:txBody>
                  <a:tcPr/>
                </a:tc>
                <a:tc>
                  <a:txBody>
                    <a:bodyPr/>
                    <a:lstStyle/>
                    <a:p>
                      <a:pPr algn="ctr"/>
                      <a:r>
                        <a:rPr lang="nl-NL" b="1" dirty="0" smtClean="0">
                          <a:solidFill>
                            <a:srgbClr val="C00000"/>
                          </a:solidFill>
                        </a:rPr>
                        <a:t>O</a:t>
                      </a:r>
                      <a:endParaRPr lang="nl-NL" b="1" dirty="0">
                        <a:solidFill>
                          <a:srgbClr val="C00000"/>
                        </a:solidFill>
                      </a:endParaRPr>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bl>
          </a:graphicData>
        </a:graphic>
      </p:graphicFrame>
      <p:cxnSp>
        <p:nvCxnSpPr>
          <p:cNvPr id="9" name="Straight Connector 8"/>
          <p:cNvCxnSpPr/>
          <p:nvPr/>
        </p:nvCxnSpPr>
        <p:spPr>
          <a:xfrm>
            <a:off x="7956376" y="548680"/>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16216" y="1628800"/>
            <a:ext cx="1440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3672" y="188640"/>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200" b="0" i="0" u="none" strike="noStrike" kern="1200" cap="none" spc="0" normalizeH="0" baseline="0" noProof="0" dirty="0" smtClean="0">
                <a:ln>
                  <a:noFill/>
                </a:ln>
                <a:solidFill>
                  <a:schemeClr val="tx1"/>
                </a:solidFill>
                <a:effectLst/>
                <a:uLnTx/>
                <a:uFillTx/>
                <a:latin typeface="+mj-lt"/>
                <a:ea typeface="+mj-ea"/>
                <a:cs typeface="+mj-cs"/>
              </a:rPr>
              <a:t>Met behulp</a:t>
            </a:r>
            <a:r>
              <a:rPr kumimoji="0" lang="nl-NL" sz="3200" b="0" i="0" u="none" strike="noStrike" kern="1200" cap="none" spc="0" normalizeH="0" noProof="0" dirty="0" smtClean="0">
                <a:ln>
                  <a:noFill/>
                </a:ln>
                <a:solidFill>
                  <a:schemeClr val="tx1"/>
                </a:solidFill>
                <a:effectLst/>
                <a:uLnTx/>
                <a:uFillTx/>
                <a:latin typeface="+mj-lt"/>
                <a:ea typeface="+mj-ea"/>
                <a:cs typeface="+mj-cs"/>
              </a:rPr>
              <a:t> van waarheidstafels kunnen we de waarheidsfunctie van allerlei formules bepalen</a:t>
            </a:r>
            <a:r>
              <a:rPr kumimoji="0" lang="nl-NL" sz="3200" b="0" i="0" u="none" strike="noStrike" kern="1200" cap="none" spc="0" normalizeH="0" baseline="0" noProof="0" dirty="0" smtClean="0">
                <a:ln>
                  <a:noFill/>
                </a:ln>
                <a:solidFill>
                  <a:schemeClr val="tx1"/>
                </a:solidFill>
                <a:effectLst/>
                <a:uLnTx/>
                <a:uFillTx/>
                <a:latin typeface="+mj-lt"/>
                <a:ea typeface="+mj-ea"/>
                <a:cs typeface="+mj-cs"/>
              </a:rPr>
              <a:t> </a:t>
            </a:r>
            <a:endParaRPr kumimoji="0" lang="nl-NL"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nvGraphicFramePr>
        <p:xfrm>
          <a:off x="1356320" y="265492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dirty="0" smtClean="0"/>
                        <a:t>P V</a:t>
                      </a:r>
                      <a:r>
                        <a:rPr lang="nl-NL" baseline="0" dirty="0" smtClean="0"/>
                        <a:t> Q</a:t>
                      </a:r>
                      <a:endParaRPr lang="nl-NL" dirty="0"/>
                    </a:p>
                  </a:txBody>
                  <a:tcPr/>
                </a:tc>
                <a:tc>
                  <a:txBody>
                    <a:bodyPr/>
                    <a:lstStyle/>
                    <a:p>
                      <a:pPr algn="ctr"/>
                      <a:r>
                        <a:rPr lang="nl-NL" sz="1800" b="1" dirty="0" smtClean="0">
                          <a:solidFill>
                            <a:schemeClr val="bg1"/>
                          </a:solidFill>
                        </a:rPr>
                        <a:t>¬(P</a:t>
                      </a:r>
                      <a:r>
                        <a:rPr lang="nl-NL" sz="1800" b="1" baseline="0" dirty="0" smtClean="0">
                          <a:solidFill>
                            <a:schemeClr val="bg1"/>
                          </a:solidFill>
                        </a:rPr>
                        <a:t> V Q)</a:t>
                      </a:r>
                      <a:endParaRPr lang="nl-NL" b="1" dirty="0">
                        <a:solidFill>
                          <a:schemeClr val="bg1"/>
                        </a:solidFill>
                      </a:endParaRPr>
                    </a:p>
                  </a:txBody>
                  <a:tcPr/>
                </a:tc>
              </a:tr>
              <a:tr h="370840">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bl>
          </a:graphicData>
        </a:graphic>
      </p:graphicFrame>
      <p:sp>
        <p:nvSpPr>
          <p:cNvPr id="8" name="TextBox 7"/>
          <p:cNvSpPr txBox="1"/>
          <p:nvPr/>
        </p:nvSpPr>
        <p:spPr>
          <a:xfrm>
            <a:off x="1619672" y="1772816"/>
            <a:ext cx="6192688" cy="461665"/>
          </a:xfrm>
          <a:prstGeom prst="rect">
            <a:avLst/>
          </a:prstGeom>
          <a:noFill/>
        </p:spPr>
        <p:txBody>
          <a:bodyPr wrap="square" rtlCol="0">
            <a:spAutoFit/>
          </a:bodyPr>
          <a:lstStyle/>
          <a:p>
            <a:r>
              <a:rPr lang="nl-NL" sz="2400" dirty="0" smtClean="0"/>
              <a:t>Wat is de waarheidsfunctie van </a:t>
            </a:r>
            <a:r>
              <a:rPr lang="nl-NL" sz="2400" b="1" dirty="0" smtClean="0">
                <a:solidFill>
                  <a:srgbClr val="0070C0"/>
                </a:solidFill>
              </a:rPr>
              <a:t>¬(P V Q)</a:t>
            </a:r>
            <a:r>
              <a:rPr lang="nl-NL" sz="2400" dirty="0" smtClean="0"/>
              <a:t> ?</a:t>
            </a:r>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3672" y="188640"/>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200" b="0" i="0" u="none" strike="noStrike" kern="1200" cap="none" spc="0" normalizeH="0" baseline="0" noProof="0" dirty="0" smtClean="0">
                <a:ln>
                  <a:noFill/>
                </a:ln>
                <a:solidFill>
                  <a:schemeClr val="tx1"/>
                </a:solidFill>
                <a:effectLst/>
                <a:uLnTx/>
                <a:uFillTx/>
                <a:latin typeface="+mj-lt"/>
                <a:ea typeface="+mj-ea"/>
                <a:cs typeface="+mj-cs"/>
              </a:rPr>
              <a:t>Met behulp</a:t>
            </a:r>
            <a:r>
              <a:rPr kumimoji="0" lang="nl-NL" sz="3200" b="0" i="0" u="none" strike="noStrike" kern="1200" cap="none" spc="0" normalizeH="0" noProof="0" dirty="0" smtClean="0">
                <a:ln>
                  <a:noFill/>
                </a:ln>
                <a:solidFill>
                  <a:schemeClr val="tx1"/>
                </a:solidFill>
                <a:effectLst/>
                <a:uLnTx/>
                <a:uFillTx/>
                <a:latin typeface="+mj-lt"/>
                <a:ea typeface="+mj-ea"/>
                <a:cs typeface="+mj-cs"/>
              </a:rPr>
              <a:t> van waarheidstafels kunnen we de waarheidsfunctie van allerlei formules bepalen</a:t>
            </a:r>
            <a:r>
              <a:rPr kumimoji="0" lang="nl-NL" sz="3200" b="0" i="0" u="none" strike="noStrike" kern="1200" cap="none" spc="0" normalizeH="0" baseline="0" noProof="0" dirty="0" smtClean="0">
                <a:ln>
                  <a:noFill/>
                </a:ln>
                <a:solidFill>
                  <a:schemeClr val="tx1"/>
                </a:solidFill>
                <a:effectLst/>
                <a:uLnTx/>
                <a:uFillTx/>
                <a:latin typeface="+mj-lt"/>
                <a:ea typeface="+mj-ea"/>
                <a:cs typeface="+mj-cs"/>
              </a:rPr>
              <a:t> </a:t>
            </a:r>
            <a:endParaRPr kumimoji="0" lang="nl-NL"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1619672" y="1772816"/>
            <a:ext cx="6192688" cy="461665"/>
          </a:xfrm>
          <a:prstGeom prst="rect">
            <a:avLst/>
          </a:prstGeom>
          <a:noFill/>
        </p:spPr>
        <p:txBody>
          <a:bodyPr wrap="square" rtlCol="0">
            <a:spAutoFit/>
          </a:bodyPr>
          <a:lstStyle/>
          <a:p>
            <a:r>
              <a:rPr lang="nl-NL" sz="2400" dirty="0" smtClean="0"/>
              <a:t>Wat is de waarheidsfunctie van </a:t>
            </a:r>
            <a:r>
              <a:rPr lang="nl-NL" sz="2400" b="1" dirty="0" smtClean="0">
                <a:solidFill>
                  <a:srgbClr val="0070C0"/>
                </a:solidFill>
              </a:rPr>
              <a:t>¬P V (Q ∧ ¬R)</a:t>
            </a:r>
            <a:r>
              <a:rPr lang="nl-NL" sz="2400" b="1" dirty="0" smtClean="0"/>
              <a:t> </a:t>
            </a:r>
            <a:r>
              <a:rPr lang="nl-NL" sz="2400" dirty="0" smtClean="0"/>
              <a:t>?</a:t>
            </a:r>
            <a:endParaRPr lang="nl-NL" sz="2400" dirty="0"/>
          </a:p>
        </p:txBody>
      </p:sp>
      <p:graphicFrame>
        <p:nvGraphicFramePr>
          <p:cNvPr id="7" name="Table 6"/>
          <p:cNvGraphicFramePr>
            <a:graphicFrameLocks noGrp="1"/>
          </p:cNvGraphicFramePr>
          <p:nvPr/>
        </p:nvGraphicFramePr>
        <p:xfrm>
          <a:off x="179512" y="2539712"/>
          <a:ext cx="8820469" cy="3337560"/>
        </p:xfrm>
        <a:graphic>
          <a:graphicData uri="http://schemas.openxmlformats.org/drawingml/2006/table">
            <a:tbl>
              <a:tblPr firstRow="1" bandRow="1">
                <a:tableStyleId>{5C22544A-7EE6-4342-B048-85BDC9FD1C3A}</a:tableStyleId>
              </a:tblPr>
              <a:tblGrid>
                <a:gridCol w="1008112"/>
                <a:gridCol w="1224136"/>
                <a:gridCol w="1152128"/>
                <a:gridCol w="1224136"/>
                <a:gridCol w="1224136"/>
                <a:gridCol w="1224136"/>
                <a:gridCol w="1763685"/>
              </a:tblGrid>
              <a:tr h="370840">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dirty="0" smtClean="0"/>
                        <a:t>R</a:t>
                      </a:r>
                      <a:endParaRPr lang="nl-NL" dirty="0"/>
                    </a:p>
                  </a:txBody>
                  <a:tcPr/>
                </a:tc>
                <a:tc>
                  <a:txBody>
                    <a:bodyPr/>
                    <a:lstStyle/>
                    <a:p>
                      <a:pPr algn="ctr"/>
                      <a:r>
                        <a:rPr lang="nl-NL" sz="1800" b="1" dirty="0" smtClean="0">
                          <a:solidFill>
                            <a:schemeClr val="bg1"/>
                          </a:solidFill>
                        </a:rPr>
                        <a:t>¬P</a:t>
                      </a:r>
                      <a:endParaRPr lang="nl-NL" dirty="0"/>
                    </a:p>
                  </a:txBody>
                  <a:tcPr/>
                </a:tc>
                <a:tc>
                  <a:txBody>
                    <a:bodyPr/>
                    <a:lstStyle/>
                    <a:p>
                      <a:pPr algn="ctr"/>
                      <a:r>
                        <a:rPr lang="nl-NL" sz="1800" b="1" dirty="0" smtClean="0">
                          <a:solidFill>
                            <a:schemeClr val="bg1"/>
                          </a:solidFill>
                        </a:rPr>
                        <a:t>¬R</a:t>
                      </a:r>
                      <a:endParaRPr lang="nl-NL"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dirty="0" smtClean="0"/>
                        <a:t>Q  </a:t>
                      </a:r>
                      <a:r>
                        <a:rPr lang="nl-NL" sz="1800" b="1" dirty="0" smtClean="0"/>
                        <a:t>∧  </a:t>
                      </a:r>
                      <a:r>
                        <a:rPr lang="nl-NL" sz="1800" b="1" dirty="0" smtClean="0">
                          <a:solidFill>
                            <a:schemeClr val="bg1"/>
                          </a:solidFill>
                        </a:rPr>
                        <a:t>¬R</a:t>
                      </a:r>
                      <a:endParaRPr lang="nl-NL" dirty="0" smtClean="0"/>
                    </a:p>
                  </a:txBody>
                  <a:tcPr/>
                </a:tc>
                <a:tc>
                  <a:txBody>
                    <a:bodyPr/>
                    <a:lstStyle/>
                    <a:p>
                      <a:pPr algn="ctr"/>
                      <a:r>
                        <a:rPr lang="nl-NL" sz="1800" b="1" dirty="0" smtClean="0">
                          <a:solidFill>
                            <a:schemeClr val="bg1"/>
                          </a:solidFill>
                        </a:rPr>
                        <a:t>¬P V (Q ∧ ¬R)</a:t>
                      </a:r>
                      <a:endParaRPr lang="nl-NL" dirty="0">
                        <a:solidFill>
                          <a:schemeClr val="bg1"/>
                        </a:solidFill>
                      </a:endParaRPr>
                    </a:p>
                  </a:txBody>
                  <a:tcPr/>
                </a:tc>
              </a:tr>
              <a:tr h="370840">
                <a:tc>
                  <a:txBody>
                    <a:bodyPr/>
                    <a:lstStyle/>
                    <a:p>
                      <a:pPr algn="ctr"/>
                      <a:r>
                        <a:rPr lang="nl-NL" dirty="0" smtClean="0">
                          <a:solidFill>
                            <a:schemeClr val="tx1"/>
                          </a:solidFill>
                        </a:rPr>
                        <a:t>W</a:t>
                      </a:r>
                      <a:endParaRPr lang="nl-NL" dirty="0">
                        <a:solidFill>
                          <a:schemeClr val="tx1"/>
                        </a:solidFill>
                      </a:endParaRPr>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i="1" dirty="0" smtClean="0"/>
              <a:t>Semantische geldigheid</a:t>
            </a:r>
            <a:r>
              <a:rPr lang="nl-NL" sz="3200" dirty="0" smtClean="0"/>
              <a:t> van redeneringen</a:t>
            </a:r>
            <a:endParaRPr lang="nl-NL" sz="3200" dirty="0"/>
          </a:p>
        </p:txBody>
      </p:sp>
      <p:sp>
        <p:nvSpPr>
          <p:cNvPr id="7" name="Content Placeholder 2"/>
          <p:cNvSpPr txBox="1">
            <a:spLocks/>
          </p:cNvSpPr>
          <p:nvPr/>
        </p:nvSpPr>
        <p:spPr>
          <a:xfrm>
            <a:off x="179512" y="1556792"/>
            <a:ext cx="8784976"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nl-NL" sz="2000" dirty="0" smtClean="0"/>
              <a:t>Een redenering met premissen </a:t>
            </a:r>
            <a:r>
              <a:rPr lang="el-GR" sz="2000" b="1" i="1" dirty="0" smtClean="0"/>
              <a:t>α</a:t>
            </a:r>
            <a:r>
              <a:rPr lang="nl-NL" sz="2000" b="1" i="1" baseline="-25000" dirty="0" smtClean="0"/>
              <a:t>1</a:t>
            </a:r>
            <a:r>
              <a:rPr lang="nl-NL" sz="2000" b="1" i="1" dirty="0" smtClean="0"/>
              <a:t> </a:t>
            </a:r>
            <a:r>
              <a:rPr lang="nl-NL" sz="2000" dirty="0" smtClean="0"/>
              <a:t>, </a:t>
            </a:r>
            <a:r>
              <a:rPr lang="el-GR" sz="2000" b="1" i="1" dirty="0" smtClean="0"/>
              <a:t>α</a:t>
            </a:r>
            <a:r>
              <a:rPr lang="nl-NL" sz="2000" b="1" i="1" baseline="-25000" dirty="0" smtClean="0"/>
              <a:t>2 </a:t>
            </a:r>
            <a:r>
              <a:rPr lang="nl-NL" sz="2000" dirty="0" smtClean="0"/>
              <a:t>, </a:t>
            </a:r>
            <a:r>
              <a:rPr lang="el-GR" sz="2000" b="1" i="1" dirty="0" smtClean="0"/>
              <a:t>α</a:t>
            </a:r>
            <a:r>
              <a:rPr lang="nl-NL" sz="2000" b="1" i="1" baseline="-25000" dirty="0" smtClean="0"/>
              <a:t>3</a:t>
            </a:r>
            <a:r>
              <a:rPr lang="nl-NL" sz="2000" b="1" i="1" dirty="0" smtClean="0"/>
              <a:t> </a:t>
            </a:r>
            <a:r>
              <a:rPr lang="nl-NL" sz="2000" dirty="0" smtClean="0"/>
              <a:t>, </a:t>
            </a:r>
            <a:r>
              <a:rPr lang="el-GR" sz="2000" b="1" i="1" dirty="0" smtClean="0"/>
              <a:t>α</a:t>
            </a:r>
            <a:r>
              <a:rPr lang="nl-NL" sz="2000" b="1" i="1" baseline="-25000" dirty="0" smtClean="0"/>
              <a:t>4  </a:t>
            </a:r>
            <a:r>
              <a:rPr lang="nl-NL" sz="2000" dirty="0" smtClean="0"/>
              <a:t>en conclusie </a:t>
            </a:r>
            <a:r>
              <a:rPr lang="el-GR" sz="2000" b="1" i="1" dirty="0" smtClean="0"/>
              <a:t>β</a:t>
            </a:r>
            <a:r>
              <a:rPr lang="nl-NL" sz="2000" b="1" i="1" dirty="0" smtClean="0"/>
              <a:t> </a:t>
            </a:r>
            <a:r>
              <a:rPr lang="nl-NL" sz="2000" dirty="0" smtClean="0"/>
              <a:t>is </a:t>
            </a:r>
            <a:r>
              <a:rPr lang="nl-NL" sz="2000" i="1" dirty="0" smtClean="0"/>
              <a:t>semantisch geldig</a:t>
            </a:r>
            <a:r>
              <a:rPr lang="nl-NL" sz="2000" dirty="0" smtClean="0"/>
              <a:t> dan en slechts dan als voor elke </a:t>
            </a:r>
            <a:r>
              <a:rPr lang="nl-NL" sz="2000" dirty="0" err="1" smtClean="0"/>
              <a:t>waarheidswaardeverdeling</a:t>
            </a:r>
            <a:r>
              <a:rPr lang="nl-NL" sz="2000" dirty="0" smtClean="0"/>
              <a:t> waarvoor    de premissen </a:t>
            </a:r>
            <a:r>
              <a:rPr lang="el-GR" sz="2000" b="1" i="1" dirty="0" smtClean="0"/>
              <a:t>α</a:t>
            </a:r>
            <a:r>
              <a:rPr lang="nl-NL" sz="2000" b="1" i="1" baseline="-25000" dirty="0" smtClean="0"/>
              <a:t>1</a:t>
            </a:r>
            <a:r>
              <a:rPr lang="nl-NL" sz="2000" b="1" i="1" dirty="0" smtClean="0"/>
              <a:t> </a:t>
            </a:r>
            <a:r>
              <a:rPr lang="nl-NL" sz="2000" dirty="0" smtClean="0"/>
              <a:t>, </a:t>
            </a:r>
            <a:r>
              <a:rPr lang="el-GR" sz="2000" b="1" i="1" dirty="0" smtClean="0"/>
              <a:t>α</a:t>
            </a:r>
            <a:r>
              <a:rPr lang="nl-NL" sz="2000" b="1" i="1" baseline="-25000" dirty="0" smtClean="0"/>
              <a:t>2 </a:t>
            </a:r>
            <a:r>
              <a:rPr lang="nl-NL" sz="2000" dirty="0" smtClean="0"/>
              <a:t>, </a:t>
            </a:r>
            <a:r>
              <a:rPr lang="el-GR" sz="2000" b="1" i="1" dirty="0" smtClean="0"/>
              <a:t>α</a:t>
            </a:r>
            <a:r>
              <a:rPr lang="nl-NL" sz="2000" b="1" i="1" baseline="-25000" dirty="0" smtClean="0"/>
              <a:t>3</a:t>
            </a:r>
            <a:r>
              <a:rPr lang="nl-NL" sz="2000" b="1" i="1" dirty="0" smtClean="0"/>
              <a:t> </a:t>
            </a:r>
            <a:r>
              <a:rPr lang="nl-NL" sz="2000" dirty="0" smtClean="0"/>
              <a:t>, </a:t>
            </a:r>
            <a:r>
              <a:rPr lang="el-GR" sz="2000" b="1" i="1" dirty="0" smtClean="0"/>
              <a:t>α</a:t>
            </a:r>
            <a:r>
              <a:rPr lang="nl-NL" sz="2000" b="1" i="1" baseline="-25000" dirty="0" smtClean="0"/>
              <a:t>4</a:t>
            </a:r>
            <a:r>
              <a:rPr lang="nl-NL" sz="2000" dirty="0" smtClean="0"/>
              <a:t> waar zijn, ook de conclusie </a:t>
            </a:r>
            <a:r>
              <a:rPr lang="el-GR" sz="2000" b="1" i="1" dirty="0" smtClean="0"/>
              <a:t>β </a:t>
            </a:r>
            <a:r>
              <a:rPr lang="nl-NL" sz="2000" dirty="0" smtClean="0"/>
              <a:t>waar is. Notatie: </a:t>
            </a:r>
          </a:p>
          <a:p>
            <a:pPr marL="342900" lvl="0" indent="-342900">
              <a:spcBef>
                <a:spcPct val="20000"/>
              </a:spcBef>
              <a:buFont typeface="Arial" pitchFamily="34" charset="0"/>
              <a:buChar char="•"/>
              <a:defRPr/>
            </a:pPr>
            <a:endParaRPr lang="nl-NL" sz="800" b="1" i="1" dirty="0" smtClean="0"/>
          </a:p>
          <a:p>
            <a:pPr marL="342900" lvl="0" indent="-342900">
              <a:spcBef>
                <a:spcPct val="20000"/>
              </a:spcBef>
              <a:defRPr/>
            </a:pPr>
            <a:r>
              <a:rPr lang="nl-NL" sz="2000" b="1" i="1" dirty="0" smtClean="0"/>
              <a:t>	</a:t>
            </a:r>
            <a:r>
              <a:rPr lang="el-GR" sz="2000" b="1" i="1" dirty="0" smtClean="0"/>
              <a:t>α</a:t>
            </a:r>
            <a:r>
              <a:rPr lang="nl-NL" sz="2000" b="1" i="1" baseline="-25000" dirty="0" smtClean="0"/>
              <a:t>1</a:t>
            </a:r>
            <a:r>
              <a:rPr lang="nl-NL" sz="2000" b="1" i="1" dirty="0" smtClean="0"/>
              <a:t> </a:t>
            </a:r>
            <a:r>
              <a:rPr lang="nl-NL" sz="2000" dirty="0" smtClean="0"/>
              <a:t>, </a:t>
            </a:r>
            <a:r>
              <a:rPr lang="el-GR" sz="2000" b="1" i="1" dirty="0" smtClean="0"/>
              <a:t>α</a:t>
            </a:r>
            <a:r>
              <a:rPr lang="nl-NL" sz="2000" b="1" i="1" baseline="-25000" dirty="0" smtClean="0"/>
              <a:t>2 </a:t>
            </a:r>
            <a:r>
              <a:rPr lang="nl-NL" sz="2000" dirty="0" smtClean="0"/>
              <a:t>, </a:t>
            </a:r>
            <a:r>
              <a:rPr lang="el-GR" sz="2000" b="1" i="1" dirty="0" smtClean="0"/>
              <a:t>α</a:t>
            </a:r>
            <a:r>
              <a:rPr lang="nl-NL" sz="2000" b="1" i="1" baseline="-25000" dirty="0" smtClean="0"/>
              <a:t>3</a:t>
            </a:r>
            <a:r>
              <a:rPr lang="nl-NL" sz="2000" b="1" i="1" dirty="0" smtClean="0"/>
              <a:t> </a:t>
            </a:r>
            <a:r>
              <a:rPr lang="nl-NL" sz="2000" dirty="0" smtClean="0"/>
              <a:t>, </a:t>
            </a:r>
            <a:r>
              <a:rPr lang="el-GR" sz="2000" b="1" i="1" dirty="0" smtClean="0"/>
              <a:t>α</a:t>
            </a:r>
            <a:r>
              <a:rPr lang="nl-NL" sz="2000" b="1" i="1" baseline="-25000" dirty="0" smtClean="0"/>
              <a:t>4    </a:t>
            </a:r>
            <a:r>
              <a:rPr lang="nl-NL" sz="2000" dirty="0" smtClean="0"/>
              <a:t>|=   </a:t>
            </a:r>
            <a:r>
              <a:rPr lang="el-GR" sz="2000" b="1" i="1" dirty="0" smtClean="0"/>
              <a:t>β</a:t>
            </a:r>
            <a:r>
              <a:rPr lang="nl-NL" sz="2000" b="1" i="1" dirty="0" smtClean="0"/>
              <a:t> </a:t>
            </a:r>
            <a:endParaRPr lang="nl-NL" sz="2000" dirty="0" smtClean="0"/>
          </a:p>
          <a:p>
            <a:pPr marL="342900" lvl="0" indent="-342900">
              <a:spcBef>
                <a:spcPct val="20000"/>
              </a:spcBef>
              <a:defRPr/>
            </a:pPr>
            <a:r>
              <a:rPr lang="nl-NL" sz="20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179512" y="3284984"/>
            <a:ext cx="8784976" cy="33123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lang="nl-NL" sz="2000" dirty="0" smtClean="0"/>
              <a:t>	Geldt </a:t>
            </a:r>
            <a:r>
              <a:rPr lang="nl-NL" sz="2000" b="1" dirty="0" smtClean="0">
                <a:solidFill>
                  <a:srgbClr val="0070C0"/>
                </a:solidFill>
              </a:rPr>
              <a:t>P V Q , P V ¬Q  |=   ¬¬P </a:t>
            </a:r>
            <a:r>
              <a:rPr lang="nl-NL" sz="2000" dirty="0" smtClean="0"/>
              <a:t>?</a:t>
            </a:r>
          </a:p>
          <a:p>
            <a:pPr marL="342900" lvl="0" indent="-342900">
              <a:spcBef>
                <a:spcPct val="20000"/>
              </a:spcBef>
              <a:defRPr/>
            </a:pPr>
            <a:r>
              <a:rPr lang="nl-NL" sz="20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0" name="Table 9"/>
          <p:cNvGraphicFramePr>
            <a:graphicFrameLocks noGrp="1"/>
          </p:cNvGraphicFramePr>
          <p:nvPr/>
        </p:nvGraphicFramePr>
        <p:xfrm>
          <a:off x="1187624" y="4077072"/>
          <a:ext cx="6095999" cy="185420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sz="1800" b="1" dirty="0" smtClean="0">
                          <a:solidFill>
                            <a:schemeClr val="bg1"/>
                          </a:solidFill>
                        </a:rPr>
                        <a:t>¬P</a:t>
                      </a:r>
                      <a:endParaRPr lang="nl-NL" dirty="0"/>
                    </a:p>
                  </a:txBody>
                  <a:tcPr/>
                </a:tc>
                <a:tc>
                  <a:txBody>
                    <a:bodyPr/>
                    <a:lstStyle/>
                    <a:p>
                      <a:pPr algn="ctr"/>
                      <a:r>
                        <a:rPr lang="nl-NL" sz="1800" b="1" dirty="0" smtClean="0">
                          <a:solidFill>
                            <a:schemeClr val="bg1"/>
                          </a:solidFill>
                        </a:rPr>
                        <a:t>¬Q</a:t>
                      </a:r>
                      <a:endParaRPr lang="nl-NL" dirty="0"/>
                    </a:p>
                  </a:txBody>
                  <a:tcPr/>
                </a:tc>
                <a:tc>
                  <a:txBody>
                    <a:bodyPr/>
                    <a:lstStyle/>
                    <a:p>
                      <a:pPr algn="ctr"/>
                      <a:r>
                        <a:rPr lang="nl-NL" dirty="0" smtClean="0"/>
                        <a:t>P </a:t>
                      </a:r>
                      <a:r>
                        <a:rPr lang="nl-NL" sz="1800" b="1" baseline="0" dirty="0" smtClean="0">
                          <a:solidFill>
                            <a:schemeClr val="bg1"/>
                          </a:solidFill>
                        </a:rPr>
                        <a:t>V Q </a:t>
                      </a:r>
                      <a:endParaRPr lang="nl-NL" dirty="0"/>
                    </a:p>
                  </a:txBody>
                  <a:tcPr/>
                </a:tc>
                <a:tc>
                  <a:txBody>
                    <a:bodyPr/>
                    <a:lstStyle/>
                    <a:p>
                      <a:pPr algn="ctr"/>
                      <a:r>
                        <a:rPr lang="nl-NL" dirty="0" smtClean="0"/>
                        <a:t>P V </a:t>
                      </a:r>
                      <a:r>
                        <a:rPr lang="nl-NL" sz="1800" b="1" dirty="0" smtClean="0">
                          <a:solidFill>
                            <a:schemeClr val="bg1"/>
                          </a:solidFill>
                        </a:rPr>
                        <a:t>¬Q</a:t>
                      </a:r>
                      <a:endParaRPr lang="nl-NL" dirty="0"/>
                    </a:p>
                  </a:txBody>
                  <a:tcPr/>
                </a:tc>
                <a:tc>
                  <a:txBody>
                    <a:bodyPr/>
                    <a:lstStyle/>
                    <a:p>
                      <a:pPr algn="ctr"/>
                      <a:r>
                        <a:rPr lang="nl-NL" sz="1800" b="1" dirty="0" smtClean="0">
                          <a:solidFill>
                            <a:schemeClr val="bg1"/>
                          </a:solidFill>
                        </a:rPr>
                        <a:t>¬¬P</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b="0" dirty="0" smtClean="0"/>
                        <a:t>W</a:t>
                      </a:r>
                      <a:endParaRPr lang="nl-NL" b="0" dirty="0"/>
                    </a:p>
                  </a:txBody>
                  <a:tcPr/>
                </a:tc>
                <a:tc>
                  <a:txBody>
                    <a:bodyPr/>
                    <a:lstStyle/>
                    <a:p>
                      <a:pPr algn="ctr"/>
                      <a:r>
                        <a:rPr lang="nl-NL" b="0" dirty="0" smtClean="0"/>
                        <a:t>W</a:t>
                      </a:r>
                      <a:endParaRPr lang="nl-NL" b="0" dirty="0"/>
                    </a:p>
                  </a:txBody>
                  <a:tcPr/>
                </a:tc>
                <a:tc>
                  <a:txBody>
                    <a:bodyPr/>
                    <a:lstStyle/>
                    <a:p>
                      <a:pPr algn="ctr"/>
                      <a:r>
                        <a:rPr lang="nl-NL" b="0" dirty="0" smtClean="0"/>
                        <a:t>W</a:t>
                      </a:r>
                      <a:endParaRPr lang="nl-NL" b="0" dirty="0"/>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b="0" dirty="0" smtClean="0"/>
                        <a:t>W</a:t>
                      </a:r>
                      <a:endParaRPr lang="nl-NL" b="0" dirty="0"/>
                    </a:p>
                  </a:txBody>
                  <a:tcPr/>
                </a:tc>
                <a:tc>
                  <a:txBody>
                    <a:bodyPr/>
                    <a:lstStyle/>
                    <a:p>
                      <a:pPr algn="ctr"/>
                      <a:r>
                        <a:rPr lang="nl-NL" b="0" dirty="0" smtClean="0"/>
                        <a:t>W</a:t>
                      </a:r>
                      <a:endParaRPr lang="nl-NL" b="0" dirty="0"/>
                    </a:p>
                  </a:txBody>
                  <a:tcPr/>
                </a:tc>
                <a:tc>
                  <a:txBody>
                    <a:bodyPr/>
                    <a:lstStyle/>
                    <a:p>
                      <a:pPr algn="ctr"/>
                      <a:r>
                        <a:rPr lang="nl-NL" b="0" dirty="0" smtClean="0"/>
                        <a:t>W</a:t>
                      </a:r>
                      <a:endParaRPr lang="nl-NL" b="0" dirty="0"/>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2000"/>
                                        <p:tgtEl>
                                          <p:spTgt spid="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2000"/>
                                        <p:tgtEl>
                                          <p:spTgt spid="9">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Basis axioma van de logica</a:t>
            </a:r>
            <a:endParaRPr lang="nl-NL" sz="3600" dirty="0"/>
          </a:p>
        </p:txBody>
      </p:sp>
      <p:sp>
        <p:nvSpPr>
          <p:cNvPr id="3" name="Content Placeholder 2"/>
          <p:cNvSpPr>
            <a:spLocks noGrp="1"/>
          </p:cNvSpPr>
          <p:nvPr>
            <p:ph idx="1"/>
          </p:nvPr>
        </p:nvSpPr>
        <p:spPr>
          <a:xfrm>
            <a:off x="457200" y="1600201"/>
            <a:ext cx="8229600" cy="1180728"/>
          </a:xfrm>
        </p:spPr>
        <p:txBody>
          <a:bodyPr>
            <a:normAutofit/>
          </a:bodyPr>
          <a:lstStyle/>
          <a:p>
            <a:r>
              <a:rPr lang="nl-NL" sz="2000" dirty="0" smtClean="0"/>
              <a:t>De geldigheid van een gegeven redenering wordt niet bepaald door de </a:t>
            </a:r>
            <a:r>
              <a:rPr lang="nl-NL" sz="2000" u="sng" dirty="0" smtClean="0"/>
              <a:t>inhoud</a:t>
            </a:r>
            <a:r>
              <a:rPr lang="nl-NL" sz="2000" dirty="0" smtClean="0"/>
              <a:t> van de redenering, maar louter en alleen door de </a:t>
            </a:r>
            <a:r>
              <a:rPr lang="nl-NL" sz="2000" u="sng" dirty="0" smtClean="0"/>
              <a:t>vorm</a:t>
            </a:r>
            <a:r>
              <a:rPr lang="nl-NL" sz="2000" dirty="0" smtClean="0"/>
              <a:t> van de redenering. </a:t>
            </a:r>
          </a:p>
          <a:p>
            <a:endParaRPr lang="nl-NL" sz="800" dirty="0" smtClean="0"/>
          </a:p>
          <a:p>
            <a:pPr>
              <a:buNone/>
            </a:pPr>
            <a:endParaRPr lang="nl-NL" sz="2000" dirty="0" smtClean="0"/>
          </a:p>
          <a:p>
            <a:endParaRPr lang="nl-NL" sz="2000" dirty="0" smtClean="0"/>
          </a:p>
          <a:p>
            <a:endParaRPr lang="nl-NL" sz="2000" dirty="0" smtClean="0"/>
          </a:p>
        </p:txBody>
      </p:sp>
      <p:sp>
        <p:nvSpPr>
          <p:cNvPr id="4" name="Content Placeholder 2"/>
          <p:cNvSpPr txBox="1">
            <a:spLocks/>
          </p:cNvSpPr>
          <p:nvPr/>
        </p:nvSpPr>
        <p:spPr>
          <a:xfrm>
            <a:off x="457200" y="2503437"/>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Om te bepalen of een redenering geldig is, dienen we dus te abstraheren van de specifieke inhoud van de redenering. Dit doen we door ons af te vragen welke </a:t>
            </a:r>
            <a:r>
              <a:rPr kumimoji="0" lang="nl-NL" sz="2000" b="0" i="0" u="sng" strike="noStrike" kern="1200" cap="none" spc="0" normalizeH="0" baseline="0" noProof="0" dirty="0" smtClean="0">
                <a:ln>
                  <a:noFill/>
                </a:ln>
                <a:solidFill>
                  <a:schemeClr val="tx1"/>
                </a:solidFill>
                <a:effectLst/>
                <a:uLnTx/>
                <a:uFillTx/>
                <a:latin typeface="+mn-lt"/>
                <a:ea typeface="+mn-ea"/>
                <a:cs typeface="+mn-cs"/>
              </a:rPr>
              <a:t>redeneervorm</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bij de redenering in kwestie hoort.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46856" y="34290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Als we dit weten, dan is de enige vraag die overblijft of de redeneervorm al dan niet geldig is. Zo ja, dan is de oorspronkelijke redenering geldig. Zo niet, dan is de oorspronkelijke redenering ongeldig.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395536" y="4375645"/>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Kortom, de taak van de logica is om alle geldige redeneervormen in kaart te brengen. Want dan kunnen op we grond van voorgaande procedure bepalen of een gegeven redenering al dan niet geldig 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i="1" dirty="0" smtClean="0"/>
              <a:t>Semantische geldigheid</a:t>
            </a:r>
            <a:r>
              <a:rPr lang="nl-NL" sz="3200" dirty="0" smtClean="0"/>
              <a:t> van redeneringen</a:t>
            </a:r>
            <a:endParaRPr lang="nl-NL" sz="3200" dirty="0"/>
          </a:p>
        </p:txBody>
      </p:sp>
      <p:sp>
        <p:nvSpPr>
          <p:cNvPr id="7" name="Content Placeholder 2"/>
          <p:cNvSpPr txBox="1">
            <a:spLocks/>
          </p:cNvSpPr>
          <p:nvPr/>
        </p:nvSpPr>
        <p:spPr>
          <a:xfrm>
            <a:off x="179512" y="1556792"/>
            <a:ext cx="8784976"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nl-NL" sz="2000" dirty="0" smtClean="0"/>
              <a:t>Een redenering met premissen </a:t>
            </a:r>
            <a:r>
              <a:rPr lang="el-GR" sz="2000" b="1" i="1" dirty="0" smtClean="0"/>
              <a:t>α</a:t>
            </a:r>
            <a:r>
              <a:rPr lang="nl-NL" sz="2000" b="1" i="1" baseline="-25000" dirty="0" smtClean="0"/>
              <a:t>1</a:t>
            </a:r>
            <a:r>
              <a:rPr lang="nl-NL" sz="2000" b="1" i="1" dirty="0" smtClean="0"/>
              <a:t> </a:t>
            </a:r>
            <a:r>
              <a:rPr lang="nl-NL" sz="2000" dirty="0" smtClean="0"/>
              <a:t>, </a:t>
            </a:r>
            <a:r>
              <a:rPr lang="el-GR" sz="2000" b="1" i="1" dirty="0" smtClean="0"/>
              <a:t>α</a:t>
            </a:r>
            <a:r>
              <a:rPr lang="nl-NL" sz="2000" b="1" i="1" baseline="-25000" dirty="0" smtClean="0"/>
              <a:t>2 </a:t>
            </a:r>
            <a:r>
              <a:rPr lang="nl-NL" sz="2000" dirty="0" smtClean="0"/>
              <a:t>, </a:t>
            </a:r>
            <a:r>
              <a:rPr lang="el-GR" sz="2000" b="1" i="1" dirty="0" smtClean="0"/>
              <a:t>α</a:t>
            </a:r>
            <a:r>
              <a:rPr lang="nl-NL" sz="2000" b="1" i="1" baseline="-25000" dirty="0" smtClean="0"/>
              <a:t>3</a:t>
            </a:r>
            <a:r>
              <a:rPr lang="nl-NL" sz="2000" b="1" i="1" dirty="0" smtClean="0"/>
              <a:t> </a:t>
            </a:r>
            <a:r>
              <a:rPr lang="nl-NL" sz="2000" dirty="0" smtClean="0"/>
              <a:t>, </a:t>
            </a:r>
            <a:r>
              <a:rPr lang="el-GR" sz="2000" b="1" i="1" dirty="0" smtClean="0"/>
              <a:t>α</a:t>
            </a:r>
            <a:r>
              <a:rPr lang="nl-NL" sz="2000" b="1" i="1" baseline="-25000" dirty="0" smtClean="0"/>
              <a:t>4  </a:t>
            </a:r>
            <a:r>
              <a:rPr lang="nl-NL" sz="2000" dirty="0" smtClean="0"/>
              <a:t>en conclusie </a:t>
            </a:r>
            <a:r>
              <a:rPr lang="el-GR" sz="2000" b="1" i="1" dirty="0" smtClean="0"/>
              <a:t>β</a:t>
            </a:r>
            <a:r>
              <a:rPr lang="nl-NL" sz="2000" b="1" i="1" dirty="0" smtClean="0"/>
              <a:t> </a:t>
            </a:r>
            <a:r>
              <a:rPr lang="nl-NL" sz="2000" dirty="0" smtClean="0"/>
              <a:t>is </a:t>
            </a:r>
            <a:r>
              <a:rPr lang="nl-NL" sz="2000" i="1" dirty="0" smtClean="0"/>
              <a:t>semantisch geldig</a:t>
            </a:r>
            <a:r>
              <a:rPr lang="nl-NL" sz="2000" dirty="0" smtClean="0"/>
              <a:t> dan en slechts dan als voor elke </a:t>
            </a:r>
            <a:r>
              <a:rPr lang="nl-NL" sz="2000" dirty="0" err="1" smtClean="0"/>
              <a:t>waarheidswaardeverdeling</a:t>
            </a:r>
            <a:r>
              <a:rPr lang="nl-NL" sz="2000" dirty="0" smtClean="0"/>
              <a:t> waarvoor    de premissen </a:t>
            </a:r>
            <a:r>
              <a:rPr lang="el-GR" sz="2000" b="1" i="1" dirty="0" smtClean="0"/>
              <a:t>α</a:t>
            </a:r>
            <a:r>
              <a:rPr lang="nl-NL" sz="2000" b="1" i="1" baseline="-25000" dirty="0" smtClean="0"/>
              <a:t>1</a:t>
            </a:r>
            <a:r>
              <a:rPr lang="nl-NL" sz="2000" b="1" i="1" dirty="0" smtClean="0"/>
              <a:t> </a:t>
            </a:r>
            <a:r>
              <a:rPr lang="nl-NL" sz="2000" dirty="0" smtClean="0"/>
              <a:t>, </a:t>
            </a:r>
            <a:r>
              <a:rPr lang="el-GR" sz="2000" b="1" i="1" dirty="0" smtClean="0"/>
              <a:t>α</a:t>
            </a:r>
            <a:r>
              <a:rPr lang="nl-NL" sz="2000" b="1" i="1" baseline="-25000" dirty="0" smtClean="0"/>
              <a:t>2 </a:t>
            </a:r>
            <a:r>
              <a:rPr lang="nl-NL" sz="2000" dirty="0" smtClean="0"/>
              <a:t>, </a:t>
            </a:r>
            <a:r>
              <a:rPr lang="el-GR" sz="2000" b="1" i="1" dirty="0" smtClean="0"/>
              <a:t>α</a:t>
            </a:r>
            <a:r>
              <a:rPr lang="nl-NL" sz="2000" b="1" i="1" baseline="-25000" dirty="0" smtClean="0"/>
              <a:t>3</a:t>
            </a:r>
            <a:r>
              <a:rPr lang="nl-NL" sz="2000" b="1" i="1" dirty="0" smtClean="0"/>
              <a:t> </a:t>
            </a:r>
            <a:r>
              <a:rPr lang="nl-NL" sz="2000" dirty="0" smtClean="0"/>
              <a:t>, </a:t>
            </a:r>
            <a:r>
              <a:rPr lang="el-GR" sz="2000" b="1" i="1" dirty="0" smtClean="0"/>
              <a:t>α</a:t>
            </a:r>
            <a:r>
              <a:rPr lang="nl-NL" sz="2000" b="1" i="1" baseline="-25000" dirty="0" smtClean="0"/>
              <a:t>4</a:t>
            </a:r>
            <a:r>
              <a:rPr lang="nl-NL" sz="2000" dirty="0" smtClean="0"/>
              <a:t> waar zijn, ook de conclusie </a:t>
            </a:r>
            <a:r>
              <a:rPr lang="el-GR" sz="2000" b="1" i="1" dirty="0" smtClean="0"/>
              <a:t>β </a:t>
            </a:r>
            <a:r>
              <a:rPr lang="nl-NL" sz="2000" dirty="0" smtClean="0"/>
              <a:t>waar is. Notatie: </a:t>
            </a:r>
          </a:p>
          <a:p>
            <a:pPr marL="342900" lvl="0" indent="-342900">
              <a:spcBef>
                <a:spcPct val="20000"/>
              </a:spcBef>
              <a:buFont typeface="Arial" pitchFamily="34" charset="0"/>
              <a:buChar char="•"/>
              <a:defRPr/>
            </a:pPr>
            <a:endParaRPr lang="nl-NL" sz="800" b="1" i="1" dirty="0" smtClean="0"/>
          </a:p>
          <a:p>
            <a:pPr marL="342900" lvl="0" indent="-342900">
              <a:spcBef>
                <a:spcPct val="20000"/>
              </a:spcBef>
              <a:defRPr/>
            </a:pPr>
            <a:r>
              <a:rPr lang="nl-NL" sz="2000" b="1" i="1" dirty="0" smtClean="0"/>
              <a:t>	</a:t>
            </a:r>
            <a:r>
              <a:rPr lang="el-GR" sz="2000" b="1" i="1" dirty="0" smtClean="0"/>
              <a:t>α</a:t>
            </a:r>
            <a:r>
              <a:rPr lang="nl-NL" sz="2000" b="1" i="1" baseline="-25000" dirty="0" smtClean="0"/>
              <a:t>1</a:t>
            </a:r>
            <a:r>
              <a:rPr lang="nl-NL" sz="2000" b="1" i="1" dirty="0" smtClean="0"/>
              <a:t> </a:t>
            </a:r>
            <a:r>
              <a:rPr lang="nl-NL" sz="2000" dirty="0" smtClean="0"/>
              <a:t>, </a:t>
            </a:r>
            <a:r>
              <a:rPr lang="el-GR" sz="2000" b="1" i="1" dirty="0" smtClean="0"/>
              <a:t>α</a:t>
            </a:r>
            <a:r>
              <a:rPr lang="nl-NL" sz="2000" b="1" i="1" baseline="-25000" dirty="0" smtClean="0"/>
              <a:t>2 </a:t>
            </a:r>
            <a:r>
              <a:rPr lang="nl-NL" sz="2000" dirty="0" smtClean="0"/>
              <a:t>, </a:t>
            </a:r>
            <a:r>
              <a:rPr lang="el-GR" sz="2000" b="1" i="1" dirty="0" smtClean="0"/>
              <a:t>α</a:t>
            </a:r>
            <a:r>
              <a:rPr lang="nl-NL" sz="2000" b="1" i="1" baseline="-25000" dirty="0" smtClean="0"/>
              <a:t>3</a:t>
            </a:r>
            <a:r>
              <a:rPr lang="nl-NL" sz="2000" b="1" i="1" dirty="0" smtClean="0"/>
              <a:t> </a:t>
            </a:r>
            <a:r>
              <a:rPr lang="nl-NL" sz="2000" dirty="0" smtClean="0"/>
              <a:t>, </a:t>
            </a:r>
            <a:r>
              <a:rPr lang="el-GR" sz="2000" b="1" i="1" dirty="0" smtClean="0"/>
              <a:t>α</a:t>
            </a:r>
            <a:r>
              <a:rPr lang="nl-NL" sz="2000" b="1" i="1" baseline="-25000" dirty="0" smtClean="0"/>
              <a:t>4    </a:t>
            </a:r>
            <a:r>
              <a:rPr lang="nl-NL" sz="2000" dirty="0" smtClean="0"/>
              <a:t>|=   </a:t>
            </a:r>
            <a:r>
              <a:rPr lang="el-GR" sz="2000" b="1" i="1" dirty="0" smtClean="0"/>
              <a:t>β</a:t>
            </a:r>
            <a:r>
              <a:rPr lang="nl-NL" sz="2000" b="1" i="1" dirty="0" smtClean="0"/>
              <a:t> </a:t>
            </a:r>
            <a:endParaRPr lang="nl-NL" sz="2000" dirty="0" smtClean="0"/>
          </a:p>
          <a:p>
            <a:pPr marL="342900" lvl="0" indent="-342900">
              <a:spcBef>
                <a:spcPct val="20000"/>
              </a:spcBef>
              <a:defRPr/>
            </a:pPr>
            <a:r>
              <a:rPr lang="nl-NL" sz="20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179512" y="3284984"/>
            <a:ext cx="8784976" cy="33123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lang="nl-NL" sz="2000" dirty="0" smtClean="0"/>
              <a:t>	Geldt </a:t>
            </a:r>
            <a:r>
              <a:rPr lang="nl-NL" sz="2000" b="1" dirty="0" smtClean="0">
                <a:solidFill>
                  <a:srgbClr val="0070C0"/>
                </a:solidFill>
              </a:rPr>
              <a:t>P V Q , P V ¬Q  |=   ¬¬P </a:t>
            </a:r>
            <a:r>
              <a:rPr lang="nl-NL" sz="2000" dirty="0" smtClean="0"/>
              <a:t>?</a:t>
            </a:r>
          </a:p>
          <a:p>
            <a:pPr marL="342900" lvl="0" indent="-342900">
              <a:spcBef>
                <a:spcPct val="20000"/>
              </a:spcBef>
              <a:defRPr/>
            </a:pPr>
            <a:r>
              <a:rPr lang="nl-NL" sz="20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0" name="Table 9"/>
          <p:cNvGraphicFramePr>
            <a:graphicFrameLocks noGrp="1"/>
          </p:cNvGraphicFramePr>
          <p:nvPr/>
        </p:nvGraphicFramePr>
        <p:xfrm>
          <a:off x="1187624" y="4077072"/>
          <a:ext cx="6095999" cy="185420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sz="1800" b="1" dirty="0" smtClean="0">
                          <a:solidFill>
                            <a:schemeClr val="bg1"/>
                          </a:solidFill>
                        </a:rPr>
                        <a:t>¬P</a:t>
                      </a:r>
                      <a:endParaRPr lang="nl-NL" dirty="0"/>
                    </a:p>
                  </a:txBody>
                  <a:tcPr/>
                </a:tc>
                <a:tc>
                  <a:txBody>
                    <a:bodyPr/>
                    <a:lstStyle/>
                    <a:p>
                      <a:pPr algn="ctr"/>
                      <a:r>
                        <a:rPr lang="nl-NL" sz="1800" b="1" dirty="0" smtClean="0">
                          <a:solidFill>
                            <a:schemeClr val="bg1"/>
                          </a:solidFill>
                        </a:rPr>
                        <a:t>¬Q</a:t>
                      </a:r>
                      <a:endParaRPr lang="nl-NL" dirty="0"/>
                    </a:p>
                  </a:txBody>
                  <a:tcPr/>
                </a:tc>
                <a:tc>
                  <a:txBody>
                    <a:bodyPr/>
                    <a:lstStyle/>
                    <a:p>
                      <a:pPr algn="ctr"/>
                      <a:r>
                        <a:rPr lang="nl-NL" dirty="0" smtClean="0"/>
                        <a:t>P </a:t>
                      </a:r>
                      <a:r>
                        <a:rPr lang="nl-NL" sz="1800" b="1" baseline="0" dirty="0" smtClean="0">
                          <a:solidFill>
                            <a:schemeClr val="bg1"/>
                          </a:solidFill>
                        </a:rPr>
                        <a:t>V Q </a:t>
                      </a:r>
                      <a:endParaRPr lang="nl-NL" dirty="0"/>
                    </a:p>
                  </a:txBody>
                  <a:tcPr/>
                </a:tc>
                <a:tc>
                  <a:txBody>
                    <a:bodyPr/>
                    <a:lstStyle/>
                    <a:p>
                      <a:pPr algn="ctr"/>
                      <a:r>
                        <a:rPr lang="nl-NL" dirty="0" smtClean="0"/>
                        <a:t>P V </a:t>
                      </a:r>
                      <a:r>
                        <a:rPr lang="nl-NL" sz="1800" b="1" dirty="0" smtClean="0">
                          <a:solidFill>
                            <a:schemeClr val="bg1"/>
                          </a:solidFill>
                        </a:rPr>
                        <a:t>¬Q</a:t>
                      </a:r>
                      <a:endParaRPr lang="nl-NL" dirty="0"/>
                    </a:p>
                  </a:txBody>
                  <a:tcPr/>
                </a:tc>
                <a:tc>
                  <a:txBody>
                    <a:bodyPr/>
                    <a:lstStyle/>
                    <a:p>
                      <a:pPr algn="ctr"/>
                      <a:r>
                        <a:rPr lang="nl-NL" sz="1800" b="1" dirty="0" smtClean="0">
                          <a:solidFill>
                            <a:schemeClr val="bg1"/>
                          </a:solidFill>
                        </a:rPr>
                        <a:t>¬¬P</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r>
              <a:tr h="370840">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bl>
          </a:graphicData>
        </a:graphic>
      </p:graphicFrame>
      <p:sp>
        <p:nvSpPr>
          <p:cNvPr id="6" name="TextBox 5"/>
          <p:cNvSpPr txBox="1"/>
          <p:nvPr/>
        </p:nvSpPr>
        <p:spPr>
          <a:xfrm>
            <a:off x="7596336" y="4643844"/>
            <a:ext cx="1224136" cy="369332"/>
          </a:xfrm>
          <a:prstGeom prst="rect">
            <a:avLst/>
          </a:prstGeom>
          <a:noFill/>
        </p:spPr>
        <p:txBody>
          <a:bodyPr wrap="square" rtlCol="0">
            <a:spAutoFit/>
          </a:bodyPr>
          <a:lstStyle/>
          <a:p>
            <a:r>
              <a:rPr lang="nl-NL" b="1" dirty="0" smtClean="0">
                <a:solidFill>
                  <a:schemeClr val="accent2">
                    <a:lumMod val="75000"/>
                  </a:schemeClr>
                </a:solidFill>
              </a:rPr>
              <a:t>Ja, geldig!</a:t>
            </a:r>
            <a:endParaRPr lang="nl-NL"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i="1" dirty="0" smtClean="0"/>
              <a:t>Semantische geldigheid</a:t>
            </a:r>
            <a:r>
              <a:rPr lang="nl-NL" sz="3200" dirty="0" smtClean="0"/>
              <a:t> van redeneringen</a:t>
            </a:r>
            <a:endParaRPr lang="nl-NL" sz="3200" dirty="0"/>
          </a:p>
        </p:txBody>
      </p:sp>
      <p:sp>
        <p:nvSpPr>
          <p:cNvPr id="9" name="Content Placeholder 2"/>
          <p:cNvSpPr txBox="1">
            <a:spLocks/>
          </p:cNvSpPr>
          <p:nvPr/>
        </p:nvSpPr>
        <p:spPr>
          <a:xfrm>
            <a:off x="251520" y="1628800"/>
            <a:ext cx="8784976" cy="33123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lang="nl-NL" sz="2000" dirty="0" smtClean="0"/>
              <a:t>	Geldt </a:t>
            </a:r>
            <a:r>
              <a:rPr lang="nl-NL" sz="2000" dirty="0" smtClean="0">
                <a:solidFill>
                  <a:srgbClr val="0070C0"/>
                </a:solidFill>
              </a:rPr>
              <a:t>(</a:t>
            </a:r>
            <a:r>
              <a:rPr lang="nl-NL" sz="2000" b="1" dirty="0" smtClean="0">
                <a:solidFill>
                  <a:srgbClr val="0070C0"/>
                </a:solidFill>
              </a:rPr>
              <a:t>P ∧ Q) V R  |=  P </a:t>
            </a:r>
            <a:r>
              <a:rPr lang="nl-NL" sz="2000" dirty="0" smtClean="0"/>
              <a:t>?</a:t>
            </a:r>
          </a:p>
          <a:p>
            <a:pPr marL="342900" lvl="0" indent="-342900">
              <a:spcBef>
                <a:spcPct val="20000"/>
              </a:spcBef>
              <a:defRPr/>
            </a:pPr>
            <a:r>
              <a:rPr lang="nl-NL" sz="20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nvGraphicFramePr>
        <p:xfrm>
          <a:off x="683568" y="2564904"/>
          <a:ext cx="7128792" cy="3606800"/>
        </p:xfrm>
        <a:graphic>
          <a:graphicData uri="http://schemas.openxmlformats.org/drawingml/2006/table">
            <a:tbl>
              <a:tblPr firstRow="1" bandRow="1">
                <a:tableStyleId>{5C22544A-7EE6-4342-B048-85BDC9FD1C3A}</a:tableStyleId>
              </a:tblPr>
              <a:tblGrid>
                <a:gridCol w="1188132"/>
                <a:gridCol w="1188132"/>
                <a:gridCol w="1188132"/>
                <a:gridCol w="1188132"/>
                <a:gridCol w="1504967"/>
                <a:gridCol w="871297"/>
              </a:tblGrid>
              <a:tr h="370840">
                <a:tc>
                  <a:txBody>
                    <a:bodyPr/>
                    <a:lstStyle/>
                    <a:p>
                      <a:r>
                        <a:rPr lang="nl-NL" dirty="0" smtClean="0"/>
                        <a:t>P</a:t>
                      </a:r>
                      <a:endParaRPr lang="nl-NL" dirty="0"/>
                    </a:p>
                  </a:txBody>
                  <a:tcPr/>
                </a:tc>
                <a:tc>
                  <a:txBody>
                    <a:bodyPr/>
                    <a:lstStyle/>
                    <a:p>
                      <a:r>
                        <a:rPr lang="nl-NL" dirty="0" smtClean="0"/>
                        <a:t>Q</a:t>
                      </a:r>
                      <a:endParaRPr lang="nl-NL" dirty="0"/>
                    </a:p>
                  </a:txBody>
                  <a:tcPr/>
                </a:tc>
                <a:tc>
                  <a:txBody>
                    <a:bodyPr/>
                    <a:lstStyle/>
                    <a:p>
                      <a:r>
                        <a:rPr lang="nl-NL" dirty="0" smtClean="0"/>
                        <a:t>R</a:t>
                      </a:r>
                      <a:endParaRPr lang="nl-NL" dirty="0"/>
                    </a:p>
                  </a:txBody>
                  <a:tcPr/>
                </a:tc>
                <a:tc>
                  <a:txBody>
                    <a:bodyPr/>
                    <a:lstStyle/>
                    <a:p>
                      <a:r>
                        <a:rPr lang="nl-NL" dirty="0" smtClean="0"/>
                        <a:t>P </a:t>
                      </a:r>
                      <a:r>
                        <a:rPr lang="nl-NL" sz="1800" b="1" dirty="0" smtClean="0">
                          <a:solidFill>
                            <a:schemeClr val="bg1"/>
                          </a:solidFill>
                        </a:rPr>
                        <a:t>∧ Q</a:t>
                      </a:r>
                      <a:endParaRPr lang="nl-NL"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(P </a:t>
                      </a:r>
                      <a:r>
                        <a:rPr lang="nl-NL" sz="1800" b="1" dirty="0" smtClean="0">
                          <a:solidFill>
                            <a:schemeClr val="bg1"/>
                          </a:solidFill>
                        </a:rPr>
                        <a:t>∧ Q) V R</a:t>
                      </a:r>
                      <a:endParaRPr lang="nl-NL" dirty="0" smtClean="0">
                        <a:solidFill>
                          <a:schemeClr val="bg1"/>
                        </a:solidFill>
                      </a:endParaRPr>
                    </a:p>
                    <a:p>
                      <a:endParaRPr lang="nl-NL" dirty="0"/>
                    </a:p>
                  </a:txBody>
                  <a:tcPr/>
                </a:tc>
                <a:tc>
                  <a:txBody>
                    <a:bodyPr/>
                    <a:lstStyle/>
                    <a:p>
                      <a:r>
                        <a:rPr lang="nl-NL" dirty="0" smtClean="0"/>
                        <a:t>P</a:t>
                      </a:r>
                      <a:endParaRPr lang="nl-NL" dirty="0"/>
                    </a:p>
                  </a:txBody>
                  <a:tcPr/>
                </a:tc>
              </a:tr>
              <a:tr h="370840">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b="0" dirty="0" smtClean="0">
                          <a:solidFill>
                            <a:schemeClr val="tx1"/>
                          </a:solidFill>
                        </a:rPr>
                        <a:t>W</a:t>
                      </a:r>
                      <a:endParaRPr lang="nl-NL" b="0" dirty="0">
                        <a:solidFill>
                          <a:schemeClr val="tx1"/>
                        </a:solidFill>
                      </a:endParaRPr>
                    </a:p>
                  </a:txBody>
                  <a:tcPr/>
                </a:tc>
                <a:tc>
                  <a:txBody>
                    <a:bodyPr/>
                    <a:lstStyle/>
                    <a:p>
                      <a:r>
                        <a:rPr lang="nl-NL" b="0" dirty="0" smtClean="0">
                          <a:solidFill>
                            <a:schemeClr val="tx1"/>
                          </a:solidFill>
                        </a:rPr>
                        <a:t>W</a:t>
                      </a:r>
                      <a:endParaRPr lang="nl-NL" b="0" dirty="0">
                        <a:solidFill>
                          <a:schemeClr val="tx1"/>
                        </a:solidFill>
                      </a:endParaRPr>
                    </a:p>
                  </a:txBody>
                  <a:tcPr/>
                </a:tc>
              </a:tr>
              <a:tr h="370840">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b="0" dirty="0" smtClean="0">
                          <a:solidFill>
                            <a:schemeClr val="tx1"/>
                          </a:solidFill>
                        </a:rPr>
                        <a:t>W</a:t>
                      </a:r>
                      <a:endParaRPr lang="nl-NL" b="0" dirty="0">
                        <a:solidFill>
                          <a:schemeClr val="tx1"/>
                        </a:solidFill>
                      </a:endParaRPr>
                    </a:p>
                  </a:txBody>
                  <a:tcPr/>
                </a:tc>
                <a:tc>
                  <a:txBody>
                    <a:bodyPr/>
                    <a:lstStyle/>
                    <a:p>
                      <a:r>
                        <a:rPr lang="nl-NL" b="0" dirty="0" smtClean="0">
                          <a:solidFill>
                            <a:schemeClr val="tx1"/>
                          </a:solidFill>
                        </a:rPr>
                        <a:t>W</a:t>
                      </a:r>
                      <a:endParaRPr lang="nl-NL" b="0" dirty="0">
                        <a:solidFill>
                          <a:schemeClr val="tx1"/>
                        </a:solidFill>
                      </a:endParaRPr>
                    </a:p>
                  </a:txBody>
                  <a:tcPr/>
                </a:tc>
              </a:tr>
              <a:tr h="370840">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b="0" dirty="0" smtClean="0">
                          <a:solidFill>
                            <a:schemeClr val="tx1"/>
                          </a:solidFill>
                        </a:rPr>
                        <a:t>W</a:t>
                      </a:r>
                      <a:endParaRPr lang="nl-NL" b="0" dirty="0">
                        <a:solidFill>
                          <a:schemeClr val="tx1"/>
                        </a:solidFill>
                      </a:endParaRPr>
                    </a:p>
                  </a:txBody>
                  <a:tcPr/>
                </a:tc>
                <a:tc>
                  <a:txBody>
                    <a:bodyPr/>
                    <a:lstStyle/>
                    <a:p>
                      <a:r>
                        <a:rPr lang="nl-NL" b="0" dirty="0" smtClean="0">
                          <a:solidFill>
                            <a:schemeClr val="tx1"/>
                          </a:solidFill>
                        </a:rPr>
                        <a:t>W</a:t>
                      </a:r>
                      <a:endParaRPr lang="nl-NL" b="0" dirty="0">
                        <a:solidFill>
                          <a:schemeClr val="tx1"/>
                        </a:solidFill>
                      </a:endParaRPr>
                    </a:p>
                  </a:txBody>
                  <a:tcPr/>
                </a:tc>
              </a:tr>
              <a:tr h="370840">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b="0" dirty="0" smtClean="0">
                          <a:solidFill>
                            <a:schemeClr val="tx1"/>
                          </a:solidFill>
                        </a:rPr>
                        <a:t>O</a:t>
                      </a:r>
                      <a:endParaRPr lang="nl-NL" b="0" dirty="0">
                        <a:solidFill>
                          <a:schemeClr val="tx1"/>
                        </a:solidFill>
                      </a:endParaRPr>
                    </a:p>
                  </a:txBody>
                  <a:tcPr/>
                </a:tc>
                <a:tc>
                  <a:txBody>
                    <a:bodyPr/>
                    <a:lstStyle/>
                    <a:p>
                      <a:r>
                        <a:rPr lang="nl-NL" b="0" dirty="0" smtClean="0">
                          <a:solidFill>
                            <a:schemeClr val="tx1"/>
                          </a:solidFill>
                        </a:rPr>
                        <a:t>W</a:t>
                      </a:r>
                      <a:endParaRPr lang="nl-NL" b="0" dirty="0">
                        <a:solidFill>
                          <a:schemeClr val="tx1"/>
                        </a:solidFill>
                      </a:endParaRPr>
                    </a:p>
                  </a:txBody>
                  <a:tcPr/>
                </a:tc>
              </a:tr>
              <a:tr h="370840">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b="0" dirty="0" smtClean="0">
                          <a:solidFill>
                            <a:schemeClr val="tx1"/>
                          </a:solidFill>
                        </a:rPr>
                        <a:t>W</a:t>
                      </a:r>
                      <a:endParaRPr lang="nl-NL" b="0" dirty="0">
                        <a:solidFill>
                          <a:schemeClr val="tx1"/>
                        </a:solidFill>
                      </a:endParaRPr>
                    </a:p>
                  </a:txBody>
                  <a:tcPr/>
                </a:tc>
                <a:tc>
                  <a:txBody>
                    <a:bodyPr/>
                    <a:lstStyle/>
                    <a:p>
                      <a:r>
                        <a:rPr lang="nl-NL" b="0" dirty="0" smtClean="0">
                          <a:solidFill>
                            <a:schemeClr val="tx1"/>
                          </a:solidFill>
                        </a:rPr>
                        <a:t>O</a:t>
                      </a:r>
                      <a:endParaRPr lang="nl-NL" b="0" dirty="0">
                        <a:solidFill>
                          <a:schemeClr val="tx1"/>
                        </a:solidFill>
                      </a:endParaRPr>
                    </a:p>
                  </a:txBody>
                  <a:tcPr/>
                </a:tc>
              </a:tr>
              <a:tr h="370840">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b="0" dirty="0" smtClean="0">
                          <a:solidFill>
                            <a:schemeClr val="tx1"/>
                          </a:solidFill>
                        </a:rPr>
                        <a:t>O</a:t>
                      </a:r>
                      <a:endParaRPr lang="nl-NL" b="0" dirty="0">
                        <a:solidFill>
                          <a:schemeClr val="tx1"/>
                        </a:solidFill>
                      </a:endParaRPr>
                    </a:p>
                  </a:txBody>
                  <a:tcPr/>
                </a:tc>
                <a:tc>
                  <a:txBody>
                    <a:bodyPr/>
                    <a:lstStyle/>
                    <a:p>
                      <a:r>
                        <a:rPr lang="nl-NL" b="0" dirty="0" smtClean="0">
                          <a:solidFill>
                            <a:schemeClr val="tx1"/>
                          </a:solidFill>
                        </a:rPr>
                        <a:t>O</a:t>
                      </a:r>
                      <a:endParaRPr lang="nl-NL" b="0" dirty="0">
                        <a:solidFill>
                          <a:schemeClr val="tx1"/>
                        </a:solidFill>
                      </a:endParaRPr>
                    </a:p>
                  </a:txBody>
                  <a:tcPr/>
                </a:tc>
              </a:tr>
              <a:tr h="370840">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b="0" dirty="0" smtClean="0">
                          <a:solidFill>
                            <a:schemeClr val="tx1"/>
                          </a:solidFill>
                        </a:rPr>
                        <a:t>W</a:t>
                      </a:r>
                      <a:endParaRPr lang="nl-NL" b="0" dirty="0">
                        <a:solidFill>
                          <a:schemeClr val="tx1"/>
                        </a:solidFill>
                      </a:endParaRPr>
                    </a:p>
                  </a:txBody>
                  <a:tcPr/>
                </a:tc>
                <a:tc>
                  <a:txBody>
                    <a:bodyPr/>
                    <a:lstStyle/>
                    <a:p>
                      <a:r>
                        <a:rPr lang="nl-NL" b="0" dirty="0" smtClean="0">
                          <a:solidFill>
                            <a:schemeClr val="tx1"/>
                          </a:solidFill>
                        </a:rPr>
                        <a:t>O</a:t>
                      </a:r>
                      <a:endParaRPr lang="nl-NL" b="0" dirty="0">
                        <a:solidFill>
                          <a:schemeClr val="tx1"/>
                        </a:solidFill>
                      </a:endParaRPr>
                    </a:p>
                  </a:txBody>
                  <a:tcPr/>
                </a:tc>
              </a:tr>
              <a:tr h="370840">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b="0" dirty="0" smtClean="0">
                          <a:solidFill>
                            <a:schemeClr val="tx1"/>
                          </a:solidFill>
                        </a:rPr>
                        <a:t>O</a:t>
                      </a:r>
                      <a:endParaRPr lang="nl-NL" b="0" dirty="0">
                        <a:solidFill>
                          <a:schemeClr val="tx1"/>
                        </a:solidFill>
                      </a:endParaRPr>
                    </a:p>
                  </a:txBody>
                  <a:tcPr/>
                </a:tc>
                <a:tc>
                  <a:txBody>
                    <a:bodyPr/>
                    <a:lstStyle/>
                    <a:p>
                      <a:r>
                        <a:rPr lang="nl-NL" b="0" dirty="0" smtClean="0">
                          <a:solidFill>
                            <a:schemeClr val="tx1"/>
                          </a:solidFill>
                        </a:rPr>
                        <a:t>O</a:t>
                      </a:r>
                      <a:endParaRPr lang="nl-NL" b="0" dirty="0">
                        <a:solidFill>
                          <a:schemeClr val="tx1"/>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i="1" dirty="0" smtClean="0"/>
              <a:t>Semantische geldigheid</a:t>
            </a:r>
            <a:r>
              <a:rPr lang="nl-NL" sz="3200" dirty="0" smtClean="0"/>
              <a:t> van redeneringen</a:t>
            </a:r>
            <a:endParaRPr lang="nl-NL" sz="3200" dirty="0"/>
          </a:p>
        </p:txBody>
      </p:sp>
      <p:sp>
        <p:nvSpPr>
          <p:cNvPr id="9" name="Content Placeholder 2"/>
          <p:cNvSpPr txBox="1">
            <a:spLocks/>
          </p:cNvSpPr>
          <p:nvPr/>
        </p:nvSpPr>
        <p:spPr>
          <a:xfrm>
            <a:off x="251520" y="1628800"/>
            <a:ext cx="8784976" cy="33123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lang="nl-NL" sz="2000" dirty="0" smtClean="0"/>
              <a:t>	Geldt </a:t>
            </a:r>
            <a:r>
              <a:rPr lang="nl-NL" sz="2000" dirty="0" smtClean="0">
                <a:solidFill>
                  <a:srgbClr val="0070C0"/>
                </a:solidFill>
              </a:rPr>
              <a:t>(</a:t>
            </a:r>
            <a:r>
              <a:rPr lang="nl-NL" sz="2000" b="1" dirty="0" smtClean="0">
                <a:solidFill>
                  <a:srgbClr val="0070C0"/>
                </a:solidFill>
              </a:rPr>
              <a:t>P ∧ Q) V R  |=  P </a:t>
            </a:r>
            <a:r>
              <a:rPr lang="nl-NL" sz="2000" dirty="0" smtClean="0"/>
              <a:t>?</a:t>
            </a:r>
          </a:p>
          <a:p>
            <a:pPr marL="342900" lvl="0" indent="-342900">
              <a:spcBef>
                <a:spcPct val="20000"/>
              </a:spcBef>
              <a:defRPr/>
            </a:pPr>
            <a:r>
              <a:rPr lang="nl-NL" sz="20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nvGraphicFramePr>
        <p:xfrm>
          <a:off x="683568" y="2564904"/>
          <a:ext cx="7128792" cy="3606800"/>
        </p:xfrm>
        <a:graphic>
          <a:graphicData uri="http://schemas.openxmlformats.org/drawingml/2006/table">
            <a:tbl>
              <a:tblPr firstRow="1" bandRow="1">
                <a:tableStyleId>{5C22544A-7EE6-4342-B048-85BDC9FD1C3A}</a:tableStyleId>
              </a:tblPr>
              <a:tblGrid>
                <a:gridCol w="1188132"/>
                <a:gridCol w="1188132"/>
                <a:gridCol w="1188132"/>
                <a:gridCol w="1188132"/>
                <a:gridCol w="1504967"/>
                <a:gridCol w="871297"/>
              </a:tblGrid>
              <a:tr h="370840">
                <a:tc>
                  <a:txBody>
                    <a:bodyPr/>
                    <a:lstStyle/>
                    <a:p>
                      <a:r>
                        <a:rPr lang="nl-NL" dirty="0" smtClean="0"/>
                        <a:t>P</a:t>
                      </a:r>
                      <a:endParaRPr lang="nl-NL" dirty="0"/>
                    </a:p>
                  </a:txBody>
                  <a:tcPr/>
                </a:tc>
                <a:tc>
                  <a:txBody>
                    <a:bodyPr/>
                    <a:lstStyle/>
                    <a:p>
                      <a:r>
                        <a:rPr lang="nl-NL" dirty="0" smtClean="0"/>
                        <a:t>Q</a:t>
                      </a:r>
                      <a:endParaRPr lang="nl-NL" dirty="0"/>
                    </a:p>
                  </a:txBody>
                  <a:tcPr/>
                </a:tc>
                <a:tc>
                  <a:txBody>
                    <a:bodyPr/>
                    <a:lstStyle/>
                    <a:p>
                      <a:r>
                        <a:rPr lang="nl-NL" dirty="0" smtClean="0"/>
                        <a:t>R</a:t>
                      </a:r>
                      <a:endParaRPr lang="nl-NL" dirty="0"/>
                    </a:p>
                  </a:txBody>
                  <a:tcPr/>
                </a:tc>
                <a:tc>
                  <a:txBody>
                    <a:bodyPr/>
                    <a:lstStyle/>
                    <a:p>
                      <a:r>
                        <a:rPr lang="nl-NL" dirty="0" smtClean="0"/>
                        <a:t>P </a:t>
                      </a:r>
                      <a:r>
                        <a:rPr lang="nl-NL" sz="1800" b="1" dirty="0" smtClean="0">
                          <a:solidFill>
                            <a:schemeClr val="bg1"/>
                          </a:solidFill>
                        </a:rPr>
                        <a:t>∧ Q</a:t>
                      </a:r>
                      <a:endParaRPr lang="nl-NL"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(P </a:t>
                      </a:r>
                      <a:r>
                        <a:rPr lang="nl-NL" sz="1800" b="1" dirty="0" smtClean="0">
                          <a:solidFill>
                            <a:schemeClr val="bg1"/>
                          </a:solidFill>
                        </a:rPr>
                        <a:t>∧ Q) V R</a:t>
                      </a:r>
                      <a:endParaRPr lang="nl-NL" dirty="0" smtClean="0">
                        <a:solidFill>
                          <a:schemeClr val="bg1"/>
                        </a:solidFill>
                      </a:endParaRPr>
                    </a:p>
                    <a:p>
                      <a:endParaRPr lang="nl-NL" dirty="0"/>
                    </a:p>
                  </a:txBody>
                  <a:tcPr/>
                </a:tc>
                <a:tc>
                  <a:txBody>
                    <a:bodyPr/>
                    <a:lstStyle/>
                    <a:p>
                      <a:r>
                        <a:rPr lang="nl-NL" dirty="0" smtClean="0"/>
                        <a:t>P</a:t>
                      </a:r>
                      <a:endParaRPr lang="nl-NL" dirty="0"/>
                    </a:p>
                  </a:txBody>
                  <a:tcPr/>
                </a:tc>
              </a:tr>
              <a:tr h="370840">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r>
              <a:tr h="370840">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r>
              <a:tr h="370840">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r>
              <a:tr h="370840">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W</a:t>
                      </a:r>
                      <a:endParaRPr lang="nl-NL" dirty="0"/>
                    </a:p>
                  </a:txBody>
                  <a:tcPr/>
                </a:tc>
              </a:tr>
              <a:tr h="370840">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r>
                        <a:rPr lang="nl-NL" b="1" dirty="0" smtClean="0">
                          <a:solidFill>
                            <a:schemeClr val="accent2">
                              <a:lumMod val="75000"/>
                            </a:schemeClr>
                          </a:solidFill>
                        </a:rPr>
                        <a:t>O</a:t>
                      </a:r>
                      <a:endParaRPr lang="nl-NL" b="1" dirty="0">
                        <a:solidFill>
                          <a:schemeClr val="accent2">
                            <a:lumMod val="75000"/>
                          </a:schemeClr>
                        </a:solidFill>
                      </a:endParaRPr>
                    </a:p>
                  </a:txBody>
                  <a:tcPr/>
                </a:tc>
              </a:tr>
              <a:tr h="370840">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r>
              <a:tr h="370840">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r>
                        <a:rPr lang="nl-NL" b="1" dirty="0" smtClean="0">
                          <a:solidFill>
                            <a:schemeClr val="accent2">
                              <a:lumMod val="75000"/>
                            </a:schemeClr>
                          </a:solidFill>
                        </a:rPr>
                        <a:t>O</a:t>
                      </a:r>
                      <a:endParaRPr lang="nl-NL" b="1" dirty="0">
                        <a:solidFill>
                          <a:schemeClr val="accent2">
                            <a:lumMod val="75000"/>
                          </a:schemeClr>
                        </a:solidFill>
                      </a:endParaRPr>
                    </a:p>
                  </a:txBody>
                  <a:tcPr/>
                </a:tc>
              </a:tr>
              <a:tr h="370840">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i="1" dirty="0" smtClean="0"/>
              <a:t>Semantische geldigheid</a:t>
            </a:r>
            <a:r>
              <a:rPr lang="nl-NL" sz="3200" dirty="0" smtClean="0"/>
              <a:t> van redeneringen</a:t>
            </a:r>
            <a:endParaRPr lang="nl-NL" sz="3200" dirty="0"/>
          </a:p>
        </p:txBody>
      </p:sp>
      <p:sp>
        <p:nvSpPr>
          <p:cNvPr id="9" name="Content Placeholder 2"/>
          <p:cNvSpPr txBox="1">
            <a:spLocks/>
          </p:cNvSpPr>
          <p:nvPr/>
        </p:nvSpPr>
        <p:spPr>
          <a:xfrm>
            <a:off x="251520" y="1628800"/>
            <a:ext cx="8784976" cy="33123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lang="nl-NL" sz="2000" dirty="0" smtClean="0"/>
              <a:t>	Geldt </a:t>
            </a:r>
            <a:r>
              <a:rPr lang="nl-NL" sz="2000" dirty="0" smtClean="0">
                <a:solidFill>
                  <a:srgbClr val="0070C0"/>
                </a:solidFill>
              </a:rPr>
              <a:t>(</a:t>
            </a:r>
            <a:r>
              <a:rPr lang="nl-NL" sz="2000" b="1" dirty="0" smtClean="0">
                <a:solidFill>
                  <a:srgbClr val="0070C0"/>
                </a:solidFill>
              </a:rPr>
              <a:t>P ∧ Q) V R  |=  P </a:t>
            </a:r>
            <a:r>
              <a:rPr lang="nl-NL" sz="2000" dirty="0" smtClean="0"/>
              <a:t>?</a:t>
            </a:r>
          </a:p>
          <a:p>
            <a:pPr marL="342900" lvl="0" indent="-342900">
              <a:spcBef>
                <a:spcPct val="20000"/>
              </a:spcBef>
              <a:defRPr/>
            </a:pPr>
            <a:r>
              <a:rPr lang="nl-NL" sz="20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nvGraphicFramePr>
        <p:xfrm>
          <a:off x="683568" y="2564904"/>
          <a:ext cx="7128792" cy="3606800"/>
        </p:xfrm>
        <a:graphic>
          <a:graphicData uri="http://schemas.openxmlformats.org/drawingml/2006/table">
            <a:tbl>
              <a:tblPr firstRow="1" bandRow="1">
                <a:tableStyleId>{5C22544A-7EE6-4342-B048-85BDC9FD1C3A}</a:tableStyleId>
              </a:tblPr>
              <a:tblGrid>
                <a:gridCol w="1188132"/>
                <a:gridCol w="1188132"/>
                <a:gridCol w="1188132"/>
                <a:gridCol w="1188132"/>
                <a:gridCol w="1504967"/>
                <a:gridCol w="871297"/>
              </a:tblGrid>
              <a:tr h="370840">
                <a:tc>
                  <a:txBody>
                    <a:bodyPr/>
                    <a:lstStyle/>
                    <a:p>
                      <a:r>
                        <a:rPr lang="nl-NL" dirty="0" smtClean="0"/>
                        <a:t>P</a:t>
                      </a:r>
                      <a:endParaRPr lang="nl-NL" dirty="0"/>
                    </a:p>
                  </a:txBody>
                  <a:tcPr/>
                </a:tc>
                <a:tc>
                  <a:txBody>
                    <a:bodyPr/>
                    <a:lstStyle/>
                    <a:p>
                      <a:r>
                        <a:rPr lang="nl-NL" dirty="0" smtClean="0"/>
                        <a:t>Q</a:t>
                      </a:r>
                      <a:endParaRPr lang="nl-NL" dirty="0"/>
                    </a:p>
                  </a:txBody>
                  <a:tcPr/>
                </a:tc>
                <a:tc>
                  <a:txBody>
                    <a:bodyPr/>
                    <a:lstStyle/>
                    <a:p>
                      <a:r>
                        <a:rPr lang="nl-NL" dirty="0" smtClean="0"/>
                        <a:t>R</a:t>
                      </a:r>
                      <a:endParaRPr lang="nl-NL" dirty="0"/>
                    </a:p>
                  </a:txBody>
                  <a:tcPr/>
                </a:tc>
                <a:tc>
                  <a:txBody>
                    <a:bodyPr/>
                    <a:lstStyle/>
                    <a:p>
                      <a:r>
                        <a:rPr lang="nl-NL" dirty="0" smtClean="0"/>
                        <a:t>P </a:t>
                      </a:r>
                      <a:r>
                        <a:rPr lang="nl-NL" sz="1800" b="1" dirty="0" smtClean="0">
                          <a:solidFill>
                            <a:schemeClr val="bg1"/>
                          </a:solidFill>
                        </a:rPr>
                        <a:t>∧ Q</a:t>
                      </a:r>
                      <a:endParaRPr lang="nl-NL"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(P </a:t>
                      </a:r>
                      <a:r>
                        <a:rPr lang="nl-NL" sz="1800" b="1" dirty="0" smtClean="0">
                          <a:solidFill>
                            <a:schemeClr val="bg1"/>
                          </a:solidFill>
                        </a:rPr>
                        <a:t>∧ Q) V R</a:t>
                      </a:r>
                      <a:endParaRPr lang="nl-NL" dirty="0" smtClean="0">
                        <a:solidFill>
                          <a:schemeClr val="bg1"/>
                        </a:solidFill>
                      </a:endParaRPr>
                    </a:p>
                    <a:p>
                      <a:endParaRPr lang="nl-NL" dirty="0"/>
                    </a:p>
                  </a:txBody>
                  <a:tcPr/>
                </a:tc>
                <a:tc>
                  <a:txBody>
                    <a:bodyPr/>
                    <a:lstStyle/>
                    <a:p>
                      <a:r>
                        <a:rPr lang="nl-NL" dirty="0" smtClean="0"/>
                        <a:t>P</a:t>
                      </a:r>
                      <a:endParaRPr lang="nl-NL" dirty="0"/>
                    </a:p>
                  </a:txBody>
                  <a:tcPr/>
                </a:tc>
              </a:tr>
              <a:tr h="370840">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r>
              <a:tr h="370840">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r>
              <a:tr h="370840">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r>
                        <a:rPr lang="nl-NL" b="1" dirty="0" smtClean="0">
                          <a:solidFill>
                            <a:schemeClr val="accent2">
                              <a:lumMod val="75000"/>
                            </a:schemeClr>
                          </a:solidFill>
                        </a:rPr>
                        <a:t>W</a:t>
                      </a:r>
                      <a:endParaRPr lang="nl-NL" b="1" dirty="0">
                        <a:solidFill>
                          <a:schemeClr val="accent2">
                            <a:lumMod val="75000"/>
                          </a:schemeClr>
                        </a:solidFill>
                      </a:endParaRPr>
                    </a:p>
                  </a:txBody>
                  <a:tcPr/>
                </a:tc>
              </a:tr>
              <a:tr h="370840">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W</a:t>
                      </a:r>
                      <a:endParaRPr lang="nl-NL" dirty="0"/>
                    </a:p>
                  </a:txBody>
                  <a:tcPr/>
                </a:tc>
              </a:tr>
              <a:tr h="370840">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b="1" dirty="0" smtClean="0">
                          <a:solidFill>
                            <a:srgbClr val="FF0000"/>
                          </a:solidFill>
                        </a:rPr>
                        <a:t>W</a:t>
                      </a:r>
                      <a:endParaRPr lang="nl-NL" b="1" dirty="0">
                        <a:solidFill>
                          <a:srgbClr val="FF0000"/>
                        </a:solidFill>
                      </a:endParaRPr>
                    </a:p>
                  </a:txBody>
                  <a:tcPr/>
                </a:tc>
                <a:tc>
                  <a:txBody>
                    <a:bodyPr/>
                    <a:lstStyle/>
                    <a:p>
                      <a:r>
                        <a:rPr lang="nl-NL" b="1" dirty="0" smtClean="0">
                          <a:solidFill>
                            <a:srgbClr val="FF0000"/>
                          </a:solidFill>
                        </a:rPr>
                        <a:t>O</a:t>
                      </a:r>
                      <a:endParaRPr lang="nl-NL" b="1" dirty="0">
                        <a:solidFill>
                          <a:srgbClr val="FF0000"/>
                        </a:solidFill>
                      </a:endParaRPr>
                    </a:p>
                  </a:txBody>
                  <a:tcPr/>
                </a:tc>
              </a:tr>
              <a:tr h="370840">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r>
              <a:tr h="370840">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W</a:t>
                      </a:r>
                      <a:endParaRPr lang="nl-NL" dirty="0"/>
                    </a:p>
                  </a:txBody>
                  <a:tcPr/>
                </a:tc>
                <a:tc>
                  <a:txBody>
                    <a:bodyPr/>
                    <a:lstStyle/>
                    <a:p>
                      <a:r>
                        <a:rPr lang="nl-NL" dirty="0" smtClean="0"/>
                        <a:t>O</a:t>
                      </a:r>
                      <a:endParaRPr lang="nl-NL" dirty="0"/>
                    </a:p>
                  </a:txBody>
                  <a:tcPr/>
                </a:tc>
                <a:tc>
                  <a:txBody>
                    <a:bodyPr/>
                    <a:lstStyle/>
                    <a:p>
                      <a:r>
                        <a:rPr lang="nl-NL" b="1" dirty="0" smtClean="0">
                          <a:solidFill>
                            <a:srgbClr val="FF0000"/>
                          </a:solidFill>
                        </a:rPr>
                        <a:t>W</a:t>
                      </a:r>
                      <a:endParaRPr lang="nl-NL" b="1" dirty="0">
                        <a:solidFill>
                          <a:srgbClr val="FF0000"/>
                        </a:solidFill>
                      </a:endParaRPr>
                    </a:p>
                  </a:txBody>
                  <a:tcPr/>
                </a:tc>
                <a:tc>
                  <a:txBody>
                    <a:bodyPr/>
                    <a:lstStyle/>
                    <a:p>
                      <a:r>
                        <a:rPr lang="nl-NL" b="1" dirty="0" smtClean="0">
                          <a:solidFill>
                            <a:srgbClr val="FF0000"/>
                          </a:solidFill>
                        </a:rPr>
                        <a:t>O</a:t>
                      </a:r>
                      <a:endParaRPr lang="nl-NL" b="1" dirty="0">
                        <a:solidFill>
                          <a:srgbClr val="FF0000"/>
                        </a:solidFill>
                      </a:endParaRPr>
                    </a:p>
                  </a:txBody>
                  <a:tcPr/>
                </a:tc>
              </a:tr>
              <a:tr h="370840">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c>
                  <a:txBody>
                    <a:bodyPr/>
                    <a:lstStyle/>
                    <a:p>
                      <a:r>
                        <a:rPr lang="nl-NL" dirty="0" smtClean="0"/>
                        <a:t>O</a:t>
                      </a:r>
                      <a:endParaRPr lang="nl-NL" dirty="0"/>
                    </a:p>
                  </a:txBody>
                  <a:tcPr/>
                </a:tc>
              </a:tr>
            </a:tbl>
          </a:graphicData>
        </a:graphic>
      </p:graphicFrame>
      <p:sp>
        <p:nvSpPr>
          <p:cNvPr id="5" name="TextBox 4"/>
          <p:cNvSpPr txBox="1"/>
          <p:nvPr/>
        </p:nvSpPr>
        <p:spPr>
          <a:xfrm>
            <a:off x="8028384" y="4654877"/>
            <a:ext cx="1224136" cy="646331"/>
          </a:xfrm>
          <a:prstGeom prst="rect">
            <a:avLst/>
          </a:prstGeom>
          <a:noFill/>
        </p:spPr>
        <p:txBody>
          <a:bodyPr wrap="square" rtlCol="0">
            <a:spAutoFit/>
          </a:bodyPr>
          <a:lstStyle/>
          <a:p>
            <a:r>
              <a:rPr lang="nl-NL" b="1" dirty="0" smtClean="0">
                <a:solidFill>
                  <a:srgbClr val="FF0000"/>
                </a:solidFill>
              </a:rPr>
              <a:t>Nee, niet geldig!</a:t>
            </a:r>
            <a:endParaRPr lang="nl-NL"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86800" cy="1143000"/>
          </a:xfrm>
        </p:spPr>
        <p:txBody>
          <a:bodyPr>
            <a:normAutofit/>
          </a:bodyPr>
          <a:lstStyle/>
          <a:p>
            <a:r>
              <a:rPr lang="nl-NL" sz="3200" dirty="0" smtClean="0"/>
              <a:t>Hoe ziet de waarheidstafel van                                            de implicatie (→) eruit?</a:t>
            </a:r>
            <a:endParaRPr lang="nl-NL" sz="3200" dirty="0"/>
          </a:p>
        </p:txBody>
      </p:sp>
      <p:sp>
        <p:nvSpPr>
          <p:cNvPr id="7" name="Content Placeholder 2"/>
          <p:cNvSpPr txBox="1">
            <a:spLocks/>
          </p:cNvSpPr>
          <p:nvPr/>
        </p:nvSpPr>
        <p:spPr>
          <a:xfrm>
            <a:off x="179512" y="1556792"/>
            <a:ext cx="8784976"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nl-NL" sz="2000" dirty="0" smtClean="0"/>
              <a:t>Deze waarheidstafel moet in elk geval recht doen aan de semantische geldigheid van de </a:t>
            </a:r>
            <a:r>
              <a:rPr lang="nl-NL" sz="2000" i="1" dirty="0" smtClean="0"/>
              <a:t>modus </a:t>
            </a:r>
            <a:r>
              <a:rPr lang="nl-NL" sz="2000" i="1" dirty="0" err="1" smtClean="0"/>
              <a:t>ponens</a:t>
            </a:r>
            <a:r>
              <a:rPr lang="nl-NL" sz="2000" i="1" dirty="0" smtClean="0"/>
              <a:t> </a:t>
            </a:r>
            <a:r>
              <a:rPr lang="nl-NL" sz="2000" dirty="0" smtClean="0"/>
              <a:t>en </a:t>
            </a:r>
            <a:r>
              <a:rPr lang="nl-NL" sz="2000" i="1" dirty="0" smtClean="0"/>
              <a:t>modus tollens </a:t>
            </a:r>
            <a:r>
              <a:rPr lang="nl-NL" sz="2000" dirty="0" smtClean="0"/>
              <a:t>redeneringen:</a:t>
            </a:r>
          </a:p>
          <a:p>
            <a:pPr marL="342900" lvl="0" indent="-342900">
              <a:spcBef>
                <a:spcPct val="20000"/>
              </a:spcBef>
              <a:buFont typeface="Arial" pitchFamily="34" charset="0"/>
              <a:buChar char="•"/>
              <a:defRPr/>
            </a:pPr>
            <a:endParaRPr lang="nl-NL" sz="800" b="1" i="1" dirty="0" smtClean="0"/>
          </a:p>
          <a:p>
            <a:pPr marL="342900" lvl="0" indent="-342900">
              <a:spcBef>
                <a:spcPct val="20000"/>
              </a:spcBef>
              <a:defRPr/>
            </a:pPr>
            <a:r>
              <a:rPr lang="nl-NL" sz="2000" b="1" i="1" dirty="0" smtClean="0"/>
              <a:t>	</a:t>
            </a:r>
            <a:r>
              <a:rPr lang="el-GR" sz="2000" b="1" i="1" dirty="0" smtClean="0"/>
              <a:t>α</a:t>
            </a:r>
            <a:r>
              <a:rPr lang="nl-NL" sz="2000" b="1" i="1" dirty="0" smtClean="0"/>
              <a:t> </a:t>
            </a:r>
            <a:r>
              <a:rPr lang="nl-NL" sz="2000" b="1" dirty="0" smtClean="0"/>
              <a:t>→ </a:t>
            </a:r>
            <a:r>
              <a:rPr lang="el-GR" sz="2000" b="1" i="1" dirty="0" smtClean="0"/>
              <a:t>β</a:t>
            </a:r>
            <a:r>
              <a:rPr lang="nl-NL" sz="2000" b="1" i="1" dirty="0" smtClean="0"/>
              <a:t> </a:t>
            </a:r>
            <a:r>
              <a:rPr lang="nl-NL" sz="2000" dirty="0" smtClean="0"/>
              <a:t>, </a:t>
            </a:r>
            <a:r>
              <a:rPr lang="el-GR" sz="2000" b="1" i="1" dirty="0" smtClean="0"/>
              <a:t>α</a:t>
            </a:r>
            <a:r>
              <a:rPr lang="nl-NL" sz="2000" b="1" i="1" baseline="-25000" dirty="0" smtClean="0"/>
              <a:t>   </a:t>
            </a:r>
            <a:r>
              <a:rPr lang="nl-NL" sz="2000" dirty="0" smtClean="0"/>
              <a:t>|=  </a:t>
            </a:r>
            <a:r>
              <a:rPr lang="el-GR" sz="2000" b="1" i="1" dirty="0" smtClean="0"/>
              <a:t>β</a:t>
            </a:r>
            <a:r>
              <a:rPr lang="nl-NL" sz="2000" b="1" i="1" dirty="0" smtClean="0"/>
              <a:t>  </a:t>
            </a:r>
            <a:r>
              <a:rPr lang="nl-NL" sz="2000" dirty="0" smtClean="0"/>
              <a:t> (Modus </a:t>
            </a:r>
            <a:r>
              <a:rPr lang="nl-NL" sz="2000" dirty="0" err="1" smtClean="0"/>
              <a:t>ponens</a:t>
            </a:r>
            <a:r>
              <a:rPr lang="nl-NL" sz="2000" dirty="0" smtClean="0"/>
              <a:t>)</a:t>
            </a:r>
          </a:p>
          <a:p>
            <a:pPr marL="342900" lvl="0" indent="-342900">
              <a:spcBef>
                <a:spcPct val="20000"/>
              </a:spcBef>
              <a:defRPr/>
            </a:pPr>
            <a:r>
              <a:rPr lang="nl-NL" sz="2000" b="1" i="1" dirty="0" smtClean="0"/>
              <a:t>      </a:t>
            </a:r>
            <a:r>
              <a:rPr lang="el-GR" sz="2000" b="1" i="1" dirty="0" smtClean="0"/>
              <a:t>α</a:t>
            </a:r>
            <a:r>
              <a:rPr lang="nl-NL" sz="2000" b="1" i="1" dirty="0" smtClean="0"/>
              <a:t> </a:t>
            </a:r>
            <a:r>
              <a:rPr lang="nl-NL" sz="2000" b="1" dirty="0" smtClean="0"/>
              <a:t>→ </a:t>
            </a:r>
            <a:r>
              <a:rPr lang="el-GR" sz="2000" b="1" i="1" dirty="0" smtClean="0"/>
              <a:t>β</a:t>
            </a:r>
            <a:r>
              <a:rPr lang="nl-NL" sz="2000" b="1" i="1" dirty="0" smtClean="0"/>
              <a:t> </a:t>
            </a:r>
            <a:r>
              <a:rPr lang="nl-NL" sz="2000" dirty="0" smtClean="0"/>
              <a:t>, </a:t>
            </a:r>
            <a:r>
              <a:rPr lang="nl-NL" sz="2000" b="1" dirty="0" smtClean="0"/>
              <a:t>¬</a:t>
            </a:r>
            <a:r>
              <a:rPr lang="el-GR" sz="2000" b="1" i="1" dirty="0" smtClean="0"/>
              <a:t>β</a:t>
            </a:r>
            <a:r>
              <a:rPr lang="nl-NL" sz="2000" dirty="0" smtClean="0"/>
              <a:t> |= </a:t>
            </a:r>
            <a:r>
              <a:rPr lang="nl-NL" sz="2000" b="1" dirty="0" smtClean="0"/>
              <a:t>¬</a:t>
            </a:r>
            <a:r>
              <a:rPr lang="el-GR" sz="2000" b="1" i="1" dirty="0" smtClean="0"/>
              <a:t>α</a:t>
            </a:r>
            <a:r>
              <a:rPr lang="nl-NL" sz="2000" dirty="0" smtClean="0"/>
              <a:t>   (Modus tollens)</a:t>
            </a:r>
          </a:p>
          <a:p>
            <a:pPr marL="342900" lvl="0" indent="-342900">
              <a:spcBef>
                <a:spcPct val="20000"/>
              </a:spcBef>
              <a:defRPr/>
            </a:pPr>
            <a:r>
              <a:rPr lang="nl-NL" sz="2000" b="1" i="1" dirty="0" smtClean="0"/>
              <a:t>	</a:t>
            </a:r>
          </a:p>
          <a:p>
            <a:pPr marL="342900" lvl="0" indent="-342900">
              <a:spcBef>
                <a:spcPct val="20000"/>
              </a:spcBef>
              <a:defRPr/>
            </a:pPr>
            <a:r>
              <a:rPr lang="nl-NL" sz="2000" b="1" i="1" dirty="0" smtClean="0"/>
              <a:t>	</a:t>
            </a:r>
            <a:endParaRPr lang="nl-NL" sz="2000" dirty="0" smtClean="0"/>
          </a:p>
          <a:p>
            <a:pPr marL="342900" lvl="0" indent="-342900">
              <a:spcBef>
                <a:spcPct val="20000"/>
              </a:spcBef>
              <a:defRPr/>
            </a:pPr>
            <a:r>
              <a:rPr lang="nl-NL" sz="20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251520" y="3356992"/>
            <a:ext cx="8784976" cy="11521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800" b="0" i="1"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nl-NL" sz="2000" dirty="0" smtClean="0"/>
              <a:t>Deze waarheidstafel moet bovendien de redeneringen </a:t>
            </a:r>
            <a:r>
              <a:rPr lang="nl-NL" sz="2000" i="1" dirty="0" smtClean="0"/>
              <a:t>ex </a:t>
            </a:r>
            <a:r>
              <a:rPr lang="nl-NL" sz="2000" i="1" dirty="0" err="1" smtClean="0"/>
              <a:t>consequentia</a:t>
            </a:r>
            <a:r>
              <a:rPr lang="nl-NL" sz="2000" i="1" dirty="0" smtClean="0"/>
              <a:t> </a:t>
            </a:r>
            <a:r>
              <a:rPr lang="nl-NL" sz="2000" dirty="0" smtClean="0"/>
              <a:t>(</a:t>
            </a:r>
            <a:r>
              <a:rPr lang="el-GR" sz="2000" b="1" i="1" dirty="0" smtClean="0"/>
              <a:t>α</a:t>
            </a:r>
            <a:r>
              <a:rPr lang="nl-NL" sz="2000" b="1" i="1" dirty="0" smtClean="0"/>
              <a:t> </a:t>
            </a:r>
            <a:r>
              <a:rPr lang="nl-NL" sz="2000" dirty="0" smtClean="0"/>
              <a:t>concluderen uit </a:t>
            </a:r>
            <a:r>
              <a:rPr lang="el-GR" sz="2000" b="1" i="1" dirty="0" smtClean="0"/>
              <a:t>α</a:t>
            </a:r>
            <a:r>
              <a:rPr lang="nl-NL" sz="2000" b="1" i="1" dirty="0" smtClean="0"/>
              <a:t> </a:t>
            </a:r>
            <a:r>
              <a:rPr lang="nl-NL" sz="2000" b="1" dirty="0" smtClean="0"/>
              <a:t>→ </a:t>
            </a:r>
            <a:r>
              <a:rPr lang="el-GR" sz="2000" b="1" i="1" dirty="0" smtClean="0"/>
              <a:t>β</a:t>
            </a:r>
            <a:r>
              <a:rPr lang="nl-NL" sz="2000" b="1" i="1" dirty="0" smtClean="0"/>
              <a:t> </a:t>
            </a:r>
            <a:r>
              <a:rPr lang="nl-NL" sz="2000" dirty="0" smtClean="0"/>
              <a:t>en </a:t>
            </a:r>
            <a:r>
              <a:rPr lang="el-GR" sz="2000" b="1" i="1" dirty="0" smtClean="0"/>
              <a:t>β</a:t>
            </a:r>
            <a:r>
              <a:rPr lang="nl-NL" sz="2000" dirty="0" smtClean="0"/>
              <a:t>) en </a:t>
            </a:r>
            <a:r>
              <a:rPr lang="nl-NL" sz="2000" i="1" dirty="0" smtClean="0"/>
              <a:t>negatie van het antecedent </a:t>
            </a:r>
            <a:r>
              <a:rPr lang="nl-NL" sz="2000" dirty="0" smtClean="0"/>
              <a:t>(</a:t>
            </a:r>
            <a:r>
              <a:rPr lang="nl-NL" sz="2000" b="1" dirty="0" smtClean="0"/>
              <a:t>¬</a:t>
            </a:r>
            <a:r>
              <a:rPr lang="el-GR" sz="2000" b="1" i="1" dirty="0" smtClean="0"/>
              <a:t>β</a:t>
            </a:r>
            <a:r>
              <a:rPr lang="nl-NL" sz="2000" b="1" i="1" dirty="0" smtClean="0"/>
              <a:t> </a:t>
            </a:r>
            <a:r>
              <a:rPr lang="nl-NL" sz="2000" dirty="0" smtClean="0"/>
              <a:t>concluderen      uit</a:t>
            </a:r>
            <a:r>
              <a:rPr lang="nl-NL" sz="2000" b="1" i="1" dirty="0" smtClean="0"/>
              <a:t> </a:t>
            </a:r>
            <a:r>
              <a:rPr lang="el-GR" sz="2000" b="1" i="1" dirty="0" smtClean="0"/>
              <a:t>α</a:t>
            </a:r>
            <a:r>
              <a:rPr lang="nl-NL" sz="2000" b="1" i="1" dirty="0" smtClean="0"/>
              <a:t> </a:t>
            </a:r>
            <a:r>
              <a:rPr lang="nl-NL" sz="2000" b="1" dirty="0" smtClean="0"/>
              <a:t>→ </a:t>
            </a:r>
            <a:r>
              <a:rPr lang="el-GR" sz="2000" b="1" i="1" dirty="0" smtClean="0"/>
              <a:t>β</a:t>
            </a:r>
            <a:r>
              <a:rPr lang="nl-NL" sz="2000" b="1" i="1" dirty="0" smtClean="0"/>
              <a:t> </a:t>
            </a:r>
            <a:r>
              <a:rPr lang="nl-NL" sz="2000" dirty="0" smtClean="0"/>
              <a:t>en</a:t>
            </a:r>
            <a:r>
              <a:rPr lang="nl-NL" sz="2000" b="1" i="1" dirty="0" smtClean="0"/>
              <a:t> </a:t>
            </a:r>
            <a:r>
              <a:rPr lang="nl-NL" sz="2000" b="1" dirty="0" smtClean="0"/>
              <a:t>¬</a:t>
            </a:r>
            <a:r>
              <a:rPr lang="el-GR" sz="2000" b="1" i="1" dirty="0" smtClean="0"/>
              <a:t>α</a:t>
            </a:r>
            <a:r>
              <a:rPr lang="nl-NL" sz="2000" dirty="0" smtClean="0"/>
              <a:t>)</a:t>
            </a:r>
            <a:r>
              <a:rPr lang="nl-NL" sz="2000" b="1" i="1" dirty="0" smtClean="0"/>
              <a:t> </a:t>
            </a:r>
            <a:r>
              <a:rPr lang="nl-NL" sz="2000" dirty="0" smtClean="0"/>
              <a:t>semantisch </a:t>
            </a:r>
            <a:r>
              <a:rPr lang="nl-NL" sz="2000" u="sng" dirty="0" smtClean="0"/>
              <a:t>on</a:t>
            </a:r>
            <a:r>
              <a:rPr lang="nl-NL" sz="2000" dirty="0" smtClean="0"/>
              <a:t>geldig maken.</a:t>
            </a:r>
            <a:r>
              <a:rPr lang="nl-NL" sz="2000" b="1" i="1" dirty="0" smtClean="0"/>
              <a:t>	</a:t>
            </a:r>
          </a:p>
          <a:p>
            <a:pPr marL="342900" lvl="0" indent="-342900">
              <a:spcBef>
                <a:spcPct val="20000"/>
              </a:spcBef>
              <a:defRPr/>
            </a:pPr>
            <a:r>
              <a:rPr lang="nl-NL" sz="2000" b="1" i="1" dirty="0" smtClean="0"/>
              <a:t>	</a:t>
            </a:r>
            <a:endParaRPr lang="nl-NL" sz="2000" dirty="0" smtClean="0"/>
          </a:p>
          <a:p>
            <a:pPr marL="342900" lvl="0" indent="-342900">
              <a:spcBef>
                <a:spcPct val="20000"/>
              </a:spcBef>
              <a:defRPr/>
            </a:pPr>
            <a:r>
              <a:rPr lang="nl-NL" sz="20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NL" sz="800" dirty="0" smtClean="0"/>
          </a:p>
          <a:p>
            <a:pPr marL="342900" lvl="0" indent="-342900">
              <a:spcBef>
                <a:spcPct val="20000"/>
              </a:spcBef>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2000"/>
                                        <p:tgtEl>
                                          <p:spTgt spid="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512" y="18864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O</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24" name="Table 23"/>
          <p:cNvGraphicFramePr>
            <a:graphicFrameLocks noGrp="1"/>
          </p:cNvGraphicFramePr>
          <p:nvPr/>
        </p:nvGraphicFramePr>
        <p:xfrm>
          <a:off x="2483769" y="18864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O</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25" name="Table 24"/>
          <p:cNvGraphicFramePr>
            <a:graphicFrameLocks noGrp="1"/>
          </p:cNvGraphicFramePr>
          <p:nvPr/>
        </p:nvGraphicFramePr>
        <p:xfrm>
          <a:off x="4788025" y="18864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O</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26" name="Table 25"/>
          <p:cNvGraphicFramePr>
            <a:graphicFrameLocks noGrp="1"/>
          </p:cNvGraphicFramePr>
          <p:nvPr/>
        </p:nvGraphicFramePr>
        <p:xfrm>
          <a:off x="7020272" y="18864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O</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27" name="Table 26"/>
          <p:cNvGraphicFramePr>
            <a:graphicFrameLocks noGrp="1"/>
          </p:cNvGraphicFramePr>
          <p:nvPr/>
        </p:nvGraphicFramePr>
        <p:xfrm>
          <a:off x="17951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28" name="Table 27"/>
          <p:cNvGraphicFramePr>
            <a:graphicFrameLocks noGrp="1"/>
          </p:cNvGraphicFramePr>
          <p:nvPr/>
        </p:nvGraphicFramePr>
        <p:xfrm>
          <a:off x="2483769"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29" name="Table 28"/>
          <p:cNvGraphicFramePr>
            <a:graphicFrameLocks noGrp="1"/>
          </p:cNvGraphicFramePr>
          <p:nvPr/>
        </p:nvGraphicFramePr>
        <p:xfrm>
          <a:off x="4788025"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0" name="Table 29"/>
          <p:cNvGraphicFramePr>
            <a:graphicFrameLocks noGrp="1"/>
          </p:cNvGraphicFramePr>
          <p:nvPr/>
        </p:nvGraphicFramePr>
        <p:xfrm>
          <a:off x="702027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1" name="Table 30"/>
          <p:cNvGraphicFramePr>
            <a:graphicFrameLocks noGrp="1"/>
          </p:cNvGraphicFramePr>
          <p:nvPr/>
        </p:nvGraphicFramePr>
        <p:xfrm>
          <a:off x="179513" y="3619708"/>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O</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2" name="Table 31"/>
          <p:cNvGraphicFramePr>
            <a:graphicFrameLocks noGrp="1"/>
          </p:cNvGraphicFramePr>
          <p:nvPr/>
        </p:nvGraphicFramePr>
        <p:xfrm>
          <a:off x="2483770" y="3619708"/>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3" name="Table 32"/>
          <p:cNvGraphicFramePr>
            <a:graphicFrameLocks noGrp="1"/>
          </p:cNvGraphicFramePr>
          <p:nvPr/>
        </p:nvGraphicFramePr>
        <p:xfrm>
          <a:off x="4788026" y="3619708"/>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4" name="Table 33"/>
          <p:cNvGraphicFramePr>
            <a:graphicFrameLocks noGrp="1"/>
          </p:cNvGraphicFramePr>
          <p:nvPr/>
        </p:nvGraphicFramePr>
        <p:xfrm>
          <a:off x="7020273" y="3619708"/>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5" name="Table 34"/>
          <p:cNvGraphicFramePr>
            <a:graphicFrameLocks noGrp="1"/>
          </p:cNvGraphicFramePr>
          <p:nvPr/>
        </p:nvGraphicFramePr>
        <p:xfrm>
          <a:off x="179512"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6" name="Table 35"/>
          <p:cNvGraphicFramePr>
            <a:graphicFrameLocks noGrp="1"/>
          </p:cNvGraphicFramePr>
          <p:nvPr/>
        </p:nvGraphicFramePr>
        <p:xfrm>
          <a:off x="2483769"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7" name="Table 36"/>
          <p:cNvGraphicFramePr>
            <a:graphicFrameLocks noGrp="1"/>
          </p:cNvGraphicFramePr>
          <p:nvPr/>
        </p:nvGraphicFramePr>
        <p:xfrm>
          <a:off x="4788025"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8" name="Table 37"/>
          <p:cNvGraphicFramePr>
            <a:graphicFrameLocks noGrp="1"/>
          </p:cNvGraphicFramePr>
          <p:nvPr/>
        </p:nvGraphicFramePr>
        <p:xfrm>
          <a:off x="7020272"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512" y="18864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b="1" dirty="0" smtClean="0">
                          <a:solidFill>
                            <a:srgbClr val="FF0000"/>
                          </a:solidFill>
                        </a:rPr>
                        <a:t>W</a:t>
                      </a:r>
                      <a:endParaRPr lang="nl-NL" sz="1100" b="1" dirty="0">
                        <a:solidFill>
                          <a:srgbClr val="FF0000"/>
                        </a:solidFill>
                      </a:endParaRPr>
                    </a:p>
                  </a:txBody>
                  <a:tcPr/>
                </a:tc>
                <a:tc>
                  <a:txBody>
                    <a:bodyPr/>
                    <a:lstStyle/>
                    <a:p>
                      <a:r>
                        <a:rPr lang="nl-NL" sz="1100" b="1" dirty="0" smtClean="0">
                          <a:solidFill>
                            <a:srgbClr val="FF0000"/>
                          </a:solidFill>
                        </a:rPr>
                        <a:t>O</a:t>
                      </a:r>
                      <a:endParaRPr lang="nl-NL" sz="1100" b="1" dirty="0">
                        <a:solidFill>
                          <a:srgbClr val="FF0000"/>
                        </a:solidFill>
                      </a:endParaRPr>
                    </a:p>
                  </a:txBody>
                  <a:tcPr/>
                </a:tc>
                <a:tc>
                  <a:txBody>
                    <a:bodyPr/>
                    <a:lstStyle/>
                    <a:p>
                      <a:r>
                        <a:rPr lang="nl-NL" sz="1100" b="1" dirty="0" smtClean="0">
                          <a:solidFill>
                            <a:srgbClr val="FF0000"/>
                          </a:solidFill>
                        </a:rPr>
                        <a:t>W</a:t>
                      </a:r>
                      <a:endParaRPr lang="nl-NL" sz="1100" b="1" dirty="0">
                        <a:solidFill>
                          <a:srgbClr val="FF0000"/>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24" name="Table 23"/>
          <p:cNvGraphicFramePr>
            <a:graphicFrameLocks noGrp="1"/>
          </p:cNvGraphicFramePr>
          <p:nvPr/>
        </p:nvGraphicFramePr>
        <p:xfrm>
          <a:off x="2483769" y="18864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b="1" dirty="0" smtClean="0">
                          <a:solidFill>
                            <a:srgbClr val="FF0000"/>
                          </a:solidFill>
                        </a:rPr>
                        <a:t>W</a:t>
                      </a:r>
                      <a:endParaRPr lang="nl-NL" sz="1100" b="1" dirty="0">
                        <a:solidFill>
                          <a:srgbClr val="FF0000"/>
                        </a:solidFill>
                      </a:endParaRPr>
                    </a:p>
                  </a:txBody>
                  <a:tcPr/>
                </a:tc>
                <a:tc>
                  <a:txBody>
                    <a:bodyPr/>
                    <a:lstStyle/>
                    <a:p>
                      <a:r>
                        <a:rPr lang="nl-NL" sz="1100" b="1" dirty="0" smtClean="0">
                          <a:solidFill>
                            <a:srgbClr val="FF0000"/>
                          </a:solidFill>
                        </a:rPr>
                        <a:t>O</a:t>
                      </a:r>
                      <a:endParaRPr lang="nl-NL" sz="1100" b="1" dirty="0">
                        <a:solidFill>
                          <a:srgbClr val="FF0000"/>
                        </a:solidFill>
                      </a:endParaRPr>
                    </a:p>
                  </a:txBody>
                  <a:tcPr/>
                </a:tc>
                <a:tc>
                  <a:txBody>
                    <a:bodyPr/>
                    <a:lstStyle/>
                    <a:p>
                      <a:r>
                        <a:rPr lang="nl-NL" sz="1100" b="1" dirty="0" smtClean="0">
                          <a:solidFill>
                            <a:srgbClr val="FF0000"/>
                          </a:solidFill>
                        </a:rPr>
                        <a:t>W</a:t>
                      </a:r>
                      <a:endParaRPr lang="nl-NL" sz="1100" b="1" dirty="0">
                        <a:solidFill>
                          <a:srgbClr val="FF0000"/>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25" name="Table 24"/>
          <p:cNvGraphicFramePr>
            <a:graphicFrameLocks noGrp="1"/>
          </p:cNvGraphicFramePr>
          <p:nvPr/>
        </p:nvGraphicFramePr>
        <p:xfrm>
          <a:off x="4788025" y="18864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b="1" dirty="0" smtClean="0">
                          <a:solidFill>
                            <a:srgbClr val="FF0000"/>
                          </a:solidFill>
                        </a:rPr>
                        <a:t>W</a:t>
                      </a:r>
                      <a:endParaRPr lang="nl-NL" sz="1100" b="1" dirty="0">
                        <a:solidFill>
                          <a:srgbClr val="FF0000"/>
                        </a:solidFill>
                      </a:endParaRPr>
                    </a:p>
                  </a:txBody>
                  <a:tcPr/>
                </a:tc>
                <a:tc>
                  <a:txBody>
                    <a:bodyPr/>
                    <a:lstStyle/>
                    <a:p>
                      <a:r>
                        <a:rPr lang="nl-NL" sz="1100" b="1" dirty="0" smtClean="0">
                          <a:solidFill>
                            <a:srgbClr val="FF0000"/>
                          </a:solidFill>
                        </a:rPr>
                        <a:t>O</a:t>
                      </a:r>
                      <a:endParaRPr lang="nl-NL" sz="1100" b="1" dirty="0">
                        <a:solidFill>
                          <a:srgbClr val="FF0000"/>
                        </a:solidFill>
                      </a:endParaRPr>
                    </a:p>
                  </a:txBody>
                  <a:tcPr/>
                </a:tc>
                <a:tc>
                  <a:txBody>
                    <a:bodyPr/>
                    <a:lstStyle/>
                    <a:p>
                      <a:r>
                        <a:rPr lang="nl-NL" sz="1100" b="1" dirty="0" smtClean="0">
                          <a:solidFill>
                            <a:srgbClr val="FF0000"/>
                          </a:solidFill>
                        </a:rPr>
                        <a:t>W</a:t>
                      </a:r>
                      <a:endParaRPr lang="nl-NL" sz="1100" b="1" dirty="0">
                        <a:solidFill>
                          <a:srgbClr val="FF0000"/>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26" name="Table 25"/>
          <p:cNvGraphicFramePr>
            <a:graphicFrameLocks noGrp="1"/>
          </p:cNvGraphicFramePr>
          <p:nvPr/>
        </p:nvGraphicFramePr>
        <p:xfrm>
          <a:off x="7020272" y="18864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b="1" dirty="0" smtClean="0">
                          <a:solidFill>
                            <a:srgbClr val="FF0000"/>
                          </a:solidFill>
                        </a:rPr>
                        <a:t>W</a:t>
                      </a:r>
                      <a:endParaRPr lang="nl-NL" sz="1100" b="1" dirty="0">
                        <a:solidFill>
                          <a:srgbClr val="FF0000"/>
                        </a:solidFill>
                      </a:endParaRPr>
                    </a:p>
                  </a:txBody>
                  <a:tcPr/>
                </a:tc>
                <a:tc>
                  <a:txBody>
                    <a:bodyPr/>
                    <a:lstStyle/>
                    <a:p>
                      <a:r>
                        <a:rPr lang="nl-NL" sz="1100" b="1" dirty="0" smtClean="0">
                          <a:solidFill>
                            <a:srgbClr val="FF0000"/>
                          </a:solidFill>
                        </a:rPr>
                        <a:t>O</a:t>
                      </a:r>
                      <a:endParaRPr lang="nl-NL" sz="1100" b="1" dirty="0">
                        <a:solidFill>
                          <a:srgbClr val="FF0000"/>
                        </a:solidFill>
                      </a:endParaRPr>
                    </a:p>
                  </a:txBody>
                  <a:tcPr/>
                </a:tc>
                <a:tc>
                  <a:txBody>
                    <a:bodyPr/>
                    <a:lstStyle/>
                    <a:p>
                      <a:r>
                        <a:rPr lang="nl-NL" sz="1100" b="1" dirty="0" smtClean="0">
                          <a:solidFill>
                            <a:srgbClr val="FF0000"/>
                          </a:solidFill>
                        </a:rPr>
                        <a:t>W</a:t>
                      </a:r>
                      <a:endParaRPr lang="nl-NL" sz="1100" b="1" dirty="0">
                        <a:solidFill>
                          <a:srgbClr val="FF0000"/>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27" name="Table 26"/>
          <p:cNvGraphicFramePr>
            <a:graphicFrameLocks noGrp="1"/>
          </p:cNvGraphicFramePr>
          <p:nvPr/>
        </p:nvGraphicFramePr>
        <p:xfrm>
          <a:off x="17951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28" name="Table 27"/>
          <p:cNvGraphicFramePr>
            <a:graphicFrameLocks noGrp="1"/>
          </p:cNvGraphicFramePr>
          <p:nvPr/>
        </p:nvGraphicFramePr>
        <p:xfrm>
          <a:off x="2483769"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29" name="Table 28"/>
          <p:cNvGraphicFramePr>
            <a:graphicFrameLocks noGrp="1"/>
          </p:cNvGraphicFramePr>
          <p:nvPr/>
        </p:nvGraphicFramePr>
        <p:xfrm>
          <a:off x="4788025"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0" name="Table 29"/>
          <p:cNvGraphicFramePr>
            <a:graphicFrameLocks noGrp="1"/>
          </p:cNvGraphicFramePr>
          <p:nvPr/>
        </p:nvGraphicFramePr>
        <p:xfrm>
          <a:off x="702027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1" name="Table 30"/>
          <p:cNvGraphicFramePr>
            <a:graphicFrameLocks noGrp="1"/>
          </p:cNvGraphicFramePr>
          <p:nvPr/>
        </p:nvGraphicFramePr>
        <p:xfrm>
          <a:off x="179513" y="3619708"/>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b="1" dirty="0" smtClean="0">
                          <a:solidFill>
                            <a:srgbClr val="FF0000"/>
                          </a:solidFill>
                        </a:rPr>
                        <a:t>W</a:t>
                      </a:r>
                      <a:endParaRPr lang="nl-NL" sz="1100" b="1" dirty="0">
                        <a:solidFill>
                          <a:srgbClr val="FF0000"/>
                        </a:solidFill>
                      </a:endParaRPr>
                    </a:p>
                  </a:txBody>
                  <a:tcPr/>
                </a:tc>
                <a:tc>
                  <a:txBody>
                    <a:bodyPr/>
                    <a:lstStyle/>
                    <a:p>
                      <a:r>
                        <a:rPr lang="nl-NL" sz="1100" b="1" dirty="0" smtClean="0">
                          <a:solidFill>
                            <a:srgbClr val="FF0000"/>
                          </a:solidFill>
                        </a:rPr>
                        <a:t>O</a:t>
                      </a:r>
                      <a:endParaRPr lang="nl-NL" sz="1100" b="1" dirty="0">
                        <a:solidFill>
                          <a:srgbClr val="FF0000"/>
                        </a:solidFill>
                      </a:endParaRPr>
                    </a:p>
                  </a:txBody>
                  <a:tcPr/>
                </a:tc>
                <a:tc>
                  <a:txBody>
                    <a:bodyPr/>
                    <a:lstStyle/>
                    <a:p>
                      <a:r>
                        <a:rPr lang="nl-NL" sz="1100" b="1" dirty="0" smtClean="0">
                          <a:solidFill>
                            <a:srgbClr val="FF0000"/>
                          </a:solidFill>
                        </a:rPr>
                        <a:t>W</a:t>
                      </a:r>
                      <a:endParaRPr lang="nl-NL" sz="1100" b="1" dirty="0">
                        <a:solidFill>
                          <a:srgbClr val="FF0000"/>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2" name="Table 31"/>
          <p:cNvGraphicFramePr>
            <a:graphicFrameLocks noGrp="1"/>
          </p:cNvGraphicFramePr>
          <p:nvPr/>
        </p:nvGraphicFramePr>
        <p:xfrm>
          <a:off x="2483770" y="3619708"/>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b="1" dirty="0" smtClean="0">
                          <a:solidFill>
                            <a:srgbClr val="FF0000"/>
                          </a:solidFill>
                        </a:rPr>
                        <a:t>W</a:t>
                      </a:r>
                      <a:endParaRPr lang="nl-NL" sz="1100" b="1" dirty="0">
                        <a:solidFill>
                          <a:srgbClr val="FF0000"/>
                        </a:solidFill>
                      </a:endParaRPr>
                    </a:p>
                  </a:txBody>
                  <a:tcPr/>
                </a:tc>
                <a:tc>
                  <a:txBody>
                    <a:bodyPr/>
                    <a:lstStyle/>
                    <a:p>
                      <a:r>
                        <a:rPr lang="nl-NL" sz="1100" b="1" dirty="0" smtClean="0">
                          <a:solidFill>
                            <a:srgbClr val="FF0000"/>
                          </a:solidFill>
                        </a:rPr>
                        <a:t>O</a:t>
                      </a:r>
                      <a:endParaRPr lang="nl-NL" sz="1100" b="1" dirty="0">
                        <a:solidFill>
                          <a:srgbClr val="FF0000"/>
                        </a:solidFill>
                      </a:endParaRPr>
                    </a:p>
                  </a:txBody>
                  <a:tcPr/>
                </a:tc>
                <a:tc>
                  <a:txBody>
                    <a:bodyPr/>
                    <a:lstStyle/>
                    <a:p>
                      <a:r>
                        <a:rPr lang="nl-NL" sz="1100" b="1" dirty="0" smtClean="0">
                          <a:solidFill>
                            <a:srgbClr val="FF0000"/>
                          </a:solidFill>
                        </a:rPr>
                        <a:t>W</a:t>
                      </a:r>
                      <a:endParaRPr lang="nl-NL" sz="1100" b="1" dirty="0">
                        <a:solidFill>
                          <a:srgbClr val="FF0000"/>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3" name="Table 32"/>
          <p:cNvGraphicFramePr>
            <a:graphicFrameLocks noGrp="1"/>
          </p:cNvGraphicFramePr>
          <p:nvPr/>
        </p:nvGraphicFramePr>
        <p:xfrm>
          <a:off x="4788026" y="3619708"/>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b="1" dirty="0" smtClean="0">
                          <a:solidFill>
                            <a:srgbClr val="FF0000"/>
                          </a:solidFill>
                        </a:rPr>
                        <a:t>W</a:t>
                      </a:r>
                      <a:endParaRPr lang="nl-NL" sz="1100" b="1" dirty="0">
                        <a:solidFill>
                          <a:srgbClr val="FF0000"/>
                        </a:solidFill>
                      </a:endParaRPr>
                    </a:p>
                  </a:txBody>
                  <a:tcPr/>
                </a:tc>
                <a:tc>
                  <a:txBody>
                    <a:bodyPr/>
                    <a:lstStyle/>
                    <a:p>
                      <a:r>
                        <a:rPr lang="nl-NL" sz="1100" b="1" dirty="0" smtClean="0">
                          <a:solidFill>
                            <a:srgbClr val="FF0000"/>
                          </a:solidFill>
                        </a:rPr>
                        <a:t>O</a:t>
                      </a:r>
                      <a:endParaRPr lang="nl-NL" sz="1100" b="1" dirty="0">
                        <a:solidFill>
                          <a:srgbClr val="FF0000"/>
                        </a:solidFill>
                      </a:endParaRPr>
                    </a:p>
                  </a:txBody>
                  <a:tcPr/>
                </a:tc>
                <a:tc>
                  <a:txBody>
                    <a:bodyPr/>
                    <a:lstStyle/>
                    <a:p>
                      <a:r>
                        <a:rPr lang="nl-NL" sz="1100" b="1" dirty="0" smtClean="0">
                          <a:solidFill>
                            <a:srgbClr val="FF0000"/>
                          </a:solidFill>
                        </a:rPr>
                        <a:t>W</a:t>
                      </a:r>
                      <a:endParaRPr lang="nl-NL" sz="1100" b="1" dirty="0">
                        <a:solidFill>
                          <a:srgbClr val="FF0000"/>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4" name="Table 33"/>
          <p:cNvGraphicFramePr>
            <a:graphicFrameLocks noGrp="1"/>
          </p:cNvGraphicFramePr>
          <p:nvPr/>
        </p:nvGraphicFramePr>
        <p:xfrm>
          <a:off x="7020273" y="3619708"/>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b="1" dirty="0" smtClean="0">
                          <a:solidFill>
                            <a:srgbClr val="FF0000"/>
                          </a:solidFill>
                        </a:rPr>
                        <a:t>W</a:t>
                      </a:r>
                      <a:endParaRPr lang="nl-NL" sz="1100" b="1" dirty="0">
                        <a:solidFill>
                          <a:srgbClr val="FF0000"/>
                        </a:solidFill>
                      </a:endParaRPr>
                    </a:p>
                  </a:txBody>
                  <a:tcPr/>
                </a:tc>
                <a:tc>
                  <a:txBody>
                    <a:bodyPr/>
                    <a:lstStyle/>
                    <a:p>
                      <a:r>
                        <a:rPr lang="nl-NL" sz="1100" b="1" dirty="0" smtClean="0">
                          <a:solidFill>
                            <a:srgbClr val="FF0000"/>
                          </a:solidFill>
                        </a:rPr>
                        <a:t>O</a:t>
                      </a:r>
                      <a:endParaRPr lang="nl-NL" sz="1100" b="1" dirty="0">
                        <a:solidFill>
                          <a:srgbClr val="FF0000"/>
                        </a:solidFill>
                      </a:endParaRPr>
                    </a:p>
                  </a:txBody>
                  <a:tcPr/>
                </a:tc>
                <a:tc>
                  <a:txBody>
                    <a:bodyPr/>
                    <a:lstStyle/>
                    <a:p>
                      <a:r>
                        <a:rPr lang="nl-NL" sz="1100" b="1" dirty="0" smtClean="0">
                          <a:solidFill>
                            <a:srgbClr val="FF0000"/>
                          </a:solidFill>
                        </a:rPr>
                        <a:t>W</a:t>
                      </a:r>
                      <a:endParaRPr lang="nl-NL" sz="1100" b="1" dirty="0">
                        <a:solidFill>
                          <a:srgbClr val="FF0000"/>
                        </a:solidFill>
                      </a:endParaRPr>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5" name="Table 34"/>
          <p:cNvGraphicFramePr>
            <a:graphicFrameLocks noGrp="1"/>
          </p:cNvGraphicFramePr>
          <p:nvPr/>
        </p:nvGraphicFramePr>
        <p:xfrm>
          <a:off x="179512"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6" name="Table 35"/>
          <p:cNvGraphicFramePr>
            <a:graphicFrameLocks noGrp="1"/>
          </p:cNvGraphicFramePr>
          <p:nvPr/>
        </p:nvGraphicFramePr>
        <p:xfrm>
          <a:off x="2483769"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7" name="Table 36"/>
          <p:cNvGraphicFramePr>
            <a:graphicFrameLocks noGrp="1"/>
          </p:cNvGraphicFramePr>
          <p:nvPr/>
        </p:nvGraphicFramePr>
        <p:xfrm>
          <a:off x="4788025"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8" name="Table 37"/>
          <p:cNvGraphicFramePr>
            <a:graphicFrameLocks noGrp="1"/>
          </p:cNvGraphicFramePr>
          <p:nvPr/>
        </p:nvGraphicFramePr>
        <p:xfrm>
          <a:off x="7020272"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17951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28" name="Table 27"/>
          <p:cNvGraphicFramePr>
            <a:graphicFrameLocks noGrp="1"/>
          </p:cNvGraphicFramePr>
          <p:nvPr/>
        </p:nvGraphicFramePr>
        <p:xfrm>
          <a:off x="2483769"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29" name="Table 28"/>
          <p:cNvGraphicFramePr>
            <a:graphicFrameLocks noGrp="1"/>
          </p:cNvGraphicFramePr>
          <p:nvPr/>
        </p:nvGraphicFramePr>
        <p:xfrm>
          <a:off x="4788025"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0" name="Table 29"/>
          <p:cNvGraphicFramePr>
            <a:graphicFrameLocks noGrp="1"/>
          </p:cNvGraphicFramePr>
          <p:nvPr/>
        </p:nvGraphicFramePr>
        <p:xfrm>
          <a:off x="702027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5" name="Table 34"/>
          <p:cNvGraphicFramePr>
            <a:graphicFrameLocks noGrp="1"/>
          </p:cNvGraphicFramePr>
          <p:nvPr/>
        </p:nvGraphicFramePr>
        <p:xfrm>
          <a:off x="179512"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6" name="Table 35"/>
          <p:cNvGraphicFramePr>
            <a:graphicFrameLocks noGrp="1"/>
          </p:cNvGraphicFramePr>
          <p:nvPr/>
        </p:nvGraphicFramePr>
        <p:xfrm>
          <a:off x="2483769"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7" name="Table 36"/>
          <p:cNvGraphicFramePr>
            <a:graphicFrameLocks noGrp="1"/>
          </p:cNvGraphicFramePr>
          <p:nvPr/>
        </p:nvGraphicFramePr>
        <p:xfrm>
          <a:off x="4788025"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8" name="Table 37"/>
          <p:cNvGraphicFramePr>
            <a:graphicFrameLocks noGrp="1"/>
          </p:cNvGraphicFramePr>
          <p:nvPr/>
        </p:nvGraphicFramePr>
        <p:xfrm>
          <a:off x="7020272"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17951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1" dirty="0" smtClean="0">
                          <a:solidFill>
                            <a:srgbClr val="00B050"/>
                          </a:solidFill>
                        </a:rPr>
                        <a:t>W</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28" name="Table 27"/>
          <p:cNvGraphicFramePr>
            <a:graphicFrameLocks noGrp="1"/>
          </p:cNvGraphicFramePr>
          <p:nvPr/>
        </p:nvGraphicFramePr>
        <p:xfrm>
          <a:off x="2483769"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1" dirty="0" smtClean="0">
                          <a:solidFill>
                            <a:srgbClr val="00B050"/>
                          </a:solidFill>
                        </a:rPr>
                        <a:t>W</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29" name="Table 28"/>
          <p:cNvGraphicFramePr>
            <a:graphicFrameLocks noGrp="1"/>
          </p:cNvGraphicFramePr>
          <p:nvPr/>
        </p:nvGraphicFramePr>
        <p:xfrm>
          <a:off x="4788025"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1" dirty="0" smtClean="0">
                          <a:solidFill>
                            <a:srgbClr val="00B050"/>
                          </a:solidFill>
                        </a:rPr>
                        <a:t>W</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0" name="Table 29"/>
          <p:cNvGraphicFramePr>
            <a:graphicFrameLocks noGrp="1"/>
          </p:cNvGraphicFramePr>
          <p:nvPr/>
        </p:nvGraphicFramePr>
        <p:xfrm>
          <a:off x="702027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1" dirty="0" smtClean="0">
                          <a:solidFill>
                            <a:srgbClr val="00B050"/>
                          </a:solidFill>
                        </a:rPr>
                        <a:t>W</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5" name="Table 34"/>
          <p:cNvGraphicFramePr>
            <a:graphicFrameLocks noGrp="1"/>
          </p:cNvGraphicFramePr>
          <p:nvPr/>
        </p:nvGraphicFramePr>
        <p:xfrm>
          <a:off x="179512"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6" name="Table 35"/>
          <p:cNvGraphicFramePr>
            <a:graphicFrameLocks noGrp="1"/>
          </p:cNvGraphicFramePr>
          <p:nvPr/>
        </p:nvGraphicFramePr>
        <p:xfrm>
          <a:off x="2483769"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37" name="Table 36"/>
          <p:cNvGraphicFramePr>
            <a:graphicFrameLocks noGrp="1"/>
          </p:cNvGraphicFramePr>
          <p:nvPr/>
        </p:nvGraphicFramePr>
        <p:xfrm>
          <a:off x="4788025"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8" name="Table 37"/>
          <p:cNvGraphicFramePr>
            <a:graphicFrameLocks noGrp="1"/>
          </p:cNvGraphicFramePr>
          <p:nvPr/>
        </p:nvGraphicFramePr>
        <p:xfrm>
          <a:off x="7020272" y="5229200"/>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sp>
        <p:nvSpPr>
          <p:cNvPr id="10" name="TextBox 9"/>
          <p:cNvSpPr txBox="1"/>
          <p:nvPr/>
        </p:nvSpPr>
        <p:spPr>
          <a:xfrm>
            <a:off x="1115616" y="3861048"/>
            <a:ext cx="4752528" cy="646331"/>
          </a:xfrm>
          <a:prstGeom prst="rect">
            <a:avLst/>
          </a:prstGeom>
          <a:noFill/>
        </p:spPr>
        <p:txBody>
          <a:bodyPr wrap="square" rtlCol="0">
            <a:spAutoFit/>
          </a:bodyPr>
          <a:lstStyle/>
          <a:p>
            <a:pPr algn="ctr"/>
            <a:r>
              <a:rPr lang="nl-NL" dirty="0" smtClean="0"/>
              <a:t>Alleen de bovenste vier opties garanderen dat </a:t>
            </a:r>
            <a:r>
              <a:rPr lang="nl-NL" i="1" dirty="0" smtClean="0"/>
              <a:t>modus </a:t>
            </a:r>
            <a:r>
              <a:rPr lang="nl-NL" i="1" dirty="0" err="1" smtClean="0"/>
              <a:t>ponens</a:t>
            </a:r>
            <a:r>
              <a:rPr lang="nl-NL" i="1" dirty="0" smtClean="0"/>
              <a:t> </a:t>
            </a:r>
            <a:r>
              <a:rPr lang="nl-NL" dirty="0" smtClean="0"/>
              <a:t>geen loze afleidingsregel is.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17951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28" name="Table 27"/>
          <p:cNvGraphicFramePr>
            <a:graphicFrameLocks noGrp="1"/>
          </p:cNvGraphicFramePr>
          <p:nvPr/>
        </p:nvGraphicFramePr>
        <p:xfrm>
          <a:off x="2483769"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W</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29" name="Table 28"/>
          <p:cNvGraphicFramePr>
            <a:graphicFrameLocks noGrp="1"/>
          </p:cNvGraphicFramePr>
          <p:nvPr/>
        </p:nvGraphicFramePr>
        <p:xfrm>
          <a:off x="4788025"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0" name="Table 29"/>
          <p:cNvGraphicFramePr>
            <a:graphicFrameLocks noGrp="1"/>
          </p:cNvGraphicFramePr>
          <p:nvPr/>
        </p:nvGraphicFramePr>
        <p:xfrm>
          <a:off x="702027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Van redenering naar redeneervorm</a:t>
            </a:r>
            <a:endParaRPr lang="nl-NL" sz="3600" dirty="0"/>
          </a:p>
        </p:txBody>
      </p:sp>
      <p:sp>
        <p:nvSpPr>
          <p:cNvPr id="3" name="Content Placeholder 2"/>
          <p:cNvSpPr>
            <a:spLocks noGrp="1"/>
          </p:cNvSpPr>
          <p:nvPr>
            <p:ph idx="1"/>
          </p:nvPr>
        </p:nvSpPr>
        <p:spPr>
          <a:xfrm>
            <a:off x="395536" y="1484784"/>
            <a:ext cx="3538736" cy="1468760"/>
          </a:xfrm>
        </p:spPr>
        <p:txBody>
          <a:bodyPr>
            <a:normAutofit/>
          </a:bodyPr>
          <a:lstStyle/>
          <a:p>
            <a:pPr>
              <a:buNone/>
            </a:pPr>
            <a:r>
              <a:rPr lang="nl-NL" sz="1800" dirty="0" smtClean="0"/>
              <a:t>1. </a:t>
            </a:r>
            <a:r>
              <a:rPr lang="nl-NL" sz="1800" dirty="0" err="1" smtClean="0"/>
              <a:t>Socrates</a:t>
            </a:r>
            <a:r>
              <a:rPr lang="nl-NL" sz="1800" dirty="0" smtClean="0"/>
              <a:t> is mens</a:t>
            </a:r>
          </a:p>
          <a:p>
            <a:pPr>
              <a:buNone/>
            </a:pPr>
            <a:r>
              <a:rPr lang="nl-NL" sz="1800" dirty="0" smtClean="0"/>
              <a:t>2. Alle mensen zijn sterfelijk</a:t>
            </a:r>
          </a:p>
          <a:p>
            <a:pPr>
              <a:buNone/>
            </a:pPr>
            <a:r>
              <a:rPr lang="nl-NL" sz="1800" dirty="0" smtClean="0"/>
              <a:t>3. </a:t>
            </a:r>
            <a:r>
              <a:rPr lang="nl-NL" sz="1800" dirty="0" err="1" smtClean="0"/>
              <a:t>Socrates</a:t>
            </a:r>
            <a:r>
              <a:rPr lang="nl-NL" sz="1800" dirty="0" smtClean="0"/>
              <a:t> is sterfelijk</a:t>
            </a:r>
          </a:p>
          <a:p>
            <a:pPr>
              <a:buNone/>
            </a:pPr>
            <a:endParaRPr lang="nl-NL" sz="1800" dirty="0" smtClean="0"/>
          </a:p>
        </p:txBody>
      </p:sp>
      <p:sp>
        <p:nvSpPr>
          <p:cNvPr id="8" name="Content Placeholder 2"/>
          <p:cNvSpPr txBox="1">
            <a:spLocks/>
          </p:cNvSpPr>
          <p:nvPr/>
        </p:nvSpPr>
        <p:spPr>
          <a:xfrm>
            <a:off x="395536" y="2924944"/>
            <a:ext cx="2746648" cy="14687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a:t>
            </a:r>
            <a:r>
              <a:rPr kumimoji="0" lang="nl-NL" b="0" i="0" u="none" strike="noStrike" kern="1200" cap="none" spc="0" normalizeH="0" noProof="0" dirty="0" smtClean="0">
                <a:ln>
                  <a:noFill/>
                </a:ln>
                <a:solidFill>
                  <a:schemeClr val="tx1"/>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Het</a:t>
            </a:r>
            <a:r>
              <a:rPr kumimoji="0" lang="nl-NL" b="0" i="0" u="none" strike="noStrike" kern="1200" cap="none" spc="0" normalizeH="0" noProof="0" dirty="0" smtClean="0">
                <a:ln>
                  <a:noFill/>
                </a:ln>
                <a:solidFill>
                  <a:schemeClr val="tx1"/>
                </a:solidFill>
                <a:effectLst/>
                <a:uLnTx/>
                <a:uFillTx/>
                <a:latin typeface="+mn-lt"/>
                <a:ea typeface="+mn-ea"/>
                <a:cs typeface="+mn-cs"/>
              </a:rPr>
              <a:t> regent niet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straten</a:t>
            </a:r>
            <a:r>
              <a:rPr kumimoji="0" lang="nl-NL" b="0" i="0" u="none" strike="noStrike" kern="1200" cap="none" spc="0" normalizeH="0" noProof="0" dirty="0" smtClean="0">
                <a:ln>
                  <a:noFill/>
                </a:ln>
                <a:solidFill>
                  <a:schemeClr val="tx1"/>
                </a:solidFill>
                <a:effectLst/>
                <a:uLnTx/>
                <a:uFillTx/>
                <a:latin typeface="+mn-lt"/>
                <a:ea typeface="+mn-ea"/>
                <a:cs typeface="+mn-cs"/>
              </a:rPr>
              <a:t> worden niet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95536" y="4509120"/>
            <a:ext cx="3960440" cy="14687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t>
            </a:r>
            <a:r>
              <a:rPr lang="nl-NL" noProof="0" dirty="0" smtClean="0"/>
              <a:t>De maan is van kaas</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Alles wat van kaas is,</a:t>
            </a:r>
            <a:r>
              <a:rPr kumimoji="0" lang="nl-NL" b="0" i="0" u="none" strike="noStrike" kern="1200" cap="none" spc="0" normalizeH="0" noProof="0" dirty="0" smtClean="0">
                <a:ln>
                  <a:noFill/>
                </a:ln>
                <a:solidFill>
                  <a:schemeClr val="tx1"/>
                </a:solidFill>
                <a:effectLst/>
                <a:uLnTx/>
                <a:uFillTx/>
                <a:latin typeface="+mn-lt"/>
                <a:ea typeface="+mn-ea"/>
                <a:cs typeface="+mn-cs"/>
              </a:rPr>
              <a:t>                                       is niet eetbaar</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maan is niet                                    eetbaar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Right Arrow 15"/>
          <p:cNvSpPr/>
          <p:nvPr/>
        </p:nvSpPr>
        <p:spPr>
          <a:xfrm>
            <a:off x="3707904" y="1772816"/>
            <a:ext cx="100811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ight Arrow 16"/>
          <p:cNvSpPr/>
          <p:nvPr/>
        </p:nvSpPr>
        <p:spPr>
          <a:xfrm>
            <a:off x="3707904" y="3356992"/>
            <a:ext cx="100811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ight Arrow 17"/>
          <p:cNvSpPr/>
          <p:nvPr/>
        </p:nvSpPr>
        <p:spPr>
          <a:xfrm>
            <a:off x="3707904" y="4941168"/>
            <a:ext cx="100811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Content Placeholder 2"/>
          <p:cNvSpPr txBox="1">
            <a:spLocks/>
          </p:cNvSpPr>
          <p:nvPr/>
        </p:nvSpPr>
        <p:spPr>
          <a:xfrm>
            <a:off x="5004048" y="1484784"/>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1. X is 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2. Alle </a:t>
            </a:r>
            <a:r>
              <a:rPr lang="nl-NL" dirty="0" smtClean="0"/>
              <a:t>Y zijn Z</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3. </a:t>
            </a:r>
            <a:r>
              <a:rPr lang="nl-NL" noProof="0" dirty="0" smtClean="0"/>
              <a:t>X is Z</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TextBox 19"/>
          <p:cNvSpPr txBox="1"/>
          <p:nvPr/>
        </p:nvSpPr>
        <p:spPr>
          <a:xfrm>
            <a:off x="6804248" y="1630541"/>
            <a:ext cx="1800200" cy="646331"/>
          </a:xfrm>
          <a:prstGeom prst="rect">
            <a:avLst/>
          </a:prstGeom>
          <a:noFill/>
        </p:spPr>
        <p:txBody>
          <a:bodyPr wrap="square" rtlCol="0">
            <a:spAutoFit/>
          </a:bodyPr>
          <a:lstStyle/>
          <a:p>
            <a:r>
              <a:rPr lang="nl-NL" i="1" dirty="0" smtClean="0"/>
              <a:t>Geldige redeneervorm</a:t>
            </a:r>
            <a:endParaRPr lang="nl-NL" i="1" dirty="0"/>
          </a:p>
        </p:txBody>
      </p:sp>
      <p:sp>
        <p:nvSpPr>
          <p:cNvPr id="21" name="Content Placeholder 2"/>
          <p:cNvSpPr txBox="1">
            <a:spLocks/>
          </p:cNvSpPr>
          <p:nvPr/>
        </p:nvSpPr>
        <p:spPr>
          <a:xfrm>
            <a:off x="5004048" y="2968352"/>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1. </a:t>
            </a:r>
            <a:r>
              <a:rPr lang="nl-NL" dirty="0" smtClean="0"/>
              <a:t>Als P, dan Q</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2. </a:t>
            </a:r>
            <a:r>
              <a:rPr lang="nl-NL" dirty="0" err="1" smtClean="0"/>
              <a:t>niet-P</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3. </a:t>
            </a:r>
            <a:r>
              <a:rPr lang="nl-NL" dirty="0" err="1" smtClean="0"/>
              <a:t>niet-Q</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TextBox 21"/>
          <p:cNvSpPr txBox="1"/>
          <p:nvPr/>
        </p:nvSpPr>
        <p:spPr>
          <a:xfrm>
            <a:off x="6804248" y="3142709"/>
            <a:ext cx="1800200" cy="1138773"/>
          </a:xfrm>
          <a:prstGeom prst="rect">
            <a:avLst/>
          </a:prstGeom>
          <a:noFill/>
        </p:spPr>
        <p:txBody>
          <a:bodyPr wrap="square" rtlCol="0">
            <a:spAutoFit/>
          </a:bodyPr>
          <a:lstStyle/>
          <a:p>
            <a:r>
              <a:rPr lang="nl-NL" i="1" dirty="0" smtClean="0"/>
              <a:t>Ongeldige redeneervorm </a:t>
            </a:r>
            <a:r>
              <a:rPr lang="nl-NL" sz="1600" i="1" dirty="0" smtClean="0"/>
              <a:t>(negatie van het antecedent)</a:t>
            </a:r>
            <a:endParaRPr lang="nl-NL" i="1" dirty="0"/>
          </a:p>
        </p:txBody>
      </p:sp>
      <p:sp>
        <p:nvSpPr>
          <p:cNvPr id="23" name="Content Placeholder 2"/>
          <p:cNvSpPr txBox="1">
            <a:spLocks/>
          </p:cNvSpPr>
          <p:nvPr/>
        </p:nvSpPr>
        <p:spPr>
          <a:xfrm>
            <a:off x="5004048" y="4509120"/>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1. </a:t>
            </a:r>
            <a:r>
              <a:rPr lang="nl-NL" dirty="0" smtClean="0"/>
              <a:t>X is Y</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2. </a:t>
            </a:r>
            <a:r>
              <a:rPr lang="nl-NL" dirty="0" smtClean="0"/>
              <a:t>Alle Y zijn Z</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3. </a:t>
            </a:r>
            <a:r>
              <a:rPr lang="nl-NL" noProof="0" dirty="0" smtClean="0"/>
              <a:t>X is Z</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TextBox 23"/>
          <p:cNvSpPr txBox="1"/>
          <p:nvPr/>
        </p:nvSpPr>
        <p:spPr>
          <a:xfrm>
            <a:off x="6804248" y="4683477"/>
            <a:ext cx="2160240" cy="1138773"/>
          </a:xfrm>
          <a:prstGeom prst="rect">
            <a:avLst/>
          </a:prstGeom>
          <a:noFill/>
        </p:spPr>
        <p:txBody>
          <a:bodyPr wrap="square" rtlCol="0">
            <a:spAutoFit/>
          </a:bodyPr>
          <a:lstStyle/>
          <a:p>
            <a:r>
              <a:rPr lang="nl-NL" i="1" dirty="0" smtClean="0"/>
              <a:t>Geldige redeneervorm </a:t>
            </a:r>
            <a:r>
              <a:rPr lang="nl-NL" sz="1600" i="1" dirty="0" smtClean="0"/>
              <a:t>(dezelfde als die van de redenering bovenaan!)</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7" grpId="0" animBg="1"/>
      <p:bldP spid="18" grpId="0" animBg="1"/>
      <p:bldP spid="21" grpId="0"/>
      <p:bldP spid="22" grpId="0"/>
      <p:bldP spid="23" grpId="0"/>
      <p:bldP spid="2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17951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b="1" dirty="0" smtClean="0">
                          <a:solidFill>
                            <a:srgbClr val="00B050"/>
                          </a:solidFill>
                        </a:rPr>
                        <a:t>O</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28" name="Table 27"/>
          <p:cNvGraphicFramePr>
            <a:graphicFrameLocks noGrp="1"/>
          </p:cNvGraphicFramePr>
          <p:nvPr/>
        </p:nvGraphicFramePr>
        <p:xfrm>
          <a:off x="2483769"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b="1" dirty="0" smtClean="0">
                          <a:solidFill>
                            <a:srgbClr val="00B050"/>
                          </a:solidFill>
                        </a:rPr>
                        <a:t>O</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graphicFrame>
        <p:nvGraphicFramePr>
          <p:cNvPr id="29" name="Table 28"/>
          <p:cNvGraphicFramePr>
            <a:graphicFrameLocks noGrp="1"/>
          </p:cNvGraphicFramePr>
          <p:nvPr/>
        </p:nvGraphicFramePr>
        <p:xfrm>
          <a:off x="4788025"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30" name="Table 29"/>
          <p:cNvGraphicFramePr>
            <a:graphicFrameLocks noGrp="1"/>
          </p:cNvGraphicFramePr>
          <p:nvPr/>
        </p:nvGraphicFramePr>
        <p:xfrm>
          <a:off x="702027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sp>
        <p:nvSpPr>
          <p:cNvPr id="6" name="TextBox 5"/>
          <p:cNvSpPr txBox="1"/>
          <p:nvPr/>
        </p:nvSpPr>
        <p:spPr>
          <a:xfrm>
            <a:off x="179512" y="3934797"/>
            <a:ext cx="4392488" cy="646331"/>
          </a:xfrm>
          <a:prstGeom prst="rect">
            <a:avLst/>
          </a:prstGeom>
          <a:noFill/>
        </p:spPr>
        <p:txBody>
          <a:bodyPr wrap="square" rtlCol="0">
            <a:spAutoFit/>
          </a:bodyPr>
          <a:lstStyle/>
          <a:p>
            <a:pPr algn="ctr"/>
            <a:r>
              <a:rPr lang="nl-NL" dirty="0" smtClean="0"/>
              <a:t>Alleen de eerste twee opties                            garanderen dat </a:t>
            </a:r>
            <a:r>
              <a:rPr lang="nl-NL" i="1" dirty="0" smtClean="0"/>
              <a:t>ex </a:t>
            </a:r>
            <a:r>
              <a:rPr lang="nl-NL" i="1" dirty="0" err="1" smtClean="0"/>
              <a:t>consequentia</a:t>
            </a:r>
            <a:r>
              <a:rPr lang="nl-NL" i="1" dirty="0" smtClean="0"/>
              <a:t> </a:t>
            </a:r>
            <a:r>
              <a:rPr lang="nl-NL" u="sng" dirty="0" smtClean="0"/>
              <a:t>on</a:t>
            </a:r>
            <a:r>
              <a:rPr lang="nl-NL" dirty="0" smtClean="0"/>
              <a:t>geldig is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17951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b="0" dirty="0" smtClean="0">
                          <a:solidFill>
                            <a:schemeClr val="tx1"/>
                          </a:solidFill>
                        </a:rPr>
                        <a:t>O</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W</a:t>
                      </a:r>
                      <a:endParaRPr lang="nl-NL" sz="1100" dirty="0"/>
                    </a:p>
                  </a:txBody>
                  <a:tcPr/>
                </a:tc>
              </a:tr>
            </a:tbl>
          </a:graphicData>
        </a:graphic>
      </p:graphicFrame>
      <p:graphicFrame>
        <p:nvGraphicFramePr>
          <p:cNvPr id="28" name="Table 27"/>
          <p:cNvGraphicFramePr>
            <a:graphicFrameLocks noGrp="1"/>
          </p:cNvGraphicFramePr>
          <p:nvPr/>
        </p:nvGraphicFramePr>
        <p:xfrm>
          <a:off x="2483769"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b="0" dirty="0" smtClean="0">
                          <a:solidFill>
                            <a:schemeClr val="tx1"/>
                          </a:solidFill>
                        </a:rPr>
                        <a:t>O</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17951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b="0" dirty="0" smtClean="0">
                          <a:solidFill>
                            <a:schemeClr val="tx1"/>
                          </a:solidFill>
                        </a:rPr>
                        <a:t>O</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b="1" dirty="0" smtClean="0">
                          <a:solidFill>
                            <a:srgbClr val="00B050"/>
                          </a:solidFill>
                        </a:rPr>
                        <a:t>O</a:t>
                      </a:r>
                      <a:endParaRPr lang="nl-NL" sz="1100" b="1" dirty="0">
                        <a:solidFill>
                          <a:srgbClr val="00B050"/>
                        </a:solidFill>
                      </a:endParaRPr>
                    </a:p>
                  </a:txBody>
                  <a:tcPr/>
                </a:tc>
                <a:tc>
                  <a:txBody>
                    <a:bodyPr/>
                    <a:lstStyle/>
                    <a:p>
                      <a:r>
                        <a:rPr lang="nl-NL" sz="1100" b="1" dirty="0" smtClean="0">
                          <a:solidFill>
                            <a:srgbClr val="00B050"/>
                          </a:solidFill>
                        </a:rPr>
                        <a:t>O</a:t>
                      </a:r>
                      <a:endParaRPr lang="nl-NL" sz="1100" b="1" dirty="0">
                        <a:solidFill>
                          <a:srgbClr val="00B050"/>
                        </a:solidFill>
                      </a:endParaRPr>
                    </a:p>
                  </a:txBody>
                  <a:tcPr/>
                </a:tc>
                <a:tc>
                  <a:txBody>
                    <a:bodyPr/>
                    <a:lstStyle/>
                    <a:p>
                      <a:r>
                        <a:rPr lang="nl-NL" sz="1100" b="1" dirty="0" smtClean="0">
                          <a:solidFill>
                            <a:srgbClr val="00B050"/>
                          </a:solidFill>
                        </a:rPr>
                        <a:t>W</a:t>
                      </a:r>
                      <a:endParaRPr lang="nl-NL" sz="1100" b="1" dirty="0">
                        <a:solidFill>
                          <a:srgbClr val="00B050"/>
                        </a:solidFill>
                      </a:endParaRPr>
                    </a:p>
                  </a:txBody>
                  <a:tcPr/>
                </a:tc>
              </a:tr>
            </a:tbl>
          </a:graphicData>
        </a:graphic>
      </p:graphicFrame>
      <p:graphicFrame>
        <p:nvGraphicFramePr>
          <p:cNvPr id="28" name="Table 27"/>
          <p:cNvGraphicFramePr>
            <a:graphicFrameLocks noGrp="1"/>
          </p:cNvGraphicFramePr>
          <p:nvPr/>
        </p:nvGraphicFramePr>
        <p:xfrm>
          <a:off x="2483769"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b="0" dirty="0" smtClean="0">
                          <a:solidFill>
                            <a:schemeClr val="tx1"/>
                          </a:solidFill>
                        </a:rPr>
                        <a:t>O</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bl>
          </a:graphicData>
        </a:graphic>
      </p:graphicFrame>
      <p:sp>
        <p:nvSpPr>
          <p:cNvPr id="4" name="TextBox 3"/>
          <p:cNvSpPr txBox="1"/>
          <p:nvPr/>
        </p:nvSpPr>
        <p:spPr>
          <a:xfrm>
            <a:off x="1115616" y="3861048"/>
            <a:ext cx="4752528" cy="646331"/>
          </a:xfrm>
          <a:prstGeom prst="rect">
            <a:avLst/>
          </a:prstGeom>
          <a:noFill/>
        </p:spPr>
        <p:txBody>
          <a:bodyPr wrap="square" rtlCol="0">
            <a:spAutoFit/>
          </a:bodyPr>
          <a:lstStyle/>
          <a:p>
            <a:pPr algn="ctr"/>
            <a:r>
              <a:rPr lang="nl-NL" dirty="0" smtClean="0"/>
              <a:t>Alleen de eerste optie garandeert dat </a:t>
            </a:r>
            <a:r>
              <a:rPr lang="nl-NL" i="1" dirty="0" smtClean="0"/>
              <a:t>modus tollens </a:t>
            </a:r>
            <a:r>
              <a:rPr lang="nl-NL" dirty="0" smtClean="0"/>
              <a:t>geen loze afleidingsregel is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179512" y="1916832"/>
          <a:ext cx="1872207" cy="1465476"/>
        </p:xfrm>
        <a:graphic>
          <a:graphicData uri="http://schemas.openxmlformats.org/drawingml/2006/table">
            <a:tbl>
              <a:tblPr firstRow="1" bandRow="1">
                <a:tableStyleId>{5C22544A-7EE6-4342-B048-85BDC9FD1C3A}</a:tableStyleId>
              </a:tblPr>
              <a:tblGrid>
                <a:gridCol w="624069"/>
                <a:gridCol w="624069"/>
                <a:gridCol w="624069"/>
              </a:tblGrid>
              <a:tr h="429156">
                <a:tc>
                  <a:txBody>
                    <a:bodyPr/>
                    <a:lstStyle/>
                    <a:p>
                      <a:r>
                        <a:rPr lang="nl-NL" sz="1100" dirty="0" smtClean="0"/>
                        <a:t>P</a:t>
                      </a:r>
                      <a:endParaRPr lang="nl-NL" sz="1100" dirty="0"/>
                    </a:p>
                  </a:txBody>
                  <a:tcPr/>
                </a:tc>
                <a:tc>
                  <a:txBody>
                    <a:bodyPr/>
                    <a:lstStyle/>
                    <a:p>
                      <a:r>
                        <a:rPr lang="nl-NL" sz="1100" dirty="0" smtClean="0"/>
                        <a:t>Q</a:t>
                      </a:r>
                      <a:endParaRPr lang="nl-NL" sz="1100" dirty="0"/>
                    </a:p>
                  </a:txBody>
                  <a:tcPr/>
                </a:tc>
                <a:tc>
                  <a:txBody>
                    <a:bodyPr/>
                    <a:lstStyle/>
                    <a:p>
                      <a:r>
                        <a:rPr lang="nl-NL" sz="1100" dirty="0" smtClean="0"/>
                        <a:t>P</a:t>
                      </a:r>
                      <a:r>
                        <a:rPr lang="nl-NL" sz="1100" baseline="0" dirty="0" smtClean="0"/>
                        <a:t> </a:t>
                      </a:r>
                      <a:r>
                        <a:rPr lang="nl-NL" sz="1100" b="1" dirty="0" smtClean="0"/>
                        <a:t>→ Q</a:t>
                      </a:r>
                      <a:endParaRPr lang="nl-NL" sz="1100" dirty="0"/>
                    </a:p>
                  </a:txBody>
                  <a:tcPr/>
                </a:tc>
              </a:tr>
              <a:tr h="240892">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dirty="0" smtClean="0"/>
                        <a:t>W</a:t>
                      </a:r>
                      <a:endParaRPr lang="nl-NL" sz="1100" dirty="0"/>
                    </a:p>
                  </a:txBody>
                  <a:tcPr/>
                </a:tc>
                <a:tc>
                  <a:txBody>
                    <a:bodyPr/>
                    <a:lstStyle/>
                    <a:p>
                      <a:r>
                        <a:rPr lang="nl-NL" sz="1100" dirty="0" smtClean="0"/>
                        <a:t>O</a:t>
                      </a:r>
                      <a:endParaRPr lang="nl-NL" sz="1100" dirty="0"/>
                    </a:p>
                  </a:txBody>
                  <a:tcPr/>
                </a:tc>
                <a:tc>
                  <a:txBody>
                    <a:bodyPr/>
                    <a:lstStyle/>
                    <a:p>
                      <a:r>
                        <a:rPr lang="nl-NL" sz="1100" dirty="0" smtClean="0"/>
                        <a:t>O</a:t>
                      </a:r>
                      <a:endParaRPr lang="nl-NL" sz="1100" dirty="0"/>
                    </a:p>
                  </a:txBody>
                  <a:tcPr/>
                </a:tc>
              </a:tr>
              <a:tr h="240892">
                <a:tc>
                  <a:txBody>
                    <a:bodyPr/>
                    <a:lstStyle/>
                    <a:p>
                      <a:r>
                        <a:rPr lang="nl-NL" sz="1100" b="0" dirty="0" smtClean="0">
                          <a:solidFill>
                            <a:schemeClr val="tx1"/>
                          </a:solidFill>
                        </a:rPr>
                        <a:t>O</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c>
                  <a:txBody>
                    <a:bodyPr/>
                    <a:lstStyle/>
                    <a:p>
                      <a:r>
                        <a:rPr lang="nl-NL" sz="1100" b="0" dirty="0" smtClean="0">
                          <a:solidFill>
                            <a:schemeClr val="tx1"/>
                          </a:solidFill>
                        </a:rPr>
                        <a:t>W</a:t>
                      </a:r>
                      <a:endParaRPr lang="nl-NL" sz="1100" b="0" dirty="0">
                        <a:solidFill>
                          <a:schemeClr val="tx1"/>
                        </a:solidFill>
                      </a:endParaRPr>
                    </a:p>
                  </a:txBody>
                  <a:tcPr/>
                </a:tc>
              </a:tr>
              <a:tr h="240892">
                <a:tc>
                  <a:txBody>
                    <a:bodyPr/>
                    <a:lstStyle/>
                    <a:p>
                      <a:r>
                        <a:rPr lang="nl-NL" sz="1100" b="0" dirty="0" smtClean="0">
                          <a:solidFill>
                            <a:srgbClr val="002060"/>
                          </a:solidFill>
                        </a:rPr>
                        <a:t>O</a:t>
                      </a:r>
                      <a:endParaRPr lang="nl-NL" sz="1100" b="0" dirty="0">
                        <a:solidFill>
                          <a:srgbClr val="002060"/>
                        </a:solidFill>
                      </a:endParaRPr>
                    </a:p>
                  </a:txBody>
                  <a:tcPr/>
                </a:tc>
                <a:tc>
                  <a:txBody>
                    <a:bodyPr/>
                    <a:lstStyle/>
                    <a:p>
                      <a:r>
                        <a:rPr lang="nl-NL" sz="1100" b="0" dirty="0" smtClean="0">
                          <a:solidFill>
                            <a:srgbClr val="002060"/>
                          </a:solidFill>
                        </a:rPr>
                        <a:t>O</a:t>
                      </a:r>
                      <a:endParaRPr lang="nl-NL" sz="1100" b="0" dirty="0">
                        <a:solidFill>
                          <a:srgbClr val="002060"/>
                        </a:solidFill>
                      </a:endParaRPr>
                    </a:p>
                  </a:txBody>
                  <a:tcPr/>
                </a:tc>
                <a:tc>
                  <a:txBody>
                    <a:bodyPr/>
                    <a:lstStyle/>
                    <a:p>
                      <a:r>
                        <a:rPr lang="nl-NL" sz="1100" b="0" dirty="0" smtClean="0">
                          <a:solidFill>
                            <a:srgbClr val="002060"/>
                          </a:solidFill>
                        </a:rPr>
                        <a:t>W</a:t>
                      </a:r>
                      <a:endParaRPr lang="nl-NL" sz="1100" b="0" dirty="0">
                        <a:solidFill>
                          <a:srgbClr val="002060"/>
                        </a:solidFill>
                      </a:endParaRPr>
                    </a:p>
                  </a:txBody>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827584" y="1916832"/>
          <a:ext cx="6696744" cy="2939512"/>
        </p:xfrm>
        <a:graphic>
          <a:graphicData uri="http://schemas.openxmlformats.org/drawingml/2006/table">
            <a:tbl>
              <a:tblPr firstRow="1" bandRow="1">
                <a:tableStyleId>{5C22544A-7EE6-4342-B048-85BDC9FD1C3A}</a:tableStyleId>
              </a:tblPr>
              <a:tblGrid>
                <a:gridCol w="2232248"/>
                <a:gridCol w="2232248"/>
                <a:gridCol w="2232248"/>
              </a:tblGrid>
              <a:tr h="648072">
                <a:tc>
                  <a:txBody>
                    <a:bodyPr/>
                    <a:lstStyle/>
                    <a:p>
                      <a:pPr algn="ctr"/>
                      <a:r>
                        <a:rPr lang="nl-NL" sz="2800" dirty="0" smtClean="0"/>
                        <a:t>P</a:t>
                      </a:r>
                      <a:endParaRPr lang="nl-NL" sz="2800" dirty="0"/>
                    </a:p>
                  </a:txBody>
                  <a:tcPr/>
                </a:tc>
                <a:tc>
                  <a:txBody>
                    <a:bodyPr/>
                    <a:lstStyle/>
                    <a:p>
                      <a:pPr algn="ctr"/>
                      <a:r>
                        <a:rPr lang="nl-NL" sz="2800" dirty="0" smtClean="0"/>
                        <a:t>Q</a:t>
                      </a:r>
                      <a:endParaRPr lang="nl-NL" sz="2800" dirty="0"/>
                    </a:p>
                  </a:txBody>
                  <a:tcPr/>
                </a:tc>
                <a:tc>
                  <a:txBody>
                    <a:bodyPr/>
                    <a:lstStyle/>
                    <a:p>
                      <a:pPr algn="ctr"/>
                      <a:r>
                        <a:rPr lang="nl-NL" sz="2800" dirty="0" smtClean="0"/>
                        <a:t>P </a:t>
                      </a:r>
                      <a:r>
                        <a:rPr lang="nl-NL" sz="2800" b="1" dirty="0" smtClean="0"/>
                        <a:t>→ Q</a:t>
                      </a:r>
                      <a:endParaRPr lang="nl-NL" sz="2800" dirty="0"/>
                    </a:p>
                  </a:txBody>
                  <a:tcPr/>
                </a:tc>
              </a:tr>
              <a:tr h="572860">
                <a:tc>
                  <a:txBody>
                    <a:bodyPr/>
                    <a:lstStyle/>
                    <a:p>
                      <a:pPr algn="ctr"/>
                      <a:r>
                        <a:rPr lang="nl-NL" sz="2800" b="0" dirty="0" smtClean="0">
                          <a:solidFill>
                            <a:schemeClr val="tx1"/>
                          </a:solidFill>
                        </a:rPr>
                        <a:t>W</a:t>
                      </a:r>
                      <a:endParaRPr lang="nl-NL" sz="2800" b="0" dirty="0">
                        <a:solidFill>
                          <a:schemeClr val="tx1"/>
                        </a:solidFill>
                      </a:endParaRPr>
                    </a:p>
                  </a:txBody>
                  <a:tcPr/>
                </a:tc>
                <a:tc>
                  <a:txBody>
                    <a:bodyPr/>
                    <a:lstStyle/>
                    <a:p>
                      <a:pPr algn="ctr"/>
                      <a:r>
                        <a:rPr lang="nl-NL" sz="2800" b="0" dirty="0" smtClean="0">
                          <a:solidFill>
                            <a:schemeClr val="tx1"/>
                          </a:solidFill>
                        </a:rPr>
                        <a:t>W</a:t>
                      </a:r>
                      <a:endParaRPr lang="nl-NL" sz="2800" b="0" dirty="0">
                        <a:solidFill>
                          <a:schemeClr val="tx1"/>
                        </a:solidFill>
                      </a:endParaRPr>
                    </a:p>
                  </a:txBody>
                  <a:tcPr/>
                </a:tc>
                <a:tc>
                  <a:txBody>
                    <a:bodyPr/>
                    <a:lstStyle/>
                    <a:p>
                      <a:pPr algn="ctr"/>
                      <a:r>
                        <a:rPr lang="nl-NL" sz="2800" b="0" dirty="0" smtClean="0">
                          <a:solidFill>
                            <a:schemeClr val="tx1"/>
                          </a:solidFill>
                        </a:rPr>
                        <a:t>W</a:t>
                      </a:r>
                      <a:endParaRPr lang="nl-NL" sz="2800" b="0" dirty="0">
                        <a:solidFill>
                          <a:schemeClr val="tx1"/>
                        </a:solidFill>
                      </a:endParaRPr>
                    </a:p>
                  </a:txBody>
                  <a:tcPr/>
                </a:tc>
              </a:tr>
              <a:tr h="572860">
                <a:tc>
                  <a:txBody>
                    <a:bodyPr/>
                    <a:lstStyle/>
                    <a:p>
                      <a:pPr algn="ctr"/>
                      <a:r>
                        <a:rPr lang="nl-NL" sz="2800" dirty="0" smtClean="0"/>
                        <a:t>W</a:t>
                      </a:r>
                      <a:endParaRPr lang="nl-NL" sz="2800" dirty="0"/>
                    </a:p>
                  </a:txBody>
                  <a:tcPr/>
                </a:tc>
                <a:tc>
                  <a:txBody>
                    <a:bodyPr/>
                    <a:lstStyle/>
                    <a:p>
                      <a:pPr algn="ctr"/>
                      <a:r>
                        <a:rPr lang="nl-NL" sz="2800" dirty="0" smtClean="0"/>
                        <a:t>O</a:t>
                      </a:r>
                      <a:endParaRPr lang="nl-NL" sz="2800" dirty="0"/>
                    </a:p>
                  </a:txBody>
                  <a:tcPr/>
                </a:tc>
                <a:tc>
                  <a:txBody>
                    <a:bodyPr/>
                    <a:lstStyle/>
                    <a:p>
                      <a:pPr algn="ctr"/>
                      <a:r>
                        <a:rPr lang="nl-NL" sz="2800" dirty="0" smtClean="0"/>
                        <a:t>O</a:t>
                      </a:r>
                      <a:endParaRPr lang="nl-NL" sz="2800" dirty="0"/>
                    </a:p>
                  </a:txBody>
                  <a:tcPr/>
                </a:tc>
              </a:tr>
              <a:tr h="572860">
                <a:tc>
                  <a:txBody>
                    <a:bodyPr/>
                    <a:lstStyle/>
                    <a:p>
                      <a:pPr algn="ctr"/>
                      <a:r>
                        <a:rPr lang="nl-NL" sz="2800" b="0" dirty="0" smtClean="0">
                          <a:solidFill>
                            <a:schemeClr val="tx1"/>
                          </a:solidFill>
                        </a:rPr>
                        <a:t>O</a:t>
                      </a:r>
                      <a:endParaRPr lang="nl-NL" sz="2800" b="0" dirty="0">
                        <a:solidFill>
                          <a:schemeClr val="tx1"/>
                        </a:solidFill>
                      </a:endParaRPr>
                    </a:p>
                  </a:txBody>
                  <a:tcPr/>
                </a:tc>
                <a:tc>
                  <a:txBody>
                    <a:bodyPr/>
                    <a:lstStyle/>
                    <a:p>
                      <a:pPr algn="ctr"/>
                      <a:r>
                        <a:rPr lang="nl-NL" sz="2800" b="0" dirty="0" smtClean="0">
                          <a:solidFill>
                            <a:schemeClr val="tx1"/>
                          </a:solidFill>
                        </a:rPr>
                        <a:t>W</a:t>
                      </a:r>
                      <a:endParaRPr lang="nl-NL" sz="2800" b="0" dirty="0">
                        <a:solidFill>
                          <a:schemeClr val="tx1"/>
                        </a:solidFill>
                      </a:endParaRPr>
                    </a:p>
                  </a:txBody>
                  <a:tcPr/>
                </a:tc>
                <a:tc>
                  <a:txBody>
                    <a:bodyPr/>
                    <a:lstStyle/>
                    <a:p>
                      <a:pPr algn="ctr"/>
                      <a:r>
                        <a:rPr lang="nl-NL" sz="2800" b="0" dirty="0" smtClean="0">
                          <a:solidFill>
                            <a:schemeClr val="tx1"/>
                          </a:solidFill>
                        </a:rPr>
                        <a:t>W</a:t>
                      </a:r>
                      <a:endParaRPr lang="nl-NL" sz="2800" b="0" dirty="0">
                        <a:solidFill>
                          <a:schemeClr val="tx1"/>
                        </a:solidFill>
                      </a:endParaRPr>
                    </a:p>
                  </a:txBody>
                  <a:tcPr/>
                </a:tc>
              </a:tr>
              <a:tr h="572860">
                <a:tc>
                  <a:txBody>
                    <a:bodyPr/>
                    <a:lstStyle/>
                    <a:p>
                      <a:pPr algn="ctr"/>
                      <a:r>
                        <a:rPr lang="nl-NL" sz="2800" b="0" dirty="0" smtClean="0">
                          <a:solidFill>
                            <a:srgbClr val="002060"/>
                          </a:solidFill>
                        </a:rPr>
                        <a:t>O</a:t>
                      </a:r>
                      <a:endParaRPr lang="nl-NL" sz="2800" b="0" dirty="0">
                        <a:solidFill>
                          <a:srgbClr val="002060"/>
                        </a:solidFill>
                      </a:endParaRPr>
                    </a:p>
                  </a:txBody>
                  <a:tcPr/>
                </a:tc>
                <a:tc>
                  <a:txBody>
                    <a:bodyPr/>
                    <a:lstStyle/>
                    <a:p>
                      <a:pPr algn="ctr"/>
                      <a:r>
                        <a:rPr lang="nl-NL" sz="2800" b="0" dirty="0" smtClean="0">
                          <a:solidFill>
                            <a:srgbClr val="002060"/>
                          </a:solidFill>
                        </a:rPr>
                        <a:t>O</a:t>
                      </a:r>
                      <a:endParaRPr lang="nl-NL" sz="2800" b="0" dirty="0">
                        <a:solidFill>
                          <a:srgbClr val="002060"/>
                        </a:solidFill>
                      </a:endParaRPr>
                    </a:p>
                  </a:txBody>
                  <a:tcPr/>
                </a:tc>
                <a:tc>
                  <a:txBody>
                    <a:bodyPr/>
                    <a:lstStyle/>
                    <a:p>
                      <a:pPr algn="ctr"/>
                      <a:r>
                        <a:rPr lang="nl-NL" sz="2800" b="0" dirty="0" smtClean="0">
                          <a:solidFill>
                            <a:srgbClr val="002060"/>
                          </a:solidFill>
                        </a:rPr>
                        <a:t>W</a:t>
                      </a:r>
                      <a:endParaRPr lang="nl-NL" sz="2800" b="0" dirty="0">
                        <a:solidFill>
                          <a:srgbClr val="002060"/>
                        </a:solidFill>
                      </a:endParaRPr>
                    </a:p>
                  </a:txBody>
                  <a:tcPr/>
                </a:tc>
              </a:tr>
            </a:tbl>
          </a:graphicData>
        </a:graphic>
      </p:graphicFrame>
      <p:sp>
        <p:nvSpPr>
          <p:cNvPr id="3" name="Title 1"/>
          <p:cNvSpPr>
            <a:spLocks noGrp="1"/>
          </p:cNvSpPr>
          <p:nvPr>
            <p:ph type="title"/>
          </p:nvPr>
        </p:nvSpPr>
        <p:spPr>
          <a:xfrm>
            <a:off x="251520" y="274638"/>
            <a:ext cx="8686800" cy="1143000"/>
          </a:xfrm>
        </p:spPr>
        <p:txBody>
          <a:bodyPr>
            <a:normAutofit/>
          </a:bodyPr>
          <a:lstStyle/>
          <a:p>
            <a:r>
              <a:rPr lang="nl-NL" sz="3200" dirty="0" smtClean="0"/>
              <a:t>De waarheidstafel van de implicatie (→)</a:t>
            </a:r>
            <a:endParaRPr lang="nl-NL" sz="3200" dirty="0"/>
          </a:p>
        </p:txBody>
      </p:sp>
      <p:sp>
        <p:nvSpPr>
          <p:cNvPr id="4" name="TextBox 3"/>
          <p:cNvSpPr txBox="1"/>
          <p:nvPr/>
        </p:nvSpPr>
        <p:spPr>
          <a:xfrm>
            <a:off x="683568" y="5301208"/>
            <a:ext cx="7128792" cy="923330"/>
          </a:xfrm>
          <a:prstGeom prst="rect">
            <a:avLst/>
          </a:prstGeom>
          <a:noFill/>
        </p:spPr>
        <p:txBody>
          <a:bodyPr wrap="square" rtlCol="0">
            <a:spAutoFit/>
          </a:bodyPr>
          <a:lstStyle/>
          <a:p>
            <a:r>
              <a:rPr lang="nl-NL" dirty="0" smtClean="0"/>
              <a:t>Alleen deze waarheidsfunctie resulteert in de semantische geldigheid van </a:t>
            </a:r>
            <a:r>
              <a:rPr lang="nl-NL" i="1" dirty="0" smtClean="0"/>
              <a:t>modus </a:t>
            </a:r>
            <a:r>
              <a:rPr lang="nl-NL" i="1" dirty="0" err="1" smtClean="0"/>
              <a:t>ponens</a:t>
            </a:r>
            <a:r>
              <a:rPr lang="nl-NL" i="1" dirty="0" smtClean="0"/>
              <a:t> </a:t>
            </a:r>
            <a:r>
              <a:rPr lang="nl-NL" dirty="0" smtClean="0"/>
              <a:t>en </a:t>
            </a:r>
            <a:r>
              <a:rPr lang="nl-NL" i="1" dirty="0" smtClean="0"/>
              <a:t>modus tollens</a:t>
            </a:r>
            <a:r>
              <a:rPr lang="nl-NL" dirty="0" smtClean="0"/>
              <a:t>, en in de semantische </a:t>
            </a:r>
            <a:r>
              <a:rPr lang="nl-NL" u="sng" dirty="0" smtClean="0"/>
              <a:t>on</a:t>
            </a:r>
            <a:r>
              <a:rPr lang="nl-NL" dirty="0" smtClean="0"/>
              <a:t>geldigheid van  </a:t>
            </a:r>
            <a:r>
              <a:rPr lang="nl-NL" i="1" dirty="0" smtClean="0"/>
              <a:t>ex </a:t>
            </a:r>
            <a:r>
              <a:rPr lang="nl-NL" i="1" dirty="0" err="1" smtClean="0"/>
              <a:t>consequentia</a:t>
            </a:r>
            <a:r>
              <a:rPr lang="nl-NL" dirty="0" smtClean="0"/>
              <a:t> en </a:t>
            </a:r>
            <a:r>
              <a:rPr lang="nl-NL" i="1" dirty="0" smtClean="0"/>
              <a:t>negatie van het antecedent</a:t>
            </a:r>
            <a:r>
              <a:rPr lang="nl-NL" dirty="0" smtClean="0"/>
              <a:t> (ga voor laatste na!)</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nvGraphicFramePr>
        <p:xfrm>
          <a:off x="827584" y="1916832"/>
          <a:ext cx="6696744" cy="2939512"/>
        </p:xfrm>
        <a:graphic>
          <a:graphicData uri="http://schemas.openxmlformats.org/drawingml/2006/table">
            <a:tbl>
              <a:tblPr firstRow="1" bandRow="1">
                <a:tableStyleId>{5C22544A-7EE6-4342-B048-85BDC9FD1C3A}</a:tableStyleId>
              </a:tblPr>
              <a:tblGrid>
                <a:gridCol w="2232248"/>
                <a:gridCol w="2232248"/>
                <a:gridCol w="2232248"/>
              </a:tblGrid>
              <a:tr h="648072">
                <a:tc>
                  <a:txBody>
                    <a:bodyPr/>
                    <a:lstStyle/>
                    <a:p>
                      <a:pPr algn="ctr"/>
                      <a:r>
                        <a:rPr lang="nl-NL" sz="2800" dirty="0" smtClean="0"/>
                        <a:t>P</a:t>
                      </a:r>
                      <a:endParaRPr lang="nl-NL" sz="2800" dirty="0"/>
                    </a:p>
                  </a:txBody>
                  <a:tcPr/>
                </a:tc>
                <a:tc>
                  <a:txBody>
                    <a:bodyPr/>
                    <a:lstStyle/>
                    <a:p>
                      <a:pPr algn="ctr"/>
                      <a:r>
                        <a:rPr lang="nl-NL" sz="2800" dirty="0" smtClean="0"/>
                        <a:t>Q</a:t>
                      </a:r>
                      <a:endParaRPr lang="nl-NL" sz="2800" dirty="0"/>
                    </a:p>
                  </a:txBody>
                  <a:tcPr/>
                </a:tc>
                <a:tc>
                  <a:txBody>
                    <a:bodyPr/>
                    <a:lstStyle/>
                    <a:p>
                      <a:pPr algn="ctr"/>
                      <a:r>
                        <a:rPr lang="nl-NL" sz="2800" dirty="0" smtClean="0"/>
                        <a:t>P </a:t>
                      </a:r>
                      <a:r>
                        <a:rPr lang="nl-NL" sz="2800" b="1" dirty="0" smtClean="0"/>
                        <a:t>→ Q</a:t>
                      </a:r>
                      <a:endParaRPr lang="nl-NL" sz="2800" dirty="0"/>
                    </a:p>
                  </a:txBody>
                  <a:tcPr/>
                </a:tc>
              </a:tr>
              <a:tr h="572860">
                <a:tc>
                  <a:txBody>
                    <a:bodyPr/>
                    <a:lstStyle/>
                    <a:p>
                      <a:pPr algn="ctr"/>
                      <a:r>
                        <a:rPr lang="nl-NL" sz="2800" b="0" dirty="0" smtClean="0">
                          <a:solidFill>
                            <a:schemeClr val="tx1"/>
                          </a:solidFill>
                        </a:rPr>
                        <a:t>W</a:t>
                      </a:r>
                      <a:endParaRPr lang="nl-NL" sz="2800" b="0" dirty="0">
                        <a:solidFill>
                          <a:schemeClr val="tx1"/>
                        </a:solidFill>
                      </a:endParaRPr>
                    </a:p>
                  </a:txBody>
                  <a:tcPr/>
                </a:tc>
                <a:tc>
                  <a:txBody>
                    <a:bodyPr/>
                    <a:lstStyle/>
                    <a:p>
                      <a:pPr algn="ctr"/>
                      <a:r>
                        <a:rPr lang="nl-NL" sz="2800" b="0" dirty="0" smtClean="0">
                          <a:solidFill>
                            <a:schemeClr val="tx1"/>
                          </a:solidFill>
                        </a:rPr>
                        <a:t>W</a:t>
                      </a:r>
                      <a:endParaRPr lang="nl-NL" sz="2800" b="0" dirty="0">
                        <a:solidFill>
                          <a:schemeClr val="tx1"/>
                        </a:solidFill>
                      </a:endParaRPr>
                    </a:p>
                  </a:txBody>
                  <a:tcPr/>
                </a:tc>
                <a:tc>
                  <a:txBody>
                    <a:bodyPr/>
                    <a:lstStyle/>
                    <a:p>
                      <a:pPr algn="ctr"/>
                      <a:r>
                        <a:rPr lang="nl-NL" sz="2800" b="0" dirty="0" smtClean="0">
                          <a:solidFill>
                            <a:schemeClr val="tx1"/>
                          </a:solidFill>
                        </a:rPr>
                        <a:t>W</a:t>
                      </a:r>
                      <a:endParaRPr lang="nl-NL" sz="2800" b="0" dirty="0">
                        <a:solidFill>
                          <a:schemeClr val="tx1"/>
                        </a:solidFill>
                      </a:endParaRPr>
                    </a:p>
                  </a:txBody>
                  <a:tcPr/>
                </a:tc>
              </a:tr>
              <a:tr h="572860">
                <a:tc>
                  <a:txBody>
                    <a:bodyPr/>
                    <a:lstStyle/>
                    <a:p>
                      <a:pPr algn="ctr"/>
                      <a:r>
                        <a:rPr lang="nl-NL" sz="2800" dirty="0" smtClean="0"/>
                        <a:t>W</a:t>
                      </a:r>
                      <a:endParaRPr lang="nl-NL" sz="2800" dirty="0"/>
                    </a:p>
                  </a:txBody>
                  <a:tcPr/>
                </a:tc>
                <a:tc>
                  <a:txBody>
                    <a:bodyPr/>
                    <a:lstStyle/>
                    <a:p>
                      <a:pPr algn="ctr"/>
                      <a:r>
                        <a:rPr lang="nl-NL" sz="2800" dirty="0" smtClean="0"/>
                        <a:t>O</a:t>
                      </a:r>
                      <a:endParaRPr lang="nl-NL" sz="2800" dirty="0"/>
                    </a:p>
                  </a:txBody>
                  <a:tcPr/>
                </a:tc>
                <a:tc>
                  <a:txBody>
                    <a:bodyPr/>
                    <a:lstStyle/>
                    <a:p>
                      <a:pPr algn="ctr"/>
                      <a:r>
                        <a:rPr lang="nl-NL" sz="2800" dirty="0" smtClean="0"/>
                        <a:t>O</a:t>
                      </a:r>
                      <a:endParaRPr lang="nl-NL" sz="2800" dirty="0"/>
                    </a:p>
                  </a:txBody>
                  <a:tcPr/>
                </a:tc>
              </a:tr>
              <a:tr h="572860">
                <a:tc>
                  <a:txBody>
                    <a:bodyPr/>
                    <a:lstStyle/>
                    <a:p>
                      <a:pPr algn="ctr"/>
                      <a:r>
                        <a:rPr lang="nl-NL" sz="2800" b="0" dirty="0" smtClean="0">
                          <a:solidFill>
                            <a:schemeClr val="tx1"/>
                          </a:solidFill>
                        </a:rPr>
                        <a:t>O</a:t>
                      </a:r>
                      <a:endParaRPr lang="nl-NL" sz="2800" b="0" dirty="0">
                        <a:solidFill>
                          <a:schemeClr val="tx1"/>
                        </a:solidFill>
                      </a:endParaRPr>
                    </a:p>
                  </a:txBody>
                  <a:tcPr/>
                </a:tc>
                <a:tc>
                  <a:txBody>
                    <a:bodyPr/>
                    <a:lstStyle/>
                    <a:p>
                      <a:pPr algn="ctr"/>
                      <a:r>
                        <a:rPr lang="nl-NL" sz="2800" b="0" dirty="0" smtClean="0">
                          <a:solidFill>
                            <a:schemeClr val="tx1"/>
                          </a:solidFill>
                        </a:rPr>
                        <a:t>W</a:t>
                      </a:r>
                      <a:endParaRPr lang="nl-NL" sz="2800" b="0" dirty="0">
                        <a:solidFill>
                          <a:schemeClr val="tx1"/>
                        </a:solidFill>
                      </a:endParaRPr>
                    </a:p>
                  </a:txBody>
                  <a:tcPr/>
                </a:tc>
                <a:tc>
                  <a:txBody>
                    <a:bodyPr/>
                    <a:lstStyle/>
                    <a:p>
                      <a:pPr algn="ctr"/>
                      <a:r>
                        <a:rPr lang="nl-NL" sz="2800" b="0" dirty="0" smtClean="0">
                          <a:solidFill>
                            <a:schemeClr val="tx1"/>
                          </a:solidFill>
                        </a:rPr>
                        <a:t>W</a:t>
                      </a:r>
                      <a:endParaRPr lang="nl-NL" sz="2800" b="0" dirty="0">
                        <a:solidFill>
                          <a:schemeClr val="tx1"/>
                        </a:solidFill>
                      </a:endParaRPr>
                    </a:p>
                  </a:txBody>
                  <a:tcPr/>
                </a:tc>
              </a:tr>
              <a:tr h="572860">
                <a:tc>
                  <a:txBody>
                    <a:bodyPr/>
                    <a:lstStyle/>
                    <a:p>
                      <a:pPr algn="ctr"/>
                      <a:r>
                        <a:rPr lang="nl-NL" sz="2800" b="0" dirty="0" smtClean="0">
                          <a:solidFill>
                            <a:srgbClr val="002060"/>
                          </a:solidFill>
                        </a:rPr>
                        <a:t>O</a:t>
                      </a:r>
                      <a:endParaRPr lang="nl-NL" sz="2800" b="0" dirty="0">
                        <a:solidFill>
                          <a:srgbClr val="002060"/>
                        </a:solidFill>
                      </a:endParaRPr>
                    </a:p>
                  </a:txBody>
                  <a:tcPr/>
                </a:tc>
                <a:tc>
                  <a:txBody>
                    <a:bodyPr/>
                    <a:lstStyle/>
                    <a:p>
                      <a:pPr algn="ctr"/>
                      <a:r>
                        <a:rPr lang="nl-NL" sz="2800" b="0" dirty="0" smtClean="0">
                          <a:solidFill>
                            <a:srgbClr val="002060"/>
                          </a:solidFill>
                        </a:rPr>
                        <a:t>O</a:t>
                      </a:r>
                      <a:endParaRPr lang="nl-NL" sz="2800" b="0" dirty="0">
                        <a:solidFill>
                          <a:srgbClr val="002060"/>
                        </a:solidFill>
                      </a:endParaRPr>
                    </a:p>
                  </a:txBody>
                  <a:tcPr/>
                </a:tc>
                <a:tc>
                  <a:txBody>
                    <a:bodyPr/>
                    <a:lstStyle/>
                    <a:p>
                      <a:pPr algn="ctr"/>
                      <a:r>
                        <a:rPr lang="nl-NL" sz="2800" b="0" dirty="0" smtClean="0">
                          <a:solidFill>
                            <a:srgbClr val="002060"/>
                          </a:solidFill>
                        </a:rPr>
                        <a:t>W</a:t>
                      </a:r>
                      <a:endParaRPr lang="nl-NL" sz="2800" b="0" dirty="0">
                        <a:solidFill>
                          <a:srgbClr val="002060"/>
                        </a:solidFill>
                      </a:endParaRPr>
                    </a:p>
                  </a:txBody>
                  <a:tcPr/>
                </a:tc>
              </a:tr>
            </a:tbl>
          </a:graphicData>
        </a:graphic>
      </p:graphicFrame>
      <p:sp>
        <p:nvSpPr>
          <p:cNvPr id="3" name="Title 1"/>
          <p:cNvSpPr>
            <a:spLocks noGrp="1"/>
          </p:cNvSpPr>
          <p:nvPr>
            <p:ph type="title"/>
          </p:nvPr>
        </p:nvSpPr>
        <p:spPr>
          <a:xfrm>
            <a:off x="251520" y="274638"/>
            <a:ext cx="8686800" cy="1143000"/>
          </a:xfrm>
        </p:spPr>
        <p:txBody>
          <a:bodyPr>
            <a:normAutofit/>
          </a:bodyPr>
          <a:lstStyle/>
          <a:p>
            <a:r>
              <a:rPr lang="nl-NL" sz="3200" dirty="0" smtClean="0"/>
              <a:t>De waarheidstafel van de </a:t>
            </a:r>
            <a:r>
              <a:rPr lang="nl-NL" sz="3200" i="1" dirty="0" smtClean="0"/>
              <a:t>materiële</a:t>
            </a:r>
            <a:r>
              <a:rPr lang="nl-NL" sz="3200" dirty="0" smtClean="0"/>
              <a:t> implicatie (→)</a:t>
            </a:r>
            <a:endParaRPr lang="nl-NL" sz="3200" dirty="0"/>
          </a:p>
        </p:txBody>
      </p:sp>
      <p:sp>
        <p:nvSpPr>
          <p:cNvPr id="4" name="TextBox 3"/>
          <p:cNvSpPr txBox="1"/>
          <p:nvPr/>
        </p:nvSpPr>
        <p:spPr>
          <a:xfrm>
            <a:off x="683568" y="5301208"/>
            <a:ext cx="7128792" cy="923330"/>
          </a:xfrm>
          <a:prstGeom prst="rect">
            <a:avLst/>
          </a:prstGeom>
          <a:noFill/>
        </p:spPr>
        <p:txBody>
          <a:bodyPr wrap="square" rtlCol="0">
            <a:spAutoFit/>
          </a:bodyPr>
          <a:lstStyle/>
          <a:p>
            <a:r>
              <a:rPr lang="nl-NL" dirty="0" smtClean="0"/>
              <a:t>Alleen deze waarheidsfunctie resulteert in de semantische geldigheid van </a:t>
            </a:r>
            <a:r>
              <a:rPr lang="nl-NL" i="1" dirty="0" smtClean="0"/>
              <a:t>modus </a:t>
            </a:r>
            <a:r>
              <a:rPr lang="nl-NL" i="1" dirty="0" err="1" smtClean="0"/>
              <a:t>ponens</a:t>
            </a:r>
            <a:r>
              <a:rPr lang="nl-NL" i="1" dirty="0" smtClean="0"/>
              <a:t> </a:t>
            </a:r>
            <a:r>
              <a:rPr lang="nl-NL" dirty="0" smtClean="0"/>
              <a:t>en </a:t>
            </a:r>
            <a:r>
              <a:rPr lang="nl-NL" i="1" dirty="0" smtClean="0"/>
              <a:t>modus tollens</a:t>
            </a:r>
            <a:r>
              <a:rPr lang="nl-NL" dirty="0" smtClean="0"/>
              <a:t>, en in de semantische </a:t>
            </a:r>
            <a:r>
              <a:rPr lang="nl-NL" u="sng" dirty="0" smtClean="0"/>
              <a:t>on</a:t>
            </a:r>
            <a:r>
              <a:rPr lang="nl-NL" dirty="0" smtClean="0"/>
              <a:t>geldigheid van  </a:t>
            </a:r>
            <a:r>
              <a:rPr lang="nl-NL" i="1" dirty="0" smtClean="0"/>
              <a:t>ex </a:t>
            </a:r>
            <a:r>
              <a:rPr lang="nl-NL" i="1" dirty="0" err="1" smtClean="0"/>
              <a:t>consequentia</a:t>
            </a:r>
            <a:r>
              <a:rPr lang="nl-NL" dirty="0" smtClean="0"/>
              <a:t> en </a:t>
            </a:r>
            <a:r>
              <a:rPr lang="nl-NL" i="1" dirty="0" smtClean="0"/>
              <a:t>negatie van het antecedent</a:t>
            </a:r>
            <a:r>
              <a:rPr lang="nl-NL" dirty="0" smtClean="0"/>
              <a:t> (ga voor laatste na!)</a:t>
            </a:r>
            <a:endParaRPr lang="nl-NL"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51520" y="274638"/>
            <a:ext cx="8686800" cy="1143000"/>
          </a:xfrm>
        </p:spPr>
        <p:txBody>
          <a:bodyPr>
            <a:normAutofit/>
          </a:bodyPr>
          <a:lstStyle/>
          <a:p>
            <a:r>
              <a:rPr lang="nl-NL" sz="3200" dirty="0" smtClean="0"/>
              <a:t>Waarheidstafel van dubbele implicatie (↔)</a:t>
            </a:r>
            <a:endParaRPr lang="nl-NL" sz="3200" dirty="0"/>
          </a:p>
        </p:txBody>
      </p:sp>
      <p:graphicFrame>
        <p:nvGraphicFramePr>
          <p:cNvPr id="5" name="Table 4"/>
          <p:cNvGraphicFramePr>
            <a:graphicFrameLocks noGrp="1"/>
          </p:cNvGraphicFramePr>
          <p:nvPr/>
        </p:nvGraphicFramePr>
        <p:xfrm>
          <a:off x="179514" y="2889736"/>
          <a:ext cx="8784974" cy="2123440"/>
        </p:xfrm>
        <a:graphic>
          <a:graphicData uri="http://schemas.openxmlformats.org/drawingml/2006/table">
            <a:tbl>
              <a:tblPr firstRow="1" bandRow="1">
                <a:tableStyleId>{5C22544A-7EE6-4342-B048-85BDC9FD1C3A}</a:tableStyleId>
              </a:tblPr>
              <a:tblGrid>
                <a:gridCol w="846791"/>
                <a:gridCol w="1025415"/>
                <a:gridCol w="1224136"/>
                <a:gridCol w="1224136"/>
                <a:gridCol w="2736304"/>
                <a:gridCol w="1728192"/>
              </a:tblGrid>
              <a:tr h="370840">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dirty="0" smtClean="0"/>
                        <a:t>P </a:t>
                      </a:r>
                      <a:r>
                        <a:rPr lang="nl-NL" sz="1800" b="1" dirty="0" smtClean="0"/>
                        <a:t>→ Q</a:t>
                      </a:r>
                      <a:endParaRPr lang="nl-NL" dirty="0"/>
                    </a:p>
                  </a:txBody>
                  <a:tcPr/>
                </a:tc>
                <a:tc>
                  <a:txBody>
                    <a:bodyPr/>
                    <a:lstStyle/>
                    <a:p>
                      <a:pPr algn="ctr"/>
                      <a:r>
                        <a:rPr lang="nl-NL" dirty="0" smtClean="0"/>
                        <a:t>Q</a:t>
                      </a:r>
                      <a:r>
                        <a:rPr lang="nl-NL" baseline="0" dirty="0" smtClean="0"/>
                        <a:t> </a:t>
                      </a:r>
                      <a:r>
                        <a:rPr lang="nl-NL" sz="1800" b="1" dirty="0" smtClean="0"/>
                        <a:t>→ P</a:t>
                      </a:r>
                      <a:endParaRPr lang="nl-NL"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dirty="0" smtClean="0"/>
                        <a:t>(P </a:t>
                      </a:r>
                      <a:r>
                        <a:rPr lang="nl-NL" sz="1800" b="1" dirty="0" smtClean="0"/>
                        <a:t>→ Q) </a:t>
                      </a:r>
                      <a:r>
                        <a:rPr lang="nl-NL" sz="1800" b="1" dirty="0" smtClean="0">
                          <a:solidFill>
                            <a:schemeClr val="bg1"/>
                          </a:solidFill>
                        </a:rPr>
                        <a:t>∧ (Q</a:t>
                      </a:r>
                      <a:r>
                        <a:rPr lang="nl-NL" sz="1800" b="1" dirty="0" smtClean="0"/>
                        <a:t>  → P)</a:t>
                      </a:r>
                      <a:endParaRPr lang="nl-NL" dirty="0" smtClean="0"/>
                    </a:p>
                    <a:p>
                      <a:pPr algn="ctr"/>
                      <a:endParaRPr lang="nl-NL" dirty="0"/>
                    </a:p>
                  </a:txBody>
                  <a:tcPr/>
                </a:tc>
                <a:tc>
                  <a:txBody>
                    <a:bodyPr/>
                    <a:lstStyle/>
                    <a:p>
                      <a:pPr algn="ctr"/>
                      <a:r>
                        <a:rPr lang="nl-NL" dirty="0" smtClean="0"/>
                        <a:t>P </a:t>
                      </a:r>
                      <a:r>
                        <a:rPr lang="nl-NL" sz="1800" dirty="0" smtClean="0"/>
                        <a:t>↔ Q</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370840">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O </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r h="370840">
                <a:tc>
                  <a:txBody>
                    <a:bodyPr/>
                    <a:lstStyle/>
                    <a:p>
                      <a:pPr algn="ctr"/>
                      <a:r>
                        <a:rPr lang="nl-NL" dirty="0" smtClean="0"/>
                        <a:t>O </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bl>
          </a:graphicData>
        </a:graphic>
      </p:graphicFrame>
      <p:sp>
        <p:nvSpPr>
          <p:cNvPr id="6" name="Rectangle 5"/>
          <p:cNvSpPr/>
          <p:nvPr/>
        </p:nvSpPr>
        <p:spPr>
          <a:xfrm>
            <a:off x="1763688" y="1772816"/>
            <a:ext cx="5256584" cy="461665"/>
          </a:xfrm>
          <a:prstGeom prst="rect">
            <a:avLst/>
          </a:prstGeom>
        </p:spPr>
        <p:txBody>
          <a:bodyPr wrap="square">
            <a:spAutoFit/>
          </a:bodyPr>
          <a:lstStyle/>
          <a:p>
            <a:r>
              <a:rPr lang="el-GR" sz="2400" b="1" i="1" dirty="0" smtClean="0"/>
              <a:t>α</a:t>
            </a:r>
            <a:r>
              <a:rPr lang="nl-NL" sz="2400" b="1" dirty="0" smtClean="0"/>
              <a:t> ↔ </a:t>
            </a:r>
            <a:r>
              <a:rPr lang="el-GR" sz="2400" b="1" i="1" dirty="0" smtClean="0"/>
              <a:t>β</a:t>
            </a:r>
            <a:r>
              <a:rPr lang="nl-NL" sz="2400" b="1" dirty="0" smtClean="0"/>
              <a:t>   =</a:t>
            </a:r>
            <a:r>
              <a:rPr lang="nl-NL" sz="2400" b="1" i="1" baseline="-25000" dirty="0" smtClean="0"/>
              <a:t>definitie</a:t>
            </a:r>
            <a:r>
              <a:rPr lang="nl-NL" sz="2400" b="1" dirty="0" smtClean="0"/>
              <a:t>   (</a:t>
            </a:r>
            <a:r>
              <a:rPr lang="el-GR" sz="2400" b="1" i="1" dirty="0" smtClean="0"/>
              <a:t>α</a:t>
            </a:r>
            <a:r>
              <a:rPr lang="nl-NL" sz="2400" b="1" dirty="0" smtClean="0"/>
              <a:t> → </a:t>
            </a:r>
            <a:r>
              <a:rPr lang="el-GR" sz="2400" b="1" i="1" dirty="0" smtClean="0"/>
              <a:t>β</a:t>
            </a:r>
            <a:r>
              <a:rPr lang="nl-NL" sz="2400" b="1" dirty="0" smtClean="0"/>
              <a:t>)  ∧  (</a:t>
            </a:r>
            <a:r>
              <a:rPr lang="el-GR" sz="2400" b="1" i="1" dirty="0" smtClean="0"/>
              <a:t>β</a:t>
            </a:r>
            <a:r>
              <a:rPr lang="nl-NL" sz="2400" b="1" dirty="0" smtClean="0"/>
              <a:t> → </a:t>
            </a:r>
            <a:r>
              <a:rPr lang="el-GR" sz="2400" b="1" i="1" dirty="0" smtClean="0"/>
              <a:t>α</a:t>
            </a:r>
            <a:r>
              <a:rPr lang="nl-NL" sz="2400" b="1" dirty="0" smtClean="0"/>
              <a:t>)</a:t>
            </a:r>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51520" y="274638"/>
            <a:ext cx="8686800" cy="1143000"/>
          </a:xfrm>
        </p:spPr>
        <p:txBody>
          <a:bodyPr>
            <a:normAutofit/>
          </a:bodyPr>
          <a:lstStyle/>
          <a:p>
            <a:r>
              <a:rPr lang="nl-NL" sz="3200" dirty="0" smtClean="0"/>
              <a:t>Waarheidstafel van dubbele implicatie (↔)</a:t>
            </a:r>
            <a:endParaRPr lang="nl-NL" sz="3200" dirty="0"/>
          </a:p>
        </p:txBody>
      </p:sp>
      <p:graphicFrame>
        <p:nvGraphicFramePr>
          <p:cNvPr id="5" name="Table 4"/>
          <p:cNvGraphicFramePr>
            <a:graphicFrameLocks noGrp="1"/>
          </p:cNvGraphicFramePr>
          <p:nvPr/>
        </p:nvGraphicFramePr>
        <p:xfrm>
          <a:off x="1619672" y="1628799"/>
          <a:ext cx="5040560" cy="2736305"/>
        </p:xfrm>
        <a:graphic>
          <a:graphicData uri="http://schemas.openxmlformats.org/drawingml/2006/table">
            <a:tbl>
              <a:tblPr firstRow="1" bandRow="1">
                <a:tableStyleId>{5C22544A-7EE6-4342-B048-85BDC9FD1C3A}</a:tableStyleId>
              </a:tblPr>
              <a:tblGrid>
                <a:gridCol w="1185508"/>
                <a:gridCol w="1435582"/>
                <a:gridCol w="2419470"/>
              </a:tblGrid>
              <a:tr h="547261">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dirty="0" smtClean="0"/>
                        <a:t>P </a:t>
                      </a:r>
                      <a:r>
                        <a:rPr lang="nl-NL" sz="1800" dirty="0" smtClean="0"/>
                        <a:t>↔ Q</a:t>
                      </a:r>
                      <a:endParaRPr lang="nl-NL" dirty="0"/>
                    </a:p>
                  </a:txBody>
                  <a:tcPr/>
                </a:tc>
              </a:tr>
              <a:tr h="547261">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547261">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r h="547261">
                <a:tc>
                  <a:txBody>
                    <a:bodyPr/>
                    <a:lstStyle/>
                    <a:p>
                      <a:pPr algn="ctr"/>
                      <a:r>
                        <a:rPr lang="nl-NL" dirty="0" smtClean="0"/>
                        <a:t>O </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r h="547261">
                <a:tc>
                  <a:txBody>
                    <a:bodyPr/>
                    <a:lstStyle/>
                    <a:p>
                      <a:pPr algn="ctr"/>
                      <a:r>
                        <a:rPr lang="nl-NL" dirty="0" smtClean="0"/>
                        <a:t>O </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51520" y="274638"/>
            <a:ext cx="8686800" cy="1143000"/>
          </a:xfrm>
        </p:spPr>
        <p:txBody>
          <a:bodyPr>
            <a:normAutofit/>
          </a:bodyPr>
          <a:lstStyle/>
          <a:p>
            <a:r>
              <a:rPr lang="nl-NL" sz="3200" dirty="0" smtClean="0"/>
              <a:t>Samengevat: alle waarheidstafels in één oogopslag</a:t>
            </a:r>
            <a:endParaRPr lang="nl-NL" sz="3200" dirty="0"/>
          </a:p>
        </p:txBody>
      </p:sp>
      <p:graphicFrame>
        <p:nvGraphicFramePr>
          <p:cNvPr id="5" name="Table 4"/>
          <p:cNvGraphicFramePr>
            <a:graphicFrameLocks noGrp="1"/>
          </p:cNvGraphicFramePr>
          <p:nvPr/>
        </p:nvGraphicFramePr>
        <p:xfrm>
          <a:off x="539552" y="1628799"/>
          <a:ext cx="7776864" cy="3312370"/>
        </p:xfrm>
        <a:graphic>
          <a:graphicData uri="http://schemas.openxmlformats.org/drawingml/2006/table">
            <a:tbl>
              <a:tblPr firstRow="1" bandRow="1">
                <a:tableStyleId>{5C22544A-7EE6-4342-B048-85BDC9FD1C3A}</a:tableStyleId>
              </a:tblPr>
              <a:tblGrid>
                <a:gridCol w="825018"/>
                <a:gridCol w="831165"/>
                <a:gridCol w="1149169"/>
                <a:gridCol w="1242878"/>
                <a:gridCol w="1242878"/>
                <a:gridCol w="1242878"/>
                <a:gridCol w="1242878"/>
              </a:tblGrid>
              <a:tr h="662474">
                <a:tc>
                  <a:txBody>
                    <a:bodyPr/>
                    <a:lstStyle/>
                    <a:p>
                      <a:pPr algn="ctr"/>
                      <a:r>
                        <a:rPr lang="nl-NL" sz="2400" dirty="0" smtClean="0"/>
                        <a:t>P</a:t>
                      </a:r>
                      <a:endParaRPr lang="nl-NL" sz="2400" dirty="0"/>
                    </a:p>
                  </a:txBody>
                  <a:tcPr/>
                </a:tc>
                <a:tc>
                  <a:txBody>
                    <a:bodyPr/>
                    <a:lstStyle/>
                    <a:p>
                      <a:pPr algn="ctr"/>
                      <a:r>
                        <a:rPr lang="nl-NL" sz="2400" dirty="0" smtClean="0"/>
                        <a:t>Q</a:t>
                      </a:r>
                      <a:endParaRPr lang="nl-NL" sz="2400" dirty="0"/>
                    </a:p>
                  </a:txBody>
                  <a:tcPr/>
                </a:tc>
                <a:tc>
                  <a:txBody>
                    <a:bodyPr/>
                    <a:lstStyle/>
                    <a:p>
                      <a:pPr algn="ctr"/>
                      <a:r>
                        <a:rPr lang="nl-NL" sz="2400" b="1" dirty="0" smtClean="0"/>
                        <a:t>¬P</a:t>
                      </a:r>
                      <a:endParaRPr lang="nl-NL" sz="2400" dirty="0"/>
                    </a:p>
                  </a:txBody>
                  <a:tcPr/>
                </a:tc>
                <a:tc>
                  <a:txBody>
                    <a:bodyPr/>
                    <a:lstStyle/>
                    <a:p>
                      <a:pPr algn="ctr"/>
                      <a:r>
                        <a:rPr lang="nl-NL" sz="2400" dirty="0" smtClean="0"/>
                        <a:t>P V Q</a:t>
                      </a:r>
                      <a:endParaRPr lang="nl-NL" sz="2400" dirty="0"/>
                    </a:p>
                  </a:txBody>
                  <a:tcPr/>
                </a:tc>
                <a:tc>
                  <a:txBody>
                    <a:bodyPr/>
                    <a:lstStyle/>
                    <a:p>
                      <a:pPr algn="ctr"/>
                      <a:r>
                        <a:rPr lang="nl-NL" sz="2400" dirty="0" smtClean="0"/>
                        <a:t>P </a:t>
                      </a:r>
                      <a:r>
                        <a:rPr lang="nl-NL" sz="2400" b="1" dirty="0" smtClean="0">
                          <a:solidFill>
                            <a:schemeClr val="bg1"/>
                          </a:solidFill>
                        </a:rPr>
                        <a:t>∧ Q</a:t>
                      </a:r>
                      <a:r>
                        <a:rPr lang="nl-NL" sz="2400" dirty="0" smtClean="0"/>
                        <a:t> </a:t>
                      </a:r>
                      <a:endParaRPr lang="nl-NL" sz="2400" dirty="0"/>
                    </a:p>
                  </a:txBody>
                  <a:tcPr/>
                </a:tc>
                <a:tc>
                  <a:txBody>
                    <a:bodyPr/>
                    <a:lstStyle/>
                    <a:p>
                      <a:pPr algn="ctr"/>
                      <a:r>
                        <a:rPr lang="nl-NL" sz="2400" dirty="0" smtClean="0"/>
                        <a:t>P </a:t>
                      </a:r>
                      <a:r>
                        <a:rPr lang="nl-NL" sz="2400" b="1" dirty="0" smtClean="0"/>
                        <a:t>→ Q</a:t>
                      </a:r>
                      <a:endParaRPr lang="nl-NL" sz="2400" dirty="0"/>
                    </a:p>
                  </a:txBody>
                  <a:tcPr/>
                </a:tc>
                <a:tc>
                  <a:txBody>
                    <a:bodyPr/>
                    <a:lstStyle/>
                    <a:p>
                      <a:pPr algn="ctr"/>
                      <a:r>
                        <a:rPr lang="nl-NL" sz="2400" dirty="0" smtClean="0"/>
                        <a:t>P ↔ Q</a:t>
                      </a:r>
                      <a:endParaRPr lang="nl-NL" sz="2400" dirty="0"/>
                    </a:p>
                  </a:txBody>
                  <a:tcPr/>
                </a:tc>
              </a:tr>
              <a:tr h="662474">
                <a:tc>
                  <a:txBody>
                    <a:bodyPr/>
                    <a:lstStyle/>
                    <a:p>
                      <a:pPr algn="ctr"/>
                      <a:r>
                        <a:rPr lang="nl-NL" sz="2400" dirty="0" smtClean="0"/>
                        <a:t>W</a:t>
                      </a:r>
                      <a:endParaRPr lang="nl-NL" sz="2400" dirty="0"/>
                    </a:p>
                  </a:txBody>
                  <a:tcPr/>
                </a:tc>
                <a:tc>
                  <a:txBody>
                    <a:bodyPr/>
                    <a:lstStyle/>
                    <a:p>
                      <a:pPr algn="ctr"/>
                      <a:r>
                        <a:rPr lang="nl-NL" sz="2400" dirty="0" smtClean="0"/>
                        <a:t>W</a:t>
                      </a:r>
                      <a:endParaRPr lang="nl-NL" sz="2400" dirty="0"/>
                    </a:p>
                  </a:txBody>
                  <a:tcPr/>
                </a:tc>
                <a:tc>
                  <a:txBody>
                    <a:bodyPr/>
                    <a:lstStyle/>
                    <a:p>
                      <a:pPr algn="ctr"/>
                      <a:r>
                        <a:rPr lang="nl-NL" sz="2400" dirty="0" smtClean="0"/>
                        <a:t>O</a:t>
                      </a:r>
                      <a:endParaRPr lang="nl-NL" sz="2400" dirty="0"/>
                    </a:p>
                  </a:txBody>
                  <a:tcPr/>
                </a:tc>
                <a:tc>
                  <a:txBody>
                    <a:bodyPr/>
                    <a:lstStyle/>
                    <a:p>
                      <a:pPr algn="ctr"/>
                      <a:r>
                        <a:rPr lang="nl-NL" sz="2400" dirty="0" smtClean="0"/>
                        <a:t>W</a:t>
                      </a:r>
                      <a:endParaRPr lang="nl-NL" sz="2400" dirty="0"/>
                    </a:p>
                  </a:txBody>
                  <a:tcPr/>
                </a:tc>
                <a:tc>
                  <a:txBody>
                    <a:bodyPr/>
                    <a:lstStyle/>
                    <a:p>
                      <a:pPr algn="ctr"/>
                      <a:r>
                        <a:rPr lang="nl-NL" sz="2400" dirty="0" smtClean="0"/>
                        <a:t>W</a:t>
                      </a:r>
                      <a:endParaRPr lang="nl-NL" sz="2400" dirty="0"/>
                    </a:p>
                  </a:txBody>
                  <a:tcPr/>
                </a:tc>
                <a:tc>
                  <a:txBody>
                    <a:bodyPr/>
                    <a:lstStyle/>
                    <a:p>
                      <a:pPr algn="ctr"/>
                      <a:r>
                        <a:rPr lang="nl-NL" sz="2400" dirty="0" smtClean="0"/>
                        <a:t>W</a:t>
                      </a:r>
                      <a:endParaRPr lang="nl-NL" sz="2400" dirty="0"/>
                    </a:p>
                  </a:txBody>
                  <a:tcPr/>
                </a:tc>
                <a:tc>
                  <a:txBody>
                    <a:bodyPr/>
                    <a:lstStyle/>
                    <a:p>
                      <a:pPr algn="ctr"/>
                      <a:r>
                        <a:rPr lang="nl-NL" sz="2400" dirty="0" smtClean="0"/>
                        <a:t>W</a:t>
                      </a:r>
                      <a:endParaRPr lang="nl-NL" sz="2400" dirty="0"/>
                    </a:p>
                  </a:txBody>
                  <a:tcPr/>
                </a:tc>
              </a:tr>
              <a:tr h="662474">
                <a:tc>
                  <a:txBody>
                    <a:bodyPr/>
                    <a:lstStyle/>
                    <a:p>
                      <a:pPr algn="ctr"/>
                      <a:r>
                        <a:rPr lang="nl-NL" sz="2400" dirty="0" smtClean="0"/>
                        <a:t>W</a:t>
                      </a:r>
                      <a:endParaRPr lang="nl-NL" sz="2400" dirty="0"/>
                    </a:p>
                  </a:txBody>
                  <a:tcPr/>
                </a:tc>
                <a:tc>
                  <a:txBody>
                    <a:bodyPr/>
                    <a:lstStyle/>
                    <a:p>
                      <a:pPr algn="ctr"/>
                      <a:r>
                        <a:rPr lang="nl-NL" sz="2400" dirty="0" smtClean="0"/>
                        <a:t>O</a:t>
                      </a:r>
                      <a:endParaRPr lang="nl-NL" sz="2400" dirty="0"/>
                    </a:p>
                  </a:txBody>
                  <a:tcPr/>
                </a:tc>
                <a:tc>
                  <a:txBody>
                    <a:bodyPr/>
                    <a:lstStyle/>
                    <a:p>
                      <a:pPr algn="ctr"/>
                      <a:r>
                        <a:rPr lang="nl-NL" sz="2400" dirty="0" smtClean="0"/>
                        <a:t>O</a:t>
                      </a:r>
                      <a:endParaRPr lang="nl-NL" sz="2400" dirty="0"/>
                    </a:p>
                  </a:txBody>
                  <a:tcPr/>
                </a:tc>
                <a:tc>
                  <a:txBody>
                    <a:bodyPr/>
                    <a:lstStyle/>
                    <a:p>
                      <a:pPr algn="ctr"/>
                      <a:r>
                        <a:rPr lang="nl-NL" sz="2400" dirty="0" smtClean="0"/>
                        <a:t>W</a:t>
                      </a:r>
                      <a:endParaRPr lang="nl-NL" sz="2400" dirty="0"/>
                    </a:p>
                  </a:txBody>
                  <a:tcPr/>
                </a:tc>
                <a:tc>
                  <a:txBody>
                    <a:bodyPr/>
                    <a:lstStyle/>
                    <a:p>
                      <a:pPr algn="ctr"/>
                      <a:r>
                        <a:rPr lang="nl-NL" sz="2400" dirty="0" smtClean="0"/>
                        <a:t>O</a:t>
                      </a:r>
                      <a:endParaRPr lang="nl-NL" sz="2400" dirty="0"/>
                    </a:p>
                  </a:txBody>
                  <a:tcPr/>
                </a:tc>
                <a:tc>
                  <a:txBody>
                    <a:bodyPr/>
                    <a:lstStyle/>
                    <a:p>
                      <a:pPr algn="ctr"/>
                      <a:r>
                        <a:rPr lang="nl-NL" sz="2400" dirty="0" smtClean="0"/>
                        <a:t>W</a:t>
                      </a:r>
                      <a:endParaRPr lang="nl-NL" sz="2400" dirty="0"/>
                    </a:p>
                  </a:txBody>
                  <a:tcPr/>
                </a:tc>
                <a:tc>
                  <a:txBody>
                    <a:bodyPr/>
                    <a:lstStyle/>
                    <a:p>
                      <a:pPr algn="ctr"/>
                      <a:r>
                        <a:rPr lang="nl-NL" sz="2400" dirty="0" smtClean="0"/>
                        <a:t>O</a:t>
                      </a:r>
                      <a:endParaRPr lang="nl-NL" sz="2400" dirty="0"/>
                    </a:p>
                  </a:txBody>
                  <a:tcPr/>
                </a:tc>
              </a:tr>
              <a:tr h="662474">
                <a:tc>
                  <a:txBody>
                    <a:bodyPr/>
                    <a:lstStyle/>
                    <a:p>
                      <a:pPr algn="ctr"/>
                      <a:r>
                        <a:rPr lang="nl-NL" sz="2400" dirty="0" smtClean="0"/>
                        <a:t>O </a:t>
                      </a:r>
                      <a:endParaRPr lang="nl-NL" sz="2400" dirty="0"/>
                    </a:p>
                  </a:txBody>
                  <a:tcPr/>
                </a:tc>
                <a:tc>
                  <a:txBody>
                    <a:bodyPr/>
                    <a:lstStyle/>
                    <a:p>
                      <a:pPr algn="ctr"/>
                      <a:r>
                        <a:rPr lang="nl-NL" sz="2400" dirty="0" smtClean="0"/>
                        <a:t>W</a:t>
                      </a:r>
                      <a:endParaRPr lang="nl-NL" sz="2400" dirty="0"/>
                    </a:p>
                  </a:txBody>
                  <a:tcPr/>
                </a:tc>
                <a:tc>
                  <a:txBody>
                    <a:bodyPr/>
                    <a:lstStyle/>
                    <a:p>
                      <a:pPr algn="ctr"/>
                      <a:r>
                        <a:rPr lang="nl-NL" sz="2400" dirty="0" smtClean="0"/>
                        <a:t>W</a:t>
                      </a:r>
                      <a:endParaRPr lang="nl-NL" sz="2400" dirty="0"/>
                    </a:p>
                  </a:txBody>
                  <a:tcPr/>
                </a:tc>
                <a:tc>
                  <a:txBody>
                    <a:bodyPr/>
                    <a:lstStyle/>
                    <a:p>
                      <a:pPr algn="ctr"/>
                      <a:r>
                        <a:rPr lang="nl-NL" sz="2400" dirty="0" smtClean="0"/>
                        <a:t>W</a:t>
                      </a:r>
                      <a:endParaRPr lang="nl-NL" sz="2400" dirty="0"/>
                    </a:p>
                  </a:txBody>
                  <a:tcPr/>
                </a:tc>
                <a:tc>
                  <a:txBody>
                    <a:bodyPr/>
                    <a:lstStyle/>
                    <a:p>
                      <a:pPr algn="ctr"/>
                      <a:r>
                        <a:rPr lang="nl-NL" sz="2400" dirty="0" smtClean="0"/>
                        <a:t>O</a:t>
                      </a:r>
                      <a:endParaRPr lang="nl-NL" sz="2400" dirty="0"/>
                    </a:p>
                  </a:txBody>
                  <a:tcPr/>
                </a:tc>
                <a:tc>
                  <a:txBody>
                    <a:bodyPr/>
                    <a:lstStyle/>
                    <a:p>
                      <a:pPr algn="ctr"/>
                      <a:r>
                        <a:rPr lang="nl-NL" sz="2400" dirty="0" smtClean="0"/>
                        <a:t>O</a:t>
                      </a:r>
                      <a:endParaRPr lang="nl-NL" sz="2400" dirty="0"/>
                    </a:p>
                  </a:txBody>
                  <a:tcPr/>
                </a:tc>
                <a:tc>
                  <a:txBody>
                    <a:bodyPr/>
                    <a:lstStyle/>
                    <a:p>
                      <a:pPr algn="ctr"/>
                      <a:r>
                        <a:rPr lang="nl-NL" sz="2400" dirty="0" smtClean="0"/>
                        <a:t>O</a:t>
                      </a:r>
                      <a:endParaRPr lang="nl-NL" sz="2400" dirty="0"/>
                    </a:p>
                  </a:txBody>
                  <a:tcPr/>
                </a:tc>
              </a:tr>
              <a:tr h="662474">
                <a:tc>
                  <a:txBody>
                    <a:bodyPr/>
                    <a:lstStyle/>
                    <a:p>
                      <a:pPr algn="ctr"/>
                      <a:r>
                        <a:rPr lang="nl-NL" sz="2400" dirty="0" smtClean="0"/>
                        <a:t>O </a:t>
                      </a:r>
                      <a:endParaRPr lang="nl-NL" sz="2400" dirty="0"/>
                    </a:p>
                  </a:txBody>
                  <a:tcPr/>
                </a:tc>
                <a:tc>
                  <a:txBody>
                    <a:bodyPr/>
                    <a:lstStyle/>
                    <a:p>
                      <a:pPr algn="ctr"/>
                      <a:r>
                        <a:rPr lang="nl-NL" sz="2400" dirty="0" smtClean="0"/>
                        <a:t>O</a:t>
                      </a:r>
                      <a:endParaRPr lang="nl-NL" sz="2400" dirty="0"/>
                    </a:p>
                  </a:txBody>
                  <a:tcPr/>
                </a:tc>
                <a:tc>
                  <a:txBody>
                    <a:bodyPr/>
                    <a:lstStyle/>
                    <a:p>
                      <a:pPr algn="ctr"/>
                      <a:r>
                        <a:rPr lang="nl-NL" sz="2400" dirty="0" smtClean="0"/>
                        <a:t>W</a:t>
                      </a:r>
                      <a:endParaRPr lang="nl-NL" sz="2400" dirty="0"/>
                    </a:p>
                  </a:txBody>
                  <a:tcPr/>
                </a:tc>
                <a:tc>
                  <a:txBody>
                    <a:bodyPr/>
                    <a:lstStyle/>
                    <a:p>
                      <a:pPr algn="ctr"/>
                      <a:r>
                        <a:rPr lang="nl-NL" sz="2400" dirty="0" smtClean="0"/>
                        <a:t>O</a:t>
                      </a:r>
                      <a:endParaRPr lang="nl-NL" sz="2400" dirty="0"/>
                    </a:p>
                  </a:txBody>
                  <a:tcPr/>
                </a:tc>
                <a:tc>
                  <a:txBody>
                    <a:bodyPr/>
                    <a:lstStyle/>
                    <a:p>
                      <a:pPr algn="ctr"/>
                      <a:r>
                        <a:rPr lang="nl-NL" sz="2400" dirty="0" smtClean="0"/>
                        <a:t>O</a:t>
                      </a:r>
                      <a:endParaRPr lang="nl-NL" sz="2400" dirty="0"/>
                    </a:p>
                  </a:txBody>
                  <a:tcPr/>
                </a:tc>
                <a:tc>
                  <a:txBody>
                    <a:bodyPr/>
                    <a:lstStyle/>
                    <a:p>
                      <a:pPr algn="ctr"/>
                      <a:r>
                        <a:rPr lang="nl-NL" sz="2400" dirty="0" smtClean="0"/>
                        <a:t>W</a:t>
                      </a:r>
                      <a:endParaRPr lang="nl-NL" sz="2400" dirty="0"/>
                    </a:p>
                  </a:txBody>
                  <a:tcPr/>
                </a:tc>
                <a:tc>
                  <a:txBody>
                    <a:bodyPr/>
                    <a:lstStyle/>
                    <a:p>
                      <a:pPr algn="ctr"/>
                      <a:r>
                        <a:rPr lang="nl-NL" sz="2400" dirty="0" smtClean="0"/>
                        <a:t>W</a:t>
                      </a:r>
                      <a:endParaRPr lang="nl-NL" sz="2400" dirty="0"/>
                    </a:p>
                  </a:txBody>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Tautologieën, contradicties en contingenties</a:t>
            </a:r>
            <a:endParaRPr lang="nl-NL" sz="3200" dirty="0"/>
          </a:p>
        </p:txBody>
      </p:sp>
      <p:sp>
        <p:nvSpPr>
          <p:cNvPr id="3" name="Content Placeholder 2"/>
          <p:cNvSpPr>
            <a:spLocks noGrp="1"/>
          </p:cNvSpPr>
          <p:nvPr>
            <p:ph idx="1"/>
          </p:nvPr>
        </p:nvSpPr>
        <p:spPr/>
        <p:txBody>
          <a:bodyPr>
            <a:normAutofit/>
          </a:bodyPr>
          <a:lstStyle/>
          <a:p>
            <a:r>
              <a:rPr lang="nl-NL" sz="2400" dirty="0" smtClean="0"/>
              <a:t>Een </a:t>
            </a:r>
            <a:r>
              <a:rPr lang="nl-NL" sz="2400" b="1" dirty="0" smtClean="0"/>
              <a:t>tautologie</a:t>
            </a:r>
            <a:r>
              <a:rPr lang="nl-NL" sz="2400" dirty="0" smtClean="0"/>
              <a:t> (of logische waarheid) is een propositie </a:t>
            </a:r>
            <a:r>
              <a:rPr lang="nl-NL" sz="2400" b="1" dirty="0" smtClean="0">
                <a:solidFill>
                  <a:srgbClr val="0070C0"/>
                </a:solidFill>
              </a:rPr>
              <a:t>P</a:t>
            </a:r>
            <a:r>
              <a:rPr lang="nl-NL" sz="2400" dirty="0" smtClean="0"/>
              <a:t> die waar is voor elke waarheidsverdeling. Oftewel </a:t>
            </a:r>
            <a:r>
              <a:rPr lang="nl-NL" sz="2400" b="1" dirty="0" smtClean="0">
                <a:solidFill>
                  <a:srgbClr val="0070C0"/>
                </a:solidFill>
              </a:rPr>
              <a:t>|= P</a:t>
            </a:r>
          </a:p>
          <a:p>
            <a:r>
              <a:rPr lang="nl-NL" sz="2400" dirty="0" smtClean="0"/>
              <a:t>Een </a:t>
            </a:r>
            <a:r>
              <a:rPr lang="nl-NL" sz="2400" b="1" dirty="0" smtClean="0"/>
              <a:t>contradictie</a:t>
            </a:r>
            <a:r>
              <a:rPr lang="nl-NL" sz="2400" dirty="0" smtClean="0"/>
              <a:t> (of logische onwaarheid) is een propositie </a:t>
            </a:r>
            <a:r>
              <a:rPr lang="nl-NL" sz="2400" b="1" dirty="0" smtClean="0">
                <a:solidFill>
                  <a:srgbClr val="0070C0"/>
                </a:solidFill>
              </a:rPr>
              <a:t>P</a:t>
            </a:r>
            <a:r>
              <a:rPr lang="nl-NL" sz="2400" dirty="0" smtClean="0"/>
              <a:t> die onwaar is voor elke waarheidsverdeling</a:t>
            </a:r>
          </a:p>
          <a:p>
            <a:r>
              <a:rPr lang="nl-NL" sz="2400" dirty="0" smtClean="0"/>
              <a:t>Een </a:t>
            </a:r>
            <a:r>
              <a:rPr lang="nl-NL" sz="2400" b="1" dirty="0" smtClean="0"/>
              <a:t>contingentie</a:t>
            </a:r>
            <a:r>
              <a:rPr lang="nl-NL" sz="2400" dirty="0" smtClean="0"/>
              <a:t> is een propositie </a:t>
            </a:r>
            <a:r>
              <a:rPr lang="nl-NL" sz="2400" b="1" dirty="0" smtClean="0">
                <a:solidFill>
                  <a:srgbClr val="0070C0"/>
                </a:solidFill>
              </a:rPr>
              <a:t>P</a:t>
            </a:r>
            <a:r>
              <a:rPr lang="nl-NL" sz="2400" dirty="0" smtClean="0"/>
              <a:t> die noch een tautologie, noch een contradictie is.</a:t>
            </a:r>
            <a:endParaRPr lang="nl-NL" sz="2400" dirty="0"/>
          </a:p>
        </p:txBody>
      </p:sp>
      <p:graphicFrame>
        <p:nvGraphicFramePr>
          <p:cNvPr id="4" name="Table 3"/>
          <p:cNvGraphicFramePr>
            <a:graphicFrameLocks noGrp="1"/>
          </p:cNvGraphicFramePr>
          <p:nvPr/>
        </p:nvGraphicFramePr>
        <p:xfrm>
          <a:off x="179512" y="4509120"/>
          <a:ext cx="1750989" cy="1209735"/>
        </p:xfrm>
        <a:graphic>
          <a:graphicData uri="http://schemas.openxmlformats.org/drawingml/2006/table">
            <a:tbl>
              <a:tblPr firstRow="1" bandRow="1">
                <a:tableStyleId>{5C22544A-7EE6-4342-B048-85BDC9FD1C3A}</a:tableStyleId>
              </a:tblPr>
              <a:tblGrid>
                <a:gridCol w="575818"/>
                <a:gridCol w="1175171"/>
              </a:tblGrid>
              <a:tr h="403245">
                <a:tc>
                  <a:txBody>
                    <a:bodyPr/>
                    <a:lstStyle/>
                    <a:p>
                      <a:pPr algn="ctr"/>
                      <a:r>
                        <a:rPr lang="nl-NL" dirty="0" smtClean="0"/>
                        <a:t>P</a:t>
                      </a:r>
                      <a:endParaRPr lang="nl-NL" dirty="0"/>
                    </a:p>
                  </a:txBody>
                  <a:tcPr/>
                </a:tc>
                <a:tc>
                  <a:txBody>
                    <a:bodyPr/>
                    <a:lstStyle/>
                    <a:p>
                      <a:pPr algn="ctr"/>
                      <a:r>
                        <a:rPr lang="nl-NL" dirty="0" smtClean="0"/>
                        <a:t>P </a:t>
                      </a:r>
                      <a:r>
                        <a:rPr lang="nl-NL" sz="1800" dirty="0" smtClean="0"/>
                        <a:t>V </a:t>
                      </a:r>
                      <a:r>
                        <a:rPr lang="nl-NL" sz="1800" b="1" dirty="0" smtClean="0"/>
                        <a:t>¬P</a:t>
                      </a:r>
                      <a:r>
                        <a:rPr lang="nl-NL" sz="1800" baseline="0" dirty="0" smtClean="0"/>
                        <a:t> </a:t>
                      </a:r>
                      <a:endParaRPr lang="nl-NL" dirty="0"/>
                    </a:p>
                  </a:txBody>
                  <a:tcPr/>
                </a:tc>
              </a:tr>
              <a:tr h="403245">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403245">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bl>
          </a:graphicData>
        </a:graphic>
      </p:graphicFrame>
      <p:graphicFrame>
        <p:nvGraphicFramePr>
          <p:cNvPr id="5" name="Table 4"/>
          <p:cNvGraphicFramePr>
            <a:graphicFrameLocks noGrp="1"/>
          </p:cNvGraphicFramePr>
          <p:nvPr/>
        </p:nvGraphicFramePr>
        <p:xfrm>
          <a:off x="2267744" y="4509120"/>
          <a:ext cx="1956989" cy="1209735"/>
        </p:xfrm>
        <a:graphic>
          <a:graphicData uri="http://schemas.openxmlformats.org/drawingml/2006/table">
            <a:tbl>
              <a:tblPr firstRow="1" bandRow="1">
                <a:tableStyleId>{5C22544A-7EE6-4342-B048-85BDC9FD1C3A}</a:tableStyleId>
              </a:tblPr>
              <a:tblGrid>
                <a:gridCol w="643562"/>
                <a:gridCol w="1313427"/>
              </a:tblGrid>
              <a:tr h="403245">
                <a:tc>
                  <a:txBody>
                    <a:bodyPr/>
                    <a:lstStyle/>
                    <a:p>
                      <a:pPr algn="ctr"/>
                      <a:r>
                        <a:rPr lang="nl-NL" dirty="0" smtClean="0"/>
                        <a:t>P</a:t>
                      </a:r>
                      <a:endParaRPr lang="nl-NL" dirty="0"/>
                    </a:p>
                  </a:txBody>
                  <a:tcPr/>
                </a:tc>
                <a:tc>
                  <a:txBody>
                    <a:bodyPr/>
                    <a:lstStyle/>
                    <a:p>
                      <a:pPr algn="ctr"/>
                      <a:r>
                        <a:rPr lang="nl-NL" dirty="0" smtClean="0"/>
                        <a:t>P</a:t>
                      </a:r>
                      <a:r>
                        <a:rPr lang="nl-NL" baseline="0" dirty="0" smtClean="0"/>
                        <a:t>  </a:t>
                      </a:r>
                      <a:r>
                        <a:rPr lang="nl-NL" sz="1800" b="1" dirty="0" smtClean="0">
                          <a:solidFill>
                            <a:schemeClr val="bg1"/>
                          </a:solidFill>
                        </a:rPr>
                        <a:t>∧</a:t>
                      </a:r>
                      <a:r>
                        <a:rPr lang="nl-NL" sz="1800" b="1" dirty="0" smtClean="0"/>
                        <a:t> ¬P</a:t>
                      </a:r>
                      <a:r>
                        <a:rPr lang="nl-NL" sz="1800" baseline="0" dirty="0" smtClean="0"/>
                        <a:t> </a:t>
                      </a:r>
                      <a:endParaRPr lang="nl-NL" dirty="0"/>
                    </a:p>
                  </a:txBody>
                  <a:tcPr/>
                </a:tc>
              </a:tr>
              <a:tr h="403245">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r h="403245">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bl>
          </a:graphicData>
        </a:graphic>
      </p:graphicFrame>
      <p:graphicFrame>
        <p:nvGraphicFramePr>
          <p:cNvPr id="6" name="Table 5"/>
          <p:cNvGraphicFramePr>
            <a:graphicFrameLocks noGrp="1"/>
          </p:cNvGraphicFramePr>
          <p:nvPr/>
        </p:nvGraphicFramePr>
        <p:xfrm>
          <a:off x="6920588" y="4509119"/>
          <a:ext cx="1827876" cy="1209735"/>
        </p:xfrm>
        <a:graphic>
          <a:graphicData uri="http://schemas.openxmlformats.org/drawingml/2006/table">
            <a:tbl>
              <a:tblPr firstRow="1" bandRow="1">
                <a:tableStyleId>{5C22544A-7EE6-4342-B048-85BDC9FD1C3A}</a:tableStyleId>
              </a:tblPr>
              <a:tblGrid>
                <a:gridCol w="601103"/>
                <a:gridCol w="1226773"/>
              </a:tblGrid>
              <a:tr h="403245">
                <a:tc>
                  <a:txBody>
                    <a:bodyPr/>
                    <a:lstStyle/>
                    <a:p>
                      <a:pPr algn="ctr"/>
                      <a:r>
                        <a:rPr lang="nl-NL" dirty="0" smtClean="0"/>
                        <a:t>P</a:t>
                      </a:r>
                      <a:endParaRPr lang="nl-NL" dirty="0"/>
                    </a:p>
                  </a:txBody>
                  <a:tcPr/>
                </a:tc>
                <a:tc>
                  <a:txBody>
                    <a:bodyPr/>
                    <a:lstStyle/>
                    <a:p>
                      <a:pPr algn="ctr"/>
                      <a:r>
                        <a:rPr lang="nl-NL" dirty="0" smtClean="0"/>
                        <a:t>P V P  </a:t>
                      </a:r>
                      <a:endParaRPr lang="nl-NL" dirty="0"/>
                    </a:p>
                  </a:txBody>
                  <a:tcPr/>
                </a:tc>
              </a:tr>
              <a:tr h="403245">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403245">
                <a:tc>
                  <a:txBody>
                    <a:bodyPr/>
                    <a:lstStyle/>
                    <a:p>
                      <a:pPr algn="ctr"/>
                      <a:r>
                        <a:rPr lang="nl-NL" dirty="0" smtClean="0"/>
                        <a:t>O</a:t>
                      </a:r>
                      <a:endParaRPr lang="nl-NL" dirty="0"/>
                    </a:p>
                  </a:txBody>
                  <a:tcPr/>
                </a:tc>
                <a:tc>
                  <a:txBody>
                    <a:bodyPr/>
                    <a:lstStyle/>
                    <a:p>
                      <a:pPr algn="ctr"/>
                      <a:r>
                        <a:rPr lang="nl-NL" dirty="0" smtClean="0"/>
                        <a:t>O</a:t>
                      </a:r>
                      <a:endParaRPr lang="nl-NL" dirty="0"/>
                    </a:p>
                  </a:txBody>
                  <a:tcPr/>
                </a:tc>
              </a:tr>
            </a:tbl>
          </a:graphicData>
        </a:graphic>
      </p:graphicFrame>
      <p:graphicFrame>
        <p:nvGraphicFramePr>
          <p:cNvPr id="7" name="Table 6"/>
          <p:cNvGraphicFramePr>
            <a:graphicFrameLocks noGrp="1"/>
          </p:cNvGraphicFramePr>
          <p:nvPr/>
        </p:nvGraphicFramePr>
        <p:xfrm>
          <a:off x="4572000" y="4509120"/>
          <a:ext cx="1956989" cy="1209735"/>
        </p:xfrm>
        <a:graphic>
          <a:graphicData uri="http://schemas.openxmlformats.org/drawingml/2006/table">
            <a:tbl>
              <a:tblPr firstRow="1" bandRow="1">
                <a:tableStyleId>{5C22544A-7EE6-4342-B048-85BDC9FD1C3A}</a:tableStyleId>
              </a:tblPr>
              <a:tblGrid>
                <a:gridCol w="643562"/>
                <a:gridCol w="1313427"/>
              </a:tblGrid>
              <a:tr h="403245">
                <a:tc>
                  <a:txBody>
                    <a:bodyPr/>
                    <a:lstStyle/>
                    <a:p>
                      <a:pPr algn="ctr"/>
                      <a:r>
                        <a:rPr lang="nl-NL" dirty="0" smtClean="0"/>
                        <a:t>P</a:t>
                      </a:r>
                      <a:endParaRPr lang="nl-NL" dirty="0"/>
                    </a:p>
                  </a:txBody>
                  <a:tcPr/>
                </a:tc>
                <a:tc>
                  <a:txBody>
                    <a:bodyPr/>
                    <a:lstStyle/>
                    <a:p>
                      <a:pPr algn="ctr"/>
                      <a:r>
                        <a:rPr lang="nl-NL" sz="1800" b="1" dirty="0" smtClean="0"/>
                        <a:t>¬</a:t>
                      </a:r>
                      <a:r>
                        <a:rPr lang="nl-NL" dirty="0" smtClean="0"/>
                        <a:t>(P</a:t>
                      </a:r>
                      <a:r>
                        <a:rPr lang="nl-NL" baseline="0" dirty="0" smtClean="0"/>
                        <a:t>  </a:t>
                      </a:r>
                      <a:r>
                        <a:rPr lang="nl-NL" sz="1800" b="1" dirty="0" smtClean="0">
                          <a:solidFill>
                            <a:schemeClr val="bg1"/>
                          </a:solidFill>
                        </a:rPr>
                        <a:t>∧</a:t>
                      </a:r>
                      <a:r>
                        <a:rPr lang="nl-NL" sz="1800" b="1" dirty="0" smtClean="0"/>
                        <a:t> ¬P)</a:t>
                      </a:r>
                      <a:r>
                        <a:rPr lang="nl-NL" sz="1800" baseline="0" dirty="0" smtClean="0"/>
                        <a:t> </a:t>
                      </a:r>
                      <a:endParaRPr lang="nl-NL" dirty="0"/>
                    </a:p>
                  </a:txBody>
                  <a:tcPr/>
                </a:tc>
              </a:tr>
              <a:tr h="403245">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403245">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bl>
          </a:graphicData>
        </a:graphic>
      </p:graphicFrame>
      <p:sp>
        <p:nvSpPr>
          <p:cNvPr id="8" name="TextBox 7"/>
          <p:cNvSpPr txBox="1"/>
          <p:nvPr/>
        </p:nvSpPr>
        <p:spPr>
          <a:xfrm>
            <a:off x="35496" y="5877272"/>
            <a:ext cx="2160240" cy="646331"/>
          </a:xfrm>
          <a:prstGeom prst="rect">
            <a:avLst/>
          </a:prstGeom>
          <a:noFill/>
        </p:spPr>
        <p:txBody>
          <a:bodyPr wrap="square" rtlCol="0">
            <a:spAutoFit/>
          </a:bodyPr>
          <a:lstStyle/>
          <a:p>
            <a:r>
              <a:rPr lang="nl-NL" b="1" i="1" dirty="0" smtClean="0"/>
              <a:t>Tautologie</a:t>
            </a:r>
            <a:r>
              <a:rPr lang="nl-NL" i="1" dirty="0" smtClean="0"/>
              <a:t>: Wet van de uitgesloten derde</a:t>
            </a:r>
            <a:endParaRPr lang="nl-NL" i="1" dirty="0"/>
          </a:p>
        </p:txBody>
      </p:sp>
      <p:sp>
        <p:nvSpPr>
          <p:cNvPr id="9" name="TextBox 8"/>
          <p:cNvSpPr txBox="1"/>
          <p:nvPr/>
        </p:nvSpPr>
        <p:spPr>
          <a:xfrm>
            <a:off x="4499992" y="5879013"/>
            <a:ext cx="2160240" cy="646331"/>
          </a:xfrm>
          <a:prstGeom prst="rect">
            <a:avLst/>
          </a:prstGeom>
          <a:noFill/>
        </p:spPr>
        <p:txBody>
          <a:bodyPr wrap="square" rtlCol="0">
            <a:spAutoFit/>
          </a:bodyPr>
          <a:lstStyle/>
          <a:p>
            <a:r>
              <a:rPr lang="nl-NL" b="1" i="1" dirty="0" smtClean="0"/>
              <a:t>Tautologie</a:t>
            </a:r>
            <a:r>
              <a:rPr lang="nl-NL" i="1" dirty="0" smtClean="0"/>
              <a:t>: Principe van niet-tegenspraak</a:t>
            </a:r>
            <a:endParaRPr lang="nl-NL" i="1" dirty="0"/>
          </a:p>
        </p:txBody>
      </p:sp>
      <p:sp>
        <p:nvSpPr>
          <p:cNvPr id="10" name="TextBox 9"/>
          <p:cNvSpPr txBox="1"/>
          <p:nvPr/>
        </p:nvSpPr>
        <p:spPr>
          <a:xfrm>
            <a:off x="2483768" y="5877272"/>
            <a:ext cx="2160240" cy="646331"/>
          </a:xfrm>
          <a:prstGeom prst="rect">
            <a:avLst/>
          </a:prstGeom>
          <a:noFill/>
        </p:spPr>
        <p:txBody>
          <a:bodyPr wrap="square" rtlCol="0">
            <a:spAutoFit/>
          </a:bodyPr>
          <a:lstStyle/>
          <a:p>
            <a:r>
              <a:rPr lang="nl-NL" b="1" i="1" dirty="0" smtClean="0"/>
              <a:t>Contradictie</a:t>
            </a:r>
            <a:r>
              <a:rPr lang="nl-NL" i="1" dirty="0" smtClean="0"/>
              <a:t>: Tegenspraak</a:t>
            </a:r>
            <a:endParaRPr lang="nl-NL" i="1" dirty="0"/>
          </a:p>
        </p:txBody>
      </p:sp>
      <p:sp>
        <p:nvSpPr>
          <p:cNvPr id="12" name="TextBox 11"/>
          <p:cNvSpPr txBox="1"/>
          <p:nvPr/>
        </p:nvSpPr>
        <p:spPr>
          <a:xfrm>
            <a:off x="6983760" y="5877272"/>
            <a:ext cx="2160240" cy="369332"/>
          </a:xfrm>
          <a:prstGeom prst="rect">
            <a:avLst/>
          </a:prstGeom>
          <a:noFill/>
        </p:spPr>
        <p:txBody>
          <a:bodyPr wrap="square" rtlCol="0">
            <a:spAutoFit/>
          </a:bodyPr>
          <a:lstStyle/>
          <a:p>
            <a:r>
              <a:rPr lang="nl-NL" b="1" i="1" dirty="0" smtClean="0"/>
              <a:t>Contingentie</a:t>
            </a:r>
            <a:endParaRPr lang="nl-NL"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Van redenering naar redeneervorm (2)</a:t>
            </a:r>
            <a:endParaRPr lang="nl-NL" sz="3600" dirty="0"/>
          </a:p>
        </p:txBody>
      </p:sp>
      <p:sp>
        <p:nvSpPr>
          <p:cNvPr id="16" name="Right Arrow 15"/>
          <p:cNvSpPr/>
          <p:nvPr/>
        </p:nvSpPr>
        <p:spPr>
          <a:xfrm>
            <a:off x="3707904" y="1772816"/>
            <a:ext cx="100811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ight Arrow 16"/>
          <p:cNvSpPr/>
          <p:nvPr/>
        </p:nvSpPr>
        <p:spPr>
          <a:xfrm>
            <a:off x="3707904" y="3356992"/>
            <a:ext cx="100811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ight Arrow 17"/>
          <p:cNvSpPr/>
          <p:nvPr/>
        </p:nvSpPr>
        <p:spPr>
          <a:xfrm>
            <a:off x="3707904" y="4941168"/>
            <a:ext cx="1008112" cy="288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Content Placeholder 2"/>
          <p:cNvSpPr txBox="1">
            <a:spLocks/>
          </p:cNvSpPr>
          <p:nvPr/>
        </p:nvSpPr>
        <p:spPr>
          <a:xfrm>
            <a:off x="5004048" y="1484784"/>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1. Als</a:t>
            </a:r>
            <a:r>
              <a:rPr kumimoji="0" lang="nl-NL" sz="1800" b="0" i="0" u="none" strike="noStrike" kern="1200" cap="none" spc="0" normalizeH="0" noProof="0" dirty="0" smtClean="0">
                <a:ln>
                  <a:noFill/>
                </a:ln>
                <a:solidFill>
                  <a:schemeClr val="tx1"/>
                </a:solidFill>
                <a:effectLst/>
                <a:uLnTx/>
                <a:uFillTx/>
                <a:latin typeface="+mn-lt"/>
                <a:ea typeface="+mn-ea"/>
                <a:cs typeface="+mn-cs"/>
              </a:rPr>
              <a:t> P, dan Q</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2. 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3. </a:t>
            </a:r>
            <a:r>
              <a:rPr lang="nl-NL" noProof="0" dirty="0" smtClean="0"/>
              <a:t>Q</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TextBox 19"/>
          <p:cNvSpPr txBox="1"/>
          <p:nvPr/>
        </p:nvSpPr>
        <p:spPr>
          <a:xfrm>
            <a:off x="6804248" y="1630541"/>
            <a:ext cx="1800200" cy="923330"/>
          </a:xfrm>
          <a:prstGeom prst="rect">
            <a:avLst/>
          </a:prstGeom>
          <a:noFill/>
        </p:spPr>
        <p:txBody>
          <a:bodyPr wrap="square" rtlCol="0">
            <a:spAutoFit/>
          </a:bodyPr>
          <a:lstStyle/>
          <a:p>
            <a:r>
              <a:rPr lang="nl-NL" i="1" dirty="0" smtClean="0"/>
              <a:t>Geldige redeneervorm </a:t>
            </a:r>
            <a:r>
              <a:rPr lang="nl-NL" sz="1600" i="1" dirty="0" smtClean="0"/>
              <a:t>(modus </a:t>
            </a:r>
            <a:r>
              <a:rPr lang="nl-NL" sz="1600" i="1" dirty="0" err="1" smtClean="0"/>
              <a:t>ponens</a:t>
            </a:r>
            <a:r>
              <a:rPr lang="nl-NL" sz="1600" i="1" dirty="0" smtClean="0"/>
              <a:t>)</a:t>
            </a:r>
            <a:endParaRPr lang="nl-NL" i="1" dirty="0"/>
          </a:p>
        </p:txBody>
      </p:sp>
      <p:sp>
        <p:nvSpPr>
          <p:cNvPr id="21" name="Content Placeholder 2"/>
          <p:cNvSpPr txBox="1">
            <a:spLocks/>
          </p:cNvSpPr>
          <p:nvPr/>
        </p:nvSpPr>
        <p:spPr>
          <a:xfrm>
            <a:off x="5004048" y="2968352"/>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1. </a:t>
            </a:r>
            <a:r>
              <a:rPr lang="nl-NL" dirty="0" smtClean="0"/>
              <a:t>Als P, dan Q</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2. </a:t>
            </a:r>
            <a:r>
              <a:rPr lang="nl-NL" dirty="0" err="1" smtClean="0"/>
              <a:t>niet-Q</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3. </a:t>
            </a:r>
            <a:r>
              <a:rPr lang="nl-NL" dirty="0" err="1" smtClean="0"/>
              <a:t>niet-P</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TextBox 21"/>
          <p:cNvSpPr txBox="1"/>
          <p:nvPr/>
        </p:nvSpPr>
        <p:spPr>
          <a:xfrm>
            <a:off x="6804248" y="3142709"/>
            <a:ext cx="1800200" cy="923330"/>
          </a:xfrm>
          <a:prstGeom prst="rect">
            <a:avLst/>
          </a:prstGeom>
          <a:noFill/>
        </p:spPr>
        <p:txBody>
          <a:bodyPr wrap="square" rtlCol="0">
            <a:spAutoFit/>
          </a:bodyPr>
          <a:lstStyle/>
          <a:p>
            <a:r>
              <a:rPr lang="nl-NL" i="1" dirty="0" smtClean="0"/>
              <a:t>Geldige redeneervorm </a:t>
            </a:r>
            <a:r>
              <a:rPr lang="nl-NL" sz="1600" i="1" dirty="0" smtClean="0"/>
              <a:t>(modus tollens)</a:t>
            </a:r>
            <a:endParaRPr lang="nl-NL" i="1" dirty="0"/>
          </a:p>
        </p:txBody>
      </p:sp>
      <p:sp>
        <p:nvSpPr>
          <p:cNvPr id="23" name="Content Placeholder 2"/>
          <p:cNvSpPr txBox="1">
            <a:spLocks/>
          </p:cNvSpPr>
          <p:nvPr/>
        </p:nvSpPr>
        <p:spPr>
          <a:xfrm>
            <a:off x="5004048" y="4509120"/>
            <a:ext cx="3538736"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1. </a:t>
            </a:r>
            <a:r>
              <a:rPr lang="nl-NL" dirty="0" smtClean="0"/>
              <a:t>P of Q</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2. </a:t>
            </a:r>
            <a:r>
              <a:rPr lang="nl-NL" noProof="0" dirty="0" err="1" smtClean="0"/>
              <a:t>niet-Q</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1800" b="0" i="0" u="none" strike="noStrike" kern="1200" cap="none" spc="0" normalizeH="0" baseline="0" noProof="0" dirty="0" smtClean="0">
                <a:ln>
                  <a:noFill/>
                </a:ln>
                <a:solidFill>
                  <a:schemeClr val="tx1"/>
                </a:solidFill>
                <a:effectLst/>
                <a:uLnTx/>
                <a:uFillTx/>
                <a:latin typeface="+mn-lt"/>
                <a:ea typeface="+mn-ea"/>
                <a:cs typeface="+mn-cs"/>
              </a:rPr>
              <a:t>3. </a:t>
            </a:r>
            <a:r>
              <a:rPr lang="nl-NL" dirty="0" smtClean="0"/>
              <a:t>P</a:t>
            </a: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TextBox 23"/>
          <p:cNvSpPr txBox="1"/>
          <p:nvPr/>
        </p:nvSpPr>
        <p:spPr>
          <a:xfrm>
            <a:off x="6804248" y="4683477"/>
            <a:ext cx="2160240" cy="646331"/>
          </a:xfrm>
          <a:prstGeom prst="rect">
            <a:avLst/>
          </a:prstGeom>
          <a:noFill/>
        </p:spPr>
        <p:txBody>
          <a:bodyPr wrap="square" rtlCol="0">
            <a:spAutoFit/>
          </a:bodyPr>
          <a:lstStyle/>
          <a:p>
            <a:r>
              <a:rPr lang="nl-NL" i="1" dirty="0" smtClean="0"/>
              <a:t>Geldige redeneervorm</a:t>
            </a:r>
            <a:endParaRPr lang="nl-NL" i="1" dirty="0"/>
          </a:p>
        </p:txBody>
      </p:sp>
      <p:sp>
        <p:nvSpPr>
          <p:cNvPr id="25" name="Content Placeholder 2"/>
          <p:cNvSpPr txBox="1">
            <a:spLocks/>
          </p:cNvSpPr>
          <p:nvPr/>
        </p:nvSpPr>
        <p:spPr>
          <a:xfrm>
            <a:off x="539552" y="1484784"/>
            <a:ext cx="2746648"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a:t>
            </a:r>
            <a:r>
              <a:rPr kumimoji="0" lang="nl-NL" b="0" i="0" u="none" strike="noStrike" kern="1200" cap="none" spc="0" normalizeH="0" noProof="0" dirty="0" smtClean="0">
                <a:ln>
                  <a:noFill/>
                </a:ln>
                <a:solidFill>
                  <a:schemeClr val="tx1"/>
                </a:solidFill>
                <a:effectLst/>
                <a:uLnTx/>
                <a:uFillTx/>
                <a:latin typeface="+mn-lt"/>
                <a:ea typeface="+mn-ea"/>
                <a:cs typeface="+mn-cs"/>
              </a:rPr>
              <a:t> het regent, dan worden de straten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Het regent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De straten</a:t>
            </a:r>
            <a:r>
              <a:rPr kumimoji="0" lang="nl-NL" b="0" i="0" u="none" strike="noStrike" kern="1200" cap="none" spc="0" normalizeH="0" noProof="0" dirty="0" smtClean="0">
                <a:ln>
                  <a:noFill/>
                </a:ln>
                <a:solidFill>
                  <a:schemeClr val="tx1"/>
                </a:solidFill>
                <a:effectLst/>
                <a:uLnTx/>
                <a:uFillTx/>
                <a:latin typeface="+mn-lt"/>
                <a:ea typeface="+mn-ea"/>
                <a:cs typeface="+mn-cs"/>
              </a:rPr>
              <a:t> worden nat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p:cNvSpPr txBox="1">
            <a:spLocks/>
          </p:cNvSpPr>
          <p:nvPr/>
        </p:nvSpPr>
        <p:spPr>
          <a:xfrm>
            <a:off x="549896" y="2924944"/>
            <a:ext cx="288032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Als de</a:t>
            </a:r>
            <a:r>
              <a:rPr kumimoji="0" lang="nl-NL" b="0" i="0" u="none" strike="noStrike" kern="1200" cap="none" spc="0" normalizeH="0" noProof="0" dirty="0" smtClean="0">
                <a:ln>
                  <a:noFill/>
                </a:ln>
                <a:solidFill>
                  <a:schemeClr val="tx1"/>
                </a:solidFill>
                <a:effectLst/>
                <a:uLnTx/>
                <a:uFillTx/>
                <a:latin typeface="+mn-lt"/>
                <a:ea typeface="+mn-ea"/>
                <a:cs typeface="+mn-cs"/>
              </a:rPr>
              <a:t> loonkosten stijgen,                                                                dan stijgen de prijzen</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De prijzen stijgen niet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a:t>
            </a:r>
            <a:r>
              <a:rPr lang="nl-NL" dirty="0" smtClean="0"/>
              <a:t>De loonkosten stijgen niet</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Content Placeholder 2"/>
          <p:cNvSpPr txBox="1">
            <a:spLocks/>
          </p:cNvSpPr>
          <p:nvPr/>
        </p:nvSpPr>
        <p:spPr>
          <a:xfrm>
            <a:off x="549896" y="4509120"/>
            <a:ext cx="396044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1. </a:t>
            </a:r>
            <a:r>
              <a:rPr lang="nl-NL" dirty="0" smtClean="0"/>
              <a:t>Jan of Piet is de dader</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2. Piet </a:t>
            </a:r>
            <a:r>
              <a:rPr lang="nl-NL" dirty="0" smtClean="0"/>
              <a:t>is onschuldig</a:t>
            </a: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b="0" i="0" u="none" strike="noStrike" kern="1200" cap="none" spc="0" normalizeH="0" baseline="0" noProof="0" dirty="0" smtClean="0">
                <a:ln>
                  <a:noFill/>
                </a:ln>
                <a:solidFill>
                  <a:schemeClr val="tx1"/>
                </a:solidFill>
                <a:effectLst/>
                <a:uLnTx/>
                <a:uFillTx/>
                <a:latin typeface="+mn-lt"/>
                <a:ea typeface="+mn-ea"/>
                <a:cs typeface="+mn-cs"/>
              </a:rPr>
              <a:t>3. Jan is de dader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P spid="22" grpId="0"/>
      <p:bldP spid="23" grpId="0"/>
      <p:bldP spid="24" grpId="0"/>
      <p:bldP spid="26" grpId="0"/>
      <p:bldP spid="2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Nogmaals: waarheidsfuncties</a:t>
            </a:r>
            <a:endParaRPr lang="nl-NL" sz="3200" dirty="0"/>
          </a:p>
        </p:txBody>
      </p:sp>
      <p:sp>
        <p:nvSpPr>
          <p:cNvPr id="3" name="Content Placeholder 2"/>
          <p:cNvSpPr>
            <a:spLocks noGrp="1"/>
          </p:cNvSpPr>
          <p:nvPr>
            <p:ph idx="1"/>
          </p:nvPr>
        </p:nvSpPr>
        <p:spPr/>
        <p:txBody>
          <a:bodyPr>
            <a:normAutofit/>
          </a:bodyPr>
          <a:lstStyle/>
          <a:p>
            <a:r>
              <a:rPr lang="nl-NL" sz="2400" dirty="0" smtClean="0"/>
              <a:t>We kunnen elke willekeurige waarheidsfunctie representeren door middel van een </a:t>
            </a:r>
            <a:r>
              <a:rPr lang="nl-NL" sz="2400" dirty="0" err="1" smtClean="0"/>
              <a:t>propositionele</a:t>
            </a:r>
            <a:r>
              <a:rPr lang="nl-NL" sz="2400" dirty="0" smtClean="0"/>
              <a:t> formule.  </a:t>
            </a:r>
            <a:endParaRPr lang="nl-NL" sz="2400" dirty="0"/>
          </a:p>
        </p:txBody>
      </p:sp>
      <p:graphicFrame>
        <p:nvGraphicFramePr>
          <p:cNvPr id="13" name="Table 12"/>
          <p:cNvGraphicFramePr>
            <a:graphicFrameLocks noGrp="1"/>
          </p:cNvGraphicFramePr>
          <p:nvPr/>
        </p:nvGraphicFramePr>
        <p:xfrm>
          <a:off x="467544" y="2636912"/>
          <a:ext cx="5040560" cy="2736305"/>
        </p:xfrm>
        <a:graphic>
          <a:graphicData uri="http://schemas.openxmlformats.org/drawingml/2006/table">
            <a:tbl>
              <a:tblPr firstRow="1" bandRow="1">
                <a:tableStyleId>{5C22544A-7EE6-4342-B048-85BDC9FD1C3A}</a:tableStyleId>
              </a:tblPr>
              <a:tblGrid>
                <a:gridCol w="1185508"/>
                <a:gridCol w="1435582"/>
                <a:gridCol w="2419470"/>
              </a:tblGrid>
              <a:tr h="547261">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dirty="0" smtClean="0"/>
                        <a:t>…</a:t>
                      </a:r>
                      <a:endParaRPr lang="nl-NL" dirty="0"/>
                    </a:p>
                  </a:txBody>
                  <a:tcPr/>
                </a:tc>
              </a:tr>
              <a:tr h="547261">
                <a:tc>
                  <a:txBody>
                    <a:bodyPr/>
                    <a:lstStyle/>
                    <a:p>
                      <a:pPr algn="ctr"/>
                      <a:r>
                        <a:rPr lang="nl-NL" dirty="0" smtClean="0"/>
                        <a:t>W</a:t>
                      </a:r>
                      <a:endParaRPr lang="nl-NL" dirty="0"/>
                    </a:p>
                  </a:txBody>
                  <a:tcPr/>
                </a:tc>
                <a:tc>
                  <a:txBody>
                    <a:bodyPr/>
                    <a:lstStyle/>
                    <a:p>
                      <a:pPr algn="ctr"/>
                      <a:r>
                        <a:rPr lang="nl-NL" dirty="0" smtClean="0"/>
                        <a:t>W</a:t>
                      </a:r>
                      <a:endParaRPr lang="nl-NL" dirty="0"/>
                    </a:p>
                  </a:txBody>
                  <a:tcPr/>
                </a:tc>
                <a:tc>
                  <a:txBody>
                    <a:bodyPr/>
                    <a:lstStyle/>
                    <a:p>
                      <a:pPr algn="ctr"/>
                      <a:r>
                        <a:rPr lang="nl-NL" dirty="0" smtClean="0"/>
                        <a:t>W</a:t>
                      </a:r>
                      <a:endParaRPr lang="nl-NL" dirty="0"/>
                    </a:p>
                  </a:txBody>
                  <a:tcPr/>
                </a:tc>
              </a:tr>
              <a:tr h="547261">
                <a:tc>
                  <a:txBody>
                    <a:bodyPr/>
                    <a:lstStyle/>
                    <a:p>
                      <a:pPr algn="ctr"/>
                      <a:r>
                        <a:rPr lang="nl-NL" dirty="0" smtClean="0"/>
                        <a:t>W</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r h="547261">
                <a:tc>
                  <a:txBody>
                    <a:bodyPr/>
                    <a:lstStyle/>
                    <a:p>
                      <a:pPr algn="ctr"/>
                      <a:r>
                        <a:rPr lang="nl-NL" dirty="0" smtClean="0"/>
                        <a:t>O </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r h="547261">
                <a:tc>
                  <a:txBody>
                    <a:bodyPr/>
                    <a:lstStyle/>
                    <a:p>
                      <a:pPr algn="ctr"/>
                      <a:r>
                        <a:rPr lang="nl-NL" dirty="0" smtClean="0"/>
                        <a:t>O </a:t>
                      </a:r>
                      <a:endParaRPr lang="nl-NL" dirty="0"/>
                    </a:p>
                  </a:txBody>
                  <a:tcPr/>
                </a:tc>
                <a:tc>
                  <a:txBody>
                    <a:bodyPr/>
                    <a:lstStyle/>
                    <a:p>
                      <a:pPr algn="ctr"/>
                      <a:r>
                        <a:rPr lang="nl-NL" dirty="0" smtClean="0"/>
                        <a:t>O</a:t>
                      </a:r>
                      <a:endParaRPr lang="nl-NL" dirty="0"/>
                    </a:p>
                  </a:txBody>
                  <a:tcPr/>
                </a:tc>
                <a:tc>
                  <a:txBody>
                    <a:bodyPr/>
                    <a:lstStyle/>
                    <a:p>
                      <a:pPr algn="ctr"/>
                      <a:r>
                        <a:rPr lang="nl-NL" dirty="0" smtClean="0"/>
                        <a:t>W</a:t>
                      </a:r>
                      <a:endParaRPr lang="nl-NL" dirty="0"/>
                    </a:p>
                  </a:txBody>
                  <a:tcPr/>
                </a:tc>
              </a:tr>
            </a:tbl>
          </a:graphicData>
        </a:graphic>
      </p:graphicFrame>
      <p:sp>
        <p:nvSpPr>
          <p:cNvPr id="14" name="TextBox 13"/>
          <p:cNvSpPr txBox="1"/>
          <p:nvPr/>
        </p:nvSpPr>
        <p:spPr>
          <a:xfrm>
            <a:off x="5724128" y="2636912"/>
            <a:ext cx="2915816" cy="923330"/>
          </a:xfrm>
          <a:prstGeom prst="rect">
            <a:avLst/>
          </a:prstGeom>
          <a:noFill/>
        </p:spPr>
        <p:txBody>
          <a:bodyPr wrap="square" rtlCol="0">
            <a:spAutoFit/>
          </a:bodyPr>
          <a:lstStyle/>
          <a:p>
            <a:r>
              <a:rPr lang="nl-NL" i="1" dirty="0" smtClean="0"/>
              <a:t>Is er een </a:t>
            </a:r>
            <a:r>
              <a:rPr lang="nl-NL" i="1" dirty="0" err="1" smtClean="0"/>
              <a:t>propositionele</a:t>
            </a:r>
            <a:r>
              <a:rPr lang="nl-NL" i="1" dirty="0" smtClean="0"/>
              <a:t> formule die deze functie              als waarheidsfunctie heeft?</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Nogmaals: waarheidsfuncties</a:t>
            </a:r>
            <a:endParaRPr lang="nl-NL" sz="3200" dirty="0"/>
          </a:p>
        </p:txBody>
      </p:sp>
      <p:sp>
        <p:nvSpPr>
          <p:cNvPr id="3" name="Content Placeholder 2"/>
          <p:cNvSpPr>
            <a:spLocks noGrp="1"/>
          </p:cNvSpPr>
          <p:nvPr>
            <p:ph idx="1"/>
          </p:nvPr>
        </p:nvSpPr>
        <p:spPr/>
        <p:txBody>
          <a:bodyPr>
            <a:normAutofit/>
          </a:bodyPr>
          <a:lstStyle/>
          <a:p>
            <a:r>
              <a:rPr lang="nl-NL" sz="2400" dirty="0" smtClean="0"/>
              <a:t>We kunnen elke willekeurige waarheidsfunctie representeren door middel van een </a:t>
            </a:r>
            <a:r>
              <a:rPr lang="nl-NL" sz="2400" dirty="0" err="1" smtClean="0"/>
              <a:t>propositionele</a:t>
            </a:r>
            <a:r>
              <a:rPr lang="nl-NL" sz="2400" dirty="0" smtClean="0"/>
              <a:t> formule.  </a:t>
            </a:r>
            <a:endParaRPr lang="nl-NL" sz="2400" dirty="0"/>
          </a:p>
        </p:txBody>
      </p:sp>
      <p:graphicFrame>
        <p:nvGraphicFramePr>
          <p:cNvPr id="13" name="Table 12"/>
          <p:cNvGraphicFramePr>
            <a:graphicFrameLocks noGrp="1"/>
          </p:cNvGraphicFramePr>
          <p:nvPr/>
        </p:nvGraphicFramePr>
        <p:xfrm>
          <a:off x="467544" y="2636912"/>
          <a:ext cx="5040560" cy="2736305"/>
        </p:xfrm>
        <a:graphic>
          <a:graphicData uri="http://schemas.openxmlformats.org/drawingml/2006/table">
            <a:tbl>
              <a:tblPr firstRow="1" bandRow="1">
                <a:tableStyleId>{5C22544A-7EE6-4342-B048-85BDC9FD1C3A}</a:tableStyleId>
              </a:tblPr>
              <a:tblGrid>
                <a:gridCol w="1185508"/>
                <a:gridCol w="1435582"/>
                <a:gridCol w="2419470"/>
              </a:tblGrid>
              <a:tr h="547261">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dirty="0" smtClean="0"/>
                        <a:t>…</a:t>
                      </a:r>
                      <a:endParaRPr lang="nl-NL" dirty="0"/>
                    </a:p>
                  </a:txBody>
                  <a:tcPr/>
                </a:tc>
              </a:tr>
              <a:tr h="547261">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r>
              <a:tr h="547261">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c>
                  <a:txBody>
                    <a:bodyPr/>
                    <a:lstStyle/>
                    <a:p>
                      <a:pPr algn="ctr"/>
                      <a:r>
                        <a:rPr lang="nl-NL" b="1" dirty="0" smtClean="0">
                          <a:solidFill>
                            <a:schemeClr val="accent2">
                              <a:lumMod val="75000"/>
                            </a:schemeClr>
                          </a:solidFill>
                        </a:rPr>
                        <a:t>O</a:t>
                      </a:r>
                      <a:endParaRPr lang="nl-NL" b="1" dirty="0">
                        <a:solidFill>
                          <a:schemeClr val="accent2">
                            <a:lumMod val="75000"/>
                          </a:schemeClr>
                        </a:solidFill>
                      </a:endParaRPr>
                    </a:p>
                  </a:txBody>
                  <a:tcPr/>
                </a:tc>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r>
              <a:tr h="547261">
                <a:tc>
                  <a:txBody>
                    <a:bodyPr/>
                    <a:lstStyle/>
                    <a:p>
                      <a:pPr algn="ctr"/>
                      <a:r>
                        <a:rPr lang="nl-NL" dirty="0" smtClean="0"/>
                        <a:t>O </a:t>
                      </a:r>
                      <a:endParaRPr lang="nl-NL" dirty="0"/>
                    </a:p>
                  </a:txBody>
                  <a:tcPr/>
                </a:tc>
                <a:tc>
                  <a:txBody>
                    <a:bodyPr/>
                    <a:lstStyle/>
                    <a:p>
                      <a:pPr algn="ctr"/>
                      <a:r>
                        <a:rPr lang="nl-NL" dirty="0" smtClean="0"/>
                        <a:t>W</a:t>
                      </a:r>
                      <a:endParaRPr lang="nl-NL" dirty="0"/>
                    </a:p>
                  </a:txBody>
                  <a:tcPr/>
                </a:tc>
                <a:tc>
                  <a:txBody>
                    <a:bodyPr/>
                    <a:lstStyle/>
                    <a:p>
                      <a:pPr algn="ctr"/>
                      <a:r>
                        <a:rPr lang="nl-NL" dirty="0" smtClean="0"/>
                        <a:t>O</a:t>
                      </a:r>
                      <a:endParaRPr lang="nl-NL" dirty="0"/>
                    </a:p>
                  </a:txBody>
                  <a:tcPr/>
                </a:tc>
              </a:tr>
              <a:tr h="547261">
                <a:tc>
                  <a:txBody>
                    <a:bodyPr/>
                    <a:lstStyle/>
                    <a:p>
                      <a:pPr algn="ctr"/>
                      <a:r>
                        <a:rPr lang="nl-NL" b="1" dirty="0" smtClean="0">
                          <a:solidFill>
                            <a:schemeClr val="accent2">
                              <a:lumMod val="75000"/>
                            </a:schemeClr>
                          </a:solidFill>
                        </a:rPr>
                        <a:t>O </a:t>
                      </a:r>
                      <a:endParaRPr lang="nl-NL" b="1" dirty="0">
                        <a:solidFill>
                          <a:schemeClr val="accent2">
                            <a:lumMod val="75000"/>
                          </a:schemeClr>
                        </a:solidFill>
                      </a:endParaRPr>
                    </a:p>
                  </a:txBody>
                  <a:tcPr/>
                </a:tc>
                <a:tc>
                  <a:txBody>
                    <a:bodyPr/>
                    <a:lstStyle/>
                    <a:p>
                      <a:pPr algn="ctr"/>
                      <a:r>
                        <a:rPr lang="nl-NL" b="1" dirty="0" smtClean="0">
                          <a:solidFill>
                            <a:schemeClr val="accent2">
                              <a:lumMod val="75000"/>
                            </a:schemeClr>
                          </a:solidFill>
                        </a:rPr>
                        <a:t>O</a:t>
                      </a:r>
                      <a:endParaRPr lang="nl-NL" b="1" dirty="0">
                        <a:solidFill>
                          <a:schemeClr val="accent2">
                            <a:lumMod val="75000"/>
                          </a:schemeClr>
                        </a:solidFill>
                      </a:endParaRPr>
                    </a:p>
                  </a:txBody>
                  <a:tcPr/>
                </a:tc>
                <a:tc>
                  <a:txBody>
                    <a:bodyPr/>
                    <a:lstStyle/>
                    <a:p>
                      <a:pPr algn="ctr"/>
                      <a:r>
                        <a:rPr lang="nl-NL" b="1" dirty="0" smtClean="0">
                          <a:solidFill>
                            <a:schemeClr val="accent2">
                              <a:lumMod val="75000"/>
                            </a:schemeClr>
                          </a:solidFill>
                        </a:rPr>
                        <a:t>W</a:t>
                      </a:r>
                      <a:endParaRPr lang="nl-NL" b="1" dirty="0">
                        <a:solidFill>
                          <a:schemeClr val="accent2">
                            <a:lumMod val="75000"/>
                          </a:schemeClr>
                        </a:solidFill>
                      </a:endParaRPr>
                    </a:p>
                  </a:txBody>
                  <a:tcPr/>
                </a:tc>
              </a:tr>
            </a:tbl>
          </a:graphicData>
        </a:graphic>
      </p:graphicFrame>
      <p:sp>
        <p:nvSpPr>
          <p:cNvPr id="14" name="TextBox 13"/>
          <p:cNvSpPr txBox="1"/>
          <p:nvPr/>
        </p:nvSpPr>
        <p:spPr>
          <a:xfrm>
            <a:off x="5724128" y="2636912"/>
            <a:ext cx="2915816" cy="923330"/>
          </a:xfrm>
          <a:prstGeom prst="rect">
            <a:avLst/>
          </a:prstGeom>
          <a:noFill/>
        </p:spPr>
        <p:txBody>
          <a:bodyPr wrap="square" rtlCol="0">
            <a:spAutoFit/>
          </a:bodyPr>
          <a:lstStyle/>
          <a:p>
            <a:r>
              <a:rPr lang="nl-NL" i="1" dirty="0" smtClean="0"/>
              <a:t>Is er een </a:t>
            </a:r>
            <a:r>
              <a:rPr lang="nl-NL" i="1" dirty="0" err="1" smtClean="0"/>
              <a:t>propositionele</a:t>
            </a:r>
            <a:r>
              <a:rPr lang="nl-NL" i="1" dirty="0" smtClean="0"/>
              <a:t> formule die deze functie             als waarheidsfunctie heeft?</a:t>
            </a:r>
            <a:endParaRPr lang="nl-NL" i="1" dirty="0"/>
          </a:p>
        </p:txBody>
      </p:sp>
      <p:sp>
        <p:nvSpPr>
          <p:cNvPr id="6" name="TextBox 5"/>
          <p:cNvSpPr txBox="1"/>
          <p:nvPr/>
        </p:nvSpPr>
        <p:spPr>
          <a:xfrm>
            <a:off x="683568" y="5661248"/>
            <a:ext cx="7632848" cy="369332"/>
          </a:xfrm>
          <a:prstGeom prst="rect">
            <a:avLst/>
          </a:prstGeom>
          <a:noFill/>
        </p:spPr>
        <p:txBody>
          <a:bodyPr wrap="square" rtlCol="0">
            <a:spAutoFit/>
          </a:bodyPr>
          <a:lstStyle/>
          <a:p>
            <a:r>
              <a:rPr lang="nl-NL" dirty="0" smtClean="0"/>
              <a:t>Er zijn drie </a:t>
            </a:r>
            <a:r>
              <a:rPr lang="nl-NL" b="1" dirty="0" smtClean="0">
                <a:solidFill>
                  <a:schemeClr val="accent2">
                    <a:lumMod val="75000"/>
                  </a:schemeClr>
                </a:solidFill>
              </a:rPr>
              <a:t>waarheidsgronden</a:t>
            </a:r>
            <a:r>
              <a:rPr lang="nl-NL" dirty="0" smtClean="0"/>
              <a:t>, wat de volgende formule oplevert: </a:t>
            </a:r>
            <a:endParaRPr lang="nl-NL" dirty="0"/>
          </a:p>
        </p:txBody>
      </p:sp>
      <p:sp>
        <p:nvSpPr>
          <p:cNvPr id="7" name="TextBox 6"/>
          <p:cNvSpPr txBox="1"/>
          <p:nvPr/>
        </p:nvSpPr>
        <p:spPr>
          <a:xfrm>
            <a:off x="611560" y="6093296"/>
            <a:ext cx="4824536" cy="461665"/>
          </a:xfrm>
          <a:prstGeom prst="rect">
            <a:avLst/>
          </a:prstGeom>
          <a:noFill/>
        </p:spPr>
        <p:txBody>
          <a:bodyPr wrap="square" rtlCol="0">
            <a:spAutoFit/>
          </a:bodyPr>
          <a:lstStyle/>
          <a:p>
            <a:r>
              <a:rPr lang="nl-NL" sz="2400" b="1" dirty="0" smtClean="0">
                <a:solidFill>
                  <a:srgbClr val="0070C0"/>
                </a:solidFill>
              </a:rPr>
              <a:t>(P ∧ Q) V (P ∧ ¬Q) V (¬P ∧ ¬Q)</a:t>
            </a:r>
            <a:r>
              <a:rPr lang="nl-NL" dirty="0" smtClean="0">
                <a:solidFill>
                  <a:srgbClr val="0070C0"/>
                </a:solidFill>
              </a:rPr>
              <a:t> </a:t>
            </a:r>
            <a:r>
              <a:rPr lang="nl-NL" b="1" dirty="0" smtClean="0">
                <a:solidFill>
                  <a:srgbClr val="0070C0"/>
                </a:solidFill>
              </a:rPr>
              <a:t> </a:t>
            </a:r>
            <a:r>
              <a:rPr lang="nl-NL" dirty="0" smtClean="0">
                <a:solidFill>
                  <a:srgbClr val="0070C0"/>
                </a:solidFill>
              </a:rPr>
              <a:t> </a:t>
            </a:r>
            <a:r>
              <a:rPr lang="nl-NL" b="1" dirty="0" smtClean="0">
                <a:solidFill>
                  <a:srgbClr val="0070C0"/>
                </a:solidFill>
              </a:rPr>
              <a:t> </a:t>
            </a:r>
            <a:endParaRPr lang="nl-NL" dirty="0">
              <a:solidFill>
                <a:srgbClr val="0070C0"/>
              </a:solidFill>
            </a:endParaRPr>
          </a:p>
        </p:txBody>
      </p:sp>
      <p:sp>
        <p:nvSpPr>
          <p:cNvPr id="8" name="TextBox 7"/>
          <p:cNvSpPr txBox="1"/>
          <p:nvPr/>
        </p:nvSpPr>
        <p:spPr>
          <a:xfrm>
            <a:off x="4716016" y="6156012"/>
            <a:ext cx="3384376" cy="369332"/>
          </a:xfrm>
          <a:prstGeom prst="rect">
            <a:avLst/>
          </a:prstGeom>
          <a:noFill/>
        </p:spPr>
        <p:txBody>
          <a:bodyPr wrap="square" rtlCol="0">
            <a:spAutoFit/>
          </a:bodyPr>
          <a:lstStyle/>
          <a:p>
            <a:r>
              <a:rPr lang="nl-NL" i="1" dirty="0" smtClean="0"/>
              <a:t>(</a:t>
            </a:r>
            <a:r>
              <a:rPr lang="nl-NL" i="1" dirty="0" err="1" smtClean="0"/>
              <a:t>Disjunctieve</a:t>
            </a:r>
            <a:r>
              <a:rPr lang="nl-NL" i="1" dirty="0" smtClean="0"/>
              <a:t> normaalvorm)</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Nogmaals: waarheidsfuncties</a:t>
            </a:r>
            <a:endParaRPr lang="nl-NL" sz="3200" dirty="0"/>
          </a:p>
        </p:txBody>
      </p:sp>
      <p:sp>
        <p:nvSpPr>
          <p:cNvPr id="3" name="Content Placeholder 2"/>
          <p:cNvSpPr>
            <a:spLocks noGrp="1"/>
          </p:cNvSpPr>
          <p:nvPr>
            <p:ph idx="1"/>
          </p:nvPr>
        </p:nvSpPr>
        <p:spPr/>
        <p:txBody>
          <a:bodyPr>
            <a:normAutofit/>
          </a:bodyPr>
          <a:lstStyle/>
          <a:p>
            <a:r>
              <a:rPr lang="nl-NL" sz="2400" dirty="0" smtClean="0"/>
              <a:t>En wat nu als er geen waarheidsgronden zijn?</a:t>
            </a:r>
            <a:endParaRPr lang="nl-NL" sz="2400" dirty="0"/>
          </a:p>
        </p:txBody>
      </p:sp>
      <p:graphicFrame>
        <p:nvGraphicFramePr>
          <p:cNvPr id="13" name="Table 12"/>
          <p:cNvGraphicFramePr>
            <a:graphicFrameLocks noGrp="1"/>
          </p:cNvGraphicFramePr>
          <p:nvPr/>
        </p:nvGraphicFramePr>
        <p:xfrm>
          <a:off x="467544" y="2420888"/>
          <a:ext cx="5040560" cy="2736305"/>
        </p:xfrm>
        <a:graphic>
          <a:graphicData uri="http://schemas.openxmlformats.org/drawingml/2006/table">
            <a:tbl>
              <a:tblPr firstRow="1" bandRow="1">
                <a:tableStyleId>{5C22544A-7EE6-4342-B048-85BDC9FD1C3A}</a:tableStyleId>
              </a:tblPr>
              <a:tblGrid>
                <a:gridCol w="1185508"/>
                <a:gridCol w="1435582"/>
                <a:gridCol w="2419470"/>
              </a:tblGrid>
              <a:tr h="547261">
                <a:tc>
                  <a:txBody>
                    <a:bodyPr/>
                    <a:lstStyle/>
                    <a:p>
                      <a:pPr algn="ctr"/>
                      <a:r>
                        <a:rPr lang="nl-NL" dirty="0" smtClean="0"/>
                        <a:t>P</a:t>
                      </a:r>
                      <a:endParaRPr lang="nl-NL" dirty="0"/>
                    </a:p>
                  </a:txBody>
                  <a:tcPr/>
                </a:tc>
                <a:tc>
                  <a:txBody>
                    <a:bodyPr/>
                    <a:lstStyle/>
                    <a:p>
                      <a:pPr algn="ctr"/>
                      <a:r>
                        <a:rPr lang="nl-NL" dirty="0" smtClean="0"/>
                        <a:t>Q</a:t>
                      </a:r>
                      <a:endParaRPr lang="nl-NL" dirty="0"/>
                    </a:p>
                  </a:txBody>
                  <a:tcPr/>
                </a:tc>
                <a:tc>
                  <a:txBody>
                    <a:bodyPr/>
                    <a:lstStyle/>
                    <a:p>
                      <a:pPr algn="ctr"/>
                      <a:r>
                        <a:rPr lang="nl-NL" dirty="0" smtClean="0"/>
                        <a:t>…</a:t>
                      </a:r>
                      <a:endParaRPr lang="nl-NL" dirty="0"/>
                    </a:p>
                  </a:txBody>
                  <a:tcPr/>
                </a:tc>
              </a:tr>
              <a:tr h="547261">
                <a:tc>
                  <a:txBody>
                    <a:bodyPr/>
                    <a:lstStyle/>
                    <a:p>
                      <a:pPr algn="ctr"/>
                      <a:r>
                        <a:rPr lang="nl-NL" b="0" dirty="0" smtClean="0">
                          <a:solidFill>
                            <a:schemeClr val="tx1"/>
                          </a:solidFill>
                        </a:rPr>
                        <a:t>W</a:t>
                      </a:r>
                      <a:endParaRPr lang="nl-NL" b="0" dirty="0">
                        <a:solidFill>
                          <a:schemeClr val="tx1"/>
                        </a:solidFill>
                      </a:endParaRPr>
                    </a:p>
                  </a:txBody>
                  <a:tcPr/>
                </a:tc>
                <a:tc>
                  <a:txBody>
                    <a:bodyPr/>
                    <a:lstStyle/>
                    <a:p>
                      <a:pPr algn="ctr"/>
                      <a:r>
                        <a:rPr lang="nl-NL" b="0" dirty="0" smtClean="0">
                          <a:solidFill>
                            <a:schemeClr val="tx1"/>
                          </a:solidFill>
                        </a:rPr>
                        <a:t>W</a:t>
                      </a:r>
                      <a:endParaRPr lang="nl-NL" b="0" dirty="0">
                        <a:solidFill>
                          <a:schemeClr val="tx1"/>
                        </a:solidFill>
                      </a:endParaRPr>
                    </a:p>
                  </a:txBody>
                  <a:tcPr/>
                </a:tc>
                <a:tc>
                  <a:txBody>
                    <a:bodyPr/>
                    <a:lstStyle/>
                    <a:p>
                      <a:pPr algn="ctr"/>
                      <a:r>
                        <a:rPr lang="nl-NL" b="0" dirty="0" smtClean="0">
                          <a:solidFill>
                            <a:schemeClr val="tx1"/>
                          </a:solidFill>
                        </a:rPr>
                        <a:t>O</a:t>
                      </a:r>
                      <a:endParaRPr lang="nl-NL" b="0" dirty="0">
                        <a:solidFill>
                          <a:schemeClr val="tx1"/>
                        </a:solidFill>
                      </a:endParaRPr>
                    </a:p>
                  </a:txBody>
                  <a:tcPr/>
                </a:tc>
              </a:tr>
              <a:tr h="547261">
                <a:tc>
                  <a:txBody>
                    <a:bodyPr/>
                    <a:lstStyle/>
                    <a:p>
                      <a:pPr algn="ctr"/>
                      <a:r>
                        <a:rPr lang="nl-NL" b="0" dirty="0" smtClean="0">
                          <a:solidFill>
                            <a:schemeClr val="tx1"/>
                          </a:solidFill>
                        </a:rPr>
                        <a:t>W</a:t>
                      </a:r>
                      <a:endParaRPr lang="nl-NL" b="0" dirty="0">
                        <a:solidFill>
                          <a:schemeClr val="tx1"/>
                        </a:solidFill>
                      </a:endParaRPr>
                    </a:p>
                  </a:txBody>
                  <a:tcPr/>
                </a:tc>
                <a:tc>
                  <a:txBody>
                    <a:bodyPr/>
                    <a:lstStyle/>
                    <a:p>
                      <a:pPr algn="ctr"/>
                      <a:r>
                        <a:rPr lang="nl-NL" b="0" dirty="0" smtClean="0">
                          <a:solidFill>
                            <a:schemeClr val="tx1"/>
                          </a:solidFill>
                        </a:rPr>
                        <a:t>O</a:t>
                      </a:r>
                      <a:endParaRPr lang="nl-NL" b="0" dirty="0">
                        <a:solidFill>
                          <a:schemeClr val="tx1"/>
                        </a:solidFill>
                      </a:endParaRPr>
                    </a:p>
                  </a:txBody>
                  <a:tcPr/>
                </a:tc>
                <a:tc>
                  <a:txBody>
                    <a:bodyPr/>
                    <a:lstStyle/>
                    <a:p>
                      <a:pPr algn="ctr"/>
                      <a:r>
                        <a:rPr lang="nl-NL" b="0" dirty="0" smtClean="0">
                          <a:solidFill>
                            <a:schemeClr val="tx1"/>
                          </a:solidFill>
                        </a:rPr>
                        <a:t>O</a:t>
                      </a:r>
                      <a:endParaRPr lang="nl-NL" b="0" dirty="0">
                        <a:solidFill>
                          <a:schemeClr val="tx1"/>
                        </a:solidFill>
                      </a:endParaRPr>
                    </a:p>
                  </a:txBody>
                  <a:tcPr/>
                </a:tc>
              </a:tr>
              <a:tr h="547261">
                <a:tc>
                  <a:txBody>
                    <a:bodyPr/>
                    <a:lstStyle/>
                    <a:p>
                      <a:pPr algn="ctr"/>
                      <a:r>
                        <a:rPr lang="nl-NL" b="0" dirty="0" smtClean="0">
                          <a:solidFill>
                            <a:schemeClr val="tx1"/>
                          </a:solidFill>
                        </a:rPr>
                        <a:t>O </a:t>
                      </a:r>
                      <a:endParaRPr lang="nl-NL" b="0" dirty="0">
                        <a:solidFill>
                          <a:schemeClr val="tx1"/>
                        </a:solidFill>
                      </a:endParaRPr>
                    </a:p>
                  </a:txBody>
                  <a:tcPr/>
                </a:tc>
                <a:tc>
                  <a:txBody>
                    <a:bodyPr/>
                    <a:lstStyle/>
                    <a:p>
                      <a:pPr algn="ctr"/>
                      <a:r>
                        <a:rPr lang="nl-NL" b="0" dirty="0" smtClean="0">
                          <a:solidFill>
                            <a:schemeClr val="tx1"/>
                          </a:solidFill>
                        </a:rPr>
                        <a:t>W</a:t>
                      </a:r>
                      <a:endParaRPr lang="nl-NL" b="0" dirty="0">
                        <a:solidFill>
                          <a:schemeClr val="tx1"/>
                        </a:solidFill>
                      </a:endParaRPr>
                    </a:p>
                  </a:txBody>
                  <a:tcPr/>
                </a:tc>
                <a:tc>
                  <a:txBody>
                    <a:bodyPr/>
                    <a:lstStyle/>
                    <a:p>
                      <a:pPr algn="ctr"/>
                      <a:r>
                        <a:rPr lang="nl-NL" b="0" dirty="0" smtClean="0">
                          <a:solidFill>
                            <a:schemeClr val="tx1"/>
                          </a:solidFill>
                        </a:rPr>
                        <a:t>O</a:t>
                      </a:r>
                      <a:endParaRPr lang="nl-NL" b="0" dirty="0">
                        <a:solidFill>
                          <a:schemeClr val="tx1"/>
                        </a:solidFill>
                      </a:endParaRPr>
                    </a:p>
                  </a:txBody>
                  <a:tcPr/>
                </a:tc>
              </a:tr>
              <a:tr h="547261">
                <a:tc>
                  <a:txBody>
                    <a:bodyPr/>
                    <a:lstStyle/>
                    <a:p>
                      <a:pPr algn="ctr"/>
                      <a:r>
                        <a:rPr lang="nl-NL" b="0" dirty="0" smtClean="0">
                          <a:solidFill>
                            <a:schemeClr val="tx1"/>
                          </a:solidFill>
                        </a:rPr>
                        <a:t>O </a:t>
                      </a:r>
                      <a:endParaRPr lang="nl-NL" b="0" dirty="0">
                        <a:solidFill>
                          <a:schemeClr val="tx1"/>
                        </a:solidFill>
                      </a:endParaRPr>
                    </a:p>
                  </a:txBody>
                  <a:tcPr/>
                </a:tc>
                <a:tc>
                  <a:txBody>
                    <a:bodyPr/>
                    <a:lstStyle/>
                    <a:p>
                      <a:pPr algn="ctr"/>
                      <a:r>
                        <a:rPr lang="nl-NL" b="0" dirty="0" smtClean="0">
                          <a:solidFill>
                            <a:schemeClr val="tx1"/>
                          </a:solidFill>
                        </a:rPr>
                        <a:t>O</a:t>
                      </a:r>
                      <a:endParaRPr lang="nl-NL" b="0" dirty="0">
                        <a:solidFill>
                          <a:schemeClr val="tx1"/>
                        </a:solidFill>
                      </a:endParaRPr>
                    </a:p>
                  </a:txBody>
                  <a:tcPr/>
                </a:tc>
                <a:tc>
                  <a:txBody>
                    <a:bodyPr/>
                    <a:lstStyle/>
                    <a:p>
                      <a:pPr algn="ctr"/>
                      <a:r>
                        <a:rPr lang="nl-NL" b="0" dirty="0" smtClean="0">
                          <a:solidFill>
                            <a:schemeClr val="tx1"/>
                          </a:solidFill>
                        </a:rPr>
                        <a:t>O</a:t>
                      </a:r>
                      <a:endParaRPr lang="nl-NL" b="0" dirty="0">
                        <a:solidFill>
                          <a:schemeClr val="tx1"/>
                        </a:solidFill>
                      </a:endParaRPr>
                    </a:p>
                  </a:txBody>
                  <a:tcPr/>
                </a:tc>
              </a:tr>
            </a:tbl>
          </a:graphicData>
        </a:graphic>
      </p:graphicFrame>
      <p:sp>
        <p:nvSpPr>
          <p:cNvPr id="6" name="TextBox 5"/>
          <p:cNvSpPr txBox="1"/>
          <p:nvPr/>
        </p:nvSpPr>
        <p:spPr>
          <a:xfrm>
            <a:off x="755576" y="5517232"/>
            <a:ext cx="6696744" cy="646331"/>
          </a:xfrm>
          <a:prstGeom prst="rect">
            <a:avLst/>
          </a:prstGeom>
          <a:noFill/>
        </p:spPr>
        <p:txBody>
          <a:bodyPr wrap="square" rtlCol="0">
            <a:spAutoFit/>
          </a:bodyPr>
          <a:lstStyle/>
          <a:p>
            <a:r>
              <a:rPr lang="nl-NL" dirty="0" smtClean="0"/>
              <a:t>Deze waarheidsfunctie kan bijvoorbeeld gerepresenteerd worden                                           door deze formule in </a:t>
            </a:r>
            <a:r>
              <a:rPr lang="nl-NL" dirty="0" err="1" smtClean="0"/>
              <a:t>disjunctieve</a:t>
            </a:r>
            <a:r>
              <a:rPr lang="nl-NL" dirty="0" smtClean="0"/>
              <a:t> normaalvorm:</a:t>
            </a:r>
            <a:endParaRPr lang="nl-NL" dirty="0"/>
          </a:p>
        </p:txBody>
      </p:sp>
      <p:sp>
        <p:nvSpPr>
          <p:cNvPr id="7" name="TextBox 6"/>
          <p:cNvSpPr txBox="1"/>
          <p:nvPr/>
        </p:nvSpPr>
        <p:spPr>
          <a:xfrm>
            <a:off x="755576" y="6133946"/>
            <a:ext cx="4824536" cy="461665"/>
          </a:xfrm>
          <a:prstGeom prst="rect">
            <a:avLst/>
          </a:prstGeom>
          <a:noFill/>
        </p:spPr>
        <p:txBody>
          <a:bodyPr wrap="square" rtlCol="0">
            <a:spAutoFit/>
          </a:bodyPr>
          <a:lstStyle/>
          <a:p>
            <a:r>
              <a:rPr lang="nl-NL" sz="2400" b="1" dirty="0" smtClean="0">
                <a:solidFill>
                  <a:srgbClr val="0070C0"/>
                </a:solidFill>
              </a:rPr>
              <a:t>(P ∧ ¬P) V (Q ∧ ¬Q)</a:t>
            </a:r>
            <a:endParaRPr lang="nl-N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De propositielogica is </a:t>
            </a:r>
            <a:r>
              <a:rPr lang="nl-NL" sz="3600" i="1" dirty="0" smtClean="0"/>
              <a:t>volledig</a:t>
            </a:r>
            <a:r>
              <a:rPr lang="nl-NL" sz="3600" dirty="0" smtClean="0"/>
              <a:t> en </a:t>
            </a:r>
            <a:r>
              <a:rPr lang="nl-NL" sz="3600" i="1" dirty="0" smtClean="0"/>
              <a:t>correct</a:t>
            </a:r>
            <a:endParaRPr lang="nl-NL" sz="3600" i="1" dirty="0"/>
          </a:p>
        </p:txBody>
      </p:sp>
      <p:sp>
        <p:nvSpPr>
          <p:cNvPr id="3" name="Content Placeholder 2"/>
          <p:cNvSpPr>
            <a:spLocks noGrp="1"/>
          </p:cNvSpPr>
          <p:nvPr>
            <p:ph idx="1"/>
          </p:nvPr>
        </p:nvSpPr>
        <p:spPr>
          <a:xfrm>
            <a:off x="457200" y="1988840"/>
            <a:ext cx="8229600" cy="1972816"/>
          </a:xfrm>
        </p:spPr>
        <p:txBody>
          <a:bodyPr>
            <a:normAutofit fontScale="92500" lnSpcReduction="10000"/>
          </a:bodyPr>
          <a:lstStyle/>
          <a:p>
            <a:pPr>
              <a:buNone/>
            </a:pPr>
            <a:r>
              <a:rPr lang="nl-NL" sz="2400" dirty="0" smtClean="0"/>
              <a:t>	</a:t>
            </a:r>
            <a:r>
              <a:rPr lang="nl-NL" sz="2400" b="1" dirty="0" smtClean="0"/>
              <a:t>Volledigheidsstelling</a:t>
            </a:r>
          </a:p>
          <a:p>
            <a:pPr>
              <a:buNone/>
            </a:pPr>
            <a:r>
              <a:rPr lang="nl-NL" sz="2400" dirty="0" smtClean="0"/>
              <a:t>	Elke redenering in de propositielogica die semantisch geldig is, is ook syntactisch afleidbaar in het systeem van natuurlijke deductie.</a:t>
            </a:r>
          </a:p>
          <a:p>
            <a:pPr>
              <a:buNone/>
            </a:pPr>
            <a:endParaRPr lang="nl-NL" sz="800" dirty="0" smtClean="0"/>
          </a:p>
          <a:p>
            <a:pPr>
              <a:buNone/>
            </a:pPr>
            <a:r>
              <a:rPr lang="nl-NL" sz="2400" dirty="0" smtClean="0"/>
              <a:t>      </a:t>
            </a:r>
            <a:r>
              <a:rPr lang="nl-NL" sz="2400" i="1" dirty="0" smtClean="0"/>
              <a:t>Als</a:t>
            </a:r>
            <a:r>
              <a:rPr lang="nl-NL" sz="2400" dirty="0" smtClean="0"/>
              <a:t>   </a:t>
            </a:r>
            <a:r>
              <a:rPr lang="el-GR" sz="2400" b="1" i="1" dirty="0" smtClean="0"/>
              <a:t>α</a:t>
            </a:r>
            <a:r>
              <a:rPr lang="nl-NL" sz="2400" b="1" i="1" baseline="-25000" dirty="0" smtClean="0"/>
              <a:t>1</a:t>
            </a:r>
            <a:r>
              <a:rPr lang="nl-NL" sz="2400" b="1" i="1" dirty="0" smtClean="0"/>
              <a:t> </a:t>
            </a:r>
            <a:r>
              <a:rPr lang="nl-NL" sz="2400" dirty="0" smtClean="0"/>
              <a:t>, </a:t>
            </a:r>
            <a:r>
              <a:rPr lang="el-GR" sz="2400" b="1" i="1" dirty="0" smtClean="0"/>
              <a:t>α</a:t>
            </a:r>
            <a:r>
              <a:rPr lang="nl-NL" sz="2400" b="1" i="1" baseline="-25000" dirty="0" smtClean="0"/>
              <a:t>2 </a:t>
            </a:r>
            <a:r>
              <a:rPr lang="nl-NL" sz="2400" dirty="0" smtClean="0"/>
              <a:t>, </a:t>
            </a:r>
            <a:r>
              <a:rPr lang="el-GR" sz="2400" b="1" i="1" dirty="0" smtClean="0"/>
              <a:t>α</a:t>
            </a:r>
            <a:r>
              <a:rPr lang="nl-NL" sz="2400" b="1" i="1" baseline="-25000" dirty="0" smtClean="0"/>
              <a:t>3</a:t>
            </a:r>
            <a:r>
              <a:rPr lang="nl-NL" sz="2400" b="1" i="1" dirty="0" smtClean="0"/>
              <a:t> </a:t>
            </a:r>
            <a:r>
              <a:rPr lang="nl-NL" sz="2400" dirty="0" smtClean="0"/>
              <a:t>, </a:t>
            </a:r>
            <a:r>
              <a:rPr lang="el-GR" sz="2400" b="1" i="1" dirty="0" smtClean="0"/>
              <a:t>α</a:t>
            </a:r>
            <a:r>
              <a:rPr lang="nl-NL" sz="2400" b="1" i="1" baseline="-25000" dirty="0" smtClean="0"/>
              <a:t>4    </a:t>
            </a:r>
            <a:r>
              <a:rPr lang="nl-NL" sz="2400" b="1" dirty="0" smtClean="0"/>
              <a:t>|=</a:t>
            </a:r>
            <a:r>
              <a:rPr lang="nl-NL" sz="2400" dirty="0" smtClean="0"/>
              <a:t>  </a:t>
            </a:r>
            <a:r>
              <a:rPr lang="el-GR" sz="2400" b="1" i="1" dirty="0" smtClean="0"/>
              <a:t>β</a:t>
            </a:r>
            <a:r>
              <a:rPr lang="nl-NL" sz="2400" b="1" i="1" dirty="0" smtClean="0"/>
              <a:t>    </a:t>
            </a:r>
            <a:r>
              <a:rPr lang="nl-NL" sz="2400" i="1" dirty="0" smtClean="0"/>
              <a:t>Dan</a:t>
            </a:r>
            <a:r>
              <a:rPr lang="nl-NL" sz="2400" b="1" i="1" dirty="0" smtClean="0"/>
              <a:t>    </a:t>
            </a:r>
            <a:r>
              <a:rPr lang="el-GR" sz="2400" b="1" i="1" dirty="0" smtClean="0"/>
              <a:t>α</a:t>
            </a:r>
            <a:r>
              <a:rPr lang="nl-NL" sz="2400" b="1" i="1" baseline="-25000" dirty="0" smtClean="0"/>
              <a:t>1</a:t>
            </a:r>
            <a:r>
              <a:rPr lang="nl-NL" sz="2400" b="1" i="1" dirty="0" smtClean="0"/>
              <a:t> </a:t>
            </a:r>
            <a:r>
              <a:rPr lang="nl-NL" sz="2400" dirty="0" smtClean="0"/>
              <a:t>, </a:t>
            </a:r>
            <a:r>
              <a:rPr lang="el-GR" sz="2400" b="1" i="1" dirty="0" smtClean="0"/>
              <a:t>α</a:t>
            </a:r>
            <a:r>
              <a:rPr lang="nl-NL" sz="2400" b="1" i="1" baseline="-25000" dirty="0" smtClean="0"/>
              <a:t>2 </a:t>
            </a:r>
            <a:r>
              <a:rPr lang="nl-NL" sz="2400" dirty="0" smtClean="0"/>
              <a:t>, </a:t>
            </a:r>
            <a:r>
              <a:rPr lang="el-GR" sz="2400" b="1" i="1" dirty="0" smtClean="0"/>
              <a:t>α</a:t>
            </a:r>
            <a:r>
              <a:rPr lang="nl-NL" sz="2400" b="1" i="1" baseline="-25000" dirty="0" smtClean="0"/>
              <a:t>3</a:t>
            </a:r>
            <a:r>
              <a:rPr lang="nl-NL" sz="2400" b="1" i="1" dirty="0" smtClean="0"/>
              <a:t> </a:t>
            </a:r>
            <a:r>
              <a:rPr lang="nl-NL" sz="2400" dirty="0" smtClean="0"/>
              <a:t>, </a:t>
            </a:r>
            <a:r>
              <a:rPr lang="el-GR" sz="2400" b="1" i="1" dirty="0" smtClean="0"/>
              <a:t>α</a:t>
            </a:r>
            <a:r>
              <a:rPr lang="nl-NL" sz="2400" b="1" i="1" baseline="-25000" dirty="0" smtClean="0"/>
              <a:t>4   </a:t>
            </a:r>
            <a:r>
              <a:rPr lang="nl-NL" sz="2400" b="1" dirty="0" smtClean="0"/>
              <a:t>Ⱶ</a:t>
            </a:r>
            <a:r>
              <a:rPr lang="nl-NL" sz="2400" dirty="0" smtClean="0"/>
              <a:t>   </a:t>
            </a:r>
            <a:r>
              <a:rPr lang="el-GR" sz="2400" b="1" i="1" dirty="0" smtClean="0"/>
              <a:t>β</a:t>
            </a:r>
            <a:endParaRPr lang="nl-NL" sz="2400" dirty="0" smtClean="0"/>
          </a:p>
          <a:p>
            <a:pPr>
              <a:buNone/>
            </a:pPr>
            <a:r>
              <a:rPr lang="nl-NL" sz="2400" dirty="0" smtClean="0"/>
              <a:t>	</a:t>
            </a:r>
          </a:p>
          <a:p>
            <a:pPr>
              <a:buNone/>
            </a:pPr>
            <a:endParaRPr lang="nl-NL" sz="2400" dirty="0"/>
          </a:p>
        </p:txBody>
      </p:sp>
      <p:sp>
        <p:nvSpPr>
          <p:cNvPr id="5" name="Content Placeholder 2"/>
          <p:cNvSpPr txBox="1">
            <a:spLocks/>
          </p:cNvSpPr>
          <p:nvPr/>
        </p:nvSpPr>
        <p:spPr>
          <a:xfrm>
            <a:off x="446856" y="3976464"/>
            <a:ext cx="8229600" cy="1972816"/>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400" b="1" i="0" u="none" strike="noStrike" kern="1200" cap="none" spc="0" normalizeH="0" baseline="0" noProof="0" dirty="0" smtClean="0">
                <a:ln>
                  <a:noFill/>
                </a:ln>
                <a:solidFill>
                  <a:schemeClr val="tx1"/>
                </a:solidFill>
                <a:effectLst/>
                <a:uLnTx/>
                <a:uFillTx/>
                <a:latin typeface="+mn-lt"/>
                <a:ea typeface="+mn-ea"/>
                <a:cs typeface="+mn-cs"/>
              </a:rPr>
              <a:t>Correctheidsstelling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Elke redenering in de propositielogica die syntactisch</a:t>
            </a:r>
            <a:r>
              <a:rPr kumimoji="0" lang="nl-NL" sz="2400" b="0" i="0" u="none" strike="noStrike" kern="1200" cap="none" spc="0" normalizeH="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afleidbaar is in het systeem van natuurlijke deductie,</a:t>
            </a:r>
            <a:r>
              <a:rPr kumimoji="0" lang="nl-NL" sz="2400" b="0" i="0" u="none" strike="noStrike" kern="1200" cap="none" spc="0" normalizeH="0" noProof="0" dirty="0" smtClean="0">
                <a:ln>
                  <a:noFill/>
                </a:ln>
                <a:solidFill>
                  <a:schemeClr val="tx1"/>
                </a:solidFill>
                <a:effectLst/>
                <a:uLnTx/>
                <a:uFillTx/>
                <a:latin typeface="+mn-lt"/>
                <a:ea typeface="+mn-ea"/>
                <a:cs typeface="+mn-cs"/>
              </a:rPr>
              <a:t> is ook semantisch geldig</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1" u="none" strike="noStrike" kern="1200" cap="none" spc="0" normalizeH="0" baseline="0" noProof="0" dirty="0" smtClean="0">
                <a:ln>
                  <a:noFill/>
                </a:ln>
                <a:solidFill>
                  <a:schemeClr val="tx1"/>
                </a:solidFill>
                <a:effectLst/>
                <a:uLnTx/>
                <a:uFillTx/>
                <a:latin typeface="+mn-lt"/>
                <a:ea typeface="+mn-ea"/>
                <a:cs typeface="+mn-cs"/>
              </a:rPr>
              <a:t>Als</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2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3</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4    </a:t>
            </a:r>
            <a:r>
              <a:rPr lang="nl-NL" sz="2400" b="1" dirty="0" smtClean="0"/>
              <a:t>Ⱶ</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1" u="none" strike="noStrike" kern="1200" cap="none" spc="0" normalizeH="0" baseline="0" noProof="0" dirty="0" smtClean="0">
                <a:ln>
                  <a:noFill/>
                </a:ln>
                <a:solidFill>
                  <a:schemeClr val="tx1"/>
                </a:solidFill>
                <a:effectLst/>
                <a:uLnTx/>
                <a:uFillTx/>
                <a:latin typeface="+mn-lt"/>
                <a:ea typeface="+mn-ea"/>
                <a:cs typeface="+mn-cs"/>
              </a:rPr>
              <a:t>Dan</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1</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2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3</a:t>
            </a:r>
            <a:r>
              <a:rPr kumimoji="0" lang="nl-NL" sz="24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400" b="1" i="1" u="none" strike="noStrike" kern="1200" cap="none" spc="0" normalizeH="0" baseline="-25000" noProof="0" dirty="0" smtClean="0">
                <a:ln>
                  <a:noFill/>
                </a:ln>
                <a:solidFill>
                  <a:schemeClr val="tx1"/>
                </a:solidFill>
                <a:effectLst/>
                <a:uLnTx/>
                <a:uFillTx/>
                <a:latin typeface="+mn-lt"/>
                <a:ea typeface="+mn-ea"/>
                <a:cs typeface="+mn-cs"/>
              </a:rPr>
              <a:t>4  </a:t>
            </a:r>
            <a:r>
              <a:rPr lang="nl-NL" sz="2400" b="1" noProof="0" dirty="0" smtClean="0"/>
              <a:t>|=   </a:t>
            </a:r>
            <a:r>
              <a:rPr kumimoji="0" lang="el-GR" sz="2400" b="1" i="1" u="none" strike="noStrike" kern="1200" cap="none" spc="0" normalizeH="0" baseline="0" noProof="0" dirty="0" smtClean="0">
                <a:ln>
                  <a:noFill/>
                </a:ln>
                <a:solidFill>
                  <a:schemeClr val="tx1"/>
                </a:solidFill>
                <a:effectLst/>
                <a:uLnTx/>
                <a:uFillTx/>
                <a:latin typeface="+mn-lt"/>
                <a:ea typeface="+mn-ea"/>
                <a:cs typeface="+mn-cs"/>
              </a:rPr>
              <a:t>β</a:t>
            </a:r>
            <a:endParaRPr kumimoji="0" lang="nl-NL"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323528" y="6093296"/>
            <a:ext cx="8640960" cy="400110"/>
          </a:xfrm>
          <a:prstGeom prst="rect">
            <a:avLst/>
          </a:prstGeom>
          <a:noFill/>
        </p:spPr>
        <p:txBody>
          <a:bodyPr wrap="square" rtlCol="0">
            <a:spAutoFit/>
          </a:bodyPr>
          <a:lstStyle/>
          <a:p>
            <a:r>
              <a:rPr lang="nl-NL" sz="2000" i="1" dirty="0" smtClean="0"/>
              <a:t>Uit de correctheidsstelling volgt dat de propositielogica consistent is. Waarom?</a:t>
            </a:r>
            <a:endParaRPr lang="nl-NL"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0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De propositielogica is </a:t>
            </a:r>
            <a:r>
              <a:rPr lang="nl-NL" sz="3600" i="1" dirty="0" smtClean="0"/>
              <a:t>beslisbaar</a:t>
            </a:r>
            <a:endParaRPr lang="nl-NL" sz="3600" i="1" dirty="0"/>
          </a:p>
        </p:txBody>
      </p:sp>
      <p:sp>
        <p:nvSpPr>
          <p:cNvPr id="3" name="Content Placeholder 2"/>
          <p:cNvSpPr>
            <a:spLocks noGrp="1"/>
          </p:cNvSpPr>
          <p:nvPr>
            <p:ph idx="1"/>
          </p:nvPr>
        </p:nvSpPr>
        <p:spPr>
          <a:xfrm>
            <a:off x="457200" y="1988840"/>
            <a:ext cx="8229600" cy="1972816"/>
          </a:xfrm>
        </p:spPr>
        <p:txBody>
          <a:bodyPr>
            <a:normAutofit/>
          </a:bodyPr>
          <a:lstStyle/>
          <a:p>
            <a:pPr>
              <a:buNone/>
            </a:pPr>
            <a:r>
              <a:rPr lang="nl-NL" sz="2200" dirty="0" smtClean="0"/>
              <a:t>	</a:t>
            </a:r>
            <a:r>
              <a:rPr lang="nl-NL" sz="2200" b="1" dirty="0" err="1" smtClean="0"/>
              <a:t>Beslisbaarheidsstelling</a:t>
            </a:r>
            <a:endParaRPr lang="nl-NL" sz="2200" b="1" dirty="0" smtClean="0"/>
          </a:p>
          <a:p>
            <a:pPr>
              <a:buNone/>
            </a:pPr>
            <a:r>
              <a:rPr lang="nl-NL" sz="2200" dirty="0" smtClean="0"/>
              <a:t>	Voor de propositielogica bestaat er een algemene mechanisch toepasbare procedure (algoritme) die in eindig veel stappen uitsluitsel geeft over de vraag of een bepaalde redenering                     geldig is of niet. </a:t>
            </a:r>
            <a:endParaRPr lang="nl-NL" sz="2200" dirty="0"/>
          </a:p>
        </p:txBody>
      </p:sp>
      <p:sp>
        <p:nvSpPr>
          <p:cNvPr id="7" name="TextBox 6"/>
          <p:cNvSpPr txBox="1"/>
          <p:nvPr/>
        </p:nvSpPr>
        <p:spPr>
          <a:xfrm>
            <a:off x="1115616" y="4357553"/>
            <a:ext cx="6480720" cy="1015663"/>
          </a:xfrm>
          <a:prstGeom prst="rect">
            <a:avLst/>
          </a:prstGeom>
          <a:noFill/>
        </p:spPr>
        <p:txBody>
          <a:bodyPr wrap="square" rtlCol="0">
            <a:spAutoFit/>
          </a:bodyPr>
          <a:lstStyle/>
          <a:p>
            <a:r>
              <a:rPr lang="nl-NL" sz="2000" dirty="0" smtClean="0"/>
              <a:t>Inderdaad: de methode van </a:t>
            </a:r>
            <a:r>
              <a:rPr lang="nl-NL" sz="2000" i="1" dirty="0" smtClean="0"/>
              <a:t>de waarheidstafels </a:t>
            </a:r>
            <a:r>
              <a:rPr lang="nl-NL" sz="2000" dirty="0" smtClean="0"/>
              <a:t>voor het verifiëren van semantische (en volgens de </a:t>
            </a:r>
            <a:r>
              <a:rPr lang="nl-NL" sz="2000" dirty="0" err="1" smtClean="0"/>
              <a:t>volledigheids-stelling</a:t>
            </a:r>
            <a:r>
              <a:rPr lang="nl-NL" sz="2000" dirty="0" smtClean="0"/>
              <a:t> dus ook syntactische) geldigheid</a:t>
            </a:r>
            <a:endParaRPr lang="nl-N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Nogmaals: </a:t>
            </a:r>
            <a:r>
              <a:rPr lang="nl-NL" sz="3600" dirty="0" err="1" smtClean="0"/>
              <a:t>intuïtionistische</a:t>
            </a:r>
            <a:r>
              <a:rPr lang="nl-NL" sz="3600" dirty="0" smtClean="0"/>
              <a:t> logica</a:t>
            </a:r>
            <a:endParaRPr lang="nl-NL" sz="3600" i="1" dirty="0"/>
          </a:p>
        </p:txBody>
      </p:sp>
      <p:sp>
        <p:nvSpPr>
          <p:cNvPr id="3" name="Content Placeholder 2"/>
          <p:cNvSpPr>
            <a:spLocks noGrp="1"/>
          </p:cNvSpPr>
          <p:nvPr>
            <p:ph idx="1"/>
          </p:nvPr>
        </p:nvSpPr>
        <p:spPr>
          <a:xfrm>
            <a:off x="457200" y="1556792"/>
            <a:ext cx="8686800" cy="1152128"/>
          </a:xfrm>
        </p:spPr>
        <p:txBody>
          <a:bodyPr>
            <a:normAutofit/>
          </a:bodyPr>
          <a:lstStyle/>
          <a:p>
            <a:r>
              <a:rPr lang="nl-NL" sz="2200" dirty="0" smtClean="0"/>
              <a:t>In de klassieke logica is </a:t>
            </a:r>
            <a:r>
              <a:rPr lang="nl-NL" sz="2200" i="1" dirty="0" smtClean="0"/>
              <a:t>de wet van de uitgesloten derde</a:t>
            </a:r>
            <a:r>
              <a:rPr lang="nl-NL" sz="2200" dirty="0" smtClean="0"/>
              <a:t> (</a:t>
            </a:r>
            <a:r>
              <a:rPr lang="el-GR" sz="2000" b="1" i="1" dirty="0" smtClean="0"/>
              <a:t>α</a:t>
            </a:r>
            <a:r>
              <a:rPr lang="nl-NL" sz="2000" b="1" i="1" dirty="0" smtClean="0"/>
              <a:t> </a:t>
            </a:r>
            <a:r>
              <a:rPr lang="nl-NL" sz="2000" b="1" dirty="0" smtClean="0"/>
              <a:t>V ¬</a:t>
            </a:r>
            <a:r>
              <a:rPr lang="el-GR" sz="2000" b="1" i="1" dirty="0" smtClean="0"/>
              <a:t>α</a:t>
            </a:r>
            <a:r>
              <a:rPr lang="nl-NL" sz="2000" dirty="0" smtClean="0"/>
              <a:t>) een logische waarheid. Zij kan volgens de volledigheidsstelling dus ook afgeleid worden in het systeem van natuurlijke deductie (gebruikmakend van </a:t>
            </a:r>
            <a:r>
              <a:rPr lang="nl-NL" sz="2000" b="1" dirty="0" err="1" smtClean="0"/>
              <a:t>Elim</a:t>
            </a:r>
            <a:r>
              <a:rPr lang="nl-NL" sz="2000" b="1" dirty="0" smtClean="0"/>
              <a:t>¬¬</a:t>
            </a:r>
            <a:r>
              <a:rPr lang="nl-NL" sz="2000" dirty="0" smtClean="0"/>
              <a:t>):</a:t>
            </a:r>
          </a:p>
          <a:p>
            <a:endParaRPr lang="nl-NL" sz="2000" dirty="0" smtClean="0"/>
          </a:p>
          <a:p>
            <a:endParaRPr lang="nl-NL" sz="2200" dirty="0"/>
          </a:p>
        </p:txBody>
      </p:sp>
      <p:sp>
        <p:nvSpPr>
          <p:cNvPr id="6" name="Content Placeholder 2"/>
          <p:cNvSpPr txBox="1">
            <a:spLocks/>
          </p:cNvSpPr>
          <p:nvPr/>
        </p:nvSpPr>
        <p:spPr>
          <a:xfrm>
            <a:off x="395536" y="2852936"/>
            <a:ext cx="8363272" cy="2016224"/>
          </a:xfrm>
          <a:prstGeom prst="rect">
            <a:avLst/>
          </a:prstGeom>
        </p:spPr>
        <p:txBody>
          <a:bodyPr vert="horz" lIns="91440" tIns="45720" rIns="91440" bIns="45720" rtlCol="0">
            <a:normAutofit/>
          </a:bodyPr>
          <a:lstStyle/>
          <a:p>
            <a:pPr marL="457200" lvl="0" indent="-457200">
              <a:spcBef>
                <a:spcPct val="20000"/>
              </a:spcBef>
            </a:pPr>
            <a:r>
              <a:rPr kumimoji="0" lang="nl-NL" sz="2200" b="0" i="0" u="none" strike="noStrike" kern="1200" cap="none" spc="0" normalizeH="0" baseline="0" noProof="0" dirty="0" smtClean="0">
                <a:ln>
                  <a:noFill/>
                </a:ln>
                <a:solidFill>
                  <a:schemeClr val="tx1"/>
                </a:solidFill>
                <a:effectLst/>
                <a:uLnTx/>
                <a:uFillTx/>
                <a:latin typeface="+mn-lt"/>
                <a:ea typeface="+mn-ea"/>
                <a:cs typeface="+mn-cs"/>
              </a:rPr>
              <a:t>1.   </a:t>
            </a:r>
            <a:r>
              <a:rPr lang="nl-NL" sz="2200" b="1" dirty="0" smtClean="0"/>
              <a:t>¬(</a:t>
            </a:r>
            <a:r>
              <a:rPr lang="el-GR" sz="2200" b="1" i="1" dirty="0" smtClean="0"/>
              <a:t>α</a:t>
            </a:r>
            <a:r>
              <a:rPr lang="nl-NL" sz="2200" b="1" i="1" dirty="0" smtClean="0"/>
              <a:t> </a:t>
            </a:r>
            <a:r>
              <a:rPr lang="nl-NL" sz="2200" b="1" dirty="0" smtClean="0"/>
              <a:t>V ¬</a:t>
            </a:r>
            <a:r>
              <a:rPr lang="el-GR" sz="2200" b="1" i="1" dirty="0" smtClean="0"/>
              <a:t>α</a:t>
            </a:r>
            <a:r>
              <a:rPr lang="nl-NL" sz="2200" b="1" dirty="0" smtClean="0"/>
              <a:t>)</a:t>
            </a:r>
            <a:r>
              <a:rPr lang="nl-NL" sz="2200" dirty="0" smtClean="0"/>
              <a:t>        </a:t>
            </a:r>
            <a:r>
              <a:rPr lang="nl-NL" sz="2200" b="1" dirty="0" err="1" smtClean="0"/>
              <a:t>Ass</a:t>
            </a:r>
            <a:r>
              <a:rPr lang="nl-NL" sz="2200" b="1" dirty="0" smtClean="0"/>
              <a:t>.</a:t>
            </a:r>
          </a:p>
          <a:p>
            <a:pPr marL="457200" lvl="0" indent="-457200">
              <a:spcBef>
                <a:spcPct val="20000"/>
              </a:spcBef>
            </a:pPr>
            <a:r>
              <a:rPr lang="nl-NL" sz="2200" dirty="0" smtClean="0"/>
              <a:t>2.   </a:t>
            </a:r>
            <a:r>
              <a:rPr lang="nl-NL" sz="2200" b="1" dirty="0" smtClean="0"/>
              <a:t>¬</a:t>
            </a:r>
            <a:r>
              <a:rPr lang="el-GR" sz="2200" b="1" i="1" dirty="0" smtClean="0"/>
              <a:t>α</a:t>
            </a:r>
            <a:r>
              <a:rPr lang="nl-NL" sz="2200" b="1" i="1" dirty="0" smtClean="0"/>
              <a:t> </a:t>
            </a:r>
            <a:r>
              <a:rPr lang="nl-NL" sz="2200" b="1" dirty="0" smtClean="0"/>
              <a:t>∧</a:t>
            </a:r>
            <a:r>
              <a:rPr lang="nl-NL" sz="2200" b="1" dirty="0" smtClean="0">
                <a:solidFill>
                  <a:srgbClr val="0070C0"/>
                </a:solidFill>
              </a:rPr>
              <a:t> </a:t>
            </a:r>
            <a:r>
              <a:rPr lang="nl-NL" sz="2200" b="1" dirty="0" smtClean="0"/>
              <a:t>¬¬</a:t>
            </a:r>
            <a:r>
              <a:rPr lang="el-GR" sz="2200" b="1" i="1" dirty="0" smtClean="0"/>
              <a:t>α</a:t>
            </a:r>
            <a:r>
              <a:rPr lang="nl-NL" sz="2200" b="1" dirty="0" smtClean="0">
                <a:solidFill>
                  <a:srgbClr val="0070C0"/>
                </a:solidFill>
              </a:rPr>
              <a:t> 	  </a:t>
            </a:r>
            <a:r>
              <a:rPr lang="nl-NL" sz="2200" b="1" dirty="0" smtClean="0"/>
              <a:t>De wet van de Morgan:  </a:t>
            </a:r>
            <a:r>
              <a:rPr lang="nl-NL" sz="2200" b="1" dirty="0" smtClean="0">
                <a:solidFill>
                  <a:srgbClr val="0070C0"/>
                </a:solidFill>
              </a:rPr>
              <a:t>¬(P V Q) </a:t>
            </a:r>
            <a:r>
              <a:rPr lang="nl-NL" sz="2000" b="1" dirty="0" smtClean="0">
                <a:solidFill>
                  <a:srgbClr val="0070C0"/>
                </a:solidFill>
              </a:rPr>
              <a:t>→ </a:t>
            </a:r>
            <a:r>
              <a:rPr lang="nl-NL" sz="2200" b="1" dirty="0" smtClean="0">
                <a:solidFill>
                  <a:srgbClr val="0070C0"/>
                </a:solidFill>
              </a:rPr>
              <a:t>¬P ∧ ¬Q</a:t>
            </a:r>
          </a:p>
          <a:p>
            <a:pPr marL="457200" lvl="0" indent="-457200">
              <a:spcBef>
                <a:spcPct val="20000"/>
              </a:spcBef>
            </a:pPr>
            <a:r>
              <a:rPr lang="nl-NL" sz="2200" dirty="0" smtClean="0"/>
              <a:t>3.   </a:t>
            </a:r>
            <a:r>
              <a:rPr lang="nl-NL" sz="2200" b="1" dirty="0" smtClean="0"/>
              <a:t>¬¬(</a:t>
            </a:r>
            <a:r>
              <a:rPr lang="el-GR" sz="2200" b="1" i="1" dirty="0" smtClean="0"/>
              <a:t>α</a:t>
            </a:r>
            <a:r>
              <a:rPr lang="nl-NL" sz="2200" b="1" i="1" dirty="0" smtClean="0"/>
              <a:t> </a:t>
            </a:r>
            <a:r>
              <a:rPr lang="nl-NL" sz="2200" b="1" dirty="0" smtClean="0"/>
              <a:t>V ¬</a:t>
            </a:r>
            <a:r>
              <a:rPr lang="el-GR" sz="2200" b="1" i="1" dirty="0" smtClean="0"/>
              <a:t>α</a:t>
            </a:r>
            <a:r>
              <a:rPr lang="nl-NL" sz="2200" b="1" dirty="0" smtClean="0"/>
              <a:t>)      I¬(1,2)</a:t>
            </a:r>
          </a:p>
          <a:p>
            <a:pPr marL="457200" lvl="0" indent="-457200">
              <a:spcBef>
                <a:spcPct val="20000"/>
              </a:spcBef>
            </a:pPr>
            <a:r>
              <a:rPr lang="nl-NL" sz="2200" noProof="0" dirty="0" smtClean="0"/>
              <a:t>4.   </a:t>
            </a:r>
            <a:r>
              <a:rPr lang="el-GR" sz="2200" b="1" i="1" dirty="0" smtClean="0"/>
              <a:t>α</a:t>
            </a:r>
            <a:r>
              <a:rPr lang="nl-NL" sz="2200" b="1" i="1" dirty="0" smtClean="0"/>
              <a:t> </a:t>
            </a:r>
            <a:r>
              <a:rPr lang="nl-NL" sz="2200" b="1" dirty="0" smtClean="0"/>
              <a:t>V ¬</a:t>
            </a:r>
            <a:r>
              <a:rPr lang="el-GR" sz="2200" b="1" i="1" dirty="0" smtClean="0"/>
              <a:t>α</a:t>
            </a:r>
            <a:r>
              <a:rPr lang="nl-NL" sz="2200" b="1" i="1" dirty="0" smtClean="0"/>
              <a:t>	  </a:t>
            </a:r>
            <a:r>
              <a:rPr lang="nl-NL" sz="2200" b="1" dirty="0" err="1" smtClean="0"/>
              <a:t>Elim</a:t>
            </a:r>
            <a:r>
              <a:rPr lang="nl-NL" sz="2200" b="1" dirty="0" smtClean="0"/>
              <a:t>¬¬(3)</a:t>
            </a:r>
            <a:endParaRPr kumimoji="0" lang="nl-NL" sz="22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Straight Connector 9"/>
          <p:cNvCxnSpPr/>
          <p:nvPr/>
        </p:nvCxnSpPr>
        <p:spPr>
          <a:xfrm flipH="1">
            <a:off x="395536" y="2852936"/>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5536" y="2858160"/>
            <a:ext cx="0" cy="858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95536" y="3717032"/>
            <a:ext cx="21602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Nogmaals: </a:t>
            </a:r>
            <a:r>
              <a:rPr lang="nl-NL" sz="3600" dirty="0" err="1" smtClean="0"/>
              <a:t>intuïtionistische</a:t>
            </a:r>
            <a:r>
              <a:rPr lang="nl-NL" sz="3600" dirty="0" smtClean="0"/>
              <a:t> logica</a:t>
            </a:r>
            <a:endParaRPr lang="nl-NL" sz="3600" i="1" dirty="0"/>
          </a:p>
        </p:txBody>
      </p:sp>
      <p:sp>
        <p:nvSpPr>
          <p:cNvPr id="3" name="Content Placeholder 2"/>
          <p:cNvSpPr>
            <a:spLocks noGrp="1"/>
          </p:cNvSpPr>
          <p:nvPr>
            <p:ph idx="1"/>
          </p:nvPr>
        </p:nvSpPr>
        <p:spPr>
          <a:xfrm>
            <a:off x="457200" y="1412776"/>
            <a:ext cx="8686800" cy="1152128"/>
          </a:xfrm>
        </p:spPr>
        <p:txBody>
          <a:bodyPr>
            <a:normAutofit/>
          </a:bodyPr>
          <a:lstStyle/>
          <a:p>
            <a:r>
              <a:rPr lang="nl-NL" sz="2000" dirty="0" smtClean="0"/>
              <a:t>Omgekeerd kan </a:t>
            </a:r>
            <a:r>
              <a:rPr lang="nl-NL" sz="2000" b="1" dirty="0" err="1" smtClean="0"/>
              <a:t>Elim</a:t>
            </a:r>
            <a:r>
              <a:rPr lang="nl-NL" sz="2000" b="1" dirty="0" smtClean="0"/>
              <a:t>¬¬ </a:t>
            </a:r>
            <a:r>
              <a:rPr lang="nl-NL" sz="2000" dirty="0" smtClean="0"/>
              <a:t>(de regel voor de eliminatie van de dubbele negatie) ook afgeleid worden uit </a:t>
            </a:r>
            <a:r>
              <a:rPr lang="nl-NL" sz="2000" i="1" dirty="0" smtClean="0"/>
              <a:t>de wet van de uitgesloten derde</a:t>
            </a:r>
            <a:r>
              <a:rPr lang="nl-NL" sz="2000" dirty="0" smtClean="0"/>
              <a:t>. </a:t>
            </a:r>
            <a:r>
              <a:rPr lang="nl-NL" sz="2000" b="1" dirty="0" err="1" smtClean="0"/>
              <a:t>Elim</a:t>
            </a:r>
            <a:r>
              <a:rPr lang="nl-NL" sz="2000" b="1" dirty="0" smtClean="0"/>
              <a:t>¬¬ </a:t>
            </a:r>
            <a:r>
              <a:rPr lang="nl-NL" sz="2000" dirty="0" smtClean="0"/>
              <a:t>en </a:t>
            </a:r>
            <a:r>
              <a:rPr lang="nl-NL" sz="2000" i="1" dirty="0" smtClean="0"/>
              <a:t>de wet   van de uitgesloten derde</a:t>
            </a:r>
            <a:r>
              <a:rPr lang="nl-NL" sz="2000" dirty="0" smtClean="0"/>
              <a:t> zijn dus logisch equivalent.</a:t>
            </a:r>
            <a:endParaRPr lang="nl-NL" sz="1800" dirty="0" smtClean="0"/>
          </a:p>
          <a:p>
            <a:endParaRPr lang="nl-NL" sz="800" dirty="0" smtClean="0"/>
          </a:p>
          <a:p>
            <a:endParaRPr lang="nl-NL" sz="2200" dirty="0"/>
          </a:p>
        </p:txBody>
      </p:sp>
      <p:sp>
        <p:nvSpPr>
          <p:cNvPr id="6" name="Content Placeholder 2"/>
          <p:cNvSpPr txBox="1">
            <a:spLocks/>
          </p:cNvSpPr>
          <p:nvPr/>
        </p:nvSpPr>
        <p:spPr>
          <a:xfrm>
            <a:off x="745232" y="2636912"/>
            <a:ext cx="8363272" cy="3672408"/>
          </a:xfrm>
          <a:prstGeom prst="rect">
            <a:avLst/>
          </a:prstGeom>
        </p:spPr>
        <p:txBody>
          <a:bodyPr vert="horz" lIns="91440" tIns="45720" rIns="91440" bIns="45720" rtlCol="0">
            <a:normAutofit fontScale="92500" lnSpcReduction="10000"/>
          </a:bodyPr>
          <a:lstStyle/>
          <a:p>
            <a:pPr marL="457200" lvl="0" indent="-457200">
              <a:spcBef>
                <a:spcPct val="20000"/>
              </a:spcBef>
            </a:pPr>
            <a:r>
              <a:rPr kumimoji="0" lang="nl-NL" sz="2200" b="0" i="0" u="none" strike="noStrike" kern="1200" cap="none" spc="0" normalizeH="0" baseline="0" noProof="0" dirty="0" smtClean="0">
                <a:ln>
                  <a:noFill/>
                </a:ln>
                <a:solidFill>
                  <a:schemeClr val="tx1"/>
                </a:solidFill>
                <a:effectLst/>
                <a:uLnTx/>
                <a:uFillTx/>
                <a:latin typeface="+mn-lt"/>
                <a:ea typeface="+mn-ea"/>
                <a:cs typeface="+mn-cs"/>
              </a:rPr>
              <a:t>1.  </a:t>
            </a:r>
            <a:r>
              <a:rPr lang="nl-NL" sz="2200" b="1" dirty="0" smtClean="0"/>
              <a:t>¬¬</a:t>
            </a:r>
            <a:r>
              <a:rPr lang="el-GR" sz="2200" b="1" i="1" dirty="0" smtClean="0"/>
              <a:t>α</a:t>
            </a:r>
            <a:r>
              <a:rPr lang="nl-NL" sz="2200" b="1" i="1" dirty="0" smtClean="0"/>
              <a:t>		</a:t>
            </a:r>
            <a:r>
              <a:rPr lang="nl-NL" sz="2200" dirty="0" smtClean="0"/>
              <a:t>  </a:t>
            </a:r>
            <a:r>
              <a:rPr lang="nl-NL" sz="2200" b="1" dirty="0" smtClean="0"/>
              <a:t>Prem.</a:t>
            </a:r>
          </a:p>
          <a:p>
            <a:pPr marL="457200" lvl="0" indent="-457200">
              <a:spcBef>
                <a:spcPct val="20000"/>
              </a:spcBef>
            </a:pPr>
            <a:r>
              <a:rPr lang="nl-NL" sz="2200" dirty="0" smtClean="0"/>
              <a:t>2. </a:t>
            </a:r>
            <a:r>
              <a:rPr lang="nl-NL" sz="2200" b="1" dirty="0" smtClean="0"/>
              <a:t>¬</a:t>
            </a:r>
            <a:r>
              <a:rPr lang="el-GR" sz="2200" b="1" i="1" dirty="0" smtClean="0"/>
              <a:t>α</a:t>
            </a:r>
            <a:r>
              <a:rPr lang="nl-NL" sz="2200" b="1" i="1" dirty="0" smtClean="0"/>
              <a:t> </a:t>
            </a:r>
            <a:r>
              <a:rPr lang="nl-NL" sz="2200" b="1" dirty="0" smtClean="0"/>
              <a:t>V </a:t>
            </a:r>
            <a:r>
              <a:rPr lang="el-GR" sz="2200" b="1" i="1" dirty="0" smtClean="0"/>
              <a:t>α</a:t>
            </a:r>
            <a:r>
              <a:rPr lang="nl-NL" sz="2200" b="1" i="1" dirty="0" smtClean="0"/>
              <a:t>	  </a:t>
            </a:r>
            <a:r>
              <a:rPr lang="nl-NL" sz="2200" b="1" dirty="0" smtClean="0"/>
              <a:t>Wet van de uitgesloten derde</a:t>
            </a:r>
            <a:r>
              <a:rPr lang="nl-NL" sz="2200" dirty="0" smtClean="0"/>
              <a:t> </a:t>
            </a:r>
          </a:p>
          <a:p>
            <a:pPr marL="457200" lvl="0" indent="-457200">
              <a:spcBef>
                <a:spcPct val="20000"/>
              </a:spcBef>
            </a:pPr>
            <a:r>
              <a:rPr lang="nl-NL" sz="2200" dirty="0" smtClean="0"/>
              <a:t>3. </a:t>
            </a:r>
            <a:r>
              <a:rPr lang="nl-NL" sz="2200" b="1" dirty="0" smtClean="0"/>
              <a:t>¬</a:t>
            </a:r>
            <a:r>
              <a:rPr lang="el-GR" sz="2200" b="1" i="1" dirty="0" smtClean="0"/>
              <a:t>α</a:t>
            </a:r>
            <a:r>
              <a:rPr lang="nl-NL" sz="2200" b="1" i="1" dirty="0" smtClean="0"/>
              <a:t> 	</a:t>
            </a:r>
            <a:r>
              <a:rPr lang="nl-NL" sz="2200" b="1" dirty="0" smtClean="0">
                <a:solidFill>
                  <a:srgbClr val="0070C0"/>
                </a:solidFill>
              </a:rPr>
              <a:t>	  </a:t>
            </a:r>
            <a:r>
              <a:rPr lang="nl-NL" sz="2200" b="1" dirty="0" err="1" smtClean="0"/>
              <a:t>Ass</a:t>
            </a:r>
            <a:r>
              <a:rPr lang="nl-NL" sz="2200" b="1" dirty="0" smtClean="0"/>
              <a:t>.</a:t>
            </a:r>
            <a:endParaRPr lang="nl-NL" sz="2200" dirty="0" smtClean="0"/>
          </a:p>
          <a:p>
            <a:pPr marL="457200" lvl="0" indent="-457200">
              <a:spcBef>
                <a:spcPct val="20000"/>
              </a:spcBef>
            </a:pPr>
            <a:r>
              <a:rPr lang="nl-NL" sz="2200" dirty="0" smtClean="0"/>
              <a:t>4.  </a:t>
            </a:r>
            <a:r>
              <a:rPr lang="el-GR" sz="2200" b="1" i="1" dirty="0" smtClean="0"/>
              <a:t>α</a:t>
            </a:r>
            <a:r>
              <a:rPr lang="nl-NL" sz="2200" b="1" i="1" dirty="0" smtClean="0"/>
              <a:t>		                  </a:t>
            </a:r>
            <a:r>
              <a:rPr lang="nl-NL" sz="2200" b="1" dirty="0" smtClean="0"/>
              <a:t>G¬(1,3) </a:t>
            </a:r>
            <a:endParaRPr lang="nl-NL" sz="2200" dirty="0" smtClean="0"/>
          </a:p>
          <a:p>
            <a:pPr marL="457200" lvl="0" indent="-457200">
              <a:spcBef>
                <a:spcPct val="20000"/>
              </a:spcBef>
            </a:pPr>
            <a:r>
              <a:rPr lang="nl-NL" sz="2200" dirty="0" smtClean="0"/>
              <a:t>5</a:t>
            </a:r>
            <a:r>
              <a:rPr lang="nl-NL" sz="2200" noProof="0" dirty="0" smtClean="0"/>
              <a:t>. </a:t>
            </a:r>
            <a:r>
              <a:rPr lang="nl-NL" sz="2200" b="1" dirty="0" smtClean="0"/>
              <a:t>¬</a:t>
            </a:r>
            <a:r>
              <a:rPr lang="el-GR" sz="2200" b="1" i="1" dirty="0" smtClean="0"/>
              <a:t>α</a:t>
            </a:r>
            <a:r>
              <a:rPr lang="nl-NL" sz="2200" b="1" i="1" dirty="0" smtClean="0"/>
              <a:t> </a:t>
            </a:r>
            <a:r>
              <a:rPr lang="nl-NL" sz="2000" b="1" dirty="0" smtClean="0"/>
              <a:t>→ </a:t>
            </a:r>
            <a:r>
              <a:rPr lang="el-GR" sz="2200" b="1" i="1" dirty="0" smtClean="0"/>
              <a:t>α</a:t>
            </a:r>
            <a:r>
              <a:rPr lang="nl-NL" sz="2000" b="1" i="1" dirty="0" smtClean="0"/>
              <a:t>	</a:t>
            </a:r>
            <a:r>
              <a:rPr lang="nl-NL" sz="2200" b="1" dirty="0" smtClean="0"/>
              <a:t>  I→(3,4)</a:t>
            </a:r>
            <a:endParaRPr lang="nl-NL" sz="2200" b="1" i="1" dirty="0" smtClean="0"/>
          </a:p>
          <a:p>
            <a:pPr marL="457200" lvl="0" indent="-457200">
              <a:spcBef>
                <a:spcPct val="20000"/>
              </a:spcBef>
            </a:pPr>
            <a:r>
              <a:rPr lang="nl-NL" sz="2200" dirty="0" smtClean="0"/>
              <a:t>6.</a:t>
            </a:r>
            <a:r>
              <a:rPr lang="nl-NL" sz="2000" dirty="0" smtClean="0"/>
              <a:t> </a:t>
            </a:r>
            <a:r>
              <a:rPr lang="el-GR" sz="2200" b="1" i="1" dirty="0" smtClean="0"/>
              <a:t>α</a:t>
            </a:r>
            <a:r>
              <a:rPr lang="el-GR" sz="2000" b="1" i="1" dirty="0" smtClean="0"/>
              <a:t> </a:t>
            </a:r>
            <a:r>
              <a:rPr lang="nl-NL" sz="2200" b="1" i="1" dirty="0" smtClean="0"/>
              <a:t>		   	 </a:t>
            </a:r>
            <a:r>
              <a:rPr lang="nl-NL" sz="2200" b="1" dirty="0" err="1" smtClean="0"/>
              <a:t>Ass</a:t>
            </a:r>
            <a:r>
              <a:rPr lang="nl-NL" sz="2200" b="1" dirty="0" smtClean="0"/>
              <a:t>.</a:t>
            </a:r>
            <a:r>
              <a:rPr lang="nl-NL" sz="2200" b="1" i="1" dirty="0" smtClean="0"/>
              <a:t>	</a:t>
            </a:r>
          </a:p>
          <a:p>
            <a:pPr marL="457200" lvl="0" indent="-457200">
              <a:spcBef>
                <a:spcPct val="20000"/>
              </a:spcBef>
            </a:pPr>
            <a:r>
              <a:rPr lang="nl-NL" sz="2200" dirty="0" smtClean="0"/>
              <a:t>7.</a:t>
            </a:r>
            <a:r>
              <a:rPr lang="nl-NL" sz="2000" dirty="0" smtClean="0"/>
              <a:t> </a:t>
            </a:r>
            <a:r>
              <a:rPr lang="el-GR" sz="2200" b="1" i="1" dirty="0" smtClean="0"/>
              <a:t>α</a:t>
            </a:r>
            <a:r>
              <a:rPr lang="el-GR" sz="2000" b="1" i="1" dirty="0" smtClean="0"/>
              <a:t> </a:t>
            </a:r>
            <a:r>
              <a:rPr lang="nl-NL" sz="2200" b="1" i="1" dirty="0" smtClean="0"/>
              <a:t>		 	 </a:t>
            </a:r>
            <a:r>
              <a:rPr lang="nl-NL" sz="2200" b="1" dirty="0" err="1" smtClean="0"/>
              <a:t>Herh</a:t>
            </a:r>
            <a:r>
              <a:rPr lang="nl-NL" sz="2200" b="1" dirty="0" smtClean="0"/>
              <a:t>.(6)</a:t>
            </a:r>
          </a:p>
          <a:p>
            <a:pPr marL="457200" lvl="0" indent="-457200">
              <a:spcBef>
                <a:spcPct val="20000"/>
              </a:spcBef>
            </a:pPr>
            <a:r>
              <a:rPr lang="nl-NL" sz="2200" dirty="0" smtClean="0"/>
              <a:t>8.</a:t>
            </a:r>
            <a:r>
              <a:rPr kumimoji="0" lang="nl-NL" sz="2200" b="1" i="0" u="none" strike="noStrike" kern="1200" cap="none" spc="0" normalizeH="0" baseline="0" noProof="0" dirty="0" smtClean="0">
                <a:ln>
                  <a:noFill/>
                </a:ln>
                <a:solidFill>
                  <a:schemeClr val="tx1"/>
                </a:solidFill>
                <a:effectLst/>
                <a:uLnTx/>
                <a:uFillTx/>
                <a:latin typeface="+mn-lt"/>
                <a:ea typeface="+mn-ea"/>
                <a:cs typeface="+mn-cs"/>
              </a:rPr>
              <a:t> </a:t>
            </a:r>
            <a:r>
              <a:rPr lang="el-GR" sz="2400" b="1" i="1" dirty="0" smtClean="0"/>
              <a:t>α</a:t>
            </a:r>
            <a:r>
              <a:rPr lang="nl-NL" sz="2400" b="1" i="1" dirty="0" smtClean="0"/>
              <a:t> </a:t>
            </a:r>
            <a:r>
              <a:rPr lang="nl-NL" sz="2400" b="1" dirty="0" smtClean="0"/>
              <a:t>→ </a:t>
            </a:r>
            <a:r>
              <a:rPr lang="el-GR" sz="2400" b="1" i="1" dirty="0" smtClean="0"/>
              <a:t>α</a:t>
            </a:r>
            <a:r>
              <a:rPr lang="nl-NL" sz="2400" b="1" i="1" dirty="0" smtClean="0"/>
              <a:t>	 </a:t>
            </a:r>
            <a:r>
              <a:rPr lang="nl-NL" sz="2200" b="1" dirty="0" smtClean="0"/>
              <a:t>I→(6,7)</a:t>
            </a:r>
          </a:p>
          <a:p>
            <a:pPr marL="457200" lvl="0" indent="-457200">
              <a:spcBef>
                <a:spcPct val="20000"/>
              </a:spcBef>
            </a:pPr>
            <a:r>
              <a:rPr lang="nl-NL" sz="2200" dirty="0" smtClean="0"/>
              <a:t>9.</a:t>
            </a:r>
            <a:r>
              <a:rPr lang="nl-NL" sz="2400" dirty="0" smtClean="0"/>
              <a:t> </a:t>
            </a:r>
            <a:r>
              <a:rPr lang="el-GR" sz="2400" b="1" i="1" dirty="0" smtClean="0"/>
              <a:t>α </a:t>
            </a:r>
            <a:r>
              <a:rPr lang="nl-NL" sz="2400" b="1" i="1" dirty="0" smtClean="0"/>
              <a:t>	  	</a:t>
            </a:r>
            <a:r>
              <a:rPr lang="nl-NL" sz="2200" b="1" dirty="0" smtClean="0"/>
              <a:t>GV(2,5,8)</a:t>
            </a:r>
            <a:endParaRPr lang="nl-NL" sz="2200" dirty="0" smtClean="0"/>
          </a:p>
          <a:p>
            <a:pPr marL="457200" lvl="0" indent="-457200">
              <a:spcBef>
                <a:spcPct val="20000"/>
              </a:spcBef>
            </a:pPr>
            <a:r>
              <a:rPr lang="nl-NL" sz="2400" b="1" dirty="0" smtClean="0"/>
              <a:t> </a:t>
            </a:r>
            <a:endParaRPr kumimoji="0" lang="nl-NL" sz="22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Straight Connector 9"/>
          <p:cNvCxnSpPr/>
          <p:nvPr/>
        </p:nvCxnSpPr>
        <p:spPr>
          <a:xfrm flipH="1">
            <a:off x="673224" y="3356992"/>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3568" y="3356992"/>
            <a:ext cx="0" cy="57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73224" y="3933056"/>
            <a:ext cx="1800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73224" y="4365104"/>
            <a:ext cx="720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73224" y="4365104"/>
            <a:ext cx="10344" cy="57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3224" y="4941168"/>
            <a:ext cx="1800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457200" y="5949280"/>
            <a:ext cx="8363272" cy="1152128"/>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In de </a:t>
            </a:r>
            <a:r>
              <a:rPr kumimoji="0" lang="nl-NL" sz="2000" b="0" i="0" u="none" strike="noStrike" kern="1200" cap="none" spc="0" normalizeH="0" baseline="0" noProof="0" dirty="0" err="1" smtClean="0">
                <a:ln>
                  <a:noFill/>
                </a:ln>
                <a:solidFill>
                  <a:schemeClr val="tx1"/>
                </a:solidFill>
                <a:effectLst/>
                <a:uLnTx/>
                <a:uFillTx/>
                <a:latin typeface="+mn-lt"/>
                <a:ea typeface="+mn-ea"/>
                <a:cs typeface="+mn-cs"/>
              </a:rPr>
              <a:t>intuïtionistische</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logica is </a:t>
            </a:r>
            <a:r>
              <a:rPr kumimoji="0" lang="nl-NL" sz="2000" b="1" i="0" u="none" strike="noStrike" kern="1200" cap="none" spc="0" normalizeH="0" baseline="0" noProof="0" dirty="0" err="1" smtClean="0">
                <a:ln>
                  <a:noFill/>
                </a:ln>
                <a:solidFill>
                  <a:schemeClr val="tx1"/>
                </a:solidFill>
                <a:effectLst/>
                <a:uLnTx/>
                <a:uFillTx/>
                <a:latin typeface="+mn-lt"/>
                <a:ea typeface="+mn-ea"/>
                <a:cs typeface="+mn-cs"/>
              </a:rPr>
              <a:t>Elim</a:t>
            </a:r>
            <a:r>
              <a:rPr lang="nl-NL" sz="2000" b="1" dirty="0" smtClean="0"/>
              <a:t>¬¬ </a:t>
            </a:r>
            <a:r>
              <a:rPr lang="nl-NL" sz="2000" dirty="0" smtClean="0"/>
              <a:t>en dus ook </a:t>
            </a:r>
            <a:r>
              <a:rPr kumimoji="0" lang="nl-NL" sz="2000" b="0" i="1" u="none" strike="noStrike" kern="1200" cap="none" spc="0" normalizeH="0" baseline="0" noProof="0" dirty="0" smtClean="0">
                <a:ln>
                  <a:noFill/>
                </a:ln>
                <a:solidFill>
                  <a:schemeClr val="tx1"/>
                </a:solidFill>
                <a:effectLst/>
                <a:uLnTx/>
                <a:uFillTx/>
                <a:latin typeface="+mn-lt"/>
                <a:ea typeface="+mn-ea"/>
                <a:cs typeface="+mn-cs"/>
              </a:rPr>
              <a:t>de wet van de uitgesloten derde</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1" i="1" u="none" strike="noStrike" kern="1200" cap="none" spc="0" normalizeH="0" baseline="0" noProof="0" dirty="0" smtClean="0">
                <a:ln>
                  <a:noFill/>
                </a:ln>
                <a:solidFill>
                  <a:schemeClr val="tx1"/>
                </a:solidFill>
                <a:effectLst/>
                <a:uLnTx/>
                <a:uFillTx/>
                <a:latin typeface="+mn-lt"/>
                <a:ea typeface="+mn-ea"/>
                <a:cs typeface="+mn-cs"/>
              </a:rPr>
              <a:t> </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V </a:t>
            </a:r>
            <a:r>
              <a:rPr kumimoji="0" lang="nl-NL" sz="2000" b="1" i="0" u="none" strike="noStrike" kern="1200" cap="none" spc="0" normalizeH="0" baseline="0" noProof="0" dirty="0" smtClean="0">
                <a:ln>
                  <a:noFill/>
                </a:ln>
                <a:effectLst/>
                <a:uLnTx/>
                <a:uFillTx/>
                <a:latin typeface="+mn-lt"/>
                <a:ea typeface="+mn-ea"/>
                <a:cs typeface="+mn-cs"/>
              </a:rPr>
              <a:t>¬</a:t>
            </a:r>
            <a:r>
              <a:rPr kumimoji="0" lang="el-GR" sz="2000" b="1" i="1" u="none" strike="noStrike" kern="1200" cap="none" spc="0" normalizeH="0" baseline="0" noProof="0" dirty="0" smtClean="0">
                <a:ln>
                  <a:noFill/>
                </a:ln>
                <a:solidFill>
                  <a:schemeClr val="tx1"/>
                </a:solidFill>
                <a:effectLst/>
                <a:uLnTx/>
                <a:uFillTx/>
                <a:latin typeface="+mn-lt"/>
                <a:ea typeface="+mn-ea"/>
                <a:cs typeface="+mn-cs"/>
              </a:rPr>
              <a:t>α</a:t>
            </a:r>
            <a:r>
              <a:rPr kumimoji="0" lang="nl-NL" sz="2000" b="0" i="0" u="none" strike="noStrike" kern="1200" cap="none" spc="0" normalizeH="0" baseline="0" noProof="0" dirty="0" smtClean="0">
                <a:ln>
                  <a:noFill/>
                </a:ln>
                <a:solidFill>
                  <a:schemeClr val="tx1"/>
                </a:solidFill>
                <a:effectLst/>
                <a:uLnTx/>
                <a:uFillTx/>
                <a:latin typeface="+mn-lt"/>
                <a:ea typeface="+mn-ea"/>
                <a:cs typeface="+mn-cs"/>
              </a:rPr>
              <a:t>) niet geldig.</a:t>
            </a:r>
          </a:p>
          <a:p>
            <a:pPr marL="342900" lvl="0" indent="-342900">
              <a:spcBef>
                <a:spcPct val="20000"/>
              </a:spcBef>
            </a:pPr>
            <a:endParaRPr kumimoji="0" lang="nl-NL"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fade">
                                      <p:cBhvr>
                                        <p:cTn id="30"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build="allAtOnce"/>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Nogmaals: </a:t>
            </a:r>
            <a:r>
              <a:rPr lang="nl-NL" sz="3600" dirty="0" err="1" smtClean="0"/>
              <a:t>intuïtionistische</a:t>
            </a:r>
            <a:r>
              <a:rPr lang="nl-NL" sz="3600" dirty="0" smtClean="0"/>
              <a:t> logica</a:t>
            </a:r>
            <a:endParaRPr lang="nl-NL" sz="3600" i="1" dirty="0"/>
          </a:p>
        </p:txBody>
      </p:sp>
      <p:sp>
        <p:nvSpPr>
          <p:cNvPr id="3" name="Content Placeholder 2"/>
          <p:cNvSpPr>
            <a:spLocks noGrp="1"/>
          </p:cNvSpPr>
          <p:nvPr>
            <p:ph idx="1"/>
          </p:nvPr>
        </p:nvSpPr>
        <p:spPr>
          <a:xfrm>
            <a:off x="457200" y="1556792"/>
            <a:ext cx="8363272" cy="1152128"/>
          </a:xfrm>
        </p:spPr>
        <p:txBody>
          <a:bodyPr>
            <a:normAutofit/>
          </a:bodyPr>
          <a:lstStyle/>
          <a:p>
            <a:r>
              <a:rPr lang="nl-NL" sz="2000" dirty="0" smtClean="0"/>
              <a:t>Zoals we zagen interpreteert het twintigste </a:t>
            </a:r>
            <a:r>
              <a:rPr lang="nl-NL" sz="2000" dirty="0" err="1" smtClean="0"/>
              <a:t>eeuwse</a:t>
            </a:r>
            <a:r>
              <a:rPr lang="nl-NL" sz="2000" dirty="0" smtClean="0"/>
              <a:t> </a:t>
            </a:r>
            <a:r>
              <a:rPr lang="nl-NL" sz="2000" dirty="0" err="1" smtClean="0"/>
              <a:t>intuïtionisme</a:t>
            </a:r>
            <a:r>
              <a:rPr lang="nl-NL" sz="2000" dirty="0" smtClean="0"/>
              <a:t> </a:t>
            </a:r>
            <a:r>
              <a:rPr lang="nl-NL" sz="2000" b="1" dirty="0" smtClean="0"/>
              <a:t>P</a:t>
            </a:r>
            <a:r>
              <a:rPr lang="nl-NL" sz="2000" dirty="0" smtClean="0"/>
              <a:t> als “P is bewezen” en </a:t>
            </a:r>
            <a:r>
              <a:rPr lang="nl-NL" sz="2000" b="1" dirty="0" smtClean="0"/>
              <a:t>¬P </a:t>
            </a:r>
            <a:r>
              <a:rPr lang="nl-NL" sz="2000" dirty="0" smtClean="0"/>
              <a:t>als “Het is bewezen dat P niet bewijsbaar is”. </a:t>
            </a:r>
          </a:p>
          <a:p>
            <a:pPr>
              <a:buNone/>
            </a:pPr>
            <a:endParaRPr lang="nl-NL" sz="2000" dirty="0" smtClean="0"/>
          </a:p>
          <a:p>
            <a:endParaRPr lang="nl-NL" sz="2000" dirty="0" smtClean="0"/>
          </a:p>
          <a:p>
            <a:endParaRPr lang="nl-NL" sz="2200" dirty="0"/>
          </a:p>
        </p:txBody>
      </p:sp>
      <p:sp>
        <p:nvSpPr>
          <p:cNvPr id="9" name="Content Placeholder 2"/>
          <p:cNvSpPr txBox="1">
            <a:spLocks/>
          </p:cNvSpPr>
          <p:nvPr/>
        </p:nvSpPr>
        <p:spPr>
          <a:xfrm>
            <a:off x="457200" y="2420888"/>
            <a:ext cx="8686800" cy="1152128"/>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Maar dan is </a:t>
            </a:r>
            <a:r>
              <a:rPr lang="nl-NL" sz="2000" i="1" dirty="0" smtClean="0"/>
              <a:t>de wet van de uitgesloten derde </a:t>
            </a:r>
            <a:r>
              <a:rPr lang="nl-NL" sz="2000" dirty="0" smtClean="0"/>
              <a:t>inderdaad niet geldig in de </a:t>
            </a:r>
            <a:r>
              <a:rPr lang="nl-NL" sz="2000" dirty="0" err="1" smtClean="0"/>
              <a:t>intuïtionistische</a:t>
            </a:r>
            <a:r>
              <a:rPr lang="nl-NL" sz="2000" dirty="0" smtClean="0"/>
              <a:t> logica. </a:t>
            </a:r>
            <a:r>
              <a:rPr kumimoji="0" lang="nl-NL" sz="2000" b="1" i="0" u="none" strike="noStrike" kern="1200" cap="none" spc="0" normalizeH="0" baseline="0" noProof="0" dirty="0" smtClean="0">
                <a:ln>
                  <a:noFill/>
                </a:ln>
                <a:solidFill>
                  <a:schemeClr val="tx1"/>
                </a:solidFill>
                <a:effectLst/>
                <a:uLnTx/>
                <a:uFillTx/>
                <a:latin typeface="+mn-lt"/>
                <a:ea typeface="+mn-ea"/>
                <a:cs typeface="+mn-cs"/>
              </a:rPr>
              <a:t>P V </a:t>
            </a:r>
            <a:r>
              <a:rPr lang="nl-NL" sz="2000" b="1" dirty="0" smtClean="0"/>
              <a:t>¬P </a:t>
            </a:r>
            <a:r>
              <a:rPr kumimoji="0" lang="nl-NL" sz="2000" b="1" i="0" u="none" strike="noStrike" kern="1200" cap="none" spc="0" normalizeH="0" noProof="0" dirty="0" smtClean="0">
                <a:ln>
                  <a:noFill/>
                </a:ln>
                <a:solidFill>
                  <a:schemeClr val="tx1"/>
                </a:solidFill>
                <a:effectLst/>
                <a:uLnTx/>
                <a:uFillTx/>
                <a:latin typeface="+mn-lt"/>
                <a:ea typeface="+mn-ea"/>
                <a:cs typeface="+mn-cs"/>
              </a:rPr>
              <a:t> </a:t>
            </a:r>
            <a:r>
              <a:rPr lang="nl-NL" sz="2000" dirty="0" smtClean="0"/>
              <a:t>wil immers zeggen dat er een bewijs is voor </a:t>
            </a:r>
            <a:r>
              <a:rPr lang="nl-NL" sz="2000" b="1" dirty="0" smtClean="0"/>
              <a:t>P</a:t>
            </a:r>
            <a:r>
              <a:rPr lang="nl-NL" sz="2000" dirty="0" smtClean="0"/>
              <a:t>   of dat het is bewezen dat P niet bewijsbaar is. Er zijn echter formules </a:t>
            </a:r>
            <a:r>
              <a:rPr lang="nl-NL" sz="2000" b="1" dirty="0" smtClean="0"/>
              <a:t>P</a:t>
            </a:r>
            <a:r>
              <a:rPr lang="nl-NL" sz="2000" dirty="0" smtClean="0"/>
              <a:t> waarvoor geen van beiden het geval is. Neem </a:t>
            </a:r>
            <a:r>
              <a:rPr lang="nl-NL" sz="2000" b="1" dirty="0" smtClean="0"/>
              <a:t>P</a:t>
            </a:r>
            <a:r>
              <a:rPr lang="nl-NL" sz="2000" dirty="0" smtClean="0"/>
              <a:t>: “Het aantal atomen is even”. </a:t>
            </a:r>
            <a:endParaRPr kumimoji="0" lang="nl-NL"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95536" y="3861048"/>
            <a:ext cx="8686800" cy="1656184"/>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De klassieke logica wordt in tegenstelling</a:t>
            </a:r>
            <a:r>
              <a:rPr kumimoji="0" lang="nl-NL" sz="2000" b="0" i="0" u="none" strike="noStrike" kern="1200" cap="none" spc="0" normalizeH="0" noProof="0" dirty="0" smtClean="0">
                <a:ln>
                  <a:noFill/>
                </a:ln>
                <a:solidFill>
                  <a:schemeClr val="tx1"/>
                </a:solidFill>
                <a:effectLst/>
                <a:uLnTx/>
                <a:uFillTx/>
                <a:latin typeface="+mn-lt"/>
                <a:ea typeface="+mn-ea"/>
                <a:cs typeface="+mn-cs"/>
              </a:rPr>
              <a:t> tot de </a:t>
            </a:r>
            <a:r>
              <a:rPr kumimoji="0" lang="nl-NL" sz="2000" b="0" i="0" u="none" strike="noStrike" kern="1200" cap="none" spc="0" normalizeH="0" noProof="0" dirty="0" err="1" smtClean="0">
                <a:ln>
                  <a:noFill/>
                </a:ln>
                <a:solidFill>
                  <a:schemeClr val="tx1"/>
                </a:solidFill>
                <a:effectLst/>
                <a:uLnTx/>
                <a:uFillTx/>
                <a:latin typeface="+mn-lt"/>
                <a:ea typeface="+mn-ea"/>
                <a:cs typeface="+mn-cs"/>
              </a:rPr>
              <a:t>intuïtionistische</a:t>
            </a:r>
            <a:r>
              <a:rPr kumimoji="0" lang="nl-NL" sz="2000" b="0" i="0" u="none" strike="noStrike" kern="1200" cap="none" spc="0" normalizeH="0" noProof="0" dirty="0" smtClean="0">
                <a:ln>
                  <a:noFill/>
                </a:ln>
                <a:solidFill>
                  <a:schemeClr val="tx1"/>
                </a:solidFill>
                <a:effectLst/>
                <a:uLnTx/>
                <a:uFillTx/>
                <a:latin typeface="+mn-lt"/>
                <a:ea typeface="+mn-ea"/>
                <a:cs typeface="+mn-cs"/>
              </a:rPr>
              <a:t> logica vaak verbonden met het </a:t>
            </a:r>
            <a:r>
              <a:rPr kumimoji="0" lang="nl-NL" sz="2000" b="0" i="1" u="none" strike="noStrike" kern="1200" cap="none" spc="0" normalizeH="0" noProof="0" dirty="0" smtClean="0">
                <a:ln>
                  <a:noFill/>
                </a:ln>
                <a:solidFill>
                  <a:schemeClr val="tx1"/>
                </a:solidFill>
                <a:effectLst/>
                <a:uLnTx/>
                <a:uFillTx/>
                <a:latin typeface="+mn-lt"/>
                <a:ea typeface="+mn-ea"/>
                <a:cs typeface="+mn-cs"/>
              </a:rPr>
              <a:t>realisme</a:t>
            </a:r>
            <a:r>
              <a:rPr kumimoji="0" lang="nl-NL" sz="2000" b="0" i="0" u="none" strike="noStrike" kern="1200" cap="none" spc="0" normalizeH="0" noProof="0" dirty="0" smtClean="0">
                <a:ln>
                  <a:noFill/>
                </a:ln>
                <a:solidFill>
                  <a:schemeClr val="tx1"/>
                </a:solidFill>
                <a:effectLst/>
                <a:uLnTx/>
                <a:uFillTx/>
                <a:latin typeface="+mn-lt"/>
                <a:ea typeface="+mn-ea"/>
                <a:cs typeface="+mn-cs"/>
              </a:rPr>
              <a:t> (de gedachte dat er een werkelijkheid bestaat   die onafhankelijk is van ons denken, en dat een propositie waar is indien deze correspondeert met de werkelijkheid). Realisme lijkt inderdaad </a:t>
            </a:r>
            <a:r>
              <a:rPr kumimoji="0" lang="nl-NL" sz="2000" b="0" i="1" u="none" strike="noStrike" kern="1200" cap="none" spc="0" normalizeH="0" noProof="0" dirty="0" err="1" smtClean="0">
                <a:ln>
                  <a:noFill/>
                </a:ln>
                <a:solidFill>
                  <a:schemeClr val="tx1"/>
                </a:solidFill>
                <a:effectLst/>
                <a:uLnTx/>
                <a:uFillTx/>
                <a:latin typeface="+mn-lt"/>
                <a:ea typeface="+mn-ea"/>
                <a:cs typeface="+mn-cs"/>
              </a:rPr>
              <a:t>bivalentie</a:t>
            </a:r>
            <a:r>
              <a:rPr kumimoji="0" lang="nl-NL" sz="2000" b="0" i="0" u="none" strike="noStrike" kern="1200" cap="none" spc="0" normalizeH="0" noProof="0" dirty="0" smtClean="0">
                <a:ln>
                  <a:noFill/>
                </a:ln>
                <a:solidFill>
                  <a:schemeClr val="tx1"/>
                </a:solidFill>
                <a:effectLst/>
                <a:uLnTx/>
                <a:uFillTx/>
                <a:latin typeface="+mn-lt"/>
                <a:ea typeface="+mn-ea"/>
                <a:cs typeface="+mn-cs"/>
              </a:rPr>
              <a:t> en </a:t>
            </a:r>
            <a:r>
              <a:rPr kumimoji="0" lang="nl-NL" sz="2000" b="0" i="1" u="none" strike="noStrike" kern="1200" cap="none" spc="0" normalizeH="0" noProof="0" dirty="0" smtClean="0">
                <a:ln>
                  <a:noFill/>
                </a:ln>
                <a:solidFill>
                  <a:schemeClr val="tx1"/>
                </a:solidFill>
                <a:effectLst/>
                <a:uLnTx/>
                <a:uFillTx/>
                <a:latin typeface="+mn-lt"/>
                <a:ea typeface="+mn-ea"/>
                <a:cs typeface="+mn-cs"/>
              </a:rPr>
              <a:t>de wet van de uitgesloten derde</a:t>
            </a:r>
            <a:r>
              <a:rPr kumimoji="0" lang="nl-NL" sz="2000" b="0" i="0" u="none" strike="noStrike" kern="1200" cap="none" spc="0" normalizeH="0" noProof="0" dirty="0" smtClean="0">
                <a:ln>
                  <a:noFill/>
                </a:ln>
                <a:solidFill>
                  <a:schemeClr val="tx1"/>
                </a:solidFill>
                <a:effectLst/>
                <a:uLnTx/>
                <a:uFillTx/>
                <a:latin typeface="+mn-lt"/>
                <a:ea typeface="+mn-ea"/>
                <a:cs typeface="+mn-cs"/>
              </a:rPr>
              <a:t> te impliceren. Waarom?</a:t>
            </a:r>
          </a:p>
          <a:p>
            <a:pPr marL="342900" lvl="0" indent="-342900">
              <a:spcBef>
                <a:spcPct val="20000"/>
              </a:spcBef>
              <a:buFont typeface="Arial" pitchFamily="34" charset="0"/>
              <a:buChar char="•"/>
            </a:pPr>
            <a:endParaRPr lang="nl-NL" sz="800" baseline="0" dirty="0" smtClean="0"/>
          </a:p>
        </p:txBody>
      </p:sp>
      <p:sp>
        <p:nvSpPr>
          <p:cNvPr id="6" name="Content Placeholder 2"/>
          <p:cNvSpPr txBox="1">
            <a:spLocks/>
          </p:cNvSpPr>
          <p:nvPr/>
        </p:nvSpPr>
        <p:spPr>
          <a:xfrm>
            <a:off x="395536" y="5400600"/>
            <a:ext cx="8686800" cy="2996952"/>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endParaRPr lang="nl-NL" sz="800" baseline="0" dirty="0" smtClean="0"/>
          </a:p>
          <a:p>
            <a:pPr marL="342900" lvl="0" indent="-342900">
              <a:spcBef>
                <a:spcPct val="20000"/>
              </a:spcBef>
              <a:buFont typeface="Arial" pitchFamily="34" charset="0"/>
              <a:buChar char="•"/>
            </a:pPr>
            <a:r>
              <a:rPr lang="nl-NL" sz="2000" noProof="0" dirty="0" smtClean="0"/>
              <a:t>De </a:t>
            </a:r>
            <a:r>
              <a:rPr lang="nl-NL" sz="2000" noProof="0" dirty="0" err="1" smtClean="0"/>
              <a:t>intuïtionistische</a:t>
            </a:r>
            <a:r>
              <a:rPr lang="nl-NL" sz="2000" noProof="0" dirty="0" smtClean="0"/>
              <a:t> logica wordt daarentegen eerder verbonden met </a:t>
            </a:r>
            <a:r>
              <a:rPr lang="nl-NL" sz="2000" i="1" noProof="0" dirty="0" smtClean="0"/>
              <a:t>idealisme</a:t>
            </a:r>
            <a:r>
              <a:rPr lang="nl-NL" sz="2000" noProof="0" dirty="0" smtClean="0"/>
              <a:t> (de </a:t>
            </a:r>
            <a:r>
              <a:rPr lang="nl-NL" sz="2000" noProof="0" dirty="0" err="1" smtClean="0"/>
              <a:t>Kantiaanse</a:t>
            </a:r>
            <a:r>
              <a:rPr lang="nl-NL" sz="2000" noProof="0" dirty="0" smtClean="0"/>
              <a:t> gedachte dat de wereld waarop onze proposities betrekking hebben een mentale constructie is). Waarom?</a:t>
            </a: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3" grpId="0" build="allAtOnce"/>
      <p:bldP spid="6" grpId="0" build="allAtOnce"/>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Meerwaardige logica’s</a:t>
            </a:r>
            <a:endParaRPr lang="nl-NL" sz="3600" i="1" dirty="0"/>
          </a:p>
        </p:txBody>
      </p:sp>
      <p:sp>
        <p:nvSpPr>
          <p:cNvPr id="3" name="Content Placeholder 2"/>
          <p:cNvSpPr>
            <a:spLocks noGrp="1"/>
          </p:cNvSpPr>
          <p:nvPr>
            <p:ph idx="1"/>
          </p:nvPr>
        </p:nvSpPr>
        <p:spPr>
          <a:xfrm>
            <a:off x="457200" y="1268760"/>
            <a:ext cx="8507288" cy="1152128"/>
          </a:xfrm>
        </p:spPr>
        <p:txBody>
          <a:bodyPr>
            <a:noAutofit/>
          </a:bodyPr>
          <a:lstStyle/>
          <a:p>
            <a:r>
              <a:rPr lang="nl-NL" sz="2000" dirty="0" smtClean="0"/>
              <a:t>Neem de propositie “Nederland zal in 2014 de kwartfinale van het WK bereiken”. Deze is op dit moment niet waar en niet onwaar. De </a:t>
            </a:r>
            <a:r>
              <a:rPr lang="nl-NL" sz="2000" dirty="0" err="1" smtClean="0"/>
              <a:t>waarheids-waarde</a:t>
            </a:r>
            <a:r>
              <a:rPr lang="nl-NL" sz="2000" dirty="0" smtClean="0"/>
              <a:t> van deze propositie moet dus een derde waarde hebben, verschillend van ‘waar’ (1) en ‘onwaar’ (0). We kunnen deze waarde aanduiden als ‘mogelijk’ (½).  We krijgen dan een </a:t>
            </a:r>
            <a:r>
              <a:rPr lang="nl-NL" sz="2000" u="sng" dirty="0" smtClean="0"/>
              <a:t>driewaardige logica</a:t>
            </a:r>
            <a:r>
              <a:rPr lang="nl-NL" sz="2000" dirty="0" smtClean="0"/>
              <a:t>.  </a:t>
            </a:r>
          </a:p>
          <a:p>
            <a:pPr>
              <a:buNone/>
            </a:pPr>
            <a:endParaRPr lang="nl-NL" sz="2000" dirty="0" smtClean="0"/>
          </a:p>
          <a:p>
            <a:endParaRPr lang="nl-NL" sz="2000" dirty="0" smtClean="0"/>
          </a:p>
          <a:p>
            <a:endParaRPr lang="nl-NL" sz="2400" dirty="0"/>
          </a:p>
        </p:txBody>
      </p:sp>
      <p:graphicFrame>
        <p:nvGraphicFramePr>
          <p:cNvPr id="6" name="Table 5"/>
          <p:cNvGraphicFramePr>
            <a:graphicFrameLocks noGrp="1"/>
          </p:cNvGraphicFramePr>
          <p:nvPr/>
        </p:nvGraphicFramePr>
        <p:xfrm>
          <a:off x="1356320" y="3032968"/>
          <a:ext cx="6096000" cy="37084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nl-NL" sz="1800" dirty="0" smtClean="0"/>
                        <a:t>P</a:t>
                      </a:r>
                      <a:endParaRPr lang="nl-NL" sz="1800" dirty="0"/>
                    </a:p>
                  </a:txBody>
                  <a:tcPr/>
                </a:tc>
                <a:tc>
                  <a:txBody>
                    <a:bodyPr/>
                    <a:lstStyle/>
                    <a:p>
                      <a:r>
                        <a:rPr lang="nl-NL" sz="1800" dirty="0" smtClean="0"/>
                        <a:t>Q</a:t>
                      </a:r>
                      <a:endParaRPr lang="nl-NL" sz="1800" dirty="0"/>
                    </a:p>
                  </a:txBody>
                  <a:tcPr/>
                </a:tc>
                <a:tc>
                  <a:txBody>
                    <a:bodyPr/>
                    <a:lstStyle/>
                    <a:p>
                      <a:r>
                        <a:rPr lang="nl-NL" sz="1800" dirty="0" smtClean="0"/>
                        <a:t>P V Q</a:t>
                      </a:r>
                      <a:endParaRPr lang="nl-NL" sz="1800" dirty="0"/>
                    </a:p>
                  </a:txBody>
                  <a:tcPr/>
                </a:tc>
                <a:tc>
                  <a:txBody>
                    <a:bodyPr/>
                    <a:lstStyle/>
                    <a:p>
                      <a:r>
                        <a:rPr lang="nl-NL" sz="1800" dirty="0" smtClean="0"/>
                        <a:t>P </a:t>
                      </a:r>
                      <a:r>
                        <a:rPr lang="nl-NL" sz="1800" b="1" dirty="0" smtClean="0">
                          <a:solidFill>
                            <a:schemeClr val="bg1"/>
                          </a:solidFill>
                        </a:rPr>
                        <a:t>∧ Q</a:t>
                      </a:r>
                      <a:endParaRPr lang="nl-NL" sz="1800" dirty="0">
                        <a:solidFill>
                          <a:schemeClr val="bg1"/>
                        </a:solidFill>
                      </a:endParaRPr>
                    </a:p>
                  </a:txBody>
                  <a:tcPr/>
                </a:tc>
              </a:tr>
              <a:tr h="370840">
                <a:tc>
                  <a:txBody>
                    <a:bodyPr/>
                    <a:lstStyle/>
                    <a:p>
                      <a:r>
                        <a:rPr lang="nl-NL" sz="1800" dirty="0" smtClean="0"/>
                        <a:t>1</a:t>
                      </a:r>
                      <a:endParaRPr lang="nl-NL" sz="1800" dirty="0"/>
                    </a:p>
                  </a:txBody>
                  <a:tcPr/>
                </a:tc>
                <a:tc>
                  <a:txBody>
                    <a:bodyPr/>
                    <a:lstStyle/>
                    <a:p>
                      <a:r>
                        <a:rPr lang="nl-NL" sz="1800" dirty="0" smtClean="0"/>
                        <a:t>1</a:t>
                      </a:r>
                      <a:endParaRPr lang="nl-NL" sz="1800" dirty="0"/>
                    </a:p>
                  </a:txBody>
                  <a:tcPr/>
                </a:tc>
                <a:tc>
                  <a:txBody>
                    <a:bodyPr/>
                    <a:lstStyle/>
                    <a:p>
                      <a:r>
                        <a:rPr lang="nl-NL" sz="1800" dirty="0" smtClean="0"/>
                        <a:t>1</a:t>
                      </a:r>
                      <a:endParaRPr lang="nl-NL" sz="1800" dirty="0"/>
                    </a:p>
                  </a:txBody>
                  <a:tcPr/>
                </a:tc>
                <a:tc>
                  <a:txBody>
                    <a:bodyPr/>
                    <a:lstStyle/>
                    <a:p>
                      <a:r>
                        <a:rPr lang="nl-NL" sz="1800" dirty="0" smtClean="0"/>
                        <a:t>1</a:t>
                      </a:r>
                      <a:endParaRPr lang="nl-NL" sz="1800" dirty="0"/>
                    </a:p>
                  </a:txBody>
                  <a:tcPr/>
                </a:tc>
              </a:tr>
              <a:tr h="370840">
                <a:tc>
                  <a:txBody>
                    <a:bodyPr/>
                    <a:lstStyle/>
                    <a:p>
                      <a:r>
                        <a:rPr lang="nl-NL" sz="1800" dirty="0" smtClean="0"/>
                        <a:t>1</a:t>
                      </a:r>
                      <a:endParaRPr lang="nl-NL" sz="1800" dirty="0"/>
                    </a:p>
                  </a:txBody>
                  <a:tcPr/>
                </a:tc>
                <a:tc>
                  <a:txBody>
                    <a:bodyPr/>
                    <a:lstStyle/>
                    <a:p>
                      <a:r>
                        <a:rPr lang="nl-NL" sz="1800" dirty="0" smtClean="0"/>
                        <a:t>½</a:t>
                      </a:r>
                      <a:endParaRPr lang="nl-NL" sz="1800" dirty="0"/>
                    </a:p>
                  </a:txBody>
                  <a:tcPr/>
                </a:tc>
                <a:tc>
                  <a:txBody>
                    <a:bodyPr/>
                    <a:lstStyle/>
                    <a:p>
                      <a:r>
                        <a:rPr lang="nl-NL" sz="1800" dirty="0" smtClean="0"/>
                        <a:t>1</a:t>
                      </a:r>
                      <a:endParaRPr lang="nl-NL" sz="1800" dirty="0"/>
                    </a:p>
                  </a:txBody>
                  <a:tcPr/>
                </a:tc>
                <a:tc>
                  <a:txBody>
                    <a:bodyPr/>
                    <a:lstStyle/>
                    <a:p>
                      <a:r>
                        <a:rPr lang="nl-NL" sz="1800" dirty="0" smtClean="0"/>
                        <a:t>½</a:t>
                      </a:r>
                      <a:endParaRPr lang="nl-NL" sz="1800" dirty="0"/>
                    </a:p>
                  </a:txBody>
                  <a:tcPr/>
                </a:tc>
              </a:tr>
              <a:tr h="370840">
                <a:tc>
                  <a:txBody>
                    <a:bodyPr/>
                    <a:lstStyle/>
                    <a:p>
                      <a:r>
                        <a:rPr lang="nl-NL" sz="1800" dirty="0" smtClean="0"/>
                        <a:t>1</a:t>
                      </a:r>
                      <a:endParaRPr lang="nl-NL" sz="1800" dirty="0"/>
                    </a:p>
                  </a:txBody>
                  <a:tcPr/>
                </a:tc>
                <a:tc>
                  <a:txBody>
                    <a:bodyPr/>
                    <a:lstStyle/>
                    <a:p>
                      <a:r>
                        <a:rPr lang="nl-NL" sz="1800" dirty="0" smtClean="0"/>
                        <a:t>0</a:t>
                      </a:r>
                      <a:endParaRPr lang="nl-NL" sz="1800" dirty="0"/>
                    </a:p>
                  </a:txBody>
                  <a:tcPr/>
                </a:tc>
                <a:tc>
                  <a:txBody>
                    <a:bodyPr/>
                    <a:lstStyle/>
                    <a:p>
                      <a:r>
                        <a:rPr lang="nl-NL" sz="1800" dirty="0" smtClean="0"/>
                        <a:t>1</a:t>
                      </a:r>
                      <a:endParaRPr lang="nl-NL" sz="1800" dirty="0"/>
                    </a:p>
                  </a:txBody>
                  <a:tcPr/>
                </a:tc>
                <a:tc>
                  <a:txBody>
                    <a:bodyPr/>
                    <a:lstStyle/>
                    <a:p>
                      <a:r>
                        <a:rPr lang="nl-NL" sz="1800" dirty="0" smtClean="0"/>
                        <a:t>0</a:t>
                      </a:r>
                      <a:endParaRPr lang="nl-NL" sz="1800" dirty="0"/>
                    </a:p>
                  </a:txBody>
                  <a:tcPr/>
                </a:tc>
              </a:tr>
              <a:tr h="370840">
                <a:tc>
                  <a:txBody>
                    <a:bodyPr/>
                    <a:lstStyle/>
                    <a:p>
                      <a:r>
                        <a:rPr lang="nl-NL" sz="1800" dirty="0" smtClean="0"/>
                        <a:t>½</a:t>
                      </a:r>
                      <a:endParaRPr lang="nl-NL" sz="1800" dirty="0"/>
                    </a:p>
                  </a:txBody>
                  <a:tcPr/>
                </a:tc>
                <a:tc>
                  <a:txBody>
                    <a:bodyPr/>
                    <a:lstStyle/>
                    <a:p>
                      <a:r>
                        <a:rPr lang="nl-NL" sz="1800" dirty="0" smtClean="0"/>
                        <a:t>1</a:t>
                      </a:r>
                      <a:endParaRPr lang="nl-NL" sz="1800" dirty="0"/>
                    </a:p>
                  </a:txBody>
                  <a:tcPr/>
                </a:tc>
                <a:tc>
                  <a:txBody>
                    <a:bodyPr/>
                    <a:lstStyle/>
                    <a:p>
                      <a:r>
                        <a:rPr lang="nl-NL" sz="1800" dirty="0" smtClean="0"/>
                        <a:t>1</a:t>
                      </a:r>
                      <a:endParaRPr lang="nl-NL" sz="1800" dirty="0"/>
                    </a:p>
                  </a:txBody>
                  <a:tcPr/>
                </a:tc>
                <a:tc>
                  <a:txBody>
                    <a:bodyPr/>
                    <a:lstStyle/>
                    <a:p>
                      <a:r>
                        <a:rPr lang="nl-NL" sz="1800" dirty="0" smtClean="0"/>
                        <a:t>½</a:t>
                      </a:r>
                      <a:endParaRPr lang="nl-NL" sz="1800" dirty="0"/>
                    </a:p>
                  </a:txBody>
                  <a:tcPr/>
                </a:tc>
              </a:tr>
              <a:tr h="370840">
                <a:tc>
                  <a:txBody>
                    <a:bodyPr/>
                    <a:lstStyle/>
                    <a:p>
                      <a:r>
                        <a:rPr lang="nl-NL" sz="1800" dirty="0" smtClean="0"/>
                        <a:t>½</a:t>
                      </a:r>
                      <a:endParaRPr lang="nl-NL" sz="1800" dirty="0"/>
                    </a:p>
                  </a:txBody>
                  <a:tcPr/>
                </a:tc>
                <a:tc>
                  <a:txBody>
                    <a:bodyPr/>
                    <a:lstStyle/>
                    <a:p>
                      <a:r>
                        <a:rPr lang="nl-NL" sz="1800" dirty="0" smtClean="0"/>
                        <a:t>½</a:t>
                      </a:r>
                      <a:endParaRPr lang="nl-NL" sz="1800" dirty="0"/>
                    </a:p>
                  </a:txBody>
                  <a:tcPr/>
                </a:tc>
                <a:tc>
                  <a:txBody>
                    <a:bodyPr/>
                    <a:lstStyle/>
                    <a:p>
                      <a:r>
                        <a:rPr lang="nl-NL" sz="1800" dirty="0" smtClean="0"/>
                        <a:t>½</a:t>
                      </a:r>
                      <a:endParaRPr lang="nl-NL" sz="1800" dirty="0"/>
                    </a:p>
                  </a:txBody>
                  <a:tcPr/>
                </a:tc>
                <a:tc>
                  <a:txBody>
                    <a:bodyPr/>
                    <a:lstStyle/>
                    <a:p>
                      <a:r>
                        <a:rPr lang="nl-NL" sz="1800" dirty="0" smtClean="0"/>
                        <a:t>½</a:t>
                      </a:r>
                      <a:endParaRPr lang="nl-NL" sz="1800" dirty="0"/>
                    </a:p>
                  </a:txBody>
                  <a:tcPr/>
                </a:tc>
              </a:tr>
              <a:tr h="370840">
                <a:tc>
                  <a:txBody>
                    <a:bodyPr/>
                    <a:lstStyle/>
                    <a:p>
                      <a:r>
                        <a:rPr lang="nl-NL" sz="1800" dirty="0" smtClean="0"/>
                        <a:t>½</a:t>
                      </a:r>
                      <a:endParaRPr lang="nl-NL" sz="1800" dirty="0"/>
                    </a:p>
                  </a:txBody>
                  <a:tcPr/>
                </a:tc>
                <a:tc>
                  <a:txBody>
                    <a:bodyPr/>
                    <a:lstStyle/>
                    <a:p>
                      <a:r>
                        <a:rPr lang="nl-NL" sz="1800" dirty="0" smtClean="0"/>
                        <a:t>0</a:t>
                      </a:r>
                      <a:endParaRPr lang="nl-NL" sz="1800" dirty="0"/>
                    </a:p>
                  </a:txBody>
                  <a:tcPr/>
                </a:tc>
                <a:tc>
                  <a:txBody>
                    <a:bodyPr/>
                    <a:lstStyle/>
                    <a:p>
                      <a:r>
                        <a:rPr lang="nl-NL" sz="1800" dirty="0" smtClean="0"/>
                        <a:t>½</a:t>
                      </a:r>
                      <a:endParaRPr lang="nl-NL" sz="1800" dirty="0"/>
                    </a:p>
                  </a:txBody>
                  <a:tcPr/>
                </a:tc>
                <a:tc>
                  <a:txBody>
                    <a:bodyPr/>
                    <a:lstStyle/>
                    <a:p>
                      <a:r>
                        <a:rPr lang="nl-NL" sz="1800" dirty="0" smtClean="0"/>
                        <a:t>0</a:t>
                      </a:r>
                      <a:endParaRPr lang="nl-NL" sz="1800" dirty="0"/>
                    </a:p>
                  </a:txBody>
                  <a:tcPr/>
                </a:tc>
              </a:tr>
              <a:tr h="370840">
                <a:tc>
                  <a:txBody>
                    <a:bodyPr/>
                    <a:lstStyle/>
                    <a:p>
                      <a:r>
                        <a:rPr lang="nl-NL" sz="1800" dirty="0" smtClean="0"/>
                        <a:t>0</a:t>
                      </a:r>
                      <a:endParaRPr lang="nl-NL" sz="1800" dirty="0"/>
                    </a:p>
                  </a:txBody>
                  <a:tcPr/>
                </a:tc>
                <a:tc>
                  <a:txBody>
                    <a:bodyPr/>
                    <a:lstStyle/>
                    <a:p>
                      <a:r>
                        <a:rPr lang="nl-NL" sz="1800" dirty="0" smtClean="0"/>
                        <a:t>1</a:t>
                      </a:r>
                      <a:endParaRPr lang="nl-NL" sz="1800" dirty="0"/>
                    </a:p>
                  </a:txBody>
                  <a:tcPr/>
                </a:tc>
                <a:tc>
                  <a:txBody>
                    <a:bodyPr/>
                    <a:lstStyle/>
                    <a:p>
                      <a:r>
                        <a:rPr lang="nl-NL" sz="1800" dirty="0" smtClean="0"/>
                        <a:t>1</a:t>
                      </a:r>
                      <a:endParaRPr lang="nl-NL" sz="1800" dirty="0"/>
                    </a:p>
                  </a:txBody>
                  <a:tcPr/>
                </a:tc>
                <a:tc>
                  <a:txBody>
                    <a:bodyPr/>
                    <a:lstStyle/>
                    <a:p>
                      <a:r>
                        <a:rPr lang="nl-NL" sz="1800" dirty="0" smtClean="0"/>
                        <a:t>0</a:t>
                      </a:r>
                      <a:endParaRPr lang="nl-NL" sz="1800" dirty="0"/>
                    </a:p>
                  </a:txBody>
                  <a:tcPr/>
                </a:tc>
              </a:tr>
              <a:tr h="370840">
                <a:tc>
                  <a:txBody>
                    <a:bodyPr/>
                    <a:lstStyle/>
                    <a:p>
                      <a:r>
                        <a:rPr lang="nl-NL" sz="1800" dirty="0" smtClean="0"/>
                        <a:t>0</a:t>
                      </a:r>
                      <a:endParaRPr lang="nl-NL" sz="1800" dirty="0"/>
                    </a:p>
                  </a:txBody>
                  <a:tcPr/>
                </a:tc>
                <a:tc>
                  <a:txBody>
                    <a:bodyPr/>
                    <a:lstStyle/>
                    <a:p>
                      <a:r>
                        <a:rPr lang="nl-NL" sz="1800" dirty="0" smtClean="0"/>
                        <a:t>½</a:t>
                      </a:r>
                      <a:endParaRPr lang="nl-NL" sz="1800" dirty="0"/>
                    </a:p>
                  </a:txBody>
                  <a:tcPr/>
                </a:tc>
                <a:tc>
                  <a:txBody>
                    <a:bodyPr/>
                    <a:lstStyle/>
                    <a:p>
                      <a:r>
                        <a:rPr lang="nl-NL" sz="1800" dirty="0" smtClean="0"/>
                        <a:t>½</a:t>
                      </a:r>
                      <a:endParaRPr lang="nl-NL" sz="1800" dirty="0"/>
                    </a:p>
                  </a:txBody>
                  <a:tcPr/>
                </a:tc>
                <a:tc>
                  <a:txBody>
                    <a:bodyPr/>
                    <a:lstStyle/>
                    <a:p>
                      <a:r>
                        <a:rPr lang="nl-NL" sz="1800" dirty="0" smtClean="0"/>
                        <a:t>0</a:t>
                      </a:r>
                      <a:endParaRPr lang="nl-NL" sz="1800" dirty="0"/>
                    </a:p>
                  </a:txBody>
                  <a:tcPr/>
                </a:tc>
              </a:tr>
              <a:tr h="370840">
                <a:tc>
                  <a:txBody>
                    <a:bodyPr/>
                    <a:lstStyle/>
                    <a:p>
                      <a:r>
                        <a:rPr lang="nl-NL" sz="1800" dirty="0" smtClean="0"/>
                        <a:t>0</a:t>
                      </a:r>
                      <a:endParaRPr lang="nl-NL" sz="1800" dirty="0"/>
                    </a:p>
                  </a:txBody>
                  <a:tcPr/>
                </a:tc>
                <a:tc>
                  <a:txBody>
                    <a:bodyPr/>
                    <a:lstStyle/>
                    <a:p>
                      <a:r>
                        <a:rPr lang="nl-NL" sz="1800" dirty="0" smtClean="0"/>
                        <a:t>0</a:t>
                      </a:r>
                      <a:endParaRPr lang="nl-NL" sz="1800" dirty="0"/>
                    </a:p>
                  </a:txBody>
                  <a:tcPr/>
                </a:tc>
                <a:tc>
                  <a:txBody>
                    <a:bodyPr/>
                    <a:lstStyle/>
                    <a:p>
                      <a:r>
                        <a:rPr lang="nl-NL" sz="1800" dirty="0" smtClean="0"/>
                        <a:t>0</a:t>
                      </a:r>
                      <a:endParaRPr lang="nl-NL" sz="1800" dirty="0"/>
                    </a:p>
                  </a:txBody>
                  <a:tcPr/>
                </a:tc>
                <a:tc>
                  <a:txBody>
                    <a:bodyPr/>
                    <a:lstStyle/>
                    <a:p>
                      <a:r>
                        <a:rPr lang="nl-NL" sz="1800" dirty="0" smtClean="0"/>
                        <a:t>0</a:t>
                      </a:r>
                      <a:endParaRPr lang="nl-NL" sz="18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smtClean="0"/>
              <a:t>Grenzen van de propositielogica</a:t>
            </a:r>
            <a:endParaRPr lang="nl-NL" sz="3600" i="1" dirty="0"/>
          </a:p>
        </p:txBody>
      </p:sp>
      <p:sp>
        <p:nvSpPr>
          <p:cNvPr id="3" name="Content Placeholder 2"/>
          <p:cNvSpPr>
            <a:spLocks noGrp="1"/>
          </p:cNvSpPr>
          <p:nvPr>
            <p:ph idx="1"/>
          </p:nvPr>
        </p:nvSpPr>
        <p:spPr>
          <a:xfrm>
            <a:off x="457200" y="1556792"/>
            <a:ext cx="8363272" cy="1152128"/>
          </a:xfrm>
        </p:spPr>
        <p:txBody>
          <a:bodyPr>
            <a:normAutofit/>
          </a:bodyPr>
          <a:lstStyle/>
          <a:p>
            <a:r>
              <a:rPr lang="nl-NL" sz="2000" dirty="0" smtClean="0"/>
              <a:t>De propositielogica kan onmogelijk recht doen aan de veelvormigheid van de natuurlijke taal. Dit geldt zelfs voor veel taalfragmenten die </a:t>
            </a:r>
            <a:r>
              <a:rPr lang="nl-NL" sz="2000" i="1" dirty="0" smtClean="0"/>
              <a:t>op het eerste gezicht</a:t>
            </a:r>
            <a:r>
              <a:rPr lang="nl-NL" sz="2000" dirty="0" smtClean="0"/>
              <a:t> geschikt lijken voor een </a:t>
            </a:r>
            <a:r>
              <a:rPr lang="nl-NL" sz="2000" dirty="0" err="1" smtClean="0"/>
              <a:t>propositioneel-logische</a:t>
            </a:r>
            <a:r>
              <a:rPr lang="nl-NL" sz="2000" dirty="0" smtClean="0"/>
              <a:t> benadering.</a:t>
            </a:r>
          </a:p>
          <a:p>
            <a:pPr>
              <a:buNone/>
            </a:pPr>
            <a:endParaRPr lang="nl-NL" sz="2000" dirty="0" smtClean="0"/>
          </a:p>
          <a:p>
            <a:endParaRPr lang="nl-NL" sz="2000" dirty="0" smtClean="0"/>
          </a:p>
          <a:p>
            <a:endParaRPr lang="nl-NL" sz="2200" dirty="0"/>
          </a:p>
        </p:txBody>
      </p:sp>
      <p:sp>
        <p:nvSpPr>
          <p:cNvPr id="4" name="Content Placeholder 2"/>
          <p:cNvSpPr txBox="1">
            <a:spLocks/>
          </p:cNvSpPr>
          <p:nvPr/>
        </p:nvSpPr>
        <p:spPr>
          <a:xfrm>
            <a:off x="457200" y="2780928"/>
            <a:ext cx="2314600" cy="720080"/>
          </a:xfrm>
          <a:prstGeom prst="rect">
            <a:avLst/>
          </a:prstGeom>
        </p:spPr>
        <p:txBody>
          <a:bodyPr vert="horz" lIns="91440" tIns="45720" rIns="91440" bIns="45720" rtlCol="0">
            <a:noAutofit/>
          </a:bodyPr>
          <a:lstStyle/>
          <a:p>
            <a:pPr marL="342900" indent="-342900" algn="just">
              <a:spcBef>
                <a:spcPct val="20000"/>
              </a:spcBef>
            </a:pPr>
            <a:r>
              <a:rPr lang="nl-NL" sz="1600" dirty="0" smtClean="0">
                <a:solidFill>
                  <a:srgbClr val="0070C0"/>
                </a:solidFill>
              </a:rPr>
              <a:t>Jan kreeg een boterham       </a:t>
            </a:r>
          </a:p>
          <a:p>
            <a:pPr marL="342900" indent="-342900" algn="just">
              <a:spcBef>
                <a:spcPct val="20000"/>
              </a:spcBef>
            </a:pPr>
            <a:r>
              <a:rPr lang="nl-NL" sz="1600" dirty="0" smtClean="0">
                <a:solidFill>
                  <a:srgbClr val="0070C0"/>
                </a:solidFill>
              </a:rPr>
              <a:t>en ging naar huis</a:t>
            </a:r>
            <a:r>
              <a:rPr lang="nl-NL" sz="1600" dirty="0" smtClean="0"/>
              <a:t>			</a:t>
            </a:r>
            <a:endParaRPr lang="nl-NL" sz="1600" b="1" dirty="0" smtClean="0"/>
          </a:p>
          <a:p>
            <a:pPr marL="342900" indent="-342900" algn="just">
              <a:spcBef>
                <a:spcPct val="20000"/>
              </a:spcBef>
            </a:pPr>
            <a:endParaRPr kumimoji="0" lang="nl-N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2843808" y="2780928"/>
            <a:ext cx="2890664" cy="720080"/>
          </a:xfrm>
          <a:prstGeom prst="rect">
            <a:avLst/>
          </a:prstGeom>
        </p:spPr>
        <p:txBody>
          <a:bodyPr vert="horz" lIns="91440" tIns="45720" rIns="91440" bIns="45720" rtlCol="0">
            <a:noAutofit/>
          </a:bodyPr>
          <a:lstStyle/>
          <a:p>
            <a:pPr marL="342900" indent="-342900">
              <a:spcBef>
                <a:spcPct val="20000"/>
              </a:spcBef>
            </a:pPr>
            <a:r>
              <a:rPr lang="nl-NL" sz="1600" b="1" dirty="0" smtClean="0"/>
              <a:t>P</a:t>
            </a:r>
            <a:r>
              <a:rPr lang="nl-NL" sz="1600" dirty="0" smtClean="0"/>
              <a:t>: Jan kreeg een boterham</a:t>
            </a:r>
          </a:p>
          <a:p>
            <a:pPr marL="342900" indent="-342900">
              <a:spcBef>
                <a:spcPct val="20000"/>
              </a:spcBef>
            </a:pPr>
            <a:r>
              <a:rPr lang="nl-NL" sz="1600" b="1" dirty="0" smtClean="0"/>
              <a:t>Q</a:t>
            </a:r>
            <a:r>
              <a:rPr lang="nl-NL" sz="1600" dirty="0" smtClean="0"/>
              <a:t>: Jan ging naar huis</a:t>
            </a:r>
          </a:p>
          <a:p>
            <a:pPr marL="342900" indent="-342900" algn="just">
              <a:spcBef>
                <a:spcPct val="20000"/>
              </a:spcBef>
            </a:pPr>
            <a:r>
              <a:rPr lang="nl-NL" sz="1600" dirty="0" smtClean="0"/>
              <a:t>		</a:t>
            </a:r>
            <a:endParaRPr lang="nl-NL" sz="1600" b="1" dirty="0" smtClean="0"/>
          </a:p>
          <a:p>
            <a:pPr marL="342900" indent="-342900" algn="just">
              <a:spcBef>
                <a:spcPct val="20000"/>
              </a:spcBef>
            </a:pPr>
            <a:endParaRPr kumimoji="0" lang="nl-N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5569768" y="2780928"/>
            <a:ext cx="2890664" cy="720080"/>
          </a:xfrm>
          <a:prstGeom prst="rect">
            <a:avLst/>
          </a:prstGeom>
        </p:spPr>
        <p:txBody>
          <a:bodyPr vert="horz" lIns="91440" tIns="45720" rIns="91440" bIns="45720" rtlCol="0">
            <a:noAutofit/>
          </a:bodyPr>
          <a:lstStyle/>
          <a:p>
            <a:pPr marL="342900" indent="-342900" algn="just">
              <a:spcBef>
                <a:spcPct val="20000"/>
              </a:spcBef>
            </a:pPr>
            <a:r>
              <a:rPr lang="nl-NL" sz="2000" b="1" dirty="0" smtClean="0"/>
              <a:t>P ∧ Q</a:t>
            </a:r>
            <a:r>
              <a:rPr lang="nl-NL" sz="2000" dirty="0" smtClean="0"/>
              <a:t> 		</a:t>
            </a:r>
            <a:endParaRPr lang="nl-NL" sz="2000" b="1" dirty="0" smtClean="0"/>
          </a:p>
          <a:p>
            <a:pPr marL="342900" indent="-342900" algn="just">
              <a:spcBef>
                <a:spcPct val="20000"/>
              </a:spcBef>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57200" y="3501008"/>
            <a:ext cx="2314600" cy="720080"/>
          </a:xfrm>
          <a:prstGeom prst="rect">
            <a:avLst/>
          </a:prstGeom>
        </p:spPr>
        <p:txBody>
          <a:bodyPr vert="horz" lIns="91440" tIns="45720" rIns="91440" bIns="45720" rtlCol="0">
            <a:noAutofit/>
          </a:bodyPr>
          <a:lstStyle/>
          <a:p>
            <a:pPr marL="342900" indent="-342900">
              <a:spcBef>
                <a:spcPct val="20000"/>
              </a:spcBef>
            </a:pPr>
            <a:r>
              <a:rPr lang="nl-NL" sz="1600" dirty="0" smtClean="0">
                <a:solidFill>
                  <a:srgbClr val="0070C0"/>
                </a:solidFill>
              </a:rPr>
              <a:t>Jan ging naar huis</a:t>
            </a:r>
          </a:p>
          <a:p>
            <a:pPr marL="342900" indent="-342900">
              <a:spcBef>
                <a:spcPct val="20000"/>
              </a:spcBef>
            </a:pPr>
            <a:r>
              <a:rPr lang="nl-NL" sz="1600" dirty="0" smtClean="0">
                <a:solidFill>
                  <a:srgbClr val="0070C0"/>
                </a:solidFill>
              </a:rPr>
              <a:t>en kreeg een boterham</a:t>
            </a:r>
            <a:r>
              <a:rPr lang="nl-NL" sz="1600" dirty="0" smtClean="0"/>
              <a:t>			</a:t>
            </a:r>
            <a:endParaRPr lang="nl-NL" sz="1600" b="1" dirty="0" smtClean="0"/>
          </a:p>
          <a:p>
            <a:pPr marL="342900" indent="-342900" algn="just">
              <a:spcBef>
                <a:spcPct val="20000"/>
              </a:spcBef>
            </a:pPr>
            <a:endParaRPr kumimoji="0" lang="nl-N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843808" y="3501008"/>
            <a:ext cx="2890664" cy="720080"/>
          </a:xfrm>
          <a:prstGeom prst="rect">
            <a:avLst/>
          </a:prstGeom>
        </p:spPr>
        <p:txBody>
          <a:bodyPr vert="horz" lIns="91440" tIns="45720" rIns="91440" bIns="45720" rtlCol="0">
            <a:noAutofit/>
          </a:bodyPr>
          <a:lstStyle/>
          <a:p>
            <a:pPr marL="342900" indent="-342900">
              <a:spcBef>
                <a:spcPct val="20000"/>
              </a:spcBef>
            </a:pPr>
            <a:r>
              <a:rPr lang="nl-NL" sz="1600" b="1" dirty="0" smtClean="0"/>
              <a:t>P</a:t>
            </a:r>
            <a:r>
              <a:rPr lang="nl-NL" sz="1600" dirty="0" smtClean="0"/>
              <a:t>: Jan kreeg een boterham</a:t>
            </a:r>
          </a:p>
          <a:p>
            <a:pPr marL="342900" indent="-342900">
              <a:spcBef>
                <a:spcPct val="20000"/>
              </a:spcBef>
            </a:pPr>
            <a:r>
              <a:rPr lang="nl-NL" sz="1600" b="1" dirty="0" smtClean="0"/>
              <a:t>Q</a:t>
            </a:r>
            <a:r>
              <a:rPr lang="nl-NL" sz="1600" dirty="0" smtClean="0"/>
              <a:t>: Jan ging naar huis</a:t>
            </a:r>
          </a:p>
          <a:p>
            <a:pPr marL="342900" indent="-342900" algn="just">
              <a:spcBef>
                <a:spcPct val="20000"/>
              </a:spcBef>
            </a:pPr>
            <a:r>
              <a:rPr lang="nl-NL" sz="1600" dirty="0" smtClean="0"/>
              <a:t>		</a:t>
            </a:r>
            <a:endParaRPr lang="nl-NL" sz="1600" b="1" dirty="0" smtClean="0"/>
          </a:p>
          <a:p>
            <a:pPr marL="342900" indent="-342900" algn="just">
              <a:spcBef>
                <a:spcPct val="20000"/>
              </a:spcBef>
            </a:pPr>
            <a:endParaRPr kumimoji="0" lang="nl-N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5569768" y="3501008"/>
            <a:ext cx="2890664" cy="720080"/>
          </a:xfrm>
          <a:prstGeom prst="rect">
            <a:avLst/>
          </a:prstGeom>
        </p:spPr>
        <p:txBody>
          <a:bodyPr vert="horz" lIns="91440" tIns="45720" rIns="91440" bIns="45720" rtlCol="0">
            <a:noAutofit/>
          </a:bodyPr>
          <a:lstStyle/>
          <a:p>
            <a:pPr marL="342900" indent="-342900" algn="just">
              <a:spcBef>
                <a:spcPct val="20000"/>
              </a:spcBef>
            </a:pPr>
            <a:r>
              <a:rPr lang="nl-NL" sz="2000" b="1" dirty="0" smtClean="0"/>
              <a:t>Q ∧ P</a:t>
            </a:r>
            <a:r>
              <a:rPr lang="nl-NL" sz="2000" dirty="0" smtClean="0"/>
              <a:t> 		</a:t>
            </a:r>
            <a:endParaRPr lang="nl-NL" sz="2000" b="1" dirty="0" smtClean="0"/>
          </a:p>
          <a:p>
            <a:pPr marL="342900" indent="-342900" algn="just">
              <a:spcBef>
                <a:spcPct val="20000"/>
              </a:spcBef>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6937920" y="2996952"/>
            <a:ext cx="2890664" cy="720080"/>
          </a:xfrm>
          <a:prstGeom prst="rect">
            <a:avLst/>
          </a:prstGeom>
        </p:spPr>
        <p:txBody>
          <a:bodyPr vert="horz" lIns="91440" tIns="45720" rIns="91440" bIns="45720" rtlCol="0">
            <a:noAutofit/>
          </a:bodyPr>
          <a:lstStyle/>
          <a:p>
            <a:pPr marL="342900" indent="-342900" algn="just">
              <a:spcBef>
                <a:spcPct val="20000"/>
              </a:spcBef>
            </a:pPr>
            <a:r>
              <a:rPr lang="nl-NL" sz="2000" i="1" dirty="0" smtClean="0">
                <a:solidFill>
                  <a:schemeClr val="accent2">
                    <a:lumMod val="75000"/>
                  </a:schemeClr>
                </a:solidFill>
              </a:rPr>
              <a:t>Echter….</a:t>
            </a:r>
          </a:p>
          <a:p>
            <a:pPr marL="342900" indent="-342900" algn="just">
              <a:spcBef>
                <a:spcPct val="20000"/>
              </a:spcBef>
            </a:pPr>
            <a:r>
              <a:rPr lang="nl-NL" sz="2000" b="1" dirty="0" smtClean="0"/>
              <a:t>P ∧ Q ↔ Q ∧ P</a:t>
            </a:r>
            <a:r>
              <a:rPr lang="nl-NL" sz="2000" dirty="0" smtClean="0"/>
              <a:t> 		</a:t>
            </a:r>
            <a:endParaRPr lang="nl-NL" sz="2000" b="1" dirty="0" smtClean="0"/>
          </a:p>
          <a:p>
            <a:pPr marL="342900" indent="-342900" algn="just">
              <a:spcBef>
                <a:spcPct val="20000"/>
              </a:spcBef>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5496" y="4509120"/>
            <a:ext cx="3024336" cy="720080"/>
          </a:xfrm>
          <a:prstGeom prst="rect">
            <a:avLst/>
          </a:prstGeom>
        </p:spPr>
        <p:txBody>
          <a:bodyPr vert="horz" lIns="91440" tIns="45720" rIns="91440" bIns="45720" rtlCol="0">
            <a:noAutofit/>
          </a:bodyPr>
          <a:lstStyle/>
          <a:p>
            <a:pPr marL="342900" indent="-342900">
              <a:spcBef>
                <a:spcPct val="20000"/>
              </a:spcBef>
            </a:pPr>
            <a:r>
              <a:rPr lang="nl-NL" sz="1600" dirty="0" smtClean="0"/>
              <a:t>        </a:t>
            </a:r>
            <a:r>
              <a:rPr lang="nl-NL" sz="1600" dirty="0" smtClean="0">
                <a:solidFill>
                  <a:srgbClr val="0070C0"/>
                </a:solidFill>
              </a:rPr>
              <a:t>Als je een muntje in de automaat gooit en op de rode knop drukt, dan krijg je koffie</a:t>
            </a:r>
            <a:endParaRPr lang="nl-NL" sz="1600" b="1" dirty="0" smtClean="0">
              <a:solidFill>
                <a:srgbClr val="0070C0"/>
              </a:solidFill>
            </a:endParaRPr>
          </a:p>
          <a:p>
            <a:pPr marL="342900" indent="-342900">
              <a:spcBef>
                <a:spcPct val="20000"/>
              </a:spcBef>
            </a:pPr>
            <a:endParaRPr kumimoji="0" lang="nl-N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059832" y="4509120"/>
            <a:ext cx="3024336" cy="720080"/>
          </a:xfrm>
          <a:prstGeom prst="rect">
            <a:avLst/>
          </a:prstGeom>
        </p:spPr>
        <p:txBody>
          <a:bodyPr vert="horz" lIns="91440" tIns="45720" rIns="91440" bIns="45720" rtlCol="0">
            <a:noAutofit/>
          </a:bodyPr>
          <a:lstStyle/>
          <a:p>
            <a:pPr marL="342900" indent="-342900">
              <a:spcBef>
                <a:spcPct val="20000"/>
              </a:spcBef>
            </a:pPr>
            <a:r>
              <a:rPr lang="nl-NL" sz="1600" b="1" dirty="0" smtClean="0"/>
              <a:t>P</a:t>
            </a:r>
            <a:r>
              <a:rPr lang="nl-NL" sz="1600" dirty="0" smtClean="0"/>
              <a:t>: Je gooit muntje in automaat</a:t>
            </a:r>
          </a:p>
          <a:p>
            <a:pPr marL="342900" indent="-342900">
              <a:spcBef>
                <a:spcPct val="20000"/>
              </a:spcBef>
            </a:pPr>
            <a:r>
              <a:rPr lang="nl-NL" sz="1600" b="1" dirty="0" smtClean="0"/>
              <a:t>Q</a:t>
            </a:r>
            <a:r>
              <a:rPr lang="nl-NL" sz="1600" dirty="0" smtClean="0"/>
              <a:t>:</a:t>
            </a:r>
            <a:r>
              <a:rPr lang="nl-NL" sz="1600" b="1" dirty="0" smtClean="0"/>
              <a:t> </a:t>
            </a:r>
            <a:r>
              <a:rPr lang="nl-NL" sz="1600" dirty="0" smtClean="0"/>
              <a:t>Je drukt op rode knop</a:t>
            </a:r>
          </a:p>
          <a:p>
            <a:pPr marL="342900" indent="-342900">
              <a:spcBef>
                <a:spcPct val="20000"/>
              </a:spcBef>
            </a:pPr>
            <a:r>
              <a:rPr lang="nl-NL" sz="1600" b="1" dirty="0" smtClean="0"/>
              <a:t>R</a:t>
            </a:r>
            <a:r>
              <a:rPr lang="nl-NL" sz="1600" dirty="0" smtClean="0"/>
              <a:t>: Je krijgt koffie</a:t>
            </a:r>
          </a:p>
          <a:p>
            <a:pPr marL="342900" indent="-342900">
              <a:spcBef>
                <a:spcPct val="20000"/>
              </a:spcBef>
            </a:pPr>
            <a:endParaRPr kumimoji="0" lang="nl-NL"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5436096" y="5589240"/>
            <a:ext cx="4608512" cy="720080"/>
          </a:xfrm>
          <a:prstGeom prst="rect">
            <a:avLst/>
          </a:prstGeom>
        </p:spPr>
        <p:txBody>
          <a:bodyPr vert="horz" lIns="91440" tIns="45720" rIns="91440" bIns="45720" rtlCol="0">
            <a:noAutofit/>
          </a:bodyPr>
          <a:lstStyle/>
          <a:p>
            <a:pPr marL="342900" indent="-342900" algn="just">
              <a:spcBef>
                <a:spcPct val="20000"/>
              </a:spcBef>
            </a:pPr>
            <a:r>
              <a:rPr lang="nl-NL" sz="2000" i="1" dirty="0" smtClean="0">
                <a:solidFill>
                  <a:schemeClr val="accent2">
                    <a:lumMod val="75000"/>
                  </a:schemeClr>
                </a:solidFill>
              </a:rPr>
              <a:t>Echter….</a:t>
            </a:r>
          </a:p>
          <a:p>
            <a:pPr marL="342900" indent="-342900" algn="just">
              <a:spcBef>
                <a:spcPct val="20000"/>
              </a:spcBef>
            </a:pPr>
            <a:r>
              <a:rPr lang="nl-NL" sz="2000" b="1" dirty="0" smtClean="0"/>
              <a:t>(P ∧ Q) → R   Ⱶ  (P→R) V (Q→R)     </a:t>
            </a:r>
            <a:r>
              <a:rPr lang="nl-NL" sz="2000" dirty="0" smtClean="0"/>
              <a:t> 		</a:t>
            </a:r>
            <a:endParaRPr lang="nl-NL" sz="2000" b="1" dirty="0" smtClean="0"/>
          </a:p>
          <a:p>
            <a:pPr marL="342900" indent="-342900" algn="just">
              <a:spcBef>
                <a:spcPct val="20000"/>
              </a:spcBef>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6084168" y="4725144"/>
            <a:ext cx="2890664" cy="720080"/>
          </a:xfrm>
          <a:prstGeom prst="rect">
            <a:avLst/>
          </a:prstGeom>
        </p:spPr>
        <p:txBody>
          <a:bodyPr vert="horz" lIns="91440" tIns="45720" rIns="91440" bIns="45720" rtlCol="0">
            <a:noAutofit/>
          </a:bodyPr>
          <a:lstStyle/>
          <a:p>
            <a:pPr marL="342900" indent="-342900" algn="just">
              <a:spcBef>
                <a:spcPct val="20000"/>
              </a:spcBef>
            </a:pPr>
            <a:r>
              <a:rPr lang="nl-NL" sz="2000" b="1" dirty="0" smtClean="0"/>
              <a:t>(P ∧ Q) → R </a:t>
            </a:r>
            <a:r>
              <a:rPr lang="nl-NL" sz="2000" dirty="0" smtClean="0"/>
              <a:t> 		</a:t>
            </a:r>
            <a:endParaRPr lang="nl-NL" sz="2000" b="1" dirty="0" smtClean="0"/>
          </a:p>
          <a:p>
            <a:pPr marL="342900" indent="-342900" algn="just">
              <a:spcBef>
                <a:spcPct val="20000"/>
              </a:spcBef>
            </a:pPr>
            <a:endParaRPr kumimoji="0" lang="nl-N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2000"/>
                                        <p:tgtEl>
                                          <p:spTgt spid="8">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2000"/>
                                        <p:tgtEl>
                                          <p:spTgt spid="8">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2000"/>
                                        <p:tgtEl>
                                          <p:spTgt spid="9">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2000"/>
                                        <p:tgtEl>
                                          <p:spTgt spid="9">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fade">
                                      <p:cBhvr>
                                        <p:cTn id="39" dur="2000"/>
                                        <p:tgtEl>
                                          <p:spTgt spid="9">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20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2000"/>
                                        <p:tgtEl>
                                          <p:spTgt spid="11">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fade">
                                      <p:cBhvr>
                                        <p:cTn id="50" dur="2000"/>
                                        <p:tgtEl>
                                          <p:spTgt spid="11">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fade">
                                      <p:cBhvr>
                                        <p:cTn id="55" dur="2000"/>
                                        <p:tgtEl>
                                          <p:spTgt spid="12">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xEl>
                                              <p:pRg st="0" end="0"/>
                                            </p:txEl>
                                          </p:spTgt>
                                        </p:tgtEl>
                                        <p:attrNameLst>
                                          <p:attrName>style.visibility</p:attrName>
                                        </p:attrNameLst>
                                      </p:cBhvr>
                                      <p:to>
                                        <p:strVal val="visible"/>
                                      </p:to>
                                    </p:set>
                                    <p:animEffect transition="in" filter="fade">
                                      <p:cBhvr>
                                        <p:cTn id="58" dur="2000"/>
                                        <p:tgtEl>
                                          <p:spTgt spid="13">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xEl>
                                              <p:pRg st="1" end="1"/>
                                            </p:txEl>
                                          </p:spTgt>
                                        </p:tgtEl>
                                        <p:attrNameLst>
                                          <p:attrName>style.visibility</p:attrName>
                                        </p:attrNameLst>
                                      </p:cBhvr>
                                      <p:to>
                                        <p:strVal val="visible"/>
                                      </p:to>
                                    </p:set>
                                    <p:animEffect transition="in" filter="fade">
                                      <p:cBhvr>
                                        <p:cTn id="61" dur="2000"/>
                                        <p:tgtEl>
                                          <p:spTgt spid="13">
                                            <p:txEl>
                                              <p:pRg st="1" end="1"/>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xEl>
                                              <p:pRg st="2" end="2"/>
                                            </p:txEl>
                                          </p:spTgt>
                                        </p:tgtEl>
                                        <p:attrNameLst>
                                          <p:attrName>style.visibility</p:attrName>
                                        </p:attrNameLst>
                                      </p:cBhvr>
                                      <p:to>
                                        <p:strVal val="visible"/>
                                      </p:to>
                                    </p:set>
                                    <p:animEffect transition="in" filter="fade">
                                      <p:cBhvr>
                                        <p:cTn id="64" dur="2000"/>
                                        <p:tgtEl>
                                          <p:spTgt spid="13">
                                            <p:txEl>
                                              <p:pRg st="2" end="2"/>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fade">
                                      <p:cBhvr>
                                        <p:cTn id="67" dur="20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xEl>
                                              <p:pRg st="0" end="0"/>
                                            </p:txEl>
                                          </p:spTgt>
                                        </p:tgtEl>
                                        <p:attrNameLst>
                                          <p:attrName>style.visibility</p:attrName>
                                        </p:attrNameLst>
                                      </p:cBhvr>
                                      <p:to>
                                        <p:strVal val="visible"/>
                                      </p:to>
                                    </p:set>
                                    <p:animEffect transition="in" filter="fade">
                                      <p:cBhvr>
                                        <p:cTn id="72" dur="2000"/>
                                        <p:tgtEl>
                                          <p:spTgt spid="14">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
                                            <p:txEl>
                                              <p:pRg st="1" end="1"/>
                                            </p:txEl>
                                          </p:spTgt>
                                        </p:tgtEl>
                                        <p:attrNameLst>
                                          <p:attrName>style.visibility</p:attrName>
                                        </p:attrNameLst>
                                      </p:cBhvr>
                                      <p:to>
                                        <p:strVal val="visible"/>
                                      </p:to>
                                    </p:set>
                                    <p:animEffect transition="in" filter="fade">
                                      <p:cBhvr>
                                        <p:cTn id="75"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7" grpId="0" build="allAtOnce"/>
      <p:bldP spid="8" grpId="0" build="allAtOnce"/>
      <p:bldP spid="9" grpId="0" build="allAtOnce"/>
      <p:bldP spid="10" grpId="0" build="allAtOnce"/>
      <p:bldP spid="11" grpId="0" build="allAtOnce"/>
      <p:bldP spid="12" grpId="0" build="allAtOnce"/>
      <p:bldP spid="13" grpId="0" build="allAtOnce"/>
      <p:bldP spid="14" grpId="0" build="allAtOnce"/>
      <p:bldP spid="15"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4466</TotalTime>
  <Words>34463</Words>
  <Application>Microsoft Office PowerPoint</Application>
  <PresentationFormat>On-screen Show (4:3)</PresentationFormat>
  <Paragraphs>7266</Paragraphs>
  <Slides>460</Slides>
  <Notes>112</Notes>
  <HiddenSlides>1</HiddenSlides>
  <MMClips>0</MMClips>
  <ScaleCrop>false</ScaleCrop>
  <HeadingPairs>
    <vt:vector size="4" baseType="variant">
      <vt:variant>
        <vt:lpstr>Theme</vt:lpstr>
      </vt:variant>
      <vt:variant>
        <vt:i4>1</vt:i4>
      </vt:variant>
      <vt:variant>
        <vt:lpstr>Slide Titles</vt:lpstr>
      </vt:variant>
      <vt:variant>
        <vt:i4>460</vt:i4>
      </vt:variant>
    </vt:vector>
  </HeadingPairs>
  <TitlesOfParts>
    <vt:vector size="461" baseType="lpstr">
      <vt:lpstr>Office Theme</vt:lpstr>
      <vt:lpstr>  Inleiding Logica 2014 Faculteit der Wijsbegeerte</vt:lpstr>
      <vt:lpstr>Deze presentatie is gemaakt voor ‘full screen mode’ en behandelt nauwgezet stof uit ‘Argumentatie en Formele Structuur’ van Willem R. de Jong</vt:lpstr>
      <vt:lpstr>Slide 3</vt:lpstr>
      <vt:lpstr>Wat is logica?</vt:lpstr>
      <vt:lpstr>Wat is logica?</vt:lpstr>
      <vt:lpstr>Zijn de volgende redenering geldig of niet?</vt:lpstr>
      <vt:lpstr>Basis axioma van de logica</vt:lpstr>
      <vt:lpstr>Van redenering naar redeneervorm</vt:lpstr>
      <vt:lpstr>Van redenering naar redeneervorm (2)</vt:lpstr>
      <vt:lpstr>Van redenering naar redeneervorm (3)</vt:lpstr>
      <vt:lpstr>Logische theorieën</vt:lpstr>
      <vt:lpstr>Propositielogica</vt:lpstr>
      <vt:lpstr>Propositielogica</vt:lpstr>
      <vt:lpstr>Welke van de volgende redeneringen dienen vanuit de propositielogica geanalyseerd te worden?</vt:lpstr>
      <vt:lpstr>Welke van de volgende redeneringen dienen vanuit de propositielogica geanalyseerd te worden?</vt:lpstr>
      <vt:lpstr>Welke van de volgende redeneringen dienen vanuit de propositielogica geanalyseerd te worden?</vt:lpstr>
      <vt:lpstr>En deze analyse ziet er dan als volgt uit…</vt:lpstr>
      <vt:lpstr>En dus…</vt:lpstr>
      <vt:lpstr>De logische constanten van de propositielogica</vt:lpstr>
      <vt:lpstr>De logische constanten van de propositielogica</vt:lpstr>
      <vt:lpstr>De logische constanten van propositielogica</vt:lpstr>
      <vt:lpstr>De logische constanten van propositielogica</vt:lpstr>
      <vt:lpstr>De logische constanten van de propositielogica</vt:lpstr>
      <vt:lpstr>Propositionele structuur van samengestelde proposities</vt:lpstr>
      <vt:lpstr>De proposities van de propositielogica</vt:lpstr>
      <vt:lpstr>De uiterst buitenste haakjes in samenstellingen…</vt:lpstr>
      <vt:lpstr>… zijn eigenlijk onnodig en kunnen                                                      dus weggelaten worden</vt:lpstr>
      <vt:lpstr>We krijgen zo de volgende definitie van de formele taal van de propositielogica</vt:lpstr>
      <vt:lpstr>Formules in diagrammen</vt:lpstr>
      <vt:lpstr>Redeneringen vertalen naar propositielogica </vt:lpstr>
      <vt:lpstr>Het systeem van natuurlijke deductie                         voor de propositielogica</vt:lpstr>
      <vt:lpstr>Het systeem van natuurlijke deductie                         voor de propositielogica</vt:lpstr>
      <vt:lpstr>Het systeem van natuurlijke deductie                         voor de propositielogica</vt:lpstr>
      <vt:lpstr>Introductieregel voor de conjunctie (∧)</vt:lpstr>
      <vt:lpstr>Gebruiksregel voor de conjunctie (∧)</vt:lpstr>
      <vt:lpstr>Gebruiksregel voor de implicatie (→)</vt:lpstr>
      <vt:lpstr>Introductieregel voor de implicatie (→)</vt:lpstr>
      <vt:lpstr>Herhalingsregel</vt:lpstr>
      <vt:lpstr>Introductieregel voor de disjunctie (∨)</vt:lpstr>
      <vt:lpstr>Gebruiksregel voor de disjunctie (∨)</vt:lpstr>
      <vt:lpstr>Gebruiksregel voor de disjunctie (∨)</vt:lpstr>
      <vt:lpstr>Introductieregel voor de negatie (¬)</vt:lpstr>
      <vt:lpstr>Introductieregel voor de negatie (¬)</vt:lpstr>
      <vt:lpstr>Gebruiksregel voor de negatie (¬)</vt:lpstr>
      <vt:lpstr>Disjunctief syllogisme en Ex falso                                      zijn logisch equivalent</vt:lpstr>
      <vt:lpstr>Ex falso als de gebruiksregel voor de negatie (¬)</vt:lpstr>
      <vt:lpstr>Nogmaals: Introductieregel voor de negatie</vt:lpstr>
      <vt:lpstr>Nogmaals: Introductieregel voor de negatie</vt:lpstr>
      <vt:lpstr>Nogmaals: Introductieregel voor de negatie</vt:lpstr>
      <vt:lpstr>Nogmaals: Introductieregel voor de negatie</vt:lpstr>
      <vt:lpstr>Zwakke en sterke reductio ad absurdum</vt:lpstr>
      <vt:lpstr>Sterke reductio is logisch equivalent met de   regel voor de eliminatie van dubbele negatie</vt:lpstr>
      <vt:lpstr>Sterke reductio is in feite zwakke reductio plus de regel voor de eliminatie van dubbele negatie</vt:lpstr>
      <vt:lpstr>Alle natuurlijke deductieregels op een rijtje (1)</vt:lpstr>
      <vt:lpstr>Alle natuurlijke deductieregels op een rijtje (2)</vt:lpstr>
      <vt:lpstr>Deductieregels voor dubbele implicatie (↔)?</vt:lpstr>
      <vt:lpstr>Nogmaals: Regel voor eliminatie dubbele negatie</vt:lpstr>
      <vt:lpstr>Verschillende propositielogica’s</vt:lpstr>
      <vt:lpstr>Deductiestelling</vt:lpstr>
      <vt:lpstr>Monotonie</vt:lpstr>
      <vt:lpstr>Semantiek</vt:lpstr>
      <vt:lpstr>Waarheidstafel van de conjunctie (∧)</vt:lpstr>
      <vt:lpstr>Waarheidstafel van de negatie (¬)</vt:lpstr>
      <vt:lpstr>Waarheidstafel van de negatie (¬)</vt:lpstr>
      <vt:lpstr>Slide 65</vt:lpstr>
      <vt:lpstr>Slide 66</vt:lpstr>
      <vt:lpstr>Slide 67</vt:lpstr>
      <vt:lpstr>Slide 68</vt:lpstr>
      <vt:lpstr>Semantische geldigheid van redeneringen</vt:lpstr>
      <vt:lpstr>Semantische geldigheid van redeneringen</vt:lpstr>
      <vt:lpstr>Semantische geldigheid van redeneringen</vt:lpstr>
      <vt:lpstr>Semantische geldigheid van redeneringen</vt:lpstr>
      <vt:lpstr>Semantische geldigheid van redeneringen</vt:lpstr>
      <vt:lpstr>Hoe ziet de waarheidstafel van                                            de implicatie (→) eruit?</vt:lpstr>
      <vt:lpstr>Slide 75</vt:lpstr>
      <vt:lpstr>Slide 76</vt:lpstr>
      <vt:lpstr>Slide 77</vt:lpstr>
      <vt:lpstr>Slide 78</vt:lpstr>
      <vt:lpstr>Slide 79</vt:lpstr>
      <vt:lpstr>Slide 80</vt:lpstr>
      <vt:lpstr>Slide 81</vt:lpstr>
      <vt:lpstr>Slide 82</vt:lpstr>
      <vt:lpstr>Slide 83</vt:lpstr>
      <vt:lpstr>De waarheidstafel van de implicatie (→)</vt:lpstr>
      <vt:lpstr>De waarheidstafel van de materiële implicatie (→)</vt:lpstr>
      <vt:lpstr>Waarheidstafel van dubbele implicatie (↔)</vt:lpstr>
      <vt:lpstr>Waarheidstafel van dubbele implicatie (↔)</vt:lpstr>
      <vt:lpstr>Samengevat: alle waarheidstafels in één oogopslag</vt:lpstr>
      <vt:lpstr>Tautologieën, contradicties en contingenties</vt:lpstr>
      <vt:lpstr>Nogmaals: waarheidsfuncties</vt:lpstr>
      <vt:lpstr>Nogmaals: waarheidsfuncties</vt:lpstr>
      <vt:lpstr>Nogmaals: waarheidsfuncties</vt:lpstr>
      <vt:lpstr>De propositielogica is volledig en correct</vt:lpstr>
      <vt:lpstr>De propositielogica is beslisbaar</vt:lpstr>
      <vt:lpstr>Nogmaals: intuïtionistische logica</vt:lpstr>
      <vt:lpstr>Nogmaals: intuïtionistische logica</vt:lpstr>
      <vt:lpstr>Nogmaals: intuïtionistische logica</vt:lpstr>
      <vt:lpstr>Meerwaardige logica’s</vt:lpstr>
      <vt:lpstr>Grenzen van de propositielogica</vt:lpstr>
      <vt:lpstr>Grenzen van de propositielogica</vt:lpstr>
      <vt:lpstr>Grenzen van de propositielogica</vt:lpstr>
      <vt:lpstr>De syllogistiek</vt:lpstr>
      <vt:lpstr>Subject-predikaat oordelen</vt:lpstr>
      <vt:lpstr>Subject-predikaat oordelen</vt:lpstr>
      <vt:lpstr>Subject-predikaat oordelen</vt:lpstr>
      <vt:lpstr>Subject-predikaat oordelen</vt:lpstr>
      <vt:lpstr>Subject-predikaat oordelen</vt:lpstr>
      <vt:lpstr>Subject-predikaat oordelen</vt:lpstr>
      <vt:lpstr>Subject-predikaat oordelen</vt:lpstr>
      <vt:lpstr>Subject-predikaat oordelen</vt:lpstr>
      <vt:lpstr>Subject-predikaat oordelen</vt:lpstr>
      <vt:lpstr>Subject-predikaat oordelen</vt:lpstr>
      <vt:lpstr>Subject-predikaat oordelen</vt:lpstr>
      <vt:lpstr>Subject-predikaat oordelen</vt:lpstr>
      <vt:lpstr>Vier oordeelsvormen</vt:lpstr>
      <vt:lpstr>Vier oordeelsvormen</vt:lpstr>
      <vt:lpstr>Vier oordeelsvormen</vt:lpstr>
      <vt:lpstr>Vier oordeelsvormen</vt:lpstr>
      <vt:lpstr>Negatie van oordeelsvormen</vt:lpstr>
      <vt:lpstr>Oppositievierkant</vt:lpstr>
      <vt:lpstr>Oppositievierkant</vt:lpstr>
      <vt:lpstr>Boomdiagrammen</vt:lpstr>
      <vt:lpstr>Boomdiagrammen</vt:lpstr>
      <vt:lpstr>Onmiddellijke afleidingsregels</vt:lpstr>
      <vt:lpstr>Onmiddellijke afleidingsregels</vt:lpstr>
      <vt:lpstr>Onmiddellijke afleidingsregels</vt:lpstr>
      <vt:lpstr>Onmiddellijke afleidingsregels op een rij</vt:lpstr>
      <vt:lpstr>Syllogismen (middellijke afleidingsregels)</vt:lpstr>
      <vt:lpstr>Syllogismen</vt:lpstr>
      <vt:lpstr>Syllogismen</vt:lpstr>
      <vt:lpstr>Syllogismen</vt:lpstr>
      <vt:lpstr>Syllogismen</vt:lpstr>
      <vt:lpstr>Syllogismen</vt:lpstr>
      <vt:lpstr>Syllogismen</vt:lpstr>
      <vt:lpstr>Syllogismen</vt:lpstr>
      <vt:lpstr>Syllogismen</vt:lpstr>
      <vt:lpstr>Hoeveel verschillende syllogismen zijn er?</vt:lpstr>
      <vt:lpstr>Hoeveel verschillende syllogismen zijn er?</vt:lpstr>
      <vt:lpstr>Hoeveel verschillende syllogismen zijn er?</vt:lpstr>
      <vt:lpstr>Hoeveel verschillende syllogismen zijn er?</vt:lpstr>
      <vt:lpstr>Hoeveel verschillende syllogismen zijn er?</vt:lpstr>
      <vt:lpstr>Hoeveel verschillende syllogismen zijn er?</vt:lpstr>
      <vt:lpstr>Hoeveel verschillende syllogismen zijn er?</vt:lpstr>
      <vt:lpstr>Terug naar de twee vragen…</vt:lpstr>
      <vt:lpstr>Geldige en ongeldige syllogismen</vt:lpstr>
      <vt:lpstr>De vier perfecte syllogismen</vt:lpstr>
      <vt:lpstr>De vier perfecte syllogismen</vt:lpstr>
      <vt:lpstr>De vier perfecte syllogismen</vt:lpstr>
      <vt:lpstr>De vier perfecte syllogismen</vt:lpstr>
      <vt:lpstr>De vier perfecte syllogismen</vt:lpstr>
      <vt:lpstr>Aanvullende aanwijzingen in de namen voor het bewijzen van geldigheid</vt:lpstr>
      <vt:lpstr>Afleiding van de geldigheid van                          Camestres (AEE-2)</vt:lpstr>
      <vt:lpstr>Afleiding van de geldigheid van                          Camestres (AEE-2)</vt:lpstr>
      <vt:lpstr>Afleiding van de geldigheid van                          Camestres (AEE-2)</vt:lpstr>
      <vt:lpstr>Afleiding van de geldigheid van                          Camestres (AEE-2)</vt:lpstr>
      <vt:lpstr>Afleiding van de geldigheid van                          Ferison (EIO-3)</vt:lpstr>
      <vt:lpstr>Afleiding van de geldigheid van                          Ferison (EIO-3)</vt:lpstr>
      <vt:lpstr>Afleiding van de geldigheid van                          Bramantip (AAI-4)</vt:lpstr>
      <vt:lpstr>Afleiding van de geldigheid van                          Bramantip (AAI-4)</vt:lpstr>
      <vt:lpstr>Afleiding van de geldigheid van                          Bramantip (AAI-4)</vt:lpstr>
      <vt:lpstr>Afleiding van de geldigheid van                          Bocardo (OAO-3)</vt:lpstr>
      <vt:lpstr>Afleiding van de geldigheid van                          Bocardo (OAO-3)</vt:lpstr>
      <vt:lpstr>Afleiding van de geldigheid van                          Bocardo (OAO-3)</vt:lpstr>
      <vt:lpstr>Afleiding van de geldigheid van                          Bocardo (OAO-3)</vt:lpstr>
      <vt:lpstr>Alle geldige syllogismen in één overzicht</vt:lpstr>
      <vt:lpstr>Alle geldige syllogismen in één overzicht</vt:lpstr>
      <vt:lpstr>Alle geldige syllogismen in één overzicht</vt:lpstr>
      <vt:lpstr>Van syntax naar semantiek</vt:lpstr>
      <vt:lpstr>Van syntax naar semantiek</vt:lpstr>
      <vt:lpstr>Van syntax naar semantiek</vt:lpstr>
      <vt:lpstr>Van syntax naar semantiek</vt:lpstr>
      <vt:lpstr>Van syntax naar semantiek</vt:lpstr>
      <vt:lpstr>Van syntax naar semantiek</vt:lpstr>
      <vt:lpstr>Van syntax naar semantiek</vt:lpstr>
      <vt:lpstr>Van syntax naar semantiek</vt:lpstr>
      <vt:lpstr>Van syntax naar semantiek</vt:lpstr>
      <vt:lpstr>Van syntax naar semantiek</vt:lpstr>
      <vt:lpstr>Toepassen van suppositietheorie</vt:lpstr>
      <vt:lpstr>Toepassen van suppositietheorie</vt:lpstr>
      <vt:lpstr>Toepassen van suppositietheorie</vt:lpstr>
      <vt:lpstr>Toepassen van suppositietheorie</vt:lpstr>
      <vt:lpstr>Verband tussen de suppositietheorie en   het taalmodel van Aristoteles</vt:lpstr>
      <vt:lpstr>Verband tussen de suppositietheorie en   het taalmodel van Aristoteles</vt:lpstr>
      <vt:lpstr>De suppositietheorie van Ockham</vt:lpstr>
      <vt:lpstr>De suppositietheorie van Ockham</vt:lpstr>
      <vt:lpstr>Extensie en Intensie</vt:lpstr>
      <vt:lpstr>Extensie en Intensie</vt:lpstr>
      <vt:lpstr>De rol van de copula in een oordeel</vt:lpstr>
      <vt:lpstr>De rol van de copula in een oordeel</vt:lpstr>
      <vt:lpstr>Suppositietheorie en het compositiebeginsel</vt:lpstr>
      <vt:lpstr>Suppositietheorie en het compositiebeginsel</vt:lpstr>
      <vt:lpstr>De klasselogische interpretatie                                 van de syllogistiek </vt:lpstr>
      <vt:lpstr>De klasselogische interpretatie                                 van de syllogistiek </vt:lpstr>
      <vt:lpstr>De klasselogische interpretatie                                 van de syllogistiek </vt:lpstr>
      <vt:lpstr>De klasselogische interpretatie                                 van de syllogistiek </vt:lpstr>
      <vt:lpstr>De klasselogische interpretatie                                 van de syllogistiek </vt:lpstr>
      <vt:lpstr>De klasselogische interpretatie                                 van de syllogistiek </vt:lpstr>
      <vt:lpstr>De klasselogische interpretatie                                 van de syllogistiek </vt:lpstr>
      <vt:lpstr>Het interpreteren van oordelen</vt:lpstr>
      <vt:lpstr>Het interpreteren van oordelen</vt:lpstr>
      <vt:lpstr>Aantonen van ongeldigheid van ongeldige syllogismen</vt:lpstr>
      <vt:lpstr>Aantonen van ongeldigheid van ongeldige syllogismen</vt:lpstr>
      <vt:lpstr>Aantonen van ongeldigheid van ongeldige syllogismen</vt:lpstr>
      <vt:lpstr>Aantonen van ongeldigheid van ongeldige syllogismen</vt:lpstr>
      <vt:lpstr>Aantonen van ongeldigheid van ongeldige syllogismen</vt:lpstr>
      <vt:lpstr>Aantonen van ongeldigheid van ongeldige syllogismen</vt:lpstr>
      <vt:lpstr>Existentiële import</vt:lpstr>
      <vt:lpstr>Syllogistiek en relaties</vt:lpstr>
      <vt:lpstr>Syllogistiek en relaties</vt:lpstr>
      <vt:lpstr>Syllogistiek en relaties</vt:lpstr>
      <vt:lpstr>Syllogistiek en relaties</vt:lpstr>
      <vt:lpstr>Syllogistiek en relaties</vt:lpstr>
      <vt:lpstr>Predikaatlogica</vt:lpstr>
      <vt:lpstr>Predikaatlogica</vt:lpstr>
      <vt:lpstr>Van propositie- naar predikaatlogica</vt:lpstr>
      <vt:lpstr>Domein, kwantoren en individuvariabelen</vt:lpstr>
      <vt:lpstr>Domein, kwantoren en individuvariabelen</vt:lpstr>
      <vt:lpstr>Domein, kwantoren en individuvariabelen</vt:lpstr>
      <vt:lpstr>Domein, kwantoren en individuvariabelen</vt:lpstr>
      <vt:lpstr>Domein, kwantoren en individuvariabelen</vt:lpstr>
      <vt:lpstr>Domein, kwantoren en individuvariabelen</vt:lpstr>
      <vt:lpstr>Domein, kwantoren en individuvariabelen</vt:lpstr>
      <vt:lpstr>Domein, kwantoren en individuvariabelen</vt:lpstr>
      <vt:lpstr>Existentiële import</vt:lpstr>
      <vt:lpstr>Existentiële import</vt:lpstr>
      <vt:lpstr>Existentiële import</vt:lpstr>
      <vt:lpstr>Existentiële import</vt:lpstr>
      <vt:lpstr>Existentiële import</vt:lpstr>
      <vt:lpstr>Relaties in de predikaatlogica</vt:lpstr>
      <vt:lpstr>Relaties in de predikaatlogica</vt:lpstr>
      <vt:lpstr>Relaties in de predikaatlogica</vt:lpstr>
      <vt:lpstr>Formele definitie van de taal                                           van de predikaatlogica</vt:lpstr>
      <vt:lpstr>Boomdiagrammen</vt:lpstr>
      <vt:lpstr>Boomdiagrammen</vt:lpstr>
      <vt:lpstr>Boomdiagrammen</vt:lpstr>
      <vt:lpstr>Boomdiagrammen</vt:lpstr>
      <vt:lpstr>Boomdiagrammen</vt:lpstr>
      <vt:lpstr>Definitie van de formules van de predikaatlogica</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Wat wordt bedoeld met de uitspraak                            “Individuvariabele x treedt vrij op in α[x]” ? </vt:lpstr>
      <vt:lpstr>Proposities en formules</vt:lpstr>
      <vt:lpstr>Complexere vertalingen</vt:lpstr>
      <vt:lpstr>Complexere vertalingen</vt:lpstr>
      <vt:lpstr>Complexere vertalingen</vt:lpstr>
      <vt:lpstr>Natuurlijke deductie</vt:lpstr>
      <vt:lpstr>Introductieregel voor ∃  </vt:lpstr>
      <vt:lpstr>Introductieregel voor ∃  </vt:lpstr>
      <vt:lpstr>Introductieregel voor ∃  </vt:lpstr>
      <vt:lpstr>Gebruiksregel voor ∀  </vt:lpstr>
      <vt:lpstr>Gebruiksregel voor ∀</vt:lpstr>
      <vt:lpstr>Gebruiksregel voor ∀</vt:lpstr>
      <vt:lpstr>Introductieregel voor ∀  </vt:lpstr>
      <vt:lpstr>Introductieregel voor ∀   </vt:lpstr>
      <vt:lpstr>Introductieregel voor ∀   </vt:lpstr>
      <vt:lpstr>Introductieregel voor ∀   </vt:lpstr>
      <vt:lpstr>Introductieregel voor ∀   </vt:lpstr>
      <vt:lpstr>Introductieregel voor ∀</vt:lpstr>
      <vt:lpstr>Introductieregel voor ∀</vt:lpstr>
      <vt:lpstr>Introductieregel voor ∀</vt:lpstr>
      <vt:lpstr>Introductieregel voor ∀</vt:lpstr>
      <vt:lpstr>Gebruiksregel voor ∃  </vt:lpstr>
      <vt:lpstr>Gebruiksregel voor ∃</vt:lpstr>
      <vt:lpstr>Gebruiksregel voor ∃</vt:lpstr>
      <vt:lpstr>Gebruiksregel voor ∃</vt:lpstr>
      <vt:lpstr>Gebruiksregel voor ∃</vt:lpstr>
      <vt:lpstr>Gebruiksregel voor ∃</vt:lpstr>
      <vt:lpstr>Gebruiksregel voor ∃</vt:lpstr>
      <vt:lpstr>Gebruiksregel voor ∃</vt:lpstr>
      <vt:lpstr>Gebruiksregel voor ∃</vt:lpstr>
      <vt:lpstr>Gebruiksregel voor ∃</vt:lpstr>
      <vt:lpstr>De vier aanvullende afleidingsregels op een rijtje                                        </vt:lpstr>
      <vt:lpstr>Tot slot nog twee voorbeelden</vt:lpstr>
      <vt:lpstr>Tot slot nog twee voorbeelden</vt:lpstr>
      <vt:lpstr>Semantische bomen voor de propositielogica</vt:lpstr>
      <vt:lpstr>Een voorbeeld</vt:lpstr>
      <vt:lpstr>Een voorbeeld</vt:lpstr>
      <vt:lpstr>Een voorbeeld</vt:lpstr>
      <vt:lpstr>Een voorbeeld</vt:lpstr>
      <vt:lpstr>Een voorbeeld</vt:lpstr>
      <vt:lpstr>Een voorbeeld</vt:lpstr>
      <vt:lpstr>Een voorbeeld (II)</vt:lpstr>
      <vt:lpstr>Een voorbeeld (II)</vt:lpstr>
      <vt:lpstr>Een voorbeeld (II)</vt:lpstr>
      <vt:lpstr>Een voorbeeld (II)</vt:lpstr>
      <vt:lpstr>Een voorbeeld (II)</vt:lpstr>
      <vt:lpstr>Een voorbeeld (III)</vt:lpstr>
      <vt:lpstr>Een voorbeeld (III)</vt:lpstr>
      <vt:lpstr>Een voorbeeld (III)</vt:lpstr>
      <vt:lpstr>Een voorbeeld (III)</vt:lpstr>
      <vt:lpstr>Boomregels</vt:lpstr>
      <vt:lpstr>Boomregels</vt:lpstr>
      <vt:lpstr>Boom voor ware equivalentie</vt:lpstr>
      <vt:lpstr>Boom voor ware equivalentie</vt:lpstr>
      <vt:lpstr>Boom voor ware equivalentie</vt:lpstr>
      <vt:lpstr>Boom voor ware equivalentie</vt:lpstr>
      <vt:lpstr>Boom voor ware equivalentie</vt:lpstr>
      <vt:lpstr>Boom voor ware equivalentie</vt:lpstr>
      <vt:lpstr>Boom voor ware equivalentie</vt:lpstr>
      <vt:lpstr>Boom voor ware equivalentie</vt:lpstr>
      <vt:lpstr>Boom voor ware equivalentie</vt:lpstr>
      <vt:lpstr>Boom voor ware equivalentie</vt:lpstr>
      <vt:lpstr>Boom voor ware equivalentie</vt:lpstr>
      <vt:lpstr>Boom voor ware equivalentie</vt:lpstr>
      <vt:lpstr>Boom voor onware equivalentie</vt:lpstr>
      <vt:lpstr>Boom voor onware equivalentie</vt:lpstr>
      <vt:lpstr>Boom voor onware equivalentie</vt:lpstr>
      <vt:lpstr>Boom voor onware equivalentie</vt:lpstr>
      <vt:lpstr>Boom voor onware equivalentie</vt:lpstr>
      <vt:lpstr>Boomregels op een rijtje (welke mist?)</vt:lpstr>
      <vt:lpstr>Verdere voorbeelden</vt:lpstr>
      <vt:lpstr>Verdere voorbeelden</vt:lpstr>
      <vt:lpstr>Verdere voorbeelden</vt:lpstr>
      <vt:lpstr>Verdere voorbeelden</vt:lpstr>
      <vt:lpstr>Verdere voorbeelden</vt:lpstr>
      <vt:lpstr>Boommethode voor vaststellen tautologieën</vt:lpstr>
      <vt:lpstr>Is (P ∧ Q) V (¬P V ¬Q) een tautologie?</vt:lpstr>
      <vt:lpstr>Semantische bomen voor de propositielogica</vt:lpstr>
      <vt:lpstr>Boommethode voor de predikaatlogica</vt:lpstr>
      <vt:lpstr>Boommethode voor de predikaatlogica</vt:lpstr>
      <vt:lpstr>Semantische geldigheid van                                  predikaat-logische redeneringen</vt:lpstr>
      <vt:lpstr>Boomregels voor de predikaatlogica</vt:lpstr>
      <vt:lpstr>Boomregel voor ware universele kwantificatie</vt:lpstr>
      <vt:lpstr>Boomregel voor ware universele kwantificatie</vt:lpstr>
      <vt:lpstr>Boomregel voor ware universele kwantificatie</vt:lpstr>
      <vt:lpstr>Boomregel voor ware universele kwantificatie</vt:lpstr>
      <vt:lpstr>Boomregel voor ware universele kwantificatie</vt:lpstr>
      <vt:lpstr>Boomregel voor ware existentiële kwantificatie</vt:lpstr>
      <vt:lpstr>Boomregel voor onware existentiële kwantificatie</vt:lpstr>
      <vt:lpstr>Boomregel voor onware existentiële kwantificatie</vt:lpstr>
      <vt:lpstr>Boomregel voor onware existentiële kwantificatie</vt:lpstr>
      <vt:lpstr>Boomregel voor onware existentiële kwantificatie</vt:lpstr>
      <vt:lpstr>Boomregel voor onware existentiële kwantificatie</vt:lpstr>
      <vt:lpstr>Boomregel voor onware universele kwantificatie</vt:lpstr>
      <vt:lpstr>Boomregel voor onware universele kwantificatie</vt:lpstr>
      <vt:lpstr>Boomregel voor onware universele kwantificatie</vt:lpstr>
      <vt:lpstr>Voorbeeld</vt:lpstr>
      <vt:lpstr>De vier predikaatlogische                                      boomregels op een rijtje</vt:lpstr>
      <vt:lpstr>Een moeilijkheid…</vt:lpstr>
      <vt:lpstr>Een moeilijkheid…</vt:lpstr>
      <vt:lpstr>Een moeilijkheid…</vt:lpstr>
      <vt:lpstr>Een moeilijkheid…</vt:lpstr>
      <vt:lpstr>Voorbeeld</vt:lpstr>
      <vt:lpstr>Voorbeeld</vt:lpstr>
      <vt:lpstr>Voorbeeld</vt:lpstr>
      <vt:lpstr>Voorbeeld</vt:lpstr>
      <vt:lpstr>Voorbeeld</vt:lpstr>
      <vt:lpstr>Voorbeeld</vt:lpstr>
      <vt:lpstr>Voorbeeld</vt:lpstr>
      <vt:lpstr>Een belangrijke vuistregel voor toepassen van de semantische boommethode</vt:lpstr>
      <vt:lpstr>Is de semantische boommethode een beslissingsprocedure voor de predikaatlogica?</vt:lpstr>
      <vt:lpstr>Is de semantische boommethode een beslissingsprocedure voor de predikaatlogica?</vt:lpstr>
      <vt:lpstr>Voorbeeld van een situatie waarin de boommethode géén uitsluitsel geeft</vt:lpstr>
      <vt:lpstr>De semantische boommethode is geen beslissingsprocedure voor de predikaatlogica</vt:lpstr>
      <vt:lpstr>De propositielogica is volledig en correct</vt:lpstr>
      <vt:lpstr>De propositielogica is volledig en correct</vt:lpstr>
      <vt:lpstr>De predikaatlogica is volledig en correct</vt:lpstr>
      <vt:lpstr>De predikaatlogica is volledig en correct</vt:lpstr>
      <vt:lpstr>De predikaatlogica is echter niet beslisbaar</vt:lpstr>
      <vt:lpstr>Relaties</vt:lpstr>
      <vt:lpstr>Relaties</vt:lpstr>
      <vt:lpstr>Relaties</vt:lpstr>
      <vt:lpstr>Relaties</vt:lpstr>
      <vt:lpstr>Relaties</vt:lpstr>
      <vt:lpstr>Relaties</vt:lpstr>
      <vt:lpstr>Relaties</vt:lpstr>
      <vt:lpstr>Relaties</vt:lpstr>
      <vt:lpstr>Soorten twee-plaatsige relaties</vt:lpstr>
      <vt:lpstr>Soorten twee-plaatsige relaties</vt:lpstr>
      <vt:lpstr>Soorten twee-plaatsige relaties</vt:lpstr>
      <vt:lpstr>Soorten twee-plaatsige relaties</vt:lpstr>
      <vt:lpstr>Verbanden tussen twee-plaatsige relaties</vt:lpstr>
      <vt:lpstr>Equivalentierelaties</vt:lpstr>
      <vt:lpstr>Equivalentierelaties</vt:lpstr>
      <vt:lpstr>Equivalentierelaties</vt:lpstr>
      <vt:lpstr>Equivalentierelaties</vt:lpstr>
      <vt:lpstr>Equivalentierelaties</vt:lpstr>
      <vt:lpstr>Equivalentierelaties</vt:lpstr>
      <vt:lpstr>Ordeningsrelaties (partiële ordeningen)</vt:lpstr>
      <vt:lpstr>Ordeningsrelaties (partiële ordeningen)</vt:lpstr>
      <vt:lpstr>Ordeningsrelaties (partiële ordeningen)</vt:lpstr>
      <vt:lpstr>Verbanden tussen eigenschappen van relaties </vt:lpstr>
      <vt:lpstr>Verbanden tussen eigenschappen van relaties </vt:lpstr>
      <vt:lpstr>Slide 395</vt:lpstr>
      <vt:lpstr>Identiteit</vt:lpstr>
      <vt:lpstr>Identiteit</vt:lpstr>
      <vt:lpstr>Identiteit</vt:lpstr>
      <vt:lpstr>Soorten relaties (vervolg)</vt:lpstr>
      <vt:lpstr>Soorten relaties (vervolg)</vt:lpstr>
      <vt:lpstr>Soorten relaties (vervolg)</vt:lpstr>
      <vt:lpstr>Soorten relaties (vervolg)</vt:lpstr>
      <vt:lpstr>Vertalingen met identiteit</vt:lpstr>
      <vt:lpstr>Identiteit (=) nader geanalyseerd</vt:lpstr>
      <vt:lpstr>Identiteit (=) nader geanalyseerd</vt:lpstr>
      <vt:lpstr>Identiteit (=) nader geanalyseerd</vt:lpstr>
      <vt:lpstr>Identiteit toevoegen aan natuurlijke deductie</vt:lpstr>
      <vt:lpstr>Identiteit toevoegen aan natuurlijke deductie</vt:lpstr>
      <vt:lpstr>Semantische boomregels voor identiteit</vt:lpstr>
      <vt:lpstr>Slide 410</vt:lpstr>
      <vt:lpstr>Tot slot nog twee voorbeelden</vt:lpstr>
      <vt:lpstr>Unieke bepalingen</vt:lpstr>
      <vt:lpstr>Unieke bepalingen</vt:lpstr>
      <vt:lpstr>Meer voorbeelden</vt:lpstr>
      <vt:lpstr>Frege en Russell</vt:lpstr>
      <vt:lpstr>Frege en Russell</vt:lpstr>
      <vt:lpstr>Frege en Russell</vt:lpstr>
      <vt:lpstr>Frege en Russell</vt:lpstr>
      <vt:lpstr>Frege en Russell</vt:lpstr>
      <vt:lpstr>Niet verwijzende unieke bepalingen</vt:lpstr>
      <vt:lpstr>Niet verwijzende unieke bepalingen</vt:lpstr>
      <vt:lpstr>Niet verwijzende unieke bepalingen</vt:lpstr>
      <vt:lpstr>Russell’s analyse nader bekeken</vt:lpstr>
      <vt:lpstr>Russell en Strawson</vt:lpstr>
      <vt:lpstr>Logicisme</vt:lpstr>
      <vt:lpstr>Logicisme</vt:lpstr>
      <vt:lpstr>De Russell paradox</vt:lpstr>
      <vt:lpstr>Logica naturalis, docens en utens</vt:lpstr>
      <vt:lpstr>Verband tussen logica naturalis en docens</vt:lpstr>
      <vt:lpstr>Verband tussen logica naturalis en docens</vt:lpstr>
      <vt:lpstr>Verband tussen logica naturalis en docens</vt:lpstr>
      <vt:lpstr>Intensionele logica</vt:lpstr>
      <vt:lpstr>Intensionele logica</vt:lpstr>
      <vt:lpstr>Intensionele logica</vt:lpstr>
      <vt:lpstr>Intensionele logica</vt:lpstr>
      <vt:lpstr>Intensionele logica</vt:lpstr>
      <vt:lpstr>Intensionele logica</vt:lpstr>
      <vt:lpstr>Intensionele logica</vt:lpstr>
      <vt:lpstr>Intensionele logica</vt:lpstr>
      <vt:lpstr>Intensionele logica</vt:lpstr>
      <vt:lpstr>Intensionele logica</vt:lpstr>
      <vt:lpstr>Intensionele logica</vt:lpstr>
      <vt:lpstr>Modale propositie logica</vt:lpstr>
      <vt:lpstr>Modale propositie logica</vt:lpstr>
      <vt:lpstr>Modale propositie logica</vt:lpstr>
      <vt:lpstr>Een notie van semantische geldigheid                          voor de modale propostielogica</vt:lpstr>
      <vt:lpstr>Een notie van semantische geldigheid                          voor de modale propostielogica</vt:lpstr>
      <vt:lpstr>Een notie van semantische geldigheid                          voor de modale propostielogica</vt:lpstr>
      <vt:lpstr>Semantische geldigheid voor de modale propositielogica: mogelijke werelden</vt:lpstr>
      <vt:lpstr>Semantische geldigheid voor de modale propositielogica: mogelijke werelden</vt:lpstr>
      <vt:lpstr>Semantische geldigheid voor de modale propositielogica: mogelijke werelden</vt:lpstr>
      <vt:lpstr>Modale predikatenlogica</vt:lpstr>
      <vt:lpstr>Modale predikatenlogica</vt:lpstr>
      <vt:lpstr>Modale predikatenlogica</vt:lpstr>
      <vt:lpstr>Modale predikatenlogica</vt:lpstr>
      <vt:lpstr>Tijdslogica</vt:lpstr>
      <vt:lpstr>Tijdslogica</vt:lpstr>
      <vt:lpstr>Kennislogica</vt:lpstr>
      <vt:lpstr>Kennislogica</vt:lpstr>
      <vt:lpstr>Kennislogica</vt:lpstr>
    </vt:vector>
  </TitlesOfParts>
  <Company>LeasePlan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Epistemology</dc:title>
  <dc:creator>rutte</dc:creator>
  <cp:lastModifiedBy>rutte</cp:lastModifiedBy>
  <cp:revision>470</cp:revision>
  <dcterms:created xsi:type="dcterms:W3CDTF">2013-05-04T19:13:18Z</dcterms:created>
  <dcterms:modified xsi:type="dcterms:W3CDTF">2014-05-12T20:22:06Z</dcterms:modified>
</cp:coreProperties>
</file>